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9" r:id="rId1"/>
  </p:sldMasterIdLst>
  <p:notesMasterIdLst>
    <p:notesMasterId r:id="rId3"/>
  </p:notesMasterIdLst>
  <p:handoutMasterIdLst>
    <p:handoutMasterId r:id="rId4"/>
  </p:handoutMasterIdLst>
  <p:sldIdLst>
    <p:sldId id="260" r:id="rId2"/>
  </p:sldIdLst>
  <p:sldSz cx="7235825"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7" userDrawn="1">
          <p15:clr>
            <a:srgbClr val="A4A3A4"/>
          </p15:clr>
        </p15:guide>
        <p15:guide id="2" pos="228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脇　真奈美" initials="山脇　真奈美" lastIdx="1" clrIdx="0">
    <p:extLst>
      <p:ext uri="{19B8F6BF-5375-455C-9EA6-DF929625EA0E}">
        <p15:presenceInfo xmlns:p15="http://schemas.microsoft.com/office/powerpoint/2012/main" userId="S-1-5-21-161959346-1900351369-444732941-263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2315D9"/>
    <a:srgbClr val="6699FF"/>
    <a:srgbClr val="99CCFF"/>
    <a:srgbClr val="FFFF66"/>
    <a:srgbClr val="0099FF"/>
    <a:srgbClr val="CC66FF"/>
    <a:srgbClr val="CCFFFF"/>
    <a:srgbClr val="CC99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75" autoAdjust="0"/>
    <p:restoredTop sz="97662" autoAdjust="0"/>
  </p:normalViewPr>
  <p:slideViewPr>
    <p:cSldViewPr>
      <p:cViewPr>
        <p:scale>
          <a:sx n="100" d="100"/>
          <a:sy n="100" d="100"/>
        </p:scale>
        <p:origin x="1958" y="-1066"/>
      </p:cViewPr>
      <p:guideLst>
        <p:guide orient="horz" pos="3237"/>
        <p:guide pos="22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8" y="0"/>
            <a:ext cx="2949575" cy="496888"/>
          </a:xfrm>
          <a:prstGeom prst="rect">
            <a:avLst/>
          </a:prstGeom>
          <a:noFill/>
          <a:ln w="9525">
            <a:noFill/>
            <a:miter lim="800000"/>
            <a:headEnd/>
            <a:tailEnd/>
          </a:ln>
          <a:effectLst/>
        </p:spPr>
        <p:txBody>
          <a:bodyPr vert="horz" wrap="square" lIns="91371" tIns="45687" rIns="91371" bIns="4568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9" y="0"/>
            <a:ext cx="2949575" cy="496888"/>
          </a:xfrm>
          <a:prstGeom prst="rect">
            <a:avLst/>
          </a:prstGeom>
          <a:noFill/>
          <a:ln w="9525">
            <a:noFill/>
            <a:miter lim="800000"/>
            <a:headEnd/>
            <a:tailEnd/>
          </a:ln>
          <a:effectLst/>
        </p:spPr>
        <p:txBody>
          <a:bodyPr vert="horz" wrap="square" lIns="91371" tIns="45687" rIns="91371" bIns="4568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8" y="9440864"/>
            <a:ext cx="2949575" cy="496887"/>
          </a:xfrm>
          <a:prstGeom prst="rect">
            <a:avLst/>
          </a:prstGeom>
          <a:noFill/>
          <a:ln w="9525">
            <a:noFill/>
            <a:miter lim="800000"/>
            <a:headEnd/>
            <a:tailEnd/>
          </a:ln>
          <a:effectLst/>
        </p:spPr>
        <p:txBody>
          <a:bodyPr vert="horz" wrap="square" lIns="91371" tIns="45687" rIns="91371" bIns="4568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9" y="9440864"/>
            <a:ext cx="2949575" cy="496887"/>
          </a:xfrm>
          <a:prstGeom prst="rect">
            <a:avLst/>
          </a:prstGeom>
          <a:noFill/>
          <a:ln w="9525">
            <a:noFill/>
            <a:miter lim="800000"/>
            <a:headEnd/>
            <a:tailEnd/>
          </a:ln>
          <a:effectLst/>
        </p:spPr>
        <p:txBody>
          <a:bodyPr vert="horz" wrap="square" lIns="91371" tIns="45687" rIns="91371" bIns="45687"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8" y="0"/>
            <a:ext cx="2949575" cy="496888"/>
          </a:xfrm>
          <a:prstGeom prst="rect">
            <a:avLst/>
          </a:prstGeom>
          <a:noFill/>
          <a:ln w="9525">
            <a:noFill/>
            <a:miter lim="800000"/>
            <a:headEnd/>
            <a:tailEnd/>
          </a:ln>
          <a:effectLst/>
        </p:spPr>
        <p:txBody>
          <a:bodyPr vert="horz" wrap="square" lIns="91371" tIns="45687" rIns="91371" bIns="4568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9" y="0"/>
            <a:ext cx="2949575" cy="496888"/>
          </a:xfrm>
          <a:prstGeom prst="rect">
            <a:avLst/>
          </a:prstGeom>
          <a:noFill/>
          <a:ln w="9525">
            <a:noFill/>
            <a:miter lim="800000"/>
            <a:headEnd/>
            <a:tailEnd/>
          </a:ln>
          <a:effectLst/>
        </p:spPr>
        <p:txBody>
          <a:bodyPr vert="horz" wrap="square" lIns="91371" tIns="45687" rIns="91371" bIns="4568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12963" y="746125"/>
            <a:ext cx="25812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45" y="4721231"/>
            <a:ext cx="5445125" cy="4471988"/>
          </a:xfrm>
          <a:prstGeom prst="rect">
            <a:avLst/>
          </a:prstGeom>
          <a:noFill/>
          <a:ln w="9525">
            <a:noFill/>
            <a:miter lim="800000"/>
            <a:headEnd/>
            <a:tailEnd/>
          </a:ln>
          <a:effectLst/>
        </p:spPr>
        <p:txBody>
          <a:bodyPr vert="horz" wrap="square" lIns="91371" tIns="45687" rIns="91371" bIns="456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8" y="9440864"/>
            <a:ext cx="2949575" cy="496887"/>
          </a:xfrm>
          <a:prstGeom prst="rect">
            <a:avLst/>
          </a:prstGeom>
          <a:noFill/>
          <a:ln w="9525">
            <a:noFill/>
            <a:miter lim="800000"/>
            <a:headEnd/>
            <a:tailEnd/>
          </a:ln>
          <a:effectLst/>
        </p:spPr>
        <p:txBody>
          <a:bodyPr vert="horz" wrap="square" lIns="91371" tIns="45687" rIns="91371" bIns="4568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9" y="9440864"/>
            <a:ext cx="2949575" cy="496887"/>
          </a:xfrm>
          <a:prstGeom prst="rect">
            <a:avLst/>
          </a:prstGeom>
          <a:noFill/>
          <a:ln w="9525">
            <a:noFill/>
            <a:miter lim="800000"/>
            <a:headEnd/>
            <a:tailEnd/>
          </a:ln>
          <a:effectLst/>
        </p:spPr>
        <p:txBody>
          <a:bodyPr vert="horz" wrap="square" lIns="91371" tIns="45687" rIns="91371" bIns="45687"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1pPr>
    <a:lvl2pPr marL="494372"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2pPr>
    <a:lvl3pPr marL="988744"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3pPr>
    <a:lvl4pPr marL="1483116"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4pPr>
    <a:lvl5pPr marL="1977488"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5pPr>
    <a:lvl6pPr marL="2471860" algn="l" defTabSz="988744" rtl="0" eaLnBrk="1" latinLnBrk="0" hangingPunct="1">
      <a:defRPr kumimoji="1" sz="1298" kern="1200">
        <a:solidFill>
          <a:schemeClr val="tx1"/>
        </a:solidFill>
        <a:latin typeface="+mn-lt"/>
        <a:ea typeface="+mn-ea"/>
        <a:cs typeface="+mn-cs"/>
      </a:defRPr>
    </a:lvl6pPr>
    <a:lvl7pPr marL="2966230" algn="l" defTabSz="988744" rtl="0" eaLnBrk="1" latinLnBrk="0" hangingPunct="1">
      <a:defRPr kumimoji="1" sz="1298" kern="1200">
        <a:solidFill>
          <a:schemeClr val="tx1"/>
        </a:solidFill>
        <a:latin typeface="+mn-lt"/>
        <a:ea typeface="+mn-ea"/>
        <a:cs typeface="+mn-cs"/>
      </a:defRPr>
    </a:lvl7pPr>
    <a:lvl8pPr marL="3460603" algn="l" defTabSz="988744" rtl="0" eaLnBrk="1" latinLnBrk="0" hangingPunct="1">
      <a:defRPr kumimoji="1" sz="1298" kern="1200">
        <a:solidFill>
          <a:schemeClr val="tx1"/>
        </a:solidFill>
        <a:latin typeface="+mn-lt"/>
        <a:ea typeface="+mn-ea"/>
        <a:cs typeface="+mn-cs"/>
      </a:defRPr>
    </a:lvl8pPr>
    <a:lvl9pPr marL="3954974" algn="l" defTabSz="988744" rtl="0" eaLnBrk="1" latinLnBrk="0" hangingPunct="1">
      <a:defRPr kumimoji="1" sz="12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76E974-5249-4DF2-B961-E19F2119B64A}"/>
            </a:ext>
          </a:extLst>
        </p:cNvPr>
        <p:cNvGrpSpPr/>
        <p:nvPr/>
      </p:nvGrpSpPr>
      <p:grpSpPr>
        <a:xfrm>
          <a:off x="0" y="0"/>
          <a:ext cx="0" cy="0"/>
          <a:chOff x="0" y="0"/>
          <a:chExt cx="0" cy="0"/>
        </a:xfrm>
      </p:grpSpPr>
      <p:sp>
        <p:nvSpPr>
          <p:cNvPr id="5122" name="Rectangle 7">
            <a:extLst>
              <a:ext uri="{FF2B5EF4-FFF2-40B4-BE49-F238E27FC236}">
                <a16:creationId xmlns:a16="http://schemas.microsoft.com/office/drawing/2014/main" id="{3FA229E0-7CA4-6239-4198-568693340F9F}"/>
              </a:ext>
            </a:extLst>
          </p:cNvPr>
          <p:cNvSpPr txBox="1">
            <a:spLocks noGrp="1" noChangeArrowheads="1"/>
          </p:cNvSpPr>
          <p:nvPr/>
        </p:nvSpPr>
        <p:spPr bwMode="auto">
          <a:xfrm>
            <a:off x="3856039" y="944086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1" tIns="45687" rIns="91371" bIns="45687"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a:extLst>
              <a:ext uri="{FF2B5EF4-FFF2-40B4-BE49-F238E27FC236}">
                <a16:creationId xmlns:a16="http://schemas.microsoft.com/office/drawing/2014/main" id="{D6B45927-86B0-F7B3-10F7-B88EC63761FF}"/>
              </a:ext>
            </a:extLst>
          </p:cNvPr>
          <p:cNvSpPr>
            <a:spLocks noGrp="1" noRot="1" noChangeAspect="1" noChangeArrowheads="1" noTextEdit="1"/>
          </p:cNvSpPr>
          <p:nvPr>
            <p:ph type="sldImg"/>
          </p:nvPr>
        </p:nvSpPr>
        <p:spPr>
          <a:xfrm>
            <a:off x="2112963" y="746125"/>
            <a:ext cx="2581275" cy="3725863"/>
          </a:xfrm>
          <a:ln/>
        </p:spPr>
      </p:sp>
      <p:sp>
        <p:nvSpPr>
          <p:cNvPr id="5124" name="Rectangle 3">
            <a:extLst>
              <a:ext uri="{FF2B5EF4-FFF2-40B4-BE49-F238E27FC236}">
                <a16:creationId xmlns:a16="http://schemas.microsoft.com/office/drawing/2014/main" id="{288D5FD6-54CE-7E79-7302-AA4D0D00B2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981292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2687" y="1708486"/>
            <a:ext cx="6150451" cy="3634458"/>
          </a:xfrm>
        </p:spPr>
        <p:txBody>
          <a:bodyPr anchor="b"/>
          <a:lstStyle>
            <a:lvl1pPr algn="ctr">
              <a:defRPr sz="4748"/>
            </a:lvl1pPr>
          </a:lstStyle>
          <a:p>
            <a:r>
              <a:rPr lang="ja-JP" altLang="en-US"/>
              <a:t>マスター タイトルの書式設定</a:t>
            </a:r>
            <a:endParaRPr lang="en-US" dirty="0"/>
          </a:p>
        </p:txBody>
      </p:sp>
      <p:sp>
        <p:nvSpPr>
          <p:cNvPr id="3" name="Subtitle 2"/>
          <p:cNvSpPr>
            <a:spLocks noGrp="1"/>
          </p:cNvSpPr>
          <p:nvPr>
            <p:ph type="subTitle" idx="1"/>
          </p:nvPr>
        </p:nvSpPr>
        <p:spPr>
          <a:xfrm>
            <a:off x="904478" y="5483102"/>
            <a:ext cx="5426869" cy="2520438"/>
          </a:xfrm>
        </p:spPr>
        <p:txBody>
          <a:bodyPr/>
          <a:lstStyle>
            <a:lvl1pPr marL="0" indent="0" algn="ctr">
              <a:buNone/>
              <a:defRPr sz="1899"/>
            </a:lvl1pPr>
            <a:lvl2pPr marL="361782" indent="0" algn="ctr">
              <a:buNone/>
              <a:defRPr sz="1583"/>
            </a:lvl2pPr>
            <a:lvl3pPr marL="723565" indent="0" algn="ctr">
              <a:buNone/>
              <a:defRPr sz="1424"/>
            </a:lvl3pPr>
            <a:lvl4pPr marL="1085347" indent="0" algn="ctr">
              <a:buNone/>
              <a:defRPr sz="1266"/>
            </a:lvl4pPr>
            <a:lvl5pPr marL="1447129" indent="0" algn="ctr">
              <a:buNone/>
              <a:defRPr sz="1266"/>
            </a:lvl5pPr>
            <a:lvl6pPr marL="1808912" indent="0" algn="ctr">
              <a:buNone/>
              <a:defRPr sz="1266"/>
            </a:lvl6pPr>
            <a:lvl7pPr marL="2170694" indent="0" algn="ctr">
              <a:buNone/>
              <a:defRPr sz="1266"/>
            </a:lvl7pPr>
            <a:lvl8pPr marL="2532477" indent="0" algn="ctr">
              <a:buNone/>
              <a:defRPr sz="1266"/>
            </a:lvl8pPr>
            <a:lvl9pPr marL="2894259" indent="0" algn="ctr">
              <a:buNone/>
              <a:defRPr sz="126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1EA6BCA-3CCA-4D34-A236-328BF7EF964D}" type="slidenum">
              <a:rPr lang="en-US" altLang="ja-JP" smtClean="0"/>
              <a:pPr>
                <a:defRPr/>
              </a:pPr>
              <a:t>‹#›</a:t>
            </a:fld>
            <a:endParaRPr lang="en-US" altLang="ja-JP"/>
          </a:p>
        </p:txBody>
      </p:sp>
    </p:spTree>
    <p:extLst>
      <p:ext uri="{BB962C8B-B14F-4D97-AF65-F5344CB8AC3E}">
        <p14:creationId xmlns:p14="http://schemas.microsoft.com/office/powerpoint/2010/main" val="254455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88417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78138" y="555801"/>
            <a:ext cx="156022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7464" y="555801"/>
            <a:ext cx="4590226"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1263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87326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3695" y="2602603"/>
            <a:ext cx="6240899" cy="4342500"/>
          </a:xfrm>
        </p:spPr>
        <p:txBody>
          <a:bodyPr anchor="b"/>
          <a:lstStyle>
            <a:lvl1pPr>
              <a:defRPr sz="474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3695" y="6986185"/>
            <a:ext cx="6240899" cy="2283618"/>
          </a:xfrm>
        </p:spPr>
        <p:txBody>
          <a:bodyPr/>
          <a:lstStyle>
            <a:lvl1pPr marL="0" indent="0">
              <a:buNone/>
              <a:defRPr sz="1899">
                <a:solidFill>
                  <a:schemeClr val="tx1"/>
                </a:solidFill>
              </a:defRPr>
            </a:lvl1pPr>
            <a:lvl2pPr marL="361782" indent="0">
              <a:buNone/>
              <a:defRPr sz="1583">
                <a:solidFill>
                  <a:schemeClr val="tx1">
                    <a:tint val="75000"/>
                  </a:schemeClr>
                </a:solidFill>
              </a:defRPr>
            </a:lvl2pPr>
            <a:lvl3pPr marL="723565" indent="0">
              <a:buNone/>
              <a:defRPr sz="1424">
                <a:solidFill>
                  <a:schemeClr val="tx1">
                    <a:tint val="75000"/>
                  </a:schemeClr>
                </a:solidFill>
              </a:defRPr>
            </a:lvl3pPr>
            <a:lvl4pPr marL="1085347" indent="0">
              <a:buNone/>
              <a:defRPr sz="1266">
                <a:solidFill>
                  <a:schemeClr val="tx1">
                    <a:tint val="75000"/>
                  </a:schemeClr>
                </a:solidFill>
              </a:defRPr>
            </a:lvl4pPr>
            <a:lvl5pPr marL="1447129" indent="0">
              <a:buNone/>
              <a:defRPr sz="1266">
                <a:solidFill>
                  <a:schemeClr val="tx1">
                    <a:tint val="75000"/>
                  </a:schemeClr>
                </a:solidFill>
              </a:defRPr>
            </a:lvl5pPr>
            <a:lvl6pPr marL="1808912" indent="0">
              <a:buNone/>
              <a:defRPr sz="1266">
                <a:solidFill>
                  <a:schemeClr val="tx1">
                    <a:tint val="75000"/>
                  </a:schemeClr>
                </a:solidFill>
              </a:defRPr>
            </a:lvl6pPr>
            <a:lvl7pPr marL="2170694" indent="0">
              <a:buNone/>
              <a:defRPr sz="1266">
                <a:solidFill>
                  <a:schemeClr val="tx1">
                    <a:tint val="75000"/>
                  </a:schemeClr>
                </a:solidFill>
              </a:defRPr>
            </a:lvl7pPr>
            <a:lvl8pPr marL="2532477" indent="0">
              <a:buNone/>
              <a:defRPr sz="1266">
                <a:solidFill>
                  <a:schemeClr val="tx1">
                    <a:tint val="75000"/>
                  </a:schemeClr>
                </a:solidFill>
              </a:defRPr>
            </a:lvl8pPr>
            <a:lvl9pPr marL="2894259" indent="0">
              <a:buNone/>
              <a:defRPr sz="126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0A406FA-3F5F-4B14-817D-991326D3A807}" type="slidenum">
              <a:rPr lang="en-US" altLang="ja-JP" smtClean="0"/>
              <a:pPr>
                <a:defRPr/>
              </a:pPr>
              <a:t>‹#›</a:t>
            </a:fld>
            <a:endParaRPr lang="en-US" altLang="ja-JP"/>
          </a:p>
        </p:txBody>
      </p:sp>
    </p:spTree>
    <p:extLst>
      <p:ext uri="{BB962C8B-B14F-4D97-AF65-F5344CB8AC3E}">
        <p14:creationId xmlns:p14="http://schemas.microsoft.com/office/powerpoint/2010/main" val="89017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7463"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63136"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9869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8405" y="555804"/>
            <a:ext cx="6240899"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8406" y="2559104"/>
            <a:ext cx="3061093"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4" name="Content Placeholder 3"/>
          <p:cNvSpPr>
            <a:spLocks noGrp="1"/>
          </p:cNvSpPr>
          <p:nvPr>
            <p:ph sz="half" idx="2"/>
          </p:nvPr>
        </p:nvSpPr>
        <p:spPr>
          <a:xfrm>
            <a:off x="498406" y="3813281"/>
            <a:ext cx="3061093"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63137" y="2559104"/>
            <a:ext cx="3076168"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6" name="Content Placeholder 5"/>
          <p:cNvSpPr>
            <a:spLocks noGrp="1"/>
          </p:cNvSpPr>
          <p:nvPr>
            <p:ph sz="quarter" idx="4"/>
          </p:nvPr>
        </p:nvSpPr>
        <p:spPr>
          <a:xfrm>
            <a:off x="3663137" y="3813281"/>
            <a:ext cx="3076168"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7743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ACC85E35-AB24-4834-AC5E-BB2EB5AC6FCA}" type="slidenum">
              <a:rPr lang="en-US" altLang="ja-JP" smtClean="0"/>
              <a:pPr>
                <a:defRPr/>
              </a:pPr>
              <a:t>‹#›</a:t>
            </a:fld>
            <a:endParaRPr lang="en-US" altLang="ja-JP"/>
          </a:p>
        </p:txBody>
      </p:sp>
    </p:spTree>
    <p:extLst>
      <p:ext uri="{BB962C8B-B14F-4D97-AF65-F5344CB8AC3E}">
        <p14:creationId xmlns:p14="http://schemas.microsoft.com/office/powerpoint/2010/main" val="285734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4/30/2025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99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Content Placeholder 2"/>
          <p:cNvSpPr>
            <a:spLocks noGrp="1"/>
          </p:cNvSpPr>
          <p:nvPr>
            <p:ph idx="1"/>
          </p:nvPr>
        </p:nvSpPr>
        <p:spPr>
          <a:xfrm>
            <a:off x="3076168" y="1503083"/>
            <a:ext cx="3663136" cy="7418740"/>
          </a:xfrm>
        </p:spPr>
        <p:txBody>
          <a:bodyPr/>
          <a:lstStyle>
            <a:lvl1pPr>
              <a:defRPr sz="2532"/>
            </a:lvl1pPr>
            <a:lvl2pPr>
              <a:defRPr sz="2216"/>
            </a:lvl2pPr>
            <a:lvl3pPr>
              <a:defRPr sz="1899"/>
            </a:lvl3pPr>
            <a:lvl4pPr>
              <a:defRPr sz="1583"/>
            </a:lvl4pPr>
            <a:lvl5pPr>
              <a:defRPr sz="1583"/>
            </a:lvl5pPr>
            <a:lvl6pPr>
              <a:defRPr sz="1583"/>
            </a:lvl6pPr>
            <a:lvl7pPr>
              <a:defRPr sz="1583"/>
            </a:lvl7pPr>
            <a:lvl8pPr>
              <a:defRPr sz="1583"/>
            </a:lvl8pPr>
            <a:lvl9pPr>
              <a:defRPr sz="15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25628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76168" y="1503083"/>
            <a:ext cx="3663136" cy="7418740"/>
          </a:xfrm>
        </p:spPr>
        <p:txBody>
          <a:bodyPr anchor="t"/>
          <a:lstStyle>
            <a:lvl1pPr marL="0" indent="0">
              <a:buNone/>
              <a:defRPr sz="2532"/>
            </a:lvl1pPr>
            <a:lvl2pPr marL="361782" indent="0">
              <a:buNone/>
              <a:defRPr sz="2216"/>
            </a:lvl2pPr>
            <a:lvl3pPr marL="723565" indent="0">
              <a:buNone/>
              <a:defRPr sz="1899"/>
            </a:lvl3pPr>
            <a:lvl4pPr marL="1085347" indent="0">
              <a:buNone/>
              <a:defRPr sz="1583"/>
            </a:lvl4pPr>
            <a:lvl5pPr marL="1447129" indent="0">
              <a:buNone/>
              <a:defRPr sz="1583"/>
            </a:lvl5pPr>
            <a:lvl6pPr marL="1808912" indent="0">
              <a:buNone/>
              <a:defRPr sz="1583"/>
            </a:lvl6pPr>
            <a:lvl7pPr marL="2170694" indent="0">
              <a:buNone/>
              <a:defRPr sz="1583"/>
            </a:lvl7pPr>
            <a:lvl8pPr marL="2532477" indent="0">
              <a:buNone/>
              <a:defRPr sz="1583"/>
            </a:lvl8pPr>
            <a:lvl9pPr marL="2894259" indent="0">
              <a:buNone/>
              <a:defRPr sz="15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8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463" y="555804"/>
            <a:ext cx="6240899"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7463" y="2779007"/>
            <a:ext cx="6240899"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7463" y="9675780"/>
            <a:ext cx="1628061" cy="555801"/>
          </a:xfrm>
          <a:prstGeom prst="rect">
            <a:avLst/>
          </a:prstGeom>
        </p:spPr>
        <p:txBody>
          <a:bodyPr vert="horz" lIns="91440" tIns="45720" rIns="91440" bIns="45720" rtlCol="0" anchor="ctr"/>
          <a:lstStyle>
            <a:lvl1pPr algn="l">
              <a:defRPr sz="95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396867" y="9675780"/>
            <a:ext cx="2442091" cy="555801"/>
          </a:xfrm>
          <a:prstGeom prst="rect">
            <a:avLst/>
          </a:prstGeom>
        </p:spPr>
        <p:txBody>
          <a:bodyPr vert="horz" lIns="91440" tIns="45720" rIns="91440" bIns="45720" rtlCol="0" anchor="ctr"/>
          <a:lstStyle>
            <a:lvl1pPr algn="ctr">
              <a:defRPr sz="95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5110301" y="9675780"/>
            <a:ext cx="1628061" cy="555801"/>
          </a:xfrm>
          <a:prstGeom prst="rect">
            <a:avLst/>
          </a:prstGeom>
        </p:spPr>
        <p:txBody>
          <a:bodyPr vert="horz" lIns="91440" tIns="45720" rIns="91440" bIns="45720" rtlCol="0" anchor="ctr"/>
          <a:lstStyle>
            <a:lvl1pPr algn="r">
              <a:defRPr sz="950">
                <a:solidFill>
                  <a:schemeClr val="tx1">
                    <a:tint val="75000"/>
                  </a:schemeClr>
                </a:solidFill>
              </a:defRPr>
            </a:lvl1p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4756015"/>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txStyles>
    <p:titleStyle>
      <a:lvl1pPr algn="l" defTabSz="723565" rtl="0" eaLnBrk="1" latinLnBrk="0" hangingPunct="1">
        <a:lnSpc>
          <a:spcPct val="90000"/>
        </a:lnSpc>
        <a:spcBef>
          <a:spcPct val="0"/>
        </a:spcBef>
        <a:buNone/>
        <a:defRPr kumimoji="1" sz="3482" kern="1200">
          <a:solidFill>
            <a:schemeClr val="tx1"/>
          </a:solidFill>
          <a:latin typeface="+mj-lt"/>
          <a:ea typeface="+mj-ea"/>
          <a:cs typeface="+mj-cs"/>
        </a:defRPr>
      </a:lvl1pPr>
    </p:titleStyle>
    <p:bodyStyle>
      <a:lvl1pPr marL="180891" indent="-180891" algn="l" defTabSz="723565" rtl="0" eaLnBrk="1" latinLnBrk="0" hangingPunct="1">
        <a:lnSpc>
          <a:spcPct val="90000"/>
        </a:lnSpc>
        <a:spcBef>
          <a:spcPts val="791"/>
        </a:spcBef>
        <a:buFont typeface="Arial" panose="020B0604020202020204" pitchFamily="34" charset="0"/>
        <a:buChar char="•"/>
        <a:defRPr kumimoji="1" sz="2216" kern="1200">
          <a:solidFill>
            <a:schemeClr val="tx1"/>
          </a:solidFill>
          <a:latin typeface="+mn-lt"/>
          <a:ea typeface="+mn-ea"/>
          <a:cs typeface="+mn-cs"/>
        </a:defRPr>
      </a:lvl1pPr>
      <a:lvl2pPr marL="542674" indent="-180891" algn="l" defTabSz="723565" rtl="0" eaLnBrk="1" latinLnBrk="0" hangingPunct="1">
        <a:lnSpc>
          <a:spcPct val="90000"/>
        </a:lnSpc>
        <a:spcBef>
          <a:spcPts val="396"/>
        </a:spcBef>
        <a:buFont typeface="Arial" panose="020B0604020202020204" pitchFamily="34" charset="0"/>
        <a:buChar char="•"/>
        <a:defRPr kumimoji="1" sz="1899" kern="1200">
          <a:solidFill>
            <a:schemeClr val="tx1"/>
          </a:solidFill>
          <a:latin typeface="+mn-lt"/>
          <a:ea typeface="+mn-ea"/>
          <a:cs typeface="+mn-cs"/>
        </a:defRPr>
      </a:lvl2pPr>
      <a:lvl3pPr marL="904456" indent="-180891" algn="l" defTabSz="723565" rtl="0" eaLnBrk="1" latinLnBrk="0" hangingPunct="1">
        <a:lnSpc>
          <a:spcPct val="90000"/>
        </a:lnSpc>
        <a:spcBef>
          <a:spcPts val="396"/>
        </a:spcBef>
        <a:buFont typeface="Arial" panose="020B0604020202020204" pitchFamily="34" charset="0"/>
        <a:buChar char="•"/>
        <a:defRPr kumimoji="1" sz="1583" kern="1200">
          <a:solidFill>
            <a:schemeClr val="tx1"/>
          </a:solidFill>
          <a:latin typeface="+mn-lt"/>
          <a:ea typeface="+mn-ea"/>
          <a:cs typeface="+mn-cs"/>
        </a:defRPr>
      </a:lvl3pPr>
      <a:lvl4pPr marL="126623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4pPr>
      <a:lvl5pPr marL="1628021"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5pPr>
      <a:lvl6pPr marL="1989803"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6pPr>
      <a:lvl7pPr marL="2351585"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7pPr>
      <a:lvl8pPr marL="271336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8pPr>
      <a:lvl9pPr marL="3075150"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9pPr>
    </p:bodyStyle>
    <p:otherStyle>
      <a:defPPr>
        <a:defRPr lang="en-US"/>
      </a:defPPr>
      <a:lvl1pPr marL="0" algn="l" defTabSz="723565" rtl="0" eaLnBrk="1" latinLnBrk="0" hangingPunct="1">
        <a:defRPr kumimoji="1" sz="1424" kern="1200">
          <a:solidFill>
            <a:schemeClr val="tx1"/>
          </a:solidFill>
          <a:latin typeface="+mn-lt"/>
          <a:ea typeface="+mn-ea"/>
          <a:cs typeface="+mn-cs"/>
        </a:defRPr>
      </a:lvl1pPr>
      <a:lvl2pPr marL="361782" algn="l" defTabSz="723565" rtl="0" eaLnBrk="1" latinLnBrk="0" hangingPunct="1">
        <a:defRPr kumimoji="1" sz="1424" kern="1200">
          <a:solidFill>
            <a:schemeClr val="tx1"/>
          </a:solidFill>
          <a:latin typeface="+mn-lt"/>
          <a:ea typeface="+mn-ea"/>
          <a:cs typeface="+mn-cs"/>
        </a:defRPr>
      </a:lvl2pPr>
      <a:lvl3pPr marL="723565" algn="l" defTabSz="723565" rtl="0" eaLnBrk="1" latinLnBrk="0" hangingPunct="1">
        <a:defRPr kumimoji="1" sz="1424" kern="1200">
          <a:solidFill>
            <a:schemeClr val="tx1"/>
          </a:solidFill>
          <a:latin typeface="+mn-lt"/>
          <a:ea typeface="+mn-ea"/>
          <a:cs typeface="+mn-cs"/>
        </a:defRPr>
      </a:lvl3pPr>
      <a:lvl4pPr marL="1085347" algn="l" defTabSz="723565" rtl="0" eaLnBrk="1" latinLnBrk="0" hangingPunct="1">
        <a:defRPr kumimoji="1" sz="1424" kern="1200">
          <a:solidFill>
            <a:schemeClr val="tx1"/>
          </a:solidFill>
          <a:latin typeface="+mn-lt"/>
          <a:ea typeface="+mn-ea"/>
          <a:cs typeface="+mn-cs"/>
        </a:defRPr>
      </a:lvl4pPr>
      <a:lvl5pPr marL="1447129" algn="l" defTabSz="723565" rtl="0" eaLnBrk="1" latinLnBrk="0" hangingPunct="1">
        <a:defRPr kumimoji="1" sz="1424" kern="1200">
          <a:solidFill>
            <a:schemeClr val="tx1"/>
          </a:solidFill>
          <a:latin typeface="+mn-lt"/>
          <a:ea typeface="+mn-ea"/>
          <a:cs typeface="+mn-cs"/>
        </a:defRPr>
      </a:lvl5pPr>
      <a:lvl6pPr marL="1808912" algn="l" defTabSz="723565" rtl="0" eaLnBrk="1" latinLnBrk="0" hangingPunct="1">
        <a:defRPr kumimoji="1" sz="1424" kern="1200">
          <a:solidFill>
            <a:schemeClr val="tx1"/>
          </a:solidFill>
          <a:latin typeface="+mn-lt"/>
          <a:ea typeface="+mn-ea"/>
          <a:cs typeface="+mn-cs"/>
        </a:defRPr>
      </a:lvl6pPr>
      <a:lvl7pPr marL="2170694" algn="l" defTabSz="723565" rtl="0" eaLnBrk="1" latinLnBrk="0" hangingPunct="1">
        <a:defRPr kumimoji="1" sz="1424" kern="1200">
          <a:solidFill>
            <a:schemeClr val="tx1"/>
          </a:solidFill>
          <a:latin typeface="+mn-lt"/>
          <a:ea typeface="+mn-ea"/>
          <a:cs typeface="+mn-cs"/>
        </a:defRPr>
      </a:lvl7pPr>
      <a:lvl8pPr marL="2532477" algn="l" defTabSz="723565" rtl="0" eaLnBrk="1" latinLnBrk="0" hangingPunct="1">
        <a:defRPr kumimoji="1" sz="1424" kern="1200">
          <a:solidFill>
            <a:schemeClr val="tx1"/>
          </a:solidFill>
          <a:latin typeface="+mn-lt"/>
          <a:ea typeface="+mn-ea"/>
          <a:cs typeface="+mn-cs"/>
        </a:defRPr>
      </a:lvl8pPr>
      <a:lvl9pPr marL="2894259" algn="l" defTabSz="723565" rtl="0" eaLnBrk="1" latinLnBrk="0" hangingPunct="1">
        <a:defRPr kumimoji="1" sz="142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mailto:shugyosokushin-g04@gbox.pref.osaka.lg.jp"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CF258-0A63-3AE8-47CC-46017D8714FF}"/>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D67E356F-5B26-4AD4-85EF-872044D831A7}"/>
              </a:ext>
            </a:extLst>
          </p:cNvPr>
          <p:cNvPicPr>
            <a:picLocks noChangeAspect="1" noChangeArrowheads="1"/>
          </p:cNvPicPr>
          <p:nvPr/>
        </p:nvPicPr>
        <p:blipFill rotWithShape="1">
          <a:blip r:embed="rId3" cstate="print">
            <a:alphaModFix amt="30000"/>
            <a:extLst>
              <a:ext uri="{28A0092B-C50C-407E-A947-70E740481C1C}">
                <a14:useLocalDpi xmlns:a14="http://schemas.microsoft.com/office/drawing/2010/main" val="0"/>
              </a:ext>
            </a:extLst>
          </a:blip>
          <a:srcRect l="261" t="31855" r="-261" b="31784"/>
          <a:stretch/>
        </p:blipFill>
        <p:spPr bwMode="auto">
          <a:xfrm>
            <a:off x="-1" y="549394"/>
            <a:ext cx="7235826" cy="197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図 9">
            <a:extLst>
              <a:ext uri="{FF2B5EF4-FFF2-40B4-BE49-F238E27FC236}">
                <a16:creationId xmlns:a16="http://schemas.microsoft.com/office/drawing/2014/main" id="{91BC157A-BCB1-4AE0-CC91-3DC6B4CEC0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914" y="101138"/>
            <a:ext cx="1151742" cy="332032"/>
          </a:xfrm>
          <a:prstGeom prst="rect">
            <a:avLst/>
          </a:prstGeom>
        </p:spPr>
      </p:pic>
      <p:sp>
        <p:nvSpPr>
          <p:cNvPr id="19" name="角丸四角形 18">
            <a:extLst>
              <a:ext uri="{FF2B5EF4-FFF2-40B4-BE49-F238E27FC236}">
                <a16:creationId xmlns:a16="http://schemas.microsoft.com/office/drawing/2014/main" id="{E0D1AC93-CA14-A384-90A5-AE165FC573BD}"/>
              </a:ext>
            </a:extLst>
          </p:cNvPr>
          <p:cNvSpPr/>
          <p:nvPr/>
        </p:nvSpPr>
        <p:spPr>
          <a:xfrm>
            <a:off x="5948819" y="143587"/>
            <a:ext cx="1151741" cy="268312"/>
          </a:xfrm>
          <a:prstGeom prst="round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a:effectLst>
                  <a:outerShdw blurRad="63500" sx="102000" sy="102000" algn="ctr" rotWithShape="0">
                    <a:prstClr val="black">
                      <a:alpha val="40000"/>
                    </a:prstClr>
                  </a:outerShdw>
                </a:effectLst>
                <a:latin typeface="Meiryo UI" panose="020B0604030504040204" pitchFamily="50" charset="-128"/>
                <a:ea typeface="Meiryo UI" panose="020B0604030504040204" pitchFamily="50" charset="-128"/>
              </a:rPr>
              <a:t>参加無料</a:t>
            </a:r>
            <a:endParaRPr lang="en-US" altLang="ja-JP" sz="1200" dirty="0">
              <a:effectLst>
                <a:outerShdw blurRad="63500" sx="102000" sy="102000" algn="ctr" rotWithShape="0">
                  <a:prstClr val="black">
                    <a:alpha val="40000"/>
                  </a:prstClr>
                </a:outerShdw>
              </a:effectLst>
              <a:latin typeface="Meiryo UI" panose="020B0604030504040204" pitchFamily="50" charset="-128"/>
              <a:ea typeface="Meiryo UI" panose="020B0604030504040204" pitchFamily="50" charset="-128"/>
            </a:endParaRPr>
          </a:p>
        </p:txBody>
      </p:sp>
      <p:sp>
        <p:nvSpPr>
          <p:cNvPr id="21" name="Rectangle 16">
            <a:extLst>
              <a:ext uri="{FF2B5EF4-FFF2-40B4-BE49-F238E27FC236}">
                <a16:creationId xmlns:a16="http://schemas.microsoft.com/office/drawing/2014/main" id="{4C2A8A25-B763-16FF-EFC9-E9FA8A41A8E3}"/>
              </a:ext>
            </a:extLst>
          </p:cNvPr>
          <p:cNvSpPr>
            <a:spLocks noChangeArrowheads="1"/>
          </p:cNvSpPr>
          <p:nvPr/>
        </p:nvSpPr>
        <p:spPr bwMode="auto">
          <a:xfrm>
            <a:off x="305544" y="9604631"/>
            <a:ext cx="6574069" cy="799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200" dirty="0">
                <a:latin typeface="Meiryo UI" panose="020B0604030504040204" pitchFamily="50" charset="-128"/>
                <a:ea typeface="Meiryo UI" panose="020B0604030504040204" pitchFamily="50" charset="-128"/>
              </a:rPr>
              <a:t>主催：大阪府　　　　問合せ先　大阪府障がい者雇用促進センター</a:t>
            </a:r>
            <a:endParaRPr lang="en-US" altLang="ja-JP" sz="1200" dirty="0">
              <a:latin typeface="Meiryo UI" panose="020B0604030504040204" pitchFamily="50" charset="-128"/>
              <a:ea typeface="Meiryo UI" panose="020B0604030504040204" pitchFamily="50" charset="-128"/>
            </a:endParaRPr>
          </a:p>
          <a:p>
            <a:pPr>
              <a:spcBef>
                <a:spcPct val="0"/>
              </a:spcBef>
              <a:buNone/>
              <a:defRPr/>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（大阪府 商工労働部 雇用推進室 就業促進課 障がい者雇用促進グループ）</a:t>
            </a:r>
            <a:endParaRPr lang="en-US" altLang="ja-JP" sz="1200" dirty="0">
              <a:latin typeface="Meiryo UI" panose="020B0604030504040204" pitchFamily="50" charset="-128"/>
              <a:ea typeface="Meiryo UI" panose="020B0604030504040204" pitchFamily="50" charset="-128"/>
            </a:endParaRPr>
          </a:p>
          <a:p>
            <a:pPr>
              <a:spcBef>
                <a:spcPct val="0"/>
              </a:spcBef>
              <a:buNone/>
              <a:defRPr/>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TEL</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06-6360-9077</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FAX</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06-6360-9079</a:t>
            </a:r>
          </a:p>
          <a:p>
            <a:pPr eaLnBrk="1" hangingPunct="1">
              <a:spcBef>
                <a:spcPct val="0"/>
              </a:spcBef>
              <a:buFontTx/>
              <a:buNone/>
              <a:defRPr/>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E-mail</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5"/>
              </a:rPr>
              <a:t>shugyosokushin-g04@gbox.pref.osaka.lg.jp</a:t>
            </a:r>
            <a:endParaRPr lang="en-US" altLang="ja-JP" sz="1200" dirty="0">
              <a:latin typeface="Meiryo UI" panose="020B0604030504040204" pitchFamily="50" charset="-128"/>
              <a:ea typeface="Meiryo UI" panose="020B0604030504040204" pitchFamily="50" charset="-128"/>
            </a:endParaRPr>
          </a:p>
        </p:txBody>
      </p:sp>
      <p:sp>
        <p:nvSpPr>
          <p:cNvPr id="3" name="弦 2">
            <a:extLst>
              <a:ext uri="{FF2B5EF4-FFF2-40B4-BE49-F238E27FC236}">
                <a16:creationId xmlns:a16="http://schemas.microsoft.com/office/drawing/2014/main" id="{A30993BE-CF50-9660-DDB9-FC42E6006212}"/>
              </a:ext>
            </a:extLst>
          </p:cNvPr>
          <p:cNvSpPr/>
          <p:nvPr/>
        </p:nvSpPr>
        <p:spPr>
          <a:xfrm rot="11260465">
            <a:off x="-336876" y="2752108"/>
            <a:ext cx="2389492" cy="4980399"/>
          </a:xfrm>
          <a:custGeom>
            <a:avLst/>
            <a:gdLst>
              <a:gd name="connsiteX0" fmla="*/ 2951198 w 4657692"/>
              <a:gd name="connsiteY0" fmla="*/ 4618077 h 4703610"/>
              <a:gd name="connsiteX1" fmla="*/ 543807 w 4657692"/>
              <a:gd name="connsiteY1" fmla="*/ 3862264 h 4703610"/>
              <a:gd name="connsiteX2" fmla="*/ 212520 w 4657692"/>
              <a:gd name="connsiteY2" fmla="*/ 1370272 h 4703610"/>
              <a:gd name="connsiteX3" fmla="*/ 2328846 w 4657692"/>
              <a:gd name="connsiteY3" fmla="*/ -1 h 4703610"/>
              <a:gd name="connsiteX4" fmla="*/ 2951198 w 4657692"/>
              <a:gd name="connsiteY4" fmla="*/ 4618077 h 4703610"/>
              <a:gd name="connsiteX0" fmla="*/ 2970816 w 2970816"/>
              <a:gd name="connsiteY0" fmla="*/ 4666712 h 4731156"/>
              <a:gd name="connsiteX1" fmla="*/ 515558 w 2970816"/>
              <a:gd name="connsiteY1" fmla="*/ 3862265 h 4731156"/>
              <a:gd name="connsiteX2" fmla="*/ 184271 w 2970816"/>
              <a:gd name="connsiteY2" fmla="*/ 1370273 h 4731156"/>
              <a:gd name="connsiteX3" fmla="*/ 2300597 w 2970816"/>
              <a:gd name="connsiteY3" fmla="*/ 0 h 4731156"/>
              <a:gd name="connsiteX4" fmla="*/ 2970816 w 2970816"/>
              <a:gd name="connsiteY4" fmla="*/ 4666712 h 4731156"/>
              <a:gd name="connsiteX0" fmla="*/ 2970816 w 2970816"/>
              <a:gd name="connsiteY0" fmla="*/ 4766858 h 4831302"/>
              <a:gd name="connsiteX1" fmla="*/ 515558 w 2970816"/>
              <a:gd name="connsiteY1" fmla="*/ 3962411 h 4831302"/>
              <a:gd name="connsiteX2" fmla="*/ 184271 w 2970816"/>
              <a:gd name="connsiteY2" fmla="*/ 1470419 h 4831302"/>
              <a:gd name="connsiteX3" fmla="*/ 2328415 w 2970816"/>
              <a:gd name="connsiteY3" fmla="*/ 0 h 4831302"/>
              <a:gd name="connsiteX4" fmla="*/ 2970816 w 2970816"/>
              <a:gd name="connsiteY4" fmla="*/ 4766858 h 4831302"/>
              <a:gd name="connsiteX0" fmla="*/ 2970816 w 2970816"/>
              <a:gd name="connsiteY0" fmla="*/ 4788442 h 4852886"/>
              <a:gd name="connsiteX1" fmla="*/ 515558 w 2970816"/>
              <a:gd name="connsiteY1" fmla="*/ 3983995 h 4852886"/>
              <a:gd name="connsiteX2" fmla="*/ 184271 w 2970816"/>
              <a:gd name="connsiteY2" fmla="*/ 1492003 h 4852886"/>
              <a:gd name="connsiteX3" fmla="*/ 2284193 w 2970816"/>
              <a:gd name="connsiteY3" fmla="*/ 0 h 4852886"/>
              <a:gd name="connsiteX4" fmla="*/ 2970816 w 2970816"/>
              <a:gd name="connsiteY4" fmla="*/ 4788442 h 4852886"/>
              <a:gd name="connsiteX0" fmla="*/ 2930583 w 2930583"/>
              <a:gd name="connsiteY0" fmla="*/ 4807435 h 4870536"/>
              <a:gd name="connsiteX1" fmla="*/ 514079 w 2930583"/>
              <a:gd name="connsiteY1" fmla="*/ 3983995 h 4870536"/>
              <a:gd name="connsiteX2" fmla="*/ 182792 w 2930583"/>
              <a:gd name="connsiteY2" fmla="*/ 1492003 h 4870536"/>
              <a:gd name="connsiteX3" fmla="*/ 2282714 w 2930583"/>
              <a:gd name="connsiteY3" fmla="*/ 0 h 4870536"/>
              <a:gd name="connsiteX4" fmla="*/ 2930583 w 2930583"/>
              <a:gd name="connsiteY4" fmla="*/ 4807435 h 4870536"/>
              <a:gd name="connsiteX0" fmla="*/ 2887974 w 2887974"/>
              <a:gd name="connsiteY0" fmla="*/ 4807435 h 4867688"/>
              <a:gd name="connsiteX1" fmla="*/ 670556 w 2887974"/>
              <a:gd name="connsiteY1" fmla="*/ 3947792 h 4867688"/>
              <a:gd name="connsiteX2" fmla="*/ 140183 w 2887974"/>
              <a:gd name="connsiteY2" fmla="*/ 1492003 h 4867688"/>
              <a:gd name="connsiteX3" fmla="*/ 2240105 w 2887974"/>
              <a:gd name="connsiteY3" fmla="*/ 0 h 4867688"/>
              <a:gd name="connsiteX4" fmla="*/ 2887974 w 2887974"/>
              <a:gd name="connsiteY4" fmla="*/ 4807435 h 4867688"/>
              <a:gd name="connsiteX0" fmla="*/ 2692337 w 2692337"/>
              <a:gd name="connsiteY0" fmla="*/ 4807435 h 4867899"/>
              <a:gd name="connsiteX1" fmla="*/ 474919 w 2692337"/>
              <a:gd name="connsiteY1" fmla="*/ 3947792 h 4867899"/>
              <a:gd name="connsiteX2" fmla="*/ 184660 w 2692337"/>
              <a:gd name="connsiteY2" fmla="*/ 1474105 h 4867899"/>
              <a:gd name="connsiteX3" fmla="*/ 2044468 w 2692337"/>
              <a:gd name="connsiteY3" fmla="*/ 0 h 4867899"/>
              <a:gd name="connsiteX4" fmla="*/ 2692337 w 2692337"/>
              <a:gd name="connsiteY4" fmla="*/ 4807435 h 4867899"/>
              <a:gd name="connsiteX0" fmla="*/ 2692337 w 2692337"/>
              <a:gd name="connsiteY0" fmla="*/ 4775219 h 4835683"/>
              <a:gd name="connsiteX1" fmla="*/ 474919 w 2692337"/>
              <a:gd name="connsiteY1" fmla="*/ 3915576 h 4835683"/>
              <a:gd name="connsiteX2" fmla="*/ 184660 w 2692337"/>
              <a:gd name="connsiteY2" fmla="*/ 1441889 h 4835683"/>
              <a:gd name="connsiteX3" fmla="*/ 1972561 w 2692337"/>
              <a:gd name="connsiteY3" fmla="*/ 0 h 4835683"/>
              <a:gd name="connsiteX4" fmla="*/ 2692337 w 2692337"/>
              <a:gd name="connsiteY4" fmla="*/ 4775219 h 4835683"/>
              <a:gd name="connsiteX0" fmla="*/ 2678618 w 2678618"/>
              <a:gd name="connsiteY0" fmla="*/ 4856510 h 4912167"/>
              <a:gd name="connsiteX1" fmla="*/ 474407 w 2678618"/>
              <a:gd name="connsiteY1" fmla="*/ 3915576 h 4912167"/>
              <a:gd name="connsiteX2" fmla="*/ 184148 w 2678618"/>
              <a:gd name="connsiteY2" fmla="*/ 1441889 h 4912167"/>
              <a:gd name="connsiteX3" fmla="*/ 1972049 w 2678618"/>
              <a:gd name="connsiteY3" fmla="*/ 0 h 4912167"/>
              <a:gd name="connsiteX4" fmla="*/ 2678618 w 2678618"/>
              <a:gd name="connsiteY4" fmla="*/ 4856510 h 4912167"/>
              <a:gd name="connsiteX0" fmla="*/ 2663887 w 2663887"/>
              <a:gd name="connsiteY0" fmla="*/ 4846834 h 4903025"/>
              <a:gd name="connsiteX1" fmla="*/ 473858 w 2663887"/>
              <a:gd name="connsiteY1" fmla="*/ 3915576 h 4903025"/>
              <a:gd name="connsiteX2" fmla="*/ 183599 w 2663887"/>
              <a:gd name="connsiteY2" fmla="*/ 1441889 h 4903025"/>
              <a:gd name="connsiteX3" fmla="*/ 1971500 w 2663887"/>
              <a:gd name="connsiteY3" fmla="*/ 0 h 4903025"/>
              <a:gd name="connsiteX4" fmla="*/ 2663887 w 2663887"/>
              <a:gd name="connsiteY4" fmla="*/ 4846834 h 4903025"/>
              <a:gd name="connsiteX0" fmla="*/ 2660389 w 2660390"/>
              <a:gd name="connsiteY0" fmla="*/ 4824469 h 4881931"/>
              <a:gd name="connsiteX1" fmla="*/ 473729 w 2660390"/>
              <a:gd name="connsiteY1" fmla="*/ 3915576 h 4881931"/>
              <a:gd name="connsiteX2" fmla="*/ 183470 w 2660390"/>
              <a:gd name="connsiteY2" fmla="*/ 1441889 h 4881931"/>
              <a:gd name="connsiteX3" fmla="*/ 1971371 w 2660390"/>
              <a:gd name="connsiteY3" fmla="*/ 0 h 4881931"/>
              <a:gd name="connsiteX4" fmla="*/ 2660389 w 2660390"/>
              <a:gd name="connsiteY4" fmla="*/ 4824469 h 4881931"/>
              <a:gd name="connsiteX0" fmla="*/ 2688100 w 2688100"/>
              <a:gd name="connsiteY0" fmla="*/ 4832638 h 4889629"/>
              <a:gd name="connsiteX1" fmla="*/ 474760 w 2688100"/>
              <a:gd name="connsiteY1" fmla="*/ 3915576 h 4889629"/>
              <a:gd name="connsiteX2" fmla="*/ 184501 w 2688100"/>
              <a:gd name="connsiteY2" fmla="*/ 1441889 h 4889629"/>
              <a:gd name="connsiteX3" fmla="*/ 1972402 w 2688100"/>
              <a:gd name="connsiteY3" fmla="*/ 0 h 4889629"/>
              <a:gd name="connsiteX4" fmla="*/ 2688100 w 2688100"/>
              <a:gd name="connsiteY4" fmla="*/ 4832638 h 4889629"/>
              <a:gd name="connsiteX0" fmla="*/ 2667993 w 2667993"/>
              <a:gd name="connsiteY0" fmla="*/ 4832638 h 4886102"/>
              <a:gd name="connsiteX1" fmla="*/ 535406 w 2667993"/>
              <a:gd name="connsiteY1" fmla="*/ 3860298 h 4886102"/>
              <a:gd name="connsiteX2" fmla="*/ 164394 w 2667993"/>
              <a:gd name="connsiteY2" fmla="*/ 1441889 h 4886102"/>
              <a:gd name="connsiteX3" fmla="*/ 1952295 w 2667993"/>
              <a:gd name="connsiteY3" fmla="*/ 0 h 4886102"/>
              <a:gd name="connsiteX4" fmla="*/ 2667993 w 2667993"/>
              <a:gd name="connsiteY4" fmla="*/ 4832638 h 4886102"/>
              <a:gd name="connsiteX0" fmla="*/ 2603494 w 2603494"/>
              <a:gd name="connsiteY0" fmla="*/ 4832638 h 4885766"/>
              <a:gd name="connsiteX1" fmla="*/ 470907 w 2603494"/>
              <a:gd name="connsiteY1" fmla="*/ 3860298 h 4885766"/>
              <a:gd name="connsiteX2" fmla="*/ 181622 w 2603494"/>
              <a:gd name="connsiteY2" fmla="*/ 1477579 h 4885766"/>
              <a:gd name="connsiteX3" fmla="*/ 1887796 w 2603494"/>
              <a:gd name="connsiteY3" fmla="*/ 0 h 4885766"/>
              <a:gd name="connsiteX4" fmla="*/ 2603494 w 2603494"/>
              <a:gd name="connsiteY4" fmla="*/ 4832638 h 4885766"/>
              <a:gd name="connsiteX0" fmla="*/ 2603494 w 2603494"/>
              <a:gd name="connsiteY0" fmla="*/ 4832638 h 4855150"/>
              <a:gd name="connsiteX1" fmla="*/ 470907 w 2603494"/>
              <a:gd name="connsiteY1" fmla="*/ 3860298 h 4855150"/>
              <a:gd name="connsiteX2" fmla="*/ 181622 w 2603494"/>
              <a:gd name="connsiteY2" fmla="*/ 1477579 h 4855150"/>
              <a:gd name="connsiteX3" fmla="*/ 1887796 w 2603494"/>
              <a:gd name="connsiteY3" fmla="*/ 0 h 4855150"/>
              <a:gd name="connsiteX4" fmla="*/ 2603494 w 2603494"/>
              <a:gd name="connsiteY4" fmla="*/ 4832638 h 4855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494" h="4855150">
                <a:moveTo>
                  <a:pt x="2603494" y="4832638"/>
                </a:moveTo>
                <a:cubicBezTo>
                  <a:pt x="1644365" y="4974741"/>
                  <a:pt x="874552" y="4419474"/>
                  <a:pt x="470907" y="3860298"/>
                </a:cubicBezTo>
                <a:cubicBezTo>
                  <a:pt x="67262" y="3301122"/>
                  <a:pt x="-193826" y="2303139"/>
                  <a:pt x="181622" y="1477579"/>
                </a:cubicBezTo>
                <a:cubicBezTo>
                  <a:pt x="561392" y="642514"/>
                  <a:pt x="977845" y="0"/>
                  <a:pt x="1887796" y="0"/>
                </a:cubicBezTo>
                <a:cubicBezTo>
                  <a:pt x="2127721" y="1591740"/>
                  <a:pt x="2363569" y="3240898"/>
                  <a:pt x="2603494" y="4832638"/>
                </a:cubicBezTo>
                <a:close/>
              </a:path>
            </a:pathLst>
          </a:custGeom>
          <a:solidFill>
            <a:srgbClr val="66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313E0DED-A5E5-B3D4-EB6C-44186311FFB3}"/>
              </a:ext>
            </a:extLst>
          </p:cNvPr>
          <p:cNvSpPr/>
          <p:nvPr/>
        </p:nvSpPr>
        <p:spPr>
          <a:xfrm>
            <a:off x="-1" y="6182256"/>
            <a:ext cx="7235826" cy="1676861"/>
          </a:xfrm>
          <a:prstGeom prst="rect">
            <a:avLst/>
          </a:prstGeom>
          <a:solidFill>
            <a:srgbClr val="66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タイトル 1">
            <a:extLst>
              <a:ext uri="{FF2B5EF4-FFF2-40B4-BE49-F238E27FC236}">
                <a16:creationId xmlns:a16="http://schemas.microsoft.com/office/drawing/2014/main" id="{CE283EAB-E4DD-2A20-FDA5-B99B14A8B56D}"/>
              </a:ext>
            </a:extLst>
          </p:cNvPr>
          <p:cNvSpPr txBox="1">
            <a:spLocks/>
          </p:cNvSpPr>
          <p:nvPr/>
        </p:nvSpPr>
        <p:spPr>
          <a:xfrm>
            <a:off x="6007" y="2737733"/>
            <a:ext cx="1523673" cy="5218271"/>
          </a:xfrm>
          <a:prstGeom prst="rect">
            <a:avLst/>
          </a:prstGeom>
        </p:spPr>
        <p:txBody>
          <a:bodyPr vert="eaVert">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l"/>
            <a:r>
              <a:rPr lang="ja-JP" altLang="en-US" sz="3600" b="1" kern="0" dirty="0">
                <a:ln w="9525">
                  <a:solidFill>
                    <a:schemeClr val="tx1"/>
                  </a:solidFill>
                </a:ln>
                <a:solidFill>
                  <a:srgbClr val="FFFF66"/>
                </a:solidFill>
                <a:latin typeface="Meiryo UI" panose="020B0604030504040204" pitchFamily="50" charset="-128"/>
                <a:ea typeface="Meiryo UI" panose="020B0604030504040204" pitchFamily="50" charset="-128"/>
              </a:rPr>
              <a:t>      はじめての</a:t>
            </a:r>
            <a:endParaRPr lang="en-US" altLang="ja-JP" sz="3600" b="1" kern="0" dirty="0">
              <a:ln w="9525">
                <a:solidFill>
                  <a:schemeClr val="tx1"/>
                </a:solidFill>
              </a:ln>
              <a:solidFill>
                <a:srgbClr val="FFFF66"/>
              </a:solidFill>
              <a:latin typeface="Meiryo UI" panose="020B0604030504040204" pitchFamily="50" charset="-128"/>
              <a:ea typeface="Meiryo UI" panose="020B0604030504040204" pitchFamily="50" charset="-128"/>
            </a:endParaRPr>
          </a:p>
          <a:p>
            <a:pPr algn="l"/>
            <a:r>
              <a:rPr lang="ja-JP" altLang="en-US" sz="3600" b="1" kern="0" dirty="0">
                <a:ln w="9525">
                  <a:solidFill>
                    <a:schemeClr val="tx1"/>
                  </a:solidFill>
                </a:ln>
                <a:solidFill>
                  <a:srgbClr val="FFFF66"/>
                </a:solidFill>
                <a:latin typeface="Meiryo UI" panose="020B0604030504040204" pitchFamily="50" charset="-128"/>
                <a:ea typeface="Meiryo UI" panose="020B0604030504040204" pitchFamily="50" charset="-128"/>
              </a:rPr>
              <a:t>  障がい者雇用セミナー</a:t>
            </a:r>
            <a:endParaRPr lang="en-US" altLang="ja-JP" sz="3600" b="1" kern="0" dirty="0">
              <a:ln w="9525">
                <a:solidFill>
                  <a:schemeClr val="tx1"/>
                </a:solidFill>
              </a:ln>
              <a:solidFill>
                <a:srgbClr val="FFFF66"/>
              </a:solidFill>
              <a:latin typeface="Meiryo UI" panose="020B0604030504040204" pitchFamily="50" charset="-128"/>
              <a:ea typeface="Meiryo UI" panose="020B0604030504040204" pitchFamily="50" charset="-128"/>
            </a:endParaRPr>
          </a:p>
        </p:txBody>
      </p:sp>
      <p:sp>
        <p:nvSpPr>
          <p:cNvPr id="5" name="楕円 4">
            <a:extLst>
              <a:ext uri="{FF2B5EF4-FFF2-40B4-BE49-F238E27FC236}">
                <a16:creationId xmlns:a16="http://schemas.microsoft.com/office/drawing/2014/main" id="{340A8E12-9FB8-3FBB-2E16-4CC64820D448}"/>
              </a:ext>
            </a:extLst>
          </p:cNvPr>
          <p:cNvSpPr/>
          <p:nvPr/>
        </p:nvSpPr>
        <p:spPr>
          <a:xfrm>
            <a:off x="366765" y="755204"/>
            <a:ext cx="975579" cy="320226"/>
          </a:xfrm>
          <a:prstGeom prst="ellipse">
            <a:avLst/>
          </a:prstGeom>
          <a:solidFill>
            <a:srgbClr val="6699FF"/>
          </a:solidFill>
          <a:ln>
            <a:solidFill>
              <a:srgbClr val="2315D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rgbClr val="FFFF66"/>
                </a:solidFill>
              </a:rPr>
              <a:t>日時</a:t>
            </a:r>
          </a:p>
        </p:txBody>
      </p:sp>
      <p:sp>
        <p:nvSpPr>
          <p:cNvPr id="6" name="楕円 5">
            <a:extLst>
              <a:ext uri="{FF2B5EF4-FFF2-40B4-BE49-F238E27FC236}">
                <a16:creationId xmlns:a16="http://schemas.microsoft.com/office/drawing/2014/main" id="{13A47684-C16E-EBC4-1AEB-CF7CD63E29E2}"/>
              </a:ext>
            </a:extLst>
          </p:cNvPr>
          <p:cNvSpPr/>
          <p:nvPr/>
        </p:nvSpPr>
        <p:spPr>
          <a:xfrm>
            <a:off x="366765" y="1370908"/>
            <a:ext cx="975600" cy="320400"/>
          </a:xfrm>
          <a:prstGeom prst="ellipse">
            <a:avLst/>
          </a:prstGeom>
          <a:solidFill>
            <a:srgbClr val="6699FF"/>
          </a:solidFill>
          <a:ln>
            <a:solidFill>
              <a:srgbClr val="2315D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rgbClr val="FFFF66"/>
                </a:solidFill>
              </a:rPr>
              <a:t>会場</a:t>
            </a:r>
          </a:p>
        </p:txBody>
      </p:sp>
      <p:sp>
        <p:nvSpPr>
          <p:cNvPr id="7" name="楕円 6">
            <a:extLst>
              <a:ext uri="{FF2B5EF4-FFF2-40B4-BE49-F238E27FC236}">
                <a16:creationId xmlns:a16="http://schemas.microsoft.com/office/drawing/2014/main" id="{FA9360D5-4BE8-10A4-13DC-ADC3E3137FE6}"/>
              </a:ext>
            </a:extLst>
          </p:cNvPr>
          <p:cNvSpPr/>
          <p:nvPr/>
        </p:nvSpPr>
        <p:spPr>
          <a:xfrm>
            <a:off x="3819328" y="1962087"/>
            <a:ext cx="975600" cy="320400"/>
          </a:xfrm>
          <a:prstGeom prst="ellipse">
            <a:avLst/>
          </a:prstGeom>
          <a:solidFill>
            <a:srgbClr val="6699FF"/>
          </a:solidFill>
          <a:ln>
            <a:solidFill>
              <a:srgbClr val="2315D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rgbClr val="FFFF66"/>
                </a:solidFill>
              </a:rPr>
              <a:t>定員</a:t>
            </a:r>
          </a:p>
        </p:txBody>
      </p:sp>
      <p:sp>
        <p:nvSpPr>
          <p:cNvPr id="8" name="楕円 7">
            <a:extLst>
              <a:ext uri="{FF2B5EF4-FFF2-40B4-BE49-F238E27FC236}">
                <a16:creationId xmlns:a16="http://schemas.microsoft.com/office/drawing/2014/main" id="{CD5AEBFF-B492-83D3-723D-215EB117F758}"/>
              </a:ext>
            </a:extLst>
          </p:cNvPr>
          <p:cNvSpPr/>
          <p:nvPr/>
        </p:nvSpPr>
        <p:spPr>
          <a:xfrm>
            <a:off x="366744" y="1963476"/>
            <a:ext cx="975600" cy="320400"/>
          </a:xfrm>
          <a:prstGeom prst="ellipse">
            <a:avLst/>
          </a:prstGeom>
          <a:solidFill>
            <a:srgbClr val="6699FF"/>
          </a:solidFill>
          <a:ln>
            <a:solidFill>
              <a:srgbClr val="2315D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rgbClr val="FFFF66"/>
                </a:solidFill>
              </a:rPr>
              <a:t>対象</a:t>
            </a:r>
          </a:p>
        </p:txBody>
      </p:sp>
      <p:sp>
        <p:nvSpPr>
          <p:cNvPr id="9" name="テキスト ボックス 8">
            <a:extLst>
              <a:ext uri="{FF2B5EF4-FFF2-40B4-BE49-F238E27FC236}">
                <a16:creationId xmlns:a16="http://schemas.microsoft.com/office/drawing/2014/main" id="{CF20FCA1-E7AE-EB97-03E8-D1565A893E9B}"/>
              </a:ext>
            </a:extLst>
          </p:cNvPr>
          <p:cNvSpPr txBox="1"/>
          <p:nvPr/>
        </p:nvSpPr>
        <p:spPr>
          <a:xfrm>
            <a:off x="1423450" y="625831"/>
            <a:ext cx="4714742" cy="765569"/>
          </a:xfrm>
          <a:prstGeom prst="rect">
            <a:avLst/>
          </a:prstGeom>
          <a:noFill/>
        </p:spPr>
        <p:txBody>
          <a:bodyPr wrap="square" tIns="72365" spcCol="252000" rtlCol="0" anchor="ctr" anchorCtr="0">
            <a:spAutoFit/>
          </a:bodyPr>
          <a:lstStyle/>
          <a:p>
            <a:pPr>
              <a:buClr>
                <a:schemeClr val="accent6">
                  <a:lumMod val="50000"/>
                </a:schemeClr>
              </a:buClr>
            </a:pPr>
            <a:r>
              <a:rPr lang="en-US" altLang="ja-JP" sz="2400" b="1" dirty="0">
                <a:latin typeface="Meiryo UI" panose="020B0604030504040204" pitchFamily="50" charset="-128"/>
                <a:ea typeface="Meiryo UI" panose="020B0604030504040204" pitchFamily="50" charset="-128"/>
              </a:rPr>
              <a:t>2025.6.13</a:t>
            </a:r>
            <a:r>
              <a:rPr lang="ja-JP" altLang="en-US" sz="2400" b="1" dirty="0">
                <a:latin typeface="Meiryo UI" panose="020B0604030504040204" pitchFamily="50" charset="-128"/>
                <a:ea typeface="Meiryo UI" panose="020B0604030504040204" pitchFamily="50" charset="-128"/>
              </a:rPr>
              <a:t>（金）</a:t>
            </a:r>
            <a:endParaRPr lang="en-US" altLang="ja-JP" sz="2400" b="1" dirty="0">
              <a:latin typeface="Meiryo UI" panose="020B0604030504040204" pitchFamily="50" charset="-128"/>
              <a:ea typeface="Meiryo UI" panose="020B0604030504040204" pitchFamily="50" charset="-128"/>
            </a:endParaRPr>
          </a:p>
          <a:p>
            <a:pPr>
              <a:buClr>
                <a:schemeClr val="accent6">
                  <a:lumMod val="50000"/>
                </a:schemeClr>
              </a:buClr>
            </a:pPr>
            <a:r>
              <a:rPr lang="en-US" altLang="ja-JP" b="1" dirty="0">
                <a:latin typeface="Meiryo UI" panose="020B0604030504040204" pitchFamily="50" charset="-128"/>
                <a:ea typeface="Meiryo UI" panose="020B0604030504040204" pitchFamily="50" charset="-128"/>
              </a:rPr>
              <a:t>13:30</a:t>
            </a:r>
            <a:r>
              <a:rPr lang="ja-JP" altLang="en-US" b="1" dirty="0">
                <a:latin typeface="Meiryo UI" panose="020B0604030504040204" pitchFamily="50" charset="-128"/>
                <a:ea typeface="Meiryo UI" panose="020B0604030504040204" pitchFamily="50" charset="-128"/>
              </a:rPr>
              <a:t>～</a:t>
            </a:r>
            <a:r>
              <a:rPr lang="en-US" altLang="ja-JP" b="1" dirty="0">
                <a:latin typeface="Meiryo UI" panose="020B0604030504040204" pitchFamily="50" charset="-128"/>
                <a:ea typeface="Meiryo UI" panose="020B0604030504040204" pitchFamily="50" charset="-128"/>
              </a:rPr>
              <a:t>16:00</a:t>
            </a:r>
            <a:r>
              <a:rPr lang="ja-JP" altLang="en-US" sz="1200" b="1" dirty="0">
                <a:latin typeface="Meiryo UI" panose="020B0604030504040204" pitchFamily="50" charset="-128"/>
                <a:ea typeface="Meiryo UI" panose="020B0604030504040204" pitchFamily="50" charset="-128"/>
              </a:rPr>
              <a:t>（受付開始</a:t>
            </a:r>
            <a:r>
              <a:rPr lang="en-US" altLang="ja-JP" sz="1200" b="1" dirty="0">
                <a:latin typeface="Meiryo UI" panose="020B0604030504040204" pitchFamily="50" charset="-128"/>
                <a:ea typeface="Meiryo UI" panose="020B0604030504040204" pitchFamily="50" charset="-128"/>
              </a:rPr>
              <a:t>13:00</a:t>
            </a:r>
            <a:r>
              <a:rPr lang="ja-JP" altLang="en-US"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p:txBody>
      </p:sp>
      <p:graphicFrame>
        <p:nvGraphicFramePr>
          <p:cNvPr id="11" name="表 10">
            <a:extLst>
              <a:ext uri="{FF2B5EF4-FFF2-40B4-BE49-F238E27FC236}">
                <a16:creationId xmlns:a16="http://schemas.microsoft.com/office/drawing/2014/main" id="{8736DA84-30F3-51DA-1D52-83EB808B926D}"/>
              </a:ext>
            </a:extLst>
          </p:cNvPr>
          <p:cNvGraphicFramePr>
            <a:graphicFrameLocks noGrp="1"/>
          </p:cNvGraphicFramePr>
          <p:nvPr>
            <p:extLst>
              <p:ext uri="{D42A27DB-BD31-4B8C-83A1-F6EECF244321}">
                <p14:modId xmlns:p14="http://schemas.microsoft.com/office/powerpoint/2010/main" val="1872656985"/>
              </p:ext>
            </p:extLst>
          </p:nvPr>
        </p:nvGraphicFramePr>
        <p:xfrm>
          <a:off x="377552" y="8144590"/>
          <a:ext cx="6442767" cy="1395590"/>
        </p:xfrm>
        <a:graphic>
          <a:graphicData uri="http://schemas.openxmlformats.org/drawingml/2006/table">
            <a:tbl>
              <a:tblPr/>
              <a:tblGrid>
                <a:gridCol w="2136197">
                  <a:extLst>
                    <a:ext uri="{9D8B030D-6E8A-4147-A177-3AD203B41FA5}">
                      <a16:colId xmlns:a16="http://schemas.microsoft.com/office/drawing/2014/main" val="221333105"/>
                    </a:ext>
                  </a:extLst>
                </a:gridCol>
                <a:gridCol w="2153285">
                  <a:extLst>
                    <a:ext uri="{9D8B030D-6E8A-4147-A177-3AD203B41FA5}">
                      <a16:colId xmlns:a16="http://schemas.microsoft.com/office/drawing/2014/main" val="3020309960"/>
                    </a:ext>
                  </a:extLst>
                </a:gridCol>
                <a:gridCol w="2153285">
                  <a:extLst>
                    <a:ext uri="{9D8B030D-6E8A-4147-A177-3AD203B41FA5}">
                      <a16:colId xmlns:a16="http://schemas.microsoft.com/office/drawing/2014/main" val="3174884114"/>
                    </a:ext>
                  </a:extLst>
                </a:gridCol>
              </a:tblGrid>
              <a:tr h="199370">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企業名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122268175"/>
                  </a:ext>
                </a:extLst>
              </a:tr>
              <a:tr h="199370">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所在地</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130144077"/>
                  </a:ext>
                </a:extLst>
              </a:tr>
              <a:tr h="199370">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連絡先</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Meiryo UI" panose="020B0604030504040204" pitchFamily="50" charset="-128"/>
                          <a:ea typeface="Meiryo UI" panose="020B0604030504040204" pitchFamily="50" charset="-128"/>
                        </a:rPr>
                        <a:t> TEL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Meiryo UI" panose="020B0604030504040204" pitchFamily="50" charset="-128"/>
                          <a:ea typeface="Meiryo UI" panose="020B0604030504040204" pitchFamily="50" charset="-128"/>
                        </a:rPr>
                        <a:t> FAX</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5561616"/>
                  </a:ext>
                </a:extLst>
              </a:tr>
              <a:tr h="199370">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所属・役職</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678247293"/>
                  </a:ext>
                </a:extLst>
              </a:tr>
              <a:tr h="199370">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参加者氏名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83753493"/>
                  </a:ext>
                </a:extLst>
              </a:tr>
              <a:tr h="199370">
                <a:tc>
                  <a:txBody>
                    <a:bodyPr/>
                    <a:lstStyle/>
                    <a:p>
                      <a:pPr algn="ctr" rtl="0" fontAlgn="ctr"/>
                      <a:r>
                        <a:rPr lang="en-US" sz="1000" b="0" i="0" u="none" strike="noStrike" dirty="0">
                          <a:solidFill>
                            <a:srgbClr val="000000"/>
                          </a:solidFill>
                          <a:effectLst/>
                          <a:latin typeface="Meiryo UI" panose="020B0604030504040204" pitchFamily="50" charset="-128"/>
                          <a:ea typeface="Meiryo UI" panose="020B0604030504040204" pitchFamily="50" charset="-128"/>
                        </a:rPr>
                        <a:t>E-mail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030715506"/>
                  </a:ext>
                </a:extLst>
              </a:tr>
              <a:tr h="199370">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配慮事項</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223368933"/>
                  </a:ext>
                </a:extLst>
              </a:tr>
            </a:tbl>
          </a:graphicData>
        </a:graphic>
      </p:graphicFrame>
      <p:sp>
        <p:nvSpPr>
          <p:cNvPr id="17" name="テキスト ボックス 16">
            <a:extLst>
              <a:ext uri="{FF2B5EF4-FFF2-40B4-BE49-F238E27FC236}">
                <a16:creationId xmlns:a16="http://schemas.microsoft.com/office/drawing/2014/main" id="{109EE2B5-7C91-4E69-F3B8-BB8FD3172938}"/>
              </a:ext>
            </a:extLst>
          </p:cNvPr>
          <p:cNvSpPr txBox="1"/>
          <p:nvPr/>
        </p:nvSpPr>
        <p:spPr>
          <a:xfrm>
            <a:off x="1375056" y="1331268"/>
            <a:ext cx="5068640" cy="611681"/>
          </a:xfrm>
          <a:prstGeom prst="rect">
            <a:avLst/>
          </a:prstGeom>
          <a:noFill/>
        </p:spPr>
        <p:txBody>
          <a:bodyPr wrap="square" tIns="72365" spcCol="252000" rtlCol="0" anchor="ctr" anchorCtr="0">
            <a:spAutoFit/>
          </a:bodyPr>
          <a:lstStyle/>
          <a:p>
            <a:pPr>
              <a:buClr>
                <a:schemeClr val="accent6">
                  <a:lumMod val="50000"/>
                </a:schemeClr>
              </a:buClr>
            </a:pPr>
            <a:r>
              <a:rPr lang="ja-JP" altLang="en-US" sz="1200" b="1" dirty="0">
                <a:latin typeface="Meiryo UI" panose="020B0604030504040204" pitchFamily="50" charset="-128"/>
                <a:ea typeface="Meiryo UI" panose="020B0604030504040204" pitchFamily="50" charset="-128"/>
              </a:rPr>
              <a:t>エル・おおさか 本館</a:t>
            </a:r>
            <a:r>
              <a:rPr lang="en-US" altLang="ja-JP" sz="1200" b="1" dirty="0">
                <a:latin typeface="Meiryo UI" panose="020B0604030504040204" pitchFamily="50" charset="-128"/>
                <a:ea typeface="Meiryo UI" panose="020B0604030504040204" pitchFamily="50" charset="-128"/>
              </a:rPr>
              <a:t>11</a:t>
            </a:r>
            <a:r>
              <a:rPr lang="ja-JP" altLang="en-US" sz="1200" b="1" dirty="0">
                <a:latin typeface="Meiryo UI" panose="020B0604030504040204" pitchFamily="50" charset="-128"/>
                <a:ea typeface="Meiryo UI" panose="020B0604030504040204" pitchFamily="50" charset="-128"/>
              </a:rPr>
              <a:t>階 セミナールーム（大阪市中央区北浜東</a:t>
            </a:r>
            <a:r>
              <a:rPr lang="en-US" altLang="ja-JP" sz="1200" b="1" dirty="0">
                <a:latin typeface="Meiryo UI" panose="020B0604030504040204" pitchFamily="50" charset="-128"/>
                <a:ea typeface="Meiryo UI" panose="020B0604030504040204" pitchFamily="50" charset="-128"/>
              </a:rPr>
              <a:t>3-14</a:t>
            </a:r>
            <a:r>
              <a:rPr lang="ja-JP" altLang="en-US"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pPr algn="l"/>
            <a:r>
              <a:rPr lang="en-US" altLang="ja-JP" sz="1000" dirty="0">
                <a:solidFill>
                  <a:srgbClr val="111111"/>
                </a:solidFill>
                <a:latin typeface="Noto Sans JP"/>
              </a:rPr>
              <a:t>※</a:t>
            </a:r>
            <a:r>
              <a:rPr lang="en-US" altLang="ja-JP" sz="1000" b="0" i="0" dirty="0">
                <a:solidFill>
                  <a:srgbClr val="111111"/>
                </a:solidFill>
                <a:effectLst/>
                <a:latin typeface="Noto Sans JP"/>
              </a:rPr>
              <a:t>Osaka Metro</a:t>
            </a:r>
            <a:r>
              <a:rPr lang="ja-JP" altLang="en-US" sz="1000" b="0" i="0" dirty="0">
                <a:solidFill>
                  <a:srgbClr val="111111"/>
                </a:solidFill>
                <a:effectLst/>
                <a:latin typeface="Noto Sans JP"/>
              </a:rPr>
              <a:t>谷町線・京阪電鉄「天満橋駅」より西へ</a:t>
            </a:r>
            <a:r>
              <a:rPr lang="en-US" altLang="ja-JP" sz="1000" b="0" i="0" dirty="0">
                <a:solidFill>
                  <a:srgbClr val="111111"/>
                </a:solidFill>
                <a:effectLst/>
                <a:latin typeface="Noto Sans JP"/>
              </a:rPr>
              <a:t>300m</a:t>
            </a:r>
          </a:p>
          <a:p>
            <a:pPr algn="l"/>
            <a:r>
              <a:rPr lang="en-US" altLang="ja-JP" sz="1000" dirty="0">
                <a:solidFill>
                  <a:srgbClr val="111111"/>
                </a:solidFill>
                <a:latin typeface="Noto Sans JP"/>
              </a:rPr>
              <a:t>※</a:t>
            </a:r>
            <a:r>
              <a:rPr lang="en-US" altLang="ja-JP" sz="1000" b="0" i="0" dirty="0">
                <a:solidFill>
                  <a:srgbClr val="111111"/>
                </a:solidFill>
                <a:effectLst/>
                <a:latin typeface="Noto Sans JP"/>
              </a:rPr>
              <a:t>Osaka Metro</a:t>
            </a:r>
            <a:r>
              <a:rPr lang="ja-JP" altLang="en-US" sz="1000" b="0" i="0" dirty="0">
                <a:solidFill>
                  <a:srgbClr val="111111"/>
                </a:solidFill>
                <a:effectLst/>
                <a:latin typeface="Noto Sans JP"/>
              </a:rPr>
              <a:t>堺筋線・京阪電鉄「北浜駅」より東へ</a:t>
            </a:r>
            <a:r>
              <a:rPr lang="en-US" altLang="ja-JP" sz="1000" b="0" i="0" dirty="0">
                <a:solidFill>
                  <a:srgbClr val="111111"/>
                </a:solidFill>
                <a:effectLst/>
                <a:latin typeface="Noto Sans JP"/>
              </a:rPr>
              <a:t>500m</a:t>
            </a:r>
          </a:p>
        </p:txBody>
      </p:sp>
      <p:sp>
        <p:nvSpPr>
          <p:cNvPr id="18" name="テキスト ボックス 17">
            <a:extLst>
              <a:ext uri="{FF2B5EF4-FFF2-40B4-BE49-F238E27FC236}">
                <a16:creationId xmlns:a16="http://schemas.microsoft.com/office/drawing/2014/main" id="{4BCCEE68-9F45-EDF9-C531-B7BD959D8BF8}"/>
              </a:ext>
            </a:extLst>
          </p:cNvPr>
          <p:cNvSpPr txBox="1"/>
          <p:nvPr/>
        </p:nvSpPr>
        <p:spPr>
          <a:xfrm>
            <a:off x="1385664" y="1922818"/>
            <a:ext cx="2563600" cy="488570"/>
          </a:xfrm>
          <a:prstGeom prst="rect">
            <a:avLst/>
          </a:prstGeom>
          <a:noFill/>
        </p:spPr>
        <p:txBody>
          <a:bodyPr wrap="square" tIns="72365" spcCol="252000" rtlCol="0" anchor="ctr" anchorCtr="0">
            <a:spAutoFit/>
          </a:bodyPr>
          <a:lstStyle/>
          <a:p>
            <a:pPr>
              <a:buClr>
                <a:schemeClr val="accent6">
                  <a:lumMod val="50000"/>
                </a:schemeClr>
              </a:buClr>
            </a:pPr>
            <a:r>
              <a:rPr lang="ja-JP" altLang="en-US" sz="1200" b="1" dirty="0">
                <a:latin typeface="Meiryo UI" panose="020B0604030504040204" pitchFamily="50" charset="-128"/>
                <a:ea typeface="Meiryo UI" panose="020B0604030504040204" pitchFamily="50" charset="-128"/>
              </a:rPr>
              <a:t>障がい者雇用に取り組む府内企業</a:t>
            </a:r>
            <a:endParaRPr lang="en-US" altLang="ja-JP" sz="1200" b="1" dirty="0">
              <a:latin typeface="Meiryo UI" panose="020B0604030504040204" pitchFamily="50" charset="-128"/>
              <a:ea typeface="Meiryo UI" panose="020B0604030504040204" pitchFamily="50" charset="-128"/>
            </a:endParaRPr>
          </a:p>
          <a:p>
            <a:pPr>
              <a:buClr>
                <a:schemeClr val="accent6">
                  <a:lumMod val="50000"/>
                </a:schemeClr>
              </a:buClr>
            </a:pPr>
            <a:r>
              <a:rPr lang="ja-JP" altLang="en-US" sz="1200" b="1" dirty="0">
                <a:latin typeface="Meiryo UI" panose="020B0604030504040204" pitchFamily="50" charset="-128"/>
                <a:ea typeface="Meiryo UI" panose="020B0604030504040204" pitchFamily="50" charset="-128"/>
              </a:rPr>
              <a:t>（人事・労務担当者等）</a:t>
            </a:r>
            <a:endParaRPr lang="en-US" altLang="ja-JP" sz="1200" b="1"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F9AFB5E0-C0C3-6892-9292-280E8B1D7617}"/>
              </a:ext>
            </a:extLst>
          </p:cNvPr>
          <p:cNvSpPr txBox="1"/>
          <p:nvPr/>
        </p:nvSpPr>
        <p:spPr>
          <a:xfrm>
            <a:off x="4794928" y="1941939"/>
            <a:ext cx="1991336" cy="303904"/>
          </a:xfrm>
          <a:prstGeom prst="rect">
            <a:avLst/>
          </a:prstGeom>
          <a:noFill/>
        </p:spPr>
        <p:txBody>
          <a:bodyPr wrap="square" tIns="72365" spcCol="252000" rtlCol="0" anchor="ctr" anchorCtr="0">
            <a:spAutoFit/>
          </a:bodyPr>
          <a:lstStyle/>
          <a:p>
            <a:pPr>
              <a:buClr>
                <a:schemeClr val="accent6">
                  <a:lumMod val="50000"/>
                </a:schemeClr>
              </a:buClr>
            </a:pPr>
            <a:r>
              <a:rPr lang="en-US" altLang="ja-JP" sz="1200" b="1" dirty="0">
                <a:latin typeface="Meiryo UI" panose="020B0604030504040204" pitchFamily="50" charset="-128"/>
                <a:ea typeface="Meiryo UI" panose="020B0604030504040204" pitchFamily="50" charset="-128"/>
              </a:rPr>
              <a:t>30</a:t>
            </a:r>
            <a:r>
              <a:rPr lang="ja-JP" altLang="en-US" sz="1200" b="1" dirty="0">
                <a:latin typeface="Meiryo UI" panose="020B0604030504040204" pitchFamily="50" charset="-128"/>
                <a:ea typeface="Meiryo UI" panose="020B0604030504040204" pitchFamily="50" charset="-128"/>
              </a:rPr>
              <a:t>名程度（申込先着順）</a:t>
            </a:r>
            <a:endParaRPr lang="en-US" altLang="ja-JP" sz="1200" b="1" dirty="0">
              <a:latin typeface="Meiryo UI" panose="020B0604030504040204" pitchFamily="50" charset="-128"/>
              <a:ea typeface="Meiryo UI" panose="020B0604030504040204" pitchFamily="50" charset="-128"/>
            </a:endParaRPr>
          </a:p>
        </p:txBody>
      </p:sp>
      <p:sp>
        <p:nvSpPr>
          <p:cNvPr id="23" name="テキスト ボックス 6">
            <a:extLst>
              <a:ext uri="{FF2B5EF4-FFF2-40B4-BE49-F238E27FC236}">
                <a16:creationId xmlns:a16="http://schemas.microsoft.com/office/drawing/2014/main" id="{93FB3EDE-9DCA-59D0-8811-8E48ECB893EB}"/>
              </a:ext>
            </a:extLst>
          </p:cNvPr>
          <p:cNvSpPr txBox="1">
            <a:spLocks noChangeArrowheads="1"/>
          </p:cNvSpPr>
          <p:nvPr/>
        </p:nvSpPr>
        <p:spPr bwMode="auto">
          <a:xfrm>
            <a:off x="1241648" y="6227812"/>
            <a:ext cx="6060394" cy="1844416"/>
          </a:xfrm>
          <a:prstGeom prst="rect">
            <a:avLst/>
          </a:prstGeom>
          <a:noFill/>
          <a:ln w="63500" cap="rnd" cmpd="sng">
            <a:noFill/>
            <a:bevel/>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b="1" dirty="0">
                <a:solidFill>
                  <a:srgbClr val="FFFF66"/>
                </a:solidFill>
                <a:latin typeface="Meiryo UI" panose="020B0604030504040204" pitchFamily="50" charset="-128"/>
                <a:ea typeface="Meiryo UI" panose="020B0604030504040204" pitchFamily="50" charset="-128"/>
              </a:rPr>
              <a:t>《</a:t>
            </a:r>
            <a:r>
              <a:rPr lang="ja-JP" altLang="en-US" sz="1200" b="1" dirty="0">
                <a:solidFill>
                  <a:srgbClr val="FFFF66"/>
                </a:solidFill>
                <a:latin typeface="Meiryo UI" panose="020B0604030504040204" pitchFamily="50" charset="-128"/>
                <a:ea typeface="Meiryo UI" panose="020B0604030504040204" pitchFamily="50" charset="-128"/>
              </a:rPr>
              <a:t>申込方法</a:t>
            </a:r>
            <a:r>
              <a:rPr lang="en-US" altLang="ja-JP" sz="1200" b="1" dirty="0">
                <a:solidFill>
                  <a:srgbClr val="FFFF66"/>
                </a:solidFill>
                <a:latin typeface="Meiryo UI" panose="020B0604030504040204" pitchFamily="50" charset="-128"/>
                <a:ea typeface="Meiryo UI" panose="020B0604030504040204" pitchFamily="50" charset="-128"/>
              </a:rPr>
              <a:t>》</a:t>
            </a:r>
            <a:r>
              <a:rPr lang="ja-JP" altLang="en-US" sz="1200" b="1" dirty="0">
                <a:solidFill>
                  <a:srgbClr val="FFFF66"/>
                </a:solidFill>
                <a:latin typeface="Meiryo UI" panose="020B0604030504040204" pitchFamily="50" charset="-128"/>
                <a:ea typeface="Meiryo UI" panose="020B0604030504040204" pitchFamily="50" charset="-128"/>
              </a:rPr>
              <a:t>　</a:t>
            </a:r>
            <a:r>
              <a:rPr lang="en-US" altLang="ja-JP" sz="1200" b="1" u="sng" dirty="0">
                <a:solidFill>
                  <a:srgbClr val="FFFF66"/>
                </a:solidFill>
                <a:latin typeface="Meiryo UI" panose="020B0604030504040204" pitchFamily="50" charset="-128"/>
                <a:ea typeface="Meiryo UI" panose="020B0604030504040204" pitchFamily="50" charset="-128"/>
              </a:rPr>
              <a:t>2025.6.11</a:t>
            </a:r>
            <a:r>
              <a:rPr lang="ja-JP" altLang="en-US" sz="1200" b="1" u="sng" dirty="0">
                <a:solidFill>
                  <a:srgbClr val="FFFF66"/>
                </a:solidFill>
                <a:latin typeface="Meiryo UI" panose="020B0604030504040204" pitchFamily="50" charset="-128"/>
                <a:ea typeface="Meiryo UI" panose="020B0604030504040204" pitchFamily="50" charset="-128"/>
              </a:rPr>
              <a:t>（水）までに</a:t>
            </a:r>
            <a:r>
              <a:rPr lang="ja-JP" altLang="en-US" sz="1200" b="1" dirty="0">
                <a:solidFill>
                  <a:srgbClr val="FFFF66"/>
                </a:solidFill>
                <a:latin typeface="Meiryo UI" panose="020B0604030504040204" pitchFamily="50" charset="-128"/>
                <a:ea typeface="Meiryo UI" panose="020B0604030504040204" pitchFamily="50" charset="-128"/>
              </a:rPr>
              <a:t>「大阪府行政オンラインシステム」よりお申込みください。</a:t>
            </a:r>
            <a:endParaRPr lang="en-US" altLang="ja-JP" sz="1200" b="1" dirty="0">
              <a:solidFill>
                <a:srgbClr val="FFFF66"/>
              </a:solidFill>
              <a:latin typeface="Meiryo UI" panose="020B0604030504040204" pitchFamily="50" charset="-128"/>
              <a:ea typeface="Meiryo UI" panose="020B0604030504040204" pitchFamily="50" charset="-128"/>
            </a:endParaRPr>
          </a:p>
          <a:p>
            <a:pPr>
              <a:spcBef>
                <a:spcPct val="0"/>
              </a:spcBef>
              <a:buNone/>
            </a:pPr>
            <a:r>
              <a:rPr lang="ja-JP" altLang="en-US" sz="1050" b="1" dirty="0">
                <a:solidFill>
                  <a:srgbClr val="000000"/>
                </a:solidFill>
                <a:latin typeface="Meiryo UI" panose="020B0604030504040204" pitchFamily="50" charset="-128"/>
                <a:ea typeface="Meiryo UI" panose="020B0604030504040204" pitchFamily="50" charset="-128"/>
              </a:rPr>
              <a:t>（</a:t>
            </a:r>
            <a:r>
              <a:rPr lang="en-US" altLang="ja-JP" sz="1050" b="1" dirty="0">
                <a:solidFill>
                  <a:srgbClr val="000000"/>
                </a:solidFill>
                <a:latin typeface="Meiryo UI" panose="020B0604030504040204" pitchFamily="50" charset="-128"/>
                <a:ea typeface="Meiryo UI" panose="020B0604030504040204" pitchFamily="50" charset="-128"/>
              </a:rPr>
              <a:t>URL</a:t>
            </a:r>
            <a:r>
              <a:rPr lang="ja-JP" altLang="en-US" sz="1050" b="1" dirty="0">
                <a:solidFill>
                  <a:srgbClr val="000000"/>
                </a:solidFill>
                <a:latin typeface="Meiryo UI" panose="020B0604030504040204" pitchFamily="50" charset="-128"/>
                <a:ea typeface="Meiryo UI" panose="020B0604030504040204" pitchFamily="50" charset="-128"/>
              </a:rPr>
              <a:t>）</a:t>
            </a:r>
            <a:r>
              <a:rPr lang="en-US" altLang="ja-JP" sz="1050" dirty="0">
                <a:solidFill>
                  <a:srgbClr val="000000"/>
                </a:solidFill>
                <a:latin typeface="Meiryo UI" panose="020B0604030504040204" pitchFamily="50" charset="-128"/>
                <a:ea typeface="Meiryo UI" panose="020B0604030504040204" pitchFamily="50" charset="-128"/>
              </a:rPr>
              <a:t>https://lgpos.task-asp.net/cu/270008/ea/residents/procedures/apply/4393356d-2b7b-4ead-8299-712b28784b32/start</a:t>
            </a:r>
          </a:p>
          <a:p>
            <a:pPr>
              <a:spcBef>
                <a:spcPct val="0"/>
              </a:spcBef>
              <a:buNone/>
            </a:pPr>
            <a:r>
              <a:rPr lang="ja-JP" altLang="en-US" sz="1050" b="1" dirty="0">
                <a:solidFill>
                  <a:srgbClr val="000000"/>
                </a:solidFill>
                <a:latin typeface="Meiryo UI" panose="020B0604030504040204" pitchFamily="50" charset="-128"/>
                <a:ea typeface="Meiryo UI" panose="020B0604030504040204" pitchFamily="50" charset="-128"/>
              </a:rPr>
              <a:t>（</a:t>
            </a:r>
            <a:r>
              <a:rPr lang="en-US" altLang="ja-JP" sz="1050" b="1" dirty="0">
                <a:solidFill>
                  <a:srgbClr val="000000"/>
                </a:solidFill>
                <a:latin typeface="Meiryo UI" panose="020B0604030504040204" pitchFamily="50" charset="-128"/>
                <a:ea typeface="Meiryo UI" panose="020B0604030504040204" pitchFamily="50" charset="-128"/>
              </a:rPr>
              <a:t>QR</a:t>
            </a:r>
            <a:r>
              <a:rPr lang="ja-JP" altLang="en-US" sz="1050" b="1" dirty="0">
                <a:solidFill>
                  <a:srgbClr val="000000"/>
                </a:solidFill>
                <a:latin typeface="Meiryo UI" panose="020B0604030504040204" pitchFamily="50" charset="-128"/>
                <a:ea typeface="Meiryo UI" panose="020B0604030504040204" pitchFamily="50" charset="-128"/>
              </a:rPr>
              <a:t>コード）</a:t>
            </a:r>
            <a:endParaRPr lang="en-US" altLang="ja-JP" sz="1050" b="1" dirty="0">
              <a:solidFill>
                <a:srgbClr val="000000"/>
              </a:solidFill>
              <a:latin typeface="Meiryo UI" panose="020B0604030504040204" pitchFamily="50" charset="-128"/>
              <a:ea typeface="Meiryo UI" panose="020B0604030504040204" pitchFamily="50" charset="-128"/>
            </a:endParaRPr>
          </a:p>
          <a:p>
            <a:pPr>
              <a:spcBef>
                <a:spcPct val="0"/>
              </a:spcBef>
              <a:buFontTx/>
              <a:buNone/>
            </a:pPr>
            <a:r>
              <a:rPr lang="ja-JP" altLang="en-US" sz="1407"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p:txBody>
      </p:sp>
      <p:sp>
        <p:nvSpPr>
          <p:cNvPr id="32" name="テキスト ボックス 31">
            <a:extLst>
              <a:ext uri="{FF2B5EF4-FFF2-40B4-BE49-F238E27FC236}">
                <a16:creationId xmlns:a16="http://schemas.microsoft.com/office/drawing/2014/main" id="{E1DA6395-6A8C-62B0-3976-FE92DB0DD0C3}"/>
              </a:ext>
            </a:extLst>
          </p:cNvPr>
          <p:cNvSpPr txBox="1"/>
          <p:nvPr/>
        </p:nvSpPr>
        <p:spPr>
          <a:xfrm>
            <a:off x="2235140" y="6803876"/>
            <a:ext cx="5415220" cy="1469633"/>
          </a:xfrm>
          <a:prstGeom prst="rect">
            <a:avLst/>
          </a:prstGeom>
          <a:noFill/>
        </p:spPr>
        <p:txBody>
          <a:bodyPr wrap="square" rtlCol="0">
            <a:spAutoFit/>
          </a:bodyPr>
          <a:lstStyle/>
          <a:p>
            <a:pPr marL="0" marR="0" lvl="0" indent="0" algn="l" defTabSz="925561"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■申請完了の旨の画面が出れば、正常に受付できています。受付完了時にメールは届きません。</a:t>
            </a:r>
          </a:p>
          <a:p>
            <a:pPr marL="0" marR="0" lvl="0" indent="0" algn="l" defTabSz="925561"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■お申し込みいただいた個人情報は、本セミナーの運営にのみ利用させていただきます。</a:t>
            </a:r>
          </a:p>
          <a:p>
            <a:pPr marL="0" marR="0" lvl="0" indent="0" algn="l" defTabSz="925561"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■手話通訳が必要な場合や車椅子で参加される場合等は、事前にお申し出ください。</a:t>
            </a:r>
          </a:p>
          <a:p>
            <a:pPr marL="0" marR="0" lvl="0" indent="0" algn="l" defTabSz="925561"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■インターネットによる申し込みが難しい場合は、下記「参加申込書」に記入のうえ、</a:t>
            </a:r>
          </a:p>
          <a:p>
            <a:pPr marL="0" marR="0" lvl="0" indent="0" algn="l" defTabSz="925561"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FAX</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または</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E-mail</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でお申し込みください。</a:t>
            </a:r>
          </a:p>
          <a:p>
            <a:endParaRPr lang="en-US" altLang="ja-JP" sz="1850" dirty="0"/>
          </a:p>
          <a:p>
            <a:endParaRPr lang="ja-JP" altLang="en-US" sz="1850" dirty="0"/>
          </a:p>
        </p:txBody>
      </p:sp>
      <p:sp>
        <p:nvSpPr>
          <p:cNvPr id="34" name="テキスト ボックス 33">
            <a:extLst>
              <a:ext uri="{FF2B5EF4-FFF2-40B4-BE49-F238E27FC236}">
                <a16:creationId xmlns:a16="http://schemas.microsoft.com/office/drawing/2014/main" id="{E548FB0C-D231-9BE3-97D3-4D02319B62C0}"/>
              </a:ext>
            </a:extLst>
          </p:cNvPr>
          <p:cNvSpPr txBox="1"/>
          <p:nvPr/>
        </p:nvSpPr>
        <p:spPr>
          <a:xfrm>
            <a:off x="1313656" y="7883996"/>
            <a:ext cx="4339722" cy="253916"/>
          </a:xfrm>
          <a:prstGeom prst="rect">
            <a:avLst/>
          </a:prstGeom>
          <a:noFill/>
          <a:ln>
            <a:noFill/>
          </a:ln>
        </p:spPr>
        <p:txBody>
          <a:bodyPr wrap="square" rtlCol="0">
            <a:spAutoFit/>
          </a:bodyPr>
          <a:lstStyle/>
          <a:p>
            <a:pPr algn="ctr"/>
            <a:r>
              <a:rPr lang="ja-JP" altLang="en-US" sz="1050" dirty="0">
                <a:latin typeface="Meiryo UI" panose="020B0604030504040204" pitchFamily="50" charset="-128"/>
                <a:ea typeface="Meiryo UI" panose="020B0604030504040204" pitchFamily="50" charset="-128"/>
              </a:rPr>
              <a:t>「はじめての障がい者雇用セミナー」（</a:t>
            </a:r>
            <a:r>
              <a:rPr lang="en-US" altLang="ja-JP" sz="1050" dirty="0">
                <a:latin typeface="Meiryo UI" panose="020B0604030504040204" pitchFamily="50" charset="-128"/>
                <a:ea typeface="Meiryo UI" panose="020B0604030504040204" pitchFamily="50" charset="-128"/>
              </a:rPr>
              <a:t>2025.6.13</a:t>
            </a:r>
            <a:r>
              <a:rPr lang="ja-JP" altLang="en-US" sz="1050" dirty="0">
                <a:latin typeface="Meiryo UI" panose="020B0604030504040204" pitchFamily="50" charset="-128"/>
                <a:ea typeface="Meiryo UI" panose="020B0604030504040204" pitchFamily="50" charset="-128"/>
              </a:rPr>
              <a:t>）参加申込書</a:t>
            </a:r>
          </a:p>
        </p:txBody>
      </p:sp>
      <p:sp>
        <p:nvSpPr>
          <p:cNvPr id="31" name="テキスト ボックス 30">
            <a:extLst>
              <a:ext uri="{FF2B5EF4-FFF2-40B4-BE49-F238E27FC236}">
                <a16:creationId xmlns:a16="http://schemas.microsoft.com/office/drawing/2014/main" id="{1395D5FA-CEB6-42B3-B764-CFBF49C5F376}"/>
              </a:ext>
            </a:extLst>
          </p:cNvPr>
          <p:cNvSpPr txBox="1"/>
          <p:nvPr/>
        </p:nvSpPr>
        <p:spPr>
          <a:xfrm>
            <a:off x="2177752" y="3680185"/>
            <a:ext cx="5038219" cy="2195473"/>
          </a:xfrm>
          <a:prstGeom prst="rect">
            <a:avLst/>
          </a:prstGeom>
          <a:noFill/>
        </p:spPr>
        <p:txBody>
          <a:bodyPr wrap="square" rtlCol="0">
            <a:spAutoFit/>
          </a:bodyPr>
          <a:lstStyle/>
          <a:p>
            <a:pPr>
              <a:lnSpc>
                <a:spcPct val="150000"/>
              </a:lnSpc>
            </a:pPr>
            <a:r>
              <a:rPr lang="ja-JP" altLang="en-US" sz="12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「障がい者雇用の基本」</a:t>
            </a:r>
          </a:p>
          <a:p>
            <a:pPr>
              <a:lnSpc>
                <a:spcPct val="150000"/>
              </a:lnSpc>
            </a:pPr>
            <a:r>
              <a:rPr lang="ja-JP" altLang="en-US" sz="1200" dirty="0">
                <a:latin typeface="Meiryo UI" panose="020B0604030504040204" pitchFamily="50" charset="-128"/>
                <a:ea typeface="Meiryo UI" panose="020B0604030504040204" pitchFamily="50" charset="-128"/>
              </a:rPr>
              <a:t>　　　　　　　　　　大阪府障がい者雇用促進センター　上席調査役　中島　義晴</a:t>
            </a:r>
            <a:endParaRPr lang="ja-JP" altLang="en-US" sz="800" dirty="0">
              <a:latin typeface="Meiryo UI" panose="020B0604030504040204" pitchFamily="50" charset="-128"/>
              <a:ea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「障がい者雇用に関する雇用管理・定着支援（事業主支援）について」</a:t>
            </a:r>
          </a:p>
          <a:p>
            <a:pPr>
              <a:lnSpc>
                <a:spcPct val="150000"/>
              </a:lnSpc>
            </a:pPr>
            <a:r>
              <a:rPr lang="ja-JP" altLang="en-US" sz="1200" dirty="0">
                <a:latin typeface="Meiryo UI" panose="020B0604030504040204" pitchFamily="50" charset="-128"/>
                <a:ea typeface="Meiryo UI" panose="020B0604030504040204" pitchFamily="50" charset="-128"/>
              </a:rPr>
              <a:t>　　　　　　　　　　独立行政法人高齢・障害・求職者雇用支援機構</a:t>
            </a:r>
          </a:p>
          <a:p>
            <a:pPr>
              <a:lnSpc>
                <a:spcPts val="1650"/>
              </a:lnSpc>
            </a:pPr>
            <a:r>
              <a:rPr lang="ja-JP" altLang="en-US" sz="1200" dirty="0">
                <a:latin typeface="Meiryo UI" panose="020B0604030504040204" pitchFamily="50" charset="-128"/>
                <a:ea typeface="Meiryo UI" panose="020B0604030504040204" pitchFamily="50" charset="-128"/>
              </a:rPr>
              <a:t>　　　　　　　　　　大阪支部　</a:t>
            </a:r>
            <a:r>
              <a:rPr lang="ja-JP" altLang="en-US" sz="1400" b="1" dirty="0">
                <a:latin typeface="Meiryo UI" panose="020B0604030504040204" pitchFamily="50" charset="-128"/>
                <a:ea typeface="Meiryo UI" panose="020B0604030504040204" pitchFamily="50" charset="-128"/>
              </a:rPr>
              <a:t>大阪障害者職業センター</a:t>
            </a:r>
            <a:endParaRPr lang="ja-JP" altLang="en-US" sz="1200" b="1" dirty="0">
              <a:latin typeface="Meiryo UI" panose="020B0604030504040204" pitchFamily="50" charset="-128"/>
              <a:ea typeface="Meiryo UI" panose="020B0604030504040204" pitchFamily="50" charset="-128"/>
            </a:endParaRPr>
          </a:p>
          <a:p>
            <a:pPr>
              <a:lnSpc>
                <a:spcPts val="1650"/>
              </a:lnSpc>
            </a:pPr>
            <a:r>
              <a:rPr lang="ja-JP" altLang="en-US" sz="1200" dirty="0">
                <a:latin typeface="Meiryo UI" panose="020B0604030504040204" pitchFamily="50" charset="-128"/>
                <a:ea typeface="Meiryo UI" panose="020B0604030504040204" pitchFamily="50" charset="-128"/>
              </a:rPr>
              <a:t>　　　　　　　　　　　　　　　　　　 上席障害者職業カウンセラー　清水　聡子　氏</a:t>
            </a:r>
            <a:endParaRPr lang="en-US" altLang="ja-JP" sz="800" dirty="0">
              <a:latin typeface="Meiryo UI" panose="020B0604030504040204" pitchFamily="50" charset="-128"/>
              <a:ea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障がい者雇用の事例紹介「障がい者の採用と雇用管理等について」</a:t>
            </a:r>
          </a:p>
          <a:p>
            <a:pPr>
              <a:lnSpc>
                <a:spcPct val="150000"/>
              </a:lnSpc>
            </a:pPr>
            <a:r>
              <a:rPr lang="ja-JP" altLang="en-US" sz="12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株式会社ＵＲテラス　</a:t>
            </a:r>
            <a:r>
              <a:rPr lang="ja-JP" altLang="en-US" sz="1200" dirty="0">
                <a:latin typeface="Meiryo UI" panose="020B0604030504040204" pitchFamily="50" charset="-128"/>
                <a:ea typeface="Meiryo UI" panose="020B0604030504040204" pitchFamily="50" charset="-128"/>
              </a:rPr>
              <a:t>マネージャー　中西　清佳　氏</a:t>
            </a:r>
            <a:endParaRPr lang="en-US" altLang="ja-JP" sz="1200" dirty="0"/>
          </a:p>
        </p:txBody>
      </p:sp>
      <p:sp>
        <p:nvSpPr>
          <p:cNvPr id="35" name="テキスト ボックス 34">
            <a:extLst>
              <a:ext uri="{FF2B5EF4-FFF2-40B4-BE49-F238E27FC236}">
                <a16:creationId xmlns:a16="http://schemas.microsoft.com/office/drawing/2014/main" id="{1B74D703-3C60-4CC0-8A89-AA2925A7FBAE}"/>
              </a:ext>
            </a:extLst>
          </p:cNvPr>
          <p:cNvSpPr txBox="1"/>
          <p:nvPr/>
        </p:nvSpPr>
        <p:spPr>
          <a:xfrm>
            <a:off x="1388129" y="2555404"/>
            <a:ext cx="5830183" cy="785600"/>
          </a:xfrm>
          <a:prstGeom prst="rect">
            <a:avLst/>
          </a:prstGeom>
          <a:noFill/>
        </p:spPr>
        <p:txBody>
          <a:bodyPr wrap="square" rtlCol="0">
            <a:spAutoFit/>
          </a:bodyPr>
          <a:lstStyle/>
          <a:p>
            <a:pPr>
              <a:lnSpc>
                <a:spcPct val="150000"/>
              </a:lnSpc>
            </a:pPr>
            <a:r>
              <a:rPr lang="ja-JP" altLang="en-US" sz="1050" dirty="0">
                <a:latin typeface="Meiryo UI" panose="020B0604030504040204" pitchFamily="50" charset="-128"/>
                <a:ea typeface="Meiryo UI" panose="020B0604030504040204" pitchFamily="50" charset="-128"/>
              </a:rPr>
              <a:t>これから障がい者雇用をはじめる企業やはじめて障がい者雇用に携わる企業の人事・労務担当者等向けに、障がい者雇用の基本や大阪障害者職業センターの事業主支援内容の紹介、先進企業の事例紹介をすることで障がい者雇用の理解を深めていただくセミナーを開催します。ぜひご参加ください。</a:t>
            </a:r>
          </a:p>
        </p:txBody>
      </p:sp>
      <p:cxnSp>
        <p:nvCxnSpPr>
          <p:cNvPr id="14" name="直線コネクタ 13">
            <a:extLst>
              <a:ext uri="{FF2B5EF4-FFF2-40B4-BE49-F238E27FC236}">
                <a16:creationId xmlns:a16="http://schemas.microsoft.com/office/drawing/2014/main" id="{BFE3E2C7-161C-42A2-BAF3-8D2D9CD150B6}"/>
              </a:ext>
            </a:extLst>
          </p:cNvPr>
          <p:cNvCxnSpPr>
            <a:cxnSpLocks/>
          </p:cNvCxnSpPr>
          <p:nvPr/>
        </p:nvCxnSpPr>
        <p:spPr>
          <a:xfrm flipH="1">
            <a:off x="1656804" y="3419500"/>
            <a:ext cx="5489500" cy="0"/>
          </a:xfrm>
          <a:prstGeom prst="line">
            <a:avLst/>
          </a:prstGeom>
          <a:ln w="12700"/>
        </p:spPr>
        <p:style>
          <a:lnRef idx="1">
            <a:schemeClr val="accent1"/>
          </a:lnRef>
          <a:fillRef idx="0">
            <a:schemeClr val="accent1"/>
          </a:fillRef>
          <a:effectRef idx="0">
            <a:schemeClr val="accent1"/>
          </a:effectRef>
          <a:fontRef idx="minor">
            <a:schemeClr val="tx1"/>
          </a:fontRef>
        </p:style>
      </p:cxnSp>
      <p:grpSp>
        <p:nvGrpSpPr>
          <p:cNvPr id="25" name="グループ化 20">
            <a:extLst>
              <a:ext uri="{FF2B5EF4-FFF2-40B4-BE49-F238E27FC236}">
                <a16:creationId xmlns:a16="http://schemas.microsoft.com/office/drawing/2014/main" id="{3E71F188-89B4-1482-0477-DAFE5111C218}"/>
              </a:ext>
            </a:extLst>
          </p:cNvPr>
          <p:cNvGrpSpPr>
            <a:grpSpLocks/>
          </p:cNvGrpSpPr>
          <p:nvPr/>
        </p:nvGrpSpPr>
        <p:grpSpPr bwMode="auto">
          <a:xfrm>
            <a:off x="4638028" y="7521197"/>
            <a:ext cx="2367512" cy="291243"/>
            <a:chOff x="1982217" y="7779450"/>
            <a:chExt cx="2117541" cy="216924"/>
          </a:xfrm>
        </p:grpSpPr>
        <p:sp>
          <p:nvSpPr>
            <p:cNvPr id="27" name="正方形/長方形 26">
              <a:extLst>
                <a:ext uri="{FF2B5EF4-FFF2-40B4-BE49-F238E27FC236}">
                  <a16:creationId xmlns:a16="http://schemas.microsoft.com/office/drawing/2014/main" id="{972A4257-A20C-5F11-1ADB-0D715C198E74}"/>
                </a:ext>
              </a:extLst>
            </p:cNvPr>
            <p:cNvSpPr/>
            <p:nvPr/>
          </p:nvSpPr>
          <p:spPr>
            <a:xfrm>
              <a:off x="1982217" y="7779450"/>
              <a:ext cx="1621301"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59503">
                <a:defRPr/>
              </a:pPr>
              <a:r>
                <a:rPr lang="ja-JP" altLang="en-US" sz="1000" kern="0" dirty="0">
                  <a:solidFill>
                    <a:prstClr val="black"/>
                  </a:solidFill>
                  <a:latin typeface="Meiryo UI" panose="020B0604030504040204" pitchFamily="50" charset="-128"/>
                  <a:ea typeface="Meiryo UI" panose="020B0604030504040204" pitchFamily="50" charset="-128"/>
                </a:rPr>
                <a:t>大阪府　</a:t>
              </a:r>
              <a:r>
                <a:rPr lang="ja-JP" altLang="en-US" sz="1000" kern="0" dirty="0" err="1">
                  <a:solidFill>
                    <a:prstClr val="black"/>
                  </a:solidFill>
                  <a:latin typeface="Meiryo UI" panose="020B0604030504040204" pitchFamily="50" charset="-128"/>
                  <a:ea typeface="Meiryo UI" panose="020B0604030504040204" pitchFamily="50" charset="-128"/>
                </a:rPr>
                <a:t>障がい</a:t>
              </a:r>
              <a:r>
                <a:rPr lang="ja-JP" altLang="en-US" sz="1000" kern="0" dirty="0">
                  <a:solidFill>
                    <a:prstClr val="black"/>
                  </a:solidFill>
                  <a:latin typeface="Meiryo UI" panose="020B0604030504040204" pitchFamily="50" charset="-128"/>
                  <a:ea typeface="Meiryo UI" panose="020B0604030504040204" pitchFamily="50" charset="-128"/>
                </a:rPr>
                <a:t>者雇用セミナー</a:t>
              </a:r>
            </a:p>
          </p:txBody>
        </p:sp>
        <p:sp>
          <p:nvSpPr>
            <p:cNvPr id="28" name="正方形/長方形 27">
              <a:extLst>
                <a:ext uri="{FF2B5EF4-FFF2-40B4-BE49-F238E27FC236}">
                  <a16:creationId xmlns:a16="http://schemas.microsoft.com/office/drawing/2014/main" id="{73E499E9-5066-0C5C-97B2-453B3E3B41B2}"/>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59503">
                <a:defRPr/>
              </a:pPr>
              <a:r>
                <a:rPr lang="ja-JP" altLang="en-US" sz="105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検索</a:t>
              </a:r>
            </a:p>
          </p:txBody>
        </p:sp>
      </p:grpSp>
      <p:sp>
        <p:nvSpPr>
          <p:cNvPr id="26" name="矢印: 下 11">
            <a:extLst>
              <a:ext uri="{FF2B5EF4-FFF2-40B4-BE49-F238E27FC236}">
                <a16:creationId xmlns:a16="http://schemas.microsoft.com/office/drawing/2014/main" id="{8A1ED844-2461-3C63-BC81-B594D91248F3}"/>
              </a:ext>
            </a:extLst>
          </p:cNvPr>
          <p:cNvSpPr/>
          <p:nvPr/>
        </p:nvSpPr>
        <p:spPr bwMode="auto">
          <a:xfrm rot="7724927" flipH="1">
            <a:off x="6918381" y="7625906"/>
            <a:ext cx="210573" cy="326624"/>
          </a:xfrm>
          <a:prstGeom prst="downArrow">
            <a:avLst>
              <a:gd name="adj1" fmla="val 50000"/>
              <a:gd name="adj2" fmla="val 42439"/>
            </a:avLst>
          </a:prstGeom>
          <a:solidFill>
            <a:srgbClr val="FFC000"/>
          </a:solidFill>
          <a:ln w="12700" cap="flat" cmpd="sng" algn="ctr">
            <a:solidFill>
              <a:srgbClr val="5B9BD5">
                <a:shade val="50000"/>
              </a:srgbClr>
            </a:solidFill>
            <a:prstDash val="solid"/>
            <a:miter lim="800000"/>
          </a:ln>
          <a:effectLst/>
        </p:spPr>
        <p:txBody>
          <a:bodyPr anchor="ctr"/>
          <a:lstStyle/>
          <a:p>
            <a:pPr algn="ctr" defTabSz="459503">
              <a:defRPr/>
            </a:pPr>
            <a:endParaRPr lang="ja-JP" altLang="en-US" sz="1850" kern="0">
              <a:solidFill>
                <a:prstClr val="white"/>
              </a:solidFill>
              <a:latin typeface="Calibri" panose="020F0502020204030204"/>
              <a:ea typeface="游ゴシック" panose="020B0400000000000000" pitchFamily="50" charset="-128"/>
            </a:endParaRPr>
          </a:p>
        </p:txBody>
      </p:sp>
      <p:sp>
        <p:nvSpPr>
          <p:cNvPr id="36" name="テキスト ボックス 35">
            <a:extLst>
              <a:ext uri="{FF2B5EF4-FFF2-40B4-BE49-F238E27FC236}">
                <a16:creationId xmlns:a16="http://schemas.microsoft.com/office/drawing/2014/main" id="{9BA12A92-C2E4-4E8A-A8B6-2ED1907DA01E}"/>
              </a:ext>
            </a:extLst>
          </p:cNvPr>
          <p:cNvSpPr txBox="1"/>
          <p:nvPr/>
        </p:nvSpPr>
        <p:spPr>
          <a:xfrm>
            <a:off x="1898160" y="3440045"/>
            <a:ext cx="1797396"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～プログラム～</a:t>
            </a:r>
            <a:endParaRPr lang="en-US" altLang="ja-JP" sz="1400" b="1" dirty="0"/>
          </a:p>
        </p:txBody>
      </p:sp>
      <p:cxnSp>
        <p:nvCxnSpPr>
          <p:cNvPr id="33" name="直線コネクタ 32">
            <a:extLst>
              <a:ext uri="{FF2B5EF4-FFF2-40B4-BE49-F238E27FC236}">
                <a16:creationId xmlns:a16="http://schemas.microsoft.com/office/drawing/2014/main" id="{74408DB1-0B39-460C-862D-931B0C2A7ED1}"/>
              </a:ext>
            </a:extLst>
          </p:cNvPr>
          <p:cNvCxnSpPr>
            <a:cxnSpLocks/>
          </p:cNvCxnSpPr>
          <p:nvPr/>
        </p:nvCxnSpPr>
        <p:spPr>
          <a:xfrm flipH="1">
            <a:off x="0" y="9604631"/>
            <a:ext cx="7235825"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吹き出し: 四角形 12">
            <a:extLst>
              <a:ext uri="{FF2B5EF4-FFF2-40B4-BE49-F238E27FC236}">
                <a16:creationId xmlns:a16="http://schemas.microsoft.com/office/drawing/2014/main" id="{968418F4-9D1C-4F72-8BD0-34DC2438DB8E}"/>
              </a:ext>
            </a:extLst>
          </p:cNvPr>
          <p:cNvSpPr/>
          <p:nvPr/>
        </p:nvSpPr>
        <p:spPr>
          <a:xfrm>
            <a:off x="1423450" y="5828425"/>
            <a:ext cx="5772127" cy="255371"/>
          </a:xfrm>
          <a:custGeom>
            <a:avLst/>
            <a:gdLst>
              <a:gd name="connsiteX0" fmla="*/ 0 w 5772127"/>
              <a:gd name="connsiteY0" fmla="*/ 0 h 196757"/>
              <a:gd name="connsiteX1" fmla="*/ 962021 w 5772127"/>
              <a:gd name="connsiteY1" fmla="*/ 0 h 196757"/>
              <a:gd name="connsiteX2" fmla="*/ 2557745 w 5772127"/>
              <a:gd name="connsiteY2" fmla="*/ -58614 h 196757"/>
              <a:gd name="connsiteX3" fmla="*/ 2405053 w 5772127"/>
              <a:gd name="connsiteY3" fmla="*/ 0 h 196757"/>
              <a:gd name="connsiteX4" fmla="*/ 5772127 w 5772127"/>
              <a:gd name="connsiteY4" fmla="*/ 0 h 196757"/>
              <a:gd name="connsiteX5" fmla="*/ 5772127 w 5772127"/>
              <a:gd name="connsiteY5" fmla="*/ 32793 h 196757"/>
              <a:gd name="connsiteX6" fmla="*/ 5772127 w 5772127"/>
              <a:gd name="connsiteY6" fmla="*/ 32793 h 196757"/>
              <a:gd name="connsiteX7" fmla="*/ 5772127 w 5772127"/>
              <a:gd name="connsiteY7" fmla="*/ 81982 h 196757"/>
              <a:gd name="connsiteX8" fmla="*/ 5772127 w 5772127"/>
              <a:gd name="connsiteY8" fmla="*/ 196757 h 196757"/>
              <a:gd name="connsiteX9" fmla="*/ 2405053 w 5772127"/>
              <a:gd name="connsiteY9" fmla="*/ 196757 h 196757"/>
              <a:gd name="connsiteX10" fmla="*/ 962021 w 5772127"/>
              <a:gd name="connsiteY10" fmla="*/ 196757 h 196757"/>
              <a:gd name="connsiteX11" fmla="*/ 962021 w 5772127"/>
              <a:gd name="connsiteY11" fmla="*/ 196757 h 196757"/>
              <a:gd name="connsiteX12" fmla="*/ 0 w 5772127"/>
              <a:gd name="connsiteY12" fmla="*/ 196757 h 196757"/>
              <a:gd name="connsiteX13" fmla="*/ 0 w 5772127"/>
              <a:gd name="connsiteY13" fmla="*/ 81982 h 196757"/>
              <a:gd name="connsiteX14" fmla="*/ 0 w 5772127"/>
              <a:gd name="connsiteY14" fmla="*/ 32793 h 196757"/>
              <a:gd name="connsiteX15" fmla="*/ 0 w 5772127"/>
              <a:gd name="connsiteY15" fmla="*/ 32793 h 196757"/>
              <a:gd name="connsiteX16" fmla="*/ 0 w 5772127"/>
              <a:gd name="connsiteY16" fmla="*/ 0 h 196757"/>
              <a:gd name="connsiteX0" fmla="*/ 0 w 5772127"/>
              <a:gd name="connsiteY0" fmla="*/ 58614 h 255371"/>
              <a:gd name="connsiteX1" fmla="*/ 2192651 w 5772127"/>
              <a:gd name="connsiteY1" fmla="*/ 50994 h 255371"/>
              <a:gd name="connsiteX2" fmla="*/ 2557745 w 5772127"/>
              <a:gd name="connsiteY2" fmla="*/ 0 h 255371"/>
              <a:gd name="connsiteX3" fmla="*/ 2405053 w 5772127"/>
              <a:gd name="connsiteY3" fmla="*/ 58614 h 255371"/>
              <a:gd name="connsiteX4" fmla="*/ 5772127 w 5772127"/>
              <a:gd name="connsiteY4" fmla="*/ 58614 h 255371"/>
              <a:gd name="connsiteX5" fmla="*/ 5772127 w 5772127"/>
              <a:gd name="connsiteY5" fmla="*/ 91407 h 255371"/>
              <a:gd name="connsiteX6" fmla="*/ 5772127 w 5772127"/>
              <a:gd name="connsiteY6" fmla="*/ 91407 h 255371"/>
              <a:gd name="connsiteX7" fmla="*/ 5772127 w 5772127"/>
              <a:gd name="connsiteY7" fmla="*/ 140596 h 255371"/>
              <a:gd name="connsiteX8" fmla="*/ 5772127 w 5772127"/>
              <a:gd name="connsiteY8" fmla="*/ 255371 h 255371"/>
              <a:gd name="connsiteX9" fmla="*/ 2405053 w 5772127"/>
              <a:gd name="connsiteY9" fmla="*/ 255371 h 255371"/>
              <a:gd name="connsiteX10" fmla="*/ 962021 w 5772127"/>
              <a:gd name="connsiteY10" fmla="*/ 255371 h 255371"/>
              <a:gd name="connsiteX11" fmla="*/ 962021 w 5772127"/>
              <a:gd name="connsiteY11" fmla="*/ 255371 h 255371"/>
              <a:gd name="connsiteX12" fmla="*/ 0 w 5772127"/>
              <a:gd name="connsiteY12" fmla="*/ 255371 h 255371"/>
              <a:gd name="connsiteX13" fmla="*/ 0 w 5772127"/>
              <a:gd name="connsiteY13" fmla="*/ 140596 h 255371"/>
              <a:gd name="connsiteX14" fmla="*/ 0 w 5772127"/>
              <a:gd name="connsiteY14" fmla="*/ 91407 h 255371"/>
              <a:gd name="connsiteX15" fmla="*/ 0 w 5772127"/>
              <a:gd name="connsiteY15" fmla="*/ 91407 h 255371"/>
              <a:gd name="connsiteX16" fmla="*/ 0 w 5772127"/>
              <a:gd name="connsiteY16" fmla="*/ 58614 h 255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72127" h="255371">
                <a:moveTo>
                  <a:pt x="0" y="58614"/>
                </a:moveTo>
                <a:lnTo>
                  <a:pt x="2192651" y="50994"/>
                </a:lnTo>
                <a:lnTo>
                  <a:pt x="2557745" y="0"/>
                </a:lnTo>
                <a:lnTo>
                  <a:pt x="2405053" y="58614"/>
                </a:lnTo>
                <a:lnTo>
                  <a:pt x="5772127" y="58614"/>
                </a:lnTo>
                <a:lnTo>
                  <a:pt x="5772127" y="91407"/>
                </a:lnTo>
                <a:lnTo>
                  <a:pt x="5772127" y="91407"/>
                </a:lnTo>
                <a:lnTo>
                  <a:pt x="5772127" y="140596"/>
                </a:lnTo>
                <a:lnTo>
                  <a:pt x="5772127" y="255371"/>
                </a:lnTo>
                <a:lnTo>
                  <a:pt x="2405053" y="255371"/>
                </a:lnTo>
                <a:lnTo>
                  <a:pt x="962021" y="255371"/>
                </a:lnTo>
                <a:lnTo>
                  <a:pt x="962021" y="255371"/>
                </a:lnTo>
                <a:lnTo>
                  <a:pt x="0" y="255371"/>
                </a:lnTo>
                <a:lnTo>
                  <a:pt x="0" y="140596"/>
                </a:lnTo>
                <a:lnTo>
                  <a:pt x="0" y="91407"/>
                </a:lnTo>
                <a:lnTo>
                  <a:pt x="0" y="91407"/>
                </a:lnTo>
                <a:lnTo>
                  <a:pt x="0" y="58614"/>
                </a:lnTo>
                <a:close/>
              </a:path>
            </a:pathLst>
          </a:custGeom>
          <a:solidFill>
            <a:srgbClr val="FFCC66"/>
          </a:solidFill>
          <a:ln w="6350"/>
        </p:spPr>
        <p:style>
          <a:lnRef idx="2">
            <a:schemeClr val="accent1">
              <a:shade val="50000"/>
            </a:schemeClr>
          </a:lnRef>
          <a:fillRef idx="1">
            <a:schemeClr val="accent1"/>
          </a:fillRef>
          <a:effectRef idx="0">
            <a:schemeClr val="accent1"/>
          </a:effectRef>
          <a:fontRef idx="minor">
            <a:schemeClr val="lt1"/>
          </a:fontRef>
        </p:style>
        <p:txBody>
          <a:bodyPr lIns="36000" tIns="72000" rIns="0" bIns="0" rtlCol="0" anchor="ctr"/>
          <a:lstStyle/>
          <a:p>
            <a:pPr algn="ctr"/>
            <a:r>
              <a:rPr kumimoji="1" lang="ja-JP" altLang="en-US" sz="1000" b="1" dirty="0">
                <a:solidFill>
                  <a:schemeClr val="tx1"/>
                </a:solidFill>
              </a:rPr>
              <a:t>令和</a:t>
            </a:r>
            <a:r>
              <a:rPr kumimoji="1" lang="en-US" altLang="ja-JP" sz="1000" b="1" dirty="0">
                <a:solidFill>
                  <a:schemeClr val="tx1"/>
                </a:solidFill>
              </a:rPr>
              <a:t>6</a:t>
            </a:r>
            <a:r>
              <a:rPr kumimoji="1" lang="ja-JP" altLang="en-US" sz="1000" b="1" dirty="0">
                <a:solidFill>
                  <a:schemeClr val="tx1"/>
                </a:solidFill>
              </a:rPr>
              <a:t>年度「大阪府ハートフル企業顕彰」大賞 受賞！株式会社アーバンリサーチの特例子会社です。</a:t>
            </a:r>
          </a:p>
        </p:txBody>
      </p:sp>
      <p:pic>
        <p:nvPicPr>
          <p:cNvPr id="15" name="図 14">
            <a:extLst>
              <a:ext uri="{FF2B5EF4-FFF2-40B4-BE49-F238E27FC236}">
                <a16:creationId xmlns:a16="http://schemas.microsoft.com/office/drawing/2014/main" id="{CA437313-D3BB-43DF-9F0E-87069C32E174}"/>
              </a:ext>
            </a:extLst>
          </p:cNvPr>
          <p:cNvPicPr>
            <a:picLocks noChangeAspect="1"/>
          </p:cNvPicPr>
          <p:nvPr/>
        </p:nvPicPr>
        <p:blipFill>
          <a:blip r:embed="rId6"/>
          <a:stretch>
            <a:fillRect/>
          </a:stretch>
        </p:blipFill>
        <p:spPr>
          <a:xfrm>
            <a:off x="1457672" y="7010565"/>
            <a:ext cx="720000" cy="720000"/>
          </a:xfrm>
          <a:prstGeom prst="rect">
            <a:avLst/>
          </a:prstGeom>
        </p:spPr>
      </p:pic>
    </p:spTree>
    <p:extLst>
      <p:ext uri="{BB962C8B-B14F-4D97-AF65-F5344CB8AC3E}">
        <p14:creationId xmlns:p14="http://schemas.microsoft.com/office/powerpoint/2010/main" val="26422159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1262</TotalTime>
  <Words>616</Words>
  <Application>Microsoft Office PowerPoint</Application>
  <PresentationFormat>ユーザー設定</PresentationFormat>
  <Paragraphs>60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Noto Sans JP</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川上　瑠莉</dc:creator>
  <cp:lastModifiedBy>八幡　明日香</cp:lastModifiedBy>
  <cp:revision>184</cp:revision>
  <cp:lastPrinted>2025-04-30T03:14:49Z</cp:lastPrinted>
  <dcterms:created xsi:type="dcterms:W3CDTF">2021-10-19T05:38:20Z</dcterms:created>
  <dcterms:modified xsi:type="dcterms:W3CDTF">2025-04-30T04:12:38Z</dcterms:modified>
</cp:coreProperties>
</file>