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12192000" cy="6858000"/>
  <p:notesSz cx="6797675" cy="992822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1F3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58" autoAdjust="0"/>
    <p:restoredTop sz="94610"/>
  </p:normalViewPr>
  <p:slideViewPr>
    <p:cSldViewPr snapToGrid="0" snapToObjects="1">
      <p:cViewPr varScale="1">
        <p:scale>
          <a:sx n="85" d="100"/>
          <a:sy n="85" d="100"/>
        </p:scale>
        <p:origin x="48" y="2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0276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0284" tIns="40142" rIns="80284" bIns="40142"/>
          <a:lstStyle/>
          <a:p>
            <a:endParaRPr lang="en-US" dirty="0"/>
          </a:p>
        </p:txBody>
      </p:sp>
      <p:sp>
        <p:nvSpPr>
          <p:cNvPr id="4" name="Slide Number Placeholder 3"/>
          <p:cNvSpPr>
            <a:spLocks noGrp="1"/>
          </p:cNvSpPr>
          <p:nvPr>
            <p:ph type="sldNum" sz="quarter" idx="10"/>
          </p:nvPr>
        </p:nvSpPr>
        <p:spPr/>
        <p:txBody>
          <a:bodyPr lIns="80284" tIns="40142" rIns="80284" bIns="40142"/>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0284" tIns="40142" rIns="80284" bIns="40142"/>
          <a:lstStyle/>
          <a:p>
            <a:endParaRPr lang="en-US" dirty="0"/>
          </a:p>
        </p:txBody>
      </p:sp>
      <p:sp>
        <p:nvSpPr>
          <p:cNvPr id="4" name="Slide Number Placeholder 3"/>
          <p:cNvSpPr>
            <a:spLocks noGrp="1"/>
          </p:cNvSpPr>
          <p:nvPr>
            <p:ph type="sldNum" sz="quarter" idx="10"/>
          </p:nvPr>
        </p:nvSpPr>
        <p:spPr/>
        <p:txBody>
          <a:bodyPr lIns="80284" tIns="40142" rIns="80284" bIns="40142"/>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305" y="-123445"/>
            <a:ext cx="12191695" cy="6858000"/>
          </a:xfrm>
          <a:prstGeom prst="rect">
            <a:avLst/>
          </a:prstGeom>
          <a:solidFill>
            <a:srgbClr val="FFFFFF"/>
          </a:solidFill>
          <a:ln w="12700">
            <a:solidFill>
              <a:srgbClr val="FFFFFF">
                <a:alpha val="0"/>
              </a:srgbClr>
            </a:solidFill>
            <a:prstDash val="solid"/>
          </a:ln>
        </p:spPr>
        <p:txBody>
          <a:bodyPr/>
          <a:lstStyle/>
          <a:p>
            <a:endParaRPr lang="ja-JP" altLang="en-US">
              <a:latin typeface="UD デジタル 教科書体 NK-R" panose="02020400000000000000" pitchFamily="18" charset="-128"/>
              <a:ea typeface="UD デジタル 教科書体 NK-R" panose="02020400000000000000" pitchFamily="18" charset="-128"/>
            </a:endParaRPr>
          </a:p>
        </p:txBody>
      </p:sp>
      <p:sp>
        <p:nvSpPr>
          <p:cNvPr id="3" name="Shape 1"/>
          <p:cNvSpPr/>
          <p:nvPr/>
        </p:nvSpPr>
        <p:spPr>
          <a:xfrm>
            <a:off x="0" y="-111760"/>
            <a:ext cx="12191695" cy="476402"/>
          </a:xfrm>
          <a:prstGeom prst="rect">
            <a:avLst/>
          </a:prstGeom>
          <a:solidFill>
            <a:srgbClr val="1F3864"/>
          </a:solidFill>
          <a:ln w="12700">
            <a:solidFill>
              <a:srgbClr val="FFFFFF">
                <a:alpha val="0"/>
              </a:srgbClr>
            </a:solidFill>
            <a:prstDash val="solid"/>
          </a:ln>
        </p:spPr>
      </p:sp>
      <p:pic>
        <p:nvPicPr>
          <p:cNvPr id="4" name="Image 0" descr="preencoded.png"/>
          <p:cNvPicPr>
            <a:picLocks noChangeAspect="1"/>
          </p:cNvPicPr>
          <p:nvPr/>
        </p:nvPicPr>
        <p:blipFill>
          <a:blip r:embed="rId3"/>
          <a:srcRect t="-401" b="-401"/>
          <a:stretch/>
        </p:blipFill>
        <p:spPr>
          <a:xfrm>
            <a:off x="619049" y="832002"/>
            <a:ext cx="5238598" cy="19202"/>
          </a:xfrm>
          <a:prstGeom prst="rect">
            <a:avLst/>
          </a:prstGeom>
        </p:spPr>
      </p:pic>
      <p:pic>
        <p:nvPicPr>
          <p:cNvPr id="9" name="Image 5" descr="preencoded.png"/>
          <p:cNvPicPr>
            <a:picLocks noChangeAspect="1"/>
          </p:cNvPicPr>
          <p:nvPr/>
        </p:nvPicPr>
        <p:blipFill>
          <a:blip r:embed="rId3"/>
          <a:srcRect t="-401" b="-401"/>
          <a:stretch/>
        </p:blipFill>
        <p:spPr>
          <a:xfrm>
            <a:off x="619049" y="3403295"/>
            <a:ext cx="5238598" cy="19202"/>
          </a:xfrm>
          <a:prstGeom prst="rect">
            <a:avLst/>
          </a:prstGeom>
        </p:spPr>
      </p:pic>
      <p:sp>
        <p:nvSpPr>
          <p:cNvPr id="10" name="Shape 2"/>
          <p:cNvSpPr/>
          <p:nvPr/>
        </p:nvSpPr>
        <p:spPr>
          <a:xfrm>
            <a:off x="295351" y="3908044"/>
            <a:ext cx="5553151" cy="981151"/>
          </a:xfrm>
          <a:prstGeom prst="rect">
            <a:avLst/>
          </a:prstGeom>
          <a:solidFill>
            <a:srgbClr val="F2F2F2"/>
          </a:solidFill>
          <a:ln w="12700">
            <a:solidFill>
              <a:srgbClr val="FFFFFF">
                <a:alpha val="0"/>
              </a:srgbClr>
            </a:solidFill>
            <a:prstDash val="solid"/>
          </a:ln>
        </p:spPr>
      </p:sp>
      <p:pic>
        <p:nvPicPr>
          <p:cNvPr id="11" name="Image 6" descr="preencoded.png"/>
          <p:cNvPicPr>
            <a:picLocks noChangeAspect="1"/>
          </p:cNvPicPr>
          <p:nvPr/>
        </p:nvPicPr>
        <p:blipFill>
          <a:blip r:embed="rId3"/>
          <a:srcRect t="-401" b="-401"/>
          <a:stretch/>
        </p:blipFill>
        <p:spPr>
          <a:xfrm>
            <a:off x="619049" y="5356454"/>
            <a:ext cx="5238598" cy="19202"/>
          </a:xfrm>
          <a:prstGeom prst="rect">
            <a:avLst/>
          </a:prstGeom>
        </p:spPr>
      </p:pic>
      <p:pic>
        <p:nvPicPr>
          <p:cNvPr id="12" name="Image 7" descr="preencoded.png"/>
          <p:cNvPicPr>
            <a:picLocks noChangeAspect="1"/>
          </p:cNvPicPr>
          <p:nvPr/>
        </p:nvPicPr>
        <p:blipFill>
          <a:blip r:embed="rId4"/>
          <a:srcRect t="-404" b="-404"/>
          <a:stretch/>
        </p:blipFill>
        <p:spPr>
          <a:xfrm>
            <a:off x="6524244" y="832002"/>
            <a:ext cx="5381244" cy="19202"/>
          </a:xfrm>
          <a:prstGeom prst="rect">
            <a:avLst/>
          </a:prstGeom>
        </p:spPr>
      </p:pic>
      <p:sp>
        <p:nvSpPr>
          <p:cNvPr id="13" name="Shape 3"/>
          <p:cNvSpPr/>
          <p:nvPr/>
        </p:nvSpPr>
        <p:spPr>
          <a:xfrm>
            <a:off x="6191402" y="1903845"/>
            <a:ext cx="5715000" cy="190195"/>
          </a:xfrm>
          <a:prstGeom prst="rect">
            <a:avLst/>
          </a:prstGeom>
          <a:solidFill>
            <a:srgbClr val="F2F2F2"/>
          </a:solidFill>
          <a:ln w="12700">
            <a:solidFill>
              <a:srgbClr val="FFFFFF">
                <a:alpha val="0"/>
              </a:srgbClr>
            </a:solidFill>
            <a:prstDash val="solid"/>
          </a:ln>
        </p:spPr>
      </p:sp>
      <p:pic>
        <p:nvPicPr>
          <p:cNvPr id="14" name="Image 8" descr="preencoded.png"/>
          <p:cNvPicPr>
            <a:picLocks noChangeAspect="1"/>
          </p:cNvPicPr>
          <p:nvPr/>
        </p:nvPicPr>
        <p:blipFill>
          <a:blip r:embed="rId5"/>
          <a:srcRect l="-379" r="-379"/>
          <a:stretch/>
        </p:blipFill>
        <p:spPr>
          <a:xfrm>
            <a:off x="6191402" y="2189138"/>
            <a:ext cx="38405" cy="905256"/>
          </a:xfrm>
          <a:prstGeom prst="rect">
            <a:avLst/>
          </a:prstGeom>
        </p:spPr>
      </p:pic>
      <p:pic>
        <p:nvPicPr>
          <p:cNvPr id="15" name="Image 9" descr="preencoded.png"/>
          <p:cNvPicPr>
            <a:picLocks noChangeAspect="1"/>
          </p:cNvPicPr>
          <p:nvPr/>
        </p:nvPicPr>
        <p:blipFill>
          <a:blip r:embed="rId6"/>
          <a:srcRect l="-2083" r="-2083"/>
          <a:stretch/>
        </p:blipFill>
        <p:spPr>
          <a:xfrm>
            <a:off x="6191402" y="3084335"/>
            <a:ext cx="5715000" cy="9144"/>
          </a:xfrm>
          <a:prstGeom prst="rect">
            <a:avLst/>
          </a:prstGeom>
        </p:spPr>
      </p:pic>
      <p:pic>
        <p:nvPicPr>
          <p:cNvPr id="16" name="Image 10" descr="preencoded.png"/>
          <p:cNvPicPr>
            <a:picLocks noChangeAspect="1"/>
          </p:cNvPicPr>
          <p:nvPr/>
        </p:nvPicPr>
        <p:blipFill>
          <a:blip r:embed="rId5"/>
          <a:srcRect l="-379" r="-379"/>
          <a:stretch/>
        </p:blipFill>
        <p:spPr>
          <a:xfrm>
            <a:off x="6191402" y="3189491"/>
            <a:ext cx="38405" cy="905256"/>
          </a:xfrm>
          <a:prstGeom prst="rect">
            <a:avLst/>
          </a:prstGeom>
        </p:spPr>
      </p:pic>
      <p:pic>
        <p:nvPicPr>
          <p:cNvPr id="17" name="Image 11" descr="preencoded.png"/>
          <p:cNvPicPr>
            <a:picLocks noChangeAspect="1"/>
          </p:cNvPicPr>
          <p:nvPr/>
        </p:nvPicPr>
        <p:blipFill>
          <a:blip r:embed="rId6"/>
          <a:srcRect l="-2083" r="-2083"/>
          <a:stretch/>
        </p:blipFill>
        <p:spPr>
          <a:xfrm>
            <a:off x="6191402" y="4084689"/>
            <a:ext cx="5715000" cy="9144"/>
          </a:xfrm>
          <a:prstGeom prst="rect">
            <a:avLst/>
          </a:prstGeom>
        </p:spPr>
      </p:pic>
      <p:pic>
        <p:nvPicPr>
          <p:cNvPr id="18" name="Image 12" descr="preencoded.png"/>
          <p:cNvPicPr>
            <a:picLocks noChangeAspect="1"/>
          </p:cNvPicPr>
          <p:nvPr/>
        </p:nvPicPr>
        <p:blipFill>
          <a:blip r:embed="rId7"/>
          <a:srcRect l="-420" r="-420"/>
          <a:stretch/>
        </p:blipFill>
        <p:spPr>
          <a:xfrm>
            <a:off x="6191402" y="4189845"/>
            <a:ext cx="38405" cy="761695"/>
          </a:xfrm>
          <a:prstGeom prst="rect">
            <a:avLst/>
          </a:prstGeom>
        </p:spPr>
      </p:pic>
      <p:sp>
        <p:nvSpPr>
          <p:cNvPr id="19" name="Shape 4"/>
          <p:cNvSpPr/>
          <p:nvPr/>
        </p:nvSpPr>
        <p:spPr>
          <a:xfrm>
            <a:off x="6191402" y="5046638"/>
            <a:ext cx="5715000" cy="190195"/>
          </a:xfrm>
          <a:prstGeom prst="rect">
            <a:avLst/>
          </a:prstGeom>
          <a:solidFill>
            <a:srgbClr val="F2F2F2"/>
          </a:solidFill>
          <a:ln w="12700">
            <a:solidFill>
              <a:srgbClr val="FFFFFF">
                <a:alpha val="0"/>
              </a:srgbClr>
            </a:solidFill>
            <a:prstDash val="solid"/>
          </a:ln>
        </p:spPr>
      </p:sp>
      <p:pic>
        <p:nvPicPr>
          <p:cNvPr id="20" name="Image 13" descr="preencoded.png"/>
          <p:cNvPicPr>
            <a:picLocks noChangeAspect="1"/>
          </p:cNvPicPr>
          <p:nvPr/>
        </p:nvPicPr>
        <p:blipFill>
          <a:blip r:embed="rId8"/>
          <a:srcRect l="-406" r="-406"/>
          <a:stretch/>
        </p:blipFill>
        <p:spPr>
          <a:xfrm>
            <a:off x="6191402" y="5332845"/>
            <a:ext cx="38405" cy="1238098"/>
          </a:xfrm>
          <a:prstGeom prst="rect">
            <a:avLst/>
          </a:prstGeom>
        </p:spPr>
      </p:pic>
      <p:pic>
        <p:nvPicPr>
          <p:cNvPr id="21" name="Image 14" descr="preencoded.png"/>
          <p:cNvPicPr>
            <a:picLocks noChangeAspect="1"/>
          </p:cNvPicPr>
          <p:nvPr/>
        </p:nvPicPr>
        <p:blipFill>
          <a:blip r:embed="rId9"/>
          <a:srcRect l="-2083" r="-2083"/>
          <a:stretch/>
        </p:blipFill>
        <p:spPr>
          <a:xfrm>
            <a:off x="286207" y="3898900"/>
            <a:ext cx="5572354" cy="9144"/>
          </a:xfrm>
          <a:prstGeom prst="rect">
            <a:avLst/>
          </a:prstGeom>
        </p:spPr>
      </p:pic>
      <p:pic>
        <p:nvPicPr>
          <p:cNvPr id="22" name="Image 15" descr="preencoded.png"/>
          <p:cNvPicPr>
            <a:picLocks noChangeAspect="1"/>
          </p:cNvPicPr>
          <p:nvPr/>
        </p:nvPicPr>
        <p:blipFill>
          <a:blip r:embed="rId10"/>
          <a:srcRect t="-2094" b="-2094"/>
          <a:stretch/>
        </p:blipFill>
        <p:spPr>
          <a:xfrm>
            <a:off x="5848502" y="3898900"/>
            <a:ext cx="9144" cy="1000354"/>
          </a:xfrm>
          <a:prstGeom prst="rect">
            <a:avLst/>
          </a:prstGeom>
        </p:spPr>
      </p:pic>
      <p:pic>
        <p:nvPicPr>
          <p:cNvPr id="23" name="Image 16" descr="preencoded.png"/>
          <p:cNvPicPr>
            <a:picLocks noChangeAspect="1"/>
          </p:cNvPicPr>
          <p:nvPr/>
        </p:nvPicPr>
        <p:blipFill>
          <a:blip r:embed="rId9"/>
          <a:srcRect l="-2083" r="-2083"/>
          <a:stretch/>
        </p:blipFill>
        <p:spPr>
          <a:xfrm>
            <a:off x="286207" y="4889195"/>
            <a:ext cx="5572354" cy="9144"/>
          </a:xfrm>
          <a:prstGeom prst="rect">
            <a:avLst/>
          </a:prstGeom>
        </p:spPr>
      </p:pic>
      <p:pic>
        <p:nvPicPr>
          <p:cNvPr id="24" name="Image 17" descr="preencoded.png"/>
          <p:cNvPicPr>
            <a:picLocks noChangeAspect="1"/>
          </p:cNvPicPr>
          <p:nvPr/>
        </p:nvPicPr>
        <p:blipFill>
          <a:blip r:embed="rId10"/>
          <a:srcRect t="-2094" b="-2094"/>
          <a:stretch/>
        </p:blipFill>
        <p:spPr>
          <a:xfrm>
            <a:off x="286207" y="3898900"/>
            <a:ext cx="9144" cy="1000354"/>
          </a:xfrm>
          <a:prstGeom prst="rect">
            <a:avLst/>
          </a:prstGeom>
        </p:spPr>
      </p:pic>
      <p:sp>
        <p:nvSpPr>
          <p:cNvPr id="25" name="Text 5"/>
          <p:cNvSpPr txBox="1"/>
          <p:nvPr/>
        </p:nvSpPr>
        <p:spPr>
          <a:xfrm>
            <a:off x="190195" y="39218"/>
            <a:ext cx="12001500" cy="228600"/>
          </a:xfrm>
          <a:prstGeom prst="rect">
            <a:avLst/>
          </a:prstGeom>
          <a:noFill/>
          <a:ln/>
        </p:spPr>
        <p:txBody>
          <a:bodyPr wrap="square" lIns="0" tIns="0" rIns="0" bIns="0" rtlCol="0" anchor="ctr"/>
          <a:lstStyle/>
          <a:p>
            <a:pPr marL="0" indent="0" algn="l">
              <a:buNone/>
            </a:pPr>
            <a:r>
              <a:rPr lang="en-US" sz="18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大阪府内周遊モデルツアー実施業務報告書（</a:t>
            </a:r>
            <a:r>
              <a:rPr lang="en-US" sz="18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概要版）</a:t>
            </a:r>
            <a:r>
              <a:rPr lang="ja-JP" altLang="en-US" sz="18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①</a:t>
            </a:r>
            <a:endParaRPr lang="en-US" sz="1800" dirty="0">
              <a:latin typeface="UD デジタル 教科書体 NK-R" panose="02020400000000000000" pitchFamily="18" charset="-128"/>
              <a:ea typeface="UD デジタル 教科書体 NK-R" panose="02020400000000000000" pitchFamily="18" charset="-128"/>
            </a:endParaRPr>
          </a:p>
        </p:txBody>
      </p:sp>
      <p:pic>
        <p:nvPicPr>
          <p:cNvPr id="26" name="Image 18" descr="preencoded.png"/>
          <p:cNvPicPr>
            <a:picLocks noChangeAspect="1"/>
          </p:cNvPicPr>
          <p:nvPr/>
        </p:nvPicPr>
        <p:blipFill>
          <a:blip r:embed="rId11"/>
          <a:srcRect l="-57" r="-57"/>
          <a:stretch/>
        </p:blipFill>
        <p:spPr>
          <a:xfrm>
            <a:off x="286207" y="564998"/>
            <a:ext cx="200254" cy="228600"/>
          </a:xfrm>
          <a:prstGeom prst="rect">
            <a:avLst/>
          </a:prstGeom>
        </p:spPr>
      </p:pic>
      <p:sp>
        <p:nvSpPr>
          <p:cNvPr id="27" name="Text 6"/>
          <p:cNvSpPr txBox="1"/>
          <p:nvPr/>
        </p:nvSpPr>
        <p:spPr>
          <a:xfrm>
            <a:off x="619049" y="545795"/>
            <a:ext cx="5429707" cy="171907"/>
          </a:xfrm>
          <a:prstGeom prst="rect">
            <a:avLst/>
          </a:prstGeom>
          <a:noFill/>
          <a:ln/>
        </p:spPr>
        <p:txBody>
          <a:bodyPr wrap="square" lIns="0" tIns="0" rIns="0" bIns="0" rtlCol="0" anchor="ctr"/>
          <a:lstStyle/>
          <a:p>
            <a:pPr marL="0" indent="0" algn="l">
              <a:buNone/>
            </a:pPr>
            <a:r>
              <a:rPr 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1. 業務目的・概要</a:t>
            </a:r>
            <a:endParaRPr lang="en-US" sz="1300" dirty="0">
              <a:latin typeface="UD デジタル 教科書体 NK-R" panose="02020400000000000000" pitchFamily="18" charset="-128"/>
              <a:ea typeface="UD デジタル 教科書体 NK-R" panose="02020400000000000000" pitchFamily="18" charset="-128"/>
            </a:endParaRPr>
          </a:p>
        </p:txBody>
      </p:sp>
      <p:sp>
        <p:nvSpPr>
          <p:cNvPr id="28" name="Text 7"/>
          <p:cNvSpPr txBox="1"/>
          <p:nvPr/>
        </p:nvSpPr>
        <p:spPr>
          <a:xfrm>
            <a:off x="342897" y="1038199"/>
            <a:ext cx="5592473" cy="64831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大阪都市魅力創造戦略2025」に基づき府内周遊の促進に取り組んできたが、依然として観光客の大阪市内への集中が課題となっている。このため、交通利便性の向上と民間事業者による持続可能な事業手法の検討を目的に、様々な交通手段を用いた周遊モデルツアーを実施し、民間主導による継続・定着に向けた検証を行った。</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29" name="Text 8"/>
          <p:cNvSpPr txBox="1"/>
          <p:nvPr/>
        </p:nvSpPr>
        <p:spPr>
          <a:xfrm>
            <a:off x="286207" y="1686204"/>
            <a:ext cx="1028700" cy="114300"/>
          </a:xfrm>
          <a:prstGeom prst="rect">
            <a:avLst/>
          </a:prstGeom>
          <a:noFill/>
          <a:ln/>
        </p:spPr>
        <p:txBody>
          <a:bodyPr wrap="square" lIns="0" tIns="0" rIns="0" bIns="0" rtlCol="0" anchor="ctr"/>
          <a:lstStyle/>
          <a:p>
            <a:pPr marL="0" indent="0" algn="l">
              <a:buNone/>
            </a:pPr>
            <a:r>
              <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【委託業務】</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0" name="Text 9"/>
          <p:cNvSpPr txBox="1"/>
          <p:nvPr/>
        </p:nvSpPr>
        <p:spPr>
          <a:xfrm>
            <a:off x="366674" y="1833879"/>
            <a:ext cx="5458054" cy="448056"/>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①</a:t>
            </a:r>
            <a:r>
              <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企画造成</a:t>
            </a:r>
            <a:r>
              <a:rPr lang="en-US" sz="900" b="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・実施</a:t>
            </a:r>
            <a:r>
              <a:rPr lang="ja-JP" altLang="en-US" sz="900" b="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万博期間中に増加する国内外からの観光客を対象に</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、既存の公共交通機関だけでは行きにくい観光地などを含め、府内の魅力を気軽に効率よく周遊できる周遊モデルツアーを市町村や観光地域づくりDMO等とも連携しながら企画・造成し、実施（販売・催行</a:t>
            </a: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）すること</a:t>
            </a:r>
            <a:r>
              <a:rPr lang="ja-JP" alt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1" name="Text 10"/>
          <p:cNvSpPr txBox="1"/>
          <p:nvPr/>
        </p:nvSpPr>
        <p:spPr>
          <a:xfrm>
            <a:off x="366674" y="2307844"/>
            <a:ext cx="5458054" cy="30541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②広報</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：造成した周遊モデルツアーを大阪の新たな観光資源としてプロモーションを行い、タビマエやタビナカの国内外からの観光客に訴求することで、周遊モデルツアー参加者を募集すること。</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2" name="Text 11"/>
          <p:cNvSpPr txBox="1"/>
          <p:nvPr/>
        </p:nvSpPr>
        <p:spPr>
          <a:xfrm>
            <a:off x="366674" y="2686407"/>
            <a:ext cx="5458054" cy="30541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③</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効果検証</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：周遊モデルツアーの実施結果を踏まえ、ニーズや課題の整理、採算性等の分析を行い、将来的に民間事業者が主体となって継続していくことの可能性等について検証を行うこと。</a:t>
            </a:r>
            <a:endParaRPr lang="en-US" sz="900" dirty="0">
              <a:latin typeface="UD デジタル 教科書体 NK-R" panose="02020400000000000000" pitchFamily="18" charset="-128"/>
              <a:ea typeface="UD デジタル 教科書体 NK-R" panose="02020400000000000000" pitchFamily="18" charset="-128"/>
            </a:endParaRPr>
          </a:p>
        </p:txBody>
      </p:sp>
      <p:pic>
        <p:nvPicPr>
          <p:cNvPr id="33" name="Image 19" descr="preencoded.png"/>
          <p:cNvPicPr>
            <a:picLocks noChangeAspect="1"/>
          </p:cNvPicPr>
          <p:nvPr/>
        </p:nvPicPr>
        <p:blipFill>
          <a:blip r:embed="rId12"/>
          <a:srcRect t="-45" b="-45"/>
          <a:stretch/>
        </p:blipFill>
        <p:spPr>
          <a:xfrm>
            <a:off x="286207" y="3137205"/>
            <a:ext cx="256946" cy="228600"/>
          </a:xfrm>
          <a:prstGeom prst="rect">
            <a:avLst/>
          </a:prstGeom>
        </p:spPr>
      </p:pic>
      <p:sp>
        <p:nvSpPr>
          <p:cNvPr id="34" name="Text 12"/>
          <p:cNvSpPr txBox="1"/>
          <p:nvPr/>
        </p:nvSpPr>
        <p:spPr>
          <a:xfrm>
            <a:off x="619049" y="3118002"/>
            <a:ext cx="5429707" cy="171907"/>
          </a:xfrm>
          <a:prstGeom prst="rect">
            <a:avLst/>
          </a:prstGeom>
          <a:noFill/>
          <a:ln/>
        </p:spPr>
        <p:txBody>
          <a:bodyPr wrap="square" lIns="0" tIns="0" rIns="0" bIns="0" rtlCol="0" anchor="ctr"/>
          <a:lstStyle/>
          <a:p>
            <a:pPr marL="0" indent="0" algn="l">
              <a:buNone/>
            </a:pPr>
            <a:r>
              <a:rPr 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2. モデルツアー実施内容</a:t>
            </a:r>
            <a:endParaRPr lang="en-US" sz="1300" dirty="0">
              <a:latin typeface="UD デジタル 教科書体 NK-R" panose="02020400000000000000" pitchFamily="18" charset="-128"/>
              <a:ea typeface="UD デジタル 教科書体 NK-R" panose="02020400000000000000" pitchFamily="18" charset="-128"/>
            </a:endParaRPr>
          </a:p>
        </p:txBody>
      </p:sp>
      <p:sp>
        <p:nvSpPr>
          <p:cNvPr id="35" name="Text 13"/>
          <p:cNvSpPr txBox="1"/>
          <p:nvPr/>
        </p:nvSpPr>
        <p:spPr>
          <a:xfrm>
            <a:off x="286207" y="3517595"/>
            <a:ext cx="5649163" cy="324612"/>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既存の公共交通機関だけでは行きにくい観光地などを含め、府内の魅力を気軽に効率よく周遊できる、様々な交通手段を活用したモデルツアーを</a:t>
            </a:r>
            <a:r>
              <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全</a:t>
            </a:r>
            <a:r>
              <a:rPr lang="en-US" sz="900" b="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6コース造成</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6" name="Text 14"/>
          <p:cNvSpPr txBox="1"/>
          <p:nvPr/>
        </p:nvSpPr>
        <p:spPr>
          <a:xfrm>
            <a:off x="381305" y="3993998"/>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泉州・団体】岸和田城と泉州グルメ満喫 荷物預けてラクラク観光！関空行きバスツアー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7" name="Text 15"/>
          <p:cNvSpPr txBox="1"/>
          <p:nvPr/>
        </p:nvSpPr>
        <p:spPr>
          <a:xfrm>
            <a:off x="381305" y="4136644"/>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北摂・団体】案内ガイドと山崎蒸留所へ！豊中発・五感で味わうツアー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8" name="Text 16"/>
          <p:cNvSpPr txBox="1"/>
          <p:nvPr/>
        </p:nvSpPr>
        <p:spPr>
          <a:xfrm>
            <a:off x="381305" y="4280205"/>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北摂・個人】案内ガイドと巡る北摂周遊フリーツアー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9" name="Text 17"/>
          <p:cNvSpPr txBox="1"/>
          <p:nvPr/>
        </p:nvSpPr>
        <p:spPr>
          <a:xfrm>
            <a:off x="381305" y="4422851"/>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河内・団体】南河内の宝箱を開ける旅 〜河内ワインツアー〜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0" name="Text 18"/>
          <p:cNvSpPr txBox="1"/>
          <p:nvPr/>
        </p:nvSpPr>
        <p:spPr>
          <a:xfrm>
            <a:off x="381305" y="4565498"/>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河内・個人】案内ガイドと行く、ワイナリー見学と南河内の"ほんまもん"体験</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1" name="Text 19"/>
          <p:cNvSpPr txBox="1"/>
          <p:nvPr/>
        </p:nvSpPr>
        <p:spPr>
          <a:xfrm>
            <a:off x="381305" y="4708144"/>
            <a:ext cx="5572354" cy="11430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河内・個人】恋みくじからはじまる〜河内歴史サイクリング〜</a:t>
            </a:r>
            <a:endParaRPr lang="en-US" sz="900" dirty="0">
              <a:latin typeface="UD デジタル 教科書体 NK-R" panose="02020400000000000000" pitchFamily="18" charset="-128"/>
              <a:ea typeface="UD デジタル 教科書体 NK-R" panose="02020400000000000000" pitchFamily="18" charset="-128"/>
            </a:endParaRPr>
          </a:p>
        </p:txBody>
      </p:sp>
      <p:pic>
        <p:nvPicPr>
          <p:cNvPr id="42" name="Image 20" descr="preencoded.png"/>
          <p:cNvPicPr>
            <a:picLocks noChangeAspect="1"/>
          </p:cNvPicPr>
          <p:nvPr/>
        </p:nvPicPr>
        <p:blipFill>
          <a:blip r:embed="rId13"/>
          <a:srcRect/>
          <a:stretch/>
        </p:blipFill>
        <p:spPr>
          <a:xfrm>
            <a:off x="286207" y="5089449"/>
            <a:ext cx="228600" cy="228600"/>
          </a:xfrm>
          <a:prstGeom prst="rect">
            <a:avLst/>
          </a:prstGeom>
        </p:spPr>
      </p:pic>
      <p:sp>
        <p:nvSpPr>
          <p:cNvPr id="43" name="Text 20"/>
          <p:cNvSpPr txBox="1"/>
          <p:nvPr/>
        </p:nvSpPr>
        <p:spPr>
          <a:xfrm>
            <a:off x="619049" y="5070246"/>
            <a:ext cx="5429707" cy="171907"/>
          </a:xfrm>
          <a:prstGeom prst="rect">
            <a:avLst/>
          </a:prstGeom>
          <a:noFill/>
          <a:ln/>
        </p:spPr>
        <p:txBody>
          <a:bodyPr wrap="square" lIns="0" tIns="0" rIns="0" bIns="0" rtlCol="0" anchor="ctr"/>
          <a:lstStyle/>
          <a:p>
            <a:pPr marL="0" indent="0" algn="l">
              <a:buNone/>
            </a:pPr>
            <a:r>
              <a:rPr 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3. 主なプロモーション展開</a:t>
            </a:r>
            <a:endParaRPr lang="en-US" sz="1300" dirty="0">
              <a:latin typeface="UD デジタル 教科書体 NK-R" panose="02020400000000000000" pitchFamily="18" charset="-128"/>
              <a:ea typeface="UD デジタル 教科書体 NK-R" panose="02020400000000000000" pitchFamily="18" charset="-128"/>
            </a:endParaRPr>
          </a:p>
        </p:txBody>
      </p:sp>
      <p:sp>
        <p:nvSpPr>
          <p:cNvPr id="44" name="Text 21"/>
          <p:cNvSpPr txBox="1"/>
          <p:nvPr/>
        </p:nvSpPr>
        <p:spPr>
          <a:xfrm>
            <a:off x="286207" y="5470754"/>
            <a:ext cx="5763463" cy="11430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ターゲット属性に合わせた多角的な媒体により、認知拡大と参加促進を図った。</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5" name="Text 22"/>
          <p:cNvSpPr txBox="1"/>
          <p:nvPr/>
        </p:nvSpPr>
        <p:spPr>
          <a:xfrm>
            <a:off x="286207" y="5622543"/>
            <a:ext cx="5714392" cy="30541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b="1"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SNS発信</a:t>
            </a:r>
            <a:endPar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endParaRPr>
          </a:p>
          <a:p>
            <a:pPr marL="0" indent="0" algn="l">
              <a:buNone/>
            </a:pP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Instagram・小紅書</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(RED)・Weiboを活用し、来阪を予定しているインバウンドに向けて、周遊モデルツアーについて発信</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6" name="Text 23"/>
          <p:cNvSpPr txBox="1"/>
          <p:nvPr/>
        </p:nvSpPr>
        <p:spPr>
          <a:xfrm>
            <a:off x="286207" y="5967883"/>
            <a:ext cx="5763463" cy="223877"/>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b="1"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紙媒体</a:t>
            </a:r>
            <a:endPar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endParaRPr>
          </a:p>
          <a:p>
            <a:pPr marL="0" indent="0" algn="l">
              <a:buNone/>
            </a:pP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フリーペーパ</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ー「mogu」へ掲載し、来訪中のインバウンドをターゲットにホテルでの配架を実施</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7" name="Text 24"/>
          <p:cNvSpPr txBox="1"/>
          <p:nvPr/>
        </p:nvSpPr>
        <p:spPr>
          <a:xfrm>
            <a:off x="286206" y="6233342"/>
            <a:ext cx="5649163" cy="305410"/>
          </a:xfrm>
          <a:prstGeom prst="rect">
            <a:avLst/>
          </a:prstGeom>
          <a:noFill/>
          <a:ln/>
        </p:spPr>
        <p:txBody>
          <a:bodyPr wrap="square" lIns="0" tIns="0" rIns="0" bIns="0" rtlCol="0" anchor="ctr"/>
          <a:lstStyle/>
          <a:p>
            <a:pPr marL="0" indent="0" algn="l">
              <a:buNone/>
            </a:pP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b="1"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デジタルサイネージ</a:t>
            </a:r>
            <a:endPar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endParaRPr>
          </a:p>
          <a:p>
            <a:pPr marL="0" indent="0" algn="l">
              <a:buNone/>
            </a:pP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なんば（千日前</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）、心斎橋（戎橋）、鶴橋にて、来阪中のインバウンド、日本人旅行客をターゲットに、情報発信</a:t>
            </a:r>
            <a:endParaRPr lang="en-US" sz="900" dirty="0">
              <a:latin typeface="UD デジタル 教科書体 NK-R" panose="02020400000000000000" pitchFamily="18" charset="-128"/>
              <a:ea typeface="UD デジタル 教科書体 NK-R" panose="02020400000000000000" pitchFamily="18" charset="-128"/>
            </a:endParaRPr>
          </a:p>
        </p:txBody>
      </p:sp>
      <p:pic>
        <p:nvPicPr>
          <p:cNvPr id="48" name="Image 21" descr="preencoded.png"/>
          <p:cNvPicPr>
            <a:picLocks noChangeAspect="1"/>
          </p:cNvPicPr>
          <p:nvPr/>
        </p:nvPicPr>
        <p:blipFill>
          <a:blip r:embed="rId14"/>
          <a:srcRect/>
          <a:stretch/>
        </p:blipFill>
        <p:spPr>
          <a:xfrm>
            <a:off x="6191402" y="564998"/>
            <a:ext cx="228600" cy="228600"/>
          </a:xfrm>
          <a:prstGeom prst="rect">
            <a:avLst/>
          </a:prstGeom>
        </p:spPr>
      </p:pic>
      <p:sp>
        <p:nvSpPr>
          <p:cNvPr id="49" name="Text 25"/>
          <p:cNvSpPr txBox="1"/>
          <p:nvPr/>
        </p:nvSpPr>
        <p:spPr>
          <a:xfrm>
            <a:off x="6524244" y="545795"/>
            <a:ext cx="5572354" cy="171907"/>
          </a:xfrm>
          <a:prstGeom prst="rect">
            <a:avLst/>
          </a:prstGeom>
          <a:noFill/>
          <a:ln/>
        </p:spPr>
        <p:txBody>
          <a:bodyPr wrap="square" lIns="0" tIns="0" rIns="0" bIns="0" rtlCol="0" anchor="ctr"/>
          <a:lstStyle/>
          <a:p>
            <a:pPr marL="0" indent="0" algn="l">
              <a:buNone/>
            </a:pPr>
            <a:r>
              <a:rPr 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4. 効果検証</a:t>
            </a:r>
            <a:endParaRPr lang="en-US" sz="1300" dirty="0">
              <a:latin typeface="UD デジタル 教科書体 NK-R" panose="02020400000000000000" pitchFamily="18" charset="-128"/>
              <a:ea typeface="UD デジタル 教科書体 NK-R" panose="02020400000000000000" pitchFamily="18" charset="-128"/>
            </a:endParaRPr>
          </a:p>
        </p:txBody>
      </p:sp>
      <p:sp>
        <p:nvSpPr>
          <p:cNvPr id="50" name="Text 26"/>
          <p:cNvSpPr txBox="1"/>
          <p:nvPr/>
        </p:nvSpPr>
        <p:spPr>
          <a:xfrm>
            <a:off x="6209233" y="1075298"/>
            <a:ext cx="5677510" cy="839625"/>
          </a:xfrm>
          <a:prstGeom prst="rect">
            <a:avLst/>
          </a:prstGeom>
          <a:noFill/>
          <a:ln/>
        </p:spPr>
        <p:txBody>
          <a:bodyPr wrap="square" lIns="0" tIns="0" rIns="0" bIns="0" rtlCol="0" anchor="ctr"/>
          <a:lstStyle/>
          <a:p>
            <a:pPr marL="92075" indent="-92075" algn="l">
              <a:buFont typeface="Arial" panose="020B0604020202020204" pitchFamily="34" charset="0"/>
              <a:buChar char="•"/>
            </a:pPr>
            <a:r>
              <a:rPr lang="ja-JP" altLang="en-US" sz="900" dirty="0">
                <a:latin typeface="UD デジタル 教科書体 NK-R" panose="02020400000000000000" pitchFamily="18" charset="-128"/>
                <a:ea typeface="UD デジタル 教科書体 NK-R" panose="02020400000000000000" pitchFamily="18" charset="-128"/>
              </a:rPr>
              <a:t>モデルツアー参加者の多くは、大阪の郊外を観光したい・観光スポット等としてお勧めしたいという意見が多数あり、また、通訳案内士等からは、大阪府域の周遊ツアーの潜在的ニーズがあり、魅力的という意見が複数みられた。</a:t>
            </a:r>
            <a:endParaRPr lang="en-US" altLang="ja-JP" sz="900" dirty="0">
              <a:latin typeface="UD デジタル 教科書体 NK-R" panose="02020400000000000000" pitchFamily="18" charset="-128"/>
              <a:ea typeface="UD デジタル 教科書体 NK-R" panose="02020400000000000000" pitchFamily="18" charset="-128"/>
            </a:endParaRPr>
          </a:p>
          <a:p>
            <a:pPr marL="92075" indent="-92075" algn="l">
              <a:buFont typeface="Arial" panose="020B0604020202020204" pitchFamily="34" charset="0"/>
              <a:buChar char="•"/>
            </a:pPr>
            <a:r>
              <a:rPr lang="ja-JP" altLang="en-US" sz="900" dirty="0">
                <a:latin typeface="UD デジタル 教科書体 NK-R" panose="02020400000000000000" pitchFamily="18" charset="-128"/>
                <a:ea typeface="UD デジタル 教科書体 NK-R" panose="02020400000000000000" pitchFamily="18" charset="-128"/>
              </a:rPr>
              <a:t>これらのことから、</a:t>
            </a:r>
            <a:r>
              <a:rPr lang="ja-JP" altLang="en-US"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大阪府域における周遊ツアーの潜在的ニーズは高く</a:t>
            </a:r>
            <a:r>
              <a:rPr lang="ja-JP" altLang="en-US" sz="900" dirty="0">
                <a:latin typeface="UD デジタル 教科書体 NK-R" panose="02020400000000000000" pitchFamily="18" charset="-128"/>
                <a:ea typeface="UD デジタル 教科書体 NK-R" panose="02020400000000000000" pitchFamily="18" charset="-128"/>
              </a:rPr>
              <a:t>、一方、交通事業者・旅行業者等から、ツアー造成の旨味がない、日本人も集客できるツアーにしないとペイできないなど、</a:t>
            </a:r>
            <a:r>
              <a:rPr lang="ja-JP" altLang="en-US"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大阪府域の周遊ツアー造成・運用のハードル</a:t>
            </a:r>
            <a:r>
              <a:rPr lang="ja-JP" altLang="en-US" sz="900" dirty="0">
                <a:latin typeface="UD デジタル 教科書体 NK-R" panose="02020400000000000000" pitchFamily="18" charset="-128"/>
                <a:ea typeface="UD デジタル 教科書体 NK-R" panose="02020400000000000000" pitchFamily="18" charset="-128"/>
              </a:rPr>
              <a:t>にかかる指摘が見られたため、</a:t>
            </a:r>
            <a:r>
              <a:rPr lang="ja-JP" altLang="en-US"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以下の</a:t>
            </a:r>
            <a:r>
              <a:rPr lang="en-US" altLang="ja-JP"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4</a:t>
            </a:r>
            <a:r>
              <a:rPr lang="ja-JP" altLang="en-US"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rPr>
              <a:t>つの視点から、現状と課題の把握とその解決策について考察を行った。</a:t>
            </a:r>
            <a:endParaRPr lang="en-US" sz="900" b="1" dirty="0">
              <a:solidFill>
                <a:schemeClr val="accent1">
                  <a:lumMod val="50000"/>
                </a:schemeClr>
              </a:solidFill>
              <a:latin typeface="UD デジタル 教科書体 NK-R" panose="02020400000000000000" pitchFamily="18" charset="-128"/>
              <a:ea typeface="UD デジタル 教科書体 NK-R" panose="02020400000000000000" pitchFamily="18" charset="-128"/>
            </a:endParaRPr>
          </a:p>
        </p:txBody>
      </p:sp>
      <p:sp>
        <p:nvSpPr>
          <p:cNvPr id="51" name="Text 27"/>
          <p:cNvSpPr txBox="1"/>
          <p:nvPr/>
        </p:nvSpPr>
        <p:spPr>
          <a:xfrm>
            <a:off x="6286500" y="1930149"/>
            <a:ext cx="5159829" cy="159858"/>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＜ツアー造成・手段の検証＞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2" name="Text 28"/>
          <p:cNvSpPr txBox="1"/>
          <p:nvPr/>
        </p:nvSpPr>
        <p:spPr>
          <a:xfrm>
            <a:off x="6323990" y="2207760"/>
            <a:ext cx="5677510" cy="114300"/>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①ガイド同行型ツアー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3" name="Text 29"/>
          <p:cNvSpPr txBox="1"/>
          <p:nvPr/>
        </p:nvSpPr>
        <p:spPr>
          <a:xfrm>
            <a:off x="6324905" y="2374151"/>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[仮説]</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専門ガイド付き移動プランがあれば、個人では行けない場所に行ける人が増える</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endParaRPr>
          </a:p>
        </p:txBody>
      </p:sp>
      <p:sp>
        <p:nvSpPr>
          <p:cNvPr id="54" name="Text 30"/>
          <p:cNvSpPr txBox="1"/>
          <p:nvPr/>
        </p:nvSpPr>
        <p:spPr>
          <a:xfrm>
            <a:off x="6324905" y="2646947"/>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現状</a:t>
            </a: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旅行者・ガイド双方に需要あり。ただし活躍できていない通訳案内士が多い</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5" name="Text 31"/>
          <p:cNvSpPr txBox="1"/>
          <p:nvPr/>
        </p:nvSpPr>
        <p:spPr>
          <a:xfrm>
            <a:off x="6324905" y="2780450"/>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[課題]</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運転＋案内の兼務負担、エリア知識が主要観光地に限られる、高額化（日帰り＠3万円〜）</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となる。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6" name="Text 32"/>
          <p:cNvSpPr txBox="1"/>
          <p:nvPr/>
        </p:nvSpPr>
        <p:spPr>
          <a:xfrm>
            <a:off x="6324905" y="2913952"/>
            <a:ext cx="5677510" cy="114300"/>
          </a:xfrm>
          <a:prstGeom prst="rect">
            <a:avLst/>
          </a:prstGeom>
          <a:noFill/>
          <a:ln/>
        </p:spPr>
        <p:txBody>
          <a:bodyPr wrap="square" lIns="0" tIns="0" rIns="0" bIns="0" rtlCol="0" anchor="ctr"/>
          <a:lstStyle/>
          <a:p>
            <a:pPr marL="0" indent="0" algn="l">
              <a:buNone/>
            </a:pPr>
            <a:r>
              <a:rPr lang="en-US" sz="900" b="1" dirty="0">
                <a:solidFill>
                  <a:srgbClr val="C55A11"/>
                </a:solidFill>
                <a:latin typeface="UD デジタル 教科書体 NK-R" panose="02020400000000000000" pitchFamily="18" charset="-128"/>
                <a:ea typeface="UD デジタル 教科書体 NK-R" panose="02020400000000000000" pitchFamily="18" charset="-128"/>
                <a:cs typeface="BIZ UDGothic" pitchFamily="34" charset="-120"/>
              </a:rPr>
              <a:t>[解決策(案)]</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ドライバー兼ガイドの養成・認定制度の整備、富裕層インバウンド向け設定</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7" name="Text 33"/>
          <p:cNvSpPr txBox="1"/>
          <p:nvPr/>
        </p:nvSpPr>
        <p:spPr>
          <a:xfrm>
            <a:off x="6324905" y="3206560"/>
            <a:ext cx="5677510" cy="114300"/>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②手ぶら観光・バスツアー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8" name="Text 34"/>
          <p:cNvSpPr txBox="1"/>
          <p:nvPr/>
        </p:nvSpPr>
        <p:spPr>
          <a:xfrm>
            <a:off x="6324905" y="3349206"/>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[仮説]</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市内と市外の</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主要ターミナル間を繋ぐ</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バス</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ツアーに需要がある</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9" name="Text 35"/>
          <p:cNvSpPr txBox="1"/>
          <p:nvPr/>
        </p:nvSpPr>
        <p:spPr>
          <a:xfrm>
            <a:off x="6324905" y="3627489"/>
            <a:ext cx="5677510" cy="114300"/>
          </a:xfrm>
          <a:prstGeom prst="rect">
            <a:avLst/>
          </a:prstGeom>
          <a:noFill/>
          <a:ln/>
        </p:spPr>
        <p:txBody>
          <a:bodyPr wrap="square" lIns="0" tIns="0" rIns="0" bIns="0" rtlCol="0" anchor="ctr"/>
          <a:lstStyle/>
          <a:p>
            <a:pPr marL="0" indent="0" algn="l">
              <a:buNone/>
            </a:pPr>
            <a:r>
              <a:rPr 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現状</a:t>
            </a:r>
            <a:r>
              <a:rPr 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移動の利便性・観光への集中に肯定的意見</a:t>
            </a: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。手ぶら観光の概念が未浸透</a:t>
            </a:r>
            <a:r>
              <a:rPr lang="ja-JP" alt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であり、収益性に課題がある。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0" name="Text 36"/>
          <p:cNvSpPr txBox="1"/>
          <p:nvPr/>
        </p:nvSpPr>
        <p:spPr>
          <a:xfrm>
            <a:off x="6324905" y="3760991"/>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[課題]</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目玉コンテンツの不足、告知不足、助成金・プロモーション補助なしでは収益性確保困難</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1" name="Text 37"/>
          <p:cNvSpPr txBox="1"/>
          <p:nvPr/>
        </p:nvSpPr>
        <p:spPr>
          <a:xfrm>
            <a:off x="6324905" y="3894494"/>
            <a:ext cx="5677510" cy="114300"/>
          </a:xfrm>
          <a:prstGeom prst="rect">
            <a:avLst/>
          </a:prstGeom>
          <a:noFill/>
          <a:ln/>
        </p:spPr>
        <p:txBody>
          <a:bodyPr wrap="square" lIns="0" tIns="0" rIns="0" bIns="0" rtlCol="0" anchor="ctr"/>
          <a:lstStyle/>
          <a:p>
            <a:pPr marL="0" indent="0" algn="l">
              <a:buNone/>
            </a:pPr>
            <a:r>
              <a:rPr lang="en-US" sz="900" b="1" dirty="0">
                <a:solidFill>
                  <a:srgbClr val="C55A11"/>
                </a:solidFill>
                <a:latin typeface="UD デジタル 教科書体 NK-R" panose="02020400000000000000" pitchFamily="18" charset="-128"/>
                <a:ea typeface="UD デジタル 教科書体 NK-R" panose="02020400000000000000" pitchFamily="18" charset="-128"/>
                <a:cs typeface="BIZ UDGothic" pitchFamily="34" charset="-120"/>
              </a:rPr>
              <a:t>[解決策(案)]</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エリアコンテンツ発掘・整理、</a:t>
            </a: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府が主体となったツアー造成・補助の実施</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2" name="Text 38"/>
          <p:cNvSpPr txBox="1"/>
          <p:nvPr/>
        </p:nvSpPr>
        <p:spPr>
          <a:xfrm>
            <a:off x="6324905" y="4237394"/>
            <a:ext cx="5677510" cy="114300"/>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③サイクリング等モビリティ活用</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3" name="Text 39"/>
          <p:cNvSpPr txBox="1"/>
          <p:nvPr/>
        </p:nvSpPr>
        <p:spPr>
          <a:xfrm>
            <a:off x="6324905" y="4380040"/>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[仮説]</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ガイドがいれば自転車を観光移動手段として活用する人が増える</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4" name="Text 40"/>
          <p:cNvSpPr txBox="1"/>
          <p:nvPr/>
        </p:nvSpPr>
        <p:spPr>
          <a:xfrm>
            <a:off x="6324905" y="4635462"/>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err="1">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課題</a:t>
            </a: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ツアーへの</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シェアサイクルの組み込み困難</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オペレーションの複雑化と</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雨天対応等</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5" name="Text 41"/>
          <p:cNvSpPr txBox="1"/>
          <p:nvPr/>
        </p:nvSpPr>
        <p:spPr>
          <a:xfrm>
            <a:off x="6324905" y="4768965"/>
            <a:ext cx="5677510" cy="114300"/>
          </a:xfrm>
          <a:prstGeom prst="rect">
            <a:avLst/>
          </a:prstGeom>
          <a:noFill/>
          <a:ln/>
        </p:spPr>
        <p:txBody>
          <a:bodyPr wrap="square" lIns="0" tIns="0" rIns="0" bIns="0" rtlCol="0" anchor="ctr"/>
          <a:lstStyle/>
          <a:p>
            <a:pPr marL="0" indent="0" algn="l">
              <a:buNone/>
            </a:pPr>
            <a:r>
              <a:rPr lang="en-US" sz="900" b="1" dirty="0">
                <a:solidFill>
                  <a:srgbClr val="C55A11"/>
                </a:solidFill>
                <a:latin typeface="UD デジタル 教科書体 NK-R" panose="02020400000000000000" pitchFamily="18" charset="-128"/>
                <a:ea typeface="UD デジタル 教科書体 NK-R" panose="02020400000000000000" pitchFamily="18" charset="-128"/>
                <a:cs typeface="BIZ UDGothic" pitchFamily="34" charset="-120"/>
              </a:rPr>
              <a:t>[解決策(案)]</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フリータイムへのレンタサイクル活用、ポート設置による移動の自由度向上</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6" name="Text 42"/>
          <p:cNvSpPr txBox="1"/>
          <p:nvPr/>
        </p:nvSpPr>
        <p:spPr>
          <a:xfrm>
            <a:off x="6286500" y="5065840"/>
            <a:ext cx="5715000" cy="124358"/>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＜プロモーションの検証＞</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7" name="Text 43"/>
          <p:cNvSpPr txBox="1"/>
          <p:nvPr/>
        </p:nvSpPr>
        <p:spPr>
          <a:xfrm>
            <a:off x="6324905" y="5380394"/>
            <a:ext cx="5677510" cy="114300"/>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④情報発信・認知拡大</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8" name="Text 44"/>
          <p:cNvSpPr txBox="1"/>
          <p:nvPr/>
        </p:nvSpPr>
        <p:spPr>
          <a:xfrm>
            <a:off x="6324905" y="5523040"/>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[仮説]</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SNS中心の情報発信を行えば集客につながる</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69" name="Text 45"/>
          <p:cNvSpPr txBox="1"/>
          <p:nvPr/>
        </p:nvSpPr>
        <p:spPr>
          <a:xfrm>
            <a:off x="6324905" y="5632870"/>
            <a:ext cx="371856" cy="202082"/>
          </a:xfrm>
          <a:prstGeom prst="rect">
            <a:avLst/>
          </a:prstGeom>
          <a:noFill/>
          <a:ln/>
        </p:spPr>
        <p:txBody>
          <a:bodyPr wrap="square" lIns="0" tIns="0" rIns="0" bIns="0" rtlCol="0" anchor="ctr"/>
          <a:lstStyle/>
          <a:p>
            <a:pPr marL="0" indent="0" algn="l">
              <a:buNone/>
            </a:pPr>
            <a:r>
              <a:rPr 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現状</a:t>
            </a:r>
            <a:r>
              <a:rPr lang="en-US" sz="90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0" name="Text 46"/>
          <p:cNvSpPr txBox="1"/>
          <p:nvPr/>
        </p:nvSpPr>
        <p:spPr>
          <a:xfrm>
            <a:off x="6324905" y="5972925"/>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[課題]</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大阪</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府域の観光</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スポット</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は</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認知が</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十分でなく</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日本人（</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府民等</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の情報発信力が弱</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いため、</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底上げが必要</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1" name="Text 47"/>
          <p:cNvSpPr txBox="1"/>
          <p:nvPr/>
        </p:nvSpPr>
        <p:spPr>
          <a:xfrm>
            <a:off x="6324905" y="6105514"/>
            <a:ext cx="740359" cy="167678"/>
          </a:xfrm>
          <a:prstGeom prst="rect">
            <a:avLst/>
          </a:prstGeom>
          <a:noFill/>
          <a:ln/>
        </p:spPr>
        <p:txBody>
          <a:bodyPr wrap="square" lIns="0" tIns="0" rIns="0" bIns="0" rtlCol="0" anchor="ctr"/>
          <a:lstStyle/>
          <a:p>
            <a:pPr marL="0" indent="0" algn="l">
              <a:buNone/>
            </a:pPr>
            <a:r>
              <a:rPr lang="en-US" sz="900" b="1" dirty="0">
                <a:solidFill>
                  <a:srgbClr val="C55A11"/>
                </a:solidFill>
                <a:latin typeface="UD デジタル 教科書体 NK-R" panose="02020400000000000000" pitchFamily="18" charset="-128"/>
                <a:ea typeface="UD デジタル 教科書体 NK-R" panose="02020400000000000000" pitchFamily="18" charset="-128"/>
                <a:cs typeface="BIZ UDGothic" pitchFamily="34" charset="-120"/>
              </a:rPr>
              <a:t>[解決策(</a:t>
            </a:r>
            <a:r>
              <a:rPr lang="en-US" sz="900" b="1">
                <a:solidFill>
                  <a:srgbClr val="C55A11"/>
                </a:solidFill>
                <a:latin typeface="UD デジタル 教科書体 NK-R" panose="02020400000000000000" pitchFamily="18" charset="-128"/>
                <a:ea typeface="UD デジタル 教科書体 NK-R" panose="02020400000000000000" pitchFamily="18" charset="-128"/>
                <a:cs typeface="BIZ UDGothic" pitchFamily="34" charset="-120"/>
              </a:rPr>
              <a:t>案)]</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3" name="Text 7">
            <a:extLst>
              <a:ext uri="{FF2B5EF4-FFF2-40B4-BE49-F238E27FC236}">
                <a16:creationId xmlns:a16="http://schemas.microsoft.com/office/drawing/2014/main" id="{B32D6AA8-BC3D-46B1-976C-4CBB923FEC99}"/>
              </a:ext>
            </a:extLst>
          </p:cNvPr>
          <p:cNvSpPr txBox="1"/>
          <p:nvPr/>
        </p:nvSpPr>
        <p:spPr>
          <a:xfrm>
            <a:off x="286207" y="820114"/>
            <a:ext cx="900077" cy="341681"/>
          </a:xfrm>
          <a:prstGeom prst="rect">
            <a:avLst/>
          </a:prstGeom>
          <a:noFill/>
          <a:ln/>
        </p:spPr>
        <p:txBody>
          <a:bodyPr wrap="square" lIns="0" tIns="0" rIns="0" bIns="0" rtlCol="0" anchor="ctr"/>
          <a:lstStyle/>
          <a:p>
            <a:pPr marL="0" indent="0" algn="l">
              <a:buNone/>
            </a:pPr>
            <a:r>
              <a:rPr lang="en-US" sz="900" b="1"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b="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業務の目的】</a:t>
            </a:r>
            <a:endPar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endParaRPr>
          </a:p>
        </p:txBody>
      </p:sp>
      <p:sp>
        <p:nvSpPr>
          <p:cNvPr id="75" name="Shape 3">
            <a:extLst>
              <a:ext uri="{FF2B5EF4-FFF2-40B4-BE49-F238E27FC236}">
                <a16:creationId xmlns:a16="http://schemas.microsoft.com/office/drawing/2014/main" id="{A561104E-CACE-4AEA-B32B-84194CC18C1D}"/>
              </a:ext>
            </a:extLst>
          </p:cNvPr>
          <p:cNvSpPr/>
          <p:nvPr/>
        </p:nvSpPr>
        <p:spPr>
          <a:xfrm>
            <a:off x="6190488" y="920886"/>
            <a:ext cx="5715000" cy="190195"/>
          </a:xfrm>
          <a:prstGeom prst="rect">
            <a:avLst/>
          </a:prstGeom>
          <a:solidFill>
            <a:srgbClr val="F2F2F2"/>
          </a:solidFill>
          <a:ln w="12700">
            <a:solidFill>
              <a:srgbClr val="FFFFFF">
                <a:alpha val="0"/>
              </a:srgbClr>
            </a:solidFill>
            <a:prstDash val="solid"/>
          </a:ln>
        </p:spPr>
      </p:sp>
      <p:sp>
        <p:nvSpPr>
          <p:cNvPr id="74" name="Text 27">
            <a:extLst>
              <a:ext uri="{FF2B5EF4-FFF2-40B4-BE49-F238E27FC236}">
                <a16:creationId xmlns:a16="http://schemas.microsoft.com/office/drawing/2014/main" id="{A4921F8D-EDFA-4004-854B-888C74501673}"/>
              </a:ext>
            </a:extLst>
          </p:cNvPr>
          <p:cNvSpPr txBox="1"/>
          <p:nvPr/>
        </p:nvSpPr>
        <p:spPr>
          <a:xfrm>
            <a:off x="6287415" y="947286"/>
            <a:ext cx="5715000" cy="124358"/>
          </a:xfrm>
          <a:prstGeom prst="rect">
            <a:avLst/>
          </a:prstGeom>
          <a:noFill/>
          <a:ln/>
        </p:spPr>
        <p:txBody>
          <a:bodyPr wrap="square" lIns="0" tIns="0" rIns="0" bIns="0" rtlCol="0" anchor="ctr"/>
          <a:lstStyle/>
          <a:p>
            <a:pPr marL="0" indent="0" algn="l">
              <a:buNone/>
            </a:pP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大阪府域における周遊ツアー実施の可能性</a:t>
            </a:r>
            <a:r>
              <a:rPr lang="en-US" sz="9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6" name="Text 29">
            <a:extLst>
              <a:ext uri="{FF2B5EF4-FFF2-40B4-BE49-F238E27FC236}">
                <a16:creationId xmlns:a16="http://schemas.microsoft.com/office/drawing/2014/main" id="{2BC2BCF4-98BD-4B97-8A0D-6FCBCF369C5D}"/>
              </a:ext>
            </a:extLst>
          </p:cNvPr>
          <p:cNvSpPr txBox="1"/>
          <p:nvPr/>
        </p:nvSpPr>
        <p:spPr>
          <a:xfrm>
            <a:off x="6696761" y="2507993"/>
            <a:ext cx="4432706" cy="109658"/>
          </a:xfrm>
          <a:prstGeom prst="rect">
            <a:avLst/>
          </a:prstGeom>
          <a:noFill/>
          <a:ln/>
        </p:spPr>
        <p:txBody>
          <a:bodyPr wrap="square" lIns="0" tIns="0" rIns="0" bIns="0" rtlCol="0" anchor="ctr"/>
          <a:lstStyle/>
          <a:p>
            <a:pPr marL="0" indent="0" algn="l">
              <a:buNone/>
            </a:pP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専門ガイド付き</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ツアーがあれば、民間事業者による周遊ツアーが増える。</a:t>
            </a:r>
            <a:r>
              <a:rPr lang="en-US" altLang="ja-JP"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7" name="Text 34">
            <a:extLst>
              <a:ext uri="{FF2B5EF4-FFF2-40B4-BE49-F238E27FC236}">
                <a16:creationId xmlns:a16="http://schemas.microsoft.com/office/drawing/2014/main" id="{469CE59D-9187-4EE3-8870-35E066FEC547}"/>
              </a:ext>
            </a:extLst>
          </p:cNvPr>
          <p:cNvSpPr txBox="1"/>
          <p:nvPr/>
        </p:nvSpPr>
        <p:spPr>
          <a:xfrm>
            <a:off x="6695084" y="3493646"/>
            <a:ext cx="5677510" cy="114300"/>
          </a:xfrm>
          <a:prstGeom prst="rect">
            <a:avLst/>
          </a:prstGeom>
          <a:noFill/>
          <a:ln/>
        </p:spPr>
        <p:txBody>
          <a:bodyPr wrap="square" lIns="0" tIns="0" rIns="0" bIns="0" rtlCol="0" anchor="ctr"/>
          <a:lstStyle/>
          <a:p>
            <a:pPr marL="0" indent="0" algn="l">
              <a:buNone/>
            </a:pP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rPr>
              <a:t>荷物と一緒に移動しながら観光できるツアーに需要がある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78" name="Text 40">
            <a:extLst>
              <a:ext uri="{FF2B5EF4-FFF2-40B4-BE49-F238E27FC236}">
                <a16:creationId xmlns:a16="http://schemas.microsoft.com/office/drawing/2014/main" id="{43AC2316-A2AD-4C46-9954-8A10AF8684BA}"/>
              </a:ext>
            </a:extLst>
          </p:cNvPr>
          <p:cNvSpPr txBox="1"/>
          <p:nvPr/>
        </p:nvSpPr>
        <p:spPr>
          <a:xfrm>
            <a:off x="6323990" y="4519093"/>
            <a:ext cx="5677510" cy="114300"/>
          </a:xfrm>
          <a:prstGeom prst="rect">
            <a:avLst/>
          </a:prstGeom>
          <a:noFill/>
          <a:ln/>
        </p:spPr>
        <p:txBody>
          <a:bodyPr wrap="square" lIns="0" tIns="0" rIns="0" bIns="0" rtlCol="0" anchor="ctr"/>
          <a:lstStyle/>
          <a:p>
            <a:pPr marL="0" indent="0" algn="l">
              <a:buNone/>
            </a:pP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現状</a:t>
            </a:r>
            <a:r>
              <a:rPr lang="en-US" sz="900" dirty="0">
                <a:solidFill>
                  <a:srgbClr val="666666"/>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 </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参加者少数だが潜在的需要あり</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、外国人観光客にとって魅力的だという意見あり。</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80" name="Text 45">
            <a:extLst>
              <a:ext uri="{FF2B5EF4-FFF2-40B4-BE49-F238E27FC236}">
                <a16:creationId xmlns:a16="http://schemas.microsoft.com/office/drawing/2014/main" id="{A7FFDE2C-6C27-4187-A611-76AE6E12048A}"/>
              </a:ext>
            </a:extLst>
          </p:cNvPr>
          <p:cNvSpPr txBox="1"/>
          <p:nvPr/>
        </p:nvSpPr>
        <p:spPr>
          <a:xfrm>
            <a:off x="6662623" y="5652159"/>
            <a:ext cx="5225492" cy="305410"/>
          </a:xfrm>
          <a:prstGeom prst="rect">
            <a:avLst/>
          </a:prstGeom>
          <a:noFill/>
          <a:ln/>
        </p:spPr>
        <p:txBody>
          <a:bodyPr wrap="square" lIns="0" tIns="0" rIns="0" bIns="0" rtlCol="0" anchor="ctr"/>
          <a:lstStyle/>
          <a:p>
            <a:pPr marL="0" indent="0" algn="l">
              <a:buNone/>
            </a:pPr>
            <a:r>
              <a:rPr lang="en-US" sz="90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タビマエ</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・タビアトともにSNSが主流。インバウンドはタビアトに情報シェアする傾向が強く口コミ効果が期待できる。タビマエでの情報接触の重要性が改めて確認された。</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83" name="Text 47">
            <a:extLst>
              <a:ext uri="{FF2B5EF4-FFF2-40B4-BE49-F238E27FC236}">
                <a16:creationId xmlns:a16="http://schemas.microsoft.com/office/drawing/2014/main" id="{F3081BAC-BF7A-4AE3-9C83-B1C5FFE719CD}"/>
              </a:ext>
            </a:extLst>
          </p:cNvPr>
          <p:cNvSpPr txBox="1"/>
          <p:nvPr/>
        </p:nvSpPr>
        <p:spPr>
          <a:xfrm>
            <a:off x="7013753" y="6119755"/>
            <a:ext cx="4872990" cy="305410"/>
          </a:xfrm>
          <a:prstGeom prst="rect">
            <a:avLst/>
          </a:prstGeom>
          <a:noFill/>
          <a:ln/>
        </p:spPr>
        <p:txBody>
          <a:bodyPr wrap="square" lIns="0" tIns="0" rIns="0" bIns="0" rtlCol="0" anchor="ctr"/>
          <a:lstStyle/>
          <a:p>
            <a:pPr marL="0" indent="0" algn="l">
              <a:buNone/>
            </a:pP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属性に応じたターゲットを設定し、ツアー造成</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プロモーション</a:t>
            </a:r>
            <a:r>
              <a:rPr lang="en-US" sz="900"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を段階的に実施。SNSを活用し、広告から外部サイトへ誘導。外国人インフルエンサー等を活用した情報発信を実施</a:t>
            </a:r>
            <a:r>
              <a:rPr lang="en-US" sz="9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3" name="Shape 1"/>
          <p:cNvSpPr/>
          <p:nvPr/>
        </p:nvSpPr>
        <p:spPr>
          <a:xfrm>
            <a:off x="0" y="0"/>
            <a:ext cx="12191695" cy="476402"/>
          </a:xfrm>
          <a:prstGeom prst="rect">
            <a:avLst/>
          </a:prstGeom>
          <a:solidFill>
            <a:srgbClr val="1F3864"/>
          </a:solidFill>
          <a:ln w="12700">
            <a:solidFill>
              <a:srgbClr val="FFFFFF">
                <a:alpha val="0"/>
              </a:srgbClr>
            </a:solidFill>
            <a:prstDash val="solid"/>
          </a:ln>
        </p:spPr>
      </p:sp>
      <p:sp>
        <p:nvSpPr>
          <p:cNvPr id="4" name="Shape 2"/>
          <p:cNvSpPr/>
          <p:nvPr/>
        </p:nvSpPr>
        <p:spPr>
          <a:xfrm>
            <a:off x="67377" y="1022318"/>
            <a:ext cx="12034177" cy="3801280"/>
          </a:xfrm>
          <a:prstGeom prst="rect">
            <a:avLst/>
          </a:prstGeom>
          <a:noFill/>
          <a:ln w="25400">
            <a:solidFill>
              <a:srgbClr val="1F3864"/>
            </a:solidFill>
            <a:prstDash val="solid"/>
          </a:ln>
        </p:spPr>
      </p:sp>
      <p:pic>
        <p:nvPicPr>
          <p:cNvPr id="5" name="Image 0" descr="preencoded.png"/>
          <p:cNvPicPr>
            <a:picLocks noChangeAspect="1"/>
          </p:cNvPicPr>
          <p:nvPr/>
        </p:nvPicPr>
        <p:blipFill>
          <a:blip r:embed="rId3"/>
          <a:srcRect l="-398" r="-398"/>
          <a:stretch/>
        </p:blipFill>
        <p:spPr>
          <a:xfrm>
            <a:off x="6015577" y="1012630"/>
            <a:ext cx="43963" cy="3816000"/>
          </a:xfrm>
          <a:prstGeom prst="rect">
            <a:avLst/>
          </a:prstGeom>
        </p:spPr>
      </p:pic>
      <p:pic>
        <p:nvPicPr>
          <p:cNvPr id="6" name="Image 1" descr="preencoded.png"/>
          <p:cNvPicPr>
            <a:picLocks noChangeAspect="1"/>
          </p:cNvPicPr>
          <p:nvPr/>
        </p:nvPicPr>
        <p:blipFill>
          <a:blip r:embed="rId4"/>
          <a:srcRect t="-401" b="-401"/>
          <a:stretch/>
        </p:blipFill>
        <p:spPr>
          <a:xfrm>
            <a:off x="205793" y="2689266"/>
            <a:ext cx="11880000" cy="39264"/>
          </a:xfrm>
          <a:prstGeom prst="rect">
            <a:avLst/>
          </a:prstGeom>
        </p:spPr>
      </p:pic>
      <p:sp>
        <p:nvSpPr>
          <p:cNvPr id="26" name="Text 21"/>
          <p:cNvSpPr txBox="1"/>
          <p:nvPr/>
        </p:nvSpPr>
        <p:spPr>
          <a:xfrm>
            <a:off x="561475" y="540296"/>
            <a:ext cx="11478463" cy="171907"/>
          </a:xfrm>
          <a:prstGeom prst="rect">
            <a:avLst/>
          </a:prstGeom>
          <a:noFill/>
          <a:ln/>
        </p:spPr>
        <p:txBody>
          <a:bodyPr wrap="square" lIns="0" tIns="0" rIns="0" bIns="0" rtlCol="0" anchor="ctr"/>
          <a:lstStyle/>
          <a:p>
            <a:pPr marL="0" indent="0" algn="l">
              <a:buNone/>
            </a:pPr>
            <a:r>
              <a:rPr 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5. </a:t>
            </a:r>
            <a:r>
              <a:rPr lang="en-US" altLang="ja-JP" sz="1300" b="1" dirty="0" err="1">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次年度以降に向け</a:t>
            </a:r>
            <a:r>
              <a:rPr lang="ja-JP" altLang="en-US" sz="1300" b="1" dirty="0">
                <a:solidFill>
                  <a:srgbClr val="1F3864"/>
                </a:solidFill>
                <a:latin typeface="UD デジタル 教科書体 NK-R" panose="02020400000000000000" pitchFamily="18" charset="-128"/>
                <a:ea typeface="UD デジタル 教科書体 NK-R" panose="02020400000000000000" pitchFamily="18" charset="-128"/>
                <a:cs typeface="BIZ UDGothic" pitchFamily="34" charset="-120"/>
              </a:rPr>
              <a:t>て</a:t>
            </a:r>
            <a:endParaRPr lang="en-US" sz="1300" dirty="0">
              <a:solidFill>
                <a:srgbClr val="1F3864"/>
              </a:solidFill>
              <a:latin typeface="UD デジタル 教科書体 NK-R" panose="02020400000000000000" pitchFamily="18" charset="-128"/>
              <a:ea typeface="UD デジタル 教科書体 NK-R" panose="02020400000000000000" pitchFamily="18" charset="-128"/>
            </a:endParaRPr>
          </a:p>
        </p:txBody>
      </p:sp>
      <p:grpSp>
        <p:nvGrpSpPr>
          <p:cNvPr id="87" name="グループ化 86">
            <a:extLst>
              <a:ext uri="{FF2B5EF4-FFF2-40B4-BE49-F238E27FC236}">
                <a16:creationId xmlns:a16="http://schemas.microsoft.com/office/drawing/2014/main" id="{2543D428-4076-4860-AA09-DE8E8C3FDB5E}"/>
              </a:ext>
            </a:extLst>
          </p:cNvPr>
          <p:cNvGrpSpPr/>
          <p:nvPr/>
        </p:nvGrpSpPr>
        <p:grpSpPr>
          <a:xfrm>
            <a:off x="73302" y="1020067"/>
            <a:ext cx="2844000" cy="245124"/>
            <a:chOff x="285597" y="1259978"/>
            <a:chExt cx="2844000" cy="245124"/>
          </a:xfrm>
        </p:grpSpPr>
        <p:sp>
          <p:nvSpPr>
            <p:cNvPr id="7" name="Shape 3"/>
            <p:cNvSpPr/>
            <p:nvPr/>
          </p:nvSpPr>
          <p:spPr>
            <a:xfrm>
              <a:off x="285597" y="1259978"/>
              <a:ext cx="2844000" cy="245124"/>
            </a:xfrm>
            <a:prstGeom prst="rect">
              <a:avLst/>
            </a:prstGeom>
            <a:solidFill>
              <a:srgbClr val="1F3864"/>
            </a:solidFill>
            <a:ln w="12700">
              <a:solidFill>
                <a:srgbClr val="FFFFFF">
                  <a:alpha val="0"/>
                </a:srgbClr>
              </a:solidFill>
              <a:prstDash val="solid"/>
            </a:ln>
          </p:spPr>
        </p:sp>
        <p:sp>
          <p:nvSpPr>
            <p:cNvPr id="27" name="Text 22"/>
            <p:cNvSpPr txBox="1"/>
            <p:nvPr/>
          </p:nvSpPr>
          <p:spPr>
            <a:xfrm>
              <a:off x="852284" y="1304849"/>
              <a:ext cx="1543507" cy="133502"/>
            </a:xfrm>
            <a:prstGeom prst="rect">
              <a:avLst/>
            </a:prstGeom>
            <a:noFill/>
            <a:ln/>
          </p:spPr>
          <p:txBody>
            <a:bodyPr wrap="square" lIns="0" tIns="0" rIns="0" bIns="0" rtlCol="0" anchor="ctr"/>
            <a:lstStyle/>
            <a:p>
              <a:pPr marL="0" indent="0" algn="ctr">
                <a:buNone/>
              </a:pPr>
              <a:r>
                <a:rPr lang="en-US" sz="11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【周遊ニーズ】</a:t>
              </a:r>
              <a:endParaRPr lang="en-US" sz="1100" dirty="0">
                <a:latin typeface="UD デジタル 教科書体 NK-R" panose="02020400000000000000" pitchFamily="18" charset="-128"/>
                <a:ea typeface="UD デジタル 教科書体 NK-R" panose="02020400000000000000" pitchFamily="18" charset="-128"/>
              </a:endParaRPr>
            </a:p>
          </p:txBody>
        </p:sp>
      </p:grpSp>
      <p:pic>
        <p:nvPicPr>
          <p:cNvPr id="28" name="Image 3" descr="preencoded.png"/>
          <p:cNvPicPr>
            <a:picLocks noChangeAspect="1"/>
          </p:cNvPicPr>
          <p:nvPr/>
        </p:nvPicPr>
        <p:blipFill>
          <a:blip r:embed="rId5"/>
          <a:srcRect/>
          <a:stretch/>
        </p:blipFill>
        <p:spPr>
          <a:xfrm>
            <a:off x="5587038" y="1117416"/>
            <a:ext cx="267005" cy="267005"/>
          </a:xfrm>
          <a:prstGeom prst="rect">
            <a:avLst/>
          </a:prstGeom>
        </p:spPr>
      </p:pic>
      <p:sp>
        <p:nvSpPr>
          <p:cNvPr id="30" name="Text 24"/>
          <p:cNvSpPr txBox="1"/>
          <p:nvPr/>
        </p:nvSpPr>
        <p:spPr>
          <a:xfrm>
            <a:off x="144018" y="1520340"/>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観光客による大阪府域の周遊ツアーは好評</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。リピーター獲得への効果が見込まれる。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1" name="Text 25"/>
          <p:cNvSpPr txBox="1"/>
          <p:nvPr/>
        </p:nvSpPr>
        <p:spPr>
          <a:xfrm>
            <a:off x="144018" y="1811119"/>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大阪府域の観光スポットを増やしていくことについて、旅行業者、通訳案内士の期待は高い</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2" name="Text 26"/>
          <p:cNvSpPr txBox="1"/>
          <p:nvPr/>
        </p:nvSpPr>
        <p:spPr>
          <a:xfrm>
            <a:off x="144018" y="2101898"/>
            <a:ext cx="2648102" cy="523951"/>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プログラム・ツアー商品全体の建付け、運営・サービス面で様々なニーズがみられる</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。（例：体験のつまみ食い・いいとこ取り、少人数参加のツアー、土産物付き、食事付き等）</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4" name="Text 28"/>
          <p:cNvSpPr txBox="1"/>
          <p:nvPr/>
        </p:nvSpPr>
        <p:spPr>
          <a:xfrm>
            <a:off x="3121110" y="1423968"/>
            <a:ext cx="2819858" cy="877365"/>
          </a:xfrm>
          <a:prstGeom prst="rect">
            <a:avLst/>
          </a:prstGeom>
          <a:noFill/>
          <a:ln/>
        </p:spPr>
        <p:txBody>
          <a:bodyPr wrap="square" lIns="0" tIns="0" rIns="0" bIns="0" rtlCol="0" anchor="ctr"/>
          <a:lstStyle/>
          <a:p>
            <a:pPr marL="90488" indent="-90488" algn="l">
              <a:buFont typeface="Arial" panose="020B0604020202020204" pitchFamily="34" charset="0"/>
              <a:buChar char="•"/>
            </a:pPr>
            <a:r>
              <a:rPr lang="ja-JP" altLang="en-US" sz="900" dirty="0">
                <a:latin typeface="UD デジタル 教科書体 NK-R" panose="02020400000000000000" pitchFamily="18" charset="-128"/>
                <a:ea typeface="UD デジタル 教科書体 NK-R" panose="02020400000000000000" pitchFamily="18" charset="-128"/>
              </a:rPr>
              <a:t>観光スポットや集合場所など、選択肢のある個人ツアーではいずれもバリエーションがみられた。一方、通訳案内士、旅行業者がニッチなスポットへの案内機会に対応するためには、多種多様な観光スポット等の発掘・商品化が必要であり、体制整備が求められ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35" name="Text 29"/>
          <p:cNvSpPr txBox="1"/>
          <p:nvPr/>
        </p:nvSpPr>
        <p:spPr>
          <a:xfrm>
            <a:off x="6053382" y="1155821"/>
            <a:ext cx="1543507" cy="133502"/>
          </a:xfrm>
          <a:prstGeom prst="rect">
            <a:avLst/>
          </a:prstGeom>
          <a:noFill/>
          <a:ln/>
        </p:spPr>
        <p:txBody>
          <a:bodyPr wrap="square" lIns="0" tIns="0" rIns="0" bIns="0" rtlCol="0" anchor="ctr"/>
          <a:lstStyle/>
          <a:p>
            <a:pPr marL="0" indent="0" algn="ctr">
              <a:buNone/>
            </a:pPr>
            <a:r>
              <a:rPr lang="en-US" sz="10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【移動手段】</a:t>
            </a:r>
            <a:endParaRPr lang="en-US" sz="1000" dirty="0">
              <a:latin typeface="UD デジタル 教科書体 NK-R" panose="02020400000000000000" pitchFamily="18" charset="-128"/>
              <a:ea typeface="UD デジタル 教科書体 NK-R" panose="02020400000000000000" pitchFamily="18" charset="-128"/>
            </a:endParaRPr>
          </a:p>
        </p:txBody>
      </p:sp>
      <p:pic>
        <p:nvPicPr>
          <p:cNvPr id="36" name="Image 4" descr="preencoded.png"/>
          <p:cNvPicPr>
            <a:picLocks noChangeAspect="1"/>
          </p:cNvPicPr>
          <p:nvPr/>
        </p:nvPicPr>
        <p:blipFill>
          <a:blip r:embed="rId6"/>
          <a:srcRect/>
          <a:stretch/>
        </p:blipFill>
        <p:spPr>
          <a:xfrm>
            <a:off x="11397136" y="1117416"/>
            <a:ext cx="333756" cy="267005"/>
          </a:xfrm>
          <a:prstGeom prst="rect">
            <a:avLst/>
          </a:prstGeom>
        </p:spPr>
      </p:pic>
      <p:sp>
        <p:nvSpPr>
          <p:cNvPr id="38" name="Text 31"/>
          <p:cNvSpPr txBox="1"/>
          <p:nvPr/>
        </p:nvSpPr>
        <p:spPr>
          <a:xfrm>
            <a:off x="6158538" y="1569485"/>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観光客による</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、手ぶら観光、隙間時間活用、サイクリング等によるエリア回遊へのニーズは高い。</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0" name="Text 33"/>
          <p:cNvSpPr txBox="1"/>
          <p:nvPr/>
        </p:nvSpPr>
        <p:spPr>
          <a:xfrm>
            <a:off x="9321848" y="1529870"/>
            <a:ext cx="2648102" cy="400507"/>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新たなモビリティ整備において</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、交通事業者や旅行会社、地元自治体等の協力が必要不可欠であり、連携体制の構築が求められる。</a:t>
            </a:r>
            <a:endParaRPr lang="en-US" sz="900" dirty="0">
              <a:latin typeface="UD デジタル 教科書体 NK-R" panose="02020400000000000000" pitchFamily="18" charset="-128"/>
              <a:ea typeface="UD デジタル 教科書体 NK-R" panose="02020400000000000000" pitchFamily="18" charset="-128"/>
            </a:endParaRPr>
          </a:p>
        </p:txBody>
      </p:sp>
      <p:pic>
        <p:nvPicPr>
          <p:cNvPr id="42" name="Image 5" descr="preencoded.png"/>
          <p:cNvPicPr>
            <a:picLocks noChangeAspect="1"/>
          </p:cNvPicPr>
          <p:nvPr/>
        </p:nvPicPr>
        <p:blipFill>
          <a:blip r:embed="rId7"/>
          <a:srcRect l="-881" r="-881"/>
          <a:stretch/>
        </p:blipFill>
        <p:spPr>
          <a:xfrm>
            <a:off x="5587038" y="2784367"/>
            <a:ext cx="237744" cy="267005"/>
          </a:xfrm>
          <a:prstGeom prst="rect">
            <a:avLst/>
          </a:prstGeom>
        </p:spPr>
      </p:pic>
      <p:sp>
        <p:nvSpPr>
          <p:cNvPr id="44" name="Text 36"/>
          <p:cNvSpPr txBox="1"/>
          <p:nvPr/>
        </p:nvSpPr>
        <p:spPr>
          <a:xfrm>
            <a:off x="129371" y="3248296"/>
            <a:ext cx="2695651" cy="247802"/>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15">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観光客による通訳案内士等の同伴ツアーへのニーズが高い</a:t>
            </a:r>
            <a:r>
              <a:rPr lang="en-US" sz="900" kern="0" spc="-15"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。参加費アップが期待できる。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5" name="Text 37"/>
          <p:cNvSpPr txBox="1"/>
          <p:nvPr/>
        </p:nvSpPr>
        <p:spPr>
          <a:xfrm>
            <a:off x="112920" y="3593218"/>
            <a:ext cx="2695651" cy="486461"/>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15"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観光客・通訳案内士ともに、時間配分や知る人ぞ知るスポットへの案内など自由度の高い案内、少人数ツアーとしてのアットホームさ、コストダウンなど肯定的な意見が多い。</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7" name="Text 39"/>
          <p:cNvSpPr txBox="1"/>
          <p:nvPr/>
        </p:nvSpPr>
        <p:spPr>
          <a:xfrm>
            <a:off x="3129131" y="3182530"/>
            <a:ext cx="2695651" cy="581362"/>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15"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規制緩和を活用し、通訳案内士等の資格を保有するガイドが輸送も担うツアーを設定・検証したが、現状では府内の案内先は人気スポットに限られており、大阪府域の観光スポットへの周遊ツアーがほとんど流通していない。</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8" name="Text 40"/>
          <p:cNvSpPr txBox="1"/>
          <p:nvPr/>
        </p:nvSpPr>
        <p:spPr>
          <a:xfrm>
            <a:off x="3114239" y="3729796"/>
            <a:ext cx="2775204" cy="505701"/>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15"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観光庁調査では、多くは通訳案内士として十分に稼働していない一方、観光客による様々な対応ニーズがあり、活動の場の創出や案内スキルの底上げが求められている。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49" name="Text 41"/>
          <p:cNvSpPr txBox="1"/>
          <p:nvPr/>
        </p:nvSpPr>
        <p:spPr>
          <a:xfrm>
            <a:off x="3108949" y="4204356"/>
            <a:ext cx="2823668" cy="573394"/>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15">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安全性やツアー品質の担保</a:t>
            </a:r>
            <a:r>
              <a:rPr lang="en-US" sz="900" kern="0" spc="-15"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、交通事情や駐車場等の事前準備、ガイドの作業負担増加などの懸念点が双方から多く指摘されており、輸送を兼務することへの消極的な意見が多くみられた。</a:t>
            </a:r>
            <a:endParaRPr lang="en-US" sz="900" dirty="0">
              <a:latin typeface="UD デジタル 教科書体 NK-R" panose="02020400000000000000" pitchFamily="18" charset="-128"/>
              <a:ea typeface="UD デジタル 教科書体 NK-R" panose="02020400000000000000" pitchFamily="18" charset="-128"/>
            </a:endParaRPr>
          </a:p>
        </p:txBody>
      </p:sp>
      <p:pic>
        <p:nvPicPr>
          <p:cNvPr id="51" name="Image 6" descr="preencoded.png"/>
          <p:cNvPicPr>
            <a:picLocks noChangeAspect="1"/>
          </p:cNvPicPr>
          <p:nvPr/>
        </p:nvPicPr>
        <p:blipFill>
          <a:blip r:embed="rId8"/>
          <a:srcRect/>
          <a:stretch/>
        </p:blipFill>
        <p:spPr>
          <a:xfrm>
            <a:off x="11397136" y="2784367"/>
            <a:ext cx="333756" cy="267005"/>
          </a:xfrm>
          <a:prstGeom prst="rect">
            <a:avLst/>
          </a:prstGeom>
        </p:spPr>
      </p:pic>
      <p:sp>
        <p:nvSpPr>
          <p:cNvPr id="53" name="Text 44"/>
          <p:cNvSpPr txBox="1"/>
          <p:nvPr/>
        </p:nvSpPr>
        <p:spPr>
          <a:xfrm>
            <a:off x="6168826" y="3255057"/>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観光行動におけるタビマエ</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・タビアトの情報収集は、ウェブ（特にSNS）が主流となっている。</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4" name="Text 45"/>
          <p:cNvSpPr txBox="1"/>
          <p:nvPr/>
        </p:nvSpPr>
        <p:spPr>
          <a:xfrm>
            <a:off x="6168826" y="3590994"/>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インバウンドは、タビアトに情報をSNS等で発信・シェアする傾向が強い</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sp>
        <p:nvSpPr>
          <p:cNvPr id="56" name="Text 47"/>
          <p:cNvSpPr txBox="1"/>
          <p:nvPr/>
        </p:nvSpPr>
        <p:spPr>
          <a:xfrm>
            <a:off x="9321848" y="3251449"/>
            <a:ext cx="2648102" cy="267005"/>
          </a:xfrm>
          <a:prstGeom prst="rect">
            <a:avLst/>
          </a:prstGeom>
          <a:noFill/>
          <a:ln/>
        </p:spPr>
        <p:txBody>
          <a:bodyPr wrap="square" lIns="0" tIns="0" rIns="0" bIns="0" rtlCol="0" anchor="ctr"/>
          <a:lstStyle/>
          <a:p>
            <a:pPr marL="90488" indent="-90488" algn="l">
              <a:buFont typeface="Arial" panose="020B0604020202020204" pitchFamily="34" charset="0"/>
              <a:buChar char="•"/>
            </a:pPr>
            <a:r>
              <a:rPr lang="en-US" sz="900" kern="0" spc="-8" dirty="0" err="1">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観光コンテンツの情報発信役を担う日本人（大阪府民等）の情報発信力が弱く、底上げが必要</a:t>
            </a:r>
            <a:r>
              <a:rPr lang="en-US" sz="900" kern="0" spc="-8"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900" dirty="0">
              <a:latin typeface="UD デジタル 教科書体 NK-R" panose="02020400000000000000" pitchFamily="18" charset="-128"/>
              <a:ea typeface="UD デジタル 教科書体 NK-R" panose="02020400000000000000" pitchFamily="18" charset="-128"/>
            </a:endParaRPr>
          </a:p>
        </p:txBody>
      </p:sp>
      <p:grpSp>
        <p:nvGrpSpPr>
          <p:cNvPr id="129" name="グループ化 128">
            <a:extLst>
              <a:ext uri="{FF2B5EF4-FFF2-40B4-BE49-F238E27FC236}">
                <a16:creationId xmlns:a16="http://schemas.microsoft.com/office/drawing/2014/main" id="{0D22659D-B433-494D-934C-E6431BA512B1}"/>
              </a:ext>
            </a:extLst>
          </p:cNvPr>
          <p:cNvGrpSpPr/>
          <p:nvPr/>
        </p:nvGrpSpPr>
        <p:grpSpPr>
          <a:xfrm>
            <a:off x="329467" y="5314727"/>
            <a:ext cx="1854754" cy="1476002"/>
            <a:chOff x="254252" y="5429705"/>
            <a:chExt cx="1854754" cy="1476002"/>
          </a:xfrm>
        </p:grpSpPr>
        <p:sp>
          <p:nvSpPr>
            <p:cNvPr id="11" name="Shape 7"/>
            <p:cNvSpPr/>
            <p:nvPr/>
          </p:nvSpPr>
          <p:spPr>
            <a:xfrm>
              <a:off x="286207" y="5429707"/>
              <a:ext cx="1809598" cy="1476000"/>
            </a:xfrm>
            <a:prstGeom prst="rect">
              <a:avLst/>
            </a:prstGeom>
            <a:noFill/>
            <a:ln w="25400">
              <a:solidFill>
                <a:srgbClr val="C55A11"/>
              </a:solidFill>
              <a:prstDash val="solid"/>
            </a:ln>
          </p:spPr>
        </p:sp>
        <p:sp>
          <p:nvSpPr>
            <p:cNvPr id="12" name="Shape 8"/>
            <p:cNvSpPr/>
            <p:nvPr/>
          </p:nvSpPr>
          <p:spPr>
            <a:xfrm>
              <a:off x="273006" y="5429705"/>
              <a:ext cx="1836000" cy="516733"/>
            </a:xfrm>
            <a:prstGeom prst="rect">
              <a:avLst/>
            </a:prstGeom>
            <a:solidFill>
              <a:srgbClr val="C55A11"/>
            </a:solidFill>
            <a:ln w="12700">
              <a:solidFill>
                <a:srgbClr val="FFFFFF">
                  <a:alpha val="0"/>
                </a:srgbClr>
              </a:solidFill>
              <a:prstDash val="solid"/>
            </a:ln>
          </p:spPr>
        </p:sp>
        <p:sp>
          <p:nvSpPr>
            <p:cNvPr id="62" name="Text 50"/>
            <p:cNvSpPr txBox="1"/>
            <p:nvPr/>
          </p:nvSpPr>
          <p:spPr>
            <a:xfrm>
              <a:off x="254252" y="5506490"/>
              <a:ext cx="1836000" cy="441565"/>
            </a:xfrm>
            <a:prstGeom prst="rect">
              <a:avLst/>
            </a:prstGeom>
            <a:noFill/>
            <a:ln/>
          </p:spPr>
          <p:txBody>
            <a:bodyPr wrap="square" lIns="0" tIns="0" rIns="0" bIns="0" rtlCol="0" anchor="ctr"/>
            <a:lstStyle/>
            <a:p>
              <a:pPr marL="0" indent="0" algn="ctr">
                <a:buNone/>
              </a:pP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大阪市内と空港間の移動を</a:t>
              </a:r>
              <a:endParaRPr lang="en-US" altLang="ja-JP" sz="1000" b="1">
                <a:solidFill>
                  <a:schemeClr val="bg1"/>
                </a:solidFill>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活用した周遊ツアー造成</a:t>
              </a:r>
              <a:endParaRPr lang="en-US" sz="10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4" name="Text 52"/>
            <p:cNvSpPr txBox="1"/>
            <p:nvPr/>
          </p:nvSpPr>
          <p:spPr>
            <a:xfrm>
              <a:off x="385876" y="6181728"/>
              <a:ext cx="1696213" cy="720540"/>
            </a:xfrm>
            <a:prstGeom prst="rect">
              <a:avLst/>
            </a:prstGeom>
            <a:noFill/>
            <a:ln/>
          </p:spPr>
          <p:txBody>
            <a:bodyPr wrap="square" lIns="0" tIns="0" rIns="0" bIns="0" rtlCol="0" anchor="ctr"/>
            <a:lstStyle/>
            <a:p>
              <a:pPr marL="0" indent="0" algn="l">
                <a:buNone/>
              </a:pPr>
              <a:r>
                <a:rPr lang="en-US" sz="1000" dirty="0">
                  <a:solidFill>
                    <a:srgbClr val="333333"/>
                  </a:solidFill>
                  <a:latin typeface="UD デジタル 教科書体 NK-R" panose="02020400000000000000" pitchFamily="18" charset="-128"/>
                  <a:ea typeface="UD デジタル 教科書体 NK-R" panose="02020400000000000000" pitchFamily="18" charset="-128"/>
                  <a:cs typeface="BIZ UDGothic" pitchFamily="34" charset="-120"/>
                </a:rPr>
                <a:t>関空⇔市内の双方向運行する形態とし、旅行者の確実な取り込みを図る</a:t>
              </a:r>
              <a:endParaRPr lang="en-US" sz="1000" dirty="0">
                <a:latin typeface="UD デジタル 教科書体 NK-R" panose="02020400000000000000" pitchFamily="18" charset="-128"/>
                <a:ea typeface="UD デジタル 教科書体 NK-R" panose="02020400000000000000" pitchFamily="18" charset="-128"/>
              </a:endParaRPr>
            </a:p>
          </p:txBody>
        </p:sp>
        <p:pic>
          <p:nvPicPr>
            <p:cNvPr id="65" name="Image 10" descr="preencoded.png"/>
            <p:cNvPicPr>
              <a:picLocks noChangeAspect="1"/>
            </p:cNvPicPr>
            <p:nvPr/>
          </p:nvPicPr>
          <p:blipFill>
            <a:blip r:embed="rId9"/>
            <a:srcRect/>
            <a:stretch/>
          </p:blipFill>
          <p:spPr>
            <a:xfrm>
              <a:off x="352349" y="6021537"/>
              <a:ext cx="190195" cy="190195"/>
            </a:xfrm>
            <a:prstGeom prst="rect">
              <a:avLst/>
            </a:prstGeom>
          </p:spPr>
        </p:pic>
      </p:grpSp>
      <p:pic>
        <p:nvPicPr>
          <p:cNvPr id="69" name="Image 11" descr="preencoded.png"/>
          <p:cNvPicPr>
            <a:picLocks noChangeAspect="1"/>
          </p:cNvPicPr>
          <p:nvPr/>
        </p:nvPicPr>
        <p:blipFill>
          <a:blip r:embed="rId10"/>
          <a:srcRect/>
          <a:stretch/>
        </p:blipFill>
        <p:spPr>
          <a:xfrm>
            <a:off x="2362995" y="5899847"/>
            <a:ext cx="190195" cy="190195"/>
          </a:xfrm>
          <a:prstGeom prst="rect">
            <a:avLst/>
          </a:prstGeom>
        </p:spPr>
      </p:pic>
      <p:pic>
        <p:nvPicPr>
          <p:cNvPr id="73" name="Image 12" descr="preencoded.png"/>
          <p:cNvPicPr>
            <a:picLocks noChangeAspect="1"/>
          </p:cNvPicPr>
          <p:nvPr/>
        </p:nvPicPr>
        <p:blipFill>
          <a:blip r:embed="rId11"/>
          <a:srcRect/>
          <a:stretch/>
        </p:blipFill>
        <p:spPr>
          <a:xfrm>
            <a:off x="4309999" y="5905781"/>
            <a:ext cx="237744" cy="190195"/>
          </a:xfrm>
          <a:prstGeom prst="rect">
            <a:avLst/>
          </a:prstGeom>
        </p:spPr>
      </p:pic>
      <p:pic>
        <p:nvPicPr>
          <p:cNvPr id="77" name="Image 13" descr="preencoded.png"/>
          <p:cNvPicPr>
            <a:picLocks noChangeAspect="1"/>
          </p:cNvPicPr>
          <p:nvPr/>
        </p:nvPicPr>
        <p:blipFill>
          <a:blip r:embed="rId12"/>
          <a:srcRect/>
          <a:stretch/>
        </p:blipFill>
        <p:spPr>
          <a:xfrm>
            <a:off x="6306301" y="5882911"/>
            <a:ext cx="190195" cy="190195"/>
          </a:xfrm>
          <a:prstGeom prst="rect">
            <a:avLst/>
          </a:prstGeom>
        </p:spPr>
      </p:pic>
      <p:pic>
        <p:nvPicPr>
          <p:cNvPr id="81" name="Image 14" descr="preencoded.png"/>
          <p:cNvPicPr>
            <a:picLocks noChangeAspect="1"/>
          </p:cNvPicPr>
          <p:nvPr/>
        </p:nvPicPr>
        <p:blipFill>
          <a:blip r:embed="rId13"/>
          <a:srcRect l="-1282" r="-1282"/>
          <a:stretch/>
        </p:blipFill>
        <p:spPr>
          <a:xfrm>
            <a:off x="8234984" y="5901720"/>
            <a:ext cx="219456" cy="190195"/>
          </a:xfrm>
          <a:prstGeom prst="rect">
            <a:avLst/>
          </a:prstGeom>
        </p:spPr>
      </p:pic>
      <p:pic>
        <p:nvPicPr>
          <p:cNvPr id="85" name="Image 15" descr="preencoded.png"/>
          <p:cNvPicPr>
            <a:picLocks noChangeAspect="1"/>
          </p:cNvPicPr>
          <p:nvPr/>
        </p:nvPicPr>
        <p:blipFill>
          <a:blip r:embed="rId14"/>
          <a:srcRect l="-1648" r="-1648"/>
          <a:stretch/>
        </p:blipFill>
        <p:spPr>
          <a:xfrm>
            <a:off x="10219665" y="5882250"/>
            <a:ext cx="171907" cy="190195"/>
          </a:xfrm>
          <a:prstGeom prst="rect">
            <a:avLst/>
          </a:prstGeom>
        </p:spPr>
      </p:pic>
      <p:sp>
        <p:nvSpPr>
          <p:cNvPr id="86" name="Text 5">
            <a:extLst>
              <a:ext uri="{FF2B5EF4-FFF2-40B4-BE49-F238E27FC236}">
                <a16:creationId xmlns:a16="http://schemas.microsoft.com/office/drawing/2014/main" id="{D720003B-B9EA-47F1-A74A-B03D9301D5E6}"/>
              </a:ext>
            </a:extLst>
          </p:cNvPr>
          <p:cNvSpPr txBox="1"/>
          <p:nvPr/>
        </p:nvSpPr>
        <p:spPr>
          <a:xfrm>
            <a:off x="144018" y="113386"/>
            <a:ext cx="12001500" cy="228600"/>
          </a:xfrm>
          <a:prstGeom prst="rect">
            <a:avLst/>
          </a:prstGeom>
          <a:noFill/>
          <a:ln/>
        </p:spPr>
        <p:txBody>
          <a:bodyPr wrap="square" lIns="0" tIns="0" rIns="0" bIns="0" rtlCol="0" anchor="ctr"/>
          <a:lstStyle/>
          <a:p>
            <a:pPr marL="0" indent="0" algn="l">
              <a:buNone/>
            </a:pPr>
            <a:r>
              <a:rPr lang="en-US" sz="18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大阪府内周遊モデルツアー実施業務報告書（</a:t>
            </a:r>
            <a:r>
              <a:rPr lang="en-US" sz="18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概要版）</a:t>
            </a:r>
            <a:r>
              <a:rPr lang="ja-JP" altLang="en-US"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②</a:t>
            </a:r>
            <a:endParaRPr lang="en-US" sz="1800" dirty="0">
              <a:latin typeface="UD デジタル 教科書体 NK-R" panose="02020400000000000000" pitchFamily="18" charset="-128"/>
              <a:ea typeface="UD デジタル 教科書体 NK-R" panose="02020400000000000000" pitchFamily="18" charset="-128"/>
            </a:endParaRPr>
          </a:p>
        </p:txBody>
      </p:sp>
      <p:grpSp>
        <p:nvGrpSpPr>
          <p:cNvPr id="88" name="グループ化 87">
            <a:extLst>
              <a:ext uri="{FF2B5EF4-FFF2-40B4-BE49-F238E27FC236}">
                <a16:creationId xmlns:a16="http://schemas.microsoft.com/office/drawing/2014/main" id="{B1500431-9E57-4CBC-B699-48894BF86813}"/>
              </a:ext>
            </a:extLst>
          </p:cNvPr>
          <p:cNvGrpSpPr/>
          <p:nvPr/>
        </p:nvGrpSpPr>
        <p:grpSpPr>
          <a:xfrm>
            <a:off x="67377" y="2671536"/>
            <a:ext cx="2844000" cy="245124"/>
            <a:chOff x="285597" y="1259978"/>
            <a:chExt cx="2844000" cy="245124"/>
          </a:xfrm>
        </p:grpSpPr>
        <p:sp>
          <p:nvSpPr>
            <p:cNvPr id="89" name="Shape 3">
              <a:extLst>
                <a:ext uri="{FF2B5EF4-FFF2-40B4-BE49-F238E27FC236}">
                  <a16:creationId xmlns:a16="http://schemas.microsoft.com/office/drawing/2014/main" id="{39AED6E0-4189-4930-958B-89739A8EE52B}"/>
                </a:ext>
              </a:extLst>
            </p:cNvPr>
            <p:cNvSpPr/>
            <p:nvPr/>
          </p:nvSpPr>
          <p:spPr>
            <a:xfrm>
              <a:off x="285597" y="1259978"/>
              <a:ext cx="2844000" cy="245124"/>
            </a:xfrm>
            <a:prstGeom prst="rect">
              <a:avLst/>
            </a:prstGeom>
            <a:solidFill>
              <a:srgbClr val="1F3864"/>
            </a:solidFill>
            <a:ln w="12700">
              <a:solidFill>
                <a:srgbClr val="FFFFFF">
                  <a:alpha val="0"/>
                </a:srgbClr>
              </a:solidFill>
              <a:prstDash val="solid"/>
            </a:ln>
          </p:spPr>
        </p:sp>
        <p:sp>
          <p:nvSpPr>
            <p:cNvPr id="90" name="Text 22">
              <a:extLst>
                <a:ext uri="{FF2B5EF4-FFF2-40B4-BE49-F238E27FC236}">
                  <a16:creationId xmlns:a16="http://schemas.microsoft.com/office/drawing/2014/main" id="{021BFCCC-FE85-4143-B073-67B8A4208950}"/>
                </a:ext>
              </a:extLst>
            </p:cNvPr>
            <p:cNvSpPr txBox="1"/>
            <p:nvPr/>
          </p:nvSpPr>
          <p:spPr>
            <a:xfrm>
              <a:off x="852284" y="1304849"/>
              <a:ext cx="1543507" cy="133502"/>
            </a:xfrm>
            <a:prstGeom prst="rect">
              <a:avLst/>
            </a:prstGeom>
            <a:noFill/>
            <a:ln/>
          </p:spPr>
          <p:txBody>
            <a:bodyPr wrap="square" lIns="0" tIns="0" rIns="0" bIns="0" rtlCol="0" anchor="ctr"/>
            <a:lstStyle/>
            <a:p>
              <a:pPr marL="0" indent="0" algn="ctr">
                <a:buNone/>
              </a:pPr>
              <a:r>
                <a:rPr lang="en-US" sz="11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11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ガイドのニーズ</a:t>
              </a:r>
              <a:r>
                <a:rPr lang="en-US" sz="1100" b="1" dirty="0">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1100" dirty="0">
                <a:latin typeface="UD デジタル 教科書体 NK-R" panose="02020400000000000000" pitchFamily="18" charset="-128"/>
                <a:ea typeface="UD デジタル 教科書体 NK-R" panose="02020400000000000000" pitchFamily="18" charset="-128"/>
              </a:endParaRPr>
            </a:p>
          </p:txBody>
        </p:sp>
      </p:grpSp>
      <p:grpSp>
        <p:nvGrpSpPr>
          <p:cNvPr id="91" name="グループ化 90">
            <a:extLst>
              <a:ext uri="{FF2B5EF4-FFF2-40B4-BE49-F238E27FC236}">
                <a16:creationId xmlns:a16="http://schemas.microsoft.com/office/drawing/2014/main" id="{3022003A-49DA-4814-AABE-9A6BBBB7E00A}"/>
              </a:ext>
            </a:extLst>
          </p:cNvPr>
          <p:cNvGrpSpPr/>
          <p:nvPr/>
        </p:nvGrpSpPr>
        <p:grpSpPr>
          <a:xfrm>
            <a:off x="6015434" y="1023376"/>
            <a:ext cx="2844000" cy="245124"/>
            <a:chOff x="285597" y="1259978"/>
            <a:chExt cx="2844000" cy="245124"/>
          </a:xfrm>
        </p:grpSpPr>
        <p:sp>
          <p:nvSpPr>
            <p:cNvPr id="92" name="Shape 3">
              <a:extLst>
                <a:ext uri="{FF2B5EF4-FFF2-40B4-BE49-F238E27FC236}">
                  <a16:creationId xmlns:a16="http://schemas.microsoft.com/office/drawing/2014/main" id="{C9B03FF7-38E7-43A7-9B92-E6BA9645E25E}"/>
                </a:ext>
              </a:extLst>
            </p:cNvPr>
            <p:cNvSpPr/>
            <p:nvPr/>
          </p:nvSpPr>
          <p:spPr>
            <a:xfrm>
              <a:off x="285597" y="1259978"/>
              <a:ext cx="2844000" cy="245124"/>
            </a:xfrm>
            <a:prstGeom prst="rect">
              <a:avLst/>
            </a:prstGeom>
            <a:solidFill>
              <a:srgbClr val="1F3864"/>
            </a:solidFill>
            <a:ln w="12700">
              <a:solidFill>
                <a:srgbClr val="FFFFFF">
                  <a:alpha val="0"/>
                </a:srgbClr>
              </a:solidFill>
              <a:prstDash val="solid"/>
            </a:ln>
          </p:spPr>
        </p:sp>
        <p:sp>
          <p:nvSpPr>
            <p:cNvPr id="93" name="Text 22">
              <a:extLst>
                <a:ext uri="{FF2B5EF4-FFF2-40B4-BE49-F238E27FC236}">
                  <a16:creationId xmlns:a16="http://schemas.microsoft.com/office/drawing/2014/main" id="{B1C2D90E-FC10-4309-B84C-D374E55882F3}"/>
                </a:ext>
              </a:extLst>
            </p:cNvPr>
            <p:cNvSpPr txBox="1"/>
            <p:nvPr/>
          </p:nvSpPr>
          <p:spPr>
            <a:xfrm>
              <a:off x="852284" y="1304849"/>
              <a:ext cx="1543507" cy="133502"/>
            </a:xfrm>
            <a:prstGeom prst="rect">
              <a:avLst/>
            </a:prstGeom>
            <a:noFill/>
            <a:ln/>
          </p:spPr>
          <p:txBody>
            <a:bodyPr wrap="square" lIns="0" tIns="0" rIns="0" bIns="0" rtlCol="0" anchor="ctr"/>
            <a:lstStyle/>
            <a:p>
              <a:pPr marL="0" indent="0" algn="ctr">
                <a:buNone/>
              </a:pPr>
              <a:r>
                <a:rPr 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移動手段</a:t>
              </a:r>
              <a:r>
                <a:rPr 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1100" dirty="0">
                <a:latin typeface="UD デジタル 教科書体 NK-R" panose="02020400000000000000" pitchFamily="18" charset="-128"/>
                <a:ea typeface="UD デジタル 教科書体 NK-R" panose="02020400000000000000" pitchFamily="18" charset="-128"/>
              </a:endParaRPr>
            </a:p>
          </p:txBody>
        </p:sp>
      </p:grpSp>
      <p:grpSp>
        <p:nvGrpSpPr>
          <p:cNvPr id="94" name="グループ化 93">
            <a:extLst>
              <a:ext uri="{FF2B5EF4-FFF2-40B4-BE49-F238E27FC236}">
                <a16:creationId xmlns:a16="http://schemas.microsoft.com/office/drawing/2014/main" id="{439EB11F-467D-4002-A4EC-340A23A10FA7}"/>
              </a:ext>
            </a:extLst>
          </p:cNvPr>
          <p:cNvGrpSpPr/>
          <p:nvPr/>
        </p:nvGrpSpPr>
        <p:grpSpPr>
          <a:xfrm>
            <a:off x="6012520" y="2704066"/>
            <a:ext cx="2844000" cy="245124"/>
            <a:chOff x="285597" y="1259978"/>
            <a:chExt cx="2844000" cy="245124"/>
          </a:xfrm>
        </p:grpSpPr>
        <p:sp>
          <p:nvSpPr>
            <p:cNvPr id="95" name="Shape 3">
              <a:extLst>
                <a:ext uri="{FF2B5EF4-FFF2-40B4-BE49-F238E27FC236}">
                  <a16:creationId xmlns:a16="http://schemas.microsoft.com/office/drawing/2014/main" id="{0C35BB46-2051-4A60-A762-35265940FDDD}"/>
                </a:ext>
              </a:extLst>
            </p:cNvPr>
            <p:cNvSpPr/>
            <p:nvPr/>
          </p:nvSpPr>
          <p:spPr>
            <a:xfrm>
              <a:off x="285597" y="1259978"/>
              <a:ext cx="2844000" cy="245124"/>
            </a:xfrm>
            <a:prstGeom prst="rect">
              <a:avLst/>
            </a:prstGeom>
            <a:solidFill>
              <a:srgbClr val="1F3864"/>
            </a:solidFill>
            <a:ln w="12700">
              <a:solidFill>
                <a:srgbClr val="FFFFFF">
                  <a:alpha val="0"/>
                </a:srgbClr>
              </a:solidFill>
              <a:prstDash val="solid"/>
            </a:ln>
          </p:spPr>
        </p:sp>
        <p:sp>
          <p:nvSpPr>
            <p:cNvPr id="96" name="Text 22">
              <a:extLst>
                <a:ext uri="{FF2B5EF4-FFF2-40B4-BE49-F238E27FC236}">
                  <a16:creationId xmlns:a16="http://schemas.microsoft.com/office/drawing/2014/main" id="{AC0146F0-9417-42BD-A860-8AAEB17F2AAE}"/>
                </a:ext>
              </a:extLst>
            </p:cNvPr>
            <p:cNvSpPr txBox="1"/>
            <p:nvPr/>
          </p:nvSpPr>
          <p:spPr>
            <a:xfrm>
              <a:off x="852284" y="1304849"/>
              <a:ext cx="1543507" cy="133502"/>
            </a:xfrm>
            <a:prstGeom prst="rect">
              <a:avLst/>
            </a:prstGeom>
            <a:noFill/>
            <a:ln/>
          </p:spPr>
          <p:txBody>
            <a:bodyPr wrap="square" lIns="0" tIns="0" rIns="0" bIns="0" rtlCol="0" anchor="ctr"/>
            <a:lstStyle/>
            <a:p>
              <a:pPr marL="0" indent="0" algn="ctr">
                <a:buNone/>
              </a:pPr>
              <a:r>
                <a:rPr 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r>
                <a:rPr lang="ja-JP" alt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情報入手</a:t>
              </a:r>
              <a:r>
                <a:rPr lang="en-US" sz="1100" b="1">
                  <a:solidFill>
                    <a:srgbClr val="FFFFFF"/>
                  </a:solidFill>
                  <a:latin typeface="UD デジタル 教科書体 NK-R" panose="02020400000000000000" pitchFamily="18" charset="-128"/>
                  <a:ea typeface="UD デジタル 教科書体 NK-R" panose="02020400000000000000" pitchFamily="18" charset="-128"/>
                  <a:cs typeface="BIZ UDGothic" pitchFamily="34" charset="-120"/>
                </a:rPr>
                <a:t>】</a:t>
              </a:r>
              <a:endParaRPr lang="en-US" sz="1100" dirty="0">
                <a:latin typeface="UD デジタル 教科書体 NK-R" panose="02020400000000000000" pitchFamily="18" charset="-128"/>
                <a:ea typeface="UD デジタル 教科書体 NK-R" panose="02020400000000000000" pitchFamily="18" charset="-128"/>
              </a:endParaRPr>
            </a:p>
          </p:txBody>
        </p:sp>
      </p:grpSp>
      <p:grpSp>
        <p:nvGrpSpPr>
          <p:cNvPr id="131" name="グループ化 130">
            <a:extLst>
              <a:ext uri="{FF2B5EF4-FFF2-40B4-BE49-F238E27FC236}">
                <a16:creationId xmlns:a16="http://schemas.microsoft.com/office/drawing/2014/main" id="{481B068B-6CE8-409E-A1B0-7B1C084B0C4D}"/>
              </a:ext>
            </a:extLst>
          </p:cNvPr>
          <p:cNvGrpSpPr/>
          <p:nvPr/>
        </p:nvGrpSpPr>
        <p:grpSpPr>
          <a:xfrm>
            <a:off x="2259023" y="5302866"/>
            <a:ext cx="1845856" cy="1476001"/>
            <a:chOff x="263150" y="5429706"/>
            <a:chExt cx="1845856" cy="1476001"/>
          </a:xfrm>
        </p:grpSpPr>
        <p:sp>
          <p:nvSpPr>
            <p:cNvPr id="132" name="Shape 7">
              <a:extLst>
                <a:ext uri="{FF2B5EF4-FFF2-40B4-BE49-F238E27FC236}">
                  <a16:creationId xmlns:a16="http://schemas.microsoft.com/office/drawing/2014/main" id="{B9652F27-615A-41DF-A936-BAF96E1EB70C}"/>
                </a:ext>
              </a:extLst>
            </p:cNvPr>
            <p:cNvSpPr/>
            <p:nvPr/>
          </p:nvSpPr>
          <p:spPr>
            <a:xfrm>
              <a:off x="286207" y="5429707"/>
              <a:ext cx="1809598" cy="1476000"/>
            </a:xfrm>
            <a:prstGeom prst="rect">
              <a:avLst/>
            </a:prstGeom>
            <a:noFill/>
            <a:ln w="25400">
              <a:solidFill>
                <a:srgbClr val="C55A11"/>
              </a:solidFill>
              <a:prstDash val="solid"/>
            </a:ln>
          </p:spPr>
        </p:sp>
        <p:sp>
          <p:nvSpPr>
            <p:cNvPr id="133" name="Shape 8">
              <a:extLst>
                <a:ext uri="{FF2B5EF4-FFF2-40B4-BE49-F238E27FC236}">
                  <a16:creationId xmlns:a16="http://schemas.microsoft.com/office/drawing/2014/main" id="{404FEC67-FB16-4637-9CD8-F0926A52A4C5}"/>
                </a:ext>
              </a:extLst>
            </p:cNvPr>
            <p:cNvSpPr/>
            <p:nvPr/>
          </p:nvSpPr>
          <p:spPr>
            <a:xfrm>
              <a:off x="273006" y="5429706"/>
              <a:ext cx="1836000" cy="502158"/>
            </a:xfrm>
            <a:prstGeom prst="rect">
              <a:avLst/>
            </a:prstGeom>
            <a:solidFill>
              <a:srgbClr val="C55A11"/>
            </a:solidFill>
            <a:ln w="12700">
              <a:solidFill>
                <a:srgbClr val="FFFFFF">
                  <a:alpha val="0"/>
                </a:srgbClr>
              </a:solidFill>
              <a:prstDash val="solid"/>
            </a:ln>
          </p:spPr>
        </p:sp>
        <p:sp>
          <p:nvSpPr>
            <p:cNvPr id="134" name="Text 50">
              <a:extLst>
                <a:ext uri="{FF2B5EF4-FFF2-40B4-BE49-F238E27FC236}">
                  <a16:creationId xmlns:a16="http://schemas.microsoft.com/office/drawing/2014/main" id="{19F036AF-7218-4880-A0FA-22BF9EBFE841}"/>
                </a:ext>
              </a:extLst>
            </p:cNvPr>
            <p:cNvSpPr txBox="1"/>
            <p:nvPr/>
          </p:nvSpPr>
          <p:spPr>
            <a:xfrm>
              <a:off x="263150" y="5477000"/>
              <a:ext cx="1836000" cy="441565"/>
            </a:xfrm>
            <a:prstGeom prst="rect">
              <a:avLst/>
            </a:prstGeom>
            <a:noFill/>
            <a:ln/>
          </p:spPr>
          <p:txBody>
            <a:bodyPr wrap="square" lIns="0" tIns="0" rIns="0" bIns="0" rtlCol="0" anchor="ctr"/>
            <a:lstStyle/>
            <a:p>
              <a:pPr algn="ct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話題性のあるテーマ型</a:t>
              </a:r>
              <a:endParaRPr lang="en-US" altLang="ja-JP" sz="1000" b="1">
                <a:solidFill>
                  <a:schemeClr val="bg1"/>
                </a:solidFill>
                <a:latin typeface="UD デジタル 教科書体 NK-R" panose="02020400000000000000" pitchFamily="18" charset="-128"/>
                <a:ea typeface="UD デジタル 教科書体 NK-R" panose="02020400000000000000" pitchFamily="18" charset="-128"/>
              </a:endParaRPr>
            </a:p>
            <a:p>
              <a:pPr algn="ct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周遊ツアーの造成</a:t>
              </a:r>
              <a:endParaRPr lang="en-US" sz="10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35" name="Text 52">
              <a:extLst>
                <a:ext uri="{FF2B5EF4-FFF2-40B4-BE49-F238E27FC236}">
                  <a16:creationId xmlns:a16="http://schemas.microsoft.com/office/drawing/2014/main" id="{42AD4BCE-15E3-4AEA-BD17-3B491CB1431C}"/>
                </a:ext>
              </a:extLst>
            </p:cNvPr>
            <p:cNvSpPr txBox="1"/>
            <p:nvPr/>
          </p:nvSpPr>
          <p:spPr>
            <a:xfrm>
              <a:off x="359791" y="6114420"/>
              <a:ext cx="1696213" cy="720540"/>
            </a:xfrm>
            <a:prstGeom prst="rect">
              <a:avLst/>
            </a:prstGeom>
            <a:noFill/>
            <a:ln/>
          </p:spPr>
          <p:txBody>
            <a:bodyPr wrap="square" lIns="0" tIns="0" rIns="0" bIns="0" rtlCol="0" anchor="ctr"/>
            <a:lstStyle/>
            <a:p>
              <a:r>
                <a:rPr lang="ja-JP" altLang="en-US" sz="1000">
                  <a:latin typeface="UD デジタル 教科書体 NK-R" panose="02020400000000000000" pitchFamily="18" charset="-128"/>
                  <a:ea typeface="UD デジタル 教科書体 NK-R" panose="02020400000000000000" pitchFamily="18" charset="-128"/>
                </a:rPr>
                <a:t>他地域との差別化のために、話題性・体験価値の強化を図る。</a:t>
              </a:r>
              <a:endParaRPr lang="en-US" altLang="ja-JP" sz="1000">
                <a:latin typeface="UD デジタル 教科書体 NK-R" panose="02020400000000000000" pitchFamily="18" charset="-128"/>
                <a:ea typeface="UD デジタル 教科書体 NK-R" panose="02020400000000000000" pitchFamily="18" charset="-128"/>
              </a:endParaRPr>
            </a:p>
          </p:txBody>
        </p:sp>
      </p:grpSp>
      <p:grpSp>
        <p:nvGrpSpPr>
          <p:cNvPr id="137" name="グループ化 136">
            <a:extLst>
              <a:ext uri="{FF2B5EF4-FFF2-40B4-BE49-F238E27FC236}">
                <a16:creationId xmlns:a16="http://schemas.microsoft.com/office/drawing/2014/main" id="{7F0B6E02-1E2C-4518-9042-59AB4DF20517}"/>
              </a:ext>
            </a:extLst>
          </p:cNvPr>
          <p:cNvGrpSpPr/>
          <p:nvPr/>
        </p:nvGrpSpPr>
        <p:grpSpPr>
          <a:xfrm>
            <a:off x="4228358" y="5272466"/>
            <a:ext cx="1855712" cy="1506401"/>
            <a:chOff x="273006" y="5399306"/>
            <a:chExt cx="1855712" cy="1506401"/>
          </a:xfrm>
        </p:grpSpPr>
        <p:sp>
          <p:nvSpPr>
            <p:cNvPr id="138" name="Shape 7">
              <a:extLst>
                <a:ext uri="{FF2B5EF4-FFF2-40B4-BE49-F238E27FC236}">
                  <a16:creationId xmlns:a16="http://schemas.microsoft.com/office/drawing/2014/main" id="{F243208C-2818-42C7-892C-B1AC69326BD5}"/>
                </a:ext>
              </a:extLst>
            </p:cNvPr>
            <p:cNvSpPr/>
            <p:nvPr/>
          </p:nvSpPr>
          <p:spPr>
            <a:xfrm>
              <a:off x="286207" y="5429707"/>
              <a:ext cx="1809598" cy="1476000"/>
            </a:xfrm>
            <a:prstGeom prst="rect">
              <a:avLst/>
            </a:prstGeom>
            <a:noFill/>
            <a:ln w="25400">
              <a:solidFill>
                <a:srgbClr val="C55A11"/>
              </a:solidFill>
              <a:prstDash val="solid"/>
            </a:ln>
          </p:spPr>
        </p:sp>
        <p:sp>
          <p:nvSpPr>
            <p:cNvPr id="139" name="Shape 8">
              <a:extLst>
                <a:ext uri="{FF2B5EF4-FFF2-40B4-BE49-F238E27FC236}">
                  <a16:creationId xmlns:a16="http://schemas.microsoft.com/office/drawing/2014/main" id="{9FEEE478-3CB8-4006-8BD2-C462211A8905}"/>
                </a:ext>
              </a:extLst>
            </p:cNvPr>
            <p:cNvSpPr/>
            <p:nvPr/>
          </p:nvSpPr>
          <p:spPr>
            <a:xfrm>
              <a:off x="273006" y="5429705"/>
              <a:ext cx="1836000" cy="502159"/>
            </a:xfrm>
            <a:prstGeom prst="rect">
              <a:avLst/>
            </a:prstGeom>
            <a:solidFill>
              <a:srgbClr val="C55A11"/>
            </a:solidFill>
            <a:ln w="12700">
              <a:solidFill>
                <a:srgbClr val="FFFFFF">
                  <a:alpha val="0"/>
                </a:srgbClr>
              </a:solidFill>
              <a:prstDash val="solid"/>
            </a:ln>
          </p:spPr>
        </p:sp>
        <p:sp>
          <p:nvSpPr>
            <p:cNvPr id="140" name="Text 50">
              <a:extLst>
                <a:ext uri="{FF2B5EF4-FFF2-40B4-BE49-F238E27FC236}">
                  <a16:creationId xmlns:a16="http://schemas.microsoft.com/office/drawing/2014/main" id="{5CFDE329-A247-4A10-89BA-9C6075555A5C}"/>
                </a:ext>
              </a:extLst>
            </p:cNvPr>
            <p:cNvSpPr txBox="1"/>
            <p:nvPr/>
          </p:nvSpPr>
          <p:spPr>
            <a:xfrm>
              <a:off x="292718" y="5399306"/>
              <a:ext cx="1836000" cy="589536"/>
            </a:xfrm>
            <a:prstGeom prst="rect">
              <a:avLst/>
            </a:prstGeom>
            <a:noFill/>
            <a:ln/>
          </p:spPr>
          <p:txBody>
            <a:bodyPr wrap="square" lIns="0" tIns="0" rIns="0" bIns="0" rtlCol="0" anchor="ctr"/>
            <a:lstStyle/>
            <a:p>
              <a:pPr marL="0" indent="0" algn="ctr">
                <a:buNone/>
              </a:pP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各地の自治体や地元事業者と</a:t>
              </a:r>
              <a:endParaRPr lang="en-US" altLang="ja-JP" sz="1000" b="1">
                <a:solidFill>
                  <a:schemeClr val="bg1"/>
                </a:solidFill>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連携した周遊ツアーの造成</a:t>
              </a:r>
              <a:endParaRPr lang="en-US" sz="10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41" name="Text 52">
              <a:extLst>
                <a:ext uri="{FF2B5EF4-FFF2-40B4-BE49-F238E27FC236}">
                  <a16:creationId xmlns:a16="http://schemas.microsoft.com/office/drawing/2014/main" id="{41415EA5-5826-4AE4-AC86-90ADF0369F34}"/>
                </a:ext>
              </a:extLst>
            </p:cNvPr>
            <p:cNvSpPr txBox="1"/>
            <p:nvPr/>
          </p:nvSpPr>
          <p:spPr>
            <a:xfrm>
              <a:off x="385876" y="6161408"/>
              <a:ext cx="1696213" cy="720540"/>
            </a:xfrm>
            <a:prstGeom prst="rect">
              <a:avLst/>
            </a:prstGeom>
            <a:noFill/>
            <a:ln/>
          </p:spPr>
          <p:txBody>
            <a:bodyPr wrap="square" lIns="0" tIns="0" rIns="0" bIns="0" rtlCol="0" anchor="ctr"/>
            <a:lstStyle/>
            <a:p>
              <a:r>
                <a:rPr lang="ja-JP" altLang="en-US" sz="1000">
                  <a:latin typeface="UD デジタル 教科書体 NK-R" panose="02020400000000000000" pitchFamily="18" charset="-128"/>
                  <a:ea typeface="UD デジタル 教科書体 NK-R" panose="02020400000000000000" pitchFamily="18" charset="-128"/>
                </a:rPr>
                <a:t>各地の自治体や地元事業者等と連携し、観光コンテンツの磨き上げ・商品化を図る。</a:t>
              </a:r>
              <a:endParaRPr lang="en-US" sz="1000" dirty="0">
                <a:latin typeface="UD デジタル 教科書体 NK-R" panose="02020400000000000000" pitchFamily="18" charset="-128"/>
                <a:ea typeface="UD デジタル 教科書体 NK-R" panose="02020400000000000000" pitchFamily="18" charset="-128"/>
              </a:endParaRPr>
            </a:p>
          </p:txBody>
        </p:sp>
      </p:grpSp>
      <p:grpSp>
        <p:nvGrpSpPr>
          <p:cNvPr id="143" name="グループ化 142">
            <a:extLst>
              <a:ext uri="{FF2B5EF4-FFF2-40B4-BE49-F238E27FC236}">
                <a16:creationId xmlns:a16="http://schemas.microsoft.com/office/drawing/2014/main" id="{F64C3BC8-2EC1-4D89-B728-24FD0CDED268}"/>
              </a:ext>
            </a:extLst>
          </p:cNvPr>
          <p:cNvGrpSpPr/>
          <p:nvPr/>
        </p:nvGrpSpPr>
        <p:grpSpPr>
          <a:xfrm>
            <a:off x="6187837" y="5302865"/>
            <a:ext cx="1845856" cy="1501227"/>
            <a:chOff x="273006" y="5429705"/>
            <a:chExt cx="1845856" cy="1501227"/>
          </a:xfrm>
        </p:grpSpPr>
        <p:sp>
          <p:nvSpPr>
            <p:cNvPr id="144" name="Shape 7">
              <a:extLst>
                <a:ext uri="{FF2B5EF4-FFF2-40B4-BE49-F238E27FC236}">
                  <a16:creationId xmlns:a16="http://schemas.microsoft.com/office/drawing/2014/main" id="{1DC0E409-35A6-48D5-AF70-920583DBE686}"/>
                </a:ext>
              </a:extLst>
            </p:cNvPr>
            <p:cNvSpPr/>
            <p:nvPr/>
          </p:nvSpPr>
          <p:spPr>
            <a:xfrm>
              <a:off x="286207" y="5429707"/>
              <a:ext cx="1809598" cy="1476000"/>
            </a:xfrm>
            <a:prstGeom prst="rect">
              <a:avLst/>
            </a:prstGeom>
            <a:noFill/>
            <a:ln w="25400">
              <a:solidFill>
                <a:srgbClr val="C55A11"/>
              </a:solidFill>
              <a:prstDash val="solid"/>
            </a:ln>
          </p:spPr>
        </p:sp>
        <p:sp>
          <p:nvSpPr>
            <p:cNvPr id="145" name="Shape 8">
              <a:extLst>
                <a:ext uri="{FF2B5EF4-FFF2-40B4-BE49-F238E27FC236}">
                  <a16:creationId xmlns:a16="http://schemas.microsoft.com/office/drawing/2014/main" id="{09465985-1E39-4DB1-A1C4-17192E8E5CC3}"/>
                </a:ext>
              </a:extLst>
            </p:cNvPr>
            <p:cNvSpPr/>
            <p:nvPr/>
          </p:nvSpPr>
          <p:spPr>
            <a:xfrm>
              <a:off x="273006" y="5429705"/>
              <a:ext cx="1836000" cy="533911"/>
            </a:xfrm>
            <a:prstGeom prst="rect">
              <a:avLst/>
            </a:prstGeom>
            <a:solidFill>
              <a:srgbClr val="C55A11"/>
            </a:solidFill>
            <a:ln w="12700">
              <a:solidFill>
                <a:srgbClr val="FFFFFF">
                  <a:alpha val="0"/>
                </a:srgbClr>
              </a:solidFill>
              <a:prstDash val="solid"/>
            </a:ln>
          </p:spPr>
        </p:sp>
        <p:sp>
          <p:nvSpPr>
            <p:cNvPr id="146" name="Text 50">
              <a:extLst>
                <a:ext uri="{FF2B5EF4-FFF2-40B4-BE49-F238E27FC236}">
                  <a16:creationId xmlns:a16="http://schemas.microsoft.com/office/drawing/2014/main" id="{F6DC9C85-7FF5-410D-A346-1CAA253E2BEF}"/>
                </a:ext>
              </a:extLst>
            </p:cNvPr>
            <p:cNvSpPr txBox="1"/>
            <p:nvPr/>
          </p:nvSpPr>
          <p:spPr>
            <a:xfrm>
              <a:off x="282862" y="5500882"/>
              <a:ext cx="1836000" cy="430983"/>
            </a:xfrm>
            <a:prstGeom prst="rect">
              <a:avLst/>
            </a:prstGeom>
            <a:noFill/>
            <a:ln/>
          </p:spPr>
          <p:txBody>
            <a:bodyPr wrap="square" lIns="0" tIns="0" rIns="0" bIns="0" rtlCol="0" anchor="ctr"/>
            <a:lstStyle/>
            <a:p>
              <a:pPr marL="0" indent="0" algn="ctr">
                <a:buNone/>
              </a:pPr>
              <a:r>
                <a:rPr lang="en-US" altLang="ja-JP" sz="1000" b="1">
                  <a:solidFill>
                    <a:schemeClr val="bg1"/>
                  </a:solidFill>
                  <a:latin typeface="UD デジタル 教科書体 NK-R" panose="02020400000000000000" pitchFamily="18" charset="-128"/>
                  <a:ea typeface="UD デジタル 教科書体 NK-R" panose="02020400000000000000" pitchFamily="18" charset="-128"/>
                </a:rPr>
                <a:t>SNS</a:t>
              </a: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を活用した効果的な</a:t>
              </a:r>
              <a:endParaRPr lang="en-US" altLang="ja-JP" sz="1000" b="1">
                <a:solidFill>
                  <a:schemeClr val="bg1"/>
                </a:solidFill>
                <a:latin typeface="UD デジタル 教科書体 NK-R" panose="02020400000000000000" pitchFamily="18" charset="-128"/>
                <a:ea typeface="UD デジタル 教科書体 NK-R" panose="02020400000000000000" pitchFamily="18" charset="-128"/>
              </a:endParaRPr>
            </a:p>
            <a:p>
              <a:pPr marL="0" indent="0" algn="ctr">
                <a:buNone/>
              </a:pP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情報発信の実践</a:t>
              </a:r>
              <a:endParaRPr lang="en-US" sz="10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47" name="Text 52">
              <a:extLst>
                <a:ext uri="{FF2B5EF4-FFF2-40B4-BE49-F238E27FC236}">
                  <a16:creationId xmlns:a16="http://schemas.microsoft.com/office/drawing/2014/main" id="{26842BBD-2BE5-4CCF-8AE6-BCD908835F9C}"/>
                </a:ext>
              </a:extLst>
            </p:cNvPr>
            <p:cNvSpPr txBox="1"/>
            <p:nvPr/>
          </p:nvSpPr>
          <p:spPr>
            <a:xfrm>
              <a:off x="385876" y="6210392"/>
              <a:ext cx="1696213" cy="720540"/>
            </a:xfrm>
            <a:prstGeom prst="rect">
              <a:avLst/>
            </a:prstGeom>
            <a:noFill/>
            <a:ln/>
          </p:spPr>
          <p:txBody>
            <a:bodyPr wrap="square" lIns="0" tIns="0" rIns="0" bIns="0" rtlCol="0" anchor="ctr"/>
            <a:lstStyle/>
            <a:p>
              <a:r>
                <a:rPr lang="ja-JP" altLang="en-US" sz="1000">
                  <a:latin typeface="UD デジタル 教科書体 NK-R" panose="02020400000000000000" pitchFamily="18" charset="-128"/>
                  <a:ea typeface="UD デジタル 教科書体 NK-R" panose="02020400000000000000" pitchFamily="18" charset="-128"/>
                </a:rPr>
                <a:t>効果的なプロモーションに向けて、事業者や旅行会社、ツアー参加者による情報発信力強化を支援する。</a:t>
              </a:r>
              <a:endParaRPr lang="en-US" sz="1000" dirty="0">
                <a:latin typeface="UD デジタル 教科書体 NK-R" panose="02020400000000000000" pitchFamily="18" charset="-128"/>
                <a:ea typeface="UD デジタル 教科書体 NK-R" panose="02020400000000000000" pitchFamily="18" charset="-128"/>
              </a:endParaRPr>
            </a:p>
          </p:txBody>
        </p:sp>
      </p:grpSp>
      <p:grpSp>
        <p:nvGrpSpPr>
          <p:cNvPr id="149" name="グループ化 148">
            <a:extLst>
              <a:ext uri="{FF2B5EF4-FFF2-40B4-BE49-F238E27FC236}">
                <a16:creationId xmlns:a16="http://schemas.microsoft.com/office/drawing/2014/main" id="{28C55238-0E6E-496E-A2D4-52EC0F3191FF}"/>
              </a:ext>
            </a:extLst>
          </p:cNvPr>
          <p:cNvGrpSpPr/>
          <p:nvPr/>
        </p:nvGrpSpPr>
        <p:grpSpPr>
          <a:xfrm>
            <a:off x="8147316" y="5302866"/>
            <a:ext cx="1845856" cy="1476001"/>
            <a:chOff x="273006" y="5429706"/>
            <a:chExt cx="1845856" cy="1476001"/>
          </a:xfrm>
        </p:grpSpPr>
        <p:sp>
          <p:nvSpPr>
            <p:cNvPr id="150" name="Shape 7">
              <a:extLst>
                <a:ext uri="{FF2B5EF4-FFF2-40B4-BE49-F238E27FC236}">
                  <a16:creationId xmlns:a16="http://schemas.microsoft.com/office/drawing/2014/main" id="{EA1E5B2D-21A9-4B19-9B79-438717E957D7}"/>
                </a:ext>
              </a:extLst>
            </p:cNvPr>
            <p:cNvSpPr/>
            <p:nvPr/>
          </p:nvSpPr>
          <p:spPr>
            <a:xfrm>
              <a:off x="286207" y="5429707"/>
              <a:ext cx="1809598" cy="1476000"/>
            </a:xfrm>
            <a:prstGeom prst="rect">
              <a:avLst/>
            </a:prstGeom>
            <a:noFill/>
            <a:ln w="25400">
              <a:solidFill>
                <a:srgbClr val="C55A11"/>
              </a:solidFill>
              <a:prstDash val="solid"/>
            </a:ln>
          </p:spPr>
        </p:sp>
        <p:sp>
          <p:nvSpPr>
            <p:cNvPr id="151" name="Shape 8">
              <a:extLst>
                <a:ext uri="{FF2B5EF4-FFF2-40B4-BE49-F238E27FC236}">
                  <a16:creationId xmlns:a16="http://schemas.microsoft.com/office/drawing/2014/main" id="{967E49B4-969E-46BC-BD50-A2B20B7DB4C5}"/>
                </a:ext>
              </a:extLst>
            </p:cNvPr>
            <p:cNvSpPr/>
            <p:nvPr/>
          </p:nvSpPr>
          <p:spPr>
            <a:xfrm>
              <a:off x="273006" y="5429706"/>
              <a:ext cx="1836000" cy="543780"/>
            </a:xfrm>
            <a:prstGeom prst="rect">
              <a:avLst/>
            </a:prstGeom>
            <a:solidFill>
              <a:srgbClr val="C55A11"/>
            </a:solidFill>
            <a:ln w="12700">
              <a:solidFill>
                <a:srgbClr val="FFFFFF">
                  <a:alpha val="0"/>
                </a:srgbClr>
              </a:solidFill>
              <a:prstDash val="solid"/>
            </a:ln>
          </p:spPr>
        </p:sp>
        <p:sp>
          <p:nvSpPr>
            <p:cNvPr id="152" name="Text 50">
              <a:extLst>
                <a:ext uri="{FF2B5EF4-FFF2-40B4-BE49-F238E27FC236}">
                  <a16:creationId xmlns:a16="http://schemas.microsoft.com/office/drawing/2014/main" id="{B1F7CD46-16DC-42F3-84E1-414CBD7BC2B1}"/>
                </a:ext>
              </a:extLst>
            </p:cNvPr>
            <p:cNvSpPr txBox="1"/>
            <p:nvPr/>
          </p:nvSpPr>
          <p:spPr>
            <a:xfrm>
              <a:off x="282862" y="5521077"/>
              <a:ext cx="1836000" cy="390595"/>
            </a:xfrm>
            <a:prstGeom prst="rect">
              <a:avLst/>
            </a:prstGeom>
            <a:noFill/>
            <a:ln/>
          </p:spPr>
          <p:txBody>
            <a:bodyPr wrap="square" lIns="0" tIns="0" rIns="0" bIns="0" rtlCol="0" anchor="ctr"/>
            <a:lstStyle/>
            <a:p>
              <a:pPr algn="ct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大阪府内版ディスティネーションキャンペーンの実施</a:t>
              </a:r>
              <a:endParaRPr lang="en-US" sz="10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3" name="Text 52">
              <a:extLst>
                <a:ext uri="{FF2B5EF4-FFF2-40B4-BE49-F238E27FC236}">
                  <a16:creationId xmlns:a16="http://schemas.microsoft.com/office/drawing/2014/main" id="{841EE806-B2AD-4058-9BD8-B5BE485B763E}"/>
                </a:ext>
              </a:extLst>
            </p:cNvPr>
            <p:cNvSpPr txBox="1"/>
            <p:nvPr/>
          </p:nvSpPr>
          <p:spPr>
            <a:xfrm>
              <a:off x="399125" y="6179569"/>
              <a:ext cx="1696213" cy="720540"/>
            </a:xfrm>
            <a:prstGeom prst="rect">
              <a:avLst/>
            </a:prstGeom>
            <a:noFill/>
            <a:ln/>
          </p:spPr>
          <p:txBody>
            <a:bodyPr wrap="square" lIns="0" tIns="0" rIns="0" bIns="0" rtlCol="0" anchor="ctr"/>
            <a:lstStyle/>
            <a:p>
              <a:r>
                <a:rPr lang="ja-JP" altLang="en-US" sz="1000" dirty="0">
                  <a:latin typeface="UD デジタル 教科書体 NK-R" panose="02020400000000000000" pitchFamily="18" charset="-128"/>
                  <a:ea typeface="UD デジタル 教科書体 NK-R" panose="02020400000000000000" pitchFamily="18" charset="-128"/>
                </a:rPr>
                <a:t>大阪府域の周遊ツアー造成及びモデルツアー開催、観光コンテンツの発掘・商品化を行う。</a:t>
              </a:r>
              <a:endParaRPr lang="en-US" sz="1000" dirty="0">
                <a:latin typeface="UD デジタル 教科書体 NK-R" panose="02020400000000000000" pitchFamily="18" charset="-128"/>
                <a:ea typeface="UD デジタル 教科書体 NK-R" panose="02020400000000000000" pitchFamily="18" charset="-128"/>
              </a:endParaRPr>
            </a:p>
          </p:txBody>
        </p:sp>
      </p:grpSp>
      <p:grpSp>
        <p:nvGrpSpPr>
          <p:cNvPr id="155" name="グループ化 154">
            <a:extLst>
              <a:ext uri="{FF2B5EF4-FFF2-40B4-BE49-F238E27FC236}">
                <a16:creationId xmlns:a16="http://schemas.microsoft.com/office/drawing/2014/main" id="{9D96FF2B-64D5-4156-982D-4CCA286B736C}"/>
              </a:ext>
            </a:extLst>
          </p:cNvPr>
          <p:cNvGrpSpPr/>
          <p:nvPr/>
        </p:nvGrpSpPr>
        <p:grpSpPr>
          <a:xfrm>
            <a:off x="10087083" y="5302866"/>
            <a:ext cx="1855713" cy="1476001"/>
            <a:chOff x="253293" y="5429706"/>
            <a:chExt cx="1855713" cy="1476001"/>
          </a:xfrm>
        </p:grpSpPr>
        <p:sp>
          <p:nvSpPr>
            <p:cNvPr id="156" name="Shape 7">
              <a:extLst>
                <a:ext uri="{FF2B5EF4-FFF2-40B4-BE49-F238E27FC236}">
                  <a16:creationId xmlns:a16="http://schemas.microsoft.com/office/drawing/2014/main" id="{C1D7D72C-5A30-4D60-A91B-D1827BA6D27F}"/>
                </a:ext>
              </a:extLst>
            </p:cNvPr>
            <p:cNvSpPr/>
            <p:nvPr/>
          </p:nvSpPr>
          <p:spPr>
            <a:xfrm>
              <a:off x="286207" y="5429707"/>
              <a:ext cx="1809598" cy="1476000"/>
            </a:xfrm>
            <a:prstGeom prst="rect">
              <a:avLst/>
            </a:prstGeom>
            <a:noFill/>
            <a:ln w="25400">
              <a:solidFill>
                <a:srgbClr val="C55A11"/>
              </a:solidFill>
              <a:prstDash val="solid"/>
            </a:ln>
          </p:spPr>
        </p:sp>
        <p:sp>
          <p:nvSpPr>
            <p:cNvPr id="157" name="Shape 8">
              <a:extLst>
                <a:ext uri="{FF2B5EF4-FFF2-40B4-BE49-F238E27FC236}">
                  <a16:creationId xmlns:a16="http://schemas.microsoft.com/office/drawing/2014/main" id="{C4EE4FD2-A2AC-4F0D-93FE-6FD16919EDEA}"/>
                </a:ext>
              </a:extLst>
            </p:cNvPr>
            <p:cNvSpPr/>
            <p:nvPr/>
          </p:nvSpPr>
          <p:spPr>
            <a:xfrm>
              <a:off x="273006" y="5429706"/>
              <a:ext cx="1836000" cy="516732"/>
            </a:xfrm>
            <a:prstGeom prst="rect">
              <a:avLst/>
            </a:prstGeom>
            <a:solidFill>
              <a:srgbClr val="C55A11"/>
            </a:solidFill>
            <a:ln w="12700">
              <a:solidFill>
                <a:srgbClr val="FFFFFF">
                  <a:alpha val="0"/>
                </a:srgbClr>
              </a:solidFill>
              <a:prstDash val="solid"/>
            </a:ln>
          </p:spPr>
        </p:sp>
        <p:sp>
          <p:nvSpPr>
            <p:cNvPr id="158" name="Text 50">
              <a:extLst>
                <a:ext uri="{FF2B5EF4-FFF2-40B4-BE49-F238E27FC236}">
                  <a16:creationId xmlns:a16="http://schemas.microsoft.com/office/drawing/2014/main" id="{2D36F371-9B6C-4490-B595-5A7F8E82FC68}"/>
                </a:ext>
              </a:extLst>
            </p:cNvPr>
            <p:cNvSpPr txBox="1"/>
            <p:nvPr/>
          </p:nvSpPr>
          <p:spPr>
            <a:xfrm>
              <a:off x="253293" y="5477000"/>
              <a:ext cx="1836000" cy="441565"/>
            </a:xfrm>
            <a:prstGeom prst="rect">
              <a:avLst/>
            </a:prstGeom>
            <a:noFill/>
            <a:ln/>
          </p:spPr>
          <p:txBody>
            <a:bodyPr wrap="square" lIns="0" tIns="0" rIns="0" bIns="0" rtlCol="0" anchor="ctr"/>
            <a:lstStyle/>
            <a:p>
              <a:pPr algn="ct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大阪郊外を案内する通訳案内士</a:t>
              </a:r>
              <a:r>
                <a:rPr lang="en-US" altLang="ja-JP" sz="1000" b="1">
                  <a:solidFill>
                    <a:schemeClr val="bg1"/>
                  </a:solidFill>
                  <a:latin typeface="UD デジタル 教科書体 NK-R" panose="02020400000000000000" pitchFamily="18" charset="-128"/>
                  <a:ea typeface="UD デジタル 教科書体 NK-R" panose="02020400000000000000" pitchFamily="18" charset="-128"/>
                </a:rPr>
                <a:t>/</a:t>
              </a: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観光ガイド、自家用車で</a:t>
              </a:r>
              <a:endParaRPr lang="en-US" altLang="ja-JP" sz="1000" b="1">
                <a:solidFill>
                  <a:schemeClr val="bg1"/>
                </a:solidFill>
                <a:latin typeface="UD デジタル 教科書体 NK-R" panose="02020400000000000000" pitchFamily="18" charset="-128"/>
                <a:ea typeface="UD デジタル 教科書体 NK-R" panose="02020400000000000000" pitchFamily="18" charset="-128"/>
              </a:endParaRPr>
            </a:p>
            <a:p>
              <a:pPr algn="ctr"/>
              <a:r>
                <a:rPr lang="ja-JP" altLang="en-US" sz="1000" b="1">
                  <a:solidFill>
                    <a:schemeClr val="bg1"/>
                  </a:solidFill>
                  <a:latin typeface="UD デジタル 教科書体 NK-R" panose="02020400000000000000" pitchFamily="18" charset="-128"/>
                  <a:ea typeface="UD デジタル 教科書体 NK-R" panose="02020400000000000000" pitchFamily="18" charset="-128"/>
                </a:rPr>
                <a:t>観光客を輸送するガイド養成</a:t>
              </a:r>
              <a:endParaRPr lang="en-US" sz="1000"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9" name="Text 52">
              <a:extLst>
                <a:ext uri="{FF2B5EF4-FFF2-40B4-BE49-F238E27FC236}">
                  <a16:creationId xmlns:a16="http://schemas.microsoft.com/office/drawing/2014/main" id="{4AEC8526-551D-4812-A82A-D18E4733B689}"/>
                </a:ext>
              </a:extLst>
            </p:cNvPr>
            <p:cNvSpPr txBox="1"/>
            <p:nvPr/>
          </p:nvSpPr>
          <p:spPr>
            <a:xfrm>
              <a:off x="385876" y="6151248"/>
              <a:ext cx="1696213" cy="720540"/>
            </a:xfrm>
            <a:prstGeom prst="rect">
              <a:avLst/>
            </a:prstGeom>
            <a:noFill/>
            <a:ln/>
          </p:spPr>
          <p:txBody>
            <a:bodyPr wrap="square" lIns="0" tIns="0" rIns="0" bIns="0" rtlCol="0" anchor="ctr"/>
            <a:lstStyle/>
            <a:p>
              <a:pPr marL="0" indent="0" algn="l">
                <a:buNone/>
              </a:pPr>
              <a:endParaRPr lang="en-US" sz="1000" dirty="0">
                <a:latin typeface="UD デジタル 教科書体 NK-R" panose="02020400000000000000" pitchFamily="18" charset="-128"/>
                <a:ea typeface="UD デジタル 教科書体 NK-R" panose="02020400000000000000" pitchFamily="18" charset="-128"/>
              </a:endParaRPr>
            </a:p>
          </p:txBody>
        </p:sp>
      </p:grpSp>
      <p:sp>
        <p:nvSpPr>
          <p:cNvPr id="97" name="Text 20">
            <a:extLst>
              <a:ext uri="{FF2B5EF4-FFF2-40B4-BE49-F238E27FC236}">
                <a16:creationId xmlns:a16="http://schemas.microsoft.com/office/drawing/2014/main" id="{E164F33B-9164-41F1-BC03-A30C59F7A155}"/>
              </a:ext>
            </a:extLst>
          </p:cNvPr>
          <p:cNvSpPr txBox="1"/>
          <p:nvPr/>
        </p:nvSpPr>
        <p:spPr>
          <a:xfrm>
            <a:off x="205794" y="815906"/>
            <a:ext cx="8280277" cy="95474"/>
          </a:xfrm>
          <a:prstGeom prst="rect">
            <a:avLst/>
          </a:prstGeom>
          <a:noFill/>
          <a:ln/>
        </p:spPr>
        <p:txBody>
          <a:bodyPr wrap="square" lIns="0" tIns="0" rIns="0" bIns="0" rtlCol="0" anchor="ctr"/>
          <a:lstStyle/>
          <a:p>
            <a:pPr marL="0" indent="0" algn="l">
              <a:buNone/>
            </a:pPr>
            <a:r>
              <a:rPr lang="ja-JP" altLang="en-US" sz="1200" dirty="0">
                <a:solidFill>
                  <a:srgbClr val="1F3864"/>
                </a:solidFill>
                <a:latin typeface="UD デジタル 教科書体 NK-R" panose="02020400000000000000" pitchFamily="18" charset="-128"/>
                <a:ea typeface="UD デジタル 教科書体 NK-R" panose="02020400000000000000" pitchFamily="18" charset="-128"/>
              </a:rPr>
              <a:t>モデルツアー等の検証結果を踏まえ、潜在的ニーズや継続展開に向けた方向性を検討し、優先的に取り組むべき方針を提案。</a:t>
            </a:r>
            <a:endParaRPr lang="en-US" sz="1200" dirty="0">
              <a:solidFill>
                <a:srgbClr val="1F3864"/>
              </a:solidFill>
              <a:latin typeface="UD デジタル 教科書体 NK-R" panose="02020400000000000000" pitchFamily="18" charset="-128"/>
              <a:ea typeface="UD デジタル 教科書体 NK-R" panose="02020400000000000000" pitchFamily="18" charset="-128"/>
            </a:endParaRPr>
          </a:p>
        </p:txBody>
      </p:sp>
      <p:pic>
        <p:nvPicPr>
          <p:cNvPr id="98" name="Image 9" descr="preencoded.png">
            <a:extLst>
              <a:ext uri="{FF2B5EF4-FFF2-40B4-BE49-F238E27FC236}">
                <a16:creationId xmlns:a16="http://schemas.microsoft.com/office/drawing/2014/main" id="{3EE455EE-D850-4735-BC0B-DC6A1BC18E4E}"/>
              </a:ext>
            </a:extLst>
          </p:cNvPr>
          <p:cNvPicPr>
            <a:picLocks noChangeAspect="1"/>
          </p:cNvPicPr>
          <p:nvPr/>
        </p:nvPicPr>
        <p:blipFill>
          <a:blip r:embed="rId15"/>
          <a:srcRect l="-57" r="-57"/>
          <a:stretch/>
        </p:blipFill>
        <p:spPr>
          <a:xfrm>
            <a:off x="248094" y="509102"/>
            <a:ext cx="200254" cy="228600"/>
          </a:xfrm>
          <a:prstGeom prst="rect">
            <a:avLst/>
          </a:prstGeom>
        </p:spPr>
      </p:pic>
      <p:sp>
        <p:nvSpPr>
          <p:cNvPr id="100" name="二等辺三角形 99">
            <a:extLst>
              <a:ext uri="{FF2B5EF4-FFF2-40B4-BE49-F238E27FC236}">
                <a16:creationId xmlns:a16="http://schemas.microsoft.com/office/drawing/2014/main" id="{AAD493D6-86BF-4871-8150-2CBF54788ACE}"/>
              </a:ext>
            </a:extLst>
          </p:cNvPr>
          <p:cNvSpPr/>
          <p:nvPr/>
        </p:nvSpPr>
        <p:spPr>
          <a:xfrm flipV="1">
            <a:off x="5815937" y="4975059"/>
            <a:ext cx="487205" cy="170893"/>
          </a:xfrm>
          <a:prstGeom prst="triangle">
            <a:avLst/>
          </a:prstGeom>
          <a:solidFill>
            <a:srgbClr val="C55A11"/>
          </a:solidFill>
          <a:ln w="38100" cap="rnd">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03" name="Text 52">
            <a:extLst>
              <a:ext uri="{FF2B5EF4-FFF2-40B4-BE49-F238E27FC236}">
                <a16:creationId xmlns:a16="http://schemas.microsoft.com/office/drawing/2014/main" id="{FA34675F-C8ED-4D95-912C-62416C1AEB54}"/>
              </a:ext>
            </a:extLst>
          </p:cNvPr>
          <p:cNvSpPr txBox="1"/>
          <p:nvPr/>
        </p:nvSpPr>
        <p:spPr>
          <a:xfrm>
            <a:off x="10172196" y="6048427"/>
            <a:ext cx="1696213" cy="720540"/>
          </a:xfrm>
          <a:prstGeom prst="rect">
            <a:avLst/>
          </a:prstGeom>
          <a:noFill/>
          <a:ln/>
        </p:spPr>
        <p:txBody>
          <a:bodyPr wrap="square" lIns="0" tIns="0" rIns="0" bIns="0" rtlCol="0" anchor="ctr"/>
          <a:lstStyle/>
          <a:p>
            <a:r>
              <a:rPr kumimoji="1" lang="ja-JP" altLang="en-US" sz="1000" dirty="0">
                <a:latin typeface="UD デジタル 教科書体 NK-R" panose="02020400000000000000" pitchFamily="18" charset="-128"/>
                <a:ea typeface="UD デジタル 教科書体 NK-R" panose="02020400000000000000" pitchFamily="18" charset="-128"/>
              </a:rPr>
              <a:t>ツアーの</a:t>
            </a:r>
            <a:r>
              <a:rPr kumimoji="1" lang="ja-JP" altLang="ja-JP" sz="1000" dirty="0">
                <a:latin typeface="UD デジタル 教科書体 NK-R" panose="02020400000000000000" pitchFamily="18" charset="-128"/>
                <a:ea typeface="UD デジタル 教科書体 NK-R" panose="02020400000000000000" pitchFamily="18" charset="-128"/>
              </a:rPr>
              <a:t>付加価値や来訪者満足度の向上に向けて、通訳案内士</a:t>
            </a:r>
            <a:r>
              <a:rPr kumimoji="1" lang="en-US" altLang="ja-JP" sz="1000" dirty="0">
                <a:latin typeface="UD デジタル 教科書体 NK-R" panose="02020400000000000000" pitchFamily="18" charset="-128"/>
                <a:ea typeface="UD デジタル 教科書体 NK-R" panose="02020400000000000000" pitchFamily="18" charset="-128"/>
              </a:rPr>
              <a:t>/</a:t>
            </a:r>
            <a:r>
              <a:rPr kumimoji="1" lang="ja-JP" altLang="ja-JP" sz="1000" dirty="0">
                <a:latin typeface="UD デジタル 教科書体 NK-R" panose="02020400000000000000" pitchFamily="18" charset="-128"/>
                <a:ea typeface="UD デジタル 教科書体 NK-R" panose="02020400000000000000" pitchFamily="18" charset="-128"/>
              </a:rPr>
              <a:t>観光ガイドの育成</a:t>
            </a:r>
            <a:r>
              <a:rPr kumimoji="1" lang="ja-JP" altLang="en-US" sz="1000" dirty="0">
                <a:latin typeface="UD デジタル 教科書体 NK-R" panose="02020400000000000000" pitchFamily="18" charset="-128"/>
                <a:ea typeface="UD デジタル 教科書体 NK-R" panose="02020400000000000000" pitchFamily="18" charset="-128"/>
              </a:rPr>
              <a:t>を図る。</a:t>
            </a:r>
            <a:r>
              <a:rPr kumimoji="1" lang="ja-JP" altLang="en-US" sz="1050" dirty="0">
                <a:latin typeface="UD デジタル 教科書体 NK-R" panose="02020400000000000000" pitchFamily="18" charset="-128"/>
                <a:ea typeface="UD デジタル 教科書体 NK-R" panose="02020400000000000000" pitchFamily="18" charset="-128"/>
              </a:rPr>
              <a:t>　</a:t>
            </a:r>
            <a:endParaRPr lang="en-US" sz="1000" dirty="0">
              <a:latin typeface="UD デジタル 教科書体 NK-R" panose="02020400000000000000" pitchFamily="18" charset="-128"/>
              <a:ea typeface="UD デジタル 教科書体 NK-R" panose="02020400000000000000" pitchFamily="18" charset="-128"/>
            </a:endParaRPr>
          </a:p>
        </p:txBody>
      </p:sp>
      <p:sp>
        <p:nvSpPr>
          <p:cNvPr id="99" name="フレーム (半分) 98">
            <a:extLst>
              <a:ext uri="{FF2B5EF4-FFF2-40B4-BE49-F238E27FC236}">
                <a16:creationId xmlns:a16="http://schemas.microsoft.com/office/drawing/2014/main" id="{15978990-1FFB-483E-8982-FDADD30A7E97}"/>
              </a:ext>
            </a:extLst>
          </p:cNvPr>
          <p:cNvSpPr/>
          <p:nvPr/>
        </p:nvSpPr>
        <p:spPr>
          <a:xfrm rot="8083015">
            <a:off x="2897446" y="1792928"/>
            <a:ext cx="108000" cy="108000"/>
          </a:xfrm>
          <a:prstGeom prst="halfFrame">
            <a:avLst>
              <a:gd name="adj1" fmla="val 6531"/>
              <a:gd name="adj2" fmla="val 6881"/>
            </a:avLst>
          </a:prstGeom>
          <a:solidFill>
            <a:srgbClr val="C55A11"/>
          </a:solidFill>
          <a:ln>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4" name="フレーム (半分) 113">
            <a:extLst>
              <a:ext uri="{FF2B5EF4-FFF2-40B4-BE49-F238E27FC236}">
                <a16:creationId xmlns:a16="http://schemas.microsoft.com/office/drawing/2014/main" id="{E0588257-C82A-4DAE-BA60-C15D48E1D411}"/>
              </a:ext>
            </a:extLst>
          </p:cNvPr>
          <p:cNvSpPr/>
          <p:nvPr/>
        </p:nvSpPr>
        <p:spPr>
          <a:xfrm rot="8083015">
            <a:off x="8985242" y="1648986"/>
            <a:ext cx="108000" cy="108000"/>
          </a:xfrm>
          <a:prstGeom prst="halfFrame">
            <a:avLst>
              <a:gd name="adj1" fmla="val 6531"/>
              <a:gd name="adj2" fmla="val 6881"/>
            </a:avLst>
          </a:prstGeom>
          <a:solidFill>
            <a:srgbClr val="C55A11"/>
          </a:solidFill>
          <a:ln>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5" name="フレーム (半分) 114">
            <a:extLst>
              <a:ext uri="{FF2B5EF4-FFF2-40B4-BE49-F238E27FC236}">
                <a16:creationId xmlns:a16="http://schemas.microsoft.com/office/drawing/2014/main" id="{B846BE5C-E043-4B1B-8D1A-586F620CAF63}"/>
              </a:ext>
            </a:extLst>
          </p:cNvPr>
          <p:cNvSpPr/>
          <p:nvPr/>
        </p:nvSpPr>
        <p:spPr>
          <a:xfrm rot="8083015">
            <a:off x="2897448" y="3584445"/>
            <a:ext cx="108000" cy="108000"/>
          </a:xfrm>
          <a:prstGeom prst="halfFrame">
            <a:avLst>
              <a:gd name="adj1" fmla="val 6531"/>
              <a:gd name="adj2" fmla="val 6881"/>
            </a:avLst>
          </a:prstGeom>
          <a:solidFill>
            <a:srgbClr val="C55A11"/>
          </a:solidFill>
          <a:ln>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6" name="フレーム (半分) 115">
            <a:extLst>
              <a:ext uri="{FF2B5EF4-FFF2-40B4-BE49-F238E27FC236}">
                <a16:creationId xmlns:a16="http://schemas.microsoft.com/office/drawing/2014/main" id="{E061A76D-D4D1-4B64-9ECE-A23CE0D72655}"/>
              </a:ext>
            </a:extLst>
          </p:cNvPr>
          <p:cNvSpPr/>
          <p:nvPr/>
        </p:nvSpPr>
        <p:spPr>
          <a:xfrm rot="8083015">
            <a:off x="9015388" y="3468061"/>
            <a:ext cx="108000" cy="108000"/>
          </a:xfrm>
          <a:prstGeom prst="halfFrame">
            <a:avLst>
              <a:gd name="adj1" fmla="val 6531"/>
              <a:gd name="adj2" fmla="val 6881"/>
            </a:avLst>
          </a:prstGeom>
          <a:solidFill>
            <a:srgbClr val="C55A11"/>
          </a:solidFill>
          <a:ln>
            <a:solidFill>
              <a:srgbClr val="C55A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475</TotalTime>
  <Words>1060</Words>
  <PresentationFormat>ワイド画面</PresentationFormat>
  <Paragraphs>95</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UD デジタル 教科書体 NK-R</vt:lpstr>
      <vt:lpstr>游ゴシック</vt:lpstr>
      <vt:lpstr>Arial</vt:lpstr>
      <vt:lpstr>Calibri</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2026-03-26T06:35:09Z</cp:lastPrinted>
  <dcterms:created xsi:type="dcterms:W3CDTF">2026-03-25T13:38:15Z</dcterms:created>
  <dcterms:modified xsi:type="dcterms:W3CDTF">2026-03-26T08:30:06Z</dcterms:modified>
</cp:coreProperties>
</file>