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CC33"/>
    <a:srgbClr val="66FF33"/>
    <a:srgbClr val="F79646"/>
    <a:srgbClr val="FF3300"/>
    <a:srgbClr val="007E39"/>
    <a:srgbClr val="FFFF00"/>
    <a:srgbClr val="FF0000"/>
    <a:srgbClr val="FFFF66"/>
    <a:srgbClr val="4A4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6583" autoAdjust="0"/>
  </p:normalViewPr>
  <p:slideViewPr>
    <p:cSldViewPr>
      <p:cViewPr varScale="1">
        <p:scale>
          <a:sx n="50" d="100"/>
          <a:sy n="50" d="100"/>
        </p:scale>
        <p:origin x="1812" y="6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F62528-9E46-49EB-BE67-09D93520FA3E}" type="datetimeFigureOut">
              <a:rPr kumimoji="1" lang="ja-JP" altLang="en-US" smtClean="0"/>
              <a:t>2022/10/25</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D0D6BCE-AEB3-4C5B-AF77-19045A8FE504}" type="slidenum">
              <a:rPr kumimoji="1" lang="ja-JP" altLang="en-US" smtClean="0"/>
              <a:t>‹#›</a:t>
            </a:fld>
            <a:endParaRPr kumimoji="1" lang="ja-JP" altLang="en-US"/>
          </a:p>
        </p:txBody>
      </p:sp>
    </p:spTree>
    <p:extLst>
      <p:ext uri="{BB962C8B-B14F-4D97-AF65-F5344CB8AC3E}">
        <p14:creationId xmlns:p14="http://schemas.microsoft.com/office/powerpoint/2010/main" val="3366008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1</a:t>
            </a:fld>
            <a:endParaRPr kumimoji="1" lang="ja-JP" altLang="en-US"/>
          </a:p>
        </p:txBody>
      </p:sp>
    </p:spTree>
    <p:extLst>
      <p:ext uri="{BB962C8B-B14F-4D97-AF65-F5344CB8AC3E}">
        <p14:creationId xmlns:p14="http://schemas.microsoft.com/office/powerpoint/2010/main" val="405102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2022/10/25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2022/10/25</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jpe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jpeg"/><Relationship Id="rId15" Type="http://schemas.openxmlformats.org/officeDocument/2006/relationships/image" Target="../media/image13.png"/><Relationship Id="rId10" Type="http://schemas.openxmlformats.org/officeDocument/2006/relationships/image" Target="../media/image8.jpeg"/><Relationship Id="rId4" Type="http://schemas.openxmlformats.org/officeDocument/2006/relationships/image" Target="../media/image2.png"/><Relationship Id="rId9" Type="http://schemas.openxmlformats.org/officeDocument/2006/relationships/image" Target="../media/image7.jpeg"/><Relationship Id="rId14" Type="http://schemas.openxmlformats.org/officeDocument/2006/relationships/image" Target="../media/image1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58917" y="1776264"/>
            <a:ext cx="6046187" cy="60735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l"/>
            </a:pPr>
            <a:r>
              <a:rPr lang="ja-JP" altLang="en-US" sz="1200" dirty="0" smtClean="0">
                <a:solidFill>
                  <a:schemeClr val="tx1"/>
                </a:solidFill>
                <a:latin typeface="Meiryo UI" panose="020B0604030504040204" pitchFamily="50" charset="-128"/>
                <a:ea typeface="Meiryo UI" panose="020B0604030504040204" pitchFamily="50" charset="-128"/>
              </a:rPr>
              <a:t>大阪府では、これまで、「豊かな大阪湾」をめざし</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1200" dirty="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国の総量削減基本方針に基づく総量削減計画により、大阪湾に流入する汚濁負荷量の削減に向けた取組みを推進するとともに、</a:t>
            </a:r>
            <a:endParaRPr lang="en-US" altLang="ja-JP" sz="1200" dirty="0" smtClean="0">
              <a:solidFill>
                <a:schemeClr val="tx1"/>
              </a:solidFill>
              <a:latin typeface="Meiryo UI" panose="020B0604030504040204" pitchFamily="50" charset="-128"/>
              <a:ea typeface="Meiryo UI" panose="020B0604030504040204" pitchFamily="50" charset="-128"/>
            </a:endParaRPr>
          </a:p>
          <a:p>
            <a:pPr marL="266700" indent="-266700"/>
            <a:r>
              <a:rPr lang="ja-JP" altLang="en-US" sz="1200" dirty="0" smtClean="0">
                <a:solidFill>
                  <a:schemeClr val="tx1"/>
                </a:solidFill>
                <a:latin typeface="Meiryo UI" panose="020B0604030504040204" pitchFamily="50" charset="-128"/>
                <a:ea typeface="Meiryo UI" panose="020B0604030504040204" pitchFamily="50" charset="-128"/>
              </a:rPr>
              <a:t>　・　瀬戸内海環境保全基本計画に基づく大阪府計画を策定し、湾奥部における生物が生息しやすい場の創出等の取組みを推進してきた。</a:t>
            </a:r>
            <a:endParaRPr lang="en-US" altLang="ja-JP" sz="1200" dirty="0">
              <a:solidFill>
                <a:schemeClr val="tx1"/>
              </a:solidFill>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l"/>
            </a:pPr>
            <a:r>
              <a:rPr lang="ja-JP" altLang="en-US" sz="1200" dirty="0">
                <a:solidFill>
                  <a:schemeClr val="tx1"/>
                </a:solidFill>
                <a:latin typeface="Meiryo UI" panose="020B0604030504040204" pitchFamily="50" charset="-128"/>
                <a:ea typeface="Meiryo UI" panose="020B0604030504040204" pitchFamily="50" charset="-128"/>
              </a:rPr>
              <a:t>国において</a:t>
            </a:r>
            <a:r>
              <a:rPr lang="ja-JP" altLang="en-US" sz="1200" dirty="0" smtClean="0">
                <a:solidFill>
                  <a:schemeClr val="tx1"/>
                </a:solidFill>
                <a:latin typeface="Meiryo UI" panose="020B0604030504040204" pitchFamily="50" charset="-128"/>
                <a:ea typeface="Meiryo UI" panose="020B0604030504040204" pitchFamily="50" charset="-128"/>
              </a:rPr>
              <a:t>、これらの基本方針や基本計画</a:t>
            </a:r>
            <a:r>
              <a:rPr lang="ja-JP" altLang="en-US" sz="1200" dirty="0">
                <a:solidFill>
                  <a:schemeClr val="tx1"/>
                </a:solidFill>
                <a:latin typeface="Meiryo UI" panose="020B0604030504040204" pitchFamily="50" charset="-128"/>
                <a:ea typeface="Meiryo UI" panose="020B0604030504040204" pitchFamily="50" charset="-128"/>
              </a:rPr>
              <a:t>等</a:t>
            </a:r>
            <a:r>
              <a:rPr lang="ja-JP" altLang="en-US" sz="1200" dirty="0" smtClean="0">
                <a:solidFill>
                  <a:schemeClr val="tx1"/>
                </a:solidFill>
                <a:latin typeface="Meiryo UI" panose="020B0604030504040204" pitchFamily="50" charset="-128"/>
                <a:ea typeface="Meiryo UI" panose="020B0604030504040204" pitchFamily="50" charset="-128"/>
              </a:rPr>
              <a:t>の</a:t>
            </a:r>
            <a:r>
              <a:rPr lang="ja-JP" altLang="en-US" sz="1200" dirty="0">
                <a:solidFill>
                  <a:schemeClr val="tx1"/>
                </a:solidFill>
                <a:latin typeface="Meiryo UI" panose="020B0604030504040204" pitchFamily="50" charset="-128"/>
                <a:ea typeface="Meiryo UI" panose="020B0604030504040204" pitchFamily="50" charset="-128"/>
              </a:rPr>
              <a:t>見直</a:t>
            </a:r>
            <a:r>
              <a:rPr lang="ja-JP" altLang="en-US" sz="1200" dirty="0" smtClean="0">
                <a:solidFill>
                  <a:schemeClr val="tx1"/>
                </a:solidFill>
                <a:latin typeface="Meiryo UI" panose="020B0604030504040204" pitchFamily="50" charset="-128"/>
                <a:ea typeface="Meiryo UI" panose="020B0604030504040204" pitchFamily="50" charset="-128"/>
              </a:rPr>
              <a:t>しが行われた</a:t>
            </a:r>
            <a:r>
              <a:rPr lang="ja-JP" altLang="en-US" sz="1200" dirty="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pic>
        <p:nvPicPr>
          <p:cNvPr id="145" name="図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71692" y="89654"/>
            <a:ext cx="478800" cy="476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6" name="図 3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028405" y="88900"/>
            <a:ext cx="478800" cy="478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7" name="図 14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592513" y="88900"/>
            <a:ext cx="480066" cy="479638"/>
          </a:xfrm>
          <a:prstGeom prst="rect">
            <a:avLst/>
          </a:prstGeom>
        </p:spPr>
      </p:pic>
      <p:pic>
        <p:nvPicPr>
          <p:cNvPr id="83" name="図 2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549925" y="89604"/>
            <a:ext cx="479934" cy="47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テキスト ボックス 37">
            <a:extLst>
              <a:ext uri="{FF2B5EF4-FFF2-40B4-BE49-F238E27FC236}">
                <a16:creationId xmlns:a16="http://schemas.microsoft.com/office/drawing/2014/main" id="{C2CD15DF-039D-4AF1-BE83-63BFAF3050C3}"/>
              </a:ext>
            </a:extLst>
          </p:cNvPr>
          <p:cNvSpPr txBox="1"/>
          <p:nvPr/>
        </p:nvSpPr>
        <p:spPr>
          <a:xfrm>
            <a:off x="128886" y="1469864"/>
            <a:ext cx="792000" cy="297517"/>
          </a:xfrm>
          <a:prstGeom prst="rect">
            <a:avLst/>
          </a:prstGeom>
          <a:solidFill>
            <a:srgbClr val="0000FF"/>
          </a:solidFill>
          <a:ln w="9525">
            <a:noFill/>
          </a:ln>
        </p:spPr>
        <p:txBody>
          <a:bodyPr wrap="square" rtlCol="0">
            <a:spAutoFit/>
          </a:bodyPr>
          <a:lstStyle/>
          <a:p>
            <a:pPr algn="ctr">
              <a:lnSpc>
                <a:spcPts val="1600"/>
              </a:lnSpc>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背</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景  </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a:extLst>
              <a:ext uri="{FF2B5EF4-FFF2-40B4-BE49-F238E27FC236}">
                <a16:creationId xmlns:a16="http://schemas.microsoft.com/office/drawing/2014/main" id="{70372108-DFD6-41C5-905E-5BE51868B61A}"/>
              </a:ext>
            </a:extLst>
          </p:cNvPr>
          <p:cNvSpPr txBox="1"/>
          <p:nvPr/>
        </p:nvSpPr>
        <p:spPr>
          <a:xfrm>
            <a:off x="154515" y="4503837"/>
            <a:ext cx="2844000" cy="307777"/>
          </a:xfrm>
          <a:prstGeom prst="rect">
            <a:avLst/>
          </a:prstGeom>
          <a:solidFill>
            <a:srgbClr val="0000FF"/>
          </a:solidFill>
          <a:ln w="9525">
            <a:noFill/>
          </a:ln>
        </p:spPr>
        <p:txBody>
          <a:bodyPr wrap="square" rtlCol="0">
            <a:spAutoFit/>
          </a:bodyPr>
          <a:lstStyle/>
          <a:p>
            <a:pPr algn="dist"/>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今後めざすべき大阪湾の</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将来像</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a:extLst>
              <a:ext uri="{FF2B5EF4-FFF2-40B4-BE49-F238E27FC236}">
                <a16:creationId xmlns:a16="http://schemas.microsoft.com/office/drawing/2014/main" id="{908615C4-D621-471C-A533-3AEA19C9D1C6}"/>
              </a:ext>
            </a:extLst>
          </p:cNvPr>
          <p:cNvSpPr txBox="1"/>
          <p:nvPr/>
        </p:nvSpPr>
        <p:spPr>
          <a:xfrm>
            <a:off x="235895" y="5460755"/>
            <a:ext cx="4151000" cy="1013460"/>
          </a:xfrm>
          <a:prstGeom prst="roundRect">
            <a:avLst>
              <a:gd name="adj" fmla="val 6211"/>
            </a:avLst>
          </a:prstGeom>
          <a:noFill/>
          <a:ln w="6350">
            <a:noFill/>
          </a:ln>
        </p:spPr>
        <p:txBody>
          <a:bodyPr wrap="square" rtlCol="0">
            <a:spAutoFit/>
          </a:bodyPr>
          <a:lstStyle/>
          <a:p>
            <a:pPr marL="171450" indent="-171450">
              <a:buFont typeface="Wingdings" panose="05000000000000000000" pitchFamily="2" charset="2"/>
              <a:buChar char="l"/>
            </a:pPr>
            <a:r>
              <a:rPr lang="ja-JP" altLang="en-US" sz="1200" b="1" dirty="0" smtClean="0">
                <a:latin typeface="Meiryo UI" panose="020B0604030504040204" pitchFamily="50" charset="-128"/>
                <a:ea typeface="Meiryo UI" panose="020B0604030504040204" pitchFamily="50" charset="-128"/>
              </a:rPr>
              <a:t>多様</a:t>
            </a:r>
            <a:r>
              <a:rPr lang="ja-JP" altLang="en-US" sz="1200" b="1" dirty="0">
                <a:latin typeface="Meiryo UI" panose="020B0604030504040204" pitchFamily="50" charset="-128"/>
                <a:ea typeface="Meiryo UI" panose="020B0604030504040204" pitchFamily="50" charset="-128"/>
              </a:rPr>
              <a:t>な生物を育む場が確保されて</a:t>
            </a:r>
            <a:r>
              <a:rPr lang="ja-JP" altLang="en-US" sz="1200" b="1" dirty="0" smtClean="0">
                <a:latin typeface="Meiryo UI" panose="020B0604030504040204" pitchFamily="50" charset="-128"/>
                <a:ea typeface="Meiryo UI" panose="020B0604030504040204" pitchFamily="50" charset="-128"/>
              </a:rPr>
              <a:t>いる</a:t>
            </a:r>
            <a:endParaRPr lang="en-US" altLang="ja-JP" sz="1200" b="1" dirty="0" smtClean="0">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l"/>
            </a:pPr>
            <a:r>
              <a:rPr lang="ja-JP" altLang="en-US" sz="1200" b="1" dirty="0">
                <a:latin typeface="Meiryo UI" panose="020B0604030504040204" pitchFamily="50" charset="-128"/>
                <a:ea typeface="Meiryo UI" panose="020B0604030504040204" pitchFamily="50" charset="-128"/>
              </a:rPr>
              <a:t>健全な物質循環が行われ、良好な水環境が保たれている</a:t>
            </a:r>
            <a:endParaRPr lang="en-US" altLang="ja-JP" sz="1200" b="1" dirty="0">
              <a:latin typeface="Meiryo UI" panose="020B0604030504040204" pitchFamily="50" charset="-128"/>
              <a:ea typeface="Meiryo UI" panose="020B0604030504040204" pitchFamily="50" charset="-128"/>
            </a:endParaRPr>
          </a:p>
          <a:p>
            <a:pPr marL="171450" indent="-171450">
              <a:spcBef>
                <a:spcPts val="600"/>
              </a:spcBef>
              <a:buFont typeface="Wingdings" panose="05000000000000000000" pitchFamily="2" charset="2"/>
              <a:buChar char="l"/>
            </a:pPr>
            <a:r>
              <a:rPr lang="ja-JP" altLang="en-US" sz="1200" b="1" dirty="0">
                <a:latin typeface="Meiryo UI" panose="020B0604030504040204" pitchFamily="50" charset="-128"/>
                <a:ea typeface="Meiryo UI" panose="020B0604030504040204" pitchFamily="50" charset="-128"/>
              </a:rPr>
              <a:t>都市活動や暮らしに潤いと安心を与え</a:t>
            </a:r>
            <a:r>
              <a:rPr lang="ja-JP" altLang="en-US" sz="1200" b="1" dirty="0" smtClean="0">
                <a:latin typeface="Meiryo UI" panose="020B0604030504040204" pitchFamily="50" charset="-128"/>
                <a:ea typeface="Meiryo UI" panose="020B0604030504040204" pitchFamily="50" charset="-128"/>
              </a:rPr>
              <a:t>、</a:t>
            </a:r>
            <a:r>
              <a:rPr lang="en-US" altLang="ja-JP" sz="1200" b="1" dirty="0">
                <a:latin typeface="Meiryo UI" panose="020B0604030504040204" pitchFamily="50" charset="-128"/>
                <a:ea typeface="Meiryo UI" panose="020B0604030504040204" pitchFamily="50" charset="-128"/>
              </a:rPr>
              <a:t/>
            </a:r>
            <a:br>
              <a:rPr lang="en-US" altLang="ja-JP" sz="1200" b="1" dirty="0">
                <a:latin typeface="Meiryo UI" panose="020B0604030504040204" pitchFamily="50" charset="-128"/>
                <a:ea typeface="Meiryo UI" panose="020B0604030504040204" pitchFamily="50" charset="-128"/>
              </a:rPr>
            </a:br>
            <a:r>
              <a:rPr lang="ja-JP" altLang="en-US" sz="1200" b="1" dirty="0" smtClean="0">
                <a:latin typeface="Meiryo UI" panose="020B0604030504040204" pitchFamily="50" charset="-128"/>
                <a:ea typeface="Meiryo UI" panose="020B0604030504040204" pitchFamily="50" charset="-128"/>
              </a:rPr>
              <a:t>大阪</a:t>
            </a:r>
            <a:r>
              <a:rPr lang="ja-JP" altLang="en-US" sz="1200" b="1" dirty="0">
                <a:latin typeface="Meiryo UI" panose="020B0604030504040204" pitchFamily="50" charset="-128"/>
                <a:ea typeface="Meiryo UI" panose="020B0604030504040204" pitchFamily="50" charset="-128"/>
              </a:rPr>
              <a:t>の都市と</a:t>
            </a:r>
            <a:r>
              <a:rPr lang="ja-JP" altLang="en-US" sz="1200" b="1" dirty="0" smtClean="0">
                <a:latin typeface="Meiryo UI" panose="020B0604030504040204" pitchFamily="50" charset="-128"/>
                <a:ea typeface="Meiryo UI" panose="020B0604030504040204" pitchFamily="50" charset="-128"/>
              </a:rPr>
              <a:t>しての魅力</a:t>
            </a:r>
            <a:r>
              <a:rPr lang="ja-JP" altLang="en-US" sz="1200" b="1" dirty="0">
                <a:latin typeface="Meiryo UI" panose="020B0604030504040204" pitchFamily="50" charset="-128"/>
                <a:ea typeface="Meiryo UI" panose="020B0604030504040204" pitchFamily="50" charset="-128"/>
              </a:rPr>
              <a:t>を高めて</a:t>
            </a:r>
            <a:r>
              <a:rPr lang="ja-JP" altLang="en-US" sz="1200" b="1" dirty="0" smtClean="0">
                <a:latin typeface="Meiryo UI" panose="020B0604030504040204" pitchFamily="50" charset="-128"/>
                <a:ea typeface="Meiryo UI" panose="020B0604030504040204" pitchFamily="50" charset="-128"/>
              </a:rPr>
              <a:t>いる</a:t>
            </a:r>
            <a:endParaRPr lang="en-US" altLang="ja-JP" sz="1200" b="1" dirty="0">
              <a:latin typeface="Meiryo UI" panose="020B0604030504040204" pitchFamily="50" charset="-128"/>
              <a:ea typeface="Meiryo UI" panose="020B0604030504040204" pitchFamily="50" charset="-128"/>
            </a:endParaRPr>
          </a:p>
        </p:txBody>
      </p:sp>
      <p:sp>
        <p:nvSpPr>
          <p:cNvPr id="56" name="角丸四角形 55"/>
          <p:cNvSpPr/>
          <p:nvPr/>
        </p:nvSpPr>
        <p:spPr>
          <a:xfrm>
            <a:off x="137113" y="696144"/>
            <a:ext cx="12489276" cy="676136"/>
          </a:xfrm>
          <a:prstGeom prst="roundRect">
            <a:avLst>
              <a:gd name="adj" fmla="val 7516"/>
            </a:avLst>
          </a:prstGeom>
          <a:solidFill>
            <a:schemeClr val="bg1"/>
          </a:solidFill>
          <a:ln>
            <a:noFill/>
          </a:ln>
          <a:effectLst>
            <a:glow rad="127000">
              <a:srgbClr val="00B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nSpc>
                <a:spcPts val="1600"/>
              </a:lnSpc>
              <a:buFont typeface="Wingdings" panose="05000000000000000000" pitchFamily="2" charset="2"/>
              <a:buChar char="u"/>
            </a:pPr>
            <a:r>
              <a:rPr lang="ja-JP" altLang="en-US" sz="1400" dirty="0">
                <a:solidFill>
                  <a:schemeClr val="tx1"/>
                </a:solidFill>
                <a:latin typeface="Meiryo UI" panose="020B0604030504040204" pitchFamily="50" charset="-128"/>
                <a:ea typeface="Meiryo UI" panose="020B0604030504040204" pitchFamily="50" charset="-128"/>
              </a:rPr>
              <a:t>本</a:t>
            </a:r>
            <a:r>
              <a:rPr lang="ja-JP" altLang="en-US" sz="1400" dirty="0" smtClean="0">
                <a:solidFill>
                  <a:schemeClr val="tx1"/>
                </a:solidFill>
                <a:latin typeface="Meiryo UI" panose="020B0604030504040204" pitchFamily="50" charset="-128"/>
                <a:ea typeface="Meiryo UI" panose="020B0604030504040204" pitchFamily="50" charset="-128"/>
              </a:rPr>
              <a:t>プラン</a:t>
            </a:r>
            <a:r>
              <a:rPr lang="ja-JP" altLang="en-US" sz="1400" dirty="0">
                <a:solidFill>
                  <a:schemeClr val="tx1"/>
                </a:solidFill>
                <a:latin typeface="Meiryo UI" panose="020B0604030504040204" pitchFamily="50" charset="-128"/>
                <a:ea typeface="Meiryo UI" panose="020B0604030504040204" pitchFamily="50" charset="-128"/>
              </a:rPr>
              <a:t>は、「豊かな大阪湾」の実現をめざし、</a:t>
            </a:r>
            <a:r>
              <a:rPr lang="ja-JP" altLang="en-US" sz="1400" dirty="0" smtClean="0">
                <a:solidFill>
                  <a:schemeClr val="tx1"/>
                </a:solidFill>
                <a:latin typeface="Meiryo UI" panose="020B0604030504040204" pitchFamily="50" charset="-128"/>
                <a:ea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rPr>
              <a:t>瀬戸内海の環境の保全に関する大阪府計画</a:t>
            </a:r>
            <a:r>
              <a:rPr lang="ja-JP" altLang="en-US" sz="1400" dirty="0" smtClean="0">
                <a:solidFill>
                  <a:schemeClr val="tx1"/>
                </a:solidFill>
                <a:latin typeface="Meiryo UI" panose="020B0604030504040204" pitchFamily="50" charset="-128"/>
                <a:ea typeface="Meiryo UI" panose="020B0604030504040204" pitchFamily="50" charset="-128"/>
              </a:rPr>
              <a:t>」及び「化学的酸素要求量、窒素含有量及び</a:t>
            </a:r>
            <a:r>
              <a:rPr lang="ja-JP" altLang="en-US" sz="1400" dirty="0" err="1" smtClean="0">
                <a:solidFill>
                  <a:schemeClr val="tx1"/>
                </a:solidFill>
                <a:latin typeface="Meiryo UI" panose="020B0604030504040204" pitchFamily="50" charset="-128"/>
                <a:ea typeface="Meiryo UI" panose="020B0604030504040204" pitchFamily="50" charset="-128"/>
              </a:rPr>
              <a:t>りん</a:t>
            </a:r>
            <a:r>
              <a:rPr lang="ja-JP" altLang="en-US" sz="1400" dirty="0" smtClean="0">
                <a:solidFill>
                  <a:schemeClr val="tx1"/>
                </a:solidFill>
                <a:latin typeface="Meiryo UI" panose="020B0604030504040204" pitchFamily="50" charset="-128"/>
                <a:ea typeface="Meiryo UI" panose="020B0604030504040204" pitchFamily="50" charset="-128"/>
              </a:rPr>
              <a:t>含有量に係る総量削減計画」に</a:t>
            </a:r>
            <a:r>
              <a:rPr lang="ja-JP" altLang="en-US" sz="1400" dirty="0">
                <a:solidFill>
                  <a:schemeClr val="tx1"/>
                </a:solidFill>
                <a:latin typeface="Meiryo UI" panose="020B0604030504040204" pitchFamily="50" charset="-128"/>
                <a:ea typeface="Meiryo UI" panose="020B0604030504040204" pitchFamily="50" charset="-128"/>
              </a:rPr>
              <a:t>基づく施策をより一体的に推進するため、一つの計画として</a:t>
            </a:r>
            <a:r>
              <a:rPr lang="ja-JP" altLang="en-US" sz="1400" dirty="0" smtClean="0">
                <a:solidFill>
                  <a:schemeClr val="tx1"/>
                </a:solidFill>
                <a:latin typeface="Meiryo UI" panose="020B0604030504040204" pitchFamily="50" charset="-128"/>
                <a:ea typeface="Meiryo UI" panose="020B0604030504040204" pitchFamily="50" charset="-128"/>
              </a:rPr>
              <a:t>取りまとめたものです。</a:t>
            </a:r>
            <a:endParaRPr lang="en-US" altLang="ja-JP" sz="1400" dirty="0">
              <a:solidFill>
                <a:schemeClr val="tx1"/>
              </a:solidFill>
              <a:latin typeface="Meiryo UI" panose="020B0604030504040204" pitchFamily="50" charset="-128"/>
              <a:ea typeface="Meiryo UI" panose="020B0604030504040204" pitchFamily="50" charset="-128"/>
            </a:endParaRPr>
          </a:p>
          <a:p>
            <a:pPr marL="285750" indent="-285750">
              <a:lnSpc>
                <a:spcPts val="1600"/>
              </a:lnSpc>
              <a:buFont typeface="Wingdings" panose="05000000000000000000" pitchFamily="2" charset="2"/>
              <a:buChar char="u"/>
            </a:pPr>
            <a:r>
              <a:rPr lang="ja-JP" altLang="en-US" sz="1400" dirty="0" smtClean="0">
                <a:solidFill>
                  <a:schemeClr val="tx1"/>
                </a:solidFill>
                <a:latin typeface="Meiryo UI" panose="020B0604030504040204" pitchFamily="50" charset="-128"/>
                <a:ea typeface="Meiryo UI" panose="020B0604030504040204" pitchFamily="50" charset="-128"/>
              </a:rPr>
              <a:t>概ね</a:t>
            </a:r>
            <a:r>
              <a:rPr lang="ja-JP" altLang="en-US" sz="1400" dirty="0">
                <a:solidFill>
                  <a:schemeClr val="tx1"/>
                </a:solidFill>
                <a:latin typeface="Meiryo UI" panose="020B0604030504040204" pitchFamily="50" charset="-128"/>
                <a:ea typeface="Meiryo UI" panose="020B0604030504040204" pitchFamily="50" charset="-128"/>
              </a:rPr>
              <a:t>５年ごとに施策の進捗状況について点検を行うものとし、必要に応じて見直し</a:t>
            </a:r>
            <a:r>
              <a:rPr lang="ja-JP" altLang="en-US" sz="1400" dirty="0" smtClean="0">
                <a:solidFill>
                  <a:schemeClr val="tx1"/>
                </a:solidFill>
                <a:latin typeface="Meiryo UI" panose="020B0604030504040204" pitchFamily="50" charset="-128"/>
                <a:ea typeface="Meiryo UI" panose="020B0604030504040204" pitchFamily="50" charset="-128"/>
              </a:rPr>
              <a:t>を</a:t>
            </a:r>
            <a:r>
              <a:rPr lang="ja-JP" altLang="en-US" sz="1400" dirty="0">
                <a:solidFill>
                  <a:schemeClr val="tx1"/>
                </a:solidFill>
                <a:latin typeface="Meiryo UI" panose="020B0604030504040204" pitchFamily="50" charset="-128"/>
                <a:ea typeface="Meiryo UI" panose="020B0604030504040204" pitchFamily="50" charset="-128"/>
              </a:rPr>
              <a:t>行います。</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72" name="角丸四角形 71"/>
          <p:cNvSpPr/>
          <p:nvPr/>
        </p:nvSpPr>
        <p:spPr>
          <a:xfrm>
            <a:off x="307568" y="2989107"/>
            <a:ext cx="5812926" cy="1440000"/>
          </a:xfrm>
          <a:prstGeom prst="roundRect">
            <a:avLst>
              <a:gd name="adj" fmla="val 9085"/>
            </a:avLst>
          </a:prstGeom>
          <a:noFill/>
          <a:ln w="22225"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1450" indent="-171450">
              <a:buFont typeface="Wingdings" panose="05000000000000000000" pitchFamily="2" charset="2"/>
              <a:buChar char="Ø"/>
            </a:pPr>
            <a:r>
              <a:rPr lang="zh-TW" altLang="en-US" sz="1100" b="1" dirty="0">
                <a:solidFill>
                  <a:schemeClr val="tx1"/>
                </a:solidFill>
                <a:latin typeface="Meiryo UI" panose="020B0604030504040204" pitchFamily="50" charset="-128"/>
                <a:ea typeface="Meiryo UI" panose="020B0604030504040204" pitchFamily="50" charset="-128"/>
              </a:rPr>
              <a:t>第９次総量削減基本方針（</a:t>
            </a:r>
            <a:r>
              <a:rPr lang="en-US" altLang="zh-TW" sz="1100" b="1" dirty="0">
                <a:solidFill>
                  <a:schemeClr val="tx1"/>
                </a:solidFill>
                <a:latin typeface="Meiryo UI" panose="020B0604030504040204" pitchFamily="50" charset="-128"/>
                <a:ea typeface="Meiryo UI" panose="020B0604030504040204" pitchFamily="50" charset="-128"/>
              </a:rPr>
              <a:t>2022</a:t>
            </a:r>
            <a:r>
              <a:rPr lang="ja-JP" altLang="en-US" sz="1100" b="1" dirty="0">
                <a:solidFill>
                  <a:schemeClr val="tx1"/>
                </a:solidFill>
                <a:latin typeface="Meiryo UI" panose="020B0604030504040204" pitchFamily="50" charset="-128"/>
                <a:ea typeface="Meiryo UI" panose="020B0604030504040204" pitchFamily="50" charset="-128"/>
              </a:rPr>
              <a:t>年</a:t>
            </a:r>
            <a:r>
              <a:rPr lang="en-US" altLang="zh-TW" sz="1100" b="1" dirty="0">
                <a:solidFill>
                  <a:schemeClr val="tx1"/>
                </a:solidFill>
                <a:latin typeface="Meiryo UI" panose="020B0604030504040204" pitchFamily="50" charset="-128"/>
                <a:ea typeface="Meiryo UI" panose="020B0604030504040204" pitchFamily="50" charset="-128"/>
              </a:rPr>
              <a:t>1</a:t>
            </a:r>
            <a:r>
              <a:rPr lang="ja-JP" altLang="en-US" sz="1100" b="1" dirty="0">
                <a:solidFill>
                  <a:schemeClr val="tx1"/>
                </a:solidFill>
                <a:latin typeface="Meiryo UI" panose="020B0604030504040204" pitchFamily="50" charset="-128"/>
                <a:ea typeface="Meiryo UI" panose="020B0604030504040204" pitchFamily="50" charset="-128"/>
              </a:rPr>
              <a:t>月</a:t>
            </a:r>
            <a:r>
              <a:rPr lang="en-US" altLang="zh-TW" sz="1100" b="1" dirty="0">
                <a:solidFill>
                  <a:schemeClr val="tx1"/>
                </a:solidFill>
                <a:latin typeface="Meiryo UI" panose="020B0604030504040204" pitchFamily="50" charset="-128"/>
                <a:ea typeface="Meiryo UI" panose="020B0604030504040204" pitchFamily="50" charset="-128"/>
              </a:rPr>
              <a:t>)</a:t>
            </a:r>
          </a:p>
          <a:p>
            <a:pPr marL="87313"/>
            <a:r>
              <a:rPr lang="ja-JP" altLang="en-US" sz="1100" dirty="0">
                <a:solidFill>
                  <a:schemeClr val="tx1"/>
                </a:solidFill>
                <a:latin typeface="Meiryo UI" panose="020B0604030504040204" pitchFamily="50" charset="-128"/>
                <a:ea typeface="Meiryo UI" panose="020B0604030504040204" pitchFamily="50" charset="-128"/>
              </a:rPr>
              <a:t>大阪湾は、</a:t>
            </a:r>
            <a:r>
              <a:rPr lang="ja-JP" altLang="en-US" sz="1100" u="sng" dirty="0">
                <a:solidFill>
                  <a:schemeClr val="tx1"/>
                </a:solidFill>
                <a:latin typeface="Meiryo UI" panose="020B0604030504040204" pitchFamily="50" charset="-128"/>
                <a:ea typeface="Meiryo UI" panose="020B0604030504040204" pitchFamily="50" charset="-128"/>
              </a:rPr>
              <a:t>湾全体としては現在の水質を維持するための</a:t>
            </a:r>
            <a:r>
              <a:rPr lang="ja-JP" altLang="en-US" sz="1100" u="sng" dirty="0" smtClean="0">
                <a:solidFill>
                  <a:schemeClr val="tx1"/>
                </a:solidFill>
                <a:latin typeface="Meiryo UI" panose="020B0604030504040204" pitchFamily="50" charset="-128"/>
                <a:ea typeface="Meiryo UI" panose="020B0604030504040204" pitchFamily="50" charset="-128"/>
              </a:rPr>
              <a:t>取組みを</a:t>
            </a:r>
            <a:r>
              <a:rPr lang="ja-JP" altLang="en-US" sz="1100" u="sng" dirty="0">
                <a:solidFill>
                  <a:schemeClr val="tx1"/>
                </a:solidFill>
                <a:latin typeface="Meiryo UI" panose="020B0604030504040204" pitchFamily="50" charset="-128"/>
                <a:ea typeface="Meiryo UI" panose="020B0604030504040204" pitchFamily="50" charset="-128"/>
              </a:rPr>
              <a:t>継続</a:t>
            </a:r>
            <a:r>
              <a:rPr lang="ja-JP" altLang="en-US" sz="1100" dirty="0">
                <a:solidFill>
                  <a:schemeClr val="tx1"/>
                </a:solidFill>
                <a:latin typeface="Meiryo UI" panose="020B0604030504040204" pitchFamily="50" charset="-128"/>
                <a:ea typeface="Meiryo UI" panose="020B0604030504040204" pitchFamily="50" charset="-128"/>
              </a:rPr>
              <a:t>しながら、</a:t>
            </a:r>
            <a:r>
              <a:rPr lang="ja-JP" altLang="en-US" sz="1100" u="sng" dirty="0">
                <a:solidFill>
                  <a:schemeClr val="tx1"/>
                </a:solidFill>
                <a:latin typeface="Meiryo UI" panose="020B0604030504040204" pitchFamily="50" charset="-128"/>
                <a:ea typeface="Meiryo UI" panose="020B0604030504040204" pitchFamily="50" charset="-128"/>
              </a:rPr>
              <a:t>湾奥部における赤潮や貧酸素水塊など問題が発生している特定の海域において、局所ごとの課題に対応</a:t>
            </a:r>
            <a:r>
              <a:rPr lang="ja-JP" altLang="en-US" sz="1100" dirty="0">
                <a:solidFill>
                  <a:schemeClr val="tx1"/>
                </a:solidFill>
                <a:latin typeface="Meiryo UI" panose="020B0604030504040204" pitchFamily="50" charset="-128"/>
                <a:ea typeface="Meiryo UI" panose="020B0604030504040204" pitchFamily="50" charset="-128"/>
              </a:rPr>
              <a:t>する</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pPr marL="87313"/>
            <a:endParaRPr lang="en-US" altLang="ja-JP" sz="1100" dirty="0" smtClean="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lang="ja-JP" altLang="en-US" sz="1100" b="1" dirty="0" smtClean="0">
                <a:solidFill>
                  <a:schemeClr val="tx1"/>
                </a:solidFill>
                <a:latin typeface="Meiryo UI" panose="020B0604030504040204" pitchFamily="50" charset="-128"/>
                <a:ea typeface="Meiryo UI" panose="020B0604030504040204" pitchFamily="50" charset="-128"/>
              </a:rPr>
              <a:t>瀬戸内海</a:t>
            </a:r>
            <a:r>
              <a:rPr lang="ja-JP" altLang="en-US" sz="1100" b="1" dirty="0">
                <a:solidFill>
                  <a:schemeClr val="tx1"/>
                </a:solidFill>
                <a:latin typeface="Meiryo UI" panose="020B0604030504040204" pitchFamily="50" charset="-128"/>
                <a:ea typeface="Meiryo UI" panose="020B0604030504040204" pitchFamily="50" charset="-128"/>
              </a:rPr>
              <a:t>環境保全基本計画（</a:t>
            </a:r>
            <a:r>
              <a:rPr lang="en-US" altLang="ja-JP" sz="1100" b="1" dirty="0">
                <a:solidFill>
                  <a:schemeClr val="tx1"/>
                </a:solidFill>
                <a:latin typeface="Meiryo UI" panose="020B0604030504040204" pitchFamily="50" charset="-128"/>
                <a:ea typeface="Meiryo UI" panose="020B0604030504040204" pitchFamily="50" charset="-128"/>
              </a:rPr>
              <a:t>2022</a:t>
            </a:r>
            <a:r>
              <a:rPr lang="ja-JP" altLang="en-US" sz="1100" b="1" dirty="0">
                <a:solidFill>
                  <a:schemeClr val="tx1"/>
                </a:solidFill>
                <a:latin typeface="Meiryo UI" panose="020B0604030504040204" pitchFamily="50" charset="-128"/>
                <a:ea typeface="Meiryo UI" panose="020B0604030504040204" pitchFamily="50" charset="-128"/>
              </a:rPr>
              <a:t>年</a:t>
            </a:r>
            <a:r>
              <a:rPr lang="en-US" altLang="ja-JP" sz="1100" b="1" dirty="0">
                <a:solidFill>
                  <a:schemeClr val="tx1"/>
                </a:solidFill>
                <a:latin typeface="Meiryo UI" panose="020B0604030504040204" pitchFamily="50" charset="-128"/>
                <a:ea typeface="Meiryo UI" panose="020B0604030504040204" pitchFamily="50" charset="-128"/>
              </a:rPr>
              <a:t>2</a:t>
            </a:r>
            <a:r>
              <a:rPr lang="ja-JP" altLang="en-US" sz="1100" b="1" dirty="0">
                <a:solidFill>
                  <a:schemeClr val="tx1"/>
                </a:solidFill>
                <a:latin typeface="Meiryo UI" panose="020B0604030504040204" pitchFamily="50" charset="-128"/>
                <a:ea typeface="Meiryo UI" panose="020B0604030504040204" pitchFamily="50" charset="-128"/>
              </a:rPr>
              <a:t>月</a:t>
            </a:r>
            <a:r>
              <a:rPr lang="en-US" altLang="ja-JP" sz="1100" b="1" dirty="0">
                <a:solidFill>
                  <a:schemeClr val="tx1"/>
                </a:solidFill>
                <a:latin typeface="Meiryo UI" panose="020B0604030504040204" pitchFamily="50" charset="-128"/>
                <a:ea typeface="Meiryo UI" panose="020B0604030504040204" pitchFamily="50" charset="-128"/>
              </a:rPr>
              <a:t>)</a:t>
            </a:r>
          </a:p>
          <a:p>
            <a:pPr marL="87313"/>
            <a:r>
              <a:rPr lang="ja-JP" altLang="en-US" sz="1100" dirty="0">
                <a:solidFill>
                  <a:schemeClr val="tx1"/>
                </a:solidFill>
                <a:latin typeface="Meiryo UI" panose="020B0604030504040204" pitchFamily="50" charset="-128"/>
                <a:ea typeface="Meiryo UI" panose="020B0604030504040204" pitchFamily="50" charset="-128"/>
              </a:rPr>
              <a:t>地域の実情に応じた「海域ごと」、「季節ごと」の視点を踏まえ、</a:t>
            </a:r>
            <a:r>
              <a:rPr lang="ja-JP" altLang="en-US" sz="1100" u="sng" dirty="0">
                <a:solidFill>
                  <a:schemeClr val="tx1"/>
                </a:solidFill>
                <a:latin typeface="Meiryo UI" panose="020B0604030504040204" pitchFamily="50" charset="-128"/>
                <a:ea typeface="Meiryo UI" panose="020B0604030504040204" pitchFamily="50" charset="-128"/>
              </a:rPr>
              <a:t>きめ細やかな栄養塩類の管理や藻場・干潟等の保全・再生・創出</a:t>
            </a:r>
            <a:r>
              <a:rPr lang="ja-JP" altLang="en-US" sz="1100" dirty="0">
                <a:solidFill>
                  <a:schemeClr val="tx1"/>
                </a:solidFill>
                <a:latin typeface="Meiryo UI" panose="020B0604030504040204" pitchFamily="50" charset="-128"/>
                <a:ea typeface="Meiryo UI" panose="020B0604030504040204" pitchFamily="50" charset="-128"/>
              </a:rPr>
              <a:t>といった「里海づくり」を推奨</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marL="87313"/>
            <a:r>
              <a:rPr lang="ja-JP" altLang="en-US" sz="1100" u="sng" dirty="0" smtClean="0">
                <a:solidFill>
                  <a:schemeClr val="tx1"/>
                </a:solidFill>
                <a:latin typeface="Meiryo UI" panose="020B0604030504040204" pitchFamily="50" charset="-128"/>
                <a:ea typeface="Meiryo UI" panose="020B0604030504040204" pitchFamily="50" charset="-128"/>
              </a:rPr>
              <a:t>気候</a:t>
            </a:r>
            <a:r>
              <a:rPr lang="ja-JP" altLang="en-US" sz="1100" u="sng" dirty="0">
                <a:solidFill>
                  <a:schemeClr val="tx1"/>
                </a:solidFill>
                <a:latin typeface="Meiryo UI" panose="020B0604030504040204" pitchFamily="50" charset="-128"/>
                <a:ea typeface="Meiryo UI" panose="020B0604030504040204" pitchFamily="50" charset="-128"/>
              </a:rPr>
              <a:t>変動や海洋プラスチックごみといった、近年クローズアップされてきた課題への取組みを追加</a:t>
            </a:r>
            <a:r>
              <a:rPr lang="ja-JP" altLang="en-US" sz="1100" dirty="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p:txBody>
      </p:sp>
      <p:sp>
        <p:nvSpPr>
          <p:cNvPr id="61" name="テキスト ボックス 2"/>
          <p:cNvSpPr txBox="1">
            <a:spLocks noChangeArrowheads="1"/>
          </p:cNvSpPr>
          <p:nvPr/>
        </p:nvSpPr>
        <p:spPr bwMode="auto">
          <a:xfrm>
            <a:off x="263796" y="4899741"/>
            <a:ext cx="4023227" cy="523220"/>
          </a:xfrm>
          <a:prstGeom prst="rect">
            <a:avLst/>
          </a:prstGeom>
          <a:solidFill>
            <a:srgbClr val="33FF8F">
              <a:alpha val="74902"/>
            </a:srgbClr>
          </a:solid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t" anchorCtr="0">
            <a:spAutoFit/>
          </a:bodyPr>
          <a:lstStyle/>
          <a:p>
            <a:pPr>
              <a:spcAft>
                <a:spcPts val="0"/>
              </a:spcAft>
            </a:pPr>
            <a:r>
              <a:rPr lang="ja-JP" altLang="en-US" sz="1400" b="1"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将来像：</a:t>
            </a:r>
            <a:r>
              <a:rPr lang="ja-JP" sz="1400" b="1"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多面的価値・機能が最大限に発揮</a:t>
            </a:r>
            <a:r>
              <a:rPr lang="ja-JP" sz="1400" b="1"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された</a:t>
            </a:r>
            <a:endParaRPr lang="en-US" altLang="ja-JP" sz="1400" b="1"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a:p>
            <a:pPr>
              <a:spcAft>
                <a:spcPts val="0"/>
              </a:spcAft>
            </a:pPr>
            <a:r>
              <a:rPr lang="ja-JP" altLang="en-US" sz="1400" b="1" dirty="0" smtClean="0">
                <a:solidFill>
                  <a:schemeClr val="tx1"/>
                </a:solidFill>
                <a:latin typeface="Meiryo UI" panose="020B0604030504040204" pitchFamily="50" charset="-128"/>
                <a:ea typeface="Meiryo UI" panose="020B0604030504040204" pitchFamily="50" charset="-128"/>
                <a:cs typeface="Courier New" panose="02070309020205020404" pitchFamily="49" charset="0"/>
              </a:rPr>
              <a:t>　　　　　</a:t>
            </a:r>
            <a:r>
              <a:rPr lang="ja-JP" altLang="en-US" sz="1400" b="1" dirty="0">
                <a:solidFill>
                  <a:schemeClr val="tx1"/>
                </a:solidFill>
                <a:latin typeface="Meiryo UI" panose="020B0604030504040204" pitchFamily="50" charset="-128"/>
                <a:ea typeface="Meiryo UI" panose="020B0604030504040204" pitchFamily="50" charset="-128"/>
                <a:cs typeface="Courier New" panose="02070309020205020404" pitchFamily="49" charset="0"/>
              </a:rPr>
              <a:t>　</a:t>
            </a:r>
            <a:r>
              <a:rPr lang="ja-JP" sz="1400" b="1" dirty="0" smtClean="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a:t>
            </a:r>
            <a:r>
              <a:rPr lang="ja-JP" sz="1400" b="1"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rPr>
              <a:t>豊かな大阪湾」が実現している</a:t>
            </a:r>
            <a:endParaRPr lang="ja-JP" sz="1200" dirty="0">
              <a:solidFill>
                <a:schemeClr val="tx1"/>
              </a:solidFill>
              <a:effectLst/>
              <a:latin typeface="Meiryo UI" panose="020B0604030504040204" pitchFamily="50" charset="-128"/>
              <a:ea typeface="Meiryo UI" panose="020B0604030504040204" pitchFamily="50" charset="-128"/>
              <a:cs typeface="Courier New" panose="02070309020205020404" pitchFamily="49" charset="0"/>
            </a:endParaRPr>
          </a:p>
        </p:txBody>
      </p:sp>
      <p:pic>
        <p:nvPicPr>
          <p:cNvPr id="10" name="図 9"/>
          <p:cNvPicPr preferRelativeResize="0">
            <a:picLocks noChangeAspect="1"/>
          </p:cNvPicPr>
          <p:nvPr/>
        </p:nvPicPr>
        <p:blipFill rotWithShape="1">
          <a:blip r:embed="rId7" cstate="print">
            <a:extLst>
              <a:ext uri="{28A0092B-C50C-407E-A947-70E740481C1C}">
                <a14:useLocalDpi xmlns:a14="http://schemas.microsoft.com/office/drawing/2010/main" val="0"/>
              </a:ext>
            </a:extLst>
          </a:blip>
          <a:srcRect t="13584" r="6008"/>
          <a:stretch/>
        </p:blipFill>
        <p:spPr>
          <a:xfrm>
            <a:off x="4371525" y="4902649"/>
            <a:ext cx="996924" cy="720000"/>
          </a:xfrm>
          <a:prstGeom prst="rect">
            <a:avLst/>
          </a:prstGeom>
        </p:spPr>
      </p:pic>
      <p:pic>
        <p:nvPicPr>
          <p:cNvPr id="7" name="図 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87595" y="4899589"/>
            <a:ext cx="996924" cy="720000"/>
          </a:xfrm>
          <a:prstGeom prst="rect">
            <a:avLst/>
          </a:prstGeom>
        </p:spPr>
      </p:pic>
      <p:pic>
        <p:nvPicPr>
          <p:cNvPr id="41" name="図 40"/>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371525" y="5646618"/>
            <a:ext cx="996924" cy="720000"/>
          </a:xfrm>
          <a:prstGeom prst="rect">
            <a:avLst/>
          </a:prstGeom>
          <a:noFill/>
          <a:ln>
            <a:noFill/>
          </a:ln>
        </p:spPr>
      </p:pic>
      <p:sp>
        <p:nvSpPr>
          <p:cNvPr id="43" name="テキスト ボックス 9"/>
          <p:cNvSpPr txBox="1"/>
          <p:nvPr/>
        </p:nvSpPr>
        <p:spPr>
          <a:xfrm>
            <a:off x="4721548" y="6336529"/>
            <a:ext cx="1566832" cy="374531"/>
          </a:xfrm>
          <a:prstGeom prst="rect">
            <a:avLst/>
          </a:prstGeom>
          <a:noFill/>
        </p:spPr>
        <p:txBody>
          <a:bodyPr wrap="square" rtlCol="0">
            <a:noAutofit/>
          </a:bodyPr>
          <a:lstStyle/>
          <a:p>
            <a:pPr algn="ctr">
              <a:lnSpc>
                <a:spcPts val="1000"/>
              </a:lnSpc>
              <a:spcAft>
                <a:spcPts val="0"/>
              </a:spcAft>
            </a:pPr>
            <a:r>
              <a:rPr lang="ja-JP" altLang="en-US" sz="900" b="1" kern="100" dirty="0" err="1">
                <a:latin typeface="Meiryo UI" panose="020B0604030504040204" pitchFamily="50" charset="-128"/>
                <a:ea typeface="Meiryo UI" panose="020B0604030504040204" pitchFamily="50" charset="-128"/>
                <a:cs typeface="Times New Roman" panose="02020603050405020304" pitchFamily="18" charset="0"/>
              </a:rPr>
              <a:t>ぐるっと</a:t>
            </a: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大阪湾フォト</a:t>
            </a:r>
          </a:p>
          <a:p>
            <a:pPr algn="ctr">
              <a:lnSpc>
                <a:spcPts val="1000"/>
              </a:lnSpc>
              <a:spcAft>
                <a:spcPts val="0"/>
              </a:spcAft>
            </a:pP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コンテスト入賞作品より</a:t>
            </a:r>
          </a:p>
          <a:p>
            <a:pPr algn="ctr">
              <a:lnSpc>
                <a:spcPts val="1000"/>
              </a:lnSpc>
              <a:spcAft>
                <a:spcPts val="0"/>
              </a:spcAft>
            </a:pPr>
            <a:r>
              <a:rPr lang="en-US" altLang="ja-JP" sz="9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大阪湾環境保全協議会</a:t>
            </a:r>
            <a:r>
              <a:rPr lang="en-US" altLang="ja-JP" sz="900" b="1" kern="100" dirty="0">
                <a:latin typeface="Meiryo UI" panose="020B0604030504040204" pitchFamily="50" charset="-128"/>
                <a:ea typeface="Meiryo UI" panose="020B0604030504040204" pitchFamily="50" charset="-128"/>
                <a:cs typeface="Times New Roman" panose="02020603050405020304" pitchFamily="18" charset="0"/>
              </a:rPr>
              <a:t>)</a:t>
            </a:r>
          </a:p>
        </p:txBody>
      </p:sp>
      <p:sp>
        <p:nvSpPr>
          <p:cNvPr id="44" name="Rectangle 30"/>
          <p:cNvSpPr>
            <a:spLocks noChangeArrowheads="1"/>
          </p:cNvSpPr>
          <p:nvPr/>
        </p:nvSpPr>
        <p:spPr bwMode="auto">
          <a:xfrm>
            <a:off x="8164611" y="48072"/>
            <a:ext cx="252413" cy="36830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45" name="Rectangle 31"/>
          <p:cNvSpPr>
            <a:spLocks noChangeArrowheads="1"/>
          </p:cNvSpPr>
          <p:nvPr/>
        </p:nvSpPr>
        <p:spPr bwMode="auto">
          <a:xfrm>
            <a:off x="142974" y="413197"/>
            <a:ext cx="8021637" cy="15875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46" name="Rectangle 32"/>
          <p:cNvSpPr>
            <a:spLocks noChangeArrowheads="1"/>
          </p:cNvSpPr>
          <p:nvPr/>
        </p:nvSpPr>
        <p:spPr bwMode="auto">
          <a:xfrm>
            <a:off x="8164611" y="406847"/>
            <a:ext cx="252413" cy="16510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200"/>
          </a:p>
        </p:txBody>
      </p:sp>
      <p:sp>
        <p:nvSpPr>
          <p:cNvPr id="48" name="Rectangle 29"/>
          <p:cNvSpPr>
            <a:spLocks noChangeArrowheads="1"/>
          </p:cNvSpPr>
          <p:nvPr/>
        </p:nvSpPr>
        <p:spPr bwMode="auto">
          <a:xfrm>
            <a:off x="142974" y="48072"/>
            <a:ext cx="8021637" cy="365125"/>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spcBef>
                <a:spcPct val="50000"/>
              </a:spcBef>
              <a:buNone/>
            </a:pPr>
            <a:r>
              <a:rPr lang="ja-JP" altLang="en-US" sz="1800" b="1" dirty="0">
                <a:solidFill>
                  <a:srgbClr val="FFFFFF"/>
                </a:solidFill>
                <a:latin typeface="BIZ UDゴシック" panose="020B0400000000000000" pitchFamily="49" charset="-128"/>
                <a:ea typeface="BIZ UDゴシック" panose="020B0400000000000000" pitchFamily="49" charset="-128"/>
              </a:rPr>
              <a:t>「豊かな大阪湾」保全・再生・創出</a:t>
            </a:r>
            <a:r>
              <a:rPr lang="ja-JP" altLang="en-US" sz="1800" b="1" dirty="0" smtClean="0">
                <a:solidFill>
                  <a:srgbClr val="FFFFFF"/>
                </a:solidFill>
                <a:latin typeface="BIZ UDゴシック" panose="020B0400000000000000" pitchFamily="49" charset="-128"/>
                <a:ea typeface="BIZ UDゴシック" panose="020B0400000000000000" pitchFamily="49" charset="-128"/>
              </a:rPr>
              <a:t>プラン</a:t>
            </a:r>
            <a:r>
              <a:rPr lang="ja-JP" altLang="en-US" sz="1800" b="1" dirty="0">
                <a:solidFill>
                  <a:srgbClr val="FFFFFF"/>
                </a:solidFill>
                <a:latin typeface="BIZ UDゴシック" panose="020B0400000000000000" pitchFamily="49" charset="-128"/>
                <a:ea typeface="BIZ UDゴシック" panose="020B0400000000000000" pitchFamily="49" charset="-128"/>
              </a:rPr>
              <a:t>　概要</a:t>
            </a:r>
          </a:p>
        </p:txBody>
      </p:sp>
      <p:sp>
        <p:nvSpPr>
          <p:cNvPr id="55" name="Text Box 46">
            <a:extLst>
              <a:ext uri="{FF2B5EF4-FFF2-40B4-BE49-F238E27FC236}">
                <a16:creationId xmlns:a16="http://schemas.microsoft.com/office/drawing/2014/main" id="{169B215F-378B-4521-B06C-922094EF25C8}"/>
              </a:ext>
            </a:extLst>
          </p:cNvPr>
          <p:cNvSpPr txBox="1">
            <a:spLocks noChangeArrowheads="1"/>
          </p:cNvSpPr>
          <p:nvPr/>
        </p:nvSpPr>
        <p:spPr bwMode="auto">
          <a:xfrm>
            <a:off x="10538661" y="175065"/>
            <a:ext cx="2229310" cy="319087"/>
          </a:xfrm>
          <a:prstGeom prst="rect">
            <a:avLst/>
          </a:prstGeom>
          <a:solidFill>
            <a:srgbClr val="0000FF"/>
          </a:solidFill>
          <a:ln w="6350">
            <a:noFill/>
            <a:prstDash val="sysDot"/>
            <a:miter lim="800000"/>
            <a:headEnd/>
            <a:tailEnd/>
          </a:ln>
          <a:extLst/>
        </p:spPr>
        <p:txBody>
          <a:bodyPr lIns="74295" tIns="8890" rIns="74295" bIns="8890"/>
          <a:lstStyle/>
          <a:p>
            <a:pPr algn="ctr">
              <a:defRPr/>
            </a:pPr>
            <a:r>
              <a:rPr kumimoji="0" lang="ja-JP" altLang="en-US" sz="1400" b="1" dirty="0">
                <a:solidFill>
                  <a:schemeClr val="bg1"/>
                </a:solidFill>
                <a:latin typeface="BIZ UDゴシック" panose="020B0400000000000000" pitchFamily="49" charset="-128"/>
                <a:ea typeface="BIZ UDゴシック" panose="020B0400000000000000" pitchFamily="49" charset="-128"/>
              </a:rPr>
              <a:t>令和</a:t>
            </a:r>
            <a:r>
              <a:rPr kumimoji="0" lang="en-US" altLang="ja-JP" sz="1400" b="1" dirty="0" smtClean="0">
                <a:solidFill>
                  <a:schemeClr val="bg1"/>
                </a:solidFill>
                <a:latin typeface="BIZ UDゴシック" panose="020B0400000000000000" pitchFamily="49" charset="-128"/>
                <a:ea typeface="BIZ UDゴシック" panose="020B0400000000000000" pitchFamily="49" charset="-128"/>
              </a:rPr>
              <a:t>4</a:t>
            </a:r>
            <a:r>
              <a:rPr kumimoji="0" lang="ja-JP" altLang="en-US" sz="1400" b="1" dirty="0" smtClean="0">
                <a:solidFill>
                  <a:schemeClr val="bg1"/>
                </a:solidFill>
                <a:latin typeface="BIZ UDゴシック" panose="020B0400000000000000" pitchFamily="49" charset="-128"/>
                <a:ea typeface="BIZ UDゴシック" panose="020B0400000000000000" pitchFamily="49" charset="-128"/>
              </a:rPr>
              <a:t>年</a:t>
            </a:r>
            <a:r>
              <a:rPr kumimoji="0" lang="en-US" altLang="ja-JP" sz="1400" b="1" dirty="0">
                <a:solidFill>
                  <a:schemeClr val="bg1"/>
                </a:solidFill>
                <a:latin typeface="BIZ UDゴシック" panose="020B0400000000000000" pitchFamily="49" charset="-128"/>
                <a:ea typeface="BIZ UDゴシック" panose="020B0400000000000000" pitchFamily="49" charset="-128"/>
              </a:rPr>
              <a:t>10</a:t>
            </a:r>
            <a:r>
              <a:rPr kumimoji="0" lang="ja-JP" altLang="en-US" sz="1400" b="1" dirty="0" smtClean="0">
                <a:solidFill>
                  <a:schemeClr val="bg1"/>
                </a:solidFill>
                <a:latin typeface="BIZ UDゴシック" panose="020B0400000000000000" pitchFamily="49" charset="-128"/>
                <a:ea typeface="BIZ UDゴシック" panose="020B0400000000000000" pitchFamily="49" charset="-128"/>
              </a:rPr>
              <a:t>月</a:t>
            </a:r>
            <a:r>
              <a:rPr kumimoji="0" lang="en-US" altLang="ja-JP" sz="1400" b="1" dirty="0" smtClean="0">
                <a:solidFill>
                  <a:schemeClr val="bg1"/>
                </a:solidFill>
                <a:latin typeface="BIZ UDゴシック" panose="020B0400000000000000" pitchFamily="49" charset="-128"/>
                <a:ea typeface="BIZ UDゴシック" panose="020B0400000000000000" pitchFamily="49" charset="-128"/>
              </a:rPr>
              <a:t> </a:t>
            </a:r>
            <a:r>
              <a:rPr kumimoji="0" lang="ja-JP" altLang="en-US" sz="1400" b="1" dirty="0" smtClean="0">
                <a:solidFill>
                  <a:schemeClr val="bg1"/>
                </a:solidFill>
                <a:latin typeface="BIZ UDゴシック" panose="020B0400000000000000" pitchFamily="49" charset="-128"/>
                <a:ea typeface="BIZ UDゴシック" panose="020B0400000000000000" pitchFamily="49" charset="-128"/>
              </a:rPr>
              <a:t>大阪府</a:t>
            </a:r>
            <a:endParaRPr kumimoji="0" lang="ja-JP" altLang="ja-JP" sz="1400" b="1" i="0" dirty="0">
              <a:solidFill>
                <a:schemeClr val="bg1"/>
              </a:solidFill>
              <a:latin typeface="BIZ UDゴシック" panose="020B0400000000000000" pitchFamily="49" charset="-128"/>
              <a:ea typeface="BIZ UDゴシック" panose="020B0400000000000000" pitchFamily="49" charset="-128"/>
            </a:endParaRPr>
          </a:p>
        </p:txBody>
      </p:sp>
      <p:sp>
        <p:nvSpPr>
          <p:cNvPr id="58" name="テキスト ボックス 57">
            <a:extLst>
              <a:ext uri="{FF2B5EF4-FFF2-40B4-BE49-F238E27FC236}">
                <a16:creationId xmlns:a16="http://schemas.microsoft.com/office/drawing/2014/main" id="{70372108-DFD6-41C5-905E-5BE51868B61A}"/>
              </a:ext>
            </a:extLst>
          </p:cNvPr>
          <p:cNvSpPr txBox="1"/>
          <p:nvPr/>
        </p:nvSpPr>
        <p:spPr>
          <a:xfrm>
            <a:off x="6419366" y="1460913"/>
            <a:ext cx="3780000" cy="297517"/>
          </a:xfrm>
          <a:prstGeom prst="rect">
            <a:avLst/>
          </a:prstGeom>
          <a:solidFill>
            <a:srgbClr val="0000FF"/>
          </a:solidFill>
          <a:ln w="9525">
            <a:noFill/>
          </a:ln>
        </p:spPr>
        <p:txBody>
          <a:bodyPr wrap="square" rtlCol="0">
            <a:spAutoFit/>
          </a:bodyPr>
          <a:lstStyle/>
          <a:p>
            <a:pPr algn="dist">
              <a:lnSpc>
                <a:spcPts val="1600"/>
              </a:lnSpc>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将来像の実現に</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向けた基本的な施策</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a:extLst>
              <a:ext uri="{FF2B5EF4-FFF2-40B4-BE49-F238E27FC236}">
                <a16:creationId xmlns:a16="http://schemas.microsoft.com/office/drawing/2014/main" id="{9F3BF7AD-4F13-4E1A-9B82-080BB017E3A6}"/>
              </a:ext>
            </a:extLst>
          </p:cNvPr>
          <p:cNvSpPr txBox="1"/>
          <p:nvPr/>
        </p:nvSpPr>
        <p:spPr>
          <a:xfrm>
            <a:off x="6484661" y="4584576"/>
            <a:ext cx="4676275" cy="475059"/>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２</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沿岸域</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の環境の保全、再生及び創出、並びに都市の魅力を高める潤い・安心</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の創出</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と自然景観及び文化的景観の</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保全</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71">
            <a:extLst>
              <a:ext uri="{FF2B5EF4-FFF2-40B4-BE49-F238E27FC236}">
                <a16:creationId xmlns:a16="http://schemas.microsoft.com/office/drawing/2014/main" id="{F72BA8E5-9E56-4027-BA12-6533DA5051D6}"/>
              </a:ext>
            </a:extLst>
          </p:cNvPr>
          <p:cNvSpPr/>
          <p:nvPr/>
        </p:nvSpPr>
        <p:spPr>
          <a:xfrm>
            <a:off x="6553522" y="5053003"/>
            <a:ext cx="4579311" cy="459930"/>
          </a:xfrm>
          <a:prstGeom prst="roundRect">
            <a:avLst>
              <a:gd name="adj" fmla="val 9085"/>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rPr>
              <a:t>藻場・干潟・砂浜等の保全や、海と都市景観・産業景観が一体となった景観の魅力の創出、エコツーリズム等を推進</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66" name="テキスト ボックス 65">
            <a:extLst>
              <a:ext uri="{FF2B5EF4-FFF2-40B4-BE49-F238E27FC236}">
                <a16:creationId xmlns:a16="http://schemas.microsoft.com/office/drawing/2014/main" id="{B1939843-9005-4EBF-B537-120229E812ED}"/>
              </a:ext>
            </a:extLst>
          </p:cNvPr>
          <p:cNvSpPr txBox="1"/>
          <p:nvPr/>
        </p:nvSpPr>
        <p:spPr>
          <a:xfrm>
            <a:off x="6466696" y="6168752"/>
            <a:ext cx="4646316"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３　海洋プラスチックごみを含む漂流ごみ等の除去・発生抑制等</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71">
            <a:extLst>
              <a:ext uri="{FF2B5EF4-FFF2-40B4-BE49-F238E27FC236}">
                <a16:creationId xmlns:a16="http://schemas.microsoft.com/office/drawing/2014/main" id="{E4B6D4FC-7C1F-4B0C-9DDF-AB0F4056E9E1}"/>
              </a:ext>
            </a:extLst>
          </p:cNvPr>
          <p:cNvSpPr/>
          <p:nvPr/>
        </p:nvSpPr>
        <p:spPr>
          <a:xfrm>
            <a:off x="6544687" y="6493234"/>
            <a:ext cx="4568027" cy="426621"/>
          </a:xfrm>
          <a:prstGeom prst="roundRect">
            <a:avLst>
              <a:gd name="adj" fmla="val 9085"/>
            </a:avLst>
          </a:prstGeom>
          <a:noFill/>
          <a:ln w="28575"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rPr>
              <a:t>「</a:t>
            </a:r>
            <a:r>
              <a:rPr lang="ja-JP" altLang="en-US" sz="1100" b="1" dirty="0">
                <a:solidFill>
                  <a:schemeClr val="tx1"/>
                </a:solidFill>
                <a:latin typeface="Meiryo UI" panose="020B0604030504040204" pitchFamily="50" charset="-128"/>
                <a:ea typeface="Meiryo UI" panose="020B0604030504040204" pitchFamily="50" charset="-128"/>
              </a:rPr>
              <a:t>大阪ブルー・オーシャン・ビジョン</a:t>
            </a:r>
            <a:r>
              <a:rPr lang="ja-JP" altLang="en-US" sz="1100" b="1" dirty="0" smtClean="0">
                <a:solidFill>
                  <a:schemeClr val="tx1"/>
                </a:solidFill>
                <a:latin typeface="Meiryo UI" panose="020B0604030504040204" pitchFamily="50" charset="-128"/>
                <a:ea typeface="Meiryo UI" panose="020B0604030504040204" pitchFamily="50" charset="-128"/>
              </a:rPr>
              <a:t>」の実現に向けた「おおさか海ごみゼロプラン」に基づく取組等を推進</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68" name="テキスト ボックス 67">
            <a:extLst>
              <a:ext uri="{FF2B5EF4-FFF2-40B4-BE49-F238E27FC236}">
                <a16:creationId xmlns:a16="http://schemas.microsoft.com/office/drawing/2014/main" id="{2D2D868A-D193-4C09-A1A8-FA7FCA54F229}"/>
              </a:ext>
            </a:extLst>
          </p:cNvPr>
          <p:cNvSpPr txBox="1"/>
          <p:nvPr/>
        </p:nvSpPr>
        <p:spPr>
          <a:xfrm>
            <a:off x="6453143" y="7611908"/>
            <a:ext cx="4653063"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４　気候変動への対応を含む環境モニタリング、調査研究等の推進</a:t>
            </a:r>
          </a:p>
        </p:txBody>
      </p:sp>
      <p:sp>
        <p:nvSpPr>
          <p:cNvPr id="69" name="角丸四角形 71">
            <a:extLst>
              <a:ext uri="{FF2B5EF4-FFF2-40B4-BE49-F238E27FC236}">
                <a16:creationId xmlns:a16="http://schemas.microsoft.com/office/drawing/2014/main" id="{0F788D60-1D40-4646-B4B6-2839123F9040}"/>
              </a:ext>
            </a:extLst>
          </p:cNvPr>
          <p:cNvSpPr/>
          <p:nvPr/>
        </p:nvSpPr>
        <p:spPr>
          <a:xfrm>
            <a:off x="6565457" y="7923192"/>
            <a:ext cx="4565692" cy="459930"/>
          </a:xfrm>
          <a:prstGeom prst="roundRect">
            <a:avLst>
              <a:gd name="adj" fmla="val 9085"/>
            </a:avLst>
          </a:prstGeom>
          <a:noFill/>
          <a:ln w="28575"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rPr>
              <a:t>水質等の監視測定や、関係機関や事業者等と</a:t>
            </a:r>
            <a:r>
              <a:rPr lang="ja-JP" altLang="en-US" sz="1100" b="1" dirty="0">
                <a:solidFill>
                  <a:schemeClr val="tx1"/>
                </a:solidFill>
                <a:latin typeface="Meiryo UI" panose="020B0604030504040204" pitchFamily="50" charset="-128"/>
                <a:ea typeface="Meiryo UI" panose="020B0604030504040204" pitchFamily="50" charset="-128"/>
              </a:rPr>
              <a:t>連携</a:t>
            </a:r>
            <a:r>
              <a:rPr lang="ja-JP" altLang="en-US" sz="1100" b="1" dirty="0" smtClean="0">
                <a:solidFill>
                  <a:schemeClr val="tx1"/>
                </a:solidFill>
                <a:latin typeface="Meiryo UI" panose="020B0604030504040204" pitchFamily="50" charset="-128"/>
                <a:ea typeface="Meiryo UI" panose="020B0604030504040204" pitchFamily="50" charset="-128"/>
              </a:rPr>
              <a:t>した、</a:t>
            </a:r>
            <a:r>
              <a:rPr lang="ja-JP" altLang="en-US" sz="1100" b="1" dirty="0">
                <a:solidFill>
                  <a:schemeClr val="tx1"/>
                </a:solidFill>
                <a:latin typeface="Meiryo UI" panose="020B0604030504040204" pitchFamily="50" charset="-128"/>
                <a:ea typeface="Meiryo UI" panose="020B0604030504040204" pitchFamily="50" charset="-128"/>
              </a:rPr>
              <a:t>環境保全に関するモニタリング、調査</a:t>
            </a:r>
            <a:r>
              <a:rPr lang="ja-JP" altLang="en-US" sz="1100" b="1" dirty="0" smtClean="0">
                <a:solidFill>
                  <a:schemeClr val="tx1"/>
                </a:solidFill>
                <a:latin typeface="Meiryo UI" panose="020B0604030504040204" pitchFamily="50" charset="-128"/>
                <a:ea typeface="Meiryo UI" panose="020B0604030504040204" pitchFamily="50" charset="-128"/>
              </a:rPr>
              <a:t>研究・技術開発等を推進</a:t>
            </a:r>
            <a:endParaRPr lang="en-US" altLang="ja-JP" sz="1100" b="1" dirty="0">
              <a:solidFill>
                <a:schemeClr val="tx1"/>
              </a:solidFill>
              <a:latin typeface="Meiryo UI" panose="020B0604030504040204" pitchFamily="50" charset="-128"/>
              <a:ea typeface="Meiryo UI" panose="020B0604030504040204" pitchFamily="50" charset="-128"/>
            </a:endParaRPr>
          </a:p>
        </p:txBody>
      </p:sp>
      <p:pic>
        <p:nvPicPr>
          <p:cNvPr id="70" name="図 69"/>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389860" y="5646169"/>
            <a:ext cx="996924" cy="720000"/>
          </a:xfrm>
          <a:prstGeom prst="rect">
            <a:avLst/>
          </a:prstGeom>
          <a:noFill/>
          <a:ln>
            <a:noFill/>
          </a:ln>
          <a:effectLst/>
        </p:spPr>
      </p:pic>
      <p:sp>
        <p:nvSpPr>
          <p:cNvPr id="73" name="テキスト ボックス 9"/>
          <p:cNvSpPr txBox="1"/>
          <p:nvPr/>
        </p:nvSpPr>
        <p:spPr>
          <a:xfrm>
            <a:off x="11152049" y="9040771"/>
            <a:ext cx="1644324" cy="374531"/>
          </a:xfrm>
          <a:prstGeom prst="rect">
            <a:avLst/>
          </a:prstGeom>
          <a:noFill/>
        </p:spPr>
        <p:txBody>
          <a:bodyPr wrap="square" rtlCol="0">
            <a:noAutofit/>
          </a:bodyPr>
          <a:lstStyle/>
          <a:p>
            <a:pPr>
              <a:lnSpc>
                <a:spcPts val="900"/>
              </a:lnSpc>
              <a:spcAft>
                <a:spcPts val="0"/>
              </a:spcAft>
            </a:pP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子ども向け</a:t>
            </a:r>
            <a:r>
              <a:rPr lang="ja-JP" altLang="en-US" sz="900" b="1" kern="100" dirty="0" smtClean="0">
                <a:latin typeface="Meiryo UI" panose="020B0604030504040204" pitchFamily="50" charset="-128"/>
                <a:ea typeface="Meiryo UI" panose="020B0604030504040204" pitchFamily="50" charset="-128"/>
                <a:cs typeface="Times New Roman" panose="02020603050405020304" pitchFamily="18" charset="0"/>
              </a:rPr>
              <a:t>啓発シリーズ</a:t>
            </a: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動画</a:t>
            </a:r>
          </a:p>
          <a:p>
            <a:pPr>
              <a:lnSpc>
                <a:spcPts val="900"/>
              </a:lnSpc>
              <a:spcAft>
                <a:spcPts val="0"/>
              </a:spcAft>
            </a:pPr>
            <a:r>
              <a:rPr lang="en-US" altLang="ja-JP" sz="9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ハッピー・オオサカ・ベイベース</a:t>
            </a:r>
            <a:r>
              <a:rPr lang="en-US" altLang="ja-JP" sz="900" b="1" kern="100" dirty="0">
                <a:latin typeface="Meiryo UI" panose="020B0604030504040204" pitchFamily="50" charset="-128"/>
                <a:ea typeface="Meiryo UI" panose="020B0604030504040204" pitchFamily="50" charset="-128"/>
                <a:cs typeface="Times New Roman" panose="02020603050405020304" pitchFamily="18" charset="0"/>
              </a:rPr>
              <a:t>】</a:t>
            </a:r>
          </a:p>
        </p:txBody>
      </p:sp>
      <p:pic>
        <p:nvPicPr>
          <p:cNvPr id="74" name="Picture 3">
            <a:extLst>
              <a:ext uri="{FF2B5EF4-FFF2-40B4-BE49-F238E27FC236}">
                <a16:creationId xmlns:a16="http://schemas.microsoft.com/office/drawing/2014/main" id="{98DCA88C-4B94-4136-B8CE-2B5663A65FCD}"/>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l="6448"/>
          <a:stretch/>
        </p:blipFill>
        <p:spPr bwMode="auto">
          <a:xfrm>
            <a:off x="11204738" y="8175896"/>
            <a:ext cx="1534512" cy="8885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4" name="図 83"/>
          <p:cNvPicPr>
            <a:picLocks noChangeAspect="1"/>
          </p:cNvPicPr>
          <p:nvPr/>
        </p:nvPicPr>
        <p:blipFill>
          <a:blip r:embed="rId12"/>
          <a:stretch>
            <a:fillRect/>
          </a:stretch>
        </p:blipFill>
        <p:spPr>
          <a:xfrm>
            <a:off x="11182347" y="4835438"/>
            <a:ext cx="1546832" cy="1117290"/>
          </a:xfrm>
          <a:prstGeom prst="rect">
            <a:avLst/>
          </a:prstGeom>
        </p:spPr>
      </p:pic>
      <p:sp>
        <p:nvSpPr>
          <p:cNvPr id="85" name="テキスト ボックス 2" descr="正常なノリと色落ちしたノリの写真の出展です。" title="出典：水産庁ホームページ">
            <a:extLst>
              <a:ext uri="{FF2B5EF4-FFF2-40B4-BE49-F238E27FC236}">
                <a16:creationId xmlns:a16="http://schemas.microsoft.com/office/drawing/2014/main" id="{60C2562E-3C59-48B7-8FE6-1EF25AA94521}"/>
              </a:ext>
            </a:extLst>
          </p:cNvPr>
          <p:cNvSpPr txBox="1">
            <a:spLocks noChangeArrowheads="1"/>
          </p:cNvSpPr>
          <p:nvPr/>
        </p:nvSpPr>
        <p:spPr bwMode="auto">
          <a:xfrm>
            <a:off x="11160936" y="5616332"/>
            <a:ext cx="1568243" cy="323165"/>
          </a:xfrm>
          <a:prstGeom prst="rect">
            <a:avLst/>
          </a:prstGeom>
          <a:solidFill>
            <a:srgbClr val="000000">
              <a:alpha val="60000"/>
            </a:srgbClr>
          </a:solidFill>
          <a:ln w="9525">
            <a:noFill/>
            <a:miter lim="800000"/>
            <a:headEnd/>
            <a:tailEnd/>
          </a:ln>
        </p:spPr>
        <p:txBody>
          <a:bodyPr rot="0" vert="horz" wrap="square" lIns="91440" tIns="45720" rIns="91440" bIns="45720" anchor="t" anchorCtr="0">
            <a:spAutoFit/>
          </a:bodyPr>
          <a:lstStyle/>
          <a:p>
            <a:pPr algn="ctr">
              <a:lnSpc>
                <a:spcPts val="900"/>
              </a:lnSpc>
            </a:pPr>
            <a:r>
              <a:rPr lang="ja-JP" altLang="en-US" sz="900" b="1" kern="100" dirty="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大阪湾沿岸を</a:t>
            </a:r>
            <a:r>
              <a:rPr lang="ja-JP" altLang="en-US" sz="900" b="1" kern="100" dirty="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巡る</a:t>
            </a:r>
            <a:endParaRPr lang="en-US" altLang="ja-JP" sz="900" b="1" kern="100" dirty="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a:p>
            <a:pPr algn="ctr">
              <a:lnSpc>
                <a:spcPts val="900"/>
              </a:lnSpc>
            </a:pPr>
            <a:r>
              <a:rPr lang="ja-JP" altLang="en-US" sz="900" b="1" kern="100" dirty="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ウォーキングツアー</a:t>
            </a:r>
            <a:endParaRPr lang="en-US" altLang="ja-JP" sz="900" b="1" kern="100" dirty="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87" name="テキスト ボックス 86">
            <a:extLst>
              <a:ext uri="{FF2B5EF4-FFF2-40B4-BE49-F238E27FC236}">
                <a16:creationId xmlns:a16="http://schemas.microsoft.com/office/drawing/2014/main" id="{2D2D868A-D193-4C09-A1A8-FA7FCA54F229}"/>
              </a:ext>
            </a:extLst>
          </p:cNvPr>
          <p:cNvSpPr txBox="1"/>
          <p:nvPr/>
        </p:nvSpPr>
        <p:spPr>
          <a:xfrm>
            <a:off x="6451947" y="8837656"/>
            <a:ext cx="4620495"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en-US" altLang="ja-JP" sz="1200" b="1" dirty="0" smtClean="0">
                <a:ln/>
                <a:latin typeface="Meiryo UI" panose="020B0604030504040204" pitchFamily="50" charset="-128"/>
                <a:ea typeface="Meiryo UI" panose="020B0604030504040204" pitchFamily="50" charset="-128"/>
                <a:cs typeface="Meiryo UI" panose="020B0604030504040204" pitchFamily="50" charset="-128"/>
              </a:rPr>
              <a:t>5</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　基盤的</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施策の着実な実施</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角丸四角形 71">
            <a:extLst>
              <a:ext uri="{FF2B5EF4-FFF2-40B4-BE49-F238E27FC236}">
                <a16:creationId xmlns:a16="http://schemas.microsoft.com/office/drawing/2014/main" id="{0F788D60-1D40-4646-B4B6-2839123F9040}"/>
              </a:ext>
            </a:extLst>
          </p:cNvPr>
          <p:cNvSpPr/>
          <p:nvPr/>
        </p:nvSpPr>
        <p:spPr>
          <a:xfrm>
            <a:off x="6597272" y="9133272"/>
            <a:ext cx="4533877" cy="459930"/>
          </a:xfrm>
          <a:prstGeom prst="roundRect">
            <a:avLst>
              <a:gd name="adj" fmla="val 9085"/>
            </a:avLst>
          </a:prstGeom>
          <a:noFill/>
          <a:ln w="28575"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400"/>
              </a:lnSpc>
            </a:pPr>
            <a:r>
              <a:rPr lang="ja-JP" altLang="en-US" sz="1100" b="1" dirty="0">
                <a:solidFill>
                  <a:schemeClr val="tx1"/>
                </a:solidFill>
                <a:latin typeface="Meiryo UI" panose="020B0604030504040204" pitchFamily="50" charset="-128"/>
                <a:ea typeface="Meiryo UI" panose="020B0604030504040204" pitchFamily="50" charset="-128"/>
              </a:rPr>
              <a:t>広域的な連携</a:t>
            </a:r>
            <a:r>
              <a:rPr lang="ja-JP" altLang="en-US" sz="1100" b="1">
                <a:solidFill>
                  <a:schemeClr val="tx1"/>
                </a:solidFill>
                <a:latin typeface="Meiryo UI" panose="020B0604030504040204" pitchFamily="50" charset="-128"/>
                <a:ea typeface="Meiryo UI" panose="020B0604030504040204" pitchFamily="50" charset="-128"/>
              </a:rPr>
              <a:t>の</a:t>
            </a:r>
            <a:r>
              <a:rPr lang="ja-JP" altLang="en-US" sz="1100" b="1" smtClean="0">
                <a:solidFill>
                  <a:schemeClr val="tx1"/>
                </a:solidFill>
                <a:latin typeface="Meiryo UI" panose="020B0604030504040204" pitchFamily="50" charset="-128"/>
                <a:ea typeface="Meiryo UI" panose="020B0604030504040204" pitchFamily="50" charset="-128"/>
              </a:rPr>
              <a:t>強化、</a:t>
            </a:r>
            <a:r>
              <a:rPr lang="ja-JP" altLang="en-US" sz="1100" b="1" dirty="0">
                <a:solidFill>
                  <a:schemeClr val="tx1"/>
                </a:solidFill>
                <a:latin typeface="Meiryo UI" panose="020B0604030504040204" pitchFamily="50" charset="-128"/>
                <a:ea typeface="Meiryo UI" panose="020B0604030504040204" pitchFamily="50" charset="-128"/>
              </a:rPr>
              <a:t>情報提供・広報の</a:t>
            </a:r>
            <a:r>
              <a:rPr lang="ja-JP" altLang="en-US" sz="1100" b="1" dirty="0" smtClean="0">
                <a:solidFill>
                  <a:schemeClr val="tx1"/>
                </a:solidFill>
                <a:latin typeface="Meiryo UI" panose="020B0604030504040204" pitchFamily="50" charset="-128"/>
                <a:ea typeface="Meiryo UI" panose="020B0604030504040204" pitchFamily="50" charset="-128"/>
              </a:rPr>
              <a:t>充実、環境教育・環境学習の推進及び住民</a:t>
            </a:r>
            <a:r>
              <a:rPr lang="ja-JP" altLang="en-US" sz="1100" b="1" dirty="0">
                <a:solidFill>
                  <a:schemeClr val="tx1"/>
                </a:solidFill>
                <a:latin typeface="Meiryo UI" panose="020B0604030504040204" pitchFamily="50" charset="-128"/>
                <a:ea typeface="Meiryo UI" panose="020B0604030504040204" pitchFamily="50" charset="-128"/>
              </a:rPr>
              <a:t>参加</a:t>
            </a:r>
            <a:r>
              <a:rPr lang="ja-JP" altLang="en-US" sz="1100" b="1">
                <a:solidFill>
                  <a:schemeClr val="tx1"/>
                </a:solidFill>
                <a:latin typeface="Meiryo UI" panose="020B0604030504040204" pitchFamily="50" charset="-128"/>
                <a:ea typeface="Meiryo UI" panose="020B0604030504040204" pitchFamily="50" charset="-128"/>
              </a:rPr>
              <a:t>の</a:t>
            </a:r>
            <a:r>
              <a:rPr lang="ja-JP" altLang="en-US" sz="1100" b="1" smtClean="0">
                <a:solidFill>
                  <a:schemeClr val="tx1"/>
                </a:solidFill>
                <a:latin typeface="Meiryo UI" panose="020B0604030504040204" pitchFamily="50" charset="-128"/>
                <a:ea typeface="Meiryo UI" panose="020B0604030504040204" pitchFamily="50" charset="-128"/>
              </a:rPr>
              <a:t>推進 等</a:t>
            </a:r>
            <a:endParaRPr lang="ja-JP" altLang="en-US" sz="1100" b="1" dirty="0">
              <a:solidFill>
                <a:schemeClr val="tx1"/>
              </a:solidFill>
              <a:latin typeface="Meiryo UI" panose="020B0604030504040204" pitchFamily="50" charset="-128"/>
              <a:ea typeface="Meiryo UI" panose="020B0604030504040204" pitchFamily="50" charset="-128"/>
            </a:endParaRPr>
          </a:p>
        </p:txBody>
      </p:sp>
      <p:pic>
        <p:nvPicPr>
          <p:cNvPr id="12" name="図 11"/>
          <p:cNvPicPr>
            <a:picLocks noChangeAspect="1"/>
          </p:cNvPicPr>
          <p:nvPr/>
        </p:nvPicPr>
        <p:blipFill>
          <a:blip r:embed="rId13"/>
          <a:stretch>
            <a:fillRect/>
          </a:stretch>
        </p:blipFill>
        <p:spPr>
          <a:xfrm>
            <a:off x="11242721" y="6241222"/>
            <a:ext cx="1486458" cy="1512950"/>
          </a:xfrm>
          <a:prstGeom prst="rect">
            <a:avLst/>
          </a:prstGeom>
          <a:ln>
            <a:solidFill>
              <a:schemeClr val="tx1"/>
            </a:solidFill>
          </a:ln>
        </p:spPr>
      </p:pic>
      <p:sp>
        <p:nvSpPr>
          <p:cNvPr id="89" name="テキスト ボックス 2" descr="正常なノリと色落ちしたノリの写真の出展です。" title="出典：水産庁ホームページ">
            <a:extLst>
              <a:ext uri="{FF2B5EF4-FFF2-40B4-BE49-F238E27FC236}">
                <a16:creationId xmlns:a16="http://schemas.microsoft.com/office/drawing/2014/main" id="{AF3C7A8B-1E35-46A0-8414-B3678135C242}"/>
              </a:ext>
            </a:extLst>
          </p:cNvPr>
          <p:cNvSpPr txBox="1">
            <a:spLocks noChangeArrowheads="1"/>
          </p:cNvSpPr>
          <p:nvPr/>
        </p:nvSpPr>
        <p:spPr bwMode="auto">
          <a:xfrm>
            <a:off x="11242720" y="7685741"/>
            <a:ext cx="1503834" cy="211203"/>
          </a:xfrm>
          <a:prstGeom prst="rect">
            <a:avLst/>
          </a:prstGeom>
          <a:solidFill>
            <a:schemeClr val="tx1">
              <a:alpha val="70000"/>
            </a:schemeClr>
          </a:solidFill>
          <a:ln w="9525">
            <a:noFill/>
            <a:miter lim="800000"/>
            <a:headEnd/>
            <a:tailEnd/>
          </a:ln>
        </p:spPr>
        <p:txBody>
          <a:bodyPr rot="0" vert="horz" wrap="square" lIns="36000" tIns="36000" rIns="36000" bIns="36000" anchor="t" anchorCtr="0">
            <a:spAutoFit/>
          </a:bodyPr>
          <a:lstStyle/>
          <a:p>
            <a:pPr algn="ctr"/>
            <a:r>
              <a:rPr lang="ja-JP" altLang="en-US" sz="900" b="1" kern="100" dirty="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おおさか海ごみゼロプラン</a:t>
            </a:r>
            <a:endParaRPr lang="en-US" altLang="ja-JP" sz="900" b="1" kern="100" dirty="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grpSp>
        <p:nvGrpSpPr>
          <p:cNvPr id="99" name="グループ化 98"/>
          <p:cNvGrpSpPr/>
          <p:nvPr/>
        </p:nvGrpSpPr>
        <p:grpSpPr>
          <a:xfrm>
            <a:off x="6378942" y="1776264"/>
            <a:ext cx="6320169" cy="2633073"/>
            <a:chOff x="13958" y="1718597"/>
            <a:chExt cx="6320169" cy="2699175"/>
          </a:xfrm>
        </p:grpSpPr>
        <p:sp>
          <p:nvSpPr>
            <p:cNvPr id="101" name="テキスト ボックス 100">
              <a:extLst>
                <a:ext uri="{FF2B5EF4-FFF2-40B4-BE49-F238E27FC236}">
                  <a16:creationId xmlns:a16="http://schemas.microsoft.com/office/drawing/2014/main" id="{AE944C32-3240-4331-A6ED-49320EC28145}"/>
                </a:ext>
              </a:extLst>
            </p:cNvPr>
            <p:cNvSpPr txBox="1"/>
            <p:nvPr/>
          </p:nvSpPr>
          <p:spPr>
            <a:xfrm>
              <a:off x="16767" y="2541745"/>
              <a:ext cx="4317698" cy="633081"/>
            </a:xfrm>
            <a:prstGeom prst="roundRect">
              <a:avLst>
                <a:gd name="adj" fmla="val 6211"/>
              </a:avLst>
            </a:prstGeom>
            <a:noFill/>
            <a:ln w="6350">
              <a:noFill/>
            </a:ln>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主な施策</a:t>
              </a:r>
              <a:r>
                <a:rPr lang="en-US" altLang="ja-JP" sz="1100" dirty="0" smtClean="0">
                  <a:latin typeface="Meiryo UI" panose="020B0604030504040204" pitchFamily="50" charset="-128"/>
                  <a:ea typeface="Meiryo UI" panose="020B0604030504040204" pitchFamily="50" charset="-128"/>
                </a:rPr>
                <a:t>】</a:t>
              </a:r>
            </a:p>
            <a:p>
              <a:pPr marL="88900" indent="-88900"/>
              <a:r>
                <a:rPr lang="ja-JP" altLang="en-US" sz="1100" dirty="0">
                  <a:latin typeface="Meiryo UI" panose="020B0604030504040204" pitchFamily="50" charset="-128"/>
                  <a:ea typeface="Meiryo UI" panose="020B0604030504040204" pitchFamily="50" charset="-128"/>
                </a:rPr>
                <a:t>●水質総量削減制度等に基づき、生活排水対策（下水道の整備等）、産業排水対策（総量規制基準の設定等</a:t>
              </a:r>
              <a:r>
                <a:rPr lang="ja-JP" altLang="en-US" sz="1100" dirty="0" smtClean="0">
                  <a:latin typeface="Meiryo UI" panose="020B0604030504040204" pitchFamily="50" charset="-128"/>
                  <a:ea typeface="Meiryo UI" panose="020B0604030504040204" pitchFamily="50" charset="-128"/>
                </a:rPr>
                <a:t>）等を総合的</a:t>
              </a:r>
              <a:r>
                <a:rPr lang="ja-JP" altLang="en-US" sz="1100" dirty="0">
                  <a:latin typeface="Meiryo UI" panose="020B0604030504040204" pitchFamily="50" charset="-128"/>
                  <a:ea typeface="Meiryo UI" panose="020B0604030504040204" pitchFamily="50" charset="-128"/>
                </a:rPr>
                <a:t>に</a:t>
              </a:r>
              <a:r>
                <a:rPr lang="ja-JP" altLang="en-US" sz="1100" dirty="0" smtClean="0">
                  <a:latin typeface="Meiryo UI" panose="020B0604030504040204" pitchFamily="50" charset="-128"/>
                  <a:ea typeface="Meiryo UI" panose="020B0604030504040204" pitchFamily="50" charset="-128"/>
                </a:rPr>
                <a:t>実施</a:t>
              </a:r>
              <a:endParaRPr lang="en-US" altLang="ja-JP" sz="1100" dirty="0">
                <a:latin typeface="Meiryo UI" panose="020B0604030504040204" pitchFamily="50" charset="-128"/>
                <a:ea typeface="Meiryo UI" panose="020B0604030504040204" pitchFamily="50" charset="-128"/>
              </a:endParaRPr>
            </a:p>
          </p:txBody>
        </p:sp>
        <p:sp>
          <p:nvSpPr>
            <p:cNvPr id="102" name="テキスト ボックス 101">
              <a:extLst>
                <a:ext uri="{FF2B5EF4-FFF2-40B4-BE49-F238E27FC236}">
                  <a16:creationId xmlns:a16="http://schemas.microsoft.com/office/drawing/2014/main" id="{2B7CF13F-BA1A-4D82-B87A-1E85BB4B5BF3}"/>
                </a:ext>
              </a:extLst>
            </p:cNvPr>
            <p:cNvSpPr txBox="1"/>
            <p:nvPr/>
          </p:nvSpPr>
          <p:spPr>
            <a:xfrm>
              <a:off x="16767" y="3138197"/>
              <a:ext cx="4179907" cy="454520"/>
            </a:xfrm>
            <a:prstGeom prst="roundRect">
              <a:avLst>
                <a:gd name="adj" fmla="val 6211"/>
              </a:avLst>
            </a:prstGeom>
            <a:noFill/>
            <a:ln w="6350">
              <a:noFill/>
            </a:ln>
          </p:spPr>
          <p:txBody>
            <a:bodyPr wrap="square" rtlCol="0">
              <a:spAutoFit/>
            </a:bodyPr>
            <a:lstStyle/>
            <a:p>
              <a:pPr marL="177800" indent="-177800"/>
              <a:r>
                <a:rPr lang="ja-JP" altLang="en-US" sz="1100" dirty="0">
                  <a:latin typeface="Meiryo UI" panose="020B0604030504040204" pitchFamily="50" charset="-128"/>
                  <a:ea typeface="Meiryo UI" panose="020B0604030504040204" pitchFamily="50" charset="-128"/>
                </a:rPr>
                <a:t>●湾奥部における栄養塩類の過度な偏在の解消や底層ＤＯの改善に向けた取組みの推進　</a:t>
              </a:r>
            </a:p>
          </p:txBody>
        </p:sp>
        <p:sp>
          <p:nvSpPr>
            <p:cNvPr id="104" name="テキスト ボックス 103">
              <a:extLst>
                <a:ext uri="{FF2B5EF4-FFF2-40B4-BE49-F238E27FC236}">
                  <a16:creationId xmlns:a16="http://schemas.microsoft.com/office/drawing/2014/main" id="{80EBD957-6A6D-4C2A-BF6B-B7819657BDBC}"/>
                </a:ext>
              </a:extLst>
            </p:cNvPr>
            <p:cNvSpPr txBox="1"/>
            <p:nvPr/>
          </p:nvSpPr>
          <p:spPr>
            <a:xfrm>
              <a:off x="13958" y="4141814"/>
              <a:ext cx="3694640" cy="275958"/>
            </a:xfrm>
            <a:prstGeom prst="roundRect">
              <a:avLst>
                <a:gd name="adj" fmla="val 6211"/>
              </a:avLst>
            </a:prstGeom>
            <a:noFill/>
            <a:ln w="6350">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●大阪府海域ブルーカーボン生態系ビジョンに基づく取組み</a:t>
              </a:r>
              <a:endParaRPr lang="en-US" altLang="ja-JP" sz="1100" dirty="0">
                <a:latin typeface="Meiryo UI" panose="020B0604030504040204" pitchFamily="50" charset="-128"/>
                <a:ea typeface="Meiryo UI" panose="020B0604030504040204" pitchFamily="50" charset="-128"/>
              </a:endParaRPr>
            </a:p>
          </p:txBody>
        </p:sp>
        <p:sp>
          <p:nvSpPr>
            <p:cNvPr id="108" name="テキスト ボックス 107">
              <a:extLst>
                <a:ext uri="{FF2B5EF4-FFF2-40B4-BE49-F238E27FC236}">
                  <a16:creationId xmlns:a16="http://schemas.microsoft.com/office/drawing/2014/main" id="{4EB82A95-81CD-4F26-ABF4-6F9D8B501C0A}"/>
                </a:ext>
              </a:extLst>
            </p:cNvPr>
            <p:cNvSpPr txBox="1"/>
            <p:nvPr/>
          </p:nvSpPr>
          <p:spPr>
            <a:xfrm>
              <a:off x="60606" y="1718597"/>
              <a:ext cx="4546631" cy="28503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１</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n/>
                  <a:latin typeface="Meiryo UI" panose="020B0604030504040204" pitchFamily="50" charset="-128"/>
                  <a:ea typeface="Meiryo UI" panose="020B0604030504040204" pitchFamily="50" charset="-128"/>
                  <a:cs typeface="Meiryo UI" panose="020B0604030504040204" pitchFamily="50" charset="-128"/>
                </a:rPr>
                <a:t>水質</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の保全及び管理並びに水産資源の持続可能な利用の確保</a:t>
              </a:r>
              <a:endParaRPr lang="en-US" altLang="ja-JP" sz="12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角丸四角形 71">
              <a:extLst>
                <a:ext uri="{FF2B5EF4-FFF2-40B4-BE49-F238E27FC236}">
                  <a16:creationId xmlns:a16="http://schemas.microsoft.com/office/drawing/2014/main" id="{6AB0A5AB-11FF-487F-88C0-1D087CF84996}"/>
                </a:ext>
              </a:extLst>
            </p:cNvPr>
            <p:cNvSpPr/>
            <p:nvPr/>
          </p:nvSpPr>
          <p:spPr>
            <a:xfrm>
              <a:off x="138634" y="2006607"/>
              <a:ext cx="6195493" cy="597778"/>
            </a:xfrm>
            <a:prstGeom prst="roundRect">
              <a:avLst>
                <a:gd name="adj" fmla="val 9085"/>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nSpc>
                  <a:spcPts val="1400"/>
                </a:lnSpc>
              </a:pPr>
              <a:r>
                <a:rPr lang="ja-JP" altLang="en-US" sz="1100" b="1" dirty="0" smtClean="0">
                  <a:solidFill>
                    <a:schemeClr val="tx1"/>
                  </a:solidFill>
                  <a:latin typeface="Meiryo UI" panose="020B0604030504040204" pitchFamily="50" charset="-128"/>
                  <a:ea typeface="Meiryo UI" panose="020B0604030504040204" pitchFamily="50" charset="-128"/>
                </a:rPr>
                <a:t>湾</a:t>
              </a:r>
              <a:r>
                <a:rPr lang="ja-JP" altLang="en-US" sz="1100" b="1" dirty="0">
                  <a:solidFill>
                    <a:schemeClr val="tx1"/>
                  </a:solidFill>
                  <a:latin typeface="Meiryo UI" panose="020B0604030504040204" pitchFamily="50" charset="-128"/>
                  <a:ea typeface="Meiryo UI" panose="020B0604030504040204" pitchFamily="50" charset="-128"/>
                </a:rPr>
                <a:t>全体としては現在の水質を維持するための取組みを継続</a:t>
              </a:r>
              <a:r>
                <a:rPr lang="ja-JP" altLang="en-US" sz="1100" b="1" dirty="0" smtClean="0">
                  <a:solidFill>
                    <a:schemeClr val="tx1"/>
                  </a:solidFill>
                  <a:latin typeface="Meiryo UI" panose="020B0604030504040204" pitchFamily="50" charset="-128"/>
                  <a:ea typeface="Meiryo UI" panose="020B0604030504040204" pitchFamily="50" charset="-128"/>
                </a:rPr>
                <a:t>しつつ、赤潮</a:t>
              </a:r>
              <a:r>
                <a:rPr lang="ja-JP" altLang="en-US" sz="1100" b="1" dirty="0">
                  <a:solidFill>
                    <a:schemeClr val="tx1"/>
                  </a:solidFill>
                  <a:latin typeface="Meiryo UI" panose="020B0604030504040204" pitchFamily="50" charset="-128"/>
                  <a:ea typeface="Meiryo UI" panose="020B0604030504040204" pitchFamily="50" charset="-128"/>
                </a:rPr>
                <a:t>や貧酸素水塊</a:t>
              </a:r>
              <a:r>
                <a:rPr lang="ja-JP" altLang="en-US" sz="1100" b="1" dirty="0" smtClean="0">
                  <a:solidFill>
                    <a:schemeClr val="tx1"/>
                  </a:solidFill>
                  <a:latin typeface="Meiryo UI" panose="020B0604030504040204" pitchFamily="50" charset="-128"/>
                  <a:ea typeface="Meiryo UI" panose="020B0604030504040204" pitchFamily="50" charset="-128"/>
                </a:rPr>
                <a:t>など</a:t>
              </a:r>
              <a:r>
                <a:rPr lang="ja-JP" altLang="en-US" sz="1100" b="1" dirty="0">
                  <a:solidFill>
                    <a:schemeClr val="tx1"/>
                  </a:solidFill>
                  <a:latin typeface="Meiryo UI" panose="020B0604030504040204" pitchFamily="50" charset="-128"/>
                  <a:ea typeface="Meiryo UI" panose="020B0604030504040204" pitchFamily="50" charset="-128"/>
                </a:rPr>
                <a:t>の</a:t>
              </a:r>
              <a:r>
                <a:rPr lang="ja-JP" altLang="en-US" sz="1100" b="1" dirty="0" smtClean="0">
                  <a:solidFill>
                    <a:schemeClr val="tx1"/>
                  </a:solidFill>
                  <a:latin typeface="Meiryo UI" panose="020B0604030504040204" pitchFamily="50" charset="-128"/>
                  <a:ea typeface="Meiryo UI" panose="020B0604030504040204" pitchFamily="50" charset="-128"/>
                </a:rPr>
                <a:t>局所的な対策として、湾</a:t>
              </a:r>
              <a:r>
                <a:rPr lang="ja-JP" altLang="en-US" sz="1100" b="1" dirty="0">
                  <a:solidFill>
                    <a:schemeClr val="tx1"/>
                  </a:solidFill>
                  <a:latin typeface="Meiryo UI" panose="020B0604030504040204" pitchFamily="50" charset="-128"/>
                  <a:ea typeface="Meiryo UI" panose="020B0604030504040204" pitchFamily="50" charset="-128"/>
                </a:rPr>
                <a:t>奥部における栄養塩類の過度な偏在の解消</a:t>
              </a:r>
              <a:r>
                <a:rPr lang="ja-JP" altLang="en-US" sz="1100" b="1" dirty="0" smtClean="0">
                  <a:solidFill>
                    <a:schemeClr val="tx1"/>
                  </a:solidFill>
                  <a:latin typeface="Meiryo UI" panose="020B0604030504040204" pitchFamily="50" charset="-128"/>
                  <a:ea typeface="Meiryo UI" panose="020B0604030504040204" pitchFamily="50" charset="-128"/>
                </a:rPr>
                <a:t>や</a:t>
              </a:r>
              <a:r>
                <a:rPr lang="ja-JP" altLang="en-US" sz="1100" b="1" dirty="0">
                  <a:solidFill>
                    <a:schemeClr val="tx1"/>
                  </a:solidFill>
                  <a:latin typeface="Meiryo UI" panose="020B0604030504040204" pitchFamily="50" charset="-128"/>
                  <a:ea typeface="Meiryo UI" panose="020B0604030504040204" pitchFamily="50" charset="-128"/>
                </a:rPr>
                <a:t>生物</a:t>
              </a:r>
              <a:r>
                <a:rPr lang="ja-JP" altLang="en-US" sz="1100" b="1" dirty="0" smtClean="0">
                  <a:solidFill>
                    <a:schemeClr val="tx1"/>
                  </a:solidFill>
                  <a:latin typeface="Meiryo UI" panose="020B0604030504040204" pitchFamily="50" charset="-128"/>
                  <a:ea typeface="Meiryo UI" panose="020B0604030504040204" pitchFamily="50" charset="-128"/>
                </a:rPr>
                <a:t>が生息しやすい場の創出等に向けた取組み等</a:t>
              </a:r>
              <a:r>
                <a:rPr lang="ja-JP" altLang="en-US" sz="1100" b="1" smtClean="0">
                  <a:solidFill>
                    <a:schemeClr val="tx1"/>
                  </a:solidFill>
                  <a:latin typeface="Meiryo UI" panose="020B0604030504040204" pitchFamily="50" charset="-128"/>
                  <a:ea typeface="Meiryo UI" panose="020B0604030504040204" pitchFamily="50" charset="-128"/>
                </a:rPr>
                <a:t>を推進。</a:t>
              </a:r>
              <a:r>
                <a:rPr lang="ja-JP" altLang="en-US" sz="1100" b="1" dirty="0" smtClean="0">
                  <a:solidFill>
                    <a:schemeClr val="tx1"/>
                  </a:solidFill>
                  <a:latin typeface="Meiryo UI" panose="020B0604030504040204" pitchFamily="50" charset="-128"/>
                  <a:ea typeface="Meiryo UI" panose="020B0604030504040204" pitchFamily="50" charset="-128"/>
                </a:rPr>
                <a:t>また、湾南部における栄養塩類の管理や、水産資源を含む生物の生息環境の整備等を推進</a:t>
              </a:r>
              <a:endParaRPr lang="en-US" altLang="ja-JP" sz="1100" b="1" dirty="0">
                <a:solidFill>
                  <a:schemeClr val="tx1"/>
                </a:solidFill>
                <a:latin typeface="Meiryo UI" panose="020B0604030504040204" pitchFamily="50" charset="-128"/>
                <a:ea typeface="Meiryo UI" panose="020B0604030504040204" pitchFamily="50" charset="-128"/>
              </a:endParaRPr>
            </a:p>
          </p:txBody>
        </p:sp>
        <p:sp>
          <p:nvSpPr>
            <p:cNvPr id="111" name="テキスト ボックス 110">
              <a:extLst>
                <a:ext uri="{FF2B5EF4-FFF2-40B4-BE49-F238E27FC236}">
                  <a16:creationId xmlns:a16="http://schemas.microsoft.com/office/drawing/2014/main" id="{934B2D70-385A-4AEB-8057-5F06B409E84F}"/>
                </a:ext>
              </a:extLst>
            </p:cNvPr>
            <p:cNvSpPr txBox="1"/>
            <p:nvPr/>
          </p:nvSpPr>
          <p:spPr>
            <a:xfrm>
              <a:off x="183188" y="3708964"/>
              <a:ext cx="4003766" cy="443389"/>
            </a:xfrm>
            <a:prstGeom prst="roundRect">
              <a:avLst>
                <a:gd name="adj" fmla="val 6211"/>
              </a:avLst>
            </a:prstGeom>
            <a:noFill/>
            <a:ln w="6350">
              <a:noFill/>
            </a:ln>
          </p:spPr>
          <p:txBody>
            <a:bodyPr wrap="square" rtlCol="0">
              <a:spAutoFit/>
            </a:bodyPr>
            <a:lstStyle/>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ノリ養殖場周辺等の特定の海域における栄養塩濃度管理の</a:t>
              </a:r>
              <a:r>
                <a:rPr lang="ja-JP" altLang="en-US" sz="1100" dirty="0" smtClean="0">
                  <a:latin typeface="Meiryo UI" panose="020B0604030504040204" pitchFamily="50" charset="-128"/>
                  <a:ea typeface="Meiryo UI" panose="020B0604030504040204" pitchFamily="50" charset="-128"/>
                </a:rPr>
                <a:t>検討</a:t>
              </a:r>
              <a:endParaRPr lang="en-US" altLang="ja-JP" sz="1100" dirty="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lang="ja-JP" altLang="en-US" sz="1100" dirty="0">
                  <a:latin typeface="Meiryo UI" panose="020B0604030504040204" pitchFamily="50" charset="-128"/>
                  <a:ea typeface="Meiryo UI" panose="020B0604030504040204" pitchFamily="50" charset="-128"/>
                </a:rPr>
                <a:t>湾南部全体における栄養塩濃度管理の</a:t>
              </a:r>
              <a:r>
                <a:rPr lang="ja-JP" altLang="en-US" sz="1100" dirty="0" smtClean="0">
                  <a:latin typeface="Meiryo UI" panose="020B0604030504040204" pitchFamily="50" charset="-128"/>
                  <a:ea typeface="Meiryo UI" panose="020B0604030504040204" pitchFamily="50" charset="-128"/>
                </a:rPr>
                <a:t>検討</a:t>
              </a:r>
              <a:endParaRPr lang="en-US" altLang="ja-JP" sz="1100" dirty="0">
                <a:latin typeface="Meiryo UI" panose="020B0604030504040204" pitchFamily="50" charset="-128"/>
                <a:ea typeface="Meiryo UI" panose="020B0604030504040204" pitchFamily="50" charset="-128"/>
              </a:endParaRPr>
            </a:p>
          </p:txBody>
        </p:sp>
        <p:sp>
          <p:nvSpPr>
            <p:cNvPr id="113" name="テキスト ボックス 112">
              <a:extLst>
                <a:ext uri="{FF2B5EF4-FFF2-40B4-BE49-F238E27FC236}">
                  <a16:creationId xmlns:a16="http://schemas.microsoft.com/office/drawing/2014/main" id="{96C11692-FA08-4AB0-BF41-638AE351DD53}"/>
                </a:ext>
              </a:extLst>
            </p:cNvPr>
            <p:cNvSpPr txBox="1"/>
            <p:nvPr/>
          </p:nvSpPr>
          <p:spPr>
            <a:xfrm>
              <a:off x="16767" y="3526885"/>
              <a:ext cx="2757886" cy="275958"/>
            </a:xfrm>
            <a:prstGeom prst="roundRect">
              <a:avLst>
                <a:gd name="adj" fmla="val 6211"/>
              </a:avLst>
            </a:prstGeom>
            <a:noFill/>
            <a:ln w="6350">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栄養</a:t>
              </a:r>
              <a:r>
                <a:rPr lang="ja-JP" altLang="en-US" sz="1100" dirty="0">
                  <a:latin typeface="Meiryo UI" panose="020B0604030504040204" pitchFamily="50" charset="-128"/>
                  <a:ea typeface="Meiryo UI" panose="020B0604030504040204" pitchFamily="50" charset="-128"/>
                </a:rPr>
                <a:t>塩類の管理等</a:t>
              </a:r>
              <a:endParaRPr lang="en-US" altLang="ja-JP" sz="1100" dirty="0">
                <a:latin typeface="Meiryo UI" panose="020B0604030504040204" pitchFamily="50" charset="-128"/>
                <a:ea typeface="Meiryo UI" panose="020B0604030504040204" pitchFamily="50" charset="-128"/>
              </a:endParaRPr>
            </a:p>
          </p:txBody>
        </p:sp>
      </p:grpSp>
      <p:pic>
        <p:nvPicPr>
          <p:cNvPr id="118" name="図 117"/>
          <p:cNvPicPr>
            <a:picLocks noChangeAspect="1"/>
          </p:cNvPicPr>
          <p:nvPr/>
        </p:nvPicPr>
        <p:blipFill rotWithShape="1">
          <a:blip r:embed="rId14">
            <a:extLst>
              <a:ext uri="{28A0092B-C50C-407E-A947-70E740481C1C}">
                <a14:useLocalDpi xmlns:a14="http://schemas.microsoft.com/office/drawing/2010/main" val="0"/>
              </a:ext>
            </a:extLst>
          </a:blip>
          <a:srcRect l="71851" t="30313" r="3258" b="16532"/>
          <a:stretch/>
        </p:blipFill>
        <p:spPr>
          <a:xfrm>
            <a:off x="10672803" y="3465086"/>
            <a:ext cx="975151" cy="834313"/>
          </a:xfrm>
          <a:prstGeom prst="rect">
            <a:avLst/>
          </a:prstGeom>
        </p:spPr>
      </p:pic>
      <p:sp>
        <p:nvSpPr>
          <p:cNvPr id="32" name="Text Box 2092">
            <a:extLst>
              <a:ext uri="{FF2B5EF4-FFF2-40B4-BE49-F238E27FC236}">
                <a16:creationId xmlns:a16="http://schemas.microsoft.com/office/drawing/2014/main" id="{3B94B381-B681-402B-9AE6-9AEBDBCFD52E}"/>
              </a:ext>
            </a:extLst>
          </p:cNvPr>
          <p:cNvSpPr txBox="1">
            <a:spLocks noChangeArrowheads="1"/>
          </p:cNvSpPr>
          <p:nvPr/>
        </p:nvSpPr>
        <p:spPr bwMode="auto">
          <a:xfrm>
            <a:off x="10505786" y="4359123"/>
            <a:ext cx="1309186" cy="152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algn="ctr">
              <a:lnSpc>
                <a:spcPts val="600"/>
              </a:lnSpc>
            </a:pPr>
            <a:r>
              <a:rPr lang="ja-JP" altLang="en-US" sz="900" b="1" kern="100" dirty="0">
                <a:latin typeface="Meiryo UI" panose="020B0604030504040204" pitchFamily="50" charset="-128"/>
                <a:ea typeface="Meiryo UI" panose="020B0604030504040204" pitchFamily="50" charset="-128"/>
                <a:cs typeface="Times New Roman" panose="02020603050405020304" pitchFamily="18" charset="0"/>
              </a:rPr>
              <a:t>ノリ養殖の状況</a:t>
            </a:r>
            <a:endParaRPr lang="en-US" altLang="ja-JP" sz="900" b="1" kern="100" dirty="0">
              <a:latin typeface="Meiryo UI" panose="020B0604030504040204" pitchFamily="50" charset="-128"/>
              <a:ea typeface="Meiryo UI" panose="020B0604030504040204" pitchFamily="50" charset="-128"/>
              <a:cs typeface="Times New Roman" panose="02020603050405020304" pitchFamily="18" charset="0"/>
            </a:endParaRPr>
          </a:p>
          <a:p>
            <a:pPr algn="ctr">
              <a:lnSpc>
                <a:spcPts val="600"/>
              </a:lnSpc>
            </a:pPr>
            <a:r>
              <a:rPr lang="en-US" altLang="ja-JP" sz="5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500" b="1" kern="100" dirty="0">
                <a:latin typeface="Meiryo UI" panose="020B0604030504040204" pitchFamily="50" charset="-128"/>
                <a:ea typeface="Meiryo UI" panose="020B0604030504040204" pitchFamily="50" charset="-128"/>
                <a:cs typeface="Times New Roman" panose="02020603050405020304" pitchFamily="18" charset="0"/>
              </a:rPr>
              <a:t>地独</a:t>
            </a:r>
            <a:r>
              <a:rPr lang="en-US" altLang="ja-JP" sz="500" b="1"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500" b="1" kern="100" dirty="0">
                <a:latin typeface="Meiryo UI" panose="020B0604030504040204" pitchFamily="50" charset="-128"/>
                <a:ea typeface="Meiryo UI" panose="020B0604030504040204" pitchFamily="50" charset="-128"/>
                <a:cs typeface="Times New Roman" panose="02020603050405020304" pitchFamily="18" charset="0"/>
              </a:rPr>
              <a:t>大阪府立環境農林水産総合</a:t>
            </a:r>
            <a:r>
              <a:rPr lang="ja-JP" altLang="en-US" sz="500" b="1" kern="100" dirty="0" smtClean="0">
                <a:latin typeface="Meiryo UI" panose="020B0604030504040204" pitchFamily="50" charset="-128"/>
                <a:ea typeface="Meiryo UI" panose="020B0604030504040204" pitchFamily="50" charset="-128"/>
                <a:cs typeface="Times New Roman" panose="02020603050405020304" pitchFamily="18" charset="0"/>
              </a:rPr>
              <a:t>研究所</a:t>
            </a:r>
            <a:endParaRPr lang="en-US" altLang="ja-JP" sz="500" b="1"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11" name="図 10"/>
          <p:cNvPicPr>
            <a:picLocks noChangeAspect="1"/>
          </p:cNvPicPr>
          <p:nvPr/>
        </p:nvPicPr>
        <p:blipFill>
          <a:blip r:embed="rId15"/>
          <a:stretch>
            <a:fillRect/>
          </a:stretch>
        </p:blipFill>
        <p:spPr>
          <a:xfrm>
            <a:off x="11742874" y="3454804"/>
            <a:ext cx="945684" cy="829325"/>
          </a:xfrm>
          <a:prstGeom prst="rect">
            <a:avLst/>
          </a:prstGeom>
        </p:spPr>
      </p:pic>
      <p:pic>
        <p:nvPicPr>
          <p:cNvPr id="75" name="図 74"/>
          <p:cNvPicPr/>
          <p:nvPr/>
        </p:nvPicPr>
        <p:blipFill>
          <a:blip r:embed="rId16" cstate="print">
            <a:extLst>
              <a:ext uri="{28A0092B-C50C-407E-A947-70E740481C1C}">
                <a14:useLocalDpi xmlns:a14="http://schemas.microsoft.com/office/drawing/2010/main" val="0"/>
              </a:ext>
            </a:extLst>
          </a:blip>
          <a:stretch>
            <a:fillRect/>
          </a:stretch>
        </p:blipFill>
        <p:spPr>
          <a:xfrm>
            <a:off x="10690909" y="2616411"/>
            <a:ext cx="1018101" cy="806357"/>
          </a:xfrm>
          <a:prstGeom prst="rect">
            <a:avLst/>
          </a:prstGeom>
        </p:spPr>
      </p:pic>
      <p:pic>
        <p:nvPicPr>
          <p:cNvPr id="76" name="図 75" descr="C:\Users\TabuchiKe\AppData\Local\Microsoft\Windows\INetCache\Content.Word\P1070475　ﾜｶﾒ.JPG"/>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11705471" y="2612644"/>
            <a:ext cx="1038425" cy="797314"/>
          </a:xfrm>
          <a:prstGeom prst="rect">
            <a:avLst/>
          </a:prstGeom>
          <a:noFill/>
          <a:ln>
            <a:noFill/>
          </a:ln>
        </p:spPr>
      </p:pic>
      <p:sp>
        <p:nvSpPr>
          <p:cNvPr id="77" name="テキスト ボックス 2" descr="正常なノリと色落ちしたノリの写真の出展です。" title="出典：水産庁ホームページ">
            <a:extLst>
              <a:ext uri="{FF2B5EF4-FFF2-40B4-BE49-F238E27FC236}">
                <a16:creationId xmlns:a16="http://schemas.microsoft.com/office/drawing/2014/main" id="{AF3C7A8B-1E35-46A0-8414-B3678135C242}"/>
              </a:ext>
            </a:extLst>
          </p:cNvPr>
          <p:cNvSpPr txBox="1">
            <a:spLocks noChangeArrowheads="1"/>
          </p:cNvSpPr>
          <p:nvPr/>
        </p:nvSpPr>
        <p:spPr bwMode="auto">
          <a:xfrm>
            <a:off x="10850114" y="3191936"/>
            <a:ext cx="1734578" cy="230832"/>
          </a:xfrm>
          <a:prstGeom prst="rect">
            <a:avLst/>
          </a:prstGeom>
          <a:solidFill>
            <a:schemeClr val="tx1">
              <a:alpha val="50000"/>
            </a:schemeClr>
          </a:solidFill>
          <a:ln w="9525">
            <a:noFill/>
            <a:miter lim="800000"/>
            <a:headEnd/>
            <a:tailEnd/>
          </a:ln>
        </p:spPr>
        <p:txBody>
          <a:bodyPr rot="0" vert="horz" wrap="square" lIns="91440" tIns="45720" rIns="91440" bIns="45720" anchor="t" anchorCtr="0">
            <a:spAutoFit/>
          </a:bodyPr>
          <a:lstStyle/>
          <a:p>
            <a:pPr algn="ctr"/>
            <a:r>
              <a:rPr lang="ja-JP" altLang="en-US" sz="900" b="1" kern="10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rPr>
              <a:t>小型の環境改善施設の設置</a:t>
            </a:r>
            <a:endParaRPr lang="en-US" altLang="ja-JP" sz="900" b="1" kern="100" dirty="0" smtClean="0">
              <a:solidFill>
                <a:schemeClr val="bg1"/>
              </a:solidFill>
              <a:effectLst>
                <a:outerShdw blurRad="38100" dist="38100" dir="2700000" algn="tl">
                  <a:srgbClr val="000000">
                    <a:alpha val="43137"/>
                  </a:srgbClr>
                </a:outerShdw>
              </a:effectLst>
              <a:latin typeface="UD デジタル 教科書体 NK-B" panose="02020700000000000000" pitchFamily="18" charset="-128"/>
              <a:ea typeface="UD デジタル 教科書体 NK-B" panose="02020700000000000000" pitchFamily="18" charset="-128"/>
              <a:cs typeface="Times New Roman" panose="02020603050405020304" pitchFamily="18" charset="0"/>
            </a:endParaRPr>
          </a:p>
        </p:txBody>
      </p:sp>
      <p:sp>
        <p:nvSpPr>
          <p:cNvPr id="57" name="Text Box 2092">
            <a:extLst>
              <a:ext uri="{FF2B5EF4-FFF2-40B4-BE49-F238E27FC236}">
                <a16:creationId xmlns:a16="http://schemas.microsoft.com/office/drawing/2014/main" id="{3B94B381-B681-402B-9AE6-9AEBDBCFD52E}"/>
              </a:ext>
            </a:extLst>
          </p:cNvPr>
          <p:cNvSpPr txBox="1">
            <a:spLocks noChangeArrowheads="1"/>
          </p:cNvSpPr>
          <p:nvPr/>
        </p:nvSpPr>
        <p:spPr bwMode="auto">
          <a:xfrm>
            <a:off x="11617550" y="4366464"/>
            <a:ext cx="1284563" cy="400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marL="0" marR="0" lvl="0" indent="0" algn="ctr" defTabSz="914400" rtl="0" eaLnBrk="0" fontAlgn="base" latinLnBrk="0" hangingPunct="0">
              <a:spcBef>
                <a:spcPct val="0"/>
              </a:spcBef>
              <a:spcAft>
                <a:spcPct val="0"/>
              </a:spcAft>
              <a:buClrTx/>
              <a:buSzTx/>
              <a:buFontTx/>
              <a:buNone/>
              <a:tabLst/>
            </a:pPr>
            <a:r>
              <a:rPr kumimoji="0" lang="ja-JP" altLang="en-US" sz="900" b="1" i="0" u="none" strike="noStrike" cap="none" normalizeH="0" baseline="0" dirty="0">
                <a:ln>
                  <a:noFill/>
                </a:ln>
                <a:effectLst/>
                <a:latin typeface="Meiryo UI" panose="020B0604030504040204" pitchFamily="50" charset="-128"/>
                <a:ea typeface="Meiryo UI" panose="020B0604030504040204" pitchFamily="50" charset="-128"/>
              </a:rPr>
              <a:t>夏季底層</a:t>
            </a:r>
            <a:r>
              <a:rPr kumimoji="0" lang="en-US" altLang="ja-JP" sz="900" b="1" i="0" u="none" strike="noStrike" cap="none" normalizeH="0" baseline="0" dirty="0" smtClean="0">
                <a:ln>
                  <a:noFill/>
                </a:ln>
                <a:effectLst/>
                <a:latin typeface="Meiryo UI" panose="020B0604030504040204" pitchFamily="50" charset="-128"/>
                <a:ea typeface="Meiryo UI" panose="020B0604030504040204" pitchFamily="50" charset="-128"/>
              </a:rPr>
              <a:t>DO</a:t>
            </a:r>
            <a:r>
              <a:rPr kumimoji="0" lang="ja-JP" altLang="en-US" sz="900" b="1" i="0" u="none" strike="noStrike" cap="none" normalizeH="0" baseline="0" dirty="0" smtClean="0">
                <a:ln>
                  <a:noFill/>
                </a:ln>
                <a:effectLst/>
                <a:latin typeface="Meiryo UI" panose="020B0604030504040204" pitchFamily="50" charset="-128"/>
                <a:ea typeface="Meiryo UI" panose="020B0604030504040204" pitchFamily="50" charset="-128"/>
              </a:rPr>
              <a:t>分布図</a:t>
            </a:r>
            <a:endParaRPr kumimoji="0" lang="en-US" altLang="ja-JP" sz="900" b="1" i="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ctr" defTabSz="914400" rtl="0" eaLnBrk="0" fontAlgn="base" latinLnBrk="0" hangingPunct="0">
              <a:spcBef>
                <a:spcPct val="0"/>
              </a:spcBef>
              <a:spcAft>
                <a:spcPct val="0"/>
              </a:spcAft>
              <a:buClrTx/>
              <a:buSzTx/>
              <a:buFontTx/>
              <a:buNone/>
              <a:tabLst/>
            </a:pPr>
            <a:r>
              <a:rPr kumimoji="0" lang="ja-JP" altLang="en-US" sz="500" b="1" i="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500" b="1" i="0" u="none" strike="noStrike" cap="none" normalizeH="0" baseline="0" dirty="0">
                <a:ln>
                  <a:noFill/>
                </a:ln>
                <a:effectLst/>
                <a:latin typeface="Meiryo UI" panose="020B0604030504040204" pitchFamily="50" charset="-128"/>
                <a:ea typeface="Meiryo UI" panose="020B0604030504040204" pitchFamily="50" charset="-128"/>
              </a:rPr>
              <a:t>2019</a:t>
            </a:r>
            <a:r>
              <a:rPr kumimoji="0" lang="ja-JP" altLang="en-US" sz="500" b="1" i="0" u="none" strike="noStrike" cap="none" normalizeH="0" baseline="0" dirty="0">
                <a:ln>
                  <a:noFill/>
                </a:ln>
                <a:effectLst/>
                <a:latin typeface="Meiryo UI" panose="020B0604030504040204" pitchFamily="50" charset="-128"/>
                <a:ea typeface="Meiryo UI" panose="020B0604030504040204" pitchFamily="50" charset="-128"/>
              </a:rPr>
              <a:t>～</a:t>
            </a:r>
            <a:r>
              <a:rPr kumimoji="0" lang="en-US" altLang="ja-JP" sz="500" b="1" i="0" u="none" strike="noStrike" cap="none" normalizeH="0" baseline="0" dirty="0">
                <a:ln>
                  <a:noFill/>
                </a:ln>
                <a:effectLst/>
                <a:latin typeface="Meiryo UI" panose="020B0604030504040204" pitchFamily="50" charset="-128"/>
                <a:ea typeface="Meiryo UI" panose="020B0604030504040204" pitchFamily="50" charset="-128"/>
              </a:rPr>
              <a:t>2021</a:t>
            </a:r>
            <a:r>
              <a:rPr kumimoji="0" lang="ja-JP" altLang="en-US" sz="500" b="1" i="0" u="none" strike="noStrike" cap="none" normalizeH="0" baseline="0" dirty="0" smtClean="0">
                <a:ln>
                  <a:noFill/>
                </a:ln>
                <a:effectLst/>
                <a:latin typeface="Meiryo UI" panose="020B0604030504040204" pitchFamily="50" charset="-128"/>
                <a:ea typeface="Meiryo UI" panose="020B0604030504040204" pitchFamily="50" charset="-128"/>
              </a:rPr>
              <a:t>年</a:t>
            </a:r>
            <a:r>
              <a:rPr kumimoji="0" lang="ja-JP" altLang="en-US" sz="500" b="1" dirty="0" smtClean="0">
                <a:latin typeface="Meiryo UI" panose="020B0604030504040204" pitchFamily="50" charset="-128"/>
                <a:ea typeface="Meiryo UI" panose="020B0604030504040204" pitchFamily="50" charset="-128"/>
              </a:rPr>
              <a:t>度８月</a:t>
            </a:r>
            <a:r>
              <a:rPr kumimoji="0" lang="ja-JP" altLang="en-US" sz="500" b="1" i="0" u="none" strike="noStrike" cap="none" normalizeH="0" baseline="0" dirty="0" smtClean="0">
                <a:ln>
                  <a:noFill/>
                </a:ln>
                <a:effectLst/>
                <a:latin typeface="Meiryo UI" panose="020B0604030504040204" pitchFamily="50" charset="-128"/>
                <a:ea typeface="Meiryo UI" panose="020B0604030504040204" pitchFamily="50" charset="-128"/>
              </a:rPr>
              <a:t>平均</a:t>
            </a:r>
            <a:r>
              <a:rPr kumimoji="0" lang="ja-JP" altLang="en-US" sz="500" b="1" i="0" u="none" strike="noStrike" cap="none" normalizeH="0" baseline="0" dirty="0">
                <a:ln>
                  <a:noFill/>
                </a:ln>
                <a:effectLst/>
                <a:latin typeface="Meiryo UI" panose="020B0604030504040204" pitchFamily="50" charset="-128"/>
                <a:ea typeface="Meiryo UI" panose="020B0604030504040204" pitchFamily="50" charset="-128"/>
              </a:rPr>
              <a:t>）</a:t>
            </a:r>
          </a:p>
        </p:txBody>
      </p:sp>
      <p:sp>
        <p:nvSpPr>
          <p:cNvPr id="60" name="テキスト ボックス 59">
            <a:extLst>
              <a:ext uri="{FF2B5EF4-FFF2-40B4-BE49-F238E27FC236}">
                <a16:creationId xmlns:a16="http://schemas.microsoft.com/office/drawing/2014/main" id="{AE944C32-3240-4331-A6ED-49320EC28145}"/>
              </a:ext>
            </a:extLst>
          </p:cNvPr>
          <p:cNvSpPr txBox="1"/>
          <p:nvPr/>
        </p:nvSpPr>
        <p:spPr>
          <a:xfrm>
            <a:off x="6492581" y="5479839"/>
            <a:ext cx="4750139" cy="617577"/>
          </a:xfrm>
          <a:prstGeom prst="roundRect">
            <a:avLst>
              <a:gd name="adj" fmla="val 6211"/>
            </a:avLst>
          </a:prstGeom>
          <a:noFill/>
          <a:ln w="6350">
            <a:noFill/>
          </a:ln>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主な施策</a:t>
            </a:r>
            <a:r>
              <a:rPr lang="en-US" altLang="ja-JP" sz="1100" dirty="0" smtClean="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●藻場・干潟・砂浜等の保全</a:t>
            </a:r>
            <a:r>
              <a:rPr lang="ja-JP" altLang="en-US" sz="1100" dirty="0" smtClean="0">
                <a:latin typeface="Meiryo UI" panose="020B0604030504040204" pitchFamily="50" charset="-128"/>
                <a:ea typeface="Meiryo UI" panose="020B0604030504040204" pitchFamily="50" charset="-128"/>
              </a:rPr>
              <a:t>等　●自然</a:t>
            </a:r>
            <a:r>
              <a:rPr lang="ja-JP" altLang="en-US" sz="1100" dirty="0">
                <a:latin typeface="Meiryo UI" panose="020B0604030504040204" pitchFamily="50" charset="-128"/>
                <a:ea typeface="Meiryo UI" panose="020B0604030504040204" pitchFamily="50" charset="-128"/>
              </a:rPr>
              <a:t>海浜の保全</a:t>
            </a:r>
            <a:r>
              <a:rPr lang="ja-JP" altLang="en-US" sz="1100" dirty="0" smtClean="0">
                <a:latin typeface="Meiryo UI" panose="020B0604030504040204" pitchFamily="50" charset="-128"/>
                <a:ea typeface="Meiryo UI" panose="020B0604030504040204" pitchFamily="50" charset="-128"/>
              </a:rPr>
              <a:t>等</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●エコツーリズム</a:t>
            </a:r>
            <a:r>
              <a:rPr lang="ja-JP" altLang="en-US" sz="1100" dirty="0">
                <a:latin typeface="Meiryo UI" panose="020B0604030504040204" pitchFamily="50" charset="-128"/>
                <a:ea typeface="Meiryo UI" panose="020B0604030504040204" pitchFamily="50" charset="-128"/>
              </a:rPr>
              <a:t>等の</a:t>
            </a:r>
            <a:r>
              <a:rPr lang="ja-JP" altLang="en-US" sz="1100" dirty="0" smtClean="0">
                <a:latin typeface="Meiryo UI" panose="020B0604030504040204" pitchFamily="50" charset="-128"/>
                <a:ea typeface="Meiryo UI" panose="020B0604030504040204" pitchFamily="50" charset="-128"/>
              </a:rPr>
              <a:t>推進</a:t>
            </a:r>
            <a:r>
              <a:rPr lang="ja-JP" altLang="en-US" sz="1100" dirty="0">
                <a:latin typeface="Meiryo UI" panose="020B0604030504040204" pitchFamily="50" charset="-128"/>
                <a:ea typeface="Meiryo UI" panose="020B0604030504040204" pitchFamily="50" charset="-128"/>
              </a:rPr>
              <a:t>　●湾奥部における海と親しめる場や機会の拡充</a:t>
            </a:r>
            <a:endParaRPr lang="en-US" altLang="ja-JP" sz="1100" dirty="0" smtClean="0">
              <a:latin typeface="Meiryo UI" panose="020B0604030504040204" pitchFamily="50" charset="-128"/>
              <a:ea typeface="Meiryo UI" panose="020B0604030504040204" pitchFamily="50" charset="-128"/>
            </a:endParaRPr>
          </a:p>
        </p:txBody>
      </p:sp>
      <p:sp>
        <p:nvSpPr>
          <p:cNvPr id="62" name="テキスト ボックス 61">
            <a:extLst>
              <a:ext uri="{FF2B5EF4-FFF2-40B4-BE49-F238E27FC236}">
                <a16:creationId xmlns:a16="http://schemas.microsoft.com/office/drawing/2014/main" id="{AE944C32-3240-4331-A6ED-49320EC28145}"/>
              </a:ext>
            </a:extLst>
          </p:cNvPr>
          <p:cNvSpPr txBox="1"/>
          <p:nvPr/>
        </p:nvSpPr>
        <p:spPr>
          <a:xfrm>
            <a:off x="6477718" y="6839087"/>
            <a:ext cx="4723947" cy="617577"/>
          </a:xfrm>
          <a:prstGeom prst="roundRect">
            <a:avLst>
              <a:gd name="adj" fmla="val 6211"/>
            </a:avLst>
          </a:prstGeom>
          <a:noFill/>
          <a:ln w="6350">
            <a:noFill/>
          </a:ln>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主な施策</a:t>
            </a:r>
            <a:r>
              <a:rPr lang="en-US" altLang="ja-JP" sz="1100" dirty="0" smtClean="0">
                <a:latin typeface="Meiryo UI" panose="020B0604030504040204" pitchFamily="50" charset="-128"/>
                <a:ea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rPr>
              <a:t>●</a:t>
            </a:r>
            <a:r>
              <a:rPr lang="en-US" altLang="ja-JP" sz="1100" dirty="0">
                <a:latin typeface="Meiryo UI" panose="020B0604030504040204" pitchFamily="50" charset="-128"/>
                <a:ea typeface="Meiryo UI" panose="020B0604030504040204" pitchFamily="50" charset="-128"/>
              </a:rPr>
              <a:t>3R</a:t>
            </a:r>
            <a:r>
              <a:rPr lang="ja-JP" altLang="en-US" sz="1100" dirty="0">
                <a:latin typeface="Meiryo UI" panose="020B0604030504040204" pitchFamily="50" charset="-128"/>
                <a:ea typeface="Meiryo UI" panose="020B0604030504040204" pitchFamily="50" charset="-128"/>
              </a:rPr>
              <a:t>及び適正処理の</a:t>
            </a:r>
            <a:r>
              <a:rPr lang="ja-JP" altLang="en-US" sz="1100" dirty="0" smtClean="0">
                <a:latin typeface="Meiryo UI" panose="020B0604030504040204" pitchFamily="50" charset="-128"/>
                <a:ea typeface="Meiryo UI" panose="020B0604030504040204" pitchFamily="50" charset="-128"/>
              </a:rPr>
              <a:t>推進</a:t>
            </a: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●散乱</a:t>
            </a:r>
            <a:r>
              <a:rPr lang="ja-JP" altLang="en-US" sz="1100" dirty="0">
                <a:latin typeface="Meiryo UI" panose="020B0604030504040204" pitchFamily="50" charset="-128"/>
                <a:ea typeface="Meiryo UI" panose="020B0604030504040204" pitchFamily="50" charset="-128"/>
              </a:rPr>
              <a:t>ごみの回収活動への住民参加の</a:t>
            </a:r>
            <a:r>
              <a:rPr lang="ja-JP" altLang="en-US" sz="1100" dirty="0" smtClean="0">
                <a:latin typeface="Meiryo UI" panose="020B0604030504040204" pitchFamily="50" charset="-128"/>
                <a:ea typeface="Meiryo UI" panose="020B0604030504040204" pitchFamily="50" charset="-128"/>
              </a:rPr>
              <a:t>促進</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海岸</a:t>
            </a:r>
            <a:r>
              <a:rPr lang="ja-JP" altLang="en-US" sz="1100" dirty="0">
                <a:latin typeface="Meiryo UI" panose="020B0604030504040204" pitchFamily="50" charset="-128"/>
                <a:ea typeface="Meiryo UI" panose="020B0604030504040204" pitchFamily="50" charset="-128"/>
              </a:rPr>
              <a:t>漂着物等の回収・</a:t>
            </a:r>
            <a:r>
              <a:rPr lang="ja-JP" altLang="en-US" sz="1100" dirty="0" smtClean="0">
                <a:latin typeface="Meiryo UI" panose="020B0604030504040204" pitchFamily="50" charset="-128"/>
                <a:ea typeface="Meiryo UI" panose="020B0604030504040204" pitchFamily="50" charset="-128"/>
              </a:rPr>
              <a:t>処理　●海洋</a:t>
            </a:r>
            <a:r>
              <a:rPr lang="ja-JP" altLang="en-US" sz="1100" dirty="0">
                <a:latin typeface="Meiryo UI" panose="020B0604030504040204" pitchFamily="50" charset="-128"/>
                <a:ea typeface="Meiryo UI" panose="020B0604030504040204" pitchFamily="50" charset="-128"/>
              </a:rPr>
              <a:t>プラスチック</a:t>
            </a:r>
            <a:r>
              <a:rPr lang="ja-JP" altLang="en-US" sz="1100" dirty="0" smtClean="0">
                <a:latin typeface="Meiryo UI" panose="020B0604030504040204" pitchFamily="50" charset="-128"/>
                <a:ea typeface="Meiryo UI" panose="020B0604030504040204" pitchFamily="50" charset="-128"/>
              </a:rPr>
              <a:t>ごみ</a:t>
            </a:r>
            <a:r>
              <a:rPr lang="ja-JP" altLang="en-US" sz="1100" dirty="0">
                <a:latin typeface="Meiryo UI" panose="020B0604030504040204" pitchFamily="50" charset="-128"/>
                <a:ea typeface="Meiryo UI" panose="020B0604030504040204" pitchFamily="50" charset="-128"/>
              </a:rPr>
              <a:t>対策</a:t>
            </a:r>
            <a:r>
              <a:rPr lang="ja-JP" altLang="en-US" sz="1100" dirty="0" smtClean="0">
                <a:latin typeface="Meiryo UI" panose="020B0604030504040204" pitchFamily="50" charset="-128"/>
                <a:ea typeface="Meiryo UI" panose="020B0604030504040204" pitchFamily="50" charset="-128"/>
              </a:rPr>
              <a:t>の</a:t>
            </a:r>
            <a:r>
              <a:rPr lang="ja-JP" altLang="en-US" sz="1100" dirty="0">
                <a:latin typeface="Meiryo UI" panose="020B0604030504040204" pitchFamily="50" charset="-128"/>
                <a:ea typeface="Meiryo UI" panose="020B0604030504040204" pitchFamily="50" charset="-128"/>
              </a:rPr>
              <a:t>普及・</a:t>
            </a:r>
            <a:r>
              <a:rPr lang="ja-JP" altLang="en-US" sz="1100" dirty="0" smtClean="0">
                <a:latin typeface="Meiryo UI" panose="020B0604030504040204" pitchFamily="50" charset="-128"/>
                <a:ea typeface="Meiryo UI" panose="020B0604030504040204" pitchFamily="50" charset="-128"/>
              </a:rPr>
              <a:t>啓発</a:t>
            </a:r>
            <a:endParaRPr lang="en-US" altLang="ja-JP" sz="1100" dirty="0">
              <a:latin typeface="Meiryo UI" panose="020B0604030504040204" pitchFamily="50" charset="-128"/>
              <a:ea typeface="Meiryo UI" panose="020B0604030504040204" pitchFamily="50" charset="-128"/>
            </a:endParaRPr>
          </a:p>
        </p:txBody>
      </p:sp>
      <p:sp>
        <p:nvSpPr>
          <p:cNvPr id="78" name="テキスト ボックス 77">
            <a:extLst>
              <a:ext uri="{FF2B5EF4-FFF2-40B4-BE49-F238E27FC236}">
                <a16:creationId xmlns:a16="http://schemas.microsoft.com/office/drawing/2014/main" id="{AE944C32-3240-4331-A6ED-49320EC28145}"/>
              </a:ext>
            </a:extLst>
          </p:cNvPr>
          <p:cNvSpPr txBox="1"/>
          <p:nvPr/>
        </p:nvSpPr>
        <p:spPr>
          <a:xfrm>
            <a:off x="6476013" y="8313969"/>
            <a:ext cx="4723947" cy="443389"/>
          </a:xfrm>
          <a:prstGeom prst="roundRect">
            <a:avLst>
              <a:gd name="adj" fmla="val 6211"/>
            </a:avLst>
          </a:prstGeom>
          <a:noFill/>
          <a:ln w="6350">
            <a:noFill/>
          </a:ln>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主な施策</a:t>
            </a:r>
            <a:r>
              <a:rPr lang="en-US" altLang="ja-JP" sz="1100" dirty="0" smtClean="0">
                <a:latin typeface="Meiryo UI" panose="020B0604030504040204" pitchFamily="50" charset="-128"/>
                <a:ea typeface="Meiryo UI" panose="020B0604030504040204" pitchFamily="50" charset="-128"/>
              </a:rPr>
              <a:t>】</a:t>
            </a:r>
          </a:p>
          <a:p>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企業等と連携した技術開発の促進等</a:t>
            </a:r>
            <a:endParaRPr lang="en-US" altLang="ja-JP" sz="1100" dirty="0" smtClean="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4739342" y="9235065"/>
            <a:ext cx="1346211" cy="251859"/>
          </a:xfrm>
          <a:prstGeom prst="rect">
            <a:avLst/>
          </a:prstGeom>
          <a:noFill/>
        </p:spPr>
        <p:txBody>
          <a:bodyPr wrap="square" rtlCol="0">
            <a:spAutoFit/>
          </a:bodyPr>
          <a:lstStyle/>
          <a:p>
            <a:r>
              <a:rPr kumimoji="1" lang="ja-JP" altLang="en-US" sz="1000" b="1" dirty="0">
                <a:latin typeface="Meiryo UI" panose="020B0604030504040204" pitchFamily="50" charset="-128"/>
                <a:ea typeface="Meiryo UI" panose="020B0604030504040204" pitchFamily="50" charset="-128"/>
              </a:rPr>
              <a:t>大阪湾のゾーニング</a:t>
            </a:r>
            <a:endParaRPr kumimoji="1" lang="en-US" altLang="ja-JP" sz="1000" b="1" dirty="0">
              <a:latin typeface="Meiryo UI" panose="020B0604030504040204" pitchFamily="50" charset="-128"/>
              <a:ea typeface="Meiryo UI" panose="020B0604030504040204" pitchFamily="50" charset="-128"/>
            </a:endParaRPr>
          </a:p>
        </p:txBody>
      </p:sp>
      <p:pic>
        <p:nvPicPr>
          <p:cNvPr id="79" name="図 78">
            <a:extLst>
              <a:ext uri="{FF2B5EF4-FFF2-40B4-BE49-F238E27FC236}">
                <a16:creationId xmlns:a16="http://schemas.microsoft.com/office/drawing/2014/main" id="{3353DD3D-7307-4943-8C23-B803F40E2125}"/>
              </a:ext>
            </a:extLst>
          </p:cNvPr>
          <p:cNvPicPr>
            <a:picLocks noChangeAspect="1"/>
          </p:cNvPicPr>
          <p:nvPr/>
        </p:nvPicPr>
        <p:blipFill>
          <a:blip r:embed="rId18"/>
          <a:stretch>
            <a:fillRect/>
          </a:stretch>
        </p:blipFill>
        <p:spPr>
          <a:xfrm>
            <a:off x="4270153" y="7257286"/>
            <a:ext cx="2095947" cy="1980000"/>
          </a:xfrm>
          <a:prstGeom prst="rect">
            <a:avLst/>
          </a:prstGeom>
          <a:ln w="12700">
            <a:solidFill>
              <a:schemeClr val="tx1"/>
            </a:solidFill>
            <a:prstDash val="solid"/>
          </a:ln>
        </p:spPr>
      </p:pic>
      <p:sp>
        <p:nvSpPr>
          <p:cNvPr id="81" name="テキスト ボックス 80">
            <a:extLst>
              <a:ext uri="{FF2B5EF4-FFF2-40B4-BE49-F238E27FC236}">
                <a16:creationId xmlns:a16="http://schemas.microsoft.com/office/drawing/2014/main" id="{AC4CF85B-17D3-4BA3-A786-2AEFA453B6D8}"/>
              </a:ext>
            </a:extLst>
          </p:cNvPr>
          <p:cNvSpPr txBox="1"/>
          <p:nvPr/>
        </p:nvSpPr>
        <p:spPr>
          <a:xfrm>
            <a:off x="216239" y="6858910"/>
            <a:ext cx="3923907" cy="665083"/>
          </a:xfrm>
          <a:prstGeom prst="roundRect">
            <a:avLst>
              <a:gd name="adj" fmla="val 6211"/>
            </a:avLst>
          </a:prstGeom>
          <a:noFill/>
          <a:ln w="6350">
            <a:noFill/>
          </a:ln>
        </p:spPr>
        <p:txBody>
          <a:bodyPr wrap="square" rtlCol="0">
            <a:spAutoFit/>
          </a:bodyPr>
          <a:lstStyle/>
          <a:p>
            <a:pPr marL="171450" indent="-171450"/>
            <a:r>
              <a:rPr lang="ja-JP" altLang="en-US" sz="1200" b="1" dirty="0" smtClean="0">
                <a:latin typeface="Meiryo UI" panose="020B0604030504040204" pitchFamily="50" charset="-128"/>
                <a:ea typeface="Meiryo UI" panose="020B0604030504040204" pitchFamily="50" charset="-128"/>
              </a:rPr>
              <a:t>● 大阪</a:t>
            </a:r>
            <a:r>
              <a:rPr lang="ja-JP" altLang="en-US" sz="1200" b="1" dirty="0">
                <a:latin typeface="Meiryo UI" panose="020B0604030504040204" pitchFamily="50" charset="-128"/>
                <a:ea typeface="Meiryo UI" panose="020B0604030504040204" pitchFamily="50" charset="-128"/>
              </a:rPr>
              <a:t>湾は、海域に</a:t>
            </a:r>
            <a:r>
              <a:rPr lang="ja-JP" altLang="en-US" sz="1200" b="1" dirty="0" smtClean="0">
                <a:latin typeface="Meiryo UI" panose="020B0604030504040204" pitchFamily="50" charset="-128"/>
                <a:ea typeface="Meiryo UI" panose="020B0604030504040204" pitchFamily="50" charset="-128"/>
              </a:rPr>
              <a:t>よって、水質</a:t>
            </a:r>
            <a:r>
              <a:rPr lang="ja-JP" altLang="en-US" sz="1200" b="1" dirty="0">
                <a:latin typeface="Meiryo UI" panose="020B0604030504040204" pitchFamily="50" charset="-128"/>
                <a:ea typeface="Meiryo UI" panose="020B0604030504040204" pitchFamily="50" charset="-128"/>
              </a:rPr>
              <a:t>の状況や生物の</a:t>
            </a:r>
            <a:r>
              <a:rPr lang="ja-JP" altLang="en-US" sz="1200" b="1" dirty="0" smtClean="0">
                <a:latin typeface="Meiryo UI" panose="020B0604030504040204" pitchFamily="50" charset="-128"/>
                <a:ea typeface="Meiryo UI" panose="020B0604030504040204" pitchFamily="50" charset="-128"/>
              </a:rPr>
              <a:t>生息環境等</a:t>
            </a:r>
            <a:r>
              <a:rPr lang="ja-JP" altLang="en-US" sz="1200" b="1" dirty="0">
                <a:latin typeface="Meiryo UI" panose="020B0604030504040204" pitchFamily="50" charset="-128"/>
                <a:ea typeface="Meiryo UI" panose="020B0604030504040204" pitchFamily="50" charset="-128"/>
              </a:rPr>
              <a:t>が大きく異なり</a:t>
            </a:r>
            <a:r>
              <a:rPr lang="ja-JP" altLang="en-US" sz="1200" b="1" dirty="0" smtClean="0">
                <a:latin typeface="Meiryo UI" panose="020B0604030504040204" pitchFamily="50" charset="-128"/>
                <a:ea typeface="Meiryo UI" panose="020B0604030504040204" pitchFamily="50" charset="-128"/>
              </a:rPr>
              <a:t>、課題も異なる</a:t>
            </a:r>
            <a:r>
              <a:rPr lang="ja-JP" altLang="en-US" sz="1200" b="1" dirty="0">
                <a:latin typeface="Meiryo UI" panose="020B0604030504040204" pitchFamily="50" charset="-128"/>
                <a:ea typeface="Meiryo UI" panose="020B0604030504040204" pitchFamily="50" charset="-128"/>
              </a:rPr>
              <a:t>ことから、大阪湾を３つのゾーンに</a:t>
            </a:r>
            <a:r>
              <a:rPr lang="ja-JP" altLang="en-US" sz="1200" b="1" dirty="0" smtClean="0">
                <a:latin typeface="Meiryo UI" panose="020B0604030504040204" pitchFamily="50" charset="-128"/>
                <a:ea typeface="Meiryo UI" panose="020B0604030504040204" pitchFamily="50" charset="-128"/>
              </a:rPr>
              <a:t>区分</a:t>
            </a:r>
            <a:r>
              <a:rPr lang="ja-JP" altLang="en-US" sz="1200" b="1" dirty="0">
                <a:latin typeface="Meiryo UI" panose="020B0604030504040204" pitchFamily="50" charset="-128"/>
                <a:ea typeface="Meiryo UI" panose="020B0604030504040204" pitchFamily="50" charset="-128"/>
              </a:rPr>
              <a:t>し、きめ細かく取組みを</a:t>
            </a:r>
            <a:r>
              <a:rPr lang="ja-JP" altLang="en-US" sz="1200" b="1" dirty="0" smtClean="0">
                <a:latin typeface="Meiryo UI" panose="020B0604030504040204" pitchFamily="50" charset="-128"/>
                <a:ea typeface="Meiryo UI" panose="020B0604030504040204" pitchFamily="50" charset="-128"/>
              </a:rPr>
              <a:t>推進</a:t>
            </a:r>
            <a:endParaRPr lang="ja-JP" altLang="en-US" sz="1200" b="1" dirty="0">
              <a:latin typeface="Meiryo UI" panose="020B0604030504040204" pitchFamily="50" charset="-128"/>
              <a:ea typeface="Meiryo UI" panose="020B0604030504040204" pitchFamily="50" charset="-128"/>
            </a:endParaRPr>
          </a:p>
        </p:txBody>
      </p:sp>
      <p:sp>
        <p:nvSpPr>
          <p:cNvPr id="82" name="テキスト ボックス 81">
            <a:extLst>
              <a:ext uri="{FF2B5EF4-FFF2-40B4-BE49-F238E27FC236}">
                <a16:creationId xmlns:a16="http://schemas.microsoft.com/office/drawing/2014/main" id="{C2CD15DF-039D-4AF1-BE83-63BFAF3050C3}"/>
              </a:ext>
            </a:extLst>
          </p:cNvPr>
          <p:cNvSpPr txBox="1"/>
          <p:nvPr/>
        </p:nvSpPr>
        <p:spPr>
          <a:xfrm>
            <a:off x="168301" y="6520356"/>
            <a:ext cx="1876912" cy="307777"/>
          </a:xfrm>
          <a:prstGeom prst="rect">
            <a:avLst/>
          </a:prstGeom>
          <a:solidFill>
            <a:srgbClr val="0000FF"/>
          </a:solidFill>
          <a:ln w="9525">
            <a:noFill/>
          </a:ln>
        </p:spPr>
        <p:txBody>
          <a:bodyPr wrap="square" rtlCol="0">
            <a:spAutoFit/>
          </a:bodyPr>
          <a:lstStyle/>
          <a:p>
            <a:pPr algn="dist"/>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湾のゾーニング</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3" name="表 62">
            <a:extLst>
              <a:ext uri="{FF2B5EF4-FFF2-40B4-BE49-F238E27FC236}">
                <a16:creationId xmlns:a16="http://schemas.microsoft.com/office/drawing/2014/main" id="{AF59A05C-5B61-4976-9A70-E98C4C428D16}"/>
              </a:ext>
            </a:extLst>
          </p:cNvPr>
          <p:cNvGraphicFramePr>
            <a:graphicFrameLocks noGrp="1" noChangeAspect="1"/>
          </p:cNvGraphicFramePr>
          <p:nvPr>
            <p:extLst>
              <p:ext uri="{D42A27DB-BD31-4B8C-83A1-F6EECF244321}">
                <p14:modId xmlns:p14="http://schemas.microsoft.com/office/powerpoint/2010/main" val="3119043569"/>
              </p:ext>
            </p:extLst>
          </p:nvPr>
        </p:nvGraphicFramePr>
        <p:xfrm>
          <a:off x="189863" y="7556615"/>
          <a:ext cx="4000683" cy="1950645"/>
        </p:xfrm>
        <a:graphic>
          <a:graphicData uri="http://schemas.openxmlformats.org/drawingml/2006/table">
            <a:tbl>
              <a:tblPr firstRow="1" firstCol="1" bandRow="1">
                <a:tableStyleId>{F5AB1C69-6EDB-4FF4-983F-18BD219EF322}</a:tableStyleId>
              </a:tblPr>
              <a:tblGrid>
                <a:gridCol w="536225">
                  <a:extLst>
                    <a:ext uri="{9D8B030D-6E8A-4147-A177-3AD203B41FA5}">
                      <a16:colId xmlns:a16="http://schemas.microsoft.com/office/drawing/2014/main" val="2144366966"/>
                    </a:ext>
                  </a:extLst>
                </a:gridCol>
                <a:gridCol w="2445461">
                  <a:extLst>
                    <a:ext uri="{9D8B030D-6E8A-4147-A177-3AD203B41FA5}">
                      <a16:colId xmlns:a16="http://schemas.microsoft.com/office/drawing/2014/main" val="1113608686"/>
                    </a:ext>
                  </a:extLst>
                </a:gridCol>
                <a:gridCol w="1018997">
                  <a:extLst>
                    <a:ext uri="{9D8B030D-6E8A-4147-A177-3AD203B41FA5}">
                      <a16:colId xmlns:a16="http://schemas.microsoft.com/office/drawing/2014/main" val="2917915600"/>
                    </a:ext>
                  </a:extLst>
                </a:gridCol>
              </a:tblGrid>
              <a:tr h="432351">
                <a:tc>
                  <a:txBody>
                    <a:bodyPr/>
                    <a:lstStyle/>
                    <a:p>
                      <a:pPr algn="ctr">
                        <a:lnSpc>
                          <a:spcPct val="100000"/>
                        </a:lnSpc>
                      </a:pPr>
                      <a:r>
                        <a:rPr lang="ja-JP" sz="1050" dirty="0">
                          <a:effectLst/>
                          <a:latin typeface="Meiryo UI" panose="020B0604030504040204" pitchFamily="50" charset="-128"/>
                          <a:ea typeface="Meiryo UI" panose="020B0604030504040204" pitchFamily="50" charset="-128"/>
                        </a:rPr>
                        <a:t>ゾーン</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a:txBody>
                    <a:bodyPr/>
                    <a:lstStyle/>
                    <a:p>
                      <a:pPr algn="ctr">
                        <a:lnSpc>
                          <a:spcPct val="100000"/>
                        </a:lnSpc>
                      </a:pPr>
                      <a:r>
                        <a:rPr lang="ja-JP" sz="1050" dirty="0">
                          <a:effectLst/>
                          <a:latin typeface="Meiryo UI" panose="020B0604030504040204" pitchFamily="50" charset="-128"/>
                          <a:ea typeface="Meiryo UI" panose="020B0604030504040204" pitchFamily="50" charset="-128"/>
                        </a:rPr>
                        <a:t>海域の主な特徴</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a:txBody>
                    <a:bodyPr/>
                    <a:lstStyle/>
                    <a:p>
                      <a:pPr algn="ctr">
                        <a:lnSpc>
                          <a:spcPct val="100000"/>
                        </a:lnSpc>
                      </a:pPr>
                      <a:r>
                        <a:rPr lang="ja-JP" sz="1050" dirty="0">
                          <a:effectLst/>
                          <a:latin typeface="Meiryo UI" panose="020B0604030504040204" pitchFamily="50" charset="-128"/>
                          <a:ea typeface="Meiryo UI" panose="020B0604030504040204" pitchFamily="50" charset="-128"/>
                        </a:rPr>
                        <a:t>沿岸の陸域の</a:t>
                      </a:r>
                    </a:p>
                    <a:p>
                      <a:pPr algn="ctr">
                        <a:lnSpc>
                          <a:spcPct val="100000"/>
                        </a:lnSpc>
                      </a:pPr>
                      <a:r>
                        <a:rPr lang="ja-JP" sz="1050" dirty="0">
                          <a:effectLst/>
                          <a:latin typeface="Meiryo UI" panose="020B0604030504040204" pitchFamily="50" charset="-128"/>
                          <a:ea typeface="Meiryo UI" panose="020B0604030504040204" pitchFamily="50" charset="-128"/>
                        </a:rPr>
                        <a:t>主な特徴</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extLst>
                  <a:ext uri="{0D108BD9-81ED-4DB2-BD59-A6C34878D82A}">
                    <a16:rowId xmlns:a16="http://schemas.microsoft.com/office/drawing/2014/main" val="3463420091"/>
                  </a:ext>
                </a:extLst>
              </a:tr>
              <a:tr h="756000">
                <a:tc>
                  <a:txBody>
                    <a:bodyPr/>
                    <a:lstStyle/>
                    <a:p>
                      <a:pPr algn="ctr">
                        <a:lnSpc>
                          <a:spcPct val="100000"/>
                        </a:lnSpc>
                      </a:pPr>
                      <a:r>
                        <a:rPr lang="ja-JP" sz="1050" dirty="0">
                          <a:effectLst/>
                          <a:latin typeface="Meiryo UI" panose="020B0604030504040204" pitchFamily="50" charset="-128"/>
                          <a:ea typeface="Meiryo UI" panose="020B0604030504040204" pitchFamily="50" charset="-128"/>
                        </a:rPr>
                        <a:t>１</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a:txBody>
                    <a:bodyPr/>
                    <a:lstStyle/>
                    <a:p>
                      <a:pPr marL="87313" indent="-87313" algn="just">
                        <a:lnSpc>
                          <a:spcPct val="100000"/>
                        </a:lnSpc>
                        <a:spcAft>
                          <a:spcPts val="0"/>
                        </a:spcAft>
                      </a:pPr>
                      <a:r>
                        <a:rPr lang="ja-JP" altLang="en-US" sz="1050" dirty="0" smtClean="0">
                          <a:effectLst/>
                          <a:latin typeface="Meiryo UI" panose="020B0604030504040204" pitchFamily="50" charset="-128"/>
                          <a:ea typeface="Meiryo UI" panose="020B0604030504040204" pitchFamily="50" charset="-128"/>
                        </a:rPr>
                        <a:t>・栄養塩類が偏在</a:t>
                      </a:r>
                      <a:endParaRPr lang="en-US" altLang="ja-JP" sz="1050" dirty="0" smtClean="0">
                        <a:effectLst/>
                        <a:latin typeface="Meiryo UI" panose="020B0604030504040204" pitchFamily="50" charset="-128"/>
                        <a:ea typeface="Meiryo UI" panose="020B0604030504040204" pitchFamily="50" charset="-128"/>
                      </a:endParaRPr>
                    </a:p>
                    <a:p>
                      <a:pPr marL="87313" indent="-87313" algn="just">
                        <a:lnSpc>
                          <a:spcPct val="100000"/>
                        </a:lnSpc>
                        <a:spcAft>
                          <a:spcPts val="0"/>
                        </a:spcAft>
                      </a:pPr>
                      <a:r>
                        <a:rPr lang="ja-JP" sz="1050" dirty="0" smtClean="0">
                          <a:effectLst/>
                          <a:latin typeface="Meiryo UI" panose="020B0604030504040204" pitchFamily="50" charset="-128"/>
                          <a:ea typeface="Meiryo UI" panose="020B0604030504040204" pitchFamily="50" charset="-128"/>
                        </a:rPr>
                        <a:t>・</a:t>
                      </a:r>
                      <a:r>
                        <a:rPr lang="ja-JP" sz="1050" dirty="0">
                          <a:effectLst/>
                          <a:latin typeface="Meiryo UI" panose="020B0604030504040204" pitchFamily="50" charset="-128"/>
                          <a:ea typeface="Meiryo UI" panose="020B0604030504040204" pitchFamily="50" charset="-128"/>
                        </a:rPr>
                        <a:t>夏季に底層ＤＯが</a:t>
                      </a:r>
                      <a:r>
                        <a:rPr lang="ja-JP" sz="1050" dirty="0" smtClean="0">
                          <a:effectLst/>
                          <a:latin typeface="Meiryo UI" panose="020B0604030504040204" pitchFamily="50" charset="-128"/>
                          <a:ea typeface="Meiryo UI" panose="020B0604030504040204" pitchFamily="50" charset="-128"/>
                        </a:rPr>
                        <a:t>低い</a:t>
                      </a:r>
                      <a:endParaRPr lang="ja-JP" sz="1050" dirty="0">
                        <a:effectLst/>
                        <a:latin typeface="Meiryo UI" panose="020B0604030504040204" pitchFamily="50" charset="-128"/>
                        <a:ea typeface="Meiryo UI" panose="020B0604030504040204" pitchFamily="50" charset="-128"/>
                      </a:endParaRPr>
                    </a:p>
                    <a:p>
                      <a:pPr marL="85725" indent="-85725" algn="just">
                        <a:lnSpc>
                          <a:spcPct val="100000"/>
                        </a:lnSpc>
                      </a:pPr>
                      <a:r>
                        <a:rPr lang="ja-JP" sz="1050" dirty="0">
                          <a:effectLst/>
                          <a:latin typeface="Meiryo UI" panose="020B0604030504040204" pitchFamily="50" charset="-128"/>
                          <a:ea typeface="Meiryo UI" panose="020B0604030504040204" pitchFamily="50" charset="-128"/>
                        </a:rPr>
                        <a:t>・魚類等の生息</a:t>
                      </a:r>
                      <a:r>
                        <a:rPr lang="ja-JP" sz="1050">
                          <a:effectLst/>
                          <a:latin typeface="Meiryo UI" panose="020B0604030504040204" pitchFamily="50" charset="-128"/>
                          <a:ea typeface="Meiryo UI" panose="020B0604030504040204" pitchFamily="50" charset="-128"/>
                        </a:rPr>
                        <a:t>に</a:t>
                      </a:r>
                      <a:r>
                        <a:rPr lang="ja-JP" sz="1050" smtClean="0">
                          <a:effectLst/>
                          <a:latin typeface="Meiryo UI" panose="020B0604030504040204" pitchFamily="50" charset="-128"/>
                          <a:ea typeface="Meiryo UI" panose="020B0604030504040204" pitchFamily="50" charset="-128"/>
                        </a:rPr>
                        <a:t>とって厳しい</a:t>
                      </a:r>
                      <a:r>
                        <a:rPr lang="ja-JP" sz="1050" dirty="0">
                          <a:effectLst/>
                          <a:latin typeface="Meiryo UI" panose="020B0604030504040204" pitchFamily="50" charset="-128"/>
                          <a:ea typeface="Meiryo UI" panose="020B0604030504040204" pitchFamily="50" charset="-128"/>
                        </a:rPr>
                        <a:t>環境にある中、主成育場として</a:t>
                      </a:r>
                      <a:r>
                        <a:rPr lang="ja-JP" sz="1050" dirty="0" smtClean="0">
                          <a:effectLst/>
                          <a:latin typeface="Meiryo UI" panose="020B0604030504040204" pitchFamily="50" charset="-128"/>
                          <a:ea typeface="Meiryo UI" panose="020B0604030504040204" pitchFamily="50" charset="-128"/>
                        </a:rPr>
                        <a:t>利用</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a:txBody>
                    <a:bodyPr/>
                    <a:lstStyle/>
                    <a:p>
                      <a:pPr marL="57150" indent="-57150" algn="just">
                        <a:lnSpc>
                          <a:spcPct val="100000"/>
                        </a:lnSpc>
                      </a:pPr>
                      <a:r>
                        <a:rPr lang="ja-JP" sz="1050" dirty="0">
                          <a:effectLst/>
                          <a:latin typeface="Meiryo UI" panose="020B0604030504040204" pitchFamily="50" charset="-128"/>
                          <a:ea typeface="Meiryo UI" panose="020B0604030504040204" pitchFamily="50" charset="-128"/>
                        </a:rPr>
                        <a:t>・産業の拠点としての</a:t>
                      </a:r>
                      <a:r>
                        <a:rPr lang="ja-JP" sz="1050" dirty="0" smtClean="0">
                          <a:effectLst/>
                          <a:latin typeface="Meiryo UI" panose="020B0604030504040204" pitchFamily="50" charset="-128"/>
                          <a:ea typeface="Meiryo UI" panose="020B0604030504040204" pitchFamily="50" charset="-128"/>
                        </a:rPr>
                        <a:t>利用</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extLst>
                  <a:ext uri="{0D108BD9-81ED-4DB2-BD59-A6C34878D82A}">
                    <a16:rowId xmlns:a16="http://schemas.microsoft.com/office/drawing/2014/main" val="406574395"/>
                  </a:ext>
                </a:extLst>
              </a:tr>
              <a:tr h="258294">
                <a:tc>
                  <a:txBody>
                    <a:bodyPr/>
                    <a:lstStyle/>
                    <a:p>
                      <a:pPr algn="ctr">
                        <a:lnSpc>
                          <a:spcPct val="100000"/>
                        </a:lnSpc>
                      </a:pPr>
                      <a:r>
                        <a:rPr lang="ja-JP" sz="1050">
                          <a:effectLst/>
                          <a:latin typeface="Meiryo UI" panose="020B0604030504040204" pitchFamily="50" charset="-128"/>
                          <a:ea typeface="Meiryo UI" panose="020B0604030504040204" pitchFamily="50" charset="-128"/>
                        </a:rPr>
                        <a:t>２</a:t>
                      </a:r>
                      <a:endParaRPr lang="ja-JP" sz="105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a:txBody>
                    <a:bodyPr/>
                    <a:lstStyle/>
                    <a:p>
                      <a:pPr marL="114300" indent="-114300" algn="just">
                        <a:lnSpc>
                          <a:spcPct val="100000"/>
                        </a:lnSpc>
                      </a:pPr>
                      <a:r>
                        <a:rPr lang="ja-JP" sz="1050" dirty="0" smtClean="0">
                          <a:effectLst/>
                          <a:latin typeface="Meiryo UI" panose="020B0604030504040204" pitchFamily="50" charset="-128"/>
                          <a:ea typeface="Meiryo UI" panose="020B0604030504040204" pitchFamily="50" charset="-128"/>
                        </a:rPr>
                        <a:t>・</a:t>
                      </a:r>
                      <a:r>
                        <a:rPr lang="ja-JP" sz="1050" dirty="0">
                          <a:effectLst/>
                          <a:latin typeface="Meiryo UI" panose="020B0604030504040204" pitchFamily="50" charset="-128"/>
                          <a:ea typeface="Meiryo UI" panose="020B0604030504040204" pitchFamily="50" charset="-128"/>
                        </a:rPr>
                        <a:t>漁場としてよく</a:t>
                      </a:r>
                      <a:r>
                        <a:rPr lang="ja-JP" sz="1050" dirty="0" smtClean="0">
                          <a:effectLst/>
                          <a:latin typeface="Meiryo UI" panose="020B0604030504040204" pitchFamily="50" charset="-128"/>
                          <a:ea typeface="Meiryo UI" panose="020B0604030504040204" pitchFamily="50" charset="-128"/>
                        </a:rPr>
                        <a:t>利用</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rowSpan="2">
                  <a:txBody>
                    <a:bodyPr/>
                    <a:lstStyle/>
                    <a:p>
                      <a:pPr marL="57150" indent="-57150" algn="just">
                        <a:lnSpc>
                          <a:spcPct val="100000"/>
                        </a:lnSpc>
                      </a:pPr>
                      <a:r>
                        <a:rPr lang="ja-JP" sz="1050" dirty="0">
                          <a:effectLst/>
                          <a:latin typeface="Meiryo UI" panose="020B0604030504040204" pitchFamily="50" charset="-128"/>
                          <a:ea typeface="Meiryo UI" panose="020B0604030504040204" pitchFamily="50" charset="-128"/>
                        </a:rPr>
                        <a:t>・海水浴場や自然とのふれあいの場等としての</a:t>
                      </a:r>
                      <a:r>
                        <a:rPr lang="ja-JP" sz="1050" dirty="0" smtClean="0">
                          <a:effectLst/>
                          <a:latin typeface="Meiryo UI" panose="020B0604030504040204" pitchFamily="50" charset="-128"/>
                          <a:ea typeface="Meiryo UI" panose="020B0604030504040204" pitchFamily="50" charset="-128"/>
                        </a:rPr>
                        <a:t>利用</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extLst>
                  <a:ext uri="{0D108BD9-81ED-4DB2-BD59-A6C34878D82A}">
                    <a16:rowId xmlns:a16="http://schemas.microsoft.com/office/drawing/2014/main" val="424206400"/>
                  </a:ext>
                </a:extLst>
              </a:tr>
              <a:tr h="504000">
                <a:tc>
                  <a:txBody>
                    <a:bodyPr/>
                    <a:lstStyle/>
                    <a:p>
                      <a:pPr algn="ctr">
                        <a:lnSpc>
                          <a:spcPct val="100000"/>
                        </a:lnSpc>
                      </a:pPr>
                      <a:r>
                        <a:rPr lang="ja-JP" sz="1050" dirty="0">
                          <a:effectLst/>
                          <a:latin typeface="Meiryo UI" panose="020B0604030504040204" pitchFamily="50" charset="-128"/>
                          <a:ea typeface="Meiryo UI" panose="020B0604030504040204" pitchFamily="50" charset="-128"/>
                        </a:rPr>
                        <a:t>３</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a:txBody>
                    <a:bodyPr/>
                    <a:lstStyle/>
                    <a:p>
                      <a:pPr marL="85725" indent="-85725" algn="just">
                        <a:lnSpc>
                          <a:spcPct val="100000"/>
                        </a:lnSpc>
                      </a:pPr>
                      <a:r>
                        <a:rPr lang="ja-JP" sz="1050" dirty="0">
                          <a:effectLst/>
                          <a:latin typeface="Meiryo UI" panose="020B0604030504040204" pitchFamily="50" charset="-128"/>
                          <a:ea typeface="Meiryo UI" panose="020B0604030504040204" pitchFamily="50" charset="-128"/>
                        </a:rPr>
                        <a:t>・湾口部を有し、海水交換が</a:t>
                      </a:r>
                      <a:r>
                        <a:rPr lang="ja-JP" sz="1050" dirty="0" smtClean="0">
                          <a:effectLst/>
                          <a:latin typeface="Meiryo UI" panose="020B0604030504040204" pitchFamily="50" charset="-128"/>
                          <a:ea typeface="Meiryo UI" panose="020B0604030504040204" pitchFamily="50" charset="-128"/>
                        </a:rPr>
                        <a:t>活発</a:t>
                      </a:r>
                      <a:endParaRPr lang="ja-JP" sz="1050" dirty="0">
                        <a:effectLst/>
                        <a:latin typeface="Meiryo UI" panose="020B0604030504040204" pitchFamily="50" charset="-128"/>
                        <a:ea typeface="Meiryo UI" panose="020B0604030504040204" pitchFamily="50" charset="-128"/>
                      </a:endParaRPr>
                    </a:p>
                    <a:p>
                      <a:pPr marL="114300" indent="-114300" algn="just">
                        <a:lnSpc>
                          <a:spcPct val="100000"/>
                        </a:lnSpc>
                      </a:pPr>
                      <a:r>
                        <a:rPr lang="ja-JP" sz="1050" dirty="0">
                          <a:effectLst/>
                          <a:latin typeface="Meiryo UI" panose="020B0604030504040204" pitchFamily="50" charset="-128"/>
                          <a:ea typeface="Meiryo UI" panose="020B0604030504040204" pitchFamily="50" charset="-128"/>
                        </a:rPr>
                        <a:t>・漁場としてよく</a:t>
                      </a:r>
                      <a:r>
                        <a:rPr lang="ja-JP" sz="1050" dirty="0" smtClean="0">
                          <a:effectLst/>
                          <a:latin typeface="Meiryo UI" panose="020B0604030504040204" pitchFamily="50" charset="-128"/>
                          <a:ea typeface="Meiryo UI" panose="020B0604030504040204" pitchFamily="50" charset="-128"/>
                        </a:rPr>
                        <a:t>利用</a:t>
                      </a:r>
                      <a:endParaRPr lang="ja-JP" sz="1050" dirty="0">
                        <a:effectLst/>
                        <a:latin typeface="Meiryo UI" panose="020B0604030504040204" pitchFamily="50" charset="-128"/>
                        <a:ea typeface="Meiryo UI" panose="020B0604030504040204" pitchFamily="50" charset="-128"/>
                        <a:cs typeface="Courier New" panose="02070309020205020404" pitchFamily="49" charset="0"/>
                      </a:endParaRPr>
                    </a:p>
                  </a:txBody>
                  <a:tcPr marL="68580" marR="68580" marT="0" marB="0" anchor="ctr"/>
                </a:tc>
                <a:tc vMerge="1">
                  <a:txBody>
                    <a:bodyPr/>
                    <a:lstStyle/>
                    <a:p>
                      <a:endParaRPr kumimoji="1" lang="ja-JP" altLang="en-US"/>
                    </a:p>
                  </a:txBody>
                  <a:tcPr/>
                </a:tc>
                <a:extLst>
                  <a:ext uri="{0D108BD9-81ED-4DB2-BD59-A6C34878D82A}">
                    <a16:rowId xmlns:a16="http://schemas.microsoft.com/office/drawing/2014/main" val="2906070514"/>
                  </a:ext>
                </a:extLst>
              </a:tr>
            </a:tbl>
          </a:graphicData>
        </a:graphic>
      </p:graphicFrame>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1141</Words>
  <Application>Microsoft Office PowerPoint</Application>
  <PresentationFormat>A3 297x420 mm</PresentationFormat>
  <Paragraphs>79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BIZ UDゴシック</vt:lpstr>
      <vt:lpstr>Meiryo UI</vt:lpstr>
      <vt:lpstr>ＭＳ Ｐゴシック</vt:lpstr>
      <vt:lpstr>UD デジタル 教科書体 NK-B</vt:lpstr>
      <vt:lpstr>游ゴシック</vt:lpstr>
      <vt:lpstr>Arial</vt:lpstr>
      <vt:lpstr>Calibri</vt:lpstr>
      <vt:lpstr>Courier New</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2022-05-25T01:11:38Z</dcterms:created>
  <dcterms:modified xsi:type="dcterms:W3CDTF">2022-10-25T05:42:36Z</dcterms:modified>
</cp:coreProperties>
</file>