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56" r:id="rId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23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0000sv0ns101\d11754$\doc\200&#26087;&#38738;&#23569;&#24180;&#35506;&#65288;&#38738;&#23569;&#24180;&#32946;&#25104;G&#12289;&#38750;&#34892;&#38450;&#27490;G&#65289;\01&#38738;&#23569;&#24180;&#32946;&#25104;&#65319;\03&#12473;&#12510;&#12507;&#12450;&#12531;&#12465;&#12540;&#12488;\&#9678;OSAKA&#12473;&#12510;&#12507;&#12450;&#12531;&#12465;&#12540;&#12488;2022&#65288;&#20816;&#31461;&#12539;&#29983;&#24466;&#21521;&#12369;&#65289;&#38598;&#35336;&#32080;&#265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Sheet2!$V$186</c:f>
              <c:strCache>
                <c:ptCount val="1"/>
                <c:pt idx="0">
                  <c:v>一度もない</c:v>
                </c:pt>
              </c:strCache>
            </c:strRef>
          </c:tx>
          <c:spPr>
            <a:solidFill>
              <a:schemeClr val="accent3">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Sheet2!$U$187:$U$192</c:f>
              <c:strCache>
                <c:ptCount val="6"/>
                <c:pt idx="0">
                  <c:v>高校生保護者</c:v>
                </c:pt>
                <c:pt idx="1">
                  <c:v>高校生</c:v>
                </c:pt>
                <c:pt idx="2">
                  <c:v>中学生保護者</c:v>
                </c:pt>
                <c:pt idx="3">
                  <c:v>中学生</c:v>
                </c:pt>
                <c:pt idx="4">
                  <c:v>小学生保護者</c:v>
                </c:pt>
                <c:pt idx="5">
                  <c:v>小学生</c:v>
                </c:pt>
              </c:strCache>
            </c:strRef>
          </c:cat>
          <c:val>
            <c:numRef>
              <c:f>Sheet2!$V$187:$V$192</c:f>
              <c:numCache>
                <c:formatCode>0.0%</c:formatCode>
                <c:ptCount val="6"/>
                <c:pt idx="0">
                  <c:v>0.68317285648784964</c:v>
                </c:pt>
                <c:pt idx="1">
                  <c:v>0.8288357748650732</c:v>
                </c:pt>
                <c:pt idx="2">
                  <c:v>0.77662037037037035</c:v>
                </c:pt>
                <c:pt idx="3">
                  <c:v>0.81319480519480525</c:v>
                </c:pt>
                <c:pt idx="4">
                  <c:v>0.92296185489902771</c:v>
                </c:pt>
                <c:pt idx="5">
                  <c:v>0.87799127667098908</c:v>
                </c:pt>
              </c:numCache>
            </c:numRef>
          </c:val>
          <c:extLst>
            <c:ext xmlns:c16="http://schemas.microsoft.com/office/drawing/2014/chart" uri="{C3380CC4-5D6E-409C-BE32-E72D297353CC}">
              <c16:uniqueId val="{00000000-0F34-4AEF-9221-D43621EEA2D0}"/>
            </c:ext>
          </c:extLst>
        </c:ser>
        <c:ser>
          <c:idx val="1"/>
          <c:order val="1"/>
          <c:tx>
            <c:strRef>
              <c:f>Sheet2!$W$186</c:f>
              <c:strCache>
                <c:ptCount val="1"/>
                <c:pt idx="0">
                  <c:v>一度はある</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Sheet2!$U$187:$U$192</c:f>
              <c:strCache>
                <c:ptCount val="6"/>
                <c:pt idx="0">
                  <c:v>高校生保護者</c:v>
                </c:pt>
                <c:pt idx="1">
                  <c:v>高校生</c:v>
                </c:pt>
                <c:pt idx="2">
                  <c:v>中学生保護者</c:v>
                </c:pt>
                <c:pt idx="3">
                  <c:v>中学生</c:v>
                </c:pt>
                <c:pt idx="4">
                  <c:v>小学生保護者</c:v>
                </c:pt>
                <c:pt idx="5">
                  <c:v>小学生</c:v>
                </c:pt>
              </c:strCache>
            </c:strRef>
          </c:cat>
          <c:val>
            <c:numRef>
              <c:f>Sheet2!$W$187:$W$192</c:f>
              <c:numCache>
                <c:formatCode>0.0%</c:formatCode>
                <c:ptCount val="6"/>
                <c:pt idx="0">
                  <c:v>7.4736359468133881E-2</c:v>
                </c:pt>
                <c:pt idx="1">
                  <c:v>0.10851966075558982</c:v>
                </c:pt>
                <c:pt idx="2">
                  <c:v>7.0023148148148154E-2</c:v>
                </c:pt>
                <c:pt idx="3">
                  <c:v>0.11179220779220779</c:v>
                </c:pt>
                <c:pt idx="4">
                  <c:v>2.8047868362004489E-2</c:v>
                </c:pt>
                <c:pt idx="5">
                  <c:v>6.306731109277379E-2</c:v>
                </c:pt>
              </c:numCache>
            </c:numRef>
          </c:val>
          <c:extLst>
            <c:ext xmlns:c16="http://schemas.microsoft.com/office/drawing/2014/chart" uri="{C3380CC4-5D6E-409C-BE32-E72D297353CC}">
              <c16:uniqueId val="{00000001-0F34-4AEF-9221-D43621EEA2D0}"/>
            </c:ext>
          </c:extLst>
        </c:ser>
        <c:ser>
          <c:idx val="2"/>
          <c:order val="2"/>
          <c:tx>
            <c:strRef>
              <c:f>Sheet2!$X$186</c:f>
              <c:strCache>
                <c:ptCount val="1"/>
                <c:pt idx="0">
                  <c:v>少しある</c:v>
                </c:pt>
              </c:strCache>
            </c:strRef>
          </c:tx>
          <c:spPr>
            <a:solidFill>
              <a:schemeClr val="accent3"/>
            </a:solidFill>
            <a:ln>
              <a:noFill/>
            </a:ln>
            <a:effectLst/>
          </c:spPr>
          <c:invertIfNegative val="0"/>
          <c:dLbls>
            <c:dLbl>
              <c:idx val="4"/>
              <c:layout>
                <c:manualLayout>
                  <c:x val="2.1505372702502294E-3"/>
                  <c:y val="-4.8377291033823697E-2"/>
                </c:manualLayout>
              </c:layout>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274183849939235E-2"/>
                      <c:h val="6.5735422466880869E-2"/>
                    </c:manualLayout>
                  </c15:layout>
                </c:ext>
                <c:ext xmlns:c16="http://schemas.microsoft.com/office/drawing/2014/chart" uri="{C3380CC4-5D6E-409C-BE32-E72D297353CC}">
                  <c16:uniqueId val="{00000007-0F34-4AEF-9221-D43621EEA2D0}"/>
                </c:ext>
              </c:extLst>
            </c:dLbl>
            <c:dLbl>
              <c:idx val="5"/>
              <c:layout>
                <c:manualLayout>
                  <c:x val="4.3010745405004623E-3"/>
                  <c:y val="-2.7091215936185048E-2"/>
                </c:manualLayout>
              </c:layout>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274183849939235E-2"/>
                      <c:h val="7.7346008883774672E-2"/>
                    </c:manualLayout>
                  </c15:layout>
                </c:ext>
                <c:ext xmlns:c16="http://schemas.microsoft.com/office/drawing/2014/chart" uri="{C3380CC4-5D6E-409C-BE32-E72D297353CC}">
                  <c16:uniqueId val="{00000005-0F34-4AEF-9221-D43621EEA2D0}"/>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Sheet2!$U$187:$U$192</c:f>
              <c:strCache>
                <c:ptCount val="6"/>
                <c:pt idx="0">
                  <c:v>高校生保護者</c:v>
                </c:pt>
                <c:pt idx="1">
                  <c:v>高校生</c:v>
                </c:pt>
                <c:pt idx="2">
                  <c:v>中学生保護者</c:v>
                </c:pt>
                <c:pt idx="3">
                  <c:v>中学生</c:v>
                </c:pt>
                <c:pt idx="4">
                  <c:v>小学生保護者</c:v>
                </c:pt>
                <c:pt idx="5">
                  <c:v>小学生</c:v>
                </c:pt>
              </c:strCache>
            </c:strRef>
          </c:cat>
          <c:val>
            <c:numRef>
              <c:f>Sheet2!$X$187:$X$192</c:f>
              <c:numCache>
                <c:formatCode>0.0%</c:formatCode>
                <c:ptCount val="6"/>
                <c:pt idx="0">
                  <c:v>4.0806969280146724E-2</c:v>
                </c:pt>
                <c:pt idx="1">
                  <c:v>5.300693909020817E-2</c:v>
                </c:pt>
                <c:pt idx="2">
                  <c:v>4.7453703703703706E-2</c:v>
                </c:pt>
                <c:pt idx="3">
                  <c:v>5.5480519480519477E-2</c:v>
                </c:pt>
                <c:pt idx="4">
                  <c:v>2.1316379955123411E-2</c:v>
                </c:pt>
                <c:pt idx="5">
                  <c:v>3.8076152304609222E-2</c:v>
                </c:pt>
              </c:numCache>
            </c:numRef>
          </c:val>
          <c:extLst>
            <c:ext xmlns:c16="http://schemas.microsoft.com/office/drawing/2014/chart" uri="{C3380CC4-5D6E-409C-BE32-E72D297353CC}">
              <c16:uniqueId val="{00000002-0F34-4AEF-9221-D43621EEA2D0}"/>
            </c:ext>
          </c:extLst>
        </c:ser>
        <c:ser>
          <c:idx val="3"/>
          <c:order val="3"/>
          <c:tx>
            <c:strRef>
              <c:f>Sheet2!$Y$186</c:f>
              <c:strCache>
                <c:ptCount val="1"/>
                <c:pt idx="0">
                  <c:v>何度もある</c:v>
                </c:pt>
              </c:strCache>
            </c:strRef>
          </c:tx>
          <c:spPr>
            <a:solidFill>
              <a:schemeClr val="accent3">
                <a:shade val="76000"/>
              </a:schemeClr>
            </a:solidFill>
            <a:ln>
              <a:noFill/>
            </a:ln>
            <a:effectLst/>
          </c:spPr>
          <c:invertIfNegative val="0"/>
          <c:dLbls>
            <c:dLbl>
              <c:idx val="0"/>
              <c:layout>
                <c:manualLayout>
                  <c:x val="2.0430188734198843E-2"/>
                  <c:y val="-5.8052779714568514E-2"/>
                </c:manualLayout>
              </c:layout>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1989152148141193E-2"/>
                      <c:h val="7.7346008883774672E-2"/>
                    </c:manualLayout>
                  </c15:layout>
                </c:ext>
                <c:ext xmlns:c16="http://schemas.microsoft.com/office/drawing/2014/chart" uri="{C3380CC4-5D6E-409C-BE32-E72D297353CC}">
                  <c16:uniqueId val="{0000000D-0F34-4AEF-9221-D43621EEA2D0}"/>
                </c:ext>
              </c:extLst>
            </c:dLbl>
            <c:dLbl>
              <c:idx val="1"/>
              <c:layout>
                <c:manualLayout>
                  <c:x val="2.5806447243002753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F34-4AEF-9221-D43621EEA2D0}"/>
                </c:ext>
              </c:extLst>
            </c:dLbl>
            <c:dLbl>
              <c:idx val="2"/>
              <c:layout>
                <c:manualLayout>
                  <c:x val="8.6021490810009177E-3"/>
                  <c:y val="-6.96635185013628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F34-4AEF-9221-D43621EEA2D0}"/>
                </c:ext>
              </c:extLst>
            </c:dLbl>
            <c:dLbl>
              <c:idx val="3"/>
              <c:layout>
                <c:manualLayout>
                  <c:x val="1.720429816200183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F34-4AEF-9221-D43621EEA2D0}"/>
                </c:ext>
              </c:extLst>
            </c:dLbl>
            <c:dLbl>
              <c:idx val="4"/>
              <c:layout>
                <c:manualLayout>
                  <c:x val="3.870967086450413E-2"/>
                  <c:y val="-6.19231275567669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F34-4AEF-9221-D43621EEA2D0}"/>
                </c:ext>
              </c:extLst>
            </c:dLbl>
            <c:dLbl>
              <c:idx val="5"/>
              <c:layout>
                <c:manualLayout>
                  <c:x val="2.941918052337981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F34-4AEF-9221-D43621EEA2D0}"/>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Sheet2!$U$187:$U$192</c:f>
              <c:strCache>
                <c:ptCount val="6"/>
                <c:pt idx="0">
                  <c:v>高校生保護者</c:v>
                </c:pt>
                <c:pt idx="1">
                  <c:v>高校生</c:v>
                </c:pt>
                <c:pt idx="2">
                  <c:v>中学生保護者</c:v>
                </c:pt>
                <c:pt idx="3">
                  <c:v>中学生</c:v>
                </c:pt>
                <c:pt idx="4">
                  <c:v>小学生保護者</c:v>
                </c:pt>
                <c:pt idx="5">
                  <c:v>小学生</c:v>
                </c:pt>
              </c:strCache>
            </c:strRef>
          </c:cat>
          <c:val>
            <c:numRef>
              <c:f>Sheet2!$Y$187:$Y$192</c:f>
              <c:numCache>
                <c:formatCode>0.0%</c:formatCode>
                <c:ptCount val="6"/>
                <c:pt idx="0">
                  <c:v>4.1265474552957355E-3</c:v>
                </c:pt>
                <c:pt idx="1">
                  <c:v>9.6376252891287595E-3</c:v>
                </c:pt>
                <c:pt idx="2">
                  <c:v>5.208333333333333E-3</c:v>
                </c:pt>
                <c:pt idx="3">
                  <c:v>1.9532467532467533E-2</c:v>
                </c:pt>
                <c:pt idx="4">
                  <c:v>4.1136873597606583E-3</c:v>
                </c:pt>
                <c:pt idx="5">
                  <c:v>2.0865259931627963E-2</c:v>
                </c:pt>
              </c:numCache>
            </c:numRef>
          </c:val>
          <c:extLst>
            <c:ext xmlns:c16="http://schemas.microsoft.com/office/drawing/2014/chart" uri="{C3380CC4-5D6E-409C-BE32-E72D297353CC}">
              <c16:uniqueId val="{00000003-0F34-4AEF-9221-D43621EEA2D0}"/>
            </c:ext>
          </c:extLst>
        </c:ser>
        <c:ser>
          <c:idx val="4"/>
          <c:order val="4"/>
          <c:tx>
            <c:strRef>
              <c:f>Sheet2!$Z$186</c:f>
              <c:strCache>
                <c:ptCount val="1"/>
                <c:pt idx="0">
                  <c:v>わからない</c:v>
                </c:pt>
              </c:strCache>
            </c:strRef>
          </c:tx>
          <c:spPr>
            <a:solidFill>
              <a:schemeClr val="accent3">
                <a:shade val="53000"/>
              </a:schemeClr>
            </a:solidFill>
            <a:ln>
              <a:noFill/>
            </a:ln>
            <a:effectLst/>
          </c:spPr>
          <c:invertIfNegative val="0"/>
          <c:dLbls>
            <c:dLbl>
              <c:idx val="4"/>
              <c:layout>
                <c:manualLayout>
                  <c:x val="3.275556129784754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F34-4AEF-9221-D43621EEA2D0}"/>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Sheet2!$U$187:$U$192</c:f>
              <c:strCache>
                <c:ptCount val="6"/>
                <c:pt idx="0">
                  <c:v>高校生保護者</c:v>
                </c:pt>
                <c:pt idx="1">
                  <c:v>高校生</c:v>
                </c:pt>
                <c:pt idx="2">
                  <c:v>中学生保護者</c:v>
                </c:pt>
                <c:pt idx="3">
                  <c:v>中学生</c:v>
                </c:pt>
                <c:pt idx="4">
                  <c:v>小学生保護者</c:v>
                </c:pt>
                <c:pt idx="5">
                  <c:v>小学生</c:v>
                </c:pt>
              </c:strCache>
            </c:strRef>
          </c:cat>
          <c:val>
            <c:numRef>
              <c:f>Sheet2!$Z$187:$Z$192</c:f>
              <c:numCache>
                <c:formatCode>General</c:formatCode>
                <c:ptCount val="6"/>
                <c:pt idx="0" formatCode="0.0%">
                  <c:v>0.19715726730857405</c:v>
                </c:pt>
                <c:pt idx="2" formatCode="0.0%">
                  <c:v>0.10069444444444445</c:v>
                </c:pt>
                <c:pt idx="4" formatCode="0.0%">
                  <c:v>2.356020942408377E-2</c:v>
                </c:pt>
              </c:numCache>
            </c:numRef>
          </c:val>
          <c:extLst>
            <c:ext xmlns:c16="http://schemas.microsoft.com/office/drawing/2014/chart" uri="{C3380CC4-5D6E-409C-BE32-E72D297353CC}">
              <c16:uniqueId val="{00000004-0F34-4AEF-9221-D43621EEA2D0}"/>
            </c:ext>
          </c:extLst>
        </c:ser>
        <c:dLbls>
          <c:showLegendKey val="0"/>
          <c:showVal val="1"/>
          <c:showCatName val="0"/>
          <c:showSerName val="0"/>
          <c:showPercent val="0"/>
          <c:showBubbleSize val="0"/>
        </c:dLbls>
        <c:gapWidth val="75"/>
        <c:overlap val="100"/>
        <c:axId val="1840625104"/>
        <c:axId val="1840619280"/>
      </c:barChart>
      <c:catAx>
        <c:axId val="184062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840619280"/>
        <c:crosses val="autoZero"/>
        <c:auto val="1"/>
        <c:lblAlgn val="ctr"/>
        <c:lblOffset val="100"/>
        <c:noMultiLvlLbl val="0"/>
      </c:catAx>
      <c:valAx>
        <c:axId val="184061928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840625104"/>
        <c:crosses val="autoZero"/>
        <c:crossBetween val="between"/>
      </c:valAx>
      <c:spPr>
        <a:noFill/>
        <a:ln>
          <a:noFill/>
        </a:ln>
        <a:effectLst/>
      </c:spPr>
    </c:plotArea>
    <c:legend>
      <c:legendPos val="b"/>
      <c:layout>
        <c:manualLayout>
          <c:xMode val="edge"/>
          <c:yMode val="edge"/>
          <c:x val="0.21827987159768494"/>
          <c:y val="0.91463019215672881"/>
          <c:w val="0.54193471476848454"/>
          <c:h val="6.2148635009483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Sheet2!$V$368</c:f>
              <c:strCache>
                <c:ptCount val="1"/>
                <c:pt idx="0">
                  <c:v>はい</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Sheet2!$U$369:$U$374</c:f>
              <c:strCache>
                <c:ptCount val="6"/>
                <c:pt idx="0">
                  <c:v>高校生保護者</c:v>
                </c:pt>
                <c:pt idx="1">
                  <c:v>高校生</c:v>
                </c:pt>
                <c:pt idx="2">
                  <c:v>中学生保護者</c:v>
                </c:pt>
                <c:pt idx="3">
                  <c:v>中学生</c:v>
                </c:pt>
                <c:pt idx="4">
                  <c:v>小学生保護者</c:v>
                </c:pt>
                <c:pt idx="5">
                  <c:v>小学生</c:v>
                </c:pt>
              </c:strCache>
            </c:strRef>
          </c:cat>
          <c:val>
            <c:numRef>
              <c:f>Sheet2!$V$369:$V$374</c:f>
              <c:numCache>
                <c:formatCode>0.0%</c:formatCode>
                <c:ptCount val="6"/>
                <c:pt idx="0">
                  <c:v>0.41861531407611186</c:v>
                </c:pt>
                <c:pt idx="1">
                  <c:v>0.23788290034897247</c:v>
                </c:pt>
                <c:pt idx="2">
                  <c:v>0.77518928363424577</c:v>
                </c:pt>
                <c:pt idx="3">
                  <c:v>0.48312148364242552</c:v>
                </c:pt>
                <c:pt idx="4">
                  <c:v>0.86582568807339455</c:v>
                </c:pt>
                <c:pt idx="5">
                  <c:v>0.73597633136094676</c:v>
                </c:pt>
              </c:numCache>
            </c:numRef>
          </c:val>
          <c:extLst>
            <c:ext xmlns:c16="http://schemas.microsoft.com/office/drawing/2014/chart" uri="{C3380CC4-5D6E-409C-BE32-E72D297353CC}">
              <c16:uniqueId val="{00000000-30B7-4EC3-AFD4-9F418EF40CC5}"/>
            </c:ext>
          </c:extLst>
        </c:ser>
        <c:ser>
          <c:idx val="1"/>
          <c:order val="1"/>
          <c:tx>
            <c:strRef>
              <c:f>Sheet2!$W$368</c:f>
              <c:strCache>
                <c:ptCount val="1"/>
                <c:pt idx="0">
                  <c:v>いいえ</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Sheet2!$U$369:$U$374</c:f>
              <c:strCache>
                <c:ptCount val="6"/>
                <c:pt idx="0">
                  <c:v>高校生保護者</c:v>
                </c:pt>
                <c:pt idx="1">
                  <c:v>高校生</c:v>
                </c:pt>
                <c:pt idx="2">
                  <c:v>中学生保護者</c:v>
                </c:pt>
                <c:pt idx="3">
                  <c:v>中学生</c:v>
                </c:pt>
                <c:pt idx="4">
                  <c:v>小学生保護者</c:v>
                </c:pt>
                <c:pt idx="5">
                  <c:v>小学生</c:v>
                </c:pt>
              </c:strCache>
            </c:strRef>
          </c:cat>
          <c:val>
            <c:numRef>
              <c:f>Sheet2!$W$369:$W$374</c:f>
              <c:numCache>
                <c:formatCode>0.0%</c:formatCode>
                <c:ptCount val="6"/>
                <c:pt idx="0">
                  <c:v>0.58138468592388814</c:v>
                </c:pt>
                <c:pt idx="1">
                  <c:v>0.76211709965102759</c:v>
                </c:pt>
                <c:pt idx="2">
                  <c:v>0.22481071636575423</c:v>
                </c:pt>
                <c:pt idx="3">
                  <c:v>0.51687851635757454</c:v>
                </c:pt>
                <c:pt idx="4">
                  <c:v>0.13417431192660551</c:v>
                </c:pt>
                <c:pt idx="5">
                  <c:v>0.26402366863905324</c:v>
                </c:pt>
              </c:numCache>
            </c:numRef>
          </c:val>
          <c:extLst>
            <c:ext xmlns:c16="http://schemas.microsoft.com/office/drawing/2014/chart" uri="{C3380CC4-5D6E-409C-BE32-E72D297353CC}">
              <c16:uniqueId val="{00000001-30B7-4EC3-AFD4-9F418EF40CC5}"/>
            </c:ext>
          </c:extLst>
        </c:ser>
        <c:dLbls>
          <c:showLegendKey val="0"/>
          <c:showVal val="1"/>
          <c:showCatName val="0"/>
          <c:showSerName val="0"/>
          <c:showPercent val="0"/>
          <c:showBubbleSize val="0"/>
        </c:dLbls>
        <c:gapWidth val="75"/>
        <c:overlap val="100"/>
        <c:axId val="1206593919"/>
        <c:axId val="1206582271"/>
      </c:barChart>
      <c:catAx>
        <c:axId val="1206593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06582271"/>
        <c:crosses val="autoZero"/>
        <c:auto val="1"/>
        <c:lblAlgn val="ctr"/>
        <c:lblOffset val="100"/>
        <c:noMultiLvlLbl val="0"/>
      </c:catAx>
      <c:valAx>
        <c:axId val="120658227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0659391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Sheet2!$V$377</c:f>
              <c:strCache>
                <c:ptCount val="1"/>
                <c:pt idx="0">
                  <c:v>はい</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Sheet2!$U$378:$U$383</c:f>
              <c:strCache>
                <c:ptCount val="6"/>
                <c:pt idx="0">
                  <c:v>高校生保護者</c:v>
                </c:pt>
                <c:pt idx="1">
                  <c:v>高校生</c:v>
                </c:pt>
                <c:pt idx="2">
                  <c:v>中学生保護者</c:v>
                </c:pt>
                <c:pt idx="3">
                  <c:v>中学生</c:v>
                </c:pt>
                <c:pt idx="4">
                  <c:v>小学生保護者</c:v>
                </c:pt>
                <c:pt idx="5">
                  <c:v>小学生</c:v>
                </c:pt>
              </c:strCache>
            </c:strRef>
          </c:cat>
          <c:val>
            <c:numRef>
              <c:f>Sheet2!$V$378:$V$383</c:f>
              <c:numCache>
                <c:formatCode>0.0%</c:formatCode>
                <c:ptCount val="6"/>
                <c:pt idx="0">
                  <c:v>0.88029465930018413</c:v>
                </c:pt>
                <c:pt idx="1">
                  <c:v>0.81798798216708668</c:v>
                </c:pt>
                <c:pt idx="2">
                  <c:v>0.93196480938416426</c:v>
                </c:pt>
                <c:pt idx="3">
                  <c:v>0.87790637055572929</c:v>
                </c:pt>
                <c:pt idx="4">
                  <c:v>0.83872255489021952</c:v>
                </c:pt>
                <c:pt idx="5">
                  <c:v>0.88595653212323855</c:v>
                </c:pt>
              </c:numCache>
            </c:numRef>
          </c:val>
          <c:extLst>
            <c:ext xmlns:c16="http://schemas.microsoft.com/office/drawing/2014/chart" uri="{C3380CC4-5D6E-409C-BE32-E72D297353CC}">
              <c16:uniqueId val="{00000000-8279-455D-8D23-A7F6FBFC1B5F}"/>
            </c:ext>
          </c:extLst>
        </c:ser>
        <c:ser>
          <c:idx val="1"/>
          <c:order val="1"/>
          <c:tx>
            <c:strRef>
              <c:f>Sheet2!$W$377</c:f>
              <c:strCache>
                <c:ptCount val="1"/>
                <c:pt idx="0">
                  <c:v>いいえ</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Sheet2!$U$378:$U$383</c:f>
              <c:strCache>
                <c:ptCount val="6"/>
                <c:pt idx="0">
                  <c:v>高校生保護者</c:v>
                </c:pt>
                <c:pt idx="1">
                  <c:v>高校生</c:v>
                </c:pt>
                <c:pt idx="2">
                  <c:v>中学生保護者</c:v>
                </c:pt>
                <c:pt idx="3">
                  <c:v>中学生</c:v>
                </c:pt>
                <c:pt idx="4">
                  <c:v>小学生保護者</c:v>
                </c:pt>
                <c:pt idx="5">
                  <c:v>小学生</c:v>
                </c:pt>
              </c:strCache>
            </c:strRef>
          </c:cat>
          <c:val>
            <c:numRef>
              <c:f>Sheet2!$W$378:$W$383</c:f>
              <c:numCache>
                <c:formatCode>0.0%</c:formatCode>
                <c:ptCount val="6"/>
                <c:pt idx="0">
                  <c:v>0.11970534069981584</c:v>
                </c:pt>
                <c:pt idx="1">
                  <c:v>0.18201201783291335</c:v>
                </c:pt>
                <c:pt idx="2">
                  <c:v>6.8035190615835781E-2</c:v>
                </c:pt>
                <c:pt idx="3">
                  <c:v>0.12209362944427067</c:v>
                </c:pt>
                <c:pt idx="4">
                  <c:v>0.16127744510978043</c:v>
                </c:pt>
                <c:pt idx="5">
                  <c:v>0.11404346787676141</c:v>
                </c:pt>
              </c:numCache>
            </c:numRef>
          </c:val>
          <c:extLst>
            <c:ext xmlns:c16="http://schemas.microsoft.com/office/drawing/2014/chart" uri="{C3380CC4-5D6E-409C-BE32-E72D297353CC}">
              <c16:uniqueId val="{00000001-8279-455D-8D23-A7F6FBFC1B5F}"/>
            </c:ext>
          </c:extLst>
        </c:ser>
        <c:dLbls>
          <c:showLegendKey val="0"/>
          <c:showVal val="1"/>
          <c:showCatName val="0"/>
          <c:showSerName val="0"/>
          <c:showPercent val="0"/>
          <c:showBubbleSize val="0"/>
        </c:dLbls>
        <c:gapWidth val="75"/>
        <c:overlap val="100"/>
        <c:axId val="1278768447"/>
        <c:axId val="1278758463"/>
      </c:barChart>
      <c:catAx>
        <c:axId val="1278768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78758463"/>
        <c:crosses val="autoZero"/>
        <c:auto val="1"/>
        <c:lblAlgn val="ctr"/>
        <c:lblOffset val="100"/>
        <c:noMultiLvlLbl val="0"/>
      </c:catAx>
      <c:valAx>
        <c:axId val="127875846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7876844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Sheet2!$V$386</c:f>
              <c:strCache>
                <c:ptCount val="1"/>
                <c:pt idx="0">
                  <c:v>はい</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Sheet2!$U$387:$U$392</c:f>
              <c:strCache>
                <c:ptCount val="6"/>
                <c:pt idx="0">
                  <c:v>高校生保護者</c:v>
                </c:pt>
                <c:pt idx="1">
                  <c:v>高校生</c:v>
                </c:pt>
                <c:pt idx="2">
                  <c:v>中学生保護者</c:v>
                </c:pt>
                <c:pt idx="3">
                  <c:v>中学生</c:v>
                </c:pt>
                <c:pt idx="4">
                  <c:v>小学生保護者</c:v>
                </c:pt>
                <c:pt idx="5">
                  <c:v>小学生</c:v>
                </c:pt>
              </c:strCache>
            </c:strRef>
          </c:cat>
          <c:val>
            <c:numRef>
              <c:f>Sheet2!$V$387:$V$392</c:f>
              <c:numCache>
                <c:formatCode>0.0%</c:formatCode>
                <c:ptCount val="6"/>
                <c:pt idx="0">
                  <c:v>0.85635359116022103</c:v>
                </c:pt>
                <c:pt idx="1">
                  <c:v>0.73953488372093024</c:v>
                </c:pt>
                <c:pt idx="2">
                  <c:v>0.92538190364277317</c:v>
                </c:pt>
                <c:pt idx="3">
                  <c:v>0.8417483830586272</c:v>
                </c:pt>
                <c:pt idx="4">
                  <c:v>0.84593837535014005</c:v>
                </c:pt>
                <c:pt idx="5">
                  <c:v>0.88940586972083036</c:v>
                </c:pt>
              </c:numCache>
            </c:numRef>
          </c:val>
          <c:extLst>
            <c:ext xmlns:c16="http://schemas.microsoft.com/office/drawing/2014/chart" uri="{C3380CC4-5D6E-409C-BE32-E72D297353CC}">
              <c16:uniqueId val="{00000000-5E1F-4C41-9B3F-70D83050A6AF}"/>
            </c:ext>
          </c:extLst>
        </c:ser>
        <c:ser>
          <c:idx val="1"/>
          <c:order val="1"/>
          <c:tx>
            <c:strRef>
              <c:f>Sheet2!$W$386</c:f>
              <c:strCache>
                <c:ptCount val="1"/>
                <c:pt idx="0">
                  <c:v>いいえ</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Sheet2!$U$387:$U$392</c:f>
              <c:strCache>
                <c:ptCount val="6"/>
                <c:pt idx="0">
                  <c:v>高校生保護者</c:v>
                </c:pt>
                <c:pt idx="1">
                  <c:v>高校生</c:v>
                </c:pt>
                <c:pt idx="2">
                  <c:v>中学生保護者</c:v>
                </c:pt>
                <c:pt idx="3">
                  <c:v>中学生</c:v>
                </c:pt>
                <c:pt idx="4">
                  <c:v>小学生保護者</c:v>
                </c:pt>
                <c:pt idx="5">
                  <c:v>小学生</c:v>
                </c:pt>
              </c:strCache>
            </c:strRef>
          </c:cat>
          <c:val>
            <c:numRef>
              <c:f>Sheet2!$W$387:$W$392</c:f>
              <c:numCache>
                <c:formatCode>0.0%</c:formatCode>
                <c:ptCount val="6"/>
                <c:pt idx="0">
                  <c:v>0.143646408839779</c:v>
                </c:pt>
                <c:pt idx="1">
                  <c:v>0.26046511627906976</c:v>
                </c:pt>
                <c:pt idx="2">
                  <c:v>7.4618096357226799E-2</c:v>
                </c:pt>
                <c:pt idx="3">
                  <c:v>0.15825161694137282</c:v>
                </c:pt>
                <c:pt idx="4">
                  <c:v>0.15406162464985995</c:v>
                </c:pt>
                <c:pt idx="5">
                  <c:v>0.11059413027916964</c:v>
                </c:pt>
              </c:numCache>
            </c:numRef>
          </c:val>
          <c:extLst>
            <c:ext xmlns:c16="http://schemas.microsoft.com/office/drawing/2014/chart" uri="{C3380CC4-5D6E-409C-BE32-E72D297353CC}">
              <c16:uniqueId val="{00000001-5E1F-4C41-9B3F-70D83050A6AF}"/>
            </c:ext>
          </c:extLst>
        </c:ser>
        <c:dLbls>
          <c:showLegendKey val="0"/>
          <c:showVal val="1"/>
          <c:showCatName val="0"/>
          <c:showSerName val="0"/>
          <c:showPercent val="0"/>
          <c:showBubbleSize val="0"/>
        </c:dLbls>
        <c:gapWidth val="75"/>
        <c:overlap val="100"/>
        <c:axId val="1278771359"/>
        <c:axId val="1278772191"/>
      </c:barChart>
      <c:catAx>
        <c:axId val="1278771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78772191"/>
        <c:crosses val="autoZero"/>
        <c:auto val="1"/>
        <c:lblAlgn val="ctr"/>
        <c:lblOffset val="100"/>
        <c:noMultiLvlLbl val="0"/>
      </c:catAx>
      <c:valAx>
        <c:axId val="127877219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7877135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Sheet2!$V$395</c:f>
              <c:strCache>
                <c:ptCount val="1"/>
                <c:pt idx="0">
                  <c:v>はい</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Sheet2!$U$396:$U$401</c:f>
              <c:strCache>
                <c:ptCount val="6"/>
                <c:pt idx="0">
                  <c:v>高校生保護者</c:v>
                </c:pt>
                <c:pt idx="1">
                  <c:v>高校生</c:v>
                </c:pt>
                <c:pt idx="2">
                  <c:v>中学生保護者</c:v>
                </c:pt>
                <c:pt idx="3">
                  <c:v>中学生</c:v>
                </c:pt>
                <c:pt idx="4">
                  <c:v>小学生保護者</c:v>
                </c:pt>
                <c:pt idx="5">
                  <c:v>小学生</c:v>
                </c:pt>
              </c:strCache>
            </c:strRef>
          </c:cat>
          <c:val>
            <c:numRef>
              <c:f>Sheet2!$V$396:$V$401</c:f>
              <c:numCache>
                <c:formatCode>0.0%</c:formatCode>
                <c:ptCount val="6"/>
                <c:pt idx="0">
                  <c:v>0.64223144306131863</c:v>
                </c:pt>
                <c:pt idx="1">
                  <c:v>0.37259848631864934</c:v>
                </c:pt>
                <c:pt idx="2">
                  <c:v>0.79882352941176471</c:v>
                </c:pt>
                <c:pt idx="3">
                  <c:v>0.56781344766286734</c:v>
                </c:pt>
                <c:pt idx="4">
                  <c:v>0.82799999999999996</c:v>
                </c:pt>
                <c:pt idx="5">
                  <c:v>0.78605539637058264</c:v>
                </c:pt>
              </c:numCache>
            </c:numRef>
          </c:val>
          <c:extLst>
            <c:ext xmlns:c16="http://schemas.microsoft.com/office/drawing/2014/chart" uri="{C3380CC4-5D6E-409C-BE32-E72D297353CC}">
              <c16:uniqueId val="{00000000-759D-43A5-AAFC-7EA322CE90E6}"/>
            </c:ext>
          </c:extLst>
        </c:ser>
        <c:ser>
          <c:idx val="1"/>
          <c:order val="1"/>
          <c:tx>
            <c:strRef>
              <c:f>Sheet2!$W$395</c:f>
              <c:strCache>
                <c:ptCount val="1"/>
                <c:pt idx="0">
                  <c:v>いいえ</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Sheet2!$U$396:$U$401</c:f>
              <c:strCache>
                <c:ptCount val="6"/>
                <c:pt idx="0">
                  <c:v>高校生保護者</c:v>
                </c:pt>
                <c:pt idx="1">
                  <c:v>高校生</c:v>
                </c:pt>
                <c:pt idx="2">
                  <c:v>中学生保護者</c:v>
                </c:pt>
                <c:pt idx="3">
                  <c:v>中学生</c:v>
                </c:pt>
                <c:pt idx="4">
                  <c:v>小学生保護者</c:v>
                </c:pt>
                <c:pt idx="5">
                  <c:v>小学生</c:v>
                </c:pt>
              </c:strCache>
            </c:strRef>
          </c:cat>
          <c:val>
            <c:numRef>
              <c:f>Sheet2!$W$396:$W$401</c:f>
              <c:numCache>
                <c:formatCode>0.0%</c:formatCode>
                <c:ptCount val="6"/>
                <c:pt idx="0">
                  <c:v>0.35776855693868143</c:v>
                </c:pt>
                <c:pt idx="1">
                  <c:v>0.62740151368135066</c:v>
                </c:pt>
                <c:pt idx="2">
                  <c:v>0.20117647058823529</c:v>
                </c:pt>
                <c:pt idx="3">
                  <c:v>0.43218655233713271</c:v>
                </c:pt>
                <c:pt idx="4">
                  <c:v>0.17199999999999999</c:v>
                </c:pt>
                <c:pt idx="5">
                  <c:v>0.21394460362941739</c:v>
                </c:pt>
              </c:numCache>
            </c:numRef>
          </c:val>
          <c:extLst>
            <c:ext xmlns:c16="http://schemas.microsoft.com/office/drawing/2014/chart" uri="{C3380CC4-5D6E-409C-BE32-E72D297353CC}">
              <c16:uniqueId val="{00000001-759D-43A5-AAFC-7EA322CE90E6}"/>
            </c:ext>
          </c:extLst>
        </c:ser>
        <c:dLbls>
          <c:showLegendKey val="0"/>
          <c:showVal val="1"/>
          <c:showCatName val="0"/>
          <c:showSerName val="0"/>
          <c:showPercent val="0"/>
          <c:showBubbleSize val="0"/>
        </c:dLbls>
        <c:gapWidth val="75"/>
        <c:overlap val="100"/>
        <c:axId val="1330505776"/>
        <c:axId val="1330505360"/>
      </c:barChart>
      <c:catAx>
        <c:axId val="1330505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330505360"/>
        <c:crosses val="autoZero"/>
        <c:auto val="1"/>
        <c:lblAlgn val="ctr"/>
        <c:lblOffset val="100"/>
        <c:noMultiLvlLbl val="0"/>
      </c:catAx>
      <c:valAx>
        <c:axId val="133050536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330505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Sheet2!$V$404</c:f>
              <c:strCache>
                <c:ptCount val="1"/>
                <c:pt idx="0">
                  <c:v>はい</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Sheet2!$U$405:$U$410</c:f>
              <c:strCache>
                <c:ptCount val="6"/>
                <c:pt idx="0">
                  <c:v>高校生保護者</c:v>
                </c:pt>
                <c:pt idx="1">
                  <c:v>高校生</c:v>
                </c:pt>
                <c:pt idx="2">
                  <c:v>中学生保護者</c:v>
                </c:pt>
                <c:pt idx="3">
                  <c:v>中学生</c:v>
                </c:pt>
                <c:pt idx="4">
                  <c:v>小学生保護者</c:v>
                </c:pt>
                <c:pt idx="5">
                  <c:v>小学生</c:v>
                </c:pt>
              </c:strCache>
            </c:strRef>
          </c:cat>
          <c:val>
            <c:numRef>
              <c:f>Sheet2!$V$405:$V$410</c:f>
              <c:numCache>
                <c:formatCode>0.0%</c:formatCode>
                <c:ptCount val="6"/>
                <c:pt idx="0">
                  <c:v>0.77998154981549817</c:v>
                </c:pt>
                <c:pt idx="1">
                  <c:v>0.56471958082670293</c:v>
                </c:pt>
                <c:pt idx="2">
                  <c:v>0.90893066980023507</c:v>
                </c:pt>
                <c:pt idx="3">
                  <c:v>0.78683549602344072</c:v>
                </c:pt>
                <c:pt idx="4">
                  <c:v>0.85479342158042515</c:v>
                </c:pt>
                <c:pt idx="5">
                  <c:v>0.87519426180514048</c:v>
                </c:pt>
              </c:numCache>
            </c:numRef>
          </c:val>
          <c:extLst>
            <c:ext xmlns:c16="http://schemas.microsoft.com/office/drawing/2014/chart" uri="{C3380CC4-5D6E-409C-BE32-E72D297353CC}">
              <c16:uniqueId val="{00000000-25BB-4498-A12B-4CEE884EFCD2}"/>
            </c:ext>
          </c:extLst>
        </c:ser>
        <c:ser>
          <c:idx val="1"/>
          <c:order val="1"/>
          <c:tx>
            <c:strRef>
              <c:f>Sheet2!$W$404</c:f>
              <c:strCache>
                <c:ptCount val="1"/>
                <c:pt idx="0">
                  <c:v>いいえ</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Sheet2!$U$405:$U$410</c:f>
              <c:strCache>
                <c:ptCount val="6"/>
                <c:pt idx="0">
                  <c:v>高校生保護者</c:v>
                </c:pt>
                <c:pt idx="1">
                  <c:v>高校生</c:v>
                </c:pt>
                <c:pt idx="2">
                  <c:v>中学生保護者</c:v>
                </c:pt>
                <c:pt idx="3">
                  <c:v>中学生</c:v>
                </c:pt>
                <c:pt idx="4">
                  <c:v>小学生保護者</c:v>
                </c:pt>
                <c:pt idx="5">
                  <c:v>小学生</c:v>
                </c:pt>
              </c:strCache>
            </c:strRef>
          </c:cat>
          <c:val>
            <c:numRef>
              <c:f>Sheet2!$W$405:$W$410</c:f>
              <c:numCache>
                <c:formatCode>0.0%</c:formatCode>
                <c:ptCount val="6"/>
                <c:pt idx="0">
                  <c:v>0.22001845018450183</c:v>
                </c:pt>
                <c:pt idx="1">
                  <c:v>0.43528041917329713</c:v>
                </c:pt>
                <c:pt idx="2">
                  <c:v>9.1069330199764986E-2</c:v>
                </c:pt>
                <c:pt idx="3">
                  <c:v>0.21316450397655923</c:v>
                </c:pt>
                <c:pt idx="4">
                  <c:v>0.14520657841957482</c:v>
                </c:pt>
                <c:pt idx="5">
                  <c:v>0.12480573819485953</c:v>
                </c:pt>
              </c:numCache>
            </c:numRef>
          </c:val>
          <c:extLst>
            <c:ext xmlns:c16="http://schemas.microsoft.com/office/drawing/2014/chart" uri="{C3380CC4-5D6E-409C-BE32-E72D297353CC}">
              <c16:uniqueId val="{00000001-25BB-4498-A12B-4CEE884EFCD2}"/>
            </c:ext>
          </c:extLst>
        </c:ser>
        <c:dLbls>
          <c:showLegendKey val="0"/>
          <c:showVal val="1"/>
          <c:showCatName val="0"/>
          <c:showSerName val="0"/>
          <c:showPercent val="0"/>
          <c:showBubbleSize val="0"/>
        </c:dLbls>
        <c:gapWidth val="75"/>
        <c:overlap val="100"/>
        <c:axId val="1476219807"/>
        <c:axId val="1476221887"/>
      </c:barChart>
      <c:catAx>
        <c:axId val="1476219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476221887"/>
        <c:crosses val="autoZero"/>
        <c:auto val="1"/>
        <c:lblAlgn val="ctr"/>
        <c:lblOffset val="100"/>
        <c:noMultiLvlLbl val="0"/>
      </c:catAx>
      <c:valAx>
        <c:axId val="147622188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4762198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Sheet2!$V$413</c:f>
              <c:strCache>
                <c:ptCount val="1"/>
                <c:pt idx="0">
                  <c:v>はい</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Sheet2!$U$414:$U$419</c:f>
              <c:strCache>
                <c:ptCount val="6"/>
                <c:pt idx="0">
                  <c:v>高校生保護者</c:v>
                </c:pt>
                <c:pt idx="1">
                  <c:v>高校生</c:v>
                </c:pt>
                <c:pt idx="2">
                  <c:v>中学生保護者</c:v>
                </c:pt>
                <c:pt idx="3">
                  <c:v>中学生</c:v>
                </c:pt>
                <c:pt idx="4">
                  <c:v>小学生保護者</c:v>
                </c:pt>
                <c:pt idx="5">
                  <c:v>小学生</c:v>
                </c:pt>
              </c:strCache>
            </c:strRef>
          </c:cat>
          <c:val>
            <c:numRef>
              <c:f>Sheet2!$V$414:$V$419</c:f>
              <c:numCache>
                <c:formatCode>0.0%</c:formatCode>
                <c:ptCount val="6"/>
                <c:pt idx="0">
                  <c:v>0.81784728610855562</c:v>
                </c:pt>
                <c:pt idx="1">
                  <c:v>0.55413022351797858</c:v>
                </c:pt>
                <c:pt idx="2">
                  <c:v>0.92953611274221959</c:v>
                </c:pt>
                <c:pt idx="3">
                  <c:v>0.80967809364548493</c:v>
                </c:pt>
                <c:pt idx="4">
                  <c:v>0.86204146730462516</c:v>
                </c:pt>
                <c:pt idx="5">
                  <c:v>0.86706515242080096</c:v>
                </c:pt>
              </c:numCache>
            </c:numRef>
          </c:val>
          <c:extLst>
            <c:ext xmlns:c16="http://schemas.microsoft.com/office/drawing/2014/chart" uri="{C3380CC4-5D6E-409C-BE32-E72D297353CC}">
              <c16:uniqueId val="{00000000-51D9-4B23-8857-FA2A808A5613}"/>
            </c:ext>
          </c:extLst>
        </c:ser>
        <c:ser>
          <c:idx val="1"/>
          <c:order val="1"/>
          <c:tx>
            <c:strRef>
              <c:f>Sheet2!$W$413</c:f>
              <c:strCache>
                <c:ptCount val="1"/>
                <c:pt idx="0">
                  <c:v>いいえ</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Sheet2!$U$414:$U$419</c:f>
              <c:strCache>
                <c:ptCount val="6"/>
                <c:pt idx="0">
                  <c:v>高校生保護者</c:v>
                </c:pt>
                <c:pt idx="1">
                  <c:v>高校生</c:v>
                </c:pt>
                <c:pt idx="2">
                  <c:v>中学生保護者</c:v>
                </c:pt>
                <c:pt idx="3">
                  <c:v>中学生</c:v>
                </c:pt>
                <c:pt idx="4">
                  <c:v>小学生保護者</c:v>
                </c:pt>
                <c:pt idx="5">
                  <c:v>小学生</c:v>
                </c:pt>
              </c:strCache>
            </c:strRef>
          </c:cat>
          <c:val>
            <c:numRef>
              <c:f>Sheet2!$W$414:$W$419</c:f>
              <c:numCache>
                <c:formatCode>0.0%</c:formatCode>
                <c:ptCount val="6"/>
                <c:pt idx="0">
                  <c:v>0.18215271389144433</c:v>
                </c:pt>
                <c:pt idx="1">
                  <c:v>0.44586977648202136</c:v>
                </c:pt>
                <c:pt idx="2">
                  <c:v>7.0463887257780383E-2</c:v>
                </c:pt>
                <c:pt idx="3">
                  <c:v>0.19032190635451504</c:v>
                </c:pt>
                <c:pt idx="4">
                  <c:v>0.13795853269537481</c:v>
                </c:pt>
                <c:pt idx="5">
                  <c:v>0.13293484757919904</c:v>
                </c:pt>
              </c:numCache>
            </c:numRef>
          </c:val>
          <c:extLst>
            <c:ext xmlns:c16="http://schemas.microsoft.com/office/drawing/2014/chart" uri="{C3380CC4-5D6E-409C-BE32-E72D297353CC}">
              <c16:uniqueId val="{00000001-51D9-4B23-8857-FA2A808A5613}"/>
            </c:ext>
          </c:extLst>
        </c:ser>
        <c:dLbls>
          <c:showLegendKey val="0"/>
          <c:showVal val="1"/>
          <c:showCatName val="0"/>
          <c:showSerName val="0"/>
          <c:showPercent val="0"/>
          <c:showBubbleSize val="0"/>
        </c:dLbls>
        <c:gapWidth val="75"/>
        <c:overlap val="100"/>
        <c:axId val="1343026255"/>
        <c:axId val="1343027087"/>
      </c:barChart>
      <c:catAx>
        <c:axId val="1343026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343027087"/>
        <c:crosses val="autoZero"/>
        <c:auto val="1"/>
        <c:lblAlgn val="ctr"/>
        <c:lblOffset val="100"/>
        <c:noMultiLvlLbl val="0"/>
      </c:catAx>
      <c:valAx>
        <c:axId val="134302708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34302625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Sheet2!$V$351</c:f>
              <c:strCache>
                <c:ptCount val="1"/>
                <c:pt idx="0">
                  <c:v>はい</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Sheet2!$U$352:$U$357</c:f>
              <c:strCache>
                <c:ptCount val="6"/>
                <c:pt idx="0">
                  <c:v>高校生保護者</c:v>
                </c:pt>
                <c:pt idx="1">
                  <c:v>高校生</c:v>
                </c:pt>
                <c:pt idx="2">
                  <c:v>中学生保護者</c:v>
                </c:pt>
                <c:pt idx="3">
                  <c:v>中学生</c:v>
                </c:pt>
                <c:pt idx="4">
                  <c:v>小学生保護者</c:v>
                </c:pt>
                <c:pt idx="5">
                  <c:v>小学生</c:v>
                </c:pt>
              </c:strCache>
            </c:strRef>
          </c:cat>
          <c:val>
            <c:numRef>
              <c:f>Sheet2!$V$352:$V$357</c:f>
              <c:numCache>
                <c:formatCode>0.0%</c:formatCode>
                <c:ptCount val="6"/>
                <c:pt idx="0">
                  <c:v>0.11473152822395594</c:v>
                </c:pt>
                <c:pt idx="1">
                  <c:v>6.0488561457929427E-2</c:v>
                </c:pt>
                <c:pt idx="2">
                  <c:v>0.32205367561260212</c:v>
                </c:pt>
                <c:pt idx="3">
                  <c:v>0.13733458372408044</c:v>
                </c:pt>
                <c:pt idx="4">
                  <c:v>0.50476553564620663</c:v>
                </c:pt>
                <c:pt idx="5">
                  <c:v>0.222</c:v>
                </c:pt>
              </c:numCache>
            </c:numRef>
          </c:val>
          <c:extLst>
            <c:ext xmlns:c16="http://schemas.microsoft.com/office/drawing/2014/chart" uri="{C3380CC4-5D6E-409C-BE32-E72D297353CC}">
              <c16:uniqueId val="{00000000-C012-4AA5-B32D-6B263629E0D1}"/>
            </c:ext>
          </c:extLst>
        </c:ser>
        <c:ser>
          <c:idx val="1"/>
          <c:order val="1"/>
          <c:tx>
            <c:strRef>
              <c:f>Sheet2!$W$351</c:f>
              <c:strCache>
                <c:ptCount val="1"/>
                <c:pt idx="0">
                  <c:v>いいえ</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Sheet2!$U$352:$U$357</c:f>
              <c:strCache>
                <c:ptCount val="6"/>
                <c:pt idx="0">
                  <c:v>高校生保護者</c:v>
                </c:pt>
                <c:pt idx="1">
                  <c:v>高校生</c:v>
                </c:pt>
                <c:pt idx="2">
                  <c:v>中学生保護者</c:v>
                </c:pt>
                <c:pt idx="3">
                  <c:v>中学生</c:v>
                </c:pt>
                <c:pt idx="4">
                  <c:v>小学生保護者</c:v>
                </c:pt>
                <c:pt idx="5">
                  <c:v>小学生</c:v>
                </c:pt>
              </c:strCache>
            </c:strRef>
          </c:cat>
          <c:val>
            <c:numRef>
              <c:f>Sheet2!$W$352:$W$357</c:f>
              <c:numCache>
                <c:formatCode>0.0%</c:formatCode>
                <c:ptCount val="6"/>
                <c:pt idx="0">
                  <c:v>0.88500000000000001</c:v>
                </c:pt>
                <c:pt idx="1">
                  <c:v>0.94</c:v>
                </c:pt>
                <c:pt idx="2">
                  <c:v>0.67800000000000005</c:v>
                </c:pt>
                <c:pt idx="3">
                  <c:v>0.86299999999999999</c:v>
                </c:pt>
                <c:pt idx="4">
                  <c:v>0.495</c:v>
                </c:pt>
                <c:pt idx="5">
                  <c:v>0.77800000000000002</c:v>
                </c:pt>
              </c:numCache>
            </c:numRef>
          </c:val>
          <c:extLst>
            <c:ext xmlns:c16="http://schemas.microsoft.com/office/drawing/2014/chart" uri="{C3380CC4-5D6E-409C-BE32-E72D297353CC}">
              <c16:uniqueId val="{00000001-C012-4AA5-B32D-6B263629E0D1}"/>
            </c:ext>
          </c:extLst>
        </c:ser>
        <c:dLbls>
          <c:showLegendKey val="0"/>
          <c:showVal val="1"/>
          <c:showCatName val="0"/>
          <c:showSerName val="0"/>
          <c:showPercent val="0"/>
          <c:showBubbleSize val="0"/>
        </c:dLbls>
        <c:gapWidth val="75"/>
        <c:overlap val="100"/>
        <c:axId val="991942911"/>
        <c:axId val="991943327"/>
      </c:barChart>
      <c:catAx>
        <c:axId val="991942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991943327"/>
        <c:crosses val="autoZero"/>
        <c:auto val="1"/>
        <c:lblAlgn val="ctr"/>
        <c:lblOffset val="100"/>
        <c:noMultiLvlLbl val="0"/>
      </c:catAx>
      <c:valAx>
        <c:axId val="99194332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9919429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Sheet2!$V$100</c:f>
              <c:strCache>
                <c:ptCount val="1"/>
                <c:pt idx="0">
                  <c:v>しない</c:v>
                </c:pt>
              </c:strCache>
            </c:strRef>
          </c:tx>
          <c:spPr>
            <a:solidFill>
              <a:schemeClr val="accent3">
                <a:tint val="46000"/>
              </a:schemeClr>
            </a:solidFill>
            <a:ln>
              <a:noFill/>
            </a:ln>
            <a:effectLst/>
          </c:spPr>
          <c:invertIfNegative val="0"/>
          <c:dLbls>
            <c:dLbl>
              <c:idx val="0"/>
              <c:layout>
                <c:manualLayout>
                  <c:x val="-3.1603795574373685E-2"/>
                  <c:y val="6.01851851851850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481-4D34-864A-61B2C8E2EC7D}"/>
                </c:ext>
              </c:extLst>
            </c:dLbl>
            <c:dLbl>
              <c:idx val="1"/>
              <c:layout>
                <c:manualLayout>
                  <c:x val="-1.2641518229749493E-2"/>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481-4D34-864A-61B2C8E2EC7D}"/>
                </c:ext>
              </c:extLst>
            </c:dLbl>
            <c:dLbl>
              <c:idx val="3"/>
              <c:layout>
                <c:manualLayout>
                  <c:x val="-6.32075911487475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481-4D34-864A-61B2C8E2EC7D}"/>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Sheet2!$U$101:$U$106</c:f>
              <c:strCache>
                <c:ptCount val="6"/>
                <c:pt idx="0">
                  <c:v>高校生保護者</c:v>
                </c:pt>
                <c:pt idx="1">
                  <c:v>高校生</c:v>
                </c:pt>
                <c:pt idx="2">
                  <c:v>中学生保護者</c:v>
                </c:pt>
                <c:pt idx="3">
                  <c:v>中学生</c:v>
                </c:pt>
                <c:pt idx="4">
                  <c:v>小学生保護者</c:v>
                </c:pt>
                <c:pt idx="5">
                  <c:v>小学生</c:v>
                </c:pt>
              </c:strCache>
            </c:strRef>
          </c:cat>
          <c:val>
            <c:numRef>
              <c:f>Sheet2!$V$101:$V$106</c:f>
              <c:numCache>
                <c:formatCode>0.0%</c:formatCode>
                <c:ptCount val="6"/>
                <c:pt idx="0">
                  <c:v>6.3781321184510249E-3</c:v>
                </c:pt>
                <c:pt idx="1">
                  <c:v>5.2278090397531313E-2</c:v>
                </c:pt>
                <c:pt idx="2">
                  <c:v>2.7011817670230726E-2</c:v>
                </c:pt>
                <c:pt idx="3">
                  <c:v>3.264570398557981E-2</c:v>
                </c:pt>
                <c:pt idx="4">
                  <c:v>0.14834815756035577</c:v>
                </c:pt>
                <c:pt idx="5">
                  <c:v>0.15186732828414728</c:v>
                </c:pt>
              </c:numCache>
            </c:numRef>
          </c:val>
          <c:extLst>
            <c:ext xmlns:c16="http://schemas.microsoft.com/office/drawing/2014/chart" uri="{C3380CC4-5D6E-409C-BE32-E72D297353CC}">
              <c16:uniqueId val="{00000000-5481-4D34-864A-61B2C8E2EC7D}"/>
            </c:ext>
          </c:extLst>
        </c:ser>
        <c:ser>
          <c:idx val="1"/>
          <c:order val="1"/>
          <c:tx>
            <c:strRef>
              <c:f>Sheet2!$W$100</c:f>
              <c:strCache>
                <c:ptCount val="1"/>
                <c:pt idx="0">
                  <c:v>～30分</c:v>
                </c:pt>
              </c:strCache>
            </c:strRef>
          </c:tx>
          <c:spPr>
            <a:solidFill>
              <a:schemeClr val="accent3">
                <a:tint val="62000"/>
              </a:schemeClr>
            </a:solidFill>
            <a:ln>
              <a:noFill/>
            </a:ln>
            <a:effectLst/>
          </c:spPr>
          <c:invertIfNegative val="0"/>
          <c:dLbls>
            <c:dLbl>
              <c:idx val="0"/>
              <c:layout>
                <c:manualLayout>
                  <c:x val="2.1069197049582455E-3"/>
                  <c:y val="5.55555555555554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5481-4D34-864A-61B2C8E2EC7D}"/>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Sheet2!$U$101:$U$106</c:f>
              <c:strCache>
                <c:ptCount val="6"/>
                <c:pt idx="0">
                  <c:v>高校生保護者</c:v>
                </c:pt>
                <c:pt idx="1">
                  <c:v>高校生</c:v>
                </c:pt>
                <c:pt idx="2">
                  <c:v>中学生保護者</c:v>
                </c:pt>
                <c:pt idx="3">
                  <c:v>中学生</c:v>
                </c:pt>
                <c:pt idx="4">
                  <c:v>小学生保護者</c:v>
                </c:pt>
                <c:pt idx="5">
                  <c:v>小学生</c:v>
                </c:pt>
              </c:strCache>
            </c:strRef>
          </c:cat>
          <c:val>
            <c:numRef>
              <c:f>Sheet2!$W$101:$W$106</c:f>
              <c:numCache>
                <c:formatCode>0.0%</c:formatCode>
                <c:ptCount val="6"/>
                <c:pt idx="0">
                  <c:v>2.0501138952164009E-2</c:v>
                </c:pt>
                <c:pt idx="1">
                  <c:v>2.5776002904338357E-2</c:v>
                </c:pt>
                <c:pt idx="2">
                  <c:v>6.9780528981429377E-2</c:v>
                </c:pt>
                <c:pt idx="3">
                  <c:v>4.065691968756259E-2</c:v>
                </c:pt>
                <c:pt idx="4">
                  <c:v>0.16486658195679796</c:v>
                </c:pt>
                <c:pt idx="5">
                  <c:v>0.16361974405850091</c:v>
                </c:pt>
              </c:numCache>
            </c:numRef>
          </c:val>
          <c:extLst>
            <c:ext xmlns:c16="http://schemas.microsoft.com/office/drawing/2014/chart" uri="{C3380CC4-5D6E-409C-BE32-E72D297353CC}">
              <c16:uniqueId val="{00000001-5481-4D34-864A-61B2C8E2EC7D}"/>
            </c:ext>
          </c:extLst>
        </c:ser>
        <c:ser>
          <c:idx val="2"/>
          <c:order val="2"/>
          <c:tx>
            <c:strRef>
              <c:f>Sheet2!$X$100</c:f>
              <c:strCache>
                <c:ptCount val="1"/>
                <c:pt idx="0">
                  <c:v>30分～</c:v>
                </c:pt>
              </c:strCache>
            </c:strRef>
          </c:tx>
          <c:spPr>
            <a:solidFill>
              <a:schemeClr val="accent3">
                <a:tint val="77000"/>
              </a:schemeClr>
            </a:solidFill>
            <a:ln>
              <a:noFill/>
            </a:ln>
            <a:effectLst/>
          </c:spPr>
          <c:invertIfNegative val="0"/>
          <c:dLbls>
            <c:dLbl>
              <c:idx val="1"/>
              <c:layout>
                <c:manualLayout>
                  <c:x val="-2.1069197049582455E-3"/>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481-4D34-864A-61B2C8E2EC7D}"/>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Sheet2!$U$101:$U$106</c:f>
              <c:strCache>
                <c:ptCount val="6"/>
                <c:pt idx="0">
                  <c:v>高校生保護者</c:v>
                </c:pt>
                <c:pt idx="1">
                  <c:v>高校生</c:v>
                </c:pt>
                <c:pt idx="2">
                  <c:v>中学生保護者</c:v>
                </c:pt>
                <c:pt idx="3">
                  <c:v>中学生</c:v>
                </c:pt>
                <c:pt idx="4">
                  <c:v>小学生保護者</c:v>
                </c:pt>
                <c:pt idx="5">
                  <c:v>小学生</c:v>
                </c:pt>
              </c:strCache>
            </c:strRef>
          </c:cat>
          <c:val>
            <c:numRef>
              <c:f>Sheet2!$X$101:$X$106</c:f>
              <c:numCache>
                <c:formatCode>0.0%</c:formatCode>
                <c:ptCount val="6"/>
                <c:pt idx="0">
                  <c:v>3.462414578587699E-2</c:v>
                </c:pt>
                <c:pt idx="1">
                  <c:v>2.9950989290252316E-2</c:v>
                </c:pt>
                <c:pt idx="2">
                  <c:v>9.8480585256049524E-2</c:v>
                </c:pt>
                <c:pt idx="3">
                  <c:v>5.8281594231924694E-2</c:v>
                </c:pt>
                <c:pt idx="4">
                  <c:v>0.14866581956797967</c:v>
                </c:pt>
                <c:pt idx="5">
                  <c:v>0.11941760250718203</c:v>
                </c:pt>
              </c:numCache>
            </c:numRef>
          </c:val>
          <c:extLst>
            <c:ext xmlns:c16="http://schemas.microsoft.com/office/drawing/2014/chart" uri="{C3380CC4-5D6E-409C-BE32-E72D297353CC}">
              <c16:uniqueId val="{00000002-5481-4D34-864A-61B2C8E2EC7D}"/>
            </c:ext>
          </c:extLst>
        </c:ser>
        <c:ser>
          <c:idx val="3"/>
          <c:order val="3"/>
          <c:tx>
            <c:strRef>
              <c:f>Sheet2!$Y$100</c:f>
              <c:strCache>
                <c:ptCount val="1"/>
                <c:pt idx="0">
                  <c:v>１時間～</c:v>
                </c:pt>
              </c:strCache>
            </c:strRef>
          </c:tx>
          <c:spPr>
            <a:solidFill>
              <a:schemeClr val="accent3">
                <a:tint val="9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Sheet2!$U$101:$U$106</c:f>
              <c:strCache>
                <c:ptCount val="6"/>
                <c:pt idx="0">
                  <c:v>高校生保護者</c:v>
                </c:pt>
                <c:pt idx="1">
                  <c:v>高校生</c:v>
                </c:pt>
                <c:pt idx="2">
                  <c:v>中学生保護者</c:v>
                </c:pt>
                <c:pt idx="3">
                  <c:v>中学生</c:v>
                </c:pt>
                <c:pt idx="4">
                  <c:v>小学生保護者</c:v>
                </c:pt>
                <c:pt idx="5">
                  <c:v>小学生</c:v>
                </c:pt>
              </c:strCache>
            </c:strRef>
          </c:cat>
          <c:val>
            <c:numRef>
              <c:f>Sheet2!$Y$101:$Y$106</c:f>
              <c:numCache>
                <c:formatCode>0.0%</c:formatCode>
                <c:ptCount val="6"/>
                <c:pt idx="0">
                  <c:v>0.15125284738041003</c:v>
                </c:pt>
                <c:pt idx="1">
                  <c:v>9.7839898348157567E-2</c:v>
                </c:pt>
                <c:pt idx="2">
                  <c:v>0.261114237478897</c:v>
                </c:pt>
                <c:pt idx="3">
                  <c:v>0.16172641698377729</c:v>
                </c:pt>
                <c:pt idx="4">
                  <c:v>0.25603557814485389</c:v>
                </c:pt>
                <c:pt idx="5">
                  <c:v>0.20494907286497779</c:v>
                </c:pt>
              </c:numCache>
            </c:numRef>
          </c:val>
          <c:extLst>
            <c:ext xmlns:c16="http://schemas.microsoft.com/office/drawing/2014/chart" uri="{C3380CC4-5D6E-409C-BE32-E72D297353CC}">
              <c16:uniqueId val="{00000003-5481-4D34-864A-61B2C8E2EC7D}"/>
            </c:ext>
          </c:extLst>
        </c:ser>
        <c:ser>
          <c:idx val="4"/>
          <c:order val="4"/>
          <c:tx>
            <c:strRef>
              <c:f>Sheet2!$Z$100</c:f>
              <c:strCache>
                <c:ptCount val="1"/>
                <c:pt idx="0">
                  <c:v>２時間～</c:v>
                </c:pt>
              </c:strCache>
            </c:strRef>
          </c:tx>
          <c:spPr>
            <a:solidFill>
              <a:schemeClr val="accent3">
                <a:shade val="9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Sheet2!$U$101:$U$106</c:f>
              <c:strCache>
                <c:ptCount val="6"/>
                <c:pt idx="0">
                  <c:v>高校生保護者</c:v>
                </c:pt>
                <c:pt idx="1">
                  <c:v>高校生</c:v>
                </c:pt>
                <c:pt idx="2">
                  <c:v>中学生保護者</c:v>
                </c:pt>
                <c:pt idx="3">
                  <c:v>中学生</c:v>
                </c:pt>
                <c:pt idx="4">
                  <c:v>小学生保護者</c:v>
                </c:pt>
                <c:pt idx="5">
                  <c:v>小学生</c:v>
                </c:pt>
              </c:strCache>
            </c:strRef>
          </c:cat>
          <c:val>
            <c:numRef>
              <c:f>Sheet2!$Z$101:$Z$106</c:f>
              <c:numCache>
                <c:formatCode>0.0%</c:formatCode>
                <c:ptCount val="6"/>
                <c:pt idx="0">
                  <c:v>0.24920273348519362</c:v>
                </c:pt>
                <c:pt idx="1">
                  <c:v>0.17190052641132691</c:v>
                </c:pt>
                <c:pt idx="2">
                  <c:v>0.25436128306133932</c:v>
                </c:pt>
                <c:pt idx="3">
                  <c:v>0.22651712397356299</c:v>
                </c:pt>
                <c:pt idx="4">
                  <c:v>0.17725540025412961</c:v>
                </c:pt>
                <c:pt idx="5">
                  <c:v>0.13835205014364063</c:v>
                </c:pt>
              </c:numCache>
            </c:numRef>
          </c:val>
          <c:extLst>
            <c:ext xmlns:c16="http://schemas.microsoft.com/office/drawing/2014/chart" uri="{C3380CC4-5D6E-409C-BE32-E72D297353CC}">
              <c16:uniqueId val="{00000004-5481-4D34-864A-61B2C8E2EC7D}"/>
            </c:ext>
          </c:extLst>
        </c:ser>
        <c:ser>
          <c:idx val="5"/>
          <c:order val="5"/>
          <c:tx>
            <c:strRef>
              <c:f>Sheet2!$AA$100</c:f>
              <c:strCache>
                <c:ptCount val="1"/>
                <c:pt idx="0">
                  <c:v>３時間～</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Sheet2!$U$101:$U$106</c:f>
              <c:strCache>
                <c:ptCount val="6"/>
                <c:pt idx="0">
                  <c:v>高校生保護者</c:v>
                </c:pt>
                <c:pt idx="1">
                  <c:v>高校生</c:v>
                </c:pt>
                <c:pt idx="2">
                  <c:v>中学生保護者</c:v>
                </c:pt>
                <c:pt idx="3">
                  <c:v>中学生</c:v>
                </c:pt>
                <c:pt idx="4">
                  <c:v>小学生保護者</c:v>
                </c:pt>
                <c:pt idx="5">
                  <c:v>小学生</c:v>
                </c:pt>
              </c:strCache>
            </c:strRef>
          </c:cat>
          <c:val>
            <c:numRef>
              <c:f>Sheet2!$AA$101:$AA$106</c:f>
              <c:numCache>
                <c:formatCode>0.0%</c:formatCode>
                <c:ptCount val="6"/>
                <c:pt idx="0">
                  <c:v>0.24555808656036446</c:v>
                </c:pt>
                <c:pt idx="1">
                  <c:v>0.23361771646396806</c:v>
                </c:pt>
                <c:pt idx="2">
                  <c:v>0.16769836803601576</c:v>
                </c:pt>
                <c:pt idx="3">
                  <c:v>0.20318445824153816</c:v>
                </c:pt>
                <c:pt idx="4">
                  <c:v>7.401524777636595E-2</c:v>
                </c:pt>
                <c:pt idx="5">
                  <c:v>9.2582919822407933E-2</c:v>
                </c:pt>
              </c:numCache>
            </c:numRef>
          </c:val>
          <c:extLst>
            <c:ext xmlns:c16="http://schemas.microsoft.com/office/drawing/2014/chart" uri="{C3380CC4-5D6E-409C-BE32-E72D297353CC}">
              <c16:uniqueId val="{00000005-5481-4D34-864A-61B2C8E2EC7D}"/>
            </c:ext>
          </c:extLst>
        </c:ser>
        <c:ser>
          <c:idx val="6"/>
          <c:order val="6"/>
          <c:tx>
            <c:strRef>
              <c:f>Sheet2!$AB$100</c:f>
              <c:strCache>
                <c:ptCount val="1"/>
                <c:pt idx="0">
                  <c:v>４時間～</c:v>
                </c:pt>
              </c:strCache>
            </c:strRef>
          </c:tx>
          <c:spPr>
            <a:pattFill prst="pct70">
              <a:fgClr>
                <a:srgbClr val="FFFF00"/>
              </a:fgClr>
              <a:bgClr>
                <a:schemeClr val="bg1"/>
              </a:bgClr>
            </a:pattFill>
            <a:ln>
              <a:solidFill>
                <a:schemeClr val="tx1"/>
              </a:solidFill>
            </a:ln>
            <a:effectLst/>
          </c:spPr>
          <c:invertIfNegative val="0"/>
          <c:dLbls>
            <c:dLbl>
              <c:idx val="4"/>
              <c:layout>
                <c:manualLayout>
                  <c:x val="-2.1069197049582455E-3"/>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481-4D34-864A-61B2C8E2EC7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Sheet2!$U$101:$U$106</c:f>
              <c:strCache>
                <c:ptCount val="6"/>
                <c:pt idx="0">
                  <c:v>高校生保護者</c:v>
                </c:pt>
                <c:pt idx="1">
                  <c:v>高校生</c:v>
                </c:pt>
                <c:pt idx="2">
                  <c:v>中学生保護者</c:v>
                </c:pt>
                <c:pt idx="3">
                  <c:v>中学生</c:v>
                </c:pt>
                <c:pt idx="4">
                  <c:v>小学生保護者</c:v>
                </c:pt>
                <c:pt idx="5">
                  <c:v>小学生</c:v>
                </c:pt>
              </c:strCache>
            </c:strRef>
          </c:cat>
          <c:val>
            <c:numRef>
              <c:f>Sheet2!$AB$101:$AB$106</c:f>
              <c:numCache>
                <c:formatCode>0.0%</c:formatCode>
                <c:ptCount val="6"/>
                <c:pt idx="0">
                  <c:v>0.20455580865603645</c:v>
                </c:pt>
                <c:pt idx="1">
                  <c:v>0.38863677618442549</c:v>
                </c:pt>
                <c:pt idx="2">
                  <c:v>0.10523353967360721</c:v>
                </c:pt>
                <c:pt idx="3">
                  <c:v>0.27698778289605447</c:v>
                </c:pt>
                <c:pt idx="4">
                  <c:v>2.4777636594663276E-2</c:v>
                </c:pt>
                <c:pt idx="5">
                  <c:v>0.12921128231914339</c:v>
                </c:pt>
              </c:numCache>
            </c:numRef>
          </c:val>
          <c:extLst>
            <c:ext xmlns:c16="http://schemas.microsoft.com/office/drawing/2014/chart" uri="{C3380CC4-5D6E-409C-BE32-E72D297353CC}">
              <c16:uniqueId val="{00000006-5481-4D34-864A-61B2C8E2EC7D}"/>
            </c:ext>
          </c:extLst>
        </c:ser>
        <c:ser>
          <c:idx val="7"/>
          <c:order val="7"/>
          <c:tx>
            <c:strRef>
              <c:f>Sheet2!$AC$100</c:f>
              <c:strCache>
                <c:ptCount val="1"/>
                <c:pt idx="0">
                  <c:v>わからない</c:v>
                </c:pt>
              </c:strCache>
            </c:strRef>
          </c:tx>
          <c:spPr>
            <a:solidFill>
              <a:schemeClr val="accent3">
                <a:shade val="45000"/>
              </a:schemeClr>
            </a:solidFill>
            <a:ln>
              <a:noFill/>
            </a:ln>
            <a:effectLst/>
          </c:spPr>
          <c:invertIfNegative val="0"/>
          <c:dLbls>
            <c:dLbl>
              <c:idx val="2"/>
              <c:layout>
                <c:manualLayout>
                  <c:x val="1.6855357639665964E-2"/>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5481-4D34-864A-61B2C8E2EC7D}"/>
                </c:ext>
              </c:extLst>
            </c:dLbl>
            <c:dLbl>
              <c:idx val="4"/>
              <c:layout>
                <c:manualLayout>
                  <c:x val="2.106919704958230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5481-4D34-864A-61B2C8E2EC7D}"/>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Sheet2!$U$101:$U$106</c:f>
              <c:strCache>
                <c:ptCount val="6"/>
                <c:pt idx="0">
                  <c:v>高校生保護者</c:v>
                </c:pt>
                <c:pt idx="1">
                  <c:v>高校生</c:v>
                </c:pt>
                <c:pt idx="2">
                  <c:v>中学生保護者</c:v>
                </c:pt>
                <c:pt idx="3">
                  <c:v>中学生</c:v>
                </c:pt>
                <c:pt idx="4">
                  <c:v>小学生保護者</c:v>
                </c:pt>
                <c:pt idx="5">
                  <c:v>小学生</c:v>
                </c:pt>
              </c:strCache>
            </c:strRef>
          </c:cat>
          <c:val>
            <c:numRef>
              <c:f>Sheet2!$AC$101:$AC$106</c:f>
              <c:numCache>
                <c:formatCode>General</c:formatCode>
                <c:ptCount val="6"/>
                <c:pt idx="0" formatCode="0.0%">
                  <c:v>8.7927107061503418E-2</c:v>
                </c:pt>
                <c:pt idx="2" formatCode="0.0%">
                  <c:v>1.6319639842431063E-2</c:v>
                </c:pt>
                <c:pt idx="4" formatCode="0.0%">
                  <c:v>6.0355781448538752E-3</c:v>
                </c:pt>
              </c:numCache>
            </c:numRef>
          </c:val>
          <c:extLst>
            <c:ext xmlns:c16="http://schemas.microsoft.com/office/drawing/2014/chart" uri="{C3380CC4-5D6E-409C-BE32-E72D297353CC}">
              <c16:uniqueId val="{00000007-5481-4D34-864A-61B2C8E2EC7D}"/>
            </c:ext>
          </c:extLst>
        </c:ser>
        <c:dLbls>
          <c:showLegendKey val="0"/>
          <c:showVal val="1"/>
          <c:showCatName val="0"/>
          <c:showSerName val="0"/>
          <c:showPercent val="0"/>
          <c:showBubbleSize val="0"/>
        </c:dLbls>
        <c:gapWidth val="75"/>
        <c:overlap val="100"/>
        <c:axId val="1174467920"/>
        <c:axId val="1174463760"/>
      </c:barChart>
      <c:catAx>
        <c:axId val="1174467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74463760"/>
        <c:crosses val="autoZero"/>
        <c:auto val="1"/>
        <c:lblAlgn val="ctr"/>
        <c:lblOffset val="100"/>
        <c:noMultiLvlLbl val="0"/>
      </c:catAx>
      <c:valAx>
        <c:axId val="117446376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74467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Sheet2!$V$197</c:f>
              <c:strCache>
                <c:ptCount val="1"/>
                <c:pt idx="0">
                  <c:v>一度もない</c:v>
                </c:pt>
              </c:strCache>
            </c:strRef>
          </c:tx>
          <c:spPr>
            <a:solidFill>
              <a:schemeClr val="accent3">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Sheet2!$U$198:$U$203</c:f>
              <c:strCache>
                <c:ptCount val="6"/>
                <c:pt idx="0">
                  <c:v>高校生保護者</c:v>
                </c:pt>
                <c:pt idx="1">
                  <c:v>高校生</c:v>
                </c:pt>
                <c:pt idx="2">
                  <c:v>中学生保護者</c:v>
                </c:pt>
                <c:pt idx="3">
                  <c:v>中学生</c:v>
                </c:pt>
                <c:pt idx="4">
                  <c:v>小学生保護者</c:v>
                </c:pt>
                <c:pt idx="5">
                  <c:v>小学生</c:v>
                </c:pt>
              </c:strCache>
            </c:strRef>
          </c:cat>
          <c:val>
            <c:numRef>
              <c:f>Sheet2!$V$198:$V$203</c:f>
              <c:numCache>
                <c:formatCode>0.0%</c:formatCode>
                <c:ptCount val="6"/>
                <c:pt idx="0">
                  <c:v>0.4228126431516262</c:v>
                </c:pt>
                <c:pt idx="1">
                  <c:v>0.37865947611710321</c:v>
                </c:pt>
                <c:pt idx="2">
                  <c:v>0.59826589595375723</c:v>
                </c:pt>
                <c:pt idx="3">
                  <c:v>0.47405023873780361</c:v>
                </c:pt>
                <c:pt idx="4">
                  <c:v>0.84629768137621542</c:v>
                </c:pt>
                <c:pt idx="5">
                  <c:v>0.72290292177191329</c:v>
                </c:pt>
              </c:numCache>
            </c:numRef>
          </c:val>
          <c:extLst>
            <c:ext xmlns:c16="http://schemas.microsoft.com/office/drawing/2014/chart" uri="{C3380CC4-5D6E-409C-BE32-E72D297353CC}">
              <c16:uniqueId val="{00000000-C3CE-4FDC-B467-C87F781526DD}"/>
            </c:ext>
          </c:extLst>
        </c:ser>
        <c:ser>
          <c:idx val="1"/>
          <c:order val="1"/>
          <c:tx>
            <c:strRef>
              <c:f>Sheet2!$W$197</c:f>
              <c:strCache>
                <c:ptCount val="1"/>
                <c:pt idx="0">
                  <c:v>一度はある</c:v>
                </c:pt>
              </c:strCache>
            </c:strRef>
          </c:tx>
          <c:spPr>
            <a:solidFill>
              <a:schemeClr val="accent3">
                <a:tint val="77000"/>
              </a:schemeClr>
            </a:solidFill>
            <a:ln>
              <a:noFill/>
            </a:ln>
            <a:effectLst/>
          </c:spPr>
          <c:invertIfNegative val="0"/>
          <c:dLbls>
            <c:dLbl>
              <c:idx val="4"/>
              <c:layout>
                <c:manualLayout>
                  <c:x val="-1.4863290331220651E-2"/>
                  <c:y val="-3.88271391307857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46D-4E2D-B0E2-58662D3F9FDA}"/>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Sheet2!$U$198:$U$203</c:f>
              <c:strCache>
                <c:ptCount val="6"/>
                <c:pt idx="0">
                  <c:v>高校生保護者</c:v>
                </c:pt>
                <c:pt idx="1">
                  <c:v>高校生</c:v>
                </c:pt>
                <c:pt idx="2">
                  <c:v>中学生保護者</c:v>
                </c:pt>
                <c:pt idx="3">
                  <c:v>中学生</c:v>
                </c:pt>
                <c:pt idx="4">
                  <c:v>小学生保護者</c:v>
                </c:pt>
                <c:pt idx="5">
                  <c:v>小学生</c:v>
                </c:pt>
              </c:strCache>
            </c:strRef>
          </c:cat>
          <c:val>
            <c:numRef>
              <c:f>Sheet2!$W$198:$W$203</c:f>
              <c:numCache>
                <c:formatCode>0.0%</c:formatCode>
                <c:ptCount val="6"/>
                <c:pt idx="0">
                  <c:v>5.4970224461749886E-2</c:v>
                </c:pt>
                <c:pt idx="1">
                  <c:v>0.15100154083204931</c:v>
                </c:pt>
                <c:pt idx="2">
                  <c:v>6.9364161849710976E-2</c:v>
                </c:pt>
                <c:pt idx="3">
                  <c:v>0.13556155283371393</c:v>
                </c:pt>
                <c:pt idx="4">
                  <c:v>3.5527299925205681E-2</c:v>
                </c:pt>
                <c:pt idx="5">
                  <c:v>9.2483506126295953E-2</c:v>
                </c:pt>
              </c:numCache>
            </c:numRef>
          </c:val>
          <c:extLst>
            <c:ext xmlns:c16="http://schemas.microsoft.com/office/drawing/2014/chart" uri="{C3380CC4-5D6E-409C-BE32-E72D297353CC}">
              <c16:uniqueId val="{00000001-C3CE-4FDC-B467-C87F781526DD}"/>
            </c:ext>
          </c:extLst>
        </c:ser>
        <c:ser>
          <c:idx val="2"/>
          <c:order val="2"/>
          <c:tx>
            <c:strRef>
              <c:f>Sheet2!$X$197</c:f>
              <c:strCache>
                <c:ptCount val="1"/>
                <c:pt idx="0">
                  <c:v>少しある</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Sheet2!$U$198:$U$203</c:f>
              <c:strCache>
                <c:ptCount val="6"/>
                <c:pt idx="0">
                  <c:v>高校生保護者</c:v>
                </c:pt>
                <c:pt idx="1">
                  <c:v>高校生</c:v>
                </c:pt>
                <c:pt idx="2">
                  <c:v>中学生保護者</c:v>
                </c:pt>
                <c:pt idx="3">
                  <c:v>中学生</c:v>
                </c:pt>
                <c:pt idx="4">
                  <c:v>小学生保護者</c:v>
                </c:pt>
                <c:pt idx="5">
                  <c:v>小学生</c:v>
                </c:pt>
              </c:strCache>
            </c:strRef>
          </c:cat>
          <c:val>
            <c:numRef>
              <c:f>Sheet2!$X$198:$X$203</c:f>
              <c:numCache>
                <c:formatCode>0.0%</c:formatCode>
                <c:ptCount val="6"/>
                <c:pt idx="0">
                  <c:v>0.20338983050847459</c:v>
                </c:pt>
                <c:pt idx="1">
                  <c:v>0.21667950693374421</c:v>
                </c:pt>
                <c:pt idx="2">
                  <c:v>0.15895953757225434</c:v>
                </c:pt>
                <c:pt idx="3">
                  <c:v>0.17220261573593523</c:v>
                </c:pt>
                <c:pt idx="4">
                  <c:v>7.7786088257292441E-2</c:v>
                </c:pt>
                <c:pt idx="5">
                  <c:v>8.5061262959472195E-2</c:v>
                </c:pt>
              </c:numCache>
            </c:numRef>
          </c:val>
          <c:extLst>
            <c:ext xmlns:c16="http://schemas.microsoft.com/office/drawing/2014/chart" uri="{C3380CC4-5D6E-409C-BE32-E72D297353CC}">
              <c16:uniqueId val="{00000002-C3CE-4FDC-B467-C87F781526DD}"/>
            </c:ext>
          </c:extLst>
        </c:ser>
        <c:ser>
          <c:idx val="3"/>
          <c:order val="3"/>
          <c:tx>
            <c:strRef>
              <c:f>Sheet2!$Y$197</c:f>
              <c:strCache>
                <c:ptCount val="1"/>
                <c:pt idx="0">
                  <c:v>何度もある</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Sheet2!$U$198:$U$203</c:f>
              <c:strCache>
                <c:ptCount val="6"/>
                <c:pt idx="0">
                  <c:v>高校生保護者</c:v>
                </c:pt>
                <c:pt idx="1">
                  <c:v>高校生</c:v>
                </c:pt>
                <c:pt idx="2">
                  <c:v>中学生保護者</c:v>
                </c:pt>
                <c:pt idx="3">
                  <c:v>中学生</c:v>
                </c:pt>
                <c:pt idx="4">
                  <c:v>小学生保護者</c:v>
                </c:pt>
                <c:pt idx="5">
                  <c:v>小学生</c:v>
                </c:pt>
              </c:strCache>
            </c:strRef>
          </c:cat>
          <c:val>
            <c:numRef>
              <c:f>Sheet2!$Y$198:$Y$203</c:f>
              <c:numCache>
                <c:formatCode>0.0%</c:formatCode>
                <c:ptCount val="6"/>
                <c:pt idx="0">
                  <c:v>0.11818598259276225</c:v>
                </c:pt>
                <c:pt idx="1">
                  <c:v>0.25365947611710321</c:v>
                </c:pt>
                <c:pt idx="2">
                  <c:v>9.7109826589595369E-2</c:v>
                </c:pt>
                <c:pt idx="3">
                  <c:v>0.21818559269254723</c:v>
                </c:pt>
                <c:pt idx="4">
                  <c:v>3.1039640987284966E-2</c:v>
                </c:pt>
                <c:pt idx="5">
                  <c:v>9.9552309142318565E-2</c:v>
                </c:pt>
              </c:numCache>
            </c:numRef>
          </c:val>
          <c:extLst>
            <c:ext xmlns:c16="http://schemas.microsoft.com/office/drawing/2014/chart" uri="{C3380CC4-5D6E-409C-BE32-E72D297353CC}">
              <c16:uniqueId val="{00000003-C3CE-4FDC-B467-C87F781526DD}"/>
            </c:ext>
          </c:extLst>
        </c:ser>
        <c:ser>
          <c:idx val="4"/>
          <c:order val="4"/>
          <c:tx>
            <c:strRef>
              <c:f>Sheet2!$Z$197</c:f>
              <c:strCache>
                <c:ptCount val="1"/>
                <c:pt idx="0">
                  <c:v>わからない</c:v>
                </c:pt>
              </c:strCache>
            </c:strRef>
          </c:tx>
          <c:spPr>
            <a:solidFill>
              <a:schemeClr val="accent3">
                <a:shade val="53000"/>
              </a:schemeClr>
            </a:solidFill>
            <a:ln>
              <a:noFill/>
            </a:ln>
            <a:effectLst/>
          </c:spPr>
          <c:invertIfNegative val="0"/>
          <c:dLbls>
            <c:dLbl>
              <c:idx val="4"/>
              <c:layout>
                <c:manualLayout>
                  <c:x val="2.1233271901743785E-2"/>
                  <c:y val="-6.60061365223356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3CE-4FDC-B467-C87F781526DD}"/>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Sheet2!$U$198:$U$203</c:f>
              <c:strCache>
                <c:ptCount val="6"/>
                <c:pt idx="0">
                  <c:v>高校生保護者</c:v>
                </c:pt>
                <c:pt idx="1">
                  <c:v>高校生</c:v>
                </c:pt>
                <c:pt idx="2">
                  <c:v>中学生保護者</c:v>
                </c:pt>
                <c:pt idx="3">
                  <c:v>中学生</c:v>
                </c:pt>
                <c:pt idx="4">
                  <c:v>小学生保護者</c:v>
                </c:pt>
                <c:pt idx="5">
                  <c:v>小学生</c:v>
                </c:pt>
              </c:strCache>
            </c:strRef>
          </c:cat>
          <c:val>
            <c:numRef>
              <c:f>Sheet2!$Z$198:$Z$203</c:f>
              <c:numCache>
                <c:formatCode>General</c:formatCode>
                <c:ptCount val="6"/>
                <c:pt idx="0" formatCode="0.0%">
                  <c:v>0.20064131928538709</c:v>
                </c:pt>
                <c:pt idx="2" formatCode="0.0%">
                  <c:v>7.6300578034682084E-2</c:v>
                </c:pt>
                <c:pt idx="4" formatCode="0.0%">
                  <c:v>9.3492894540014963E-3</c:v>
                </c:pt>
              </c:numCache>
            </c:numRef>
          </c:val>
          <c:extLst>
            <c:ext xmlns:c16="http://schemas.microsoft.com/office/drawing/2014/chart" uri="{C3380CC4-5D6E-409C-BE32-E72D297353CC}">
              <c16:uniqueId val="{00000004-C3CE-4FDC-B467-C87F781526DD}"/>
            </c:ext>
          </c:extLst>
        </c:ser>
        <c:dLbls>
          <c:showLegendKey val="0"/>
          <c:showVal val="1"/>
          <c:showCatName val="0"/>
          <c:showSerName val="0"/>
          <c:showPercent val="0"/>
          <c:showBubbleSize val="0"/>
        </c:dLbls>
        <c:gapWidth val="75"/>
        <c:overlap val="100"/>
        <c:axId val="2107441456"/>
        <c:axId val="2107447280"/>
      </c:barChart>
      <c:catAx>
        <c:axId val="2107441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107447280"/>
        <c:crosses val="autoZero"/>
        <c:auto val="1"/>
        <c:lblAlgn val="ctr"/>
        <c:lblOffset val="100"/>
        <c:noMultiLvlLbl val="0"/>
      </c:catAx>
      <c:valAx>
        <c:axId val="210744728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107441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Sheet2!$V$206</c:f>
              <c:strCache>
                <c:ptCount val="1"/>
                <c:pt idx="0">
                  <c:v>一度もない</c:v>
                </c:pt>
              </c:strCache>
            </c:strRef>
          </c:tx>
          <c:spPr>
            <a:solidFill>
              <a:schemeClr val="accent3">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Sheet2!$U$207:$U$209</c:f>
              <c:strCache>
                <c:ptCount val="3"/>
                <c:pt idx="0">
                  <c:v>高校生</c:v>
                </c:pt>
                <c:pt idx="1">
                  <c:v>中学生</c:v>
                </c:pt>
                <c:pt idx="2">
                  <c:v>小学生</c:v>
                </c:pt>
              </c:strCache>
            </c:strRef>
          </c:cat>
          <c:val>
            <c:numRef>
              <c:f>Sheet2!$V$207:$V$209</c:f>
              <c:numCache>
                <c:formatCode>0.0%</c:formatCode>
                <c:ptCount val="3"/>
                <c:pt idx="0">
                  <c:v>0.82806476484194291</c:v>
                </c:pt>
                <c:pt idx="1">
                  <c:v>0.9311883757135444</c:v>
                </c:pt>
                <c:pt idx="2">
                  <c:v>0.9525948693699019</c:v>
                </c:pt>
              </c:numCache>
            </c:numRef>
          </c:val>
          <c:extLst>
            <c:ext xmlns:c16="http://schemas.microsoft.com/office/drawing/2014/chart" uri="{C3380CC4-5D6E-409C-BE32-E72D297353CC}">
              <c16:uniqueId val="{00000000-C64D-4205-BEBD-042010BD4BF3}"/>
            </c:ext>
          </c:extLst>
        </c:ser>
        <c:ser>
          <c:idx val="1"/>
          <c:order val="1"/>
          <c:tx>
            <c:strRef>
              <c:f>Sheet2!$W$206</c:f>
              <c:strCache>
                <c:ptCount val="1"/>
                <c:pt idx="0">
                  <c:v>一度はある</c:v>
                </c:pt>
              </c:strCache>
            </c:strRef>
          </c:tx>
          <c:spPr>
            <a:solidFill>
              <a:schemeClr val="accent3">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Sheet2!$U$207:$U$209</c:f>
              <c:strCache>
                <c:ptCount val="3"/>
                <c:pt idx="0">
                  <c:v>高校生</c:v>
                </c:pt>
                <c:pt idx="1">
                  <c:v>中学生</c:v>
                </c:pt>
                <c:pt idx="2">
                  <c:v>小学生</c:v>
                </c:pt>
              </c:strCache>
            </c:strRef>
          </c:cat>
          <c:val>
            <c:numRef>
              <c:f>Sheet2!$W$207:$W$209</c:f>
              <c:numCache>
                <c:formatCode>0.0%</c:formatCode>
                <c:ptCount val="3"/>
                <c:pt idx="0">
                  <c:v>7.420971472629144E-2</c:v>
                </c:pt>
                <c:pt idx="1">
                  <c:v>3.4872859366891544E-2</c:v>
                </c:pt>
                <c:pt idx="2">
                  <c:v>2.2106631989596878E-2</c:v>
                </c:pt>
              </c:numCache>
            </c:numRef>
          </c:val>
          <c:extLst>
            <c:ext xmlns:c16="http://schemas.microsoft.com/office/drawing/2014/chart" uri="{C3380CC4-5D6E-409C-BE32-E72D297353CC}">
              <c16:uniqueId val="{00000001-C64D-4205-BEBD-042010BD4BF3}"/>
            </c:ext>
          </c:extLst>
        </c:ser>
        <c:ser>
          <c:idx val="2"/>
          <c:order val="2"/>
          <c:tx>
            <c:strRef>
              <c:f>Sheet2!$X$206</c:f>
              <c:strCache>
                <c:ptCount val="1"/>
                <c:pt idx="0">
                  <c:v>少しある</c:v>
                </c:pt>
              </c:strCache>
            </c:strRef>
          </c:tx>
          <c:spPr>
            <a:solidFill>
              <a:schemeClr val="accent3">
                <a:shade val="86000"/>
              </a:schemeClr>
            </a:solidFill>
            <a:ln>
              <a:noFill/>
            </a:ln>
            <a:effectLst/>
          </c:spPr>
          <c:invertIfNegative val="0"/>
          <c:dLbls>
            <c:dLbl>
              <c:idx val="1"/>
              <c:layout>
                <c:manualLayout>
                  <c:x val="6.5425269402712054E-3"/>
                  <c:y val="-4.56962470907622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64D-4205-BEBD-042010BD4BF3}"/>
                </c:ext>
              </c:extLst>
            </c:dLbl>
            <c:dLbl>
              <c:idx val="2"/>
              <c:layout>
                <c:manualLayout>
                  <c:x val="-4.1436003955051981E-2"/>
                  <c:y val="-0.1218566589086992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64D-4205-BEBD-042010BD4BF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Sheet2!$U$207:$U$209</c:f>
              <c:strCache>
                <c:ptCount val="3"/>
                <c:pt idx="0">
                  <c:v>高校生</c:v>
                </c:pt>
                <c:pt idx="1">
                  <c:v>中学生</c:v>
                </c:pt>
                <c:pt idx="2">
                  <c:v>小学生</c:v>
                </c:pt>
              </c:strCache>
            </c:strRef>
          </c:cat>
          <c:val>
            <c:numRef>
              <c:f>Sheet2!$X$207:$X$209</c:f>
              <c:numCache>
                <c:formatCode>0.0%</c:formatCode>
                <c:ptCount val="3"/>
                <c:pt idx="0">
                  <c:v>6.0717039321511179E-2</c:v>
                </c:pt>
                <c:pt idx="1">
                  <c:v>1.9304618578100674E-2</c:v>
                </c:pt>
                <c:pt idx="2">
                  <c:v>1.1112424636481854E-2</c:v>
                </c:pt>
              </c:numCache>
            </c:numRef>
          </c:val>
          <c:extLst>
            <c:ext xmlns:c16="http://schemas.microsoft.com/office/drawing/2014/chart" uri="{C3380CC4-5D6E-409C-BE32-E72D297353CC}">
              <c16:uniqueId val="{00000002-C64D-4205-BEBD-042010BD4BF3}"/>
            </c:ext>
          </c:extLst>
        </c:ser>
        <c:ser>
          <c:idx val="3"/>
          <c:order val="3"/>
          <c:tx>
            <c:strRef>
              <c:f>Sheet2!$Y$206</c:f>
              <c:strCache>
                <c:ptCount val="1"/>
                <c:pt idx="0">
                  <c:v>何度もある</c:v>
                </c:pt>
              </c:strCache>
            </c:strRef>
          </c:tx>
          <c:spPr>
            <a:solidFill>
              <a:schemeClr val="accent3">
                <a:shade val="58000"/>
              </a:schemeClr>
            </a:solidFill>
            <a:ln>
              <a:noFill/>
            </a:ln>
            <a:effectLst/>
          </c:spPr>
          <c:invertIfNegative val="0"/>
          <c:dLbls>
            <c:dLbl>
              <c:idx val="0"/>
              <c:layout>
                <c:manualLayout>
                  <c:x val="1.308505388054273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64D-4205-BEBD-042010BD4BF3}"/>
                </c:ext>
              </c:extLst>
            </c:dLbl>
            <c:dLbl>
              <c:idx val="1"/>
              <c:layout>
                <c:manualLayout>
                  <c:x val="3.2712634701356824E-2"/>
                  <c:y val="-1.14240617726906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64D-4205-BEBD-042010BD4BF3}"/>
                </c:ext>
              </c:extLst>
            </c:dLbl>
            <c:dLbl>
              <c:idx val="2"/>
              <c:layout>
                <c:manualLayout>
                  <c:x val="2.7266710833016509E-2"/>
                  <c:y val="-1.7453226087120136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64D-4205-BEBD-042010BD4BF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Sheet2!$U$207:$U$209</c:f>
              <c:strCache>
                <c:ptCount val="3"/>
                <c:pt idx="0">
                  <c:v>高校生</c:v>
                </c:pt>
                <c:pt idx="1">
                  <c:v>中学生</c:v>
                </c:pt>
                <c:pt idx="2">
                  <c:v>小学生</c:v>
                </c:pt>
              </c:strCache>
            </c:strRef>
          </c:cat>
          <c:val>
            <c:numRef>
              <c:f>Sheet2!$Y$207:$Y$209</c:f>
              <c:numCache>
                <c:formatCode>0.0%</c:formatCode>
                <c:ptCount val="3"/>
                <c:pt idx="0">
                  <c:v>3.7008481110254433E-2</c:v>
                </c:pt>
                <c:pt idx="1">
                  <c:v>1.4634146341463415E-2</c:v>
                </c:pt>
                <c:pt idx="2">
                  <c:v>1.4186074004019387E-2</c:v>
                </c:pt>
              </c:numCache>
            </c:numRef>
          </c:val>
          <c:extLst>
            <c:ext xmlns:c16="http://schemas.microsoft.com/office/drawing/2014/chart" uri="{C3380CC4-5D6E-409C-BE32-E72D297353CC}">
              <c16:uniqueId val="{00000003-C64D-4205-BEBD-042010BD4BF3}"/>
            </c:ext>
          </c:extLst>
        </c:ser>
        <c:dLbls>
          <c:showLegendKey val="0"/>
          <c:showVal val="1"/>
          <c:showCatName val="0"/>
          <c:showSerName val="0"/>
          <c:showPercent val="0"/>
          <c:showBubbleSize val="0"/>
        </c:dLbls>
        <c:gapWidth val="75"/>
        <c:overlap val="100"/>
        <c:axId val="2081132080"/>
        <c:axId val="2081123344"/>
      </c:barChart>
      <c:catAx>
        <c:axId val="208113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081123344"/>
        <c:crosses val="autoZero"/>
        <c:auto val="1"/>
        <c:lblAlgn val="ctr"/>
        <c:lblOffset val="100"/>
        <c:noMultiLvlLbl val="0"/>
      </c:catAx>
      <c:valAx>
        <c:axId val="20811233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081132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Sheet2!$V$254</c:f>
              <c:strCache>
                <c:ptCount val="1"/>
                <c:pt idx="0">
                  <c:v>決めている</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Sheet2!$U$255:$U$260</c:f>
              <c:strCache>
                <c:ptCount val="6"/>
                <c:pt idx="0">
                  <c:v>高校生保護者</c:v>
                </c:pt>
                <c:pt idx="1">
                  <c:v>高校生</c:v>
                </c:pt>
                <c:pt idx="2">
                  <c:v>中学生保護者</c:v>
                </c:pt>
                <c:pt idx="3">
                  <c:v>中学生</c:v>
                </c:pt>
                <c:pt idx="4">
                  <c:v>小学生保護者</c:v>
                </c:pt>
                <c:pt idx="5">
                  <c:v>小学生</c:v>
                </c:pt>
              </c:strCache>
            </c:strRef>
          </c:cat>
          <c:val>
            <c:numRef>
              <c:f>Sheet2!$V$255:$V$260</c:f>
              <c:numCache>
                <c:formatCode>0.0%</c:formatCode>
                <c:ptCount val="6"/>
                <c:pt idx="0">
                  <c:v>0.48370812299219823</c:v>
                </c:pt>
                <c:pt idx="1">
                  <c:v>0.33701122725512972</c:v>
                </c:pt>
                <c:pt idx="2">
                  <c:v>0.78139810426540279</c:v>
                </c:pt>
                <c:pt idx="3">
                  <c:v>0.63013841190550524</c:v>
                </c:pt>
                <c:pt idx="4">
                  <c:v>0.78197320341047505</c:v>
                </c:pt>
                <c:pt idx="5">
                  <c:v>0.76775794823306942</c:v>
                </c:pt>
              </c:numCache>
            </c:numRef>
          </c:val>
          <c:extLst>
            <c:ext xmlns:c16="http://schemas.microsoft.com/office/drawing/2014/chart" uri="{C3380CC4-5D6E-409C-BE32-E72D297353CC}">
              <c16:uniqueId val="{00000000-A747-4AB6-95E1-A63B22285E56}"/>
            </c:ext>
          </c:extLst>
        </c:ser>
        <c:ser>
          <c:idx val="1"/>
          <c:order val="1"/>
          <c:tx>
            <c:strRef>
              <c:f>Sheet2!$W$254</c:f>
              <c:strCache>
                <c:ptCount val="1"/>
                <c:pt idx="0">
                  <c:v>決めていない</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Sheet2!$U$255:$U$260</c:f>
              <c:strCache>
                <c:ptCount val="6"/>
                <c:pt idx="0">
                  <c:v>高校生保護者</c:v>
                </c:pt>
                <c:pt idx="1">
                  <c:v>高校生</c:v>
                </c:pt>
                <c:pt idx="2">
                  <c:v>中学生保護者</c:v>
                </c:pt>
                <c:pt idx="3">
                  <c:v>中学生</c:v>
                </c:pt>
                <c:pt idx="4">
                  <c:v>小学生保護者</c:v>
                </c:pt>
                <c:pt idx="5">
                  <c:v>小学生</c:v>
                </c:pt>
              </c:strCache>
            </c:strRef>
          </c:cat>
          <c:val>
            <c:numRef>
              <c:f>Sheet2!$W$255:$W$260</c:f>
              <c:numCache>
                <c:formatCode>0.0%</c:formatCode>
                <c:ptCount val="6"/>
                <c:pt idx="0">
                  <c:v>0.51629187700780177</c:v>
                </c:pt>
                <c:pt idx="1">
                  <c:v>0.66298877274487034</c:v>
                </c:pt>
                <c:pt idx="2">
                  <c:v>0.21860189573459715</c:v>
                </c:pt>
                <c:pt idx="3">
                  <c:v>0.36986158809449476</c:v>
                </c:pt>
                <c:pt idx="4">
                  <c:v>0.21802679658952498</c:v>
                </c:pt>
                <c:pt idx="5">
                  <c:v>0.23224205176693064</c:v>
                </c:pt>
              </c:numCache>
            </c:numRef>
          </c:val>
          <c:extLst>
            <c:ext xmlns:c16="http://schemas.microsoft.com/office/drawing/2014/chart" uri="{C3380CC4-5D6E-409C-BE32-E72D297353CC}">
              <c16:uniqueId val="{00000001-A747-4AB6-95E1-A63B22285E56}"/>
            </c:ext>
          </c:extLst>
        </c:ser>
        <c:dLbls>
          <c:showLegendKey val="0"/>
          <c:showVal val="1"/>
          <c:showCatName val="0"/>
          <c:showSerName val="0"/>
          <c:showPercent val="0"/>
          <c:showBubbleSize val="0"/>
        </c:dLbls>
        <c:gapWidth val="75"/>
        <c:overlap val="100"/>
        <c:axId val="1095811616"/>
        <c:axId val="1097218624"/>
      </c:barChart>
      <c:catAx>
        <c:axId val="1095811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097218624"/>
        <c:crosses val="autoZero"/>
        <c:auto val="1"/>
        <c:lblAlgn val="ctr"/>
        <c:lblOffset val="100"/>
        <c:noMultiLvlLbl val="0"/>
      </c:catAx>
      <c:valAx>
        <c:axId val="109721862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095811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Sheet2!$V$262</c:f>
              <c:strCache>
                <c:ptCount val="1"/>
                <c:pt idx="0">
                  <c:v>はい</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Sheet2!$U$263:$U$268</c:f>
              <c:strCache>
                <c:ptCount val="6"/>
                <c:pt idx="0">
                  <c:v>高校生保護者</c:v>
                </c:pt>
                <c:pt idx="1">
                  <c:v>高校生</c:v>
                </c:pt>
                <c:pt idx="2">
                  <c:v>中学生保護者</c:v>
                </c:pt>
                <c:pt idx="3">
                  <c:v>中学生</c:v>
                </c:pt>
                <c:pt idx="4">
                  <c:v>小学生保護者</c:v>
                </c:pt>
                <c:pt idx="5">
                  <c:v>小学生</c:v>
                </c:pt>
              </c:strCache>
            </c:strRef>
          </c:cat>
          <c:val>
            <c:numRef>
              <c:f>Sheet2!$V$263:$V$268</c:f>
              <c:numCache>
                <c:formatCode>0.0%</c:formatCode>
                <c:ptCount val="6"/>
                <c:pt idx="0">
                  <c:v>0.89523809523809528</c:v>
                </c:pt>
                <c:pt idx="1">
                  <c:v>0.87960829493087556</c:v>
                </c:pt>
                <c:pt idx="2">
                  <c:v>0.89421613394216137</c:v>
                </c:pt>
                <c:pt idx="3">
                  <c:v>0.86847356168939138</c:v>
                </c:pt>
                <c:pt idx="4">
                  <c:v>0.85774058577405854</c:v>
                </c:pt>
                <c:pt idx="5">
                  <c:v>0.90381917381137955</c:v>
                </c:pt>
              </c:numCache>
            </c:numRef>
          </c:val>
          <c:extLst>
            <c:ext xmlns:c16="http://schemas.microsoft.com/office/drawing/2014/chart" uri="{C3380CC4-5D6E-409C-BE32-E72D297353CC}">
              <c16:uniqueId val="{00000000-067C-4B89-BDEE-FA7675D7E251}"/>
            </c:ext>
          </c:extLst>
        </c:ser>
        <c:ser>
          <c:idx val="1"/>
          <c:order val="1"/>
          <c:tx>
            <c:strRef>
              <c:f>Sheet2!$W$262</c:f>
              <c:strCache>
                <c:ptCount val="1"/>
                <c:pt idx="0">
                  <c:v>いいえ</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Sheet2!$U$263:$U$268</c:f>
              <c:strCache>
                <c:ptCount val="6"/>
                <c:pt idx="0">
                  <c:v>高校生保護者</c:v>
                </c:pt>
                <c:pt idx="1">
                  <c:v>高校生</c:v>
                </c:pt>
                <c:pt idx="2">
                  <c:v>中学生保護者</c:v>
                </c:pt>
                <c:pt idx="3">
                  <c:v>中学生</c:v>
                </c:pt>
                <c:pt idx="4">
                  <c:v>小学生保護者</c:v>
                </c:pt>
                <c:pt idx="5">
                  <c:v>小学生</c:v>
                </c:pt>
              </c:strCache>
            </c:strRef>
          </c:cat>
          <c:val>
            <c:numRef>
              <c:f>Sheet2!$W$263:$W$268</c:f>
              <c:numCache>
                <c:formatCode>0.0%</c:formatCode>
                <c:ptCount val="6"/>
                <c:pt idx="0">
                  <c:v>0.10476190476190476</c:v>
                </c:pt>
                <c:pt idx="1">
                  <c:v>0.12039170506912443</c:v>
                </c:pt>
                <c:pt idx="2">
                  <c:v>0.10578386605783865</c:v>
                </c:pt>
                <c:pt idx="3">
                  <c:v>0.13152643831060859</c:v>
                </c:pt>
                <c:pt idx="4">
                  <c:v>0.14225941422594143</c:v>
                </c:pt>
                <c:pt idx="5">
                  <c:v>9.6180826188620422E-2</c:v>
                </c:pt>
              </c:numCache>
            </c:numRef>
          </c:val>
          <c:extLst>
            <c:ext xmlns:c16="http://schemas.microsoft.com/office/drawing/2014/chart" uri="{C3380CC4-5D6E-409C-BE32-E72D297353CC}">
              <c16:uniqueId val="{00000001-067C-4B89-BDEE-FA7675D7E251}"/>
            </c:ext>
          </c:extLst>
        </c:ser>
        <c:dLbls>
          <c:showLegendKey val="0"/>
          <c:showVal val="1"/>
          <c:showCatName val="0"/>
          <c:showSerName val="0"/>
          <c:showPercent val="0"/>
          <c:showBubbleSize val="0"/>
        </c:dLbls>
        <c:gapWidth val="75"/>
        <c:overlap val="100"/>
        <c:axId val="1107148592"/>
        <c:axId val="1107142768"/>
      </c:barChart>
      <c:catAx>
        <c:axId val="110714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07142768"/>
        <c:crosses val="autoZero"/>
        <c:auto val="1"/>
        <c:lblAlgn val="ctr"/>
        <c:lblOffset val="100"/>
        <c:noMultiLvlLbl val="0"/>
      </c:catAx>
      <c:valAx>
        <c:axId val="1107142768"/>
        <c:scaling>
          <c:orientation val="minMax"/>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07148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Sheet2!$V$335</c:f>
              <c:strCache>
                <c:ptCount val="1"/>
                <c:pt idx="0">
                  <c:v>はい</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Sheet2!$U$336:$U$341</c:f>
              <c:strCache>
                <c:ptCount val="6"/>
                <c:pt idx="0">
                  <c:v>高校生保護者</c:v>
                </c:pt>
                <c:pt idx="1">
                  <c:v>高校生</c:v>
                </c:pt>
                <c:pt idx="2">
                  <c:v>中学生保護者</c:v>
                </c:pt>
                <c:pt idx="3">
                  <c:v>中学生</c:v>
                </c:pt>
                <c:pt idx="4">
                  <c:v>小学生保護者</c:v>
                </c:pt>
                <c:pt idx="5">
                  <c:v>小学生</c:v>
                </c:pt>
              </c:strCache>
            </c:strRef>
          </c:cat>
          <c:val>
            <c:numRef>
              <c:f>Sheet2!$V$336:$V$341</c:f>
              <c:numCache>
                <c:formatCode>0.0%</c:formatCode>
                <c:ptCount val="6"/>
                <c:pt idx="0">
                  <c:v>0.28780934922089824</c:v>
                </c:pt>
                <c:pt idx="1">
                  <c:v>0.16753926701570682</c:v>
                </c:pt>
                <c:pt idx="2">
                  <c:v>0.67229336437718279</c:v>
                </c:pt>
                <c:pt idx="3">
                  <c:v>0.48146991463668543</c:v>
                </c:pt>
                <c:pt idx="4">
                  <c:v>0.70179457808323786</c:v>
                </c:pt>
                <c:pt idx="5">
                  <c:v>0.65590504451038578</c:v>
                </c:pt>
              </c:numCache>
            </c:numRef>
          </c:val>
          <c:extLst>
            <c:ext xmlns:c16="http://schemas.microsoft.com/office/drawing/2014/chart" uri="{C3380CC4-5D6E-409C-BE32-E72D297353CC}">
              <c16:uniqueId val="{00000000-F630-4EF7-9C6C-16BBEC81783E}"/>
            </c:ext>
          </c:extLst>
        </c:ser>
        <c:ser>
          <c:idx val="1"/>
          <c:order val="1"/>
          <c:tx>
            <c:strRef>
              <c:f>Sheet2!$W$335</c:f>
              <c:strCache>
                <c:ptCount val="1"/>
                <c:pt idx="0">
                  <c:v>いいえ</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Sheet2!$U$336:$U$341</c:f>
              <c:strCache>
                <c:ptCount val="6"/>
                <c:pt idx="0">
                  <c:v>高校生保護者</c:v>
                </c:pt>
                <c:pt idx="1">
                  <c:v>高校生</c:v>
                </c:pt>
                <c:pt idx="2">
                  <c:v>中学生保護者</c:v>
                </c:pt>
                <c:pt idx="3">
                  <c:v>中学生</c:v>
                </c:pt>
                <c:pt idx="4">
                  <c:v>小学生保護者</c:v>
                </c:pt>
                <c:pt idx="5">
                  <c:v>小学生</c:v>
                </c:pt>
              </c:strCache>
            </c:strRef>
          </c:cat>
          <c:val>
            <c:numRef>
              <c:f>Sheet2!$W$336:$W$341</c:f>
              <c:numCache>
                <c:formatCode>0.0%</c:formatCode>
                <c:ptCount val="6"/>
                <c:pt idx="0">
                  <c:v>0.71219065077910171</c:v>
                </c:pt>
                <c:pt idx="1">
                  <c:v>0.83246073298429324</c:v>
                </c:pt>
                <c:pt idx="2">
                  <c:v>0.32770663562281721</c:v>
                </c:pt>
                <c:pt idx="3">
                  <c:v>0.51853008536331457</c:v>
                </c:pt>
                <c:pt idx="4">
                  <c:v>0.29820542191676214</c:v>
                </c:pt>
                <c:pt idx="5">
                  <c:v>0.34409495548961422</c:v>
                </c:pt>
              </c:numCache>
            </c:numRef>
          </c:val>
          <c:extLst>
            <c:ext xmlns:c16="http://schemas.microsoft.com/office/drawing/2014/chart" uri="{C3380CC4-5D6E-409C-BE32-E72D297353CC}">
              <c16:uniqueId val="{00000001-F630-4EF7-9C6C-16BBEC81783E}"/>
            </c:ext>
          </c:extLst>
        </c:ser>
        <c:dLbls>
          <c:showLegendKey val="0"/>
          <c:showVal val="1"/>
          <c:showCatName val="0"/>
          <c:showSerName val="0"/>
          <c:showPercent val="0"/>
          <c:showBubbleSize val="0"/>
        </c:dLbls>
        <c:gapWidth val="75"/>
        <c:overlap val="100"/>
        <c:axId val="1268180079"/>
        <c:axId val="1268181327"/>
      </c:barChart>
      <c:catAx>
        <c:axId val="12681800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68181327"/>
        <c:crosses val="autoZero"/>
        <c:auto val="1"/>
        <c:lblAlgn val="ctr"/>
        <c:lblOffset val="100"/>
        <c:noMultiLvlLbl val="0"/>
      </c:catAx>
      <c:valAx>
        <c:axId val="126818132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2681800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Sheet2!$V$343</c:f>
              <c:strCache>
                <c:ptCount val="1"/>
                <c:pt idx="0">
                  <c:v>はい</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Sheet2!$U$344:$U$349</c:f>
              <c:strCache>
                <c:ptCount val="6"/>
                <c:pt idx="0">
                  <c:v>高校生保護者</c:v>
                </c:pt>
                <c:pt idx="1">
                  <c:v>高校生</c:v>
                </c:pt>
                <c:pt idx="2">
                  <c:v>中学生保護者</c:v>
                </c:pt>
                <c:pt idx="3">
                  <c:v>中学生</c:v>
                </c:pt>
                <c:pt idx="4">
                  <c:v>小学生保護者</c:v>
                </c:pt>
                <c:pt idx="5">
                  <c:v>小学生</c:v>
                </c:pt>
              </c:strCache>
            </c:strRef>
          </c:cat>
          <c:val>
            <c:numRef>
              <c:f>Sheet2!$V$344:$V$349</c:f>
              <c:numCache>
                <c:formatCode>0.0%</c:formatCode>
                <c:ptCount val="6"/>
                <c:pt idx="0">
                  <c:v>0.15508513575701796</c:v>
                </c:pt>
                <c:pt idx="1">
                  <c:v>9.6179949583090951E-2</c:v>
                </c:pt>
                <c:pt idx="2">
                  <c:v>0.44431418522860494</c:v>
                </c:pt>
                <c:pt idx="3">
                  <c:v>0.29089016137428425</c:v>
                </c:pt>
                <c:pt idx="4">
                  <c:v>0.60909438288116169</c:v>
                </c:pt>
                <c:pt idx="5">
                  <c:v>0.5459613331751868</c:v>
                </c:pt>
              </c:numCache>
            </c:numRef>
          </c:val>
          <c:extLst>
            <c:ext xmlns:c16="http://schemas.microsoft.com/office/drawing/2014/chart" uri="{C3380CC4-5D6E-409C-BE32-E72D297353CC}">
              <c16:uniqueId val="{00000000-AB4A-4EBE-83F9-A7F94F2A8EDC}"/>
            </c:ext>
          </c:extLst>
        </c:ser>
        <c:ser>
          <c:idx val="1"/>
          <c:order val="1"/>
          <c:tx>
            <c:strRef>
              <c:f>Sheet2!$W$343</c:f>
              <c:strCache>
                <c:ptCount val="1"/>
                <c:pt idx="0">
                  <c:v>いいえ</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Sheet2!$U$344:$U$349</c:f>
              <c:strCache>
                <c:ptCount val="6"/>
                <c:pt idx="0">
                  <c:v>高校生保護者</c:v>
                </c:pt>
                <c:pt idx="1">
                  <c:v>高校生</c:v>
                </c:pt>
                <c:pt idx="2">
                  <c:v>中学生保護者</c:v>
                </c:pt>
                <c:pt idx="3">
                  <c:v>中学生</c:v>
                </c:pt>
                <c:pt idx="4">
                  <c:v>小学生保護者</c:v>
                </c:pt>
                <c:pt idx="5">
                  <c:v>小学生</c:v>
                </c:pt>
              </c:strCache>
            </c:strRef>
          </c:cat>
          <c:val>
            <c:numRef>
              <c:f>Sheet2!$W$344:$W$349</c:f>
              <c:numCache>
                <c:formatCode>0.0%</c:formatCode>
                <c:ptCount val="6"/>
                <c:pt idx="0">
                  <c:v>0.84491486424298201</c:v>
                </c:pt>
                <c:pt idx="1">
                  <c:v>0.90382005041690905</c:v>
                </c:pt>
                <c:pt idx="2">
                  <c:v>0.55568581477139511</c:v>
                </c:pt>
                <c:pt idx="3">
                  <c:v>0.70910983862571575</c:v>
                </c:pt>
                <c:pt idx="4">
                  <c:v>0.39090561711883837</c:v>
                </c:pt>
                <c:pt idx="5">
                  <c:v>0.4540386668248132</c:v>
                </c:pt>
              </c:numCache>
            </c:numRef>
          </c:val>
          <c:extLst>
            <c:ext xmlns:c16="http://schemas.microsoft.com/office/drawing/2014/chart" uri="{C3380CC4-5D6E-409C-BE32-E72D297353CC}">
              <c16:uniqueId val="{00000001-AB4A-4EBE-83F9-A7F94F2A8EDC}"/>
            </c:ext>
          </c:extLst>
        </c:ser>
        <c:dLbls>
          <c:showLegendKey val="0"/>
          <c:showVal val="1"/>
          <c:showCatName val="0"/>
          <c:showSerName val="0"/>
          <c:showPercent val="0"/>
          <c:showBubbleSize val="0"/>
        </c:dLbls>
        <c:gapWidth val="75"/>
        <c:overlap val="100"/>
        <c:axId val="1278758047"/>
        <c:axId val="1278768031"/>
      </c:barChart>
      <c:catAx>
        <c:axId val="1278758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78768031"/>
        <c:crosses val="autoZero"/>
        <c:auto val="1"/>
        <c:lblAlgn val="ctr"/>
        <c:lblOffset val="100"/>
        <c:noMultiLvlLbl val="0"/>
      </c:catAx>
      <c:valAx>
        <c:axId val="127876803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7875804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Sheet2!$V$359</c:f>
              <c:strCache>
                <c:ptCount val="1"/>
                <c:pt idx="0">
                  <c:v>はい</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Sheet2!$U$360:$U$365</c:f>
              <c:strCache>
                <c:ptCount val="6"/>
                <c:pt idx="0">
                  <c:v>高校生保護者</c:v>
                </c:pt>
                <c:pt idx="1">
                  <c:v>高校生</c:v>
                </c:pt>
                <c:pt idx="2">
                  <c:v>中学生保護者</c:v>
                </c:pt>
                <c:pt idx="3">
                  <c:v>中学生</c:v>
                </c:pt>
                <c:pt idx="4">
                  <c:v>小学生保護者</c:v>
                </c:pt>
                <c:pt idx="5">
                  <c:v>小学生</c:v>
                </c:pt>
              </c:strCache>
            </c:strRef>
          </c:cat>
          <c:val>
            <c:numRef>
              <c:f>Sheet2!$V$360:$V$365</c:f>
              <c:numCache>
                <c:formatCode>0.0%</c:formatCode>
                <c:ptCount val="6"/>
                <c:pt idx="0">
                  <c:v>0.66070609812012837</c:v>
                </c:pt>
                <c:pt idx="1">
                  <c:v>0.50610346832009301</c:v>
                </c:pt>
                <c:pt idx="2">
                  <c:v>0.80325960419091968</c:v>
                </c:pt>
                <c:pt idx="3">
                  <c:v>0.66833385432947801</c:v>
                </c:pt>
                <c:pt idx="4">
                  <c:v>0.84134248665141109</c:v>
                </c:pt>
                <c:pt idx="5">
                  <c:v>0.77203791469194316</c:v>
                </c:pt>
              </c:numCache>
            </c:numRef>
          </c:val>
          <c:extLst>
            <c:ext xmlns:c16="http://schemas.microsoft.com/office/drawing/2014/chart" uri="{C3380CC4-5D6E-409C-BE32-E72D297353CC}">
              <c16:uniqueId val="{00000000-1A72-4D4D-A2C1-E08E1D24AC43}"/>
            </c:ext>
          </c:extLst>
        </c:ser>
        <c:ser>
          <c:idx val="1"/>
          <c:order val="1"/>
          <c:tx>
            <c:strRef>
              <c:f>Sheet2!$W$359</c:f>
              <c:strCache>
                <c:ptCount val="1"/>
                <c:pt idx="0">
                  <c:v>いいえ</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Sheet2!$U$360:$U$365</c:f>
              <c:strCache>
                <c:ptCount val="6"/>
                <c:pt idx="0">
                  <c:v>高校生保護者</c:v>
                </c:pt>
                <c:pt idx="1">
                  <c:v>高校生</c:v>
                </c:pt>
                <c:pt idx="2">
                  <c:v>中学生保護者</c:v>
                </c:pt>
                <c:pt idx="3">
                  <c:v>中学生</c:v>
                </c:pt>
                <c:pt idx="4">
                  <c:v>小学生保護者</c:v>
                </c:pt>
                <c:pt idx="5">
                  <c:v>小学生</c:v>
                </c:pt>
              </c:strCache>
            </c:strRef>
          </c:cat>
          <c:val>
            <c:numRef>
              <c:f>Sheet2!$W$360:$W$365</c:f>
              <c:numCache>
                <c:formatCode>0.0%</c:formatCode>
                <c:ptCount val="6"/>
                <c:pt idx="0">
                  <c:v>0.33929390187987163</c:v>
                </c:pt>
                <c:pt idx="1">
                  <c:v>0.49389653167990699</c:v>
                </c:pt>
                <c:pt idx="2">
                  <c:v>0.19674039580908032</c:v>
                </c:pt>
                <c:pt idx="3">
                  <c:v>0.33166614567052205</c:v>
                </c:pt>
                <c:pt idx="4">
                  <c:v>0.15865751334858885</c:v>
                </c:pt>
                <c:pt idx="5">
                  <c:v>0.22796208530805687</c:v>
                </c:pt>
              </c:numCache>
            </c:numRef>
          </c:val>
          <c:extLst>
            <c:ext xmlns:c16="http://schemas.microsoft.com/office/drawing/2014/chart" uri="{C3380CC4-5D6E-409C-BE32-E72D297353CC}">
              <c16:uniqueId val="{00000001-1A72-4D4D-A2C1-E08E1D24AC43}"/>
            </c:ext>
          </c:extLst>
        </c:ser>
        <c:dLbls>
          <c:showLegendKey val="0"/>
          <c:showVal val="1"/>
          <c:showCatName val="0"/>
          <c:showSerName val="0"/>
          <c:showPercent val="0"/>
          <c:showBubbleSize val="0"/>
        </c:dLbls>
        <c:gapWidth val="75"/>
        <c:overlap val="100"/>
        <c:axId val="1206585183"/>
        <c:axId val="1206594751"/>
      </c:barChart>
      <c:catAx>
        <c:axId val="1206585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06594751"/>
        <c:crosses val="autoZero"/>
        <c:auto val="1"/>
        <c:lblAlgn val="ctr"/>
        <c:lblOffset val="100"/>
        <c:noMultiLvlLbl val="0"/>
      </c:catAx>
      <c:valAx>
        <c:axId val="120659475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2065851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10.xml><?xml version="1.0" encoding="utf-8"?>
<cs:colorStyle xmlns:cs="http://schemas.microsoft.com/office/drawing/2012/chartStyle" xmlns:a="http://schemas.openxmlformats.org/drawingml/2006/main" meth="withinLinearReversed" id="23">
  <a:schemeClr val="accent3"/>
</cs:colorStyle>
</file>

<file path=ppt/charts/colors11.xml><?xml version="1.0" encoding="utf-8"?>
<cs:colorStyle xmlns:cs="http://schemas.microsoft.com/office/drawing/2012/chartStyle" xmlns:a="http://schemas.openxmlformats.org/drawingml/2006/main" meth="withinLinearReversed" id="23">
  <a:schemeClr val="accent3"/>
</cs:colorStyle>
</file>

<file path=ppt/charts/colors12.xml><?xml version="1.0" encoding="utf-8"?>
<cs:colorStyle xmlns:cs="http://schemas.microsoft.com/office/drawing/2012/chartStyle" xmlns:a="http://schemas.openxmlformats.org/drawingml/2006/main" meth="withinLinearReversed" id="23">
  <a:schemeClr val="accent3"/>
</cs:colorStyle>
</file>

<file path=ppt/charts/colors13.xml><?xml version="1.0" encoding="utf-8"?>
<cs:colorStyle xmlns:cs="http://schemas.microsoft.com/office/drawing/2012/chartStyle" xmlns:a="http://schemas.openxmlformats.org/drawingml/2006/main" meth="withinLinearReversed" id="23">
  <a:schemeClr val="accent3"/>
</cs:colorStyle>
</file>

<file path=ppt/charts/colors14.xml><?xml version="1.0" encoding="utf-8"?>
<cs:colorStyle xmlns:cs="http://schemas.microsoft.com/office/drawing/2012/chartStyle" xmlns:a="http://schemas.openxmlformats.org/drawingml/2006/main" meth="withinLinearReversed" id="23">
  <a:schemeClr val="accent3"/>
</cs:colorStyle>
</file>

<file path=ppt/charts/colors15.xml><?xml version="1.0" encoding="utf-8"?>
<cs:colorStyle xmlns:cs="http://schemas.microsoft.com/office/drawing/2012/chartStyle" xmlns:a="http://schemas.openxmlformats.org/drawingml/2006/main" meth="withinLinearReversed" id="23">
  <a:schemeClr val="accent3"/>
</cs:colorStyle>
</file>

<file path=ppt/charts/colors16.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6.xml><?xml version="1.0" encoding="utf-8"?>
<cs:colorStyle xmlns:cs="http://schemas.microsoft.com/office/drawing/2012/chartStyle" xmlns:a="http://schemas.openxmlformats.org/drawingml/2006/main" meth="withinLinearReversed" id="23">
  <a:schemeClr val="accent3"/>
</cs:colorStyle>
</file>

<file path=ppt/charts/colors7.xml><?xml version="1.0" encoding="utf-8"?>
<cs:colorStyle xmlns:cs="http://schemas.microsoft.com/office/drawing/2012/chartStyle" xmlns:a="http://schemas.openxmlformats.org/drawingml/2006/main" meth="withinLinearReversed" id="23">
  <a:schemeClr val="accent3"/>
</cs:colorStyle>
</file>

<file path=ppt/charts/colors8.xml><?xml version="1.0" encoding="utf-8"?>
<cs:colorStyle xmlns:cs="http://schemas.microsoft.com/office/drawing/2012/chartStyle" xmlns:a="http://schemas.openxmlformats.org/drawingml/2006/main" meth="withinLinearReversed" id="23">
  <a:schemeClr val="accent3"/>
</cs:colorStyle>
</file>

<file path=ppt/charts/colors9.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9FC1A09-E36F-4A8C-BC93-DB4984C8787F}" type="datetimeFigureOut">
              <a:rPr kumimoji="1" lang="ja-JP" altLang="en-US" smtClean="0"/>
              <a:t>2023/2/22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349288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9FC1A09-E36F-4A8C-BC93-DB4984C8787F}" type="datetimeFigureOut">
              <a:rPr kumimoji="1" lang="ja-JP" altLang="en-US" smtClean="0"/>
              <a:t>2023/2/22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198181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9FC1A09-E36F-4A8C-BC93-DB4984C8787F}" type="datetimeFigureOut">
              <a:rPr kumimoji="1" lang="ja-JP" altLang="en-US" smtClean="0"/>
              <a:t>2023/2/22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198211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9FC1A09-E36F-4A8C-BC93-DB4984C8787F}" type="datetimeFigureOut">
              <a:rPr kumimoji="1" lang="ja-JP" altLang="en-US" smtClean="0"/>
              <a:t>2023/2/22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92691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9FC1A09-E36F-4A8C-BC93-DB4984C8787F}" type="datetimeFigureOut">
              <a:rPr kumimoji="1" lang="ja-JP" altLang="en-US" smtClean="0"/>
              <a:t>2023/2/22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231093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9FC1A09-E36F-4A8C-BC93-DB4984C8787F}" type="datetimeFigureOut">
              <a:rPr kumimoji="1" lang="ja-JP" altLang="en-US" smtClean="0"/>
              <a:t>2023/2/22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29969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9FC1A09-E36F-4A8C-BC93-DB4984C8787F}" type="datetimeFigureOut">
              <a:rPr kumimoji="1" lang="ja-JP" altLang="en-US" smtClean="0"/>
              <a:t>2023/2/22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72454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9FC1A09-E36F-4A8C-BC93-DB4984C8787F}" type="datetimeFigureOut">
              <a:rPr kumimoji="1" lang="ja-JP" altLang="en-US" smtClean="0"/>
              <a:t>2023/2/22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211159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C1A09-E36F-4A8C-BC93-DB4984C8787F}" type="datetimeFigureOut">
              <a:rPr kumimoji="1" lang="ja-JP" altLang="en-US" smtClean="0"/>
              <a:t>2023/2/22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348419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9FC1A09-E36F-4A8C-BC93-DB4984C8787F}" type="datetimeFigureOut">
              <a:rPr kumimoji="1" lang="ja-JP" altLang="en-US" smtClean="0"/>
              <a:t>2023/2/22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288871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9FC1A09-E36F-4A8C-BC93-DB4984C8787F}" type="datetimeFigureOut">
              <a:rPr kumimoji="1" lang="ja-JP" altLang="en-US" smtClean="0"/>
              <a:t>2023/2/22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233077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FC1A09-E36F-4A8C-BC93-DB4984C8787F}" type="datetimeFigureOut">
              <a:rPr kumimoji="1" lang="ja-JP" altLang="en-US" smtClean="0"/>
              <a:t>2023/2/22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43CD5DD-3FE4-4F26-A63A-A7A734D1C4FD}" type="slidenum">
              <a:rPr kumimoji="1" lang="ja-JP" altLang="en-US" smtClean="0"/>
              <a:t>‹#›</a:t>
            </a:fld>
            <a:endParaRPr kumimoji="1" lang="ja-JP" altLang="en-US"/>
          </a:p>
        </p:txBody>
      </p:sp>
    </p:spTree>
    <p:extLst>
      <p:ext uri="{BB962C8B-B14F-4D97-AF65-F5344CB8AC3E}">
        <p14:creationId xmlns:p14="http://schemas.microsoft.com/office/powerpoint/2010/main" val="23860429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1.xml"/><Relationship Id="rId6" Type="http://schemas.openxmlformats.org/officeDocument/2006/relationships/chart" Target="../charts/chart11.xml"/><Relationship Id="rId11" Type="http://schemas.openxmlformats.org/officeDocument/2006/relationships/chart" Target="../charts/chart16.xml"/><Relationship Id="rId5" Type="http://schemas.openxmlformats.org/officeDocument/2006/relationships/chart" Target="../charts/chart10.xml"/><Relationship Id="rId10" Type="http://schemas.openxmlformats.org/officeDocument/2006/relationships/chart" Target="../charts/chart15.xml"/><Relationship Id="rId4" Type="http://schemas.openxmlformats.org/officeDocument/2006/relationships/chart" Target="../charts/chart9.xml"/><Relationship Id="rId9"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8166" y="238705"/>
            <a:ext cx="6072972" cy="338554"/>
          </a:xfrm>
          <a:prstGeom prst="rect">
            <a:avLst/>
          </a:prstGeom>
        </p:spPr>
        <p:txBody>
          <a:bodyPr wrap="square">
            <a:spAutoFit/>
          </a:bodyPr>
          <a:lstStyle/>
          <a:p>
            <a:pPr algn="ctr"/>
            <a:r>
              <a:rPr lang="ja-JP" altLang="en-US" sz="1600" dirty="0"/>
              <a:t>OSAKAスマホアンケート2022</a:t>
            </a:r>
            <a:r>
              <a:rPr lang="ja-JP" altLang="en-US" sz="1600" smtClean="0"/>
              <a:t>【保護者向け】</a:t>
            </a:r>
            <a:r>
              <a:rPr lang="ja-JP" altLang="en-US" sz="1600" dirty="0"/>
              <a:t>集計結果</a:t>
            </a:r>
          </a:p>
        </p:txBody>
      </p:sp>
      <p:sp>
        <p:nvSpPr>
          <p:cNvPr id="7" name="正方形/長方形 6">
            <a:extLst>
              <a:ext uri="{FF2B5EF4-FFF2-40B4-BE49-F238E27FC236}">
                <a16:creationId xmlns:a16="http://schemas.microsoft.com/office/drawing/2014/main" id="{00000000-0008-0000-0000-000002000000}"/>
              </a:ext>
            </a:extLst>
          </p:cNvPr>
          <p:cNvSpPr/>
          <p:nvPr/>
        </p:nvSpPr>
        <p:spPr>
          <a:xfrm>
            <a:off x="473586" y="547363"/>
            <a:ext cx="5907117" cy="1358499"/>
          </a:xfrm>
          <a:prstGeom prst="rect">
            <a:avLst/>
          </a:prstGeom>
          <a:ln>
            <a:solidFill>
              <a:schemeClr val="tx1"/>
            </a:solid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メイリオ" panose="020B0604030504040204" pitchFamily="50" charset="-128"/>
                <a:ea typeface="メイリオ" panose="020B0604030504040204" pitchFamily="50" charset="-128"/>
              </a:rPr>
              <a:t>時期：令和４年５月～８月</a:t>
            </a:r>
          </a:p>
          <a:p>
            <a:r>
              <a:rPr lang="ja-JP" altLang="en-US" sz="1050" dirty="0" smtClean="0">
                <a:latin typeface="メイリオ" panose="020B0604030504040204" pitchFamily="50" charset="-128"/>
                <a:ea typeface="メイリオ" panose="020B0604030504040204" pitchFamily="50" charset="-128"/>
              </a:rPr>
              <a:t>対象</a:t>
            </a:r>
            <a:r>
              <a:rPr lang="ja-JP" altLang="en-US" sz="1050" dirty="0">
                <a:latin typeface="メイリオ" panose="020B0604030504040204" pitchFamily="50" charset="-128"/>
                <a:ea typeface="メイリオ" panose="020B0604030504040204" pitchFamily="50" charset="-128"/>
              </a:rPr>
              <a:t>：大阪府内の小学校、中学校及び高等学校</a:t>
            </a:r>
            <a:r>
              <a:rPr lang="ja-JP" altLang="en-US" sz="1000" dirty="0">
                <a:latin typeface="メイリオ" panose="020B0604030504040204" pitchFamily="50" charset="-128"/>
                <a:ea typeface="メイリオ" panose="020B0604030504040204" pitchFamily="50" charset="-128"/>
              </a:rPr>
              <a:t>（支援学校の小学部、中学部</a:t>
            </a:r>
            <a:r>
              <a:rPr lang="ja-JP" altLang="en-US" sz="1000" dirty="0" smtClean="0">
                <a:latin typeface="メイリオ" panose="020B0604030504040204" pitchFamily="50" charset="-128"/>
                <a:ea typeface="メイリオ" panose="020B0604030504040204" pitchFamily="50" charset="-128"/>
              </a:rPr>
              <a:t>及び高等部</a:t>
            </a:r>
            <a:r>
              <a:rPr lang="ja-JP" altLang="en-US" sz="1000" dirty="0">
                <a:latin typeface="メイリオ" panose="020B0604030504040204" pitchFamily="50" charset="-128"/>
                <a:ea typeface="メイリオ" panose="020B0604030504040204" pitchFamily="50" charset="-128"/>
              </a:rPr>
              <a:t>を含む。</a:t>
            </a:r>
            <a:r>
              <a:rPr lang="ja-JP" altLang="en-US" sz="1000" dirty="0" smtClean="0">
                <a:latin typeface="メイリオ" panose="020B0604030504040204" pitchFamily="50" charset="-128"/>
                <a:ea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　　に</a:t>
            </a:r>
            <a:r>
              <a:rPr lang="ja-JP" altLang="en-US" sz="1050" dirty="0">
                <a:latin typeface="メイリオ" panose="020B0604030504040204" pitchFamily="50" charset="-128"/>
                <a:ea typeface="メイリオ" panose="020B0604030504040204" pitchFamily="50" charset="-128"/>
              </a:rPr>
              <a:t>通学している児童・生徒の保護者</a:t>
            </a:r>
            <a:endParaRPr lang="en-US" altLang="ja-JP" sz="1050" dirty="0">
              <a:latin typeface="メイリオ" panose="020B0604030504040204" pitchFamily="50" charset="-128"/>
              <a:ea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rPr>
              <a:t>目的</a:t>
            </a:r>
            <a:r>
              <a:rPr lang="ja-JP" altLang="en-US" sz="1050" dirty="0">
                <a:latin typeface="メイリオ" panose="020B0604030504040204" pitchFamily="50" charset="-128"/>
                <a:ea typeface="メイリオ" panose="020B0604030504040204" pitchFamily="50" charset="-128"/>
              </a:rPr>
              <a:t>：「大阪の子どもを守るネット対策事業」の一環として、大阪府内の子ども達</a:t>
            </a:r>
            <a:r>
              <a:rPr lang="ja-JP" altLang="en-US" sz="1050" dirty="0" smtClean="0">
                <a:latin typeface="メイリオ" panose="020B0604030504040204" pitchFamily="50" charset="-128"/>
                <a:ea typeface="メイリオ" panose="020B0604030504040204" pitchFamily="50" charset="-128"/>
              </a:rPr>
              <a:t>の実態を</a:t>
            </a:r>
            <a:endParaRPr lang="en-US" altLang="ja-JP" sz="1050" dirty="0" smtClean="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　　知り、課題</a:t>
            </a:r>
            <a:r>
              <a:rPr lang="ja-JP" altLang="en-US" sz="1050" dirty="0">
                <a:latin typeface="メイリオ" panose="020B0604030504040204" pitchFamily="50" charset="-128"/>
                <a:ea typeface="メイリオ" panose="020B0604030504040204" pitchFamily="50" charset="-128"/>
              </a:rPr>
              <a:t>と対策について考える際の基礎資料とするため</a:t>
            </a:r>
          </a:p>
          <a:p>
            <a:r>
              <a:rPr lang="ja-JP" altLang="en-US" sz="1050" dirty="0" smtClean="0">
                <a:latin typeface="メイリオ" panose="020B0604030504040204" pitchFamily="50" charset="-128"/>
                <a:ea typeface="メイリオ" panose="020B0604030504040204" pitchFamily="50" charset="-128"/>
              </a:rPr>
              <a:t>方法</a:t>
            </a:r>
            <a:r>
              <a:rPr lang="ja-JP" altLang="en-US" sz="1050" dirty="0">
                <a:latin typeface="メイリオ" panose="020B0604030504040204" pitchFamily="50" charset="-128"/>
                <a:ea typeface="メイリオ" panose="020B0604030504040204" pitchFamily="50" charset="-128"/>
              </a:rPr>
              <a:t>：大阪の子どもを守るネット対策事業実行委員会の教育機関を通じて、府内</a:t>
            </a:r>
            <a:r>
              <a:rPr lang="ja-JP" altLang="en-US" sz="1050" dirty="0" smtClean="0">
                <a:latin typeface="メイリオ" panose="020B0604030504040204" pitchFamily="50" charset="-128"/>
                <a:ea typeface="メイリオ" panose="020B0604030504040204" pitchFamily="50" charset="-128"/>
              </a:rPr>
              <a:t>学校にアン</a:t>
            </a:r>
            <a:endParaRPr lang="en-US" altLang="ja-JP" sz="1050" dirty="0" smtClean="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　　ケート調査</a:t>
            </a:r>
            <a:r>
              <a:rPr lang="ja-JP" altLang="en-US" sz="1050" dirty="0">
                <a:latin typeface="メイリオ" panose="020B0604030504040204" pitchFamily="50" charset="-128"/>
                <a:ea typeface="メイリオ" panose="020B0604030504040204" pitchFamily="50" charset="-128"/>
              </a:rPr>
              <a:t>の協力を依頼（</a:t>
            </a:r>
            <a:r>
              <a:rPr lang="en-US" altLang="ja-JP" sz="1050" dirty="0">
                <a:latin typeface="メイリオ" panose="020B0604030504040204" pitchFamily="50" charset="-128"/>
                <a:ea typeface="メイリオ" panose="020B0604030504040204" pitchFamily="50" charset="-128"/>
              </a:rPr>
              <a:t>Google</a:t>
            </a:r>
            <a:r>
              <a:rPr lang="ja-JP" altLang="en-US" sz="1050" dirty="0">
                <a:latin typeface="メイリオ" panose="020B0604030504040204" pitchFamily="50" charset="-128"/>
                <a:ea typeface="メイリオ" panose="020B0604030504040204" pitchFamily="50" charset="-128"/>
              </a:rPr>
              <a:t>フォームで実施）</a:t>
            </a:r>
            <a:endParaRPr lang="en-US" altLang="ja-JP" sz="1050" dirty="0">
              <a:latin typeface="メイリオ" panose="020B0604030504040204" pitchFamily="50" charset="-128"/>
              <a:ea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rPr>
              <a:t>回答数</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7,147</a:t>
            </a:r>
            <a:r>
              <a:rPr lang="ja-JP" altLang="en-US" sz="1050" dirty="0">
                <a:latin typeface="メイリオ" panose="020B0604030504040204" pitchFamily="50" charset="-128"/>
                <a:ea typeface="メイリオ" panose="020B0604030504040204" pitchFamily="50" charset="-128"/>
              </a:rPr>
              <a:t>人</a:t>
            </a:r>
          </a:p>
        </p:txBody>
      </p:sp>
      <p:sp>
        <p:nvSpPr>
          <p:cNvPr id="5" name="正方形/長方形 4"/>
          <p:cNvSpPr/>
          <p:nvPr/>
        </p:nvSpPr>
        <p:spPr>
          <a:xfrm>
            <a:off x="398165" y="1968268"/>
            <a:ext cx="5982538" cy="584775"/>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cs typeface="Times New Roman" panose="02020603050405020304" pitchFamily="18" charset="0"/>
              </a:rPr>
              <a:t>児童生徒調査と保護者調査の比較</a:t>
            </a:r>
            <a:r>
              <a:rPr lang="ja-JP" altLang="en-US" sz="1000" b="1" dirty="0" smtClean="0">
                <a:latin typeface="Meiryo UI" panose="020B0604030504040204" pitchFamily="50" charset="-128"/>
                <a:ea typeface="Meiryo UI" panose="020B0604030504040204" pitchFamily="50" charset="-128"/>
                <a:cs typeface="Times New Roman" panose="02020603050405020304" pitchFamily="18" charset="0"/>
              </a:rPr>
              <a:t>（保護者については、子どものネット利用について確認）</a:t>
            </a:r>
            <a:endParaRPr lang="en-US" altLang="ja-JP" sz="1000" b="1"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000" b="1"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100" b="1" u="sng"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1" u="sng" dirty="0" smtClean="0">
                <a:latin typeface="Meiryo UI" panose="020B0604030504040204" pitchFamily="50" charset="-128"/>
                <a:ea typeface="Meiryo UI" panose="020B0604030504040204" pitchFamily="50" charset="-128"/>
                <a:cs typeface="Times New Roman" panose="02020603050405020304" pitchFamily="18" charset="0"/>
              </a:rPr>
              <a:t>平日のインターネット接続時間</a:t>
            </a:r>
            <a:r>
              <a:rPr lang="ja-JP" altLang="en-US" sz="800" b="1" u="sng"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800" b="1" u="sng" dirty="0" smtClean="0">
                <a:latin typeface="Meiryo UI" panose="020B0604030504040204" pitchFamily="50" charset="-128"/>
                <a:ea typeface="Meiryo UI" panose="020B0604030504040204" pitchFamily="50" charset="-128"/>
                <a:cs typeface="Times New Roman" panose="02020603050405020304" pitchFamily="18" charset="0"/>
              </a:rPr>
              <a:t>SNS</a:t>
            </a:r>
            <a:r>
              <a:rPr lang="ja-JP" altLang="en-US" sz="800" b="1" u="sng" dirty="0" smtClean="0">
                <a:latin typeface="Meiryo UI" panose="020B0604030504040204" pitchFamily="50" charset="-128"/>
                <a:ea typeface="Meiryo UI" panose="020B0604030504040204" pitchFamily="50" charset="-128"/>
                <a:cs typeface="Times New Roman" panose="02020603050405020304" pitchFamily="18" charset="0"/>
              </a:rPr>
              <a:t>や動画、ゲーム等をする時間（読書や勉強は除く））</a:t>
            </a:r>
            <a:r>
              <a:rPr lang="ja-JP" altLang="en-US" sz="800" b="1" dirty="0" smtClean="0">
                <a:latin typeface="Meiryo UI" panose="020B0604030504040204" pitchFamily="50" charset="-128"/>
                <a:ea typeface="Meiryo UI" panose="020B0604030504040204" pitchFamily="50" charset="-128"/>
                <a:cs typeface="Times New Roman" panose="02020603050405020304" pitchFamily="18" charset="0"/>
              </a:rPr>
              <a:t>　＊小学生は１</a:t>
            </a:r>
            <a:r>
              <a:rPr lang="en-US" altLang="ja-JP" sz="800" b="1"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800" b="1" dirty="0" smtClean="0">
                <a:latin typeface="Meiryo UI" panose="020B0604030504040204" pitchFamily="50" charset="-128"/>
                <a:ea typeface="Meiryo UI" panose="020B0604030504040204" pitchFamily="50" charset="-128"/>
                <a:cs typeface="Times New Roman" panose="02020603050405020304" pitchFamily="18" charset="0"/>
              </a:rPr>
              <a:t>６年生</a:t>
            </a:r>
            <a:endParaRPr lang="ja-JP" altLang="en-US" sz="10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352945" y="5319313"/>
            <a:ext cx="6228829" cy="746358"/>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⇒児童生徒のインターネットの利用時間について、特に４時間以上では児童生徒と保護者に乖離がある。</a:t>
            </a:r>
            <a:endPar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b="1" u="sng"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1" u="sng" dirty="0" smtClean="0">
                <a:latin typeface="Meiryo UI" panose="020B0604030504040204" pitchFamily="50" charset="-128"/>
                <a:ea typeface="Meiryo UI" panose="020B0604030504040204" pitchFamily="50" charset="-128"/>
                <a:cs typeface="Times New Roman" panose="02020603050405020304" pitchFamily="18" charset="0"/>
              </a:rPr>
              <a:t>インターネット上、またはインターネットがきっかけで、ケンカやトラブルにあったことがある</a:t>
            </a:r>
            <a:r>
              <a:rPr lang="ja-JP" altLang="en-US" sz="800" b="1" dirty="0" smtClean="0">
                <a:latin typeface="Meiryo UI" panose="020B0604030504040204" pitchFamily="50" charset="-128"/>
                <a:ea typeface="Meiryo UI" panose="020B0604030504040204" pitchFamily="50" charset="-128"/>
                <a:cs typeface="Times New Roman" panose="02020603050405020304" pitchFamily="18" charset="0"/>
              </a:rPr>
              <a:t>＊小学生は</a:t>
            </a:r>
            <a:r>
              <a:rPr lang="en-US" altLang="ja-JP" sz="800" b="1" dirty="0" smtClean="0">
                <a:latin typeface="Meiryo UI" panose="020B0604030504040204" pitchFamily="50" charset="-128"/>
                <a:ea typeface="Meiryo UI" panose="020B0604030504040204" pitchFamily="50" charset="-128"/>
                <a:cs typeface="Times New Roman" panose="02020603050405020304" pitchFamily="18" charset="0"/>
              </a:rPr>
              <a:t>4~6</a:t>
            </a:r>
            <a:r>
              <a:rPr lang="ja-JP" altLang="en-US" sz="800" b="1" dirty="0" smtClean="0">
                <a:latin typeface="Meiryo UI" panose="020B0604030504040204" pitchFamily="50" charset="-128"/>
                <a:ea typeface="Meiryo UI" panose="020B0604030504040204" pitchFamily="50" charset="-128"/>
                <a:cs typeface="Times New Roman" panose="02020603050405020304" pitchFamily="18" charset="0"/>
              </a:rPr>
              <a:t>年生</a:t>
            </a:r>
            <a:endParaRPr lang="ja-JP" altLang="en-US" sz="900" b="1" dirty="0">
              <a:latin typeface="Meiryo UI" panose="020B0604030504040204" pitchFamily="50" charset="-128"/>
              <a:ea typeface="Meiryo UI" panose="020B0604030504040204" pitchFamily="50" charset="-128"/>
            </a:endParaRPr>
          </a:p>
        </p:txBody>
      </p:sp>
      <p:graphicFrame>
        <p:nvGraphicFramePr>
          <p:cNvPr id="32" name="グラフ 31"/>
          <p:cNvGraphicFramePr>
            <a:graphicFrameLocks/>
          </p:cNvGraphicFramePr>
          <p:nvPr>
            <p:extLst>
              <p:ext uri="{D42A27DB-BD31-4B8C-83A1-F6EECF244321}">
                <p14:modId xmlns:p14="http://schemas.microsoft.com/office/powerpoint/2010/main" val="1647548544"/>
              </p:ext>
            </p:extLst>
          </p:nvPr>
        </p:nvGraphicFramePr>
        <p:xfrm>
          <a:off x="307729" y="6096974"/>
          <a:ext cx="5905501" cy="3281488"/>
        </p:xfrm>
        <a:graphic>
          <a:graphicData uri="http://schemas.openxmlformats.org/drawingml/2006/chart">
            <c:chart xmlns:c="http://schemas.openxmlformats.org/drawingml/2006/chart" xmlns:r="http://schemas.openxmlformats.org/officeDocument/2006/relationships" r:id="rId2"/>
          </a:graphicData>
        </a:graphic>
      </p:graphicFrame>
      <p:sp>
        <p:nvSpPr>
          <p:cNvPr id="33" name="正方形/長方形 32"/>
          <p:cNvSpPr/>
          <p:nvPr/>
        </p:nvSpPr>
        <p:spPr>
          <a:xfrm>
            <a:off x="5298830" y="6328372"/>
            <a:ext cx="613083" cy="24079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正方形/長方形 34"/>
          <p:cNvSpPr/>
          <p:nvPr/>
        </p:nvSpPr>
        <p:spPr>
          <a:xfrm>
            <a:off x="5008356" y="7193976"/>
            <a:ext cx="903557" cy="22712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 name="正方形/長方形 35"/>
          <p:cNvSpPr/>
          <p:nvPr/>
        </p:nvSpPr>
        <p:spPr>
          <a:xfrm>
            <a:off x="5090852" y="8045908"/>
            <a:ext cx="839168" cy="22712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 name="正方形/長方形 36"/>
          <p:cNvSpPr/>
          <p:nvPr/>
        </p:nvSpPr>
        <p:spPr>
          <a:xfrm>
            <a:off x="5535454" y="6764889"/>
            <a:ext cx="276871" cy="23336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 name="正方形/長方形 37"/>
          <p:cNvSpPr/>
          <p:nvPr/>
        </p:nvSpPr>
        <p:spPr>
          <a:xfrm>
            <a:off x="4795054" y="7613963"/>
            <a:ext cx="646080" cy="24444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 name="正方形/長方形 38"/>
          <p:cNvSpPr/>
          <p:nvPr/>
        </p:nvSpPr>
        <p:spPr>
          <a:xfrm>
            <a:off x="4364635" y="8463042"/>
            <a:ext cx="583641" cy="24729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正方形/長方形 39"/>
          <p:cNvSpPr/>
          <p:nvPr/>
        </p:nvSpPr>
        <p:spPr>
          <a:xfrm>
            <a:off x="307730" y="9283671"/>
            <a:ext cx="6186018" cy="415498"/>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　⇒インターネット上やインターネットがきっかけでトラブルになった割合は児童生徒と保護者で乖離している。</a:t>
            </a:r>
            <a:endPar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b="1"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　　　（「一度はある」「少しある」「何度もある」の合計は小学生</a:t>
            </a:r>
            <a:r>
              <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rPr>
              <a:t>12.2</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％、中学生</a:t>
            </a:r>
            <a:r>
              <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rPr>
              <a:t>18.7</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％、高校生</a:t>
            </a:r>
            <a:r>
              <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rPr>
              <a:t>17.2</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2" name="グラフ 21"/>
          <p:cNvGraphicFramePr>
            <a:graphicFrameLocks/>
          </p:cNvGraphicFramePr>
          <p:nvPr>
            <p:extLst>
              <p:ext uri="{D42A27DB-BD31-4B8C-83A1-F6EECF244321}">
                <p14:modId xmlns:p14="http://schemas.microsoft.com/office/powerpoint/2010/main" val="2922081766"/>
              </p:ext>
            </p:extLst>
          </p:nvPr>
        </p:nvGraphicFramePr>
        <p:xfrm>
          <a:off x="352945" y="2501842"/>
          <a:ext cx="602775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p:cNvSpPr/>
          <p:nvPr/>
        </p:nvSpPr>
        <p:spPr>
          <a:xfrm>
            <a:off x="4305603" y="4988303"/>
            <a:ext cx="489451" cy="14351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p:cNvSpPr/>
          <p:nvPr/>
        </p:nvSpPr>
        <p:spPr>
          <a:xfrm>
            <a:off x="2342925" y="9115642"/>
            <a:ext cx="1819171" cy="148709"/>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958348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607" y="4531568"/>
            <a:ext cx="6118191" cy="276999"/>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（参考）</a:t>
            </a:r>
            <a:r>
              <a:rPr lang="ja-JP" altLang="en-US" sz="1100" b="1" dirty="0" smtClean="0">
                <a:latin typeface="Meiryo UI" panose="020B0604030504040204" pitchFamily="50" charset="-128"/>
                <a:ea typeface="Meiryo UI" panose="020B0604030504040204" pitchFamily="50" charset="-128"/>
                <a:cs typeface="Times New Roman" panose="02020603050405020304" pitchFamily="18" charset="0"/>
              </a:rPr>
              <a:t>インターネット上で知り合った人と実際に会ったことがある。</a:t>
            </a:r>
            <a:r>
              <a:rPr lang="ja-JP" altLang="en-US" sz="1200" b="1"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b="1" dirty="0" smtClean="0">
                <a:latin typeface="Meiryo UI" panose="020B0604030504040204" pitchFamily="50" charset="-128"/>
                <a:ea typeface="Meiryo UI" panose="020B0604030504040204" pitchFamily="50" charset="-128"/>
                <a:cs typeface="Times New Roman" panose="02020603050405020304" pitchFamily="18" charset="0"/>
              </a:rPr>
              <a:t>＊小学生は</a:t>
            </a:r>
            <a:r>
              <a:rPr lang="en-US" altLang="ja-JP" sz="1000" b="1" dirty="0" smtClean="0">
                <a:latin typeface="Meiryo UI" panose="020B0604030504040204" pitchFamily="50" charset="-128"/>
                <a:ea typeface="Meiryo UI" panose="020B0604030504040204" pitchFamily="50" charset="-128"/>
                <a:cs typeface="Times New Roman" panose="02020603050405020304" pitchFamily="18" charset="0"/>
              </a:rPr>
              <a:t>4~6</a:t>
            </a:r>
            <a:r>
              <a:rPr lang="ja-JP" altLang="en-US" sz="1000" b="1" dirty="0" smtClean="0">
                <a:latin typeface="Meiryo UI" panose="020B0604030504040204" pitchFamily="50" charset="-128"/>
                <a:ea typeface="Meiryo UI" panose="020B0604030504040204" pitchFamily="50" charset="-128"/>
                <a:cs typeface="Times New Roman" panose="02020603050405020304" pitchFamily="18" charset="0"/>
              </a:rPr>
              <a:t>年生</a:t>
            </a:r>
            <a:endParaRPr lang="ja-JP" altLang="en-US" sz="1100" b="1" dirty="0">
              <a:latin typeface="Meiryo UI" panose="020B0604030504040204" pitchFamily="50" charset="-128"/>
              <a:ea typeface="Meiryo UI" panose="020B0604030504040204" pitchFamily="50" charset="-128"/>
            </a:endParaRPr>
          </a:p>
        </p:txBody>
      </p:sp>
      <p:graphicFrame>
        <p:nvGraphicFramePr>
          <p:cNvPr id="3" name="グラフ 2"/>
          <p:cNvGraphicFramePr>
            <a:graphicFrameLocks/>
          </p:cNvGraphicFramePr>
          <p:nvPr>
            <p:extLst>
              <p:ext uri="{D42A27DB-BD31-4B8C-83A1-F6EECF244321}">
                <p14:modId xmlns:p14="http://schemas.microsoft.com/office/powerpoint/2010/main" val="3354311509"/>
              </p:ext>
            </p:extLst>
          </p:nvPr>
        </p:nvGraphicFramePr>
        <p:xfrm>
          <a:off x="356608" y="472417"/>
          <a:ext cx="5981179" cy="3270908"/>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219596" y="3743325"/>
            <a:ext cx="6423800" cy="415498"/>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　⇒会ったことがない人とインターネット上でやりとりをしたことがある割合は児童生徒と保護者では乖離している。</a:t>
            </a:r>
            <a:r>
              <a:rPr lang="ja-JP" altLang="en-US" sz="1050" b="1"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b="1"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　　（「一度はある」「少しある」「何度もある」の合計は小学生</a:t>
            </a:r>
            <a:r>
              <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rPr>
              <a:t>27.7</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％、中学生</a:t>
            </a:r>
            <a:r>
              <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rPr>
              <a:t>52.6</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％、高校生</a:t>
            </a:r>
            <a:r>
              <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rPr>
              <a:t>62.2</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4665889" y="707180"/>
            <a:ext cx="1382485" cy="23424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p:cNvSpPr/>
          <p:nvPr/>
        </p:nvSpPr>
        <p:spPr>
          <a:xfrm>
            <a:off x="3446689" y="1570368"/>
            <a:ext cx="2601686" cy="22935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正方形/長方形 6"/>
          <p:cNvSpPr/>
          <p:nvPr/>
        </p:nvSpPr>
        <p:spPr>
          <a:xfrm>
            <a:off x="2960913" y="2418846"/>
            <a:ext cx="3087461" cy="24287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正方形/長方形 7"/>
          <p:cNvSpPr/>
          <p:nvPr/>
        </p:nvSpPr>
        <p:spPr>
          <a:xfrm>
            <a:off x="5297214" y="1143178"/>
            <a:ext cx="751160" cy="23990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正方形/長方形 8"/>
          <p:cNvSpPr/>
          <p:nvPr/>
        </p:nvSpPr>
        <p:spPr>
          <a:xfrm>
            <a:off x="4057650" y="1980940"/>
            <a:ext cx="1628775" cy="26698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p:cNvSpPr/>
          <p:nvPr/>
        </p:nvSpPr>
        <p:spPr>
          <a:xfrm>
            <a:off x="3175226" y="2849001"/>
            <a:ext cx="1885661" cy="23823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正方形/長方形 10"/>
          <p:cNvSpPr/>
          <p:nvPr/>
        </p:nvSpPr>
        <p:spPr>
          <a:xfrm>
            <a:off x="356607" y="296573"/>
            <a:ext cx="6118191" cy="276999"/>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b="1" u="sng"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1" u="sng" dirty="0" smtClean="0">
                <a:latin typeface="Meiryo UI" panose="020B0604030504040204" pitchFamily="50" charset="-128"/>
                <a:ea typeface="Meiryo UI" panose="020B0604030504040204" pitchFamily="50" charset="-128"/>
                <a:cs typeface="Times New Roman" panose="02020603050405020304" pitchFamily="18" charset="0"/>
              </a:rPr>
              <a:t>会ったことがない人とインターネット上でやりとりをしたことがある。</a:t>
            </a:r>
            <a:r>
              <a:rPr lang="ja-JP" altLang="en-US" sz="1200" b="1"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b="1" dirty="0" smtClean="0">
                <a:latin typeface="Meiryo UI" panose="020B0604030504040204" pitchFamily="50" charset="-128"/>
                <a:ea typeface="Meiryo UI" panose="020B0604030504040204" pitchFamily="50" charset="-128"/>
                <a:cs typeface="Times New Roman" panose="02020603050405020304" pitchFamily="18" charset="0"/>
              </a:rPr>
              <a:t>＊小学生は</a:t>
            </a:r>
            <a:r>
              <a:rPr lang="en-US" altLang="ja-JP" sz="700" b="1" dirty="0" smtClean="0">
                <a:latin typeface="Meiryo UI" panose="020B0604030504040204" pitchFamily="50" charset="-128"/>
                <a:ea typeface="Meiryo UI" panose="020B0604030504040204" pitchFamily="50" charset="-128"/>
                <a:cs typeface="Times New Roman" panose="02020603050405020304" pitchFamily="18" charset="0"/>
              </a:rPr>
              <a:t>4~6</a:t>
            </a:r>
            <a:r>
              <a:rPr lang="ja-JP" altLang="en-US" sz="700" b="1" dirty="0" smtClean="0">
                <a:latin typeface="Meiryo UI" panose="020B0604030504040204" pitchFamily="50" charset="-128"/>
                <a:ea typeface="Meiryo UI" panose="020B0604030504040204" pitchFamily="50" charset="-128"/>
                <a:cs typeface="Times New Roman" panose="02020603050405020304" pitchFamily="18" charset="0"/>
              </a:rPr>
              <a:t>年生</a:t>
            </a:r>
            <a:endParaRPr lang="ja-JP" altLang="en-US" sz="900" b="1" dirty="0">
              <a:latin typeface="Meiryo UI" panose="020B0604030504040204" pitchFamily="50" charset="-128"/>
              <a:ea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2122592250"/>
              </p:ext>
            </p:extLst>
          </p:nvPr>
        </p:nvGraphicFramePr>
        <p:xfrm>
          <a:off x="514348" y="4755793"/>
          <a:ext cx="5823438" cy="3335066"/>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5772149" y="5071329"/>
            <a:ext cx="257460" cy="50929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正方形/長方形 13"/>
          <p:cNvSpPr/>
          <p:nvPr/>
        </p:nvSpPr>
        <p:spPr>
          <a:xfrm>
            <a:off x="5686424" y="5928926"/>
            <a:ext cx="343185" cy="50929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p:cNvSpPr/>
          <p:nvPr/>
        </p:nvSpPr>
        <p:spPr>
          <a:xfrm>
            <a:off x="5176156" y="6786523"/>
            <a:ext cx="853453" cy="50929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p:cNvSpPr/>
          <p:nvPr/>
        </p:nvSpPr>
        <p:spPr>
          <a:xfrm>
            <a:off x="387593" y="8114043"/>
            <a:ext cx="6255803" cy="1546577"/>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⇒インターネットで知り合った人と実際に会ったことがある割合は、小学生で</a:t>
            </a:r>
            <a:r>
              <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rPr>
              <a:t>4.7</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％、中学生</a:t>
            </a:r>
            <a:r>
              <a:rPr lang="en-US" altLang="ja-JP" sz="1050" b="1" dirty="0">
                <a:latin typeface="Meiryo UI" panose="020B0604030504040204" pitchFamily="50" charset="-128"/>
                <a:ea typeface="Meiryo UI" panose="020B0604030504040204" pitchFamily="50" charset="-128"/>
                <a:cs typeface="Times New Roman" panose="02020603050405020304" pitchFamily="18" charset="0"/>
              </a:rPr>
              <a:t>6.9</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％、高校生</a:t>
            </a:r>
            <a:endPar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rPr>
              <a:t>17.2</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％である。</a:t>
            </a:r>
            <a:endPar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なお、インターネット上で知り合った人と直接会うことについて、「問題はない」は、小学生で</a:t>
            </a:r>
            <a:r>
              <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rPr>
              <a:t>8.1</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％、中学生</a:t>
            </a:r>
            <a:endPar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で</a:t>
            </a:r>
            <a:r>
              <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rPr>
              <a:t>4.4</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％、高校生で</a:t>
            </a:r>
            <a:r>
              <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rPr>
              <a:t>5.2</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％、「相手によってはよい」は、小学生で</a:t>
            </a:r>
            <a:r>
              <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rPr>
              <a:t>6.1</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％、中学生で</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17.0</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％、高校生で</a:t>
            </a:r>
            <a:endPar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33.3</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rPr>
              <a:t>p.31-</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⑯）。</a:t>
            </a:r>
            <a:endPar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インターネットの危険性について、どんな人から話を聞くかについては、小学生は「保護者」が最も多く、</a:t>
            </a:r>
            <a:endPar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次いで「先生」、「警察」の順になっている。中高生については、「先生」が最も多く、次いで「保護者」、「警</a:t>
            </a:r>
            <a:endPar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察」の順となっている</a:t>
            </a:r>
            <a:r>
              <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rPr>
              <a:t>(p.32-</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⑰</a:t>
            </a:r>
            <a:r>
              <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050" dirty="0" err="1"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05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05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正方形/長方形 17"/>
          <p:cNvSpPr/>
          <p:nvPr/>
        </p:nvSpPr>
        <p:spPr>
          <a:xfrm>
            <a:off x="2350627" y="3459977"/>
            <a:ext cx="2073455" cy="18501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a:off x="2798582" y="7817343"/>
            <a:ext cx="2073455" cy="18501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602796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1235428488"/>
              </p:ext>
            </p:extLst>
          </p:nvPr>
        </p:nvGraphicFramePr>
        <p:xfrm>
          <a:off x="572632" y="657129"/>
          <a:ext cx="5902165" cy="3290181"/>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356607" y="296573"/>
            <a:ext cx="6118191" cy="261610"/>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b="1" u="sng"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1" u="sng" dirty="0" smtClean="0">
                <a:latin typeface="Meiryo UI" panose="020B0604030504040204" pitchFamily="50" charset="-128"/>
                <a:ea typeface="Meiryo UI" panose="020B0604030504040204" pitchFamily="50" charset="-128"/>
                <a:cs typeface="Times New Roman" panose="02020603050405020304" pitchFamily="18" charset="0"/>
              </a:rPr>
              <a:t>保護者とスマートフォンやタブレットなどの使い方のルールを決めている　</a:t>
            </a:r>
            <a:r>
              <a:rPr lang="ja-JP" altLang="en-US" sz="800" b="1"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800" b="1" dirty="0">
                <a:latin typeface="Meiryo UI" panose="020B0604030504040204" pitchFamily="50" charset="-128"/>
                <a:ea typeface="Meiryo UI" panose="020B0604030504040204" pitchFamily="50" charset="-128"/>
                <a:cs typeface="Times New Roman" panose="02020603050405020304" pitchFamily="18" charset="0"/>
              </a:rPr>
              <a:t>小学生は</a:t>
            </a:r>
            <a:r>
              <a:rPr lang="en-US" altLang="ja-JP" sz="800" b="1"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800" b="1" dirty="0">
                <a:latin typeface="Meiryo UI" panose="020B0604030504040204" pitchFamily="50" charset="-128"/>
                <a:ea typeface="Meiryo UI" panose="020B0604030504040204" pitchFamily="50" charset="-128"/>
                <a:cs typeface="Times New Roman" panose="02020603050405020304" pitchFamily="18" charset="0"/>
              </a:rPr>
              <a:t>年生</a:t>
            </a:r>
            <a:endParaRPr lang="ja-JP" altLang="en-US" sz="9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572632" y="4607306"/>
            <a:ext cx="6118191" cy="261610"/>
          </a:xfrm>
          <a:prstGeom prst="rect">
            <a:avLst/>
          </a:prstGeom>
        </p:spPr>
        <p:txBody>
          <a:bodyPr wrap="square">
            <a:spAutoFit/>
          </a:bodyPr>
          <a:lstStyle/>
          <a:p>
            <a:r>
              <a:rPr lang="ja-JP" altLang="ja-JP" sz="1100" b="1" u="sng"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1" u="sng" dirty="0" smtClean="0">
                <a:latin typeface="Meiryo UI" panose="020B0604030504040204" pitchFamily="50" charset="-128"/>
                <a:ea typeface="Meiryo UI" panose="020B0604030504040204" pitchFamily="50" charset="-128"/>
                <a:cs typeface="Times New Roman" panose="02020603050405020304" pitchFamily="18" charset="0"/>
              </a:rPr>
              <a:t>保護者と話し合ってルールを決めている　</a:t>
            </a:r>
            <a:r>
              <a:rPr lang="ja-JP" altLang="en-US" sz="800" b="1"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800" b="1" dirty="0">
                <a:latin typeface="Meiryo UI" panose="020B0604030504040204" pitchFamily="50" charset="-128"/>
                <a:ea typeface="Meiryo UI" panose="020B0604030504040204" pitchFamily="50" charset="-128"/>
                <a:cs typeface="Times New Roman" panose="02020603050405020304" pitchFamily="18" charset="0"/>
              </a:rPr>
              <a:t>小学生は</a:t>
            </a:r>
            <a:r>
              <a:rPr lang="en-US" altLang="ja-JP" sz="800" b="1"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800" b="1" dirty="0">
                <a:latin typeface="Meiryo UI" panose="020B0604030504040204" pitchFamily="50" charset="-128"/>
                <a:ea typeface="Meiryo UI" panose="020B0604030504040204" pitchFamily="50" charset="-128"/>
                <a:cs typeface="Times New Roman" panose="02020603050405020304" pitchFamily="18" charset="0"/>
              </a:rPr>
              <a:t>年生</a:t>
            </a:r>
            <a:endParaRPr lang="ja-JP" altLang="en-US" sz="900" b="1" dirty="0">
              <a:latin typeface="Meiryo UI" panose="020B0604030504040204" pitchFamily="50" charset="-128"/>
              <a:ea typeface="Meiryo UI" panose="020B0604030504040204" pitchFamily="50" charset="-128"/>
            </a:endParaRPr>
          </a:p>
        </p:txBody>
      </p:sp>
      <p:graphicFrame>
        <p:nvGraphicFramePr>
          <p:cNvPr id="5" name="グラフ 4"/>
          <p:cNvGraphicFramePr>
            <a:graphicFrameLocks/>
          </p:cNvGraphicFramePr>
          <p:nvPr>
            <p:extLst>
              <p:ext uri="{D42A27DB-BD31-4B8C-83A1-F6EECF244321}">
                <p14:modId xmlns:p14="http://schemas.microsoft.com/office/powerpoint/2010/main" val="1514819496"/>
              </p:ext>
            </p:extLst>
          </p:nvPr>
        </p:nvGraphicFramePr>
        <p:xfrm>
          <a:off x="572632" y="5079412"/>
          <a:ext cx="5904000" cy="329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464617" y="8369812"/>
            <a:ext cx="6118191" cy="253916"/>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　⇒ルールを決めている家庭のうち、約９割は児童・生徒と保護者が話し合って決めている。</a:t>
            </a:r>
            <a:endPar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p:cNvSpPr/>
          <p:nvPr/>
        </p:nvSpPr>
        <p:spPr>
          <a:xfrm>
            <a:off x="464618" y="3869888"/>
            <a:ext cx="6118191" cy="415498"/>
          </a:xfrm>
          <a:prstGeom prst="rect">
            <a:avLst/>
          </a:prstGeom>
        </p:spPr>
        <p:txBody>
          <a:bodyPr wrap="square">
            <a:spAutoFit/>
          </a:bodyPr>
          <a:lstStyle/>
          <a:p>
            <a:r>
              <a:rPr lang="ja-JP" altLang="en-US" sz="1000" b="1"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　⇒小学生について、約８割の児童及び保護者はルールを決めていると回答している。</a:t>
            </a:r>
            <a:endPar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b="1"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b="1" dirty="0" smtClean="0">
                <a:latin typeface="Meiryo UI" panose="020B0604030504040204" pitchFamily="50" charset="-128"/>
                <a:ea typeface="Meiryo UI" panose="020B0604030504040204" pitchFamily="50" charset="-128"/>
                <a:cs typeface="Times New Roman" panose="02020603050405020304" pitchFamily="18" charset="0"/>
              </a:rPr>
              <a:t>　　　また、中学生で約６割、高校生で約３割が保護者とルールを決めていると回答している。</a:t>
            </a:r>
            <a:endParaRPr lang="en-US" altLang="ja-JP" sz="1050" b="1" dirty="0" smtClean="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227449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2376" y="401655"/>
            <a:ext cx="4189624" cy="246221"/>
          </a:xfrm>
          <a:prstGeom prst="rect">
            <a:avLst/>
          </a:prstGeom>
        </p:spPr>
        <p:txBody>
          <a:bodyPr wrap="square">
            <a:spAutoFit/>
          </a:bodyPr>
          <a:lstStyle/>
          <a:p>
            <a:r>
              <a:rPr lang="ja-JP" altLang="ja-JP" sz="10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000" dirty="0" smtClean="0">
                <a:latin typeface="Meiryo UI" panose="020B0604030504040204" pitchFamily="50" charset="-128"/>
                <a:ea typeface="Meiryo UI" panose="020B0604030504040204" pitchFamily="50" charset="-128"/>
                <a:cs typeface="Times New Roman" panose="02020603050405020304" pitchFamily="18" charset="0"/>
              </a:rPr>
              <a:t>家庭でのルールについて</a:t>
            </a: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en-US" sz="1000" dirty="0">
              <a:latin typeface="Meiryo UI" panose="020B0604030504040204" pitchFamily="50" charset="-128"/>
              <a:ea typeface="Meiryo UI" panose="020B0604030504040204" pitchFamily="50" charset="-128"/>
            </a:endParaRPr>
          </a:p>
        </p:txBody>
      </p:sp>
      <p:sp>
        <p:nvSpPr>
          <p:cNvPr id="5" name="正方形/長方形 4"/>
          <p:cNvSpPr/>
          <p:nvPr/>
        </p:nvSpPr>
        <p:spPr>
          <a:xfrm>
            <a:off x="290190" y="651806"/>
            <a:ext cx="3114450" cy="230832"/>
          </a:xfrm>
          <a:prstGeom prst="rect">
            <a:avLst/>
          </a:prstGeom>
        </p:spPr>
        <p:txBody>
          <a:bodyPr wrap="square">
            <a:spAutoFit/>
          </a:bodyPr>
          <a:lstStyle/>
          <a:p>
            <a:r>
              <a:rPr lang="ja-JP" altLang="ja-JP" sz="900" dirty="0" smtClean="0">
                <a:ea typeface="Meiryo UI" panose="020B0604030504040204" pitchFamily="50" charset="-128"/>
                <a:cs typeface="Times New Roman" panose="02020603050405020304" pitchFamily="18" charset="0"/>
              </a:rPr>
              <a:t>ａ</a:t>
            </a:r>
            <a:r>
              <a:rPr lang="ja-JP" altLang="en-US" sz="900" dirty="0" smtClean="0">
                <a:ea typeface="Meiryo UI" panose="020B0604030504040204" pitchFamily="50" charset="-128"/>
                <a:cs typeface="Times New Roman" panose="02020603050405020304" pitchFamily="18" charset="0"/>
              </a:rPr>
              <a:t>　</a:t>
            </a:r>
            <a:r>
              <a:rPr lang="ja-JP" altLang="ja-JP" sz="900" dirty="0" smtClean="0">
                <a:ea typeface="Meiryo UI" panose="020B0604030504040204" pitchFamily="50" charset="-128"/>
                <a:cs typeface="Times New Roman" panose="02020603050405020304" pitchFamily="18" charset="0"/>
              </a:rPr>
              <a:t>「</a:t>
            </a:r>
            <a:r>
              <a:rPr lang="ja-JP" altLang="ja-JP" sz="900" dirty="0">
                <a:ea typeface="Meiryo UI" panose="020B0604030504040204" pitchFamily="50" charset="-128"/>
                <a:cs typeface="Times New Roman" panose="02020603050405020304" pitchFamily="18" charset="0"/>
              </a:rPr>
              <a:t>夜何時までならインターネットをしてよいか」を決めている</a:t>
            </a:r>
            <a:endParaRPr lang="ja-JP" altLang="en-US" sz="900" dirty="0"/>
          </a:p>
        </p:txBody>
      </p:sp>
      <p:graphicFrame>
        <p:nvGraphicFramePr>
          <p:cNvPr id="6" name="グラフ 5"/>
          <p:cNvGraphicFramePr/>
          <p:nvPr>
            <p:extLst>
              <p:ext uri="{D42A27DB-BD31-4B8C-83A1-F6EECF244321}">
                <p14:modId xmlns:p14="http://schemas.microsoft.com/office/powerpoint/2010/main" val="4024084088"/>
              </p:ext>
            </p:extLst>
          </p:nvPr>
        </p:nvGraphicFramePr>
        <p:xfrm>
          <a:off x="482860" y="753998"/>
          <a:ext cx="2812999" cy="1734495"/>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3449383" y="651806"/>
            <a:ext cx="3114450" cy="230832"/>
          </a:xfrm>
          <a:prstGeom prst="rect">
            <a:avLst/>
          </a:prstGeom>
        </p:spPr>
        <p:txBody>
          <a:bodyPr wrap="square">
            <a:spAutoFit/>
          </a:bodyPr>
          <a:lstStyle/>
          <a:p>
            <a:r>
              <a:rPr lang="en-US" altLang="ja-JP" sz="900" dirty="0">
                <a:ea typeface="Meiryo UI" panose="020B0604030504040204" pitchFamily="50" charset="-128"/>
                <a:cs typeface="Times New Roman" panose="02020603050405020304" pitchFamily="18" charset="0"/>
              </a:rPr>
              <a:t>b</a:t>
            </a:r>
            <a:r>
              <a:rPr lang="ja-JP" altLang="en-US" sz="900" dirty="0" smtClean="0">
                <a:ea typeface="Meiryo UI" panose="020B0604030504040204" pitchFamily="50" charset="-128"/>
                <a:cs typeface="Times New Roman" panose="02020603050405020304" pitchFamily="18" charset="0"/>
              </a:rPr>
              <a:t>　「</a:t>
            </a:r>
            <a:r>
              <a:rPr lang="ja-JP" altLang="en-US" sz="900" dirty="0">
                <a:ea typeface="Meiryo UI" panose="020B0604030504040204" pitchFamily="50" charset="-128"/>
                <a:cs typeface="Times New Roman" panose="02020603050405020304" pitchFamily="18" charset="0"/>
              </a:rPr>
              <a:t>一日何時間までならインターネットをしてよいか」を決めている</a:t>
            </a:r>
            <a:endParaRPr lang="ja-JP" altLang="en-US" sz="900" dirty="0"/>
          </a:p>
        </p:txBody>
      </p:sp>
      <p:graphicFrame>
        <p:nvGraphicFramePr>
          <p:cNvPr id="8" name="グラフ 7"/>
          <p:cNvGraphicFramePr>
            <a:graphicFrameLocks/>
          </p:cNvGraphicFramePr>
          <p:nvPr>
            <p:extLst>
              <p:ext uri="{D42A27DB-BD31-4B8C-83A1-F6EECF244321}">
                <p14:modId xmlns:p14="http://schemas.microsoft.com/office/powerpoint/2010/main" val="430601600"/>
              </p:ext>
            </p:extLst>
          </p:nvPr>
        </p:nvGraphicFramePr>
        <p:xfrm>
          <a:off x="3600808" y="734059"/>
          <a:ext cx="2811600" cy="1735200"/>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278393" y="2399440"/>
            <a:ext cx="3114450" cy="230832"/>
          </a:xfrm>
          <a:prstGeom prst="rect">
            <a:avLst/>
          </a:prstGeom>
        </p:spPr>
        <p:txBody>
          <a:bodyPr wrap="square">
            <a:spAutoFit/>
          </a:bodyPr>
          <a:lstStyle/>
          <a:p>
            <a:r>
              <a:rPr lang="en-US" altLang="ja-JP" sz="900" dirty="0" smtClean="0">
                <a:ea typeface="Meiryo UI" panose="020B0604030504040204" pitchFamily="50" charset="-128"/>
                <a:cs typeface="Times New Roman" panose="02020603050405020304" pitchFamily="18" charset="0"/>
              </a:rPr>
              <a:t>C</a:t>
            </a:r>
            <a:r>
              <a:rPr lang="ja-JP" altLang="en-US" sz="900" dirty="0" smtClean="0">
                <a:ea typeface="Meiryo UI" panose="020B0604030504040204" pitchFamily="50" charset="-128"/>
                <a:cs typeface="Times New Roman" panose="02020603050405020304" pitchFamily="18" charset="0"/>
              </a:rPr>
              <a:t>　「</a:t>
            </a:r>
            <a:r>
              <a:rPr lang="ja-JP" altLang="en-US" sz="900" dirty="0">
                <a:ea typeface="Meiryo UI" panose="020B0604030504040204" pitchFamily="50" charset="-128"/>
                <a:cs typeface="Times New Roman" panose="02020603050405020304" pitchFamily="18" charset="0"/>
              </a:rPr>
              <a:t>居間（リビング）でしかインターネットをしない」と決めている</a:t>
            </a:r>
            <a:endParaRPr lang="ja-JP" altLang="en-US" sz="900" dirty="0"/>
          </a:p>
        </p:txBody>
      </p:sp>
      <p:sp>
        <p:nvSpPr>
          <p:cNvPr id="10" name="正方形/長方形 9"/>
          <p:cNvSpPr/>
          <p:nvPr/>
        </p:nvSpPr>
        <p:spPr>
          <a:xfrm>
            <a:off x="3392843" y="2399439"/>
            <a:ext cx="3114450" cy="230832"/>
          </a:xfrm>
          <a:prstGeom prst="rect">
            <a:avLst/>
          </a:prstGeom>
        </p:spPr>
        <p:txBody>
          <a:bodyPr wrap="square">
            <a:spAutoFit/>
          </a:bodyPr>
          <a:lstStyle/>
          <a:p>
            <a:r>
              <a:rPr lang="ja-JP" altLang="en-US" sz="900" dirty="0" smtClean="0">
                <a:ea typeface="Meiryo UI" panose="020B0604030504040204" pitchFamily="50" charset="-128"/>
                <a:cs typeface="Times New Roman" panose="02020603050405020304" pitchFamily="18" charset="0"/>
              </a:rPr>
              <a:t>ｄ　「</a:t>
            </a:r>
            <a:r>
              <a:rPr lang="ja-JP" altLang="en-US" sz="900" dirty="0">
                <a:ea typeface="Meiryo UI" panose="020B0604030504040204" pitchFamily="50" charset="-128"/>
                <a:cs typeface="Times New Roman" panose="02020603050405020304" pitchFamily="18" charset="0"/>
              </a:rPr>
              <a:t>食事中はインターネットをしない」と決めている</a:t>
            </a:r>
            <a:endParaRPr lang="ja-JP" altLang="en-US" sz="900" dirty="0"/>
          </a:p>
        </p:txBody>
      </p:sp>
      <p:graphicFrame>
        <p:nvGraphicFramePr>
          <p:cNvPr id="12" name="グラフ 11"/>
          <p:cNvGraphicFramePr>
            <a:graphicFrameLocks/>
          </p:cNvGraphicFramePr>
          <p:nvPr>
            <p:extLst>
              <p:ext uri="{D42A27DB-BD31-4B8C-83A1-F6EECF244321}">
                <p14:modId xmlns:p14="http://schemas.microsoft.com/office/powerpoint/2010/main" val="908601089"/>
              </p:ext>
            </p:extLst>
          </p:nvPr>
        </p:nvGraphicFramePr>
        <p:xfrm>
          <a:off x="3600808" y="2504789"/>
          <a:ext cx="2811600" cy="1735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p:cNvSpPr/>
          <p:nvPr/>
        </p:nvSpPr>
        <p:spPr>
          <a:xfrm>
            <a:off x="290190" y="4142155"/>
            <a:ext cx="3114450" cy="230832"/>
          </a:xfrm>
          <a:prstGeom prst="rect">
            <a:avLst/>
          </a:prstGeom>
        </p:spPr>
        <p:txBody>
          <a:bodyPr wrap="square">
            <a:spAutoFit/>
          </a:bodyPr>
          <a:lstStyle/>
          <a:p>
            <a:r>
              <a:rPr lang="en-US" altLang="ja-JP" sz="900" dirty="0" smtClean="0">
                <a:ea typeface="Meiryo UI" panose="020B0604030504040204" pitchFamily="50" charset="-128"/>
                <a:cs typeface="Times New Roman" panose="02020603050405020304" pitchFamily="18" charset="0"/>
              </a:rPr>
              <a:t>e</a:t>
            </a:r>
            <a:r>
              <a:rPr lang="ja-JP" altLang="en-US" sz="900" dirty="0" smtClean="0">
                <a:ea typeface="Meiryo UI" panose="020B0604030504040204" pitchFamily="50" charset="-128"/>
                <a:cs typeface="Times New Roman" panose="02020603050405020304" pitchFamily="18" charset="0"/>
              </a:rPr>
              <a:t>　「寝る</a:t>
            </a:r>
            <a:r>
              <a:rPr lang="ja-JP" altLang="en-US" sz="900" dirty="0">
                <a:ea typeface="Meiryo UI" panose="020B0604030504040204" pitchFamily="50" charset="-128"/>
                <a:cs typeface="Times New Roman" panose="02020603050405020304" pitchFamily="18" charset="0"/>
              </a:rPr>
              <a:t>ときはインターネットをしない」と決めている</a:t>
            </a:r>
            <a:endParaRPr lang="ja-JP" altLang="en-US" sz="900" dirty="0"/>
          </a:p>
        </p:txBody>
      </p:sp>
      <p:sp>
        <p:nvSpPr>
          <p:cNvPr id="14" name="正方形/長方形 13"/>
          <p:cNvSpPr/>
          <p:nvPr/>
        </p:nvSpPr>
        <p:spPr>
          <a:xfrm>
            <a:off x="3404640" y="4142154"/>
            <a:ext cx="3114450" cy="230832"/>
          </a:xfrm>
          <a:prstGeom prst="rect">
            <a:avLst/>
          </a:prstGeom>
        </p:spPr>
        <p:txBody>
          <a:bodyPr wrap="square">
            <a:spAutoFit/>
          </a:bodyPr>
          <a:lstStyle/>
          <a:p>
            <a:r>
              <a:rPr lang="en-US" altLang="ja-JP" sz="900" dirty="0" smtClean="0">
                <a:ea typeface="Meiryo UI" panose="020B0604030504040204" pitchFamily="50" charset="-128"/>
                <a:cs typeface="Times New Roman" panose="02020603050405020304" pitchFamily="18" charset="0"/>
              </a:rPr>
              <a:t>f</a:t>
            </a:r>
            <a:r>
              <a:rPr lang="ja-JP" altLang="en-US" sz="900" dirty="0" smtClean="0">
                <a:ea typeface="Meiryo UI" panose="020B0604030504040204" pitchFamily="50" charset="-128"/>
                <a:cs typeface="Times New Roman" panose="02020603050405020304" pitchFamily="18" charset="0"/>
              </a:rPr>
              <a:t>　「</a:t>
            </a:r>
            <a:r>
              <a:rPr lang="ja-JP" altLang="en-US" sz="900" dirty="0">
                <a:ea typeface="Meiryo UI" panose="020B0604030504040204" pitchFamily="50" charset="-128"/>
                <a:cs typeface="Times New Roman" panose="02020603050405020304" pitchFamily="18" charset="0"/>
              </a:rPr>
              <a:t>人が嫌がることを</a:t>
            </a:r>
            <a:r>
              <a:rPr lang="en-US" altLang="ja-JP" sz="900" dirty="0">
                <a:ea typeface="Meiryo UI" panose="020B0604030504040204" pitchFamily="50" charset="-128"/>
                <a:cs typeface="Times New Roman" panose="02020603050405020304" pitchFamily="18" charset="0"/>
              </a:rPr>
              <a:t>SNS</a:t>
            </a:r>
            <a:r>
              <a:rPr lang="ja-JP" altLang="en-US" sz="900" dirty="0">
                <a:ea typeface="Meiryo UI" panose="020B0604030504040204" pitchFamily="50" charset="-128"/>
                <a:cs typeface="Times New Roman" panose="02020603050405020304" pitchFamily="18" charset="0"/>
              </a:rPr>
              <a:t>等に投稿しない」と決めている</a:t>
            </a:r>
            <a:endParaRPr lang="ja-JP" altLang="en-US" sz="900" dirty="0"/>
          </a:p>
        </p:txBody>
      </p:sp>
      <p:graphicFrame>
        <p:nvGraphicFramePr>
          <p:cNvPr id="15" name="グラフ 14"/>
          <p:cNvGraphicFramePr>
            <a:graphicFrameLocks/>
          </p:cNvGraphicFramePr>
          <p:nvPr>
            <p:extLst>
              <p:ext uri="{D42A27DB-BD31-4B8C-83A1-F6EECF244321}">
                <p14:modId xmlns:p14="http://schemas.microsoft.com/office/powerpoint/2010/main" val="1075235486"/>
              </p:ext>
            </p:extLst>
          </p:nvPr>
        </p:nvGraphicFramePr>
        <p:xfrm>
          <a:off x="429818" y="4300102"/>
          <a:ext cx="2811600" cy="173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p:cNvGraphicFramePr>
            <a:graphicFrameLocks/>
          </p:cNvGraphicFramePr>
          <p:nvPr>
            <p:extLst>
              <p:ext uri="{D42A27DB-BD31-4B8C-83A1-F6EECF244321}">
                <p14:modId xmlns:p14="http://schemas.microsoft.com/office/powerpoint/2010/main" val="1002093064"/>
              </p:ext>
            </p:extLst>
          </p:nvPr>
        </p:nvGraphicFramePr>
        <p:xfrm>
          <a:off x="3600808" y="4272829"/>
          <a:ext cx="2811600" cy="1735200"/>
        </p:xfrm>
        <a:graphic>
          <a:graphicData uri="http://schemas.openxmlformats.org/drawingml/2006/chart">
            <c:chart xmlns:c="http://schemas.openxmlformats.org/drawingml/2006/chart" xmlns:r="http://schemas.openxmlformats.org/officeDocument/2006/relationships" r:id="rId6"/>
          </a:graphicData>
        </a:graphic>
      </p:graphicFrame>
      <p:sp>
        <p:nvSpPr>
          <p:cNvPr id="17" name="正方形/長方形 16"/>
          <p:cNvSpPr/>
          <p:nvPr/>
        </p:nvSpPr>
        <p:spPr>
          <a:xfrm>
            <a:off x="278393" y="5910114"/>
            <a:ext cx="3114450" cy="230832"/>
          </a:xfrm>
          <a:prstGeom prst="rect">
            <a:avLst/>
          </a:prstGeom>
        </p:spPr>
        <p:txBody>
          <a:bodyPr wrap="square">
            <a:spAutoFit/>
          </a:bodyPr>
          <a:lstStyle/>
          <a:p>
            <a:r>
              <a:rPr lang="ja-JP" altLang="en-US" sz="900" dirty="0" smtClean="0">
                <a:ea typeface="Meiryo UI" panose="020B0604030504040204" pitchFamily="50" charset="-128"/>
                <a:cs typeface="Times New Roman" panose="02020603050405020304" pitchFamily="18" charset="0"/>
              </a:rPr>
              <a:t>ｇ　「</a:t>
            </a:r>
            <a:r>
              <a:rPr lang="ja-JP" altLang="en-US" sz="900" dirty="0">
                <a:ea typeface="Meiryo UI" panose="020B0604030504040204" pitchFamily="50" charset="-128"/>
                <a:cs typeface="Times New Roman" panose="02020603050405020304" pitchFamily="18" charset="0"/>
              </a:rPr>
              <a:t>個人情報を</a:t>
            </a:r>
            <a:r>
              <a:rPr lang="en-US" altLang="ja-JP" sz="900" dirty="0">
                <a:ea typeface="Meiryo UI" panose="020B0604030504040204" pitchFamily="50" charset="-128"/>
                <a:cs typeface="Times New Roman" panose="02020603050405020304" pitchFamily="18" charset="0"/>
              </a:rPr>
              <a:t>SNS</a:t>
            </a:r>
            <a:r>
              <a:rPr lang="ja-JP" altLang="en-US" sz="900" dirty="0">
                <a:ea typeface="Meiryo UI" panose="020B0604030504040204" pitchFamily="50" charset="-128"/>
                <a:cs typeface="Times New Roman" panose="02020603050405020304" pitchFamily="18" charset="0"/>
              </a:rPr>
              <a:t>等に投稿しない」と決めている</a:t>
            </a:r>
            <a:endParaRPr lang="ja-JP" altLang="en-US" sz="900" dirty="0"/>
          </a:p>
        </p:txBody>
      </p:sp>
      <p:sp>
        <p:nvSpPr>
          <p:cNvPr id="18" name="正方形/長方形 17"/>
          <p:cNvSpPr/>
          <p:nvPr/>
        </p:nvSpPr>
        <p:spPr>
          <a:xfrm>
            <a:off x="3392843" y="5910113"/>
            <a:ext cx="3114450" cy="230832"/>
          </a:xfrm>
          <a:prstGeom prst="rect">
            <a:avLst/>
          </a:prstGeom>
        </p:spPr>
        <p:txBody>
          <a:bodyPr wrap="square">
            <a:spAutoFit/>
          </a:bodyPr>
          <a:lstStyle/>
          <a:p>
            <a:r>
              <a:rPr lang="en-US" altLang="ja-JP" sz="900" dirty="0" smtClean="0">
                <a:ea typeface="Meiryo UI" panose="020B0604030504040204" pitchFamily="50" charset="-128"/>
                <a:cs typeface="Times New Roman" panose="02020603050405020304" pitchFamily="18" charset="0"/>
              </a:rPr>
              <a:t>h</a:t>
            </a:r>
            <a:r>
              <a:rPr lang="ja-JP" altLang="en-US" sz="900" dirty="0" smtClean="0">
                <a:ea typeface="Meiryo UI" panose="020B0604030504040204" pitchFamily="50" charset="-128"/>
                <a:cs typeface="Times New Roman" panose="02020603050405020304" pitchFamily="18" charset="0"/>
              </a:rPr>
              <a:t>　「</a:t>
            </a:r>
            <a:r>
              <a:rPr lang="ja-JP" altLang="en-US" sz="900" dirty="0">
                <a:ea typeface="Meiryo UI" panose="020B0604030504040204" pitchFamily="50" charset="-128"/>
                <a:cs typeface="Times New Roman" panose="02020603050405020304" pitchFamily="18" charset="0"/>
              </a:rPr>
              <a:t>知らない人とインターネットでやり取りをしない」と決めている</a:t>
            </a:r>
            <a:endParaRPr lang="ja-JP" altLang="en-US" sz="900" dirty="0"/>
          </a:p>
        </p:txBody>
      </p:sp>
      <p:sp>
        <p:nvSpPr>
          <p:cNvPr id="19" name="正方形/長方形 18"/>
          <p:cNvSpPr/>
          <p:nvPr/>
        </p:nvSpPr>
        <p:spPr>
          <a:xfrm>
            <a:off x="278393" y="7709058"/>
            <a:ext cx="3114450" cy="230832"/>
          </a:xfrm>
          <a:prstGeom prst="rect">
            <a:avLst/>
          </a:prstGeom>
        </p:spPr>
        <p:txBody>
          <a:bodyPr wrap="square">
            <a:spAutoFit/>
          </a:bodyPr>
          <a:lstStyle/>
          <a:p>
            <a:r>
              <a:rPr lang="en-US" altLang="ja-JP" sz="900" dirty="0" err="1" smtClean="0">
                <a:ea typeface="Meiryo UI" panose="020B0604030504040204" pitchFamily="50" charset="-128"/>
                <a:cs typeface="Times New Roman" panose="02020603050405020304" pitchFamily="18" charset="0"/>
              </a:rPr>
              <a:t>i</a:t>
            </a:r>
            <a:r>
              <a:rPr lang="ja-JP" altLang="en-US" sz="900" dirty="0" smtClean="0">
                <a:ea typeface="Meiryo UI" panose="020B0604030504040204" pitchFamily="50" charset="-128"/>
                <a:cs typeface="Times New Roman" panose="02020603050405020304" pitchFamily="18" charset="0"/>
              </a:rPr>
              <a:t>　「インターネット</a:t>
            </a:r>
            <a:r>
              <a:rPr lang="ja-JP" altLang="en-US" sz="900" dirty="0">
                <a:ea typeface="Meiryo UI" panose="020B0604030504040204" pitchFamily="50" charset="-128"/>
                <a:cs typeface="Times New Roman" panose="02020603050405020304" pitchFamily="18" charset="0"/>
              </a:rPr>
              <a:t>で知り合った人と会わない」と決めている</a:t>
            </a:r>
            <a:endParaRPr lang="ja-JP" altLang="en-US" sz="900" dirty="0"/>
          </a:p>
        </p:txBody>
      </p:sp>
      <p:sp>
        <p:nvSpPr>
          <p:cNvPr id="20" name="正方形/長方形 19"/>
          <p:cNvSpPr/>
          <p:nvPr/>
        </p:nvSpPr>
        <p:spPr>
          <a:xfrm>
            <a:off x="3404640" y="7772803"/>
            <a:ext cx="3114450" cy="230832"/>
          </a:xfrm>
          <a:prstGeom prst="rect">
            <a:avLst/>
          </a:prstGeom>
        </p:spPr>
        <p:txBody>
          <a:bodyPr wrap="square">
            <a:spAutoFit/>
          </a:bodyPr>
          <a:lstStyle/>
          <a:p>
            <a:r>
              <a:rPr lang="en-US" altLang="ja-JP" sz="900" dirty="0" smtClean="0">
                <a:ea typeface="Meiryo UI" panose="020B0604030504040204" pitchFamily="50" charset="-128"/>
                <a:cs typeface="Times New Roman" panose="02020603050405020304" pitchFamily="18" charset="0"/>
              </a:rPr>
              <a:t>J</a:t>
            </a:r>
            <a:r>
              <a:rPr lang="ja-JP" altLang="en-US" sz="900" dirty="0" smtClean="0">
                <a:ea typeface="Meiryo UI" panose="020B0604030504040204" pitchFamily="50" charset="-128"/>
                <a:cs typeface="Times New Roman" panose="02020603050405020304" pitchFamily="18" charset="0"/>
              </a:rPr>
              <a:t>　「</a:t>
            </a:r>
            <a:r>
              <a:rPr lang="ja-JP" altLang="en-US" sz="900" dirty="0">
                <a:ea typeface="Meiryo UI" panose="020B0604030504040204" pitchFamily="50" charset="-128"/>
                <a:cs typeface="Times New Roman" panose="02020603050405020304" pitchFamily="18" charset="0"/>
              </a:rPr>
              <a:t>課金に関するルール」を決めている</a:t>
            </a:r>
            <a:endParaRPr lang="ja-JP" altLang="en-US" sz="900" dirty="0"/>
          </a:p>
        </p:txBody>
      </p:sp>
      <p:graphicFrame>
        <p:nvGraphicFramePr>
          <p:cNvPr id="21" name="グラフ 20"/>
          <p:cNvGraphicFramePr>
            <a:graphicFrameLocks/>
          </p:cNvGraphicFramePr>
          <p:nvPr>
            <p:extLst>
              <p:ext uri="{D42A27DB-BD31-4B8C-83A1-F6EECF244321}">
                <p14:modId xmlns:p14="http://schemas.microsoft.com/office/powerpoint/2010/main" val="4146234853"/>
              </p:ext>
            </p:extLst>
          </p:nvPr>
        </p:nvGraphicFramePr>
        <p:xfrm>
          <a:off x="418021" y="6089274"/>
          <a:ext cx="2811600" cy="1735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グラフ 21"/>
          <p:cNvGraphicFramePr>
            <a:graphicFrameLocks/>
          </p:cNvGraphicFramePr>
          <p:nvPr>
            <p:extLst>
              <p:ext uri="{D42A27DB-BD31-4B8C-83A1-F6EECF244321}">
                <p14:modId xmlns:p14="http://schemas.microsoft.com/office/powerpoint/2010/main" val="943482514"/>
              </p:ext>
            </p:extLst>
          </p:nvPr>
        </p:nvGraphicFramePr>
        <p:xfrm>
          <a:off x="3544268" y="6140162"/>
          <a:ext cx="2811600" cy="1735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グラフ 22"/>
          <p:cNvGraphicFramePr>
            <a:graphicFrameLocks/>
          </p:cNvGraphicFramePr>
          <p:nvPr>
            <p:extLst>
              <p:ext uri="{D42A27DB-BD31-4B8C-83A1-F6EECF244321}">
                <p14:modId xmlns:p14="http://schemas.microsoft.com/office/powerpoint/2010/main" val="2627324046"/>
              </p:ext>
            </p:extLst>
          </p:nvPr>
        </p:nvGraphicFramePr>
        <p:xfrm>
          <a:off x="441615" y="7939890"/>
          <a:ext cx="2811600" cy="1735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グラフ 23"/>
          <p:cNvGraphicFramePr>
            <a:graphicFrameLocks/>
          </p:cNvGraphicFramePr>
          <p:nvPr>
            <p:extLst>
              <p:ext uri="{D42A27DB-BD31-4B8C-83A1-F6EECF244321}">
                <p14:modId xmlns:p14="http://schemas.microsoft.com/office/powerpoint/2010/main" val="2417737059"/>
              </p:ext>
            </p:extLst>
          </p:nvPr>
        </p:nvGraphicFramePr>
        <p:xfrm>
          <a:off x="3485029" y="7904290"/>
          <a:ext cx="2811600" cy="1735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5" name="グラフ 24"/>
          <p:cNvGraphicFramePr>
            <a:graphicFrameLocks/>
          </p:cNvGraphicFramePr>
          <p:nvPr>
            <p:extLst>
              <p:ext uri="{D42A27DB-BD31-4B8C-83A1-F6EECF244321}">
                <p14:modId xmlns:p14="http://schemas.microsoft.com/office/powerpoint/2010/main" val="400761664"/>
              </p:ext>
            </p:extLst>
          </p:nvPr>
        </p:nvGraphicFramePr>
        <p:xfrm>
          <a:off x="444858" y="2554243"/>
          <a:ext cx="2811600" cy="173520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146366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TotalTime>
  <Words>907</Words>
  <Application>Microsoft Office PowerPoint</Application>
  <PresentationFormat>A4 210 x 297 mm</PresentationFormat>
  <Paragraphs>71</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Meiryo UI</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尾﨑　暁子</dc:creator>
  <cp:lastModifiedBy>西内　光美</cp:lastModifiedBy>
  <cp:revision>48</cp:revision>
  <cp:lastPrinted>2023-02-13T08:06:16Z</cp:lastPrinted>
  <dcterms:created xsi:type="dcterms:W3CDTF">2023-02-06T05:09:32Z</dcterms:created>
  <dcterms:modified xsi:type="dcterms:W3CDTF">2023-02-22T00:15:21Z</dcterms:modified>
</cp:coreProperties>
</file>