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Lst>
  <p:sldSz cx="14400213" cy="100806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4" autoAdjust="0"/>
    <p:restoredTop sz="94660"/>
  </p:normalViewPr>
  <p:slideViewPr>
    <p:cSldViewPr snapToGrid="0">
      <p:cViewPr>
        <p:scale>
          <a:sx n="90" d="100"/>
          <a:sy n="90" d="100"/>
        </p:scale>
        <p:origin x="-648" y="-24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1649770"/>
            <a:ext cx="12240181" cy="3509551"/>
          </a:xfrm>
        </p:spPr>
        <p:txBody>
          <a:bodyPr anchor="b"/>
          <a:lstStyle>
            <a:lvl1pPr algn="ctr">
              <a:defRPr sz="881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00027" y="5294662"/>
            <a:ext cx="10800160" cy="2433817"/>
          </a:xfrm>
        </p:spPr>
        <p:txBody>
          <a:bodyPr/>
          <a:lstStyle>
            <a:lvl1pPr marL="0" indent="0" algn="ctr">
              <a:buNone/>
              <a:defRPr sz="3528"/>
            </a:lvl1pPr>
            <a:lvl2pPr marL="672038" indent="0" algn="ctr">
              <a:buNone/>
              <a:defRPr sz="2940"/>
            </a:lvl2pPr>
            <a:lvl3pPr marL="1344077" indent="0" algn="ctr">
              <a:buNone/>
              <a:defRPr sz="2646"/>
            </a:lvl3pPr>
            <a:lvl4pPr marL="2016115" indent="0" algn="ctr">
              <a:buNone/>
              <a:defRPr sz="2352"/>
            </a:lvl4pPr>
            <a:lvl5pPr marL="2688153" indent="0" algn="ctr">
              <a:buNone/>
              <a:defRPr sz="2352"/>
            </a:lvl5pPr>
            <a:lvl6pPr marL="3360191" indent="0" algn="ctr">
              <a:buNone/>
              <a:defRPr sz="2352"/>
            </a:lvl6pPr>
            <a:lvl7pPr marL="4032230" indent="0" algn="ctr">
              <a:buNone/>
              <a:defRPr sz="2352"/>
            </a:lvl7pPr>
            <a:lvl8pPr marL="4704268" indent="0" algn="ctr">
              <a:buNone/>
              <a:defRPr sz="2352"/>
            </a:lvl8pPr>
            <a:lvl9pPr marL="5376306" indent="0" algn="ctr">
              <a:buNone/>
              <a:defRPr sz="2352"/>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45451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180252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536700"/>
            <a:ext cx="3105046" cy="85428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90015" y="536700"/>
            <a:ext cx="9135135" cy="85428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139762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31056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82515" y="2513159"/>
            <a:ext cx="12420184" cy="4193259"/>
          </a:xfrm>
        </p:spPr>
        <p:txBody>
          <a:bodyPr anchor="b"/>
          <a:lstStyle>
            <a:lvl1pPr>
              <a:defRPr sz="881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82515" y="6746088"/>
            <a:ext cx="12420184" cy="2205136"/>
          </a:xfrm>
        </p:spPr>
        <p:txBody>
          <a:bodyPr/>
          <a:lstStyle>
            <a:lvl1pPr marL="0" indent="0">
              <a:buNone/>
              <a:defRPr sz="3528">
                <a:solidFill>
                  <a:schemeClr val="tx1"/>
                </a:solidFill>
              </a:defRPr>
            </a:lvl1pPr>
            <a:lvl2pPr marL="672038" indent="0">
              <a:buNone/>
              <a:defRPr sz="2940">
                <a:solidFill>
                  <a:schemeClr val="tx1">
                    <a:tint val="75000"/>
                  </a:schemeClr>
                </a:solidFill>
              </a:defRPr>
            </a:lvl2pPr>
            <a:lvl3pPr marL="1344077" indent="0">
              <a:buNone/>
              <a:defRPr sz="2646">
                <a:solidFill>
                  <a:schemeClr val="tx1">
                    <a:tint val="75000"/>
                  </a:schemeClr>
                </a:solidFill>
              </a:defRPr>
            </a:lvl3pPr>
            <a:lvl4pPr marL="2016115" indent="0">
              <a:buNone/>
              <a:defRPr sz="2352">
                <a:solidFill>
                  <a:schemeClr val="tx1">
                    <a:tint val="75000"/>
                  </a:schemeClr>
                </a:solidFill>
              </a:defRPr>
            </a:lvl4pPr>
            <a:lvl5pPr marL="2688153" indent="0">
              <a:buNone/>
              <a:defRPr sz="2352">
                <a:solidFill>
                  <a:schemeClr val="tx1">
                    <a:tint val="75000"/>
                  </a:schemeClr>
                </a:solidFill>
              </a:defRPr>
            </a:lvl5pPr>
            <a:lvl6pPr marL="3360191" indent="0">
              <a:buNone/>
              <a:defRPr sz="2352">
                <a:solidFill>
                  <a:schemeClr val="tx1">
                    <a:tint val="75000"/>
                  </a:schemeClr>
                </a:solidFill>
              </a:defRPr>
            </a:lvl6pPr>
            <a:lvl7pPr marL="4032230" indent="0">
              <a:buNone/>
              <a:defRPr sz="2352">
                <a:solidFill>
                  <a:schemeClr val="tx1">
                    <a:tint val="75000"/>
                  </a:schemeClr>
                </a:solidFill>
              </a:defRPr>
            </a:lvl7pPr>
            <a:lvl8pPr marL="4704268" indent="0">
              <a:buNone/>
              <a:defRPr sz="2352">
                <a:solidFill>
                  <a:schemeClr val="tx1">
                    <a:tint val="75000"/>
                  </a:schemeClr>
                </a:solidFill>
              </a:defRPr>
            </a:lvl8pPr>
            <a:lvl9pPr marL="5376306" indent="0">
              <a:buNone/>
              <a:defRPr sz="2352">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138855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990014" y="2683500"/>
            <a:ext cx="6120091"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290108" y="2683500"/>
            <a:ext cx="6120091"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159095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91890" y="536702"/>
            <a:ext cx="12420184" cy="194845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91892" y="2471154"/>
            <a:ext cx="6091964"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ja-JP" altLang="en-US" smtClean="0"/>
              <a:t>マスター テキストの書式設定</a:t>
            </a:r>
          </a:p>
        </p:txBody>
      </p:sp>
      <p:sp>
        <p:nvSpPr>
          <p:cNvPr id="4" name="Content Placeholder 3"/>
          <p:cNvSpPr>
            <a:spLocks noGrp="1"/>
          </p:cNvSpPr>
          <p:nvPr>
            <p:ph sz="half" idx="2"/>
          </p:nvPr>
        </p:nvSpPr>
        <p:spPr>
          <a:xfrm>
            <a:off x="991892" y="3682228"/>
            <a:ext cx="6091964" cy="54160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290109" y="2471154"/>
            <a:ext cx="6121966"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ja-JP" altLang="en-US" smtClean="0"/>
              <a:t>マスター テキストの書式設定</a:t>
            </a:r>
          </a:p>
        </p:txBody>
      </p:sp>
      <p:sp>
        <p:nvSpPr>
          <p:cNvPr id="6" name="Content Placeholder 5"/>
          <p:cNvSpPr>
            <a:spLocks noGrp="1"/>
          </p:cNvSpPr>
          <p:nvPr>
            <p:ph sz="quarter" idx="4"/>
          </p:nvPr>
        </p:nvSpPr>
        <p:spPr>
          <a:xfrm>
            <a:off x="7290109" y="3682228"/>
            <a:ext cx="6121966" cy="54160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4653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211444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157250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121966" y="1451426"/>
            <a:ext cx="7290108" cy="7163777"/>
          </a:xfrm>
        </p:spPr>
        <p:txBody>
          <a:bodyPr/>
          <a:lstStyle>
            <a:lvl1pPr>
              <a:defRPr sz="4704"/>
            </a:lvl1pPr>
            <a:lvl2pPr>
              <a:defRPr sz="4116"/>
            </a:lvl2pPr>
            <a:lvl3pPr>
              <a:defRPr sz="3528"/>
            </a:lvl3pPr>
            <a:lvl4pPr>
              <a:defRPr sz="2940"/>
            </a:lvl4pPr>
            <a:lvl5pPr>
              <a:defRPr sz="2940"/>
            </a:lvl5pPr>
            <a:lvl6pPr>
              <a:defRPr sz="2940"/>
            </a:lvl6pPr>
            <a:lvl7pPr>
              <a:defRPr sz="2940"/>
            </a:lvl7pPr>
            <a:lvl8pPr>
              <a:defRPr sz="2940"/>
            </a:lvl8pPr>
            <a:lvl9pPr>
              <a:defRPr sz="294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146196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121966" y="1451426"/>
            <a:ext cx="7290108" cy="7163777"/>
          </a:xfrm>
        </p:spPr>
        <p:txBody>
          <a:bodyPr anchor="t"/>
          <a:lstStyle>
            <a:lvl1pPr marL="0" indent="0">
              <a:buNone/>
              <a:defRPr sz="4704"/>
            </a:lvl1pPr>
            <a:lvl2pPr marL="672038" indent="0">
              <a:buNone/>
              <a:defRPr sz="4116"/>
            </a:lvl2pPr>
            <a:lvl3pPr marL="1344077" indent="0">
              <a:buNone/>
              <a:defRPr sz="3528"/>
            </a:lvl3pPr>
            <a:lvl4pPr marL="2016115" indent="0">
              <a:buNone/>
              <a:defRPr sz="2940"/>
            </a:lvl4pPr>
            <a:lvl5pPr marL="2688153" indent="0">
              <a:buNone/>
              <a:defRPr sz="2940"/>
            </a:lvl5pPr>
            <a:lvl6pPr marL="3360191" indent="0">
              <a:buNone/>
              <a:defRPr sz="2940"/>
            </a:lvl6pPr>
            <a:lvl7pPr marL="4032230" indent="0">
              <a:buNone/>
              <a:defRPr sz="2940"/>
            </a:lvl7pPr>
            <a:lvl8pPr marL="4704268" indent="0">
              <a:buNone/>
              <a:defRPr sz="2940"/>
            </a:lvl8pPr>
            <a:lvl9pPr marL="5376306" indent="0">
              <a:buNone/>
              <a:defRPr sz="2940"/>
            </a:lvl9pPr>
          </a:lstStyle>
          <a:p>
            <a:r>
              <a:rPr lang="ja-JP" altLang="en-US" smtClean="0"/>
              <a:t>図を追加</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5EFE650-1B12-4593-864E-20DFE9BCE82C}" type="datetimeFigureOut">
              <a:rPr kumimoji="1" lang="ja-JP" altLang="en-US" smtClean="0"/>
              <a:t>2019/3/19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241744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536702"/>
            <a:ext cx="12420184" cy="194845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90015" y="2683500"/>
            <a:ext cx="12420184" cy="639606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90015" y="9343248"/>
            <a:ext cx="3240048" cy="536700"/>
          </a:xfrm>
          <a:prstGeom prst="rect">
            <a:avLst/>
          </a:prstGeom>
        </p:spPr>
        <p:txBody>
          <a:bodyPr vert="horz" lIns="91440" tIns="45720" rIns="91440" bIns="45720" rtlCol="0" anchor="ctr"/>
          <a:lstStyle>
            <a:lvl1pPr algn="l">
              <a:defRPr sz="1764">
                <a:solidFill>
                  <a:schemeClr val="tx1">
                    <a:tint val="75000"/>
                  </a:schemeClr>
                </a:solidFill>
              </a:defRPr>
            </a:lvl1pPr>
          </a:lstStyle>
          <a:p>
            <a:fld id="{55EFE650-1B12-4593-864E-20DFE9BCE82C}" type="datetimeFigureOut">
              <a:rPr kumimoji="1" lang="ja-JP" altLang="en-US" smtClean="0"/>
              <a:t>2019/3/19</a:t>
            </a:fld>
            <a:endParaRPr kumimoji="1" lang="ja-JP" altLang="en-US"/>
          </a:p>
        </p:txBody>
      </p:sp>
      <p:sp>
        <p:nvSpPr>
          <p:cNvPr id="5" name="Footer Placeholder 4"/>
          <p:cNvSpPr>
            <a:spLocks noGrp="1"/>
          </p:cNvSpPr>
          <p:nvPr>
            <p:ph type="ftr" sz="quarter" idx="3"/>
          </p:nvPr>
        </p:nvSpPr>
        <p:spPr>
          <a:xfrm>
            <a:off x="4770071" y="9343248"/>
            <a:ext cx="4860072" cy="536700"/>
          </a:xfrm>
          <a:prstGeom prst="rect">
            <a:avLst/>
          </a:prstGeom>
        </p:spPr>
        <p:txBody>
          <a:bodyPr vert="horz" lIns="91440" tIns="45720" rIns="91440" bIns="45720" rtlCol="0" anchor="ctr"/>
          <a:lstStyle>
            <a:lvl1pPr algn="ctr">
              <a:defRPr sz="176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170150" y="9343248"/>
            <a:ext cx="3240048" cy="536700"/>
          </a:xfrm>
          <a:prstGeom prst="rect">
            <a:avLst/>
          </a:prstGeom>
        </p:spPr>
        <p:txBody>
          <a:bodyPr vert="horz" lIns="91440" tIns="45720" rIns="91440" bIns="45720" rtlCol="0" anchor="ctr"/>
          <a:lstStyle>
            <a:lvl1pPr algn="r">
              <a:defRPr sz="1764">
                <a:solidFill>
                  <a:schemeClr val="tx1">
                    <a:tint val="75000"/>
                  </a:schemeClr>
                </a:solidFill>
              </a:defRPr>
            </a:lvl1pPr>
          </a:lstStyle>
          <a:p>
            <a:fld id="{7086BD12-BF9D-42BA-B8D9-AB494B117F13}" type="slidenum">
              <a:rPr kumimoji="1" lang="ja-JP" altLang="en-US" smtClean="0"/>
              <a:t>‹#›</a:t>
            </a:fld>
            <a:endParaRPr kumimoji="1" lang="ja-JP" altLang="en-US"/>
          </a:p>
        </p:txBody>
      </p:sp>
    </p:spTree>
    <p:extLst>
      <p:ext uri="{BB962C8B-B14F-4D97-AF65-F5344CB8AC3E}">
        <p14:creationId xmlns:p14="http://schemas.microsoft.com/office/powerpoint/2010/main" val="34523747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344077" rtl="0" eaLnBrk="1" latinLnBrk="0" hangingPunct="1">
        <a:lnSpc>
          <a:spcPct val="90000"/>
        </a:lnSpc>
        <a:spcBef>
          <a:spcPct val="0"/>
        </a:spcBef>
        <a:buNone/>
        <a:defRPr kumimoji="1" sz="6468" kern="1200">
          <a:solidFill>
            <a:schemeClr val="tx1"/>
          </a:solidFill>
          <a:latin typeface="+mj-lt"/>
          <a:ea typeface="+mj-ea"/>
          <a:cs typeface="+mj-cs"/>
        </a:defRPr>
      </a:lvl1pPr>
    </p:titleStyle>
    <p:bodyStyle>
      <a:lvl1pPr marL="336019" indent="-336019" algn="l" defTabSz="1344077" rtl="0" eaLnBrk="1" latinLnBrk="0" hangingPunct="1">
        <a:lnSpc>
          <a:spcPct val="90000"/>
        </a:lnSpc>
        <a:spcBef>
          <a:spcPts val="1470"/>
        </a:spcBef>
        <a:buFont typeface="Arial" panose="020B0604020202020204" pitchFamily="34" charset="0"/>
        <a:buChar char="•"/>
        <a:defRPr kumimoji="1" sz="4116" kern="1200">
          <a:solidFill>
            <a:schemeClr val="tx1"/>
          </a:solidFill>
          <a:latin typeface="+mn-lt"/>
          <a:ea typeface="+mn-ea"/>
          <a:cs typeface="+mn-cs"/>
        </a:defRPr>
      </a:lvl1pPr>
      <a:lvl2pPr marL="1008057" indent="-336019" algn="l" defTabSz="1344077" rtl="0" eaLnBrk="1" latinLnBrk="0" hangingPunct="1">
        <a:lnSpc>
          <a:spcPct val="90000"/>
        </a:lnSpc>
        <a:spcBef>
          <a:spcPts val="735"/>
        </a:spcBef>
        <a:buFont typeface="Arial" panose="020B0604020202020204" pitchFamily="34" charset="0"/>
        <a:buChar char="•"/>
        <a:defRPr kumimoji="1" sz="3528" kern="1200">
          <a:solidFill>
            <a:schemeClr val="tx1"/>
          </a:solidFill>
          <a:latin typeface="+mn-lt"/>
          <a:ea typeface="+mn-ea"/>
          <a:cs typeface="+mn-cs"/>
        </a:defRPr>
      </a:lvl2pPr>
      <a:lvl3pPr marL="1680096" indent="-336019" algn="l" defTabSz="1344077" rtl="0" eaLnBrk="1" latinLnBrk="0" hangingPunct="1">
        <a:lnSpc>
          <a:spcPct val="90000"/>
        </a:lnSpc>
        <a:spcBef>
          <a:spcPts val="735"/>
        </a:spcBef>
        <a:buFont typeface="Arial" panose="020B0604020202020204" pitchFamily="34" charset="0"/>
        <a:buChar char="•"/>
        <a:defRPr kumimoji="1" sz="2940" kern="1200">
          <a:solidFill>
            <a:schemeClr val="tx1"/>
          </a:solidFill>
          <a:latin typeface="+mn-lt"/>
          <a:ea typeface="+mn-ea"/>
          <a:cs typeface="+mn-cs"/>
        </a:defRPr>
      </a:lvl3pPr>
      <a:lvl4pPr marL="2352134" indent="-336019" algn="l" defTabSz="1344077" rtl="0" eaLnBrk="1" latinLnBrk="0" hangingPunct="1">
        <a:lnSpc>
          <a:spcPct val="90000"/>
        </a:lnSpc>
        <a:spcBef>
          <a:spcPts val="735"/>
        </a:spcBef>
        <a:buFont typeface="Arial" panose="020B0604020202020204" pitchFamily="34" charset="0"/>
        <a:buChar char="•"/>
        <a:defRPr kumimoji="1" sz="2646" kern="1200">
          <a:solidFill>
            <a:schemeClr val="tx1"/>
          </a:solidFill>
          <a:latin typeface="+mn-lt"/>
          <a:ea typeface="+mn-ea"/>
          <a:cs typeface="+mn-cs"/>
        </a:defRPr>
      </a:lvl4pPr>
      <a:lvl5pPr marL="3024172" indent="-336019" algn="l" defTabSz="1344077" rtl="0" eaLnBrk="1" latinLnBrk="0" hangingPunct="1">
        <a:lnSpc>
          <a:spcPct val="90000"/>
        </a:lnSpc>
        <a:spcBef>
          <a:spcPts val="735"/>
        </a:spcBef>
        <a:buFont typeface="Arial" panose="020B0604020202020204" pitchFamily="34" charset="0"/>
        <a:buChar char="•"/>
        <a:defRPr kumimoji="1" sz="2646" kern="1200">
          <a:solidFill>
            <a:schemeClr val="tx1"/>
          </a:solidFill>
          <a:latin typeface="+mn-lt"/>
          <a:ea typeface="+mn-ea"/>
          <a:cs typeface="+mn-cs"/>
        </a:defRPr>
      </a:lvl5pPr>
      <a:lvl6pPr marL="3696211" indent="-336019" algn="l" defTabSz="1344077" rtl="0" eaLnBrk="1" latinLnBrk="0" hangingPunct="1">
        <a:lnSpc>
          <a:spcPct val="90000"/>
        </a:lnSpc>
        <a:spcBef>
          <a:spcPts val="735"/>
        </a:spcBef>
        <a:buFont typeface="Arial" panose="020B0604020202020204" pitchFamily="34" charset="0"/>
        <a:buChar char="•"/>
        <a:defRPr kumimoji="1" sz="2646" kern="1200">
          <a:solidFill>
            <a:schemeClr val="tx1"/>
          </a:solidFill>
          <a:latin typeface="+mn-lt"/>
          <a:ea typeface="+mn-ea"/>
          <a:cs typeface="+mn-cs"/>
        </a:defRPr>
      </a:lvl6pPr>
      <a:lvl7pPr marL="4368249" indent="-336019" algn="l" defTabSz="1344077" rtl="0" eaLnBrk="1" latinLnBrk="0" hangingPunct="1">
        <a:lnSpc>
          <a:spcPct val="90000"/>
        </a:lnSpc>
        <a:spcBef>
          <a:spcPts val="735"/>
        </a:spcBef>
        <a:buFont typeface="Arial" panose="020B0604020202020204" pitchFamily="34" charset="0"/>
        <a:buChar char="•"/>
        <a:defRPr kumimoji="1" sz="2646" kern="1200">
          <a:solidFill>
            <a:schemeClr val="tx1"/>
          </a:solidFill>
          <a:latin typeface="+mn-lt"/>
          <a:ea typeface="+mn-ea"/>
          <a:cs typeface="+mn-cs"/>
        </a:defRPr>
      </a:lvl7pPr>
      <a:lvl8pPr marL="5040287" indent="-336019" algn="l" defTabSz="1344077" rtl="0" eaLnBrk="1" latinLnBrk="0" hangingPunct="1">
        <a:lnSpc>
          <a:spcPct val="90000"/>
        </a:lnSpc>
        <a:spcBef>
          <a:spcPts val="735"/>
        </a:spcBef>
        <a:buFont typeface="Arial" panose="020B0604020202020204" pitchFamily="34" charset="0"/>
        <a:buChar char="•"/>
        <a:defRPr kumimoji="1" sz="2646" kern="1200">
          <a:solidFill>
            <a:schemeClr val="tx1"/>
          </a:solidFill>
          <a:latin typeface="+mn-lt"/>
          <a:ea typeface="+mn-ea"/>
          <a:cs typeface="+mn-cs"/>
        </a:defRPr>
      </a:lvl8pPr>
      <a:lvl9pPr marL="5712325" indent="-336019" algn="l" defTabSz="1344077" rtl="0" eaLnBrk="1" latinLnBrk="0" hangingPunct="1">
        <a:lnSpc>
          <a:spcPct val="90000"/>
        </a:lnSpc>
        <a:spcBef>
          <a:spcPts val="735"/>
        </a:spcBef>
        <a:buFont typeface="Arial" panose="020B0604020202020204" pitchFamily="34" charset="0"/>
        <a:buChar char="•"/>
        <a:defRPr kumimoji="1" sz="2646" kern="1200">
          <a:solidFill>
            <a:schemeClr val="tx1"/>
          </a:solidFill>
          <a:latin typeface="+mn-lt"/>
          <a:ea typeface="+mn-ea"/>
          <a:cs typeface="+mn-cs"/>
        </a:defRPr>
      </a:lvl9pPr>
    </p:bodyStyle>
    <p:otherStyle>
      <a:defPPr>
        <a:defRPr lang="en-US"/>
      </a:defPPr>
      <a:lvl1pPr marL="0" algn="l" defTabSz="1344077" rtl="0" eaLnBrk="1" latinLnBrk="0" hangingPunct="1">
        <a:defRPr kumimoji="1" sz="2646" kern="1200">
          <a:solidFill>
            <a:schemeClr val="tx1"/>
          </a:solidFill>
          <a:latin typeface="+mn-lt"/>
          <a:ea typeface="+mn-ea"/>
          <a:cs typeface="+mn-cs"/>
        </a:defRPr>
      </a:lvl1pPr>
      <a:lvl2pPr marL="672038" algn="l" defTabSz="1344077" rtl="0" eaLnBrk="1" latinLnBrk="0" hangingPunct="1">
        <a:defRPr kumimoji="1" sz="2646" kern="1200">
          <a:solidFill>
            <a:schemeClr val="tx1"/>
          </a:solidFill>
          <a:latin typeface="+mn-lt"/>
          <a:ea typeface="+mn-ea"/>
          <a:cs typeface="+mn-cs"/>
        </a:defRPr>
      </a:lvl2pPr>
      <a:lvl3pPr marL="1344077" algn="l" defTabSz="1344077" rtl="0" eaLnBrk="1" latinLnBrk="0" hangingPunct="1">
        <a:defRPr kumimoji="1" sz="2646" kern="1200">
          <a:solidFill>
            <a:schemeClr val="tx1"/>
          </a:solidFill>
          <a:latin typeface="+mn-lt"/>
          <a:ea typeface="+mn-ea"/>
          <a:cs typeface="+mn-cs"/>
        </a:defRPr>
      </a:lvl3pPr>
      <a:lvl4pPr marL="2016115" algn="l" defTabSz="1344077" rtl="0" eaLnBrk="1" latinLnBrk="0" hangingPunct="1">
        <a:defRPr kumimoji="1" sz="2646" kern="1200">
          <a:solidFill>
            <a:schemeClr val="tx1"/>
          </a:solidFill>
          <a:latin typeface="+mn-lt"/>
          <a:ea typeface="+mn-ea"/>
          <a:cs typeface="+mn-cs"/>
        </a:defRPr>
      </a:lvl4pPr>
      <a:lvl5pPr marL="2688153" algn="l" defTabSz="1344077" rtl="0" eaLnBrk="1" latinLnBrk="0" hangingPunct="1">
        <a:defRPr kumimoji="1" sz="2646" kern="1200">
          <a:solidFill>
            <a:schemeClr val="tx1"/>
          </a:solidFill>
          <a:latin typeface="+mn-lt"/>
          <a:ea typeface="+mn-ea"/>
          <a:cs typeface="+mn-cs"/>
        </a:defRPr>
      </a:lvl5pPr>
      <a:lvl6pPr marL="3360191" algn="l" defTabSz="1344077" rtl="0" eaLnBrk="1" latinLnBrk="0" hangingPunct="1">
        <a:defRPr kumimoji="1" sz="2646" kern="1200">
          <a:solidFill>
            <a:schemeClr val="tx1"/>
          </a:solidFill>
          <a:latin typeface="+mn-lt"/>
          <a:ea typeface="+mn-ea"/>
          <a:cs typeface="+mn-cs"/>
        </a:defRPr>
      </a:lvl6pPr>
      <a:lvl7pPr marL="4032230" algn="l" defTabSz="1344077" rtl="0" eaLnBrk="1" latinLnBrk="0" hangingPunct="1">
        <a:defRPr kumimoji="1" sz="2646" kern="1200">
          <a:solidFill>
            <a:schemeClr val="tx1"/>
          </a:solidFill>
          <a:latin typeface="+mn-lt"/>
          <a:ea typeface="+mn-ea"/>
          <a:cs typeface="+mn-cs"/>
        </a:defRPr>
      </a:lvl7pPr>
      <a:lvl8pPr marL="4704268" algn="l" defTabSz="1344077" rtl="0" eaLnBrk="1" latinLnBrk="0" hangingPunct="1">
        <a:defRPr kumimoji="1" sz="2646" kern="1200">
          <a:solidFill>
            <a:schemeClr val="tx1"/>
          </a:solidFill>
          <a:latin typeface="+mn-lt"/>
          <a:ea typeface="+mn-ea"/>
          <a:cs typeface="+mn-cs"/>
        </a:defRPr>
      </a:lvl8pPr>
      <a:lvl9pPr marL="5376306" algn="l" defTabSz="1344077" rtl="0" eaLnBrk="1" latinLnBrk="0" hangingPunct="1">
        <a:defRPr kumimoji="1" sz="26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www.jinken.go.jp/"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8356" y="3046031"/>
            <a:ext cx="1997052" cy="2501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3" descr="Fush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28" y="9289770"/>
            <a:ext cx="502857" cy="7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65"/>
          <p:cNvSpPr>
            <a:spLocks noChangeArrowheads="1"/>
          </p:cNvSpPr>
          <p:nvPr/>
        </p:nvSpPr>
        <p:spPr bwMode="auto">
          <a:xfrm>
            <a:off x="659479" y="9289770"/>
            <a:ext cx="5150372" cy="736873"/>
          </a:xfrm>
          <a:prstGeom prst="roundRect">
            <a:avLst>
              <a:gd name="adj" fmla="val 16667"/>
            </a:avLst>
          </a:prstGeom>
          <a:noFill/>
          <a:ln>
            <a:noFill/>
          </a:ln>
          <a:extLst>
            <a:ext uri="{909E8E84-426E-40DD-AFC4-6F175D3DCCD1}">
              <a14:hiddenFill xmlns:a14="http://schemas.microsoft.com/office/drawing/2010/main">
                <a:solidFill>
                  <a:srgbClr xmlns:mc="http://schemas.openxmlformats.org/markup-compatibility/2006" val="0000FF" mc:Ignorable="a14" a14:legacySpreadsheetColorIndex="12"/>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round/>
                <a:headEnd/>
                <a:tailEnd/>
              </a14:hiddenLine>
            </a:ext>
          </a:extLst>
        </p:spPr>
        <p:txBody>
          <a:bodyPr wrap="square" lIns="38619" tIns="24137" rIns="0" bIns="24137"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79" b="1" dirty="0">
                <a:solidFill>
                  <a:srgbClr val="000000"/>
                </a:solidFill>
                <a:latin typeface="ＭＳ Ｐゴシック"/>
                <a:ea typeface="ＭＳ Ｐゴシック"/>
              </a:rPr>
              <a:t>大阪府 青少年・地域安全室 青少年課</a:t>
            </a:r>
            <a:r>
              <a:rPr lang="ja-JP" altLang="en-US" sz="1690" b="1" dirty="0">
                <a:solidFill>
                  <a:srgbClr val="000000"/>
                </a:solidFill>
                <a:latin typeface="ＭＳ Ｐゴシック"/>
                <a:ea typeface="ＭＳ Ｐゴシック"/>
              </a:rPr>
              <a:t>　℡</a:t>
            </a:r>
            <a:r>
              <a:rPr lang="en-US" altLang="ja-JP" sz="1690" b="1" dirty="0" smtClean="0">
                <a:solidFill>
                  <a:srgbClr val="000000"/>
                </a:solidFill>
                <a:latin typeface="ＭＳ Ｐゴシック"/>
                <a:ea typeface="ＭＳ Ｐゴシック"/>
              </a:rPr>
              <a:t>06-6944-9150</a:t>
            </a:r>
          </a:p>
          <a:p>
            <a:pPr algn="l" rtl="0">
              <a:defRPr sz="1000"/>
            </a:pPr>
            <a:r>
              <a:rPr lang="ja-JP" altLang="en-US" dirty="0" smtClean="0">
                <a:solidFill>
                  <a:srgbClr val="000000"/>
                </a:solidFill>
                <a:latin typeface="ＭＳ Ｐゴシック"/>
                <a:ea typeface="ＭＳ Ｐゴシック"/>
              </a:rPr>
              <a:t>　大阪府青少年課ホームページ　「児童ポルノ等の提供を求める行為の禁止」　　　⇒　　　　　　　　</a:t>
            </a:r>
            <a:endParaRPr lang="en-US" altLang="ja-JP" dirty="0">
              <a:solidFill>
                <a:srgbClr val="000000"/>
              </a:solidFill>
              <a:latin typeface="ＭＳ Ｐゴシック"/>
              <a:ea typeface="ＭＳ Ｐゴシック"/>
            </a:endParaRPr>
          </a:p>
        </p:txBody>
      </p:sp>
      <p:sp>
        <p:nvSpPr>
          <p:cNvPr id="7" name="AutoShape 266"/>
          <p:cNvSpPr>
            <a:spLocks noChangeArrowheads="1"/>
          </p:cNvSpPr>
          <p:nvPr/>
        </p:nvSpPr>
        <p:spPr bwMode="auto">
          <a:xfrm>
            <a:off x="54431" y="9058547"/>
            <a:ext cx="4768099" cy="283429"/>
          </a:xfrm>
          <a:prstGeom prst="roundRect">
            <a:avLst>
              <a:gd name="adj" fmla="val 16667"/>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0000FF" mc:Ignorable="a14" a14:legacySpreadsheetColorIndex="12"/>
                </a:solidFill>
              </a14:hiddenFill>
            </a:ext>
          </a:extLst>
        </p:spPr>
        <p:txBody>
          <a:bodyPr wrap="square" lIns="48274" tIns="24137" rIns="48274" bIns="24137"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79" b="1" dirty="0">
                <a:solidFill>
                  <a:srgbClr val="000000"/>
                </a:solidFill>
                <a:latin typeface="HG丸ｺﾞｼｯｸM-PRO"/>
                <a:ea typeface="HG丸ｺﾞｼｯｸM-PRO"/>
              </a:rPr>
              <a:t>大阪府青少年健全育成条例に関する問い合わせ先</a:t>
            </a:r>
          </a:p>
        </p:txBody>
      </p:sp>
      <p:pic>
        <p:nvPicPr>
          <p:cNvPr id="10" name="Picture 2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2807" y="208208"/>
            <a:ext cx="1241476" cy="131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10"/>
          <p:cNvGrpSpPr/>
          <p:nvPr/>
        </p:nvGrpSpPr>
        <p:grpSpPr>
          <a:xfrm>
            <a:off x="7618251" y="1630129"/>
            <a:ext cx="6143756" cy="1195334"/>
            <a:chOff x="9523" y="1556748"/>
            <a:chExt cx="6400799" cy="1714500"/>
          </a:xfrm>
        </p:grpSpPr>
        <p:sp>
          <p:nvSpPr>
            <p:cNvPr id="12" name="額縁 11"/>
            <p:cNvSpPr/>
            <p:nvPr/>
          </p:nvSpPr>
          <p:spPr>
            <a:xfrm>
              <a:off x="9523" y="1556748"/>
              <a:ext cx="6400799" cy="1714500"/>
            </a:xfrm>
            <a:prstGeom prst="bevel">
              <a:avLst>
                <a:gd name="adj" fmla="val 9167"/>
              </a:avLst>
            </a:prstGeom>
            <a:gradFill flip="none" rotWithShape="1">
              <a:gsLst>
                <a:gs pos="0">
                  <a:srgbClr val="44C8C8">
                    <a:tint val="66000"/>
                    <a:satMod val="160000"/>
                  </a:srgbClr>
                </a:gs>
                <a:gs pos="50000">
                  <a:srgbClr val="44C8C8">
                    <a:tint val="44500"/>
                    <a:satMod val="160000"/>
                  </a:srgbClr>
                </a:gs>
                <a:gs pos="100000">
                  <a:srgbClr val="44C8C8">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61"/>
            </a:p>
          </p:txBody>
        </p:sp>
        <p:sp>
          <p:nvSpPr>
            <p:cNvPr id="13" name="WordArt 23"/>
            <p:cNvSpPr>
              <a:spLocks noChangeArrowheads="1" noChangeShapeType="1" noTextEdit="1"/>
            </p:cNvSpPr>
            <p:nvPr/>
          </p:nvSpPr>
          <p:spPr bwMode="auto">
            <a:xfrm>
              <a:off x="504822" y="2331154"/>
              <a:ext cx="5410200" cy="6000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2535" kern="10" dirty="0">
                  <a:solidFill>
                    <a:srgbClr xmlns:mc="http://schemas.openxmlformats.org/markup-compatibility/2006" xmlns:a14="http://schemas.microsoft.com/office/drawing/2010/main" val="0000FF" mc:Ignorable="a14" a14:legacySpreadsheetColorIndex="39"/>
                  </a:solidFill>
                  <a:effectLst>
                    <a:outerShdw dist="35921" dir="2700000" algn="ctr" rotWithShape="0">
                      <a:srgbClr val="C0C0C0">
                        <a:alpha val="80000"/>
                      </a:srgbClr>
                    </a:outerShdw>
                  </a:effectLst>
                  <a:latin typeface="HGｺﾞｼｯｸE"/>
                  <a:ea typeface="HGｺﾞｼｯｸE"/>
                </a:rPr>
                <a:t>大阪府青少年健全育成</a:t>
              </a:r>
              <a:r>
                <a:rPr lang="ja-JP" altLang="en-US" sz="2535" kern="10" dirty="0" smtClean="0">
                  <a:solidFill>
                    <a:srgbClr xmlns:mc="http://schemas.openxmlformats.org/markup-compatibility/2006" xmlns:a14="http://schemas.microsoft.com/office/drawing/2010/main" val="0000FF" mc:Ignorable="a14" a14:legacySpreadsheetColorIndex="39"/>
                  </a:solidFill>
                  <a:effectLst>
                    <a:outerShdw dist="35921" dir="2700000" algn="ctr" rotWithShape="0">
                      <a:srgbClr val="C0C0C0">
                        <a:alpha val="80000"/>
                      </a:srgbClr>
                    </a:outerShdw>
                  </a:effectLst>
                  <a:latin typeface="HGｺﾞｼｯｸE"/>
                  <a:ea typeface="HGｺﾞｼｯｸE"/>
                </a:rPr>
                <a:t>条例を改正しました</a:t>
              </a:r>
              <a:endParaRPr lang="ja-JP" altLang="en-US" sz="2535" kern="10" dirty="0">
                <a:solidFill>
                  <a:srgbClr xmlns:mc="http://schemas.openxmlformats.org/markup-compatibility/2006" xmlns:a14="http://schemas.microsoft.com/office/drawing/2010/main" val="0000FF" mc:Ignorable="a14" a14:legacySpreadsheetColorIndex="39"/>
                </a:solidFill>
                <a:effectLst>
                  <a:outerShdw dist="35921" dir="2700000" algn="ctr" rotWithShape="0">
                    <a:srgbClr val="C0C0C0">
                      <a:alpha val="80000"/>
                    </a:srgbClr>
                  </a:outerShdw>
                </a:effectLst>
                <a:latin typeface="HGｺﾞｼｯｸE"/>
                <a:ea typeface="HGｺﾞｼｯｸE"/>
              </a:endParaRPr>
            </a:p>
          </p:txBody>
        </p:sp>
        <p:sp>
          <p:nvSpPr>
            <p:cNvPr id="14" name="WordArt 23"/>
            <p:cNvSpPr>
              <a:spLocks noChangeArrowheads="1" noChangeShapeType="1" noTextEdit="1"/>
            </p:cNvSpPr>
            <p:nvPr/>
          </p:nvSpPr>
          <p:spPr bwMode="auto">
            <a:xfrm>
              <a:off x="233827" y="1873115"/>
              <a:ext cx="2952750" cy="35705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2111" kern="10" dirty="0">
                  <a:solidFill>
                    <a:srgbClr xmlns:mc="http://schemas.openxmlformats.org/markup-compatibility/2006" xmlns:a14="http://schemas.microsoft.com/office/drawing/2010/main" val="0000FF" mc:Ignorable="a14" a14:legacySpreadsheetColorIndex="39"/>
                  </a:solidFill>
                  <a:effectLst>
                    <a:outerShdw dist="35921" dir="2700000" algn="ctr" rotWithShape="0">
                      <a:srgbClr val="C0C0C0">
                        <a:alpha val="80000"/>
                      </a:srgbClr>
                    </a:outerShdw>
                  </a:effectLst>
                  <a:latin typeface="HGｺﾞｼｯｸE"/>
                  <a:ea typeface="HGｺﾞｼｯｸE"/>
                </a:rPr>
                <a:t>「自画撮り被害」防止に向けて</a:t>
              </a:r>
            </a:p>
          </p:txBody>
        </p:sp>
      </p:grpSp>
      <p:grpSp>
        <p:nvGrpSpPr>
          <p:cNvPr id="18" name="グループ化 17"/>
          <p:cNvGrpSpPr/>
          <p:nvPr/>
        </p:nvGrpSpPr>
        <p:grpSpPr>
          <a:xfrm rot="10800000">
            <a:off x="10428407" y="608030"/>
            <a:ext cx="3540256" cy="918808"/>
            <a:chOff x="3314882" y="-1964716"/>
            <a:chExt cx="3000952" cy="552762"/>
          </a:xfrm>
        </p:grpSpPr>
        <p:sp>
          <p:nvSpPr>
            <p:cNvPr id="21" name="AutoShape 26"/>
            <p:cNvSpPr>
              <a:spLocks noChangeArrowheads="1"/>
            </p:cNvSpPr>
            <p:nvPr/>
          </p:nvSpPr>
          <p:spPr bwMode="auto">
            <a:xfrm>
              <a:off x="3546849" y="-1964716"/>
              <a:ext cx="2768985" cy="552762"/>
            </a:xfrm>
            <a:prstGeom prst="cloudCallout">
              <a:avLst>
                <a:gd name="adj1" fmla="val 14080"/>
                <a:gd name="adj2" fmla="val -62749"/>
              </a:avLst>
            </a:prstGeom>
            <a:gradFill rotWithShape="1">
              <a:gsLst>
                <a:gs pos="0">
                  <a:srgbClr val="FFFFFF"/>
                </a:gs>
                <a:gs pos="100000">
                  <a:srgbClr val="00FFFF"/>
                </a:gs>
              </a:gsLst>
              <a:path path="rect">
                <a:fillToRect l="50000" t="50000" r="50000" b="50000"/>
              </a:path>
            </a:gra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sz="1944"/>
            </a:p>
          </p:txBody>
        </p:sp>
        <p:sp>
          <p:nvSpPr>
            <p:cNvPr id="22" name="Rectangle 27"/>
            <p:cNvSpPr>
              <a:spLocks noChangeArrowheads="1"/>
            </p:cNvSpPr>
            <p:nvPr/>
          </p:nvSpPr>
          <p:spPr bwMode="auto">
            <a:xfrm>
              <a:off x="3314882" y="-1845017"/>
              <a:ext cx="2776764" cy="25482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00" b="1" dirty="0" smtClean="0">
                  <a:solidFill>
                    <a:srgbClr val="000000"/>
                  </a:solidFill>
                  <a:latin typeface="HGｺﾞｼｯｸE"/>
                  <a:ea typeface="HGｺﾞｼｯｸE"/>
                </a:rPr>
                <a:t>　　　　平成３１年４月１日施行</a:t>
              </a:r>
              <a:endParaRPr lang="en-US" altLang="ja-JP" sz="1200" b="1" dirty="0" smtClean="0">
                <a:solidFill>
                  <a:srgbClr val="000000"/>
                </a:solidFill>
                <a:latin typeface="HGｺﾞｼｯｸE"/>
                <a:ea typeface="HGｺﾞｼｯｸE"/>
              </a:endParaRPr>
            </a:p>
            <a:p>
              <a:pPr algn="l" rtl="0">
                <a:defRPr sz="1000"/>
              </a:pPr>
              <a:r>
                <a:rPr lang="ja-JP" altLang="en-US" b="1" dirty="0" smtClean="0">
                  <a:solidFill>
                    <a:srgbClr val="000000"/>
                  </a:solidFill>
                  <a:latin typeface="HGｺﾞｼｯｸE"/>
                  <a:ea typeface="HGｺﾞｼｯｸE"/>
                </a:rPr>
                <a:t>（ただし、罰則については同年６月１日施行）</a:t>
              </a:r>
              <a:endParaRPr lang="ja-JP" altLang="en-US" b="1" dirty="0">
                <a:solidFill>
                  <a:srgbClr val="000000"/>
                </a:solidFill>
                <a:latin typeface="HGｺﾞｼｯｸE"/>
                <a:ea typeface="HGｺﾞｼｯｸE"/>
              </a:endParaRPr>
            </a:p>
          </p:txBody>
        </p:sp>
      </p:grpSp>
      <p:sp>
        <p:nvSpPr>
          <p:cNvPr id="15" name="Document"/>
          <p:cNvSpPr>
            <a:spLocks noEditPoints="1" noChangeArrowheads="1"/>
          </p:cNvSpPr>
          <p:nvPr/>
        </p:nvSpPr>
        <p:spPr bwMode="auto">
          <a:xfrm flipH="1">
            <a:off x="7444231" y="5951383"/>
            <a:ext cx="6524432" cy="3662450"/>
          </a:xfrm>
          <a:prstGeom prst="foldedCorner">
            <a:avLst>
              <a:gd name="adj" fmla="val 11949"/>
            </a:avLst>
          </a:prstGeom>
          <a:gradFill rotWithShape="1">
            <a:gsLst>
              <a:gs pos="0">
                <a:srgbClr val="FFFFFF"/>
              </a:gs>
              <a:gs pos="100000">
                <a:srgbClr val="D8E3BB"/>
              </a:gs>
            </a:gsLst>
            <a:path path="rect">
              <a:fillToRect l="50000" t="50000" r="50000" b="50000"/>
            </a:path>
          </a:gradFill>
          <a:ln w="9525">
            <a:solidFill>
              <a:srgbClr val="000000"/>
            </a:solidFill>
            <a:round/>
            <a:headEnd/>
            <a:tailEnd/>
          </a:ln>
          <a:effectLst>
            <a:outerShdw dist="107763" dir="2700000" algn="ctr" rotWithShape="0">
              <a:srgbClr val="808080"/>
            </a:outerShdw>
          </a:effectLst>
        </p:spPr>
        <p:txBody>
          <a:bodyPr/>
          <a:lstStyle/>
          <a:p>
            <a:endParaRPr lang="ja-JP" altLang="en-US" sz="1944"/>
          </a:p>
        </p:txBody>
      </p:sp>
      <p:sp>
        <p:nvSpPr>
          <p:cNvPr id="16" name="AutoShape 37"/>
          <p:cNvSpPr>
            <a:spLocks noChangeArrowheads="1"/>
          </p:cNvSpPr>
          <p:nvPr/>
        </p:nvSpPr>
        <p:spPr bwMode="auto">
          <a:xfrm>
            <a:off x="7501354" y="5656486"/>
            <a:ext cx="2474157" cy="397366"/>
          </a:xfrm>
          <a:prstGeom prst="horizontalScroll">
            <a:avLst>
              <a:gd name="adj" fmla="val 12500"/>
            </a:avLst>
          </a:prstGeom>
          <a:solidFill>
            <a:srgbClr val="00FFFF"/>
          </a:solidFill>
          <a:ln w="9525">
            <a:solidFill>
              <a:srgbClr xmlns:mc="http://schemas.openxmlformats.org/markup-compatibility/2006" xmlns:a14="http://schemas.microsoft.com/office/drawing/2010/main" val="000000" mc:Ignorable="a14" a14:legacySpreadsheetColorIndex="64"/>
            </a:solidFill>
            <a:round/>
            <a:headEnd/>
            <a:tailEnd/>
          </a:ln>
        </p:spPr>
        <p:txBody>
          <a:bodyPr wrap="none" lIns="19310" tIns="19310" rIns="0" bIns="1931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690" dirty="0">
                <a:solidFill>
                  <a:srgbClr val="000000"/>
                </a:solidFill>
                <a:latin typeface="HG創英角ﾎﾟｯﾌﾟ体"/>
                <a:ea typeface="HG創英角ﾎﾟｯﾌﾟ体"/>
              </a:rPr>
              <a:t> 改 正 の 主 な 内 容 </a:t>
            </a:r>
          </a:p>
        </p:txBody>
      </p:sp>
      <p:sp>
        <p:nvSpPr>
          <p:cNvPr id="17" name="Rectangle 62"/>
          <p:cNvSpPr>
            <a:spLocks noChangeArrowheads="1"/>
          </p:cNvSpPr>
          <p:nvPr/>
        </p:nvSpPr>
        <p:spPr bwMode="auto">
          <a:xfrm>
            <a:off x="7740576" y="6169190"/>
            <a:ext cx="5796341" cy="29983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28965"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479"/>
              </a:lnSpc>
              <a:defRPr sz="1000"/>
            </a:pPr>
            <a:r>
              <a:rPr lang="ja-JP" altLang="en-US" sz="1266" dirty="0">
                <a:solidFill>
                  <a:srgbClr val="000000"/>
                </a:solidFill>
                <a:latin typeface="HG丸ｺﾞｼｯｸM-PRO"/>
                <a:ea typeface="HG丸ｺﾞｼｯｸM-PRO"/>
              </a:rPr>
              <a:t>いわゆる「自画撮り被害」の未然防止の観点から、何人に対しても、青少年に対し、</a:t>
            </a:r>
            <a:endParaRPr lang="en-US" altLang="ja-JP" sz="1266" dirty="0">
              <a:solidFill>
                <a:srgbClr val="000000"/>
              </a:solidFill>
              <a:latin typeface="HG丸ｺﾞｼｯｸM-PRO"/>
              <a:ea typeface="HG丸ｺﾞｼｯｸM-PRO"/>
            </a:endParaRPr>
          </a:p>
          <a:p>
            <a:pPr>
              <a:lnSpc>
                <a:spcPts val="1479"/>
              </a:lnSpc>
              <a:defRPr sz="1000"/>
            </a:pPr>
            <a:r>
              <a:rPr lang="ja-JP" altLang="en-US" sz="1266" dirty="0">
                <a:solidFill>
                  <a:srgbClr val="000000"/>
                </a:solidFill>
                <a:latin typeface="HG丸ｺﾞｼｯｸM-PRO"/>
                <a:ea typeface="HG丸ｺﾞｼｯｸM-PRO"/>
              </a:rPr>
              <a:t>当該青少年に係る児童ポルノ等の提供を求めることを禁止するとともに、青少年の</a:t>
            </a:r>
            <a:endParaRPr lang="en-US" altLang="ja-JP" sz="1266" dirty="0">
              <a:solidFill>
                <a:srgbClr val="000000"/>
              </a:solidFill>
              <a:latin typeface="HG丸ｺﾞｼｯｸM-PRO"/>
              <a:ea typeface="HG丸ｺﾞｼｯｸM-PRO"/>
            </a:endParaRPr>
          </a:p>
          <a:p>
            <a:pPr>
              <a:lnSpc>
                <a:spcPts val="1479"/>
              </a:lnSpc>
              <a:defRPr sz="1000"/>
            </a:pPr>
            <a:r>
              <a:rPr lang="ja-JP" altLang="en-US" sz="1266" dirty="0">
                <a:solidFill>
                  <a:srgbClr val="000000"/>
                </a:solidFill>
                <a:latin typeface="HG丸ｺﾞｼｯｸM-PRO"/>
                <a:ea typeface="HG丸ｺﾞｼｯｸM-PRO"/>
              </a:rPr>
              <a:t>判断能力の未熟さに付け込む悪質性の高い要求</a:t>
            </a:r>
            <a:r>
              <a:rPr lang="ja-JP" altLang="en-US" sz="1266" dirty="0" smtClean="0">
                <a:solidFill>
                  <a:srgbClr val="000000"/>
                </a:solidFill>
                <a:latin typeface="HG丸ｺﾞｼｯｸM-PRO"/>
                <a:ea typeface="HG丸ｺﾞｼｯｸM-PRO"/>
              </a:rPr>
              <a:t>行為には罰則</a:t>
            </a:r>
            <a:r>
              <a:rPr lang="ja-JP" altLang="en-US" sz="1266" dirty="0">
                <a:solidFill>
                  <a:srgbClr val="000000"/>
                </a:solidFill>
                <a:latin typeface="HG丸ｺﾞｼｯｸM-PRO"/>
                <a:ea typeface="HG丸ｺﾞｼｯｸM-PRO"/>
              </a:rPr>
              <a:t>を</a:t>
            </a:r>
            <a:r>
              <a:rPr lang="ja-JP" altLang="en-US" sz="1266" dirty="0" smtClean="0">
                <a:solidFill>
                  <a:srgbClr val="000000"/>
                </a:solidFill>
                <a:latin typeface="HG丸ｺﾞｼｯｸM-PRO"/>
                <a:ea typeface="HG丸ｺﾞｼｯｸM-PRO"/>
              </a:rPr>
              <a:t>設けました。</a:t>
            </a:r>
            <a:endParaRPr lang="en-US" altLang="ja-JP" sz="1266" dirty="0" smtClean="0">
              <a:solidFill>
                <a:srgbClr val="000000"/>
              </a:solidFill>
              <a:latin typeface="HG丸ｺﾞｼｯｸM-PRO"/>
              <a:ea typeface="HG丸ｺﾞｼｯｸM-PRO"/>
            </a:endParaRPr>
          </a:p>
          <a:p>
            <a:pPr>
              <a:lnSpc>
                <a:spcPts val="1479"/>
              </a:lnSpc>
              <a:defRPr sz="1000"/>
            </a:pPr>
            <a:r>
              <a:rPr lang="ja-JP" altLang="ja-JP" sz="1266"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266" b="1" dirty="0">
                <a:solidFill>
                  <a:srgbClr val="FF0000"/>
                </a:solidFill>
                <a:latin typeface="HG丸ｺﾞｼｯｸM-PRO" panose="020F0600000000000000" pitchFamily="50" charset="-128"/>
                <a:ea typeface="HG丸ｺﾞｼｯｸM-PRO" panose="020F0600000000000000" pitchFamily="50" charset="-128"/>
              </a:rPr>
              <a:t>平成</a:t>
            </a:r>
            <a:r>
              <a:rPr lang="en-US" altLang="ja-JP" sz="1266" b="1" dirty="0">
                <a:solidFill>
                  <a:srgbClr val="FF0000"/>
                </a:solidFill>
                <a:latin typeface="HG丸ｺﾞｼｯｸM-PRO" panose="020F0600000000000000" pitchFamily="50" charset="-128"/>
                <a:ea typeface="HG丸ｺﾞｼｯｸM-PRO" panose="020F0600000000000000" pitchFamily="50" charset="-128"/>
              </a:rPr>
              <a:t>31</a:t>
            </a:r>
            <a:r>
              <a:rPr lang="ja-JP" altLang="ja-JP" sz="1266" b="1" dirty="0">
                <a:solidFill>
                  <a:srgbClr val="FF0000"/>
                </a:solidFill>
                <a:latin typeface="HG丸ｺﾞｼｯｸM-PRO" panose="020F0600000000000000" pitchFamily="50" charset="-128"/>
                <a:ea typeface="HG丸ｺﾞｼｯｸM-PRO" panose="020F0600000000000000" pitchFamily="50" charset="-128"/>
              </a:rPr>
              <a:t>年</a:t>
            </a:r>
            <a:r>
              <a:rPr lang="en-US" altLang="ja-JP" sz="1266" b="1" dirty="0">
                <a:solidFill>
                  <a:srgbClr val="FF0000"/>
                </a:solidFill>
                <a:latin typeface="HG丸ｺﾞｼｯｸM-PRO" panose="020F0600000000000000" pitchFamily="50" charset="-128"/>
                <a:ea typeface="HG丸ｺﾞｼｯｸM-PRO" panose="020F0600000000000000" pitchFamily="50" charset="-128"/>
              </a:rPr>
              <a:t>4</a:t>
            </a:r>
            <a:r>
              <a:rPr lang="ja-JP" altLang="ja-JP" sz="1266" b="1" dirty="0">
                <a:solidFill>
                  <a:srgbClr val="FF0000"/>
                </a:solidFill>
                <a:latin typeface="HG丸ｺﾞｼｯｸM-PRO" panose="020F0600000000000000" pitchFamily="50" charset="-128"/>
                <a:ea typeface="HG丸ｺﾞｼｯｸM-PRO" panose="020F0600000000000000" pitchFamily="50" charset="-128"/>
              </a:rPr>
              <a:t>月１日施行</a:t>
            </a:r>
            <a:r>
              <a:rPr lang="ja-JP" altLang="en-US" sz="1266" b="1" dirty="0" smtClean="0">
                <a:solidFill>
                  <a:srgbClr val="FF0000"/>
                </a:solidFill>
                <a:latin typeface="HG丸ｺﾞｼｯｸM-PRO" panose="020F0600000000000000" pitchFamily="50" charset="-128"/>
                <a:ea typeface="HG丸ｺﾞｼｯｸM-PRO" panose="020F0600000000000000" pitchFamily="50" charset="-128"/>
              </a:rPr>
              <a:t>。ただし、罰則</a:t>
            </a:r>
            <a:r>
              <a:rPr lang="ja-JP" altLang="en-US" sz="1266" b="1" dirty="0">
                <a:solidFill>
                  <a:srgbClr val="FF0000"/>
                </a:solidFill>
                <a:latin typeface="HG丸ｺﾞｼｯｸM-PRO" panose="020F0600000000000000" pitchFamily="50" charset="-128"/>
                <a:ea typeface="HG丸ｺﾞｼｯｸM-PRO" panose="020F0600000000000000" pitchFamily="50" charset="-128"/>
              </a:rPr>
              <a:t>については同年６月１日施行。</a:t>
            </a:r>
            <a:r>
              <a:rPr lang="ja-JP" altLang="ja-JP" sz="1266"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1266" b="1" dirty="0">
              <a:solidFill>
                <a:srgbClr val="FF0000"/>
              </a:solidFill>
              <a:latin typeface="HG丸ｺﾞｼｯｸM-PRO"/>
              <a:ea typeface="HG丸ｺﾞｼｯｸM-PRO"/>
            </a:endParaRPr>
          </a:p>
          <a:p>
            <a:pPr>
              <a:lnSpc>
                <a:spcPts val="1479"/>
              </a:lnSpc>
              <a:defRPr sz="1000"/>
            </a:pPr>
            <a:endParaRPr lang="en-US" altLang="ja-JP" sz="1266" dirty="0">
              <a:solidFill>
                <a:srgbClr val="000000"/>
              </a:solidFill>
              <a:latin typeface="HG丸ｺﾞｼｯｸM-PRO"/>
              <a:ea typeface="HG丸ｺﾞｼｯｸM-PRO"/>
            </a:endParaRPr>
          </a:p>
          <a:p>
            <a:pPr>
              <a:lnSpc>
                <a:spcPts val="1479"/>
              </a:lnSpc>
              <a:defRPr sz="1000"/>
            </a:pPr>
            <a:endParaRPr lang="en-US" altLang="ja-JP" sz="1266" dirty="0">
              <a:solidFill>
                <a:srgbClr val="000000"/>
              </a:solidFill>
              <a:latin typeface="HG丸ｺﾞｼｯｸM-PRO"/>
              <a:ea typeface="HG丸ｺﾞｼｯｸM-PRO"/>
            </a:endParaRPr>
          </a:p>
          <a:p>
            <a:pPr>
              <a:lnSpc>
                <a:spcPts val="1479"/>
              </a:lnSpc>
              <a:defRPr sz="1000"/>
            </a:pPr>
            <a:endParaRPr lang="en-US" altLang="ja-JP" sz="1266" dirty="0">
              <a:solidFill>
                <a:srgbClr val="000000"/>
              </a:solidFill>
              <a:latin typeface="HG丸ｺﾞｼｯｸM-PRO"/>
              <a:ea typeface="HG丸ｺﾞｼｯｸM-PRO"/>
            </a:endParaRPr>
          </a:p>
          <a:p>
            <a:pPr>
              <a:lnSpc>
                <a:spcPts val="1479"/>
              </a:lnSpc>
              <a:defRPr sz="1000"/>
            </a:pPr>
            <a:r>
              <a:rPr lang="en-US" altLang="ja-JP" sz="1266" b="1" u="sng" dirty="0">
                <a:solidFill>
                  <a:srgbClr val="000000"/>
                </a:solidFill>
                <a:latin typeface="HG丸ｺﾞｼｯｸM-PRO"/>
                <a:ea typeface="HG丸ｺﾞｼｯｸM-PRO"/>
              </a:rPr>
              <a:t>18</a:t>
            </a:r>
            <a:r>
              <a:rPr lang="ja-JP" altLang="en-US" sz="1266" b="1" u="sng" dirty="0">
                <a:solidFill>
                  <a:srgbClr val="000000"/>
                </a:solidFill>
                <a:latin typeface="HG丸ｺﾞｼｯｸM-PRO"/>
                <a:ea typeface="HG丸ｺﾞｼｯｸM-PRO"/>
              </a:rPr>
              <a:t>歳未満の青少年</a:t>
            </a:r>
            <a:r>
              <a:rPr lang="ja-JP" altLang="en-US" sz="1266" b="1" u="sng" dirty="0" smtClean="0">
                <a:solidFill>
                  <a:srgbClr val="000000"/>
                </a:solidFill>
                <a:latin typeface="HG丸ｺﾞｼｯｸM-PRO"/>
                <a:ea typeface="HG丸ｺﾞｼｯｸM-PRO"/>
              </a:rPr>
              <a:t>に裸</a:t>
            </a:r>
            <a:r>
              <a:rPr lang="ja-JP" altLang="en-US" sz="1266" b="1" u="sng" dirty="0">
                <a:solidFill>
                  <a:srgbClr val="000000"/>
                </a:solidFill>
                <a:latin typeface="HG丸ｺﾞｼｯｸM-PRO"/>
                <a:ea typeface="HG丸ｺﾞｼｯｸM-PRO"/>
              </a:rPr>
              <a:t>や下着姿の写真や画像を求めること</a:t>
            </a:r>
            <a:r>
              <a:rPr lang="ja-JP" altLang="en-US" sz="1266" b="1" u="sng" dirty="0" smtClean="0">
                <a:solidFill>
                  <a:srgbClr val="000000"/>
                </a:solidFill>
                <a:latin typeface="HG丸ｺﾞｼｯｸM-PRO"/>
                <a:ea typeface="HG丸ｺﾞｼｯｸM-PRO"/>
              </a:rPr>
              <a:t>は</a:t>
            </a:r>
            <a:r>
              <a:rPr lang="ja-JP" altLang="en-US" sz="1266" b="1" u="sng" dirty="0" smtClean="0">
                <a:solidFill>
                  <a:srgbClr val="000000"/>
                </a:solidFill>
                <a:latin typeface="HG丸ｺﾞｼｯｸM-PRO"/>
                <a:ea typeface="HG丸ｺﾞｼｯｸM-PRO"/>
              </a:rPr>
              <a:t>条例違反です</a:t>
            </a:r>
            <a:r>
              <a:rPr lang="ja-JP" altLang="en-US" sz="1266" b="1" u="sng" dirty="0">
                <a:solidFill>
                  <a:srgbClr val="000000"/>
                </a:solidFill>
                <a:latin typeface="HG丸ｺﾞｼｯｸM-PRO"/>
                <a:ea typeface="HG丸ｺﾞｼｯｸM-PRO"/>
              </a:rPr>
              <a:t>！</a:t>
            </a:r>
            <a:endParaRPr lang="en-US" altLang="ja-JP" sz="1266" b="1" u="sng" dirty="0">
              <a:solidFill>
                <a:srgbClr val="000000"/>
              </a:solidFill>
              <a:latin typeface="HG丸ｺﾞｼｯｸM-PRO"/>
              <a:ea typeface="HG丸ｺﾞｼｯｸM-PRO"/>
            </a:endParaRPr>
          </a:p>
          <a:p>
            <a:pPr>
              <a:lnSpc>
                <a:spcPts val="1479"/>
              </a:lnSpc>
              <a:defRPr sz="1000"/>
            </a:pPr>
            <a:r>
              <a:rPr lang="ja-JP" altLang="en-US" sz="1266" dirty="0">
                <a:solidFill>
                  <a:srgbClr val="000000"/>
                </a:solidFill>
                <a:latin typeface="HG丸ｺﾞｼｯｸM-PRO"/>
                <a:ea typeface="HG丸ｺﾞｼｯｸM-PRO"/>
              </a:rPr>
              <a:t>・どんなに頼まれて</a:t>
            </a:r>
            <a:r>
              <a:rPr lang="ja-JP" altLang="en-US" sz="1266" dirty="0" smtClean="0">
                <a:solidFill>
                  <a:srgbClr val="000000"/>
                </a:solidFill>
                <a:latin typeface="HG丸ｺﾞｼｯｸM-PRO"/>
                <a:ea typeface="HG丸ｺﾞｼｯｸM-PRO"/>
              </a:rPr>
              <a:t>も画像</a:t>
            </a:r>
            <a:r>
              <a:rPr lang="ja-JP" altLang="en-US" sz="1266" dirty="0">
                <a:solidFill>
                  <a:srgbClr val="000000"/>
                </a:solidFill>
                <a:latin typeface="HG丸ｺﾞｼｯｸM-PRO"/>
                <a:ea typeface="HG丸ｺﾞｼｯｸM-PRO"/>
              </a:rPr>
              <a:t>を送る必要はありません。</a:t>
            </a:r>
          </a:p>
          <a:p>
            <a:pPr>
              <a:lnSpc>
                <a:spcPts val="1479"/>
              </a:lnSpc>
              <a:defRPr sz="1000"/>
            </a:pPr>
            <a:r>
              <a:rPr lang="ja-JP" altLang="en-US" sz="1266" dirty="0">
                <a:solidFill>
                  <a:srgbClr val="000000"/>
                </a:solidFill>
                <a:latin typeface="HG丸ｺﾞｼｯｸM-PRO"/>
                <a:ea typeface="HG丸ｺﾞｼｯｸM-PRO"/>
              </a:rPr>
              <a:t>・友人や</a:t>
            </a:r>
            <a:r>
              <a:rPr lang="ja-JP" altLang="en-US" sz="1266" dirty="0" smtClean="0">
                <a:solidFill>
                  <a:srgbClr val="000000"/>
                </a:solidFill>
                <a:latin typeface="HG丸ｺﾞｼｯｸM-PRO"/>
                <a:ea typeface="HG丸ｺﾞｼｯｸM-PRO"/>
              </a:rPr>
              <a:t>交際相手であっても、上記</a:t>
            </a:r>
            <a:r>
              <a:rPr lang="ja-JP" altLang="en-US" sz="1266" dirty="0">
                <a:solidFill>
                  <a:srgbClr val="000000"/>
                </a:solidFill>
                <a:latin typeface="HG丸ｺﾞｼｯｸM-PRO"/>
                <a:ea typeface="HG丸ｺﾞｼｯｸM-PRO"/>
              </a:rPr>
              <a:t>のような画像を</a:t>
            </a:r>
            <a:r>
              <a:rPr lang="ja-JP" altLang="en-US" sz="1266" dirty="0" smtClean="0">
                <a:solidFill>
                  <a:srgbClr val="000000"/>
                </a:solidFill>
                <a:latin typeface="HG丸ｺﾞｼｯｸM-PRO"/>
                <a:ea typeface="HG丸ｺﾞｼｯｸM-PRO"/>
              </a:rPr>
              <a:t>求めれば</a:t>
            </a:r>
            <a:r>
              <a:rPr lang="ja-JP" altLang="en-US" sz="1266" dirty="0" smtClean="0">
                <a:solidFill>
                  <a:srgbClr val="000000"/>
                </a:solidFill>
                <a:latin typeface="HG丸ｺﾞｼｯｸM-PRO"/>
                <a:ea typeface="HG丸ｺﾞｼｯｸM-PRO"/>
              </a:rPr>
              <a:t>条例違反に</a:t>
            </a:r>
            <a:r>
              <a:rPr lang="ja-JP" altLang="en-US" sz="1266" dirty="0">
                <a:solidFill>
                  <a:srgbClr val="000000"/>
                </a:solidFill>
                <a:latin typeface="HG丸ｺﾞｼｯｸM-PRO"/>
                <a:ea typeface="HG丸ｺﾞｼｯｸM-PRO"/>
              </a:rPr>
              <a:t>なります。</a:t>
            </a:r>
            <a:endParaRPr lang="en-US" altLang="ja-JP" sz="1266" dirty="0">
              <a:solidFill>
                <a:srgbClr val="000000"/>
              </a:solidFill>
              <a:latin typeface="HG丸ｺﾞｼｯｸM-PRO"/>
              <a:ea typeface="HG丸ｺﾞｼｯｸM-PRO"/>
            </a:endParaRPr>
          </a:p>
          <a:p>
            <a:pPr>
              <a:lnSpc>
                <a:spcPts val="1479"/>
              </a:lnSpc>
              <a:defRPr sz="1000"/>
            </a:pPr>
            <a:r>
              <a:rPr lang="ja-JP" altLang="en-US" sz="1266" dirty="0">
                <a:solidFill>
                  <a:srgbClr val="000000"/>
                </a:solidFill>
                <a:latin typeface="HG丸ｺﾞｼｯｸM-PRO"/>
                <a:ea typeface="HG丸ｺﾞｼｯｸM-PRO"/>
              </a:rPr>
              <a:t>・もしも要求されたら、ためらわず</a:t>
            </a:r>
            <a:r>
              <a:rPr lang="ja-JP" altLang="en-US" sz="1266" dirty="0" smtClean="0">
                <a:solidFill>
                  <a:srgbClr val="000000"/>
                </a:solidFill>
                <a:latin typeface="HG丸ｺﾞｼｯｸM-PRO"/>
                <a:ea typeface="HG丸ｺﾞｼｯｸM-PRO"/>
              </a:rPr>
              <a:t>に周りの大人や最寄りの警察、相談</a:t>
            </a:r>
            <a:r>
              <a:rPr lang="ja-JP" altLang="en-US" sz="1266" dirty="0">
                <a:solidFill>
                  <a:srgbClr val="000000"/>
                </a:solidFill>
                <a:latin typeface="HG丸ｺﾞｼｯｸM-PRO"/>
                <a:ea typeface="HG丸ｺﾞｼｯｸM-PRO"/>
              </a:rPr>
              <a:t>機関</a:t>
            </a:r>
            <a:r>
              <a:rPr lang="ja-JP" altLang="en-US" sz="1266" dirty="0" smtClean="0">
                <a:solidFill>
                  <a:srgbClr val="000000"/>
                </a:solidFill>
                <a:latin typeface="HG丸ｺﾞｼｯｸM-PRO"/>
                <a:ea typeface="HG丸ｺﾞｼｯｸM-PRO"/>
              </a:rPr>
              <a:t>に</a:t>
            </a:r>
            <a:endParaRPr lang="en-US" altLang="ja-JP" sz="1266" dirty="0" smtClean="0">
              <a:solidFill>
                <a:srgbClr val="000000"/>
              </a:solidFill>
              <a:latin typeface="HG丸ｺﾞｼｯｸM-PRO"/>
              <a:ea typeface="HG丸ｺﾞｼｯｸM-PRO"/>
            </a:endParaRPr>
          </a:p>
          <a:p>
            <a:pPr>
              <a:lnSpc>
                <a:spcPts val="1479"/>
              </a:lnSpc>
              <a:defRPr sz="1000"/>
            </a:pPr>
            <a:r>
              <a:rPr lang="ja-JP" altLang="en-US" sz="1266" dirty="0">
                <a:solidFill>
                  <a:srgbClr val="000000"/>
                </a:solidFill>
                <a:latin typeface="HG丸ｺﾞｼｯｸM-PRO"/>
                <a:ea typeface="HG丸ｺﾞｼｯｸM-PRO"/>
              </a:rPr>
              <a:t>　</a:t>
            </a:r>
            <a:r>
              <a:rPr lang="ja-JP" altLang="en-US" sz="1266" dirty="0" smtClean="0">
                <a:solidFill>
                  <a:srgbClr val="000000"/>
                </a:solidFill>
                <a:latin typeface="HG丸ｺﾞｼｯｸM-PRO"/>
                <a:ea typeface="HG丸ｺﾞｼｯｸM-PRO"/>
              </a:rPr>
              <a:t>相談してください</a:t>
            </a:r>
            <a:r>
              <a:rPr lang="ja-JP" altLang="en-US" sz="1266" dirty="0">
                <a:solidFill>
                  <a:srgbClr val="000000"/>
                </a:solidFill>
                <a:latin typeface="HG丸ｺﾞｼｯｸM-PRO"/>
                <a:ea typeface="HG丸ｺﾞｼｯｸM-PRO"/>
              </a:rPr>
              <a:t>。（相談先は本リーフレットをご覧ください。）</a:t>
            </a:r>
            <a:endParaRPr lang="en-US" altLang="ja-JP" sz="1266" dirty="0">
              <a:solidFill>
                <a:srgbClr val="000000"/>
              </a:solidFill>
              <a:latin typeface="HG丸ｺﾞｼｯｸM-PRO"/>
              <a:ea typeface="HG丸ｺﾞｼｯｸM-PRO"/>
            </a:endParaRPr>
          </a:p>
          <a:p>
            <a:pPr>
              <a:lnSpc>
                <a:spcPts val="1479"/>
              </a:lnSpc>
              <a:defRPr sz="1000"/>
            </a:pPr>
            <a:r>
              <a:rPr lang="ja-JP" altLang="en-US" sz="1266" b="1" i="1" dirty="0" smtClean="0">
                <a:solidFill>
                  <a:srgbClr val="FF0000"/>
                </a:solidFill>
                <a:latin typeface="HG丸ｺﾞｼｯｸM-PRO"/>
                <a:ea typeface="HG丸ｺﾞｼｯｸM-PRO"/>
              </a:rPr>
              <a:t>　　</a:t>
            </a:r>
            <a:r>
              <a:rPr lang="ja-JP" altLang="en-US" sz="1266" b="1" i="1" dirty="0" smtClean="0">
                <a:solidFill>
                  <a:srgbClr val="000000"/>
                </a:solidFill>
                <a:latin typeface="HG丸ｺﾞｼｯｸM-PRO"/>
                <a:ea typeface="HG丸ｺﾞｼｯｸM-PRO"/>
              </a:rPr>
              <a:t>要求された証拠は削除せずに保存しておいてください。</a:t>
            </a:r>
            <a:endParaRPr lang="en-US" altLang="ja-JP" sz="1266" b="1" i="1" dirty="0" smtClean="0">
              <a:solidFill>
                <a:srgbClr val="000000"/>
              </a:solidFill>
              <a:latin typeface="HG丸ｺﾞｼｯｸM-PRO"/>
              <a:ea typeface="HG丸ｺﾞｼｯｸM-PRO"/>
            </a:endParaRPr>
          </a:p>
          <a:p>
            <a:pPr>
              <a:lnSpc>
                <a:spcPts val="1479"/>
              </a:lnSpc>
              <a:defRPr sz="1000"/>
            </a:pPr>
            <a:r>
              <a:rPr lang="ja-JP" altLang="en-US" sz="1266" dirty="0">
                <a:solidFill>
                  <a:srgbClr val="000000"/>
                </a:solidFill>
                <a:latin typeface="HG丸ｺﾞｼｯｸM-PRO"/>
                <a:ea typeface="HG丸ｺﾞｼｯｸM-PRO"/>
              </a:rPr>
              <a:t>　</a:t>
            </a:r>
            <a:endParaRPr lang="en-US" altLang="ja-JP" sz="1266" dirty="0">
              <a:solidFill>
                <a:srgbClr val="000000"/>
              </a:solidFill>
              <a:latin typeface="HG丸ｺﾞｼｯｸM-PRO"/>
              <a:ea typeface="HG丸ｺﾞｼｯｸM-PRO"/>
            </a:endParaRPr>
          </a:p>
          <a:p>
            <a:pPr>
              <a:lnSpc>
                <a:spcPts val="1479"/>
              </a:lnSpc>
              <a:defRPr sz="1000"/>
            </a:pPr>
            <a:r>
              <a:rPr lang="ja-JP" altLang="en-US" sz="1161" dirty="0">
                <a:solidFill>
                  <a:srgbClr val="000000"/>
                </a:solidFill>
                <a:latin typeface="HG丸ｺﾞｼｯｸM-PRO"/>
                <a:ea typeface="HG丸ｺﾞｼｯｸM-PRO"/>
              </a:rPr>
              <a:t>　</a:t>
            </a:r>
            <a:r>
              <a:rPr lang="en-US" altLang="ja-JP" sz="1161" dirty="0">
                <a:solidFill>
                  <a:srgbClr val="000000"/>
                </a:solidFill>
                <a:latin typeface="HG丸ｺﾞｼｯｸM-PRO"/>
                <a:ea typeface="HG丸ｺﾞｼｯｸM-PRO"/>
              </a:rPr>
              <a:t>※</a:t>
            </a:r>
            <a:r>
              <a:rPr lang="ja-JP" altLang="en-US" sz="1161" dirty="0">
                <a:solidFill>
                  <a:srgbClr val="000000"/>
                </a:solidFill>
                <a:latin typeface="HG丸ｺﾞｼｯｸM-PRO"/>
                <a:ea typeface="HG丸ｺﾞｼｯｸM-PRO"/>
              </a:rPr>
              <a:t>「自画撮り被害」とは、だまされたり脅されたりして青少年が自分の裸等をスマート</a:t>
            </a:r>
            <a:endParaRPr lang="en-US" altLang="ja-JP" sz="1161" dirty="0">
              <a:solidFill>
                <a:srgbClr val="000000"/>
              </a:solidFill>
              <a:latin typeface="HG丸ｺﾞｼｯｸM-PRO"/>
              <a:ea typeface="HG丸ｺﾞｼｯｸM-PRO"/>
            </a:endParaRPr>
          </a:p>
          <a:p>
            <a:pPr>
              <a:lnSpc>
                <a:spcPts val="1479"/>
              </a:lnSpc>
              <a:defRPr sz="1000"/>
            </a:pPr>
            <a:r>
              <a:rPr lang="ja-JP" altLang="en-US" sz="1161" dirty="0">
                <a:solidFill>
                  <a:srgbClr val="000000"/>
                </a:solidFill>
                <a:latin typeface="HG丸ｺﾞｼｯｸM-PRO"/>
                <a:ea typeface="HG丸ｺﾞｼｯｸM-PRO"/>
              </a:rPr>
              <a:t>　　 フォン等で撮影させられた上、</a:t>
            </a:r>
            <a:r>
              <a:rPr lang="en-US" altLang="ja-JP" sz="1161" dirty="0">
                <a:solidFill>
                  <a:srgbClr val="000000"/>
                </a:solidFill>
                <a:latin typeface="HG丸ｺﾞｼｯｸM-PRO"/>
                <a:ea typeface="HG丸ｺﾞｼｯｸM-PRO"/>
              </a:rPr>
              <a:t>SNS</a:t>
            </a:r>
            <a:r>
              <a:rPr lang="ja-JP" altLang="en-US" sz="1161" dirty="0">
                <a:solidFill>
                  <a:srgbClr val="000000"/>
                </a:solidFill>
                <a:latin typeface="HG丸ｺﾞｼｯｸM-PRO"/>
                <a:ea typeface="HG丸ｺﾞｼｯｸM-PRO"/>
              </a:rPr>
              <a:t>等で送らされる被害のこと。</a:t>
            </a:r>
            <a:endParaRPr lang="en-US" altLang="ja-JP" sz="1161" dirty="0">
              <a:solidFill>
                <a:srgbClr val="000000"/>
              </a:solidFill>
              <a:latin typeface="HG丸ｺﾞｼｯｸM-PRO"/>
              <a:ea typeface="HG丸ｺﾞｼｯｸM-PRO"/>
            </a:endParaRPr>
          </a:p>
          <a:p>
            <a:pPr>
              <a:lnSpc>
                <a:spcPts val="1479"/>
              </a:lnSpc>
              <a:defRPr sz="1000"/>
            </a:pPr>
            <a:r>
              <a:rPr lang="ja-JP" altLang="en-US" sz="1266" dirty="0">
                <a:solidFill>
                  <a:srgbClr val="000000"/>
                </a:solidFill>
                <a:latin typeface="HG丸ｺﾞｼｯｸM-PRO"/>
                <a:ea typeface="HG丸ｺﾞｼｯｸM-PRO"/>
              </a:rPr>
              <a:t>　</a:t>
            </a:r>
            <a:endParaRPr lang="en-US" altLang="ja-JP" sz="1266" dirty="0">
              <a:solidFill>
                <a:srgbClr val="000000"/>
              </a:solidFill>
              <a:latin typeface="HG丸ｺﾞｼｯｸM-PRO"/>
              <a:ea typeface="HG丸ｺﾞｼｯｸM-PRO"/>
            </a:endParaRPr>
          </a:p>
        </p:txBody>
      </p:sp>
      <p:pic>
        <p:nvPicPr>
          <p:cNvPr id="19"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354" y="6218919"/>
            <a:ext cx="160914"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下矢印 19"/>
          <p:cNvSpPr/>
          <p:nvPr/>
        </p:nvSpPr>
        <p:spPr>
          <a:xfrm>
            <a:off x="10224186" y="7024790"/>
            <a:ext cx="854856" cy="301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61"/>
          </a:p>
        </p:txBody>
      </p:sp>
      <p:sp>
        <p:nvSpPr>
          <p:cNvPr id="23" name="AutoShape 173"/>
          <p:cNvSpPr>
            <a:spLocks noChangeArrowheads="1"/>
          </p:cNvSpPr>
          <p:nvPr/>
        </p:nvSpPr>
        <p:spPr bwMode="auto">
          <a:xfrm>
            <a:off x="75695" y="7147254"/>
            <a:ext cx="6088431" cy="290945"/>
          </a:xfrm>
          <a:prstGeom prst="roundRect">
            <a:avLst>
              <a:gd name="adj" fmla="val 16667"/>
            </a:avLst>
          </a:prstGeom>
          <a:solidFill>
            <a:srgbClr xmlns:mc="http://schemas.openxmlformats.org/markup-compatibility/2006" xmlns:a14="http://schemas.microsoft.com/office/drawing/2010/main" val="0000FF" mc:Ignorable="a14" a14:legacySpreadsheetColorIndex="12"/>
          </a:solidFill>
          <a:ln w="9525">
            <a:solidFill>
              <a:srgbClr xmlns:mc="http://schemas.openxmlformats.org/markup-compatibility/2006" xmlns:a14="http://schemas.microsoft.com/office/drawing/2010/main" val="000000" mc:Ignorable="a14" a14:legacySpreadsheetColorIndex="64"/>
            </a:solidFill>
            <a:round/>
            <a:headEnd/>
            <a:tailEnd/>
          </a:ln>
        </p:spPr>
        <p:txBody>
          <a:bodyPr wrap="none" lIns="27432" tIns="18288" rIns="0" bIns="18288"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00" b="1" i="0" u="none" strike="noStrike" baseline="0" dirty="0">
                <a:solidFill>
                  <a:srgbClr val="FFFFFF"/>
                </a:solidFill>
                <a:latin typeface="HG丸ｺﾞｼｯｸM-PRO"/>
                <a:ea typeface="HG丸ｺﾞｼｯｸM-PRO"/>
              </a:rPr>
              <a:t>　</a:t>
            </a:r>
            <a:r>
              <a:rPr lang="ja-JP" altLang="en-US" sz="1200" b="1" i="0" baseline="0" dirty="0">
                <a:solidFill>
                  <a:schemeClr val="bg1"/>
                </a:solidFill>
                <a:effectLst/>
              </a:rPr>
              <a:t>参考情報（</a:t>
            </a:r>
            <a:r>
              <a:rPr lang="en-US" altLang="ja-JP" sz="1200" b="1" i="0" baseline="0" dirty="0">
                <a:solidFill>
                  <a:schemeClr val="bg1"/>
                </a:solidFill>
                <a:effectLst/>
              </a:rPr>
              <a:t>SNS</a:t>
            </a:r>
            <a:r>
              <a:rPr lang="ja-JP" altLang="en-US" sz="1200" b="1" i="0" baseline="0" dirty="0">
                <a:solidFill>
                  <a:schemeClr val="bg1"/>
                </a:solidFill>
                <a:effectLst/>
              </a:rPr>
              <a:t>やネットを介した被害やトラブルに遭わないための参考情報）</a:t>
            </a:r>
            <a:endParaRPr lang="en-US" altLang="ja-JP" sz="1200" b="0" i="0" u="none" strike="noStrike" baseline="0" dirty="0">
              <a:solidFill>
                <a:schemeClr val="bg1"/>
              </a:solidFill>
              <a:latin typeface="ＭＳ ゴシック" pitchFamily="49" charset="-128"/>
              <a:ea typeface="ＭＳ ゴシック" pitchFamily="49" charset="-128"/>
            </a:endParaRPr>
          </a:p>
        </p:txBody>
      </p:sp>
      <p:sp>
        <p:nvSpPr>
          <p:cNvPr id="24" name="Rectangle 88"/>
          <p:cNvSpPr>
            <a:spLocks noChangeArrowheads="1"/>
          </p:cNvSpPr>
          <p:nvPr/>
        </p:nvSpPr>
        <p:spPr bwMode="auto">
          <a:xfrm>
            <a:off x="143829" y="7497630"/>
            <a:ext cx="6313082" cy="1103379"/>
          </a:xfrm>
          <a:prstGeom prst="rect">
            <a:avLst/>
          </a:prstGeom>
          <a:noFill/>
          <a:ln>
            <a:noFill/>
          </a:ln>
          <a:extLst/>
        </p:spPr>
        <p:txBody>
          <a:bodyPr wrap="square" lIns="18288" tIns="18288"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smtClean="0">
                <a:effectLst/>
                <a:latin typeface="HG丸ｺﾞｼｯｸM-PRO" panose="020F0600000000000000" pitchFamily="50" charset="-128"/>
                <a:ea typeface="HG丸ｺﾞｼｯｸM-PRO" panose="020F0600000000000000" pitchFamily="50" charset="-128"/>
                <a:cs typeface="+mn-cs"/>
              </a:rPr>
              <a:t>様々なネットトラブルの対応方法や啓発教材等を掲載しているページです。ご参考にしてください。</a:t>
            </a:r>
            <a:endParaRPr lang="en-US" altLang="ja-JP" sz="1050" dirty="0" smtClean="0">
              <a:effectLst/>
              <a:latin typeface="HG丸ｺﾞｼｯｸM-PRO" panose="020F0600000000000000" pitchFamily="50" charset="-128"/>
              <a:ea typeface="HG丸ｺﾞｼｯｸM-PRO" panose="020F0600000000000000" pitchFamily="50" charset="-128"/>
              <a:cs typeface="+mn-cs"/>
            </a:endParaRPr>
          </a:p>
          <a:p>
            <a:endParaRPr lang="en-US" altLang="ja-JP" sz="1000" dirty="0" smtClean="0">
              <a:effectLst/>
              <a:latin typeface="HG丸ｺﾞｼｯｸM-PRO" panose="020F0600000000000000" pitchFamily="50" charset="-128"/>
              <a:ea typeface="HG丸ｺﾞｼｯｸM-PRO" panose="020F0600000000000000" pitchFamily="50" charset="-128"/>
              <a:cs typeface="+mn-cs"/>
            </a:endParaRPr>
          </a:p>
          <a:p>
            <a:r>
              <a:rPr lang="ja-JP" altLang="en-US" sz="1000" dirty="0" smtClean="0">
                <a:effectLst/>
                <a:latin typeface="HG丸ｺﾞｼｯｸM-PRO" panose="020F0600000000000000" pitchFamily="50" charset="-128"/>
                <a:ea typeface="HG丸ｺﾞｼｯｸM-PRO" panose="020F0600000000000000" pitchFamily="50" charset="-128"/>
                <a:cs typeface="+mn-cs"/>
              </a:rPr>
              <a:t>■大阪府警察　　　　　　　　■文部科学省（情報モラル教育の充実）　■</a:t>
            </a:r>
            <a:r>
              <a:rPr lang="ja-JP" altLang="en-US" sz="1000" dirty="0" smtClean="0">
                <a:latin typeface="HG丸ｺﾞｼｯｸM-PRO" panose="020F0600000000000000" pitchFamily="50" charset="-128"/>
                <a:ea typeface="HG丸ｺﾞｼｯｸM-PRO" panose="020F0600000000000000" pitchFamily="50" charset="-128"/>
              </a:rPr>
              <a:t>安心</a:t>
            </a:r>
            <a:r>
              <a:rPr lang="ja-JP" altLang="en-US" sz="1000" dirty="0">
                <a:latin typeface="HG丸ｺﾞｼｯｸM-PRO" panose="020F0600000000000000" pitchFamily="50" charset="-128"/>
                <a:ea typeface="HG丸ｺﾞｼｯｸM-PRO" panose="020F0600000000000000" pitchFamily="50" charset="-128"/>
              </a:rPr>
              <a:t>ネットづくり促進協</a:t>
            </a:r>
            <a:r>
              <a:rPr lang="ja-JP" altLang="en-US" sz="1000" dirty="0" smtClean="0">
                <a:latin typeface="HG丸ｺﾞｼｯｸM-PRO" panose="020F0600000000000000" pitchFamily="50" charset="-128"/>
                <a:ea typeface="HG丸ｺﾞｼｯｸM-PRO" panose="020F0600000000000000" pitchFamily="50" charset="-128"/>
              </a:rPr>
              <a:t>議会</a:t>
            </a:r>
            <a:endParaRPr lang="en-US" altLang="ja-JP" sz="1000" dirty="0" smtClean="0">
              <a:effectLst/>
              <a:latin typeface="HG丸ｺﾞｼｯｸM-PRO" panose="020F0600000000000000" pitchFamily="50" charset="-128"/>
              <a:ea typeface="HG丸ｺﾞｼｯｸM-PRO" panose="020F0600000000000000" pitchFamily="50" charset="-128"/>
              <a:cs typeface="+mn-cs"/>
            </a:endParaRPr>
          </a:p>
          <a:p>
            <a:r>
              <a:rPr lang="ja-JP" altLang="en-US" sz="1000" dirty="0" smtClean="0">
                <a:effectLst/>
                <a:latin typeface="HG丸ｺﾞｼｯｸM-PRO" panose="020F0600000000000000" pitchFamily="50" charset="-128"/>
                <a:ea typeface="HG丸ｺﾞｼｯｸM-PRO" panose="020F0600000000000000" pitchFamily="50" charset="-128"/>
                <a:cs typeface="+mn-cs"/>
              </a:rPr>
              <a:t>　インターネット　　　　　　　</a:t>
            </a:r>
            <a:r>
              <a:rPr lang="ja-JP" altLang="en-US" sz="1000" dirty="0" smtClean="0">
                <a:latin typeface="HG丸ｺﾞｼｯｸM-PRO" panose="020F0600000000000000" pitchFamily="50" charset="-128"/>
                <a:ea typeface="HG丸ｺﾞｼｯｸM-PRO" panose="020F0600000000000000" pitchFamily="50" charset="-128"/>
              </a:rPr>
              <a:t>児童生徒向け啓発</a:t>
            </a:r>
            <a:r>
              <a:rPr lang="ja-JP" altLang="en-US" sz="1000" dirty="0">
                <a:latin typeface="HG丸ｺﾞｼｯｸM-PRO" panose="020F0600000000000000" pitchFamily="50" charset="-128"/>
                <a:ea typeface="HG丸ｺﾞｼｯｸM-PRO" panose="020F0600000000000000" pitchFamily="50" charset="-128"/>
              </a:rPr>
              <a:t>資料</a:t>
            </a:r>
            <a:r>
              <a:rPr lang="ja-JP" altLang="en-US" sz="1000" dirty="0" smtClean="0">
                <a:latin typeface="HG丸ｺﾞｼｯｸM-PRO" panose="020F0600000000000000" pitchFamily="50" charset="-128"/>
                <a:ea typeface="HG丸ｺﾞｼｯｸM-PRO" panose="020F0600000000000000" pitchFamily="50" charset="-128"/>
              </a:rPr>
              <a:t>　　　　　　　　　青少年</a:t>
            </a:r>
            <a:r>
              <a:rPr lang="ja-JP" altLang="en-US" sz="1000" dirty="0">
                <a:latin typeface="HG丸ｺﾞｼｯｸM-PRO" panose="020F0600000000000000" pitchFamily="50" charset="-128"/>
                <a:ea typeface="HG丸ｺﾞｼｯｸM-PRO" panose="020F0600000000000000" pitchFamily="50" charset="-128"/>
              </a:rPr>
              <a:t>のスマホ利用</a:t>
            </a:r>
            <a:r>
              <a:rPr lang="ja-JP" altLang="en-US" sz="1000" dirty="0" smtClean="0">
                <a:latin typeface="HG丸ｺﾞｼｯｸM-PRO" panose="020F0600000000000000" pitchFamily="50" charset="-128"/>
                <a:ea typeface="HG丸ｺﾞｼｯｸM-PRO" panose="020F0600000000000000" pitchFamily="50" charset="-128"/>
              </a:rPr>
              <a:t>の　</a:t>
            </a:r>
            <a:endParaRPr lang="en-US" altLang="ja-JP" sz="1000" dirty="0" smtClean="0">
              <a:effectLst/>
              <a:latin typeface="HG丸ｺﾞｼｯｸM-PRO" panose="020F0600000000000000" pitchFamily="50" charset="-128"/>
              <a:ea typeface="HG丸ｺﾞｼｯｸM-PRO" panose="020F0600000000000000" pitchFamily="50" charset="-128"/>
              <a:cs typeface="+mn-cs"/>
            </a:endParaRPr>
          </a:p>
          <a:p>
            <a:r>
              <a:rPr lang="ja-JP" altLang="en-US" sz="1000" dirty="0" smtClean="0">
                <a:effectLst/>
                <a:latin typeface="HG丸ｺﾞｼｯｸM-PRO" panose="020F0600000000000000" pitchFamily="50" charset="-128"/>
                <a:ea typeface="HG丸ｺﾞｼｯｸM-PRO" panose="020F0600000000000000" pitchFamily="50" charset="-128"/>
                <a:cs typeface="+mn-cs"/>
              </a:rPr>
              <a:t>　トラブル相談と対処方法　　　</a:t>
            </a:r>
            <a:r>
              <a:rPr lang="ja-JP" altLang="en-US" sz="1000" dirty="0" smtClean="0">
                <a:latin typeface="HG丸ｺﾞｼｯｸM-PRO" panose="020F0600000000000000" pitchFamily="50" charset="-128"/>
                <a:ea typeface="HG丸ｺﾞｼｯｸM-PRO" panose="020F0600000000000000" pitchFamily="50" charset="-128"/>
              </a:rPr>
              <a:t>（</a:t>
            </a:r>
            <a:r>
              <a:rPr lang="ja-JP" altLang="ja-JP" sz="1000" dirty="0">
                <a:latin typeface="HG丸ｺﾞｼｯｸM-PRO" panose="020F0600000000000000" pitchFamily="50" charset="-128"/>
                <a:ea typeface="HG丸ｺﾞｼｯｸM-PRO" panose="020F0600000000000000" pitchFamily="50" charset="-128"/>
              </a:rPr>
              <a:t>小</a:t>
            </a:r>
            <a:r>
              <a:rPr lang="ja-JP" altLang="en-US" sz="1000" dirty="0">
                <a:latin typeface="HG丸ｺﾞｼｯｸM-PRO" panose="020F0600000000000000" pitchFamily="50" charset="-128"/>
                <a:ea typeface="HG丸ｺﾞｼｯｸM-PRO" panose="020F0600000000000000" pitchFamily="50" charset="-128"/>
              </a:rPr>
              <a:t>･</a:t>
            </a:r>
            <a:r>
              <a:rPr lang="ja-JP" altLang="ja-JP" sz="1000" dirty="0">
                <a:latin typeface="HG丸ｺﾞｼｯｸM-PRO" panose="020F0600000000000000" pitchFamily="50" charset="-128"/>
                <a:ea typeface="HG丸ｺﾞｼｯｸM-PRO" panose="020F0600000000000000" pitchFamily="50" charset="-128"/>
              </a:rPr>
              <a:t>中学生用、</a:t>
            </a:r>
            <a:r>
              <a:rPr lang="ja-JP" altLang="ja-JP" sz="1000" dirty="0" smtClean="0">
                <a:latin typeface="HG丸ｺﾞｼｯｸM-PRO" panose="020F0600000000000000" pitchFamily="50" charset="-128"/>
                <a:ea typeface="HG丸ｺﾞｼｯｸM-PRO" panose="020F0600000000000000" pitchFamily="50" charset="-128"/>
              </a:rPr>
              <a:t>高校生用</a:t>
            </a:r>
            <a:r>
              <a:rPr lang="ja-JP" altLang="en-US" sz="1000" dirty="0" smtClean="0">
                <a:latin typeface="HG丸ｺﾞｼｯｸM-PRO" panose="020F0600000000000000" pitchFamily="50" charset="-128"/>
                <a:ea typeface="HG丸ｺﾞｼｯｸM-PRO" panose="020F0600000000000000" pitchFamily="50" charset="-128"/>
              </a:rPr>
              <a:t>）　　　　　　　リスクと対策</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smtClean="0">
              <a:effectLst/>
              <a:latin typeface="HG丸ｺﾞｼｯｸM-PRO" panose="020F0600000000000000" pitchFamily="50" charset="-128"/>
              <a:ea typeface="HG丸ｺﾞｼｯｸM-PRO" panose="020F0600000000000000" pitchFamily="50" charset="-128"/>
              <a:cs typeface="+mn-cs"/>
            </a:endParaRPr>
          </a:p>
          <a:p>
            <a:r>
              <a:rPr lang="ja-JP" altLang="en-US" sz="1000" dirty="0" smtClean="0">
                <a:effectLst/>
                <a:latin typeface="HG丸ｺﾞｼｯｸM-PRO" panose="020F0600000000000000" pitchFamily="50" charset="-128"/>
                <a:ea typeface="HG丸ｺﾞｼｯｸM-PRO" panose="020F0600000000000000" pitchFamily="50" charset="-128"/>
                <a:cs typeface="+mn-cs"/>
              </a:rPr>
              <a:t>　　　　　　　　　　　　　　　　</a:t>
            </a:r>
            <a:endParaRPr lang="en-US" altLang="ja-JP" sz="1000" dirty="0" smtClean="0">
              <a:effectLst/>
              <a:latin typeface="HG丸ｺﾞｼｯｸM-PRO" panose="020F0600000000000000" pitchFamily="50" charset="-128"/>
              <a:ea typeface="HG丸ｺﾞｼｯｸM-PRO" panose="020F0600000000000000" pitchFamily="50" charset="-128"/>
              <a:cs typeface="+mn-cs"/>
            </a:endParaRPr>
          </a:p>
        </p:txBody>
      </p:sp>
      <p:sp>
        <p:nvSpPr>
          <p:cNvPr id="2" name="二等辺三角形 1"/>
          <p:cNvSpPr/>
          <p:nvPr/>
        </p:nvSpPr>
        <p:spPr>
          <a:xfrm>
            <a:off x="7794399" y="8451022"/>
            <a:ext cx="299261" cy="216569"/>
          </a:xfrm>
          <a:prstGeom prst="triangle">
            <a:avLst/>
          </a:prstGeom>
          <a:solidFill>
            <a:srgbClr val="FFFF00"/>
          </a:solidFill>
          <a:ln>
            <a:solidFill>
              <a:srgbClr val="FFFF00"/>
            </a:solidFill>
          </a:ln>
        </p:spPr>
        <p:style>
          <a:lnRef idx="2">
            <a:schemeClr val="dk1"/>
          </a:lnRef>
          <a:fillRef idx="1">
            <a:schemeClr val="lt1"/>
          </a:fillRef>
          <a:effectRef idx="0">
            <a:schemeClr val="dk1"/>
          </a:effectRef>
          <a:fontRef idx="minor">
            <a:schemeClr val="dk1"/>
          </a:fontRef>
        </p:style>
        <p:txBody>
          <a:bodyPr lIns="72000" tIns="0" rIns="72000" bIns="0" rtlCol="0" anchor="ctr"/>
          <a:lstStyle/>
          <a:p>
            <a:pPr algn="ctr"/>
            <a:r>
              <a:rPr kumimoji="1" lang="ja-JP" altLang="en-US" sz="1100" dirty="0" smtClean="0">
                <a:latin typeface="HGS創英角ﾎﾟｯﾌﾟ体" panose="040B0A00000000000000" pitchFamily="50" charset="-128"/>
                <a:ea typeface="HGS創英角ﾎﾟｯﾌﾟ体" panose="040B0A00000000000000" pitchFamily="50" charset="-128"/>
              </a:rPr>
              <a:t>！</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6"/>
          <a:stretch>
            <a:fillRect/>
          </a:stretch>
        </p:blipFill>
        <p:spPr>
          <a:xfrm>
            <a:off x="435935" y="75726"/>
            <a:ext cx="5728192" cy="7012097"/>
          </a:xfrm>
          <a:prstGeom prst="rect">
            <a:avLst/>
          </a:prstGeom>
          <a:ln>
            <a:solidFill>
              <a:schemeClr val="tx1"/>
            </a:solidFill>
          </a:ln>
        </p:spPr>
      </p:pic>
      <p:pic>
        <p:nvPicPr>
          <p:cNvPr id="25" name="図 24"/>
          <p:cNvPicPr/>
          <p:nvPr/>
        </p:nvPicPr>
        <p:blipFill>
          <a:blip r:embed="rId7">
            <a:extLst>
              <a:ext uri="{28A0092B-C50C-407E-A947-70E740481C1C}">
                <a14:useLocalDpi xmlns:a14="http://schemas.microsoft.com/office/drawing/2010/main" val="0"/>
              </a:ext>
            </a:extLst>
          </a:blip>
          <a:srcRect/>
          <a:stretch>
            <a:fillRect/>
          </a:stretch>
        </p:blipFill>
        <p:spPr bwMode="auto">
          <a:xfrm>
            <a:off x="5520899" y="9129799"/>
            <a:ext cx="936011" cy="900090"/>
          </a:xfrm>
          <a:prstGeom prst="rect">
            <a:avLst/>
          </a:prstGeom>
          <a:noFill/>
          <a:ln>
            <a:noFill/>
          </a:ln>
        </p:spPr>
      </p:pic>
      <p:pic>
        <p:nvPicPr>
          <p:cNvPr id="4" name="図 3"/>
          <p:cNvPicPr>
            <a:picLocks noChangeAspect="1"/>
          </p:cNvPicPr>
          <p:nvPr/>
        </p:nvPicPr>
        <p:blipFill>
          <a:blip r:embed="rId8"/>
          <a:stretch>
            <a:fillRect/>
          </a:stretch>
        </p:blipFill>
        <p:spPr>
          <a:xfrm>
            <a:off x="362173" y="8303791"/>
            <a:ext cx="734659" cy="727600"/>
          </a:xfrm>
          <a:prstGeom prst="rect">
            <a:avLst/>
          </a:prstGeom>
        </p:spPr>
      </p:pic>
      <p:pic>
        <p:nvPicPr>
          <p:cNvPr id="26" name="図 25"/>
          <p:cNvPicPr/>
          <p:nvPr/>
        </p:nvPicPr>
        <p:blipFill>
          <a:blip r:embed="rId9">
            <a:extLst>
              <a:ext uri="{28A0092B-C50C-407E-A947-70E740481C1C}">
                <a14:useLocalDpi xmlns:a14="http://schemas.microsoft.com/office/drawing/2010/main" val="0"/>
              </a:ext>
            </a:extLst>
          </a:blip>
          <a:srcRect/>
          <a:stretch>
            <a:fillRect/>
          </a:stretch>
        </p:blipFill>
        <p:spPr bwMode="auto">
          <a:xfrm>
            <a:off x="2481967" y="8303791"/>
            <a:ext cx="729066" cy="707050"/>
          </a:xfrm>
          <a:prstGeom prst="rect">
            <a:avLst/>
          </a:prstGeom>
          <a:noFill/>
          <a:ln>
            <a:noFill/>
          </a:ln>
        </p:spPr>
      </p:pic>
      <p:pic>
        <p:nvPicPr>
          <p:cNvPr id="27" name="図 26"/>
          <p:cNvPicPr/>
          <p:nvPr/>
        </p:nvPicPr>
        <p:blipFill>
          <a:blip r:embed="rId10">
            <a:extLst>
              <a:ext uri="{28A0092B-C50C-407E-A947-70E740481C1C}">
                <a14:useLocalDpi xmlns:a14="http://schemas.microsoft.com/office/drawing/2010/main" val="0"/>
              </a:ext>
            </a:extLst>
          </a:blip>
          <a:srcRect/>
          <a:stretch>
            <a:fillRect/>
          </a:stretch>
        </p:blipFill>
        <p:spPr bwMode="auto">
          <a:xfrm>
            <a:off x="4731488" y="8303791"/>
            <a:ext cx="789411" cy="751510"/>
          </a:xfrm>
          <a:prstGeom prst="rect">
            <a:avLst/>
          </a:prstGeom>
          <a:noFill/>
          <a:ln>
            <a:noFill/>
          </a:ln>
        </p:spPr>
      </p:pic>
    </p:spTree>
    <p:extLst>
      <p:ext uri="{BB962C8B-B14F-4D97-AF65-F5344CB8AC3E}">
        <p14:creationId xmlns:p14="http://schemas.microsoft.com/office/powerpoint/2010/main" val="182670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7"/>
          <p:cNvSpPr>
            <a:spLocks noChangeArrowheads="1"/>
          </p:cNvSpPr>
          <p:nvPr/>
        </p:nvSpPr>
        <p:spPr bwMode="auto">
          <a:xfrm>
            <a:off x="142758" y="59906"/>
            <a:ext cx="6958208" cy="252938"/>
          </a:xfrm>
          <a:prstGeom prst="roundRect">
            <a:avLst>
              <a:gd name="adj" fmla="val 16667"/>
            </a:avLst>
          </a:prstGeom>
          <a:gradFill rotWithShape="1">
            <a:gsLst>
              <a:gs pos="0">
                <a:srgbClr val="00CCFF"/>
              </a:gs>
              <a:gs pos="50000">
                <a:srgbClr xmlns:mc="http://schemas.openxmlformats.org/markup-compatibility/2006" xmlns:a14="http://schemas.microsoft.com/office/drawing/2010/main" val="CCFFFF" mc:Ignorable="a14" a14:legacySpreadsheetColorIndex="41"/>
              </a:gs>
              <a:gs pos="100000">
                <a:srgbClr val="00CCFF"/>
              </a:gs>
            </a:gsLst>
            <a:lin ang="5400000" scaled="1"/>
          </a:gradFill>
          <a:ln w="9525">
            <a:solidFill>
              <a:srgbClr xmlns:mc="http://schemas.openxmlformats.org/markup-compatibility/2006" xmlns:a14="http://schemas.microsoft.com/office/drawing/2010/main" val="000000" mc:Ignorable="a14" a14:legacySpreadsheetColorIndex="64"/>
            </a:solidFill>
            <a:round/>
            <a:headEnd/>
            <a:tailEnd/>
          </a:ln>
        </p:spPr>
        <p:txBody>
          <a:bodyPr wrap="square" lIns="38619" tIns="24137" rIns="38619" bIns="24137"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b="1" dirty="0" smtClean="0">
                <a:solidFill>
                  <a:srgbClr val="000000"/>
                </a:solidFill>
                <a:latin typeface="HGSｺﾞｼｯｸE"/>
                <a:ea typeface="HGSｺﾞｼｯｸE"/>
              </a:rPr>
              <a:t>条例改正について（いわゆる</a:t>
            </a:r>
            <a:r>
              <a:rPr lang="ja-JP" altLang="en-US" sz="1400" b="1" dirty="0">
                <a:solidFill>
                  <a:srgbClr val="000000"/>
                </a:solidFill>
                <a:latin typeface="HGSｺﾞｼｯｸE"/>
                <a:ea typeface="HGSｺﾞｼｯｸE"/>
              </a:rPr>
              <a:t>「自画撮り被害」への</a:t>
            </a:r>
            <a:r>
              <a:rPr lang="ja-JP" altLang="en-US" sz="1400" b="1" dirty="0" smtClean="0">
                <a:solidFill>
                  <a:srgbClr val="000000"/>
                </a:solidFill>
                <a:latin typeface="HGSｺﾞｼｯｸE"/>
                <a:ea typeface="HGSｺﾞｼｯｸE"/>
              </a:rPr>
              <a:t>対応）</a:t>
            </a:r>
            <a:endParaRPr lang="ja-JP" altLang="en-US" sz="1400" b="1" dirty="0">
              <a:solidFill>
                <a:srgbClr val="000000"/>
              </a:solidFill>
              <a:latin typeface="HGSｺﾞｼｯｸE"/>
              <a:ea typeface="HGSｺﾞｼｯｸE"/>
            </a:endParaRPr>
          </a:p>
        </p:txBody>
      </p:sp>
      <p:sp>
        <p:nvSpPr>
          <p:cNvPr id="3" name="Rectangle 100"/>
          <p:cNvSpPr>
            <a:spLocks noChangeArrowheads="1"/>
          </p:cNvSpPr>
          <p:nvPr/>
        </p:nvSpPr>
        <p:spPr bwMode="auto">
          <a:xfrm>
            <a:off x="202971" y="641316"/>
            <a:ext cx="6859562" cy="1171465"/>
          </a:xfrm>
          <a:prstGeom prst="rect">
            <a:avLst/>
          </a:prstGeom>
          <a:noFill/>
          <a:ln>
            <a:noFill/>
          </a:ln>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61"/>
              </a:lnSpc>
              <a:defRPr sz="1000"/>
            </a:pPr>
            <a:r>
              <a:rPr lang="ja-JP" altLang="en-US" sz="1056" dirty="0">
                <a:solidFill>
                  <a:srgbClr val="000000"/>
                </a:solidFill>
                <a:latin typeface="HG丸ｺﾞｼｯｸM-PRO"/>
                <a:ea typeface="HG丸ｺﾞｼｯｸM-PRO"/>
              </a:rPr>
              <a:t>　</a:t>
            </a:r>
            <a:r>
              <a:rPr lang="en-US" altLang="ja-JP" sz="1000" dirty="0">
                <a:solidFill>
                  <a:srgbClr val="000000"/>
                </a:solidFill>
                <a:latin typeface="HG丸ｺﾞｼｯｸM-PRO"/>
                <a:ea typeface="HG丸ｺﾞｼｯｸM-PRO"/>
              </a:rPr>
              <a:t>SNS</a:t>
            </a:r>
            <a:r>
              <a:rPr lang="ja-JP" altLang="en-US" sz="1000" dirty="0">
                <a:solidFill>
                  <a:srgbClr val="000000"/>
                </a:solidFill>
                <a:latin typeface="HG丸ｺﾞｼｯｸM-PRO"/>
                <a:ea typeface="HG丸ｺﾞｼｯｸM-PRO"/>
              </a:rPr>
              <a:t>を通じて児童買春や児童</a:t>
            </a:r>
            <a:r>
              <a:rPr lang="ja-JP" altLang="en-US" sz="1000" dirty="0" smtClean="0">
                <a:solidFill>
                  <a:srgbClr val="000000"/>
                </a:solidFill>
                <a:latin typeface="HG丸ｺﾞｼｯｸM-PRO"/>
                <a:ea typeface="HG丸ｺﾞｼｯｸM-PRO"/>
              </a:rPr>
              <a:t>ポルノなどの</a:t>
            </a:r>
            <a:r>
              <a:rPr lang="ja-JP" altLang="en-US" sz="1000" dirty="0">
                <a:solidFill>
                  <a:srgbClr val="000000"/>
                </a:solidFill>
                <a:latin typeface="HG丸ｺﾞｼｯｸM-PRO"/>
                <a:ea typeface="HG丸ｺﾞｼｯｸM-PRO"/>
              </a:rPr>
              <a:t>性犯罪被害にあった青少年は毎年過去最多を更新しています</a:t>
            </a:r>
            <a:r>
              <a:rPr lang="ja-JP" altLang="en-US" sz="1000" dirty="0" smtClean="0">
                <a:solidFill>
                  <a:srgbClr val="000000"/>
                </a:solidFill>
                <a:latin typeface="HG丸ｺﾞｼｯｸM-PRO"/>
                <a:ea typeface="HG丸ｺﾞｼｯｸM-PRO"/>
              </a:rPr>
              <a:t>。</a:t>
            </a:r>
            <a:endParaRPr lang="en-US" altLang="ja-JP" sz="1000" dirty="0" smtClean="0">
              <a:solidFill>
                <a:srgbClr val="000000"/>
              </a:solidFill>
              <a:latin typeface="HG丸ｺﾞｼｯｸM-PRO"/>
              <a:ea typeface="HG丸ｺﾞｼｯｸM-PRO"/>
            </a:endParaRPr>
          </a:p>
          <a:p>
            <a:pPr>
              <a:lnSpc>
                <a:spcPts val="1161"/>
              </a:lnSpc>
              <a:defRPr sz="1000"/>
            </a:pPr>
            <a:r>
              <a:rPr lang="ja-JP" altLang="en-US" sz="1000" dirty="0" smtClean="0">
                <a:solidFill>
                  <a:srgbClr val="000000"/>
                </a:solidFill>
                <a:latin typeface="HG丸ｺﾞｼｯｸM-PRO"/>
                <a:ea typeface="HG丸ｺﾞｼｯｸM-PRO"/>
              </a:rPr>
              <a:t>　また、児童ポルノ事犯のうち、いわゆる「自画撮り被害」にあった青少年は全国で平成</a:t>
            </a:r>
            <a:r>
              <a:rPr lang="en-US" altLang="ja-JP" sz="1000" dirty="0" smtClean="0">
                <a:solidFill>
                  <a:srgbClr val="000000"/>
                </a:solidFill>
                <a:latin typeface="HG丸ｺﾞｼｯｸM-PRO"/>
                <a:ea typeface="HG丸ｺﾞｼｯｸM-PRO"/>
              </a:rPr>
              <a:t>29</a:t>
            </a:r>
            <a:r>
              <a:rPr lang="ja-JP" altLang="en-US" sz="1000" dirty="0" smtClean="0">
                <a:solidFill>
                  <a:srgbClr val="000000"/>
                </a:solidFill>
                <a:latin typeface="HG丸ｺﾞｼｯｸM-PRO"/>
                <a:ea typeface="HG丸ｺﾞｼｯｸM-PRO"/>
              </a:rPr>
              <a:t>年は</a:t>
            </a:r>
            <a:r>
              <a:rPr lang="en-US" altLang="ja-JP" sz="1000" dirty="0" smtClean="0">
                <a:solidFill>
                  <a:srgbClr val="000000"/>
                </a:solidFill>
                <a:latin typeface="HG丸ｺﾞｼｯｸM-PRO"/>
                <a:ea typeface="HG丸ｺﾞｼｯｸM-PRO"/>
              </a:rPr>
              <a:t>515</a:t>
            </a:r>
            <a:r>
              <a:rPr lang="ja-JP" altLang="en-US" sz="1000" dirty="0" smtClean="0">
                <a:solidFill>
                  <a:srgbClr val="000000"/>
                </a:solidFill>
                <a:latin typeface="HG丸ｺﾞｼｯｸM-PRO"/>
                <a:ea typeface="HG丸ｺﾞｼｯｸM-PRO"/>
              </a:rPr>
              <a:t>人で、平成</a:t>
            </a:r>
            <a:r>
              <a:rPr lang="en-US" altLang="ja-JP" sz="1000" dirty="0" smtClean="0">
                <a:solidFill>
                  <a:srgbClr val="000000"/>
                </a:solidFill>
                <a:latin typeface="HG丸ｺﾞｼｯｸM-PRO"/>
                <a:ea typeface="HG丸ｺﾞｼｯｸM-PRO"/>
              </a:rPr>
              <a:t>24</a:t>
            </a:r>
            <a:r>
              <a:rPr lang="ja-JP" altLang="en-US" sz="1000" dirty="0" smtClean="0">
                <a:solidFill>
                  <a:srgbClr val="000000"/>
                </a:solidFill>
                <a:latin typeface="HG丸ｺﾞｼｯｸM-PRO"/>
                <a:ea typeface="HG丸ｺﾞｼｯｸM-PRO"/>
              </a:rPr>
              <a:t>年</a:t>
            </a:r>
            <a:endParaRPr lang="en-US" altLang="ja-JP" sz="1000" dirty="0" smtClean="0">
              <a:solidFill>
                <a:srgbClr val="000000"/>
              </a:solidFill>
              <a:latin typeface="HG丸ｺﾞｼｯｸM-PRO"/>
              <a:ea typeface="HG丸ｺﾞｼｯｸM-PRO"/>
            </a:endParaRPr>
          </a:p>
          <a:p>
            <a:pPr>
              <a:lnSpc>
                <a:spcPts val="1161"/>
              </a:lnSpc>
              <a:defRPr sz="1000"/>
            </a:pPr>
            <a:r>
              <a:rPr lang="ja-JP" altLang="en-US" sz="1000" dirty="0" smtClean="0">
                <a:solidFill>
                  <a:srgbClr val="000000"/>
                </a:solidFill>
                <a:latin typeface="HG丸ｺﾞｼｯｸM-PRO"/>
                <a:ea typeface="HG丸ｺﾞｼｯｸM-PRO"/>
              </a:rPr>
              <a:t>と比べて倍増しています。</a:t>
            </a:r>
            <a:endParaRPr lang="en-US" altLang="ja-JP" sz="1000" dirty="0" smtClean="0">
              <a:solidFill>
                <a:srgbClr val="000000"/>
              </a:solidFill>
              <a:latin typeface="HG丸ｺﾞｼｯｸM-PRO"/>
              <a:ea typeface="HG丸ｺﾞｼｯｸM-PRO"/>
            </a:endParaRPr>
          </a:p>
          <a:p>
            <a:pPr>
              <a:lnSpc>
                <a:spcPts val="1161"/>
              </a:lnSpc>
              <a:defRPr sz="1000"/>
            </a:pPr>
            <a:r>
              <a:rPr lang="ja-JP" altLang="en-US" sz="1000" dirty="0">
                <a:solidFill>
                  <a:srgbClr val="000000"/>
                </a:solidFill>
                <a:latin typeface="HG丸ｺﾞｼｯｸM-PRO"/>
                <a:ea typeface="HG丸ｺﾞｼｯｸM-PRO"/>
              </a:rPr>
              <a:t>　裸等の画像が一旦インターネット上に流出すると完全に消去することは困難であり、被害は深刻であることから</a:t>
            </a:r>
            <a:r>
              <a:rPr lang="ja-JP" altLang="en-US" sz="1000" dirty="0" smtClean="0">
                <a:solidFill>
                  <a:srgbClr val="000000"/>
                </a:solidFill>
                <a:latin typeface="HG丸ｺﾞｼｯｸM-PRO"/>
                <a:ea typeface="HG丸ｺﾞｼｯｸM-PRO"/>
              </a:rPr>
              <a:t>、</a:t>
            </a:r>
            <a:endParaRPr lang="en-US" altLang="ja-JP" sz="1000" dirty="0" smtClean="0">
              <a:solidFill>
                <a:srgbClr val="000000"/>
              </a:solidFill>
              <a:latin typeface="HG丸ｺﾞｼｯｸM-PRO"/>
              <a:ea typeface="HG丸ｺﾞｼｯｸM-PRO"/>
            </a:endParaRPr>
          </a:p>
          <a:p>
            <a:pPr>
              <a:lnSpc>
                <a:spcPts val="1161"/>
              </a:lnSpc>
              <a:defRPr sz="1000"/>
            </a:pPr>
            <a:r>
              <a:rPr lang="ja-JP" altLang="en-US" sz="1000" b="1" dirty="0" smtClean="0">
                <a:solidFill>
                  <a:srgbClr val="000000"/>
                </a:solidFill>
                <a:latin typeface="HG丸ｺﾞｼｯｸM-PRO"/>
                <a:ea typeface="HG丸ｺﾞｼｯｸM-PRO"/>
              </a:rPr>
              <a:t>大阪府青少年</a:t>
            </a:r>
            <a:r>
              <a:rPr lang="ja-JP" altLang="en-US" sz="1000" b="1" dirty="0">
                <a:solidFill>
                  <a:srgbClr val="000000"/>
                </a:solidFill>
                <a:latin typeface="HG丸ｺﾞｼｯｸM-PRO"/>
                <a:ea typeface="HG丸ｺﾞｼｯｸM-PRO"/>
              </a:rPr>
              <a:t>健全育成条例</a:t>
            </a:r>
            <a:r>
              <a:rPr lang="ja-JP" altLang="en-US" sz="1000" dirty="0">
                <a:solidFill>
                  <a:srgbClr val="000000"/>
                </a:solidFill>
                <a:latin typeface="HG丸ｺﾞｼｯｸM-PRO"/>
                <a:ea typeface="HG丸ｺﾞｼｯｸM-PRO"/>
              </a:rPr>
              <a:t>を一部改正し、自画撮り被害を未然に防ぐために必要な規制を盛り込みました。</a:t>
            </a:r>
            <a:endParaRPr lang="en-US" altLang="ja-JP" sz="1000" dirty="0">
              <a:solidFill>
                <a:srgbClr val="000000"/>
              </a:solidFill>
              <a:latin typeface="HG丸ｺﾞｼｯｸM-PRO"/>
              <a:ea typeface="HG丸ｺﾞｼｯｸM-PRO"/>
            </a:endParaRPr>
          </a:p>
          <a:p>
            <a:pPr>
              <a:lnSpc>
                <a:spcPts val="1161"/>
              </a:lnSpc>
              <a:defRPr sz="1000"/>
            </a:pPr>
            <a:r>
              <a:rPr lang="ja-JP" altLang="en-US" sz="1000" b="1" dirty="0" smtClean="0">
                <a:solidFill>
                  <a:srgbClr val="FF0000"/>
                </a:solidFill>
                <a:latin typeface="HG丸ｺﾞｼｯｸM-PRO"/>
                <a:ea typeface="HG丸ｺﾞｼｯｸM-PRO"/>
              </a:rPr>
              <a:t>　　　　　　　　　　　　　　　　　　　　（</a:t>
            </a:r>
            <a:r>
              <a:rPr lang="ja-JP" altLang="en-US" sz="1000" b="1" dirty="0">
                <a:solidFill>
                  <a:srgbClr val="FF0000"/>
                </a:solidFill>
                <a:latin typeface="HG丸ｺﾞｼｯｸM-PRO"/>
                <a:ea typeface="HG丸ｺﾞｼｯｸM-PRO"/>
              </a:rPr>
              <a:t>平成</a:t>
            </a:r>
            <a:r>
              <a:rPr lang="en-US" altLang="ja-JP" sz="1000" b="1" dirty="0">
                <a:solidFill>
                  <a:srgbClr val="FF0000"/>
                </a:solidFill>
                <a:latin typeface="HG丸ｺﾞｼｯｸM-PRO"/>
                <a:ea typeface="HG丸ｺﾞｼｯｸM-PRO"/>
              </a:rPr>
              <a:t>3</a:t>
            </a:r>
            <a:r>
              <a:rPr lang="ja-JP" altLang="en-US" sz="1000" b="1" dirty="0">
                <a:solidFill>
                  <a:srgbClr val="FF0000"/>
                </a:solidFill>
                <a:latin typeface="HG丸ｺﾞｼｯｸM-PRO"/>
                <a:ea typeface="HG丸ｺﾞｼｯｸM-PRO"/>
              </a:rPr>
              <a:t>１年４月１日施行。ただし、罰則について</a:t>
            </a:r>
            <a:r>
              <a:rPr lang="ja-JP" altLang="en-US" sz="1000" b="1" dirty="0" smtClean="0">
                <a:solidFill>
                  <a:srgbClr val="FF0000"/>
                </a:solidFill>
                <a:latin typeface="HG丸ｺﾞｼｯｸM-PRO"/>
                <a:ea typeface="HG丸ｺﾞｼｯｸM-PRO"/>
              </a:rPr>
              <a:t>は同年６月</a:t>
            </a:r>
            <a:r>
              <a:rPr lang="ja-JP" altLang="en-US" sz="1000" b="1" dirty="0">
                <a:solidFill>
                  <a:srgbClr val="FF0000"/>
                </a:solidFill>
                <a:latin typeface="HG丸ｺﾞｼｯｸM-PRO"/>
                <a:ea typeface="HG丸ｺﾞｼｯｸM-PRO"/>
              </a:rPr>
              <a:t>１日施行）</a:t>
            </a:r>
          </a:p>
          <a:p>
            <a:pPr>
              <a:lnSpc>
                <a:spcPts val="1161"/>
              </a:lnSpc>
              <a:defRPr sz="1000"/>
            </a:pPr>
            <a:r>
              <a:rPr lang="ja-JP" altLang="en-US" sz="1056" dirty="0">
                <a:solidFill>
                  <a:srgbClr val="000000"/>
                </a:solidFill>
                <a:latin typeface="HG丸ｺﾞｼｯｸM-PRO"/>
                <a:ea typeface="HG丸ｺﾞｼｯｸM-PRO"/>
              </a:rPr>
              <a:t>　　　　</a:t>
            </a:r>
          </a:p>
        </p:txBody>
      </p:sp>
      <p:sp>
        <p:nvSpPr>
          <p:cNvPr id="4" name="AutoShape 173"/>
          <p:cNvSpPr>
            <a:spLocks noChangeArrowheads="1"/>
          </p:cNvSpPr>
          <p:nvPr/>
        </p:nvSpPr>
        <p:spPr bwMode="auto">
          <a:xfrm>
            <a:off x="207661" y="364097"/>
            <a:ext cx="4616226" cy="247659"/>
          </a:xfrm>
          <a:prstGeom prst="roundRect">
            <a:avLst>
              <a:gd name="adj" fmla="val 16667"/>
            </a:avLst>
          </a:prstGeom>
          <a:solidFill>
            <a:srgbClr xmlns:mc="http://schemas.openxmlformats.org/markup-compatibility/2006" xmlns:a14="http://schemas.microsoft.com/office/drawing/2010/main" val="0000FF" mc:Ignorable="a14" a14:legacySpreadsheetColorIndex="12"/>
          </a:solidFill>
          <a:ln w="9525">
            <a:solidFill>
              <a:srgbClr xmlns:mc="http://schemas.openxmlformats.org/markup-compatibility/2006" xmlns:a14="http://schemas.microsoft.com/office/drawing/2010/main" val="000000" mc:Ignorable="a14" a14:legacySpreadsheetColorIndex="64"/>
            </a:solidFill>
            <a:round/>
            <a:headEnd/>
            <a:tailEnd/>
          </a:ln>
        </p:spPr>
        <p:txBody>
          <a:bodyPr wrap="none" lIns="28965" tIns="19310" rIns="0" bIns="19310"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00" b="1" dirty="0">
                <a:solidFill>
                  <a:srgbClr val="FFFFFF"/>
                </a:solidFill>
                <a:latin typeface="HG丸ｺﾞｼｯｸM-PRO"/>
                <a:ea typeface="HG丸ｺﾞｼｯｸM-PRO"/>
              </a:rPr>
              <a:t>　</a:t>
            </a:r>
            <a:r>
              <a:rPr lang="ja-JP" altLang="en-US" sz="1200" b="1" dirty="0" smtClean="0">
                <a:solidFill>
                  <a:srgbClr val="FFFFFF"/>
                </a:solidFill>
                <a:latin typeface="HG丸ｺﾞｼｯｸM-PRO"/>
                <a:ea typeface="HG丸ｺﾞｼｯｸM-PRO"/>
              </a:rPr>
              <a:t>条例改正</a:t>
            </a:r>
            <a:r>
              <a:rPr lang="ja-JP" altLang="en-US" sz="1200" b="1" dirty="0">
                <a:solidFill>
                  <a:srgbClr val="FFFFFF"/>
                </a:solidFill>
                <a:latin typeface="HG丸ｺﾞｼｯｸM-PRO"/>
                <a:ea typeface="HG丸ｺﾞｼｯｸM-PRO"/>
              </a:rPr>
              <a:t>の背景</a:t>
            </a:r>
            <a:endParaRPr lang="ja-JP" altLang="en-US" sz="1200" dirty="0">
              <a:solidFill>
                <a:srgbClr val="FFFFFF"/>
              </a:solidFill>
              <a:latin typeface="ＭＳ ゴシック" pitchFamily="49" charset="-128"/>
              <a:ea typeface="ＭＳ ゴシック" pitchFamily="49" charset="-128"/>
            </a:endParaRPr>
          </a:p>
        </p:txBody>
      </p:sp>
      <p:pic>
        <p:nvPicPr>
          <p:cNvPr id="5" name="図 4"/>
          <p:cNvPicPr>
            <a:picLocks noChangeAspect="1"/>
          </p:cNvPicPr>
          <p:nvPr/>
        </p:nvPicPr>
        <p:blipFill>
          <a:blip r:embed="rId2"/>
          <a:stretch>
            <a:fillRect/>
          </a:stretch>
        </p:blipFill>
        <p:spPr>
          <a:xfrm>
            <a:off x="457200" y="1767914"/>
            <a:ext cx="2470822" cy="1250910"/>
          </a:xfrm>
          <a:prstGeom prst="rect">
            <a:avLst/>
          </a:prstGeom>
        </p:spPr>
      </p:pic>
      <p:sp>
        <p:nvSpPr>
          <p:cNvPr id="7" name="Rectangle 88"/>
          <p:cNvSpPr>
            <a:spLocks noChangeArrowheads="1"/>
          </p:cNvSpPr>
          <p:nvPr/>
        </p:nvSpPr>
        <p:spPr bwMode="auto">
          <a:xfrm>
            <a:off x="207660" y="4507403"/>
            <a:ext cx="6995453" cy="393577"/>
          </a:xfrm>
          <a:prstGeom prst="rect">
            <a:avLst/>
          </a:prstGeom>
          <a:solidFill>
            <a:schemeClr val="bg1">
              <a:lumMod val="85000"/>
            </a:schemeClr>
          </a:solidFill>
          <a:ln>
            <a:noFill/>
          </a:ln>
          <a:extLst/>
        </p:spPr>
        <p:txBody>
          <a:bodyPr wrap="none" lIns="10800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defRPr sz="1000"/>
            </a:pPr>
            <a:r>
              <a:rPr lang="ja-JP" altLang="en-US" sz="1200" b="1" u="sng" dirty="0" smtClean="0">
                <a:solidFill>
                  <a:srgbClr val="000000"/>
                </a:solidFill>
                <a:latin typeface="HG丸ｺﾞｼｯｸM-PRO"/>
                <a:ea typeface="HG丸ｺﾞｼｯｸM-PRO"/>
              </a:rPr>
              <a:t>何人</a:t>
            </a:r>
            <a:r>
              <a:rPr lang="ja-JP" altLang="en-US" sz="1200" b="1" u="sng" dirty="0">
                <a:solidFill>
                  <a:srgbClr val="000000"/>
                </a:solidFill>
                <a:latin typeface="HG丸ｺﾞｼｯｸM-PRO"/>
                <a:ea typeface="HG丸ｺﾞｼｯｸM-PRO"/>
              </a:rPr>
              <a:t>も</a:t>
            </a:r>
            <a:r>
              <a:rPr lang="en-US" altLang="ja-JP" sz="1200" b="1" u="sng" dirty="0">
                <a:solidFill>
                  <a:srgbClr val="000000"/>
                </a:solidFill>
                <a:latin typeface="HG丸ｺﾞｼｯｸM-PRO"/>
                <a:ea typeface="HG丸ｺﾞｼｯｸM-PRO"/>
              </a:rPr>
              <a:t>18</a:t>
            </a:r>
            <a:r>
              <a:rPr lang="ja-JP" altLang="en-US" sz="1200" b="1" u="sng" dirty="0">
                <a:solidFill>
                  <a:srgbClr val="000000"/>
                </a:solidFill>
                <a:latin typeface="HG丸ｺﾞｼｯｸM-PRO"/>
                <a:ea typeface="HG丸ｺﾞｼｯｸM-PRO"/>
              </a:rPr>
              <a:t>歳未満の青少年に対し、当該青少年に係る児童ポルノ等</a:t>
            </a:r>
            <a:r>
              <a:rPr lang="en-US" altLang="ja-JP" sz="1200" b="1" u="sng" baseline="30000" dirty="0">
                <a:solidFill>
                  <a:srgbClr val="000000"/>
                </a:solidFill>
                <a:latin typeface="HG丸ｺﾞｼｯｸM-PRO"/>
                <a:ea typeface="HG丸ｺﾞｼｯｸM-PRO"/>
              </a:rPr>
              <a:t>※</a:t>
            </a:r>
            <a:r>
              <a:rPr lang="ja-JP" altLang="en-US" sz="1200" b="1" u="sng" dirty="0">
                <a:solidFill>
                  <a:srgbClr val="000000"/>
                </a:solidFill>
                <a:latin typeface="HG丸ｺﾞｼｯｸM-PRO"/>
                <a:ea typeface="HG丸ｺﾞｼｯｸM-PRO"/>
              </a:rPr>
              <a:t>の提供を求めてはならない。</a:t>
            </a:r>
            <a:endParaRPr lang="en-US" altLang="ja-JP" sz="1200" b="1" u="sng" dirty="0">
              <a:solidFill>
                <a:srgbClr val="000000"/>
              </a:solidFill>
              <a:latin typeface="HG丸ｺﾞｼｯｸM-PRO"/>
              <a:ea typeface="HG丸ｺﾞｼｯｸM-PRO"/>
            </a:endParaRPr>
          </a:p>
          <a:p>
            <a:pPr>
              <a:lnSpc>
                <a:spcPts val="1161"/>
              </a:lnSpc>
              <a:defRPr sz="1000"/>
            </a:pPr>
            <a:r>
              <a:rPr lang="ja-JP" altLang="en-US" sz="1056" dirty="0">
                <a:solidFill>
                  <a:srgbClr val="000000"/>
                </a:solidFill>
                <a:latin typeface="HG丸ｺﾞｼｯｸM-PRO"/>
                <a:ea typeface="HG丸ｺﾞｼｯｸM-PRO"/>
              </a:rPr>
              <a:t>　</a:t>
            </a:r>
            <a:endParaRPr lang="en-US" altLang="ja-JP" sz="1056" dirty="0">
              <a:solidFill>
                <a:srgbClr val="000000"/>
              </a:solidFill>
              <a:latin typeface="HG丸ｺﾞｼｯｸM-PRO"/>
              <a:ea typeface="HG丸ｺﾞｼｯｸM-PRO"/>
            </a:endParaRPr>
          </a:p>
        </p:txBody>
      </p:sp>
      <p:sp>
        <p:nvSpPr>
          <p:cNvPr id="8" name="AutoShape 173"/>
          <p:cNvSpPr>
            <a:spLocks noChangeArrowheads="1"/>
          </p:cNvSpPr>
          <p:nvPr/>
        </p:nvSpPr>
        <p:spPr bwMode="auto">
          <a:xfrm>
            <a:off x="208426" y="4182025"/>
            <a:ext cx="4656455" cy="285938"/>
          </a:xfrm>
          <a:prstGeom prst="roundRect">
            <a:avLst>
              <a:gd name="adj" fmla="val 16667"/>
            </a:avLst>
          </a:prstGeom>
          <a:solidFill>
            <a:srgbClr xmlns:mc="http://schemas.openxmlformats.org/markup-compatibility/2006" xmlns:a14="http://schemas.microsoft.com/office/drawing/2010/main" val="0000FF" mc:Ignorable="a14" a14:legacySpreadsheetColorIndex="12"/>
          </a:solidFill>
          <a:ln w="9525">
            <a:solidFill>
              <a:srgbClr xmlns:mc="http://schemas.openxmlformats.org/markup-compatibility/2006" xmlns:a14="http://schemas.microsoft.com/office/drawing/2010/main" val="000000" mc:Ignorable="a14" a14:legacySpreadsheetColorIndex="64"/>
            </a:solidFill>
            <a:round/>
            <a:headEnd/>
            <a:tailEnd/>
          </a:ln>
        </p:spPr>
        <p:txBody>
          <a:bodyPr wrap="none" lIns="28965" tIns="19310" rIns="0" bIns="19310"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66" b="1" dirty="0">
                <a:solidFill>
                  <a:srgbClr val="FFFFFF"/>
                </a:solidFill>
                <a:latin typeface="HG丸ｺﾞｼｯｸM-PRO"/>
                <a:ea typeface="HG丸ｺﾞｼｯｸM-PRO"/>
              </a:rPr>
              <a:t>　</a:t>
            </a:r>
            <a:r>
              <a:rPr lang="ja-JP" altLang="en-US" sz="1200" b="1" dirty="0">
                <a:solidFill>
                  <a:srgbClr val="FFFFFF"/>
                </a:solidFill>
                <a:latin typeface="HG丸ｺﾞｼｯｸM-PRO"/>
                <a:ea typeface="HG丸ｺﾞｼｯｸM-PRO"/>
              </a:rPr>
              <a:t>規制の内容</a:t>
            </a:r>
            <a:r>
              <a:rPr lang="ja-JP" altLang="en-US" sz="1266" b="1" dirty="0">
                <a:solidFill>
                  <a:srgbClr val="FFFFFF"/>
                </a:solidFill>
                <a:latin typeface="HG丸ｺﾞｼｯｸM-PRO"/>
                <a:ea typeface="HG丸ｺﾞｼｯｸM-PRO"/>
              </a:rPr>
              <a:t>　　</a:t>
            </a:r>
            <a:r>
              <a:rPr lang="ja-JP" altLang="en-US" dirty="0">
                <a:solidFill>
                  <a:srgbClr val="FFFFFF"/>
                </a:solidFill>
                <a:latin typeface="ＭＳ ゴシック" pitchFamily="49" charset="-128"/>
                <a:ea typeface="ＭＳ ゴシック" pitchFamily="49" charset="-128"/>
              </a:rPr>
              <a:t>条例第</a:t>
            </a:r>
            <a:r>
              <a:rPr lang="en-US" altLang="ja-JP" dirty="0">
                <a:solidFill>
                  <a:srgbClr val="FFFFFF"/>
                </a:solidFill>
                <a:latin typeface="ＭＳ ゴシック" pitchFamily="49" charset="-128"/>
                <a:ea typeface="ＭＳ ゴシック" pitchFamily="49" charset="-128"/>
              </a:rPr>
              <a:t>42</a:t>
            </a:r>
            <a:r>
              <a:rPr lang="ja-JP" altLang="en-US" dirty="0">
                <a:solidFill>
                  <a:srgbClr val="FFFFFF"/>
                </a:solidFill>
                <a:latin typeface="ＭＳ ゴシック" pitchFamily="49" charset="-128"/>
                <a:ea typeface="ＭＳ ゴシック" pitchFamily="49" charset="-128"/>
              </a:rPr>
              <a:t>条の</a:t>
            </a:r>
            <a:r>
              <a:rPr lang="en-US" altLang="ja-JP" dirty="0">
                <a:solidFill>
                  <a:srgbClr val="FFFFFF"/>
                </a:solidFill>
                <a:latin typeface="ＭＳ ゴシック" pitchFamily="49" charset="-128"/>
                <a:ea typeface="ＭＳ ゴシック" pitchFamily="49" charset="-128"/>
              </a:rPr>
              <a:t>2</a:t>
            </a:r>
            <a:endParaRPr lang="ja-JP" altLang="en-US" dirty="0">
              <a:solidFill>
                <a:srgbClr val="FFFFFF"/>
              </a:solidFill>
              <a:latin typeface="ＭＳ ゴシック" pitchFamily="49" charset="-128"/>
              <a:ea typeface="ＭＳ ゴシック" pitchFamily="49" charset="-128"/>
            </a:endParaRPr>
          </a:p>
        </p:txBody>
      </p:sp>
      <p:sp>
        <p:nvSpPr>
          <p:cNvPr id="9" name="Rectangle 88"/>
          <p:cNvSpPr>
            <a:spLocks noChangeArrowheads="1"/>
          </p:cNvSpPr>
          <p:nvPr/>
        </p:nvSpPr>
        <p:spPr bwMode="auto">
          <a:xfrm>
            <a:off x="101602" y="5332271"/>
            <a:ext cx="7177162" cy="1524259"/>
          </a:xfrm>
          <a:prstGeom prst="rect">
            <a:avLst/>
          </a:prstGeom>
          <a:noFill/>
          <a:ln>
            <a:noFill/>
          </a:ln>
          <a:extLst/>
        </p:spPr>
        <p:txBody>
          <a:bodyPr wrap="squar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400"/>
              </a:lnSpc>
            </a:pPr>
            <a:r>
              <a:rPr lang="ja-JP" altLang="en-US" sz="1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要求</a:t>
            </a:r>
            <a:r>
              <a:rPr lang="ja-JP" altLang="en-US" sz="1000" dirty="0">
                <a:latin typeface="HG丸ｺﾞｼｯｸM-PRO" panose="020F0600000000000000" pitchFamily="50" charset="-128"/>
                <a:ea typeface="HG丸ｺﾞｼｯｸM-PRO" panose="020F0600000000000000" pitchFamily="50" charset="-128"/>
              </a:rPr>
              <a:t>されるままに青少年が画像を送信してしまえば、送信</a:t>
            </a:r>
            <a:r>
              <a:rPr lang="ja-JP" altLang="en-US" sz="1000" dirty="0" smtClean="0">
                <a:latin typeface="HG丸ｺﾞｼｯｸM-PRO" panose="020F0600000000000000" pitchFamily="50" charset="-128"/>
                <a:ea typeface="HG丸ｺﾞｼｯｸM-PRO" panose="020F0600000000000000" pitchFamily="50" charset="-128"/>
              </a:rPr>
              <a:t>させた者は児童</a:t>
            </a:r>
            <a:r>
              <a:rPr lang="ja-JP" altLang="en-US" sz="1000" dirty="0">
                <a:latin typeface="HG丸ｺﾞｼｯｸM-PRO" panose="020F0600000000000000" pitchFamily="50" charset="-128"/>
                <a:ea typeface="HG丸ｺﾞｼｯｸM-PRO" panose="020F0600000000000000" pitchFamily="50" charset="-128"/>
              </a:rPr>
              <a:t>ポルノ</a:t>
            </a:r>
            <a:r>
              <a:rPr lang="ja-JP" altLang="en-US" sz="1000" dirty="0" smtClean="0">
                <a:latin typeface="HG丸ｺﾞｼｯｸM-PRO" panose="020F0600000000000000" pitchFamily="50" charset="-128"/>
                <a:ea typeface="HG丸ｺﾞｼｯｸM-PRO" panose="020F0600000000000000" pitchFamily="50" charset="-128"/>
              </a:rPr>
              <a:t>禁止法（第７条第４項の製造罪）の</a:t>
            </a:r>
            <a:endParaRPr lang="en-US" altLang="ja-JP" sz="1000" dirty="0" smtClean="0">
              <a:latin typeface="HG丸ｺﾞｼｯｸM-PRO" panose="020F0600000000000000" pitchFamily="50" charset="-128"/>
              <a:ea typeface="HG丸ｺﾞｼｯｸM-PRO" panose="020F0600000000000000" pitchFamily="50" charset="-128"/>
            </a:endParaRPr>
          </a:p>
          <a:p>
            <a:pPr>
              <a:lnSpc>
                <a:spcPts val="1400"/>
              </a:lnSpc>
            </a:pPr>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処罰対象となる。（製造罪：３年以下懲役又は</a:t>
            </a:r>
            <a:r>
              <a:rPr lang="en-US" altLang="ja-JP" sz="1000" dirty="0" smtClean="0">
                <a:latin typeface="HG丸ｺﾞｼｯｸM-PRO" panose="020F0600000000000000" pitchFamily="50" charset="-128"/>
                <a:ea typeface="HG丸ｺﾞｼｯｸM-PRO" panose="020F0600000000000000" pitchFamily="50" charset="-128"/>
              </a:rPr>
              <a:t>300</a:t>
            </a:r>
            <a:r>
              <a:rPr lang="ja-JP" altLang="en-US" sz="1000" dirty="0" smtClean="0">
                <a:latin typeface="HG丸ｺﾞｼｯｸM-PRO" panose="020F0600000000000000" pitchFamily="50" charset="-128"/>
                <a:ea typeface="HG丸ｺﾞｼｯｸM-PRO" panose="020F0600000000000000" pitchFamily="50" charset="-128"/>
              </a:rPr>
              <a:t>万円以下罰金）</a:t>
            </a:r>
            <a:endParaRPr lang="en-US" altLang="ja-JP" sz="1000" dirty="0" smtClean="0">
              <a:latin typeface="HG丸ｺﾞｼｯｸM-PRO" panose="020F0600000000000000" pitchFamily="50" charset="-128"/>
              <a:ea typeface="HG丸ｺﾞｼｯｸM-PRO" panose="020F0600000000000000" pitchFamily="50" charset="-128"/>
            </a:endParaRPr>
          </a:p>
          <a:p>
            <a:pPr>
              <a:lnSpc>
                <a:spcPts val="1400"/>
              </a:lnSpc>
            </a:pP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しかし</a:t>
            </a:r>
            <a:r>
              <a:rPr lang="ja-JP" altLang="en-US" sz="1000" dirty="0">
                <a:latin typeface="HG丸ｺﾞｼｯｸM-PRO" panose="020F0600000000000000" pitchFamily="50" charset="-128"/>
                <a:ea typeface="HG丸ｺﾞｼｯｸM-PRO" panose="020F0600000000000000" pitchFamily="50" charset="-128"/>
              </a:rPr>
              <a:t>、送信してしまってからでは画像の拡散リスクは永久に</a:t>
            </a:r>
            <a:r>
              <a:rPr lang="ja-JP" altLang="en-US" sz="1000" dirty="0" smtClean="0">
                <a:latin typeface="HG丸ｺﾞｼｯｸM-PRO" panose="020F0600000000000000" pitchFamily="50" charset="-128"/>
                <a:ea typeface="HG丸ｺﾞｼｯｸM-PRO" panose="020F0600000000000000" pitchFamily="50" charset="-128"/>
              </a:rPr>
              <a:t>残ることになり</a:t>
            </a:r>
            <a:r>
              <a:rPr lang="ja-JP" altLang="en-US" sz="1000" dirty="0">
                <a:latin typeface="HG丸ｺﾞｼｯｸM-PRO" panose="020F0600000000000000" pitchFamily="50" charset="-128"/>
                <a:ea typeface="HG丸ｺﾞｼｯｸM-PRO" panose="020F0600000000000000" pitchFamily="50" charset="-128"/>
              </a:rPr>
              <a:t>、被害は救済されない</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pPr>
              <a:lnSpc>
                <a:spcPts val="1400"/>
              </a:lnSpc>
            </a:pPr>
            <a:endParaRPr lang="en-US" altLang="ja-JP" sz="1000" dirty="0" smtClean="0">
              <a:latin typeface="HG丸ｺﾞｼｯｸM-PRO" panose="020F0600000000000000" pitchFamily="50" charset="-128"/>
              <a:ea typeface="HG丸ｺﾞｼｯｸM-PRO" panose="020F0600000000000000" pitchFamily="50" charset="-128"/>
            </a:endParaRPr>
          </a:p>
          <a:p>
            <a:pPr>
              <a:lnSpc>
                <a:spcPts val="1400"/>
              </a:lnSpc>
            </a:pPr>
            <a:r>
              <a:rPr lang="ja-JP" altLang="en-US" sz="1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被害を未然</a:t>
            </a:r>
            <a:r>
              <a:rPr lang="ja-JP" altLang="en-US" sz="1000" dirty="0">
                <a:latin typeface="HG丸ｺﾞｼｯｸM-PRO" panose="020F0600000000000000" pitchFamily="50" charset="-128"/>
                <a:ea typeface="HG丸ｺﾞｼｯｸM-PRO" panose="020F0600000000000000" pitchFamily="50" charset="-128"/>
              </a:rPr>
              <a:t>に防止するため</a:t>
            </a:r>
            <a:r>
              <a:rPr lang="ja-JP" altLang="en-US" sz="1000" dirty="0" smtClean="0">
                <a:latin typeface="HG丸ｺﾞｼｯｸM-PRO" panose="020F0600000000000000" pitchFamily="50" charset="-128"/>
                <a:ea typeface="HG丸ｺﾞｼｯｸM-PRO" panose="020F0600000000000000" pitchFamily="50" charset="-128"/>
              </a:rPr>
              <a:t>、送信（製造）の</a:t>
            </a:r>
            <a:r>
              <a:rPr lang="ja-JP" altLang="en-US" sz="1000" dirty="0">
                <a:latin typeface="HG丸ｺﾞｼｯｸM-PRO" panose="020F0600000000000000" pitchFamily="50" charset="-128"/>
                <a:ea typeface="HG丸ｺﾞｼｯｸM-PRO" panose="020F0600000000000000" pitchFamily="50" charset="-128"/>
              </a:rPr>
              <a:t>前段階である要求行為（青少年に裸</a:t>
            </a:r>
            <a:r>
              <a:rPr lang="ja-JP" altLang="en-US" sz="1000" dirty="0" smtClean="0">
                <a:latin typeface="HG丸ｺﾞｼｯｸM-PRO" panose="020F0600000000000000" pitchFamily="50" charset="-128"/>
                <a:ea typeface="HG丸ｺﾞｼｯｸM-PRO" panose="020F0600000000000000" pitchFamily="50" charset="-128"/>
              </a:rPr>
              <a:t>の画像等を</a:t>
            </a:r>
            <a:r>
              <a:rPr lang="ja-JP" altLang="en-US" sz="1000" dirty="0">
                <a:latin typeface="HG丸ｺﾞｼｯｸM-PRO" panose="020F0600000000000000" pitchFamily="50" charset="-128"/>
                <a:ea typeface="HG丸ｺﾞｼｯｸM-PRO" panose="020F0600000000000000" pitchFamily="50" charset="-128"/>
              </a:rPr>
              <a:t>求める行為）を規制する</a:t>
            </a: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　</a:t>
            </a:r>
            <a:endParaRPr lang="en-US" altLang="ja-JP" sz="1000" dirty="0">
              <a:latin typeface="HG丸ｺﾞｼｯｸM-PRO" panose="020F0600000000000000" pitchFamily="50" charset="-128"/>
              <a:ea typeface="HG丸ｺﾞｼｯｸM-PRO" panose="020F0600000000000000" pitchFamily="50" charset="-128"/>
            </a:endParaRPr>
          </a:p>
          <a:p>
            <a:pPr>
              <a:lnSpc>
                <a:spcPts val="1400"/>
              </a:lnSpc>
            </a:pPr>
            <a:r>
              <a:rPr lang="ja-JP" altLang="en-US" sz="1000" dirty="0">
                <a:solidFill>
                  <a:srgbClr val="FF0000"/>
                </a:solidFill>
                <a:latin typeface="HG丸ｺﾞｼｯｸM-PRO" panose="020F0600000000000000" pitchFamily="50" charset="-128"/>
                <a:ea typeface="HG丸ｺﾞｼｯｸM-PRO" panose="020F0600000000000000" pitchFamily="50" charset="-128"/>
              </a:rPr>
              <a:t>　</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親密なやり取りを重ね好意</a:t>
            </a:r>
            <a:r>
              <a:rPr lang="ja-JP" altLang="en-US" sz="1000" dirty="0">
                <a:latin typeface="HG丸ｺﾞｼｯｸM-PRO" panose="020F0600000000000000" pitchFamily="50" charset="-128"/>
                <a:ea typeface="HG丸ｺﾞｼｯｸM-PRO" panose="020F0600000000000000" pitchFamily="50" charset="-128"/>
              </a:rPr>
              <a:t>を</a:t>
            </a:r>
            <a:r>
              <a:rPr lang="ja-JP" altLang="en-US" sz="1000" dirty="0" smtClean="0">
                <a:latin typeface="HG丸ｺﾞｼｯｸM-PRO" panose="020F0600000000000000" pitchFamily="50" charset="-128"/>
                <a:ea typeface="HG丸ｺﾞｼｯｸM-PRO" panose="020F0600000000000000" pitchFamily="50" charset="-128"/>
              </a:rPr>
              <a:t>抱かせた上で画像を</a:t>
            </a:r>
            <a:r>
              <a:rPr lang="ja-JP" altLang="en-US" sz="1000" dirty="0">
                <a:latin typeface="HG丸ｺﾞｼｯｸM-PRO" panose="020F0600000000000000" pitchFamily="50" charset="-128"/>
                <a:ea typeface="HG丸ｺﾞｼｯｸM-PRO" panose="020F0600000000000000" pitchFamily="50" charset="-128"/>
              </a:rPr>
              <a:t>要求</a:t>
            </a:r>
            <a:r>
              <a:rPr lang="ja-JP" altLang="en-US" sz="1000" dirty="0" smtClean="0">
                <a:latin typeface="HG丸ｺﾞｼｯｸM-PRO" panose="020F0600000000000000" pitchFamily="50" charset="-128"/>
                <a:ea typeface="HG丸ｺﾞｼｯｸM-PRO" panose="020F0600000000000000" pitchFamily="50" charset="-128"/>
              </a:rPr>
              <a:t>するなど手口</a:t>
            </a:r>
            <a:r>
              <a:rPr lang="ja-JP" altLang="en-US" sz="1000" dirty="0">
                <a:latin typeface="HG丸ｺﾞｼｯｸM-PRO" panose="020F0600000000000000" pitchFamily="50" charset="-128"/>
                <a:ea typeface="HG丸ｺﾞｼｯｸM-PRO" panose="020F0600000000000000" pitchFamily="50" charset="-128"/>
              </a:rPr>
              <a:t>は様々であるため、方法の如何にかかわらず</a:t>
            </a:r>
            <a:r>
              <a:rPr lang="ja-JP" altLang="en-US" sz="1000" dirty="0" smtClean="0">
                <a:latin typeface="HG丸ｺﾞｼｯｸM-PRO" panose="020F0600000000000000" pitchFamily="50" charset="-128"/>
                <a:ea typeface="HG丸ｺﾞｼｯｸM-PRO" panose="020F0600000000000000" pitchFamily="50" charset="-128"/>
              </a:rPr>
              <a:t>禁止</a:t>
            </a:r>
            <a:endParaRPr lang="en-US" altLang="ja-JP" sz="1000" dirty="0" smtClean="0">
              <a:latin typeface="HG丸ｺﾞｼｯｸM-PRO" panose="020F0600000000000000" pitchFamily="50" charset="-128"/>
              <a:ea typeface="HG丸ｺﾞｼｯｸM-PRO" panose="020F0600000000000000" pitchFamily="50" charset="-128"/>
            </a:endParaRPr>
          </a:p>
          <a:p>
            <a:pPr>
              <a:lnSpc>
                <a:spcPts val="1400"/>
              </a:lnSpc>
            </a:pP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交際相手や友人の場合であっても拡散リスク等があることから、要求相手との関係を問わず全ての人に対して禁止</a:t>
            </a:r>
          </a:p>
          <a:p>
            <a:endParaRPr lang="ja-JP" altLang="ja-JP" sz="1056" dirty="0">
              <a:latin typeface="HGSｺﾞｼｯｸE" panose="020B0900000000000000" pitchFamily="50" charset="-128"/>
              <a:ea typeface="HGSｺﾞｼｯｸE" panose="020B0900000000000000" pitchFamily="50" charset="-128"/>
            </a:endParaRPr>
          </a:p>
        </p:txBody>
      </p:sp>
      <p:sp>
        <p:nvSpPr>
          <p:cNvPr id="10" name="Rectangle 100"/>
          <p:cNvSpPr>
            <a:spLocks noChangeArrowheads="1"/>
          </p:cNvSpPr>
          <p:nvPr/>
        </p:nvSpPr>
        <p:spPr bwMode="auto">
          <a:xfrm>
            <a:off x="280848" y="3386701"/>
            <a:ext cx="7433139" cy="690699"/>
          </a:xfrm>
          <a:prstGeom prst="rect">
            <a:avLst/>
          </a:prstGeom>
          <a:noFill/>
          <a:ln>
            <a:noFill/>
          </a:ln>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61"/>
              </a:lnSpc>
              <a:defRPr sz="1000"/>
            </a:pPr>
            <a:r>
              <a:rPr lang="ja-JP" altLang="en-US" sz="1000" dirty="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女子中学生は、</a:t>
            </a:r>
            <a:r>
              <a:rPr lang="en-US" altLang="ja-JP" sz="1000" dirty="0">
                <a:latin typeface="HG丸ｺﾞｼｯｸM-PRO" panose="020F0600000000000000" pitchFamily="50" charset="-128"/>
                <a:ea typeface="HG丸ｺﾞｼｯｸM-PRO" panose="020F0600000000000000" pitchFamily="50" charset="-128"/>
              </a:rPr>
              <a:t>SNS</a:t>
            </a:r>
            <a:r>
              <a:rPr lang="ja-JP" altLang="en-US" sz="1000" dirty="0">
                <a:latin typeface="HG丸ｺﾞｼｯｸM-PRO" panose="020F0600000000000000" pitchFamily="50" charset="-128"/>
                <a:ea typeface="HG丸ｺﾞｼｯｸM-PRO" panose="020F0600000000000000" pitchFamily="50" charset="-128"/>
              </a:rPr>
              <a:t>で知り合った男性モデルになりすました男に、親密なやり取りを交わすうちに言葉巧みに誘導</a:t>
            </a:r>
            <a:endParaRPr lang="en-US" altLang="ja-JP" sz="1000" dirty="0">
              <a:latin typeface="HG丸ｺﾞｼｯｸM-PRO" panose="020F0600000000000000" pitchFamily="50" charset="-128"/>
              <a:ea typeface="HG丸ｺﾞｼｯｸM-PRO" panose="020F0600000000000000" pitchFamily="50" charset="-128"/>
            </a:endParaRPr>
          </a:p>
          <a:p>
            <a:pPr>
              <a:lnSpc>
                <a:spcPts val="1161"/>
              </a:lnSpc>
              <a:defRPr sz="1000"/>
            </a:pPr>
            <a:r>
              <a:rPr lang="ja-JP" altLang="en-US" sz="1000" dirty="0">
                <a:latin typeface="HG丸ｺﾞｼｯｸM-PRO" panose="020F0600000000000000" pitchFamily="50" charset="-128"/>
                <a:ea typeface="HG丸ｺﾞｼｯｸM-PRO" panose="020F0600000000000000" pitchFamily="50" charset="-128"/>
              </a:rPr>
              <a:t>　され、自分の裸の画像を送信させられた</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pPr>
              <a:lnSpc>
                <a:spcPts val="700"/>
              </a:lnSpc>
              <a:defRPr sz="1000"/>
            </a:pPr>
            <a:r>
              <a:rPr lang="ja-JP" altLang="en-US" sz="1000" dirty="0" smtClean="0">
                <a:latin typeface="HG丸ｺﾞｼｯｸM-PRO" panose="020F0600000000000000" pitchFamily="50" charset="-128"/>
                <a:ea typeface="HG丸ｺﾞｼｯｸM-PRO" panose="020F0600000000000000" pitchFamily="50" charset="-128"/>
              </a:rPr>
              <a:t>　</a:t>
            </a:r>
            <a:endParaRPr lang="en-US" altLang="ja-JP" sz="1000" dirty="0">
              <a:latin typeface="HG丸ｺﾞｼｯｸM-PRO" panose="020F0600000000000000" pitchFamily="50" charset="-128"/>
              <a:ea typeface="HG丸ｺﾞｼｯｸM-PRO" panose="020F0600000000000000" pitchFamily="50" charset="-128"/>
            </a:endParaRPr>
          </a:p>
          <a:p>
            <a:pPr>
              <a:lnSpc>
                <a:spcPts val="1161"/>
              </a:lnSpc>
              <a:defRPr sz="1000"/>
            </a:pPr>
            <a:r>
              <a:rPr lang="ja-JP" altLang="en-US" sz="1000" dirty="0">
                <a:solidFill>
                  <a:srgbClr val="FF0000"/>
                </a:solidFill>
                <a:latin typeface="HG丸ｺﾞｼｯｸM-PRO" panose="020F0600000000000000" pitchFamily="50" charset="-128"/>
                <a:ea typeface="HG丸ｺﾞｼｯｸM-PRO" panose="020F0600000000000000" pitchFamily="50" charset="-128"/>
              </a:rPr>
              <a:t>■</a:t>
            </a:r>
            <a:r>
              <a:rPr lang="en-US" altLang="ja-JP" sz="1000" dirty="0" err="1">
                <a:latin typeface="HG丸ｺﾞｼｯｸM-PRO" panose="020F0600000000000000" pitchFamily="50" charset="-128"/>
                <a:ea typeface="HG丸ｺﾞｼｯｸM-PRO" panose="020F0600000000000000" pitchFamily="50" charset="-128"/>
              </a:rPr>
              <a:t>男子中学生</a:t>
            </a:r>
            <a:r>
              <a:rPr lang="ja-JP" altLang="ja-JP" sz="1000" dirty="0">
                <a:latin typeface="HG丸ｺﾞｼｯｸM-PRO" panose="020F0600000000000000" pitchFamily="50" charset="-128"/>
                <a:ea typeface="HG丸ｺﾞｼｯｸM-PRO" panose="020F0600000000000000" pitchFamily="50" charset="-128"/>
              </a:rPr>
              <a:t>は、</a:t>
            </a:r>
            <a:r>
              <a:rPr lang="en-US" altLang="ja-JP" sz="1000" dirty="0">
                <a:latin typeface="HG丸ｺﾞｼｯｸM-PRO" panose="020F0600000000000000" pitchFamily="50" charset="-128"/>
                <a:ea typeface="HG丸ｺﾞｼｯｸM-PRO" panose="020F0600000000000000" pitchFamily="50" charset="-128"/>
              </a:rPr>
              <a:t>SNS</a:t>
            </a:r>
            <a:r>
              <a:rPr lang="ja-JP" altLang="ja-JP" sz="1000" dirty="0">
                <a:latin typeface="HG丸ｺﾞｼｯｸM-PRO" panose="020F0600000000000000" pitchFamily="50" charset="-128"/>
                <a:ea typeface="HG丸ｺﾞｼｯｸM-PRO" panose="020F0600000000000000" pitchFamily="50" charset="-128"/>
              </a:rPr>
              <a:t>で</a:t>
            </a:r>
            <a:r>
              <a:rPr lang="en-US" altLang="ja-JP" sz="1000" dirty="0" err="1">
                <a:latin typeface="HG丸ｺﾞｼｯｸM-PRO" panose="020F0600000000000000" pitchFamily="50" charset="-128"/>
                <a:ea typeface="HG丸ｺﾞｼｯｸM-PRO" panose="020F0600000000000000" pitchFamily="50" charset="-128"/>
              </a:rPr>
              <a:t>女子中学生</a:t>
            </a:r>
            <a:r>
              <a:rPr lang="ja-JP" altLang="ja-JP" sz="1000" dirty="0">
                <a:latin typeface="HG丸ｺﾞｼｯｸM-PRO" panose="020F0600000000000000" pitchFamily="50" charset="-128"/>
                <a:ea typeface="HG丸ｺﾞｼｯｸM-PRO" panose="020F0600000000000000" pitchFamily="50" charset="-128"/>
              </a:rPr>
              <a:t>と</a:t>
            </a:r>
            <a:r>
              <a:rPr lang="en-US" altLang="ja-JP" sz="1000" dirty="0">
                <a:latin typeface="HG丸ｺﾞｼｯｸM-PRO" panose="020F0600000000000000" pitchFamily="50" charset="-128"/>
                <a:ea typeface="HG丸ｺﾞｼｯｸM-PRO" panose="020F0600000000000000" pitchFamily="50" charset="-128"/>
              </a:rPr>
              <a:t>裸</a:t>
            </a:r>
            <a:r>
              <a:rPr lang="ja-JP" altLang="ja-JP" sz="1000" dirty="0">
                <a:latin typeface="HG丸ｺﾞｼｯｸM-PRO" panose="020F0600000000000000" pitchFamily="50" charset="-128"/>
                <a:ea typeface="HG丸ｺﾞｼｯｸM-PRO" panose="020F0600000000000000" pitchFamily="50" charset="-128"/>
              </a:rPr>
              <a:t>の</a:t>
            </a:r>
            <a:r>
              <a:rPr lang="en-US" altLang="ja-JP" sz="1000" dirty="0" err="1">
                <a:latin typeface="HG丸ｺﾞｼｯｸM-PRO" panose="020F0600000000000000" pitchFamily="50" charset="-128"/>
                <a:ea typeface="HG丸ｺﾞｼｯｸM-PRO" panose="020F0600000000000000" pitchFamily="50" charset="-128"/>
              </a:rPr>
              <a:t>画像</a:t>
            </a:r>
            <a:r>
              <a:rPr lang="ja-JP" altLang="ja-JP" sz="1000" dirty="0">
                <a:latin typeface="HG丸ｺﾞｼｯｸM-PRO" panose="020F0600000000000000" pitchFamily="50" charset="-128"/>
                <a:ea typeface="HG丸ｺﾞｼｯｸM-PRO" panose="020F0600000000000000" pitchFamily="50" charset="-128"/>
              </a:rPr>
              <a:t>を</a:t>
            </a:r>
            <a:r>
              <a:rPr lang="en-US" altLang="ja-JP" sz="1000" dirty="0" err="1">
                <a:latin typeface="HG丸ｺﾞｼｯｸM-PRO" panose="020F0600000000000000" pitchFamily="50" charset="-128"/>
                <a:ea typeface="HG丸ｺﾞｼｯｸM-PRO" panose="020F0600000000000000" pitchFamily="50" charset="-128"/>
              </a:rPr>
              <a:t>交換</a:t>
            </a:r>
            <a:r>
              <a:rPr lang="ja-JP" altLang="ja-JP" sz="1000" dirty="0">
                <a:latin typeface="HG丸ｺﾞｼｯｸM-PRO" panose="020F0600000000000000" pitchFamily="50" charset="-128"/>
                <a:ea typeface="HG丸ｺﾞｼｯｸM-PRO" panose="020F0600000000000000" pitchFamily="50" charset="-128"/>
              </a:rPr>
              <a:t>したが、この「</a:t>
            </a:r>
            <a:r>
              <a:rPr lang="en-US" altLang="ja-JP" sz="1000" dirty="0" err="1">
                <a:latin typeface="HG丸ｺﾞｼｯｸM-PRO" panose="020F0600000000000000" pitchFamily="50" charset="-128"/>
                <a:ea typeface="HG丸ｺﾞｼｯｸM-PRO" panose="020F0600000000000000" pitchFamily="50" charset="-128"/>
              </a:rPr>
              <a:t>女子中学生</a:t>
            </a:r>
            <a:r>
              <a:rPr lang="ja-JP" altLang="ja-JP" sz="1000" dirty="0">
                <a:latin typeface="HG丸ｺﾞｼｯｸM-PRO" panose="020F0600000000000000" pitchFamily="50" charset="-128"/>
                <a:ea typeface="HG丸ｺﾞｼｯｸM-PRO" panose="020F0600000000000000" pitchFamily="50" charset="-128"/>
              </a:rPr>
              <a:t>」は</a:t>
            </a:r>
            <a:r>
              <a:rPr lang="en-US" altLang="ja-JP" sz="1000" dirty="0" err="1">
                <a:latin typeface="HG丸ｺﾞｼｯｸM-PRO" panose="020F0600000000000000" pitchFamily="50" charset="-128"/>
                <a:ea typeface="HG丸ｺﾞｼｯｸM-PRO" panose="020F0600000000000000" pitchFamily="50" charset="-128"/>
              </a:rPr>
              <a:t>大学生</a:t>
            </a:r>
            <a:r>
              <a:rPr lang="ja-JP" altLang="ja-JP" sz="1000" dirty="0">
                <a:latin typeface="HG丸ｺﾞｼｯｸM-PRO" panose="020F0600000000000000" pitchFamily="50" charset="-128"/>
                <a:ea typeface="HG丸ｺﾞｼｯｸM-PRO" panose="020F0600000000000000" pitchFamily="50" charset="-128"/>
              </a:rPr>
              <a:t>の</a:t>
            </a:r>
            <a:r>
              <a:rPr lang="en-US" altLang="ja-JP" sz="1000" dirty="0">
                <a:latin typeface="HG丸ｺﾞｼｯｸM-PRO" panose="020F0600000000000000" pitchFamily="50" charset="-128"/>
                <a:ea typeface="HG丸ｺﾞｼｯｸM-PRO" panose="020F0600000000000000" pitchFamily="50" charset="-128"/>
              </a:rPr>
              <a:t>男</a:t>
            </a:r>
            <a:r>
              <a:rPr lang="ja-JP" altLang="ja-JP" sz="1000" dirty="0">
                <a:latin typeface="HG丸ｺﾞｼｯｸM-PRO" panose="020F0600000000000000" pitchFamily="50" charset="-128"/>
                <a:ea typeface="HG丸ｺﾞｼｯｸM-PRO" panose="020F0600000000000000" pitchFamily="50" charset="-128"/>
              </a:rPr>
              <a:t>がなりすまして</a:t>
            </a:r>
            <a:r>
              <a:rPr lang="ja-JP" altLang="en-US" sz="1000" dirty="0">
                <a:latin typeface="HG丸ｺﾞｼｯｸM-PRO" panose="020F0600000000000000" pitchFamily="50" charset="-128"/>
                <a:ea typeface="HG丸ｺﾞｼｯｸM-PRO" panose="020F0600000000000000" pitchFamily="50" charset="-128"/>
              </a:rPr>
              <a:t>いた</a:t>
            </a:r>
            <a:endParaRPr lang="en-US" altLang="ja-JP" sz="1000" dirty="0">
              <a:latin typeface="HG丸ｺﾞｼｯｸM-PRO" panose="020F0600000000000000" pitchFamily="50" charset="-128"/>
              <a:ea typeface="HG丸ｺﾞｼｯｸM-PRO" panose="020F0600000000000000" pitchFamily="50" charset="-128"/>
            </a:endParaRPr>
          </a:p>
          <a:p>
            <a:pPr>
              <a:lnSpc>
                <a:spcPts val="1161"/>
              </a:lnSpc>
              <a:defRPr sz="1000"/>
            </a:pPr>
            <a:r>
              <a:rPr lang="ja-JP" altLang="en-US" sz="1000" dirty="0">
                <a:latin typeface="HG丸ｺﾞｼｯｸM-PRO" panose="020F0600000000000000" pitchFamily="50" charset="-128"/>
                <a:ea typeface="HG丸ｺﾞｼｯｸM-PRO" panose="020F0600000000000000" pitchFamily="50" charset="-128"/>
              </a:rPr>
              <a:t>　</a:t>
            </a:r>
            <a:r>
              <a:rPr lang="ja-JP" altLang="ja-JP" sz="1000" dirty="0">
                <a:latin typeface="HG丸ｺﾞｼｯｸM-PRO" panose="020F0600000000000000" pitchFamily="50" charset="-128"/>
                <a:ea typeface="HG丸ｺﾞｼｯｸM-PRO" panose="020F0600000000000000" pitchFamily="50" charset="-128"/>
              </a:rPr>
              <a:t>ものであり、その</a:t>
            </a:r>
            <a:r>
              <a:rPr lang="en-US" altLang="ja-JP" sz="1000" dirty="0">
                <a:latin typeface="HG丸ｺﾞｼｯｸM-PRO" panose="020F0600000000000000" pitchFamily="50" charset="-128"/>
                <a:ea typeface="HG丸ｺﾞｼｯｸM-PRO" panose="020F0600000000000000" pitchFamily="50" charset="-128"/>
              </a:rPr>
              <a:t>男</a:t>
            </a:r>
            <a:r>
              <a:rPr lang="ja-JP" altLang="ja-JP" sz="1000" dirty="0">
                <a:latin typeface="HG丸ｺﾞｼｯｸM-PRO" panose="020F0600000000000000" pitchFamily="50" charset="-128"/>
                <a:ea typeface="HG丸ｺﾞｼｯｸM-PRO" panose="020F0600000000000000" pitchFamily="50" charset="-128"/>
              </a:rPr>
              <a:t>に「</a:t>
            </a:r>
            <a:r>
              <a:rPr lang="en-US" altLang="ja-JP" sz="1000" dirty="0" err="1">
                <a:latin typeface="HG丸ｺﾞｼｯｸM-PRO" panose="020F0600000000000000" pitchFamily="50" charset="-128"/>
                <a:ea typeface="HG丸ｺﾞｼｯｸM-PRO" panose="020F0600000000000000" pitchFamily="50" charset="-128"/>
              </a:rPr>
              <a:t>警察</a:t>
            </a:r>
            <a:r>
              <a:rPr lang="ja-JP" altLang="ja-JP" sz="1000" dirty="0">
                <a:latin typeface="HG丸ｺﾞｼｯｸM-PRO" panose="020F0600000000000000" pitchFamily="50" charset="-128"/>
                <a:ea typeface="HG丸ｺﾞｼｯｸM-PRO" panose="020F0600000000000000" pitchFamily="50" charset="-128"/>
              </a:rPr>
              <a:t>や</a:t>
            </a:r>
            <a:r>
              <a:rPr lang="en-US" altLang="ja-JP" sz="1000" dirty="0" err="1">
                <a:latin typeface="HG丸ｺﾞｼｯｸM-PRO" panose="020F0600000000000000" pitchFamily="50" charset="-128"/>
                <a:ea typeface="HG丸ｺﾞｼｯｸM-PRO" panose="020F0600000000000000" pitchFamily="50" charset="-128"/>
              </a:rPr>
              <a:t>学校</a:t>
            </a:r>
            <a:r>
              <a:rPr lang="ja-JP" altLang="ja-JP" sz="1000" dirty="0">
                <a:latin typeface="HG丸ｺﾞｼｯｸM-PRO" panose="020F0600000000000000" pitchFamily="50" charset="-128"/>
                <a:ea typeface="HG丸ｺﾞｼｯｸM-PRO" panose="020F0600000000000000" pitchFamily="50" charset="-128"/>
              </a:rPr>
              <a:t>にばらす」などと</a:t>
            </a:r>
            <a:r>
              <a:rPr lang="en-US" altLang="ja-JP" sz="1000" dirty="0" err="1">
                <a:latin typeface="HG丸ｺﾞｼｯｸM-PRO" panose="020F0600000000000000" pitchFamily="50" charset="-128"/>
                <a:ea typeface="HG丸ｺﾞｼｯｸM-PRO" panose="020F0600000000000000" pitchFamily="50" charset="-128"/>
              </a:rPr>
              <a:t>脅迫</a:t>
            </a:r>
            <a:r>
              <a:rPr lang="ja-JP" altLang="ja-JP" sz="1000" dirty="0">
                <a:latin typeface="HG丸ｺﾞｼｯｸM-PRO" panose="020F0600000000000000" pitchFamily="50" charset="-128"/>
                <a:ea typeface="HG丸ｺﾞｼｯｸM-PRO" panose="020F0600000000000000" pitchFamily="50" charset="-128"/>
              </a:rPr>
              <a:t>されて</a:t>
            </a:r>
            <a:r>
              <a:rPr lang="en-US" altLang="ja-JP" sz="1000" dirty="0">
                <a:latin typeface="HG丸ｺﾞｼｯｸM-PRO" panose="020F0600000000000000" pitchFamily="50" charset="-128"/>
                <a:ea typeface="HG丸ｺﾞｼｯｸM-PRO" panose="020F0600000000000000" pitchFamily="50" charset="-128"/>
              </a:rPr>
              <a:t>男</a:t>
            </a:r>
            <a:r>
              <a:rPr lang="ja-JP" altLang="ja-JP" sz="1000" dirty="0">
                <a:latin typeface="HG丸ｺﾞｼｯｸM-PRO" panose="020F0600000000000000" pitchFamily="50" charset="-128"/>
                <a:ea typeface="HG丸ｺﾞｼｯｸM-PRO" panose="020F0600000000000000" pitchFamily="50" charset="-128"/>
              </a:rPr>
              <a:t>の</a:t>
            </a:r>
            <a:r>
              <a:rPr lang="en-US" altLang="ja-JP" sz="1000" dirty="0" err="1">
                <a:latin typeface="HG丸ｺﾞｼｯｸM-PRO" panose="020F0600000000000000" pitchFamily="50" charset="-128"/>
                <a:ea typeface="HG丸ｺﾞｼｯｸM-PRO" panose="020F0600000000000000" pitchFamily="50" charset="-128"/>
              </a:rPr>
              <a:t>自宅</a:t>
            </a:r>
            <a:r>
              <a:rPr lang="ja-JP" altLang="ja-JP" sz="1000" dirty="0">
                <a:latin typeface="HG丸ｺﾞｼｯｸM-PRO" panose="020F0600000000000000" pitchFamily="50" charset="-128"/>
                <a:ea typeface="HG丸ｺﾞｼｯｸM-PRO" panose="020F0600000000000000" pitchFamily="50" charset="-128"/>
              </a:rPr>
              <a:t>に</a:t>
            </a:r>
            <a:r>
              <a:rPr lang="en-US" altLang="ja-JP" sz="1000" dirty="0">
                <a:latin typeface="HG丸ｺﾞｼｯｸM-PRO" panose="020F0600000000000000" pitchFamily="50" charset="-128"/>
                <a:ea typeface="HG丸ｺﾞｼｯｸM-PRO" panose="020F0600000000000000" pitchFamily="50" charset="-128"/>
              </a:rPr>
              <a:t>呼</a:t>
            </a:r>
            <a:r>
              <a:rPr lang="ja-JP" altLang="ja-JP" sz="1000" dirty="0">
                <a:latin typeface="HG丸ｺﾞｼｯｸM-PRO" panose="020F0600000000000000" pitchFamily="50" charset="-128"/>
                <a:ea typeface="HG丸ｺﾞｼｯｸM-PRO" panose="020F0600000000000000" pitchFamily="50" charset="-128"/>
              </a:rPr>
              <a:t>び</a:t>
            </a:r>
            <a:r>
              <a:rPr lang="en-US" altLang="ja-JP" sz="1000" dirty="0">
                <a:latin typeface="HG丸ｺﾞｼｯｸM-PRO" panose="020F0600000000000000" pitchFamily="50" charset="-128"/>
                <a:ea typeface="HG丸ｺﾞｼｯｸM-PRO" panose="020F0600000000000000" pitchFamily="50" charset="-128"/>
              </a:rPr>
              <a:t>出</a:t>
            </a:r>
            <a:r>
              <a:rPr lang="ja-JP" altLang="ja-JP" sz="1000" dirty="0">
                <a:latin typeface="HG丸ｺﾞｼｯｸM-PRO" panose="020F0600000000000000" pitchFamily="50" charset="-128"/>
                <a:ea typeface="HG丸ｺﾞｼｯｸM-PRO" panose="020F0600000000000000" pitchFamily="50" charset="-128"/>
              </a:rPr>
              <a:t>され、わいせつな</a:t>
            </a:r>
            <a:r>
              <a:rPr lang="en-US" altLang="ja-JP" sz="1000" dirty="0" err="1">
                <a:latin typeface="HG丸ｺﾞｼｯｸM-PRO" panose="020F0600000000000000" pitchFamily="50" charset="-128"/>
                <a:ea typeface="HG丸ｺﾞｼｯｸM-PRO" panose="020F0600000000000000" pitchFamily="50" charset="-128"/>
              </a:rPr>
              <a:t>行為</a:t>
            </a:r>
            <a:r>
              <a:rPr lang="ja-JP" altLang="ja-JP" sz="1000" dirty="0">
                <a:latin typeface="HG丸ｺﾞｼｯｸM-PRO" panose="020F0600000000000000" pitchFamily="50" charset="-128"/>
                <a:ea typeface="HG丸ｺﾞｼｯｸM-PRO" panose="020F0600000000000000" pitchFamily="50" charset="-128"/>
              </a:rPr>
              <a:t>をされた。　</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49954" y="6905334"/>
            <a:ext cx="3734439" cy="1223678"/>
            <a:chOff x="0" y="0"/>
            <a:chExt cx="3036459" cy="1355633"/>
          </a:xfrm>
        </p:grpSpPr>
        <p:sp>
          <p:nvSpPr>
            <p:cNvPr id="12" name="Freeform 17"/>
            <p:cNvSpPr>
              <a:spLocks/>
            </p:cNvSpPr>
            <p:nvPr/>
          </p:nvSpPr>
          <p:spPr bwMode="auto">
            <a:xfrm>
              <a:off x="120777" y="1187340"/>
              <a:ext cx="2915682" cy="168293"/>
            </a:xfrm>
            <a:custGeom>
              <a:avLst/>
              <a:gdLst>
                <a:gd name="T0" fmla="*/ 0 w 6144"/>
                <a:gd name="T1" fmla="*/ 48 h 288"/>
                <a:gd name="T2" fmla="*/ 48 w 6144"/>
                <a:gd name="T3" fmla="*/ 0 h 288"/>
                <a:gd name="T4" fmla="*/ 6096 w 6144"/>
                <a:gd name="T5" fmla="*/ 0 h 288"/>
                <a:gd name="T6" fmla="*/ 6144 w 6144"/>
                <a:gd name="T7" fmla="*/ 48 h 288"/>
                <a:gd name="T8" fmla="*/ 6144 w 6144"/>
                <a:gd name="T9" fmla="*/ 240 h 288"/>
                <a:gd name="T10" fmla="*/ 6096 w 6144"/>
                <a:gd name="T11" fmla="*/ 288 h 288"/>
                <a:gd name="T12" fmla="*/ 48 w 6144"/>
                <a:gd name="T13" fmla="*/ 288 h 288"/>
                <a:gd name="T14" fmla="*/ 0 w 6144"/>
                <a:gd name="T15" fmla="*/ 240 h 288"/>
                <a:gd name="T16" fmla="*/ 0 w 6144"/>
                <a:gd name="T17" fmla="*/ 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4" h="288">
                  <a:moveTo>
                    <a:pt x="0" y="48"/>
                  </a:moveTo>
                  <a:cubicBezTo>
                    <a:pt x="0" y="22"/>
                    <a:pt x="22" y="0"/>
                    <a:pt x="48" y="0"/>
                  </a:cubicBezTo>
                  <a:lnTo>
                    <a:pt x="6096" y="0"/>
                  </a:lnTo>
                  <a:cubicBezTo>
                    <a:pt x="6123" y="0"/>
                    <a:pt x="6144" y="22"/>
                    <a:pt x="6144" y="48"/>
                  </a:cubicBezTo>
                  <a:lnTo>
                    <a:pt x="6144" y="240"/>
                  </a:lnTo>
                  <a:cubicBezTo>
                    <a:pt x="6144" y="267"/>
                    <a:pt x="6123" y="288"/>
                    <a:pt x="6096" y="288"/>
                  </a:cubicBezTo>
                  <a:lnTo>
                    <a:pt x="48" y="288"/>
                  </a:lnTo>
                  <a:cubicBezTo>
                    <a:pt x="22" y="288"/>
                    <a:pt x="0" y="267"/>
                    <a:pt x="0" y="240"/>
                  </a:cubicBezTo>
                  <a:lnTo>
                    <a:pt x="0" y="48"/>
                  </a:lnTo>
                  <a:close/>
                </a:path>
              </a:pathLst>
            </a:custGeom>
            <a:noFill/>
            <a:ln w="206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50" b="1">
                  <a:latin typeface="Meiryo UI" panose="020B0604030504040204" pitchFamily="50" charset="-128"/>
                  <a:ea typeface="Meiryo UI" panose="020B0604030504040204" pitchFamily="50" charset="-128"/>
                </a:rPr>
                <a:t>　</a:t>
              </a:r>
              <a:r>
                <a:rPr lang="en-US" altLang="ja-JP" sz="950" b="1">
                  <a:latin typeface="Meiryo UI" panose="020B0604030504040204" pitchFamily="50" charset="-128"/>
                  <a:ea typeface="Meiryo UI" panose="020B0604030504040204" pitchFamily="50" charset="-128"/>
                </a:rPr>
                <a:t>3.</a:t>
              </a:r>
              <a:r>
                <a:rPr lang="ja-JP" altLang="en-US" sz="950" b="1">
                  <a:latin typeface="Meiryo UI" panose="020B0604030504040204" pitchFamily="50" charset="-128"/>
                  <a:ea typeface="Meiryo UI" panose="020B0604030504040204" pitchFamily="50" charset="-128"/>
                </a:rPr>
                <a:t>送ってしまえば、送らせた者は児ポ法</a:t>
              </a:r>
              <a:r>
                <a:rPr lang="en-US" altLang="ja-JP" sz="950" b="1">
                  <a:latin typeface="Meiryo UI" panose="020B0604030504040204" pitchFamily="50" charset="-128"/>
                  <a:ea typeface="Meiryo UI" panose="020B0604030504040204" pitchFamily="50" charset="-128"/>
                </a:rPr>
                <a:t>(</a:t>
              </a:r>
              <a:r>
                <a:rPr lang="ja-JP" altLang="en-US" sz="950" b="1">
                  <a:latin typeface="Meiryo UI" panose="020B0604030504040204" pitchFamily="50" charset="-128"/>
                  <a:ea typeface="Meiryo UI" panose="020B0604030504040204" pitchFamily="50" charset="-128"/>
                </a:rPr>
                <a:t>製造罪</a:t>
              </a:r>
              <a:r>
                <a:rPr lang="en-US" altLang="ja-JP" sz="950" b="1">
                  <a:latin typeface="Meiryo UI" panose="020B0604030504040204" pitchFamily="50" charset="-128"/>
                  <a:ea typeface="Meiryo UI" panose="020B0604030504040204" pitchFamily="50" charset="-128"/>
                </a:rPr>
                <a:t>)</a:t>
              </a:r>
              <a:r>
                <a:rPr lang="ja-JP" altLang="en-US" sz="950" b="1">
                  <a:latin typeface="Meiryo UI" panose="020B0604030504040204" pitchFamily="50" charset="-128"/>
                  <a:ea typeface="Meiryo UI" panose="020B0604030504040204" pitchFamily="50" charset="-128"/>
                </a:rPr>
                <a:t>違反となる</a:t>
              </a: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24"/>
              <a:ext cx="798987" cy="94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85" y="428703"/>
              <a:ext cx="1416808" cy="6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619" y="75461"/>
              <a:ext cx="588401" cy="7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9"/>
            <p:cNvSpPr>
              <a:spLocks/>
            </p:cNvSpPr>
            <p:nvPr/>
          </p:nvSpPr>
          <p:spPr bwMode="auto">
            <a:xfrm rot="179514">
              <a:off x="711131" y="0"/>
              <a:ext cx="1732686" cy="412781"/>
            </a:xfrm>
            <a:custGeom>
              <a:avLst/>
              <a:gdLst>
                <a:gd name="T0" fmla="*/ 1759 w 3739"/>
                <a:gd name="T1" fmla="*/ 42 h 641"/>
                <a:gd name="T2" fmla="*/ 142 w 3739"/>
                <a:gd name="T3" fmla="*/ 635 h 641"/>
                <a:gd name="T4" fmla="*/ 14 w 3739"/>
                <a:gd name="T5" fmla="*/ 641 h 641"/>
                <a:gd name="T6" fmla="*/ 1695 w 3739"/>
                <a:gd name="T7" fmla="*/ 45 h 641"/>
                <a:gd name="T8" fmla="*/ 1823 w 3739"/>
                <a:gd name="T9" fmla="*/ 39 h 641"/>
                <a:gd name="T10" fmla="*/ 3489 w 3739"/>
                <a:gd name="T11" fmla="*/ 335 h 641"/>
                <a:gd name="T12" fmla="*/ 3739 w 3739"/>
                <a:gd name="T13" fmla="*/ 322 h 641"/>
                <a:gd name="T14" fmla="*/ 3491 w 3739"/>
                <a:gd name="T15" fmla="*/ 468 h 641"/>
                <a:gd name="T16" fmla="*/ 3112 w 3739"/>
                <a:gd name="T17" fmla="*/ 353 h 641"/>
                <a:gd name="T18" fmla="*/ 3361 w 3739"/>
                <a:gd name="T19" fmla="*/ 341 h 641"/>
                <a:gd name="T20" fmla="*/ 1695 w 3739"/>
                <a:gd name="T21" fmla="*/ 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9" h="641">
                  <a:moveTo>
                    <a:pt x="1759" y="42"/>
                  </a:moveTo>
                  <a:cubicBezTo>
                    <a:pt x="843" y="98"/>
                    <a:pt x="128" y="360"/>
                    <a:pt x="142" y="635"/>
                  </a:cubicBezTo>
                  <a:lnTo>
                    <a:pt x="14" y="641"/>
                  </a:lnTo>
                  <a:cubicBezTo>
                    <a:pt x="0" y="359"/>
                    <a:pt x="753" y="92"/>
                    <a:pt x="1695" y="45"/>
                  </a:cubicBezTo>
                  <a:lnTo>
                    <a:pt x="1823" y="39"/>
                  </a:lnTo>
                  <a:cubicBezTo>
                    <a:pt x="2594" y="0"/>
                    <a:pt x="3277" y="121"/>
                    <a:pt x="3489" y="335"/>
                  </a:cubicBezTo>
                  <a:lnTo>
                    <a:pt x="3739" y="322"/>
                  </a:lnTo>
                  <a:lnTo>
                    <a:pt x="3491" y="468"/>
                  </a:lnTo>
                  <a:lnTo>
                    <a:pt x="3112" y="353"/>
                  </a:lnTo>
                  <a:lnTo>
                    <a:pt x="3361" y="341"/>
                  </a:lnTo>
                  <a:cubicBezTo>
                    <a:pt x="3150" y="128"/>
                    <a:pt x="2466" y="6"/>
                    <a:pt x="1695" y="45"/>
                  </a:cubicBezTo>
                </a:path>
              </a:pathLst>
            </a:custGeom>
            <a:solidFill>
              <a:schemeClr val="tx2"/>
            </a:solidFill>
            <a:ln w="19050" cap="flat">
              <a:solidFill>
                <a:srgbClr val="1F497D"/>
              </a:solidFill>
              <a:prstDash val="solid"/>
              <a:round/>
              <a:headEnd/>
              <a:tailEnd/>
            </a:ln>
          </p:spPr>
          <p:txBody>
            <a:bodyPr vert="horz" wrap="square" lIns="96549" tIns="48274" rIns="96549" bIns="48274"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61"/>
            </a:p>
          </p:txBody>
        </p:sp>
        <p:sp>
          <p:nvSpPr>
            <p:cNvPr id="17" name="Freeform 17"/>
            <p:cNvSpPr>
              <a:spLocks/>
            </p:cNvSpPr>
            <p:nvPr/>
          </p:nvSpPr>
          <p:spPr bwMode="auto">
            <a:xfrm>
              <a:off x="750985" y="235007"/>
              <a:ext cx="1546976" cy="144478"/>
            </a:xfrm>
            <a:custGeom>
              <a:avLst/>
              <a:gdLst>
                <a:gd name="T0" fmla="*/ 0 w 6144"/>
                <a:gd name="T1" fmla="*/ 48 h 288"/>
                <a:gd name="T2" fmla="*/ 48 w 6144"/>
                <a:gd name="T3" fmla="*/ 0 h 288"/>
                <a:gd name="T4" fmla="*/ 6096 w 6144"/>
                <a:gd name="T5" fmla="*/ 0 h 288"/>
                <a:gd name="T6" fmla="*/ 6144 w 6144"/>
                <a:gd name="T7" fmla="*/ 48 h 288"/>
                <a:gd name="T8" fmla="*/ 6144 w 6144"/>
                <a:gd name="T9" fmla="*/ 240 h 288"/>
                <a:gd name="T10" fmla="*/ 6096 w 6144"/>
                <a:gd name="T11" fmla="*/ 288 h 288"/>
                <a:gd name="T12" fmla="*/ 48 w 6144"/>
                <a:gd name="T13" fmla="*/ 288 h 288"/>
                <a:gd name="T14" fmla="*/ 0 w 6144"/>
                <a:gd name="T15" fmla="*/ 240 h 288"/>
                <a:gd name="T16" fmla="*/ 0 w 6144"/>
                <a:gd name="T17" fmla="*/ 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4" h="288">
                  <a:moveTo>
                    <a:pt x="0" y="48"/>
                  </a:moveTo>
                  <a:cubicBezTo>
                    <a:pt x="0" y="22"/>
                    <a:pt x="22" y="0"/>
                    <a:pt x="48" y="0"/>
                  </a:cubicBezTo>
                  <a:lnTo>
                    <a:pt x="6096" y="0"/>
                  </a:lnTo>
                  <a:cubicBezTo>
                    <a:pt x="6123" y="0"/>
                    <a:pt x="6144" y="22"/>
                    <a:pt x="6144" y="48"/>
                  </a:cubicBezTo>
                  <a:lnTo>
                    <a:pt x="6144" y="240"/>
                  </a:lnTo>
                  <a:cubicBezTo>
                    <a:pt x="6144" y="267"/>
                    <a:pt x="6123" y="288"/>
                    <a:pt x="6096" y="288"/>
                  </a:cubicBezTo>
                  <a:lnTo>
                    <a:pt x="48" y="288"/>
                  </a:lnTo>
                  <a:cubicBezTo>
                    <a:pt x="22" y="288"/>
                    <a:pt x="0" y="267"/>
                    <a:pt x="0" y="240"/>
                  </a:cubicBezTo>
                  <a:lnTo>
                    <a:pt x="0" y="48"/>
                  </a:lnTo>
                  <a:close/>
                </a:path>
              </a:pathLst>
            </a:custGeom>
            <a:noFill/>
            <a:ln w="206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50" b="1" dirty="0">
                  <a:latin typeface="Meiryo UI" panose="020B0604030504040204" pitchFamily="50" charset="-128"/>
                  <a:ea typeface="Meiryo UI" panose="020B0604030504040204" pitchFamily="50" charset="-128"/>
                </a:rPr>
                <a:t>  1.</a:t>
              </a:r>
              <a:r>
                <a:rPr lang="ja-JP" altLang="en-US" sz="950" b="1" dirty="0">
                  <a:latin typeface="Meiryo UI" panose="020B0604030504040204" pitchFamily="50" charset="-128"/>
                  <a:ea typeface="Meiryo UI" panose="020B0604030504040204" pitchFamily="50" charset="-128"/>
                </a:rPr>
                <a:t>裸の画像を送るよう求める</a:t>
              </a:r>
            </a:p>
          </p:txBody>
        </p:sp>
        <p:sp>
          <p:nvSpPr>
            <p:cNvPr id="18" name="Freeform 27"/>
            <p:cNvSpPr>
              <a:spLocks/>
            </p:cNvSpPr>
            <p:nvPr/>
          </p:nvSpPr>
          <p:spPr bwMode="auto">
            <a:xfrm>
              <a:off x="1545327" y="794163"/>
              <a:ext cx="1491132" cy="291143"/>
            </a:xfrm>
            <a:custGeom>
              <a:avLst/>
              <a:gdLst>
                <a:gd name="T0" fmla="*/ 0 w 2624"/>
                <a:gd name="T1" fmla="*/ 176 h 389"/>
                <a:gd name="T2" fmla="*/ 43 w 2624"/>
                <a:gd name="T3" fmla="*/ 133 h 389"/>
                <a:gd name="T4" fmla="*/ 1531 w 2624"/>
                <a:gd name="T5" fmla="*/ 133 h 389"/>
                <a:gd name="T6" fmla="*/ 1731 w 2624"/>
                <a:gd name="T7" fmla="*/ 0 h 389"/>
                <a:gd name="T8" fmla="*/ 2187 w 2624"/>
                <a:gd name="T9" fmla="*/ 133 h 389"/>
                <a:gd name="T10" fmla="*/ 2582 w 2624"/>
                <a:gd name="T11" fmla="*/ 133 h 389"/>
                <a:gd name="T12" fmla="*/ 2624 w 2624"/>
                <a:gd name="T13" fmla="*/ 176 h 389"/>
                <a:gd name="T14" fmla="*/ 2624 w 2624"/>
                <a:gd name="T15" fmla="*/ 176 h 389"/>
                <a:gd name="T16" fmla="*/ 2624 w 2624"/>
                <a:gd name="T17" fmla="*/ 176 h 389"/>
                <a:gd name="T18" fmla="*/ 2624 w 2624"/>
                <a:gd name="T19" fmla="*/ 240 h 389"/>
                <a:gd name="T20" fmla="*/ 2624 w 2624"/>
                <a:gd name="T21" fmla="*/ 347 h 389"/>
                <a:gd name="T22" fmla="*/ 2582 w 2624"/>
                <a:gd name="T23" fmla="*/ 389 h 389"/>
                <a:gd name="T24" fmla="*/ 2187 w 2624"/>
                <a:gd name="T25" fmla="*/ 389 h 389"/>
                <a:gd name="T26" fmla="*/ 1531 w 2624"/>
                <a:gd name="T27" fmla="*/ 389 h 389"/>
                <a:gd name="T28" fmla="*/ 1531 w 2624"/>
                <a:gd name="T29" fmla="*/ 389 h 389"/>
                <a:gd name="T30" fmla="*/ 43 w 2624"/>
                <a:gd name="T31" fmla="*/ 389 h 389"/>
                <a:gd name="T32" fmla="*/ 0 w 2624"/>
                <a:gd name="T33" fmla="*/ 347 h 389"/>
                <a:gd name="T34" fmla="*/ 0 w 2624"/>
                <a:gd name="T35" fmla="*/ 240 h 389"/>
                <a:gd name="T36" fmla="*/ 0 w 2624"/>
                <a:gd name="T37" fmla="*/ 176 h 389"/>
                <a:gd name="T38" fmla="*/ 0 w 2624"/>
                <a:gd name="T39" fmla="*/ 17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4" h="389">
                  <a:moveTo>
                    <a:pt x="0" y="176"/>
                  </a:moveTo>
                  <a:cubicBezTo>
                    <a:pt x="0" y="153"/>
                    <a:pt x="20" y="133"/>
                    <a:pt x="43" y="133"/>
                  </a:cubicBezTo>
                  <a:lnTo>
                    <a:pt x="1531" y="133"/>
                  </a:lnTo>
                  <a:lnTo>
                    <a:pt x="1731" y="0"/>
                  </a:lnTo>
                  <a:lnTo>
                    <a:pt x="2187" y="133"/>
                  </a:lnTo>
                  <a:lnTo>
                    <a:pt x="2582" y="133"/>
                  </a:lnTo>
                  <a:cubicBezTo>
                    <a:pt x="2605" y="133"/>
                    <a:pt x="2624" y="153"/>
                    <a:pt x="2624" y="176"/>
                  </a:cubicBezTo>
                  <a:lnTo>
                    <a:pt x="2624" y="176"/>
                  </a:lnTo>
                  <a:lnTo>
                    <a:pt x="2624" y="176"/>
                  </a:lnTo>
                  <a:lnTo>
                    <a:pt x="2624" y="240"/>
                  </a:lnTo>
                  <a:lnTo>
                    <a:pt x="2624" y="347"/>
                  </a:lnTo>
                  <a:cubicBezTo>
                    <a:pt x="2624" y="370"/>
                    <a:pt x="2605" y="389"/>
                    <a:pt x="2582" y="389"/>
                  </a:cubicBezTo>
                  <a:lnTo>
                    <a:pt x="2187" y="389"/>
                  </a:lnTo>
                  <a:lnTo>
                    <a:pt x="1531" y="389"/>
                  </a:lnTo>
                  <a:lnTo>
                    <a:pt x="1531" y="389"/>
                  </a:lnTo>
                  <a:lnTo>
                    <a:pt x="43" y="389"/>
                  </a:lnTo>
                  <a:cubicBezTo>
                    <a:pt x="20" y="389"/>
                    <a:pt x="0" y="370"/>
                    <a:pt x="0" y="347"/>
                  </a:cubicBezTo>
                  <a:lnTo>
                    <a:pt x="0" y="240"/>
                  </a:lnTo>
                  <a:lnTo>
                    <a:pt x="0" y="176"/>
                  </a:lnTo>
                  <a:lnTo>
                    <a:pt x="0" y="176"/>
                  </a:lnTo>
                  <a:close/>
                </a:path>
              </a:pathLst>
            </a:custGeom>
            <a:noFill/>
            <a:ln w="20638" cap="flat">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50" b="1">
                  <a:latin typeface="Meiryo UI" panose="020B0604030504040204" pitchFamily="50" charset="-128"/>
                  <a:ea typeface="Meiryo UI" panose="020B0604030504040204" pitchFamily="50" charset="-128"/>
                </a:rPr>
                <a:t>　</a:t>
              </a:r>
              <a:r>
                <a:rPr lang="en-US" altLang="ja-JP" sz="950" b="1">
                  <a:latin typeface="Meiryo UI" panose="020B0604030504040204" pitchFamily="50" charset="-128"/>
                  <a:ea typeface="Meiryo UI" panose="020B0604030504040204" pitchFamily="50" charset="-128"/>
                </a:rPr>
                <a:t>2.</a:t>
              </a:r>
              <a:r>
                <a:rPr lang="ja-JP" altLang="en-US" sz="950" b="1">
                  <a:latin typeface="Meiryo UI" panose="020B0604030504040204" pitchFamily="50" charset="-128"/>
                  <a:ea typeface="Meiryo UI" panose="020B0604030504040204" pitchFamily="50" charset="-128"/>
                </a:rPr>
                <a:t>送らなければ嫌われるかも</a:t>
              </a:r>
            </a:p>
          </p:txBody>
        </p:sp>
      </p:grpSp>
      <p:sp>
        <p:nvSpPr>
          <p:cNvPr id="19" name="テキスト ボックス 75"/>
          <p:cNvSpPr txBox="1"/>
          <p:nvPr/>
        </p:nvSpPr>
        <p:spPr>
          <a:xfrm>
            <a:off x="3721564" y="7413230"/>
            <a:ext cx="3616202" cy="88789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上の誰もが閲覧できる公開領域への書き込みで年齢や性別</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偽る等</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してターゲットを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物色。</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反応のあった青少年を言葉巧みに非公開領域での個別のやり取りに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誘導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更にやり取りを重ね、好意を抱かせ又は個人情報を掴み、それをもとに</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要求し、被害へ発展・深刻化する。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2807724" y="6890593"/>
            <a:ext cx="4293241" cy="427515"/>
            <a:chOff x="164350" y="-216425"/>
            <a:chExt cx="4272652" cy="404895"/>
          </a:xfrm>
        </p:grpSpPr>
        <p:sp>
          <p:nvSpPr>
            <p:cNvPr id="21" name="正方形/長方形 20"/>
            <p:cNvSpPr/>
            <p:nvPr/>
          </p:nvSpPr>
          <p:spPr>
            <a:xfrm>
              <a:off x="1168680" y="-216425"/>
              <a:ext cx="3268322" cy="404895"/>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161" dirty="0">
                  <a:latin typeface="ＭＳ ゴシック" panose="020B0609070205080204" pitchFamily="49" charset="-128"/>
                  <a:ea typeface="ＭＳ ゴシック" panose="020B0609070205080204" pitchFamily="49" charset="-128"/>
                </a:rPr>
                <a:t>この</a:t>
              </a:r>
              <a:r>
                <a:rPr kumimoji="1" lang="ja-JP" altLang="en-US" sz="1161" dirty="0" smtClean="0">
                  <a:latin typeface="ＭＳ ゴシック" panose="020B0609070205080204" pitchFamily="49" charset="-128"/>
                  <a:ea typeface="ＭＳ ゴシック" panose="020B0609070205080204" pitchFamily="49" charset="-128"/>
                </a:rPr>
                <a:t>段階</a:t>
              </a:r>
              <a:r>
                <a:rPr kumimoji="1" lang="ja-JP" altLang="en-US" sz="1161" dirty="0">
                  <a:latin typeface="ＭＳ ゴシック" panose="020B0609070205080204" pitchFamily="49" charset="-128"/>
                  <a:ea typeface="ＭＳ ゴシック" panose="020B0609070205080204" pitchFamily="49" charset="-128"/>
                </a:rPr>
                <a:t>（</a:t>
              </a:r>
              <a:r>
                <a:rPr kumimoji="1" lang="ja-JP" altLang="en-US" sz="1161" dirty="0" smtClean="0">
                  <a:latin typeface="ＭＳ ゴシック" panose="020B0609070205080204" pitchFamily="49" charset="-128"/>
                  <a:ea typeface="ＭＳ ゴシック" panose="020B0609070205080204" pitchFamily="49" charset="-128"/>
                </a:rPr>
                <a:t>要求行為）を</a:t>
              </a:r>
              <a:r>
                <a:rPr kumimoji="1" lang="ja-JP" altLang="en-US" sz="1161" dirty="0">
                  <a:latin typeface="ＭＳ ゴシック" panose="020B0609070205080204" pitchFamily="49" charset="-128"/>
                  <a:ea typeface="ＭＳ ゴシック" panose="020B0609070205080204" pitchFamily="49" charset="-128"/>
                </a:rPr>
                <a:t>禁止します！</a:t>
              </a:r>
              <a:endParaRPr kumimoji="1" lang="en-US" altLang="ja-JP" sz="1161" dirty="0">
                <a:latin typeface="ＭＳ ゴシック" panose="020B0609070205080204" pitchFamily="49" charset="-128"/>
                <a:ea typeface="ＭＳ ゴシック" panose="020B0609070205080204" pitchFamily="49" charset="-128"/>
              </a:endParaRPr>
            </a:p>
            <a:p>
              <a:pPr algn="l"/>
              <a:r>
                <a:rPr kumimoji="1" lang="ja-JP" altLang="en-US" sz="1161" dirty="0">
                  <a:latin typeface="ＭＳ ゴシック" panose="020B0609070205080204" pitchFamily="49" charset="-128"/>
                  <a:ea typeface="ＭＳ ゴシック" panose="020B0609070205080204" pitchFamily="49" charset="-128"/>
                </a:rPr>
                <a:t>悪質性の高い要求行為には罰則を科します！</a:t>
              </a:r>
            </a:p>
          </p:txBody>
        </p:sp>
        <p:cxnSp>
          <p:nvCxnSpPr>
            <p:cNvPr id="22" name="直線矢印コネクタ 21"/>
            <p:cNvCxnSpPr/>
            <p:nvPr/>
          </p:nvCxnSpPr>
          <p:spPr>
            <a:xfrm flipH="1">
              <a:off x="164350" y="-216425"/>
              <a:ext cx="1004330" cy="792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AutoShape 173"/>
          <p:cNvSpPr>
            <a:spLocks noChangeArrowheads="1"/>
          </p:cNvSpPr>
          <p:nvPr/>
        </p:nvSpPr>
        <p:spPr bwMode="auto">
          <a:xfrm>
            <a:off x="280848" y="8397732"/>
            <a:ext cx="4584033" cy="267552"/>
          </a:xfrm>
          <a:prstGeom prst="roundRect">
            <a:avLst>
              <a:gd name="adj" fmla="val 16667"/>
            </a:avLst>
          </a:prstGeom>
          <a:solidFill>
            <a:srgbClr xmlns:mc="http://schemas.openxmlformats.org/markup-compatibility/2006" xmlns:a14="http://schemas.microsoft.com/office/drawing/2010/main" val="0000FF" mc:Ignorable="a14" a14:legacySpreadsheetColorIndex="12"/>
          </a:solidFill>
          <a:ln w="9525">
            <a:solidFill>
              <a:srgbClr xmlns:mc="http://schemas.openxmlformats.org/markup-compatibility/2006" xmlns:a14="http://schemas.microsoft.com/office/drawing/2010/main" val="000000" mc:Ignorable="a14" a14:legacySpreadsheetColorIndex="64"/>
            </a:solidFill>
            <a:round/>
            <a:headEnd/>
            <a:tailEnd/>
          </a:ln>
        </p:spPr>
        <p:txBody>
          <a:bodyPr wrap="none" lIns="28965" tIns="19310" rIns="0" bIns="19310"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66" b="1" dirty="0">
                <a:solidFill>
                  <a:srgbClr val="FFFFFF"/>
                </a:solidFill>
                <a:latin typeface="HG丸ｺﾞｼｯｸM-PRO"/>
                <a:ea typeface="HG丸ｺﾞｼｯｸM-PRO"/>
              </a:rPr>
              <a:t>　</a:t>
            </a:r>
            <a:r>
              <a:rPr lang="ja-JP" altLang="en-US" sz="1200" b="1" dirty="0">
                <a:solidFill>
                  <a:srgbClr val="FFFFFF"/>
                </a:solidFill>
                <a:latin typeface="HG丸ｺﾞｼｯｸM-PRO"/>
                <a:ea typeface="HG丸ｺﾞｼｯｸM-PRO"/>
              </a:rPr>
              <a:t>罰則</a:t>
            </a:r>
            <a:r>
              <a:rPr lang="ja-JP" altLang="en-US" sz="1266" b="1" dirty="0">
                <a:solidFill>
                  <a:srgbClr val="FFFFFF"/>
                </a:solidFill>
                <a:latin typeface="HG丸ｺﾞｼｯｸM-PRO"/>
                <a:ea typeface="HG丸ｺﾞｼｯｸM-PRO"/>
              </a:rPr>
              <a:t>　　</a:t>
            </a:r>
            <a:r>
              <a:rPr lang="ja-JP" altLang="en-US" dirty="0">
                <a:solidFill>
                  <a:srgbClr val="FFFFFF"/>
                </a:solidFill>
                <a:latin typeface="ＭＳ ゴシック" pitchFamily="49" charset="-128"/>
                <a:ea typeface="ＭＳ ゴシック" pitchFamily="49" charset="-128"/>
              </a:rPr>
              <a:t>条例第</a:t>
            </a:r>
            <a:r>
              <a:rPr lang="en-US" altLang="ja-JP" dirty="0">
                <a:solidFill>
                  <a:srgbClr val="FFFFFF"/>
                </a:solidFill>
                <a:latin typeface="ＭＳ ゴシック" pitchFamily="49" charset="-128"/>
                <a:ea typeface="ＭＳ ゴシック" pitchFamily="49" charset="-128"/>
              </a:rPr>
              <a:t>56</a:t>
            </a:r>
            <a:r>
              <a:rPr lang="ja-JP" altLang="en-US" dirty="0">
                <a:solidFill>
                  <a:srgbClr val="FFFFFF"/>
                </a:solidFill>
                <a:latin typeface="ＭＳ ゴシック" pitchFamily="49" charset="-128"/>
                <a:ea typeface="ＭＳ ゴシック" pitchFamily="49" charset="-128"/>
              </a:rPr>
              <a:t>条第３号</a:t>
            </a:r>
          </a:p>
        </p:txBody>
      </p:sp>
      <p:sp>
        <p:nvSpPr>
          <p:cNvPr id="24" name="Rectangle 88"/>
          <p:cNvSpPr>
            <a:spLocks noChangeArrowheads="1"/>
          </p:cNvSpPr>
          <p:nvPr/>
        </p:nvSpPr>
        <p:spPr bwMode="auto">
          <a:xfrm>
            <a:off x="280848" y="8780427"/>
            <a:ext cx="7079312" cy="344459"/>
          </a:xfrm>
          <a:prstGeom prst="rect">
            <a:avLst/>
          </a:prstGeom>
          <a:noFill/>
          <a:ln>
            <a:noFill/>
          </a:ln>
          <a:extLst/>
        </p:spPr>
        <p:txBody>
          <a:bodyPr wrap="square" lIns="19310" tIns="1931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65504">
              <a:defRPr/>
            </a:pPr>
            <a:r>
              <a:rPr lang="ja-JP" altLang="en-US" sz="1056" dirty="0">
                <a:latin typeface="HG丸ｺﾞｼｯｸM-PRO" panose="020F0600000000000000" pitchFamily="50" charset="-128"/>
                <a:ea typeface="HG丸ｺﾞｼｯｸM-PRO" panose="020F0600000000000000" pitchFamily="50" charset="-128"/>
              </a:rPr>
              <a:t>青少年の判断能力の未熟さに付け込む悪質性の高い要求</a:t>
            </a:r>
            <a:r>
              <a:rPr lang="ja-JP" altLang="en-US" sz="1056" dirty="0" smtClean="0">
                <a:latin typeface="HG丸ｺﾞｼｯｸM-PRO" panose="020F0600000000000000" pitchFamily="50" charset="-128"/>
                <a:ea typeface="HG丸ｺﾞｼｯｸM-PRO" panose="020F0600000000000000" pitchFamily="50" charset="-128"/>
              </a:rPr>
              <a:t>行為を行った以下の者には</a:t>
            </a:r>
            <a:r>
              <a:rPr lang="en-US" altLang="ja-JP" sz="1056" dirty="0" smtClean="0">
                <a:latin typeface="HG丸ｺﾞｼｯｸM-PRO" panose="020F0600000000000000" pitchFamily="50" charset="-128"/>
                <a:ea typeface="HG丸ｺﾞｼｯｸM-PRO" panose="020F0600000000000000" pitchFamily="50" charset="-128"/>
              </a:rPr>
              <a:t>30</a:t>
            </a:r>
            <a:r>
              <a:rPr lang="ja-JP" altLang="en-US" sz="1056" dirty="0" smtClean="0">
                <a:latin typeface="HG丸ｺﾞｼｯｸM-PRO" panose="020F0600000000000000" pitchFamily="50" charset="-128"/>
                <a:ea typeface="HG丸ｺﾞｼｯｸM-PRO" panose="020F0600000000000000" pitchFamily="50" charset="-128"/>
              </a:rPr>
              <a:t>万円以下の罰金を</a:t>
            </a:r>
            <a:r>
              <a:rPr lang="ja-JP" altLang="en-US" sz="1056" dirty="0">
                <a:latin typeface="HG丸ｺﾞｼｯｸM-PRO" panose="020F0600000000000000" pitchFamily="50" charset="-128"/>
                <a:ea typeface="HG丸ｺﾞｼｯｸM-PRO" panose="020F0600000000000000" pitchFamily="50" charset="-128"/>
              </a:rPr>
              <a:t>科します</a:t>
            </a:r>
            <a:r>
              <a:rPr lang="ja-JP" altLang="en-US" sz="1056" dirty="0" smtClean="0">
                <a:latin typeface="HG丸ｺﾞｼｯｸM-PRO" panose="020F0600000000000000" pitchFamily="50" charset="-128"/>
                <a:ea typeface="HG丸ｺﾞｼｯｸM-PRO" panose="020F0600000000000000" pitchFamily="50" charset="-128"/>
              </a:rPr>
              <a:t>。</a:t>
            </a:r>
            <a:endParaRPr lang="ja-JP" altLang="ja-JP" sz="1056" dirty="0">
              <a:latin typeface="HGSｺﾞｼｯｸM" panose="020B0600000000000000" pitchFamily="50" charset="-128"/>
              <a:ea typeface="HGSｺﾞｼｯｸM" panose="020B0600000000000000" pitchFamily="50" charset="-128"/>
            </a:endParaRPr>
          </a:p>
          <a:p>
            <a:endParaRPr lang="ja-JP" altLang="ja-JP" sz="1056" dirty="0">
              <a:latin typeface="HG丸ｺﾞｼｯｸM-PRO" panose="020F0600000000000000" pitchFamily="50" charset="-128"/>
              <a:ea typeface="HG丸ｺﾞｼｯｸM-PRO" panose="020F0600000000000000" pitchFamily="50" charset="-128"/>
            </a:endParaRPr>
          </a:p>
        </p:txBody>
      </p:sp>
      <p:sp>
        <p:nvSpPr>
          <p:cNvPr id="26" name="テキスト ボックス 2"/>
          <p:cNvSpPr txBox="1">
            <a:spLocks noChangeArrowheads="1"/>
          </p:cNvSpPr>
          <p:nvPr/>
        </p:nvSpPr>
        <p:spPr bwMode="auto">
          <a:xfrm>
            <a:off x="280848" y="9057479"/>
            <a:ext cx="6820117" cy="848420"/>
          </a:xfrm>
          <a:prstGeom prst="rect">
            <a:avLst/>
          </a:prstGeom>
          <a:solidFill>
            <a:schemeClr val="accent3">
              <a:lumMod val="60000"/>
              <a:lumOff val="40000"/>
            </a:schemeClr>
          </a:solidFill>
          <a:ln w="9525">
            <a:noFill/>
            <a:miter lim="800000"/>
            <a:headEnd/>
            <a:tailEnd/>
          </a:ln>
        </p:spPr>
        <p:txBody>
          <a:bodyPr rot="0" vert="horz" wrap="square" lIns="96549" tIns="48274" rIns="96549" bIns="48274"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pPr>
            <a:r>
              <a:rPr lang="ja-JP" altLang="en-US" sz="950" kern="100" dirty="0">
                <a:latin typeface="ＭＳ ゴシック" panose="020B0609070205080204" pitchFamily="49" charset="-128"/>
                <a:ea typeface="ＭＳ ゴシック" panose="020B0609070205080204" pitchFamily="49" charset="-128"/>
                <a:cs typeface="Times New Roman"/>
              </a:rPr>
              <a:t>　</a:t>
            </a:r>
            <a:r>
              <a:rPr lang="ja-JP" altLang="en-US" sz="1000" kern="100" dirty="0">
                <a:latin typeface="ＭＳ ゴシック" panose="020B0609070205080204" pitchFamily="49" charset="-128"/>
                <a:ea typeface="ＭＳ ゴシック" panose="020B0609070205080204" pitchFamily="49" charset="-128"/>
                <a:cs typeface="Times New Roman"/>
              </a:rPr>
              <a:t>第</a:t>
            </a:r>
            <a:r>
              <a:rPr lang="en-US" altLang="ja-JP" sz="1000" kern="100" dirty="0">
                <a:latin typeface="ＭＳ ゴシック" panose="020B0609070205080204" pitchFamily="49" charset="-128"/>
                <a:ea typeface="ＭＳ ゴシック" panose="020B0609070205080204" pitchFamily="49" charset="-128"/>
                <a:cs typeface="Times New Roman"/>
              </a:rPr>
              <a:t>42</a:t>
            </a:r>
            <a:r>
              <a:rPr lang="ja-JP" altLang="en-US" sz="1000" kern="100" dirty="0">
                <a:latin typeface="ＭＳ ゴシック" panose="020B0609070205080204" pitchFamily="49" charset="-128"/>
                <a:ea typeface="ＭＳ ゴシック" panose="020B0609070205080204" pitchFamily="49" charset="-128"/>
                <a:cs typeface="Times New Roman"/>
              </a:rPr>
              <a:t>条の２の規定に違反した者であって、次のいずれかに該当するもの</a:t>
            </a:r>
          </a:p>
          <a:p>
            <a:pPr algn="just">
              <a:lnSpc>
                <a:spcPts val="1200"/>
              </a:lnSpc>
            </a:pPr>
            <a:r>
              <a:rPr lang="ja-JP" altLang="en-US" sz="1000" kern="100" dirty="0">
                <a:latin typeface="ＭＳ ゴシック" panose="020B0609070205080204" pitchFamily="49" charset="-128"/>
                <a:ea typeface="ＭＳ ゴシック" panose="020B0609070205080204" pitchFamily="49" charset="-128"/>
                <a:cs typeface="Times New Roman"/>
              </a:rPr>
              <a:t>　イ　当該青少年に拒まれたにもかかわらず、当該提供を求めた者</a:t>
            </a:r>
          </a:p>
          <a:p>
            <a:pPr algn="just">
              <a:lnSpc>
                <a:spcPts val="1200"/>
              </a:lnSpc>
            </a:pPr>
            <a:r>
              <a:rPr lang="ja-JP" altLang="en-US" sz="1000" kern="100" dirty="0">
                <a:latin typeface="ＭＳ ゴシック" panose="020B0609070205080204" pitchFamily="49" charset="-128"/>
                <a:ea typeface="ＭＳ ゴシック" panose="020B0609070205080204" pitchFamily="49" charset="-128"/>
                <a:cs typeface="Times New Roman"/>
              </a:rPr>
              <a:t>　ロ　当該青少年を威迫し、欺き、若しくは困惑させ、又は当該青少年に対し、対償を供与し、若しくはその供与</a:t>
            </a:r>
            <a:r>
              <a:rPr lang="ja-JP" altLang="en-US" sz="1000" kern="100" dirty="0" smtClean="0">
                <a:latin typeface="ＭＳ ゴシック" panose="020B0609070205080204" pitchFamily="49" charset="-128"/>
                <a:ea typeface="ＭＳ ゴシック" panose="020B0609070205080204" pitchFamily="49" charset="-128"/>
                <a:cs typeface="Times New Roman"/>
              </a:rPr>
              <a:t>の</a:t>
            </a:r>
            <a:endParaRPr lang="en-US" altLang="ja-JP" sz="1000" kern="100" dirty="0" smtClean="0">
              <a:latin typeface="ＭＳ ゴシック" panose="020B0609070205080204" pitchFamily="49" charset="-128"/>
              <a:ea typeface="ＭＳ ゴシック" panose="020B0609070205080204" pitchFamily="49" charset="-128"/>
              <a:cs typeface="Times New Roman"/>
            </a:endParaRPr>
          </a:p>
          <a:p>
            <a:pPr algn="just">
              <a:lnSpc>
                <a:spcPts val="1200"/>
              </a:lnSpc>
            </a:pPr>
            <a:r>
              <a:rPr lang="ja-JP" altLang="en-US" sz="1000" kern="100" dirty="0">
                <a:latin typeface="ＭＳ ゴシック" panose="020B0609070205080204" pitchFamily="49" charset="-128"/>
                <a:ea typeface="ＭＳ ゴシック" panose="020B0609070205080204" pitchFamily="49" charset="-128"/>
                <a:cs typeface="Times New Roman"/>
              </a:rPr>
              <a:t>　</a:t>
            </a:r>
            <a:r>
              <a:rPr lang="ja-JP" altLang="en-US" sz="1000" kern="100" dirty="0" smtClean="0">
                <a:latin typeface="ＭＳ ゴシック" panose="020B0609070205080204" pitchFamily="49" charset="-128"/>
                <a:ea typeface="ＭＳ ゴシック" panose="020B0609070205080204" pitchFamily="49" charset="-128"/>
                <a:cs typeface="Times New Roman"/>
              </a:rPr>
              <a:t>　約束</a:t>
            </a:r>
            <a:r>
              <a:rPr lang="ja-JP" altLang="en-US" sz="1000" kern="100" dirty="0">
                <a:latin typeface="ＭＳ ゴシック" panose="020B0609070205080204" pitchFamily="49" charset="-128"/>
                <a:ea typeface="ＭＳ ゴシック" panose="020B0609070205080204" pitchFamily="49" charset="-128"/>
                <a:cs typeface="Times New Roman"/>
              </a:rPr>
              <a:t>を</a:t>
            </a:r>
            <a:r>
              <a:rPr lang="ja-JP" altLang="en-US" sz="1000" kern="100" dirty="0" smtClean="0">
                <a:latin typeface="ＭＳ ゴシック" panose="020B0609070205080204" pitchFamily="49" charset="-128"/>
                <a:ea typeface="ＭＳ ゴシック" panose="020B0609070205080204" pitchFamily="49" charset="-128"/>
                <a:cs typeface="Times New Roman"/>
              </a:rPr>
              <a:t>する方法</a:t>
            </a:r>
            <a:r>
              <a:rPr lang="ja-JP" altLang="en-US" sz="1000" kern="100" dirty="0">
                <a:latin typeface="ＭＳ ゴシック" panose="020B0609070205080204" pitchFamily="49" charset="-128"/>
                <a:ea typeface="ＭＳ ゴシック" panose="020B0609070205080204" pitchFamily="49" charset="-128"/>
                <a:cs typeface="Times New Roman"/>
              </a:rPr>
              <a:t>により、当該提供を求めた者</a:t>
            </a:r>
          </a:p>
        </p:txBody>
      </p:sp>
      <p:sp>
        <p:nvSpPr>
          <p:cNvPr id="29" name="Rectangle 100"/>
          <p:cNvSpPr>
            <a:spLocks noChangeArrowheads="1"/>
          </p:cNvSpPr>
          <p:nvPr/>
        </p:nvSpPr>
        <p:spPr bwMode="auto">
          <a:xfrm>
            <a:off x="179571" y="1562193"/>
            <a:ext cx="6906363" cy="256062"/>
          </a:xfrm>
          <a:prstGeom prst="rect">
            <a:avLst/>
          </a:prstGeom>
          <a:noFill/>
          <a:ln>
            <a:noFill/>
          </a:ln>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61"/>
              </a:lnSpc>
              <a:defRPr sz="1000"/>
            </a:pPr>
            <a:r>
              <a:rPr lang="ja-JP" altLang="en-US" sz="900"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950"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sz="950" dirty="0">
                <a:solidFill>
                  <a:srgbClr val="000000"/>
                </a:solidFill>
                <a:latin typeface="HG丸ｺﾞｼｯｸM-PRO" panose="020F0600000000000000" pitchFamily="50" charset="-128"/>
                <a:ea typeface="HG丸ｺﾞｼｯｸM-PRO" panose="020F0600000000000000" pitchFamily="50" charset="-128"/>
              </a:rPr>
              <a:t>SNS</a:t>
            </a:r>
            <a:r>
              <a:rPr lang="ja-JP" altLang="en-US" sz="950" dirty="0">
                <a:solidFill>
                  <a:srgbClr val="000000"/>
                </a:solidFill>
                <a:latin typeface="HG丸ｺﾞｼｯｸM-PRO" panose="020F0600000000000000" pitchFamily="50" charset="-128"/>
                <a:ea typeface="HG丸ｺﾞｼｯｸM-PRO" panose="020F0600000000000000" pitchFamily="50" charset="-128"/>
              </a:rPr>
              <a:t>に起因する事犯の被害児童数の推移</a:t>
            </a:r>
            <a:r>
              <a:rPr lang="en-US" altLang="ja-JP" sz="950" dirty="0">
                <a:solidFill>
                  <a:srgbClr val="000000"/>
                </a:solidFill>
                <a:latin typeface="HG丸ｺﾞｼｯｸM-PRO" panose="020F0600000000000000" pitchFamily="50" charset="-128"/>
                <a:ea typeface="HG丸ｺﾞｼｯｸM-PRO" panose="020F0600000000000000" pitchFamily="50" charset="-128"/>
              </a:rPr>
              <a:t>(</a:t>
            </a:r>
            <a:r>
              <a:rPr lang="ja-JP" altLang="en-US" sz="950" dirty="0">
                <a:solidFill>
                  <a:srgbClr val="000000"/>
                </a:solidFill>
                <a:latin typeface="HG丸ｺﾞｼｯｸM-PRO" panose="020F0600000000000000" pitchFamily="50" charset="-128"/>
                <a:ea typeface="HG丸ｺﾞｼｯｸM-PRO" panose="020F0600000000000000" pitchFamily="50" charset="-128"/>
              </a:rPr>
              <a:t>全国</a:t>
            </a:r>
            <a:r>
              <a:rPr lang="en-US" altLang="ja-JP" sz="95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950" dirty="0">
                <a:solidFill>
                  <a:srgbClr val="000000"/>
                </a:solidFill>
                <a:latin typeface="HG丸ｺﾞｼｯｸM-PRO" panose="020F0600000000000000" pitchFamily="50" charset="-128"/>
                <a:ea typeface="HG丸ｺﾞｼｯｸM-PRO" panose="020F0600000000000000" pitchFamily="50" charset="-128"/>
              </a:rPr>
              <a:t>　　</a:t>
            </a:r>
            <a:r>
              <a:rPr lang="en-US" altLang="ja-JP" sz="95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950" dirty="0">
                <a:solidFill>
                  <a:srgbClr val="000000"/>
                </a:solidFill>
                <a:latin typeface="HG丸ｺﾞｼｯｸM-PRO" panose="020F0600000000000000" pitchFamily="50" charset="-128"/>
                <a:ea typeface="HG丸ｺﾞｼｯｸM-PRO" panose="020F0600000000000000" pitchFamily="50" charset="-128"/>
              </a:rPr>
              <a:t>自画撮り被害児童数の推移</a:t>
            </a:r>
            <a:r>
              <a:rPr lang="en-US" altLang="ja-JP" sz="950" dirty="0">
                <a:solidFill>
                  <a:srgbClr val="000000"/>
                </a:solidFill>
                <a:latin typeface="HG丸ｺﾞｼｯｸM-PRO" panose="020F0600000000000000" pitchFamily="50" charset="-128"/>
                <a:ea typeface="HG丸ｺﾞｼｯｸM-PRO" panose="020F0600000000000000" pitchFamily="50" charset="-128"/>
              </a:rPr>
              <a:t>(</a:t>
            </a:r>
            <a:r>
              <a:rPr lang="ja-JP" altLang="en-US" sz="950" dirty="0">
                <a:solidFill>
                  <a:srgbClr val="000000"/>
                </a:solidFill>
                <a:latin typeface="HG丸ｺﾞｼｯｸM-PRO" panose="020F0600000000000000" pitchFamily="50" charset="-128"/>
                <a:ea typeface="HG丸ｺﾞｼｯｸM-PRO" panose="020F0600000000000000" pitchFamily="50" charset="-128"/>
              </a:rPr>
              <a:t>全国</a:t>
            </a:r>
            <a:r>
              <a:rPr lang="en-US" altLang="ja-JP" sz="950" dirty="0">
                <a:solidFill>
                  <a:srgbClr val="000000"/>
                </a:solidFill>
                <a:latin typeface="HG丸ｺﾞｼｯｸM-PRO" panose="020F0600000000000000" pitchFamily="50" charset="-128"/>
                <a:ea typeface="HG丸ｺﾞｼｯｸM-PRO" panose="020F0600000000000000" pitchFamily="50" charset="-128"/>
              </a:rPr>
              <a:t>)】</a:t>
            </a:r>
            <a:endParaRPr lang="ja-JP" altLang="en-US" sz="950"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33" name="グループ化 32"/>
          <p:cNvGrpSpPr/>
          <p:nvPr/>
        </p:nvGrpSpPr>
        <p:grpSpPr>
          <a:xfrm>
            <a:off x="3373436" y="1755308"/>
            <a:ext cx="2691667" cy="1237603"/>
            <a:chOff x="3943343" y="1933966"/>
            <a:chExt cx="3059036" cy="1581868"/>
          </a:xfrm>
        </p:grpSpPr>
        <p:pic>
          <p:nvPicPr>
            <p:cNvPr id="6" name="図 5"/>
            <p:cNvPicPr>
              <a:picLocks noChangeAspect="1"/>
            </p:cNvPicPr>
            <p:nvPr/>
          </p:nvPicPr>
          <p:blipFill>
            <a:blip r:embed="rId6"/>
            <a:stretch>
              <a:fillRect/>
            </a:stretch>
          </p:blipFill>
          <p:spPr>
            <a:xfrm>
              <a:off x="3943343" y="1933966"/>
              <a:ext cx="3059036" cy="1581868"/>
            </a:xfrm>
            <a:prstGeom prst="rect">
              <a:avLst/>
            </a:prstGeom>
          </p:spPr>
        </p:pic>
        <p:cxnSp>
          <p:nvCxnSpPr>
            <p:cNvPr id="27" name="直線コネクタ 26"/>
            <p:cNvCxnSpPr/>
            <p:nvPr/>
          </p:nvCxnSpPr>
          <p:spPr>
            <a:xfrm>
              <a:off x="5472861" y="2218987"/>
              <a:ext cx="165485" cy="352914"/>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5152520" y="2041709"/>
              <a:ext cx="806166" cy="171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740" dirty="0">
                  <a:latin typeface="ＭＳ ゴシック" panose="020B0609070205080204" pitchFamily="49" charset="-128"/>
                  <a:ea typeface="ＭＳ ゴシック" panose="020B0609070205080204" pitchFamily="49" charset="-128"/>
                </a:rPr>
                <a:t>被害児童数</a:t>
              </a:r>
            </a:p>
          </p:txBody>
        </p:sp>
        <p:sp>
          <p:nvSpPr>
            <p:cNvPr id="30" name="正方形/長方形 29"/>
            <p:cNvSpPr/>
            <p:nvPr/>
          </p:nvSpPr>
          <p:spPr>
            <a:xfrm>
              <a:off x="5507522" y="3002951"/>
              <a:ext cx="991083" cy="262638"/>
            </a:xfrm>
            <a:prstGeom prst="rect">
              <a:avLst/>
            </a:prstGeom>
            <a:no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65504">
                <a:defRPr/>
              </a:pPr>
              <a:r>
                <a:rPr kumimoji="1" lang="ja-JP" altLang="en-US" sz="740" kern="0" dirty="0">
                  <a:solidFill>
                    <a:sysClr val="windowText" lastClr="000000"/>
                  </a:solidFill>
                  <a:latin typeface="ＭＳ ゴシック" panose="020B0609070205080204" pitchFamily="49" charset="-128"/>
                  <a:ea typeface="ＭＳ ゴシック" panose="020B0609070205080204" pitchFamily="49" charset="-128"/>
                </a:rPr>
                <a:t>うち、</a:t>
              </a:r>
              <a:r>
                <a:rPr kumimoji="1" lang="en-US" altLang="ja-JP" sz="740" kern="0" dirty="0">
                  <a:solidFill>
                    <a:sysClr val="windowText" lastClr="000000"/>
                  </a:solidFill>
                  <a:latin typeface="ＭＳ ゴシック" panose="020B0609070205080204" pitchFamily="49" charset="-128"/>
                  <a:ea typeface="ＭＳ ゴシック" panose="020B0609070205080204" pitchFamily="49" charset="-128"/>
                </a:rPr>
                <a:t>SNS</a:t>
              </a:r>
              <a:r>
                <a:rPr kumimoji="1" lang="ja-JP" altLang="en-US" sz="740" kern="0" dirty="0">
                  <a:solidFill>
                    <a:sysClr val="windowText" lastClr="000000"/>
                  </a:solidFill>
                  <a:latin typeface="ＭＳ ゴシック" panose="020B0609070205080204" pitchFamily="49" charset="-128"/>
                  <a:ea typeface="ＭＳ ゴシック" panose="020B0609070205080204" pitchFamily="49" charset="-128"/>
                </a:rPr>
                <a:t>起因</a:t>
              </a:r>
            </a:p>
          </p:txBody>
        </p:sp>
      </p:grpSp>
      <p:sp>
        <p:nvSpPr>
          <p:cNvPr id="31" name="Rectangle 100"/>
          <p:cNvSpPr>
            <a:spLocks noChangeArrowheads="1"/>
          </p:cNvSpPr>
          <p:nvPr/>
        </p:nvSpPr>
        <p:spPr bwMode="auto">
          <a:xfrm>
            <a:off x="6088601" y="1686715"/>
            <a:ext cx="1153226" cy="1327868"/>
          </a:xfrm>
          <a:prstGeom prst="rect">
            <a:avLst/>
          </a:prstGeom>
          <a:noFill/>
          <a:ln>
            <a:noFill/>
          </a:ln>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61"/>
              </a:lnSpc>
              <a:defRPr sz="1000"/>
            </a:pP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出典</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警察庁</a:t>
            </a:r>
            <a:endParaRPr lang="en-US" altLang="ja-JP" sz="9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nSpc>
                <a:spcPts val="1161"/>
              </a:lnSpc>
              <a:defRPr sz="1000"/>
            </a:pP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　ホームページ</a:t>
            </a:r>
            <a:endParaRPr lang="en-US" altLang="ja-JP" sz="9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nSpc>
                <a:spcPts val="1161"/>
              </a:lnSpc>
              <a:defRPr sz="1000"/>
            </a:pP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dirty="0">
                <a:solidFill>
                  <a:sysClr val="windowText" lastClr="000000"/>
                </a:solidFill>
                <a:latin typeface="HG丸ｺﾞｼｯｸM-PRO" panose="020F0600000000000000" pitchFamily="50" charset="-128"/>
                <a:ea typeface="HG丸ｺﾞｼｯｸM-PRO" panose="020F0600000000000000" pitchFamily="50" charset="-128"/>
              </a:rPr>
              <a:t>STOP</a:t>
            </a:r>
            <a:r>
              <a:rPr lang="en-US" altLang="ja-JP" sz="900" dirty="0" smtClean="0">
                <a:solidFill>
                  <a:sysClr val="windowText" lastClr="000000"/>
                </a:solidFill>
                <a:latin typeface="HG丸ｺﾞｼｯｸM-PRO" panose="020F0600000000000000" pitchFamily="50" charset="-128"/>
                <a:ea typeface="HG丸ｺﾞｼｯｸM-PRO" panose="020F0600000000000000" pitchFamily="50" charset="-128"/>
              </a:rPr>
              <a:t>!</a:t>
            </a:r>
          </a:p>
          <a:p>
            <a:pPr>
              <a:lnSpc>
                <a:spcPts val="1161"/>
              </a:lnSpc>
              <a:defRPr sz="1000"/>
            </a:pP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　　子供の</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性被害</a:t>
            </a:r>
            <a:r>
              <a:rPr lang="ja-JP" altLang="en-US" sz="90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9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2" name="Rectangle 100"/>
          <p:cNvSpPr>
            <a:spLocks noChangeArrowheads="1"/>
          </p:cNvSpPr>
          <p:nvPr/>
        </p:nvSpPr>
        <p:spPr bwMode="auto">
          <a:xfrm>
            <a:off x="179571" y="3183977"/>
            <a:ext cx="7433139" cy="216190"/>
          </a:xfrm>
          <a:prstGeom prst="rect">
            <a:avLst/>
          </a:prstGeom>
          <a:noFill/>
          <a:ln>
            <a:noFill/>
          </a:ln>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61"/>
              </a:lnSpc>
              <a:defRPr sz="1000"/>
            </a:pPr>
            <a:r>
              <a:rPr lang="en-US" altLang="ja-JP" sz="1000" dirty="0">
                <a:solidFill>
                  <a:srgbClr val="000000"/>
                </a:solidFill>
                <a:latin typeface="HG丸ｺﾞｼｯｸM-PRO" panose="020F0600000000000000" pitchFamily="50" charset="-128"/>
                <a:ea typeface="HG丸ｺﾞｼｯｸM-PRO" panose="020F0600000000000000" pitchFamily="50" charset="-128"/>
              </a:rPr>
              <a:t>【SNS</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に起因する被害事例</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出典：警察庁「ＳＴＯＰ！ネット犯罪」リーフレット</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7" name="AutoShape 167"/>
          <p:cNvSpPr>
            <a:spLocks noChangeArrowheads="1"/>
          </p:cNvSpPr>
          <p:nvPr/>
        </p:nvSpPr>
        <p:spPr bwMode="auto">
          <a:xfrm>
            <a:off x="7422208" y="59906"/>
            <a:ext cx="6672933" cy="252938"/>
          </a:xfrm>
          <a:prstGeom prst="roundRect">
            <a:avLst>
              <a:gd name="adj" fmla="val 16667"/>
            </a:avLst>
          </a:prstGeom>
          <a:gradFill rotWithShape="1">
            <a:gsLst>
              <a:gs pos="0">
                <a:srgbClr val="00CCFF"/>
              </a:gs>
              <a:gs pos="50000">
                <a:srgbClr xmlns:mc="http://schemas.openxmlformats.org/markup-compatibility/2006" xmlns:a14="http://schemas.microsoft.com/office/drawing/2010/main" val="CCFFFF" mc:Ignorable="a14" a14:legacySpreadsheetColorIndex="41"/>
              </a:gs>
              <a:gs pos="100000">
                <a:srgbClr val="00CCFF"/>
              </a:gs>
            </a:gsLst>
            <a:lin ang="5400000" scaled="1"/>
          </a:gradFill>
          <a:ln w="9525">
            <a:solidFill>
              <a:srgbClr xmlns:mc="http://schemas.openxmlformats.org/markup-compatibility/2006" xmlns:a14="http://schemas.microsoft.com/office/drawing/2010/main" val="000000" mc:Ignorable="a14" a14:legacySpreadsheetColorIndex="64"/>
            </a:solidFill>
            <a:round/>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b="1" i="0" u="none" strike="noStrike" baseline="0" dirty="0" smtClean="0">
                <a:solidFill>
                  <a:srgbClr val="000000"/>
                </a:solidFill>
                <a:latin typeface="HGSｺﾞｼｯｸE" panose="020B0900000000000000" pitchFamily="50" charset="-128"/>
                <a:ea typeface="HGSｺﾞｼｯｸE" panose="020B0900000000000000" pitchFamily="50" charset="-128"/>
              </a:rPr>
              <a:t>青少年・保護者</a:t>
            </a:r>
            <a:r>
              <a:rPr lang="ja-JP" altLang="en-US" sz="1400" b="1" i="0" u="none" strike="noStrike" baseline="0" dirty="0">
                <a:solidFill>
                  <a:srgbClr val="000000"/>
                </a:solidFill>
                <a:latin typeface="HGSｺﾞｼｯｸE" panose="020B0900000000000000" pitchFamily="50" charset="-128"/>
                <a:ea typeface="HGSｺﾞｼｯｸE" panose="020B0900000000000000" pitchFamily="50" charset="-128"/>
              </a:rPr>
              <a:t>の皆さん</a:t>
            </a:r>
            <a:r>
              <a:rPr lang="ja-JP" altLang="en-US" sz="1400" b="1" i="0" u="none" strike="noStrike" baseline="0" dirty="0" smtClean="0">
                <a:solidFill>
                  <a:srgbClr val="000000"/>
                </a:solidFill>
                <a:latin typeface="HGSｺﾞｼｯｸE" panose="020B0900000000000000" pitchFamily="50" charset="-128"/>
                <a:ea typeface="HGSｺﾞｼｯｸE" panose="020B0900000000000000" pitchFamily="50" charset="-128"/>
              </a:rPr>
              <a:t>へ（知っておいて欲しいこと）</a:t>
            </a:r>
            <a:endParaRPr lang="ja-JP" altLang="en-US" sz="1400" b="1" i="0" u="none" strike="noStrike" baseline="0" dirty="0">
              <a:solidFill>
                <a:srgbClr val="000000"/>
              </a:solidFill>
              <a:latin typeface="HGSｺﾞｼｯｸE" panose="020B0900000000000000" pitchFamily="50" charset="-128"/>
              <a:ea typeface="HGSｺﾞｼｯｸE" panose="020B0900000000000000" pitchFamily="50" charset="-128"/>
            </a:endParaRPr>
          </a:p>
        </p:txBody>
      </p:sp>
      <p:sp>
        <p:nvSpPr>
          <p:cNvPr id="38" name="AutoShape 173"/>
          <p:cNvSpPr>
            <a:spLocks noChangeArrowheads="1"/>
          </p:cNvSpPr>
          <p:nvPr/>
        </p:nvSpPr>
        <p:spPr bwMode="auto">
          <a:xfrm>
            <a:off x="7476766" y="5016461"/>
            <a:ext cx="6638167" cy="270497"/>
          </a:xfrm>
          <a:prstGeom prst="roundRect">
            <a:avLst>
              <a:gd name="adj" fmla="val 16667"/>
            </a:avLst>
          </a:prstGeom>
          <a:solidFill>
            <a:srgbClr xmlns:mc="http://schemas.openxmlformats.org/markup-compatibility/2006" xmlns:a14="http://schemas.microsoft.com/office/drawing/2010/main" val="0000FF" mc:Ignorable="a14" a14:legacySpreadsheetColorIndex="12"/>
          </a:solidFill>
          <a:ln w="9525">
            <a:solidFill>
              <a:srgbClr xmlns:mc="http://schemas.openxmlformats.org/markup-compatibility/2006" xmlns:a14="http://schemas.microsoft.com/office/drawing/2010/main" val="000000" mc:Ignorable="a14" a14:legacySpreadsheetColorIndex="64"/>
            </a:solidFill>
            <a:round/>
            <a:headEnd/>
            <a:tailEnd/>
          </a:ln>
        </p:spPr>
        <p:txBody>
          <a:bodyPr wrap="none" lIns="27432" tIns="18288" rIns="0" bIns="18288"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00" b="1" i="0" u="none" strike="noStrike" baseline="0" dirty="0">
                <a:solidFill>
                  <a:srgbClr val="FFFFFF"/>
                </a:solidFill>
                <a:latin typeface="HG丸ｺﾞｼｯｸM-PRO"/>
                <a:ea typeface="HG丸ｺﾞｼｯｸM-PRO"/>
              </a:rPr>
              <a:t>　</a:t>
            </a:r>
            <a:r>
              <a:rPr lang="ja-JP" altLang="ja-JP" sz="1200" b="1" i="0" baseline="0" dirty="0">
                <a:solidFill>
                  <a:schemeClr val="bg1"/>
                </a:solidFill>
                <a:effectLst/>
              </a:rPr>
              <a:t>困った時の相談先</a:t>
            </a:r>
            <a:r>
              <a:rPr lang="ja-JP" altLang="ja-JP" sz="1000" b="1" i="0" baseline="0" dirty="0">
                <a:solidFill>
                  <a:schemeClr val="bg1"/>
                </a:solidFill>
                <a:effectLst/>
                <a:latin typeface="+mn-lt"/>
                <a:ea typeface="+mn-ea"/>
                <a:cs typeface="+mn-cs"/>
              </a:rPr>
              <a:t>（相談無料、</a:t>
            </a:r>
            <a:r>
              <a:rPr lang="en-US" altLang="ja-JP" sz="1000" b="1" i="0" baseline="0" dirty="0">
                <a:solidFill>
                  <a:schemeClr val="bg1"/>
                </a:solidFill>
                <a:effectLst/>
                <a:latin typeface="+mn-lt"/>
                <a:ea typeface="+mn-ea"/>
                <a:cs typeface="+mn-cs"/>
              </a:rPr>
              <a:t>0120</a:t>
            </a:r>
            <a:r>
              <a:rPr lang="ja-JP" altLang="ja-JP" sz="1000" b="1" i="0" baseline="0" dirty="0">
                <a:solidFill>
                  <a:schemeClr val="bg1"/>
                </a:solidFill>
                <a:effectLst/>
                <a:latin typeface="+mn-lt"/>
                <a:ea typeface="+mn-ea"/>
                <a:cs typeface="+mn-cs"/>
              </a:rPr>
              <a:t>は通話無料</a:t>
            </a:r>
            <a:r>
              <a:rPr lang="ja-JP" altLang="ja-JP" sz="1000" b="1" i="0" baseline="0" dirty="0" smtClean="0">
                <a:solidFill>
                  <a:schemeClr val="bg1"/>
                </a:solidFill>
                <a:effectLst/>
                <a:latin typeface="+mn-lt"/>
                <a:ea typeface="+mn-ea"/>
                <a:cs typeface="+mn-cs"/>
              </a:rPr>
              <a:t>）</a:t>
            </a:r>
            <a:r>
              <a:rPr lang="ja-JP" altLang="en-US" sz="1000" b="1" i="0" baseline="0" dirty="0" smtClean="0">
                <a:solidFill>
                  <a:schemeClr val="bg1"/>
                </a:solidFill>
                <a:effectLst/>
                <a:latin typeface="+mn-lt"/>
                <a:ea typeface="+mn-ea"/>
                <a:cs typeface="+mn-cs"/>
              </a:rPr>
              <a:t>　困っていることがあれば、すぐに相談しましょう。</a:t>
            </a:r>
            <a:endParaRPr lang="en-US" altLang="ja-JP" sz="1100" b="0" i="0" u="none" strike="noStrike" baseline="0" dirty="0">
              <a:solidFill>
                <a:schemeClr val="bg1"/>
              </a:solidFill>
              <a:latin typeface="ＭＳ ゴシック" pitchFamily="49" charset="-128"/>
              <a:ea typeface="ＭＳ ゴシック" pitchFamily="49" charset="-128"/>
            </a:endParaRPr>
          </a:p>
        </p:txBody>
      </p:sp>
      <p:sp>
        <p:nvSpPr>
          <p:cNvPr id="40" name="Rectangle 100"/>
          <p:cNvSpPr>
            <a:spLocks noChangeArrowheads="1"/>
          </p:cNvSpPr>
          <p:nvPr/>
        </p:nvSpPr>
        <p:spPr bwMode="auto">
          <a:xfrm>
            <a:off x="7448550" y="364098"/>
            <a:ext cx="6825915" cy="4696852"/>
          </a:xfrm>
          <a:prstGeom prst="rect">
            <a:avLst/>
          </a:prstGeom>
          <a:noFill/>
          <a:ln>
            <a:noFill/>
          </a:ln>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defRPr sz="1000"/>
            </a:pP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050" b="1" u="sng" dirty="0" smtClean="0">
                <a:latin typeface="ＭＳ ゴシック" panose="020B0609070205080204" pitchFamily="49" charset="-128"/>
                <a:ea typeface="ＭＳ ゴシック" panose="020B0609070205080204" pitchFamily="49" charset="-128"/>
              </a:rPr>
              <a:t>18</a:t>
            </a:r>
            <a:r>
              <a:rPr lang="ja-JP" altLang="en-US" sz="1050" b="1" u="sng" dirty="0" smtClean="0">
                <a:latin typeface="ＭＳ ゴシック" panose="020B0609070205080204" pitchFamily="49" charset="-128"/>
                <a:ea typeface="ＭＳ ゴシック" panose="020B0609070205080204" pitchFamily="49" charset="-128"/>
              </a:rPr>
              <a:t>歳未満の青少年に裸や下着姿の写真や画像</a:t>
            </a:r>
            <a:r>
              <a:rPr lang="ja-JP" altLang="en-US" sz="1050" b="1" u="sng" dirty="0">
                <a:latin typeface="ＭＳ ゴシック" panose="020B0609070205080204" pitchFamily="49" charset="-128"/>
                <a:ea typeface="ＭＳ ゴシック" panose="020B0609070205080204" pitchFamily="49" charset="-128"/>
              </a:rPr>
              <a:t>を</a:t>
            </a:r>
            <a:r>
              <a:rPr lang="ja-JP" altLang="en-US" sz="1050" b="1" u="sng" dirty="0" smtClean="0">
                <a:latin typeface="ＭＳ ゴシック" panose="020B0609070205080204" pitchFamily="49" charset="-128"/>
                <a:ea typeface="ＭＳ ゴシック" panose="020B0609070205080204" pitchFamily="49" charset="-128"/>
              </a:rPr>
              <a:t>送るように求めることは</a:t>
            </a:r>
            <a:r>
              <a:rPr lang="ja-JP" altLang="en-US" sz="1050" b="1" u="sng" dirty="0" smtClean="0">
                <a:latin typeface="ＭＳ ゴシック" panose="020B0609070205080204" pitchFamily="49" charset="-128"/>
                <a:ea typeface="ＭＳ ゴシック" panose="020B0609070205080204" pitchFamily="49" charset="-128"/>
              </a:rPr>
              <a:t>条例違反です</a:t>
            </a:r>
            <a:r>
              <a:rPr lang="ja-JP" altLang="en-US" sz="1050" b="1" u="sng" dirty="0" smtClean="0">
                <a:latin typeface="ＭＳ ゴシック" panose="020B0609070205080204" pitchFamily="49" charset="-128"/>
                <a:ea typeface="ＭＳ ゴシック" panose="020B0609070205080204" pitchFamily="49" charset="-128"/>
              </a:rPr>
              <a:t>！</a:t>
            </a:r>
            <a:endParaRPr lang="en-US" altLang="ja-JP" sz="1050" b="1" u="sng" dirty="0">
              <a:latin typeface="ＭＳ ゴシック" panose="020B0609070205080204" pitchFamily="49" charset="-128"/>
              <a:ea typeface="ＭＳ ゴシック" panose="020B0609070205080204" pitchFamily="49" charset="-128"/>
            </a:endParaRPr>
          </a:p>
          <a:p>
            <a:pPr>
              <a:lnSpc>
                <a:spcPts val="1300"/>
              </a:lnSpc>
              <a:defRPr sz="1000"/>
            </a:pPr>
            <a:r>
              <a:rPr lang="ja-JP" altLang="en-US" sz="1056" dirty="0" smtClean="0">
                <a:latin typeface="HG丸ｺﾞｼｯｸM-PRO" panose="020F0600000000000000" pitchFamily="50" charset="-128"/>
                <a:ea typeface="HG丸ｺﾞｼｯｸM-PRO" panose="020F0600000000000000" pitchFamily="50" charset="-128"/>
              </a:rPr>
              <a:t>　もし、画像を送るように求められても送る必要はありません。削除せず、証拠を保存して、周りの大人や</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latin typeface="HG丸ｺﾞｼｯｸM-PRO" panose="020F0600000000000000" pitchFamily="50" charset="-128"/>
                <a:ea typeface="HG丸ｺﾞｼｯｸM-PRO" panose="020F0600000000000000" pitchFamily="50" charset="-128"/>
              </a:rPr>
              <a:t>最寄りの警察、下記相談先に相談してください。</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800"/>
              </a:lnSpc>
              <a:defRPr sz="1000"/>
            </a:pPr>
            <a:endParaRPr lang="en-US" altLang="ja-JP" sz="1056" dirty="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b="1" u="sng" dirty="0" smtClean="0">
                <a:latin typeface="ＭＳ ゴシック" panose="020B0609070205080204" pitchFamily="49" charset="-128"/>
                <a:ea typeface="ＭＳ ゴシック" panose="020B0609070205080204" pitchFamily="49" charset="-128"/>
              </a:rPr>
              <a:t>被害やトラブルに遭わないためにインターネットや</a:t>
            </a:r>
            <a:r>
              <a:rPr lang="en-US" altLang="ja-JP" sz="1056" b="1" u="sng" dirty="0" smtClean="0">
                <a:latin typeface="ＭＳ ゴシック" panose="020B0609070205080204" pitchFamily="49" charset="-128"/>
                <a:ea typeface="ＭＳ ゴシック" panose="020B0609070205080204" pitchFamily="49" charset="-128"/>
              </a:rPr>
              <a:t>SNS</a:t>
            </a:r>
            <a:r>
              <a:rPr lang="ja-JP" altLang="en-US" sz="1056" b="1" u="sng" dirty="0" smtClean="0">
                <a:latin typeface="ＭＳ ゴシック" panose="020B0609070205080204" pitchFamily="49" charset="-128"/>
                <a:ea typeface="ＭＳ ゴシック" panose="020B0609070205080204" pitchFamily="49" charset="-128"/>
              </a:rPr>
              <a:t>を利用する際は、次のことに注意しましょう。</a:t>
            </a:r>
            <a:endParaRPr lang="en-US" altLang="ja-JP" sz="1056" b="1" u="sng" dirty="0" smtClean="0">
              <a:latin typeface="ＭＳ ゴシック" panose="020B0609070205080204" pitchFamily="49" charset="-128"/>
              <a:ea typeface="ＭＳ ゴシック" panose="020B0609070205080204" pitchFamily="49"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latin typeface="HG丸ｺﾞｼｯｸM-PRO" panose="020F0600000000000000" pitchFamily="50" charset="-128"/>
                <a:ea typeface="HG丸ｺﾞｼｯｸM-PRO" panose="020F0600000000000000" pitchFamily="50" charset="-128"/>
              </a:rPr>
              <a:t>インターネットや</a:t>
            </a:r>
            <a:r>
              <a:rPr lang="en-US" altLang="ja-JP" sz="1056" dirty="0" smtClean="0">
                <a:latin typeface="HG丸ｺﾞｼｯｸM-PRO" panose="020F0600000000000000" pitchFamily="50" charset="-128"/>
                <a:ea typeface="HG丸ｺﾞｼｯｸM-PRO" panose="020F0600000000000000" pitchFamily="50" charset="-128"/>
              </a:rPr>
              <a:t>SNS</a:t>
            </a:r>
            <a:r>
              <a:rPr lang="ja-JP" altLang="en-US" sz="1056" dirty="0" smtClean="0">
                <a:latin typeface="HG丸ｺﾞｼｯｸM-PRO" panose="020F0600000000000000" pitchFamily="50" charset="-128"/>
                <a:ea typeface="HG丸ｺﾞｼｯｸM-PRO" panose="020F0600000000000000" pitchFamily="50" charset="-128"/>
              </a:rPr>
              <a:t>で知り合った人と直接会わない！</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latin typeface="HG丸ｺﾞｼｯｸM-PRO" panose="020F0600000000000000" pitchFamily="50" charset="-128"/>
                <a:ea typeface="HG丸ｺﾞｼｯｸM-PRO" panose="020F0600000000000000" pitchFamily="50" charset="-128"/>
              </a:rPr>
              <a:t>よく知らない人に自分や友達の個人情報（連絡先等）や他人には知られたくない秘密を話さない！</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056" dirty="0" smtClean="0">
                <a:latin typeface="HG丸ｺﾞｼｯｸM-PRO" panose="020F0600000000000000" pitchFamily="50" charset="-128"/>
                <a:ea typeface="HG丸ｺﾞｼｯｸM-PRO" panose="020F0600000000000000" pitchFamily="50" charset="-128"/>
              </a:rPr>
              <a:t>どんなに優しくされて</a:t>
            </a:r>
            <a:r>
              <a:rPr lang="ja-JP" altLang="en-US" sz="1056" dirty="0" smtClean="0">
                <a:latin typeface="HG丸ｺﾞｼｯｸM-PRO" panose="020F0600000000000000" pitchFamily="50" charset="-128"/>
                <a:ea typeface="HG丸ｺﾞｼｯｸM-PRO" panose="020F0600000000000000" pitchFamily="50" charset="-128"/>
              </a:rPr>
              <a:t>も、また友</a:t>
            </a:r>
            <a:r>
              <a:rPr lang="ja-JP" altLang="en-US" sz="1056" dirty="0" smtClean="0">
                <a:latin typeface="HG丸ｺﾞｼｯｸM-PRO" panose="020F0600000000000000" pitchFamily="50" charset="-128"/>
                <a:ea typeface="HG丸ｺﾞｼｯｸM-PRO" panose="020F0600000000000000" pitchFamily="50" charset="-128"/>
              </a:rPr>
              <a:t>達であって</a:t>
            </a:r>
            <a:r>
              <a:rPr lang="ja-JP" altLang="en-US" sz="1056" dirty="0" smtClean="0">
                <a:latin typeface="HG丸ｺﾞｼｯｸM-PRO" panose="020F0600000000000000" pitchFamily="50" charset="-128"/>
                <a:ea typeface="HG丸ｺﾞｼｯｸM-PRO" panose="020F0600000000000000" pitchFamily="50" charset="-128"/>
              </a:rPr>
              <a:t>も、他人</a:t>
            </a:r>
            <a:r>
              <a:rPr lang="ja-JP" altLang="en-US" sz="1056" dirty="0" smtClean="0">
                <a:latin typeface="HG丸ｺﾞｼｯｸM-PRO" panose="020F0600000000000000" pitchFamily="50" charset="-128"/>
                <a:ea typeface="HG丸ｺﾞｼｯｸM-PRO" panose="020F0600000000000000" pitchFamily="50" charset="-128"/>
              </a:rPr>
              <a:t>に見られて困るような画像は送らない！</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smtClean="0">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latin typeface="HG丸ｺﾞｼｯｸM-PRO" panose="020F0600000000000000" pitchFamily="50" charset="-128"/>
                <a:ea typeface="HG丸ｺﾞｼｯｸM-PRO" panose="020F0600000000000000" pitchFamily="50" charset="-128"/>
              </a:rPr>
              <a:t>画像を要求されたり困った事があれば、恥ずかしがらずに周りの大人に相談する！</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latin typeface="HG丸ｺﾞｼｯｸM-PRO" panose="020F0600000000000000" pitchFamily="50" charset="-128"/>
                <a:ea typeface="HG丸ｺﾞｼｯｸM-PRO" panose="020F0600000000000000" pitchFamily="50" charset="-128"/>
              </a:rPr>
              <a:t>　相談することは悪いことではありません。</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161"/>
              </a:lnSpc>
              <a:defRPr sz="1000"/>
            </a:pPr>
            <a:endParaRPr lang="en-US" altLang="ja-JP" sz="1056" dirty="0">
              <a:latin typeface="HG丸ｺﾞｼｯｸM-PRO" panose="020F0600000000000000" pitchFamily="50" charset="-128"/>
              <a:ea typeface="HG丸ｺﾞｼｯｸM-PRO" panose="020F0600000000000000" pitchFamily="50" charset="-128"/>
            </a:endParaRPr>
          </a:p>
          <a:p>
            <a:pPr>
              <a:lnSpc>
                <a:spcPts val="1161"/>
              </a:lnSpc>
              <a:defRPr sz="1000"/>
            </a:pPr>
            <a:endParaRPr lang="en-US" altLang="ja-JP" sz="1056" dirty="0">
              <a:latin typeface="HG丸ｺﾞｼｯｸM-PRO" panose="020F0600000000000000" pitchFamily="50" charset="-128"/>
              <a:ea typeface="HG丸ｺﾞｼｯｸM-PRO" panose="020F0600000000000000" pitchFamily="50" charset="-128"/>
            </a:endParaRPr>
          </a:p>
          <a:p>
            <a:pPr>
              <a:lnSpc>
                <a:spcPts val="1161"/>
              </a:lnSpc>
              <a:defRPr sz="1000"/>
            </a:pP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161"/>
              </a:lnSpc>
              <a:defRPr sz="1000"/>
            </a:pP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smtClean="0">
                <a:solidFill>
                  <a:srgbClr val="FF0000"/>
                </a:solidFill>
                <a:latin typeface="ＭＳ ゴシック" panose="020B0609070205080204" pitchFamily="49" charset="-128"/>
                <a:ea typeface="ＭＳ ゴシック" panose="020B0609070205080204" pitchFamily="49" charset="-128"/>
              </a:rPr>
              <a:t>■</a:t>
            </a:r>
            <a:r>
              <a:rPr lang="ja-JP" altLang="en-US" sz="1056" b="1" u="sng" dirty="0" smtClean="0">
                <a:latin typeface="ＭＳ ゴシック" panose="020B0609070205080204" pitchFamily="49" charset="-128"/>
                <a:ea typeface="ＭＳ ゴシック" panose="020B0609070205080204" pitchFamily="49" charset="-128"/>
              </a:rPr>
              <a:t>相手は素性や真の目的を隠して近づいてきます。画像を入手するために次のような手口が確認されて</a:t>
            </a:r>
            <a:endParaRPr lang="en-US" altLang="ja-JP" sz="1056" b="1" u="sng" dirty="0" smtClean="0">
              <a:latin typeface="ＭＳ ゴシック" panose="020B0609070205080204" pitchFamily="49" charset="-128"/>
              <a:ea typeface="ＭＳ ゴシック" panose="020B0609070205080204" pitchFamily="49" charset="-128"/>
            </a:endParaRPr>
          </a:p>
          <a:p>
            <a:pPr>
              <a:lnSpc>
                <a:spcPts val="1300"/>
              </a:lnSpc>
              <a:defRPr sz="1000"/>
            </a:pPr>
            <a:r>
              <a:rPr lang="ja-JP" altLang="en-US" sz="1056" dirty="0">
                <a:latin typeface="ＭＳ ゴシック" panose="020B0609070205080204" pitchFamily="49" charset="-128"/>
                <a:ea typeface="ＭＳ ゴシック" panose="020B0609070205080204" pitchFamily="49" charset="-128"/>
              </a:rPr>
              <a:t>　</a:t>
            </a:r>
            <a:r>
              <a:rPr lang="ja-JP" altLang="en-US" sz="1056" b="1" u="sng" dirty="0" smtClean="0">
                <a:latin typeface="ＭＳ ゴシック" panose="020B0609070205080204" pitchFamily="49" charset="-128"/>
                <a:ea typeface="ＭＳ ゴシック" panose="020B0609070205080204" pitchFamily="49" charset="-128"/>
              </a:rPr>
              <a:t>いますので、注意してください。</a:t>
            </a:r>
            <a:endParaRPr lang="en-US" altLang="ja-JP" sz="1056" b="1" u="sng" dirty="0" smtClean="0">
              <a:latin typeface="ＭＳ ゴシック" panose="020B0609070205080204" pitchFamily="49" charset="-128"/>
              <a:ea typeface="ＭＳ ゴシック" panose="020B0609070205080204" pitchFamily="49"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latin typeface="HG丸ｺﾞｼｯｸM-PRO" panose="020F0600000000000000" pitchFamily="50" charset="-128"/>
                <a:ea typeface="HG丸ｺﾞｼｯｸM-PRO" panose="020F0600000000000000" pitchFamily="50" charset="-128"/>
              </a:rPr>
              <a:t>ＬＩＮＥスタンプをあげるからお風呂に入ってる写真を送って</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a:latin typeface="HG丸ｺﾞｼｯｸM-PRO" panose="020F0600000000000000" pitchFamily="50" charset="-128"/>
                <a:ea typeface="HG丸ｺﾞｼｯｸM-PRO" panose="020F0600000000000000" pitchFamily="50" charset="-128"/>
              </a:rPr>
              <a:t>同年代女子になりすまし、胸が小さいと発育の悩みを打ち明けるふりをして、あなたの胸の</a:t>
            </a:r>
            <a:r>
              <a:rPr lang="ja-JP" altLang="en-US" sz="1056" dirty="0" smtClean="0">
                <a:latin typeface="HG丸ｺﾞｼｯｸM-PRO" panose="020F0600000000000000" pitchFamily="50" charset="-128"/>
                <a:ea typeface="HG丸ｺﾞｼｯｸM-PRO" panose="020F0600000000000000" pitchFamily="50" charset="-128"/>
              </a:rPr>
              <a:t>写真も送って</a:t>
            </a:r>
            <a:endParaRPr lang="ja-JP" altLang="en-US" sz="1056" dirty="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latin typeface="HG丸ｺﾞｼｯｸM-PRO" panose="020F0600000000000000" pitchFamily="50" charset="-128"/>
                <a:ea typeface="HG丸ｺﾞｼｯｸM-PRO" panose="020F0600000000000000" pitchFamily="50" charset="-128"/>
              </a:rPr>
              <a:t>僕の写真も送ったんだから、君の下着姿の写真を送ってくれないと、もうやり取りはやめる</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latin typeface="HG丸ｺﾞｼｯｸM-PRO" panose="020F0600000000000000" pitchFamily="50" charset="-128"/>
                <a:ea typeface="HG丸ｺﾞｼｯｸM-PRO" panose="020F0600000000000000" pitchFamily="50" charset="-128"/>
              </a:rPr>
              <a:t>今までに君からもらった画像や個人情報をネット上にばらまかれたくなかったら、もっと過激な写真を送れ</a:t>
            </a:r>
            <a:endParaRPr lang="en-US" altLang="ja-JP" sz="1056" dirty="0" smtClean="0">
              <a:latin typeface="HG丸ｺﾞｼｯｸM-PRO" panose="020F0600000000000000" pitchFamily="50" charset="-128"/>
              <a:ea typeface="HG丸ｺﾞｼｯｸM-PRO" panose="020F0600000000000000" pitchFamily="50" charset="-128"/>
            </a:endParaRPr>
          </a:p>
          <a:p>
            <a:pPr>
              <a:lnSpc>
                <a:spcPts val="600"/>
              </a:lnSpc>
              <a:defRPr sz="1000"/>
            </a:pPr>
            <a:endParaRPr lang="en-US" altLang="ja-JP" sz="1056" dirty="0">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050" b="1" u="sng" dirty="0" smtClean="0">
                <a:solidFill>
                  <a:srgbClr val="000000"/>
                </a:solidFill>
                <a:latin typeface="ＭＳ ゴシック" panose="020B0609070205080204" pitchFamily="49" charset="-128"/>
                <a:ea typeface="ＭＳ ゴシック" panose="020B0609070205080204" pitchFamily="49" charset="-128"/>
              </a:rPr>
              <a:t>保護者等の大人の皆さんへ　～</a:t>
            </a:r>
            <a:r>
              <a:rPr lang="en-US" altLang="ja-JP" sz="1050" b="1" u="sng" dirty="0" smtClean="0">
                <a:solidFill>
                  <a:srgbClr val="000000"/>
                </a:solidFill>
                <a:latin typeface="ＭＳ ゴシック" panose="020B0609070205080204" pitchFamily="49" charset="-128"/>
                <a:ea typeface="ＭＳ ゴシック" panose="020B0609070205080204" pitchFamily="49" charset="-128"/>
              </a:rPr>
              <a:t>SNS</a:t>
            </a:r>
            <a:r>
              <a:rPr lang="ja-JP" altLang="en-US" sz="1050" b="1" u="sng" dirty="0">
                <a:solidFill>
                  <a:srgbClr val="000000"/>
                </a:solidFill>
                <a:latin typeface="ＭＳ ゴシック" panose="020B0609070205080204" pitchFamily="49" charset="-128"/>
                <a:ea typeface="ＭＳ ゴシック" panose="020B0609070205080204" pitchFamily="49" charset="-128"/>
              </a:rPr>
              <a:t>を通じた性被害から子どもを守るため</a:t>
            </a:r>
            <a:r>
              <a:rPr lang="ja-JP" altLang="en-US" sz="1050" b="1" u="sng" dirty="0" smtClean="0">
                <a:solidFill>
                  <a:srgbClr val="000000"/>
                </a:solidFill>
                <a:latin typeface="ＭＳ ゴシック" panose="020B0609070205080204" pitchFamily="49" charset="-128"/>
                <a:ea typeface="ＭＳ ゴシック" panose="020B0609070205080204" pitchFamily="49" charset="-128"/>
              </a:rPr>
              <a:t>に～</a:t>
            </a:r>
            <a:endParaRPr lang="en-US" altLang="ja-JP" b="1" u="sng" dirty="0" smtClean="0">
              <a:solidFill>
                <a:srgbClr val="000000"/>
              </a:solidFill>
              <a:latin typeface="ＭＳ ゴシック" panose="020B0609070205080204" pitchFamily="49" charset="-128"/>
              <a:ea typeface="ＭＳ ゴシック" panose="020B0609070205080204" pitchFamily="49" charset="-128"/>
            </a:endParaRPr>
          </a:p>
          <a:p>
            <a:pPr>
              <a:lnSpc>
                <a:spcPts val="1300"/>
              </a:lnSpc>
              <a:defRPr sz="1000"/>
            </a:pPr>
            <a:r>
              <a:rPr lang="ja-JP" altLang="en-US" sz="1056" dirty="0">
                <a:solidFill>
                  <a:srgbClr val="000000"/>
                </a:solidFill>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日ごろ</a:t>
            </a:r>
            <a:r>
              <a:rPr lang="ja-JP" altLang="en-US" sz="1056" dirty="0">
                <a:solidFill>
                  <a:srgbClr val="000000"/>
                </a:solidFill>
                <a:latin typeface="HG丸ｺﾞｼｯｸM-PRO" panose="020F0600000000000000" pitchFamily="50" charset="-128"/>
                <a:ea typeface="HG丸ｺﾞｼｯｸM-PRO" panose="020F0600000000000000" pitchFamily="50" charset="-128"/>
              </a:rPr>
              <a:t>から子どもとコミュニケーションをとりながら、</a:t>
            </a:r>
            <a:r>
              <a:rPr lang="en-US" altLang="ja-JP" sz="1056" dirty="0">
                <a:solidFill>
                  <a:srgbClr val="000000"/>
                </a:solidFill>
                <a:latin typeface="HG丸ｺﾞｼｯｸM-PRO" panose="020F0600000000000000" pitchFamily="50" charset="-128"/>
                <a:ea typeface="HG丸ｺﾞｼｯｸM-PRO" panose="020F0600000000000000" pitchFamily="50" charset="-128"/>
              </a:rPr>
              <a:t>SNS</a:t>
            </a:r>
            <a:r>
              <a:rPr lang="ja-JP" altLang="en-US" sz="1056" dirty="0">
                <a:solidFill>
                  <a:srgbClr val="000000"/>
                </a:solidFill>
                <a:latin typeface="HG丸ｺﾞｼｯｸM-PRO" panose="020F0600000000000000" pitchFamily="50" charset="-128"/>
                <a:ea typeface="HG丸ｺﾞｼｯｸM-PRO" panose="020F0600000000000000" pitchFamily="50" charset="-128"/>
              </a:rPr>
              <a:t>に潜む危険性</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を教えてあげてください。</a:t>
            </a:r>
            <a:endParaRPr lang="en-US" altLang="ja-JP" sz="1056"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　　また</a:t>
            </a:r>
            <a:r>
              <a:rPr lang="ja-JP" altLang="en-US" sz="1056" dirty="0">
                <a:solidFill>
                  <a:srgbClr val="000000"/>
                </a:solidFill>
                <a:latin typeface="HG丸ｺﾞｼｯｸM-PRO" panose="020F0600000000000000" pitchFamily="50" charset="-128"/>
                <a:ea typeface="HG丸ｺﾞｼｯｸM-PRO" panose="020F0600000000000000" pitchFamily="50" charset="-128"/>
              </a:rPr>
              <a:t>、子どもの異変や</a:t>
            </a:r>
            <a:r>
              <a:rPr lang="en-US" altLang="ja-JP" sz="1056" dirty="0">
                <a:solidFill>
                  <a:srgbClr val="000000"/>
                </a:solidFill>
                <a:latin typeface="HG丸ｺﾞｼｯｸM-PRO" panose="020F0600000000000000" pitchFamily="50" charset="-128"/>
                <a:ea typeface="HG丸ｺﾞｼｯｸM-PRO" panose="020F0600000000000000" pitchFamily="50" charset="-128"/>
              </a:rPr>
              <a:t>SOS</a:t>
            </a:r>
            <a:r>
              <a:rPr lang="ja-JP" altLang="en-US" sz="1056" dirty="0">
                <a:solidFill>
                  <a:srgbClr val="000000"/>
                </a:solidFill>
                <a:latin typeface="HG丸ｺﾞｼｯｸM-PRO" panose="020F0600000000000000" pitchFamily="50" charset="-128"/>
                <a:ea typeface="HG丸ｺﾞｼｯｸM-PRO" panose="020F0600000000000000" pitchFamily="50" charset="-128"/>
              </a:rPr>
              <a:t>にいち早く気づくことが大切です。異変を感じたら、子どもを責めず</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に</a:t>
            </a:r>
            <a:endParaRPr lang="en-US" altLang="ja-JP" sz="1056"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56" dirty="0">
                <a:solidFill>
                  <a:srgbClr val="000000"/>
                </a:solidFill>
                <a:latin typeface="HG丸ｺﾞｼｯｸM-PRO" panose="020F0600000000000000" pitchFamily="50" charset="-128"/>
                <a:ea typeface="HG丸ｺﾞｼｯｸM-PRO" panose="020F0600000000000000" pitchFamily="50" charset="-128"/>
              </a:rPr>
              <a:t>　</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　話</a:t>
            </a:r>
            <a:r>
              <a:rPr lang="ja-JP" altLang="en-US" sz="1056" dirty="0">
                <a:solidFill>
                  <a:srgbClr val="000000"/>
                </a:solidFill>
                <a:latin typeface="HG丸ｺﾞｼｯｸM-PRO" panose="020F0600000000000000" pitchFamily="50" charset="-128"/>
                <a:ea typeface="HG丸ｺﾞｼｯｸM-PRO" panose="020F0600000000000000" pitchFamily="50" charset="-128"/>
              </a:rPr>
              <a:t>を聞いてあげてください。そして、警察や相談機関にご相談ください</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056"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200" dirty="0">
                <a:solidFill>
                  <a:srgbClr val="000000"/>
                </a:solidFill>
                <a:latin typeface="HG丸ｺﾞｼｯｸM-PRO" panose="020F0600000000000000" pitchFamily="50" charset="-128"/>
                <a:ea typeface="HG丸ｺﾞｼｯｸM-PRO" panose="020F0600000000000000" pitchFamily="50" charset="-128"/>
              </a:rPr>
              <a:t>　</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056"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子ども</a:t>
            </a:r>
            <a:r>
              <a:rPr lang="ja-JP" altLang="en-US" sz="1056" dirty="0">
                <a:solidFill>
                  <a:srgbClr val="000000"/>
                </a:solidFill>
                <a:latin typeface="HG丸ｺﾞｼｯｸM-PRO" panose="020F0600000000000000" pitchFamily="50" charset="-128"/>
                <a:ea typeface="HG丸ｺﾞｼｯｸM-PRO" panose="020F0600000000000000" pitchFamily="50" charset="-128"/>
              </a:rPr>
              <a:t>にスマートフォンを持たせる際には、利用のルールを作るととも</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に、</a:t>
            </a:r>
            <a:r>
              <a:rPr lang="ja-JP" altLang="en-US" sz="1056" b="1" dirty="0" smtClean="0">
                <a:solidFill>
                  <a:srgbClr val="000000"/>
                </a:solidFill>
                <a:latin typeface="ＭＳ ゴシック" panose="020B0609070205080204" pitchFamily="49" charset="-128"/>
                <a:ea typeface="ＭＳ ゴシック" panose="020B0609070205080204" pitchFamily="49" charset="-128"/>
              </a:rPr>
              <a:t>フィルタリング</a:t>
            </a:r>
            <a:endParaRPr lang="en-US" altLang="ja-JP" sz="1056" b="1" dirty="0" smtClean="0">
              <a:solidFill>
                <a:srgbClr val="000000"/>
              </a:solidFill>
              <a:latin typeface="ＭＳ ゴシック" panose="020B0609070205080204" pitchFamily="49" charset="-128"/>
              <a:ea typeface="ＭＳ ゴシック" panose="020B0609070205080204" pitchFamily="49" charset="-128"/>
            </a:endParaRPr>
          </a:p>
          <a:p>
            <a:pPr>
              <a:lnSpc>
                <a:spcPts val="1300"/>
              </a:lnSpc>
              <a:defRPr sz="1000"/>
            </a:pPr>
            <a:r>
              <a:rPr lang="ja-JP" altLang="en-US" sz="1056" dirty="0">
                <a:solidFill>
                  <a:srgbClr val="000000"/>
                </a:solidFill>
                <a:latin typeface="HG丸ｺﾞｼｯｸM-PRO" panose="020F0600000000000000" pitchFamily="50" charset="-128"/>
                <a:ea typeface="HG丸ｺﾞｼｯｸM-PRO" panose="020F0600000000000000" pitchFamily="50" charset="-128"/>
              </a:rPr>
              <a:t>　</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056" b="1" dirty="0" smtClean="0">
                <a:solidFill>
                  <a:srgbClr val="000000"/>
                </a:solidFill>
                <a:latin typeface="ＭＳ ゴシック" panose="020B0609070205080204" pitchFamily="49" charset="-128"/>
                <a:ea typeface="ＭＳ ゴシック" panose="020B0609070205080204" pitchFamily="49" charset="-128"/>
              </a:rPr>
              <a:t>の</a:t>
            </a:r>
            <a:r>
              <a:rPr lang="ja-JP" altLang="en-US" sz="1056" b="1" dirty="0">
                <a:solidFill>
                  <a:srgbClr val="000000"/>
                </a:solidFill>
                <a:latin typeface="ＭＳ ゴシック" panose="020B0609070205080204" pitchFamily="49" charset="-128"/>
                <a:ea typeface="ＭＳ ゴシック" panose="020B0609070205080204" pitchFamily="49" charset="-128"/>
              </a:rPr>
              <a:t>利用</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をお願い</a:t>
            </a:r>
            <a:r>
              <a:rPr lang="ja-JP" altLang="en-US" sz="1056" dirty="0">
                <a:solidFill>
                  <a:srgbClr val="000000"/>
                </a:solidFill>
                <a:latin typeface="HG丸ｺﾞｼｯｸM-PRO" panose="020F0600000000000000" pitchFamily="50" charset="-128"/>
                <a:ea typeface="HG丸ｺﾞｼｯｸM-PRO" panose="020F0600000000000000" pitchFamily="50" charset="-128"/>
              </a:rPr>
              <a:t>します</a:t>
            </a:r>
            <a:r>
              <a:rPr lang="ja-JP" altLang="en-US" sz="1056"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056"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300"/>
              </a:lnSpc>
              <a:defRPr sz="1000"/>
            </a:pPr>
            <a:r>
              <a:rPr lang="ja-JP" altLang="en-US" sz="1000" dirty="0">
                <a:solidFill>
                  <a:srgbClr val="000000"/>
                </a:solidFill>
                <a:latin typeface="ＭＳ Ｐゴシック" panose="020B0600070205080204" pitchFamily="50" charset="-128"/>
                <a:ea typeface="ＭＳ Ｐゴシック" panose="020B0600070205080204" pitchFamily="50" charset="-128"/>
              </a:rPr>
              <a:t>　</a:t>
            </a:r>
            <a:r>
              <a:rPr lang="en-US" altLang="ja-JP" sz="10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000" dirty="0" smtClean="0">
                <a:solidFill>
                  <a:srgbClr val="000000"/>
                </a:solidFill>
                <a:latin typeface="ＭＳ Ｐゴシック" panose="020B0600070205080204" pitchFamily="50" charset="-128"/>
                <a:ea typeface="ＭＳ Ｐゴシック" panose="020B0600070205080204" pitchFamily="50" charset="-128"/>
              </a:rPr>
              <a:t>インターネットの被害事例・相談先・フィルタリング・教材等のリンク集　大阪府青少年課ホームページ⇒</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endParaRPr>
          </a:p>
          <a:p>
            <a:pPr>
              <a:lnSpc>
                <a:spcPts val="1300"/>
              </a:lnSpc>
              <a:defRPr sz="1000"/>
            </a:pPr>
            <a:r>
              <a:rPr lang="ja-JP" altLang="en-US" sz="1000" dirty="0" smtClean="0">
                <a:solidFill>
                  <a:srgbClr val="000000"/>
                </a:solidFill>
                <a:latin typeface="ＭＳ Ｐゴシック" panose="020B0600070205080204" pitchFamily="50" charset="-128"/>
                <a:ea typeface="ＭＳ Ｐゴシック" panose="020B0600070205080204" pitchFamily="50" charset="-128"/>
              </a:rPr>
              <a:t>　</a:t>
            </a:r>
            <a:r>
              <a:rPr lang="en-US" altLang="ja-JP" sz="10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000" dirty="0" smtClean="0">
                <a:solidFill>
                  <a:srgbClr val="000000"/>
                </a:solidFill>
                <a:latin typeface="ＭＳ Ｐゴシック" panose="020B0600070205080204" pitchFamily="50" charset="-128"/>
                <a:ea typeface="ＭＳ Ｐゴシック" panose="020B0600070205080204" pitchFamily="50" charset="-128"/>
              </a:rPr>
              <a:t>具体的な設定方法については携帯電話取扱店にお問い合わせください。</a:t>
            </a:r>
            <a:endParaRPr lang="ja-JP" altLang="en-US" sz="1056" dirty="0">
              <a:solidFill>
                <a:srgbClr val="000000"/>
              </a:solidFill>
              <a:latin typeface="HG丸ｺﾞｼｯｸM-PRO" panose="020F0600000000000000" pitchFamily="50" charset="-128"/>
              <a:ea typeface="HG丸ｺﾞｼｯｸM-PRO" panose="020F0600000000000000" pitchFamily="50" charset="-128"/>
            </a:endParaRPr>
          </a:p>
          <a:p>
            <a:pPr>
              <a:lnSpc>
                <a:spcPts val="1161"/>
              </a:lnSpc>
              <a:defRPr sz="1000"/>
            </a:pPr>
            <a:endParaRPr lang="en-US" altLang="ja-JP" sz="1056"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161"/>
              </a:lnSpc>
              <a:defRPr sz="1000"/>
            </a:pPr>
            <a:r>
              <a:rPr lang="ja-JP" altLang="en-US" sz="1056" dirty="0">
                <a:solidFill>
                  <a:srgbClr val="000000"/>
                </a:solidFill>
                <a:latin typeface="HG丸ｺﾞｼｯｸM-PRO" panose="020F0600000000000000" pitchFamily="50" charset="-128"/>
                <a:ea typeface="HG丸ｺﾞｼｯｸM-PRO" panose="020F0600000000000000" pitchFamily="50" charset="-128"/>
              </a:rPr>
              <a:t>　</a:t>
            </a:r>
          </a:p>
        </p:txBody>
      </p:sp>
      <p:graphicFrame>
        <p:nvGraphicFramePr>
          <p:cNvPr id="41" name="表 40"/>
          <p:cNvGraphicFramePr>
            <a:graphicFrameLocks noGrp="1"/>
          </p:cNvGraphicFramePr>
          <p:nvPr>
            <p:extLst>
              <p:ext uri="{D42A27DB-BD31-4B8C-83A1-F6EECF244321}">
                <p14:modId xmlns:p14="http://schemas.microsoft.com/office/powerpoint/2010/main" val="2007295706"/>
              </p:ext>
            </p:extLst>
          </p:nvPr>
        </p:nvGraphicFramePr>
        <p:xfrm>
          <a:off x="7468942" y="5333623"/>
          <a:ext cx="6626199" cy="4645660"/>
        </p:xfrm>
        <a:graphic>
          <a:graphicData uri="http://schemas.openxmlformats.org/drawingml/2006/table">
            <a:tbl>
              <a:tblPr firstRow="1" bandRow="1">
                <a:tableStyleId>{5C22544A-7EE6-4342-B048-85BDC9FD1C3A}</a:tableStyleId>
              </a:tblPr>
              <a:tblGrid>
                <a:gridCol w="6626199">
                  <a:extLst>
                    <a:ext uri="{9D8B030D-6E8A-4147-A177-3AD203B41FA5}">
                      <a16:colId xmlns:a16="http://schemas.microsoft.com/office/drawing/2014/main" val="1638497672"/>
                    </a:ext>
                  </a:extLst>
                </a:gridCol>
              </a:tblGrid>
              <a:tr h="558907">
                <a:tc>
                  <a:txBody>
                    <a:bodyPr/>
                    <a:lstStyle/>
                    <a:p>
                      <a:pPr marL="0" marR="0" lvl="0" indent="0" algn="just" defTabSz="1344077" rtl="0" eaLnBrk="1" fontAlgn="auto" latinLnBrk="0" hangingPunct="1">
                        <a:lnSpc>
                          <a:spcPts val="1300"/>
                        </a:lnSpc>
                        <a:spcBef>
                          <a:spcPts val="0"/>
                        </a:spcBef>
                        <a:spcAft>
                          <a:spcPts val="0"/>
                        </a:spcAft>
                        <a:buClrTx/>
                        <a:buSzTx/>
                        <a:buFontTx/>
                        <a:buNone/>
                        <a:tabLst/>
                        <a:defRPr/>
                      </a:pPr>
                      <a:r>
                        <a:rPr lang="ja-JP" altLang="en-US" sz="1200" b="1"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■大阪府警察</a:t>
                      </a:r>
                      <a:r>
                        <a:rPr lang="ja-JP" altLang="en-US" sz="120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b="0" u="sng" kern="100" baseline="0" dirty="0" smtClean="0">
                          <a:solidFill>
                            <a:srgbClr val="FF000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1200" b="0" u="sng" kern="100" baseline="0" dirty="0" smtClean="0">
                          <a:solidFill>
                            <a:srgbClr val="FF000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緊急時は１１０番または最寄りの警察署へ </a:t>
                      </a:r>
                    </a:p>
                    <a:p>
                      <a:pPr marL="0" marR="0" lvl="0" indent="0" algn="just" defTabSz="1344077" rtl="0" eaLnBrk="1" fontAlgn="auto" latinLnBrk="0" hangingPunct="1">
                        <a:lnSpc>
                          <a:spcPts val="1300"/>
                        </a:lnSpc>
                        <a:spcBef>
                          <a:spcPts val="0"/>
                        </a:spcBef>
                        <a:spcAft>
                          <a:spcPts val="0"/>
                        </a:spcAft>
                        <a:buClrTx/>
                        <a:buSzTx/>
                        <a:buFontTx/>
                        <a:buNone/>
                        <a:tabLst/>
                        <a:defRPr/>
                      </a:pPr>
                      <a:r>
                        <a:rPr lang="ja-JP" altLang="en-US" sz="120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・警察相談専用電話　　　＃９１１０　</a:t>
                      </a:r>
                      <a:r>
                        <a:rPr lang="ja-JP"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（受付時間</a:t>
                      </a:r>
                      <a:r>
                        <a:rPr lang="ja-JP" altLang="en-US"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lang="ja-JP"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時間</a:t>
                      </a:r>
                      <a:r>
                        <a:rPr lang="en-US"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365</a:t>
                      </a:r>
                      <a:r>
                        <a:rPr lang="ja-JP"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a:t>
                      </a:r>
                      <a:endParaRPr lang="ja-JP" altLang="en-US"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1344077" rtl="0" eaLnBrk="1" fontAlgn="auto" latinLnBrk="0" hangingPunct="1">
                        <a:lnSpc>
                          <a:spcPts val="1300"/>
                        </a:lnSpc>
                        <a:spcBef>
                          <a:spcPts val="0"/>
                        </a:spcBef>
                        <a:spcAft>
                          <a:spcPts val="0"/>
                        </a:spcAft>
                        <a:buClrTx/>
                        <a:buSzTx/>
                        <a:buFontTx/>
                        <a:buNone/>
                        <a:tabLst/>
                        <a:defRPr/>
                      </a:pPr>
                      <a:r>
                        <a:rPr lang="ja-JP" altLang="en-US" sz="120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・少年総合相談　グリーンライン　０６－６９４４－７８６７</a:t>
                      </a:r>
                      <a:r>
                        <a:rPr lang="ja-JP" altLang="en-US"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（受付時間</a:t>
                      </a:r>
                      <a:r>
                        <a:rPr lang="en-US"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平日９</a:t>
                      </a:r>
                      <a:r>
                        <a:rPr lang="en-US"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lang="ja-JP" altLang="en-US"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17:45</a:t>
                      </a:r>
                      <a:r>
                        <a:rPr lang="ja-JP" altLang="en-US"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05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4494090"/>
                  </a:ext>
                </a:extLst>
              </a:tr>
              <a:tr h="1187979">
                <a:tc>
                  <a:txBody>
                    <a:bodyPr/>
                    <a:lstStyle/>
                    <a:p>
                      <a:pPr marL="0" marR="0" lvl="0" indent="0" algn="just" defTabSz="1344077" rtl="0" eaLnBrk="1" fontAlgn="auto" latinLnBrk="0" hangingPunct="1">
                        <a:lnSpc>
                          <a:spcPts val="13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■すこやか教育相談　</a:t>
                      </a:r>
                      <a:r>
                        <a:rPr kumimoji="1" lang="en-US" altLang="ja-JP" sz="9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0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大阪府教育センター　（受付時間　平日９</a:t>
                      </a:r>
                      <a:r>
                        <a:rPr kumimoji="1" lang="en-US" altLang="ja-JP" sz="10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0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0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17:30</a:t>
                      </a:r>
                      <a:r>
                        <a:rPr kumimoji="1" lang="ja-JP" altLang="en-US" sz="10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just" defTabSz="1344077" rtl="0" eaLnBrk="1" fontAlgn="auto" latinLnBrk="0" hangingPunct="1">
                        <a:lnSpc>
                          <a:spcPts val="13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・子どもからの相談</a:t>
                      </a: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すこやかホットライン</a:t>
                      </a:r>
                      <a:endPar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1344077" rtl="0" eaLnBrk="1" fontAlgn="auto" latinLnBrk="0" hangingPunct="1">
                        <a:lnSpc>
                          <a:spcPts val="13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０６－６６０７－７３６１　　　　✉</a:t>
                      </a: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sukoyaka@edu.osaka-c.ed.jp</a:t>
                      </a:r>
                    </a:p>
                    <a:p>
                      <a:pPr marL="0" marR="0" lvl="0" indent="0" algn="just" defTabSz="1344077" rtl="0" eaLnBrk="1" fontAlgn="auto" latinLnBrk="0" hangingPunct="1">
                        <a:lnSpc>
                          <a:spcPts val="13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・保護者からの相談</a:t>
                      </a: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さわやかホットライン</a:t>
                      </a:r>
                      <a:endPar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1344077" rtl="0" eaLnBrk="1" fontAlgn="auto" latinLnBrk="0" hangingPunct="1">
                        <a:lnSpc>
                          <a:spcPts val="13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０６－６６０７－７３６２　　　　✉</a:t>
                      </a: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sawayaka@edu.osaka-c.ed.jp  </a:t>
                      </a:r>
                    </a:p>
                    <a:p>
                      <a:pPr marL="0" marR="0" lvl="0" indent="0" algn="just" defTabSz="1344077" rtl="0" eaLnBrk="1" fontAlgn="auto" latinLnBrk="0" hangingPunct="1">
                        <a:lnSpc>
                          <a:spcPts val="13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・上記の受付時間以外は⇒すこやか教育相談</a:t>
                      </a: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（子ども専用）</a:t>
                      </a:r>
                      <a:endPar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1344077" rtl="0" eaLnBrk="1" fontAlgn="auto" latinLnBrk="0" hangingPunct="1">
                        <a:lnSpc>
                          <a:spcPts val="13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０１２０－０－７８３１０（</a:t>
                      </a: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時間</a:t>
                      </a:r>
                      <a:r>
                        <a:rPr kumimoji="1" lang="en-US" altLang="ja-JP"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365</a:t>
                      </a:r>
                      <a:r>
                        <a:rPr kumimoji="1" lang="ja-JP" altLang="en-US" sz="1200" b="0"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a:t>
                      </a:r>
                      <a:endParaRPr lang="ja-JP" altLang="en-US" sz="1200" b="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36329504"/>
                  </a:ext>
                </a:extLst>
              </a:tr>
              <a:tr h="401638">
                <a:tc>
                  <a:txBody>
                    <a:bodyPr/>
                    <a:lstStyle/>
                    <a:p>
                      <a:pPr>
                        <a:lnSpc>
                          <a:spcPts val="1300"/>
                        </a:lnSpc>
                      </a:pPr>
                      <a:r>
                        <a:rPr kumimoji="1" lang="ja-JP" altLang="en-US" sz="12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2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子</a:t>
                      </a:r>
                      <a:r>
                        <a:rPr kumimoji="1" lang="ja-JP" altLang="ja-JP" sz="1200" b="1"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ども</a:t>
                      </a:r>
                      <a:r>
                        <a:rPr kumimoji="1" lang="en-US" altLang="ja-JP" sz="1200" b="1"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家庭相談室</a:t>
                      </a:r>
                      <a:r>
                        <a:rPr kumimoji="1" lang="ja-JP" altLang="ja-JP" sz="12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公益社団法人子ども情報研究センター（</a:t>
                      </a:r>
                      <a:r>
                        <a:rPr kumimoji="1" lang="en-US" altLang="ja-JP" sz="1000" b="0"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受付時間</a:t>
                      </a:r>
                      <a:r>
                        <a:rPr kumimoji="1" lang="ja-JP"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月</a:t>
                      </a:r>
                      <a:r>
                        <a:rPr kumimoji="1" lang="ja-JP"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火</a:t>
                      </a:r>
                      <a:r>
                        <a:rPr kumimoji="1" lang="ja-JP"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木曜日10:00</a:t>
                      </a:r>
                      <a:r>
                        <a:rPr kumimoji="1" lang="ja-JP"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20:00</a:t>
                      </a:r>
                      <a:r>
                        <a:rPr kumimoji="1" lang="ja-JP" altLang="ja-JP" sz="10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endParaRPr kumimoji="1" lang="ja-JP" altLang="ja-JP" sz="11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pPr>
                        <a:lnSpc>
                          <a:spcPts val="1300"/>
                        </a:lnSpc>
                      </a:pPr>
                      <a:r>
                        <a:rPr kumimoji="1" lang="ja-JP" altLang="en-US"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2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子</a:t>
                      </a:r>
                      <a:r>
                        <a:rPr kumimoji="1" lang="ja-JP" altLang="ja-JP" sz="1200"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ども</a:t>
                      </a:r>
                      <a:r>
                        <a:rPr kumimoji="1" lang="en-US" altLang="ja-JP" sz="1200"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専用</a:t>
                      </a:r>
                      <a:r>
                        <a:rPr kumimoji="1" lang="ja-JP" altLang="en-US" sz="12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2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０１２０－９２８</a:t>
                      </a:r>
                      <a:r>
                        <a:rPr kumimoji="1" lang="en-US" altLang="ja-JP" sz="12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2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７０４　　　　おとな</a:t>
                      </a:r>
                      <a:r>
                        <a:rPr kumimoji="1" lang="en-US" altLang="ja-JP" sz="1200"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専用</a:t>
                      </a:r>
                      <a:r>
                        <a:rPr kumimoji="1" lang="ja-JP" altLang="en-US" sz="12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2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０６－４３９４－８７５４</a:t>
                      </a:r>
                      <a:endParaRPr kumimoji="1" lang="ja-JP" altLang="ja-JP" sz="1200" kern="1200" dirty="0">
                        <a:solidFill>
                          <a:schemeClr val="dk1"/>
                        </a:solidFill>
                        <a:effectLst/>
                        <a:latin typeface="HG丸ｺﾞｼｯｸM-PRO" panose="020F0600000000000000" pitchFamily="50" charset="-128"/>
                        <a:ea typeface="HG丸ｺﾞｼｯｸM-PRO" panose="020F06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2987205"/>
                  </a:ext>
                </a:extLst>
              </a:tr>
              <a:tr h="401638">
                <a:tc>
                  <a:txBody>
                    <a:bodyPr/>
                    <a:lstStyle/>
                    <a:p>
                      <a:pPr algn="just">
                        <a:lnSpc>
                          <a:spcPts val="1300"/>
                        </a:lnSpc>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子どもの悩み相談</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フリーダイヤル（子ども専用）</a:t>
                      </a:r>
                      <a:r>
                        <a:rPr lang="ja-JP" altLang="ja-JP" sz="12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just">
                        <a:lnSpc>
                          <a:spcPts val="1300"/>
                        </a:lnSpc>
                        <a:spcAft>
                          <a:spcPts val="0"/>
                        </a:spcAft>
                      </a:pPr>
                      <a:r>
                        <a:rPr lang="en-US" altLang="ja-JP" sz="12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０１２０－７２８５－２５</a:t>
                      </a:r>
                      <a:r>
                        <a:rPr lang="ja-JP"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（なにわっこにっこり）</a:t>
                      </a:r>
                      <a:r>
                        <a:rPr lang="ja-JP" altLang="ja-JP" sz="12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（受付時間</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lang="ja-JP"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時間</a:t>
                      </a:r>
                      <a:r>
                        <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365</a:t>
                      </a:r>
                      <a:r>
                        <a:rPr lang="ja-JP"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0458708"/>
                  </a:ext>
                </a:extLst>
              </a:tr>
              <a:tr h="401638">
                <a:tc>
                  <a:txBody>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ドーンセンターサポートカウンセリングルーム</a:t>
                      </a:r>
                      <a:r>
                        <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女性の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電話</a:t>
                      </a:r>
                      <a:r>
                        <a:rPr lang="ja-JP"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相談</a:t>
                      </a:r>
                      <a:r>
                        <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ja-JP" sz="800" kern="1200" spc="-11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一般財団法人大阪府男女共同参画推進財団</a:t>
                      </a:r>
                      <a:endParaRPr kumimoji="1" lang="en-US" altLang="ja-JP" sz="800" kern="1200" spc="-110" baseline="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700" kern="1200" spc="-11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０６－６９３７－７８００</a:t>
                      </a:r>
                      <a:r>
                        <a:rPr kumimoji="1" lang="en-US"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受付時間</a:t>
                      </a:r>
                      <a:r>
                        <a:rPr kumimoji="1" lang="en-US" altLang="ja-JP" sz="1000" kern="120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火</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金曜日17:00</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21:00</a:t>
                      </a:r>
                      <a:r>
                        <a:rPr kumimoji="1" lang="ja-JP" altLang="en-US"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祝除</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く）</a:t>
                      </a:r>
                      <a:r>
                        <a:rPr kumimoji="1" lang="ja-JP" altLang="en-US"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土</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日曜日10:00</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16:00)</a:t>
                      </a:r>
                    </a:p>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8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8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8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8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2019</a:t>
                      </a:r>
                      <a:r>
                        <a:rPr kumimoji="1" lang="ja-JP" altLang="en-US" sz="8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年</a:t>
                      </a:r>
                      <a:r>
                        <a:rPr kumimoji="1" lang="en-US" altLang="ja-JP" sz="8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7</a:t>
                      </a:r>
                      <a:r>
                        <a:rPr kumimoji="1" lang="ja-JP" altLang="en-US" sz="8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月より、１６：００～２０：００に変更予定</a:t>
                      </a:r>
                      <a:endParaRPr kumimoji="1" lang="ja-JP" altLang="ja-JP" sz="800" kern="1200" dirty="0">
                        <a:solidFill>
                          <a:schemeClr val="dk1"/>
                        </a:solidFill>
                        <a:effectLst/>
                        <a:latin typeface="HG丸ｺﾞｼｯｸM-PRO" panose="020F0600000000000000" pitchFamily="50" charset="-128"/>
                        <a:ea typeface="HG丸ｺﾞｼｯｸM-PRO" panose="020F06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2868681"/>
                  </a:ext>
                </a:extLst>
              </a:tr>
              <a:tr h="558907">
                <a:tc>
                  <a:txBody>
                    <a:bodyPr/>
                    <a:lstStyle/>
                    <a:p>
                      <a:pPr>
                        <a:lnSpc>
                          <a:spcPts val="1300"/>
                        </a:lnSpc>
                      </a:pPr>
                      <a:r>
                        <a:rPr kumimoji="1" lang="ja-JP" altLang="en-US" sz="12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2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子</a:t>
                      </a:r>
                      <a:r>
                        <a:rPr kumimoji="1" lang="ja-JP" altLang="ja-JP" sz="12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どもの</a:t>
                      </a:r>
                      <a:r>
                        <a:rPr kumimoji="1" lang="en-US" altLang="ja-JP" sz="12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人権１１０番</a:t>
                      </a:r>
                      <a:r>
                        <a:rPr kumimoji="1" lang="ja-JP" altLang="ja-JP" sz="10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9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9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法務省（大阪法務局・大阪府人権擁護委員連合会）</a:t>
                      </a:r>
                      <a:endParaRPr kumimoji="1" lang="ja-JP" altLang="ja-JP" sz="9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pPr>
                        <a:lnSpc>
                          <a:spcPts val="1300"/>
                        </a:lnSpc>
                      </a:pPr>
                      <a:r>
                        <a:rPr kumimoji="1" lang="ja-JP" altLang="en-US"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０１２０－００７－１１０</a:t>
                      </a:r>
                      <a:r>
                        <a:rPr kumimoji="1" lang="en-US"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900" kern="120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受付時間</a:t>
                      </a:r>
                      <a:r>
                        <a:rPr kumimoji="1" lang="ja-JP"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月</a:t>
                      </a:r>
                      <a:r>
                        <a:rPr kumimoji="1" lang="ja-JP"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金曜日8</a:t>
                      </a:r>
                      <a:r>
                        <a:rPr kumimoji="1" lang="ja-JP"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30</a:t>
                      </a:r>
                      <a:r>
                        <a:rPr kumimoji="1" lang="ja-JP"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17</a:t>
                      </a:r>
                      <a:r>
                        <a:rPr kumimoji="1" lang="ja-JP"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15</a:t>
                      </a:r>
                      <a:r>
                        <a:rPr kumimoji="1" lang="ja-JP" altLang="ja-JP" sz="9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800" kern="1200" spc="-50" baseline="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土・日</a:t>
                      </a:r>
                      <a:r>
                        <a:rPr kumimoji="1" lang="ja-JP"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800" kern="1200" spc="-50" baseline="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祝日</a:t>
                      </a:r>
                      <a:r>
                        <a:rPr kumimoji="1" lang="ja-JP"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800" kern="1200" spc="-50" baseline="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平日</a:t>
                      </a:r>
                      <a:r>
                        <a:rPr kumimoji="1" lang="ja-JP"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の</a:t>
                      </a:r>
                      <a:r>
                        <a:rPr kumimoji="1" lang="en-US" altLang="ja-JP" sz="800" kern="1200" spc="-50" baseline="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時間外</a:t>
                      </a:r>
                      <a:r>
                        <a:rPr kumimoji="1" lang="ja-JP"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は</a:t>
                      </a:r>
                      <a:r>
                        <a:rPr kumimoji="1" lang="en-US" altLang="ja-JP" sz="800" kern="1200" spc="-50" baseline="0" dirty="0" err="1" smtClean="0">
                          <a:solidFill>
                            <a:schemeClr val="dk1"/>
                          </a:solidFill>
                          <a:effectLst/>
                          <a:latin typeface="HG丸ｺﾞｼｯｸM-PRO" panose="020F0600000000000000" pitchFamily="50" charset="-128"/>
                          <a:ea typeface="HG丸ｺﾞｼｯｸM-PRO" panose="020F0600000000000000" pitchFamily="50" charset="-128"/>
                          <a:cs typeface="+mn-cs"/>
                        </a:rPr>
                        <a:t>留守番電話</a:t>
                      </a:r>
                      <a:r>
                        <a:rPr kumimoji="1" lang="ja-JP"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です。</a:t>
                      </a:r>
                      <a:r>
                        <a:rPr kumimoji="1" lang="en-US"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p>
                    <a:p>
                      <a:pPr>
                        <a:lnSpc>
                          <a:spcPts val="1300"/>
                        </a:lnSpc>
                      </a:pPr>
                      <a:r>
                        <a:rPr kumimoji="1" lang="ja-JP" altLang="en-US"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800" kern="1200" spc="-50" baseline="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800" kern="1200" spc="-50" baseline="0" smtClean="0">
                          <a:solidFill>
                            <a:schemeClr val="dk1"/>
                          </a:solidFill>
                          <a:effectLst/>
                          <a:latin typeface="HG丸ｺﾞｼｯｸM-PRO" panose="020F0600000000000000" pitchFamily="50" charset="-128"/>
                          <a:ea typeface="HG丸ｺﾞｼｯｸM-PRO" panose="020F0600000000000000" pitchFamily="50" charset="-128"/>
                          <a:cs typeface="+mn-cs"/>
                        </a:rPr>
                        <a:t> 子ども</a:t>
                      </a:r>
                      <a:r>
                        <a:rPr kumimoji="1" lang="ja-JP" altLang="en-US"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の人権</a:t>
                      </a:r>
                      <a:r>
                        <a:rPr kumimoji="1" lang="en-US"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SOS-e</a:t>
                      </a:r>
                      <a:r>
                        <a:rPr kumimoji="1" lang="ja-JP" altLang="en-US"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メール　パソコンや携帯電話からいつでもアクセスできます。　　　　　　</a:t>
                      </a:r>
                      <a:r>
                        <a:rPr kumimoji="1" lang="en-US" altLang="ja-JP"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hlinkClick r:id="rId7"/>
                        </a:rPr>
                        <a:t>http://www.jinken.go.jp/</a:t>
                      </a:r>
                      <a:r>
                        <a:rPr kumimoji="1" lang="ja-JP" altLang="en-US" sz="800" kern="1200" spc="-50" baseline="0" dirty="0" smtClean="0">
                          <a:solidFill>
                            <a:schemeClr val="dk1"/>
                          </a:solidFill>
                          <a:effectLst/>
                          <a:latin typeface="HG丸ｺﾞｼｯｸM-PRO" panose="020F0600000000000000" pitchFamily="50" charset="-128"/>
                          <a:ea typeface="HG丸ｺﾞｼｯｸM-PRO" panose="020F0600000000000000" pitchFamily="50" charset="-128"/>
                          <a:cs typeface="+mn-cs"/>
                        </a:rPr>
                        <a:t>　　⇒　</a:t>
                      </a:r>
                      <a:endParaRPr kumimoji="1" lang="ja-JP" altLang="ja-JP" sz="900" kern="1200" spc="-50" baseline="0" dirty="0">
                        <a:solidFill>
                          <a:schemeClr val="dk1"/>
                        </a:solidFill>
                        <a:effectLst/>
                        <a:latin typeface="HG丸ｺﾞｼｯｸM-PRO" panose="020F0600000000000000" pitchFamily="50" charset="-128"/>
                        <a:ea typeface="HG丸ｺﾞｼｯｸM-PRO" panose="020F06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80191194"/>
                  </a:ext>
                </a:extLst>
              </a:tr>
              <a:tr h="401638">
                <a:tc>
                  <a:txBody>
                    <a:bodyPr/>
                    <a:lstStyle/>
                    <a:p>
                      <a:pPr algn="just">
                        <a:lnSpc>
                          <a:spcPts val="1300"/>
                        </a:lnSpc>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■サチッコ（１９歳までの子どもの性暴力の相談）</a:t>
                      </a:r>
                      <a:r>
                        <a:rPr lang="en-US" altLang="ja-JP" sz="8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SAP(Sexual</a:t>
                      </a:r>
                      <a:r>
                        <a:rPr lang="ja-JP" altLang="en-US" sz="800" b="0" kern="100" baseline="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8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Assault Prevention)</a:t>
                      </a:r>
                      <a:r>
                        <a:rPr lang="ja-JP" altLang="en-US" sz="8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子どもサポートセンター</a:t>
                      </a:r>
                    </a:p>
                    <a:p>
                      <a:pPr algn="just">
                        <a:lnSpc>
                          <a:spcPts val="1300"/>
                        </a:lnSpc>
                        <a:spcAft>
                          <a:spcPts val="0"/>
                        </a:spcAft>
                      </a:pPr>
                      <a:r>
                        <a:rPr lang="ja-JP" altLang="en-US" sz="12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０６－６６３２－０６９９　</a:t>
                      </a:r>
                      <a:r>
                        <a:rPr lang="ja-JP" altLang="en-US" sz="10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（受付時間　水～土曜日　１４</a:t>
                      </a:r>
                      <a:r>
                        <a:rPr lang="en-US" altLang="ja-JP" sz="10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００～２０</a:t>
                      </a:r>
                      <a:r>
                        <a:rPr lang="en-US" altLang="ja-JP" sz="10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00" b="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００）</a:t>
                      </a:r>
                      <a:endParaRPr lang="ja-JP" altLang="en-US" sz="10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85711377"/>
                  </a:ext>
                </a:extLst>
              </a:tr>
              <a:tr h="401740">
                <a:tc>
                  <a:txBody>
                    <a:bodyPr/>
                    <a:lstStyle/>
                    <a:p>
                      <a:pPr algn="just">
                        <a:lnSpc>
                          <a:spcPts val="1300"/>
                        </a:lnSpc>
                        <a:spcAft>
                          <a:spcPts val="0"/>
                        </a:spcAft>
                      </a:pPr>
                      <a:r>
                        <a:rPr kumimoji="1" lang="ja-JP" altLang="en-US" sz="1200" b="1"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■子ども何でも相談　　</a:t>
                      </a:r>
                      <a:r>
                        <a:rPr kumimoji="1" lang="ja-JP" altLang="ja-JP" sz="9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大阪</a:t>
                      </a:r>
                      <a:r>
                        <a:rPr kumimoji="1" lang="ja-JP" altLang="en-US" sz="9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弁護士会</a:t>
                      </a:r>
                      <a:endParaRPr kumimoji="1" lang="en-US" altLang="ja-JP" sz="9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pPr algn="just">
                        <a:lnSpc>
                          <a:spcPts val="1300"/>
                        </a:lnSpc>
                        <a:spcAft>
                          <a:spcPts val="0"/>
                        </a:spcAft>
                      </a:pPr>
                      <a:r>
                        <a:rPr kumimoji="1" lang="ja-JP" altLang="en-US" sz="9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2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０６－６３６４－６２５１</a:t>
                      </a:r>
                      <a:r>
                        <a:rPr kumimoji="1" lang="ja-JP" altLang="en-US"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（受付時間　毎週水曜日</a:t>
                      </a:r>
                      <a:r>
                        <a:rPr kumimoji="1" lang="en-US" altLang="ja-JP"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:15:00</a:t>
                      </a:r>
                      <a:r>
                        <a:rPr kumimoji="1" lang="ja-JP" altLang="en-US"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17:00</a:t>
                      </a:r>
                      <a:r>
                        <a:rPr kumimoji="1" lang="ja-JP" altLang="en-US"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　毎月第２木曜日</a:t>
                      </a:r>
                      <a:r>
                        <a:rPr kumimoji="1" lang="en-US" altLang="ja-JP"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:18:00</a:t>
                      </a:r>
                      <a:r>
                        <a:rPr kumimoji="1" lang="ja-JP" altLang="en-US"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000" b="0" i="0" u="none" strike="noStrike" kern="1200" cap="none" spc="0" normalizeH="0" baseline="0" noProof="0" dirty="0" smtClean="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1" i="0" u="none" strike="noStrike" kern="1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6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58535413"/>
                  </a:ext>
                </a:extLst>
              </a:tr>
            </a:tbl>
          </a:graphicData>
        </a:graphic>
      </p:graphicFrame>
      <p:sp>
        <p:nvSpPr>
          <p:cNvPr id="36" name="角丸四角形吹き出し 35"/>
          <p:cNvSpPr/>
          <p:nvPr/>
        </p:nvSpPr>
        <p:spPr>
          <a:xfrm>
            <a:off x="7820469" y="2033676"/>
            <a:ext cx="1146706" cy="421289"/>
          </a:xfrm>
          <a:prstGeom prst="wedgeRoundRectCallou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latin typeface="HGP創英角ﾎﾟｯﾌﾟ体" panose="040B0A00000000000000" pitchFamily="50" charset="-128"/>
                <a:ea typeface="HGP創英角ﾎﾟｯﾌﾟ体" panose="040B0A00000000000000" pitchFamily="50" charset="-128"/>
              </a:rPr>
              <a:t>会わない！</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sp>
        <p:nvSpPr>
          <p:cNvPr id="44" name="角丸四角形吹き出し 43"/>
          <p:cNvSpPr/>
          <p:nvPr/>
        </p:nvSpPr>
        <p:spPr>
          <a:xfrm>
            <a:off x="9617180" y="1991660"/>
            <a:ext cx="1146706" cy="505320"/>
          </a:xfrm>
          <a:prstGeom prst="wedgeRoundRectCallou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HGP創英角ﾎﾟｯﾌﾟ体" panose="040B0A00000000000000" pitchFamily="50" charset="-128"/>
                <a:ea typeface="HGP創英角ﾎﾟｯﾌﾟ体" panose="040B0A00000000000000" pitchFamily="50" charset="-128"/>
              </a:rPr>
              <a:t>秘密を</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1400" dirty="0" smtClean="0">
                <a:latin typeface="HGP創英角ﾎﾟｯﾌﾟ体" panose="040B0A00000000000000" pitchFamily="50" charset="-128"/>
                <a:ea typeface="HGP創英角ﾎﾟｯﾌﾟ体" panose="040B0A00000000000000" pitchFamily="50" charset="-128"/>
              </a:rPr>
              <a:t>話さない！</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sp>
        <p:nvSpPr>
          <p:cNvPr id="45" name="角丸四角形吹き出し 44"/>
          <p:cNvSpPr/>
          <p:nvPr/>
        </p:nvSpPr>
        <p:spPr>
          <a:xfrm>
            <a:off x="11249502" y="1917423"/>
            <a:ext cx="1146706" cy="537542"/>
          </a:xfrm>
          <a:prstGeom prst="wedgeRoundRectCallou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latin typeface="HGP創英角ﾎﾟｯﾌﾟ体" panose="040B0A00000000000000" pitchFamily="50" charset="-128"/>
                <a:ea typeface="HGP創英角ﾎﾟｯﾌﾟ体" panose="040B0A00000000000000" pitchFamily="50" charset="-128"/>
              </a:rPr>
              <a:t>撮らない！送らない！</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sp>
        <p:nvSpPr>
          <p:cNvPr id="46" name="角丸四角形吹き出し 45"/>
          <p:cNvSpPr/>
          <p:nvPr/>
        </p:nvSpPr>
        <p:spPr>
          <a:xfrm>
            <a:off x="12627978" y="1949645"/>
            <a:ext cx="1146706" cy="421289"/>
          </a:xfrm>
          <a:prstGeom prst="wedgeRoundRectCallou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latin typeface="HGP創英角ﾎﾟｯﾌﾟ体" panose="040B0A00000000000000" pitchFamily="50" charset="-128"/>
                <a:ea typeface="HGP創英角ﾎﾟｯﾌﾟ体" panose="040B0A00000000000000" pitchFamily="50" charset="-128"/>
              </a:rPr>
              <a:t>相談する！</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pic>
        <p:nvPicPr>
          <p:cNvPr id="47" name="図 46"/>
          <p:cNvPicPr>
            <a:picLocks noChangeAspect="1"/>
          </p:cNvPicPr>
          <p:nvPr/>
        </p:nvPicPr>
        <p:blipFill>
          <a:blip r:embed="rId8"/>
          <a:stretch>
            <a:fillRect/>
          </a:stretch>
        </p:blipFill>
        <p:spPr>
          <a:xfrm>
            <a:off x="6270531" y="2303007"/>
            <a:ext cx="720418" cy="720418"/>
          </a:xfrm>
          <a:prstGeom prst="rect">
            <a:avLst/>
          </a:prstGeom>
        </p:spPr>
      </p:pic>
      <p:sp>
        <p:nvSpPr>
          <p:cNvPr id="48" name="Rectangle 88"/>
          <p:cNvSpPr>
            <a:spLocks noChangeArrowheads="1"/>
          </p:cNvSpPr>
          <p:nvPr/>
        </p:nvSpPr>
        <p:spPr bwMode="auto">
          <a:xfrm>
            <a:off x="132011" y="4893553"/>
            <a:ext cx="7071103" cy="302814"/>
          </a:xfrm>
          <a:prstGeom prst="rect">
            <a:avLst/>
          </a:prstGeom>
          <a:noFill/>
          <a:ln>
            <a:noFill/>
          </a:ln>
          <a:extLst/>
        </p:spPr>
        <p:txBody>
          <a:bodyPr wrap="none" lIns="19310" tIns="1931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61"/>
              </a:lnSpc>
              <a:defRPr sz="1000"/>
            </a:pPr>
            <a:r>
              <a:rPr lang="ja-JP" altLang="en-US" sz="1056" dirty="0">
                <a:solidFill>
                  <a:srgbClr val="000000"/>
                </a:solidFill>
                <a:latin typeface="HG丸ｺﾞｼｯｸM-PRO"/>
                <a:ea typeface="HG丸ｺﾞｼｯｸM-PRO"/>
              </a:rPr>
              <a:t>　　</a:t>
            </a:r>
            <a:r>
              <a:rPr lang="en-US" altLang="ja-JP" sz="950" dirty="0">
                <a:solidFill>
                  <a:srgbClr val="000000"/>
                </a:solidFill>
                <a:latin typeface="HG丸ｺﾞｼｯｸM-PRO"/>
                <a:ea typeface="HG丸ｺﾞｼｯｸM-PRO"/>
              </a:rPr>
              <a:t>※</a:t>
            </a:r>
            <a:r>
              <a:rPr lang="ja-JP" altLang="en-US" sz="950" dirty="0">
                <a:solidFill>
                  <a:srgbClr val="000000"/>
                </a:solidFill>
                <a:latin typeface="HG丸ｺﾞｼｯｸM-PRO"/>
                <a:ea typeface="HG丸ｺﾞｼｯｸM-PRO"/>
              </a:rPr>
              <a:t>児童ポルノ等：児童ポルノ禁止法第２条第３項に規定する児童ポルノ（裸や下着姿等の写真、電磁的記録媒体等の有体物）</a:t>
            </a:r>
            <a:endParaRPr lang="en-US" altLang="ja-JP" sz="950" dirty="0">
              <a:solidFill>
                <a:srgbClr val="000000"/>
              </a:solidFill>
              <a:latin typeface="HG丸ｺﾞｼｯｸM-PRO"/>
              <a:ea typeface="HG丸ｺﾞｼｯｸM-PRO"/>
            </a:endParaRPr>
          </a:p>
          <a:p>
            <a:pPr>
              <a:lnSpc>
                <a:spcPts val="1161"/>
              </a:lnSpc>
              <a:defRPr sz="1000"/>
            </a:pPr>
            <a:r>
              <a:rPr lang="ja-JP" altLang="en-US" sz="950" dirty="0">
                <a:solidFill>
                  <a:srgbClr val="000000"/>
                </a:solidFill>
                <a:latin typeface="HG丸ｺﾞｼｯｸM-PRO"/>
                <a:ea typeface="HG丸ｺﾞｼｯｸM-PRO"/>
              </a:rPr>
              <a:t>　　　　　　　　　</a:t>
            </a:r>
            <a:r>
              <a:rPr lang="ja-JP" altLang="en-US" sz="950" dirty="0" smtClean="0">
                <a:solidFill>
                  <a:srgbClr val="000000"/>
                </a:solidFill>
                <a:latin typeface="HG丸ｺﾞｼｯｸM-PRO"/>
                <a:ea typeface="HG丸ｺﾞｼｯｸM-PRO"/>
              </a:rPr>
              <a:t>　及び</a:t>
            </a:r>
            <a:r>
              <a:rPr lang="ja-JP" altLang="en-US" sz="950" dirty="0">
                <a:solidFill>
                  <a:srgbClr val="000000"/>
                </a:solidFill>
                <a:latin typeface="HG丸ｺﾞｼｯｸM-PRO"/>
                <a:ea typeface="HG丸ｺﾞｼｯｸM-PRO"/>
              </a:rPr>
              <a:t>その電磁的記録（メール等に添付する無体物）をいう。</a:t>
            </a:r>
            <a:endParaRPr lang="en-US" altLang="ja-JP" sz="950" dirty="0">
              <a:solidFill>
                <a:srgbClr val="000000"/>
              </a:solidFill>
              <a:latin typeface="HG丸ｺﾞｼｯｸM-PRO"/>
              <a:ea typeface="HG丸ｺﾞｼｯｸM-PRO"/>
            </a:endParaRPr>
          </a:p>
          <a:p>
            <a:pPr>
              <a:lnSpc>
                <a:spcPts val="1161"/>
              </a:lnSpc>
              <a:defRPr sz="1000"/>
            </a:pPr>
            <a:endParaRPr lang="en-US" altLang="ja-JP" sz="1056" dirty="0">
              <a:solidFill>
                <a:srgbClr val="000000"/>
              </a:solidFill>
              <a:latin typeface="HG丸ｺﾞｼｯｸM-PRO"/>
              <a:ea typeface="HG丸ｺﾞｼｯｸM-PRO"/>
            </a:endParaRPr>
          </a:p>
        </p:txBody>
      </p:sp>
      <p:pic>
        <p:nvPicPr>
          <p:cNvPr id="49" name="図 48"/>
          <p:cNvPicPr>
            <a:picLocks noChangeAspect="1"/>
          </p:cNvPicPr>
          <p:nvPr/>
        </p:nvPicPr>
        <p:blipFill>
          <a:blip r:embed="rId9"/>
          <a:stretch>
            <a:fillRect/>
          </a:stretch>
        </p:blipFill>
        <p:spPr>
          <a:xfrm>
            <a:off x="13287794" y="4169357"/>
            <a:ext cx="827139" cy="827139"/>
          </a:xfrm>
          <a:prstGeom prst="rect">
            <a:avLst/>
          </a:prstGeom>
        </p:spPr>
      </p:pic>
      <p:pic>
        <p:nvPicPr>
          <p:cNvPr id="34" name="図 33"/>
          <p:cNvPicPr>
            <a:picLocks noChangeAspect="1"/>
          </p:cNvPicPr>
          <p:nvPr/>
        </p:nvPicPr>
        <p:blipFill>
          <a:blip r:embed="rId10"/>
          <a:stretch>
            <a:fillRect/>
          </a:stretch>
        </p:blipFill>
        <p:spPr>
          <a:xfrm>
            <a:off x="13598496" y="8693063"/>
            <a:ext cx="390476" cy="390476"/>
          </a:xfrm>
          <a:prstGeom prst="rect">
            <a:avLst/>
          </a:prstGeom>
        </p:spPr>
      </p:pic>
      <p:sp>
        <p:nvSpPr>
          <p:cNvPr id="25" name="テキスト ボックス 24"/>
          <p:cNvSpPr txBox="1"/>
          <p:nvPr/>
        </p:nvSpPr>
        <p:spPr>
          <a:xfrm>
            <a:off x="11347450" y="8155073"/>
            <a:ext cx="285750" cy="215444"/>
          </a:xfrm>
          <a:prstGeom prst="rect">
            <a:avLst/>
          </a:prstGeom>
          <a:noFill/>
        </p:spPr>
        <p:txBody>
          <a:bodyPr wrap="square" rtlCol="0">
            <a:spAutoFit/>
          </a:bodyPr>
          <a:lstStyle/>
          <a:p>
            <a:r>
              <a:rPr kumimoji="1" lang="en-US" altLang="ja-JP" sz="800" dirty="0" smtClean="0">
                <a:latin typeface="HG丸ｺﾞｼｯｸM-PRO" panose="020F0600000000000000" pitchFamily="50" charset="-128"/>
                <a:ea typeface="HG丸ｺﾞｼｯｸM-PRO" panose="020F0600000000000000" pitchFamily="50" charset="-128"/>
              </a:rPr>
              <a:t>※</a:t>
            </a:r>
            <a:endParaRPr kumimoji="1" lang="ja-JP" altLang="en-US" sz="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02719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539</Words>
  <Application>Microsoft Office PowerPoint</Application>
  <PresentationFormat>ユーザー設定</PresentationFormat>
  <Paragraphs>147</Paragraphs>
  <Slides>2</Slides>
  <Notes>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2</vt:i4>
      </vt:variant>
    </vt:vector>
  </HeadingPairs>
  <TitlesOfParts>
    <vt:vector size="20" baseType="lpstr">
      <vt:lpstr>HGP創英角ﾎﾟｯﾌﾟ体</vt:lpstr>
      <vt:lpstr>HGSｺﾞｼｯｸE</vt:lpstr>
      <vt:lpstr>HGSｺﾞｼｯｸM</vt:lpstr>
      <vt:lpstr>HGS創英角ｺﾞｼｯｸUB</vt:lpstr>
      <vt:lpstr>HGS創英角ﾎﾟｯﾌﾟ体</vt:lpstr>
      <vt:lpstr>HGｺﾞｼｯｸE</vt:lpstr>
      <vt:lpstr>HG丸ｺﾞｼｯｸM-PRO</vt:lpstr>
      <vt:lpstr>HG創英角ﾎﾟｯﾌﾟ体</vt:lpstr>
      <vt:lpstr>Meiryo UI</vt:lpstr>
      <vt:lpstr>ＭＳ Ｐゴシック</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71</cp:revision>
  <cp:lastPrinted>2019-03-18T04:50:47Z</cp:lastPrinted>
  <dcterms:created xsi:type="dcterms:W3CDTF">2019-02-20T06:31:50Z</dcterms:created>
  <dcterms:modified xsi:type="dcterms:W3CDTF">2019-03-19T09:09:01Z</dcterms:modified>
</cp:coreProperties>
</file>