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55" r:id="rId1"/>
  </p:sldMasterIdLst>
  <p:notesMasterIdLst>
    <p:notesMasterId r:id="rId4"/>
  </p:notesMasterIdLst>
  <p:sldIdLst>
    <p:sldId id="257" r:id="rId2"/>
    <p:sldId id="258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FF"/>
    <a:srgbClr val="000066"/>
    <a:srgbClr val="000099"/>
    <a:srgbClr val="FF3300"/>
    <a:srgbClr val="32A1DC"/>
    <a:srgbClr val="FFFF00"/>
    <a:srgbClr val="F0F8FE"/>
    <a:srgbClr val="33A3DD"/>
    <a:srgbClr val="3DA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85" autoAdjust="0"/>
    <p:restoredTop sz="95412" autoAdjust="0"/>
  </p:normalViewPr>
  <p:slideViewPr>
    <p:cSldViewPr showGuides="1">
      <p:cViewPr varScale="1">
        <p:scale>
          <a:sx n="44" d="100"/>
          <a:sy n="44" d="100"/>
        </p:scale>
        <p:origin x="1764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46800" cy="46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575" cy="498475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FEEBA110-8A20-4ACC-813C-2A8694364DA6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0"/>
            <a:ext cx="5445125" cy="3913187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8475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72614359-D4F1-4A74-894B-BC4B3F674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76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4949"/>
            <a:ext cx="7559675" cy="8112908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8690" y="2259260"/>
            <a:ext cx="6222295" cy="4631951"/>
          </a:xfrm>
        </p:spPr>
        <p:txBody>
          <a:bodyPr/>
          <a:lstStyle>
            <a:lvl1pPr>
              <a:defRPr sz="446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90" y="8232987"/>
            <a:ext cx="6222295" cy="678137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0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10" y="7484269"/>
            <a:ext cx="6222295" cy="883560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7559675" cy="7484269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323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410" y="8367829"/>
            <a:ext cx="6222295" cy="769711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5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01055" y="2086726"/>
            <a:ext cx="3926428" cy="5049984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025" y="2331565"/>
            <a:ext cx="3654488" cy="4125050"/>
          </a:xfrm>
        </p:spPr>
        <p:txBody>
          <a:bodyPr anchor="b"/>
          <a:lstStyle>
            <a:lvl1pPr algn="l">
              <a:defRPr sz="3472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393" y="7328526"/>
            <a:ext cx="3653121" cy="1111963"/>
          </a:xfrm>
        </p:spPr>
        <p:txBody>
          <a:bodyPr anchor="t">
            <a:noAutofit/>
          </a:bodyPr>
          <a:lstStyle>
            <a:lvl1pPr marL="0" indent="0" algn="l">
              <a:buNone/>
              <a:defRPr sz="1488">
                <a:solidFill>
                  <a:schemeClr val="tx1"/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463452" y="2086726"/>
            <a:ext cx="2730144" cy="6353762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96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707408" y="3564850"/>
            <a:ext cx="3035226" cy="390376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41466" y="3797724"/>
            <a:ext cx="2717391" cy="3130199"/>
          </a:xfrm>
        </p:spPr>
        <p:txBody>
          <a:bodyPr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3816586" y="3563938"/>
            <a:ext cx="3035682" cy="3586213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71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7559675" cy="3408016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75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4755583" y="695465"/>
            <a:ext cx="2804092" cy="8442077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4327127" y="0"/>
            <a:ext cx="3232548" cy="9147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74221" y="913857"/>
            <a:ext cx="1406940" cy="800529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5409" y="695465"/>
            <a:ext cx="4090174" cy="8442077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2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38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7559675" cy="3408016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654" y="3464608"/>
            <a:ext cx="6220365" cy="56694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7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7559675" cy="8112908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10" y="4601309"/>
            <a:ext cx="6222295" cy="2289900"/>
          </a:xfrm>
        </p:spPr>
        <p:txBody>
          <a:bodyPr anchor="b"/>
          <a:lstStyle>
            <a:lvl1pPr algn="r">
              <a:defRPr sz="3968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0" y="8233539"/>
            <a:ext cx="6222295" cy="676548"/>
          </a:xfrm>
        </p:spPr>
        <p:txBody>
          <a:bodyPr anchor="t">
            <a:noAutofit/>
          </a:bodyPr>
          <a:lstStyle>
            <a:lvl1pPr marL="0" indent="0" algn="r">
              <a:buNone/>
              <a:defRPr sz="1488">
                <a:solidFill>
                  <a:schemeClr val="tx1"/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57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7559675" cy="3408016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653" y="3464608"/>
            <a:ext cx="3034719" cy="567293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5302" y="3464608"/>
            <a:ext cx="3034717" cy="567293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7559675" cy="3408016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653" y="3390690"/>
            <a:ext cx="3034719" cy="898409"/>
          </a:xfrm>
        </p:spPr>
        <p:txBody>
          <a:bodyPr anchor="b">
            <a:noAutofit/>
          </a:bodyPr>
          <a:lstStyle>
            <a:lvl1pPr marL="0" indent="0" algn="ctr">
              <a:buNone/>
              <a:defRPr sz="1653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654" y="4289100"/>
            <a:ext cx="3048499" cy="484844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5302" y="3390690"/>
            <a:ext cx="3034717" cy="898409"/>
          </a:xfrm>
        </p:spPr>
        <p:txBody>
          <a:bodyPr anchor="b">
            <a:noAutofit/>
          </a:bodyPr>
          <a:lstStyle>
            <a:lvl1pPr marL="0" indent="0" algn="ctr">
              <a:buNone/>
              <a:defRPr sz="1653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5302" y="4289100"/>
            <a:ext cx="3034717" cy="4848441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39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7559675" cy="3408016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28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95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665410" y="695462"/>
            <a:ext cx="2199655" cy="282909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10" y="695464"/>
            <a:ext cx="2199655" cy="2523124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0745" y="695463"/>
            <a:ext cx="3876958" cy="844207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410" y="3524553"/>
            <a:ext cx="2199655" cy="5612985"/>
          </a:xfrm>
        </p:spPr>
        <p:txBody>
          <a:bodyPr/>
          <a:lstStyle>
            <a:lvl1pPr marL="0" indent="0">
              <a:buNone/>
              <a:defRPr sz="1157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8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653" y="1134226"/>
            <a:ext cx="2894856" cy="252120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3781150" y="0"/>
            <a:ext cx="3778525" cy="10691813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157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653" y="3655428"/>
            <a:ext cx="2894856" cy="5482111"/>
          </a:xfrm>
        </p:spPr>
        <p:txBody>
          <a:bodyPr anchor="t"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09404" y="9418651"/>
            <a:ext cx="605716" cy="569240"/>
          </a:xfrm>
        </p:spPr>
        <p:txBody>
          <a:bodyPr/>
          <a:lstStyle/>
          <a:p>
            <a:fld id="{09B482E8-6E0E-1B4F-B1FD-C69DB9E858D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6076" y="9418651"/>
            <a:ext cx="2043328" cy="5692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5121" y="9223033"/>
            <a:ext cx="658591" cy="76485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9654" y="697178"/>
            <a:ext cx="6220365" cy="1512959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654" y="3405541"/>
            <a:ext cx="6220365" cy="572848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6076" y="9418651"/>
            <a:ext cx="5199783" cy="569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744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3923" y="9418651"/>
            <a:ext cx="821082" cy="569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44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5/28/2025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35005" y="9223033"/>
            <a:ext cx="658591" cy="764858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1653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3514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</p:sldLayoutIdLst>
  <p:txStyles>
    <p:titleStyle>
      <a:lvl1pPr algn="l" defTabSz="377967" rtl="0" eaLnBrk="1" latinLnBrk="0" hangingPunct="1">
        <a:spcBef>
          <a:spcPct val="0"/>
        </a:spcBef>
        <a:buNone/>
        <a:defRPr kumimoji="1" sz="3307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1157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984080" indent="-188984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2314760" indent="-188984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2645440" indent="-188984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976120" indent="-188984" algn="l" defTabSz="377967" rtl="0" eaLnBrk="1" latinLnBrk="0" hangingPunct="1">
        <a:spcBef>
          <a:spcPct val="20000"/>
        </a:spcBef>
        <a:spcAft>
          <a:spcPts val="496"/>
        </a:spcAft>
        <a:buClr>
          <a:schemeClr val="accent1"/>
        </a:buClr>
        <a:buFont typeface="Wingdings 2" charset="2"/>
        <a:buChar char=""/>
        <a:defRPr kumimoji="1"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" userDrawn="1">
          <p15:clr>
            <a:srgbClr val="F26B43"/>
          </p15:clr>
        </p15:guide>
        <p15:guide id="2" pos="68" userDrawn="1">
          <p15:clr>
            <a:srgbClr val="F26B43"/>
          </p15:clr>
        </p15:guide>
        <p15:guide id="3" pos="4694" userDrawn="1">
          <p15:clr>
            <a:srgbClr val="F26B43"/>
          </p15:clr>
        </p15:guide>
        <p15:guide id="4" orient="horz" pos="66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hyperlink" Target="https://www.pref.osaka.lg.jp/o120020/eneseisaku/sec/r7-1seminar.html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aka.cci.or.jp/access/access_cci.html" TargetMode="External"/><Relationship Id="rId2" Type="http://schemas.openxmlformats.org/officeDocument/2006/relationships/hyperlink" Target="https://www.osaka.cci.or.jp/event/seminar/202505/D22250520015.html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98D2521-97CB-FB40-F663-FF32FEEEF8C0}"/>
              </a:ext>
            </a:extLst>
          </p:cNvPr>
          <p:cNvSpPr/>
          <p:nvPr/>
        </p:nvSpPr>
        <p:spPr>
          <a:xfrm>
            <a:off x="0" y="0"/>
            <a:ext cx="7559675" cy="2079718"/>
          </a:xfrm>
          <a:prstGeom prst="rect">
            <a:avLst/>
          </a:prstGeom>
          <a:gradFill flip="none" rotWithShape="1">
            <a:gsLst>
              <a:gs pos="53000">
                <a:schemeClr val="accent3"/>
              </a:gs>
              <a:gs pos="85000">
                <a:schemeClr val="accent3">
                  <a:tint val="44500"/>
                  <a:satMod val="160000"/>
                </a:schemeClr>
              </a:gs>
              <a:gs pos="97000">
                <a:schemeClr val="accent3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544C9C71-2A75-43D1-BC6E-386AFB707B52}"/>
              </a:ext>
            </a:extLst>
          </p:cNvPr>
          <p:cNvSpPr/>
          <p:nvPr/>
        </p:nvSpPr>
        <p:spPr>
          <a:xfrm>
            <a:off x="1767439" y="8524103"/>
            <a:ext cx="2307348" cy="285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主催者からのお知らせ</a:t>
            </a:r>
            <a:endParaRPr lang="en-US" altLang="ja-JP" sz="1400" b="1" dirty="0">
              <a:solidFill>
                <a:schemeClr val="tx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556E7FF0-88C9-4DE4-910C-3317458674AC}"/>
              </a:ext>
            </a:extLst>
          </p:cNvPr>
          <p:cNvSpPr/>
          <p:nvPr/>
        </p:nvSpPr>
        <p:spPr>
          <a:xfrm>
            <a:off x="1758564" y="8031296"/>
            <a:ext cx="3438458" cy="4928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環境に優しく、人にも優しく。</a:t>
            </a:r>
            <a:endParaRPr lang="en-US" altLang="ja-JP" sz="1400" b="1" dirty="0">
              <a:solidFill>
                <a:schemeClr val="tx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SANSHIN</a:t>
            </a:r>
            <a:r>
              <a:rPr lang="ja-JP" altLang="en-US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が取り組む、省エネ、脱炭素</a:t>
            </a:r>
            <a:endParaRPr lang="en-US" altLang="ja-JP" sz="1400" b="1" dirty="0">
              <a:solidFill>
                <a:schemeClr val="tx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C7A37536-80B2-4ACE-9588-3968299F4300}"/>
              </a:ext>
            </a:extLst>
          </p:cNvPr>
          <p:cNvSpPr/>
          <p:nvPr/>
        </p:nvSpPr>
        <p:spPr>
          <a:xfrm>
            <a:off x="1767437" y="7439261"/>
            <a:ext cx="3438458" cy="595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エネルギーは“見える”と変わる　</a:t>
            </a:r>
            <a:endParaRPr lang="en-US" altLang="ja-JP" sz="1400" b="1" dirty="0">
              <a:solidFill>
                <a:schemeClr val="tx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spc="-100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～スマートメーターが導いた、社員参加型の省エネ・節水～</a:t>
            </a: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CA24D329-8EC7-48A2-839B-1EC35114EAC6}"/>
              </a:ext>
            </a:extLst>
          </p:cNvPr>
          <p:cNvSpPr/>
          <p:nvPr/>
        </p:nvSpPr>
        <p:spPr>
          <a:xfrm>
            <a:off x="1767436" y="6281906"/>
            <a:ext cx="3438459" cy="605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脱炭素経営に関わる環境省施策のご紹介</a:t>
            </a:r>
            <a:endParaRPr lang="en-US" altLang="ja-JP" sz="1400" b="1" dirty="0">
              <a:solidFill>
                <a:schemeClr val="tx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04AF89-A414-45C1-A0DC-F43124914416}"/>
              </a:ext>
            </a:extLst>
          </p:cNvPr>
          <p:cNvSpPr txBox="1">
            <a:spLocks/>
          </p:cNvSpPr>
          <p:nvPr/>
        </p:nvSpPr>
        <p:spPr>
          <a:xfrm>
            <a:off x="462285" y="3848309"/>
            <a:ext cx="1260000" cy="529803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defTabSz="457206">
              <a:defRPr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　程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A6045C5-ACC7-42CA-99A8-10769B37864C}"/>
              </a:ext>
            </a:extLst>
          </p:cNvPr>
          <p:cNvGrpSpPr/>
          <p:nvPr/>
        </p:nvGrpSpPr>
        <p:grpSpPr>
          <a:xfrm>
            <a:off x="1886881" y="3614306"/>
            <a:ext cx="4435341" cy="848480"/>
            <a:chOff x="676576" y="3127586"/>
            <a:chExt cx="3960000" cy="748336"/>
          </a:xfrm>
          <a:noFill/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6B7A8C05-2C87-4A78-804D-185E9485072B}"/>
                </a:ext>
              </a:extLst>
            </p:cNvPr>
            <p:cNvSpPr txBox="1">
              <a:spLocks/>
            </p:cNvSpPr>
            <p:nvPr/>
          </p:nvSpPr>
          <p:spPr>
            <a:xfrm>
              <a:off x="676576" y="3127586"/>
              <a:ext cx="3960000" cy="498443"/>
            </a:xfrm>
            <a:prstGeom prst="rect">
              <a:avLst/>
            </a:prstGeom>
            <a:grpFill/>
          </p:spPr>
          <p:txBody>
            <a:bodyPr wrap="square" lIns="36000" tIns="36000" rIns="36000" bIns="36000" rtlCol="0">
              <a:spAutoFit/>
            </a:bodyPr>
            <a:lstStyle/>
            <a:p>
              <a:pPr defTabSz="457206">
                <a:defRPr/>
              </a:pPr>
              <a:r>
                <a:rPr lang="ja-JP" altLang="en-US" b="1" dirty="0">
                  <a:solidFill>
                    <a:schemeClr val="bg1"/>
                  </a:solidFill>
                  <a:highlight>
                    <a:srgbClr val="FFFFFF"/>
                  </a:highlight>
                  <a:latin typeface="Meiryo UI" panose="020B0604030504040204" pitchFamily="50" charset="-128"/>
                  <a:ea typeface="Meiryo UI" panose="020B0604030504040204" pitchFamily="50" charset="-128"/>
                </a:rPr>
                <a:t>令和７年</a:t>
              </a:r>
              <a:r>
                <a:rPr lang="ja-JP" altLang="en-US" sz="3200" b="1" dirty="0">
                  <a:solidFill>
                    <a:schemeClr val="bg1"/>
                  </a:solidFill>
                  <a:highlight>
                    <a:srgbClr val="FFFFFF"/>
                  </a:highlight>
                  <a:latin typeface="Meiryo UI" panose="020B0604030504040204" pitchFamily="50" charset="-128"/>
                  <a:ea typeface="Meiryo UI" panose="020B0604030504040204" pitchFamily="50" charset="-128"/>
                </a:rPr>
                <a:t>７</a:t>
              </a:r>
              <a:r>
                <a:rPr lang="ja-JP" altLang="en-US" b="1" dirty="0">
                  <a:solidFill>
                    <a:schemeClr val="bg1"/>
                  </a:solidFill>
                  <a:highlight>
                    <a:srgbClr val="FFFFFF"/>
                  </a:highlight>
                  <a:latin typeface="Meiryo UI" panose="020B0604030504040204" pitchFamily="50" charset="-128"/>
                  <a:ea typeface="Meiryo UI" panose="020B0604030504040204" pitchFamily="50" charset="-128"/>
                </a:rPr>
                <a:t>月 </a:t>
              </a:r>
              <a:r>
                <a:rPr lang="en-US" altLang="ja-JP" sz="3200" b="1" dirty="0">
                  <a:solidFill>
                    <a:schemeClr val="bg1"/>
                  </a:solidFill>
                  <a:highlight>
                    <a:srgbClr val="FFFFFF"/>
                  </a:highlight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b="1" dirty="0">
                  <a:solidFill>
                    <a:schemeClr val="bg1"/>
                  </a:solidFill>
                  <a:highlight>
                    <a:srgbClr val="FFFFFF"/>
                  </a:highlight>
                  <a:latin typeface="Meiryo UI" panose="020B0604030504040204" pitchFamily="50" charset="-128"/>
                  <a:ea typeface="Meiryo UI" panose="020B0604030504040204" pitchFamily="50" charset="-128"/>
                </a:rPr>
                <a:t>日（金曜日）</a:t>
              </a:r>
              <a:endParaRPr lang="en-US" altLang="ja-JP" b="1" dirty="0">
                <a:solidFill>
                  <a:schemeClr val="bg1"/>
                </a:solidFill>
                <a:highlight>
                  <a:srgbClr val="FFFFFF"/>
                </a:highligh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BC4A3BD-23B6-4ECB-8493-25E6765634F4}"/>
                </a:ext>
              </a:extLst>
            </p:cNvPr>
            <p:cNvSpPr txBox="1">
              <a:spLocks/>
            </p:cNvSpPr>
            <p:nvPr/>
          </p:nvSpPr>
          <p:spPr>
            <a:xfrm>
              <a:off x="748576" y="3540349"/>
              <a:ext cx="3456598" cy="335573"/>
            </a:xfrm>
            <a:prstGeom prst="rect">
              <a:avLst/>
            </a:prstGeom>
            <a:grpFill/>
          </p:spPr>
          <p:txBody>
            <a:bodyPr wrap="square" lIns="36000" tIns="36000" rIns="36000" bIns="36000" rtlCol="0">
              <a:spAutoFit/>
            </a:bodyPr>
            <a:lstStyle/>
            <a:p>
              <a:pPr defTabSz="457206">
                <a:defRPr/>
              </a:pPr>
              <a:r>
                <a:rPr lang="en-US" altLang="ja-JP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14</a:t>
              </a:r>
              <a:r>
                <a:rPr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</a:t>
              </a:r>
              <a:r>
                <a:rPr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～</a:t>
              </a:r>
              <a:r>
                <a:rPr lang="en-US" altLang="ja-JP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16</a:t>
              </a:r>
              <a:r>
                <a:rPr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</a:t>
              </a:r>
              <a:r>
                <a:rPr lang="en-US" altLang="ja-JP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00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13:30 </a:t>
              </a: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開場）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270F9AA-8E1E-4C3C-A61E-4EA280B33B33}"/>
              </a:ext>
            </a:extLst>
          </p:cNvPr>
          <p:cNvSpPr txBox="1">
            <a:spLocks/>
          </p:cNvSpPr>
          <p:nvPr/>
        </p:nvSpPr>
        <p:spPr>
          <a:xfrm>
            <a:off x="457037" y="4586305"/>
            <a:ext cx="1260000" cy="529803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defTabSz="457206">
              <a:defRPr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　場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7D965654-53E1-4480-BE45-0968CD6D1D44}"/>
              </a:ext>
            </a:extLst>
          </p:cNvPr>
          <p:cNvSpPr txBox="1">
            <a:spLocks/>
          </p:cNvSpPr>
          <p:nvPr/>
        </p:nvSpPr>
        <p:spPr>
          <a:xfrm>
            <a:off x="1831053" y="4503506"/>
            <a:ext cx="4409518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defTabSz="457206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大阪商工会議所６階　「白鳳の間」　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</a:p>
          <a:p>
            <a:pPr defTabSz="457206"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（大阪市中央区本町橋２番８号）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裏面地図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3272F75-EB96-4F1F-A3FD-7675328D1666}"/>
              </a:ext>
            </a:extLst>
          </p:cNvPr>
          <p:cNvSpPr txBox="1">
            <a:spLocks/>
          </p:cNvSpPr>
          <p:nvPr/>
        </p:nvSpPr>
        <p:spPr>
          <a:xfrm>
            <a:off x="1403307" y="2150730"/>
            <a:ext cx="4837264" cy="480776"/>
          </a:xfrm>
          <a:prstGeom prst="rect">
            <a:avLst/>
          </a:prstGeom>
          <a:noFill/>
          <a:ln w="38100">
            <a:noFill/>
          </a:ln>
          <a:effectLst>
            <a:softEdge rad="127000"/>
          </a:effectLst>
        </p:spPr>
        <p:txBody>
          <a:bodyPr wrap="square" lIns="0" tIns="0" rIns="0" bIns="0" rtlCol="0" anchor="ctr" anchorCtr="0">
            <a:noAutofit/>
          </a:bodyPr>
          <a:lstStyle/>
          <a:p>
            <a:pPr algn="ctr" defTabSz="457206">
              <a:defRPr/>
            </a:pPr>
            <a:r>
              <a:rPr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🏢 会場・オンラインの同時開催 💻</a:t>
            </a:r>
            <a:endParaRPr lang="en-US" altLang="ja-JP" sz="20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31E234B-E0A8-4DB4-B4DB-7E9015A4C3DA}"/>
              </a:ext>
            </a:extLst>
          </p:cNvPr>
          <p:cNvSpPr txBox="1">
            <a:spLocks/>
          </p:cNvSpPr>
          <p:nvPr/>
        </p:nvSpPr>
        <p:spPr>
          <a:xfrm>
            <a:off x="462285" y="5301408"/>
            <a:ext cx="1260000" cy="49979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defTabSz="457206">
              <a:defRPr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定　員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253B81F8-7417-43B9-9464-07FB65DF5E93}"/>
              </a:ext>
            </a:extLst>
          </p:cNvPr>
          <p:cNvSpPr txBox="1">
            <a:spLocks/>
          </p:cNvSpPr>
          <p:nvPr/>
        </p:nvSpPr>
        <p:spPr>
          <a:xfrm>
            <a:off x="1947570" y="5299106"/>
            <a:ext cx="5318717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457206">
              <a:defRPr/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会場参加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:120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名（先着順） オンライン参加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定員なし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589D99B-8AEE-4FC5-A841-BDC9ADEC3AEB}"/>
              </a:ext>
            </a:extLst>
          </p:cNvPr>
          <p:cNvSpPr txBox="1">
            <a:spLocks/>
          </p:cNvSpPr>
          <p:nvPr/>
        </p:nvSpPr>
        <p:spPr>
          <a:xfrm>
            <a:off x="1880719" y="5564765"/>
            <a:ext cx="4698598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defTabSz="457206"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（会場定員人数到達後の申込はオンライン参加となります）</a:t>
            </a:r>
            <a:endParaRPr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20BF011-6B47-488B-B6F1-2A81CDDE0D6D}"/>
              </a:ext>
            </a:extLst>
          </p:cNvPr>
          <p:cNvSpPr txBox="1">
            <a:spLocks noChangeAspect="1"/>
          </p:cNvSpPr>
          <p:nvPr/>
        </p:nvSpPr>
        <p:spPr>
          <a:xfrm>
            <a:off x="5839037" y="3691989"/>
            <a:ext cx="1279517" cy="1279517"/>
          </a:xfrm>
          <a:prstGeom prst="star24">
            <a:avLst>
              <a:gd name="adj" fmla="val 42753"/>
            </a:avLst>
          </a:prstGeom>
          <a:solidFill>
            <a:srgbClr val="FFFF66"/>
          </a:solidFill>
          <a:ln w="25400" cap="rnd" cmpd="sng">
            <a:noFill/>
            <a:prstDash val="solid"/>
          </a:ln>
          <a:effectLst/>
        </p:spPr>
        <p:txBody>
          <a:bodyPr wrap="square" lIns="0" tIns="0" rIns="0" bIns="0" rtlCol="0" anchor="ctr" anchorCtr="0">
            <a:noAutofit/>
          </a:bodyPr>
          <a:lstStyle/>
          <a:p>
            <a:pPr algn="ctr" defTabSz="457206"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57206"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無料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4DDC386-C9EC-4C8F-97B3-2A59C4270995}"/>
              </a:ext>
            </a:extLst>
          </p:cNvPr>
          <p:cNvSpPr txBox="1"/>
          <p:nvPr/>
        </p:nvSpPr>
        <p:spPr>
          <a:xfrm>
            <a:off x="520682" y="8855906"/>
            <a:ext cx="6692400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本セミナーへのお申し込みは、裏面をご覧ください。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本セミナーの詳細は、次のホームページをご覧ください。</a:t>
            </a:r>
            <a:endParaRPr kumimoji="1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https://www.pref.osaka.lg.jp</a:t>
            </a:r>
            <a:r>
              <a:rPr lang="pt-BR" altLang="ja-JP" sz="1200" b="0" i="0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/o120020/eneseisaku/sec/r7-1seminar.html</a:t>
            </a:r>
            <a:endParaRPr kumimoji="1" lang="en-US" altLang="ja-JP" sz="1200" dirty="0">
              <a:solidFill>
                <a:srgbClr val="FF0000"/>
              </a:solidFill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32652" y="9604706"/>
            <a:ext cx="6469985" cy="861477"/>
            <a:chOff x="632652" y="9698306"/>
            <a:chExt cx="6469985" cy="861477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09DCF4B0-6B71-464E-B1F1-2E34BC4791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652" y="9711970"/>
              <a:ext cx="1154200" cy="280298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8A66220C-F3E6-4406-96D4-4AA936128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1241" y="9698306"/>
              <a:ext cx="1125177" cy="320292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4D0921FA-BC10-4E07-A56F-2BFBA1441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3652" y="9736194"/>
              <a:ext cx="3028985" cy="237269"/>
            </a:xfrm>
            <a:prstGeom prst="rect">
              <a:avLst/>
            </a:prstGeom>
          </p:spPr>
        </p:pic>
        <p:pic>
          <p:nvPicPr>
            <p:cNvPr id="69" name="図 68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3512347" y="10060673"/>
              <a:ext cx="2809875" cy="499110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42045" y="10163203"/>
              <a:ext cx="1690021" cy="206558"/>
            </a:xfrm>
            <a:prstGeom prst="rect">
              <a:avLst/>
            </a:prstGeom>
          </p:spPr>
        </p:pic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FD5A531-51F6-4385-B682-4F75F6385DDA}"/>
              </a:ext>
            </a:extLst>
          </p:cNvPr>
          <p:cNvSpPr txBox="1"/>
          <p:nvPr/>
        </p:nvSpPr>
        <p:spPr>
          <a:xfrm>
            <a:off x="550637" y="2598643"/>
            <a:ext cx="6575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年カーボンニュートラルの実現に向け、脱炭素経営への取組が急速に広がっており、大手企業だけでなく、中小事業者にも脱炭素化を進めていくことが求められています。</a:t>
            </a:r>
          </a:p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本セミナーでは、中小事業者の皆様に脱炭素経営の実践につなげていただくため、国の省エネルギー施策の最新動向をはじめ、エネルギーマネージメントシステム（エネマネ、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EMS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）を活用した省エネ対策について、取組事例を交えながらわかりやすくご紹介します。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07CF281-8875-47AC-BF7D-461E6FD296CD}"/>
              </a:ext>
            </a:extLst>
          </p:cNvPr>
          <p:cNvSpPr txBox="1">
            <a:spLocks/>
          </p:cNvSpPr>
          <p:nvPr/>
        </p:nvSpPr>
        <p:spPr>
          <a:xfrm>
            <a:off x="459660" y="6004760"/>
            <a:ext cx="1260000" cy="277146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defTabSz="457206">
              <a:defRPr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1E5A97EA-CBCC-460C-8E23-83ECA32D6518}"/>
              </a:ext>
            </a:extLst>
          </p:cNvPr>
          <p:cNvSpPr/>
          <p:nvPr/>
        </p:nvSpPr>
        <p:spPr>
          <a:xfrm>
            <a:off x="513956" y="6281906"/>
            <a:ext cx="1109481" cy="61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14:05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14:35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BF8FDB1C-3F41-4E9F-9579-4DC5FB91F335}"/>
              </a:ext>
            </a:extLst>
          </p:cNvPr>
          <p:cNvSpPr/>
          <p:nvPr/>
        </p:nvSpPr>
        <p:spPr>
          <a:xfrm>
            <a:off x="513956" y="7453191"/>
            <a:ext cx="1159881" cy="5768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15:10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15:30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0A8BE201-1FA1-4714-88B2-36A3F4752AE5}"/>
              </a:ext>
            </a:extLst>
          </p:cNvPr>
          <p:cNvSpPr/>
          <p:nvPr/>
        </p:nvSpPr>
        <p:spPr>
          <a:xfrm>
            <a:off x="513956" y="6890306"/>
            <a:ext cx="1159881" cy="56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14:35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15:05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52D5BEB-F936-4054-A05E-B9DD6CBA42CB}"/>
              </a:ext>
            </a:extLst>
          </p:cNvPr>
          <p:cNvSpPr/>
          <p:nvPr/>
        </p:nvSpPr>
        <p:spPr>
          <a:xfrm>
            <a:off x="513956" y="8045450"/>
            <a:ext cx="1159881" cy="481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15:30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15:50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A76F938-7C7F-4E12-8772-3520294FC36D}"/>
              </a:ext>
            </a:extLst>
          </p:cNvPr>
          <p:cNvSpPr/>
          <p:nvPr/>
        </p:nvSpPr>
        <p:spPr>
          <a:xfrm>
            <a:off x="513956" y="8528307"/>
            <a:ext cx="1159881" cy="278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15:50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endParaRPr lang="ja-JP" altLang="en-US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1FF90568-2C61-453B-AC15-7BA3331A5204}"/>
              </a:ext>
            </a:extLst>
          </p:cNvPr>
          <p:cNvSpPr/>
          <p:nvPr/>
        </p:nvSpPr>
        <p:spPr>
          <a:xfrm>
            <a:off x="1767437" y="6902225"/>
            <a:ext cx="3438458" cy="547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en-US" altLang="ja-JP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EMS</a:t>
            </a:r>
            <a:r>
              <a:rPr lang="ja-JP" altLang="en-US" sz="1400" b="1" dirty="0">
                <a:solidFill>
                  <a:schemeClr val="tx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を活用した省エネルギー対策の徹底事例</a:t>
            </a:r>
            <a:endParaRPr lang="en-US" altLang="ja-JP" sz="1400" b="1" dirty="0">
              <a:solidFill>
                <a:schemeClr val="tx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5209F7A7-C923-4B8F-A11E-3260BF7EFE57}"/>
              </a:ext>
            </a:extLst>
          </p:cNvPr>
          <p:cNvCxnSpPr>
            <a:cxnSpLocks/>
          </p:cNvCxnSpPr>
          <p:nvPr/>
        </p:nvCxnSpPr>
        <p:spPr>
          <a:xfrm flipV="1">
            <a:off x="475781" y="6252980"/>
            <a:ext cx="6642000" cy="17130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110F5356-1444-41B4-814C-EC660066DE51}"/>
              </a:ext>
            </a:extLst>
          </p:cNvPr>
          <p:cNvCxnSpPr>
            <a:cxnSpLocks/>
          </p:cNvCxnSpPr>
          <p:nvPr/>
        </p:nvCxnSpPr>
        <p:spPr>
          <a:xfrm flipV="1">
            <a:off x="457037" y="6878164"/>
            <a:ext cx="6642978" cy="18760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79A4079-22C8-4009-8C36-A7A82E534883}"/>
              </a:ext>
            </a:extLst>
          </p:cNvPr>
          <p:cNvCxnSpPr>
            <a:cxnSpLocks/>
          </p:cNvCxnSpPr>
          <p:nvPr/>
        </p:nvCxnSpPr>
        <p:spPr>
          <a:xfrm>
            <a:off x="457037" y="7451907"/>
            <a:ext cx="6642978" cy="217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E7DF8B45-749B-4055-BDC8-9C136A5B074B}"/>
              </a:ext>
            </a:extLst>
          </p:cNvPr>
          <p:cNvCxnSpPr>
            <a:cxnSpLocks/>
          </p:cNvCxnSpPr>
          <p:nvPr/>
        </p:nvCxnSpPr>
        <p:spPr>
          <a:xfrm flipV="1">
            <a:off x="457037" y="8013506"/>
            <a:ext cx="6642000" cy="15003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E60B568C-680D-42E6-AF35-CF00D09B2C41}"/>
              </a:ext>
            </a:extLst>
          </p:cNvPr>
          <p:cNvCxnSpPr>
            <a:cxnSpLocks/>
          </p:cNvCxnSpPr>
          <p:nvPr/>
        </p:nvCxnSpPr>
        <p:spPr>
          <a:xfrm flipV="1">
            <a:off x="457037" y="8513303"/>
            <a:ext cx="6642000" cy="15003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27271CA8-4A1B-48DF-9F97-50C527771476}"/>
              </a:ext>
            </a:extLst>
          </p:cNvPr>
          <p:cNvCxnSpPr>
            <a:cxnSpLocks/>
          </p:cNvCxnSpPr>
          <p:nvPr/>
        </p:nvCxnSpPr>
        <p:spPr>
          <a:xfrm flipV="1">
            <a:off x="461432" y="8794103"/>
            <a:ext cx="6642000" cy="15003"/>
          </a:xfrm>
          <a:prstGeom prst="line">
            <a:avLst/>
          </a:prstGeom>
          <a:ln w="19050" cap="rnd">
            <a:solidFill>
              <a:schemeClr val="bg1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B1E64900-1966-4A8E-BA65-670CA4CCE081}"/>
              </a:ext>
            </a:extLst>
          </p:cNvPr>
          <p:cNvSpPr/>
          <p:nvPr/>
        </p:nvSpPr>
        <p:spPr>
          <a:xfrm>
            <a:off x="5230637" y="6894107"/>
            <a:ext cx="1894120" cy="5451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日本カーボンマネジメント株式会社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458DFFD-F8F0-4E30-A691-4DB6D3F2D701}"/>
              </a:ext>
            </a:extLst>
          </p:cNvPr>
          <p:cNvSpPr/>
          <p:nvPr/>
        </p:nvSpPr>
        <p:spPr>
          <a:xfrm>
            <a:off x="5230637" y="6273703"/>
            <a:ext cx="1781797" cy="618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　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環境省近畿地方環境事務所 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7B7F4608-5898-4D7B-9D6E-ADA75D74068E}"/>
              </a:ext>
            </a:extLst>
          </p:cNvPr>
          <p:cNvSpPr/>
          <p:nvPr/>
        </p:nvSpPr>
        <p:spPr>
          <a:xfrm>
            <a:off x="5230637" y="7451906"/>
            <a:ext cx="1768282" cy="5660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　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柏原計器工業株式会社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AE308680-6F3C-44C2-9E0F-BC118EE9F8D1}"/>
              </a:ext>
            </a:extLst>
          </p:cNvPr>
          <p:cNvSpPr/>
          <p:nvPr/>
        </p:nvSpPr>
        <p:spPr>
          <a:xfrm>
            <a:off x="5228461" y="8031357"/>
            <a:ext cx="1593376" cy="4969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　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三進金属工業株式会社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8AFC95D-AD9F-4122-AEA8-F61D4B1B5DB2}"/>
              </a:ext>
            </a:extLst>
          </p:cNvPr>
          <p:cNvSpPr/>
          <p:nvPr/>
        </p:nvSpPr>
        <p:spPr>
          <a:xfrm>
            <a:off x="1814237" y="7311506"/>
            <a:ext cx="234001" cy="268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lnSpc>
                <a:spcPct val="120000"/>
              </a:lnSpc>
            </a:pPr>
            <a:r>
              <a:rPr lang="ja-JP" altLang="en-US" sz="1400" b="1" dirty="0"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endParaRPr lang="ja-JP" altLang="en-US" sz="1400" dirty="0">
              <a:solidFill>
                <a:srgbClr val="00009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A4E2DBF-8B06-4677-B67D-43EFBBEC9121}"/>
              </a:ext>
            </a:extLst>
          </p:cNvPr>
          <p:cNvSpPr txBox="1">
            <a:spLocks noChangeAspect="1"/>
          </p:cNvSpPr>
          <p:nvPr/>
        </p:nvSpPr>
        <p:spPr>
          <a:xfrm>
            <a:off x="2491241" y="216078"/>
            <a:ext cx="5011149" cy="769429"/>
          </a:xfrm>
          <a:prstGeom prst="rect">
            <a:avLst/>
          </a:prstGeom>
          <a:noFill/>
        </p:spPr>
        <p:txBody>
          <a:bodyPr wrap="square" lIns="91430" tIns="45714" rIns="91430" bIns="45714" rtlCol="0">
            <a:spAutoFit/>
          </a:bodyPr>
          <a:lstStyle/>
          <a:p>
            <a:pPr defTabSz="457206">
              <a:defRPr/>
            </a:pPr>
            <a:r>
              <a:rPr lang="ja-JP" alt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令和７年度第１回</a:t>
            </a:r>
            <a:endParaRPr lang="en-US" altLang="ja-JP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57206">
              <a:defRPr/>
            </a:pPr>
            <a:r>
              <a:rPr lang="ja-JP" alt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中小事業者のための省エネ・省</a:t>
            </a:r>
            <a:r>
              <a:rPr lang="en-US" altLang="ja-JP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CO₂</a:t>
            </a:r>
            <a:r>
              <a:rPr lang="ja-JP" altLang="en-US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セミナー</a:t>
            </a:r>
            <a:endParaRPr lang="en-US" altLang="ja-JP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E505B77F-2FE3-4091-BE9F-12940FED1198}"/>
              </a:ext>
            </a:extLst>
          </p:cNvPr>
          <p:cNvGrpSpPr>
            <a:grpSpLocks noChangeAspect="1"/>
          </p:cNvGrpSpPr>
          <p:nvPr/>
        </p:nvGrpSpPr>
        <p:grpSpPr>
          <a:xfrm>
            <a:off x="240876" y="168045"/>
            <a:ext cx="1807361" cy="778661"/>
            <a:chOff x="4566231" y="661186"/>
            <a:chExt cx="1728000" cy="852035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AB75AC1E-1E54-440E-93E4-91DA24F6C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6231" y="937221"/>
              <a:ext cx="576000" cy="576000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419757A7-0323-437C-8AD2-8127E9ECF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2231" y="937221"/>
              <a:ext cx="576000" cy="576000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4C978052-3D7E-4185-920A-7E7551AD4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8231" y="937221"/>
              <a:ext cx="576000" cy="576000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9EA07809-01A8-4F19-AF59-BED9259F8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566231" y="661186"/>
              <a:ext cx="1724216" cy="276035"/>
            </a:xfrm>
            <a:prstGeom prst="rect">
              <a:avLst/>
            </a:prstGeom>
          </p:spPr>
        </p:pic>
      </p:grpSp>
      <p:pic>
        <p:nvPicPr>
          <p:cNvPr id="6" name="グラフィックス 5" descr="電球と歯車">
            <a:extLst>
              <a:ext uri="{FF2B5EF4-FFF2-40B4-BE49-F238E27FC236}">
                <a16:creationId xmlns:a16="http://schemas.microsoft.com/office/drawing/2014/main" id="{F27B3C75-0122-81B3-1920-E4F6834528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294723">
            <a:off x="6611464" y="883778"/>
            <a:ext cx="834901" cy="834901"/>
          </a:xfrm>
          <a:prstGeom prst="rect">
            <a:avLst/>
          </a:prstGeom>
        </p:spPr>
      </p:pic>
      <p:sp>
        <p:nvSpPr>
          <p:cNvPr id="20" name="ひし形 19">
            <a:extLst>
              <a:ext uri="{FF2B5EF4-FFF2-40B4-BE49-F238E27FC236}">
                <a16:creationId xmlns:a16="http://schemas.microsoft.com/office/drawing/2014/main" id="{1CB4A0E1-7AE2-0F41-2EB9-8D98F8BBA25F}"/>
              </a:ext>
            </a:extLst>
          </p:cNvPr>
          <p:cNvSpPr/>
          <p:nvPr/>
        </p:nvSpPr>
        <p:spPr>
          <a:xfrm>
            <a:off x="-108937" y="2756593"/>
            <a:ext cx="542725" cy="506176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矢印: ストライプ 76">
            <a:extLst>
              <a:ext uri="{FF2B5EF4-FFF2-40B4-BE49-F238E27FC236}">
                <a16:creationId xmlns:a16="http://schemas.microsoft.com/office/drawing/2014/main" id="{4745A985-663C-6262-7A7B-76662C2B3EEA}"/>
              </a:ext>
            </a:extLst>
          </p:cNvPr>
          <p:cNvSpPr/>
          <p:nvPr/>
        </p:nvSpPr>
        <p:spPr>
          <a:xfrm rot="21208990">
            <a:off x="522156" y="880295"/>
            <a:ext cx="2173690" cy="793280"/>
          </a:xfrm>
          <a:prstGeom prst="stripedRightArrow">
            <a:avLst>
              <a:gd name="adj1" fmla="val 44236"/>
              <a:gd name="adj2" fmla="val 35836"/>
            </a:avLst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7679195-2E52-3C3B-9B87-B30E94C01ADC}"/>
              </a:ext>
            </a:extLst>
          </p:cNvPr>
          <p:cNvSpPr txBox="1"/>
          <p:nvPr/>
        </p:nvSpPr>
        <p:spPr>
          <a:xfrm rot="21171262">
            <a:off x="535390" y="1037838"/>
            <a:ext cx="262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i="1" dirty="0">
                <a:solidFill>
                  <a:schemeClr val="bg1"/>
                </a:solidFill>
              </a:rPr>
              <a:t>今日から始める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9B8C3C4-EF9B-4125-A678-F76C2860AC5C}"/>
              </a:ext>
            </a:extLst>
          </p:cNvPr>
          <p:cNvSpPr txBox="1">
            <a:spLocks/>
          </p:cNvSpPr>
          <p:nvPr/>
        </p:nvSpPr>
        <p:spPr>
          <a:xfrm>
            <a:off x="430507" y="1433796"/>
            <a:ext cx="6698660" cy="721136"/>
          </a:xfrm>
          <a:prstGeom prst="rect">
            <a:avLst/>
          </a:prstGeom>
          <a:noFill/>
        </p:spPr>
        <p:txBody>
          <a:bodyPr wrap="square" lIns="91430" tIns="45714" rIns="91430" bIns="45714" rtlCol="0" anchor="ctr" anchorCtr="1">
            <a:noAutofit/>
          </a:bodyPr>
          <a:lstStyle/>
          <a:p>
            <a:pPr algn="ctr" defTabSz="457206">
              <a:defRPr/>
            </a:pPr>
            <a:r>
              <a:rPr lang="ja-JP" altLang="en-US" sz="3400" b="1" dirty="0">
                <a:ln w="6350" cap="rnd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エネルギーマネジメント活用術</a:t>
            </a:r>
            <a:endParaRPr lang="en-US" altLang="ja-JP" sz="3400" b="1" dirty="0">
              <a:ln w="6350" cap="rnd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20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8238" y="244707"/>
            <a:ext cx="6696000" cy="3808959"/>
            <a:chOff x="431837" y="6554150"/>
            <a:chExt cx="6696000" cy="2564556"/>
          </a:xfrm>
        </p:grpSpPr>
        <p:sp>
          <p:nvSpPr>
            <p:cNvPr id="58" name="四角形: 角を丸くする 57">
              <a:extLst>
                <a:ext uri="{FF2B5EF4-FFF2-40B4-BE49-F238E27FC236}">
                  <a16:creationId xmlns:a16="http://schemas.microsoft.com/office/drawing/2014/main" id="{7B8E6C2A-2903-4AB8-A97A-2A2ACAD9E3EE}"/>
                </a:ext>
              </a:extLst>
            </p:cNvPr>
            <p:cNvSpPr/>
            <p:nvPr/>
          </p:nvSpPr>
          <p:spPr>
            <a:xfrm>
              <a:off x="431837" y="6562706"/>
              <a:ext cx="6696000" cy="2556000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D0CDB28-E9E4-4A91-9AE2-2F8FE00F9E79}"/>
                </a:ext>
              </a:extLst>
            </p:cNvPr>
            <p:cNvSpPr txBox="1">
              <a:spLocks/>
            </p:cNvSpPr>
            <p:nvPr/>
          </p:nvSpPr>
          <p:spPr>
            <a:xfrm>
              <a:off x="446236" y="6554150"/>
              <a:ext cx="6681600" cy="350829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25400">
              <a:solidFill>
                <a:schemeClr val="tx2">
                  <a:lumMod val="50000"/>
                </a:schemeClr>
              </a:solidFill>
            </a:ln>
            <a:effectLst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 defTabSz="457206">
                <a:defRPr/>
              </a:pP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申込方法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B6E26B1-1199-40A0-A6D5-F4EC5B9F6866}"/>
              </a:ext>
            </a:extLst>
          </p:cNvPr>
          <p:cNvSpPr txBox="1">
            <a:spLocks/>
          </p:cNvSpPr>
          <p:nvPr/>
        </p:nvSpPr>
        <p:spPr>
          <a:xfrm>
            <a:off x="0" y="9604706"/>
            <a:ext cx="7559675" cy="1087107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marL="457200" marR="0" lvl="1" indent="0" algn="ctr" defTabSz="4572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</a:t>
            </a:r>
            <a:r>
              <a:rPr kumimoji="1" lang="ja-JP" altLang="en-US" sz="12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主催：おおさかスマートエネルギーセンター（大阪府・大阪市）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地方独立行政法人大阪府立環境農林水産総合研究所、大阪商工会議所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一般財団法人大阪府みどり公社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ts val="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後援：経済産業省近畿経済産業局、環境省近畿地方環境事務所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C62BEAC-4588-473E-9A04-59507D4A80C9}"/>
              </a:ext>
            </a:extLst>
          </p:cNvPr>
          <p:cNvGrpSpPr/>
          <p:nvPr/>
        </p:nvGrpSpPr>
        <p:grpSpPr>
          <a:xfrm>
            <a:off x="404545" y="8680091"/>
            <a:ext cx="6376287" cy="830993"/>
            <a:chOff x="24017" y="8845496"/>
            <a:chExt cx="4975726" cy="914095"/>
          </a:xfrm>
          <a:noFill/>
        </p:grpSpPr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0B093DEC-3E70-4DA3-B8D9-5680285A6A0C}"/>
                </a:ext>
              </a:extLst>
            </p:cNvPr>
            <p:cNvSpPr txBox="1">
              <a:spLocks/>
            </p:cNvSpPr>
            <p:nvPr/>
          </p:nvSpPr>
          <p:spPr>
            <a:xfrm>
              <a:off x="24017" y="8884453"/>
              <a:ext cx="839966" cy="35081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12700">
              <a:noFill/>
            </a:ln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marL="0" marR="0" lvl="0" indent="0" algn="ctr" defTabSz="4572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お問合せ</a:t>
              </a:r>
              <a:endParaRPr kumimoji="0" lang="en-US" altLang="ja-JP" sz="2000" b="1" i="0" u="none" strike="noStrike" kern="0" cap="none" spc="30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991DBA3-77FD-4499-A1BD-BC1B1C524F3A}"/>
                </a:ext>
              </a:extLst>
            </p:cNvPr>
            <p:cNvSpPr txBox="1">
              <a:spLocks/>
            </p:cNvSpPr>
            <p:nvPr/>
          </p:nvSpPr>
          <p:spPr>
            <a:xfrm>
              <a:off x="963850" y="8845496"/>
              <a:ext cx="4035893" cy="914095"/>
            </a:xfrm>
            <a:prstGeom prst="rect">
              <a:avLst/>
            </a:prstGeom>
            <a:grpFill/>
          </p:spPr>
          <p:txBody>
            <a:bodyPr wrap="square" rtlCol="0" anchor="ctr" anchorCtr="0">
              <a:spAutoFit/>
            </a:bodyPr>
            <a:lstStyle/>
            <a:p>
              <a:pPr defTabSz="457206">
                <a:defRPr/>
              </a:pPr>
              <a:r>
                <a:rPr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おおさかスマートエネルギーセンター</a:t>
              </a:r>
              <a:endPara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l" defTabSz="4572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大阪府環境農林水産部脱炭素・エネルギー政策課内</a:t>
              </a:r>
              <a:endParaRPr kumimoji="0" lang="en-US" altLang="ja-JP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l" defTabSz="45720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TEL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：</a:t>
              </a:r>
              <a:r>
                <a:rPr kumimoji="0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06-6210-9254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（９</a:t>
              </a:r>
              <a:r>
                <a:rPr kumimoji="0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:00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～</a:t>
              </a:r>
              <a:r>
                <a:rPr kumimoji="0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18:00</a:t>
              </a:r>
              <a:r>
                <a:rPr kumimoji="0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）</a:t>
              </a:r>
              <a:endPara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B685294-0EA1-46BA-95AB-335E10CAA69A}"/>
              </a:ext>
            </a:extLst>
          </p:cNvPr>
          <p:cNvSpPr txBox="1"/>
          <p:nvPr/>
        </p:nvSpPr>
        <p:spPr>
          <a:xfrm>
            <a:off x="435437" y="850652"/>
            <a:ext cx="6688800" cy="29700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セミナー参加申込み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は下記の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からお申し込みください。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ja-JP" sz="1200" spc="-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https://www.osaka.cci.or.jp/event/seminar/202505/D22250520015.html</a:t>
            </a:r>
            <a:endParaRPr lang="en-US" altLang="ja-JP" sz="1200" spc="-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セミナー前日までに、会場参加の方には「参加票」を、オンライン参加の方には</a:t>
            </a:r>
            <a:b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参加用（質問フォームを含む）の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を電子メールでお送りします。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（会場参加申し込みが定員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名を超えましたら、それ以降の申し込みはオンライン参加となります。</a:t>
            </a:r>
            <a:b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なお、オンライン参加は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ウェビナーを利用します。）　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参加申込みした方から他の方に、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参加用の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を転送することは禁止します。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個人情報の取り扱いについて：ご提供いただいた情報は、本セミナーの開催に係る事務に使用するほか、　　　　　　　　　　　　　　　　　　　　　　　　　　　　　　　　　　　　　　　　　　　　　　　　　　　　　　　　各主催団体からの情報提供（電子メールでの事業案内含む）のために利用させていただきます。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endParaRPr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9ECE90D-EA78-4751-A8A0-C4A5E2FF8B90}"/>
              </a:ext>
            </a:extLst>
          </p:cNvPr>
          <p:cNvSpPr/>
          <p:nvPr/>
        </p:nvSpPr>
        <p:spPr>
          <a:xfrm>
            <a:off x="1319200" y="618539"/>
            <a:ext cx="4252898" cy="608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endParaRPr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64BB580-FAFB-4818-9BE3-E11AEFB25ECA}"/>
              </a:ext>
            </a:extLst>
          </p:cNvPr>
          <p:cNvSpPr txBox="1">
            <a:spLocks/>
          </p:cNvSpPr>
          <p:nvPr/>
        </p:nvSpPr>
        <p:spPr>
          <a:xfrm>
            <a:off x="1016036" y="3475398"/>
            <a:ext cx="5520404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457206">
              <a:defRPr/>
            </a:pPr>
            <a:r>
              <a:rPr lang="en-US" altLang="ja-JP" b="1" dirty="0">
                <a:solidFill>
                  <a:schemeClr val="bg1"/>
                </a:solidFill>
                <a:highlight>
                  <a:srgbClr val="FFFFFF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b="1" dirty="0">
                <a:solidFill>
                  <a:schemeClr val="bg1"/>
                </a:solidFill>
                <a:highlight>
                  <a:srgbClr val="FFFFFF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申込締切：令和７年７月７日（月）</a:t>
            </a:r>
            <a:r>
              <a:rPr lang="en-US" altLang="ja-JP" b="1" dirty="0">
                <a:solidFill>
                  <a:schemeClr val="bg1"/>
                </a:solidFill>
                <a:highlight>
                  <a:srgbClr val="FFFFFF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b="1" dirty="0">
                <a:solidFill>
                  <a:schemeClr val="bg1"/>
                </a:solidFill>
                <a:highlight>
                  <a:srgbClr val="FFFFFF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schemeClr val="bg1"/>
                </a:solidFill>
                <a:highlight>
                  <a:srgbClr val="FFFFFF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lang="en-US" altLang="ja-JP" sz="1400" b="1" dirty="0">
              <a:solidFill>
                <a:schemeClr val="bg1"/>
              </a:solidFill>
              <a:highlight>
                <a:srgbClr val="FFFFFF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E146A2CC-5BF4-4952-B6D1-72A525F85A8A}"/>
              </a:ext>
            </a:extLst>
          </p:cNvPr>
          <p:cNvSpPr/>
          <p:nvPr/>
        </p:nvSpPr>
        <p:spPr>
          <a:xfrm>
            <a:off x="597437" y="8298107"/>
            <a:ext cx="5896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詳細な地図はこちら⇒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 </a:t>
            </a:r>
            <a:r>
              <a:rPr lang="en-US" altLang="ja-JP" sz="12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https://www.osaka.cci.or.jp/access/access_cci.html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　　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  <a:hlinkClick r:id="rId3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BE3FB930-6F1C-4F9A-A92E-E3DC20E85FC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7" t="11898" r="8658" b="23265"/>
          <a:stretch/>
        </p:blipFill>
        <p:spPr>
          <a:xfrm>
            <a:off x="1319200" y="4309631"/>
            <a:ext cx="5704448" cy="346794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A73FC7B-DBED-4597-A645-3FDF90BC481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92" t="76801" r="30373" b="2812"/>
          <a:stretch/>
        </p:blipFill>
        <p:spPr>
          <a:xfrm>
            <a:off x="2998636" y="7264706"/>
            <a:ext cx="2783539" cy="991918"/>
          </a:xfrm>
          <a:prstGeom prst="rect">
            <a:avLst/>
          </a:prstGeom>
        </p:spPr>
      </p:pic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69E6711D-4EF8-412B-A866-F04A87EFAA65}"/>
              </a:ext>
            </a:extLst>
          </p:cNvPr>
          <p:cNvSpPr txBox="1">
            <a:spLocks/>
          </p:cNvSpPr>
          <p:nvPr/>
        </p:nvSpPr>
        <p:spPr>
          <a:xfrm>
            <a:off x="404545" y="4338267"/>
            <a:ext cx="889200" cy="318924"/>
          </a:xfrm>
          <a:prstGeom prst="rect">
            <a:avLst/>
          </a:prstGeom>
          <a:solidFill>
            <a:schemeClr val="tx2">
              <a:lumMod val="50000"/>
            </a:schemeClr>
          </a:solidFill>
          <a:ln w="1270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marL="0" marR="0" lvl="0" indent="0" algn="ctr" defTabSz="457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30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会場</a:t>
            </a:r>
            <a:endParaRPr kumimoji="0" lang="en-US" altLang="ja-JP" sz="2000" b="1" i="0" u="none" strike="noStrike" kern="0" cap="none" spc="30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684964B3-A34F-4541-A676-15CF92A6A0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5237" y="8013506"/>
            <a:ext cx="947800" cy="9478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18240A0-4F03-4D79-859F-5E0D1F1C9A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837" y="977006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13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ォータブル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クォータブル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クォータブル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クォータブル</Template>
  <TotalTime>0</TotalTime>
  <Words>655</Words>
  <Application>Microsoft Office PowerPoint</Application>
  <PresentationFormat>ユーザー設定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HG正楷書体-PRO</vt:lpstr>
      <vt:lpstr>Meiryo UI</vt:lpstr>
      <vt:lpstr>Meiryo</vt:lpstr>
      <vt:lpstr>游ゴシック</vt:lpstr>
      <vt:lpstr>Century Gothic</vt:lpstr>
      <vt:lpstr>Wingdings 2</vt:lpstr>
      <vt:lpstr>クォータブル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2021-06-03T08:22:48Z</dcterms:created>
  <dcterms:modified xsi:type="dcterms:W3CDTF">2025-05-28T05:33:42Z</dcterms:modified>
</cp:coreProperties>
</file>