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513" r:id="rId5"/>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0" autoAdjust="0"/>
    <p:restoredTop sz="96395" autoAdjust="0"/>
  </p:normalViewPr>
  <p:slideViewPr>
    <p:cSldViewPr>
      <p:cViewPr varScale="1">
        <p:scale>
          <a:sx n="80" d="100"/>
          <a:sy n="80" d="100"/>
        </p:scale>
        <p:origin x="3624" y="114"/>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2025/5/21</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2025/5/21</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タイトル 1"/>
          <p:cNvSpPr txBox="1">
            <a:spLocks/>
          </p:cNvSpPr>
          <p:nvPr/>
        </p:nvSpPr>
        <p:spPr>
          <a:xfrm>
            <a:off x="16850" y="25351"/>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５：にぎわい・都市魅力の創出</a:t>
            </a:r>
          </a:p>
        </p:txBody>
      </p:sp>
      <p:sp>
        <p:nvSpPr>
          <p:cNvPr id="82" name="角丸四角形 81"/>
          <p:cNvSpPr/>
          <p:nvPr/>
        </p:nvSpPr>
        <p:spPr>
          <a:xfrm>
            <a:off x="24996" y="73037"/>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42" name="図 41">
            <a:extLst>
              <a:ext uri="{FF2B5EF4-FFF2-40B4-BE49-F238E27FC236}">
                <a16:creationId xmlns:a16="http://schemas.microsoft.com/office/drawing/2014/main" id="{37D3D880-07DD-43F8-8B30-0366091426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159" r="4090" b="9685"/>
          <a:stretch/>
        </p:blipFill>
        <p:spPr bwMode="auto">
          <a:xfrm>
            <a:off x="295628" y="1897270"/>
            <a:ext cx="2125260" cy="2189285"/>
          </a:xfrm>
          <a:prstGeom prst="rect">
            <a:avLst/>
          </a:prstGeom>
          <a:noFill/>
          <a:ln>
            <a:noFill/>
          </a:ln>
          <a:extLst>
            <a:ext uri="{53640926-AAD7-44D8-BBD7-CCE9431645EC}">
              <a14:shadowObscured xmlns:a14="http://schemas.microsoft.com/office/drawing/2010/main"/>
            </a:ext>
          </a:extLst>
        </p:spPr>
      </p:pic>
      <p:sp>
        <p:nvSpPr>
          <p:cNvPr id="44" name="テキスト ボックス 43">
            <a:extLst>
              <a:ext uri="{FF2B5EF4-FFF2-40B4-BE49-F238E27FC236}">
                <a16:creationId xmlns:a16="http://schemas.microsoft.com/office/drawing/2014/main" id="{9B042A99-26EB-4F6E-9C4B-60DC1FD381FE}"/>
              </a:ext>
            </a:extLst>
          </p:cNvPr>
          <p:cNvSpPr txBox="1"/>
          <p:nvPr/>
        </p:nvSpPr>
        <p:spPr>
          <a:xfrm>
            <a:off x="28166" y="4304928"/>
            <a:ext cx="4979483"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lvl="0">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◆歴史街道と沿道地域の歴史・文化を活かしたまちづくり　　　</a:t>
            </a:r>
          </a:p>
        </p:txBody>
      </p:sp>
      <p:sp>
        <p:nvSpPr>
          <p:cNvPr id="45" name="テキスト ボックス 44">
            <a:extLst>
              <a:ext uri="{FF2B5EF4-FFF2-40B4-BE49-F238E27FC236}">
                <a16:creationId xmlns:a16="http://schemas.microsoft.com/office/drawing/2014/main" id="{AFFBD238-9A1A-4A83-A8D7-22567EE80C67}"/>
              </a:ext>
            </a:extLst>
          </p:cNvPr>
          <p:cNvSpPr txBox="1"/>
          <p:nvPr/>
        </p:nvSpPr>
        <p:spPr>
          <a:xfrm>
            <a:off x="25375" y="560512"/>
            <a:ext cx="2893837"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◆サイクルラインの充実・美装化　</a:t>
            </a:r>
            <a:r>
              <a:rPr kumimoji="1" lang="ja-JP" altLang="en-US" sz="1400" b="0"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47" name="角丸四角形 68">
            <a:extLst>
              <a:ext uri="{FF2B5EF4-FFF2-40B4-BE49-F238E27FC236}">
                <a16:creationId xmlns:a16="http://schemas.microsoft.com/office/drawing/2014/main" id="{405A8079-36FD-4991-AD42-3BE7ACACCD1E}"/>
              </a:ext>
            </a:extLst>
          </p:cNvPr>
          <p:cNvSpPr/>
          <p:nvPr/>
        </p:nvSpPr>
        <p:spPr>
          <a:xfrm>
            <a:off x="3861048" y="4094170"/>
            <a:ext cx="2103036" cy="2324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994" tIns="46497" rIns="92994" bIns="46497"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路面表示</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a:extLst>
              <a:ext uri="{FF2B5EF4-FFF2-40B4-BE49-F238E27FC236}">
                <a16:creationId xmlns:a16="http://schemas.microsoft.com/office/drawing/2014/main" id="{61EB58AA-842A-4B3F-BF19-E9D642F27B95}"/>
              </a:ext>
            </a:extLst>
          </p:cNvPr>
          <p:cNvSpPr/>
          <p:nvPr/>
        </p:nvSpPr>
        <p:spPr>
          <a:xfrm>
            <a:off x="-71213" y="5889104"/>
            <a:ext cx="6828218" cy="600164"/>
          </a:xfrm>
          <a:prstGeom prst="rect">
            <a:avLst/>
          </a:prstGeom>
        </p:spPr>
        <p:txBody>
          <a:bodyPr wrap="square">
            <a:spAutoFit/>
          </a:bodyPr>
          <a:lstStyle/>
          <a:p>
            <a:pPr marL="13335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「竹内街道・横大路（大道）活性化実行委員会」では、</a:t>
            </a:r>
            <a:endParaRPr kumimoji="1" lang="en-US"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3335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沿線の府県を越えた</a:t>
            </a:r>
            <a:r>
              <a:rPr kumimoji="1" lang="en-US"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自治体で連携し、日本遺産認定継続に向けた取組を行っています。</a:t>
            </a:r>
            <a:endParaRPr kumimoji="1" lang="en-US"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33350" marR="0" lvl="0" indent="127000" algn="just" defTabSz="9144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実行委員会の取組は、</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下記ホームページでご覧になれます。</a:t>
            </a:r>
            <a:endParaRPr kumimoji="1" lang="en-US"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タイトル 1">
            <a:extLst>
              <a:ext uri="{FF2B5EF4-FFF2-40B4-BE49-F238E27FC236}">
                <a16:creationId xmlns:a16="http://schemas.microsoft.com/office/drawing/2014/main" id="{02B0B0E5-8AB8-49E3-BD22-5557A3BB40CA}"/>
              </a:ext>
            </a:extLst>
          </p:cNvPr>
          <p:cNvSpPr txBox="1">
            <a:spLocks/>
          </p:cNvSpPr>
          <p:nvPr/>
        </p:nvSpPr>
        <p:spPr>
          <a:xfrm>
            <a:off x="60842" y="4735087"/>
            <a:ext cx="6736316" cy="649961"/>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歴史街道と沿道地域の歴史・文化を活かして、地域振興及び都市魅力の向上のための取組を行っています。歴史街道を知り、歩いて親しんでいただけるよう、府内８つの歴史街道のウォーキングマップをホームページで公開したり、竹内街道において魅力向上に向けた取組を行っています。</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角丸四角形 142">
            <a:extLst>
              <a:ext uri="{FF2B5EF4-FFF2-40B4-BE49-F238E27FC236}">
                <a16:creationId xmlns:a16="http://schemas.microsoft.com/office/drawing/2014/main" id="{61574ADD-A9E9-4A55-B024-BAA6F42C4D8D}"/>
              </a:ext>
            </a:extLst>
          </p:cNvPr>
          <p:cNvSpPr/>
          <p:nvPr/>
        </p:nvSpPr>
        <p:spPr>
          <a:xfrm>
            <a:off x="503076" y="5385048"/>
            <a:ext cx="5616000" cy="41777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８つの歴史街道：「竹内街道」「熊野街道」「京街道」「西国街道」</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「東高野街道」「西高野街道」「高野街道」「暗越奈良街道」</a:t>
            </a:r>
          </a:p>
        </p:txBody>
      </p:sp>
      <p:sp>
        <p:nvSpPr>
          <p:cNvPr id="59" name="Text Box 423">
            <a:extLst>
              <a:ext uri="{FF2B5EF4-FFF2-40B4-BE49-F238E27FC236}">
                <a16:creationId xmlns:a16="http://schemas.microsoft.com/office/drawing/2014/main" id="{9D57985E-850F-467D-9A0F-00018B2DE5F6}"/>
              </a:ext>
            </a:extLst>
          </p:cNvPr>
          <p:cNvSpPr txBox="1">
            <a:spLocks noChangeArrowheads="1"/>
          </p:cNvSpPr>
          <p:nvPr/>
        </p:nvSpPr>
        <p:spPr bwMode="auto">
          <a:xfrm>
            <a:off x="1285264" y="6861696"/>
            <a:ext cx="427381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竹内街道・横大路（大道）活性化実行委員会</a:t>
            </a:r>
            <a:r>
              <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の活動の様子</a:t>
            </a:r>
            <a:endPar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a:extLst>
              <a:ext uri="{FF2B5EF4-FFF2-40B4-BE49-F238E27FC236}">
                <a16:creationId xmlns:a16="http://schemas.microsoft.com/office/drawing/2014/main" id="{AD54734C-93AF-4178-8B96-C2D21E14FC39}"/>
              </a:ext>
            </a:extLst>
          </p:cNvPr>
          <p:cNvSpPr/>
          <p:nvPr/>
        </p:nvSpPr>
        <p:spPr>
          <a:xfrm>
            <a:off x="643204" y="6506009"/>
            <a:ext cx="227600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http://www.saikonokandou.com/</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64" name="グループ化 63">
            <a:extLst>
              <a:ext uri="{FF2B5EF4-FFF2-40B4-BE49-F238E27FC236}">
                <a16:creationId xmlns:a16="http://schemas.microsoft.com/office/drawing/2014/main" id="{D4C94298-4942-4E5F-AEE3-DE3032D11ED3}"/>
              </a:ext>
            </a:extLst>
          </p:cNvPr>
          <p:cNvGrpSpPr/>
          <p:nvPr/>
        </p:nvGrpSpPr>
        <p:grpSpPr>
          <a:xfrm>
            <a:off x="3124019" y="6542451"/>
            <a:ext cx="2711326" cy="282757"/>
            <a:chOff x="2765526" y="7462448"/>
            <a:chExt cx="2711326" cy="282756"/>
          </a:xfrm>
        </p:grpSpPr>
        <p:grpSp>
          <p:nvGrpSpPr>
            <p:cNvPr id="66" name="Group 4460">
              <a:extLst>
                <a:ext uri="{FF2B5EF4-FFF2-40B4-BE49-F238E27FC236}">
                  <a16:creationId xmlns:a16="http://schemas.microsoft.com/office/drawing/2014/main" id="{4B339BB5-C6A5-42CE-A4D5-CBBCD89546AA}"/>
                </a:ext>
              </a:extLst>
            </p:cNvPr>
            <p:cNvGrpSpPr>
              <a:grpSpLocks/>
            </p:cNvGrpSpPr>
            <p:nvPr/>
          </p:nvGrpSpPr>
          <p:grpSpPr bwMode="auto">
            <a:xfrm>
              <a:off x="2765526" y="7462448"/>
              <a:ext cx="2650434" cy="184150"/>
              <a:chOff x="2075" y="6094"/>
              <a:chExt cx="2251" cy="290"/>
            </a:xfrm>
          </p:grpSpPr>
          <p:sp>
            <p:nvSpPr>
              <p:cNvPr id="68" name="Text Box 4435">
                <a:extLst>
                  <a:ext uri="{FF2B5EF4-FFF2-40B4-BE49-F238E27FC236}">
                    <a16:creationId xmlns:a16="http://schemas.microsoft.com/office/drawing/2014/main" id="{325F76F3-B033-4050-AEC9-B2AF0B21ECEF}"/>
                  </a:ext>
                </a:extLst>
              </p:cNvPr>
              <p:cNvSpPr txBox="1">
                <a:spLocks noChangeArrowheads="1"/>
              </p:cNvSpPr>
              <p:nvPr/>
            </p:nvSpPr>
            <p:spPr bwMode="auto">
              <a:xfrm>
                <a:off x="2075" y="6094"/>
                <a:ext cx="1498" cy="29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95250" tIns="47625" rIns="95250" bIns="47625"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竹内街道・横大路（大道）</a:t>
                </a:r>
                <a:endPar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AutoShape 4431">
                <a:extLst>
                  <a:ext uri="{FF2B5EF4-FFF2-40B4-BE49-F238E27FC236}">
                    <a16:creationId xmlns:a16="http://schemas.microsoft.com/office/drawing/2014/main" id="{D73A1209-4028-4780-BB22-557E25CF3CD1}"/>
                  </a:ext>
                </a:extLst>
              </p:cNvPr>
              <p:cNvSpPr>
                <a:spLocks noChangeArrowheads="1"/>
              </p:cNvSpPr>
              <p:nvPr/>
            </p:nvSpPr>
            <p:spPr bwMode="auto">
              <a:xfrm>
                <a:off x="3726" y="6094"/>
                <a:ext cx="600" cy="290"/>
              </a:xfrm>
              <a:prstGeom prst="roundRect">
                <a:avLst>
                  <a:gd name="adj" fmla="val 16667"/>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 索</a:t>
                </a:r>
                <a:endPar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7" name="右矢印 161">
              <a:extLst>
                <a:ext uri="{FF2B5EF4-FFF2-40B4-BE49-F238E27FC236}">
                  <a16:creationId xmlns:a16="http://schemas.microsoft.com/office/drawing/2014/main" id="{F3F22982-E0C1-4DA9-9454-296CC97F1A30}"/>
                </a:ext>
              </a:extLst>
            </p:cNvPr>
            <p:cNvSpPr/>
            <p:nvPr/>
          </p:nvSpPr>
          <p:spPr>
            <a:xfrm rot="13499650">
              <a:off x="5188820" y="7601188"/>
              <a:ext cx="288032" cy="144016"/>
            </a:xfrm>
            <a:prstGeom prst="rightArrow">
              <a:avLst>
                <a:gd name="adj1" fmla="val 31294"/>
                <a:gd name="adj2" fmla="val 12130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70" name="テキスト ボックス 69">
            <a:extLst>
              <a:ext uri="{FF2B5EF4-FFF2-40B4-BE49-F238E27FC236}">
                <a16:creationId xmlns:a16="http://schemas.microsoft.com/office/drawing/2014/main" id="{23B3A4FC-62F5-4856-91F4-DCE1E3955EEB}"/>
              </a:ext>
            </a:extLst>
          </p:cNvPr>
          <p:cNvSpPr txBox="1"/>
          <p:nvPr/>
        </p:nvSpPr>
        <p:spPr>
          <a:xfrm>
            <a:off x="16850" y="8769424"/>
            <a:ext cx="1972702"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◆「道の駅」の活用　</a:t>
            </a:r>
          </a:p>
        </p:txBody>
      </p:sp>
      <p:sp>
        <p:nvSpPr>
          <p:cNvPr id="71" name="タイトル 1">
            <a:extLst>
              <a:ext uri="{FF2B5EF4-FFF2-40B4-BE49-F238E27FC236}">
                <a16:creationId xmlns:a16="http://schemas.microsoft.com/office/drawing/2014/main" id="{74A6B782-1CCB-4C63-9F64-9E5E68C38F09}"/>
              </a:ext>
            </a:extLst>
          </p:cNvPr>
          <p:cNvSpPr txBox="1">
            <a:spLocks/>
          </p:cNvSpPr>
          <p:nvPr/>
        </p:nvSpPr>
        <p:spPr>
          <a:xfrm>
            <a:off x="53152" y="9158965"/>
            <a:ext cx="6687723" cy="762587"/>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市町村が行う「道の駅」</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を核とした地域活性化の取組に対し、基本機能（休憩機能、情報発信機能、地域の連携機能）に加え、地域防災計画に位置づけのある道の駅での</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BCP</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（業務継続計画）策定といった「道の駅」の防災機能強</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化など、必要に応じて道路管理者として支援していきます。</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角丸四角形 74">
            <a:extLst>
              <a:ext uri="{FF2B5EF4-FFF2-40B4-BE49-F238E27FC236}">
                <a16:creationId xmlns:a16="http://schemas.microsoft.com/office/drawing/2014/main" id="{C4EA07BE-C7FF-4941-8489-FAF61D137D05}"/>
              </a:ext>
            </a:extLst>
          </p:cNvPr>
          <p:cNvSpPr/>
          <p:nvPr/>
        </p:nvSpPr>
        <p:spPr>
          <a:xfrm>
            <a:off x="260648" y="8538692"/>
            <a:ext cx="2031509" cy="18739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電車</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de</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マルシェ </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in</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大阪阿部野橋駅</a:t>
            </a:r>
          </a:p>
        </p:txBody>
      </p:sp>
      <p:sp>
        <p:nvSpPr>
          <p:cNvPr id="73" name="角丸四角形 75">
            <a:extLst>
              <a:ext uri="{FF2B5EF4-FFF2-40B4-BE49-F238E27FC236}">
                <a16:creationId xmlns:a16="http://schemas.microsoft.com/office/drawing/2014/main" id="{D271E235-F099-4314-B5A4-56FDD2D574FA}"/>
              </a:ext>
            </a:extLst>
          </p:cNvPr>
          <p:cNvSpPr/>
          <p:nvPr/>
        </p:nvSpPr>
        <p:spPr>
          <a:xfrm>
            <a:off x="2765861" y="8561188"/>
            <a:ext cx="1469095" cy="1985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沿道地域の観光</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PR</a:t>
            </a:r>
            <a:endParaRPr kumimoji="1" lang="ja-JP" altLang="en-US" sz="9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角丸四角形 76">
            <a:extLst>
              <a:ext uri="{FF2B5EF4-FFF2-40B4-BE49-F238E27FC236}">
                <a16:creationId xmlns:a16="http://schemas.microsoft.com/office/drawing/2014/main" id="{ADFBC5A7-04BA-4F3B-BFA7-6EC002B25B80}"/>
              </a:ext>
            </a:extLst>
          </p:cNvPr>
          <p:cNvSpPr/>
          <p:nvPr/>
        </p:nvSpPr>
        <p:spPr>
          <a:xfrm>
            <a:off x="4732173" y="8561186"/>
            <a:ext cx="1863968" cy="20823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四天王寺ワッソ</a:t>
            </a:r>
            <a:endParaRPr kumimoji="1" lang="ja-JP" altLang="en-US" sz="9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8" name="図 77">
            <a:extLst>
              <a:ext uri="{FF2B5EF4-FFF2-40B4-BE49-F238E27FC236}">
                <a16:creationId xmlns:a16="http://schemas.microsoft.com/office/drawing/2014/main" id="{007B3135-9533-4D90-BF05-7702197B17F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174000"/>
                    </a14:imgEffect>
                    <a14:imgEffect>
                      <a14:brightnessContrast bright="23000"/>
                    </a14:imgEffect>
                  </a14:imgLayer>
                </a14:imgProps>
              </a:ext>
              <a:ext uri="{28A0092B-C50C-407E-A947-70E740481C1C}">
                <a14:useLocalDpi xmlns:a14="http://schemas.microsoft.com/office/drawing/2010/main" val="0"/>
              </a:ext>
            </a:extLst>
          </a:blip>
          <a:srcRect l="30409" t="10713" r="25375" b="22457"/>
          <a:stretch/>
        </p:blipFill>
        <p:spPr>
          <a:xfrm>
            <a:off x="2732876" y="1911128"/>
            <a:ext cx="648716" cy="2175427"/>
          </a:xfrm>
          <a:prstGeom prst="rect">
            <a:avLst/>
          </a:prstGeom>
          <a:ln>
            <a:solidFill>
              <a:schemeClr val="tx1"/>
            </a:solidFill>
          </a:ln>
        </p:spPr>
      </p:pic>
      <p:pic>
        <p:nvPicPr>
          <p:cNvPr id="79" name="図 78">
            <a:extLst>
              <a:ext uri="{FF2B5EF4-FFF2-40B4-BE49-F238E27FC236}">
                <a16:creationId xmlns:a16="http://schemas.microsoft.com/office/drawing/2014/main" id="{A41380AA-1D80-4382-82A5-1BAEF9FF51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85" b="8301"/>
          <a:stretch/>
        </p:blipFill>
        <p:spPr>
          <a:xfrm>
            <a:off x="3573016" y="1910284"/>
            <a:ext cx="2937027" cy="2178620"/>
          </a:xfrm>
          <a:prstGeom prst="rect">
            <a:avLst/>
          </a:prstGeom>
          <a:ln w="15875">
            <a:noFill/>
          </a:ln>
        </p:spPr>
      </p:pic>
      <p:pic>
        <p:nvPicPr>
          <p:cNvPr id="3" name="図 2">
            <a:extLst>
              <a:ext uri="{FF2B5EF4-FFF2-40B4-BE49-F238E27FC236}">
                <a16:creationId xmlns:a16="http://schemas.microsoft.com/office/drawing/2014/main" id="{1EF8061B-7F3D-4A4D-B87A-E20E57CBE1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3782" y="7081369"/>
            <a:ext cx="1986057" cy="1489543"/>
          </a:xfrm>
          <a:prstGeom prst="rect">
            <a:avLst/>
          </a:prstGeom>
        </p:spPr>
      </p:pic>
      <p:pic>
        <p:nvPicPr>
          <p:cNvPr id="4" name="図 3">
            <a:extLst>
              <a:ext uri="{FF2B5EF4-FFF2-40B4-BE49-F238E27FC236}">
                <a16:creationId xmlns:a16="http://schemas.microsoft.com/office/drawing/2014/main" id="{8CE618E4-87FB-4518-B31D-E8494A51A9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440" y="7095960"/>
            <a:ext cx="1967432" cy="1475907"/>
          </a:xfrm>
          <a:prstGeom prst="rect">
            <a:avLst/>
          </a:prstGeom>
        </p:spPr>
      </p:pic>
      <p:pic>
        <p:nvPicPr>
          <p:cNvPr id="6" name="図 5">
            <a:extLst>
              <a:ext uri="{FF2B5EF4-FFF2-40B4-BE49-F238E27FC236}">
                <a16:creationId xmlns:a16="http://schemas.microsoft.com/office/drawing/2014/main" id="{F19855FA-71DC-4A2E-B6C4-CB0DD77514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5413" y="7081369"/>
            <a:ext cx="1972645" cy="1479817"/>
          </a:xfrm>
          <a:prstGeom prst="rect">
            <a:avLst/>
          </a:prstGeom>
        </p:spPr>
      </p:pic>
      <p:sp>
        <p:nvSpPr>
          <p:cNvPr id="92" name="楕円 91">
            <a:extLst>
              <a:ext uri="{FF2B5EF4-FFF2-40B4-BE49-F238E27FC236}">
                <a16:creationId xmlns:a16="http://schemas.microsoft.com/office/drawing/2014/main" id="{82A67A23-0395-4AD7-8FF6-7E1FB1B31DC6}"/>
              </a:ext>
            </a:extLst>
          </p:cNvPr>
          <p:cNvSpPr/>
          <p:nvPr/>
        </p:nvSpPr>
        <p:spPr>
          <a:xfrm>
            <a:off x="3176051" y="7373154"/>
            <a:ext cx="241038" cy="189863"/>
          </a:xfrm>
          <a:prstGeom prst="ellipse">
            <a:avLst/>
          </a:prstGeom>
          <a:solidFill>
            <a:schemeClr val="bg1">
              <a:lumMod val="7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0" name="角丸四角形 68">
            <a:extLst>
              <a:ext uri="{FF2B5EF4-FFF2-40B4-BE49-F238E27FC236}">
                <a16:creationId xmlns:a16="http://schemas.microsoft.com/office/drawing/2014/main" id="{4BC7ED44-127F-40BD-A6CF-68628B1CB9E3}"/>
              </a:ext>
            </a:extLst>
          </p:cNvPr>
          <p:cNvSpPr/>
          <p:nvPr/>
        </p:nvSpPr>
        <p:spPr>
          <a:xfrm>
            <a:off x="2565771" y="4094170"/>
            <a:ext cx="1007245" cy="2324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994" tIns="46497" rIns="92994" bIns="46497"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案内サイン看板</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68">
            <a:extLst>
              <a:ext uri="{FF2B5EF4-FFF2-40B4-BE49-F238E27FC236}">
                <a16:creationId xmlns:a16="http://schemas.microsoft.com/office/drawing/2014/main" id="{6256FDB5-C91B-4B78-BFEE-4E7AFF196D92}"/>
              </a:ext>
            </a:extLst>
          </p:cNvPr>
          <p:cNvSpPr/>
          <p:nvPr/>
        </p:nvSpPr>
        <p:spPr>
          <a:xfrm>
            <a:off x="658139" y="4088904"/>
            <a:ext cx="1440160" cy="2324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994" tIns="46497" rIns="92994" bIns="46497"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整備対象</a:t>
            </a:r>
            <a:r>
              <a:rPr kumimoji="1" lang="ja-JP" altLang="en-US" sz="900" b="0" i="0" u="none" strike="noStrike" kern="1200" cap="none" spc="0" normalizeH="0" baseline="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ルート位置図</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タイトル 1">
            <a:extLst>
              <a:ext uri="{FF2B5EF4-FFF2-40B4-BE49-F238E27FC236}">
                <a16:creationId xmlns:a16="http://schemas.microsoft.com/office/drawing/2014/main" id="{0CEF4303-B29B-417C-8C78-5DEEEBA1ACA6}"/>
              </a:ext>
            </a:extLst>
          </p:cNvPr>
          <p:cNvSpPr txBox="1">
            <a:spLocks/>
          </p:cNvSpPr>
          <p:nvPr/>
        </p:nvSpPr>
        <p:spPr>
          <a:xfrm>
            <a:off x="64820" y="950416"/>
            <a:ext cx="6528839" cy="1545445"/>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大阪・関西万博の開催を契機に、国内外から多くの来訪者が安全、快適に府内各地を周遊できる環境の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創出に向けて、カーボンニュートラルにも資する自転車の通行環境の整備（自転車通行空間の整備や府内で統一的な案内サイン等の設置）の充実に取り組んでいます。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また、万博来場者の快適な移動を実現するため、万博開催期間中における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サイクルラインの美装化に取り組みます。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4" name="グループ化 33">
            <a:extLst>
              <a:ext uri="{FF2B5EF4-FFF2-40B4-BE49-F238E27FC236}">
                <a16:creationId xmlns:a16="http://schemas.microsoft.com/office/drawing/2014/main" id="{631CBD3A-9163-4B36-B393-82C6CE68CE78}"/>
              </a:ext>
            </a:extLst>
          </p:cNvPr>
          <p:cNvGrpSpPr/>
          <p:nvPr/>
        </p:nvGrpSpPr>
        <p:grpSpPr>
          <a:xfrm>
            <a:off x="5217664" y="1461164"/>
            <a:ext cx="1113578" cy="359608"/>
            <a:chOff x="-3316999" y="5093715"/>
            <a:chExt cx="1138037" cy="359608"/>
          </a:xfrm>
        </p:grpSpPr>
        <p:sp>
          <p:nvSpPr>
            <p:cNvPr id="35" name="AutoShape 33">
              <a:extLst>
                <a:ext uri="{FF2B5EF4-FFF2-40B4-BE49-F238E27FC236}">
                  <a16:creationId xmlns:a16="http://schemas.microsoft.com/office/drawing/2014/main" id="{9F3E668C-6927-4D20-AC58-5D29FB3D4412}"/>
                </a:ext>
              </a:extLst>
            </p:cNvPr>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98CEA268-62B5-4D18-A28C-298C8B243CBB}"/>
                </a:ext>
              </a:extLst>
            </p:cNvPr>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令和７年度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7" name="正方形/長方形 36">
              <a:extLst>
                <a:ext uri="{FF2B5EF4-FFF2-40B4-BE49-F238E27FC236}">
                  <a16:creationId xmlns:a16="http://schemas.microsoft.com/office/drawing/2014/main" id="{7AD7BEDA-1AEF-4CAC-96BA-ED8DFDF7EDB5}"/>
                </a:ext>
              </a:extLst>
            </p:cNvPr>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sp>
        <p:nvSpPr>
          <p:cNvPr id="38" name="正方形/長方形 37">
            <a:extLst>
              <a:ext uri="{FF2B5EF4-FFF2-40B4-BE49-F238E27FC236}">
                <a16:creationId xmlns:a16="http://schemas.microsoft.com/office/drawing/2014/main" id="{7DF30C09-5B3B-42CB-991C-3B6025423CBD}"/>
              </a:ext>
            </a:extLst>
          </p:cNvPr>
          <p:cNvSpPr/>
          <p:nvPr/>
        </p:nvSpPr>
        <p:spPr>
          <a:xfrm>
            <a:off x="116632" y="1488755"/>
            <a:ext cx="4891018" cy="342841"/>
          </a:xfrm>
          <a:prstGeom prst="rect">
            <a:avLst/>
          </a:prstGeom>
          <a:noFill/>
          <a:ln w="9525">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テキスト ボックス 39">
            <a:extLst>
              <a:ext uri="{FF2B5EF4-FFF2-40B4-BE49-F238E27FC236}">
                <a16:creationId xmlns:a16="http://schemas.microsoft.com/office/drawing/2014/main" id="{9BECCBA1-BBC7-43C4-9A5B-3ACA72430554}"/>
              </a:ext>
            </a:extLst>
          </p:cNvPr>
          <p:cNvSpPr txBox="1"/>
          <p:nvPr/>
        </p:nvSpPr>
        <p:spPr>
          <a:xfrm>
            <a:off x="6597352" y="9706109"/>
            <a:ext cx="287258" cy="215444"/>
          </a:xfrm>
          <a:prstGeom prst="rect">
            <a:avLst/>
          </a:prstGeom>
          <a:noFill/>
        </p:spPr>
        <p:txBody>
          <a:bodyPr wrap="none" rtlCol="0">
            <a:spAutoFit/>
          </a:bodyPr>
          <a:lstStyle/>
          <a:p>
            <a:r>
              <a:rPr kumimoji="1" lang="en-US" altLang="ja-JP" sz="800" dirty="0"/>
              <a:t>10</a:t>
            </a:r>
            <a:endParaRPr kumimoji="1" lang="ja-JP" altLang="en-US" sz="800" dirty="0"/>
          </a:p>
        </p:txBody>
      </p:sp>
    </p:spTree>
    <p:extLst>
      <p:ext uri="{BB962C8B-B14F-4D97-AF65-F5344CB8AC3E}">
        <p14:creationId xmlns:p14="http://schemas.microsoft.com/office/powerpoint/2010/main" val="35343580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329BE-0AA6-4DC4-8712-5F66E4D03EB5}">
  <ds:schemaRef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
    <ds:schemaRef ds:uri="http://www.w3.org/XML/1998/namespace"/>
    <ds:schemaRef ds:uri="4e21aece-359b-4e6f-8f54-c70e1e237c6a"/>
    <ds:schemaRef ds:uri="http://purl.org/dc/terms/"/>
    <ds:schemaRef ds:uri="http://purl.org/dc/elements/1.1/"/>
  </ds:schemaRefs>
</ds:datastoreItem>
</file>

<file path=customXml/itemProps3.xml><?xml version="1.0" encoding="utf-8"?>
<ds:datastoreItem xmlns:ds="http://schemas.openxmlformats.org/officeDocument/2006/customXml" ds:itemID="{6568E6A8-6F00-4196-8A67-644B48AEF0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29804</TotalTime>
  <Words>449</Words>
  <Application>Microsoft Office PowerPoint</Application>
  <PresentationFormat>A4 210 x 297 mm</PresentationFormat>
  <Paragraphs>28</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revision>1603</cp:revision>
  <cp:lastPrinted>2025-04-01T12:23:09Z</cp:lastPrinted>
  <dcterms:created xsi:type="dcterms:W3CDTF">2015-03-03T10:39:59Z</dcterms:created>
  <dcterms:modified xsi:type="dcterms:W3CDTF">2025-05-21T01:53:45Z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