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512" r:id="rId5"/>
    <p:sldId id="507"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6395" autoAdjust="0"/>
  </p:normalViewPr>
  <p:slideViewPr>
    <p:cSldViewPr>
      <p:cViewPr varScale="1">
        <p:scale>
          <a:sx n="80" d="100"/>
          <a:sy n="80" d="100"/>
        </p:scale>
        <p:origin x="3624" y="114"/>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2025/5/21</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タイトル 1">
            <a:extLst>
              <a:ext uri="{FF2B5EF4-FFF2-40B4-BE49-F238E27FC236}">
                <a16:creationId xmlns:a16="http://schemas.microsoft.com/office/drawing/2014/main" id="{4970BC7D-AC7B-4D5A-B7EC-D80094CF3B13}"/>
              </a:ext>
            </a:extLst>
          </p:cNvPr>
          <p:cNvSpPr txBox="1">
            <a:spLocks/>
          </p:cNvSpPr>
          <p:nvPr/>
        </p:nvSpPr>
        <p:spPr>
          <a:xfrm>
            <a:off x="100454" y="9276911"/>
            <a:ext cx="6788736" cy="593841"/>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効率・効果的な維持管理の充実・強化のため</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年度に策定した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「大阪府都市基盤施設長寿命化計画」に基づき、施設、設備の点検、劣化状況の診断、健全度の評価、補修、更新を実施し、施設、設備の更なる長寿命化、機能維持に取り組みます。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b="22692"/>
          <a:stretch/>
        </p:blipFill>
        <p:spPr>
          <a:xfrm>
            <a:off x="1116266" y="3758137"/>
            <a:ext cx="4425075" cy="967009"/>
          </a:xfrm>
          <a:prstGeom prst="rect">
            <a:avLst/>
          </a:prstGeom>
        </p:spPr>
      </p:pic>
      <p:sp>
        <p:nvSpPr>
          <p:cNvPr id="15" name="テキスト ボックス 14"/>
          <p:cNvSpPr txBox="1"/>
          <p:nvPr/>
        </p:nvSpPr>
        <p:spPr>
          <a:xfrm>
            <a:off x="83315" y="3592260"/>
            <a:ext cx="705234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特殊車両とは、車両寸法が長さ</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12m</a:t>
            </a:r>
            <a:r>
              <a:rPr kumimoji="1" lang="ja-JP" altLang="en-US" sz="10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2.5m</a:t>
            </a:r>
            <a:r>
              <a:rPr kumimoji="1" lang="ja-JP" altLang="en-US" sz="10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高さ</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3.8m</a:t>
            </a:r>
            <a:r>
              <a:rPr kumimoji="1" lang="ja-JP" altLang="en-US" sz="10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重量</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のいずれかを超える車両のことです。</a:t>
            </a:r>
          </a:p>
        </p:txBody>
      </p:sp>
      <p:sp>
        <p:nvSpPr>
          <p:cNvPr id="26" name="タイトル 1"/>
          <p:cNvSpPr txBox="1">
            <a:spLocks/>
          </p:cNvSpPr>
          <p:nvPr/>
        </p:nvSpPr>
        <p:spPr>
          <a:xfrm>
            <a:off x="-87253" y="2702908"/>
            <a:ext cx="6794546" cy="95771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特殊車両の取締り</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・特殊車両の通行は、道路の構造を保全し、交通の危険を防止するため、道路管理者による許可制と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なっており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、令和４年度からは行政</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化によるオンライン申請を開始しています。</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・大阪府では、平成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処分基準を厳罰化しており、所轄警察署の協力を得て、違反者に対する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指導・取締りを引き続き強化します。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４：戦略的な維持管理</a:t>
            </a:r>
          </a:p>
        </p:txBody>
      </p:sp>
      <p:sp>
        <p:nvSpPr>
          <p:cNvPr id="59" name="角丸四角形 58"/>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7" name="タイトル 1">
            <a:extLst>
              <a:ext uri="{FF2B5EF4-FFF2-40B4-BE49-F238E27FC236}">
                <a16:creationId xmlns:a16="http://schemas.microsoft.com/office/drawing/2014/main" id="{ACDF820F-91CE-4DF5-8601-47EA436C8FCA}"/>
              </a:ext>
            </a:extLst>
          </p:cNvPr>
          <p:cNvSpPr txBox="1">
            <a:spLocks/>
          </p:cNvSpPr>
          <p:nvPr/>
        </p:nvSpPr>
        <p:spPr>
          <a:xfrm>
            <a:off x="100454" y="967173"/>
            <a:ext cx="6654692" cy="42470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道路施設の点検、補修、清掃などの日常的な維持管理を着実に実施するとともに、一部路線において年間を通して草丈を一定の高さ以下に保つなどの性能規定を含む除草業務の試行実施を継続します。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5344AA78-B091-4A31-997F-7DFE0A07A557}"/>
              </a:ext>
            </a:extLst>
          </p:cNvPr>
          <p:cNvSpPr txBox="1"/>
          <p:nvPr/>
        </p:nvSpPr>
        <p:spPr>
          <a:xfrm>
            <a:off x="3775819" y="2490226"/>
            <a:ext cx="99257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道路施設の清掃</a:t>
            </a:r>
          </a:p>
        </p:txBody>
      </p:sp>
      <p:sp>
        <p:nvSpPr>
          <p:cNvPr id="50" name="テキスト ボックス 49">
            <a:extLst>
              <a:ext uri="{FF2B5EF4-FFF2-40B4-BE49-F238E27FC236}">
                <a16:creationId xmlns:a16="http://schemas.microsoft.com/office/drawing/2014/main" id="{94A281F5-C360-4136-BD2B-37E4E5198D4B}"/>
              </a:ext>
            </a:extLst>
          </p:cNvPr>
          <p:cNvSpPr txBox="1"/>
          <p:nvPr/>
        </p:nvSpPr>
        <p:spPr>
          <a:xfrm>
            <a:off x="452431" y="2490226"/>
            <a:ext cx="99257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道路パトロール</a:t>
            </a:r>
          </a:p>
        </p:txBody>
      </p:sp>
      <p:sp>
        <p:nvSpPr>
          <p:cNvPr id="51" name="テキスト ボックス 50">
            <a:extLst>
              <a:ext uri="{FF2B5EF4-FFF2-40B4-BE49-F238E27FC236}">
                <a16:creationId xmlns:a16="http://schemas.microsoft.com/office/drawing/2014/main" id="{86FFDB32-1DC4-4B0A-93D6-1C2C6E87893A}"/>
              </a:ext>
            </a:extLst>
          </p:cNvPr>
          <p:cNvSpPr txBox="1"/>
          <p:nvPr/>
        </p:nvSpPr>
        <p:spPr>
          <a:xfrm>
            <a:off x="1877096" y="2492539"/>
            <a:ext cx="145424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不具合の早期発見・補修</a:t>
            </a:r>
          </a:p>
        </p:txBody>
      </p:sp>
      <p:sp>
        <p:nvSpPr>
          <p:cNvPr id="52" name="テキスト ボックス 51">
            <a:extLst>
              <a:ext uri="{FF2B5EF4-FFF2-40B4-BE49-F238E27FC236}">
                <a16:creationId xmlns:a16="http://schemas.microsoft.com/office/drawing/2014/main" id="{940BE4C4-4551-4689-9669-CC644FA6DB2A}"/>
              </a:ext>
            </a:extLst>
          </p:cNvPr>
          <p:cNvSpPr txBox="1"/>
          <p:nvPr/>
        </p:nvSpPr>
        <p:spPr>
          <a:xfrm>
            <a:off x="27231" y="570829"/>
            <a:ext cx="1943962"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◆日常的な維持管理　　</a:t>
            </a:r>
          </a:p>
        </p:txBody>
      </p:sp>
      <p:pic>
        <p:nvPicPr>
          <p:cNvPr id="65" name="図 64">
            <a:extLst>
              <a:ext uri="{FF2B5EF4-FFF2-40B4-BE49-F238E27FC236}">
                <a16:creationId xmlns:a16="http://schemas.microsoft.com/office/drawing/2014/main" id="{52C691E9-5683-4AC4-BF3E-E356FB776C27}"/>
              </a:ext>
            </a:extLst>
          </p:cNvPr>
          <p:cNvPicPr>
            <a:picLocks noChangeAspect="1"/>
          </p:cNvPicPr>
          <p:nvPr/>
        </p:nvPicPr>
        <p:blipFill rotWithShape="1">
          <a:blip r:embed="rId3"/>
          <a:srcRect l="8654" t="-1" b="2364"/>
          <a:stretch/>
        </p:blipFill>
        <p:spPr>
          <a:xfrm>
            <a:off x="5224435" y="1361799"/>
            <a:ext cx="1460098" cy="1105987"/>
          </a:xfrm>
          <a:prstGeom prst="rect">
            <a:avLst/>
          </a:prstGeom>
        </p:spPr>
      </p:pic>
      <p:sp>
        <p:nvSpPr>
          <p:cNvPr id="66" name="テキスト ボックス 65">
            <a:extLst>
              <a:ext uri="{FF2B5EF4-FFF2-40B4-BE49-F238E27FC236}">
                <a16:creationId xmlns:a16="http://schemas.microsoft.com/office/drawing/2014/main" id="{D079F352-3199-4F2E-BDEB-AD04FD5D9F1B}"/>
              </a:ext>
            </a:extLst>
          </p:cNvPr>
          <p:cNvSpPr txBox="1"/>
          <p:nvPr/>
        </p:nvSpPr>
        <p:spPr>
          <a:xfrm>
            <a:off x="5631318" y="2497720"/>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除草業務</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タイトル 1">
            <a:extLst>
              <a:ext uri="{FF2B5EF4-FFF2-40B4-BE49-F238E27FC236}">
                <a16:creationId xmlns:a16="http://schemas.microsoft.com/office/drawing/2014/main" id="{A4676B8E-728C-442C-B815-45F8A480CF27}"/>
              </a:ext>
            </a:extLst>
          </p:cNvPr>
          <p:cNvSpPr txBox="1">
            <a:spLocks/>
          </p:cNvSpPr>
          <p:nvPr/>
        </p:nvSpPr>
        <p:spPr>
          <a:xfrm>
            <a:off x="-65120" y="7060798"/>
            <a:ext cx="6794727" cy="79208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府民・企業との連携による維持管理</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・府民や企業との協働の輪を広げ、清掃・緑化をはじめ地域課題の解決に向けた取組を進めます。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a:extLst>
              <a:ext uri="{FF2B5EF4-FFF2-40B4-BE49-F238E27FC236}">
                <a16:creationId xmlns:a16="http://schemas.microsoft.com/office/drawing/2014/main" id="{D8F8D84F-3ED3-4A17-9C64-7AB33477192D}"/>
              </a:ext>
            </a:extLst>
          </p:cNvPr>
          <p:cNvSpPr txBox="1"/>
          <p:nvPr/>
        </p:nvSpPr>
        <p:spPr>
          <a:xfrm>
            <a:off x="27640" y="8879994"/>
            <a:ext cx="1936793"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◆計画的な維持管理　</a:t>
            </a:r>
          </a:p>
        </p:txBody>
      </p:sp>
      <p:sp>
        <p:nvSpPr>
          <p:cNvPr id="93" name="タイトル 1">
            <a:extLst>
              <a:ext uri="{FF2B5EF4-FFF2-40B4-BE49-F238E27FC236}">
                <a16:creationId xmlns:a16="http://schemas.microsoft.com/office/drawing/2014/main" id="{041A016B-6916-4D58-AE97-5CBF1641450F}"/>
              </a:ext>
            </a:extLst>
          </p:cNvPr>
          <p:cNvSpPr txBox="1">
            <a:spLocks/>
          </p:cNvSpPr>
          <p:nvPr/>
        </p:nvSpPr>
        <p:spPr>
          <a:xfrm>
            <a:off x="-65933" y="4845859"/>
            <a:ext cx="6794546" cy="570813"/>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道路台帳</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DX</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化</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閲覧による府民サービスの向上や現地に即した台帳整備・省力化などを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めざ</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道路台帳システムの構築を実施します。</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4" name="図 93">
            <a:extLst>
              <a:ext uri="{FF2B5EF4-FFF2-40B4-BE49-F238E27FC236}">
                <a16:creationId xmlns:a16="http://schemas.microsoft.com/office/drawing/2014/main" id="{DD991573-4E4B-455D-AECE-B4D5B4A96160}"/>
              </a:ext>
            </a:extLst>
          </p:cNvPr>
          <p:cNvPicPr>
            <a:picLocks noChangeAspect="1"/>
          </p:cNvPicPr>
          <p:nvPr/>
        </p:nvPicPr>
        <p:blipFill rotWithShape="1">
          <a:blip r:embed="rId4"/>
          <a:srcRect r="57108" b="9111"/>
          <a:stretch/>
        </p:blipFill>
        <p:spPr>
          <a:xfrm>
            <a:off x="259008" y="5426566"/>
            <a:ext cx="1626853" cy="1420159"/>
          </a:xfrm>
          <a:prstGeom prst="rect">
            <a:avLst/>
          </a:prstGeom>
        </p:spPr>
      </p:pic>
      <p:sp>
        <p:nvSpPr>
          <p:cNvPr id="95" name="テキスト ボックス 5">
            <a:extLst>
              <a:ext uri="{FF2B5EF4-FFF2-40B4-BE49-F238E27FC236}">
                <a16:creationId xmlns:a16="http://schemas.microsoft.com/office/drawing/2014/main" id="{C3462696-CDA7-4747-A66D-AB7A726A74DC}"/>
              </a:ext>
            </a:extLst>
          </p:cNvPr>
          <p:cNvSpPr txBox="1">
            <a:spLocks noChangeArrowheads="1"/>
          </p:cNvSpPr>
          <p:nvPr/>
        </p:nvSpPr>
        <p:spPr bwMode="auto">
          <a:xfrm>
            <a:off x="452431" y="6798669"/>
            <a:ext cx="1433430" cy="271508"/>
          </a:xfrm>
          <a:prstGeom prst="rect">
            <a:avLst/>
          </a:prstGeom>
          <a:solidFill>
            <a:schemeClr val="bg1"/>
          </a:solidFill>
          <a:ln w="9525">
            <a:noFill/>
            <a:miter lim="800000"/>
            <a:headEnd/>
            <a:tailEnd/>
          </a:ln>
        </p:spPr>
        <p:txBody>
          <a:bodyPr wrap="square" lIns="0" tIns="0" rIns="0" bIns="0">
            <a:noAutofit/>
          </a:bodyPr>
          <a:lstStyle/>
          <a:p>
            <a:pPr algn="ctr" fontAlgn="base"/>
            <a:r>
              <a:rPr lang="en-US"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MMS</a:t>
            </a:r>
            <a:r>
              <a:rPr lang="ja-JP" altLang="en-US" sz="900" kern="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（車載写真レーザ測量）</a:t>
            </a:r>
            <a:r>
              <a:rPr lang="ja-JP" sz="900" kern="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による点群データ取得</a:t>
            </a:r>
            <a:endParaRPr lang="ja-JP"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96" name="図 95">
            <a:extLst>
              <a:ext uri="{FF2B5EF4-FFF2-40B4-BE49-F238E27FC236}">
                <a16:creationId xmlns:a16="http://schemas.microsoft.com/office/drawing/2014/main" id="{F064B2F7-A59E-43FA-A94F-9BEE7D4182CB}"/>
              </a:ext>
            </a:extLst>
          </p:cNvPr>
          <p:cNvPicPr>
            <a:picLocks noChangeAspect="1"/>
          </p:cNvPicPr>
          <p:nvPr/>
        </p:nvPicPr>
        <p:blipFill rotWithShape="1">
          <a:blip r:embed="rId5"/>
          <a:srcRect t="1110"/>
          <a:stretch/>
        </p:blipFill>
        <p:spPr>
          <a:xfrm>
            <a:off x="4577301" y="5359279"/>
            <a:ext cx="1899069" cy="1481417"/>
          </a:xfrm>
          <a:prstGeom prst="rect">
            <a:avLst/>
          </a:prstGeom>
        </p:spPr>
      </p:pic>
      <p:sp>
        <p:nvSpPr>
          <p:cNvPr id="97" name="テキスト ボックス 5">
            <a:extLst>
              <a:ext uri="{FF2B5EF4-FFF2-40B4-BE49-F238E27FC236}">
                <a16:creationId xmlns:a16="http://schemas.microsoft.com/office/drawing/2014/main" id="{7E69B78E-C0CF-48AA-BADF-C5BD69936F9A}"/>
              </a:ext>
            </a:extLst>
          </p:cNvPr>
          <p:cNvSpPr txBox="1">
            <a:spLocks noChangeArrowheads="1"/>
          </p:cNvSpPr>
          <p:nvPr/>
        </p:nvSpPr>
        <p:spPr bwMode="auto">
          <a:xfrm>
            <a:off x="5024743" y="6824477"/>
            <a:ext cx="1033195" cy="154400"/>
          </a:xfrm>
          <a:prstGeom prst="rect">
            <a:avLst/>
          </a:prstGeom>
          <a:solidFill>
            <a:schemeClr val="bg1"/>
          </a:solidFill>
          <a:ln w="9525">
            <a:noFill/>
            <a:miter lim="800000"/>
            <a:headEnd/>
            <a:tailEnd/>
          </a:ln>
        </p:spPr>
        <p:txBody>
          <a:bodyPr wrap="square" lIns="0" tIns="0" rIns="0" bIns="0">
            <a:noAutofit/>
          </a:bodyPr>
          <a:lstStyle/>
          <a:p>
            <a:pPr algn="ctr" fontAlgn="base"/>
            <a:r>
              <a:rPr lang="ja-JP" sz="900" kern="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システムの構築</a:t>
            </a:r>
            <a:endParaRPr lang="ja-JP"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9" name="図 8">
            <a:extLst>
              <a:ext uri="{FF2B5EF4-FFF2-40B4-BE49-F238E27FC236}">
                <a16:creationId xmlns:a16="http://schemas.microsoft.com/office/drawing/2014/main" id="{A0767B29-FDFD-41FF-998D-BBFBC9D74B8E}"/>
              </a:ext>
            </a:extLst>
          </p:cNvPr>
          <p:cNvPicPr>
            <a:picLocks noChangeAspect="1"/>
          </p:cNvPicPr>
          <p:nvPr/>
        </p:nvPicPr>
        <p:blipFill rotWithShape="1">
          <a:blip r:embed="rId6"/>
          <a:srcRect l="18401"/>
          <a:stretch/>
        </p:blipFill>
        <p:spPr>
          <a:xfrm>
            <a:off x="2163336" y="5459176"/>
            <a:ext cx="2199754" cy="1373331"/>
          </a:xfrm>
          <a:prstGeom prst="rect">
            <a:avLst/>
          </a:prstGeom>
        </p:spPr>
      </p:pic>
      <p:sp>
        <p:nvSpPr>
          <p:cNvPr id="98" name="テキスト ボックス 5">
            <a:extLst>
              <a:ext uri="{FF2B5EF4-FFF2-40B4-BE49-F238E27FC236}">
                <a16:creationId xmlns:a16="http://schemas.microsoft.com/office/drawing/2014/main" id="{5FFADE87-E437-4A3D-B3C5-9D1A95C84960}"/>
              </a:ext>
            </a:extLst>
          </p:cNvPr>
          <p:cNvSpPr txBox="1">
            <a:spLocks noChangeArrowheads="1"/>
          </p:cNvSpPr>
          <p:nvPr/>
        </p:nvSpPr>
        <p:spPr bwMode="auto">
          <a:xfrm>
            <a:off x="2260851" y="6848861"/>
            <a:ext cx="2064207" cy="152801"/>
          </a:xfrm>
          <a:prstGeom prst="rect">
            <a:avLst/>
          </a:prstGeom>
          <a:solidFill>
            <a:schemeClr val="bg1"/>
          </a:solidFill>
          <a:ln w="9525">
            <a:noFill/>
            <a:miter lim="800000"/>
            <a:headEnd/>
            <a:tailEnd/>
          </a:ln>
        </p:spPr>
        <p:txBody>
          <a:bodyPr wrap="square" lIns="0" tIns="0" rIns="0" bIns="0">
            <a:noAutofit/>
          </a:bodyPr>
          <a:lstStyle/>
          <a:p>
            <a:pPr algn="ctr" fontAlgn="base"/>
            <a:r>
              <a:rPr lang="ja-JP" altLang="en-US" sz="900" dirty="0">
                <a:solidFill>
                  <a:srgbClr val="000000"/>
                </a:solidFill>
                <a:latin typeface="BIZ UDゴシック" panose="020B0400000000000000" pitchFamily="49" charset="-128"/>
                <a:ea typeface="BIZ UDゴシック" panose="020B0400000000000000" pitchFamily="49" charset="-128"/>
                <a:cs typeface="ＭＳ Ｐゴシック" panose="020B0600070205080204" pitchFamily="50" charset="-128"/>
              </a:rPr>
              <a:t>道路台帳電子化</a:t>
            </a:r>
            <a:endParaRPr lang="ja-JP" sz="12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pic>
        <p:nvPicPr>
          <p:cNvPr id="77" name="図 76">
            <a:extLst>
              <a:ext uri="{FF2B5EF4-FFF2-40B4-BE49-F238E27FC236}">
                <a16:creationId xmlns:a16="http://schemas.microsoft.com/office/drawing/2014/main" id="{7960EAF4-5283-437A-8212-96E1041EDE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7096" y="1394830"/>
            <a:ext cx="1412932" cy="1059699"/>
          </a:xfrm>
          <a:prstGeom prst="rect">
            <a:avLst/>
          </a:prstGeom>
        </p:spPr>
      </p:pic>
      <p:pic>
        <p:nvPicPr>
          <p:cNvPr id="78" name="図 77">
            <a:extLst>
              <a:ext uri="{FF2B5EF4-FFF2-40B4-BE49-F238E27FC236}">
                <a16:creationId xmlns:a16="http://schemas.microsoft.com/office/drawing/2014/main" id="{F46BD3EA-5ADC-4708-B8D0-041882F5D4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9293" y="1394012"/>
            <a:ext cx="1454336" cy="1090752"/>
          </a:xfrm>
          <a:prstGeom prst="rect">
            <a:avLst/>
          </a:prstGeom>
        </p:spPr>
      </p:pic>
      <p:pic>
        <p:nvPicPr>
          <p:cNvPr id="79" name="図 78">
            <a:extLst>
              <a:ext uri="{FF2B5EF4-FFF2-40B4-BE49-F238E27FC236}">
                <a16:creationId xmlns:a16="http://schemas.microsoft.com/office/drawing/2014/main" id="{088E1FF3-6B6A-4449-BAA4-3A0A15058CA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78" t="26054" r="26914" b="27502"/>
          <a:stretch/>
        </p:blipFill>
        <p:spPr>
          <a:xfrm>
            <a:off x="210551" y="1394011"/>
            <a:ext cx="1454335" cy="1068561"/>
          </a:xfrm>
          <a:prstGeom prst="rect">
            <a:avLst/>
          </a:prstGeom>
        </p:spPr>
      </p:pic>
      <p:sp>
        <p:nvSpPr>
          <p:cNvPr id="103" name="テキスト ボックス 102">
            <a:extLst>
              <a:ext uri="{FF2B5EF4-FFF2-40B4-BE49-F238E27FC236}">
                <a16:creationId xmlns:a16="http://schemas.microsoft.com/office/drawing/2014/main" id="{8A7B962F-F785-4DE0-AEA0-0E3115E4DD66}"/>
              </a:ext>
            </a:extLst>
          </p:cNvPr>
          <p:cNvSpPr txBox="1"/>
          <p:nvPr/>
        </p:nvSpPr>
        <p:spPr>
          <a:xfrm>
            <a:off x="4942091" y="7481949"/>
            <a:ext cx="191590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アドプト・ロード・プログラム</a:t>
            </a:r>
          </a:p>
        </p:txBody>
      </p:sp>
      <p:sp>
        <p:nvSpPr>
          <p:cNvPr id="104" name="タイトル 1">
            <a:extLst>
              <a:ext uri="{FF2B5EF4-FFF2-40B4-BE49-F238E27FC236}">
                <a16:creationId xmlns:a16="http://schemas.microsoft.com/office/drawing/2014/main" id="{A7E2D830-FE06-44E7-AE2A-AA0EC8BABDA9}"/>
              </a:ext>
            </a:extLst>
          </p:cNvPr>
          <p:cNvSpPr txBox="1">
            <a:spLocks/>
          </p:cNvSpPr>
          <p:nvPr/>
        </p:nvSpPr>
        <p:spPr>
          <a:xfrm>
            <a:off x="4983169" y="7679468"/>
            <a:ext cx="1854456" cy="95207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府が所管する道路の一定区間において、地域の団体などが継続的に美化活動を行っていただくものです。</a:t>
            </a:r>
          </a:p>
        </p:txBody>
      </p:sp>
      <p:sp>
        <p:nvSpPr>
          <p:cNvPr id="105" name="テキスト ボックス 104">
            <a:extLst>
              <a:ext uri="{FF2B5EF4-FFF2-40B4-BE49-F238E27FC236}">
                <a16:creationId xmlns:a16="http://schemas.microsoft.com/office/drawing/2014/main" id="{2876BDE7-B15D-4AF7-93DA-E3538835A2A9}"/>
              </a:ext>
            </a:extLst>
          </p:cNvPr>
          <p:cNvSpPr txBox="1"/>
          <p:nvPr/>
        </p:nvSpPr>
        <p:spPr>
          <a:xfrm>
            <a:off x="1737455" y="7482325"/>
            <a:ext cx="145424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←中環をきれいにする日</a:t>
            </a:r>
          </a:p>
        </p:txBody>
      </p:sp>
      <p:sp>
        <p:nvSpPr>
          <p:cNvPr id="106" name="テキスト ボックス 105">
            <a:extLst>
              <a:ext uri="{FF2B5EF4-FFF2-40B4-BE49-F238E27FC236}">
                <a16:creationId xmlns:a16="http://schemas.microsoft.com/office/drawing/2014/main" id="{DF15E81E-20A6-4713-B4A9-60F2C37A3A62}"/>
              </a:ext>
            </a:extLst>
          </p:cNvPr>
          <p:cNvSpPr txBox="1"/>
          <p:nvPr/>
        </p:nvSpPr>
        <p:spPr>
          <a:xfrm>
            <a:off x="132228" y="8638115"/>
            <a:ext cx="1877437" cy="230832"/>
          </a:xfrm>
          <a:prstGeom prst="rect">
            <a:avLst/>
          </a:prstGeom>
          <a:noFill/>
        </p:spPr>
        <p:txBody>
          <a:bodyPr wrap="none" rtlCol="0">
            <a:spAutoFit/>
          </a:bodyPr>
          <a:lstStyle/>
          <a:p>
            <a:pPr lvl="0">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大阪中央環状線</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八尾</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市）</a:t>
            </a:r>
          </a:p>
        </p:txBody>
      </p:sp>
      <p:sp>
        <p:nvSpPr>
          <p:cNvPr id="107" name="テキスト ボックス 106">
            <a:extLst>
              <a:ext uri="{FF2B5EF4-FFF2-40B4-BE49-F238E27FC236}">
                <a16:creationId xmlns:a16="http://schemas.microsoft.com/office/drawing/2014/main" id="{F454081C-26A2-49F4-B023-D085DF390A92}"/>
              </a:ext>
            </a:extLst>
          </p:cNvPr>
          <p:cNvSpPr txBox="1"/>
          <p:nvPr/>
        </p:nvSpPr>
        <p:spPr>
          <a:xfrm>
            <a:off x="3374765" y="8639638"/>
            <a:ext cx="1854455" cy="230832"/>
          </a:xfrm>
          <a:prstGeom prst="rect">
            <a:avLst/>
          </a:prstGeom>
          <a:noFill/>
        </p:spPr>
        <p:txBody>
          <a:bodyPr wrap="square" rtlCol="0">
            <a:spAutoFit/>
          </a:bodyPr>
          <a:lstStyle/>
          <a:p>
            <a:pPr lvl="0" algn="ct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大阪中央環状線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吹田市</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8" name="タイトル 1">
            <a:extLst>
              <a:ext uri="{FF2B5EF4-FFF2-40B4-BE49-F238E27FC236}">
                <a16:creationId xmlns:a16="http://schemas.microsoft.com/office/drawing/2014/main" id="{D0AABD66-76AC-415F-9D2F-A1A062089B0B}"/>
              </a:ext>
            </a:extLst>
          </p:cNvPr>
          <p:cNvSpPr txBox="1">
            <a:spLocks/>
          </p:cNvSpPr>
          <p:nvPr/>
        </p:nvSpPr>
        <p:spPr>
          <a:xfrm>
            <a:off x="1799764" y="7664488"/>
            <a:ext cx="1567517" cy="105860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毎年秋に大阪の大動脈である府道大阪中央環状線において、地元自治会やボランティア、周辺企業の皆さんのご協力を得て、歩道の清掃や美化啓発活動を行っています。</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9" name="図 108">
            <a:extLst>
              <a:ext uri="{FF2B5EF4-FFF2-40B4-BE49-F238E27FC236}">
                <a16:creationId xmlns:a16="http://schemas.microsoft.com/office/drawing/2014/main" id="{2167C817-CA32-4393-9F58-3B1AC0A7505B}"/>
              </a:ext>
            </a:extLst>
          </p:cNvPr>
          <p:cNvPicPr>
            <a:picLocks noChangeAspect="1"/>
          </p:cNvPicPr>
          <p:nvPr/>
        </p:nvPicPr>
        <p:blipFill>
          <a:blip r:embed="rId10"/>
          <a:stretch>
            <a:fillRect/>
          </a:stretch>
        </p:blipFill>
        <p:spPr>
          <a:xfrm>
            <a:off x="3478797" y="7484061"/>
            <a:ext cx="1550284" cy="1153904"/>
          </a:xfrm>
          <a:prstGeom prst="rect">
            <a:avLst/>
          </a:prstGeom>
        </p:spPr>
      </p:pic>
      <p:pic>
        <p:nvPicPr>
          <p:cNvPr id="110" name="図 109">
            <a:extLst>
              <a:ext uri="{FF2B5EF4-FFF2-40B4-BE49-F238E27FC236}">
                <a16:creationId xmlns:a16="http://schemas.microsoft.com/office/drawing/2014/main" id="{566EA288-F67A-4936-98BA-8EC85E4157BC}"/>
              </a:ext>
            </a:extLst>
          </p:cNvPr>
          <p:cNvPicPr>
            <a:picLocks noChangeAspect="1"/>
          </p:cNvPicPr>
          <p:nvPr/>
        </p:nvPicPr>
        <p:blipFill>
          <a:blip r:embed="rId11"/>
          <a:stretch>
            <a:fillRect/>
          </a:stretch>
        </p:blipFill>
        <p:spPr>
          <a:xfrm>
            <a:off x="205945" y="7478141"/>
            <a:ext cx="1626084" cy="1159824"/>
          </a:xfrm>
          <a:prstGeom prst="rect">
            <a:avLst/>
          </a:prstGeom>
        </p:spPr>
      </p:pic>
      <p:sp>
        <p:nvSpPr>
          <p:cNvPr id="111" name="楕円 110">
            <a:extLst>
              <a:ext uri="{FF2B5EF4-FFF2-40B4-BE49-F238E27FC236}">
                <a16:creationId xmlns:a16="http://schemas.microsoft.com/office/drawing/2014/main" id="{07000B7C-0E63-4527-AE0B-27FFA771AB8E}"/>
              </a:ext>
            </a:extLst>
          </p:cNvPr>
          <p:cNvSpPr/>
          <p:nvPr/>
        </p:nvSpPr>
        <p:spPr>
          <a:xfrm>
            <a:off x="3789040" y="7833320"/>
            <a:ext cx="159554" cy="125679"/>
          </a:xfrm>
          <a:prstGeom prst="ellipse">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2" name="楕円 111">
            <a:extLst>
              <a:ext uri="{FF2B5EF4-FFF2-40B4-BE49-F238E27FC236}">
                <a16:creationId xmlns:a16="http://schemas.microsoft.com/office/drawing/2014/main" id="{474176B4-1E1C-4DEC-9921-8D7D89084F22}"/>
              </a:ext>
            </a:extLst>
          </p:cNvPr>
          <p:cNvSpPr/>
          <p:nvPr/>
        </p:nvSpPr>
        <p:spPr>
          <a:xfrm>
            <a:off x="1196752" y="7745270"/>
            <a:ext cx="87546" cy="123370"/>
          </a:xfrm>
          <a:prstGeom prst="ellipse">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3" name="楕円 112">
            <a:extLst>
              <a:ext uri="{FF2B5EF4-FFF2-40B4-BE49-F238E27FC236}">
                <a16:creationId xmlns:a16="http://schemas.microsoft.com/office/drawing/2014/main" id="{26D55D59-F7CD-4785-A1FD-9B67469A9479}"/>
              </a:ext>
            </a:extLst>
          </p:cNvPr>
          <p:cNvSpPr/>
          <p:nvPr/>
        </p:nvSpPr>
        <p:spPr>
          <a:xfrm>
            <a:off x="4409282" y="7887513"/>
            <a:ext cx="87546" cy="123370"/>
          </a:xfrm>
          <a:prstGeom prst="ellipse">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7A2710FF-6C01-4EE5-BAF4-908AC2B33BEB}"/>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8</a:t>
            </a:r>
            <a:endParaRPr kumimoji="1" lang="ja-JP" altLang="en-US" sz="800" dirty="0"/>
          </a:p>
        </p:txBody>
      </p:sp>
    </p:spTree>
    <p:extLst>
      <p:ext uri="{BB962C8B-B14F-4D97-AF65-F5344CB8AC3E}">
        <p14:creationId xmlns:p14="http://schemas.microsoft.com/office/powerpoint/2010/main" val="3477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メモ 53">
            <a:extLst>
              <a:ext uri="{FF2B5EF4-FFF2-40B4-BE49-F238E27FC236}">
                <a16:creationId xmlns:a16="http://schemas.microsoft.com/office/drawing/2014/main" id="{9B6510EF-A5C2-49E8-8E6D-67C4447AF3BC}"/>
              </a:ext>
            </a:extLst>
          </p:cNvPr>
          <p:cNvSpPr/>
          <p:nvPr/>
        </p:nvSpPr>
        <p:spPr>
          <a:xfrm>
            <a:off x="-86940" y="2300626"/>
            <a:ext cx="3470211" cy="275481"/>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施設の特性に応じた維持管理手法の体系化</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タイトル 1">
            <a:extLst>
              <a:ext uri="{FF2B5EF4-FFF2-40B4-BE49-F238E27FC236}">
                <a16:creationId xmlns:a16="http://schemas.microsoft.com/office/drawing/2014/main" id="{936E718D-1FD3-4BE9-86A2-CF3893494992}"/>
              </a:ext>
            </a:extLst>
          </p:cNvPr>
          <p:cNvSpPr txBox="1">
            <a:spLocks/>
          </p:cNvSpPr>
          <p:nvPr/>
        </p:nvSpPr>
        <p:spPr>
          <a:xfrm>
            <a:off x="57075" y="2516646"/>
            <a:ext cx="6669360" cy="723043"/>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施設の安全性確保と将来にわたる維持管理費（ライフサイクルコスト）低減の観点から、施設の損傷や劣化が進行する前に補修を実施する「予防保全」を原則としながら、施設毎の特性や重要度を考慮し最適な維持管理手法を設定します。また、施設の健全度、耐震性能の要求度の高まり、経済性などを総合的に評価し、施設更新の必要性を判断していき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メモ 43">
            <a:extLst>
              <a:ext uri="{FF2B5EF4-FFF2-40B4-BE49-F238E27FC236}">
                <a16:creationId xmlns:a16="http://schemas.microsoft.com/office/drawing/2014/main" id="{41B3D0D8-9662-412E-85B7-E421882CFC80}"/>
              </a:ext>
            </a:extLst>
          </p:cNvPr>
          <p:cNvSpPr/>
          <p:nvPr/>
        </p:nvSpPr>
        <p:spPr>
          <a:xfrm>
            <a:off x="179630" y="5175347"/>
            <a:ext cx="5624038" cy="275481"/>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道路の維持管理</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に必要な財源を</a:t>
            </a: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確保する取組を進めています。</a:t>
            </a:r>
            <a:endParaRPr kumimoji="1" lang="ja-JP"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a:extLst>
              <a:ext uri="{FF2B5EF4-FFF2-40B4-BE49-F238E27FC236}">
                <a16:creationId xmlns:a16="http://schemas.microsoft.com/office/drawing/2014/main" id="{09B3F431-CBDB-4880-B2C1-9615AFC82978}"/>
              </a:ext>
            </a:extLst>
          </p:cNvPr>
          <p:cNvSpPr txBox="1"/>
          <p:nvPr/>
        </p:nvSpPr>
        <p:spPr>
          <a:xfrm>
            <a:off x="24577" y="4806140"/>
            <a:ext cx="282762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◆維持管理のための財源の確保　　　</a:t>
            </a:r>
          </a:p>
        </p:txBody>
      </p:sp>
      <p:sp>
        <p:nvSpPr>
          <p:cNvPr id="117" name="Text Box 331">
            <a:extLst>
              <a:ext uri="{FF2B5EF4-FFF2-40B4-BE49-F238E27FC236}">
                <a16:creationId xmlns:a16="http://schemas.microsoft.com/office/drawing/2014/main" id="{01055627-AC93-42B5-BD4A-B17AEBF576A3}"/>
              </a:ext>
            </a:extLst>
          </p:cNvPr>
          <p:cNvSpPr txBox="1">
            <a:spLocks noChangeArrowheads="1"/>
          </p:cNvSpPr>
          <p:nvPr/>
        </p:nvSpPr>
        <p:spPr bwMode="white">
          <a:xfrm>
            <a:off x="4748494" y="9739951"/>
            <a:ext cx="1995055" cy="171179"/>
          </a:xfrm>
          <a:prstGeom prst="rect">
            <a:avLst/>
          </a:prstGeom>
          <a:noFill/>
          <a:ln>
            <a:noFill/>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国道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423</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 江坂</a:t>
            </a:r>
            <a:r>
              <a:rPr kumimoji="1" lang="zh-TW"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高架橋下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吹田</a:t>
            </a:r>
            <a:r>
              <a:rPr kumimoji="1" lang="zh-TW"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8" name="Picture 2">
            <a:extLst>
              <a:ext uri="{FF2B5EF4-FFF2-40B4-BE49-F238E27FC236}">
                <a16:creationId xmlns:a16="http://schemas.microsoft.com/office/drawing/2014/main" id="{A40ED2A0-3D7E-4648-9B9F-47D8AF272F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525" y="8609535"/>
            <a:ext cx="1656993" cy="1040143"/>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7" name="テキスト ボックス 22">
            <a:extLst>
              <a:ext uri="{FF2B5EF4-FFF2-40B4-BE49-F238E27FC236}">
                <a16:creationId xmlns:a16="http://schemas.microsoft.com/office/drawing/2014/main" id="{1D0FF2F8-70FF-4A74-BB65-A3496D090FF0}"/>
              </a:ext>
            </a:extLst>
          </p:cNvPr>
          <p:cNvSpPr txBox="1">
            <a:spLocks noChangeArrowheads="1"/>
          </p:cNvSpPr>
          <p:nvPr/>
        </p:nvSpPr>
        <p:spPr bwMode="auto">
          <a:xfrm>
            <a:off x="68807" y="2152632"/>
            <a:ext cx="1884921" cy="196326"/>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照明柱の非破壊調査</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テキスト ボックス 22">
            <a:extLst>
              <a:ext uri="{FF2B5EF4-FFF2-40B4-BE49-F238E27FC236}">
                <a16:creationId xmlns:a16="http://schemas.microsoft.com/office/drawing/2014/main" id="{81DCD9EC-8EC2-4B06-BD6D-B5262A969629}"/>
              </a:ext>
            </a:extLst>
          </p:cNvPr>
          <p:cNvSpPr txBox="1">
            <a:spLocks noChangeArrowheads="1"/>
          </p:cNvSpPr>
          <p:nvPr/>
        </p:nvSpPr>
        <p:spPr bwMode="auto">
          <a:xfrm>
            <a:off x="2210374" y="2152632"/>
            <a:ext cx="1884921" cy="196326"/>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ドローンを活用した橋梁点検</a:t>
            </a:r>
            <a:endParaRPr kumimoji="1" lang="ja-JP"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3" name="テキスト ボックス 192">
            <a:extLst>
              <a:ext uri="{FF2B5EF4-FFF2-40B4-BE49-F238E27FC236}">
                <a16:creationId xmlns:a16="http://schemas.microsoft.com/office/drawing/2014/main" id="{5C178F10-FF06-4689-8028-FDBE9F0C5BDF}"/>
              </a:ext>
            </a:extLst>
          </p:cNvPr>
          <p:cNvSpPr txBox="1"/>
          <p:nvPr/>
        </p:nvSpPr>
        <p:spPr>
          <a:xfrm>
            <a:off x="4331837" y="3789710"/>
            <a:ext cx="2098781" cy="415498"/>
          </a:xfrm>
          <a:prstGeom prst="rect">
            <a:avLst/>
          </a:prstGeom>
          <a:noFill/>
          <a:ln w="28575" cmpd="dbl">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適時、適切な保全対策により</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ライフサイクルコストを低減</a:t>
            </a:r>
          </a:p>
        </p:txBody>
      </p:sp>
      <p:sp>
        <p:nvSpPr>
          <p:cNvPr id="51" name="メモ 42">
            <a:extLst>
              <a:ext uri="{FF2B5EF4-FFF2-40B4-BE49-F238E27FC236}">
                <a16:creationId xmlns:a16="http://schemas.microsoft.com/office/drawing/2014/main" id="{CC039998-C0FF-4595-AC24-4F2C88DBAB29}"/>
              </a:ext>
            </a:extLst>
          </p:cNvPr>
          <p:cNvSpPr/>
          <p:nvPr/>
        </p:nvSpPr>
        <p:spPr>
          <a:xfrm>
            <a:off x="-119023" y="45408"/>
            <a:ext cx="6848834" cy="1303943"/>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点検手法の充実</a:t>
            </a:r>
            <a:r>
              <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道路施設の致命的な不具合を確実に把握するため、橋梁などは</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回の近接目視点検を実施して　</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います。また、新技術を活用し、照明柱の不可視部分の非破壊調査による点検など、点検手法の充実を　　</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図ります。さらに、点検結果に基づく健全性</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評価、蓄積したデータの活用</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適切な維持管理に努</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めます。</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52" name="図 51">
            <a:extLst>
              <a:ext uri="{FF2B5EF4-FFF2-40B4-BE49-F238E27FC236}">
                <a16:creationId xmlns:a16="http://schemas.microsoft.com/office/drawing/2014/main" id="{78FBB9D0-C4B2-4BC4-8F35-6527620D3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 y="962151"/>
            <a:ext cx="1540651" cy="1155488"/>
          </a:xfrm>
          <a:prstGeom prst="rect">
            <a:avLst/>
          </a:prstGeom>
        </p:spPr>
      </p:pic>
      <p:pic>
        <p:nvPicPr>
          <p:cNvPr id="53" name="図 52">
            <a:extLst>
              <a:ext uri="{FF2B5EF4-FFF2-40B4-BE49-F238E27FC236}">
                <a16:creationId xmlns:a16="http://schemas.microsoft.com/office/drawing/2014/main" id="{AF0878B2-9AAF-478D-AE7F-744EF82A17BD}"/>
              </a:ext>
            </a:extLst>
          </p:cNvPr>
          <p:cNvPicPr>
            <a:picLocks noChangeAspect="1"/>
          </p:cNvPicPr>
          <p:nvPr/>
        </p:nvPicPr>
        <p:blipFill rotWithShape="1">
          <a:blip r:embed="rId4"/>
          <a:srcRect l="14676" t="472" r="9582" b="22705"/>
          <a:stretch/>
        </p:blipFill>
        <p:spPr>
          <a:xfrm>
            <a:off x="4696118" y="920552"/>
            <a:ext cx="1540650" cy="1179920"/>
          </a:xfrm>
          <a:prstGeom prst="rect">
            <a:avLst/>
          </a:prstGeom>
        </p:spPr>
      </p:pic>
      <p:sp>
        <p:nvSpPr>
          <p:cNvPr id="54" name="テキスト ボックス 22">
            <a:extLst>
              <a:ext uri="{FF2B5EF4-FFF2-40B4-BE49-F238E27FC236}">
                <a16:creationId xmlns:a16="http://schemas.microsoft.com/office/drawing/2014/main" id="{5EE984F1-C110-4485-B644-DB0F44943D11}"/>
              </a:ext>
            </a:extLst>
          </p:cNvPr>
          <p:cNvSpPr txBox="1">
            <a:spLocks noChangeArrowheads="1"/>
          </p:cNvSpPr>
          <p:nvPr/>
        </p:nvSpPr>
        <p:spPr bwMode="auto">
          <a:xfrm>
            <a:off x="4378553" y="2141636"/>
            <a:ext cx="2131620" cy="173165"/>
          </a:xfrm>
          <a:prstGeom prst="rect">
            <a:avLst/>
          </a:prstGeom>
          <a:noFill/>
          <a:ln w="9525">
            <a:noFill/>
            <a:miter lim="800000"/>
            <a:headEnd/>
            <a:tailEnd/>
          </a:ln>
        </p:spPr>
        <p:txBody>
          <a:bodyPr vert="horz" wrap="square" lIns="45360" tIns="0" rIns="48960" bIns="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走行型計測車を活用したトンネル点検</a:t>
            </a:r>
            <a:endParaRPr kumimoji="1" lang="ja-JP"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5" name="図 54">
            <a:extLst>
              <a:ext uri="{FF2B5EF4-FFF2-40B4-BE49-F238E27FC236}">
                <a16:creationId xmlns:a16="http://schemas.microsoft.com/office/drawing/2014/main" id="{AAF4AA3F-5729-4C8B-859B-203EE2B88B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0865" y="962151"/>
            <a:ext cx="1540651" cy="1155488"/>
          </a:xfrm>
          <a:prstGeom prst="rect">
            <a:avLst/>
          </a:prstGeom>
        </p:spPr>
      </p:pic>
      <p:sp>
        <p:nvSpPr>
          <p:cNvPr id="56" name="楕円 55">
            <a:extLst>
              <a:ext uri="{FF2B5EF4-FFF2-40B4-BE49-F238E27FC236}">
                <a16:creationId xmlns:a16="http://schemas.microsoft.com/office/drawing/2014/main" id="{4D1C0350-CE72-407A-8923-3C1061F76EDC}"/>
              </a:ext>
            </a:extLst>
          </p:cNvPr>
          <p:cNvSpPr/>
          <p:nvPr/>
        </p:nvSpPr>
        <p:spPr>
          <a:xfrm>
            <a:off x="2973167" y="988719"/>
            <a:ext cx="314536" cy="314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57" name="図 56">
            <a:extLst>
              <a:ext uri="{FF2B5EF4-FFF2-40B4-BE49-F238E27FC236}">
                <a16:creationId xmlns:a16="http://schemas.microsoft.com/office/drawing/2014/main" id="{B8ADA240-B995-48FB-AFF0-BDCF1301D415}"/>
              </a:ext>
            </a:extLst>
          </p:cNvPr>
          <p:cNvPicPr>
            <a:picLocks noChangeAspect="1"/>
          </p:cNvPicPr>
          <p:nvPr/>
        </p:nvPicPr>
        <p:blipFill rotWithShape="1">
          <a:blip r:embed="rId6"/>
          <a:srcRect l="2941" t="10464" r="3131" b="8620"/>
          <a:stretch/>
        </p:blipFill>
        <p:spPr>
          <a:xfrm>
            <a:off x="3220862" y="1407600"/>
            <a:ext cx="1338828" cy="631720"/>
          </a:xfrm>
          <a:prstGeom prst="rect">
            <a:avLst/>
          </a:prstGeom>
          <a:ln w="19050">
            <a:solidFill>
              <a:srgbClr val="FF0000"/>
            </a:solidFill>
          </a:ln>
        </p:spPr>
      </p:pic>
      <p:cxnSp>
        <p:nvCxnSpPr>
          <p:cNvPr id="58" name="直線矢印コネクタ 57">
            <a:extLst>
              <a:ext uri="{FF2B5EF4-FFF2-40B4-BE49-F238E27FC236}">
                <a16:creationId xmlns:a16="http://schemas.microsoft.com/office/drawing/2014/main" id="{336FCF9F-4ABB-4FE9-8E6C-3AD84233A05E}"/>
              </a:ext>
            </a:extLst>
          </p:cNvPr>
          <p:cNvCxnSpPr>
            <a:cxnSpLocks/>
          </p:cNvCxnSpPr>
          <p:nvPr/>
        </p:nvCxnSpPr>
        <p:spPr>
          <a:xfrm>
            <a:off x="3268393" y="1199886"/>
            <a:ext cx="183903" cy="1984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18">
            <a:extLst>
              <a:ext uri="{FF2B5EF4-FFF2-40B4-BE49-F238E27FC236}">
                <a16:creationId xmlns:a16="http://schemas.microsoft.com/office/drawing/2014/main" id="{C35E58AD-E11F-47B9-923D-8E129F3CBAD0}"/>
              </a:ext>
            </a:extLst>
          </p:cNvPr>
          <p:cNvSpPr txBox="1">
            <a:spLocks noChangeArrowheads="1"/>
          </p:cNvSpPr>
          <p:nvPr/>
        </p:nvSpPr>
        <p:spPr bwMode="auto">
          <a:xfrm>
            <a:off x="-253000" y="7714729"/>
            <a:ext cx="5020535" cy="119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歩道橋リフレッシュ事業</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企業等に歩道橋の塗替え費用を負担</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いただく</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代わりに、</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病院、大学</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大規模商業施設</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への道先案内を表示するも</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です。</a:t>
            </a: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【実績】</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年度から令和</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年度までに</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橋実施</a:t>
            </a:r>
          </a:p>
          <a:p>
            <a:pPr lvl="0" eaLnBrk="0" hangingPunct="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Text Box 15">
            <a:extLst>
              <a:ext uri="{FF2B5EF4-FFF2-40B4-BE49-F238E27FC236}">
                <a16:creationId xmlns:a16="http://schemas.microsoft.com/office/drawing/2014/main" id="{003FB849-4F44-4E34-9330-EC0694C2456F}"/>
              </a:ext>
            </a:extLst>
          </p:cNvPr>
          <p:cNvSpPr txBox="1">
            <a:spLocks noChangeArrowheads="1"/>
          </p:cNvSpPr>
          <p:nvPr/>
        </p:nvSpPr>
        <p:spPr bwMode="auto">
          <a:xfrm>
            <a:off x="-239705" y="6394428"/>
            <a:ext cx="5191771" cy="124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光の回廊づくり「アドプト・ライト・プログラム」</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企業と大阪府が協働で</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道路照明灯の</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日常点検・維持管理</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行うもので、</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参加企業に</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は１</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灯あたり年間２万円を協賛いただきます。</a:t>
            </a: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【実績】</a:t>
            </a: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年度から令和</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年度までに</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186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灯で実施</a:t>
            </a:r>
          </a:p>
          <a:p>
            <a:pPr lvl="0" eaLnBrk="0" hangingPunct="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令和６年度実績：約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166</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42</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灯分）</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en-US" altLang="ja-JP" sz="1100" b="1" i="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複数年度の協賛を含む。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Text Box 533">
            <a:extLst>
              <a:ext uri="{FF2B5EF4-FFF2-40B4-BE49-F238E27FC236}">
                <a16:creationId xmlns:a16="http://schemas.microsoft.com/office/drawing/2014/main" id="{2850F7FC-566B-43BC-BF93-D23DDA82AE46}"/>
              </a:ext>
            </a:extLst>
          </p:cNvPr>
          <p:cNvSpPr txBox="1">
            <a:spLocks noChangeArrowheads="1"/>
          </p:cNvSpPr>
          <p:nvPr/>
        </p:nvSpPr>
        <p:spPr bwMode="auto">
          <a:xfrm>
            <a:off x="-86940" y="5450828"/>
            <a:ext cx="483685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ネーミングライツ事業</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道路施設の名称（通称）の命名権を企業</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に売却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するものです。</a:t>
            </a:r>
            <a:endPar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歩道橋：平成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年度から令和</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年度までに</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橋実施</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（平成</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年度からは橋梁・トンネルの公募を開始）</a:t>
            </a:r>
          </a:p>
          <a:p>
            <a:pPr marL="0" marR="0" lvl="0" indent="114300" algn="l" defTabSz="914400" rtl="0" eaLnBrk="0" fontAlgn="base" latinLnBrk="0" hangingPunct="0">
              <a:lnSpc>
                <a:spcPct val="100000"/>
              </a:lnSpc>
              <a:spcBef>
                <a:spcPct val="0"/>
              </a:spcBef>
              <a:spcAft>
                <a:spcPct val="0"/>
              </a:spcAft>
              <a:buClrTx/>
              <a:buSzTx/>
              <a:buFontTx/>
              <a:buNone/>
              <a:tabLst/>
              <a:defRPr/>
            </a:pP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年度実績：約</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1,027</a:t>
            </a:r>
            <a:r>
              <a:rPr kumimoji="1" lang="zh-TW"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万円</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34</a:t>
            </a:r>
            <a:r>
              <a:rPr kumimoji="1" lang="zh-TW"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橋</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114300" algn="l"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2">
            <a:extLst>
              <a:ext uri="{FF2B5EF4-FFF2-40B4-BE49-F238E27FC236}">
                <a16:creationId xmlns:a16="http://schemas.microsoft.com/office/drawing/2014/main" id="{DA7C297E-9622-4EA3-9623-E648C6B3D6D1}"/>
              </a:ext>
            </a:extLst>
          </p:cNvPr>
          <p:cNvSpPr txBox="1">
            <a:spLocks noChangeArrowheads="1"/>
          </p:cNvSpPr>
          <p:nvPr/>
        </p:nvSpPr>
        <p:spPr bwMode="auto">
          <a:xfrm>
            <a:off x="4558021" y="6144210"/>
            <a:ext cx="2376000" cy="32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国道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423</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号 名神北歩道橋 （吹田市）</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3" name="図 4">
            <a:extLst>
              <a:ext uri="{FF2B5EF4-FFF2-40B4-BE49-F238E27FC236}">
                <a16:creationId xmlns:a16="http://schemas.microsoft.com/office/drawing/2014/main" id="{0F98A41B-D8F3-464B-A2CD-CAB145B2B79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474" t="18052" r="43539" b="44849"/>
          <a:stretch/>
        </p:blipFill>
        <p:spPr bwMode="auto">
          <a:xfrm>
            <a:off x="4734176" y="4975732"/>
            <a:ext cx="1929875" cy="111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499">
            <a:extLst>
              <a:ext uri="{FF2B5EF4-FFF2-40B4-BE49-F238E27FC236}">
                <a16:creationId xmlns:a16="http://schemas.microsoft.com/office/drawing/2014/main" id="{97E4F8E1-0722-4C57-A493-F6D8F23894E5}"/>
              </a:ext>
            </a:extLst>
          </p:cNvPr>
          <p:cNvSpPr txBox="1">
            <a:spLocks noChangeArrowheads="1"/>
          </p:cNvSpPr>
          <p:nvPr/>
        </p:nvSpPr>
        <p:spPr bwMode="auto">
          <a:xfrm>
            <a:off x="4660777" y="8409246"/>
            <a:ext cx="2170489" cy="2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国道 </a:t>
            </a:r>
            <a:r>
              <a:rPr lang="en-US" altLang="ja-JP" sz="900" kern="10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号 南野</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歩道橋 （</a:t>
            </a:r>
            <a:r>
              <a:rPr lang="ja-JP" altLang="en-US" sz="900" kern="100" dirty="0">
                <a:latin typeface="メイリオ" panose="020B0604030504040204" pitchFamily="50" charset="-128"/>
                <a:ea typeface="メイリオ" panose="020B0604030504040204" pitchFamily="50" charset="-128"/>
                <a:cs typeface="メイリオ" panose="020B0604030504040204" pitchFamily="50" charset="-128"/>
              </a:rPr>
              <a:t>四條畷</a:t>
            </a:r>
            <a:r>
              <a:rPr kumimoji="1" lang="ja-JP" altLang="en-US"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市）</a:t>
            </a:r>
          </a:p>
        </p:txBody>
      </p:sp>
      <p:grpSp>
        <p:nvGrpSpPr>
          <p:cNvPr id="65" name="Group 485">
            <a:extLst>
              <a:ext uri="{FF2B5EF4-FFF2-40B4-BE49-F238E27FC236}">
                <a16:creationId xmlns:a16="http://schemas.microsoft.com/office/drawing/2014/main" id="{C837789E-89D9-44A5-8C72-B1DB18858B26}"/>
              </a:ext>
            </a:extLst>
          </p:cNvPr>
          <p:cNvGrpSpPr>
            <a:grpSpLocks/>
          </p:cNvGrpSpPr>
          <p:nvPr/>
        </p:nvGrpSpPr>
        <p:grpSpPr bwMode="auto">
          <a:xfrm>
            <a:off x="4748493" y="6323933"/>
            <a:ext cx="1929875" cy="1022540"/>
            <a:chOff x="8226" y="13270"/>
            <a:chExt cx="2702" cy="1728"/>
          </a:xfrm>
        </p:grpSpPr>
        <p:grpSp>
          <p:nvGrpSpPr>
            <p:cNvPr id="67" name="Group 486">
              <a:extLst>
                <a:ext uri="{FF2B5EF4-FFF2-40B4-BE49-F238E27FC236}">
                  <a16:creationId xmlns:a16="http://schemas.microsoft.com/office/drawing/2014/main" id="{6C824BA2-DF3A-4634-8BC0-1D56FE1A3C0C}"/>
                </a:ext>
              </a:extLst>
            </p:cNvPr>
            <p:cNvGrpSpPr>
              <a:grpSpLocks/>
            </p:cNvGrpSpPr>
            <p:nvPr/>
          </p:nvGrpSpPr>
          <p:grpSpPr bwMode="auto">
            <a:xfrm>
              <a:off x="8226" y="13270"/>
              <a:ext cx="2702" cy="1728"/>
              <a:chOff x="376" y="105"/>
              <a:chExt cx="337" cy="228"/>
            </a:xfrm>
          </p:grpSpPr>
          <p:pic>
            <p:nvPicPr>
              <p:cNvPr id="71" name="Picture 487" descr="照明灯">
                <a:extLst>
                  <a:ext uri="{FF2B5EF4-FFF2-40B4-BE49-F238E27FC236}">
                    <a16:creationId xmlns:a16="http://schemas.microsoft.com/office/drawing/2014/main" id="{B76348DA-D2F5-4AA7-9BA0-4AA6C7C0FE1F}"/>
                  </a:ext>
                </a:extLst>
              </p:cNvPr>
              <p:cNvPicPr>
                <a:picLocks noChangeAspect="1" noChangeArrowheads="1"/>
              </p:cNvPicPr>
              <p:nvPr/>
            </p:nvPicPr>
            <p:blipFill>
              <a:blip r:embed="rId8">
                <a:lum bright="10000"/>
                <a:extLst>
                  <a:ext uri="{28A0092B-C50C-407E-A947-70E740481C1C}">
                    <a14:useLocalDpi xmlns:a14="http://schemas.microsoft.com/office/drawing/2010/main" val="0"/>
                  </a:ext>
                </a:extLst>
              </a:blip>
              <a:srcRect/>
              <a:stretch>
                <a:fillRect/>
              </a:stretch>
            </p:blipFill>
            <p:spPr bwMode="auto">
              <a:xfrm>
                <a:off x="376" y="105"/>
                <a:ext cx="166" cy="228"/>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2" name="AutoShape 488">
                <a:extLst>
                  <a:ext uri="{FF2B5EF4-FFF2-40B4-BE49-F238E27FC236}">
                    <a16:creationId xmlns:a16="http://schemas.microsoft.com/office/drawing/2014/main" id="{2F948544-9D4A-459F-B31C-1A55A6B90909}"/>
                  </a:ext>
                </a:extLst>
              </p:cNvPr>
              <p:cNvSpPr>
                <a:spLocks noChangeArrowheads="1"/>
              </p:cNvSpPr>
              <p:nvPr/>
            </p:nvSpPr>
            <p:spPr bwMode="auto">
              <a:xfrm>
                <a:off x="561" y="105"/>
                <a:ext cx="152" cy="227"/>
              </a:xfrm>
              <a:prstGeom prst="wedgeRoundRectCallout">
                <a:avLst>
                  <a:gd name="adj1" fmla="val -105264"/>
                  <a:gd name="adj2" fmla="val 34139"/>
                  <a:gd name="adj3" fmla="val 16667"/>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00" cap="none" spc="0" normalizeH="0" baseline="0" noProof="0">
                    <a:ln>
                      <a:noFill/>
                    </a:ln>
                    <a:solidFill>
                      <a:prstClr val="black"/>
                    </a:solidFill>
                    <a:effectLst/>
                    <a:uLnTx/>
                    <a:uFillTx/>
                    <a:latin typeface="HG丸ｺﾞｼｯｸM-PRO"/>
                    <a:ea typeface="ＭＳ 明朝"/>
                    <a:cs typeface="Times New Roman"/>
                  </a:rPr>
                  <a:t> </a:t>
                </a:r>
                <a:endParaRPr kumimoji="1" lang="ja-JP" altLang="en-US" sz="1050" b="0" i="0" u="none" strike="noStrike" kern="100" cap="none" spc="0" normalizeH="0" baseline="0" noProof="0">
                  <a:ln>
                    <a:noFill/>
                  </a:ln>
                  <a:solidFill>
                    <a:prstClr val="black"/>
                  </a:solidFill>
                  <a:effectLst/>
                  <a:uLnTx/>
                  <a:uFillTx/>
                  <a:latin typeface="Century"/>
                  <a:ea typeface="ＭＳ 明朝"/>
                  <a:cs typeface="Times New Roman"/>
                </a:endParaRPr>
              </a:p>
            </p:txBody>
          </p:sp>
          <p:sp>
            <p:nvSpPr>
              <p:cNvPr id="73" name="Oval 489">
                <a:extLst>
                  <a:ext uri="{FF2B5EF4-FFF2-40B4-BE49-F238E27FC236}">
                    <a16:creationId xmlns:a16="http://schemas.microsoft.com/office/drawing/2014/main" id="{7D14865F-DCD4-409B-B70A-FDCADCD75927}"/>
                  </a:ext>
                </a:extLst>
              </p:cNvPr>
              <p:cNvSpPr>
                <a:spLocks noChangeArrowheads="1"/>
              </p:cNvSpPr>
              <p:nvPr/>
            </p:nvSpPr>
            <p:spPr bwMode="auto">
              <a:xfrm>
                <a:off x="443" y="278"/>
                <a:ext cx="30" cy="37"/>
              </a:xfrm>
              <a:prstGeom prst="ellipse">
                <a:avLst/>
              </a:prstGeom>
              <a:noFill/>
              <a:ln w="2540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68" name="Canvas 490">
              <a:extLst>
                <a:ext uri="{FF2B5EF4-FFF2-40B4-BE49-F238E27FC236}">
                  <a16:creationId xmlns:a16="http://schemas.microsoft.com/office/drawing/2014/main" id="{5066FC74-7054-4B53-80AE-448AB24CBFEE}"/>
                </a:ext>
              </a:extLst>
            </p:cNvPr>
            <p:cNvGrpSpPr>
              <a:grpSpLocks noChangeAspect="1"/>
            </p:cNvGrpSpPr>
            <p:nvPr/>
          </p:nvGrpSpPr>
          <p:grpSpPr bwMode="auto">
            <a:xfrm>
              <a:off x="9852" y="13347"/>
              <a:ext cx="920" cy="1620"/>
              <a:chOff x="0" y="0"/>
              <a:chExt cx="920" cy="1620"/>
            </a:xfrm>
          </p:grpSpPr>
          <p:sp>
            <p:nvSpPr>
              <p:cNvPr id="69" name="AutoShape 491">
                <a:extLst>
                  <a:ext uri="{FF2B5EF4-FFF2-40B4-BE49-F238E27FC236}">
                    <a16:creationId xmlns:a16="http://schemas.microsoft.com/office/drawing/2014/main" id="{FC49B6FC-4523-41D0-837C-C4B7085ADC4E}"/>
                  </a:ext>
                </a:extLst>
              </p:cNvPr>
              <p:cNvSpPr>
                <a:spLocks noChangeAspect="1" noChangeArrowheads="1" noTextEdit="1"/>
              </p:cNvSpPr>
              <p:nvPr/>
            </p:nvSpPr>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70" name="Picture 492">
                <a:extLst>
                  <a:ext uri="{FF2B5EF4-FFF2-40B4-BE49-F238E27FC236}">
                    <a16:creationId xmlns:a16="http://schemas.microsoft.com/office/drawing/2014/main" id="{28533DAD-0FFD-4FDB-8534-7957710D39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74" name="図 73">
            <a:extLst>
              <a:ext uri="{FF2B5EF4-FFF2-40B4-BE49-F238E27FC236}">
                <a16:creationId xmlns:a16="http://schemas.microsoft.com/office/drawing/2014/main" id="{573E7064-2F74-40A7-8DDA-7AA3FE559ED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 t="16757" r="28599" b="22008"/>
          <a:stretch/>
        </p:blipFill>
        <p:spPr>
          <a:xfrm>
            <a:off x="4748492" y="7430702"/>
            <a:ext cx="1929875" cy="922763"/>
          </a:xfrm>
          <a:prstGeom prst="rect">
            <a:avLst/>
          </a:prstGeom>
          <a:effectLst>
            <a:outerShdw blurRad="50800" dist="50800" dir="2700000" algn="ctr" rotWithShape="0">
              <a:schemeClr val="tx1">
                <a:alpha val="40000"/>
              </a:schemeClr>
            </a:outerShdw>
          </a:effectLst>
        </p:spPr>
      </p:pic>
      <p:sp>
        <p:nvSpPr>
          <p:cNvPr id="87" name="Text Box 17">
            <a:extLst>
              <a:ext uri="{FF2B5EF4-FFF2-40B4-BE49-F238E27FC236}">
                <a16:creationId xmlns:a16="http://schemas.microsoft.com/office/drawing/2014/main" id="{51E8740B-8AD0-4E21-AD03-66D5990DF8B2}"/>
              </a:ext>
            </a:extLst>
          </p:cNvPr>
          <p:cNvSpPr txBox="1">
            <a:spLocks noChangeArrowheads="1"/>
          </p:cNvSpPr>
          <p:nvPr/>
        </p:nvSpPr>
        <p:spPr bwMode="auto">
          <a:xfrm>
            <a:off x="-253001" y="8738027"/>
            <a:ext cx="4913778" cy="88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高架下・道路予定区域の有効活用</a:t>
            </a:r>
            <a:r>
              <a:rPr kumimoji="1" lang="en-US" altLang="ja-JP"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高架下や道路予定区域において、民間事業者等に占用許可を与えるこ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とで、地域の活性化に寄与するとともに、占用許可に係る占用料を道路</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0" fontAlgn="base" latinLnBrk="0" hangingPunct="0">
              <a:lnSpc>
                <a:spcPct val="100000"/>
              </a:lnSpc>
              <a:spcBef>
                <a:spcPct val="0"/>
              </a:spcBef>
              <a:spcAft>
                <a:spcPct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の維持管理に活用しています。</a:t>
            </a:r>
          </a:p>
          <a:p>
            <a:pPr lvl="0" eaLnBrk="0" hangingPunct="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令和６年度実績</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6,000</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52</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箇所分） </a:t>
            </a:r>
            <a:r>
              <a:rPr kumimoji="1" lang="en-US" altLang="ja-JP" sz="1100" b="1" i="1" u="none" strike="noStrike" kern="1200" cap="none" spc="0" normalizeH="0" baseline="0" noProof="0" dirty="0">
                <a:ln>
                  <a:noFill/>
                </a:ln>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127000" algn="l" defTabSz="914400" rtl="0" eaLnBrk="0" fontAlgn="base" latinLnBrk="0" hangingPunct="0">
              <a:lnSpc>
                <a:spcPct val="100000"/>
              </a:lnSpc>
              <a:spcBef>
                <a:spcPct val="0"/>
              </a:spcBef>
              <a:spcAft>
                <a:spcPct val="0"/>
              </a:spcAft>
              <a:buClrTx/>
              <a:buSzTx/>
              <a:buFontTx/>
              <a:buNone/>
              <a:tabLst/>
              <a:defRPr/>
            </a:pPr>
            <a:endPar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CE2BD253-ADAC-45BC-A034-65B18C9D7D2E}"/>
              </a:ext>
            </a:extLst>
          </p:cNvPr>
          <p:cNvPicPr>
            <a:picLocks noChangeAspect="1"/>
          </p:cNvPicPr>
          <p:nvPr/>
        </p:nvPicPr>
        <p:blipFill>
          <a:blip r:embed="rId11"/>
          <a:stretch>
            <a:fillRect/>
          </a:stretch>
        </p:blipFill>
        <p:spPr>
          <a:xfrm>
            <a:off x="476961" y="3233068"/>
            <a:ext cx="3529220" cy="1497585"/>
          </a:xfrm>
          <a:prstGeom prst="rect">
            <a:avLst/>
          </a:prstGeom>
        </p:spPr>
      </p:pic>
      <p:sp>
        <p:nvSpPr>
          <p:cNvPr id="38" name="テキスト ボックス 37">
            <a:extLst>
              <a:ext uri="{FF2B5EF4-FFF2-40B4-BE49-F238E27FC236}">
                <a16:creationId xmlns:a16="http://schemas.microsoft.com/office/drawing/2014/main" id="{5007A7EB-6FE6-4286-881E-C10582BF8146}"/>
              </a:ext>
            </a:extLst>
          </p:cNvPr>
          <p:cNvSpPr txBox="1"/>
          <p:nvPr/>
        </p:nvSpPr>
        <p:spPr>
          <a:xfrm>
            <a:off x="6669360" y="9706109"/>
            <a:ext cx="235962" cy="215444"/>
          </a:xfrm>
          <a:prstGeom prst="rect">
            <a:avLst/>
          </a:prstGeom>
          <a:noFill/>
        </p:spPr>
        <p:txBody>
          <a:bodyPr wrap="none" rtlCol="0">
            <a:spAutoFit/>
          </a:bodyPr>
          <a:lstStyle/>
          <a:p>
            <a:r>
              <a:rPr kumimoji="1" lang="en-US" altLang="ja-JP" sz="800" dirty="0"/>
              <a:t>9</a:t>
            </a:r>
            <a:endParaRPr kumimoji="1" lang="ja-JP" altLang="en-US" sz="800" dirty="0"/>
          </a:p>
        </p:txBody>
      </p:sp>
    </p:spTree>
    <p:extLst>
      <p:ext uri="{BB962C8B-B14F-4D97-AF65-F5344CB8AC3E}">
        <p14:creationId xmlns:p14="http://schemas.microsoft.com/office/powerpoint/2010/main" val="17609134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29804</TotalTime>
  <Words>1053</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UDゴシック</vt:lpstr>
      <vt:lpstr>HG丸ｺﾞｼｯｸM-PRO</vt:lpstr>
      <vt:lpstr>Meiryo UI</vt:lpstr>
      <vt:lpstr>メイリオ</vt:lpstr>
      <vt:lpstr>Arial</vt:lpstr>
      <vt:lpstr>Calibri</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1603</cp:revision>
  <cp:lastPrinted>2025-04-01T12:23:09Z</cp:lastPrinted>
  <dcterms:created xsi:type="dcterms:W3CDTF">2015-03-03T10:39:59Z</dcterms:created>
  <dcterms:modified xsi:type="dcterms:W3CDTF">2025-05-21T01:52:54Z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