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509" r:id="rId5"/>
    <p:sldId id="510"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6395" autoAdjust="0"/>
  </p:normalViewPr>
  <p:slideViewPr>
    <p:cSldViewPr>
      <p:cViewPr varScale="1">
        <p:scale>
          <a:sx n="80" d="100"/>
          <a:sy n="80" d="100"/>
        </p:scale>
        <p:origin x="3624" y="114"/>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2025/5/21</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2025/5/21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90738" y="741363"/>
            <a:ext cx="2565400" cy="37068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514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8115" y="591751"/>
            <a:ext cx="2104742"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◆道路施設の耐震補強　</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25351" y="4585652"/>
            <a:ext cx="2116945"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◆道路施設の災害対策　　</a:t>
            </a:r>
          </a:p>
        </p:txBody>
      </p:sp>
      <p:sp>
        <p:nvSpPr>
          <p:cNvPr id="61" name="タイトル 1"/>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２：災害に強い都市の構築</a:t>
            </a:r>
          </a:p>
        </p:txBody>
      </p:sp>
      <p:sp>
        <p:nvSpPr>
          <p:cNvPr id="62" name="角丸四角形 61"/>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id="{B12E2143-C612-4E98-BCDD-C5F4007B8C33}"/>
              </a:ext>
            </a:extLst>
          </p:cNvPr>
          <p:cNvSpPr txBox="1">
            <a:spLocks/>
          </p:cNvSpPr>
          <p:nvPr/>
        </p:nvSpPr>
        <p:spPr>
          <a:xfrm>
            <a:off x="-115659" y="1007539"/>
            <a:ext cx="6973659" cy="921125"/>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975" lvl="0" indent="-180975"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「大阪府都市整備部 地震防災アクションプログラム」</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令和７年３月改定</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の実施計画に基づき、大規模災害時に緊急車両が確実に通行できるよう、道路橋の耐震化を図ります。具体的には、府が管理する広域緊急交通路（重点</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路線・その他路線）の橋梁、鉄道を跨ぐ橋梁などの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443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橋のうち、未耐震化であった</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橋について令和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年度に全て耐震化が完了。令和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年度以降は引き続き大河川を跨ぐ橋梁など</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橋の耐震化を順次、着手していきます。</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年度までに</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橋が耐震化</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41" name="図 40">
            <a:extLst>
              <a:ext uri="{FF2B5EF4-FFF2-40B4-BE49-F238E27FC236}">
                <a16:creationId xmlns:a16="http://schemas.microsoft.com/office/drawing/2014/main" id="{756C888A-A1F4-4646-A728-0C311B80D3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41" r="3471" b="7247"/>
          <a:stretch/>
        </p:blipFill>
        <p:spPr bwMode="auto">
          <a:xfrm>
            <a:off x="3913972" y="2025158"/>
            <a:ext cx="2267712" cy="1697590"/>
          </a:xfrm>
          <a:prstGeom prst="rect">
            <a:avLst/>
          </a:prstGeom>
          <a:noFill/>
          <a:ln w="9525">
            <a:noFill/>
          </a:ln>
        </p:spPr>
      </p:pic>
      <p:pic>
        <p:nvPicPr>
          <p:cNvPr id="42" name="図 41">
            <a:extLst>
              <a:ext uri="{FF2B5EF4-FFF2-40B4-BE49-F238E27FC236}">
                <a16:creationId xmlns:a16="http://schemas.microsoft.com/office/drawing/2014/main" id="{BDD453CD-5859-4B48-8DC3-AC82A19C8D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68"/>
          <a:stretch/>
        </p:blipFill>
        <p:spPr bwMode="auto">
          <a:xfrm>
            <a:off x="692694" y="2000672"/>
            <a:ext cx="2267712" cy="1703975"/>
          </a:xfrm>
          <a:prstGeom prst="rect">
            <a:avLst/>
          </a:prstGeom>
          <a:noFill/>
          <a:ln w="9525">
            <a:noFill/>
          </a:ln>
          <a:extLst>
            <a:ext uri="{53640926-AAD7-44D8-BBD7-CCE9431645EC}">
              <a14:shadowObscured xmlns:a14="http://schemas.microsoft.com/office/drawing/2010/main"/>
            </a:ext>
          </a:extLst>
        </p:spPr>
      </p:pic>
      <p:sp>
        <p:nvSpPr>
          <p:cNvPr id="45" name="テキスト ボックス 6">
            <a:extLst>
              <a:ext uri="{FF2B5EF4-FFF2-40B4-BE49-F238E27FC236}">
                <a16:creationId xmlns:a16="http://schemas.microsoft.com/office/drawing/2014/main" id="{D0D99761-A4B0-4CAA-85F2-B73A5BC58518}"/>
              </a:ext>
            </a:extLst>
          </p:cNvPr>
          <p:cNvSpPr txBox="1">
            <a:spLocks noChangeArrowheads="1"/>
          </p:cNvSpPr>
          <p:nvPr/>
        </p:nvSpPr>
        <p:spPr bwMode="auto">
          <a:xfrm>
            <a:off x="880518" y="3718604"/>
            <a:ext cx="1952625" cy="34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落橋防止</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装置の設置</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八尾茨木線（摂津市</a:t>
            </a:r>
            <a:r>
              <a:rPr lang="ja-JP" altLang="en-US" sz="900" noProof="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6">
            <a:extLst>
              <a:ext uri="{FF2B5EF4-FFF2-40B4-BE49-F238E27FC236}">
                <a16:creationId xmlns:a16="http://schemas.microsoft.com/office/drawing/2014/main" id="{29559784-0438-4229-84AC-68D057A1A774}"/>
              </a:ext>
            </a:extLst>
          </p:cNvPr>
          <p:cNvSpPr txBox="1">
            <a:spLocks noChangeArrowheads="1"/>
          </p:cNvSpPr>
          <p:nvPr/>
        </p:nvSpPr>
        <p:spPr bwMode="auto">
          <a:xfrm>
            <a:off x="4024322" y="3718604"/>
            <a:ext cx="1952625" cy="34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橋脚補強</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gn="ct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八尾茨木線（摂津市）</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AutoShape 23">
            <a:extLst>
              <a:ext uri="{FF2B5EF4-FFF2-40B4-BE49-F238E27FC236}">
                <a16:creationId xmlns:a16="http://schemas.microsoft.com/office/drawing/2014/main" id="{D41EFC68-1B68-4896-9C8F-CBC290783BFA}"/>
              </a:ext>
            </a:extLst>
          </p:cNvPr>
          <p:cNvSpPr>
            <a:spLocks noChangeArrowheads="1"/>
          </p:cNvSpPr>
          <p:nvPr/>
        </p:nvSpPr>
        <p:spPr bwMode="auto">
          <a:xfrm>
            <a:off x="164932" y="2851711"/>
            <a:ext cx="872285" cy="180635"/>
          </a:xfrm>
          <a:prstGeom prst="wedgeRectCallout">
            <a:avLst>
              <a:gd name="adj1" fmla="val 65843"/>
              <a:gd name="adj2" fmla="val -85836"/>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落橋防止装置</a:t>
            </a:r>
          </a:p>
        </p:txBody>
      </p:sp>
      <p:sp>
        <p:nvSpPr>
          <p:cNvPr id="48" name="楕円 47">
            <a:extLst>
              <a:ext uri="{FF2B5EF4-FFF2-40B4-BE49-F238E27FC236}">
                <a16:creationId xmlns:a16="http://schemas.microsoft.com/office/drawing/2014/main" id="{EEB2C68C-E5A2-4DD9-83B3-6B9BB13B3EF2}"/>
              </a:ext>
            </a:extLst>
          </p:cNvPr>
          <p:cNvSpPr/>
          <p:nvPr/>
        </p:nvSpPr>
        <p:spPr>
          <a:xfrm rot="542169">
            <a:off x="906900" y="2149392"/>
            <a:ext cx="1962234" cy="8657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9" name="Text Box 215">
            <a:extLst>
              <a:ext uri="{FF2B5EF4-FFF2-40B4-BE49-F238E27FC236}">
                <a16:creationId xmlns:a16="http://schemas.microsoft.com/office/drawing/2014/main" id="{11680922-C7CD-4470-ACCF-0D33F4E86AC9}"/>
              </a:ext>
            </a:extLst>
          </p:cNvPr>
          <p:cNvSpPr txBox="1">
            <a:spLocks noChangeArrowheads="1"/>
          </p:cNvSpPr>
          <p:nvPr/>
        </p:nvSpPr>
        <p:spPr bwMode="auto">
          <a:xfrm>
            <a:off x="144811" y="4040586"/>
            <a:ext cx="6546246" cy="480366"/>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道 八尾茨木線 鳥飼仁和寺大橋 （寝屋川市）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5" name="図 54">
            <a:extLst>
              <a:ext uri="{FF2B5EF4-FFF2-40B4-BE49-F238E27FC236}">
                <a16:creationId xmlns:a16="http://schemas.microsoft.com/office/drawing/2014/main" id="{2271794B-4BF6-48A6-9B58-518B317CB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24" y="5756076"/>
            <a:ext cx="2116620" cy="1414547"/>
          </a:xfrm>
          <a:prstGeom prst="rect">
            <a:avLst/>
          </a:prstGeom>
        </p:spPr>
      </p:pic>
      <p:pic>
        <p:nvPicPr>
          <p:cNvPr id="58" name="図 57">
            <a:extLst>
              <a:ext uri="{FF2B5EF4-FFF2-40B4-BE49-F238E27FC236}">
                <a16:creationId xmlns:a16="http://schemas.microsoft.com/office/drawing/2014/main" id="{2CF0E68D-14E0-4DEB-860A-EFDD7472C5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3972" y="5773922"/>
            <a:ext cx="1881768" cy="1411326"/>
          </a:xfrm>
          <a:prstGeom prst="rect">
            <a:avLst/>
          </a:prstGeom>
        </p:spPr>
      </p:pic>
      <p:sp>
        <p:nvSpPr>
          <p:cNvPr id="59" name="タイトル 1">
            <a:extLst>
              <a:ext uri="{FF2B5EF4-FFF2-40B4-BE49-F238E27FC236}">
                <a16:creationId xmlns:a16="http://schemas.microsoft.com/office/drawing/2014/main" id="{0285BBF7-E781-48B6-88C3-1747B66D4325}"/>
              </a:ext>
            </a:extLst>
          </p:cNvPr>
          <p:cNvSpPr txBox="1">
            <a:spLocks/>
          </p:cNvSpPr>
          <p:nvPr/>
        </p:nvSpPr>
        <p:spPr>
          <a:xfrm>
            <a:off x="57443" y="4965207"/>
            <a:ext cx="6833004" cy="80697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南海トラフ巨大地震による津波や、近年増加している集中豪雨などの災害に対応するための対策を図ります。</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具体的には、平成</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年道路防災点検結果に基づく要対策箇所</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271</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箇所について令和６年度に完了。令和３年度道路防災点検結果に基づく要対策箇所</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140</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箇所のうち、令和７年度中に約</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箇所の対策に着手します。</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6">
            <a:extLst>
              <a:ext uri="{FF2B5EF4-FFF2-40B4-BE49-F238E27FC236}">
                <a16:creationId xmlns:a16="http://schemas.microsoft.com/office/drawing/2014/main" id="{7841022A-D236-423B-8856-9C2A958D348C}"/>
              </a:ext>
            </a:extLst>
          </p:cNvPr>
          <p:cNvSpPr txBox="1">
            <a:spLocks noChangeArrowheads="1"/>
          </p:cNvSpPr>
          <p:nvPr/>
        </p:nvSpPr>
        <p:spPr bwMode="auto">
          <a:xfrm>
            <a:off x="3785371" y="8913440"/>
            <a:ext cx="2159464" cy="34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道路情報提供装置</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defRPr/>
            </a:pPr>
            <a:r>
              <a:rPr lang="ja-JP" altLang="en-US" sz="900" dirty="0">
                <a:latin typeface="メイリオ" panose="020B0604030504040204" pitchFamily="50" charset="-128"/>
                <a:ea typeface="メイリオ" panose="020B0604030504040204" pitchFamily="50" charset="-128"/>
              </a:rPr>
              <a:t>府道 泉佐野岩出線（泉佐野市）</a:t>
            </a:r>
            <a:endParaRPr kumimoji="1" lang="ja-JP" altLang="en-US" sz="9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1">
            <a:extLst>
              <a:ext uri="{FF2B5EF4-FFF2-40B4-BE49-F238E27FC236}">
                <a16:creationId xmlns:a16="http://schemas.microsoft.com/office/drawing/2014/main" id="{77800508-1345-45EF-A849-D82336ED058B}"/>
              </a:ext>
            </a:extLst>
          </p:cNvPr>
          <p:cNvSpPr txBox="1">
            <a:spLocks noChangeArrowheads="1"/>
          </p:cNvSpPr>
          <p:nvPr/>
        </p:nvSpPr>
        <p:spPr bwMode="auto">
          <a:xfrm>
            <a:off x="1926358" y="7185248"/>
            <a:ext cx="3158826" cy="232402"/>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道路法面対策</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野間出野一庫線（</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豊能郡</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能勢町）</a:t>
            </a:r>
          </a:p>
        </p:txBody>
      </p:sp>
      <p:sp>
        <p:nvSpPr>
          <p:cNvPr id="64" name="テキスト ボックス 63">
            <a:extLst>
              <a:ext uri="{FF2B5EF4-FFF2-40B4-BE49-F238E27FC236}">
                <a16:creationId xmlns:a16="http://schemas.microsoft.com/office/drawing/2014/main" id="{50381886-2562-4BC6-BD51-6A8F15CC501A}"/>
              </a:ext>
            </a:extLst>
          </p:cNvPr>
          <p:cNvSpPr txBox="1"/>
          <p:nvPr/>
        </p:nvSpPr>
        <p:spPr>
          <a:xfrm>
            <a:off x="1276677" y="5575577"/>
            <a:ext cx="1630665" cy="153888"/>
          </a:xfrm>
          <a:prstGeom prst="rect">
            <a:avLst/>
          </a:prstGeom>
          <a:noFill/>
        </p:spPr>
        <p:txBody>
          <a:bodyPr wrap="square" lIns="0" tIns="0" rIns="0" bIns="0" rtlCol="0">
            <a:spAutoFit/>
          </a:bodyPr>
          <a:lstStyle/>
          <a:p>
            <a:pPr algn="ctr"/>
            <a:r>
              <a:rPr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整備前</a:t>
            </a:r>
            <a:r>
              <a:rPr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67C205D6-B024-44CE-A22B-2655C0652282}"/>
              </a:ext>
            </a:extLst>
          </p:cNvPr>
          <p:cNvSpPr txBox="1"/>
          <p:nvPr/>
        </p:nvSpPr>
        <p:spPr>
          <a:xfrm>
            <a:off x="3918735" y="5570711"/>
            <a:ext cx="1630665" cy="153888"/>
          </a:xfrm>
          <a:prstGeom prst="rect">
            <a:avLst/>
          </a:prstGeom>
          <a:noFill/>
        </p:spPr>
        <p:txBody>
          <a:bodyPr wrap="square" lIns="0" tIns="0" rIns="0" bIns="0" rtlCol="0">
            <a:spAutoFit/>
          </a:bodyPr>
          <a:lstStyle/>
          <a:p>
            <a:pPr algn="ctr"/>
            <a:r>
              <a:rPr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整備後</a:t>
            </a:r>
            <a:r>
              <a:rPr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66" name="右矢印 56">
            <a:extLst>
              <a:ext uri="{FF2B5EF4-FFF2-40B4-BE49-F238E27FC236}">
                <a16:creationId xmlns:a16="http://schemas.microsoft.com/office/drawing/2014/main" id="{B6ED8403-39F9-4E21-992C-1E66B1FF3661}"/>
              </a:ext>
            </a:extLst>
          </p:cNvPr>
          <p:cNvSpPr/>
          <p:nvPr/>
        </p:nvSpPr>
        <p:spPr>
          <a:xfrm>
            <a:off x="3287655" y="5937795"/>
            <a:ext cx="282689" cy="102922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67" name="図 66">
            <a:extLst>
              <a:ext uri="{FF2B5EF4-FFF2-40B4-BE49-F238E27FC236}">
                <a16:creationId xmlns:a16="http://schemas.microsoft.com/office/drawing/2014/main" id="{F787F525-088F-46DA-B052-35D60ECD5DE1}"/>
              </a:ext>
            </a:extLst>
          </p:cNvPr>
          <p:cNvPicPr>
            <a:picLocks noChangeAspect="1"/>
          </p:cNvPicPr>
          <p:nvPr/>
        </p:nvPicPr>
        <p:blipFill rotWithShape="1">
          <a:blip r:embed="rId6"/>
          <a:srcRect t="7375"/>
          <a:stretch/>
        </p:blipFill>
        <p:spPr>
          <a:xfrm>
            <a:off x="3913972" y="7496029"/>
            <a:ext cx="1902262" cy="1416628"/>
          </a:xfrm>
          <a:prstGeom prst="rect">
            <a:avLst/>
          </a:prstGeom>
        </p:spPr>
      </p:pic>
      <p:sp>
        <p:nvSpPr>
          <p:cNvPr id="68" name="テキスト ボックス 1">
            <a:extLst>
              <a:ext uri="{FF2B5EF4-FFF2-40B4-BE49-F238E27FC236}">
                <a16:creationId xmlns:a16="http://schemas.microsoft.com/office/drawing/2014/main" id="{505E330A-330E-4E36-8573-9D4F0E20FF32}"/>
              </a:ext>
            </a:extLst>
          </p:cNvPr>
          <p:cNvSpPr txBox="1">
            <a:spLocks noChangeArrowheads="1"/>
          </p:cNvSpPr>
          <p:nvPr/>
        </p:nvSpPr>
        <p:spPr bwMode="auto">
          <a:xfrm>
            <a:off x="493768" y="8902579"/>
            <a:ext cx="2996678" cy="370901"/>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道路法面対策</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p>
          <a:p>
            <a:pPr algn="ctr" eaLnBrk="1" hangingPunct="1"/>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一般国道</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173</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号（</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豊能郡</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能勢町）</a:t>
            </a:r>
          </a:p>
        </p:txBody>
      </p:sp>
      <p:pic>
        <p:nvPicPr>
          <p:cNvPr id="69" name="photo9">
            <a:extLst>
              <a:ext uri="{FF2B5EF4-FFF2-40B4-BE49-F238E27FC236}">
                <a16:creationId xmlns:a16="http://schemas.microsoft.com/office/drawing/2014/main" id="{01156E03-D29A-411E-A1D7-56C796E20EFB}"/>
              </a:ext>
            </a:extLst>
          </p:cNvPr>
          <p:cNvPicPr>
            <a:picLocks/>
          </p:cNvPicPr>
          <p:nvPr/>
        </p:nvPicPr>
        <p:blipFill rotWithShape="1">
          <a:blip r:embed="rId7" cstate="print">
            <a:extLst>
              <a:ext uri="{28A0092B-C50C-407E-A947-70E740481C1C}">
                <a14:useLocalDpi xmlns:a14="http://schemas.microsoft.com/office/drawing/2010/main" val="0"/>
              </a:ext>
            </a:extLst>
          </a:blip>
          <a:srcRect b="17663"/>
          <a:stretch/>
        </p:blipFill>
        <p:spPr>
          <a:xfrm>
            <a:off x="944824" y="7498893"/>
            <a:ext cx="2116620" cy="1414547"/>
          </a:xfrm>
          <a:prstGeom prst="rect">
            <a:avLst/>
          </a:prstGeom>
        </p:spPr>
      </p:pic>
      <p:sp>
        <p:nvSpPr>
          <p:cNvPr id="71" name="Text Box 215">
            <a:extLst>
              <a:ext uri="{FF2B5EF4-FFF2-40B4-BE49-F238E27FC236}">
                <a16:creationId xmlns:a16="http://schemas.microsoft.com/office/drawing/2014/main" id="{ECD29BC4-0960-4788-B196-4E5BD1F5B1B5}"/>
              </a:ext>
            </a:extLst>
          </p:cNvPr>
          <p:cNvSpPr txBox="1">
            <a:spLocks noChangeArrowheads="1"/>
          </p:cNvSpPr>
          <p:nvPr/>
        </p:nvSpPr>
        <p:spPr bwMode="auto">
          <a:xfrm>
            <a:off x="144811" y="9288142"/>
            <a:ext cx="6534833" cy="449136"/>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国道 </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173</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号 （豊能郡能勢町）</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、府道 木ノ本岬線 </a:t>
            </a:r>
            <a:r>
              <a:rPr kumimoji="1" lang="zh-CN"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岬町</a:t>
            </a:r>
            <a:r>
              <a:rPr kumimoji="1" lang="zh-CN"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など　　　　</a:t>
            </a:r>
            <a:r>
              <a:rPr kumimoji="1" lang="ja-JP"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53960068-4649-47D0-A400-474786487ACF}"/>
              </a:ext>
            </a:extLst>
          </p:cNvPr>
          <p:cNvSpPr txBox="1"/>
          <p:nvPr/>
        </p:nvSpPr>
        <p:spPr>
          <a:xfrm>
            <a:off x="6669360" y="9706109"/>
            <a:ext cx="235962" cy="215444"/>
          </a:xfrm>
          <a:prstGeom prst="rect">
            <a:avLst/>
          </a:prstGeom>
          <a:noFill/>
        </p:spPr>
        <p:txBody>
          <a:bodyPr wrap="none" rtlCol="0">
            <a:spAutoFit/>
          </a:bodyPr>
          <a:lstStyle/>
          <a:p>
            <a:r>
              <a:rPr lang="en-US" altLang="ja-JP" sz="800" dirty="0"/>
              <a:t>5</a:t>
            </a:r>
            <a:endParaRPr kumimoji="1" lang="ja-JP" altLang="en-US" sz="800" dirty="0"/>
          </a:p>
        </p:txBody>
      </p:sp>
    </p:spTree>
    <p:extLst>
      <p:ext uri="{BB962C8B-B14F-4D97-AF65-F5344CB8AC3E}">
        <p14:creationId xmlns:p14="http://schemas.microsoft.com/office/powerpoint/2010/main" val="255512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1764" y="101942"/>
            <a:ext cx="1744702"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◆道路の無電柱化　　</a:t>
            </a:r>
          </a:p>
        </p:txBody>
      </p:sp>
      <p:sp>
        <p:nvSpPr>
          <p:cNvPr id="39" name="タイトル 1"/>
          <p:cNvSpPr txBox="1">
            <a:spLocks/>
          </p:cNvSpPr>
          <p:nvPr/>
        </p:nvSpPr>
        <p:spPr>
          <a:xfrm>
            <a:off x="-14208" y="501087"/>
            <a:ext cx="6872208" cy="601686"/>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令和４</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月改定の「</a:t>
            </a:r>
            <a:r>
              <a:rPr kumimoji="1" lang="zh-TW"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大阪府無電柱化推進計画</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都市防災の向上や安全で快適な歩行空間の確保、良好な都市景観の確保の観点から無電柱化を推進します。また、大阪府無電柱化地方部会の市町村部会などにおいて、情報共有や技術支援を行い、市町村管理道路の無電柱化も促進します。</a:t>
            </a:r>
          </a:p>
        </p:txBody>
      </p:sp>
      <p:grpSp>
        <p:nvGrpSpPr>
          <p:cNvPr id="2" name="グループ化 1">
            <a:extLst>
              <a:ext uri="{FF2B5EF4-FFF2-40B4-BE49-F238E27FC236}">
                <a16:creationId xmlns:a16="http://schemas.microsoft.com/office/drawing/2014/main" id="{CFE9FE3B-07EA-4A33-A4F4-3680EA5C3CD6}"/>
              </a:ext>
            </a:extLst>
          </p:cNvPr>
          <p:cNvGrpSpPr/>
          <p:nvPr/>
        </p:nvGrpSpPr>
        <p:grpSpPr>
          <a:xfrm>
            <a:off x="522644" y="1064568"/>
            <a:ext cx="6074707" cy="6416495"/>
            <a:chOff x="620688" y="1451342"/>
            <a:chExt cx="5848602" cy="5964145"/>
          </a:xfrm>
        </p:grpSpPr>
        <p:sp>
          <p:nvSpPr>
            <p:cNvPr id="71" name="テキスト ボックス 70"/>
            <p:cNvSpPr txBox="1"/>
            <p:nvPr/>
          </p:nvSpPr>
          <p:spPr>
            <a:xfrm>
              <a:off x="717550" y="1497809"/>
              <a:ext cx="5715848" cy="4806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大阪府無電柱化推進計画</a:t>
              </a:r>
              <a:r>
                <a:rPr kumimoji="1" lang="en-US" altLang="ja-JP"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概要</a:t>
              </a:r>
              <a:r>
                <a:rPr kumimoji="1" lang="en-US" altLang="ja-JP"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■無電柱化の目的、優先的に取り組む箇所について</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①都市防災の向上</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年度末までに約</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19km</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完了</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広域緊急交通路（</a:t>
              </a:r>
              <a:r>
                <a:rPr lang="ja-JP" altLang="en-US" sz="1100" dirty="0">
                  <a:latin typeface="Meiryo UI" panose="020B0604030504040204" pitchFamily="50" charset="-128"/>
                  <a:ea typeface="Meiryo UI" panose="020B0604030504040204" pitchFamily="50" charset="-128"/>
                </a:rPr>
                <a:t>重点</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路線）のうち、後方支援活動拠点</a:t>
              </a:r>
              <a:endParaRPr lang="en-US" altLang="ja-JP" sz="1100" dirty="0">
                <a:latin typeface="Meiryo UI" panose="020B0604030504040204" pitchFamily="50" charset="-128"/>
                <a:ea typeface="Meiryo UI" panose="020B0604030504040204" pitchFamily="50" charset="-128"/>
              </a:endParaRPr>
            </a:p>
            <a:p>
              <a:pPr lvl="0">
                <a:defRPr/>
              </a:pPr>
              <a:r>
                <a:rPr lang="ja-JP" altLang="en-US" sz="1100" dirty="0">
                  <a:latin typeface="Meiryo UI" panose="020B0604030504040204" pitchFamily="50" charset="-128"/>
                  <a:ea typeface="Meiryo UI" panose="020B0604030504040204" pitchFamily="50" charset="-128"/>
                </a:rPr>
                <a:t>　　　　 から、</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南海トラフ巨大地震などの大規模地震で大きな被害が</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想定される都心部や沿岸部へ向かう緊急車両の通行ルートや</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防災拠点へアクセスする道路</a:t>
              </a:r>
              <a:endParaRPr kumimoji="1" lang="en-US" altLang="ja-JP" sz="1100" b="0" i="0" u="none" strike="sng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整備状況</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令和６年度までに約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完了、令和７年度は約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㎞で事業中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②安全で快適な歩行空間の確保</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年度末までに約</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9km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着手</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バリアフリー</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法に基づく、移動円滑化が特に必要な</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である特定道路や生活関連経路で、市町村と連携が図れる</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箇所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整備状況</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令和７年度は、全路線約９㎞で事業中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③良好な都市景観の確保</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年度末までに約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着手</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観光地周辺の道路や市町村の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市街地開発事業等で、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一体的に整備が図れる箇所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整備状況</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令和６年度までに約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完了、令和７年度は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㎞で事業中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上記に関わらず、市街地における新設道路は無電柱化</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■無電柱化を推進する方策</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①広域緊急交通路の無電柱化を加速</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（防災･減災</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国土強靱化のための５か年加速化対策予算などの積極的な活用）</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noProof="0" dirty="0">
                  <a:latin typeface="メイリオ" panose="020B0604030504040204" pitchFamily="50" charset="-128"/>
                  <a:ea typeface="メイリオ" panose="020B0604030504040204" pitchFamily="50" charset="-128"/>
                  <a:cs typeface="メイリオ" panose="020B0604030504040204" pitchFamily="50" charset="-128"/>
                </a:rPr>
                <a:t>②低コスト手法の導入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（既存設備を利活用した整備、埋設位置を浅くした整備）</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③道路の占用制限など（電柱新設を禁止する占用制限）</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④関係者相互の連携・協力と市町村への技術支援</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5" name="角丸四角形 44"/>
            <p:cNvSpPr/>
            <p:nvPr/>
          </p:nvSpPr>
          <p:spPr>
            <a:xfrm>
              <a:off x="620688" y="1451342"/>
              <a:ext cx="5848602" cy="5734411"/>
            </a:xfrm>
            <a:prstGeom prst="roundRect">
              <a:avLst>
                <a:gd name="adj" fmla="val 4340"/>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8" name="グループ化 47"/>
            <p:cNvGrpSpPr/>
            <p:nvPr/>
          </p:nvGrpSpPr>
          <p:grpSpPr>
            <a:xfrm>
              <a:off x="4903629" y="1645520"/>
              <a:ext cx="1489710" cy="1176737"/>
              <a:chOff x="5058615" y="1831300"/>
              <a:chExt cx="1489710" cy="1176737"/>
            </a:xfrm>
          </p:grpSpPr>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615" y="1831300"/>
                <a:ext cx="1489710" cy="990293"/>
              </a:xfrm>
              <a:prstGeom prst="rect">
                <a:avLst/>
              </a:prstGeom>
            </p:spPr>
          </p:pic>
          <p:sp>
            <p:nvSpPr>
              <p:cNvPr id="50" name="Rectangle 431"/>
              <p:cNvSpPr>
                <a:spLocks noChangeArrowheads="1"/>
              </p:cNvSpPr>
              <p:nvPr/>
            </p:nvSpPr>
            <p:spPr bwMode="auto">
              <a:xfrm>
                <a:off x="5278693" y="2881381"/>
                <a:ext cx="1053606"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倒壊による道路閉鎖</a:t>
                </a:r>
              </a:p>
            </p:txBody>
          </p:sp>
        </p:grpSp>
        <p:grpSp>
          <p:nvGrpSpPr>
            <p:cNvPr id="51" name="グループ化 50"/>
            <p:cNvGrpSpPr/>
            <p:nvPr/>
          </p:nvGrpSpPr>
          <p:grpSpPr>
            <a:xfrm>
              <a:off x="4903629" y="2868003"/>
              <a:ext cx="1482522" cy="1162515"/>
              <a:chOff x="5058615" y="3004988"/>
              <a:chExt cx="1482522" cy="1162515"/>
            </a:xfrm>
          </p:grpSpPr>
          <p:pic>
            <p:nvPicPr>
              <p:cNvPr id="52" name="図 51"/>
              <p:cNvPicPr>
                <a:picLocks noChangeAspect="1"/>
              </p:cNvPicPr>
              <p:nvPr/>
            </p:nvPicPr>
            <p:blipFill rotWithShape="1">
              <a:blip r:embed="rId4" cstate="print">
                <a:extLst>
                  <a:ext uri="{28A0092B-C50C-407E-A947-70E740481C1C}">
                    <a14:useLocalDpi xmlns:a14="http://schemas.microsoft.com/office/drawing/2010/main" val="0"/>
                  </a:ext>
                </a:extLst>
              </a:blip>
              <a:srcRect t="10598" b="1"/>
              <a:stretch/>
            </p:blipFill>
            <p:spPr>
              <a:xfrm>
                <a:off x="5058615" y="3004988"/>
                <a:ext cx="1482522" cy="990293"/>
              </a:xfrm>
              <a:prstGeom prst="rect">
                <a:avLst/>
              </a:prstGeom>
            </p:spPr>
          </p:pic>
          <p:sp>
            <p:nvSpPr>
              <p:cNvPr id="53" name="Rectangle 431"/>
              <p:cNvSpPr>
                <a:spLocks noChangeArrowheads="1"/>
              </p:cNvSpPr>
              <p:nvPr/>
            </p:nvSpPr>
            <p:spPr bwMode="auto">
              <a:xfrm>
                <a:off x="5270443" y="4040847"/>
                <a:ext cx="1053606"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歩行空間の阻害</a:t>
                </a:r>
              </a:p>
            </p:txBody>
          </p:sp>
        </p:grpSp>
        <p:grpSp>
          <p:nvGrpSpPr>
            <p:cNvPr id="54" name="グループ化 53"/>
            <p:cNvGrpSpPr/>
            <p:nvPr/>
          </p:nvGrpSpPr>
          <p:grpSpPr>
            <a:xfrm>
              <a:off x="4900733" y="4090486"/>
              <a:ext cx="1485418" cy="1153985"/>
              <a:chOff x="5072341" y="4183921"/>
              <a:chExt cx="1485418" cy="1153985"/>
            </a:xfrm>
          </p:grpSpPr>
          <p:pic>
            <p:nvPicPr>
              <p:cNvPr id="55" name="図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2341" y="4183921"/>
                <a:ext cx="1485418" cy="977004"/>
              </a:xfrm>
              <a:prstGeom prst="rect">
                <a:avLst/>
              </a:prstGeom>
            </p:spPr>
          </p:pic>
          <p:sp>
            <p:nvSpPr>
              <p:cNvPr id="56" name="Rectangle 431"/>
              <p:cNvSpPr>
                <a:spLocks noChangeArrowheads="1"/>
              </p:cNvSpPr>
              <p:nvPr/>
            </p:nvSpPr>
            <p:spPr bwMode="auto">
              <a:xfrm>
                <a:off x="5167595" y="5211250"/>
                <a:ext cx="1296060"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電線による景観阻害</a:t>
                </a:r>
              </a:p>
            </p:txBody>
          </p:sp>
        </p:grpSp>
        <p:sp>
          <p:nvSpPr>
            <p:cNvPr id="23" name="テキスト ボックス 20">
              <a:extLst>
                <a:ext uri="{FF2B5EF4-FFF2-40B4-BE49-F238E27FC236}">
                  <a16:creationId xmlns:a16="http://schemas.microsoft.com/office/drawing/2014/main" id="{0B74139B-FCA1-4593-9BF6-30BEBBDD796D}"/>
                </a:ext>
              </a:extLst>
            </p:cNvPr>
            <p:cNvSpPr txBox="1">
              <a:spLocks/>
            </p:cNvSpPr>
            <p:nvPr/>
          </p:nvSpPr>
          <p:spPr>
            <a:xfrm>
              <a:off x="1164456" y="6990209"/>
              <a:ext cx="2563028" cy="252686"/>
            </a:xfrm>
            <a:prstGeom prst="rect">
              <a:avLst/>
            </a:prstGeom>
            <a:noFill/>
            <a:ln>
              <a:noFill/>
            </a:ln>
            <a:effectLst/>
          </p:spPr>
          <p:txBody>
            <a:bodyPr wrap="square" rtlCol="0" anchor="t">
              <a:noAutofit/>
            </a:bodyPr>
            <a:lstStyle/>
            <a:p>
              <a:pPr algn="ctr"/>
              <a:r>
                <a:rPr lang="ja-JP" altLang="en-US" sz="900" dirty="0">
                  <a:latin typeface="メイリオ" panose="020B0604030504040204" pitchFamily="50" charset="-128"/>
                  <a:ea typeface="メイリオ" panose="020B0604030504040204" pitchFamily="50" charset="-128"/>
                  <a:cs typeface="Times New Roman" panose="02020603050405020304" pitchFamily="18" charset="0"/>
                </a:rPr>
                <a:t>既存設備を利活用した整備</a:t>
              </a:r>
              <a:r>
                <a:rPr lang="en-US" sz="900" dirty="0">
                  <a:latin typeface="メイリオ" panose="020B0604030504040204" pitchFamily="50" charset="-128"/>
                  <a:ea typeface="メイリオ" panose="020B0604030504040204" pitchFamily="50" charset="-128"/>
                  <a:cs typeface="ＭＳ Ｐゴシック" panose="020B0600070205080204" pitchFamily="50" charset="-128"/>
                </a:rPr>
                <a:t> </a:t>
              </a:r>
              <a:endPar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endParaRPr>
            </a:p>
          </p:txBody>
        </p:sp>
        <p:pic>
          <p:nvPicPr>
            <p:cNvPr id="25" name="図 24">
              <a:extLst>
                <a:ext uri="{FF2B5EF4-FFF2-40B4-BE49-F238E27FC236}">
                  <a16:creationId xmlns:a16="http://schemas.microsoft.com/office/drawing/2014/main" id="{B35B033E-34D2-4D31-8056-0B3D609DA213}"/>
                </a:ext>
              </a:extLst>
            </p:cNvPr>
            <p:cNvPicPr>
              <a:picLocks noChangeAspect="1"/>
            </p:cNvPicPr>
            <p:nvPr/>
          </p:nvPicPr>
          <p:blipFill>
            <a:blip r:embed="rId6"/>
            <a:stretch>
              <a:fillRect/>
            </a:stretch>
          </p:blipFill>
          <p:spPr>
            <a:xfrm>
              <a:off x="1903175" y="6109014"/>
              <a:ext cx="1131795" cy="858604"/>
            </a:xfrm>
            <a:prstGeom prst="rect">
              <a:avLst/>
            </a:prstGeom>
          </p:spPr>
        </p:pic>
        <p:sp>
          <p:nvSpPr>
            <p:cNvPr id="26" name="正方形/長方形 25">
              <a:extLst>
                <a:ext uri="{FF2B5EF4-FFF2-40B4-BE49-F238E27FC236}">
                  <a16:creationId xmlns:a16="http://schemas.microsoft.com/office/drawing/2014/main" id="{8E294749-5AE0-477D-9DFF-A28BC3BB696B}"/>
                </a:ext>
              </a:extLst>
            </p:cNvPr>
            <p:cNvSpPr/>
            <p:nvPr/>
          </p:nvSpPr>
          <p:spPr>
            <a:xfrm>
              <a:off x="2459069" y="6241719"/>
              <a:ext cx="1605004" cy="10626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00" dirty="0">
                  <a:solidFill>
                    <a:schemeClr val="tx1"/>
                  </a:solidFill>
                  <a:latin typeface="Meiryo UI" panose="020B0604030504040204" pitchFamily="50" charset="-128"/>
                  <a:ea typeface="Meiryo UI" panose="020B0604030504040204" pitchFamily="50" charset="-128"/>
                </a:rPr>
                <a:t>　</a:t>
              </a:r>
              <a:r>
                <a:rPr lang="ja-JP" altLang="en-US" sz="500" b="1" dirty="0">
                  <a:solidFill>
                    <a:schemeClr val="tx1"/>
                  </a:solidFill>
                  <a:latin typeface="Meiryo UI" panose="020B0604030504040204" pitchFamily="50" charset="-128"/>
                  <a:ea typeface="Meiryo UI" panose="020B0604030504040204" pitchFamily="50" charset="-128"/>
                </a:rPr>
                <a:t>新たな管路を設置する場合、</a:t>
              </a:r>
              <a:endParaRPr lang="en-US" altLang="ja-JP" sz="500" b="1" dirty="0">
                <a:solidFill>
                  <a:schemeClr val="tx1"/>
                </a:solidFill>
                <a:latin typeface="Meiryo UI" panose="020B0604030504040204" pitchFamily="50" charset="-128"/>
                <a:ea typeface="Meiryo UI" panose="020B0604030504040204" pitchFamily="50" charset="-128"/>
              </a:endParaRPr>
            </a:p>
            <a:p>
              <a:r>
                <a:rPr lang="ja-JP" altLang="en-US" sz="500" b="1" dirty="0">
                  <a:solidFill>
                    <a:schemeClr val="tx1"/>
                  </a:solidFill>
                  <a:latin typeface="Meiryo UI" panose="020B0604030504040204" pitchFamily="50" charset="-128"/>
                  <a:ea typeface="Meiryo UI" panose="020B0604030504040204" pitchFamily="50" charset="-128"/>
                </a:rPr>
                <a:t>　既設設備（マンホール、管路）</a:t>
              </a:r>
              <a:endParaRPr lang="en-US" altLang="ja-JP" sz="500" b="1" dirty="0">
                <a:solidFill>
                  <a:schemeClr val="tx1"/>
                </a:solidFill>
                <a:latin typeface="Meiryo UI" panose="020B0604030504040204" pitchFamily="50" charset="-128"/>
                <a:ea typeface="Meiryo UI" panose="020B0604030504040204" pitchFamily="50" charset="-128"/>
              </a:endParaRPr>
            </a:p>
            <a:p>
              <a:r>
                <a:rPr lang="ja-JP" altLang="en-US" sz="500" b="1" dirty="0">
                  <a:solidFill>
                    <a:schemeClr val="tx1"/>
                  </a:solidFill>
                  <a:latin typeface="Meiryo UI" panose="020B0604030504040204" pitchFamily="50" charset="-128"/>
                  <a:ea typeface="Meiryo UI" panose="020B0604030504040204" pitchFamily="50" charset="-128"/>
                </a:rPr>
                <a:t>　を使用する</a:t>
              </a:r>
              <a:endParaRPr lang="en-US" altLang="ja-JP" sz="5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83DBFEB7-2D8A-490F-8262-BDAED2D6B4C9}"/>
                </a:ext>
              </a:extLst>
            </p:cNvPr>
            <p:cNvSpPr/>
            <p:nvPr/>
          </p:nvSpPr>
          <p:spPr>
            <a:xfrm>
              <a:off x="1951740" y="6425169"/>
              <a:ext cx="884904" cy="3150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600" b="1" dirty="0">
                  <a:solidFill>
                    <a:srgbClr val="FF0000"/>
                  </a:solidFill>
                  <a:latin typeface="Meiryo UI" panose="020B0604030504040204" pitchFamily="50" charset="-128"/>
                  <a:ea typeface="Meiryo UI" panose="020B0604030504040204" pitchFamily="50" charset="-128"/>
                </a:rPr>
                <a:t>新設管（電力）</a:t>
              </a:r>
              <a:endParaRPr lang="en-US" altLang="ja-JP" sz="600" b="1" dirty="0">
                <a:solidFill>
                  <a:srgbClr val="FF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4FB6C2C-05A3-491E-86B3-49795995B587}"/>
                </a:ext>
              </a:extLst>
            </p:cNvPr>
            <p:cNvSpPr/>
            <p:nvPr/>
          </p:nvSpPr>
          <p:spPr>
            <a:xfrm>
              <a:off x="1869678" y="6694985"/>
              <a:ext cx="873601" cy="3150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a:solidFill>
                    <a:srgbClr val="0000FF"/>
                  </a:solidFill>
                  <a:latin typeface="Meiryo UI" panose="020B0604030504040204" pitchFamily="50" charset="-128"/>
                  <a:ea typeface="Meiryo UI" panose="020B0604030504040204" pitchFamily="50" charset="-128"/>
                </a:rPr>
                <a:t>　</a:t>
              </a:r>
              <a:r>
                <a:rPr lang="ja-JP" altLang="en-US" sz="600" b="1" dirty="0">
                  <a:solidFill>
                    <a:srgbClr val="0000FF"/>
                  </a:solidFill>
                  <a:latin typeface="Meiryo UI" panose="020B0604030504040204" pitchFamily="50" charset="-128"/>
                  <a:ea typeface="Meiryo UI" panose="020B0604030504040204" pitchFamily="50" charset="-128"/>
                </a:rPr>
                <a:t>既設管（通信）</a:t>
              </a:r>
              <a:endParaRPr lang="en-US" altLang="ja-JP" sz="600" b="1" dirty="0">
                <a:solidFill>
                  <a:srgbClr val="0000FF"/>
                </a:solidFill>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857DB9F7-595F-446E-9D52-A793AE303D90}"/>
                </a:ext>
              </a:extLst>
            </p:cNvPr>
            <p:cNvPicPr>
              <a:picLocks noChangeAspect="1"/>
            </p:cNvPicPr>
            <p:nvPr/>
          </p:nvPicPr>
          <p:blipFill>
            <a:blip r:embed="rId7"/>
            <a:stretch>
              <a:fillRect/>
            </a:stretch>
          </p:blipFill>
          <p:spPr>
            <a:xfrm>
              <a:off x="4173635" y="6118062"/>
              <a:ext cx="973994" cy="827739"/>
            </a:xfrm>
            <a:prstGeom prst="rect">
              <a:avLst/>
            </a:prstGeom>
          </p:spPr>
        </p:pic>
        <p:sp>
          <p:nvSpPr>
            <p:cNvPr id="31" name="テキスト ボックス 20">
              <a:extLst>
                <a:ext uri="{FF2B5EF4-FFF2-40B4-BE49-F238E27FC236}">
                  <a16:creationId xmlns:a16="http://schemas.microsoft.com/office/drawing/2014/main" id="{D7F63704-ED8F-48C9-9FDE-9E7C5BEB58C2}"/>
                </a:ext>
              </a:extLst>
            </p:cNvPr>
            <p:cNvSpPr txBox="1">
              <a:spLocks/>
            </p:cNvSpPr>
            <p:nvPr/>
          </p:nvSpPr>
          <p:spPr>
            <a:xfrm>
              <a:off x="4093541" y="5967458"/>
              <a:ext cx="1194393" cy="258525"/>
            </a:xfrm>
            <a:prstGeom prst="rect">
              <a:avLst/>
            </a:prstGeom>
            <a:noFill/>
            <a:ln>
              <a:noFill/>
            </a:ln>
            <a:effectLst/>
          </p:spPr>
          <p:txBody>
            <a:bodyPr wrap="square" rtlCol="0" anchor="t">
              <a:noAutofit/>
            </a:bodyPr>
            <a:lstStyle/>
            <a:p>
              <a:pPr algn="ctr"/>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従来　　</a:t>
              </a:r>
              <a:r>
                <a:rPr lang="ja-JP" altLang="en-US" sz="70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新基準</a:t>
              </a:r>
              <a:endParaRPr lang="ja-JP" altLang="en-US" sz="126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2" name="テキスト ボックス 20">
              <a:extLst>
                <a:ext uri="{FF2B5EF4-FFF2-40B4-BE49-F238E27FC236}">
                  <a16:creationId xmlns:a16="http://schemas.microsoft.com/office/drawing/2014/main" id="{413D3463-0469-4E7D-8AC6-BADC70F860D3}"/>
                </a:ext>
              </a:extLst>
            </p:cNvPr>
            <p:cNvSpPr txBox="1">
              <a:spLocks/>
            </p:cNvSpPr>
            <p:nvPr/>
          </p:nvSpPr>
          <p:spPr>
            <a:xfrm>
              <a:off x="4184623" y="6777456"/>
              <a:ext cx="1460267" cy="258525"/>
            </a:xfrm>
            <a:prstGeom prst="rect">
              <a:avLst/>
            </a:prstGeom>
            <a:noFill/>
            <a:ln>
              <a:noFill/>
            </a:ln>
            <a:effectLst/>
          </p:spPr>
          <p:txBody>
            <a:bodyPr wrap="square" rtlCol="0" anchor="t">
              <a:noAutofit/>
            </a:bodyPr>
            <a:lstStyle/>
            <a:p>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80cm</a:t>
              </a:r>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700" b="1"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7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40cm</a:t>
              </a:r>
              <a:endParaRPr lang="ja-JP" altLang="en-US" sz="126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3" name="テキスト ボックス 20">
              <a:extLst>
                <a:ext uri="{FF2B5EF4-FFF2-40B4-BE49-F238E27FC236}">
                  <a16:creationId xmlns:a16="http://schemas.microsoft.com/office/drawing/2014/main" id="{F4FFDBFB-18E2-46F8-AAEF-FC12DEB09F7B}"/>
                </a:ext>
              </a:extLst>
            </p:cNvPr>
            <p:cNvSpPr txBox="1">
              <a:spLocks/>
            </p:cNvSpPr>
            <p:nvPr/>
          </p:nvSpPr>
          <p:spPr>
            <a:xfrm>
              <a:off x="4117599" y="6697057"/>
              <a:ext cx="648859" cy="258525"/>
            </a:xfrm>
            <a:prstGeom prst="rect">
              <a:avLst/>
            </a:prstGeom>
            <a:noFill/>
            <a:ln>
              <a:noFill/>
            </a:ln>
            <a:effectLst/>
          </p:spPr>
          <p:txBody>
            <a:bodyPr wrap="square" rtlCol="0" anchor="t">
              <a:noAutofit/>
            </a:bodyPr>
            <a:lstStyle/>
            <a:p>
              <a:pPr algn="ctr"/>
              <a:r>
                <a:rPr lang="ja-JP" altLang="en-US" sz="600" b="1"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掘削量大</a:t>
              </a:r>
              <a:endParaRPr lang="ja-JP" altLang="en-US" sz="600" b="1" dirty="0">
                <a:solidFill>
                  <a:srgbClr val="FF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5" name="テキスト ボックス 20">
              <a:extLst>
                <a:ext uri="{FF2B5EF4-FFF2-40B4-BE49-F238E27FC236}">
                  <a16:creationId xmlns:a16="http://schemas.microsoft.com/office/drawing/2014/main" id="{90E74863-5C07-4EE6-84C7-3640C593E6F4}"/>
                </a:ext>
              </a:extLst>
            </p:cNvPr>
            <p:cNvSpPr txBox="1">
              <a:spLocks/>
            </p:cNvSpPr>
            <p:nvPr/>
          </p:nvSpPr>
          <p:spPr>
            <a:xfrm>
              <a:off x="4537950" y="6495576"/>
              <a:ext cx="648859" cy="258525"/>
            </a:xfrm>
            <a:prstGeom prst="rect">
              <a:avLst/>
            </a:prstGeom>
            <a:noFill/>
            <a:ln>
              <a:noFill/>
            </a:ln>
            <a:effectLst/>
          </p:spPr>
          <p:txBody>
            <a:bodyPr wrap="square" rtlCol="0" anchor="t">
              <a:noAutofit/>
            </a:bodyPr>
            <a:lstStyle/>
            <a:p>
              <a:pPr algn="ctr"/>
              <a:r>
                <a:rPr lang="ja-JP" altLang="en-US" sz="6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掘削量小</a:t>
              </a:r>
              <a:endParaRPr lang="ja-JP" altLang="en-US" sz="60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6" name="テキスト ボックス 20">
              <a:extLst>
                <a:ext uri="{FF2B5EF4-FFF2-40B4-BE49-F238E27FC236}">
                  <a16:creationId xmlns:a16="http://schemas.microsoft.com/office/drawing/2014/main" id="{DD1E1C4F-D197-4C4E-B15F-15F1299B700E}"/>
                </a:ext>
              </a:extLst>
            </p:cNvPr>
            <p:cNvSpPr txBox="1">
              <a:spLocks/>
            </p:cNvSpPr>
            <p:nvPr/>
          </p:nvSpPr>
          <p:spPr>
            <a:xfrm>
              <a:off x="3488483" y="6995879"/>
              <a:ext cx="2410958" cy="419608"/>
            </a:xfrm>
            <a:prstGeom prst="rect">
              <a:avLst/>
            </a:prstGeom>
            <a:noFill/>
            <a:ln>
              <a:noFill/>
            </a:ln>
            <a:effectLst/>
          </p:spPr>
          <p:txBody>
            <a:bodyPr wrap="square" rtlCol="0" anchor="t">
              <a:noAutofit/>
            </a:bodyPr>
            <a:lstStyle/>
            <a:p>
              <a:pPr algn="ctr"/>
              <a:r>
                <a:rPr lang="ja-JP" altLang="en-US" sz="900" dirty="0">
                  <a:latin typeface="メイリオ" panose="020B0604030504040204" pitchFamily="50" charset="-128"/>
                  <a:ea typeface="メイリオ" panose="020B0604030504040204" pitchFamily="50" charset="-128"/>
                </a:rPr>
                <a:t>埋設位置を浅くした整備</a:t>
              </a:r>
              <a:endPar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endParaRPr>
            </a:p>
          </p:txBody>
        </p:sp>
      </p:grpSp>
      <p:sp>
        <p:nvSpPr>
          <p:cNvPr id="60" name="Text Box 215">
            <a:extLst>
              <a:ext uri="{FF2B5EF4-FFF2-40B4-BE49-F238E27FC236}">
                <a16:creationId xmlns:a16="http://schemas.microsoft.com/office/drawing/2014/main" id="{5EDC07EE-EF0A-4ACB-8CB9-A48B319B95E9}"/>
              </a:ext>
            </a:extLst>
          </p:cNvPr>
          <p:cNvSpPr txBox="1">
            <a:spLocks noChangeArrowheads="1"/>
          </p:cNvSpPr>
          <p:nvPr/>
        </p:nvSpPr>
        <p:spPr bwMode="auto">
          <a:xfrm>
            <a:off x="159803" y="7359228"/>
            <a:ext cx="6538394" cy="562340"/>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国道 </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176</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号 （豊中市）、府道 野崎停車場線 （大東市）、</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府道 大阪港八尾線 （八尾市）、</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国道 </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480</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号 （和泉市）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p>
        </p:txBody>
      </p:sp>
      <p:sp>
        <p:nvSpPr>
          <p:cNvPr id="61" name="テキスト ボックス 1">
            <a:extLst>
              <a:ext uri="{FF2B5EF4-FFF2-40B4-BE49-F238E27FC236}">
                <a16:creationId xmlns:a16="http://schemas.microsoft.com/office/drawing/2014/main" id="{F649A880-7A78-4CF1-AF4C-BC4FA76472A4}"/>
              </a:ext>
            </a:extLst>
          </p:cNvPr>
          <p:cNvSpPr txBox="1">
            <a:spLocks noChangeArrowheads="1"/>
          </p:cNvSpPr>
          <p:nvPr/>
        </p:nvSpPr>
        <p:spPr bwMode="auto">
          <a:xfrm>
            <a:off x="2141107" y="9666067"/>
            <a:ext cx="2880320" cy="255485"/>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無電柱化の事例</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大阪港八尾線（八尾市）</a:t>
            </a:r>
          </a:p>
        </p:txBody>
      </p:sp>
      <p:sp>
        <p:nvSpPr>
          <p:cNvPr id="62" name="右矢印 40">
            <a:extLst>
              <a:ext uri="{FF2B5EF4-FFF2-40B4-BE49-F238E27FC236}">
                <a16:creationId xmlns:a16="http://schemas.microsoft.com/office/drawing/2014/main" id="{F37CC2C7-9D85-425A-992B-807E8C010DC8}"/>
              </a:ext>
            </a:extLst>
          </p:cNvPr>
          <p:cNvSpPr/>
          <p:nvPr/>
        </p:nvSpPr>
        <p:spPr>
          <a:xfrm>
            <a:off x="3351178" y="8613210"/>
            <a:ext cx="375832"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3" name="Rectangle 351">
            <a:extLst>
              <a:ext uri="{FF2B5EF4-FFF2-40B4-BE49-F238E27FC236}">
                <a16:creationId xmlns:a16="http://schemas.microsoft.com/office/drawing/2014/main" id="{B97A1A13-0EC0-4071-9A72-826B79BCBA0A}"/>
              </a:ext>
            </a:extLst>
          </p:cNvPr>
          <p:cNvSpPr>
            <a:spLocks noChangeArrowheads="1"/>
          </p:cNvSpPr>
          <p:nvPr/>
        </p:nvSpPr>
        <p:spPr bwMode="auto">
          <a:xfrm>
            <a:off x="940846" y="7965391"/>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抜柱前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Rectangle 351">
            <a:extLst>
              <a:ext uri="{FF2B5EF4-FFF2-40B4-BE49-F238E27FC236}">
                <a16:creationId xmlns:a16="http://schemas.microsoft.com/office/drawing/2014/main" id="{E3DA5440-511F-4667-A810-82F92F28DFAD}"/>
              </a:ext>
            </a:extLst>
          </p:cNvPr>
          <p:cNvSpPr>
            <a:spLocks noChangeArrowheads="1"/>
          </p:cNvSpPr>
          <p:nvPr/>
        </p:nvSpPr>
        <p:spPr bwMode="auto">
          <a:xfrm>
            <a:off x="4383544" y="7982073"/>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抜柱後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5" name="図 64">
            <a:extLst>
              <a:ext uri="{FF2B5EF4-FFF2-40B4-BE49-F238E27FC236}">
                <a16:creationId xmlns:a16="http://schemas.microsoft.com/office/drawing/2014/main" id="{70A3DD99-4C48-499F-BED5-EBD2C95E2CF9}"/>
              </a:ext>
            </a:extLst>
          </p:cNvPr>
          <p:cNvPicPr/>
          <p:nvPr/>
        </p:nvPicPr>
        <p:blipFill rotWithShape="1">
          <a:blip r:embed="rId8" cstate="print">
            <a:extLst>
              <a:ext uri="{28A0092B-C50C-407E-A947-70E740481C1C}">
                <a14:useLocalDpi xmlns:a14="http://schemas.microsoft.com/office/drawing/2010/main" val="0"/>
              </a:ext>
            </a:extLst>
          </a:blip>
          <a:srcRect l="29813" t="28797" r="30223" b="17838"/>
          <a:stretch/>
        </p:blipFill>
        <p:spPr bwMode="auto">
          <a:xfrm>
            <a:off x="719537" y="8119291"/>
            <a:ext cx="2217390" cy="1530093"/>
          </a:xfrm>
          <a:prstGeom prst="rect">
            <a:avLst/>
          </a:prstGeom>
          <a:ln>
            <a:noFill/>
          </a:ln>
          <a:extLst>
            <a:ext uri="{53640926-AAD7-44D8-BBD7-CCE9431645EC}">
              <a14:shadowObscured xmlns:a14="http://schemas.microsoft.com/office/drawing/2010/main"/>
            </a:ext>
          </a:extLst>
        </p:spPr>
      </p:pic>
      <p:pic>
        <p:nvPicPr>
          <p:cNvPr id="66" name="図 65">
            <a:extLst>
              <a:ext uri="{FF2B5EF4-FFF2-40B4-BE49-F238E27FC236}">
                <a16:creationId xmlns:a16="http://schemas.microsoft.com/office/drawing/2014/main" id="{248F18B8-4923-42C9-9194-F0D577859384}"/>
              </a:ext>
            </a:extLst>
          </p:cNvPr>
          <p:cNvPicPr/>
          <p:nvPr/>
        </p:nvPicPr>
        <p:blipFill rotWithShape="1">
          <a:blip r:embed="rId9" cstate="print">
            <a:extLst>
              <a:ext uri="{28A0092B-C50C-407E-A947-70E740481C1C}">
                <a14:useLocalDpi xmlns:a14="http://schemas.microsoft.com/office/drawing/2010/main" val="0"/>
              </a:ext>
            </a:extLst>
          </a:blip>
          <a:srcRect l="14416" t="8466" r="14691" b="6424"/>
          <a:stretch/>
        </p:blipFill>
        <p:spPr bwMode="auto">
          <a:xfrm>
            <a:off x="4141261" y="8132429"/>
            <a:ext cx="2217389" cy="1530093"/>
          </a:xfrm>
          <a:prstGeom prst="rect">
            <a:avLst/>
          </a:prstGeom>
          <a:ln>
            <a:noFill/>
          </a:ln>
          <a:extLst>
            <a:ext uri="{53640926-AAD7-44D8-BBD7-CCE9431645EC}">
              <a14:shadowObscured xmlns:a14="http://schemas.microsoft.com/office/drawing/2010/main"/>
            </a:ext>
          </a:extLst>
        </p:spPr>
      </p:pic>
      <p:sp>
        <p:nvSpPr>
          <p:cNvPr id="37" name="楕円 36">
            <a:extLst>
              <a:ext uri="{FF2B5EF4-FFF2-40B4-BE49-F238E27FC236}">
                <a16:creationId xmlns:a16="http://schemas.microsoft.com/office/drawing/2014/main" id="{37716FF2-55D2-4F0E-B434-9DBD2F6516EF}"/>
              </a:ext>
            </a:extLst>
          </p:cNvPr>
          <p:cNvSpPr/>
          <p:nvPr/>
        </p:nvSpPr>
        <p:spPr>
          <a:xfrm>
            <a:off x="5698410" y="2877742"/>
            <a:ext cx="241038" cy="189863"/>
          </a:xfrm>
          <a:prstGeom prst="ellipse">
            <a:avLst/>
          </a:prstGeom>
          <a:solidFill>
            <a:schemeClr val="bg1">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0" name="テキスト ボックス 39">
            <a:extLst>
              <a:ext uri="{FF2B5EF4-FFF2-40B4-BE49-F238E27FC236}">
                <a16:creationId xmlns:a16="http://schemas.microsoft.com/office/drawing/2014/main" id="{C595E37D-8477-48FB-8937-68A6D72981E8}"/>
              </a:ext>
            </a:extLst>
          </p:cNvPr>
          <p:cNvSpPr txBox="1"/>
          <p:nvPr/>
        </p:nvSpPr>
        <p:spPr>
          <a:xfrm>
            <a:off x="6669360" y="9706109"/>
            <a:ext cx="235962" cy="215444"/>
          </a:xfrm>
          <a:prstGeom prst="rect">
            <a:avLst/>
          </a:prstGeom>
          <a:noFill/>
        </p:spPr>
        <p:txBody>
          <a:bodyPr wrap="none" rtlCol="0">
            <a:spAutoFit/>
          </a:bodyPr>
          <a:lstStyle/>
          <a:p>
            <a:r>
              <a:rPr kumimoji="1" lang="en-US" altLang="ja-JP" sz="800" dirty="0"/>
              <a:t>6</a:t>
            </a:r>
            <a:endParaRPr kumimoji="1" lang="ja-JP" altLang="en-US" sz="800" dirty="0"/>
          </a:p>
        </p:txBody>
      </p:sp>
    </p:spTree>
    <p:extLst>
      <p:ext uri="{BB962C8B-B14F-4D97-AF65-F5344CB8AC3E}">
        <p14:creationId xmlns:p14="http://schemas.microsoft.com/office/powerpoint/2010/main" val="20448010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29BE-0AA6-4DC4-8712-5F66E4D03EB5}">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www.w3.org/XML/1998/namespace"/>
    <ds:schemaRef ds:uri="4e21aece-359b-4e6f-8f54-c70e1e237c6a"/>
    <ds:schemaRef ds:uri="http://purl.org/dc/terms/"/>
    <ds:schemaRef ds:uri="http://purl.org/dc/elements/1.1/"/>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29804</TotalTime>
  <Words>943</Words>
  <Application>Microsoft Office PowerPoint</Application>
  <PresentationFormat>A4 210 x 297 mm</PresentationFormat>
  <Paragraphs>75</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HG丸ｺﾞｼｯｸM-PRO</vt:lpstr>
      <vt:lpstr>Meiryo UI</vt:lpstr>
      <vt:lpstr>メイリオ</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revision>1603</cp:revision>
  <cp:lastPrinted>2025-04-01T12:23:09Z</cp:lastPrinted>
  <dcterms:created xsi:type="dcterms:W3CDTF">2015-03-03T10:39:59Z</dcterms:created>
  <dcterms:modified xsi:type="dcterms:W3CDTF">2025-05-21T01:51:07Z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