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
  </p:notesMasterIdLst>
  <p:handoutMasterIdLst>
    <p:handoutMasterId r:id="rId8"/>
  </p:handoutMasterIdLst>
  <p:sldIdLst>
    <p:sldId id="514" r:id="rId5"/>
    <p:sldId id="515" r:id="rId6"/>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溝内　咲子" initials="溝内　咲子" lastIdx="7" clrIdx="0">
    <p:extLst>
      <p:ext uri="{19B8F6BF-5375-455C-9EA6-DF929625EA0E}">
        <p15:presenceInfo xmlns:p15="http://schemas.microsoft.com/office/powerpoint/2012/main" userId="S::MizochiS@lan.pref.osaka.jp::1175b10d-7719-4dc0-b0dc-37922d059e62" providerId="AD"/>
      </p:ext>
    </p:extLst>
  </p:cmAuthor>
  <p:cmAuthor id="2" name="上田　久志" initials="上田　久志" lastIdx="4" clrIdx="1">
    <p:extLst>
      <p:ext uri="{19B8F6BF-5375-455C-9EA6-DF929625EA0E}">
        <p15:presenceInfo xmlns:p15="http://schemas.microsoft.com/office/powerpoint/2012/main" userId="S::UedaHis@lan.pref.osaka.jp::9a6f4b61-bb13-47b2-8220-6894e63f2d8e" providerId="AD"/>
      </p:ext>
    </p:extLst>
  </p:cmAuthor>
  <p:cmAuthor id="3" name="井上　悠真" initials="井上　悠真" lastIdx="1" clrIdx="2">
    <p:extLst>
      <p:ext uri="{19B8F6BF-5375-455C-9EA6-DF929625EA0E}">
        <p15:presenceInfo xmlns:p15="http://schemas.microsoft.com/office/powerpoint/2012/main" userId="S::InoueYum@lan.pref.osaka.jp::21d60823-d2db-4899-b238-e56e292e2b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0A1"/>
    <a:srgbClr val="FFCCCC"/>
    <a:srgbClr val="FED6CE"/>
    <a:srgbClr val="767171"/>
    <a:srgbClr val="59CC8D"/>
    <a:srgbClr val="4FB683"/>
    <a:srgbClr val="3CDC8B"/>
    <a:srgbClr val="14DC8B"/>
    <a:srgbClr val="00DC64"/>
    <a:srgbClr val="00D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70" autoAdjust="0"/>
    <p:restoredTop sz="96395" autoAdjust="0"/>
  </p:normalViewPr>
  <p:slideViewPr>
    <p:cSldViewPr>
      <p:cViewPr varScale="1">
        <p:scale>
          <a:sx n="89" d="100"/>
          <a:sy n="89" d="100"/>
        </p:scale>
        <p:origin x="3420" y="108"/>
      </p:cViewPr>
      <p:guideLst>
        <p:guide orient="horz" pos="3120"/>
        <p:guide pos="216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52" d="100"/>
          <a:sy n="52" d="100"/>
        </p:scale>
        <p:origin x="-2934" y="-9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7" y="9"/>
            <a:ext cx="2949575" cy="496888"/>
          </a:xfrm>
          <a:prstGeom prst="rect">
            <a:avLst/>
          </a:prstGeom>
        </p:spPr>
        <p:txBody>
          <a:bodyPr vert="horz" lIns="91317" tIns="45661" rIns="91317" bIns="4566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59" y="9"/>
            <a:ext cx="2949575" cy="496888"/>
          </a:xfrm>
          <a:prstGeom prst="rect">
            <a:avLst/>
          </a:prstGeom>
        </p:spPr>
        <p:txBody>
          <a:bodyPr vert="horz" lIns="91317" tIns="45661" rIns="91317" bIns="45661" rtlCol="0"/>
          <a:lstStyle>
            <a:lvl1pPr algn="r">
              <a:defRPr sz="1200"/>
            </a:lvl1pPr>
          </a:lstStyle>
          <a:p>
            <a:fld id="{D6E1D015-2EA0-4B61-B928-CBD8A0062C15}" type="datetimeFigureOut">
              <a:rPr kumimoji="1" lang="ja-JP" altLang="en-US" smtClean="0"/>
              <a:t>2025/5/22</a:t>
            </a:fld>
            <a:endParaRPr kumimoji="1" lang="ja-JP" altLang="en-US"/>
          </a:p>
        </p:txBody>
      </p:sp>
      <p:sp>
        <p:nvSpPr>
          <p:cNvPr id="4" name="フッター プレースホルダー 3"/>
          <p:cNvSpPr>
            <a:spLocks noGrp="1"/>
          </p:cNvSpPr>
          <p:nvPr>
            <p:ph type="ftr" sz="quarter" idx="2"/>
          </p:nvPr>
        </p:nvSpPr>
        <p:spPr>
          <a:xfrm>
            <a:off x="17" y="9440864"/>
            <a:ext cx="2949575" cy="496887"/>
          </a:xfrm>
          <a:prstGeom prst="rect">
            <a:avLst/>
          </a:prstGeom>
        </p:spPr>
        <p:txBody>
          <a:bodyPr vert="horz" lIns="91317" tIns="45661" rIns="91317" bIns="4566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59" y="9440864"/>
            <a:ext cx="2949575" cy="496887"/>
          </a:xfrm>
          <a:prstGeom prst="rect">
            <a:avLst/>
          </a:prstGeom>
        </p:spPr>
        <p:txBody>
          <a:bodyPr vert="horz" lIns="91317" tIns="45661" rIns="91317" bIns="45661" rtlCol="0" anchor="b"/>
          <a:lstStyle>
            <a:lvl1pPr algn="r">
              <a:defRPr sz="1200"/>
            </a:lvl1pPr>
          </a:lstStyle>
          <a:p>
            <a:fld id="{919A1E07-5B6E-44D4-AB6D-6443BDAEC678}" type="slidenum">
              <a:rPr kumimoji="1" lang="ja-JP" altLang="en-US" smtClean="0"/>
              <a:t>‹#›</a:t>
            </a:fld>
            <a:endParaRPr kumimoji="1" lang="ja-JP" altLang="en-US"/>
          </a:p>
        </p:txBody>
      </p:sp>
    </p:spTree>
    <p:extLst>
      <p:ext uri="{BB962C8B-B14F-4D97-AF65-F5344CB8AC3E}">
        <p14:creationId xmlns:p14="http://schemas.microsoft.com/office/powerpoint/2010/main" val="273828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2"/>
            <a:ext cx="2949790" cy="496967"/>
          </a:xfrm>
          <a:prstGeom prst="rect">
            <a:avLst/>
          </a:prstGeom>
        </p:spPr>
        <p:txBody>
          <a:bodyPr vert="horz" lIns="91317" tIns="45661" rIns="91317" bIns="4566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8" y="22"/>
            <a:ext cx="2949790" cy="496967"/>
          </a:xfrm>
          <a:prstGeom prst="rect">
            <a:avLst/>
          </a:prstGeom>
        </p:spPr>
        <p:txBody>
          <a:bodyPr vert="horz" lIns="91317" tIns="45661" rIns="91317" bIns="45661" rtlCol="0"/>
          <a:lstStyle>
            <a:lvl1pPr algn="r">
              <a:defRPr sz="1200"/>
            </a:lvl1pPr>
          </a:lstStyle>
          <a:p>
            <a:fld id="{96320395-F39B-42D7-9562-8242D79D344F}" type="datetimeFigureOut">
              <a:rPr kumimoji="1" lang="ja-JP" altLang="en-US" smtClean="0"/>
              <a:t>2025/5/22</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317" tIns="45661" rIns="91317" bIns="45661"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317" tIns="45661" rIns="91317" bIns="4566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672"/>
            <a:ext cx="2949790" cy="496967"/>
          </a:xfrm>
          <a:prstGeom prst="rect">
            <a:avLst/>
          </a:prstGeom>
        </p:spPr>
        <p:txBody>
          <a:bodyPr vert="horz" lIns="91317" tIns="45661" rIns="91317" bIns="4566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8" y="9440672"/>
            <a:ext cx="2949790" cy="496967"/>
          </a:xfrm>
          <a:prstGeom prst="rect">
            <a:avLst/>
          </a:prstGeom>
        </p:spPr>
        <p:txBody>
          <a:bodyPr vert="horz" lIns="91317" tIns="45661" rIns="91317" bIns="45661" rtlCol="0" anchor="b"/>
          <a:lstStyle>
            <a:lvl1pPr algn="r">
              <a:defRPr sz="1200"/>
            </a:lvl1pPr>
          </a:lstStyle>
          <a:p>
            <a:fld id="{5B8A2593-B831-4156-887D-9FC9ED896D3D}" type="slidenum">
              <a:rPr kumimoji="1" lang="ja-JP" altLang="en-US" smtClean="0"/>
              <a:t>‹#›</a:t>
            </a:fld>
            <a:endParaRPr kumimoji="1" lang="ja-JP" altLang="en-US"/>
          </a:p>
        </p:txBody>
      </p:sp>
    </p:spTree>
    <p:extLst>
      <p:ext uri="{BB962C8B-B14F-4D97-AF65-F5344CB8AC3E}">
        <p14:creationId xmlns:p14="http://schemas.microsoft.com/office/powerpoint/2010/main" val="2804779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7"/>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6" name="スライド番号プレースホルダー 5"/>
          <p:cNvSpPr>
            <a:spLocks noGrp="1"/>
          </p:cNvSpPr>
          <p:nvPr>
            <p:ph type="sldNum" sz="quarter" idx="12"/>
          </p:nvPr>
        </p:nvSpPr>
        <p:spPr>
          <a:xfrm>
            <a:off x="5861248" y="9610177"/>
            <a:ext cx="1600200" cy="527402"/>
          </a:xfrm>
          <a:prstGeom prst="rect">
            <a:avLst/>
          </a:prstGeom>
        </p:spPr>
        <p:txBody>
          <a:bodyPr/>
          <a:lstStyle/>
          <a:p>
            <a:fld id="{8222FFE1-49D9-434A-9603-2EC61656C55C}" type="slidenum">
              <a:rPr kumimoji="1" lang="ja-JP" altLang="en-US" smtClean="0"/>
              <a:t>‹#›</a:t>
            </a:fld>
            <a:endParaRPr kumimoji="1" lang="ja-JP" altLang="en-US"/>
          </a:p>
        </p:txBody>
      </p:sp>
    </p:spTree>
    <p:extLst>
      <p:ext uri="{BB962C8B-B14F-4D97-AF65-F5344CB8AC3E}">
        <p14:creationId xmlns:p14="http://schemas.microsoft.com/office/powerpoint/2010/main" val="321881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46275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8"/>
            <a:ext cx="1157288" cy="112680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29698"/>
            <a:ext cx="3357563" cy="112680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151326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122846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9"/>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7"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56313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8"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07284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6"/>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04891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59359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284640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9"/>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96" y="394411"/>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60372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5"/>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7"/>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25966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6"/>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5"/>
          <p:cNvSpPr>
            <a:spLocks noGrp="1"/>
          </p:cNvSpPr>
          <p:nvPr>
            <p:ph type="sldNum" sz="quarter" idx="4"/>
          </p:nvPr>
        </p:nvSpPr>
        <p:spPr>
          <a:xfrm>
            <a:off x="99392" y="9633524"/>
            <a:ext cx="6858000" cy="527402"/>
          </a:xfrm>
          <a:prstGeom prst="rect">
            <a:avLst/>
          </a:prstGeom>
        </p:spPr>
        <p:txBody>
          <a:bodyPr/>
          <a:lstStyle>
            <a:lvl1pPr algn="ctr">
              <a:defRPr/>
            </a:lvl1pPr>
          </a:lstStyle>
          <a:p>
            <a:pPr algn="r"/>
            <a:fld id="{8222FFE1-49D9-434A-9603-2EC61656C55C}" type="slidenum">
              <a:rPr lang="ja-JP" altLang="en-US" smtClean="0"/>
              <a:pPr algn="r"/>
              <a:t>‹#›</a:t>
            </a:fld>
            <a:endParaRPr lang="ja-JP" altLang="en-US" dirty="0"/>
          </a:p>
        </p:txBody>
      </p:sp>
      <p:sp>
        <p:nvSpPr>
          <p:cNvPr id="8" name="フッター プレースホルダー 7"/>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44487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メモ 5"/>
          <p:cNvSpPr/>
          <p:nvPr/>
        </p:nvSpPr>
        <p:spPr>
          <a:xfrm>
            <a:off x="239348" y="3166320"/>
            <a:ext cx="2448273" cy="275481"/>
          </a:xfrm>
          <a:prstGeom prst="foldedCorner">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国・都道府県道の整備率</a:t>
            </a:r>
          </a:p>
        </p:txBody>
      </p:sp>
      <p:sp>
        <p:nvSpPr>
          <p:cNvPr id="11" name="Text Box 270"/>
          <p:cNvSpPr txBox="1">
            <a:spLocks noChangeArrowheads="1"/>
          </p:cNvSpPr>
          <p:nvPr/>
        </p:nvSpPr>
        <p:spPr bwMode="auto">
          <a:xfrm>
            <a:off x="3861048" y="5601488"/>
            <a:ext cx="1398152"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出典：道路統計年報</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2024</a:t>
            </a:r>
          </a:p>
        </p:txBody>
      </p:sp>
      <p:sp>
        <p:nvSpPr>
          <p:cNvPr id="12" name="Text Box 270"/>
          <p:cNvSpPr txBox="1">
            <a:spLocks noChangeArrowheads="1"/>
          </p:cNvSpPr>
          <p:nvPr/>
        </p:nvSpPr>
        <p:spPr bwMode="auto">
          <a:xfrm>
            <a:off x="2553370" y="3497981"/>
            <a:ext cx="1388783" cy="10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136525" lvl="0" indent="0" algn="r" defTabSz="914400" rtl="0" eaLnBrk="1" fontAlgn="base" latinLnBrk="0" hangingPunct="1">
              <a:lnSpc>
                <a:spcPct val="100000"/>
              </a:lnSpc>
              <a:spcBef>
                <a:spcPct val="0"/>
              </a:spcBef>
              <a:spcAft>
                <a:spcPct val="0"/>
              </a:spcAft>
              <a:buClrTx/>
              <a:buSzTx/>
              <a:buFontTx/>
              <a:buNone/>
              <a:tabLst/>
              <a:defRPr/>
            </a:pP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Text Box 270"/>
          <p:cNvSpPr txBox="1">
            <a:spLocks noChangeArrowheads="1"/>
          </p:cNvSpPr>
          <p:nvPr/>
        </p:nvSpPr>
        <p:spPr bwMode="auto">
          <a:xfrm>
            <a:off x="2041153" y="3437711"/>
            <a:ext cx="1765300" cy="21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136525" lvl="0" indent="0" algn="r" defTabSz="914400"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令和５年</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３</a:t>
            </a:r>
            <a:r>
              <a:rPr kumimoji="1"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700" dirty="0">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日現在</a:t>
            </a:r>
            <a:endParaRPr kumimoji="1" lang="ja-JP"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角丸四角形 32"/>
          <p:cNvSpPr/>
          <p:nvPr/>
        </p:nvSpPr>
        <p:spPr>
          <a:xfrm>
            <a:off x="116632" y="56460"/>
            <a:ext cx="6640102" cy="36004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道路の整備状況</a:t>
            </a:r>
          </a:p>
        </p:txBody>
      </p:sp>
      <p:sp>
        <p:nvSpPr>
          <p:cNvPr id="32" name="メモ 31"/>
          <p:cNvSpPr/>
          <p:nvPr/>
        </p:nvSpPr>
        <p:spPr>
          <a:xfrm>
            <a:off x="239348" y="6255640"/>
            <a:ext cx="2448273" cy="275481"/>
          </a:xfrm>
          <a:prstGeom prst="foldedCorner">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都市計画道路</a:t>
            </a:r>
          </a:p>
        </p:txBody>
      </p:sp>
      <p:sp>
        <p:nvSpPr>
          <p:cNvPr id="34" name="Text Box 304"/>
          <p:cNvSpPr txBox="1">
            <a:spLocks noChangeArrowheads="1"/>
          </p:cNvSpPr>
          <p:nvPr/>
        </p:nvSpPr>
        <p:spPr bwMode="auto">
          <a:xfrm>
            <a:off x="-178917" y="8313137"/>
            <a:ext cx="603212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457200" marR="0" lvl="1" indent="0" algn="just" defTabSz="914400" rtl="0" eaLnBrk="1" fontAlgn="base" latinLnBrk="0" hangingPunct="1">
              <a:lnSpc>
                <a:spcPct val="12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計画とは、都市計画決定された道路延長</a:t>
            </a:r>
          </a:p>
          <a:p>
            <a:pPr marL="457200" marR="0" lvl="1" indent="0" algn="just" defTabSz="914400" rtl="0" eaLnBrk="1" fontAlgn="base" latinLnBrk="0" hangingPunct="1">
              <a:lnSpc>
                <a:spcPct val="12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改良済とは、道路用地が計画幅員のとおり確保されており、一般の通行の用に供している道路延長</a:t>
            </a:r>
          </a:p>
          <a:p>
            <a:pPr marL="457200" marR="0" lvl="1" indent="0" algn="just" defTabSz="914400" rtl="0" eaLnBrk="1" fontAlgn="base" latinLnBrk="0" hangingPunct="1">
              <a:lnSpc>
                <a:spcPct val="12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（事業中の区間については、事業決定区間の全体事業費に対する当該年度末換算完成延長）</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35" name="表 34"/>
          <p:cNvGraphicFramePr>
            <a:graphicFrameLocks noGrp="1"/>
          </p:cNvGraphicFramePr>
          <p:nvPr/>
        </p:nvGraphicFramePr>
        <p:xfrm>
          <a:off x="301798" y="6734339"/>
          <a:ext cx="6254452" cy="1499581"/>
        </p:xfrm>
        <a:graphic>
          <a:graphicData uri="http://schemas.openxmlformats.org/drawingml/2006/table">
            <a:tbl>
              <a:tblPr/>
              <a:tblGrid>
                <a:gridCol w="853777">
                  <a:extLst>
                    <a:ext uri="{9D8B030D-6E8A-4147-A177-3AD203B41FA5}">
                      <a16:colId xmlns:a16="http://schemas.microsoft.com/office/drawing/2014/main" val="20000"/>
                    </a:ext>
                  </a:extLst>
                </a:gridCol>
                <a:gridCol w="771525">
                  <a:extLst>
                    <a:ext uri="{9D8B030D-6E8A-4147-A177-3AD203B41FA5}">
                      <a16:colId xmlns:a16="http://schemas.microsoft.com/office/drawing/2014/main" val="20001"/>
                    </a:ext>
                  </a:extLst>
                </a:gridCol>
                <a:gridCol w="771525">
                  <a:extLst>
                    <a:ext uri="{9D8B030D-6E8A-4147-A177-3AD203B41FA5}">
                      <a16:colId xmlns:a16="http://schemas.microsoft.com/office/drawing/2014/main" val="20002"/>
                    </a:ext>
                  </a:extLst>
                </a:gridCol>
                <a:gridCol w="771525">
                  <a:extLst>
                    <a:ext uri="{9D8B030D-6E8A-4147-A177-3AD203B41FA5}">
                      <a16:colId xmlns:a16="http://schemas.microsoft.com/office/drawing/2014/main" val="20003"/>
                    </a:ext>
                  </a:extLst>
                </a:gridCol>
                <a:gridCol w="771525">
                  <a:extLst>
                    <a:ext uri="{9D8B030D-6E8A-4147-A177-3AD203B41FA5}">
                      <a16:colId xmlns:a16="http://schemas.microsoft.com/office/drawing/2014/main" val="20004"/>
                    </a:ext>
                  </a:extLst>
                </a:gridCol>
                <a:gridCol w="771525">
                  <a:extLst>
                    <a:ext uri="{9D8B030D-6E8A-4147-A177-3AD203B41FA5}">
                      <a16:colId xmlns:a16="http://schemas.microsoft.com/office/drawing/2014/main" val="20005"/>
                    </a:ext>
                  </a:extLst>
                </a:gridCol>
                <a:gridCol w="771525">
                  <a:extLst>
                    <a:ext uri="{9D8B030D-6E8A-4147-A177-3AD203B41FA5}">
                      <a16:colId xmlns:a16="http://schemas.microsoft.com/office/drawing/2014/main" val="20006"/>
                    </a:ext>
                  </a:extLst>
                </a:gridCol>
                <a:gridCol w="771525">
                  <a:extLst>
                    <a:ext uri="{9D8B030D-6E8A-4147-A177-3AD203B41FA5}">
                      <a16:colId xmlns:a16="http://schemas.microsoft.com/office/drawing/2014/main" val="20007"/>
                    </a:ext>
                  </a:extLst>
                </a:gridCol>
              </a:tblGrid>
              <a:tr h="191013">
                <a:tc rowSpan="3">
                  <a:txBody>
                    <a:bodyPr/>
                    <a:lstStyle/>
                    <a:p>
                      <a:pPr algn="just"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　</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gridSpan="3">
                  <a:txBody>
                    <a:bodyPr/>
                    <a:lstStyle/>
                    <a:p>
                      <a:pPr algn="ctr"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計画（</a:t>
                      </a:r>
                      <a:r>
                        <a:rPr lang="en-US" sz="900" b="0" i="0" u="none" strike="noStrike" dirty="0">
                          <a:effectLst/>
                          <a:latin typeface="HG丸ｺﾞｼｯｸM-PRO" panose="020F0600000000000000" pitchFamily="50" charset="-128"/>
                          <a:ea typeface="HG丸ｺﾞｼｯｸM-PRO" panose="020F0600000000000000" pitchFamily="50" charset="-128"/>
                        </a:rPr>
                        <a:t>km）</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改良済（</a:t>
                      </a:r>
                      <a:r>
                        <a:rPr lang="en-US" sz="900" b="0" i="0" u="none" strike="noStrike" dirty="0">
                          <a:effectLst/>
                          <a:latin typeface="HG丸ｺﾞｼｯｸM-PRO" panose="020F0600000000000000" pitchFamily="50" charset="-128"/>
                          <a:ea typeface="HG丸ｺﾞｼｯｸM-PRO" panose="020F0600000000000000" pitchFamily="50" charset="-128"/>
                        </a:rPr>
                        <a:t>km）</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整備率</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99"/>
                    </a:solidFill>
                  </a:tcPr>
                </a:tc>
                <a:extLst>
                  <a:ext uri="{0D108BD9-81ED-4DB2-BD59-A6C34878D82A}">
                    <a16:rowId xmlns:a16="http://schemas.microsoft.com/office/drawing/2014/main" val="10000"/>
                  </a:ext>
                </a:extLst>
              </a:tr>
              <a:tr h="180957">
                <a:tc vMerge="1">
                  <a:txBody>
                    <a:bodyPr/>
                    <a:lstStyle/>
                    <a:p>
                      <a:endParaRPr kumimoji="1" lang="ja-JP" altLang="en-US"/>
                    </a:p>
                  </a:txBody>
                  <a:tcPr/>
                </a:tc>
                <a:tc rowSpan="2">
                  <a:txBody>
                    <a:bodyPr/>
                    <a:lstStyle/>
                    <a:p>
                      <a:pPr algn="ctr"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全延長</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just"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幅員</a:t>
                      </a:r>
                      <a:r>
                        <a:rPr lang="en-US" altLang="ja-JP" sz="900" b="0" i="0" u="none" strike="noStrike" dirty="0">
                          <a:effectLst/>
                          <a:latin typeface="HG丸ｺﾞｼｯｸM-PRO" panose="020F0600000000000000" pitchFamily="50" charset="-128"/>
                          <a:ea typeface="HG丸ｺﾞｼｯｸM-PRO" panose="020F0600000000000000" pitchFamily="50" charset="-128"/>
                        </a:rPr>
                        <a:t>22</a:t>
                      </a:r>
                      <a:r>
                        <a:rPr lang="en-US" sz="900" b="0" i="0" u="none" strike="noStrike" dirty="0">
                          <a:effectLst/>
                          <a:latin typeface="HG丸ｺﾞｼｯｸM-PRO" panose="020F0600000000000000" pitchFamily="50" charset="-128"/>
                          <a:ea typeface="HG丸ｺﾞｼｯｸM-PRO" panose="020F0600000000000000" pitchFamily="50" charset="-128"/>
                        </a:rPr>
                        <a:t>m</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99"/>
                    </a:solidFill>
                  </a:tcPr>
                </a:tc>
                <a:tc>
                  <a:txBody>
                    <a:bodyPr/>
                    <a:lstStyle/>
                    <a:p>
                      <a:pPr algn="ctr"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自動車</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99"/>
                    </a:solidFill>
                  </a:tcPr>
                </a:tc>
                <a:tc rowSpan="2">
                  <a:txBody>
                    <a:bodyPr/>
                    <a:lstStyle/>
                    <a:p>
                      <a:pPr algn="ctr"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全延長</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just"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幅員</a:t>
                      </a:r>
                      <a:r>
                        <a:rPr lang="en-US" altLang="ja-JP" sz="900" b="0" i="0" u="none" strike="noStrike" dirty="0">
                          <a:effectLst/>
                          <a:latin typeface="HG丸ｺﾞｼｯｸM-PRO" panose="020F0600000000000000" pitchFamily="50" charset="-128"/>
                          <a:ea typeface="HG丸ｺﾞｼｯｸM-PRO" panose="020F0600000000000000" pitchFamily="50" charset="-128"/>
                        </a:rPr>
                        <a:t>22</a:t>
                      </a:r>
                      <a:r>
                        <a:rPr lang="en-US" sz="900" b="0" i="0" u="none" strike="noStrike" dirty="0">
                          <a:effectLst/>
                          <a:latin typeface="HG丸ｺﾞｼｯｸM-PRO" panose="020F0600000000000000" pitchFamily="50" charset="-128"/>
                          <a:ea typeface="HG丸ｺﾞｼｯｸM-PRO" panose="020F0600000000000000" pitchFamily="50" charset="-128"/>
                        </a:rPr>
                        <a:t>m</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99"/>
                    </a:solidFill>
                  </a:tcPr>
                </a:tc>
                <a:tc>
                  <a:txBody>
                    <a:bodyPr/>
                    <a:lstStyle/>
                    <a:p>
                      <a:pPr algn="ctr"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自動車</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99"/>
                    </a:solidFill>
                  </a:tcPr>
                </a:tc>
                <a:tc>
                  <a:txBody>
                    <a:bodyPr/>
                    <a:lstStyle/>
                    <a:p>
                      <a:pPr algn="ctr"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99"/>
                    </a:solidFill>
                  </a:tcPr>
                </a:tc>
                <a:extLst>
                  <a:ext uri="{0D108BD9-81ED-4DB2-BD59-A6C34878D82A}">
                    <a16:rowId xmlns:a16="http://schemas.microsoft.com/office/drawing/2014/main" val="10001"/>
                  </a:ext>
                </a:extLst>
              </a:tr>
              <a:tr h="191013">
                <a:tc vMerge="1">
                  <a:txBody>
                    <a:bodyPr/>
                    <a:lstStyle/>
                    <a:p>
                      <a:endParaRPr kumimoji="1" lang="ja-JP" altLang="en-US"/>
                    </a:p>
                  </a:txBody>
                  <a:tcPr/>
                </a:tc>
                <a:tc vMerge="1">
                  <a:txBody>
                    <a:bodyPr/>
                    <a:lstStyle/>
                    <a:p>
                      <a:endParaRPr kumimoji="1" lang="ja-JP" altLang="en-US"/>
                    </a:p>
                  </a:txBody>
                  <a:tcPr/>
                </a:tc>
                <a:tc>
                  <a:txBody>
                    <a:bodyPr/>
                    <a:lstStyle/>
                    <a:p>
                      <a:pPr algn="r"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以上</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専用道</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99"/>
                    </a:solidFill>
                  </a:tcPr>
                </a:tc>
                <a:tc vMerge="1">
                  <a:txBody>
                    <a:bodyPr/>
                    <a:lstStyle/>
                    <a:p>
                      <a:endParaRPr kumimoji="1" lang="ja-JP" altLang="en-US"/>
                    </a:p>
                  </a:txBody>
                  <a:tcPr/>
                </a:tc>
                <a:tc>
                  <a:txBody>
                    <a:bodyPr/>
                    <a:lstStyle/>
                    <a:p>
                      <a:pPr algn="r"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以上</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専用道</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99"/>
                    </a:solidFill>
                  </a:tcPr>
                </a:tc>
                <a:tc>
                  <a:txBody>
                    <a:bodyPr/>
                    <a:lstStyle/>
                    <a:p>
                      <a:pPr algn="l" fontAlgn="ctr"/>
                      <a:r>
                        <a:rPr lang="ja-JP" altLang="en-US" sz="1000" b="0" i="0" u="none" strike="noStrike" dirty="0">
                          <a:effectLst/>
                          <a:latin typeface="HG丸ｺﾞｼｯｸM-PRO" panose="020F0600000000000000" pitchFamily="50" charset="-128"/>
                          <a:ea typeface="HG丸ｺﾞｼｯｸM-PRO" panose="020F0600000000000000" pitchFamily="50" charset="-128"/>
                        </a:rPr>
                        <a:t>　</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2"/>
                  </a:ext>
                </a:extLst>
              </a:tr>
              <a:tr h="386646">
                <a:tc>
                  <a:txBody>
                    <a:bodyPr/>
                    <a:lstStyle/>
                    <a:p>
                      <a:pPr algn="ctr"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大阪府内（大阪市、堺市除く）</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1690.7</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569.3 </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123.5</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1208.5</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403.4 </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85.9</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71.5%</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1013">
                <a:tc>
                  <a:txBody>
                    <a:bodyPr/>
                    <a:lstStyle/>
                    <a:p>
                      <a:pPr algn="ctr"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大阪市内</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622.8</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419.1 </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101.8</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536.5</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355.4 </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90.9</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86.1%</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1013">
                <a:tc>
                  <a:txBody>
                    <a:bodyPr/>
                    <a:lstStyle/>
                    <a:p>
                      <a:pPr algn="ctr"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堺市内</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275.9</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152.2</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20.6</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208.2</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122.8 </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20.6</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75.5%</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7926">
                <a:tc>
                  <a:txBody>
                    <a:bodyPr/>
                    <a:lstStyle/>
                    <a:p>
                      <a:pPr algn="ctr" fontAlgn="ctr"/>
                      <a:r>
                        <a:rPr lang="ja-JP" altLang="en-US" sz="900" b="0" i="0" u="none" strike="noStrike" dirty="0">
                          <a:effectLst/>
                          <a:latin typeface="HG丸ｺﾞｼｯｸM-PRO" panose="020F0600000000000000" pitchFamily="50" charset="-128"/>
                          <a:ea typeface="HG丸ｺﾞｼｯｸM-PRO" panose="020F0600000000000000" pitchFamily="50" charset="-128"/>
                        </a:rPr>
                        <a:t>計</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2589.4</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1140.6</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245.9</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1953.2</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881.6</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197.4</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HG丸ｺﾞｼｯｸM-PRO" panose="020F0600000000000000" pitchFamily="50" charset="-128"/>
                          <a:ea typeface="HG丸ｺﾞｼｯｸM-PRO" panose="020F0600000000000000" pitchFamily="50" charset="-128"/>
                        </a:rPr>
                        <a:t>75.4%</a:t>
                      </a:r>
                    </a:p>
                  </a:txBody>
                  <a:tcPr marL="8734" marR="8734" marT="87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6" name="Text Box 270"/>
          <p:cNvSpPr txBox="1">
            <a:spLocks noChangeArrowheads="1"/>
          </p:cNvSpPr>
          <p:nvPr/>
        </p:nvSpPr>
        <p:spPr bwMode="auto">
          <a:xfrm>
            <a:off x="4816201" y="6506832"/>
            <a:ext cx="1765300" cy="21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136525" lvl="0" indent="0" algn="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５</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800" b="0" i="0" u="none" strike="noStrike" kern="1200" cap="none" spc="0" normalizeH="0" baseline="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日現在</a:t>
            </a:r>
            <a:endParaRPr kumimoji="1" lang="ja-JP"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メモ 4">
            <a:extLst>
              <a:ext uri="{FF2B5EF4-FFF2-40B4-BE49-F238E27FC236}">
                <a16:creationId xmlns:a16="http://schemas.microsoft.com/office/drawing/2014/main" id="{936ADFD2-9B22-42EA-A59E-C135CC885973}"/>
              </a:ext>
            </a:extLst>
          </p:cNvPr>
          <p:cNvSpPr/>
          <p:nvPr/>
        </p:nvSpPr>
        <p:spPr>
          <a:xfrm>
            <a:off x="239348" y="653115"/>
            <a:ext cx="2448273" cy="275481"/>
          </a:xfrm>
          <a:prstGeom prst="foldedCorner">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大阪府管理道路</a:t>
            </a:r>
          </a:p>
        </p:txBody>
      </p:sp>
      <p:sp>
        <p:nvSpPr>
          <p:cNvPr id="22" name="Text Box 304">
            <a:extLst>
              <a:ext uri="{FF2B5EF4-FFF2-40B4-BE49-F238E27FC236}">
                <a16:creationId xmlns:a16="http://schemas.microsoft.com/office/drawing/2014/main" id="{2CE78DE7-70AF-45D3-B603-A3A7B968C656}"/>
              </a:ext>
            </a:extLst>
          </p:cNvPr>
          <p:cNvSpPr txBox="1">
            <a:spLocks noChangeArrowheads="1"/>
          </p:cNvSpPr>
          <p:nvPr/>
        </p:nvSpPr>
        <p:spPr bwMode="auto">
          <a:xfrm>
            <a:off x="-178917" y="2721584"/>
            <a:ext cx="69912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457200" marR="0" lvl="1" indent="0" algn="just" defTabSz="914400" rtl="0" eaLnBrk="1" fontAlgn="base" latinLnBrk="0" hangingPunct="1">
              <a:lnSpc>
                <a:spcPct val="12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大阪市内・堺市内の府道は、大阪市・堺市がそれぞれ管理しています。</a:t>
            </a:r>
          </a:p>
          <a:p>
            <a:pPr marL="457200" marR="0" lvl="1" indent="0" algn="just" defTabSz="914400" rtl="0" eaLnBrk="1" fontAlgn="base" latinLnBrk="0" hangingPunct="1">
              <a:lnSpc>
                <a:spcPct val="12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改良済とは、車道幅員</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5.5m</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以上の道路延長（ただし、</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S.45.10</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構造令以前に改築のものは、車道幅員</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4.5m</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5.5m</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でも改良済となる）</a:t>
            </a:r>
          </a:p>
        </p:txBody>
      </p:sp>
      <p:sp>
        <p:nvSpPr>
          <p:cNvPr id="24" name="Text Box 270">
            <a:extLst>
              <a:ext uri="{FF2B5EF4-FFF2-40B4-BE49-F238E27FC236}">
                <a16:creationId xmlns:a16="http://schemas.microsoft.com/office/drawing/2014/main" id="{B03D4C1A-406B-4EE8-85BD-9FD76ED8E334}"/>
              </a:ext>
            </a:extLst>
          </p:cNvPr>
          <p:cNvSpPr txBox="1">
            <a:spLocks noChangeArrowheads="1"/>
          </p:cNvSpPr>
          <p:nvPr/>
        </p:nvSpPr>
        <p:spPr bwMode="auto">
          <a:xfrm>
            <a:off x="4778167" y="890505"/>
            <a:ext cx="1763712" cy="21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136525" lvl="0" indent="0" algn="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令和７年</a:t>
            </a:r>
            <a:r>
              <a:rPr kumimoji="1" lang="ja-JP" altLang="en-US" sz="800" b="0" i="0" u="none" strike="noStrike" kern="1200" cap="none" spc="0" normalizeH="0" baseline="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３</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３１</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日現在</a:t>
            </a:r>
            <a:endParaRPr kumimoji="1" lang="ja-JP"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a:extLst>
              <a:ext uri="{FF2B5EF4-FFF2-40B4-BE49-F238E27FC236}">
                <a16:creationId xmlns:a16="http://schemas.microsoft.com/office/drawing/2014/main" id="{D3797DDB-CD26-4936-BD27-3A818A0A22D1}"/>
              </a:ext>
            </a:extLst>
          </p:cNvPr>
          <p:cNvPicPr>
            <a:picLocks noChangeAspect="1"/>
          </p:cNvPicPr>
          <p:nvPr/>
        </p:nvPicPr>
        <p:blipFill>
          <a:blip r:embed="rId2"/>
          <a:stretch>
            <a:fillRect/>
          </a:stretch>
        </p:blipFill>
        <p:spPr>
          <a:xfrm>
            <a:off x="239348" y="3706617"/>
            <a:ext cx="3283464" cy="2387477"/>
          </a:xfrm>
          <a:prstGeom prst="rect">
            <a:avLst/>
          </a:prstGeom>
        </p:spPr>
      </p:pic>
      <p:graphicFrame>
        <p:nvGraphicFramePr>
          <p:cNvPr id="23" name="表 22">
            <a:extLst>
              <a:ext uri="{FF2B5EF4-FFF2-40B4-BE49-F238E27FC236}">
                <a16:creationId xmlns:a16="http://schemas.microsoft.com/office/drawing/2014/main" id="{5C648F5C-631E-4DDC-898C-FCC8DEA5A1C8}"/>
              </a:ext>
            </a:extLst>
          </p:cNvPr>
          <p:cNvGraphicFramePr>
            <a:graphicFrameLocks noGrp="1"/>
          </p:cNvGraphicFramePr>
          <p:nvPr>
            <p:extLst>
              <p:ext uri="{D42A27DB-BD31-4B8C-83A1-F6EECF244321}">
                <p14:modId xmlns:p14="http://schemas.microsoft.com/office/powerpoint/2010/main" val="1792252007"/>
              </p:ext>
            </p:extLst>
          </p:nvPr>
        </p:nvGraphicFramePr>
        <p:xfrm>
          <a:off x="301798" y="1064568"/>
          <a:ext cx="6172198" cy="1608629"/>
        </p:xfrm>
        <a:graphic>
          <a:graphicData uri="http://schemas.openxmlformats.org/drawingml/2006/table">
            <a:tbl>
              <a:tblPr/>
              <a:tblGrid>
                <a:gridCol w="549454">
                  <a:extLst>
                    <a:ext uri="{9D8B030D-6E8A-4147-A177-3AD203B41FA5}">
                      <a16:colId xmlns:a16="http://schemas.microsoft.com/office/drawing/2014/main" val="1379949729"/>
                    </a:ext>
                  </a:extLst>
                </a:gridCol>
                <a:gridCol w="651495">
                  <a:extLst>
                    <a:ext uri="{9D8B030D-6E8A-4147-A177-3AD203B41FA5}">
                      <a16:colId xmlns:a16="http://schemas.microsoft.com/office/drawing/2014/main" val="4243713130"/>
                    </a:ext>
                  </a:extLst>
                </a:gridCol>
                <a:gridCol w="693358">
                  <a:extLst>
                    <a:ext uri="{9D8B030D-6E8A-4147-A177-3AD203B41FA5}">
                      <a16:colId xmlns:a16="http://schemas.microsoft.com/office/drawing/2014/main" val="2273301040"/>
                    </a:ext>
                  </a:extLst>
                </a:gridCol>
                <a:gridCol w="876510">
                  <a:extLst>
                    <a:ext uri="{9D8B030D-6E8A-4147-A177-3AD203B41FA5}">
                      <a16:colId xmlns:a16="http://schemas.microsoft.com/office/drawing/2014/main" val="4133825228"/>
                    </a:ext>
                  </a:extLst>
                </a:gridCol>
                <a:gridCol w="737838">
                  <a:extLst>
                    <a:ext uri="{9D8B030D-6E8A-4147-A177-3AD203B41FA5}">
                      <a16:colId xmlns:a16="http://schemas.microsoft.com/office/drawing/2014/main" val="2298868280"/>
                    </a:ext>
                  </a:extLst>
                </a:gridCol>
                <a:gridCol w="494509">
                  <a:extLst>
                    <a:ext uri="{9D8B030D-6E8A-4147-A177-3AD203B41FA5}">
                      <a16:colId xmlns:a16="http://schemas.microsoft.com/office/drawing/2014/main" val="819412237"/>
                    </a:ext>
                  </a:extLst>
                </a:gridCol>
                <a:gridCol w="784934">
                  <a:extLst>
                    <a:ext uri="{9D8B030D-6E8A-4147-A177-3AD203B41FA5}">
                      <a16:colId xmlns:a16="http://schemas.microsoft.com/office/drawing/2014/main" val="1785449903"/>
                    </a:ext>
                  </a:extLst>
                </a:gridCol>
                <a:gridCol w="533755">
                  <a:extLst>
                    <a:ext uri="{9D8B030D-6E8A-4147-A177-3AD203B41FA5}">
                      <a16:colId xmlns:a16="http://schemas.microsoft.com/office/drawing/2014/main" val="138318037"/>
                    </a:ext>
                  </a:extLst>
                </a:gridCol>
                <a:gridCol w="850345">
                  <a:extLst>
                    <a:ext uri="{9D8B030D-6E8A-4147-A177-3AD203B41FA5}">
                      <a16:colId xmlns:a16="http://schemas.microsoft.com/office/drawing/2014/main" val="3763673520"/>
                    </a:ext>
                  </a:extLst>
                </a:gridCol>
              </a:tblGrid>
              <a:tr h="218244">
                <a:tc rowSpan="2" gridSpan="2">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種別</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rowSpan="2"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路線数</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rowSpan="2">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実延長</a:t>
                      </a: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sz="1000" b="0" i="0" u="none" strike="noStrike" dirty="0">
                          <a:solidFill>
                            <a:srgbClr val="000000"/>
                          </a:solidFill>
                          <a:effectLst/>
                          <a:latin typeface="游ゴシック" panose="020B0400000000000000" pitchFamily="50" charset="-128"/>
                          <a:ea typeface="游ゴシック" panose="020B0400000000000000" pitchFamily="50" charset="-128"/>
                        </a:rPr>
                        <a:t>m)</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gridSpan="2">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改良率</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hMerge="1">
                  <a:txBody>
                    <a:bodyPr/>
                    <a:lstStyle/>
                    <a:p>
                      <a:endParaRPr kumimoji="1" lang="ja-JP" altLang="en-US"/>
                    </a:p>
                  </a:txBody>
                  <a:tcPr/>
                </a:tc>
                <a:tc gridSpan="2">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舗装率</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橋梁数</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2254212160"/>
                  </a:ext>
                </a:extLst>
              </a:tr>
              <a:tr h="218244">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延長</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sz="1000" b="0" i="0" u="none" strike="noStrike">
                          <a:solidFill>
                            <a:srgbClr val="000000"/>
                          </a:solidFill>
                          <a:effectLst/>
                          <a:latin typeface="ＭＳ Ｐゴシック" panose="020B0600070205080204" pitchFamily="50" charset="-128"/>
                          <a:ea typeface="ＭＳ Ｐゴシック" panose="020B0600070205080204" pitchFamily="50" charset="-128"/>
                        </a:rPr>
                        <a:t>m)</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率</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延長</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sz="1000" b="0" i="0" u="none" strike="noStrike">
                          <a:solidFill>
                            <a:srgbClr val="000000"/>
                          </a:solidFill>
                          <a:effectLst/>
                          <a:latin typeface="ＭＳ Ｐゴシック" panose="020B0600070205080204" pitchFamily="50" charset="-128"/>
                          <a:ea typeface="ＭＳ Ｐゴシック" panose="020B0600070205080204" pitchFamily="50" charset="-128"/>
                        </a:rPr>
                        <a:t>m)</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率</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vMerge="1">
                  <a:txBody>
                    <a:bodyPr/>
                    <a:lstStyle/>
                    <a:p>
                      <a:endParaRPr kumimoji="1" lang="ja-JP" altLang="en-US"/>
                    </a:p>
                  </a:txBody>
                  <a:tcPr/>
                </a:tc>
                <a:extLst>
                  <a:ext uri="{0D108BD9-81ED-4DB2-BD59-A6C34878D82A}">
                    <a16:rowId xmlns:a16="http://schemas.microsoft.com/office/drawing/2014/main" val="2712154734"/>
                  </a:ext>
                </a:extLst>
              </a:tr>
              <a:tr h="218244">
                <a:tc gridSpan="2">
                  <a:txBody>
                    <a:bodyPr/>
                    <a:lstStyle/>
                    <a:p>
                      <a:pPr algn="ctr" fontAlgn="b"/>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一般国道</a:t>
                      </a:r>
                    </a:p>
                  </a:txBody>
                  <a:tcPr marL="6820" marR="6820" marT="6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15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343,807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331,109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96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343,807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100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669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215723"/>
                  </a:ext>
                </a:extLst>
              </a:tr>
              <a:tr h="218244">
                <a:tc gridSpan="2">
                  <a:txBody>
                    <a:bodyPr/>
                    <a:lstStyle/>
                    <a:p>
                      <a:pPr algn="ctr" fontAlgn="b"/>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府　　道</a:t>
                      </a:r>
                    </a:p>
                  </a:txBody>
                  <a:tcPr marL="6820" marR="6820" marT="6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172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1,231,653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1,130,612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92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1,222,412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99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1,739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0369407"/>
                  </a:ext>
                </a:extLst>
              </a:tr>
              <a:tr h="218244">
                <a:tc rowSpan="2">
                  <a:txBody>
                    <a:bodyPr/>
                    <a:lstStyle/>
                    <a:p>
                      <a:pPr algn="ctr" fontAlgn="b"/>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820" marR="6820" marT="6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主要地方道</a:t>
                      </a:r>
                    </a:p>
                  </a:txBody>
                  <a:tcPr marL="6820" marR="6820" marT="6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46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676,194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633,897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94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670,214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99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1,138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4082214"/>
                  </a:ext>
                </a:extLst>
              </a:tr>
              <a:tr h="299165">
                <a:tc vMerge="1">
                  <a:txBody>
                    <a:bodyPr/>
                    <a:lstStyle/>
                    <a:p>
                      <a:endParaRPr kumimoji="1" lang="ja-JP" altLang="en-US"/>
                    </a:p>
                  </a:txBody>
                  <a:tcPr/>
                </a:tc>
                <a:tc>
                  <a:txBody>
                    <a:bodyPr/>
                    <a:lstStyle/>
                    <a:p>
                      <a:pPr algn="ctr" fontAlgn="b"/>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一般</a:t>
                      </a:r>
                      <a:r>
                        <a:rPr lang="ja-JP" altLang="en-US" sz="1000" b="0" i="0" u="none" strike="noStrike" dirty="0">
                          <a:solidFill>
                            <a:schemeClr val="tx1"/>
                          </a:solidFill>
                          <a:effectLst/>
                          <a:latin typeface="游ゴシック" panose="020B0400000000000000" pitchFamily="50" charset="-128"/>
                          <a:ea typeface="游ゴシック" panose="020B0400000000000000" pitchFamily="50" charset="-128"/>
                        </a:rPr>
                        <a:t>府</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道</a:t>
                      </a:r>
                    </a:p>
                  </a:txBody>
                  <a:tcPr marL="6820" marR="6820" marT="6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126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555,459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496,715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89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552,198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99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601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83297"/>
                  </a:ext>
                </a:extLst>
              </a:tr>
              <a:tr h="218244">
                <a:tc gridSpan="2">
                  <a:txBody>
                    <a:bodyPr/>
                    <a:lstStyle/>
                    <a:p>
                      <a:pPr algn="ctr" fontAlgn="b"/>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計</a:t>
                      </a:r>
                    </a:p>
                  </a:txBody>
                  <a:tcPr marL="6820" marR="6820" marT="68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187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1,575,460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1,461,721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93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1,566,219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99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effectLst/>
                          <a:latin typeface="游ゴシック" panose="020B0400000000000000" pitchFamily="50" charset="-128"/>
                          <a:ea typeface="游ゴシック" panose="020B0400000000000000" pitchFamily="50" charset="-128"/>
                        </a:rPr>
                        <a:t>2,408 </a:t>
                      </a:r>
                    </a:p>
                  </a:txBody>
                  <a:tcPr marL="6820" marR="6820" marT="682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327594"/>
                  </a:ext>
                </a:extLst>
              </a:tr>
            </a:tbl>
          </a:graphicData>
        </a:graphic>
      </p:graphicFrame>
      <p:sp>
        <p:nvSpPr>
          <p:cNvPr id="18" name="Text Box 269">
            <a:extLst>
              <a:ext uri="{FF2B5EF4-FFF2-40B4-BE49-F238E27FC236}">
                <a16:creationId xmlns:a16="http://schemas.microsoft.com/office/drawing/2014/main" id="{FEF4731B-3799-4A24-A8E8-2FBB3FAAE22A}"/>
              </a:ext>
            </a:extLst>
          </p:cNvPr>
          <p:cNvSpPr txBox="1">
            <a:spLocks noChangeArrowheads="1"/>
          </p:cNvSpPr>
          <p:nvPr/>
        </p:nvSpPr>
        <p:spPr bwMode="auto">
          <a:xfrm>
            <a:off x="3501008" y="4880992"/>
            <a:ext cx="3399742" cy="53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8890" rIns="0"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整備率＝整備済延長／道路実延長</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整備済延長＝改良済延長のうち混雑度</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以上の延長を除いた延長</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（幅員が十分に確保され渋滞が生じずスムーズに走行できる道路の延長）</a:t>
            </a: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2383195F-6211-478F-A6EB-9442A502A5F0}"/>
              </a:ext>
            </a:extLst>
          </p:cNvPr>
          <p:cNvSpPr txBox="1"/>
          <p:nvPr/>
        </p:nvSpPr>
        <p:spPr>
          <a:xfrm>
            <a:off x="6453336" y="9706109"/>
            <a:ext cx="441146" cy="215444"/>
          </a:xfrm>
          <a:prstGeom prst="rect">
            <a:avLst/>
          </a:prstGeom>
          <a:noFill/>
        </p:spPr>
        <p:txBody>
          <a:bodyPr wrap="none" rtlCol="0">
            <a:spAutoFit/>
          </a:bodyPr>
          <a:lstStyle/>
          <a:p>
            <a:r>
              <a:rPr lang="ja-JP" altLang="en-US" sz="800" dirty="0"/>
              <a:t>資料</a:t>
            </a:r>
            <a:r>
              <a:rPr lang="en-US" altLang="ja-JP" sz="800" dirty="0"/>
              <a:t>3</a:t>
            </a:r>
            <a:endParaRPr kumimoji="1" lang="en-US" altLang="ja-JP" sz="800" dirty="0"/>
          </a:p>
        </p:txBody>
      </p:sp>
    </p:spTree>
    <p:extLst>
      <p:ext uri="{BB962C8B-B14F-4D97-AF65-F5344CB8AC3E}">
        <p14:creationId xmlns:p14="http://schemas.microsoft.com/office/powerpoint/2010/main" val="3630686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24208" t="1558" b="22727"/>
          <a:stretch/>
        </p:blipFill>
        <p:spPr>
          <a:xfrm>
            <a:off x="44624" y="2378842"/>
            <a:ext cx="6710408" cy="7398694"/>
          </a:xfrm>
          <a:prstGeom prst="rect">
            <a:avLst/>
          </a:prstGeom>
          <a:solidFill>
            <a:schemeClr val="bg1"/>
          </a:solidFill>
        </p:spPr>
      </p:pic>
      <p:sp>
        <p:nvSpPr>
          <p:cNvPr id="16" name="メモ 15"/>
          <p:cNvSpPr/>
          <p:nvPr/>
        </p:nvSpPr>
        <p:spPr>
          <a:xfrm>
            <a:off x="116633" y="79603"/>
            <a:ext cx="2448273" cy="275481"/>
          </a:xfrm>
          <a:prstGeom prst="foldedCorner">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大阪府道路公社管理路線</a:t>
            </a:r>
          </a:p>
        </p:txBody>
      </p:sp>
      <p:sp>
        <p:nvSpPr>
          <p:cNvPr id="17" name="メモ 16"/>
          <p:cNvSpPr/>
          <p:nvPr/>
        </p:nvSpPr>
        <p:spPr>
          <a:xfrm>
            <a:off x="3140881" y="2013228"/>
            <a:ext cx="2448273" cy="275481"/>
          </a:xfrm>
          <a:prstGeom prst="foldedCorner">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阪神高速道路㈱管理路線</a:t>
            </a:r>
          </a:p>
        </p:txBody>
      </p:sp>
      <p:sp>
        <p:nvSpPr>
          <p:cNvPr id="19" name="メモ 18"/>
          <p:cNvSpPr/>
          <p:nvPr/>
        </p:nvSpPr>
        <p:spPr>
          <a:xfrm>
            <a:off x="97722" y="2229247"/>
            <a:ext cx="2448273" cy="275481"/>
          </a:xfrm>
          <a:prstGeom prst="foldedCorner">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高速道路ネットワーク図</a:t>
            </a:r>
          </a:p>
        </p:txBody>
      </p:sp>
      <p:graphicFrame>
        <p:nvGraphicFramePr>
          <p:cNvPr id="21" name="表 20"/>
          <p:cNvGraphicFramePr>
            <a:graphicFrameLocks noGrp="1"/>
          </p:cNvGraphicFramePr>
          <p:nvPr/>
        </p:nvGraphicFramePr>
        <p:xfrm>
          <a:off x="3140968" y="2314952"/>
          <a:ext cx="3672408" cy="2926080"/>
        </p:xfrm>
        <a:graphic>
          <a:graphicData uri="http://schemas.openxmlformats.org/drawingml/2006/table">
            <a:tbl>
              <a:tblPr firstRow="1" bandRow="1">
                <a:tableStyleId>{2D5ABB26-0587-4C30-8999-92F81FD0307C}</a:tableStyleId>
              </a:tblPr>
              <a:tblGrid>
                <a:gridCol w="720080">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tblGrid>
              <a:tr h="335280">
                <a:tc>
                  <a:txBody>
                    <a:bodyPr/>
                    <a:lstStyle/>
                    <a:p>
                      <a:pPr algn="ctr"/>
                      <a:r>
                        <a:rPr kumimoji="1" lang="ja-JP" altLang="en-US" sz="800" dirty="0">
                          <a:latin typeface="HG丸ｺﾞｼｯｸM-PRO" panose="020F0600000000000000" pitchFamily="50" charset="-128"/>
                          <a:ea typeface="HG丸ｺﾞｼｯｸM-PRO" panose="020F0600000000000000" pitchFamily="50" charset="-128"/>
                        </a:rPr>
                        <a:t>路線名</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ctr"/>
                      <a:r>
                        <a:rPr kumimoji="1" lang="ja-JP" altLang="en-US" sz="800" dirty="0">
                          <a:latin typeface="HG丸ｺﾞｼｯｸM-PRO" panose="020F0600000000000000" pitchFamily="50" charset="-128"/>
                          <a:ea typeface="HG丸ｺﾞｼｯｸM-PRO" panose="020F0600000000000000" pitchFamily="50" charset="-128"/>
                        </a:rPr>
                        <a:t>区間（大阪府域）</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ctr"/>
                      <a:r>
                        <a:rPr kumimoji="1" lang="ja-JP" altLang="en-US" sz="800" dirty="0">
                          <a:latin typeface="HG丸ｺﾞｼｯｸM-PRO" panose="020F0600000000000000" pitchFamily="50" charset="-128"/>
                          <a:ea typeface="HG丸ｺﾞｼｯｸM-PRO" panose="020F0600000000000000" pitchFamily="50" charset="-128"/>
                        </a:rPr>
                        <a:t>計画延長</a:t>
                      </a:r>
                      <a:endParaRPr kumimoji="1" lang="en-US" altLang="ja-JP" sz="800" dirty="0">
                        <a:latin typeface="HG丸ｺﾞｼｯｸM-PRO" panose="020F0600000000000000" pitchFamily="50" charset="-128"/>
                        <a:ea typeface="HG丸ｺﾞｼｯｸM-PRO" panose="020F0600000000000000" pitchFamily="50" charset="-128"/>
                      </a:endParaRPr>
                    </a:p>
                    <a:p>
                      <a:pPr algn="ctr"/>
                      <a:r>
                        <a:rPr kumimoji="1" lang="ja-JP" altLang="en-US" sz="800" dirty="0">
                          <a:latin typeface="HG丸ｺﾞｼｯｸM-PRO" panose="020F0600000000000000" pitchFamily="50" charset="-128"/>
                          <a:ea typeface="HG丸ｺﾞｼｯｸM-PRO" panose="020F0600000000000000" pitchFamily="50" charset="-128"/>
                        </a:rPr>
                        <a:t>（</a:t>
                      </a:r>
                      <a:r>
                        <a:rPr kumimoji="1" lang="en-US" altLang="ja-JP" sz="800" dirty="0">
                          <a:latin typeface="HG丸ｺﾞｼｯｸM-PRO" panose="020F0600000000000000" pitchFamily="50" charset="-128"/>
                          <a:ea typeface="HG丸ｺﾞｼｯｸM-PRO" panose="020F0600000000000000" pitchFamily="50" charset="-128"/>
                        </a:rPr>
                        <a:t>km</a:t>
                      </a:r>
                      <a:r>
                        <a:rPr kumimoji="1" lang="ja-JP" altLang="en-US" sz="800" dirty="0">
                          <a:latin typeface="HG丸ｺﾞｼｯｸM-PRO" panose="020F0600000000000000" pitchFamily="50" charset="-128"/>
                          <a:ea typeface="HG丸ｺﾞｼｯｸM-PRO" panose="020F0600000000000000" pitchFamily="50" charset="-128"/>
                        </a:rPr>
                        <a: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tc>
                  <a:txBody>
                    <a:bodyPr/>
                    <a:lstStyle/>
                    <a:p>
                      <a:pPr algn="ctr"/>
                      <a:r>
                        <a:rPr kumimoji="1" lang="ja-JP" altLang="en-US" sz="800" dirty="0">
                          <a:latin typeface="HG丸ｺﾞｼｯｸM-PRO" panose="020F0600000000000000" pitchFamily="50" charset="-128"/>
                          <a:ea typeface="HG丸ｺﾞｼｯｸM-PRO" panose="020F0600000000000000" pitchFamily="50" charset="-128"/>
                        </a:rPr>
                        <a:t>供用延長</a:t>
                      </a:r>
                      <a:endParaRPr kumimoji="1" lang="en-US" altLang="ja-JP" sz="800" dirty="0">
                        <a:latin typeface="HG丸ｺﾞｼｯｸM-PRO" panose="020F0600000000000000" pitchFamily="50" charset="-128"/>
                        <a:ea typeface="HG丸ｺﾞｼｯｸM-PRO" panose="020F0600000000000000" pitchFamily="50" charset="-128"/>
                      </a:endParaRPr>
                    </a:p>
                    <a:p>
                      <a:pPr algn="ctr"/>
                      <a:r>
                        <a:rPr kumimoji="1" lang="ja-JP" altLang="en-US" sz="800" dirty="0">
                          <a:latin typeface="HG丸ｺﾞｼｯｸM-PRO" panose="020F0600000000000000" pitchFamily="50" charset="-128"/>
                          <a:ea typeface="HG丸ｺﾞｼｯｸM-PRO" panose="020F0600000000000000" pitchFamily="50" charset="-128"/>
                        </a:rPr>
                        <a:t>（</a:t>
                      </a:r>
                      <a:r>
                        <a:rPr kumimoji="1" lang="en-US" altLang="ja-JP" sz="800" dirty="0">
                          <a:latin typeface="HG丸ｺﾞｼｯｸM-PRO" panose="020F0600000000000000" pitchFamily="50" charset="-128"/>
                          <a:ea typeface="HG丸ｺﾞｼｯｸM-PRO" panose="020F0600000000000000" pitchFamily="50" charset="-128"/>
                        </a:rPr>
                        <a:t>km</a:t>
                      </a:r>
                      <a:r>
                        <a:rPr kumimoji="1" lang="ja-JP" altLang="en-US" sz="800" dirty="0">
                          <a:latin typeface="HG丸ｺﾞｼｯｸM-PRO" panose="020F0600000000000000" pitchFamily="50" charset="-128"/>
                          <a:ea typeface="HG丸ｺﾞｼｯｸM-PRO" panose="020F0600000000000000" pitchFamily="50" charset="-128"/>
                        </a:rPr>
                        <a: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213360">
                <a:tc>
                  <a:txBody>
                    <a:bodyPr/>
                    <a:lstStyle/>
                    <a:p>
                      <a:pPr algn="ctr"/>
                      <a:r>
                        <a:rPr kumimoji="1" lang="ja-JP" altLang="en-US" sz="800" dirty="0">
                          <a:latin typeface="HG丸ｺﾞｼｯｸM-PRO" panose="020F0600000000000000" pitchFamily="50" charset="-128"/>
                          <a:ea typeface="HG丸ｺﾞｼｯｸM-PRO" panose="020F0600000000000000" pitchFamily="50" charset="-128"/>
                        </a:rPr>
                        <a:t>池田線</a:t>
                      </a:r>
                      <a:endParaRPr kumimoji="1" lang="en-US" altLang="ja-JP" sz="800" dirty="0">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800" dirty="0">
                          <a:latin typeface="HG丸ｺﾞｼｯｸM-PRO" panose="020F0600000000000000" pitchFamily="50" charset="-128"/>
                          <a:ea typeface="HG丸ｺﾞｼｯｸM-PRO" panose="020F0600000000000000" pitchFamily="50" charset="-128"/>
                        </a:rPr>
                        <a:t>西成区山王～池田市木部町</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HG丸ｺﾞｼｯｸM-PRO" panose="020F0600000000000000" pitchFamily="50" charset="-128"/>
                          <a:ea typeface="HG丸ｺﾞｼｯｸM-PRO" panose="020F0600000000000000" pitchFamily="50" charset="-128"/>
                        </a:rPr>
                        <a:t>30.2</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HG丸ｺﾞｼｯｸM-PRO" panose="020F0600000000000000" pitchFamily="50" charset="-128"/>
                          <a:ea typeface="HG丸ｺﾞｼｯｸM-PRO" panose="020F0600000000000000" pitchFamily="50" charset="-128"/>
                        </a:rPr>
                        <a:t>30.2</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3360">
                <a:tc>
                  <a:txBody>
                    <a:bodyPr/>
                    <a:lstStyle/>
                    <a:p>
                      <a:pPr algn="ctr"/>
                      <a:r>
                        <a:rPr kumimoji="1" lang="ja-JP" altLang="en-US" sz="800" dirty="0">
                          <a:latin typeface="HG丸ｺﾞｼｯｸM-PRO" panose="020F0600000000000000" pitchFamily="50" charset="-128"/>
                          <a:ea typeface="HG丸ｺﾞｼｯｸM-PRO" panose="020F0600000000000000" pitchFamily="50" charset="-128"/>
                        </a:rPr>
                        <a:t>守口線</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800" dirty="0">
                          <a:latin typeface="HG丸ｺﾞｼｯｸM-PRO" panose="020F0600000000000000" pitchFamily="50" charset="-128"/>
                          <a:ea typeface="HG丸ｺﾞｼｯｸM-PRO" panose="020F0600000000000000" pitchFamily="50" charset="-128"/>
                        </a:rPr>
                        <a:t>北区中之島～守口市大日町</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HG丸ｺﾞｼｯｸM-PRO" panose="020F0600000000000000" pitchFamily="50" charset="-128"/>
                          <a:ea typeface="HG丸ｺﾞｼｯｸM-PRO" panose="020F0600000000000000" pitchFamily="50" charset="-128"/>
                        </a:rPr>
                        <a:t>12.1</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HG丸ｺﾞｼｯｸM-PRO" panose="020F0600000000000000" pitchFamily="50" charset="-128"/>
                          <a:ea typeface="HG丸ｺﾞｼｯｸM-PRO" panose="020F0600000000000000" pitchFamily="50" charset="-128"/>
                        </a:rPr>
                        <a:t>12.1</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3360">
                <a:tc>
                  <a:txBody>
                    <a:bodyPr/>
                    <a:lstStyle/>
                    <a:p>
                      <a:pPr algn="ctr"/>
                      <a:r>
                        <a:rPr kumimoji="1" lang="ja-JP" altLang="en-US" sz="800" dirty="0">
                          <a:latin typeface="HG丸ｺﾞｼｯｸM-PRO" panose="020F0600000000000000" pitchFamily="50" charset="-128"/>
                          <a:ea typeface="HG丸ｺﾞｼｯｸM-PRO" panose="020F0600000000000000" pitchFamily="50" charset="-128"/>
                        </a:rPr>
                        <a:t>東大阪線</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800" dirty="0">
                          <a:latin typeface="HG丸ｺﾞｼｯｸM-PRO" panose="020F0600000000000000" pitchFamily="50" charset="-128"/>
                          <a:ea typeface="HG丸ｺﾞｼｯｸM-PRO" panose="020F0600000000000000" pitchFamily="50" charset="-128"/>
                        </a:rPr>
                        <a:t>港区港晴～東大阪市西石切町</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HG丸ｺﾞｼｯｸM-PRO" panose="020F0600000000000000" pitchFamily="50" charset="-128"/>
                          <a:ea typeface="HG丸ｺﾞｼｯｸM-PRO" panose="020F0600000000000000" pitchFamily="50" charset="-128"/>
                        </a:rPr>
                        <a:t>19.7</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HG丸ｺﾞｼｯｸM-PRO" panose="020F0600000000000000" pitchFamily="50" charset="-128"/>
                          <a:ea typeface="HG丸ｺﾞｼｯｸM-PRO" panose="020F0600000000000000" pitchFamily="50" charset="-128"/>
                        </a:rPr>
                        <a:t>19.7</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3360">
                <a:tc>
                  <a:txBody>
                    <a:bodyPr/>
                    <a:lstStyle/>
                    <a:p>
                      <a:pPr algn="ctr"/>
                      <a:r>
                        <a:rPr kumimoji="1" lang="ja-JP" altLang="en-US" sz="800" dirty="0">
                          <a:latin typeface="HG丸ｺﾞｼｯｸM-PRO" panose="020F0600000000000000" pitchFamily="50" charset="-128"/>
                          <a:ea typeface="HG丸ｺﾞｼｯｸM-PRO" panose="020F0600000000000000" pitchFamily="50" charset="-128"/>
                        </a:rPr>
                        <a:t>松原線</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800" dirty="0">
                          <a:latin typeface="HG丸ｺﾞｼｯｸM-PRO" panose="020F0600000000000000" pitchFamily="50" charset="-128"/>
                          <a:ea typeface="HG丸ｺﾞｼｯｸM-PRO" panose="020F0600000000000000" pitchFamily="50" charset="-128"/>
                        </a:rPr>
                        <a:t>西成区山王～松原市大堀町</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HG丸ｺﾞｼｯｸM-PRO" panose="020F0600000000000000" pitchFamily="50" charset="-128"/>
                          <a:ea typeface="HG丸ｺﾞｼｯｸM-PRO" panose="020F0600000000000000" pitchFamily="50" charset="-128"/>
                        </a:rPr>
                        <a:t>11.2</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HG丸ｺﾞｼｯｸM-PRO" panose="020F0600000000000000" pitchFamily="50" charset="-128"/>
                          <a:ea typeface="HG丸ｺﾞｼｯｸM-PRO" panose="020F0600000000000000" pitchFamily="50" charset="-128"/>
                        </a:rPr>
                        <a:t>11.2</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3360">
                <a:tc>
                  <a:txBody>
                    <a:bodyPr/>
                    <a:lstStyle/>
                    <a:p>
                      <a:pPr algn="ctr"/>
                      <a:r>
                        <a:rPr kumimoji="1" lang="ja-JP" altLang="en-US" sz="800" dirty="0">
                          <a:latin typeface="HG丸ｺﾞｼｯｸM-PRO" panose="020F0600000000000000" pitchFamily="50" charset="-128"/>
                          <a:ea typeface="HG丸ｺﾞｼｯｸM-PRO" panose="020F0600000000000000" pitchFamily="50" charset="-128"/>
                        </a:rPr>
                        <a:t>堺線</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800" dirty="0">
                          <a:latin typeface="HG丸ｺﾞｼｯｸM-PRO" panose="020F0600000000000000" pitchFamily="50" charset="-128"/>
                          <a:ea typeface="HG丸ｺﾞｼｯｸM-PRO" panose="020F0600000000000000" pitchFamily="50" charset="-128"/>
                        </a:rPr>
                        <a:t>中央区高津町～堺市堺区翁橋町</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HG丸ｺﾞｼｯｸM-PRO" panose="020F0600000000000000" pitchFamily="50" charset="-128"/>
                          <a:ea typeface="HG丸ｺﾞｼｯｸM-PRO" panose="020F0600000000000000" pitchFamily="50" charset="-128"/>
                        </a:rPr>
                        <a:t>13.4</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HG丸ｺﾞｼｯｸM-PRO" panose="020F0600000000000000" pitchFamily="50" charset="-128"/>
                          <a:ea typeface="HG丸ｺﾞｼｯｸM-PRO" panose="020F0600000000000000" pitchFamily="50" charset="-128"/>
                        </a:rPr>
                        <a:t>13.4</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3360">
                <a:tc>
                  <a:txBody>
                    <a:bodyPr/>
                    <a:lstStyle/>
                    <a:p>
                      <a:pPr algn="ctr"/>
                      <a:r>
                        <a:rPr kumimoji="1" lang="ja-JP" altLang="en-US" sz="800" dirty="0">
                          <a:latin typeface="HG丸ｺﾞｼｯｸM-PRO" panose="020F0600000000000000" pitchFamily="50" charset="-128"/>
                          <a:ea typeface="HG丸ｺﾞｼｯｸM-PRO" panose="020F0600000000000000" pitchFamily="50" charset="-128"/>
                        </a:rPr>
                        <a:t>神戸線</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800" dirty="0">
                          <a:latin typeface="HG丸ｺﾞｼｯｸM-PRO" panose="020F0600000000000000" pitchFamily="50" charset="-128"/>
                          <a:ea typeface="HG丸ｺﾞｼｯｸM-PRO" panose="020F0600000000000000" pitchFamily="50" charset="-128"/>
                        </a:rPr>
                        <a:t>西区西本町～西淀川区佃</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HG丸ｺﾞｼｯｸM-PRO" panose="020F0600000000000000" pitchFamily="50" charset="-128"/>
                          <a:ea typeface="HG丸ｺﾞｼｯｸM-PRO" panose="020F0600000000000000" pitchFamily="50" charset="-128"/>
                        </a:rPr>
                        <a:t>7.0</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HG丸ｺﾞｼｯｸM-PRO" panose="020F0600000000000000" pitchFamily="50" charset="-128"/>
                          <a:ea typeface="HG丸ｺﾞｼｯｸM-PRO" panose="020F0600000000000000" pitchFamily="50" charset="-128"/>
                        </a:rPr>
                        <a:t>7.0</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13360">
                <a:tc>
                  <a:txBody>
                    <a:bodyPr/>
                    <a:lstStyle/>
                    <a:p>
                      <a:pPr algn="ctr"/>
                      <a:r>
                        <a:rPr kumimoji="1" lang="ja-JP" altLang="en-US" sz="800" dirty="0">
                          <a:latin typeface="HG丸ｺﾞｼｯｸM-PRO" panose="020F0600000000000000" pitchFamily="50" charset="-128"/>
                          <a:ea typeface="HG丸ｺﾞｼｯｸM-PRO" panose="020F0600000000000000" pitchFamily="50" charset="-128"/>
                        </a:rPr>
                        <a:t>西大阪線</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800" dirty="0">
                          <a:latin typeface="HG丸ｺﾞｼｯｸM-PRO" panose="020F0600000000000000" pitchFamily="50" charset="-128"/>
                          <a:ea typeface="HG丸ｺﾞｼｯｸM-PRO" panose="020F0600000000000000" pitchFamily="50" charset="-128"/>
                        </a:rPr>
                        <a:t>西成区南開～港区弁天</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HG丸ｺﾞｼｯｸM-PRO" panose="020F0600000000000000" pitchFamily="50" charset="-128"/>
                          <a:ea typeface="HG丸ｺﾞｼｯｸM-PRO" panose="020F0600000000000000" pitchFamily="50" charset="-128"/>
                        </a:rPr>
                        <a:t>3.8</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HG丸ｺﾞｼｯｸM-PRO" panose="020F0600000000000000" pitchFamily="50" charset="-128"/>
                          <a:ea typeface="HG丸ｺﾞｼｯｸM-PRO" panose="020F0600000000000000" pitchFamily="50" charset="-128"/>
                        </a:rPr>
                        <a:t>3.8</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35280">
                <a:tc>
                  <a:txBody>
                    <a:bodyPr/>
                    <a:lstStyle/>
                    <a:p>
                      <a:pPr algn="ctr"/>
                      <a:r>
                        <a:rPr kumimoji="1" lang="ja-JP" altLang="en-US" sz="800" dirty="0">
                          <a:latin typeface="HG丸ｺﾞｼｯｸM-PRO" panose="020F0600000000000000" pitchFamily="50" charset="-128"/>
                          <a:ea typeface="HG丸ｺﾞｼｯｸM-PRO" panose="020F0600000000000000" pitchFamily="50" charset="-128"/>
                        </a:rPr>
                        <a:t>湾岸線</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800" dirty="0">
                          <a:latin typeface="HG丸ｺﾞｼｯｸM-PRO" panose="020F0600000000000000" pitchFamily="50" charset="-128"/>
                          <a:ea typeface="HG丸ｺﾞｼｯｸM-PRO" panose="020F0600000000000000" pitchFamily="50" charset="-128"/>
                        </a:rPr>
                        <a:t>　西淀川区中島</a:t>
                      </a:r>
                      <a:endParaRPr kumimoji="1" lang="en-US" altLang="ja-JP" sz="800" dirty="0">
                        <a:latin typeface="HG丸ｺﾞｼｯｸM-PRO" panose="020F0600000000000000" pitchFamily="50" charset="-128"/>
                        <a:ea typeface="HG丸ｺﾞｼｯｸM-PRO" panose="020F0600000000000000" pitchFamily="50" charset="-128"/>
                      </a:endParaRPr>
                    </a:p>
                    <a:p>
                      <a:pPr algn="l"/>
                      <a:r>
                        <a:rPr kumimoji="1" lang="ja-JP" altLang="en-US" sz="800" dirty="0">
                          <a:latin typeface="HG丸ｺﾞｼｯｸM-PRO" panose="020F0600000000000000" pitchFamily="50" charset="-128"/>
                          <a:ea typeface="HG丸ｺﾞｼｯｸM-PRO" panose="020F0600000000000000" pitchFamily="50" charset="-128"/>
                        </a:rPr>
                        <a:t>　　～泉佐野市りんくう往来北</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HG丸ｺﾞｼｯｸM-PRO" panose="020F0600000000000000" pitchFamily="50" charset="-128"/>
                          <a:ea typeface="HG丸ｺﾞｼｯｸM-PRO" panose="020F0600000000000000" pitchFamily="50" charset="-128"/>
                        </a:rPr>
                        <a:t>41.5</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HG丸ｺﾞｼｯｸM-PRO" panose="020F0600000000000000" pitchFamily="50" charset="-128"/>
                          <a:ea typeface="HG丸ｺﾞｼｯｸM-PRO" panose="020F0600000000000000" pitchFamily="50" charset="-128"/>
                        </a:rPr>
                        <a:t>41.5</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13360">
                <a:tc>
                  <a:txBody>
                    <a:bodyPr/>
                    <a:lstStyle/>
                    <a:p>
                      <a:pPr algn="ctr"/>
                      <a:r>
                        <a:rPr kumimoji="1" lang="ja-JP" altLang="en-US" sz="800" dirty="0">
                          <a:latin typeface="HG丸ｺﾞｼｯｸM-PRO" panose="020F0600000000000000" pitchFamily="50" charset="-128"/>
                          <a:ea typeface="HG丸ｺﾞｼｯｸM-PRO" panose="020F0600000000000000" pitchFamily="50" charset="-128"/>
                        </a:rPr>
                        <a:t>淀川左岸線</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800" dirty="0">
                          <a:latin typeface="HG丸ｺﾞｼｯｸM-PRO" panose="020F0600000000000000" pitchFamily="50" charset="-128"/>
                          <a:ea typeface="HG丸ｺﾞｼｯｸM-PRO" panose="020F0600000000000000" pitchFamily="50" charset="-128"/>
                        </a:rPr>
                        <a:t>此花区北港～鶴見区緑地公園</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HG丸ｺﾞｼｯｸM-PRO" panose="020F0600000000000000" pitchFamily="50" charset="-128"/>
                          <a:ea typeface="HG丸ｺﾞｼｯｸM-PRO" panose="020F0600000000000000" pitchFamily="50" charset="-128"/>
                        </a:rPr>
                        <a:t>17.6</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HG丸ｺﾞｼｯｸM-PRO" panose="020F0600000000000000" pitchFamily="50" charset="-128"/>
                          <a:ea typeface="HG丸ｺﾞｼｯｸM-PRO" panose="020F0600000000000000" pitchFamily="50" charset="-128"/>
                        </a:rPr>
                        <a:t>5.6</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35280">
                <a:tc>
                  <a:txBody>
                    <a:bodyPr/>
                    <a:lstStyle/>
                    <a:p>
                      <a:pPr algn="ctr"/>
                      <a:r>
                        <a:rPr kumimoji="1" lang="ja-JP" altLang="en-US" sz="800" dirty="0">
                          <a:latin typeface="HG丸ｺﾞｼｯｸM-PRO" panose="020F0600000000000000" pitchFamily="50" charset="-128"/>
                          <a:ea typeface="HG丸ｺﾞｼｯｸM-PRO" panose="020F0600000000000000" pitchFamily="50" charset="-128"/>
                        </a:rPr>
                        <a:t>大和川線</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800" dirty="0">
                          <a:latin typeface="HG丸ｺﾞｼｯｸM-PRO" panose="020F0600000000000000" pitchFamily="50" charset="-128"/>
                          <a:ea typeface="HG丸ｺﾞｼｯｸM-PRO" panose="020F0600000000000000" pitchFamily="50" charset="-128"/>
                        </a:rPr>
                        <a:t>　堺市西区築港八幡町</a:t>
                      </a:r>
                      <a:endParaRPr kumimoji="1" lang="en-US" altLang="ja-JP" sz="800" dirty="0">
                        <a:latin typeface="HG丸ｺﾞｼｯｸM-PRO" panose="020F0600000000000000" pitchFamily="50" charset="-128"/>
                        <a:ea typeface="HG丸ｺﾞｼｯｸM-PRO" panose="020F0600000000000000" pitchFamily="50" charset="-128"/>
                      </a:endParaRPr>
                    </a:p>
                    <a:p>
                      <a:pPr algn="l"/>
                      <a:r>
                        <a:rPr kumimoji="1" lang="ja-JP" altLang="en-US" sz="800" dirty="0">
                          <a:latin typeface="HG丸ｺﾞｼｯｸM-PRO" panose="020F0600000000000000" pitchFamily="50" charset="-128"/>
                          <a:ea typeface="HG丸ｺﾞｼｯｸM-PRO" panose="020F0600000000000000" pitchFamily="50" charset="-128"/>
                        </a:rPr>
                        <a:t>　　　　　　　～松原市三宅中</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HG丸ｺﾞｼｯｸM-PRO" panose="020F0600000000000000" pitchFamily="50" charset="-128"/>
                          <a:ea typeface="HG丸ｺﾞｼｯｸM-PRO" panose="020F0600000000000000" pitchFamily="50" charset="-128"/>
                        </a:rPr>
                        <a:t>9.7</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9.7</a:t>
                      </a:r>
                      <a:endParaRPr kumimoji="1" lang="ja-JP" altLang="en-US" sz="800" dirty="0">
                        <a:solidFill>
                          <a:schemeClr val="tx1"/>
                        </a:solidFill>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13360">
                <a:tc>
                  <a:txBody>
                    <a:bodyPr/>
                    <a:lstStyle/>
                    <a:p>
                      <a:pPr algn="ctr"/>
                      <a:r>
                        <a:rPr kumimoji="1" lang="ja-JP" altLang="en-US" sz="800" dirty="0">
                          <a:latin typeface="HG丸ｺﾞｼｯｸM-PRO" panose="020F0600000000000000" pitchFamily="50" charset="-128"/>
                          <a:ea typeface="HG丸ｺﾞｼｯｸM-PRO" panose="020F0600000000000000" pitchFamily="50" charset="-128"/>
                        </a:rPr>
                        <a:t>計</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latin typeface="HG丸ｺﾞｼｯｸM-PRO" panose="020F0600000000000000" pitchFamily="50" charset="-128"/>
                          <a:ea typeface="HG丸ｺﾞｼｯｸM-PRO" panose="020F0600000000000000" pitchFamily="50" charset="-128"/>
                        </a:rPr>
                        <a:t>166.2</a:t>
                      </a: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154.2</a:t>
                      </a:r>
                      <a:endParaRPr kumimoji="1" lang="ja-JP" altLang="en-US" sz="800" dirty="0">
                        <a:solidFill>
                          <a:schemeClr val="tx1"/>
                        </a:solidFill>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sp>
        <p:nvSpPr>
          <p:cNvPr id="28" name="Text Box 270"/>
          <p:cNvSpPr txBox="1">
            <a:spLocks noChangeArrowheads="1"/>
          </p:cNvSpPr>
          <p:nvPr/>
        </p:nvSpPr>
        <p:spPr bwMode="auto">
          <a:xfrm>
            <a:off x="5157192" y="2147987"/>
            <a:ext cx="1763712" cy="21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136525" lvl="0" indent="0" algn="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令和７年３月</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１</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日現在</a:t>
            </a:r>
            <a:endParaRPr kumimoji="1" lang="ja-JP"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5" name="表 14"/>
          <p:cNvGraphicFramePr>
            <a:graphicFrameLocks noGrp="1"/>
          </p:cNvGraphicFramePr>
          <p:nvPr/>
        </p:nvGraphicFramePr>
        <p:xfrm>
          <a:off x="4543154" y="8367715"/>
          <a:ext cx="2219794" cy="1307571"/>
        </p:xfrm>
        <a:graphic>
          <a:graphicData uri="http://schemas.openxmlformats.org/drawingml/2006/table">
            <a:tbl>
              <a:tblPr firstRow="1" bandRow="1">
                <a:tableStyleId>{5940675A-B579-460E-94D1-54222C63F5DA}</a:tableStyleId>
              </a:tblPr>
              <a:tblGrid>
                <a:gridCol w="2219794">
                  <a:extLst>
                    <a:ext uri="{9D8B030D-6E8A-4147-A177-3AD203B41FA5}">
                      <a16:colId xmlns:a16="http://schemas.microsoft.com/office/drawing/2014/main" val="828871928"/>
                    </a:ext>
                  </a:extLst>
                </a:gridCol>
              </a:tblGrid>
              <a:tr h="169581">
                <a:tc>
                  <a:txBody>
                    <a:bodyPr/>
                    <a:lstStyle/>
                    <a:p>
                      <a:pPr algn="ctr">
                        <a:lnSpc>
                          <a:spcPts val="800"/>
                        </a:lnSpc>
                      </a:pPr>
                      <a:r>
                        <a:rPr kumimoji="1" lang="ja-JP" altLang="en-US" sz="800" dirty="0">
                          <a:latin typeface="ＭＳ ゴシック" panose="020B0609070205080204" pitchFamily="49" charset="-128"/>
                          <a:ea typeface="ＭＳ ゴシック" panose="020B0609070205080204" pitchFamily="49" charset="-128"/>
                        </a:rPr>
                        <a:t>凡　例</a:t>
                      </a:r>
                    </a:p>
                  </a:txBody>
                  <a:tcPr>
                    <a:solidFill>
                      <a:schemeClr val="bg1"/>
                    </a:solidFill>
                  </a:tcPr>
                </a:tc>
                <a:extLst>
                  <a:ext uri="{0D108BD9-81ED-4DB2-BD59-A6C34878D82A}">
                    <a16:rowId xmlns:a16="http://schemas.microsoft.com/office/drawing/2014/main" val="1253897046"/>
                  </a:ext>
                </a:extLst>
              </a:tr>
              <a:tr h="1114531">
                <a:tc>
                  <a:txBody>
                    <a:bodyPr/>
                    <a:lstStyle/>
                    <a:p>
                      <a:pPr marL="0" indent="0" algn="l">
                        <a:lnSpc>
                          <a:spcPct val="150000"/>
                        </a:lnSpc>
                      </a:pPr>
                      <a:r>
                        <a:rPr kumimoji="1" lang="ja-JP" altLang="en-US" sz="800" dirty="0">
                          <a:latin typeface="ＭＳ ゴシック" panose="020B0609070205080204" pitchFamily="49" charset="-128"/>
                          <a:ea typeface="ＭＳ ゴシック" panose="020B0609070205080204" pitchFamily="49" charset="-128"/>
                        </a:rPr>
                        <a:t>西日本高速</a:t>
                      </a:r>
                      <a:endParaRPr kumimoji="1" lang="en-US" altLang="ja-JP" sz="800" dirty="0">
                        <a:latin typeface="ＭＳ ゴシック" panose="020B0609070205080204" pitchFamily="49" charset="-128"/>
                        <a:ea typeface="ＭＳ ゴシック" panose="020B0609070205080204" pitchFamily="49" charset="-128"/>
                      </a:endParaRPr>
                    </a:p>
                    <a:p>
                      <a:pPr marL="0" indent="0" algn="l">
                        <a:lnSpc>
                          <a:spcPct val="150000"/>
                        </a:lnSpc>
                      </a:pPr>
                      <a:r>
                        <a:rPr kumimoji="1" lang="ja-JP" altLang="en-US" sz="800" dirty="0">
                          <a:latin typeface="ＭＳ ゴシック" panose="020B0609070205080204" pitchFamily="49" charset="-128"/>
                          <a:ea typeface="ＭＳ ゴシック" panose="020B0609070205080204" pitchFamily="49" charset="-128"/>
                        </a:rPr>
                        <a:t>阪神高速</a:t>
                      </a:r>
                      <a:endParaRPr kumimoji="1" lang="en-US" altLang="ja-JP" sz="800" dirty="0">
                        <a:latin typeface="ＭＳ ゴシック" panose="020B0609070205080204" pitchFamily="49" charset="-128"/>
                        <a:ea typeface="ＭＳ ゴシック" panose="020B0609070205080204" pitchFamily="49" charset="-128"/>
                      </a:endParaRPr>
                    </a:p>
                    <a:p>
                      <a:pPr marL="0" indent="0" algn="l">
                        <a:lnSpc>
                          <a:spcPct val="150000"/>
                        </a:lnSpc>
                      </a:pPr>
                      <a:r>
                        <a:rPr kumimoji="1" lang="ja-JP" altLang="en-US" sz="800" dirty="0">
                          <a:latin typeface="ＭＳ ゴシック" panose="020B0609070205080204" pitchFamily="49" charset="-128"/>
                          <a:ea typeface="ＭＳ ゴシック" panose="020B0609070205080204" pitchFamily="49" charset="-128"/>
                        </a:rPr>
                        <a:t>大阪府道路公社</a:t>
                      </a:r>
                      <a:endParaRPr kumimoji="1" lang="en-US" altLang="ja-JP" sz="800" dirty="0">
                        <a:latin typeface="ＭＳ ゴシック" panose="020B0609070205080204" pitchFamily="49" charset="-128"/>
                        <a:ea typeface="ＭＳ ゴシック" panose="020B0609070205080204" pitchFamily="49" charset="-128"/>
                      </a:endParaRPr>
                    </a:p>
                    <a:p>
                      <a:pPr marL="0" indent="0" algn="l">
                        <a:lnSpc>
                          <a:spcPct val="150000"/>
                        </a:lnSpc>
                      </a:pPr>
                      <a:r>
                        <a:rPr kumimoji="1" lang="ja-JP" altLang="en-US" sz="800" dirty="0">
                          <a:latin typeface="ＭＳ ゴシック" panose="020B0609070205080204" pitchFamily="49" charset="-128"/>
                          <a:ea typeface="ＭＳ ゴシック" panose="020B0609070205080204" pitchFamily="49" charset="-128"/>
                        </a:rPr>
                        <a:t>その他の有料道路等</a:t>
                      </a:r>
                      <a:endParaRPr kumimoji="1" lang="en-US" altLang="ja-JP" sz="800" dirty="0">
                        <a:latin typeface="ＭＳ ゴシック" panose="020B0609070205080204" pitchFamily="49" charset="-128"/>
                        <a:ea typeface="ＭＳ ゴシック" panose="020B0609070205080204" pitchFamily="49" charset="-128"/>
                      </a:endParaRPr>
                    </a:p>
                    <a:p>
                      <a:pPr marL="0" indent="0" algn="l">
                        <a:lnSpc>
                          <a:spcPct val="150000"/>
                        </a:lnSpc>
                      </a:pPr>
                      <a:r>
                        <a:rPr kumimoji="1" lang="ja-JP" altLang="en-US" sz="800" dirty="0">
                          <a:latin typeface="ＭＳ ゴシック" panose="020B0609070205080204" pitchFamily="49" charset="-128"/>
                          <a:ea typeface="ＭＳ ゴシック" panose="020B0609070205080204" pitchFamily="49" charset="-128"/>
                        </a:rPr>
                        <a:t>事業主体未定</a:t>
                      </a:r>
                    </a:p>
                  </a:txBody>
                  <a:tcPr>
                    <a:solidFill>
                      <a:schemeClr val="bg1"/>
                    </a:solidFill>
                  </a:tcPr>
                </a:tc>
                <a:extLst>
                  <a:ext uri="{0D108BD9-81ED-4DB2-BD59-A6C34878D82A}">
                    <a16:rowId xmlns:a16="http://schemas.microsoft.com/office/drawing/2014/main" val="2429178326"/>
                  </a:ext>
                </a:extLst>
              </a:tr>
            </a:tbl>
          </a:graphicData>
        </a:graphic>
      </p:graphicFrame>
      <p:grpSp>
        <p:nvGrpSpPr>
          <p:cNvPr id="7" name="グループ化 6"/>
          <p:cNvGrpSpPr/>
          <p:nvPr/>
        </p:nvGrpSpPr>
        <p:grpSpPr>
          <a:xfrm>
            <a:off x="5692353" y="8712045"/>
            <a:ext cx="932575" cy="872892"/>
            <a:chOff x="5382741" y="10168309"/>
            <a:chExt cx="932575" cy="872892"/>
          </a:xfrm>
        </p:grpSpPr>
        <p:cxnSp>
          <p:nvCxnSpPr>
            <p:cNvPr id="3" name="直線コネクタ 2"/>
            <p:cNvCxnSpPr/>
            <p:nvPr/>
          </p:nvCxnSpPr>
          <p:spPr>
            <a:xfrm>
              <a:off x="5382827" y="10168309"/>
              <a:ext cx="396000" cy="0"/>
            </a:xfrm>
            <a:prstGeom prst="line">
              <a:avLst/>
            </a:prstGeom>
            <a:ln w="57150" cmpd="tri">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5382741" y="10340776"/>
              <a:ext cx="396000" cy="0"/>
            </a:xfrm>
            <a:prstGeom prst="line">
              <a:avLst/>
            </a:prstGeom>
            <a:ln w="571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5387503" y="10529689"/>
              <a:ext cx="396000" cy="0"/>
            </a:xfrm>
            <a:prstGeom prst="line">
              <a:avLst/>
            </a:prstGeom>
            <a:ln w="57150" cmpd="sng">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5385916" y="10713640"/>
              <a:ext cx="396000" cy="0"/>
            </a:xfrm>
            <a:prstGeom prst="line">
              <a:avLst/>
            </a:prstGeom>
            <a:ln w="571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382741" y="10868734"/>
              <a:ext cx="421590" cy="10772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 □ □</a:t>
              </a:r>
            </a:p>
          </p:txBody>
        </p:sp>
        <p:sp>
          <p:nvSpPr>
            <p:cNvPr id="6" name="テキスト ボックス 5"/>
            <p:cNvSpPr txBox="1"/>
            <p:nvPr/>
          </p:nvSpPr>
          <p:spPr>
            <a:xfrm>
              <a:off x="5459289" y="10190067"/>
              <a:ext cx="230832" cy="9233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供用中</a:t>
              </a:r>
            </a:p>
          </p:txBody>
        </p:sp>
        <p:sp>
          <p:nvSpPr>
            <p:cNvPr id="30" name="テキスト ボックス 29"/>
            <p:cNvSpPr txBox="1"/>
            <p:nvPr/>
          </p:nvSpPr>
          <p:spPr>
            <a:xfrm>
              <a:off x="5459289" y="10358243"/>
              <a:ext cx="230832" cy="9233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供用中</a:t>
              </a:r>
            </a:p>
          </p:txBody>
        </p:sp>
        <p:sp>
          <p:nvSpPr>
            <p:cNvPr id="31" name="テキスト ボックス 30"/>
            <p:cNvSpPr txBox="1"/>
            <p:nvPr/>
          </p:nvSpPr>
          <p:spPr>
            <a:xfrm>
              <a:off x="5459289" y="10557188"/>
              <a:ext cx="230832" cy="9233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供用中</a:t>
              </a:r>
            </a:p>
          </p:txBody>
        </p:sp>
        <p:sp>
          <p:nvSpPr>
            <p:cNvPr id="32" name="テキスト ボックス 31"/>
            <p:cNvSpPr txBox="1"/>
            <p:nvPr/>
          </p:nvSpPr>
          <p:spPr>
            <a:xfrm>
              <a:off x="5459289" y="10735247"/>
              <a:ext cx="230832" cy="9233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供用中</a:t>
              </a:r>
            </a:p>
          </p:txBody>
        </p:sp>
        <p:cxnSp>
          <p:nvCxnSpPr>
            <p:cNvPr id="33" name="直線コネクタ 32"/>
            <p:cNvCxnSpPr/>
            <p:nvPr/>
          </p:nvCxnSpPr>
          <p:spPr>
            <a:xfrm>
              <a:off x="5916227" y="10168309"/>
              <a:ext cx="396000" cy="0"/>
            </a:xfrm>
            <a:prstGeom prst="line">
              <a:avLst/>
            </a:prstGeom>
            <a:ln w="57150" cmpd="tri">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5916141" y="10340776"/>
              <a:ext cx="396000" cy="0"/>
            </a:xfrm>
            <a:prstGeom prst="line">
              <a:avLst/>
            </a:prstGeom>
            <a:ln w="5715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5919316" y="10713640"/>
              <a:ext cx="396000" cy="0"/>
            </a:xfrm>
            <a:prstGeom prst="line">
              <a:avLst/>
            </a:prstGeom>
            <a:ln w="571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6000428" y="10196489"/>
              <a:ext cx="230832" cy="9233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事業中</a:t>
              </a:r>
            </a:p>
          </p:txBody>
        </p:sp>
        <p:sp>
          <p:nvSpPr>
            <p:cNvPr id="38" name="テキスト ボックス 37"/>
            <p:cNvSpPr txBox="1"/>
            <p:nvPr/>
          </p:nvSpPr>
          <p:spPr>
            <a:xfrm>
              <a:off x="6000428" y="10364665"/>
              <a:ext cx="230832" cy="9233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事業中</a:t>
              </a:r>
            </a:p>
          </p:txBody>
        </p:sp>
        <p:sp>
          <p:nvSpPr>
            <p:cNvPr id="39" name="テキスト ボックス 38"/>
            <p:cNvSpPr txBox="1"/>
            <p:nvPr/>
          </p:nvSpPr>
          <p:spPr>
            <a:xfrm>
              <a:off x="6000428" y="10735247"/>
              <a:ext cx="230832" cy="9233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事業中</a:t>
              </a:r>
            </a:p>
          </p:txBody>
        </p:sp>
        <p:sp>
          <p:nvSpPr>
            <p:cNvPr id="40" name="テキスト ボックス 39"/>
            <p:cNvSpPr txBox="1"/>
            <p:nvPr/>
          </p:nvSpPr>
          <p:spPr>
            <a:xfrm>
              <a:off x="5459289" y="10948868"/>
              <a:ext cx="230832" cy="9233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計画中</a:t>
              </a:r>
            </a:p>
          </p:txBody>
        </p:sp>
      </p:grpSp>
      <p:sp>
        <p:nvSpPr>
          <p:cNvPr id="41" name="Text Box 271"/>
          <p:cNvSpPr txBox="1">
            <a:spLocks noChangeArrowheads="1"/>
          </p:cNvSpPr>
          <p:nvPr/>
        </p:nvSpPr>
        <p:spPr bwMode="auto">
          <a:xfrm>
            <a:off x="171057" y="1640632"/>
            <a:ext cx="2380033" cy="36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1" lang="en-US" altLang="ja-JP" sz="700" b="0" i="0" u="none" strike="noStrike" kern="1200" cap="none" spc="0" normalizeH="0" baseline="0" noProof="0" dirty="0">
                <a:ln>
                  <a:noFill/>
                </a:ln>
                <a:effectLst/>
                <a:uLnTx/>
                <a:uFillTx/>
                <a:latin typeface="HG丸ｺﾞｼｯｸM-PRO" pitchFamily="50" charset="-128"/>
                <a:ea typeface="HG丸ｺﾞｼｯｸM-PRO" pitchFamily="50" charset="-128"/>
                <a:cs typeface="ＭＳ Ｐゴシック" pitchFamily="50" charset="-128"/>
              </a:rPr>
              <a:t>※1</a:t>
            </a:r>
            <a:r>
              <a:rPr kumimoji="1" lang="ja-JP" altLang="en-US" sz="700" b="0" i="0" u="none" strike="noStrike" kern="1200" cap="none" spc="0" normalizeH="0" baseline="0" noProof="0" dirty="0">
                <a:ln>
                  <a:noFill/>
                </a:ln>
                <a:effectLst/>
                <a:uLnTx/>
                <a:uFillTx/>
                <a:latin typeface="HG丸ｺﾞｼｯｸM-PRO" pitchFamily="50" charset="-128"/>
                <a:ea typeface="HG丸ｺﾞｼｯｸM-PRO" pitchFamily="50" charset="-128"/>
                <a:cs typeface="ＭＳ Ｐゴシック" pitchFamily="50" charset="-128"/>
              </a:rPr>
              <a:t>　令和５年度</a:t>
            </a:r>
            <a:endParaRPr kumimoji="1" lang="en-US" altLang="ja-JP" sz="700" b="0" i="0" u="none" strike="noStrike" kern="1200" cap="none" spc="0" normalizeH="0" baseline="0" noProof="0" dirty="0">
              <a:ln>
                <a:noFill/>
              </a:ln>
              <a:effectLst/>
              <a:uLnTx/>
              <a:uFillTx/>
              <a:latin typeface="HG丸ｺﾞｼｯｸM-PRO" pitchFamily="50" charset="-128"/>
              <a:ea typeface="HG丸ｺﾞｼｯｸM-PRO" pitchFamily="50" charset="-128"/>
              <a:cs typeface="ＭＳ Ｐゴシック" pitchFamily="50" charset="-128"/>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1" lang="en-US" altLang="ja-JP" sz="700" b="0" i="0" u="none" strike="noStrike" kern="1200" cap="none" spc="0" normalizeH="0" baseline="0" noProof="0" dirty="0">
                <a:ln>
                  <a:noFill/>
                </a:ln>
                <a:effectLst/>
                <a:uLnTx/>
                <a:uFillTx/>
                <a:latin typeface="HG丸ｺﾞｼｯｸM-PRO" pitchFamily="50" charset="-128"/>
                <a:ea typeface="HG丸ｺﾞｼｯｸM-PRO" pitchFamily="50" charset="-128"/>
                <a:cs typeface="ＭＳ Ｐゴシック" pitchFamily="50" charset="-128"/>
              </a:rPr>
              <a:t>※2</a:t>
            </a:r>
            <a:r>
              <a:rPr kumimoji="1" lang="ja-JP" altLang="en-US" sz="700" b="0" i="0" u="none" strike="noStrike" kern="1200" cap="none" spc="0" normalizeH="0" baseline="0" noProof="0" dirty="0">
                <a:ln>
                  <a:noFill/>
                </a:ln>
                <a:effectLst/>
                <a:uLnTx/>
                <a:uFillTx/>
                <a:latin typeface="HG丸ｺﾞｼｯｸM-PRO" pitchFamily="50" charset="-128"/>
                <a:ea typeface="HG丸ｺﾞｼｯｸM-PRO" pitchFamily="50" charset="-128"/>
                <a:cs typeface="ＭＳ Ｐゴシック" pitchFamily="50" charset="-128"/>
              </a:rPr>
              <a:t>　普通車料金</a:t>
            </a:r>
            <a:endParaRPr kumimoji="1" lang="en-US" altLang="ja-JP" sz="700" b="0" i="0" u="none" strike="noStrike" kern="1200" cap="none" spc="0" normalizeH="0" baseline="0" noProof="0" dirty="0">
              <a:ln>
                <a:noFill/>
              </a:ln>
              <a:effectLst/>
              <a:uLnTx/>
              <a:uFillTx/>
              <a:latin typeface="HG丸ｺﾞｼｯｸM-PRO" pitchFamily="50" charset="-128"/>
              <a:ea typeface="HG丸ｺﾞｼｯｸM-PRO" pitchFamily="50" charset="-128"/>
              <a:cs typeface="ＭＳ Ｐゴシック" pitchFamily="50" charset="-128"/>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1" lang="en-US" altLang="ja-JP" sz="700" b="0" i="0" u="none" strike="noStrike" kern="1200" cap="none" spc="0" normalizeH="0" baseline="0" noProof="0" dirty="0">
                <a:ln>
                  <a:noFill/>
                </a:ln>
                <a:effectLst/>
                <a:uLnTx/>
                <a:uFillTx/>
                <a:latin typeface="HG丸ｺﾞｼｯｸM-PRO" pitchFamily="50" charset="-128"/>
                <a:ea typeface="HG丸ｺﾞｼｯｸM-PRO" pitchFamily="50" charset="-128"/>
                <a:cs typeface="ＭＳ Ｐゴシック" pitchFamily="50" charset="-128"/>
              </a:rPr>
              <a:t>※3</a:t>
            </a:r>
            <a:r>
              <a:rPr kumimoji="1" lang="ja-JP" altLang="en-US" sz="700" b="0" i="0" u="none" strike="noStrike" kern="1200" cap="none" spc="0" normalizeH="0" baseline="0" noProof="0" dirty="0">
                <a:ln>
                  <a:noFill/>
                </a:ln>
                <a:effectLst/>
                <a:uLnTx/>
                <a:uFillTx/>
                <a:latin typeface="HG丸ｺﾞｼｯｸM-PRO" pitchFamily="50" charset="-128"/>
                <a:ea typeface="HG丸ｺﾞｼｯｸM-PRO" pitchFamily="50" charset="-128"/>
                <a:cs typeface="ＭＳ Ｐゴシック" pitchFamily="50" charset="-128"/>
              </a:rPr>
              <a:t>　料金割引社会実験での料金</a:t>
            </a:r>
            <a:endParaRPr kumimoji="1" lang="en-US" altLang="ja-JP" sz="700" b="0" i="0" u="none" strike="noStrike" kern="1200" cap="none" spc="0" normalizeH="0" baseline="0" noProof="0" dirty="0">
              <a:ln>
                <a:noFill/>
              </a:ln>
              <a:effectLst/>
              <a:uLnTx/>
              <a:uFillTx/>
              <a:latin typeface="HG丸ｺﾞｼｯｸM-PRO" pitchFamily="50" charset="-128"/>
              <a:ea typeface="HG丸ｺﾞｼｯｸM-PRO" pitchFamily="50" charset="-128"/>
              <a:cs typeface="ＭＳ Ｐゴシック" pitchFamily="50" charset="-128"/>
            </a:endParaRPr>
          </a:p>
        </p:txBody>
      </p:sp>
      <p:graphicFrame>
        <p:nvGraphicFramePr>
          <p:cNvPr id="42" name="表 41"/>
          <p:cNvGraphicFramePr>
            <a:graphicFrameLocks noGrp="1"/>
          </p:cNvGraphicFramePr>
          <p:nvPr/>
        </p:nvGraphicFramePr>
        <p:xfrm>
          <a:off x="97722" y="510177"/>
          <a:ext cx="6674742" cy="1028680"/>
        </p:xfrm>
        <a:graphic>
          <a:graphicData uri="http://schemas.openxmlformats.org/drawingml/2006/table">
            <a:tbl>
              <a:tblPr firstRow="1" bandRow="1">
                <a:tableStyleId>{2D5ABB26-0587-4C30-8999-92F81FD0307C}</a:tableStyleId>
              </a:tblPr>
              <a:tblGrid>
                <a:gridCol w="1333696">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732534">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tblGrid>
              <a:tr h="335280">
                <a:tc>
                  <a:txBody>
                    <a:bodyPr/>
                    <a:lstStyle/>
                    <a:p>
                      <a:pPr algn="ctr"/>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路線名</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区間</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延長</a:t>
                      </a:r>
                      <a:endParaRPr kumimoji="1" lang="en-US" altLang="ja-JP" sz="800" dirty="0">
                        <a:solidFill>
                          <a:sysClr val="windowText" lastClr="000000"/>
                        </a:solidFill>
                        <a:latin typeface="HG丸ｺﾞｼｯｸM-PRO" panose="020F0600000000000000" pitchFamily="50" charset="-128"/>
                        <a:ea typeface="HG丸ｺﾞｼｯｸM-PRO" panose="020F0600000000000000" pitchFamily="50" charset="-128"/>
                      </a:endParaRPr>
                    </a:p>
                    <a:p>
                      <a:pPr algn="ctr"/>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r>
                        <a:rPr kumimoji="1" lang="en-US" altLang="ja-JP" sz="800" dirty="0">
                          <a:solidFill>
                            <a:sysClr val="windowText" lastClr="000000"/>
                          </a:solidFill>
                          <a:latin typeface="HG丸ｺﾞｼｯｸM-PRO" panose="020F0600000000000000" pitchFamily="50" charset="-128"/>
                          <a:ea typeface="HG丸ｺﾞｼｯｸM-PRO" panose="020F0600000000000000" pitchFamily="50" charset="-128"/>
                        </a:rPr>
                        <a:t>km</a:t>
                      </a:r>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事業費</a:t>
                      </a:r>
                      <a:endParaRPr kumimoji="1" lang="en-US" altLang="ja-JP" sz="800" dirty="0">
                        <a:solidFill>
                          <a:sysClr val="windowText" lastClr="000000"/>
                        </a:solidFill>
                        <a:latin typeface="HG丸ｺﾞｼｯｸM-PRO" panose="020F0600000000000000" pitchFamily="50" charset="-128"/>
                        <a:ea typeface="HG丸ｺﾞｼｯｸM-PRO" panose="020F0600000000000000" pitchFamily="50" charset="-128"/>
                      </a:endParaRPr>
                    </a:p>
                    <a:p>
                      <a:pPr algn="ctr"/>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（億円）</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交通量</a:t>
                      </a:r>
                      <a:r>
                        <a:rPr kumimoji="1" lang="en-US" altLang="ja-JP" sz="800" baseline="30000" dirty="0">
                          <a:solidFill>
                            <a:sysClr val="windowText" lastClr="000000"/>
                          </a:solidFill>
                          <a:latin typeface="HG丸ｺﾞｼｯｸM-PRO" panose="020F0600000000000000" pitchFamily="50" charset="-128"/>
                          <a:ea typeface="HG丸ｺﾞｼｯｸM-PRO" panose="020F0600000000000000" pitchFamily="50" charset="-128"/>
                        </a:rPr>
                        <a:t>※</a:t>
                      </a:r>
                      <a:r>
                        <a:rPr kumimoji="1" lang="ja-JP" altLang="en-US" sz="800" baseline="30000" dirty="0">
                          <a:solidFill>
                            <a:sysClr val="windowText" lastClr="000000"/>
                          </a:solidFill>
                          <a:latin typeface="HG丸ｺﾞｼｯｸM-PRO" panose="020F0600000000000000" pitchFamily="50" charset="-128"/>
                          <a:ea typeface="HG丸ｺﾞｼｯｸM-PRO" panose="020F0600000000000000" pitchFamily="50" charset="-128"/>
                        </a:rPr>
                        <a:t>１</a:t>
                      </a:r>
                      <a:endParaRPr kumimoji="1" lang="en-US" altLang="ja-JP" sz="800" baseline="30000" dirty="0">
                        <a:solidFill>
                          <a:sysClr val="windowText" lastClr="000000"/>
                        </a:solidFill>
                        <a:latin typeface="HG丸ｺﾞｼｯｸM-PRO" panose="020F0600000000000000" pitchFamily="50" charset="-128"/>
                        <a:ea typeface="HG丸ｺﾞｼｯｸM-PRO" panose="020F0600000000000000" pitchFamily="50" charset="-128"/>
                      </a:endParaRPr>
                    </a:p>
                    <a:p>
                      <a:pPr algn="ctr"/>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（台／日）</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料金</a:t>
                      </a:r>
                      <a:r>
                        <a:rPr kumimoji="1" lang="en-US" altLang="ja-JP" sz="800" strike="noStrike" baseline="30000" dirty="0">
                          <a:solidFill>
                            <a:sysClr val="windowText" lastClr="000000"/>
                          </a:solidFill>
                          <a:latin typeface="HG丸ｺﾞｼｯｸM-PRO" panose="020F0600000000000000" pitchFamily="50" charset="-128"/>
                          <a:ea typeface="HG丸ｺﾞｼｯｸM-PRO" panose="020F0600000000000000" pitchFamily="50" charset="-128"/>
                        </a:rPr>
                        <a:t>※</a:t>
                      </a:r>
                      <a:r>
                        <a:rPr kumimoji="1" lang="ja-JP" altLang="en-US" sz="800" strike="noStrike" baseline="30000" dirty="0">
                          <a:solidFill>
                            <a:sysClr val="windowText" lastClr="000000"/>
                          </a:solidFill>
                          <a:latin typeface="HG丸ｺﾞｼｯｸM-PRO" panose="020F0600000000000000" pitchFamily="50" charset="-128"/>
                          <a:ea typeface="HG丸ｺﾞｼｯｸM-PRO" panose="020F0600000000000000" pitchFamily="50" charset="-128"/>
                        </a:rPr>
                        <a:t>２</a:t>
                      </a:r>
                      <a:endParaRPr kumimoji="1" lang="en-US" altLang="ja-JP" sz="800" strike="noStrike" baseline="30000" dirty="0">
                        <a:solidFill>
                          <a:sysClr val="windowText" lastClr="000000"/>
                        </a:solidFill>
                        <a:latin typeface="HG丸ｺﾞｼｯｸM-PRO" panose="020F0600000000000000" pitchFamily="50" charset="-128"/>
                        <a:ea typeface="HG丸ｺﾞｼｯｸM-PRO" panose="020F0600000000000000" pitchFamily="50" charset="-128"/>
                      </a:endParaRPr>
                    </a:p>
                    <a:p>
                      <a:pPr algn="ctr"/>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（円）</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供用年月</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0"/>
                  </a:ext>
                </a:extLst>
              </a:tr>
              <a:tr h="312792">
                <a:tc>
                  <a:txBody>
                    <a:bodyPr/>
                    <a:lstStyle/>
                    <a:p>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鳥飼仁和寺大橋有料道路</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摂津市鳥飼中</a:t>
                      </a:r>
                    </a:p>
                    <a:p>
                      <a:pPr algn="ctr"/>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～寝屋川市仁和寺本町</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700" dirty="0">
                          <a:solidFill>
                            <a:sysClr val="windowText" lastClr="000000"/>
                          </a:solidFill>
                          <a:latin typeface="HG丸ｺﾞｼｯｸM-PRO" panose="020F0600000000000000" pitchFamily="50" charset="-128"/>
                          <a:ea typeface="HG丸ｺﾞｼｯｸM-PRO" panose="020F0600000000000000" pitchFamily="50" charset="-128"/>
                        </a:rPr>
                        <a:t>0.7</a:t>
                      </a:r>
                      <a:endParaRPr kumimoji="1" lang="ja-JP" altLang="en-US" sz="700" dirty="0">
                        <a:solidFill>
                          <a:sysClr val="windowText" lastClr="000000"/>
                        </a:solidFill>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700" dirty="0">
                          <a:solidFill>
                            <a:sysClr val="windowText" lastClr="000000"/>
                          </a:solidFill>
                          <a:latin typeface="HG丸ｺﾞｼｯｸM-PRO" panose="020F0600000000000000" pitchFamily="50" charset="-128"/>
                          <a:ea typeface="HG丸ｺﾞｼｯｸM-PRO" panose="020F0600000000000000" pitchFamily="50" charset="-128"/>
                        </a:rPr>
                        <a:t>102</a:t>
                      </a:r>
                      <a:endParaRPr kumimoji="1" lang="ja-JP" altLang="en-US" sz="700" dirty="0">
                        <a:solidFill>
                          <a:sysClr val="windowText" lastClr="000000"/>
                        </a:solidFill>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700" strike="noStrike" dirty="0">
                          <a:solidFill>
                            <a:schemeClr val="tx1"/>
                          </a:solidFill>
                          <a:latin typeface="HG丸ｺﾞｼｯｸM-PRO" panose="020F0600000000000000" pitchFamily="50" charset="-128"/>
                          <a:ea typeface="HG丸ｺﾞｼｯｸM-PRO" panose="020F0600000000000000" pitchFamily="50" charset="-128"/>
                        </a:rPr>
                        <a:t>10,181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100</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昭和</a:t>
                      </a:r>
                      <a:r>
                        <a:rPr kumimoji="1" lang="en-US" altLang="ja-JP" sz="700" dirty="0">
                          <a:solidFill>
                            <a:sysClr val="windowText" lastClr="000000"/>
                          </a:solidFill>
                          <a:latin typeface="HG丸ｺﾞｼｯｸM-PRO" panose="020F0600000000000000" pitchFamily="50" charset="-128"/>
                          <a:ea typeface="HG丸ｺﾞｼｯｸM-PRO" panose="020F0600000000000000" pitchFamily="50" charset="-128"/>
                        </a:rPr>
                        <a:t>62</a:t>
                      </a:r>
                      <a:r>
                        <a:rPr kumimoji="1"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年</a:t>
                      </a:r>
                      <a:r>
                        <a:rPr kumimoji="1" lang="en-US" altLang="ja-JP" sz="700" dirty="0">
                          <a:solidFill>
                            <a:sysClr val="windowText" lastClr="000000"/>
                          </a:solidFill>
                          <a:latin typeface="HG丸ｺﾞｼｯｸM-PRO" panose="020F0600000000000000" pitchFamily="50" charset="-128"/>
                          <a:ea typeface="HG丸ｺﾞｼｯｸM-PRO" panose="020F0600000000000000" pitchFamily="50" charset="-128"/>
                        </a:rPr>
                        <a:t>2</a:t>
                      </a:r>
                      <a:r>
                        <a:rPr kumimoji="1"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月</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8120">
                <a:tc>
                  <a:txBody>
                    <a:bodyPr/>
                    <a:lstStyle/>
                    <a:p>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箕面有料道路</a:t>
                      </a:r>
                      <a:endParaRPr kumimoji="1" lang="en-US" altLang="ja-JP" sz="800" dirty="0">
                        <a:solidFill>
                          <a:sysClr val="windowText" lastClr="000000"/>
                        </a:solidFill>
                        <a:latin typeface="HG丸ｺﾞｼｯｸM-PRO" panose="020F0600000000000000" pitchFamily="50" charset="-128"/>
                        <a:ea typeface="HG丸ｺﾞｼｯｸM-PRO" panose="020F0600000000000000" pitchFamily="50" charset="-128"/>
                      </a:endParaRPr>
                    </a:p>
                    <a:p>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（箕面グリーンロード）</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a:solidFill>
                            <a:sysClr val="windowText" lastClr="000000"/>
                          </a:solidFill>
                          <a:latin typeface="HG丸ｺﾞｼｯｸM-PRO" panose="020F0600000000000000" pitchFamily="50" charset="-128"/>
                          <a:ea typeface="HG丸ｺﾞｼｯｸM-PRO" panose="020F0600000000000000" pitchFamily="50" charset="-128"/>
                        </a:rPr>
                        <a:t>箕面市萱島～下止々呂美</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700" dirty="0">
                          <a:solidFill>
                            <a:sysClr val="windowText" lastClr="000000"/>
                          </a:solidFill>
                          <a:latin typeface="HG丸ｺﾞｼｯｸM-PRO" panose="020F0600000000000000" pitchFamily="50" charset="-128"/>
                          <a:ea typeface="HG丸ｺﾞｼｯｸM-PRO" panose="020F0600000000000000" pitchFamily="50" charset="-128"/>
                        </a:rPr>
                        <a:t>6.8</a:t>
                      </a:r>
                      <a:endParaRPr kumimoji="1" lang="ja-JP" altLang="en-US" sz="700" dirty="0">
                        <a:solidFill>
                          <a:sysClr val="windowText" lastClr="000000"/>
                        </a:solidFill>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700" dirty="0">
                          <a:solidFill>
                            <a:sysClr val="windowText" lastClr="000000"/>
                          </a:solidFill>
                          <a:latin typeface="HG丸ｺﾞｼｯｸM-PRO" panose="020F0600000000000000" pitchFamily="50" charset="-128"/>
                          <a:ea typeface="HG丸ｺﾞｼｯｸM-PRO" panose="020F0600000000000000" pitchFamily="50" charset="-128"/>
                        </a:rPr>
                        <a:t>500</a:t>
                      </a:r>
                      <a:endParaRPr kumimoji="1" lang="ja-JP" altLang="en-US" sz="700" dirty="0">
                        <a:solidFill>
                          <a:sysClr val="windowText" lastClr="000000"/>
                        </a:solidFill>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700" strike="noStrike" dirty="0">
                          <a:solidFill>
                            <a:schemeClr val="tx1"/>
                          </a:solidFill>
                          <a:latin typeface="HG丸ｺﾞｼｯｸM-PRO" panose="020F0600000000000000" pitchFamily="50" charset="-128"/>
                          <a:ea typeface="HG丸ｺﾞｼｯｸM-PRO" panose="020F0600000000000000" pitchFamily="50" charset="-128"/>
                        </a:rPr>
                        <a:t>11,179</a:t>
                      </a:r>
                      <a:endParaRPr kumimoji="1" lang="ja-JP" altLang="en-US" sz="700" strike="noStrike" dirty="0">
                        <a:solidFill>
                          <a:schemeClr val="tx1"/>
                        </a:solidFill>
                        <a:latin typeface="HG丸ｺﾞｼｯｸM-PRO" panose="020F0600000000000000" pitchFamily="50" charset="-128"/>
                        <a:ea typeface="HG丸ｺﾞｼｯｸM-PRO" panose="020F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630</a:t>
                      </a:r>
                    </a:p>
                    <a:p>
                      <a:pPr algn="ctr"/>
                      <a:r>
                        <a:rPr kumimoji="1" lang="ja-JP" altLang="en-US" sz="7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(420)</a:t>
                      </a:r>
                      <a:r>
                        <a:rPr kumimoji="1" lang="en-US" altLang="ja-JP" sz="700" baseline="300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700" baseline="30000" dirty="0">
                          <a:solidFill>
                            <a:schemeClr val="tx1"/>
                          </a:solidFill>
                          <a:latin typeface="HG丸ｺﾞｼｯｸM-PRO" panose="020F0600000000000000" pitchFamily="50" charset="-128"/>
                          <a:ea typeface="HG丸ｺﾞｼｯｸM-PRO" panose="020F0600000000000000" pitchFamily="50" charset="-128"/>
                        </a:rPr>
                        <a:t>３</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平成</a:t>
                      </a:r>
                      <a:r>
                        <a:rPr kumimoji="1" lang="en-US" altLang="ja-JP" sz="700" dirty="0">
                          <a:solidFill>
                            <a:sysClr val="windowText" lastClr="000000"/>
                          </a:solidFill>
                          <a:latin typeface="HG丸ｺﾞｼｯｸM-PRO" panose="020F0600000000000000" pitchFamily="50" charset="-128"/>
                          <a:ea typeface="HG丸ｺﾞｼｯｸM-PRO" panose="020F0600000000000000" pitchFamily="50" charset="-128"/>
                        </a:rPr>
                        <a:t>19</a:t>
                      </a:r>
                      <a:r>
                        <a:rPr kumimoji="1"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年</a:t>
                      </a:r>
                      <a:r>
                        <a:rPr kumimoji="1" lang="en-US" altLang="ja-JP" sz="700" dirty="0">
                          <a:solidFill>
                            <a:sysClr val="windowText" lastClr="000000"/>
                          </a:solidFill>
                          <a:latin typeface="HG丸ｺﾞｼｯｸM-PRO" panose="020F0600000000000000" pitchFamily="50" charset="-128"/>
                          <a:ea typeface="HG丸ｺﾞｼｯｸM-PRO" panose="020F0600000000000000" pitchFamily="50" charset="-128"/>
                        </a:rPr>
                        <a:t>5</a:t>
                      </a:r>
                      <a:r>
                        <a:rPr kumimoji="1" lang="ja-JP" altLang="en-US" sz="700" dirty="0">
                          <a:solidFill>
                            <a:sysClr val="windowText" lastClr="000000"/>
                          </a:solidFill>
                          <a:latin typeface="HG丸ｺﾞｼｯｸM-PRO" panose="020F0600000000000000" pitchFamily="50" charset="-128"/>
                          <a:ea typeface="HG丸ｺﾞｼｯｸM-PRO" panose="020F0600000000000000" pitchFamily="50" charset="-128"/>
                        </a:rPr>
                        <a:t>月</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9" name="テキスト ボックス 28">
            <a:extLst>
              <a:ext uri="{FF2B5EF4-FFF2-40B4-BE49-F238E27FC236}">
                <a16:creationId xmlns:a16="http://schemas.microsoft.com/office/drawing/2014/main" id="{9FF7B4BD-5D9B-43F5-8729-2A8F4BC553C0}"/>
              </a:ext>
            </a:extLst>
          </p:cNvPr>
          <p:cNvSpPr txBox="1"/>
          <p:nvPr/>
        </p:nvSpPr>
        <p:spPr>
          <a:xfrm>
            <a:off x="6453336" y="9706109"/>
            <a:ext cx="441146" cy="215444"/>
          </a:xfrm>
          <a:prstGeom prst="rect">
            <a:avLst/>
          </a:prstGeom>
          <a:noFill/>
        </p:spPr>
        <p:txBody>
          <a:bodyPr wrap="none" rtlCol="0">
            <a:spAutoFit/>
          </a:bodyPr>
          <a:lstStyle/>
          <a:p>
            <a:r>
              <a:rPr lang="ja-JP" altLang="en-US" sz="800" dirty="0"/>
              <a:t>資料</a:t>
            </a:r>
            <a:r>
              <a:rPr lang="en-US" altLang="ja-JP" sz="800" dirty="0"/>
              <a:t>4</a:t>
            </a:r>
            <a:endParaRPr kumimoji="1" lang="en-US" altLang="ja-JP" sz="800" dirty="0"/>
          </a:p>
        </p:txBody>
      </p:sp>
    </p:spTree>
    <p:extLst>
      <p:ext uri="{BB962C8B-B14F-4D97-AF65-F5344CB8AC3E}">
        <p14:creationId xmlns:p14="http://schemas.microsoft.com/office/powerpoint/2010/main" val="312921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FF0000"/>
          </a:solidFill>
          <a:prstDash val="dash"/>
        </a:ln>
      </a:spPr>
      <a:bodyPr rtlCol="0" anchor="ctr"/>
      <a:lstStyle>
        <a:defPPr algn="ctr">
          <a:defRPr kumimoji="1" sz="1400" dirty="0">
            <a:solidFill>
              <a:srgbClr val="FF0000"/>
            </a:solidFill>
            <a:latin typeface="HG丸ｺﾞｼｯｸM-PRO" panose="020F0600000000000000" pitchFamily="50" charset="-128"/>
            <a:ea typeface="HG丸ｺﾞｼｯｸM-PRO" panose="020F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F751BA1-F25A-43C5-8E75-5EF9D7DFE4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68E6A8-6F00-4196-8A67-644B48AEF07B}">
  <ds:schemaRefs>
    <ds:schemaRef ds:uri="http://schemas.microsoft.com/sharepoint/v3/contenttype/forms"/>
  </ds:schemaRefs>
</ds:datastoreItem>
</file>

<file path=customXml/itemProps3.xml><?xml version="1.0" encoding="utf-8"?>
<ds:datastoreItem xmlns:ds="http://schemas.openxmlformats.org/officeDocument/2006/customXml" ds:itemID="{B0A329BE-0AA6-4DC4-8712-5F66E4D03EB5}">
  <ds:schemaRef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schemas.microsoft.com/sharepoint/v3"/>
    <ds:schemaRef ds:uri="http://www.w3.org/XML/1998/namespace"/>
    <ds:schemaRef ds:uri="4e21aece-359b-4e6f-8f54-c70e1e237c6a"/>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29804</TotalTime>
  <Words>614</Words>
  <Application>Microsoft Office PowerPoint</Application>
  <PresentationFormat>A4 210 x 297 mm</PresentationFormat>
  <Paragraphs>220</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HG丸ｺﾞｼｯｸM-PRO</vt:lpstr>
      <vt:lpstr>ＭＳ Ｐゴシック</vt:lpstr>
      <vt:lpstr>ＭＳ ゴシック</vt:lpstr>
      <vt:lpstr>メイリオ</vt:lpstr>
      <vt:lpstr>游ゴシック</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revision>1604</cp:revision>
  <cp:lastPrinted>2025-04-01T12:23:09Z</cp:lastPrinted>
  <dcterms:created xsi:type="dcterms:W3CDTF">2015-03-03T10:39:59Z</dcterms:created>
  <dcterms:modified xsi:type="dcterms:W3CDTF">2025-05-22T02:34:59Z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