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8"/>
  </p:notesMasterIdLst>
  <p:handoutMasterIdLst>
    <p:handoutMasterId r:id="rId9"/>
  </p:handoutMasterIdLst>
  <p:sldIdLst>
    <p:sldId id="504" r:id="rId5"/>
    <p:sldId id="505" r:id="rId6"/>
    <p:sldId id="508" r:id="rId7"/>
  </p:sldIdLst>
  <p:sldSz cx="6858000" cy="9906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溝内　咲子" initials="溝内　咲子" lastIdx="7" clrIdx="0">
    <p:extLst>
      <p:ext uri="{19B8F6BF-5375-455C-9EA6-DF929625EA0E}">
        <p15:presenceInfo xmlns:p15="http://schemas.microsoft.com/office/powerpoint/2012/main" userId="S::MizochiS@lan.pref.osaka.jp::1175b10d-7719-4dc0-b0dc-37922d059e62" providerId="AD"/>
      </p:ext>
    </p:extLst>
  </p:cmAuthor>
  <p:cmAuthor id="2" name="上田　久志" initials="上田　久志" lastIdx="4" clrIdx="1">
    <p:extLst>
      <p:ext uri="{19B8F6BF-5375-455C-9EA6-DF929625EA0E}">
        <p15:presenceInfo xmlns:p15="http://schemas.microsoft.com/office/powerpoint/2012/main" userId="S::UedaHis@lan.pref.osaka.jp::9a6f4b61-bb13-47b2-8220-6894e63f2d8e" providerId="AD"/>
      </p:ext>
    </p:extLst>
  </p:cmAuthor>
  <p:cmAuthor id="3" name="井上　悠真" initials="井上　悠真" lastIdx="1" clrIdx="2">
    <p:extLst>
      <p:ext uri="{19B8F6BF-5375-455C-9EA6-DF929625EA0E}">
        <p15:presenceInfo xmlns:p15="http://schemas.microsoft.com/office/powerpoint/2012/main" userId="S::InoueYum@lan.pref.osaka.jp::21d60823-d2db-4899-b238-e56e292e2b5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B0A1"/>
    <a:srgbClr val="FFCCCC"/>
    <a:srgbClr val="FED6CE"/>
    <a:srgbClr val="767171"/>
    <a:srgbClr val="59CC8D"/>
    <a:srgbClr val="4FB683"/>
    <a:srgbClr val="3CDC8B"/>
    <a:srgbClr val="14DC8B"/>
    <a:srgbClr val="00DC64"/>
    <a:srgbClr val="00D6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270" autoAdjust="0"/>
    <p:restoredTop sz="96395" autoAdjust="0"/>
  </p:normalViewPr>
  <p:slideViewPr>
    <p:cSldViewPr>
      <p:cViewPr varScale="1">
        <p:scale>
          <a:sx n="80" d="100"/>
          <a:sy n="80" d="100"/>
        </p:scale>
        <p:origin x="3624" y="114"/>
      </p:cViewPr>
      <p:guideLst>
        <p:guide orient="horz" pos="3120"/>
        <p:guide pos="216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00" d="100"/>
        <a:sy n="100" d="100"/>
      </p:scale>
      <p:origin x="0" y="0"/>
    </p:cViewPr>
  </p:sorterViewPr>
  <p:notesViewPr>
    <p:cSldViewPr>
      <p:cViewPr varScale="1">
        <p:scale>
          <a:sx n="52" d="100"/>
          <a:sy n="52" d="100"/>
        </p:scale>
        <p:origin x="-2934" y="-90"/>
      </p:cViewPr>
      <p:guideLst>
        <p:guide orient="horz" pos="3130"/>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7" y="9"/>
            <a:ext cx="2949575" cy="496888"/>
          </a:xfrm>
          <a:prstGeom prst="rect">
            <a:avLst/>
          </a:prstGeom>
        </p:spPr>
        <p:txBody>
          <a:bodyPr vert="horz" lIns="91317" tIns="45661" rIns="91317" bIns="45661"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59" y="9"/>
            <a:ext cx="2949575" cy="496888"/>
          </a:xfrm>
          <a:prstGeom prst="rect">
            <a:avLst/>
          </a:prstGeom>
        </p:spPr>
        <p:txBody>
          <a:bodyPr vert="horz" lIns="91317" tIns="45661" rIns="91317" bIns="45661" rtlCol="0"/>
          <a:lstStyle>
            <a:lvl1pPr algn="r">
              <a:defRPr sz="1200"/>
            </a:lvl1pPr>
          </a:lstStyle>
          <a:p>
            <a:fld id="{D6E1D015-2EA0-4B61-B928-CBD8A0062C15}" type="datetimeFigureOut">
              <a:rPr kumimoji="1" lang="ja-JP" altLang="en-US" smtClean="0"/>
              <a:t>2025/5/21</a:t>
            </a:fld>
            <a:endParaRPr kumimoji="1" lang="ja-JP" altLang="en-US"/>
          </a:p>
        </p:txBody>
      </p:sp>
      <p:sp>
        <p:nvSpPr>
          <p:cNvPr id="4" name="フッター プレースホルダー 3"/>
          <p:cNvSpPr>
            <a:spLocks noGrp="1"/>
          </p:cNvSpPr>
          <p:nvPr>
            <p:ph type="ftr" sz="quarter" idx="2"/>
          </p:nvPr>
        </p:nvSpPr>
        <p:spPr>
          <a:xfrm>
            <a:off x="17" y="9440864"/>
            <a:ext cx="2949575" cy="496887"/>
          </a:xfrm>
          <a:prstGeom prst="rect">
            <a:avLst/>
          </a:prstGeom>
        </p:spPr>
        <p:txBody>
          <a:bodyPr vert="horz" lIns="91317" tIns="45661" rIns="91317" bIns="45661"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59" y="9440864"/>
            <a:ext cx="2949575" cy="496887"/>
          </a:xfrm>
          <a:prstGeom prst="rect">
            <a:avLst/>
          </a:prstGeom>
        </p:spPr>
        <p:txBody>
          <a:bodyPr vert="horz" lIns="91317" tIns="45661" rIns="91317" bIns="45661" rtlCol="0" anchor="b"/>
          <a:lstStyle>
            <a:lvl1pPr algn="r">
              <a:defRPr sz="1200"/>
            </a:lvl1pPr>
          </a:lstStyle>
          <a:p>
            <a:fld id="{919A1E07-5B6E-44D4-AB6D-6443BDAEC678}" type="slidenum">
              <a:rPr kumimoji="1" lang="ja-JP" altLang="en-US" smtClean="0"/>
              <a:t>‹#›</a:t>
            </a:fld>
            <a:endParaRPr kumimoji="1" lang="ja-JP" altLang="en-US"/>
          </a:p>
        </p:txBody>
      </p:sp>
    </p:spTree>
    <p:extLst>
      <p:ext uri="{BB962C8B-B14F-4D97-AF65-F5344CB8AC3E}">
        <p14:creationId xmlns:p14="http://schemas.microsoft.com/office/powerpoint/2010/main" val="2738283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22"/>
            <a:ext cx="2949790" cy="496967"/>
          </a:xfrm>
          <a:prstGeom prst="rect">
            <a:avLst/>
          </a:prstGeom>
        </p:spPr>
        <p:txBody>
          <a:bodyPr vert="horz" lIns="91317" tIns="45661" rIns="91317" bIns="4566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8" y="22"/>
            <a:ext cx="2949790" cy="496967"/>
          </a:xfrm>
          <a:prstGeom prst="rect">
            <a:avLst/>
          </a:prstGeom>
        </p:spPr>
        <p:txBody>
          <a:bodyPr vert="horz" lIns="91317" tIns="45661" rIns="91317" bIns="45661" rtlCol="0"/>
          <a:lstStyle>
            <a:lvl1pPr algn="r">
              <a:defRPr sz="1200"/>
            </a:lvl1pPr>
          </a:lstStyle>
          <a:p>
            <a:fld id="{96320395-F39B-42D7-9562-8242D79D344F}" type="datetimeFigureOut">
              <a:rPr kumimoji="1" lang="ja-JP" altLang="en-US" smtClean="0"/>
              <a:t>2025/5/21</a:t>
            </a:fld>
            <a:endParaRPr kumimoji="1" lang="ja-JP" altLang="en-US"/>
          </a:p>
        </p:txBody>
      </p:sp>
      <p:sp>
        <p:nvSpPr>
          <p:cNvPr id="4" name="スライド イメージ プレースホルダー 3"/>
          <p:cNvSpPr>
            <a:spLocks noGrp="1" noRot="1" noChangeAspect="1"/>
          </p:cNvSpPr>
          <p:nvPr>
            <p:ph type="sldImg" idx="2"/>
          </p:nvPr>
        </p:nvSpPr>
        <p:spPr>
          <a:xfrm>
            <a:off x="2114550" y="746125"/>
            <a:ext cx="2578100" cy="3725863"/>
          </a:xfrm>
          <a:prstGeom prst="rect">
            <a:avLst/>
          </a:prstGeom>
          <a:noFill/>
          <a:ln w="12700">
            <a:solidFill>
              <a:prstClr val="black"/>
            </a:solidFill>
          </a:ln>
        </p:spPr>
        <p:txBody>
          <a:bodyPr vert="horz" lIns="91317" tIns="45661" rIns="91317" bIns="45661" rtlCol="0" anchor="ctr"/>
          <a:lstStyle/>
          <a:p>
            <a:endParaRPr lang="ja-JP" altLang="en-US"/>
          </a:p>
        </p:txBody>
      </p:sp>
      <p:sp>
        <p:nvSpPr>
          <p:cNvPr id="5" name="ノート プレースホルダー 4"/>
          <p:cNvSpPr>
            <a:spLocks noGrp="1"/>
          </p:cNvSpPr>
          <p:nvPr>
            <p:ph type="body" sz="quarter" idx="3"/>
          </p:nvPr>
        </p:nvSpPr>
        <p:spPr>
          <a:xfrm>
            <a:off x="680721" y="4721185"/>
            <a:ext cx="5445760" cy="4472702"/>
          </a:xfrm>
          <a:prstGeom prst="rect">
            <a:avLst/>
          </a:prstGeom>
        </p:spPr>
        <p:txBody>
          <a:bodyPr vert="horz" lIns="91317" tIns="45661" rIns="91317" bIns="4566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5" y="9440672"/>
            <a:ext cx="2949790" cy="496967"/>
          </a:xfrm>
          <a:prstGeom prst="rect">
            <a:avLst/>
          </a:prstGeom>
        </p:spPr>
        <p:txBody>
          <a:bodyPr vert="horz" lIns="91317" tIns="45661" rIns="91317" bIns="4566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8" y="9440672"/>
            <a:ext cx="2949790" cy="496967"/>
          </a:xfrm>
          <a:prstGeom prst="rect">
            <a:avLst/>
          </a:prstGeom>
        </p:spPr>
        <p:txBody>
          <a:bodyPr vert="horz" lIns="91317" tIns="45661" rIns="91317" bIns="45661" rtlCol="0" anchor="b"/>
          <a:lstStyle>
            <a:lvl1pPr algn="r">
              <a:defRPr sz="1200"/>
            </a:lvl1pPr>
          </a:lstStyle>
          <a:p>
            <a:fld id="{5B8A2593-B831-4156-887D-9FC9ED896D3D}" type="slidenum">
              <a:rPr kumimoji="1" lang="ja-JP" altLang="en-US" smtClean="0"/>
              <a:t>‹#›</a:t>
            </a:fld>
            <a:endParaRPr kumimoji="1" lang="ja-JP" altLang="en-US"/>
          </a:p>
        </p:txBody>
      </p:sp>
    </p:spTree>
    <p:extLst>
      <p:ext uri="{BB962C8B-B14F-4D97-AF65-F5344CB8AC3E}">
        <p14:creationId xmlns:p14="http://schemas.microsoft.com/office/powerpoint/2010/main" val="28047799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070100" y="736600"/>
            <a:ext cx="2544763" cy="3678238"/>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282256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7"/>
            <a:ext cx="5829300" cy="2123369"/>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6" name="スライド番号プレースホルダー 5"/>
          <p:cNvSpPr>
            <a:spLocks noGrp="1"/>
          </p:cNvSpPr>
          <p:nvPr>
            <p:ph type="sldNum" sz="quarter" idx="12"/>
          </p:nvPr>
        </p:nvSpPr>
        <p:spPr>
          <a:xfrm>
            <a:off x="5861248" y="9610177"/>
            <a:ext cx="1600200" cy="527402"/>
          </a:xfrm>
          <a:prstGeom prst="rect">
            <a:avLst/>
          </a:prstGeom>
        </p:spPr>
        <p:txBody>
          <a:bodyPr/>
          <a:lstStyle/>
          <a:p>
            <a:fld id="{8222FFE1-49D9-434A-9603-2EC61656C55C}" type="slidenum">
              <a:rPr kumimoji="1" lang="ja-JP" altLang="en-US" smtClean="0"/>
              <a:t>‹#›</a:t>
            </a:fld>
            <a:endParaRPr kumimoji="1" lang="ja-JP" altLang="en-US"/>
          </a:p>
        </p:txBody>
      </p:sp>
    </p:spTree>
    <p:extLst>
      <p:ext uri="{BB962C8B-B14F-4D97-AF65-F5344CB8AC3E}">
        <p14:creationId xmlns:p14="http://schemas.microsoft.com/office/powerpoint/2010/main" val="3218812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スライド番号プレースホルダー 5"/>
          <p:cNvSpPr>
            <a:spLocks noGrp="1"/>
          </p:cNvSpPr>
          <p:nvPr>
            <p:ph type="sldNum" sz="quarter" idx="12"/>
          </p:nvPr>
        </p:nvSpPr>
        <p:spPr>
          <a:xfrm>
            <a:off x="0" y="9610177"/>
            <a:ext cx="6858000" cy="527402"/>
          </a:xfrm>
          <a:prstGeom prst="rect">
            <a:avLst/>
          </a:prstGeom>
        </p:spPr>
        <p:txBody>
          <a:bodyPr/>
          <a:lstStyle>
            <a:lvl1pPr algn="ctr">
              <a:defRPr/>
            </a:lvl1pPr>
          </a:lstStyle>
          <a:p>
            <a:fld id="{8222FFE1-49D9-434A-9603-2EC61656C55C}" type="slidenum">
              <a:rPr lang="ja-JP" altLang="en-US" smtClean="0"/>
              <a:pPr/>
              <a:t>‹#›</a:t>
            </a:fld>
            <a:endParaRPr lang="ja-JP" altLang="en-US" dirty="0"/>
          </a:p>
        </p:txBody>
      </p:sp>
    </p:spTree>
    <p:extLst>
      <p:ext uri="{BB962C8B-B14F-4D97-AF65-F5344CB8AC3E}">
        <p14:creationId xmlns:p14="http://schemas.microsoft.com/office/powerpoint/2010/main" val="462753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729037" y="529698"/>
            <a:ext cx="1157288" cy="1126807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257176" y="529698"/>
            <a:ext cx="3357563" cy="1126807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スライド番号プレースホルダー 5"/>
          <p:cNvSpPr>
            <a:spLocks noGrp="1"/>
          </p:cNvSpPr>
          <p:nvPr>
            <p:ph type="sldNum" sz="quarter" idx="12"/>
          </p:nvPr>
        </p:nvSpPr>
        <p:spPr>
          <a:xfrm>
            <a:off x="0" y="9610177"/>
            <a:ext cx="6858000" cy="527402"/>
          </a:xfrm>
          <a:prstGeom prst="rect">
            <a:avLst/>
          </a:prstGeom>
        </p:spPr>
        <p:txBody>
          <a:bodyPr/>
          <a:lstStyle>
            <a:lvl1pPr algn="ct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1513262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スライド番号プレースホルダー 5"/>
          <p:cNvSpPr>
            <a:spLocks noGrp="1"/>
          </p:cNvSpPr>
          <p:nvPr>
            <p:ph type="sldNum" sz="quarter" idx="12"/>
          </p:nvPr>
        </p:nvSpPr>
        <p:spPr>
          <a:xfrm>
            <a:off x="0" y="9538170"/>
            <a:ext cx="6858000" cy="527402"/>
          </a:xfrm>
          <a:prstGeom prst="rect">
            <a:avLst/>
          </a:prstGeom>
        </p:spPr>
        <p:txBody>
          <a:bodyPr/>
          <a:lstStyle>
            <a:lvl1pPr algn="r">
              <a:defRPr/>
            </a:lvl1pPr>
          </a:lstStyle>
          <a:p>
            <a:fld id="{8222FFE1-49D9-434A-9603-2EC61656C55C}" type="slidenum">
              <a:rPr lang="ja-JP" altLang="en-US" smtClean="0"/>
              <a:pPr/>
              <a:t>‹#›</a:t>
            </a:fld>
            <a:endParaRPr lang="ja-JP" altLang="en-US" dirty="0"/>
          </a:p>
        </p:txBody>
      </p:sp>
    </p:spTree>
    <p:extLst>
      <p:ext uri="{BB962C8B-B14F-4D97-AF65-F5344CB8AC3E}">
        <p14:creationId xmlns:p14="http://schemas.microsoft.com/office/powerpoint/2010/main" val="1228460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2"/>
            <a:ext cx="5829300" cy="1967442"/>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41735" y="4198589"/>
            <a:ext cx="5829300" cy="216693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7" name="スライド番号プレースホルダー 5"/>
          <p:cNvSpPr>
            <a:spLocks noGrp="1"/>
          </p:cNvSpPr>
          <p:nvPr>
            <p:ph type="sldNum" sz="quarter" idx="12"/>
          </p:nvPr>
        </p:nvSpPr>
        <p:spPr>
          <a:xfrm>
            <a:off x="0" y="9538170"/>
            <a:ext cx="6858000" cy="527402"/>
          </a:xfrm>
          <a:prstGeom prst="rect">
            <a:avLst/>
          </a:prstGeom>
        </p:spPr>
        <p:txBody>
          <a:bodyPr/>
          <a:lstStyle>
            <a:lvl1pPr algn="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2563132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257176" y="3081869"/>
            <a:ext cx="2257425"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2628908" y="3081869"/>
            <a:ext cx="2257425"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8" name="スライド番号プレースホルダー 5"/>
          <p:cNvSpPr>
            <a:spLocks noGrp="1"/>
          </p:cNvSpPr>
          <p:nvPr>
            <p:ph type="sldNum" sz="quarter" idx="12"/>
          </p:nvPr>
        </p:nvSpPr>
        <p:spPr>
          <a:xfrm>
            <a:off x="0" y="9538170"/>
            <a:ext cx="6858000" cy="527402"/>
          </a:xfrm>
          <a:prstGeom prst="rect">
            <a:avLst/>
          </a:prstGeom>
        </p:spPr>
        <p:txBody>
          <a:bodyPr/>
          <a:lstStyle>
            <a:lvl1pPr algn="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4072840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217386"/>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483770" y="2217386"/>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483770"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 name="スライド番号プレースホルダー 5"/>
          <p:cNvSpPr>
            <a:spLocks noGrp="1"/>
          </p:cNvSpPr>
          <p:nvPr>
            <p:ph type="sldNum" sz="quarter" idx="12"/>
          </p:nvPr>
        </p:nvSpPr>
        <p:spPr>
          <a:xfrm>
            <a:off x="0" y="9538170"/>
            <a:ext cx="6858000" cy="527402"/>
          </a:xfrm>
          <a:prstGeom prst="rect">
            <a:avLst/>
          </a:prstGeom>
        </p:spPr>
        <p:txBody>
          <a:bodyPr/>
          <a:lstStyle>
            <a:lvl1pPr algn="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3048919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6" name="スライド番号プレースホルダー 5"/>
          <p:cNvSpPr>
            <a:spLocks noGrp="1"/>
          </p:cNvSpPr>
          <p:nvPr>
            <p:ph type="sldNum" sz="quarter" idx="12"/>
          </p:nvPr>
        </p:nvSpPr>
        <p:spPr>
          <a:xfrm>
            <a:off x="0" y="9538170"/>
            <a:ext cx="6858000" cy="527402"/>
          </a:xfrm>
          <a:prstGeom prst="rect">
            <a:avLst/>
          </a:prstGeom>
        </p:spPr>
        <p:txBody>
          <a:bodyPr/>
          <a:lstStyle>
            <a:lvl1pPr algn="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3593597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スライド番号プレースホルダー 5"/>
          <p:cNvSpPr>
            <a:spLocks noGrp="1"/>
          </p:cNvSpPr>
          <p:nvPr>
            <p:ph type="sldNum" sz="quarter" idx="12"/>
          </p:nvPr>
        </p:nvSpPr>
        <p:spPr>
          <a:xfrm>
            <a:off x="0" y="9633524"/>
            <a:ext cx="6858000" cy="527402"/>
          </a:xfrm>
          <a:prstGeom prst="rect">
            <a:avLst/>
          </a:prstGeom>
        </p:spPr>
        <p:txBody>
          <a:bodyPr/>
          <a:lstStyle>
            <a:lvl1pPr algn="ctr">
              <a:defRPr/>
            </a:lvl1pPr>
          </a:lstStyle>
          <a:p>
            <a:fld id="{8222FFE1-49D9-434A-9603-2EC61656C55C}" type="slidenum">
              <a:rPr lang="ja-JP" altLang="en-US" smtClean="0"/>
              <a:pPr/>
              <a:t>‹#›</a:t>
            </a:fld>
            <a:endParaRPr lang="ja-JP" altLang="en-US" dirty="0"/>
          </a:p>
        </p:txBody>
      </p:sp>
    </p:spTree>
    <p:extLst>
      <p:ext uri="{BB962C8B-B14F-4D97-AF65-F5344CB8AC3E}">
        <p14:creationId xmlns:p14="http://schemas.microsoft.com/office/powerpoint/2010/main" val="2846400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1" y="394409"/>
            <a:ext cx="2256235" cy="1678517"/>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681296" y="394411"/>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42901"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8" name="スライド番号プレースホルダー 5"/>
          <p:cNvSpPr>
            <a:spLocks noGrp="1"/>
          </p:cNvSpPr>
          <p:nvPr>
            <p:ph type="sldNum" sz="quarter" idx="12"/>
          </p:nvPr>
        </p:nvSpPr>
        <p:spPr>
          <a:xfrm>
            <a:off x="0" y="9633524"/>
            <a:ext cx="6858000" cy="527402"/>
          </a:xfrm>
          <a:prstGeom prst="rect">
            <a:avLst/>
          </a:prstGeom>
        </p:spPr>
        <p:txBody>
          <a:bodyPr/>
          <a:lstStyle>
            <a:lvl1pPr algn="ct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2603725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5"/>
            <a:ext cx="4114800" cy="818622"/>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7752827"/>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8" name="スライド番号プレースホルダー 5"/>
          <p:cNvSpPr>
            <a:spLocks noGrp="1"/>
          </p:cNvSpPr>
          <p:nvPr>
            <p:ph type="sldNum" sz="quarter" idx="12"/>
          </p:nvPr>
        </p:nvSpPr>
        <p:spPr>
          <a:xfrm>
            <a:off x="0" y="9633524"/>
            <a:ext cx="6858000" cy="527402"/>
          </a:xfrm>
          <a:prstGeom prst="rect">
            <a:avLst/>
          </a:prstGeom>
        </p:spPr>
        <p:txBody>
          <a:bodyPr/>
          <a:lstStyle>
            <a:lvl1pPr algn="ct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4259665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311406"/>
            <a:ext cx="6172200" cy="6537502"/>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スライド番号プレースホルダー 5"/>
          <p:cNvSpPr>
            <a:spLocks noGrp="1"/>
          </p:cNvSpPr>
          <p:nvPr>
            <p:ph type="sldNum" sz="quarter" idx="4"/>
          </p:nvPr>
        </p:nvSpPr>
        <p:spPr>
          <a:xfrm>
            <a:off x="99392" y="9633524"/>
            <a:ext cx="6858000" cy="527402"/>
          </a:xfrm>
          <a:prstGeom prst="rect">
            <a:avLst/>
          </a:prstGeom>
        </p:spPr>
        <p:txBody>
          <a:bodyPr/>
          <a:lstStyle>
            <a:lvl1pPr algn="ctr">
              <a:defRPr/>
            </a:lvl1pPr>
          </a:lstStyle>
          <a:p>
            <a:pPr algn="r"/>
            <a:fld id="{8222FFE1-49D9-434A-9603-2EC61656C55C}" type="slidenum">
              <a:rPr lang="ja-JP" altLang="en-US" smtClean="0"/>
              <a:pPr algn="r"/>
              <a:t>‹#›</a:t>
            </a:fld>
            <a:endParaRPr lang="ja-JP" altLang="en-US" dirty="0"/>
          </a:p>
        </p:txBody>
      </p:sp>
      <p:sp>
        <p:nvSpPr>
          <p:cNvPr id="8" name="フッター プレースホルダー 7"/>
          <p:cNvSpPr>
            <a:spLocks noGrp="1"/>
          </p:cNvSpPr>
          <p:nvPr>
            <p:ph type="ftr" sz="quarter" idx="3"/>
          </p:nvPr>
        </p:nvSpPr>
        <p:spPr>
          <a:xfrm>
            <a:off x="2343150" y="9182100"/>
            <a:ext cx="2171700" cy="5270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Tree>
    <p:extLst>
      <p:ext uri="{BB962C8B-B14F-4D97-AF65-F5344CB8AC3E}">
        <p14:creationId xmlns:p14="http://schemas.microsoft.com/office/powerpoint/2010/main" val="4448749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11" Type="http://schemas.microsoft.com/office/2007/relationships/hdphoto" Target="../media/hdphoto3.wdp"/><Relationship Id="rId5" Type="http://schemas.openxmlformats.org/officeDocument/2006/relationships/image" Target="../media/image12.png"/><Relationship Id="rId10" Type="http://schemas.openxmlformats.org/officeDocument/2006/relationships/image" Target="../media/image15.png"/><Relationship Id="rId4" Type="http://schemas.openxmlformats.org/officeDocument/2006/relationships/image" Target="../media/image11.png"/><Relationship Id="rId9"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979EE793-EA13-4DC2-95A0-E96E2489A774}"/>
              </a:ext>
            </a:extLst>
          </p:cNvPr>
          <p:cNvPicPr>
            <a:picLocks noChangeAspect="1"/>
          </p:cNvPicPr>
          <p:nvPr/>
        </p:nvPicPr>
        <p:blipFill>
          <a:blip r:embed="rId3"/>
          <a:stretch>
            <a:fillRect/>
          </a:stretch>
        </p:blipFill>
        <p:spPr>
          <a:xfrm>
            <a:off x="64944" y="1400175"/>
            <a:ext cx="4398745" cy="5073868"/>
          </a:xfrm>
          <a:prstGeom prst="rect">
            <a:avLst/>
          </a:prstGeom>
        </p:spPr>
      </p:pic>
      <p:sp>
        <p:nvSpPr>
          <p:cNvPr id="37" name="PubL"/>
          <p:cNvSpPr>
            <a:spLocks noEditPoints="1" noChangeArrowheads="1"/>
          </p:cNvSpPr>
          <p:nvPr/>
        </p:nvSpPr>
        <p:spPr bwMode="auto">
          <a:xfrm>
            <a:off x="63976" y="6527231"/>
            <a:ext cx="6738324" cy="3227165"/>
          </a:xfrm>
          <a:prstGeom prst="rect">
            <a:avLst/>
          </a:prstGeom>
          <a:solidFill>
            <a:srgbClr val="FFFFFF"/>
          </a:solidFill>
          <a:ln w="6350">
            <a:solidFill>
              <a:srgbClr val="000000"/>
            </a:solidFill>
            <a:prstDash val="sysDot"/>
            <a:miter lim="800000"/>
            <a:headEnd/>
            <a:tailEnd/>
          </a:ln>
          <a:effectLst/>
          <a:extLst>
            <a:ext uri="{AF507438-7753-43E0-B8FC-AC1667EBCBE1}">
              <a14:hiddenEffects xmlns:a14="http://schemas.microsoft.com/office/drawing/2010/main">
                <a:effectLst>
                  <a:outerShdw dist="107763" dir="2700000" algn="ctr" rotWithShape="0">
                    <a:srgbClr val="808080"/>
                  </a:outerShdw>
                </a:effectLst>
              </a14:hiddenEffects>
            </a:ext>
          </a:extLst>
        </p:spPr>
        <p:txBody>
          <a:bodyPr rot="0" vert="horz" wrap="square" lIns="91440" tIns="45720" rIns="91440" bIns="45720" anchor="ctr" anchorCtr="0" upright="1">
            <a:noAutofit/>
          </a:bodyPr>
          <a:lstStyle/>
          <a:p>
            <a:pPr lvl="0" algn="just">
              <a:defRPr/>
            </a:pPr>
            <a:r>
              <a:rPr kumimoji="1" lang="ja-JP" altLang="en-US" sz="105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＜令和</a:t>
            </a:r>
            <a:r>
              <a:rPr kumimoji="1" lang="en-US" altLang="ja-JP" sz="105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7</a:t>
            </a:r>
            <a:r>
              <a:rPr kumimoji="1" lang="ja-JP" altLang="en-US" sz="105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年度の主な事業路線＞</a:t>
            </a:r>
            <a:endParaRPr kumimoji="1" lang="en-US" altLang="ja-JP" sz="105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600" b="1"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u="sng" kern="100" dirty="0">
                <a:latin typeface="メイリオ" panose="020B0604030504040204" pitchFamily="50" charset="-128"/>
                <a:ea typeface="メイリオ" panose="020B0604030504040204" pitchFamily="50" charset="-128"/>
                <a:cs typeface="メイリオ" panose="020B0604030504040204" pitchFamily="50" charset="-128"/>
              </a:rPr>
              <a:t>大阪都市再生環状道路など</a:t>
            </a:r>
            <a:endParaRPr kumimoji="1" lang="en-US" altLang="ja-JP" sz="1050" b="0" i="0" u="sng"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ja-JP" sz="1050" u="sng" kern="100" dirty="0">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050" b="0" i="0" u="sng"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ja-JP" sz="1050" u="sng" kern="100" dirty="0">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050" b="0" i="0" u="sng"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b="0" i="0" u="sng"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府県間道路</a:t>
            </a:r>
            <a:endParaRPr kumimoji="1" lang="en-US" altLang="ja-JP" sz="1050" b="0" i="0" u="sng"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都市計画道路三国塚口線</a:t>
            </a:r>
            <a:r>
              <a:rPr kumimoji="1" lang="en-US" altLang="ja-JP"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国道</a:t>
            </a:r>
            <a:r>
              <a:rPr kumimoji="1" lang="en-US" altLang="ja-JP"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176</a:t>
            </a:r>
            <a:r>
              <a:rPr kumimoji="1" lang="ja-JP" altLang="en-US"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号～府道大阪池田線</a:t>
            </a:r>
            <a:r>
              <a:rPr kumimoji="1" lang="en-US" altLang="ja-JP"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endParaRPr>
          </a:p>
          <a:p>
            <a:pPr lvl="0" algn="just">
              <a:defRPr/>
            </a:pP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u="sng" kern="100" dirty="0">
                <a:latin typeface="メイリオ" panose="020B0604030504040204" pitchFamily="50" charset="-128"/>
                <a:ea typeface="メイリオ" panose="020B0604030504040204" pitchFamily="50" charset="-128"/>
                <a:cs typeface="メイリオ" panose="020B0604030504040204" pitchFamily="50" charset="-128"/>
              </a:rPr>
              <a:t>７放射軸・３環状軸の強化に資する道路</a:t>
            </a:r>
            <a:endParaRPr lang="en-US" altLang="ja-JP" sz="1050" u="sng" kern="100" dirty="0">
              <a:latin typeface="メイリオ" panose="020B0604030504040204" pitchFamily="50" charset="-128"/>
              <a:ea typeface="メイリオ" panose="020B0604030504040204" pitchFamily="50" charset="-128"/>
              <a:cs typeface="メイリオ" panose="020B0604030504040204" pitchFamily="50" charset="-128"/>
            </a:endParaRPr>
          </a:p>
          <a:p>
            <a:pPr lvl="0" algn="just">
              <a:defRPr/>
            </a:pP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 ○都市計画道路 十三高槻線</a:t>
            </a:r>
            <a:r>
              <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吹田市域</a:t>
            </a:r>
            <a:r>
              <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rPr>
              <a:t>〕</a:t>
            </a:r>
          </a:p>
          <a:p>
            <a:pPr lvl="0" algn="just">
              <a:defRPr/>
            </a:pPr>
            <a:r>
              <a:rPr lang="ja-JP" altLang="en-US" sz="105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都市計画道路 八尾富田林線（八尾市域、藤井寺市域、羽曳野市域）</a:t>
            </a:r>
            <a:endPar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endParaRPr>
          </a:p>
          <a:p>
            <a:pPr algn="just">
              <a:defRPr/>
            </a:pP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 ○都市計画道路 泉州山手線（貝塚市域）　　　　</a:t>
            </a:r>
            <a:endPar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endParaRPr>
          </a:p>
          <a:p>
            <a:pPr algn="just">
              <a:defRPr/>
            </a:pP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 ○都市計画道路 大阪河内長野線（松原市域）</a:t>
            </a:r>
            <a:endPar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endParaRPr>
          </a:p>
          <a:p>
            <a:pPr algn="just">
              <a:defRPr/>
            </a:pP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 ○都市計画道路 大阪岸和田南海線（和泉市域）　　</a:t>
            </a:r>
            <a:endPar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endParaRPr>
          </a:p>
          <a:p>
            <a:pPr algn="just">
              <a:defRPr/>
            </a:pPr>
            <a:endPar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endParaRPr>
          </a:p>
          <a:p>
            <a:pPr algn="just">
              <a:defRPr/>
            </a:pP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タイトル 1"/>
          <p:cNvSpPr txBox="1">
            <a:spLocks/>
          </p:cNvSpPr>
          <p:nvPr/>
        </p:nvSpPr>
        <p:spPr>
          <a:xfrm>
            <a:off x="87115" y="958332"/>
            <a:ext cx="6788897" cy="504056"/>
          </a:xfrm>
          <a:prstGeom prst="rect">
            <a:avLst/>
          </a:prstGeom>
        </p:spPr>
        <p:txBody>
          <a:bodyPr vert="horz" lIns="92994" tIns="46497" rIns="92994" bIns="46497"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defRPr/>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大阪・関西の成長に向け、国土軸やベイエリア・関空等へのアクセス道路、府県間道路など都市の骨格となる７放射軸・３環状軸</a:t>
            </a:r>
            <a:r>
              <a:rPr lang="en-US" altLang="ja-JP" sz="1100" baseline="30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の形成をめざし、道路ネットワークの充実・強化を図ります。</a:t>
            </a:r>
            <a:endPar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テキスト ボックス 2"/>
          <p:cNvSpPr txBox="1"/>
          <p:nvPr/>
        </p:nvSpPr>
        <p:spPr>
          <a:xfrm>
            <a:off x="13404" y="573115"/>
            <a:ext cx="2822394" cy="358754"/>
          </a:xfrm>
          <a:prstGeom prst="rect">
            <a:avLst/>
          </a:prstGeom>
          <a:solidFill>
            <a:schemeClr val="accent1">
              <a:lumMod val="20000"/>
              <a:lumOff val="80000"/>
            </a:schemeClr>
          </a:solidFill>
          <a:ln w="38100" cmpd="dbl">
            <a:solidFill>
              <a:srgbClr val="0000FF"/>
            </a:solidFill>
          </a:ln>
        </p:spPr>
        <p:txBody>
          <a:bodyPr wrap="square" tIns="90000" rtlCol="0" anchor="ctr" anchorCtr="0">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◆道路ネットワークの機能強化　</a:t>
            </a:r>
            <a:endParaRPr kumimoji="1" lang="en-US" altLang="ja-JP"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1" name="タイトル 1"/>
          <p:cNvSpPr txBox="1">
            <a:spLocks/>
          </p:cNvSpPr>
          <p:nvPr/>
        </p:nvSpPr>
        <p:spPr>
          <a:xfrm>
            <a:off x="63976" y="9036115"/>
            <a:ext cx="6788897" cy="475766"/>
          </a:xfrm>
          <a:prstGeom prst="rect">
            <a:avLst/>
          </a:prstGeom>
        </p:spPr>
        <p:txBody>
          <a:bodyPr vert="horz" lIns="92994" tIns="46497" rIns="92994" bIns="46497"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1" name="テキスト ボックス 20"/>
          <p:cNvSpPr txBox="1"/>
          <p:nvPr/>
        </p:nvSpPr>
        <p:spPr>
          <a:xfrm>
            <a:off x="2897897" y="1554672"/>
            <a:ext cx="2401015" cy="107417"/>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a:lnSpc>
                <a:spcPct val="25000"/>
              </a:lnSpc>
              <a:spcAft>
                <a:spcPts val="0"/>
              </a:spcAft>
            </a:pPr>
            <a:r>
              <a:rPr lang="ja-JP" sz="7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３環状軸：外郭環状軸・中央環状軸・都心環状軸</a:t>
            </a:r>
            <a:endParaRPr 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grpSp>
        <p:nvGrpSpPr>
          <p:cNvPr id="89" name="グループ化 88"/>
          <p:cNvGrpSpPr/>
          <p:nvPr/>
        </p:nvGrpSpPr>
        <p:grpSpPr>
          <a:xfrm>
            <a:off x="16850" y="71462"/>
            <a:ext cx="6929425" cy="568188"/>
            <a:chOff x="36478" y="0"/>
            <a:chExt cx="6929425" cy="568188"/>
          </a:xfrm>
        </p:grpSpPr>
        <p:sp>
          <p:nvSpPr>
            <p:cNvPr id="91" name="タイトル 1"/>
            <p:cNvSpPr txBox="1">
              <a:spLocks/>
            </p:cNvSpPr>
            <p:nvPr/>
          </p:nvSpPr>
          <p:spPr>
            <a:xfrm>
              <a:off x="36478" y="0"/>
              <a:ext cx="6929425" cy="568188"/>
            </a:xfrm>
            <a:prstGeom prst="rect">
              <a:avLst/>
            </a:prstGeom>
          </p:spPr>
          <p:txBody>
            <a:bodyPr vert="horz" lIns="92994" tIns="46497" rIns="92994" bIns="46497"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ポイント</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１：大阪・関西のさらなる成長に必要なインフラの強化</a:t>
              </a:r>
            </a:p>
          </p:txBody>
        </p:sp>
        <p:sp>
          <p:nvSpPr>
            <p:cNvPr id="92" name="角丸四角形 91"/>
            <p:cNvSpPr/>
            <p:nvPr/>
          </p:nvSpPr>
          <p:spPr>
            <a:xfrm>
              <a:off x="44624" y="47686"/>
              <a:ext cx="6746026" cy="396000"/>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solidFill>
                  <a:srgbClr val="FF0000"/>
                </a:solidFill>
                <a:latin typeface="HG丸ｺﾞｼｯｸM-PRO" panose="020F0600000000000000" pitchFamily="50" charset="-128"/>
                <a:ea typeface="HG丸ｺﾞｼｯｸM-PRO" panose="020F0600000000000000" pitchFamily="50" charset="-128"/>
              </a:endParaRPr>
            </a:p>
          </p:txBody>
        </p:sp>
      </p:grpSp>
      <p:sp>
        <p:nvSpPr>
          <p:cNvPr id="75" name="テキスト ボックス 74">
            <a:extLst>
              <a:ext uri="{FF2B5EF4-FFF2-40B4-BE49-F238E27FC236}">
                <a16:creationId xmlns:a16="http://schemas.microsoft.com/office/drawing/2014/main" id="{9083087D-310D-4098-BF35-C65C2846F30F}"/>
              </a:ext>
            </a:extLst>
          </p:cNvPr>
          <p:cNvSpPr txBox="1"/>
          <p:nvPr/>
        </p:nvSpPr>
        <p:spPr>
          <a:xfrm>
            <a:off x="4985805" y="3289905"/>
            <a:ext cx="1341966" cy="232402"/>
          </a:xfrm>
          <a:prstGeom prst="rect">
            <a:avLst/>
          </a:prstGeom>
          <a:noFill/>
          <a:ln w="3175">
            <a:noFill/>
          </a:ln>
        </p:spPr>
        <p:txBody>
          <a:bodyPr wrap="none" lIns="92994" tIns="46497" rIns="92994" bIns="46497"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府県間の連携強化</a:t>
            </a:r>
            <a:r>
              <a:rPr kumimoji="1" lang="en-US" altLang="ja-JP"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6" name="テキスト ボックス 75">
            <a:extLst>
              <a:ext uri="{FF2B5EF4-FFF2-40B4-BE49-F238E27FC236}">
                <a16:creationId xmlns:a16="http://schemas.microsoft.com/office/drawing/2014/main" id="{233856FA-B4A7-46C8-99B6-C58F48E3EB92}"/>
              </a:ext>
            </a:extLst>
          </p:cNvPr>
          <p:cNvSpPr txBox="1"/>
          <p:nvPr/>
        </p:nvSpPr>
        <p:spPr>
          <a:xfrm>
            <a:off x="4808387" y="4641683"/>
            <a:ext cx="1696511" cy="232402"/>
          </a:xfrm>
          <a:prstGeom prst="rect">
            <a:avLst/>
          </a:prstGeom>
          <a:noFill/>
        </p:spPr>
        <p:txBody>
          <a:bodyPr wrap="square" lIns="92994" tIns="46497" rIns="92994" bIns="46497"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都市計画道路 三国塚口線</a:t>
            </a:r>
            <a:endParaRPr kumimoji="1" lang="en-US" altLang="ja-JP" sz="9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7" name="テキスト ボックス 76">
            <a:extLst>
              <a:ext uri="{FF2B5EF4-FFF2-40B4-BE49-F238E27FC236}">
                <a16:creationId xmlns:a16="http://schemas.microsoft.com/office/drawing/2014/main" id="{99E8C360-449B-4724-BC17-C6537CAF76E0}"/>
              </a:ext>
            </a:extLst>
          </p:cNvPr>
          <p:cNvSpPr txBox="1"/>
          <p:nvPr/>
        </p:nvSpPr>
        <p:spPr>
          <a:xfrm>
            <a:off x="4797900" y="4888937"/>
            <a:ext cx="1729893" cy="232402"/>
          </a:xfrm>
          <a:prstGeom prst="rect">
            <a:avLst/>
          </a:prstGeom>
          <a:noFill/>
          <a:ln w="3175">
            <a:noFill/>
          </a:ln>
        </p:spPr>
        <p:txBody>
          <a:bodyPr wrap="none" lIns="92994" tIns="46497" rIns="92994" bIns="46497"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【7</a:t>
            </a:r>
            <a:r>
              <a:rPr lang="ja-JP" altLang="en-US"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放射</a:t>
            </a:r>
            <a:r>
              <a:rPr kumimoji="1" lang="ja-JP" altLang="en-US"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軸・</a:t>
            </a:r>
            <a:r>
              <a:rPr kumimoji="1" lang="en-US" altLang="ja-JP"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環状軸の強化</a:t>
            </a:r>
            <a:r>
              <a:rPr kumimoji="1" lang="en-US" altLang="ja-JP"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8" name="テキスト ボックス 77">
            <a:extLst>
              <a:ext uri="{FF2B5EF4-FFF2-40B4-BE49-F238E27FC236}">
                <a16:creationId xmlns:a16="http://schemas.microsoft.com/office/drawing/2014/main" id="{EBB43F1E-DF0B-415A-A777-70FB23700F45}"/>
              </a:ext>
            </a:extLst>
          </p:cNvPr>
          <p:cNvSpPr txBox="1"/>
          <p:nvPr/>
        </p:nvSpPr>
        <p:spPr>
          <a:xfrm>
            <a:off x="4735736" y="6290080"/>
            <a:ext cx="1842103" cy="232402"/>
          </a:xfrm>
          <a:prstGeom prst="rect">
            <a:avLst/>
          </a:prstGeom>
          <a:noFill/>
        </p:spPr>
        <p:txBody>
          <a:bodyPr wrap="none" lIns="92994" tIns="46497" rIns="92994" bIns="46497"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都市計画道路 大阪岸和田南海線</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80" name="図 79">
            <a:extLst>
              <a:ext uri="{FF2B5EF4-FFF2-40B4-BE49-F238E27FC236}">
                <a16:creationId xmlns:a16="http://schemas.microsoft.com/office/drawing/2014/main" id="{CCBC57D7-DAE1-4508-9900-BBFB0707DC0A}"/>
              </a:ext>
            </a:extLst>
          </p:cNvPr>
          <p:cNvPicPr>
            <a:picLocks noChangeAspect="1"/>
          </p:cNvPicPr>
          <p:nvPr/>
        </p:nvPicPr>
        <p:blipFill rotWithShape="1">
          <a:blip r:embed="rId4"/>
          <a:srcRect t="7461" b="3208"/>
          <a:stretch/>
        </p:blipFill>
        <p:spPr>
          <a:xfrm>
            <a:off x="4814472" y="5093979"/>
            <a:ext cx="1691011" cy="1190737"/>
          </a:xfrm>
          <a:prstGeom prst="rect">
            <a:avLst/>
          </a:prstGeom>
        </p:spPr>
      </p:pic>
      <p:sp>
        <p:nvSpPr>
          <p:cNvPr id="95" name="テキスト ボックス 94">
            <a:extLst>
              <a:ext uri="{FF2B5EF4-FFF2-40B4-BE49-F238E27FC236}">
                <a16:creationId xmlns:a16="http://schemas.microsoft.com/office/drawing/2014/main" id="{D007827D-8769-4FE2-AA9E-9A00FB474958}"/>
              </a:ext>
            </a:extLst>
          </p:cNvPr>
          <p:cNvSpPr txBox="1"/>
          <p:nvPr/>
        </p:nvSpPr>
        <p:spPr>
          <a:xfrm>
            <a:off x="4928097" y="1566474"/>
            <a:ext cx="1457383" cy="232402"/>
          </a:xfrm>
          <a:prstGeom prst="rect">
            <a:avLst/>
          </a:prstGeom>
          <a:noFill/>
          <a:ln w="3175">
            <a:noFill/>
          </a:ln>
        </p:spPr>
        <p:txBody>
          <a:bodyPr wrap="none" lIns="92994" tIns="46497" rIns="92994" bIns="46497"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環状交通機能の強化</a:t>
            </a:r>
            <a:r>
              <a:rPr kumimoji="1" lang="en-US" altLang="ja-JP"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1" name="正方形/長方形 80">
            <a:extLst>
              <a:ext uri="{FF2B5EF4-FFF2-40B4-BE49-F238E27FC236}">
                <a16:creationId xmlns:a16="http://schemas.microsoft.com/office/drawing/2014/main" id="{57ABD4C5-EC7A-4C23-8545-4F9F9800B475}"/>
              </a:ext>
            </a:extLst>
          </p:cNvPr>
          <p:cNvSpPr/>
          <p:nvPr/>
        </p:nvSpPr>
        <p:spPr>
          <a:xfrm>
            <a:off x="5778478" y="8970640"/>
            <a:ext cx="450764" cy="2308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b="1" dirty="0">
                <a:solidFill>
                  <a:schemeClr val="bg1"/>
                </a:solidFill>
                <a:latin typeface="Calibri"/>
                <a:ea typeface="ＭＳ Ｐゴシック" panose="020B0600070205080204" pitchFamily="50" charset="-128"/>
              </a:rPr>
              <a:t>①</a:t>
            </a:r>
            <a:r>
              <a:rPr lang="en-US" altLang="ja-JP" sz="900" b="1" dirty="0">
                <a:solidFill>
                  <a:schemeClr val="bg1"/>
                </a:solidFill>
                <a:latin typeface="Calibri"/>
                <a:ea typeface="ＭＳ Ｐゴシック" panose="020B0600070205080204" pitchFamily="50" charset="-128"/>
              </a:rPr>
              <a:t>-12</a:t>
            </a:r>
            <a:endParaRPr kumimoji="1" lang="ja-JP" altLang="ja-JP" sz="900" b="0" i="0" u="none" strike="noStrike" kern="1200" cap="none" spc="0" normalizeH="0" baseline="0" noProof="0" dirty="0">
              <a:ln>
                <a:noFill/>
              </a:ln>
              <a:solidFill>
                <a:schemeClr val="bg1"/>
              </a:solidFill>
              <a:effectLst/>
              <a:uLnTx/>
              <a:uFillTx/>
              <a:latin typeface="Calibri"/>
              <a:ea typeface="ＭＳ Ｐゴシック" panose="020B0600070205080204" pitchFamily="50" charset="-128"/>
              <a:cs typeface="+mn-cs"/>
            </a:endParaRPr>
          </a:p>
        </p:txBody>
      </p:sp>
      <p:sp>
        <p:nvSpPr>
          <p:cNvPr id="58" name="テキスト ボックス 19"/>
          <p:cNvSpPr txBox="1"/>
          <p:nvPr/>
        </p:nvSpPr>
        <p:spPr>
          <a:xfrm>
            <a:off x="2900798" y="1377827"/>
            <a:ext cx="3960000" cy="171017"/>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a:spcAft>
                <a:spcPts val="0"/>
              </a:spcAft>
            </a:pPr>
            <a:r>
              <a:rPr lang="ja-JP" sz="7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※７放射軸：北阪神軸・北大阪軸・京阪軸・阪奈軸・南阪奈</a:t>
            </a:r>
            <a:r>
              <a:rPr lang="en-US" altLang="ja-JP" sz="7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7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南河内</a:t>
            </a:r>
            <a:r>
              <a:rPr lang="en-US" altLang="ja-JP" sz="7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sz="7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軸・大阪高野軸・湾岸軸</a:t>
            </a:r>
            <a:endParaRPr 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pic>
        <p:nvPicPr>
          <p:cNvPr id="48" name="図 47">
            <a:extLst>
              <a:ext uri="{FF2B5EF4-FFF2-40B4-BE49-F238E27FC236}">
                <a16:creationId xmlns:a16="http://schemas.microsoft.com/office/drawing/2014/main" id="{7A2E67FB-094B-4292-B549-0ABC9D48926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5822"/>
          <a:stretch/>
        </p:blipFill>
        <p:spPr>
          <a:xfrm rot="10800000">
            <a:off x="4808387" y="3483909"/>
            <a:ext cx="1692000" cy="1195090"/>
          </a:xfrm>
          <a:prstGeom prst="rect">
            <a:avLst/>
          </a:prstGeom>
        </p:spPr>
      </p:pic>
      <p:sp>
        <p:nvSpPr>
          <p:cNvPr id="44" name="テキスト ボックス 43">
            <a:extLst>
              <a:ext uri="{FF2B5EF4-FFF2-40B4-BE49-F238E27FC236}">
                <a16:creationId xmlns:a16="http://schemas.microsoft.com/office/drawing/2014/main" id="{3C0A937A-6655-4AD8-BBB3-418164218E75}"/>
              </a:ext>
            </a:extLst>
          </p:cNvPr>
          <p:cNvSpPr txBox="1"/>
          <p:nvPr/>
        </p:nvSpPr>
        <p:spPr>
          <a:xfrm>
            <a:off x="4941168" y="2975024"/>
            <a:ext cx="1457383" cy="370901"/>
          </a:xfrm>
          <a:prstGeom prst="rect">
            <a:avLst/>
          </a:prstGeom>
          <a:noFill/>
        </p:spPr>
        <p:txBody>
          <a:bodyPr wrap="none" lIns="92994" tIns="46497" rIns="92994" bIns="46497"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淀川左岸線２期・延伸部</a:t>
            </a:r>
            <a:endParaRPr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a:p>
            <a:pPr lvl="0" algn="ctr">
              <a:defRPr/>
            </a:pPr>
            <a:r>
              <a:rPr kumimoji="1" lang="ja-JP" altLang="en-US" sz="9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en-US" altLang="ja-JP" sz="900"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9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仮称</a:t>
            </a:r>
            <a:r>
              <a:rPr kumimoji="1" lang="en-US" altLang="ja-JP" sz="9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9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豊崎</a:t>
            </a:r>
            <a:r>
              <a:rPr kumimoji="1" lang="en-US" altLang="ja-JP" sz="9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IC</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9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45" name="グループ化 44">
            <a:extLst>
              <a:ext uri="{FF2B5EF4-FFF2-40B4-BE49-F238E27FC236}">
                <a16:creationId xmlns:a16="http://schemas.microsoft.com/office/drawing/2014/main" id="{CFDD78E6-C040-40FD-94D1-D92F0731DF44}"/>
              </a:ext>
            </a:extLst>
          </p:cNvPr>
          <p:cNvGrpSpPr/>
          <p:nvPr/>
        </p:nvGrpSpPr>
        <p:grpSpPr>
          <a:xfrm>
            <a:off x="4837122" y="1743814"/>
            <a:ext cx="1645568" cy="1242557"/>
            <a:chOff x="4842013" y="1736110"/>
            <a:chExt cx="1645568" cy="1242557"/>
          </a:xfrm>
        </p:grpSpPr>
        <p:pic>
          <p:nvPicPr>
            <p:cNvPr id="46" name="図 45">
              <a:extLst>
                <a:ext uri="{FF2B5EF4-FFF2-40B4-BE49-F238E27FC236}">
                  <a16:creationId xmlns:a16="http://schemas.microsoft.com/office/drawing/2014/main" id="{7AF37E8C-6124-49BB-B4E6-2E784D892C99}"/>
                </a:ext>
              </a:extLst>
            </p:cNvPr>
            <p:cNvPicPr>
              <a:picLocks noChangeAspect="1"/>
            </p:cNvPicPr>
            <p:nvPr/>
          </p:nvPicPr>
          <p:blipFill rotWithShape="1">
            <a:blip r:embed="rId6">
              <a:extLst>
                <a:ext uri="{28A0092B-C50C-407E-A947-70E740481C1C}">
                  <a14:useLocalDpi xmlns:a14="http://schemas.microsoft.com/office/drawing/2010/main" val="0"/>
                </a:ext>
              </a:extLst>
            </a:blip>
            <a:srcRect l="55250" t="54924" r="15217" b="12865"/>
            <a:stretch/>
          </p:blipFill>
          <p:spPr>
            <a:xfrm>
              <a:off x="4842013" y="1736110"/>
              <a:ext cx="1645568" cy="1242557"/>
            </a:xfrm>
            <a:prstGeom prst="rect">
              <a:avLst/>
            </a:prstGeom>
          </p:spPr>
        </p:pic>
        <p:sp>
          <p:nvSpPr>
            <p:cNvPr id="47" name="テキスト ボックス 46">
              <a:extLst>
                <a:ext uri="{FF2B5EF4-FFF2-40B4-BE49-F238E27FC236}">
                  <a16:creationId xmlns:a16="http://schemas.microsoft.com/office/drawing/2014/main" id="{BE77C282-0019-4EC5-8B84-FE3D2CD77098}"/>
                </a:ext>
              </a:extLst>
            </p:cNvPr>
            <p:cNvSpPr txBox="1"/>
            <p:nvPr/>
          </p:nvSpPr>
          <p:spPr>
            <a:xfrm rot="20214640">
              <a:off x="5738525" y="1956643"/>
              <a:ext cx="562525" cy="201624"/>
            </a:xfrm>
            <a:prstGeom prst="rect">
              <a:avLst/>
            </a:prstGeom>
            <a:noFill/>
          </p:spPr>
          <p:txBody>
            <a:bodyPr wrap="square" lIns="92994" tIns="46497" rIns="92994" bIns="46497"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700" b="1" dirty="0">
                  <a:solidFill>
                    <a:schemeClr val="bg1"/>
                  </a:solidFill>
                  <a:effectLst>
                    <a:glow rad="101600">
                      <a:schemeClr val="tx1">
                        <a:alpha val="60000"/>
                      </a:schemeClr>
                    </a:glow>
                  </a:effectLst>
                  <a:latin typeface="メイリオ" panose="020B0604030504040204" pitchFamily="50" charset="-128"/>
                  <a:ea typeface="メイリオ" panose="020B0604030504040204" pitchFamily="50" charset="-128"/>
                  <a:cs typeface="メイリオ" panose="020B0604030504040204" pitchFamily="50" charset="-128"/>
                </a:rPr>
                <a:t>新御堂筋</a:t>
              </a:r>
              <a:endParaRPr kumimoji="1" lang="en-US" altLang="ja-JP" sz="700" b="1" i="0" u="none" strike="noStrike" kern="1200" cap="none" spc="0" normalizeH="0" baseline="0" noProof="0" dirty="0">
                <a:ln>
                  <a:noFill/>
                </a:ln>
                <a:solidFill>
                  <a:schemeClr val="bg1"/>
                </a:solidFill>
                <a:effectLst>
                  <a:glow rad="101600">
                    <a:schemeClr val="tx1">
                      <a:alpha val="60000"/>
                    </a:schemeClr>
                  </a:glow>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9" name="テキスト ボックス 48">
              <a:extLst>
                <a:ext uri="{FF2B5EF4-FFF2-40B4-BE49-F238E27FC236}">
                  <a16:creationId xmlns:a16="http://schemas.microsoft.com/office/drawing/2014/main" id="{A878BFA8-2D37-4AF5-8324-3FFCF4F9F7D5}"/>
                </a:ext>
              </a:extLst>
            </p:cNvPr>
            <p:cNvSpPr txBox="1"/>
            <p:nvPr/>
          </p:nvSpPr>
          <p:spPr>
            <a:xfrm>
              <a:off x="5262933" y="2431968"/>
              <a:ext cx="833814" cy="201624"/>
            </a:xfrm>
            <a:prstGeom prst="rect">
              <a:avLst/>
            </a:prstGeom>
            <a:noFill/>
          </p:spPr>
          <p:txBody>
            <a:bodyPr wrap="none" lIns="92994" tIns="46497" rIns="92994" bIns="46497"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700" b="1" noProof="0" dirty="0">
                  <a:solidFill>
                    <a:schemeClr val="bg1"/>
                  </a:solidFill>
                  <a:effectLst>
                    <a:glow rad="101600">
                      <a:schemeClr val="tx1">
                        <a:alpha val="60000"/>
                      </a:schemeClr>
                    </a:glow>
                  </a:effectLst>
                  <a:latin typeface="メイリオ" panose="020B0604030504040204" pitchFamily="50" charset="-128"/>
                  <a:ea typeface="メイリオ" panose="020B0604030504040204" pitchFamily="50" charset="-128"/>
                  <a:cs typeface="メイリオ" panose="020B0604030504040204" pitchFamily="50" charset="-128"/>
                </a:rPr>
                <a:t>（仮称）豊崎</a:t>
              </a:r>
              <a:r>
                <a:rPr lang="en-US" altLang="ja-JP" sz="700" b="1" noProof="0" dirty="0">
                  <a:solidFill>
                    <a:schemeClr val="bg1"/>
                  </a:solidFill>
                  <a:effectLst>
                    <a:glow rad="101600">
                      <a:schemeClr val="tx1">
                        <a:alpha val="60000"/>
                      </a:schemeClr>
                    </a:glow>
                  </a:effectLst>
                  <a:latin typeface="メイリオ" panose="020B0604030504040204" pitchFamily="50" charset="-128"/>
                  <a:ea typeface="メイリオ" panose="020B0604030504040204" pitchFamily="50" charset="-128"/>
                  <a:cs typeface="メイリオ" panose="020B0604030504040204" pitchFamily="50" charset="-128"/>
                </a:rPr>
                <a:t>IC</a:t>
              </a:r>
              <a:endParaRPr kumimoji="1" lang="en-US" altLang="ja-JP" sz="700" b="1" i="0" u="none" strike="noStrike" kern="1200" cap="none" spc="0" normalizeH="0" baseline="0" noProof="0" dirty="0">
                <a:ln>
                  <a:noFill/>
                </a:ln>
                <a:solidFill>
                  <a:schemeClr val="bg1"/>
                </a:solidFill>
                <a:effectLst>
                  <a:glow rad="101600">
                    <a:schemeClr val="tx1">
                      <a:alpha val="60000"/>
                    </a:schemeClr>
                  </a:glow>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50" name="テキスト ボックス 49">
            <a:extLst>
              <a:ext uri="{FF2B5EF4-FFF2-40B4-BE49-F238E27FC236}">
                <a16:creationId xmlns:a16="http://schemas.microsoft.com/office/drawing/2014/main" id="{E6E4BCC9-DF3C-443A-B2B7-AE068C5F8F70}"/>
              </a:ext>
            </a:extLst>
          </p:cNvPr>
          <p:cNvSpPr txBox="1"/>
          <p:nvPr/>
        </p:nvSpPr>
        <p:spPr>
          <a:xfrm>
            <a:off x="116631" y="6969224"/>
            <a:ext cx="6829643" cy="900246"/>
          </a:xfrm>
          <a:prstGeom prst="rect">
            <a:avLst/>
          </a:prstGeom>
          <a:noFill/>
        </p:spPr>
        <p:txBody>
          <a:bodyPr wrap="square" rtlCol="0">
            <a:spAutoFit/>
          </a:bodyPr>
          <a:lstStyle/>
          <a:p>
            <a:pPr lvl="0">
              <a:defRPr/>
            </a:pP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a:t>
            </a:r>
            <a:r>
              <a:rPr lang="zh-TW" altLang="en-US" sz="1050" kern="100" dirty="0">
                <a:latin typeface="メイリオ" panose="020B0604030504040204" pitchFamily="50" charset="-128"/>
                <a:ea typeface="メイリオ" panose="020B0604030504040204" pitchFamily="50" charset="-128"/>
                <a:cs typeface="メイリオ" panose="020B0604030504040204" pitchFamily="50" charset="-128"/>
              </a:rPr>
              <a:t>淀川左岸線</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２</a:t>
            </a:r>
            <a:r>
              <a:rPr lang="zh-TW" altLang="en-US" sz="1050" kern="100" dirty="0">
                <a:latin typeface="メイリオ" panose="020B0604030504040204" pitchFamily="50" charset="-128"/>
                <a:ea typeface="メイリオ" panose="020B0604030504040204" pitchFamily="50" charset="-128"/>
                <a:cs typeface="メイリオ" panose="020B0604030504040204" pitchFamily="50" charset="-128"/>
              </a:rPr>
              <a:t>期</a:t>
            </a:r>
            <a:r>
              <a:rPr lang="en-US" altLang="zh-TW" sz="1050" kern="100" dirty="0">
                <a:latin typeface="メイリオ" panose="020B0604030504040204" pitchFamily="50" charset="-128"/>
                <a:ea typeface="メイリオ" panose="020B0604030504040204" pitchFamily="50" charset="-128"/>
                <a:cs typeface="メイリオ" panose="020B0604030504040204" pitchFamily="50" charset="-128"/>
              </a:rPr>
              <a:t>〔</a:t>
            </a:r>
            <a:r>
              <a:rPr lang="zh-TW" altLang="en-US" sz="1050" kern="100" dirty="0">
                <a:latin typeface="メイリオ" panose="020B0604030504040204" pitchFamily="50" charset="-128"/>
                <a:ea typeface="メイリオ" panose="020B0604030504040204" pitchFamily="50" charset="-128"/>
                <a:cs typeface="メイリオ" panose="020B0604030504040204" pitchFamily="50" charset="-128"/>
              </a:rPr>
              <a:t>海老江</a:t>
            </a:r>
            <a:r>
              <a:rPr lang="en-US" altLang="zh-TW" sz="1050" kern="100" dirty="0">
                <a:latin typeface="メイリオ" panose="020B0604030504040204" pitchFamily="50" charset="-128"/>
                <a:ea typeface="メイリオ" panose="020B0604030504040204" pitchFamily="50" charset="-128"/>
                <a:cs typeface="メイリオ" panose="020B0604030504040204" pitchFamily="50" charset="-128"/>
              </a:rPr>
              <a:t>JCT</a:t>
            </a:r>
            <a:r>
              <a:rPr lang="zh-TW" altLang="en-US" sz="1050" kern="1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zh-TW" sz="1050" kern="1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仮称</a:t>
            </a:r>
            <a:r>
              <a:rPr lang="en-US" altLang="zh-TW" sz="1050" kern="100" dirty="0">
                <a:latin typeface="メイリオ" panose="020B0604030504040204" pitchFamily="50" charset="-128"/>
                <a:ea typeface="メイリオ" panose="020B0604030504040204" pitchFamily="50" charset="-128"/>
                <a:cs typeface="メイリオ" panose="020B0604030504040204" pitchFamily="50" charset="-128"/>
              </a:rPr>
              <a:t>)</a:t>
            </a:r>
            <a:r>
              <a:rPr lang="zh-TW" altLang="en-US" sz="1050" kern="100" dirty="0">
                <a:latin typeface="メイリオ" panose="020B0604030504040204" pitchFamily="50" charset="-128"/>
                <a:ea typeface="メイリオ" panose="020B0604030504040204" pitchFamily="50" charset="-128"/>
                <a:cs typeface="メイリオ" panose="020B0604030504040204" pitchFamily="50" charset="-128"/>
              </a:rPr>
              <a:t>豊崎</a:t>
            </a:r>
            <a:r>
              <a:rPr lang="en-US" altLang="zh-TW" sz="1050" kern="100" dirty="0">
                <a:latin typeface="メイリオ" panose="020B0604030504040204" pitchFamily="50" charset="-128"/>
                <a:ea typeface="メイリオ" panose="020B0604030504040204" pitchFamily="50" charset="-128"/>
                <a:cs typeface="メイリオ" panose="020B0604030504040204" pitchFamily="50" charset="-128"/>
              </a:rPr>
              <a:t>IC〕</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（事業主体：大阪市・阪神高速）</a:t>
            </a:r>
            <a:endParaRPr lang="en-US" altLang="zh-TW" sz="1050" kern="100" dirty="0">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a:t>
            </a:r>
            <a:r>
              <a:rPr kumimoji="1" lang="zh-TW" altLang="en-US"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淀川左岸線延伸部</a:t>
            </a:r>
            <a:r>
              <a:rPr kumimoji="1" lang="en-US" altLang="zh-TW"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仮称</a:t>
            </a:r>
            <a:r>
              <a:rPr kumimoji="1" lang="en-US" altLang="zh-TW"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zh-TW" altLang="en-US"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豊崎</a:t>
            </a:r>
            <a:r>
              <a:rPr kumimoji="1" lang="en-US" altLang="zh-TW"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IC</a:t>
            </a:r>
            <a:r>
              <a:rPr kumimoji="1" lang="zh-TW" altLang="en-US"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～門真</a:t>
            </a:r>
            <a:r>
              <a:rPr kumimoji="1" lang="en-US" altLang="zh-TW"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JCT〕</a:t>
            </a:r>
            <a:r>
              <a:rPr kumimoji="1" lang="ja-JP" altLang="en-US"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（事業主体：</a:t>
            </a:r>
            <a:r>
              <a:rPr kumimoji="1" lang="ja-JP" altLang="en-US" sz="1050" b="0" i="0" u="none" strike="noStrike" kern="100" cap="none" spc="-80" normalizeH="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国・阪神高速・</a:t>
            </a:r>
            <a:r>
              <a:rPr kumimoji="1" lang="en-US" altLang="ja-JP" sz="1050" b="0" i="0" u="none" strike="noStrike" kern="100" cap="none" spc="-80" normalizeH="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NEXCO</a:t>
            </a:r>
            <a:r>
              <a:rPr kumimoji="1" lang="ja-JP" altLang="en-US" sz="1050" b="0" i="0" u="none" strike="noStrike" kern="100" cap="none" spc="-80" normalizeH="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西日本</a:t>
            </a:r>
            <a:r>
              <a:rPr kumimoji="1" lang="ja-JP" altLang="en-US"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zh-TW"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lvl="0">
              <a:defRPr/>
            </a:pPr>
            <a:endPar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kumimoji="1" lang="ja-JP" altLang="en-US"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○新名神高速道路</a:t>
            </a:r>
            <a:r>
              <a:rPr kumimoji="1" lang="en-US" altLang="ja-JP"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八幡京田辺</a:t>
            </a:r>
            <a:r>
              <a:rPr kumimoji="1" lang="en-US" altLang="ja-JP"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JCT</a:t>
            </a:r>
            <a:r>
              <a:rPr kumimoji="1" lang="ja-JP" altLang="en-US"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IC</a:t>
            </a:r>
            <a:r>
              <a:rPr kumimoji="1" lang="ja-JP" altLang="en-US"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～高槻</a:t>
            </a:r>
            <a:r>
              <a:rPr kumimoji="1" lang="en-US" altLang="ja-JP"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JCT</a:t>
            </a:r>
            <a:r>
              <a:rPr kumimoji="1" lang="ja-JP" altLang="en-US"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IC〕</a:t>
            </a:r>
            <a:r>
              <a:rPr kumimoji="1" lang="ja-JP" altLang="en-US"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（令和９年度　開通目標）</a:t>
            </a:r>
            <a:r>
              <a:rPr kumimoji="1" lang="ja-JP" altLang="en-US" sz="1050" b="0" i="0" u="none" strike="noStrike" kern="100" cap="none" spc="-9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（事業主体：</a:t>
            </a:r>
            <a:r>
              <a:rPr lang="en-US" altLang="ja-JP" sz="1050" kern="100" spc="-90" dirty="0">
                <a:latin typeface="メイリオ" panose="020B0604030504040204" pitchFamily="50" charset="-128"/>
                <a:ea typeface="メイリオ" panose="020B0604030504040204" pitchFamily="50" charset="-128"/>
                <a:cs typeface="メイリオ" panose="020B0604030504040204" pitchFamily="50" charset="-128"/>
              </a:rPr>
              <a:t>NEXCO</a:t>
            </a:r>
            <a:r>
              <a:rPr lang="ja-JP" altLang="en-US" sz="1050" kern="100" spc="-90" dirty="0">
                <a:latin typeface="メイリオ" panose="020B0604030504040204" pitchFamily="50" charset="-128"/>
                <a:ea typeface="メイリオ" panose="020B0604030504040204" pitchFamily="50" charset="-128"/>
                <a:cs typeface="メイリオ" panose="020B0604030504040204" pitchFamily="50" charset="-128"/>
              </a:rPr>
              <a:t>西日本</a:t>
            </a:r>
            <a:r>
              <a:rPr kumimoji="1" lang="en-US" altLang="ja-JP" sz="1050" b="0" i="0" u="none" strike="noStrike" kern="100" cap="none" spc="-9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zh-TW" sz="1050" b="0" i="0" u="none" strike="noStrike" kern="100" cap="none" spc="-9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050" b="0" i="0" u="none" strike="noStrike" kern="100" cap="none" spc="-9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zh-TW"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ja-JP" altLang="en-US" sz="1050" b="0" i="0" u="none" strike="noStrike" kern="1200" cap="none" spc="0" normalizeH="0" baseline="0" noProof="0" dirty="0">
              <a:ln>
                <a:noFill/>
              </a:ln>
              <a:effectLst/>
              <a:uLnTx/>
              <a:uFillTx/>
              <a:latin typeface="Calibri"/>
              <a:ea typeface="ＭＳ Ｐゴシック" panose="020B0600070205080204" pitchFamily="50" charset="-128"/>
            </a:endParaRPr>
          </a:p>
        </p:txBody>
      </p:sp>
      <p:grpSp>
        <p:nvGrpSpPr>
          <p:cNvPr id="51" name="グループ化 50">
            <a:extLst>
              <a:ext uri="{FF2B5EF4-FFF2-40B4-BE49-F238E27FC236}">
                <a16:creationId xmlns:a16="http://schemas.microsoft.com/office/drawing/2014/main" id="{BA4A4797-B4F6-47C6-A528-E8D5E39285FC}"/>
              </a:ext>
            </a:extLst>
          </p:cNvPr>
          <p:cNvGrpSpPr/>
          <p:nvPr/>
        </p:nvGrpSpPr>
        <p:grpSpPr>
          <a:xfrm>
            <a:off x="5675337" y="7057733"/>
            <a:ext cx="1066031" cy="359608"/>
            <a:chOff x="-3316999" y="5093715"/>
            <a:chExt cx="1138037" cy="359608"/>
          </a:xfrm>
        </p:grpSpPr>
        <p:sp>
          <p:nvSpPr>
            <p:cNvPr id="52" name="AutoShape 33">
              <a:extLst>
                <a:ext uri="{FF2B5EF4-FFF2-40B4-BE49-F238E27FC236}">
                  <a16:creationId xmlns:a16="http://schemas.microsoft.com/office/drawing/2014/main" id="{F7679BA4-8986-4785-BFC0-50FD50D327F9}"/>
                </a:ext>
              </a:extLst>
            </p:cNvPr>
            <p:cNvSpPr>
              <a:spLocks noChangeArrowheads="1"/>
            </p:cNvSpPr>
            <p:nvPr/>
          </p:nvSpPr>
          <p:spPr bwMode="auto">
            <a:xfrm>
              <a:off x="-3316999" y="5103967"/>
              <a:ext cx="1138037" cy="320675"/>
            </a:xfrm>
            <a:prstGeom prst="flowChartAlternateProcess">
              <a:avLst/>
            </a:prstGeom>
            <a:solidFill>
              <a:srgbClr val="548DD4"/>
            </a:solidFill>
            <a:ln w="38100">
              <a:solidFill>
                <a:srgbClr val="95B3D7"/>
              </a:solidFill>
              <a:miter lim="800000"/>
              <a:headEnd/>
              <a:tailEnd/>
            </a:ln>
            <a:effectLst>
              <a:outerShdw dist="28398" dir="3806097" algn="ctr" rotWithShape="0">
                <a:srgbClr val="243F60">
                  <a:alpha val="50000"/>
                </a:srgbClr>
              </a:outerShdw>
            </a:effectLst>
          </p:spPr>
          <p:txBody>
            <a:bodyPr vert="horz" wrap="square" lIns="74295" tIns="8890" rIns="74295" bIns="88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chemeClr val="bg1"/>
                </a:solidFill>
                <a:effectLst/>
                <a:uLnTx/>
                <a:uFillTx/>
                <a:latin typeface="Calibri"/>
                <a:ea typeface="ＭＳ Ｐゴシック" panose="020B0600070205080204" pitchFamily="50" charset="-128"/>
                <a:cs typeface="+mn-cs"/>
              </a:endParaRPr>
            </a:p>
          </p:txBody>
        </p:sp>
        <p:sp>
          <p:nvSpPr>
            <p:cNvPr id="53" name="正方形/長方形 52">
              <a:extLst>
                <a:ext uri="{FF2B5EF4-FFF2-40B4-BE49-F238E27FC236}">
                  <a16:creationId xmlns:a16="http://schemas.microsoft.com/office/drawing/2014/main" id="{CAC435F0-83B7-4ABF-A289-6E24C5557C97}"/>
                </a:ext>
              </a:extLst>
            </p:cNvPr>
            <p:cNvSpPr/>
            <p:nvPr/>
          </p:nvSpPr>
          <p:spPr>
            <a:xfrm>
              <a:off x="-3134287" y="5093715"/>
              <a:ext cx="726481" cy="2308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chemeClr val="bg1"/>
                  </a:solidFill>
                  <a:effectLst/>
                  <a:uLnTx/>
                  <a:uFillTx/>
                  <a:latin typeface="Calibri"/>
                  <a:ea typeface="ＭＳ Ｐゴシック" panose="020B0600070205080204" pitchFamily="50" charset="-128"/>
                  <a:cs typeface="+mn-cs"/>
                </a:rPr>
                <a:t>令和７年度</a:t>
              </a:r>
              <a:endParaRPr kumimoji="1" lang="ja-JP" altLang="ja-JP" sz="900" b="0" i="0" u="none" strike="noStrike" kern="1200" cap="none" spc="0" normalizeH="0" baseline="0" noProof="0" dirty="0">
                <a:ln>
                  <a:noFill/>
                </a:ln>
                <a:solidFill>
                  <a:schemeClr val="bg1"/>
                </a:solidFill>
                <a:effectLst/>
                <a:uLnTx/>
                <a:uFillTx/>
                <a:latin typeface="Calibri"/>
                <a:ea typeface="ＭＳ Ｐゴシック" panose="020B0600070205080204" pitchFamily="50" charset="-128"/>
                <a:cs typeface="+mn-cs"/>
              </a:endParaRPr>
            </a:p>
          </p:txBody>
        </p:sp>
        <p:sp>
          <p:nvSpPr>
            <p:cNvPr id="55" name="正方形/長方形 54">
              <a:extLst>
                <a:ext uri="{FF2B5EF4-FFF2-40B4-BE49-F238E27FC236}">
                  <a16:creationId xmlns:a16="http://schemas.microsoft.com/office/drawing/2014/main" id="{6508AF4C-4404-49F1-A3CA-FC2A7256D1FA}"/>
                </a:ext>
              </a:extLst>
            </p:cNvPr>
            <p:cNvSpPr/>
            <p:nvPr/>
          </p:nvSpPr>
          <p:spPr>
            <a:xfrm>
              <a:off x="-3195736" y="5222491"/>
              <a:ext cx="877163" cy="2308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900" b="1" i="0" u="none" strike="noStrike" kern="1200" cap="none" spc="0" normalizeH="0" baseline="0" noProof="0" dirty="0">
                  <a:ln>
                    <a:noFill/>
                  </a:ln>
                  <a:solidFill>
                    <a:schemeClr val="bg1"/>
                  </a:solidFill>
                  <a:effectLst/>
                  <a:uLnTx/>
                  <a:uFillTx/>
                  <a:latin typeface="Calibri"/>
                  <a:ea typeface="ＭＳ Ｐゴシック" panose="020B0600070205080204" pitchFamily="50" charset="-128"/>
                  <a:cs typeface="+mn-cs"/>
                </a:rPr>
                <a:t>知事重点事業</a:t>
              </a:r>
              <a:endParaRPr kumimoji="1" lang="ja-JP" altLang="ja-JP" sz="900" b="0" i="0" u="none" strike="noStrike" kern="1200" cap="none" spc="0" normalizeH="0" baseline="0" noProof="0" dirty="0">
                <a:ln>
                  <a:noFill/>
                </a:ln>
                <a:solidFill>
                  <a:schemeClr val="bg1"/>
                </a:solidFill>
                <a:effectLst/>
                <a:uLnTx/>
                <a:uFillTx/>
                <a:latin typeface="Calibri"/>
                <a:ea typeface="ＭＳ Ｐゴシック" panose="020B0600070205080204" pitchFamily="50" charset="-128"/>
                <a:cs typeface="+mn-cs"/>
              </a:endParaRPr>
            </a:p>
          </p:txBody>
        </p:sp>
      </p:grpSp>
      <p:sp>
        <p:nvSpPr>
          <p:cNvPr id="56" name="正方形/長方形 55">
            <a:extLst>
              <a:ext uri="{FF2B5EF4-FFF2-40B4-BE49-F238E27FC236}">
                <a16:creationId xmlns:a16="http://schemas.microsoft.com/office/drawing/2014/main" id="{29773E4F-9A5A-45B7-B3EC-43A1C25DEC9D}"/>
              </a:ext>
            </a:extLst>
          </p:cNvPr>
          <p:cNvSpPr/>
          <p:nvPr/>
        </p:nvSpPr>
        <p:spPr>
          <a:xfrm>
            <a:off x="188639" y="6971864"/>
            <a:ext cx="5443484" cy="540817"/>
          </a:xfrm>
          <a:prstGeom prst="rect">
            <a:avLst/>
          </a:prstGeom>
          <a:noFill/>
          <a:ln w="9525">
            <a:solidFill>
              <a:schemeClr val="tx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31" name="テキスト ボックス 30">
            <a:extLst>
              <a:ext uri="{FF2B5EF4-FFF2-40B4-BE49-F238E27FC236}">
                <a16:creationId xmlns:a16="http://schemas.microsoft.com/office/drawing/2014/main" id="{916E2980-82FF-427B-AEE9-59735549FDAF}"/>
              </a:ext>
            </a:extLst>
          </p:cNvPr>
          <p:cNvSpPr txBox="1"/>
          <p:nvPr/>
        </p:nvSpPr>
        <p:spPr>
          <a:xfrm>
            <a:off x="6669360" y="9706109"/>
            <a:ext cx="235962" cy="215444"/>
          </a:xfrm>
          <a:prstGeom prst="rect">
            <a:avLst/>
          </a:prstGeom>
          <a:noFill/>
        </p:spPr>
        <p:txBody>
          <a:bodyPr wrap="none" rtlCol="0">
            <a:spAutoFit/>
          </a:bodyPr>
          <a:lstStyle/>
          <a:p>
            <a:r>
              <a:rPr lang="en-US" altLang="ja-JP" sz="800" dirty="0"/>
              <a:t>2</a:t>
            </a:r>
            <a:endParaRPr kumimoji="1" lang="ja-JP" altLang="en-US" sz="800" dirty="0"/>
          </a:p>
        </p:txBody>
      </p:sp>
    </p:spTree>
    <p:extLst>
      <p:ext uri="{BB962C8B-B14F-4D97-AF65-F5344CB8AC3E}">
        <p14:creationId xmlns:p14="http://schemas.microsoft.com/office/powerpoint/2010/main" val="3970744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図 59">
            <a:extLst>
              <a:ext uri="{FF2B5EF4-FFF2-40B4-BE49-F238E27FC236}">
                <a16:creationId xmlns:a16="http://schemas.microsoft.com/office/drawing/2014/main" id="{56703B72-FF47-4697-A449-4F0310C22312}"/>
              </a:ext>
            </a:extLst>
          </p:cNvPr>
          <p:cNvPicPr>
            <a:picLocks noChangeAspect="1"/>
          </p:cNvPicPr>
          <p:nvPr/>
        </p:nvPicPr>
        <p:blipFill>
          <a:blip r:embed="rId2"/>
          <a:stretch>
            <a:fillRect/>
          </a:stretch>
        </p:blipFill>
        <p:spPr>
          <a:xfrm>
            <a:off x="3164117" y="5773714"/>
            <a:ext cx="3649260" cy="2422900"/>
          </a:xfrm>
          <a:prstGeom prst="rect">
            <a:avLst/>
          </a:prstGeom>
        </p:spPr>
      </p:pic>
      <p:sp>
        <p:nvSpPr>
          <p:cNvPr id="22" name="タイトル 1">
            <a:extLst>
              <a:ext uri="{FF2B5EF4-FFF2-40B4-BE49-F238E27FC236}">
                <a16:creationId xmlns:a16="http://schemas.microsoft.com/office/drawing/2014/main" id="{42DF79AB-A839-4F1A-B5C1-5B14AE8B31C6}"/>
              </a:ext>
            </a:extLst>
          </p:cNvPr>
          <p:cNvSpPr txBox="1">
            <a:spLocks/>
          </p:cNvSpPr>
          <p:nvPr/>
        </p:nvSpPr>
        <p:spPr>
          <a:xfrm>
            <a:off x="138055" y="566885"/>
            <a:ext cx="6483784" cy="612000"/>
          </a:xfrm>
          <a:prstGeom prst="rect">
            <a:avLst/>
          </a:prstGeom>
        </p:spPr>
        <p:txBody>
          <a:bodyPr vert="horz" lIns="92994" tIns="46497" rIns="92994" bIns="46497"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経済損失と環境負荷を発生させる慢性的な交通渋滞の緩和に向け、バイパス整備に伴う立体交差化、交差点改良など、地域の交通事情に応じた渋滞対策に取り組みます。</a:t>
            </a:r>
          </a:p>
        </p:txBody>
      </p:sp>
      <p:sp>
        <p:nvSpPr>
          <p:cNvPr id="23" name="テキスト ボックス 22">
            <a:extLst>
              <a:ext uri="{FF2B5EF4-FFF2-40B4-BE49-F238E27FC236}">
                <a16:creationId xmlns:a16="http://schemas.microsoft.com/office/drawing/2014/main" id="{AB42DD3B-DE4A-4A16-91D2-4F4BBB2CC995}"/>
              </a:ext>
            </a:extLst>
          </p:cNvPr>
          <p:cNvSpPr txBox="1"/>
          <p:nvPr/>
        </p:nvSpPr>
        <p:spPr>
          <a:xfrm>
            <a:off x="21764" y="107406"/>
            <a:ext cx="2582736" cy="334313"/>
          </a:xfrm>
          <a:prstGeom prst="rect">
            <a:avLst/>
          </a:prstGeom>
          <a:solidFill>
            <a:schemeClr val="accent1">
              <a:lumMod val="20000"/>
              <a:lumOff val="80000"/>
            </a:schemeClr>
          </a:solidFill>
          <a:ln w="38100" cmpd="dbl">
            <a:solidFill>
              <a:srgbClr val="0000FF"/>
            </a:solidFill>
          </a:ln>
        </p:spPr>
        <p:txBody>
          <a:bodyPr wrap="square" tIns="7200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◆慢性的な交通渋滞の解消</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タイトル 1">
            <a:extLst>
              <a:ext uri="{FF2B5EF4-FFF2-40B4-BE49-F238E27FC236}">
                <a16:creationId xmlns:a16="http://schemas.microsoft.com/office/drawing/2014/main" id="{82843B7B-4A51-448E-B4AB-0C6D130FD93C}"/>
              </a:ext>
            </a:extLst>
          </p:cNvPr>
          <p:cNvSpPr txBox="1">
            <a:spLocks/>
          </p:cNvSpPr>
          <p:nvPr/>
        </p:nvSpPr>
        <p:spPr>
          <a:xfrm>
            <a:off x="-7779" y="1232340"/>
            <a:ext cx="6828163" cy="266184"/>
          </a:xfrm>
          <a:prstGeom prst="rect">
            <a:avLst/>
          </a:prstGeom>
          <a:ln>
            <a:noFill/>
          </a:ln>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道路・鉄道との</a:t>
            </a: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立体交差化</a:t>
            </a:r>
            <a:r>
              <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26" name="Text Box 215">
            <a:extLst>
              <a:ext uri="{FF2B5EF4-FFF2-40B4-BE49-F238E27FC236}">
                <a16:creationId xmlns:a16="http://schemas.microsoft.com/office/drawing/2014/main" id="{174730C1-5493-422D-B2D4-AE08F218446A}"/>
              </a:ext>
            </a:extLst>
          </p:cNvPr>
          <p:cNvSpPr txBox="1">
            <a:spLocks noChangeArrowheads="1"/>
          </p:cNvSpPr>
          <p:nvPr/>
        </p:nvSpPr>
        <p:spPr bwMode="auto">
          <a:xfrm>
            <a:off x="138055" y="4458808"/>
            <a:ext cx="6541690" cy="1032127"/>
          </a:xfrm>
          <a:prstGeom prst="rect">
            <a:avLst/>
          </a:prstGeom>
          <a:solidFill>
            <a:srgbClr val="FFFFFF"/>
          </a:solidFill>
          <a:ln w="6350">
            <a:solidFill>
              <a:srgbClr val="000000"/>
            </a:solidFill>
            <a:prstDash val="sysDot"/>
            <a:miter lim="800000"/>
            <a:headEnd/>
            <a:tailEnd/>
          </a:ln>
        </p:spPr>
        <p:txBody>
          <a:bodyPr rot="0" vert="horz" wrap="square" lIns="74295" tIns="8890" rIns="74295" bIns="8890" anchor="ctr"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令和</a:t>
            </a:r>
            <a:r>
              <a:rPr kumimoji="1" lang="en-US" altLang="ja-JP" sz="1050" b="1" i="0" u="none" strike="noStrike" kern="1200" cap="none" spc="0" normalizeH="0" baseline="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7</a:t>
            </a:r>
            <a:r>
              <a:rPr kumimoji="1" lang="ja-JP" altLang="en-US" sz="105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年度</a:t>
            </a:r>
            <a:r>
              <a:rPr kumimoji="1" lang="ja-JP" altLang="en-US" sz="1050" b="1"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の主な事業箇所＞</a:t>
            </a:r>
            <a:endParaRPr kumimoji="1" lang="en-US" altLang="ja-JP" sz="1050" b="1"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u="sng" kern="100" dirty="0">
                <a:latin typeface="メイリオ" panose="020B0604030504040204" pitchFamily="50" charset="-128"/>
                <a:ea typeface="メイリオ" panose="020B0604030504040204" pitchFamily="50" charset="-128"/>
                <a:cs typeface="メイリオ" panose="020B0604030504040204" pitchFamily="50" charset="-128"/>
              </a:rPr>
              <a:t>鉄道との立体交差</a:t>
            </a:r>
            <a:endParaRPr kumimoji="1" lang="en-US" altLang="ja-JP" sz="1050" i="0" u="sng"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indent="127000">
              <a:defRPr/>
            </a:pP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・都市計画道路 豊中岸部線（岸部南工区）（吹田市）</a:t>
            </a:r>
            <a:endPar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endParaRPr>
          </a:p>
          <a:p>
            <a:pPr indent="127000">
              <a:defRPr/>
            </a:pP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・都市計画道路 梅が丘高柳線・</a:t>
            </a:r>
            <a:r>
              <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rPr>
              <a:t>JR</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学研都市線 （寝屋川市）</a:t>
            </a:r>
            <a:endParaRPr kumimoji="1" lang="en-US" altLang="ja-JP"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indent="127000" algn="just">
              <a:defRPr/>
            </a:pPr>
            <a:r>
              <a:rPr lang="ja-JP" altLang="en-US" sz="1050" kern="100" noProof="0"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都市計画道路 </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泉州山手線・水間鉄道 </a:t>
            </a:r>
            <a:r>
              <a:rPr kumimoji="1" lang="ja-JP" altLang="ja-JP"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貝塚市</a:t>
            </a:r>
            <a:r>
              <a:rPr kumimoji="1" lang="ja-JP" altLang="ja-JP"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など</a:t>
            </a:r>
            <a:endParaRPr kumimoji="1" lang="en-US" altLang="ja-JP"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Rectangle 235">
            <a:extLst>
              <a:ext uri="{FF2B5EF4-FFF2-40B4-BE49-F238E27FC236}">
                <a16:creationId xmlns:a16="http://schemas.microsoft.com/office/drawing/2014/main" id="{637EB435-87EB-470B-80C5-CB337C6891DF}"/>
              </a:ext>
            </a:extLst>
          </p:cNvPr>
          <p:cNvSpPr>
            <a:spLocks noChangeArrowheads="1"/>
          </p:cNvSpPr>
          <p:nvPr/>
        </p:nvSpPr>
        <p:spPr bwMode="auto">
          <a:xfrm>
            <a:off x="188420" y="3816808"/>
            <a:ext cx="3058499" cy="3758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6869" tIns="48435" rIns="96869" bIns="48435" anchor="t" anchorCtr="0" upright="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kern="1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kern="100" dirty="0">
                <a:latin typeface="メイリオ" panose="020B0604030504040204" pitchFamily="50" charset="-128"/>
                <a:ea typeface="メイリオ" panose="020B0604030504040204" pitchFamily="50" charset="-128"/>
                <a:cs typeface="メイリオ" panose="020B0604030504040204" pitchFamily="50" charset="-128"/>
              </a:rPr>
              <a:t>道路高架</a:t>
            </a:r>
            <a:r>
              <a:rPr lang="en-US" altLang="ja-JP" sz="900" kern="100" dirty="0">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kern="100" dirty="0">
                <a:latin typeface="メイリオ" panose="020B0604030504040204" pitchFamily="50" charset="-128"/>
                <a:ea typeface="メイリオ" panose="020B0604030504040204" pitchFamily="50" charset="-128"/>
                <a:cs typeface="メイリオ" panose="020B0604030504040204" pitchFamily="50" charset="-128"/>
              </a:rPr>
              <a:t>都市計画道路 梅が丘高柳線・</a:t>
            </a:r>
            <a:r>
              <a:rPr lang="en-US" altLang="ja-JP" sz="900" kern="100" dirty="0">
                <a:latin typeface="メイリオ" panose="020B0604030504040204" pitchFamily="50" charset="-128"/>
                <a:ea typeface="メイリオ" panose="020B0604030504040204" pitchFamily="50" charset="-128"/>
                <a:cs typeface="メイリオ" panose="020B0604030504040204" pitchFamily="50" charset="-128"/>
              </a:rPr>
              <a:t>JR</a:t>
            </a:r>
            <a:r>
              <a:rPr lang="ja-JP" altLang="en-US" sz="900" kern="100" dirty="0">
                <a:latin typeface="メイリオ" panose="020B0604030504040204" pitchFamily="50" charset="-128"/>
                <a:ea typeface="メイリオ" panose="020B0604030504040204" pitchFamily="50" charset="-128"/>
                <a:cs typeface="メイリオ" panose="020B0604030504040204" pitchFamily="50" charset="-128"/>
              </a:rPr>
              <a:t>学研都市線（寝屋川</a:t>
            </a:r>
            <a:r>
              <a:rPr kumimoji="1" lang="ja-JP" altLang="en-US" sz="9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市</a:t>
            </a:r>
            <a:r>
              <a:rPr kumimoji="1" lang="zh-TW" altLang="en-US" sz="9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30" name="Rectangle 235">
            <a:extLst>
              <a:ext uri="{FF2B5EF4-FFF2-40B4-BE49-F238E27FC236}">
                <a16:creationId xmlns:a16="http://schemas.microsoft.com/office/drawing/2014/main" id="{3CADB0BB-DC65-4320-8C85-269F01188D8C}"/>
              </a:ext>
            </a:extLst>
          </p:cNvPr>
          <p:cNvSpPr>
            <a:spLocks noChangeArrowheads="1"/>
          </p:cNvSpPr>
          <p:nvPr/>
        </p:nvSpPr>
        <p:spPr bwMode="auto">
          <a:xfrm>
            <a:off x="3863009" y="3834501"/>
            <a:ext cx="2632396" cy="3758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6869" tIns="48435" rIns="96869" bIns="48435" anchor="t" anchorCtr="0" upright="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kern="1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kern="100" dirty="0">
                <a:latin typeface="メイリオ" panose="020B0604030504040204" pitchFamily="50" charset="-128"/>
                <a:ea typeface="メイリオ" panose="020B0604030504040204" pitchFamily="50" charset="-128"/>
                <a:cs typeface="メイリオ" panose="020B0604030504040204" pitchFamily="50" charset="-128"/>
              </a:rPr>
              <a:t>道路高架</a:t>
            </a:r>
            <a:r>
              <a:rPr lang="en-US" altLang="ja-JP" sz="900" kern="100" dirty="0">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都市計画道路 </a:t>
            </a:r>
            <a:r>
              <a:rPr lang="ja-JP" altLang="en-US" sz="900" kern="100" dirty="0">
                <a:latin typeface="メイリオ" panose="020B0604030504040204" pitchFamily="50" charset="-128"/>
                <a:ea typeface="メイリオ" panose="020B0604030504040204" pitchFamily="50" charset="-128"/>
                <a:cs typeface="メイリオ" panose="020B0604030504040204" pitchFamily="50" charset="-128"/>
              </a:rPr>
              <a:t>泉州山手線・水間鉄道（貝塚市）</a:t>
            </a:r>
          </a:p>
        </p:txBody>
      </p:sp>
      <p:sp>
        <p:nvSpPr>
          <p:cNvPr id="47" name="タイトル 1">
            <a:extLst>
              <a:ext uri="{FF2B5EF4-FFF2-40B4-BE49-F238E27FC236}">
                <a16:creationId xmlns:a16="http://schemas.microsoft.com/office/drawing/2014/main" id="{7E9978BE-5BEC-40DD-A644-18E11444D3BC}"/>
              </a:ext>
            </a:extLst>
          </p:cNvPr>
          <p:cNvSpPr txBox="1">
            <a:spLocks/>
          </p:cNvSpPr>
          <p:nvPr/>
        </p:nvSpPr>
        <p:spPr>
          <a:xfrm>
            <a:off x="-7779" y="5529064"/>
            <a:ext cx="6828163" cy="266184"/>
          </a:xfrm>
          <a:prstGeom prst="rect">
            <a:avLst/>
          </a:prstGeom>
          <a:ln>
            <a:noFill/>
          </a:ln>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交差点の機能向上</a:t>
            </a:r>
            <a:r>
              <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49" name="Rectangle 235">
            <a:extLst>
              <a:ext uri="{FF2B5EF4-FFF2-40B4-BE49-F238E27FC236}">
                <a16:creationId xmlns:a16="http://schemas.microsoft.com/office/drawing/2014/main" id="{38F0425A-6527-4F37-9B42-CBD9143F7638}"/>
              </a:ext>
            </a:extLst>
          </p:cNvPr>
          <p:cNvSpPr>
            <a:spLocks noChangeArrowheads="1"/>
          </p:cNvSpPr>
          <p:nvPr/>
        </p:nvSpPr>
        <p:spPr bwMode="auto">
          <a:xfrm>
            <a:off x="100264" y="8217470"/>
            <a:ext cx="3006816" cy="3393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6869" tIns="48435" rIns="96869" bIns="48435" anchor="t" anchorCtr="0" upright="1">
            <a:noAutofit/>
          </a:bodyPr>
          <a:lstStyle/>
          <a:p>
            <a:pPr algn="ctr">
              <a:defRPr/>
            </a:pPr>
            <a:r>
              <a:rPr lang="en-US" altLang="ja-JP" sz="900" kern="1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kern="100" dirty="0">
                <a:latin typeface="メイリオ" panose="020B0604030504040204" pitchFamily="50" charset="-128"/>
                <a:ea typeface="メイリオ" panose="020B0604030504040204" pitchFamily="50" charset="-128"/>
                <a:cs typeface="メイリオ" panose="020B0604030504040204" pitchFamily="50" charset="-128"/>
              </a:rPr>
              <a:t>交差点改良事例（車線の拡幅）</a:t>
            </a:r>
            <a:r>
              <a:rPr lang="en-US" altLang="ja-JP" sz="900" kern="100" dirty="0">
                <a:latin typeface="メイリオ" panose="020B0604030504040204" pitchFamily="50" charset="-128"/>
                <a:ea typeface="メイリオ" panose="020B0604030504040204" pitchFamily="50" charset="-128"/>
                <a:cs typeface="メイリオ" panose="020B0604030504040204" pitchFamily="50" charset="-128"/>
              </a:rPr>
              <a:t>】</a:t>
            </a:r>
            <a:endParaRPr kumimoji="1" lang="zh-TW" altLang="en-US" sz="9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r>
              <a:rPr kumimoji="1" lang="ja-JP" altLang="en-US" sz="9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玉井交差点（</a:t>
            </a:r>
            <a:r>
              <a:rPr lang="ja-JP" altLang="en-US" sz="900" kern="100" dirty="0">
                <a:latin typeface="メイリオ" panose="020B0604030504040204" pitchFamily="50" charset="-128"/>
                <a:ea typeface="メイリオ" panose="020B0604030504040204" pitchFamily="50" charset="-128"/>
                <a:cs typeface="メイリオ" panose="020B0604030504040204" pitchFamily="50" charset="-128"/>
              </a:rPr>
              <a:t>東大阪市</a:t>
            </a:r>
            <a:r>
              <a:rPr kumimoji="1" lang="ja-JP" altLang="en-US" sz="9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zh-TW" altLang="en-US" sz="9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0" name="Text Box 215">
            <a:extLst>
              <a:ext uri="{FF2B5EF4-FFF2-40B4-BE49-F238E27FC236}">
                <a16:creationId xmlns:a16="http://schemas.microsoft.com/office/drawing/2014/main" id="{4A8FC23E-DB28-4FED-BC50-1794528D0C35}"/>
              </a:ext>
            </a:extLst>
          </p:cNvPr>
          <p:cNvSpPr txBox="1">
            <a:spLocks noChangeArrowheads="1"/>
          </p:cNvSpPr>
          <p:nvPr/>
        </p:nvSpPr>
        <p:spPr bwMode="auto">
          <a:xfrm>
            <a:off x="138055" y="8649304"/>
            <a:ext cx="6525352" cy="1003714"/>
          </a:xfrm>
          <a:prstGeom prst="rect">
            <a:avLst/>
          </a:prstGeom>
          <a:noFill/>
          <a:ln w="6350">
            <a:solidFill>
              <a:srgbClr val="000000"/>
            </a:solidFill>
            <a:prstDash val="sysDot"/>
            <a:miter lim="800000"/>
            <a:headEnd/>
            <a:tailEnd/>
          </a:ln>
        </p:spPr>
        <p:txBody>
          <a:bodyPr rot="0" vert="horz" wrap="square" lIns="74295" tIns="8890" rIns="74295" bIns="8890" anchor="ctr"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令和</a:t>
            </a:r>
            <a:r>
              <a:rPr kumimoji="1" lang="en-US" altLang="ja-JP" sz="105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7</a:t>
            </a:r>
            <a:r>
              <a:rPr kumimoji="1" lang="ja-JP" altLang="en-US" sz="105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年度</a:t>
            </a:r>
            <a:r>
              <a:rPr kumimoji="1" lang="ja-JP" altLang="en-US" sz="1050" b="1"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の主な</a:t>
            </a:r>
            <a:r>
              <a:rPr kumimoji="1" lang="ja-JP" altLang="ja-JP" sz="1050" b="1"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事業</a:t>
            </a:r>
            <a:r>
              <a:rPr kumimoji="1" lang="ja-JP" altLang="en-US" sz="1050" b="1"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箇所＞</a:t>
            </a:r>
            <a:endParaRPr kumimoji="1" lang="en-US" altLang="ja-JP" sz="1050" b="1"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b="1" kern="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・主要地方道 八尾茨木線 玉井交差点（東大阪市）（車線の拡幅）</a:t>
            </a:r>
            <a:endPar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・主要地方道 大阪港八尾線 久宝寺交差点（八尾市）（右折レーンの設置）</a:t>
            </a:r>
            <a:endParaRPr kumimoji="1" lang="en-US" altLang="ja-JP" sz="105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・国道</a:t>
            </a:r>
            <a:r>
              <a:rPr kumimoji="1" lang="ja-JP" altLang="en-US" sz="1050" b="0" i="0" u="none" strike="noStrike" kern="100" cap="none" spc="0" normalizeH="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rPr>
              <a:t>170</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号 </a:t>
            </a:r>
            <a:r>
              <a:rPr kumimoji="1" lang="ja-JP" altLang="en-US"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槇尾中学校南交差点（和泉市）（右折レーンの設置</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　など</a:t>
            </a:r>
            <a:endParaRPr kumimoji="1" lang="en-US" altLang="ja-JP"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6" name="図 35">
            <a:extLst>
              <a:ext uri="{FF2B5EF4-FFF2-40B4-BE49-F238E27FC236}">
                <a16:creationId xmlns:a16="http://schemas.microsoft.com/office/drawing/2014/main" id="{0D2416FD-0244-439B-9FC5-5D6A97C877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91637" y="1725480"/>
            <a:ext cx="2916000" cy="2062366"/>
          </a:xfrm>
          <a:prstGeom prst="rect">
            <a:avLst/>
          </a:prstGeom>
        </p:spPr>
      </p:pic>
      <p:pic>
        <p:nvPicPr>
          <p:cNvPr id="3" name="図 2">
            <a:extLst>
              <a:ext uri="{FF2B5EF4-FFF2-40B4-BE49-F238E27FC236}">
                <a16:creationId xmlns:a16="http://schemas.microsoft.com/office/drawing/2014/main" id="{060D4012-DD7A-4C49-9FD1-C36D43261545}"/>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255339" y="1724425"/>
            <a:ext cx="2960786" cy="2062366"/>
          </a:xfrm>
          <a:prstGeom prst="rect">
            <a:avLst/>
          </a:prstGeom>
        </p:spPr>
      </p:pic>
      <p:sp>
        <p:nvSpPr>
          <p:cNvPr id="38" name="Rectangle 235">
            <a:extLst>
              <a:ext uri="{FF2B5EF4-FFF2-40B4-BE49-F238E27FC236}">
                <a16:creationId xmlns:a16="http://schemas.microsoft.com/office/drawing/2014/main" id="{1C04A38B-B25B-4237-81D1-703EFA38FAE9}"/>
              </a:ext>
            </a:extLst>
          </p:cNvPr>
          <p:cNvSpPr>
            <a:spLocks noChangeArrowheads="1"/>
          </p:cNvSpPr>
          <p:nvPr/>
        </p:nvSpPr>
        <p:spPr bwMode="auto">
          <a:xfrm>
            <a:off x="182736" y="3624902"/>
            <a:ext cx="2841872" cy="2458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6869" tIns="48435" rIns="96869" bIns="48435" anchor="t" anchorCtr="0" upright="1">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800" kern="1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整備後のイメージ画像</a:t>
            </a:r>
            <a:r>
              <a:rPr lang="en-US" altLang="ja-JP" sz="800" kern="1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kern="1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実際とは異なる場合があります</a:t>
            </a:r>
            <a:r>
              <a:rPr lang="en-US" altLang="ja-JP" sz="800" kern="1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800" kern="1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テキスト ボックス 8">
            <a:extLst>
              <a:ext uri="{FF2B5EF4-FFF2-40B4-BE49-F238E27FC236}">
                <a16:creationId xmlns:a16="http://schemas.microsoft.com/office/drawing/2014/main" id="{403FA180-A383-4C1C-BDD7-81378A4DCF3B}"/>
              </a:ext>
            </a:extLst>
          </p:cNvPr>
          <p:cNvSpPr txBox="1"/>
          <p:nvPr/>
        </p:nvSpPr>
        <p:spPr>
          <a:xfrm rot="1983760">
            <a:off x="407285" y="2141642"/>
            <a:ext cx="1224136" cy="261610"/>
          </a:xfrm>
          <a:prstGeom prst="rect">
            <a:avLst/>
          </a:prstGeom>
          <a:noFill/>
        </p:spPr>
        <p:txBody>
          <a:bodyPr wrap="square" rtlCol="0">
            <a:spAutoFit/>
          </a:bodyPr>
          <a:lstStyle/>
          <a:p>
            <a:r>
              <a:rPr kumimoji="1" lang="en-US" altLang="ja-JP" sz="1050" dirty="0">
                <a:solidFill>
                  <a:schemeClr val="bg1"/>
                </a:solidFill>
                <a:latin typeface="メイリオ" panose="020B0604030504040204" pitchFamily="50" charset="-128"/>
                <a:ea typeface="メイリオ" panose="020B0604030504040204" pitchFamily="50" charset="-128"/>
              </a:rPr>
              <a:t>JR</a:t>
            </a:r>
            <a:r>
              <a:rPr kumimoji="1" lang="ja-JP" altLang="en-US" sz="1050" dirty="0">
                <a:solidFill>
                  <a:schemeClr val="bg1"/>
                </a:solidFill>
                <a:latin typeface="メイリオ" panose="020B0604030504040204" pitchFamily="50" charset="-128"/>
                <a:ea typeface="メイリオ" panose="020B0604030504040204" pitchFamily="50" charset="-128"/>
              </a:rPr>
              <a:t>学研都市線</a:t>
            </a:r>
          </a:p>
        </p:txBody>
      </p:sp>
      <p:sp>
        <p:nvSpPr>
          <p:cNvPr id="40" name="テキスト ボックス 39">
            <a:extLst>
              <a:ext uri="{FF2B5EF4-FFF2-40B4-BE49-F238E27FC236}">
                <a16:creationId xmlns:a16="http://schemas.microsoft.com/office/drawing/2014/main" id="{711BDB97-F384-451D-A3BA-A89ADBC31D66}"/>
              </a:ext>
            </a:extLst>
          </p:cNvPr>
          <p:cNvSpPr txBox="1"/>
          <p:nvPr/>
        </p:nvSpPr>
        <p:spPr>
          <a:xfrm rot="1983760">
            <a:off x="778506" y="2336479"/>
            <a:ext cx="509858" cy="261610"/>
          </a:xfrm>
          <a:prstGeom prst="rect">
            <a:avLst/>
          </a:prstGeom>
          <a:noFill/>
        </p:spPr>
        <p:txBody>
          <a:bodyPr wrap="square" rtlCol="0">
            <a:spAutoFit/>
          </a:bodyPr>
          <a:lstStyle/>
          <a:p>
            <a:r>
              <a:rPr kumimoji="1" lang="ja-JP" altLang="en-US" sz="1050" dirty="0">
                <a:solidFill>
                  <a:schemeClr val="bg1"/>
                </a:solidFill>
                <a:latin typeface="メイリオ" panose="020B0604030504040204" pitchFamily="50" charset="-128"/>
                <a:ea typeface="メイリオ" panose="020B0604030504040204" pitchFamily="50" charset="-128"/>
              </a:rPr>
              <a:t>現道</a:t>
            </a:r>
          </a:p>
        </p:txBody>
      </p:sp>
      <p:sp>
        <p:nvSpPr>
          <p:cNvPr id="41" name="Rectangle 235">
            <a:extLst>
              <a:ext uri="{FF2B5EF4-FFF2-40B4-BE49-F238E27FC236}">
                <a16:creationId xmlns:a16="http://schemas.microsoft.com/office/drawing/2014/main" id="{95339E3B-8D83-427D-9405-7C25141CBE74}"/>
              </a:ext>
            </a:extLst>
          </p:cNvPr>
          <p:cNvSpPr>
            <a:spLocks noChangeArrowheads="1"/>
          </p:cNvSpPr>
          <p:nvPr/>
        </p:nvSpPr>
        <p:spPr bwMode="auto">
          <a:xfrm>
            <a:off x="3640698" y="3624902"/>
            <a:ext cx="2841872" cy="2458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6869" tIns="48435" rIns="96869" bIns="48435" anchor="t" anchorCtr="0" upright="1">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800" kern="1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整備後のイメージ画像</a:t>
            </a:r>
            <a:r>
              <a:rPr lang="en-US" altLang="ja-JP" sz="800" kern="1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kern="1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実際とは異なる場合があります</a:t>
            </a:r>
            <a:r>
              <a:rPr lang="en-US" altLang="ja-JP" sz="800" kern="1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800" kern="1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42" name="グループ化 41">
            <a:extLst>
              <a:ext uri="{FF2B5EF4-FFF2-40B4-BE49-F238E27FC236}">
                <a16:creationId xmlns:a16="http://schemas.microsoft.com/office/drawing/2014/main" id="{29CA841A-09B6-4127-8862-F7B80CA12699}"/>
              </a:ext>
            </a:extLst>
          </p:cNvPr>
          <p:cNvGrpSpPr/>
          <p:nvPr/>
        </p:nvGrpSpPr>
        <p:grpSpPr>
          <a:xfrm>
            <a:off x="44624" y="5773714"/>
            <a:ext cx="2996874" cy="2417434"/>
            <a:chOff x="240102" y="6011586"/>
            <a:chExt cx="2996874" cy="2417434"/>
          </a:xfrm>
        </p:grpSpPr>
        <p:pic>
          <p:nvPicPr>
            <p:cNvPr id="4" name="図 3">
              <a:extLst>
                <a:ext uri="{FF2B5EF4-FFF2-40B4-BE49-F238E27FC236}">
                  <a16:creationId xmlns:a16="http://schemas.microsoft.com/office/drawing/2014/main" id="{E657EC99-4680-4629-8BBE-B92550DD0A1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9551" t="24743" r="47660" b="28148"/>
            <a:stretch/>
          </p:blipFill>
          <p:spPr>
            <a:xfrm>
              <a:off x="240102" y="6011586"/>
              <a:ext cx="2991260" cy="2417434"/>
            </a:xfrm>
            <a:prstGeom prst="rect">
              <a:avLst/>
            </a:prstGeom>
            <a:gradFill flip="none" rotWithShape="1">
              <a:gsLst>
                <a:gs pos="0">
                  <a:srgbClr val="FDB0A1"/>
                </a:gs>
                <a:gs pos="100000">
                  <a:srgbClr val="FF0000"/>
                </a:gs>
              </a:gsLst>
              <a:lin ang="18900000" scaled="1"/>
              <a:tileRect/>
            </a:gradFill>
          </p:spPr>
        </p:pic>
        <p:sp>
          <p:nvSpPr>
            <p:cNvPr id="16" name="フリーフォーム: 図形 15">
              <a:extLst>
                <a:ext uri="{FF2B5EF4-FFF2-40B4-BE49-F238E27FC236}">
                  <a16:creationId xmlns:a16="http://schemas.microsoft.com/office/drawing/2014/main" id="{20CF95FA-1F50-4E51-816D-82C36381A464}"/>
                </a:ext>
              </a:extLst>
            </p:cNvPr>
            <p:cNvSpPr/>
            <p:nvPr/>
          </p:nvSpPr>
          <p:spPr>
            <a:xfrm>
              <a:off x="1926336" y="7363968"/>
              <a:ext cx="1310640" cy="518160"/>
            </a:xfrm>
            <a:custGeom>
              <a:avLst/>
              <a:gdLst>
                <a:gd name="connsiteX0" fmla="*/ 18288 w 1298448"/>
                <a:gd name="connsiteY0" fmla="*/ 262128 h 505968"/>
                <a:gd name="connsiteX1" fmla="*/ 85344 w 1298448"/>
                <a:gd name="connsiteY1" fmla="*/ 335280 h 505968"/>
                <a:gd name="connsiteX2" fmla="*/ 170688 w 1298448"/>
                <a:gd name="connsiteY2" fmla="*/ 377952 h 505968"/>
                <a:gd name="connsiteX3" fmla="*/ 237744 w 1298448"/>
                <a:gd name="connsiteY3" fmla="*/ 390144 h 505968"/>
                <a:gd name="connsiteX4" fmla="*/ 432816 w 1298448"/>
                <a:gd name="connsiteY4" fmla="*/ 432816 h 505968"/>
                <a:gd name="connsiteX5" fmla="*/ 579120 w 1298448"/>
                <a:gd name="connsiteY5" fmla="*/ 457200 h 505968"/>
                <a:gd name="connsiteX6" fmla="*/ 627888 w 1298448"/>
                <a:gd name="connsiteY6" fmla="*/ 457200 h 505968"/>
                <a:gd name="connsiteX7" fmla="*/ 816864 w 1298448"/>
                <a:gd name="connsiteY7" fmla="*/ 469392 h 505968"/>
                <a:gd name="connsiteX8" fmla="*/ 969264 w 1298448"/>
                <a:gd name="connsiteY8" fmla="*/ 487680 h 505968"/>
                <a:gd name="connsiteX9" fmla="*/ 1060704 w 1298448"/>
                <a:gd name="connsiteY9" fmla="*/ 487680 h 505968"/>
                <a:gd name="connsiteX10" fmla="*/ 1286256 w 1298448"/>
                <a:gd name="connsiteY10" fmla="*/ 505968 h 505968"/>
                <a:gd name="connsiteX11" fmla="*/ 1298448 w 1298448"/>
                <a:gd name="connsiteY11" fmla="*/ 359664 h 505968"/>
                <a:gd name="connsiteX12" fmla="*/ 0 w 1298448"/>
                <a:gd name="connsiteY12" fmla="*/ 0 h 505968"/>
                <a:gd name="connsiteX13" fmla="*/ 18288 w 1298448"/>
                <a:gd name="connsiteY13" fmla="*/ 262128 h 505968"/>
                <a:gd name="connsiteX0" fmla="*/ 18288 w 1310640"/>
                <a:gd name="connsiteY0" fmla="*/ 262128 h 505968"/>
                <a:gd name="connsiteX1" fmla="*/ 85344 w 1310640"/>
                <a:gd name="connsiteY1" fmla="*/ 335280 h 505968"/>
                <a:gd name="connsiteX2" fmla="*/ 170688 w 1310640"/>
                <a:gd name="connsiteY2" fmla="*/ 377952 h 505968"/>
                <a:gd name="connsiteX3" fmla="*/ 237744 w 1310640"/>
                <a:gd name="connsiteY3" fmla="*/ 390144 h 505968"/>
                <a:gd name="connsiteX4" fmla="*/ 432816 w 1310640"/>
                <a:gd name="connsiteY4" fmla="*/ 432816 h 505968"/>
                <a:gd name="connsiteX5" fmla="*/ 579120 w 1310640"/>
                <a:gd name="connsiteY5" fmla="*/ 457200 h 505968"/>
                <a:gd name="connsiteX6" fmla="*/ 627888 w 1310640"/>
                <a:gd name="connsiteY6" fmla="*/ 457200 h 505968"/>
                <a:gd name="connsiteX7" fmla="*/ 816864 w 1310640"/>
                <a:gd name="connsiteY7" fmla="*/ 469392 h 505968"/>
                <a:gd name="connsiteX8" fmla="*/ 969264 w 1310640"/>
                <a:gd name="connsiteY8" fmla="*/ 487680 h 505968"/>
                <a:gd name="connsiteX9" fmla="*/ 1060704 w 1310640"/>
                <a:gd name="connsiteY9" fmla="*/ 487680 h 505968"/>
                <a:gd name="connsiteX10" fmla="*/ 1286256 w 1310640"/>
                <a:gd name="connsiteY10" fmla="*/ 505968 h 505968"/>
                <a:gd name="connsiteX11" fmla="*/ 1310640 w 1310640"/>
                <a:gd name="connsiteY11" fmla="*/ 292608 h 505968"/>
                <a:gd name="connsiteX12" fmla="*/ 0 w 1310640"/>
                <a:gd name="connsiteY12" fmla="*/ 0 h 505968"/>
                <a:gd name="connsiteX13" fmla="*/ 18288 w 1310640"/>
                <a:gd name="connsiteY13" fmla="*/ 262128 h 505968"/>
                <a:gd name="connsiteX0" fmla="*/ 18288 w 1310640"/>
                <a:gd name="connsiteY0" fmla="*/ 262128 h 499872"/>
                <a:gd name="connsiteX1" fmla="*/ 85344 w 1310640"/>
                <a:gd name="connsiteY1" fmla="*/ 335280 h 499872"/>
                <a:gd name="connsiteX2" fmla="*/ 170688 w 1310640"/>
                <a:gd name="connsiteY2" fmla="*/ 377952 h 499872"/>
                <a:gd name="connsiteX3" fmla="*/ 237744 w 1310640"/>
                <a:gd name="connsiteY3" fmla="*/ 390144 h 499872"/>
                <a:gd name="connsiteX4" fmla="*/ 432816 w 1310640"/>
                <a:gd name="connsiteY4" fmla="*/ 432816 h 499872"/>
                <a:gd name="connsiteX5" fmla="*/ 579120 w 1310640"/>
                <a:gd name="connsiteY5" fmla="*/ 457200 h 499872"/>
                <a:gd name="connsiteX6" fmla="*/ 627888 w 1310640"/>
                <a:gd name="connsiteY6" fmla="*/ 457200 h 499872"/>
                <a:gd name="connsiteX7" fmla="*/ 816864 w 1310640"/>
                <a:gd name="connsiteY7" fmla="*/ 469392 h 499872"/>
                <a:gd name="connsiteX8" fmla="*/ 969264 w 1310640"/>
                <a:gd name="connsiteY8" fmla="*/ 487680 h 499872"/>
                <a:gd name="connsiteX9" fmla="*/ 1060704 w 1310640"/>
                <a:gd name="connsiteY9" fmla="*/ 487680 h 499872"/>
                <a:gd name="connsiteX10" fmla="*/ 1292352 w 1310640"/>
                <a:gd name="connsiteY10" fmla="*/ 499872 h 499872"/>
                <a:gd name="connsiteX11" fmla="*/ 1310640 w 1310640"/>
                <a:gd name="connsiteY11" fmla="*/ 292608 h 499872"/>
                <a:gd name="connsiteX12" fmla="*/ 0 w 1310640"/>
                <a:gd name="connsiteY12" fmla="*/ 0 h 499872"/>
                <a:gd name="connsiteX13" fmla="*/ 18288 w 1310640"/>
                <a:gd name="connsiteY13" fmla="*/ 262128 h 499872"/>
                <a:gd name="connsiteX0" fmla="*/ 18288 w 1310640"/>
                <a:gd name="connsiteY0" fmla="*/ 262128 h 493776"/>
                <a:gd name="connsiteX1" fmla="*/ 85344 w 1310640"/>
                <a:gd name="connsiteY1" fmla="*/ 335280 h 493776"/>
                <a:gd name="connsiteX2" fmla="*/ 170688 w 1310640"/>
                <a:gd name="connsiteY2" fmla="*/ 377952 h 493776"/>
                <a:gd name="connsiteX3" fmla="*/ 237744 w 1310640"/>
                <a:gd name="connsiteY3" fmla="*/ 390144 h 493776"/>
                <a:gd name="connsiteX4" fmla="*/ 432816 w 1310640"/>
                <a:gd name="connsiteY4" fmla="*/ 432816 h 493776"/>
                <a:gd name="connsiteX5" fmla="*/ 579120 w 1310640"/>
                <a:gd name="connsiteY5" fmla="*/ 457200 h 493776"/>
                <a:gd name="connsiteX6" fmla="*/ 627888 w 1310640"/>
                <a:gd name="connsiteY6" fmla="*/ 457200 h 493776"/>
                <a:gd name="connsiteX7" fmla="*/ 816864 w 1310640"/>
                <a:gd name="connsiteY7" fmla="*/ 469392 h 493776"/>
                <a:gd name="connsiteX8" fmla="*/ 969264 w 1310640"/>
                <a:gd name="connsiteY8" fmla="*/ 487680 h 493776"/>
                <a:gd name="connsiteX9" fmla="*/ 1060704 w 1310640"/>
                <a:gd name="connsiteY9" fmla="*/ 487680 h 493776"/>
                <a:gd name="connsiteX10" fmla="*/ 1304544 w 1310640"/>
                <a:gd name="connsiteY10" fmla="*/ 493776 h 493776"/>
                <a:gd name="connsiteX11" fmla="*/ 1310640 w 1310640"/>
                <a:gd name="connsiteY11" fmla="*/ 292608 h 493776"/>
                <a:gd name="connsiteX12" fmla="*/ 0 w 1310640"/>
                <a:gd name="connsiteY12" fmla="*/ 0 h 493776"/>
                <a:gd name="connsiteX13" fmla="*/ 18288 w 1310640"/>
                <a:gd name="connsiteY13" fmla="*/ 262128 h 493776"/>
                <a:gd name="connsiteX0" fmla="*/ 30480 w 1310640"/>
                <a:gd name="connsiteY0" fmla="*/ 128016 h 493776"/>
                <a:gd name="connsiteX1" fmla="*/ 85344 w 1310640"/>
                <a:gd name="connsiteY1" fmla="*/ 335280 h 493776"/>
                <a:gd name="connsiteX2" fmla="*/ 170688 w 1310640"/>
                <a:gd name="connsiteY2" fmla="*/ 377952 h 493776"/>
                <a:gd name="connsiteX3" fmla="*/ 237744 w 1310640"/>
                <a:gd name="connsiteY3" fmla="*/ 390144 h 493776"/>
                <a:gd name="connsiteX4" fmla="*/ 432816 w 1310640"/>
                <a:gd name="connsiteY4" fmla="*/ 432816 h 493776"/>
                <a:gd name="connsiteX5" fmla="*/ 579120 w 1310640"/>
                <a:gd name="connsiteY5" fmla="*/ 457200 h 493776"/>
                <a:gd name="connsiteX6" fmla="*/ 627888 w 1310640"/>
                <a:gd name="connsiteY6" fmla="*/ 457200 h 493776"/>
                <a:gd name="connsiteX7" fmla="*/ 816864 w 1310640"/>
                <a:gd name="connsiteY7" fmla="*/ 469392 h 493776"/>
                <a:gd name="connsiteX8" fmla="*/ 969264 w 1310640"/>
                <a:gd name="connsiteY8" fmla="*/ 487680 h 493776"/>
                <a:gd name="connsiteX9" fmla="*/ 1060704 w 1310640"/>
                <a:gd name="connsiteY9" fmla="*/ 487680 h 493776"/>
                <a:gd name="connsiteX10" fmla="*/ 1304544 w 1310640"/>
                <a:gd name="connsiteY10" fmla="*/ 493776 h 493776"/>
                <a:gd name="connsiteX11" fmla="*/ 1310640 w 1310640"/>
                <a:gd name="connsiteY11" fmla="*/ 292608 h 493776"/>
                <a:gd name="connsiteX12" fmla="*/ 0 w 1310640"/>
                <a:gd name="connsiteY12" fmla="*/ 0 h 493776"/>
                <a:gd name="connsiteX13" fmla="*/ 30480 w 1310640"/>
                <a:gd name="connsiteY13" fmla="*/ 128016 h 493776"/>
                <a:gd name="connsiteX0" fmla="*/ 30480 w 1310640"/>
                <a:gd name="connsiteY0" fmla="*/ 128016 h 493776"/>
                <a:gd name="connsiteX1" fmla="*/ 54864 w 1310640"/>
                <a:gd name="connsiteY1" fmla="*/ 304800 h 493776"/>
                <a:gd name="connsiteX2" fmla="*/ 170688 w 1310640"/>
                <a:gd name="connsiteY2" fmla="*/ 377952 h 493776"/>
                <a:gd name="connsiteX3" fmla="*/ 237744 w 1310640"/>
                <a:gd name="connsiteY3" fmla="*/ 390144 h 493776"/>
                <a:gd name="connsiteX4" fmla="*/ 432816 w 1310640"/>
                <a:gd name="connsiteY4" fmla="*/ 432816 h 493776"/>
                <a:gd name="connsiteX5" fmla="*/ 579120 w 1310640"/>
                <a:gd name="connsiteY5" fmla="*/ 457200 h 493776"/>
                <a:gd name="connsiteX6" fmla="*/ 627888 w 1310640"/>
                <a:gd name="connsiteY6" fmla="*/ 457200 h 493776"/>
                <a:gd name="connsiteX7" fmla="*/ 816864 w 1310640"/>
                <a:gd name="connsiteY7" fmla="*/ 469392 h 493776"/>
                <a:gd name="connsiteX8" fmla="*/ 969264 w 1310640"/>
                <a:gd name="connsiteY8" fmla="*/ 487680 h 493776"/>
                <a:gd name="connsiteX9" fmla="*/ 1060704 w 1310640"/>
                <a:gd name="connsiteY9" fmla="*/ 487680 h 493776"/>
                <a:gd name="connsiteX10" fmla="*/ 1304544 w 1310640"/>
                <a:gd name="connsiteY10" fmla="*/ 493776 h 493776"/>
                <a:gd name="connsiteX11" fmla="*/ 1310640 w 1310640"/>
                <a:gd name="connsiteY11" fmla="*/ 292608 h 493776"/>
                <a:gd name="connsiteX12" fmla="*/ 0 w 1310640"/>
                <a:gd name="connsiteY12" fmla="*/ 0 h 493776"/>
                <a:gd name="connsiteX13" fmla="*/ 30480 w 1310640"/>
                <a:gd name="connsiteY13" fmla="*/ 128016 h 493776"/>
                <a:gd name="connsiteX0" fmla="*/ 30480 w 1310640"/>
                <a:gd name="connsiteY0" fmla="*/ 128016 h 493776"/>
                <a:gd name="connsiteX1" fmla="*/ 54864 w 1310640"/>
                <a:gd name="connsiteY1" fmla="*/ 304800 h 493776"/>
                <a:gd name="connsiteX2" fmla="*/ 170688 w 1310640"/>
                <a:gd name="connsiteY2" fmla="*/ 377952 h 493776"/>
                <a:gd name="connsiteX3" fmla="*/ 298704 w 1310640"/>
                <a:gd name="connsiteY3" fmla="*/ 408432 h 493776"/>
                <a:gd name="connsiteX4" fmla="*/ 432816 w 1310640"/>
                <a:gd name="connsiteY4" fmla="*/ 432816 h 493776"/>
                <a:gd name="connsiteX5" fmla="*/ 579120 w 1310640"/>
                <a:gd name="connsiteY5" fmla="*/ 457200 h 493776"/>
                <a:gd name="connsiteX6" fmla="*/ 627888 w 1310640"/>
                <a:gd name="connsiteY6" fmla="*/ 457200 h 493776"/>
                <a:gd name="connsiteX7" fmla="*/ 816864 w 1310640"/>
                <a:gd name="connsiteY7" fmla="*/ 469392 h 493776"/>
                <a:gd name="connsiteX8" fmla="*/ 969264 w 1310640"/>
                <a:gd name="connsiteY8" fmla="*/ 487680 h 493776"/>
                <a:gd name="connsiteX9" fmla="*/ 1060704 w 1310640"/>
                <a:gd name="connsiteY9" fmla="*/ 487680 h 493776"/>
                <a:gd name="connsiteX10" fmla="*/ 1304544 w 1310640"/>
                <a:gd name="connsiteY10" fmla="*/ 493776 h 493776"/>
                <a:gd name="connsiteX11" fmla="*/ 1310640 w 1310640"/>
                <a:gd name="connsiteY11" fmla="*/ 292608 h 493776"/>
                <a:gd name="connsiteX12" fmla="*/ 0 w 1310640"/>
                <a:gd name="connsiteY12" fmla="*/ 0 h 493776"/>
                <a:gd name="connsiteX13" fmla="*/ 30480 w 1310640"/>
                <a:gd name="connsiteY13" fmla="*/ 128016 h 493776"/>
                <a:gd name="connsiteX0" fmla="*/ 30480 w 1310640"/>
                <a:gd name="connsiteY0" fmla="*/ 128016 h 493776"/>
                <a:gd name="connsiteX1" fmla="*/ 54864 w 1310640"/>
                <a:gd name="connsiteY1" fmla="*/ 304800 h 493776"/>
                <a:gd name="connsiteX2" fmla="*/ 158496 w 1310640"/>
                <a:gd name="connsiteY2" fmla="*/ 365760 h 493776"/>
                <a:gd name="connsiteX3" fmla="*/ 298704 w 1310640"/>
                <a:gd name="connsiteY3" fmla="*/ 408432 h 493776"/>
                <a:gd name="connsiteX4" fmla="*/ 432816 w 1310640"/>
                <a:gd name="connsiteY4" fmla="*/ 432816 h 493776"/>
                <a:gd name="connsiteX5" fmla="*/ 579120 w 1310640"/>
                <a:gd name="connsiteY5" fmla="*/ 457200 h 493776"/>
                <a:gd name="connsiteX6" fmla="*/ 627888 w 1310640"/>
                <a:gd name="connsiteY6" fmla="*/ 457200 h 493776"/>
                <a:gd name="connsiteX7" fmla="*/ 816864 w 1310640"/>
                <a:gd name="connsiteY7" fmla="*/ 469392 h 493776"/>
                <a:gd name="connsiteX8" fmla="*/ 969264 w 1310640"/>
                <a:gd name="connsiteY8" fmla="*/ 487680 h 493776"/>
                <a:gd name="connsiteX9" fmla="*/ 1060704 w 1310640"/>
                <a:gd name="connsiteY9" fmla="*/ 487680 h 493776"/>
                <a:gd name="connsiteX10" fmla="*/ 1304544 w 1310640"/>
                <a:gd name="connsiteY10" fmla="*/ 493776 h 493776"/>
                <a:gd name="connsiteX11" fmla="*/ 1310640 w 1310640"/>
                <a:gd name="connsiteY11" fmla="*/ 292608 h 493776"/>
                <a:gd name="connsiteX12" fmla="*/ 0 w 1310640"/>
                <a:gd name="connsiteY12" fmla="*/ 0 h 493776"/>
                <a:gd name="connsiteX13" fmla="*/ 30480 w 1310640"/>
                <a:gd name="connsiteY13" fmla="*/ 128016 h 493776"/>
                <a:gd name="connsiteX0" fmla="*/ 30480 w 1310640"/>
                <a:gd name="connsiteY0" fmla="*/ 128016 h 518160"/>
                <a:gd name="connsiteX1" fmla="*/ 54864 w 1310640"/>
                <a:gd name="connsiteY1" fmla="*/ 304800 h 518160"/>
                <a:gd name="connsiteX2" fmla="*/ 158496 w 1310640"/>
                <a:gd name="connsiteY2" fmla="*/ 365760 h 518160"/>
                <a:gd name="connsiteX3" fmla="*/ 298704 w 1310640"/>
                <a:gd name="connsiteY3" fmla="*/ 408432 h 518160"/>
                <a:gd name="connsiteX4" fmla="*/ 432816 w 1310640"/>
                <a:gd name="connsiteY4" fmla="*/ 432816 h 518160"/>
                <a:gd name="connsiteX5" fmla="*/ 579120 w 1310640"/>
                <a:gd name="connsiteY5" fmla="*/ 457200 h 518160"/>
                <a:gd name="connsiteX6" fmla="*/ 627888 w 1310640"/>
                <a:gd name="connsiteY6" fmla="*/ 457200 h 518160"/>
                <a:gd name="connsiteX7" fmla="*/ 816864 w 1310640"/>
                <a:gd name="connsiteY7" fmla="*/ 469392 h 518160"/>
                <a:gd name="connsiteX8" fmla="*/ 969264 w 1310640"/>
                <a:gd name="connsiteY8" fmla="*/ 487680 h 518160"/>
                <a:gd name="connsiteX9" fmla="*/ 1060704 w 1310640"/>
                <a:gd name="connsiteY9" fmla="*/ 487680 h 518160"/>
                <a:gd name="connsiteX10" fmla="*/ 1304544 w 1310640"/>
                <a:gd name="connsiteY10" fmla="*/ 518160 h 518160"/>
                <a:gd name="connsiteX11" fmla="*/ 1310640 w 1310640"/>
                <a:gd name="connsiteY11" fmla="*/ 292608 h 518160"/>
                <a:gd name="connsiteX12" fmla="*/ 0 w 1310640"/>
                <a:gd name="connsiteY12" fmla="*/ 0 h 518160"/>
                <a:gd name="connsiteX13" fmla="*/ 30480 w 1310640"/>
                <a:gd name="connsiteY13" fmla="*/ 128016 h 518160"/>
                <a:gd name="connsiteX0" fmla="*/ 30480 w 1310640"/>
                <a:gd name="connsiteY0" fmla="*/ 128016 h 518160"/>
                <a:gd name="connsiteX1" fmla="*/ 54864 w 1310640"/>
                <a:gd name="connsiteY1" fmla="*/ 304800 h 518160"/>
                <a:gd name="connsiteX2" fmla="*/ 158496 w 1310640"/>
                <a:gd name="connsiteY2" fmla="*/ 365760 h 518160"/>
                <a:gd name="connsiteX3" fmla="*/ 298704 w 1310640"/>
                <a:gd name="connsiteY3" fmla="*/ 408432 h 518160"/>
                <a:gd name="connsiteX4" fmla="*/ 432816 w 1310640"/>
                <a:gd name="connsiteY4" fmla="*/ 432816 h 518160"/>
                <a:gd name="connsiteX5" fmla="*/ 579120 w 1310640"/>
                <a:gd name="connsiteY5" fmla="*/ 457200 h 518160"/>
                <a:gd name="connsiteX6" fmla="*/ 627888 w 1310640"/>
                <a:gd name="connsiteY6" fmla="*/ 457200 h 518160"/>
                <a:gd name="connsiteX7" fmla="*/ 816864 w 1310640"/>
                <a:gd name="connsiteY7" fmla="*/ 469392 h 518160"/>
                <a:gd name="connsiteX8" fmla="*/ 969264 w 1310640"/>
                <a:gd name="connsiteY8" fmla="*/ 487680 h 518160"/>
                <a:gd name="connsiteX9" fmla="*/ 1115568 w 1310640"/>
                <a:gd name="connsiteY9" fmla="*/ 518160 h 518160"/>
                <a:gd name="connsiteX10" fmla="*/ 1304544 w 1310640"/>
                <a:gd name="connsiteY10" fmla="*/ 518160 h 518160"/>
                <a:gd name="connsiteX11" fmla="*/ 1310640 w 1310640"/>
                <a:gd name="connsiteY11" fmla="*/ 292608 h 518160"/>
                <a:gd name="connsiteX12" fmla="*/ 0 w 1310640"/>
                <a:gd name="connsiteY12" fmla="*/ 0 h 518160"/>
                <a:gd name="connsiteX13" fmla="*/ 30480 w 1310640"/>
                <a:gd name="connsiteY13" fmla="*/ 128016 h 518160"/>
                <a:gd name="connsiteX0" fmla="*/ 30480 w 1310640"/>
                <a:gd name="connsiteY0" fmla="*/ 128016 h 518160"/>
                <a:gd name="connsiteX1" fmla="*/ 54864 w 1310640"/>
                <a:gd name="connsiteY1" fmla="*/ 304800 h 518160"/>
                <a:gd name="connsiteX2" fmla="*/ 158496 w 1310640"/>
                <a:gd name="connsiteY2" fmla="*/ 365760 h 518160"/>
                <a:gd name="connsiteX3" fmla="*/ 298704 w 1310640"/>
                <a:gd name="connsiteY3" fmla="*/ 408432 h 518160"/>
                <a:gd name="connsiteX4" fmla="*/ 432816 w 1310640"/>
                <a:gd name="connsiteY4" fmla="*/ 432816 h 518160"/>
                <a:gd name="connsiteX5" fmla="*/ 579120 w 1310640"/>
                <a:gd name="connsiteY5" fmla="*/ 457200 h 518160"/>
                <a:gd name="connsiteX6" fmla="*/ 627888 w 1310640"/>
                <a:gd name="connsiteY6" fmla="*/ 457200 h 518160"/>
                <a:gd name="connsiteX7" fmla="*/ 816864 w 1310640"/>
                <a:gd name="connsiteY7" fmla="*/ 469392 h 518160"/>
                <a:gd name="connsiteX8" fmla="*/ 963168 w 1310640"/>
                <a:gd name="connsiteY8" fmla="*/ 505968 h 518160"/>
                <a:gd name="connsiteX9" fmla="*/ 1115568 w 1310640"/>
                <a:gd name="connsiteY9" fmla="*/ 518160 h 518160"/>
                <a:gd name="connsiteX10" fmla="*/ 1304544 w 1310640"/>
                <a:gd name="connsiteY10" fmla="*/ 518160 h 518160"/>
                <a:gd name="connsiteX11" fmla="*/ 1310640 w 1310640"/>
                <a:gd name="connsiteY11" fmla="*/ 292608 h 518160"/>
                <a:gd name="connsiteX12" fmla="*/ 0 w 1310640"/>
                <a:gd name="connsiteY12" fmla="*/ 0 h 518160"/>
                <a:gd name="connsiteX13" fmla="*/ 30480 w 1310640"/>
                <a:gd name="connsiteY13" fmla="*/ 128016 h 518160"/>
                <a:gd name="connsiteX0" fmla="*/ 30480 w 1310640"/>
                <a:gd name="connsiteY0" fmla="*/ 128016 h 518160"/>
                <a:gd name="connsiteX1" fmla="*/ 54864 w 1310640"/>
                <a:gd name="connsiteY1" fmla="*/ 304800 h 518160"/>
                <a:gd name="connsiteX2" fmla="*/ 158496 w 1310640"/>
                <a:gd name="connsiteY2" fmla="*/ 365760 h 518160"/>
                <a:gd name="connsiteX3" fmla="*/ 298704 w 1310640"/>
                <a:gd name="connsiteY3" fmla="*/ 408432 h 518160"/>
                <a:gd name="connsiteX4" fmla="*/ 432816 w 1310640"/>
                <a:gd name="connsiteY4" fmla="*/ 432816 h 518160"/>
                <a:gd name="connsiteX5" fmla="*/ 579120 w 1310640"/>
                <a:gd name="connsiteY5" fmla="*/ 457200 h 518160"/>
                <a:gd name="connsiteX6" fmla="*/ 627888 w 1310640"/>
                <a:gd name="connsiteY6" fmla="*/ 457200 h 518160"/>
                <a:gd name="connsiteX7" fmla="*/ 816864 w 1310640"/>
                <a:gd name="connsiteY7" fmla="*/ 493776 h 518160"/>
                <a:gd name="connsiteX8" fmla="*/ 963168 w 1310640"/>
                <a:gd name="connsiteY8" fmla="*/ 505968 h 518160"/>
                <a:gd name="connsiteX9" fmla="*/ 1115568 w 1310640"/>
                <a:gd name="connsiteY9" fmla="*/ 518160 h 518160"/>
                <a:gd name="connsiteX10" fmla="*/ 1304544 w 1310640"/>
                <a:gd name="connsiteY10" fmla="*/ 518160 h 518160"/>
                <a:gd name="connsiteX11" fmla="*/ 1310640 w 1310640"/>
                <a:gd name="connsiteY11" fmla="*/ 292608 h 518160"/>
                <a:gd name="connsiteX12" fmla="*/ 0 w 1310640"/>
                <a:gd name="connsiteY12" fmla="*/ 0 h 518160"/>
                <a:gd name="connsiteX13" fmla="*/ 30480 w 1310640"/>
                <a:gd name="connsiteY13" fmla="*/ 128016 h 518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0640" h="518160">
                  <a:moveTo>
                    <a:pt x="30480" y="128016"/>
                  </a:moveTo>
                  <a:lnTo>
                    <a:pt x="54864" y="304800"/>
                  </a:lnTo>
                  <a:lnTo>
                    <a:pt x="158496" y="365760"/>
                  </a:lnTo>
                  <a:lnTo>
                    <a:pt x="298704" y="408432"/>
                  </a:lnTo>
                  <a:lnTo>
                    <a:pt x="432816" y="432816"/>
                  </a:lnTo>
                  <a:lnTo>
                    <a:pt x="579120" y="457200"/>
                  </a:lnTo>
                  <a:lnTo>
                    <a:pt x="627888" y="457200"/>
                  </a:lnTo>
                  <a:lnTo>
                    <a:pt x="816864" y="493776"/>
                  </a:lnTo>
                  <a:lnTo>
                    <a:pt x="963168" y="505968"/>
                  </a:lnTo>
                  <a:lnTo>
                    <a:pt x="1115568" y="518160"/>
                  </a:lnTo>
                  <a:lnTo>
                    <a:pt x="1304544" y="518160"/>
                  </a:lnTo>
                  <a:lnTo>
                    <a:pt x="1310640" y="292608"/>
                  </a:lnTo>
                  <a:lnTo>
                    <a:pt x="0" y="0"/>
                  </a:lnTo>
                  <a:lnTo>
                    <a:pt x="30480" y="128016"/>
                  </a:lnTo>
                  <a:close/>
                </a:path>
              </a:pathLst>
            </a:custGeom>
            <a:gradFill>
              <a:gsLst>
                <a:gs pos="39000">
                  <a:srgbClr val="FF6B67">
                    <a:alpha val="40000"/>
                  </a:srgbClr>
                </a:gs>
                <a:gs pos="0">
                  <a:schemeClr val="bg1">
                    <a:alpha val="0"/>
                  </a:schemeClr>
                </a:gs>
                <a:gs pos="89000">
                  <a:srgbClr val="FF0000">
                    <a:lumMod val="100000"/>
                  </a:srgbClr>
                </a:gs>
              </a:gsLst>
              <a:lin ang="18900000" scaled="1"/>
            </a:grad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rgbClr val="FF0000"/>
                </a:solidFill>
                <a:latin typeface="HG丸ｺﾞｼｯｸM-PRO" panose="020F0600000000000000" pitchFamily="50" charset="-128"/>
                <a:ea typeface="HG丸ｺﾞｼｯｸM-PRO" panose="020F0600000000000000" pitchFamily="50" charset="-128"/>
              </a:endParaRPr>
            </a:p>
          </p:txBody>
        </p:sp>
        <p:grpSp>
          <p:nvGrpSpPr>
            <p:cNvPr id="31" name="グループ化 30">
              <a:extLst>
                <a:ext uri="{FF2B5EF4-FFF2-40B4-BE49-F238E27FC236}">
                  <a16:creationId xmlns:a16="http://schemas.microsoft.com/office/drawing/2014/main" id="{CD00C458-115E-4308-8D96-21B26A674A77}"/>
                </a:ext>
              </a:extLst>
            </p:cNvPr>
            <p:cNvGrpSpPr/>
            <p:nvPr/>
          </p:nvGrpSpPr>
          <p:grpSpPr>
            <a:xfrm>
              <a:off x="1811301" y="7496627"/>
              <a:ext cx="425945" cy="385501"/>
              <a:chOff x="1722570" y="7470565"/>
              <a:chExt cx="425945" cy="385501"/>
            </a:xfrm>
          </p:grpSpPr>
          <p:sp>
            <p:nvSpPr>
              <p:cNvPr id="18" name="矢印: 右 17">
                <a:extLst>
                  <a:ext uri="{FF2B5EF4-FFF2-40B4-BE49-F238E27FC236}">
                    <a16:creationId xmlns:a16="http://schemas.microsoft.com/office/drawing/2014/main" id="{8B15BBF5-CD07-4D60-81A4-4A2C8C79BD34}"/>
                  </a:ext>
                </a:extLst>
              </p:cNvPr>
              <p:cNvSpPr/>
              <p:nvPr/>
            </p:nvSpPr>
            <p:spPr>
              <a:xfrm>
                <a:off x="1758665" y="7470565"/>
                <a:ext cx="389850" cy="385501"/>
              </a:xfrm>
              <a:prstGeom prst="rightArrow">
                <a:avLst>
                  <a:gd name="adj1" fmla="val 53384"/>
                  <a:gd name="adj2" fmla="val 57790"/>
                </a:avLst>
              </a:prstGeom>
              <a:gradFill flip="none" rotWithShape="1">
                <a:gsLst>
                  <a:gs pos="12000">
                    <a:srgbClr val="FDB0A1"/>
                  </a:gs>
                  <a:gs pos="67000">
                    <a:srgbClr val="FF0000"/>
                  </a:gs>
                </a:gsLst>
                <a:lin ang="0" scaled="1"/>
                <a:tileRect/>
              </a:gra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19" name="テキスト ボックス 18">
                <a:extLst>
                  <a:ext uri="{FF2B5EF4-FFF2-40B4-BE49-F238E27FC236}">
                    <a16:creationId xmlns:a16="http://schemas.microsoft.com/office/drawing/2014/main" id="{5BC36CD9-8304-48CD-B8E9-5CAFB7F86FCA}"/>
                  </a:ext>
                </a:extLst>
              </p:cNvPr>
              <p:cNvSpPr txBox="1"/>
              <p:nvPr/>
            </p:nvSpPr>
            <p:spPr>
              <a:xfrm>
                <a:off x="1722570" y="7563699"/>
                <a:ext cx="389850" cy="215444"/>
              </a:xfrm>
              <a:prstGeom prst="rect">
                <a:avLst/>
              </a:prstGeom>
              <a:noFill/>
            </p:spPr>
            <p:txBody>
              <a:bodyPr wrap="none" rtlCol="0">
                <a:spAutoFit/>
              </a:bodyPr>
              <a:lstStyle/>
              <a:p>
                <a:r>
                  <a:rPr lang="ja-JP" altLang="en-US" sz="800" dirty="0">
                    <a:latin typeface="メイリオ" panose="020B0604030504040204" pitchFamily="50" charset="-128"/>
                    <a:ea typeface="メイリオ" panose="020B0604030504040204" pitchFamily="50" charset="-128"/>
                  </a:rPr>
                  <a:t>拡幅</a:t>
                </a:r>
                <a:endParaRPr kumimoji="1" lang="ja-JP" altLang="en-US" sz="800" dirty="0">
                  <a:latin typeface="メイリオ" panose="020B0604030504040204" pitchFamily="50" charset="-128"/>
                  <a:ea typeface="メイリオ" panose="020B0604030504040204" pitchFamily="50" charset="-128"/>
                </a:endParaRPr>
              </a:p>
            </p:txBody>
          </p:sp>
        </p:grpSp>
      </p:grpSp>
      <p:sp>
        <p:nvSpPr>
          <p:cNvPr id="43" name="正方形/長方形 42">
            <a:extLst>
              <a:ext uri="{FF2B5EF4-FFF2-40B4-BE49-F238E27FC236}">
                <a16:creationId xmlns:a16="http://schemas.microsoft.com/office/drawing/2014/main" id="{B3F34493-6F26-42E4-A16D-0CE730EC7A8F}"/>
              </a:ext>
            </a:extLst>
          </p:cNvPr>
          <p:cNvSpPr/>
          <p:nvPr/>
        </p:nvSpPr>
        <p:spPr>
          <a:xfrm>
            <a:off x="1631607" y="7603162"/>
            <a:ext cx="100754" cy="45719"/>
          </a:xfrm>
          <a:prstGeom prst="rect">
            <a:avLst/>
          </a:prstGeom>
          <a:solidFill>
            <a:schemeClr val="bg1">
              <a:lumMod val="85000"/>
            </a:scheme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39" name="Rectangle 235">
            <a:extLst>
              <a:ext uri="{FF2B5EF4-FFF2-40B4-BE49-F238E27FC236}">
                <a16:creationId xmlns:a16="http://schemas.microsoft.com/office/drawing/2014/main" id="{DA1D3242-6FC7-4B12-A77A-ED029569A0FD}"/>
              </a:ext>
            </a:extLst>
          </p:cNvPr>
          <p:cNvSpPr>
            <a:spLocks noChangeArrowheads="1"/>
          </p:cNvSpPr>
          <p:nvPr/>
        </p:nvSpPr>
        <p:spPr bwMode="auto">
          <a:xfrm>
            <a:off x="3192275" y="8217470"/>
            <a:ext cx="3559597" cy="3393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6869" tIns="48435" rIns="96869" bIns="48435" anchor="t" anchorCtr="0" upright="1">
            <a:noAutofit/>
          </a:bodyPr>
          <a:lstStyle/>
          <a:p>
            <a:pPr algn="ctr">
              <a:defRPr/>
            </a:pPr>
            <a:r>
              <a:rPr kumimoji="1" lang="en-US" altLang="ja-JP" sz="9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9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交差点改良事例（右折レーンの設置）</a:t>
            </a:r>
            <a:r>
              <a:rPr kumimoji="1" lang="en-US" altLang="ja-JP" sz="9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zh-TW" sz="9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r>
              <a:rPr lang="ja-JP" altLang="en-US" sz="900" kern="100" dirty="0">
                <a:latin typeface="メイリオ" panose="020B0604030504040204" pitchFamily="50" charset="-128"/>
                <a:ea typeface="メイリオ" panose="020B0604030504040204" pitchFamily="50" charset="-128"/>
                <a:cs typeface="メイリオ" panose="020B0604030504040204" pitchFamily="50" charset="-128"/>
              </a:rPr>
              <a:t>久宝寺交差点（八尾市）</a:t>
            </a:r>
            <a:endParaRPr kumimoji="1" lang="zh-TW" altLang="en-US" sz="9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endParaRPr kumimoji="1" lang="zh-TW" altLang="en-US" sz="900" b="0" i="0" u="none" strike="noStrike" kern="1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44" name="グループ化 43">
            <a:extLst>
              <a:ext uri="{FF2B5EF4-FFF2-40B4-BE49-F238E27FC236}">
                <a16:creationId xmlns:a16="http://schemas.microsoft.com/office/drawing/2014/main" id="{E9003C19-1CBD-4FAD-98DC-CA77EFE65BA7}"/>
              </a:ext>
            </a:extLst>
          </p:cNvPr>
          <p:cNvGrpSpPr/>
          <p:nvPr/>
        </p:nvGrpSpPr>
        <p:grpSpPr>
          <a:xfrm>
            <a:off x="4859180" y="6515385"/>
            <a:ext cx="575667" cy="569943"/>
            <a:chOff x="4776823" y="7219070"/>
            <a:chExt cx="422568" cy="385501"/>
          </a:xfrm>
        </p:grpSpPr>
        <p:sp>
          <p:nvSpPr>
            <p:cNvPr id="45" name="矢印: 右 44">
              <a:extLst>
                <a:ext uri="{FF2B5EF4-FFF2-40B4-BE49-F238E27FC236}">
                  <a16:creationId xmlns:a16="http://schemas.microsoft.com/office/drawing/2014/main" id="{36CE18DA-15F7-4E0A-B147-E7F0D802694B}"/>
                </a:ext>
              </a:extLst>
            </p:cNvPr>
            <p:cNvSpPr/>
            <p:nvPr/>
          </p:nvSpPr>
          <p:spPr>
            <a:xfrm>
              <a:off x="4809541" y="7219070"/>
              <a:ext cx="389850" cy="385501"/>
            </a:xfrm>
            <a:prstGeom prst="rightArrow">
              <a:avLst>
                <a:gd name="adj1" fmla="val 53384"/>
                <a:gd name="adj2" fmla="val 57790"/>
              </a:avLst>
            </a:prstGeom>
            <a:gradFill flip="none" rotWithShape="1">
              <a:gsLst>
                <a:gs pos="12000">
                  <a:srgbClr val="FDB0A1"/>
                </a:gs>
                <a:gs pos="67000">
                  <a:srgbClr val="FF0000"/>
                </a:gs>
              </a:gsLst>
              <a:lin ang="0" scaled="1"/>
              <a:tileRect/>
            </a:gra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46" name="テキスト ボックス 45">
              <a:extLst>
                <a:ext uri="{FF2B5EF4-FFF2-40B4-BE49-F238E27FC236}">
                  <a16:creationId xmlns:a16="http://schemas.microsoft.com/office/drawing/2014/main" id="{E756C165-4F33-4A53-B53A-D01D65A65629}"/>
                </a:ext>
              </a:extLst>
            </p:cNvPr>
            <p:cNvSpPr txBox="1"/>
            <p:nvPr/>
          </p:nvSpPr>
          <p:spPr>
            <a:xfrm>
              <a:off x="4776823" y="7324784"/>
              <a:ext cx="417958" cy="187358"/>
            </a:xfrm>
            <a:prstGeom prst="rect">
              <a:avLst/>
            </a:prstGeom>
            <a:noFill/>
          </p:spPr>
          <p:txBody>
            <a:bodyPr wrap="none" rtlCol="0">
              <a:spAutoFit/>
            </a:bodyPr>
            <a:lstStyle/>
            <a:p>
              <a:r>
                <a:rPr kumimoji="1" lang="ja-JP" altLang="en-US" sz="600" dirty="0">
                  <a:latin typeface="メイリオ" panose="020B0604030504040204" pitchFamily="50" charset="-128"/>
                  <a:ea typeface="メイリオ" panose="020B0604030504040204" pitchFamily="50" charset="-128"/>
                </a:rPr>
                <a:t>右折レーン</a:t>
              </a:r>
              <a:endParaRPr kumimoji="1" lang="en-US" altLang="ja-JP" sz="600" dirty="0">
                <a:latin typeface="メイリオ" panose="020B0604030504040204" pitchFamily="50" charset="-128"/>
                <a:ea typeface="メイリオ" panose="020B0604030504040204" pitchFamily="50" charset="-128"/>
              </a:endParaRPr>
            </a:p>
            <a:p>
              <a:r>
                <a:rPr lang="ja-JP" altLang="en-US" sz="600" dirty="0">
                  <a:latin typeface="メイリオ" panose="020B0604030504040204" pitchFamily="50" charset="-128"/>
                  <a:ea typeface="メイリオ" panose="020B0604030504040204" pitchFamily="50" charset="-128"/>
                </a:rPr>
                <a:t>　　設置</a:t>
              </a:r>
              <a:endParaRPr kumimoji="1" lang="ja-JP" altLang="en-US" sz="600" dirty="0">
                <a:latin typeface="メイリオ" panose="020B0604030504040204" pitchFamily="50" charset="-128"/>
                <a:ea typeface="メイリオ" panose="020B0604030504040204" pitchFamily="50" charset="-128"/>
              </a:endParaRPr>
            </a:p>
          </p:txBody>
        </p:sp>
      </p:grpSp>
      <p:sp>
        <p:nvSpPr>
          <p:cNvPr id="48" name="フリーフォーム: 図形 47">
            <a:extLst>
              <a:ext uri="{FF2B5EF4-FFF2-40B4-BE49-F238E27FC236}">
                <a16:creationId xmlns:a16="http://schemas.microsoft.com/office/drawing/2014/main" id="{0607D2B0-C6AC-4ED3-A2CB-A646EF073C4B}"/>
              </a:ext>
            </a:extLst>
          </p:cNvPr>
          <p:cNvSpPr/>
          <p:nvPr/>
        </p:nvSpPr>
        <p:spPr>
          <a:xfrm>
            <a:off x="4581128" y="7078429"/>
            <a:ext cx="1132261" cy="970915"/>
          </a:xfrm>
          <a:custGeom>
            <a:avLst/>
            <a:gdLst>
              <a:gd name="connsiteX0" fmla="*/ 0 w 985520"/>
              <a:gd name="connsiteY0" fmla="*/ 980440 h 980440"/>
              <a:gd name="connsiteX1" fmla="*/ 121920 w 985520"/>
              <a:gd name="connsiteY1" fmla="*/ 0 h 980440"/>
              <a:gd name="connsiteX2" fmla="*/ 467360 w 985520"/>
              <a:gd name="connsiteY2" fmla="*/ 5080 h 980440"/>
              <a:gd name="connsiteX3" fmla="*/ 985520 w 985520"/>
              <a:gd name="connsiteY3" fmla="*/ 965200 h 980440"/>
              <a:gd name="connsiteX0" fmla="*/ 0 w 985520"/>
              <a:gd name="connsiteY0" fmla="*/ 980440 h 980440"/>
              <a:gd name="connsiteX1" fmla="*/ 121920 w 985520"/>
              <a:gd name="connsiteY1" fmla="*/ 0 h 980440"/>
              <a:gd name="connsiteX2" fmla="*/ 467360 w 985520"/>
              <a:gd name="connsiteY2" fmla="*/ 5080 h 980440"/>
              <a:gd name="connsiteX3" fmla="*/ 843280 w 985520"/>
              <a:gd name="connsiteY3" fmla="*/ 726440 h 980440"/>
              <a:gd name="connsiteX4" fmla="*/ 985520 w 985520"/>
              <a:gd name="connsiteY4" fmla="*/ 965200 h 980440"/>
              <a:gd name="connsiteX0" fmla="*/ 0 w 843280"/>
              <a:gd name="connsiteY0" fmla="*/ 980440 h 980440"/>
              <a:gd name="connsiteX1" fmla="*/ 121920 w 843280"/>
              <a:gd name="connsiteY1" fmla="*/ 0 h 980440"/>
              <a:gd name="connsiteX2" fmla="*/ 467360 w 843280"/>
              <a:gd name="connsiteY2" fmla="*/ 5080 h 980440"/>
              <a:gd name="connsiteX3" fmla="*/ 843280 w 843280"/>
              <a:gd name="connsiteY3" fmla="*/ 726440 h 980440"/>
              <a:gd name="connsiteX4" fmla="*/ 30480 w 843280"/>
              <a:gd name="connsiteY4" fmla="*/ 965200 h 980440"/>
              <a:gd name="connsiteX0" fmla="*/ 0 w 904240"/>
              <a:gd name="connsiteY0" fmla="*/ 980440 h 980440"/>
              <a:gd name="connsiteX1" fmla="*/ 121920 w 904240"/>
              <a:gd name="connsiteY1" fmla="*/ 0 h 980440"/>
              <a:gd name="connsiteX2" fmla="*/ 467360 w 904240"/>
              <a:gd name="connsiteY2" fmla="*/ 5080 h 980440"/>
              <a:gd name="connsiteX3" fmla="*/ 904240 w 904240"/>
              <a:gd name="connsiteY3" fmla="*/ 960120 h 980440"/>
              <a:gd name="connsiteX4" fmla="*/ 30480 w 904240"/>
              <a:gd name="connsiteY4" fmla="*/ 965200 h 980440"/>
              <a:gd name="connsiteX0" fmla="*/ 0 w 904240"/>
              <a:gd name="connsiteY0" fmla="*/ 980440 h 980440"/>
              <a:gd name="connsiteX1" fmla="*/ 121920 w 904240"/>
              <a:gd name="connsiteY1" fmla="*/ 0 h 980440"/>
              <a:gd name="connsiteX2" fmla="*/ 467360 w 904240"/>
              <a:gd name="connsiteY2" fmla="*/ 5080 h 980440"/>
              <a:gd name="connsiteX3" fmla="*/ 904240 w 904240"/>
              <a:gd name="connsiteY3" fmla="*/ 960120 h 980440"/>
              <a:gd name="connsiteX4" fmla="*/ 7620 w 904240"/>
              <a:gd name="connsiteY4" fmla="*/ 978535 h 980440"/>
              <a:gd name="connsiteX0" fmla="*/ 0 w 904240"/>
              <a:gd name="connsiteY0" fmla="*/ 980440 h 980440"/>
              <a:gd name="connsiteX1" fmla="*/ 121920 w 904240"/>
              <a:gd name="connsiteY1" fmla="*/ 0 h 980440"/>
              <a:gd name="connsiteX2" fmla="*/ 467360 w 904240"/>
              <a:gd name="connsiteY2" fmla="*/ 5080 h 980440"/>
              <a:gd name="connsiteX3" fmla="*/ 904240 w 904240"/>
              <a:gd name="connsiteY3" fmla="*/ 960120 h 980440"/>
              <a:gd name="connsiteX4" fmla="*/ 7620 w 904240"/>
              <a:gd name="connsiteY4" fmla="*/ 978535 h 980440"/>
              <a:gd name="connsiteX5" fmla="*/ 0 w 904240"/>
              <a:gd name="connsiteY5" fmla="*/ 980440 h 980440"/>
              <a:gd name="connsiteX0" fmla="*/ 0 w 896620"/>
              <a:gd name="connsiteY0" fmla="*/ 978535 h 978535"/>
              <a:gd name="connsiteX1" fmla="*/ 114300 w 896620"/>
              <a:gd name="connsiteY1" fmla="*/ 0 h 978535"/>
              <a:gd name="connsiteX2" fmla="*/ 459740 w 896620"/>
              <a:gd name="connsiteY2" fmla="*/ 5080 h 978535"/>
              <a:gd name="connsiteX3" fmla="*/ 896620 w 896620"/>
              <a:gd name="connsiteY3" fmla="*/ 960120 h 978535"/>
              <a:gd name="connsiteX4" fmla="*/ 0 w 896620"/>
              <a:gd name="connsiteY4" fmla="*/ 978535 h 978535"/>
              <a:gd name="connsiteX0" fmla="*/ 0 w 908050"/>
              <a:gd name="connsiteY0" fmla="*/ 974725 h 974725"/>
              <a:gd name="connsiteX1" fmla="*/ 125730 w 908050"/>
              <a:gd name="connsiteY1" fmla="*/ 0 h 974725"/>
              <a:gd name="connsiteX2" fmla="*/ 471170 w 908050"/>
              <a:gd name="connsiteY2" fmla="*/ 5080 h 974725"/>
              <a:gd name="connsiteX3" fmla="*/ 908050 w 908050"/>
              <a:gd name="connsiteY3" fmla="*/ 960120 h 974725"/>
              <a:gd name="connsiteX4" fmla="*/ 0 w 908050"/>
              <a:gd name="connsiteY4" fmla="*/ 974725 h 974725"/>
              <a:gd name="connsiteX0" fmla="*/ 0 w 902335"/>
              <a:gd name="connsiteY0" fmla="*/ 957580 h 960120"/>
              <a:gd name="connsiteX1" fmla="*/ 120015 w 902335"/>
              <a:gd name="connsiteY1" fmla="*/ 0 h 960120"/>
              <a:gd name="connsiteX2" fmla="*/ 465455 w 902335"/>
              <a:gd name="connsiteY2" fmla="*/ 5080 h 960120"/>
              <a:gd name="connsiteX3" fmla="*/ 902335 w 902335"/>
              <a:gd name="connsiteY3" fmla="*/ 960120 h 960120"/>
              <a:gd name="connsiteX4" fmla="*/ 0 w 902335"/>
              <a:gd name="connsiteY4" fmla="*/ 957580 h 960120"/>
              <a:gd name="connsiteX0" fmla="*/ 0 w 909955"/>
              <a:gd name="connsiteY0" fmla="*/ 970915 h 970915"/>
              <a:gd name="connsiteX1" fmla="*/ 127635 w 909955"/>
              <a:gd name="connsiteY1" fmla="*/ 0 h 970915"/>
              <a:gd name="connsiteX2" fmla="*/ 473075 w 909955"/>
              <a:gd name="connsiteY2" fmla="*/ 5080 h 970915"/>
              <a:gd name="connsiteX3" fmla="*/ 909955 w 909955"/>
              <a:gd name="connsiteY3" fmla="*/ 960120 h 970915"/>
              <a:gd name="connsiteX4" fmla="*/ 0 w 909955"/>
              <a:gd name="connsiteY4" fmla="*/ 970915 h 970915"/>
              <a:gd name="connsiteX0" fmla="*/ 0 w 908050"/>
              <a:gd name="connsiteY0" fmla="*/ 970915 h 970915"/>
              <a:gd name="connsiteX1" fmla="*/ 127635 w 908050"/>
              <a:gd name="connsiteY1" fmla="*/ 0 h 970915"/>
              <a:gd name="connsiteX2" fmla="*/ 473075 w 908050"/>
              <a:gd name="connsiteY2" fmla="*/ 5080 h 970915"/>
              <a:gd name="connsiteX3" fmla="*/ 908050 w 908050"/>
              <a:gd name="connsiteY3" fmla="*/ 969645 h 970915"/>
              <a:gd name="connsiteX4" fmla="*/ 0 w 908050"/>
              <a:gd name="connsiteY4" fmla="*/ 970915 h 970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8050" h="970915">
                <a:moveTo>
                  <a:pt x="0" y="970915"/>
                </a:moveTo>
                <a:lnTo>
                  <a:pt x="127635" y="0"/>
                </a:lnTo>
                <a:lnTo>
                  <a:pt x="473075" y="5080"/>
                </a:lnTo>
                <a:lnTo>
                  <a:pt x="908050" y="969645"/>
                </a:lnTo>
                <a:lnTo>
                  <a:pt x="0" y="970915"/>
                </a:lnTo>
                <a:close/>
              </a:path>
            </a:pathLst>
          </a:custGeom>
          <a:gradFill>
            <a:gsLst>
              <a:gs pos="11000">
                <a:srgbClr val="FDB0A1">
                  <a:alpha val="0"/>
                </a:srgbClr>
              </a:gs>
              <a:gs pos="47000">
                <a:srgbClr val="FF0000">
                  <a:alpha val="3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フリーフォーム: 図形 50">
            <a:extLst>
              <a:ext uri="{FF2B5EF4-FFF2-40B4-BE49-F238E27FC236}">
                <a16:creationId xmlns:a16="http://schemas.microsoft.com/office/drawing/2014/main" id="{E0F8175A-5A1F-4750-A53C-58FA5795F263}"/>
              </a:ext>
            </a:extLst>
          </p:cNvPr>
          <p:cNvSpPr/>
          <p:nvPr/>
        </p:nvSpPr>
        <p:spPr>
          <a:xfrm>
            <a:off x="5026609" y="7314461"/>
            <a:ext cx="202662" cy="534349"/>
          </a:xfrm>
          <a:custGeom>
            <a:avLst/>
            <a:gdLst>
              <a:gd name="connsiteX0" fmla="*/ 95250 w 243840"/>
              <a:gd name="connsiteY0" fmla="*/ 815340 h 815340"/>
              <a:gd name="connsiteX1" fmla="*/ 0 w 243840"/>
              <a:gd name="connsiteY1" fmla="*/ 203835 h 815340"/>
              <a:gd name="connsiteX2" fmla="*/ 91440 w 243840"/>
              <a:gd name="connsiteY2" fmla="*/ 11430 h 815340"/>
              <a:gd name="connsiteX3" fmla="*/ 243840 w 243840"/>
              <a:gd name="connsiteY3" fmla="*/ 0 h 815340"/>
              <a:gd name="connsiteX0" fmla="*/ 99681 w 248271"/>
              <a:gd name="connsiteY0" fmla="*/ 815340 h 815340"/>
              <a:gd name="connsiteX1" fmla="*/ 4431 w 248271"/>
              <a:gd name="connsiteY1" fmla="*/ 203835 h 815340"/>
              <a:gd name="connsiteX2" fmla="*/ 95871 w 248271"/>
              <a:gd name="connsiteY2" fmla="*/ 11430 h 815340"/>
              <a:gd name="connsiteX3" fmla="*/ 248271 w 248271"/>
              <a:gd name="connsiteY3" fmla="*/ 0 h 815340"/>
              <a:gd name="connsiteX0" fmla="*/ 101445 w 250035"/>
              <a:gd name="connsiteY0" fmla="*/ 815340 h 815340"/>
              <a:gd name="connsiteX1" fmla="*/ 6195 w 250035"/>
              <a:gd name="connsiteY1" fmla="*/ 203835 h 815340"/>
              <a:gd name="connsiteX2" fmla="*/ 97635 w 250035"/>
              <a:gd name="connsiteY2" fmla="*/ 11430 h 815340"/>
              <a:gd name="connsiteX3" fmla="*/ 250035 w 250035"/>
              <a:gd name="connsiteY3" fmla="*/ 0 h 815340"/>
              <a:gd name="connsiteX0" fmla="*/ 6195 w 250035"/>
              <a:gd name="connsiteY0" fmla="*/ 203835 h 203835"/>
              <a:gd name="connsiteX1" fmla="*/ 97635 w 250035"/>
              <a:gd name="connsiteY1" fmla="*/ 11430 h 203835"/>
              <a:gd name="connsiteX2" fmla="*/ 250035 w 250035"/>
              <a:gd name="connsiteY2" fmla="*/ 0 h 203835"/>
              <a:gd name="connsiteX0" fmla="*/ 14216 w 208526"/>
              <a:gd name="connsiteY0" fmla="*/ 285750 h 285750"/>
              <a:gd name="connsiteX1" fmla="*/ 56126 w 208526"/>
              <a:gd name="connsiteY1" fmla="*/ 11430 h 285750"/>
              <a:gd name="connsiteX2" fmla="*/ 208526 w 208526"/>
              <a:gd name="connsiteY2" fmla="*/ 0 h 285750"/>
              <a:gd name="connsiteX0" fmla="*/ 25303 w 192943"/>
              <a:gd name="connsiteY0" fmla="*/ 299085 h 299085"/>
              <a:gd name="connsiteX1" fmla="*/ 40543 w 192943"/>
              <a:gd name="connsiteY1" fmla="*/ 11430 h 299085"/>
              <a:gd name="connsiteX2" fmla="*/ 192943 w 192943"/>
              <a:gd name="connsiteY2" fmla="*/ 0 h 299085"/>
              <a:gd name="connsiteX0" fmla="*/ 28473 w 190398"/>
              <a:gd name="connsiteY0" fmla="*/ 344805 h 344805"/>
              <a:gd name="connsiteX1" fmla="*/ 37998 w 190398"/>
              <a:gd name="connsiteY1" fmla="*/ 11430 h 344805"/>
              <a:gd name="connsiteX2" fmla="*/ 190398 w 190398"/>
              <a:gd name="connsiteY2" fmla="*/ 0 h 344805"/>
              <a:gd name="connsiteX0" fmla="*/ 48978 w 180423"/>
              <a:gd name="connsiteY0" fmla="*/ 494544 h 494544"/>
              <a:gd name="connsiteX1" fmla="*/ 28023 w 180423"/>
              <a:gd name="connsiteY1" fmla="*/ 11430 h 494544"/>
              <a:gd name="connsiteX2" fmla="*/ 180423 w 180423"/>
              <a:gd name="connsiteY2" fmla="*/ 0 h 494544"/>
              <a:gd name="connsiteX0" fmla="*/ 31498 w 188343"/>
              <a:gd name="connsiteY0" fmla="*/ 508582 h 508582"/>
              <a:gd name="connsiteX1" fmla="*/ 35943 w 188343"/>
              <a:gd name="connsiteY1" fmla="*/ 11430 h 508582"/>
              <a:gd name="connsiteX2" fmla="*/ 188343 w 188343"/>
              <a:gd name="connsiteY2" fmla="*/ 0 h 508582"/>
              <a:gd name="connsiteX0" fmla="*/ 52841 w 209686"/>
              <a:gd name="connsiteY0" fmla="*/ 508582 h 508582"/>
              <a:gd name="connsiteX1" fmla="*/ 26806 w 209686"/>
              <a:gd name="connsiteY1" fmla="*/ 16110 h 508582"/>
              <a:gd name="connsiteX2" fmla="*/ 209686 w 209686"/>
              <a:gd name="connsiteY2" fmla="*/ 0 h 508582"/>
              <a:gd name="connsiteX0" fmla="*/ 52841 w 209686"/>
              <a:gd name="connsiteY0" fmla="*/ 508582 h 508582"/>
              <a:gd name="connsiteX1" fmla="*/ 26806 w 209686"/>
              <a:gd name="connsiteY1" fmla="*/ 32487 h 508582"/>
              <a:gd name="connsiteX2" fmla="*/ 209686 w 209686"/>
              <a:gd name="connsiteY2" fmla="*/ 0 h 508582"/>
              <a:gd name="connsiteX0" fmla="*/ 48978 w 205823"/>
              <a:gd name="connsiteY0" fmla="*/ 508582 h 508582"/>
              <a:gd name="connsiteX1" fmla="*/ 28023 w 205823"/>
              <a:gd name="connsiteY1" fmla="*/ 23129 h 508582"/>
              <a:gd name="connsiteX2" fmla="*/ 205823 w 205823"/>
              <a:gd name="connsiteY2" fmla="*/ 0 h 508582"/>
              <a:gd name="connsiteX0" fmla="*/ 48978 w 200743"/>
              <a:gd name="connsiteY0" fmla="*/ 492204 h 492204"/>
              <a:gd name="connsiteX1" fmla="*/ 28023 w 200743"/>
              <a:gd name="connsiteY1" fmla="*/ 6751 h 492204"/>
              <a:gd name="connsiteX2" fmla="*/ 200743 w 200743"/>
              <a:gd name="connsiteY2" fmla="*/ 0 h 492204"/>
              <a:gd name="connsiteX0" fmla="*/ 50897 w 202662"/>
              <a:gd name="connsiteY0" fmla="*/ 492204 h 492204"/>
              <a:gd name="connsiteX1" fmla="*/ 27402 w 202662"/>
              <a:gd name="connsiteY1" fmla="*/ 13770 h 492204"/>
              <a:gd name="connsiteX2" fmla="*/ 202662 w 202662"/>
              <a:gd name="connsiteY2" fmla="*/ 0 h 492204"/>
            </a:gdLst>
            <a:ahLst/>
            <a:cxnLst>
              <a:cxn ang="0">
                <a:pos x="connsiteX0" y="connsiteY0"/>
              </a:cxn>
              <a:cxn ang="0">
                <a:pos x="connsiteX1" y="connsiteY1"/>
              </a:cxn>
              <a:cxn ang="0">
                <a:pos x="connsiteX2" y="connsiteY2"/>
              </a:cxn>
            </a:cxnLst>
            <a:rect l="l" t="t" r="r" b="b"/>
            <a:pathLst>
              <a:path w="202662" h="492204">
                <a:moveTo>
                  <a:pt x="50897" y="492204"/>
                </a:moveTo>
                <a:cubicBezTo>
                  <a:pt x="26132" y="313769"/>
                  <a:pt x="-35463" y="34090"/>
                  <a:pt x="27402" y="13770"/>
                </a:cubicBezTo>
                <a:lnTo>
                  <a:pt x="202662" y="0"/>
                </a:lnTo>
              </a:path>
            </a:pathLst>
          </a:custGeom>
          <a:noFill/>
          <a:ln w="47625">
            <a:solidFill>
              <a:schemeClr val="bg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2" name="グループ化 51">
            <a:extLst>
              <a:ext uri="{FF2B5EF4-FFF2-40B4-BE49-F238E27FC236}">
                <a16:creationId xmlns:a16="http://schemas.microsoft.com/office/drawing/2014/main" id="{DFB6782D-04F7-4D0A-910D-57635C406443}"/>
              </a:ext>
            </a:extLst>
          </p:cNvPr>
          <p:cNvGrpSpPr/>
          <p:nvPr/>
        </p:nvGrpSpPr>
        <p:grpSpPr>
          <a:xfrm>
            <a:off x="6007326" y="7254125"/>
            <a:ext cx="392611" cy="309761"/>
            <a:chOff x="4775900" y="7275892"/>
            <a:chExt cx="288196" cy="209517"/>
          </a:xfrm>
        </p:grpSpPr>
        <p:sp>
          <p:nvSpPr>
            <p:cNvPr id="53" name="矢印: 右 52">
              <a:extLst>
                <a:ext uri="{FF2B5EF4-FFF2-40B4-BE49-F238E27FC236}">
                  <a16:creationId xmlns:a16="http://schemas.microsoft.com/office/drawing/2014/main" id="{E754F4C0-5F1F-4BDE-B598-656E743FC2F9}"/>
                </a:ext>
              </a:extLst>
            </p:cNvPr>
            <p:cNvSpPr/>
            <p:nvPr/>
          </p:nvSpPr>
          <p:spPr>
            <a:xfrm>
              <a:off x="4809542" y="7275892"/>
              <a:ext cx="254554" cy="209517"/>
            </a:xfrm>
            <a:prstGeom prst="rightArrow">
              <a:avLst>
                <a:gd name="adj1" fmla="val 53384"/>
                <a:gd name="adj2" fmla="val 57790"/>
              </a:avLst>
            </a:prstGeom>
            <a:gradFill flip="none" rotWithShape="1">
              <a:gsLst>
                <a:gs pos="12000">
                  <a:srgbClr val="FDB0A1"/>
                </a:gs>
                <a:gs pos="67000">
                  <a:srgbClr val="FF0000"/>
                </a:gs>
              </a:gsLst>
              <a:lin ang="0" scaled="1"/>
              <a:tileRect/>
            </a:gra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54" name="テキスト ボックス 53">
              <a:extLst>
                <a:ext uri="{FF2B5EF4-FFF2-40B4-BE49-F238E27FC236}">
                  <a16:creationId xmlns:a16="http://schemas.microsoft.com/office/drawing/2014/main" id="{EF083F16-E4B1-4A4B-9DB0-BF9D72720543}"/>
                </a:ext>
              </a:extLst>
            </p:cNvPr>
            <p:cNvSpPr txBox="1"/>
            <p:nvPr/>
          </p:nvSpPr>
          <p:spPr>
            <a:xfrm>
              <a:off x="4775900" y="7325064"/>
              <a:ext cx="248516" cy="124905"/>
            </a:xfrm>
            <a:prstGeom prst="rect">
              <a:avLst/>
            </a:prstGeom>
            <a:noFill/>
          </p:spPr>
          <p:txBody>
            <a:bodyPr wrap="none" rtlCol="0">
              <a:spAutoFit/>
            </a:bodyPr>
            <a:lstStyle/>
            <a:p>
              <a:r>
                <a:rPr kumimoji="1" lang="ja-JP" altLang="en-US" sz="600" dirty="0">
                  <a:latin typeface="メイリオ" panose="020B0604030504040204" pitchFamily="50" charset="-128"/>
                  <a:ea typeface="メイリオ" panose="020B0604030504040204" pitchFamily="50" charset="-128"/>
                </a:rPr>
                <a:t>拡幅</a:t>
              </a:r>
            </a:p>
          </p:txBody>
        </p:sp>
      </p:grpSp>
      <p:sp>
        <p:nvSpPr>
          <p:cNvPr id="55" name="フリーフォーム: 図形 54">
            <a:extLst>
              <a:ext uri="{FF2B5EF4-FFF2-40B4-BE49-F238E27FC236}">
                <a16:creationId xmlns:a16="http://schemas.microsoft.com/office/drawing/2014/main" id="{80B3D9F6-B4EC-4B13-BF37-D50F8BBD1D1A}"/>
              </a:ext>
            </a:extLst>
          </p:cNvPr>
          <p:cNvSpPr/>
          <p:nvPr/>
        </p:nvSpPr>
        <p:spPr>
          <a:xfrm>
            <a:off x="5673090" y="7028870"/>
            <a:ext cx="1061085" cy="554355"/>
          </a:xfrm>
          <a:custGeom>
            <a:avLst/>
            <a:gdLst>
              <a:gd name="connsiteX0" fmla="*/ 1032510 w 1051560"/>
              <a:gd name="connsiteY0" fmla="*/ 521970 h 521970"/>
              <a:gd name="connsiteX1" fmla="*/ 0 w 1051560"/>
              <a:gd name="connsiteY1" fmla="*/ 64770 h 521970"/>
              <a:gd name="connsiteX2" fmla="*/ 182880 w 1051560"/>
              <a:gd name="connsiteY2" fmla="*/ 15240 h 521970"/>
              <a:gd name="connsiteX3" fmla="*/ 1013460 w 1051560"/>
              <a:gd name="connsiteY3" fmla="*/ 0 h 521970"/>
              <a:gd name="connsiteX4" fmla="*/ 487680 w 1051560"/>
              <a:gd name="connsiteY4" fmla="*/ 87630 h 521970"/>
              <a:gd name="connsiteX5" fmla="*/ 541020 w 1051560"/>
              <a:gd name="connsiteY5" fmla="*/ 125730 h 521970"/>
              <a:gd name="connsiteX6" fmla="*/ 1051560 w 1051560"/>
              <a:gd name="connsiteY6" fmla="*/ 224790 h 521970"/>
              <a:gd name="connsiteX0" fmla="*/ 1057275 w 1057275"/>
              <a:gd name="connsiteY0" fmla="*/ 569595 h 569595"/>
              <a:gd name="connsiteX1" fmla="*/ 0 w 1057275"/>
              <a:gd name="connsiteY1" fmla="*/ 64770 h 569595"/>
              <a:gd name="connsiteX2" fmla="*/ 182880 w 1057275"/>
              <a:gd name="connsiteY2" fmla="*/ 15240 h 569595"/>
              <a:gd name="connsiteX3" fmla="*/ 1013460 w 1057275"/>
              <a:gd name="connsiteY3" fmla="*/ 0 h 569595"/>
              <a:gd name="connsiteX4" fmla="*/ 487680 w 1057275"/>
              <a:gd name="connsiteY4" fmla="*/ 87630 h 569595"/>
              <a:gd name="connsiteX5" fmla="*/ 541020 w 1057275"/>
              <a:gd name="connsiteY5" fmla="*/ 125730 h 569595"/>
              <a:gd name="connsiteX6" fmla="*/ 1051560 w 1057275"/>
              <a:gd name="connsiteY6" fmla="*/ 224790 h 569595"/>
              <a:gd name="connsiteX0" fmla="*/ 1057275 w 1057275"/>
              <a:gd name="connsiteY0" fmla="*/ 569595 h 569595"/>
              <a:gd name="connsiteX1" fmla="*/ 0 w 1057275"/>
              <a:gd name="connsiteY1" fmla="*/ 64770 h 569595"/>
              <a:gd name="connsiteX2" fmla="*/ 182880 w 1057275"/>
              <a:gd name="connsiteY2" fmla="*/ 15240 h 569595"/>
              <a:gd name="connsiteX3" fmla="*/ 1013460 w 1057275"/>
              <a:gd name="connsiteY3" fmla="*/ 0 h 569595"/>
              <a:gd name="connsiteX4" fmla="*/ 487680 w 1057275"/>
              <a:gd name="connsiteY4" fmla="*/ 87630 h 569595"/>
              <a:gd name="connsiteX5" fmla="*/ 541020 w 1057275"/>
              <a:gd name="connsiteY5" fmla="*/ 125730 h 569595"/>
              <a:gd name="connsiteX6" fmla="*/ 1051560 w 1057275"/>
              <a:gd name="connsiteY6" fmla="*/ 226695 h 569595"/>
              <a:gd name="connsiteX0" fmla="*/ 1057275 w 1057275"/>
              <a:gd name="connsiteY0" fmla="*/ 569595 h 569595"/>
              <a:gd name="connsiteX1" fmla="*/ 0 w 1057275"/>
              <a:gd name="connsiteY1" fmla="*/ 64770 h 569595"/>
              <a:gd name="connsiteX2" fmla="*/ 182880 w 1057275"/>
              <a:gd name="connsiteY2" fmla="*/ 15240 h 569595"/>
              <a:gd name="connsiteX3" fmla="*/ 1013460 w 1057275"/>
              <a:gd name="connsiteY3" fmla="*/ 0 h 569595"/>
              <a:gd name="connsiteX4" fmla="*/ 487680 w 1057275"/>
              <a:gd name="connsiteY4" fmla="*/ 87630 h 569595"/>
              <a:gd name="connsiteX5" fmla="*/ 541020 w 1057275"/>
              <a:gd name="connsiteY5" fmla="*/ 125730 h 569595"/>
              <a:gd name="connsiteX6" fmla="*/ 1051560 w 1057275"/>
              <a:gd name="connsiteY6" fmla="*/ 226695 h 569595"/>
              <a:gd name="connsiteX0" fmla="*/ 1057275 w 1057275"/>
              <a:gd name="connsiteY0" fmla="*/ 569595 h 569595"/>
              <a:gd name="connsiteX1" fmla="*/ 0 w 1057275"/>
              <a:gd name="connsiteY1" fmla="*/ 64770 h 569595"/>
              <a:gd name="connsiteX2" fmla="*/ 182880 w 1057275"/>
              <a:gd name="connsiteY2" fmla="*/ 15240 h 569595"/>
              <a:gd name="connsiteX3" fmla="*/ 1013460 w 1057275"/>
              <a:gd name="connsiteY3" fmla="*/ 0 h 569595"/>
              <a:gd name="connsiteX4" fmla="*/ 487680 w 1057275"/>
              <a:gd name="connsiteY4" fmla="*/ 87630 h 569595"/>
              <a:gd name="connsiteX5" fmla="*/ 541020 w 1057275"/>
              <a:gd name="connsiteY5" fmla="*/ 125730 h 569595"/>
              <a:gd name="connsiteX6" fmla="*/ 1051560 w 1057275"/>
              <a:gd name="connsiteY6" fmla="*/ 226695 h 569595"/>
              <a:gd name="connsiteX0" fmla="*/ 1057275 w 1057275"/>
              <a:gd name="connsiteY0" fmla="*/ 569595 h 569595"/>
              <a:gd name="connsiteX1" fmla="*/ 0 w 1057275"/>
              <a:gd name="connsiteY1" fmla="*/ 64770 h 569595"/>
              <a:gd name="connsiteX2" fmla="*/ 182880 w 1057275"/>
              <a:gd name="connsiteY2" fmla="*/ 15240 h 569595"/>
              <a:gd name="connsiteX3" fmla="*/ 1013460 w 1057275"/>
              <a:gd name="connsiteY3" fmla="*/ 0 h 569595"/>
              <a:gd name="connsiteX4" fmla="*/ 487680 w 1057275"/>
              <a:gd name="connsiteY4" fmla="*/ 87630 h 569595"/>
              <a:gd name="connsiteX5" fmla="*/ 541020 w 1057275"/>
              <a:gd name="connsiteY5" fmla="*/ 125730 h 569595"/>
              <a:gd name="connsiteX6" fmla="*/ 1057275 w 1057275"/>
              <a:gd name="connsiteY6" fmla="*/ 220980 h 569595"/>
              <a:gd name="connsiteX0" fmla="*/ 1057275 w 1057275"/>
              <a:gd name="connsiteY0" fmla="*/ 569595 h 569595"/>
              <a:gd name="connsiteX1" fmla="*/ 0 w 1057275"/>
              <a:gd name="connsiteY1" fmla="*/ 64770 h 569595"/>
              <a:gd name="connsiteX2" fmla="*/ 182880 w 1057275"/>
              <a:gd name="connsiteY2" fmla="*/ 15240 h 569595"/>
              <a:gd name="connsiteX3" fmla="*/ 1013460 w 1057275"/>
              <a:gd name="connsiteY3" fmla="*/ 0 h 569595"/>
              <a:gd name="connsiteX4" fmla="*/ 487680 w 1057275"/>
              <a:gd name="connsiteY4" fmla="*/ 87630 h 569595"/>
              <a:gd name="connsiteX5" fmla="*/ 516255 w 1057275"/>
              <a:gd name="connsiteY5" fmla="*/ 137160 h 569595"/>
              <a:gd name="connsiteX6" fmla="*/ 1057275 w 1057275"/>
              <a:gd name="connsiteY6" fmla="*/ 220980 h 569595"/>
              <a:gd name="connsiteX0" fmla="*/ 1057275 w 1057275"/>
              <a:gd name="connsiteY0" fmla="*/ 569595 h 569595"/>
              <a:gd name="connsiteX1" fmla="*/ 0 w 1057275"/>
              <a:gd name="connsiteY1" fmla="*/ 64770 h 569595"/>
              <a:gd name="connsiteX2" fmla="*/ 182880 w 1057275"/>
              <a:gd name="connsiteY2" fmla="*/ 15240 h 569595"/>
              <a:gd name="connsiteX3" fmla="*/ 1013460 w 1057275"/>
              <a:gd name="connsiteY3" fmla="*/ 0 h 569595"/>
              <a:gd name="connsiteX4" fmla="*/ 483870 w 1057275"/>
              <a:gd name="connsiteY4" fmla="*/ 87630 h 569595"/>
              <a:gd name="connsiteX5" fmla="*/ 516255 w 1057275"/>
              <a:gd name="connsiteY5" fmla="*/ 137160 h 569595"/>
              <a:gd name="connsiteX6" fmla="*/ 1057275 w 1057275"/>
              <a:gd name="connsiteY6" fmla="*/ 220980 h 569595"/>
              <a:gd name="connsiteX0" fmla="*/ 1057275 w 1057275"/>
              <a:gd name="connsiteY0" fmla="*/ 556260 h 556260"/>
              <a:gd name="connsiteX1" fmla="*/ 0 w 1057275"/>
              <a:gd name="connsiteY1" fmla="*/ 51435 h 556260"/>
              <a:gd name="connsiteX2" fmla="*/ 182880 w 1057275"/>
              <a:gd name="connsiteY2" fmla="*/ 1905 h 556260"/>
              <a:gd name="connsiteX3" fmla="*/ 1047750 w 1057275"/>
              <a:gd name="connsiteY3" fmla="*/ 0 h 556260"/>
              <a:gd name="connsiteX4" fmla="*/ 483870 w 1057275"/>
              <a:gd name="connsiteY4" fmla="*/ 74295 h 556260"/>
              <a:gd name="connsiteX5" fmla="*/ 516255 w 1057275"/>
              <a:gd name="connsiteY5" fmla="*/ 123825 h 556260"/>
              <a:gd name="connsiteX6" fmla="*/ 1057275 w 1057275"/>
              <a:gd name="connsiteY6" fmla="*/ 207645 h 556260"/>
              <a:gd name="connsiteX0" fmla="*/ 1057275 w 1061085"/>
              <a:gd name="connsiteY0" fmla="*/ 554355 h 554355"/>
              <a:gd name="connsiteX1" fmla="*/ 0 w 1061085"/>
              <a:gd name="connsiteY1" fmla="*/ 49530 h 554355"/>
              <a:gd name="connsiteX2" fmla="*/ 182880 w 1061085"/>
              <a:gd name="connsiteY2" fmla="*/ 0 h 554355"/>
              <a:gd name="connsiteX3" fmla="*/ 1061085 w 1061085"/>
              <a:gd name="connsiteY3" fmla="*/ 13335 h 554355"/>
              <a:gd name="connsiteX4" fmla="*/ 483870 w 1061085"/>
              <a:gd name="connsiteY4" fmla="*/ 72390 h 554355"/>
              <a:gd name="connsiteX5" fmla="*/ 516255 w 1061085"/>
              <a:gd name="connsiteY5" fmla="*/ 121920 h 554355"/>
              <a:gd name="connsiteX6" fmla="*/ 1057275 w 1061085"/>
              <a:gd name="connsiteY6" fmla="*/ 205740 h 554355"/>
              <a:gd name="connsiteX0" fmla="*/ 1057275 w 1061085"/>
              <a:gd name="connsiteY0" fmla="*/ 554355 h 554355"/>
              <a:gd name="connsiteX1" fmla="*/ 0 w 1061085"/>
              <a:gd name="connsiteY1" fmla="*/ 49530 h 554355"/>
              <a:gd name="connsiteX2" fmla="*/ 182880 w 1061085"/>
              <a:gd name="connsiteY2" fmla="*/ 0 h 554355"/>
              <a:gd name="connsiteX3" fmla="*/ 1061085 w 1061085"/>
              <a:gd name="connsiteY3" fmla="*/ 13335 h 554355"/>
              <a:gd name="connsiteX4" fmla="*/ 474345 w 1061085"/>
              <a:gd name="connsiteY4" fmla="*/ 68580 h 554355"/>
              <a:gd name="connsiteX5" fmla="*/ 516255 w 1061085"/>
              <a:gd name="connsiteY5" fmla="*/ 121920 h 554355"/>
              <a:gd name="connsiteX6" fmla="*/ 1057275 w 1061085"/>
              <a:gd name="connsiteY6" fmla="*/ 205740 h 554355"/>
              <a:gd name="connsiteX0" fmla="*/ 1057275 w 1061085"/>
              <a:gd name="connsiteY0" fmla="*/ 554355 h 554355"/>
              <a:gd name="connsiteX1" fmla="*/ 0 w 1061085"/>
              <a:gd name="connsiteY1" fmla="*/ 49530 h 554355"/>
              <a:gd name="connsiteX2" fmla="*/ 182880 w 1061085"/>
              <a:gd name="connsiteY2" fmla="*/ 0 h 554355"/>
              <a:gd name="connsiteX3" fmla="*/ 1061085 w 1061085"/>
              <a:gd name="connsiteY3" fmla="*/ 13335 h 554355"/>
              <a:gd name="connsiteX4" fmla="*/ 773430 w 1061085"/>
              <a:gd name="connsiteY4" fmla="*/ 40004 h 554355"/>
              <a:gd name="connsiteX5" fmla="*/ 474345 w 1061085"/>
              <a:gd name="connsiteY5" fmla="*/ 68580 h 554355"/>
              <a:gd name="connsiteX6" fmla="*/ 516255 w 1061085"/>
              <a:gd name="connsiteY6" fmla="*/ 121920 h 554355"/>
              <a:gd name="connsiteX7" fmla="*/ 1057275 w 1061085"/>
              <a:gd name="connsiteY7" fmla="*/ 205740 h 554355"/>
              <a:gd name="connsiteX0" fmla="*/ 1057275 w 1061085"/>
              <a:gd name="connsiteY0" fmla="*/ 554355 h 554355"/>
              <a:gd name="connsiteX1" fmla="*/ 0 w 1061085"/>
              <a:gd name="connsiteY1" fmla="*/ 49530 h 554355"/>
              <a:gd name="connsiteX2" fmla="*/ 182880 w 1061085"/>
              <a:gd name="connsiteY2" fmla="*/ 0 h 554355"/>
              <a:gd name="connsiteX3" fmla="*/ 1061085 w 1061085"/>
              <a:gd name="connsiteY3" fmla="*/ 13335 h 554355"/>
              <a:gd name="connsiteX4" fmla="*/ 723900 w 1061085"/>
              <a:gd name="connsiteY4" fmla="*/ 26669 h 554355"/>
              <a:gd name="connsiteX5" fmla="*/ 474345 w 1061085"/>
              <a:gd name="connsiteY5" fmla="*/ 68580 h 554355"/>
              <a:gd name="connsiteX6" fmla="*/ 516255 w 1061085"/>
              <a:gd name="connsiteY6" fmla="*/ 121920 h 554355"/>
              <a:gd name="connsiteX7" fmla="*/ 1057275 w 1061085"/>
              <a:gd name="connsiteY7" fmla="*/ 205740 h 554355"/>
              <a:gd name="connsiteX0" fmla="*/ 1057275 w 1061085"/>
              <a:gd name="connsiteY0" fmla="*/ 554355 h 554355"/>
              <a:gd name="connsiteX1" fmla="*/ 0 w 1061085"/>
              <a:gd name="connsiteY1" fmla="*/ 49530 h 554355"/>
              <a:gd name="connsiteX2" fmla="*/ 182880 w 1061085"/>
              <a:gd name="connsiteY2" fmla="*/ 0 h 554355"/>
              <a:gd name="connsiteX3" fmla="*/ 1061085 w 1061085"/>
              <a:gd name="connsiteY3" fmla="*/ 32385 h 554355"/>
              <a:gd name="connsiteX4" fmla="*/ 723900 w 1061085"/>
              <a:gd name="connsiteY4" fmla="*/ 26669 h 554355"/>
              <a:gd name="connsiteX5" fmla="*/ 474345 w 1061085"/>
              <a:gd name="connsiteY5" fmla="*/ 68580 h 554355"/>
              <a:gd name="connsiteX6" fmla="*/ 516255 w 1061085"/>
              <a:gd name="connsiteY6" fmla="*/ 121920 h 554355"/>
              <a:gd name="connsiteX7" fmla="*/ 1057275 w 1061085"/>
              <a:gd name="connsiteY7" fmla="*/ 205740 h 554355"/>
              <a:gd name="connsiteX0" fmla="*/ 1057275 w 1061085"/>
              <a:gd name="connsiteY0" fmla="*/ 554355 h 554355"/>
              <a:gd name="connsiteX1" fmla="*/ 0 w 1061085"/>
              <a:gd name="connsiteY1" fmla="*/ 49530 h 554355"/>
              <a:gd name="connsiteX2" fmla="*/ 182880 w 1061085"/>
              <a:gd name="connsiteY2" fmla="*/ 0 h 554355"/>
              <a:gd name="connsiteX3" fmla="*/ 1061085 w 1061085"/>
              <a:gd name="connsiteY3" fmla="*/ 32385 h 554355"/>
              <a:gd name="connsiteX4" fmla="*/ 712470 w 1061085"/>
              <a:gd name="connsiteY4" fmla="*/ 32384 h 554355"/>
              <a:gd name="connsiteX5" fmla="*/ 474345 w 1061085"/>
              <a:gd name="connsiteY5" fmla="*/ 68580 h 554355"/>
              <a:gd name="connsiteX6" fmla="*/ 516255 w 1061085"/>
              <a:gd name="connsiteY6" fmla="*/ 121920 h 554355"/>
              <a:gd name="connsiteX7" fmla="*/ 1057275 w 1061085"/>
              <a:gd name="connsiteY7" fmla="*/ 205740 h 554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1085" h="554355">
                <a:moveTo>
                  <a:pt x="1057275" y="554355"/>
                </a:moveTo>
                <a:lnTo>
                  <a:pt x="0" y="49530"/>
                </a:lnTo>
                <a:lnTo>
                  <a:pt x="182880" y="0"/>
                </a:lnTo>
                <a:lnTo>
                  <a:pt x="1061085" y="32385"/>
                </a:lnTo>
                <a:lnTo>
                  <a:pt x="712470" y="32384"/>
                </a:lnTo>
                <a:lnTo>
                  <a:pt x="474345" y="68580"/>
                </a:lnTo>
                <a:lnTo>
                  <a:pt x="516255" y="121920"/>
                </a:lnTo>
                <a:lnTo>
                  <a:pt x="1057275" y="205740"/>
                </a:lnTo>
              </a:path>
            </a:pathLst>
          </a:custGeom>
          <a:gradFill>
            <a:gsLst>
              <a:gs pos="12000">
                <a:srgbClr val="FDB0A1">
                  <a:alpha val="0"/>
                </a:srgbClr>
              </a:gs>
              <a:gs pos="53000">
                <a:srgbClr val="FF0000">
                  <a:alpha val="53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6" name="フリーフォーム: 図形 55">
            <a:extLst>
              <a:ext uri="{FF2B5EF4-FFF2-40B4-BE49-F238E27FC236}">
                <a16:creationId xmlns:a16="http://schemas.microsoft.com/office/drawing/2014/main" id="{BC9B8E00-3D3A-407D-8FC4-E0BE1AE7C9F8}"/>
              </a:ext>
            </a:extLst>
          </p:cNvPr>
          <p:cNvSpPr/>
          <p:nvPr/>
        </p:nvSpPr>
        <p:spPr>
          <a:xfrm>
            <a:off x="3537179" y="6990297"/>
            <a:ext cx="524638" cy="584835"/>
          </a:xfrm>
          <a:custGeom>
            <a:avLst/>
            <a:gdLst>
              <a:gd name="connsiteX0" fmla="*/ 0 w 518160"/>
              <a:gd name="connsiteY0" fmla="*/ 640080 h 640080"/>
              <a:gd name="connsiteX1" fmla="*/ 438912 w 518160"/>
              <a:gd name="connsiteY1" fmla="*/ 341376 h 640080"/>
              <a:gd name="connsiteX2" fmla="*/ 518160 w 518160"/>
              <a:gd name="connsiteY2" fmla="*/ 121920 h 640080"/>
              <a:gd name="connsiteX3" fmla="*/ 365760 w 518160"/>
              <a:gd name="connsiteY3" fmla="*/ 24384 h 640080"/>
              <a:gd name="connsiteX4" fmla="*/ 73152 w 518160"/>
              <a:gd name="connsiteY4" fmla="*/ 0 h 640080"/>
              <a:gd name="connsiteX0" fmla="*/ 0 w 518160"/>
              <a:gd name="connsiteY0" fmla="*/ 617387 h 617387"/>
              <a:gd name="connsiteX1" fmla="*/ 438912 w 518160"/>
              <a:gd name="connsiteY1" fmla="*/ 318683 h 617387"/>
              <a:gd name="connsiteX2" fmla="*/ 518160 w 518160"/>
              <a:gd name="connsiteY2" fmla="*/ 99227 h 617387"/>
              <a:gd name="connsiteX3" fmla="*/ 365760 w 518160"/>
              <a:gd name="connsiteY3" fmla="*/ 1691 h 617387"/>
              <a:gd name="connsiteX4" fmla="*/ 12192 w 518160"/>
              <a:gd name="connsiteY4" fmla="*/ 9692 h 617387"/>
              <a:gd name="connsiteX0" fmla="*/ 0 w 518160"/>
              <a:gd name="connsiteY0" fmla="*/ 607695 h 607695"/>
              <a:gd name="connsiteX1" fmla="*/ 438912 w 518160"/>
              <a:gd name="connsiteY1" fmla="*/ 308991 h 607695"/>
              <a:gd name="connsiteX2" fmla="*/ 518160 w 518160"/>
              <a:gd name="connsiteY2" fmla="*/ 89535 h 607695"/>
              <a:gd name="connsiteX3" fmla="*/ 361950 w 518160"/>
              <a:gd name="connsiteY3" fmla="*/ 30099 h 607695"/>
              <a:gd name="connsiteX4" fmla="*/ 12192 w 518160"/>
              <a:gd name="connsiteY4" fmla="*/ 0 h 607695"/>
              <a:gd name="connsiteX0" fmla="*/ 0 w 501015"/>
              <a:gd name="connsiteY0" fmla="*/ 607695 h 607695"/>
              <a:gd name="connsiteX1" fmla="*/ 438912 w 501015"/>
              <a:gd name="connsiteY1" fmla="*/ 308991 h 607695"/>
              <a:gd name="connsiteX2" fmla="*/ 501015 w 501015"/>
              <a:gd name="connsiteY2" fmla="*/ 104775 h 607695"/>
              <a:gd name="connsiteX3" fmla="*/ 361950 w 501015"/>
              <a:gd name="connsiteY3" fmla="*/ 30099 h 607695"/>
              <a:gd name="connsiteX4" fmla="*/ 12192 w 501015"/>
              <a:gd name="connsiteY4" fmla="*/ 0 h 607695"/>
              <a:gd name="connsiteX0" fmla="*/ 0 w 501015"/>
              <a:gd name="connsiteY0" fmla="*/ 607695 h 607695"/>
              <a:gd name="connsiteX1" fmla="*/ 438912 w 501015"/>
              <a:gd name="connsiteY1" fmla="*/ 308991 h 607695"/>
              <a:gd name="connsiteX2" fmla="*/ 470155 w 501015"/>
              <a:gd name="connsiteY2" fmla="*/ 201930 h 607695"/>
              <a:gd name="connsiteX3" fmla="*/ 501015 w 501015"/>
              <a:gd name="connsiteY3" fmla="*/ 104775 h 607695"/>
              <a:gd name="connsiteX4" fmla="*/ 361950 w 501015"/>
              <a:gd name="connsiteY4" fmla="*/ 30099 h 607695"/>
              <a:gd name="connsiteX5" fmla="*/ 12192 w 501015"/>
              <a:gd name="connsiteY5" fmla="*/ 0 h 607695"/>
              <a:gd name="connsiteX0" fmla="*/ 0 w 508255"/>
              <a:gd name="connsiteY0" fmla="*/ 607695 h 607695"/>
              <a:gd name="connsiteX1" fmla="*/ 438912 w 508255"/>
              <a:gd name="connsiteY1" fmla="*/ 308991 h 607695"/>
              <a:gd name="connsiteX2" fmla="*/ 508255 w 508255"/>
              <a:gd name="connsiteY2" fmla="*/ 203835 h 607695"/>
              <a:gd name="connsiteX3" fmla="*/ 501015 w 508255"/>
              <a:gd name="connsiteY3" fmla="*/ 104775 h 607695"/>
              <a:gd name="connsiteX4" fmla="*/ 361950 w 508255"/>
              <a:gd name="connsiteY4" fmla="*/ 30099 h 607695"/>
              <a:gd name="connsiteX5" fmla="*/ 12192 w 508255"/>
              <a:gd name="connsiteY5" fmla="*/ 0 h 607695"/>
              <a:gd name="connsiteX0" fmla="*/ 0 w 508255"/>
              <a:gd name="connsiteY0" fmla="*/ 607695 h 607695"/>
              <a:gd name="connsiteX1" fmla="*/ 438912 w 508255"/>
              <a:gd name="connsiteY1" fmla="*/ 308991 h 607695"/>
              <a:gd name="connsiteX2" fmla="*/ 508255 w 508255"/>
              <a:gd name="connsiteY2" fmla="*/ 203835 h 607695"/>
              <a:gd name="connsiteX3" fmla="*/ 501015 w 508255"/>
              <a:gd name="connsiteY3" fmla="*/ 104775 h 607695"/>
              <a:gd name="connsiteX4" fmla="*/ 361950 w 508255"/>
              <a:gd name="connsiteY4" fmla="*/ 30099 h 607695"/>
              <a:gd name="connsiteX5" fmla="*/ 12192 w 508255"/>
              <a:gd name="connsiteY5" fmla="*/ 0 h 607695"/>
              <a:gd name="connsiteX6" fmla="*/ 0 w 508255"/>
              <a:gd name="connsiteY6" fmla="*/ 607695 h 607695"/>
              <a:gd name="connsiteX0" fmla="*/ 0 w 508255"/>
              <a:gd name="connsiteY0" fmla="*/ 594360 h 594360"/>
              <a:gd name="connsiteX1" fmla="*/ 438912 w 508255"/>
              <a:gd name="connsiteY1" fmla="*/ 295656 h 594360"/>
              <a:gd name="connsiteX2" fmla="*/ 508255 w 508255"/>
              <a:gd name="connsiteY2" fmla="*/ 190500 h 594360"/>
              <a:gd name="connsiteX3" fmla="*/ 501015 w 508255"/>
              <a:gd name="connsiteY3" fmla="*/ 91440 h 594360"/>
              <a:gd name="connsiteX4" fmla="*/ 361950 w 508255"/>
              <a:gd name="connsiteY4" fmla="*/ 16764 h 594360"/>
              <a:gd name="connsiteX5" fmla="*/ 762 w 508255"/>
              <a:gd name="connsiteY5" fmla="*/ 0 h 594360"/>
              <a:gd name="connsiteX6" fmla="*/ 0 w 508255"/>
              <a:gd name="connsiteY6" fmla="*/ 594360 h 594360"/>
              <a:gd name="connsiteX0" fmla="*/ 0 w 508255"/>
              <a:gd name="connsiteY0" fmla="*/ 594360 h 594360"/>
              <a:gd name="connsiteX1" fmla="*/ 438912 w 508255"/>
              <a:gd name="connsiteY1" fmla="*/ 295656 h 594360"/>
              <a:gd name="connsiteX2" fmla="*/ 508255 w 508255"/>
              <a:gd name="connsiteY2" fmla="*/ 190500 h 594360"/>
              <a:gd name="connsiteX3" fmla="*/ 501015 w 508255"/>
              <a:gd name="connsiteY3" fmla="*/ 91440 h 594360"/>
              <a:gd name="connsiteX4" fmla="*/ 361950 w 508255"/>
              <a:gd name="connsiteY4" fmla="*/ 16764 h 594360"/>
              <a:gd name="connsiteX5" fmla="*/ 10287 w 508255"/>
              <a:gd name="connsiteY5" fmla="*/ 0 h 594360"/>
              <a:gd name="connsiteX6" fmla="*/ 0 w 508255"/>
              <a:gd name="connsiteY6" fmla="*/ 594360 h 594360"/>
              <a:gd name="connsiteX0" fmla="*/ 1143 w 497968"/>
              <a:gd name="connsiteY0" fmla="*/ 584835 h 584835"/>
              <a:gd name="connsiteX1" fmla="*/ 428625 w 497968"/>
              <a:gd name="connsiteY1" fmla="*/ 295656 h 584835"/>
              <a:gd name="connsiteX2" fmla="*/ 497968 w 497968"/>
              <a:gd name="connsiteY2" fmla="*/ 190500 h 584835"/>
              <a:gd name="connsiteX3" fmla="*/ 490728 w 497968"/>
              <a:gd name="connsiteY3" fmla="*/ 91440 h 584835"/>
              <a:gd name="connsiteX4" fmla="*/ 351663 w 497968"/>
              <a:gd name="connsiteY4" fmla="*/ 16764 h 584835"/>
              <a:gd name="connsiteX5" fmla="*/ 0 w 497968"/>
              <a:gd name="connsiteY5" fmla="*/ 0 h 584835"/>
              <a:gd name="connsiteX6" fmla="*/ 1143 w 497968"/>
              <a:gd name="connsiteY6" fmla="*/ 584835 h 584835"/>
              <a:gd name="connsiteX0" fmla="*/ 1143 w 497968"/>
              <a:gd name="connsiteY0" fmla="*/ 584835 h 584835"/>
              <a:gd name="connsiteX1" fmla="*/ 417195 w 497968"/>
              <a:gd name="connsiteY1" fmla="*/ 326136 h 584835"/>
              <a:gd name="connsiteX2" fmla="*/ 497968 w 497968"/>
              <a:gd name="connsiteY2" fmla="*/ 190500 h 584835"/>
              <a:gd name="connsiteX3" fmla="*/ 490728 w 497968"/>
              <a:gd name="connsiteY3" fmla="*/ 91440 h 584835"/>
              <a:gd name="connsiteX4" fmla="*/ 351663 w 497968"/>
              <a:gd name="connsiteY4" fmla="*/ 16764 h 584835"/>
              <a:gd name="connsiteX5" fmla="*/ 0 w 497968"/>
              <a:gd name="connsiteY5" fmla="*/ 0 h 584835"/>
              <a:gd name="connsiteX6" fmla="*/ 1143 w 497968"/>
              <a:gd name="connsiteY6" fmla="*/ 584835 h 584835"/>
              <a:gd name="connsiteX0" fmla="*/ 1143 w 497968"/>
              <a:gd name="connsiteY0" fmla="*/ 584835 h 584835"/>
              <a:gd name="connsiteX1" fmla="*/ 417195 w 497968"/>
              <a:gd name="connsiteY1" fmla="*/ 326136 h 584835"/>
              <a:gd name="connsiteX2" fmla="*/ 497968 w 497968"/>
              <a:gd name="connsiteY2" fmla="*/ 190500 h 584835"/>
              <a:gd name="connsiteX3" fmla="*/ 490728 w 497968"/>
              <a:gd name="connsiteY3" fmla="*/ 91440 h 584835"/>
              <a:gd name="connsiteX4" fmla="*/ 351663 w 497968"/>
              <a:gd name="connsiteY4" fmla="*/ 16764 h 584835"/>
              <a:gd name="connsiteX5" fmla="*/ 0 w 497968"/>
              <a:gd name="connsiteY5" fmla="*/ 0 h 584835"/>
              <a:gd name="connsiteX6" fmla="*/ 1143 w 497968"/>
              <a:gd name="connsiteY6" fmla="*/ 584835 h 584835"/>
              <a:gd name="connsiteX0" fmla="*/ 1143 w 524638"/>
              <a:gd name="connsiteY0" fmla="*/ 584835 h 584835"/>
              <a:gd name="connsiteX1" fmla="*/ 417195 w 524638"/>
              <a:gd name="connsiteY1" fmla="*/ 326136 h 584835"/>
              <a:gd name="connsiteX2" fmla="*/ 524638 w 524638"/>
              <a:gd name="connsiteY2" fmla="*/ 154305 h 584835"/>
              <a:gd name="connsiteX3" fmla="*/ 490728 w 524638"/>
              <a:gd name="connsiteY3" fmla="*/ 91440 h 584835"/>
              <a:gd name="connsiteX4" fmla="*/ 351663 w 524638"/>
              <a:gd name="connsiteY4" fmla="*/ 16764 h 584835"/>
              <a:gd name="connsiteX5" fmla="*/ 0 w 524638"/>
              <a:gd name="connsiteY5" fmla="*/ 0 h 584835"/>
              <a:gd name="connsiteX6" fmla="*/ 1143 w 524638"/>
              <a:gd name="connsiteY6" fmla="*/ 584835 h 584835"/>
              <a:gd name="connsiteX0" fmla="*/ 1143 w 524638"/>
              <a:gd name="connsiteY0" fmla="*/ 584835 h 584835"/>
              <a:gd name="connsiteX1" fmla="*/ 417195 w 524638"/>
              <a:gd name="connsiteY1" fmla="*/ 326136 h 584835"/>
              <a:gd name="connsiteX2" fmla="*/ 524638 w 524638"/>
              <a:gd name="connsiteY2" fmla="*/ 154305 h 584835"/>
              <a:gd name="connsiteX3" fmla="*/ 490728 w 524638"/>
              <a:gd name="connsiteY3" fmla="*/ 91440 h 584835"/>
              <a:gd name="connsiteX4" fmla="*/ 351663 w 524638"/>
              <a:gd name="connsiteY4" fmla="*/ 16764 h 584835"/>
              <a:gd name="connsiteX5" fmla="*/ 0 w 524638"/>
              <a:gd name="connsiteY5" fmla="*/ 0 h 584835"/>
              <a:gd name="connsiteX6" fmla="*/ 1143 w 524638"/>
              <a:gd name="connsiteY6" fmla="*/ 584835 h 584835"/>
              <a:gd name="connsiteX0" fmla="*/ 1143 w 524638"/>
              <a:gd name="connsiteY0" fmla="*/ 584835 h 584835"/>
              <a:gd name="connsiteX1" fmla="*/ 417195 w 524638"/>
              <a:gd name="connsiteY1" fmla="*/ 326136 h 584835"/>
              <a:gd name="connsiteX2" fmla="*/ 524638 w 524638"/>
              <a:gd name="connsiteY2" fmla="*/ 154305 h 584835"/>
              <a:gd name="connsiteX3" fmla="*/ 490728 w 524638"/>
              <a:gd name="connsiteY3" fmla="*/ 91440 h 584835"/>
              <a:gd name="connsiteX4" fmla="*/ 351663 w 524638"/>
              <a:gd name="connsiteY4" fmla="*/ 16764 h 584835"/>
              <a:gd name="connsiteX5" fmla="*/ 0 w 524638"/>
              <a:gd name="connsiteY5" fmla="*/ 0 h 584835"/>
              <a:gd name="connsiteX6" fmla="*/ 1143 w 524638"/>
              <a:gd name="connsiteY6" fmla="*/ 584835 h 584835"/>
              <a:gd name="connsiteX0" fmla="*/ 1143 w 524638"/>
              <a:gd name="connsiteY0" fmla="*/ 584835 h 584835"/>
              <a:gd name="connsiteX1" fmla="*/ 417195 w 524638"/>
              <a:gd name="connsiteY1" fmla="*/ 326136 h 584835"/>
              <a:gd name="connsiteX2" fmla="*/ 524638 w 524638"/>
              <a:gd name="connsiteY2" fmla="*/ 154305 h 584835"/>
              <a:gd name="connsiteX3" fmla="*/ 490728 w 524638"/>
              <a:gd name="connsiteY3" fmla="*/ 91440 h 584835"/>
              <a:gd name="connsiteX4" fmla="*/ 345948 w 524638"/>
              <a:gd name="connsiteY4" fmla="*/ 20574 h 584835"/>
              <a:gd name="connsiteX5" fmla="*/ 0 w 524638"/>
              <a:gd name="connsiteY5" fmla="*/ 0 h 584835"/>
              <a:gd name="connsiteX6" fmla="*/ 1143 w 524638"/>
              <a:gd name="connsiteY6" fmla="*/ 584835 h 58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4638" h="584835">
                <a:moveTo>
                  <a:pt x="1143" y="584835"/>
                </a:moveTo>
                <a:cubicBezTo>
                  <a:pt x="139827" y="498602"/>
                  <a:pt x="263271" y="429514"/>
                  <a:pt x="417195" y="326136"/>
                </a:cubicBezTo>
                <a:cubicBezTo>
                  <a:pt x="453009" y="268859"/>
                  <a:pt x="488824" y="236347"/>
                  <a:pt x="524638" y="154305"/>
                </a:cubicBezTo>
                <a:cubicBezTo>
                  <a:pt x="515240" y="114300"/>
                  <a:pt x="502031" y="112395"/>
                  <a:pt x="490728" y="91440"/>
                </a:cubicBezTo>
                <a:lnTo>
                  <a:pt x="345948" y="20574"/>
                </a:lnTo>
                <a:lnTo>
                  <a:pt x="0" y="0"/>
                </a:lnTo>
                <a:lnTo>
                  <a:pt x="1143" y="584835"/>
                </a:lnTo>
                <a:close/>
              </a:path>
            </a:pathLst>
          </a:custGeom>
          <a:gradFill>
            <a:gsLst>
              <a:gs pos="0">
                <a:srgbClr val="FDB0A1">
                  <a:alpha val="0"/>
                </a:srgbClr>
              </a:gs>
              <a:gs pos="46000">
                <a:srgbClr val="FF0000">
                  <a:alpha val="33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7" name="グループ化 56">
            <a:extLst>
              <a:ext uri="{FF2B5EF4-FFF2-40B4-BE49-F238E27FC236}">
                <a16:creationId xmlns:a16="http://schemas.microsoft.com/office/drawing/2014/main" id="{D0063944-2827-4B2F-BC76-FD4BD4A3BE56}"/>
              </a:ext>
            </a:extLst>
          </p:cNvPr>
          <p:cNvGrpSpPr/>
          <p:nvPr/>
        </p:nvGrpSpPr>
        <p:grpSpPr>
          <a:xfrm>
            <a:off x="3868155" y="7028568"/>
            <a:ext cx="370976" cy="309761"/>
            <a:chOff x="4809542" y="7275892"/>
            <a:chExt cx="272315" cy="209517"/>
          </a:xfrm>
        </p:grpSpPr>
        <p:sp>
          <p:nvSpPr>
            <p:cNvPr id="58" name="矢印: 右 57">
              <a:extLst>
                <a:ext uri="{FF2B5EF4-FFF2-40B4-BE49-F238E27FC236}">
                  <a16:creationId xmlns:a16="http://schemas.microsoft.com/office/drawing/2014/main" id="{637B70C3-F90E-4C1F-AA95-29EEF8E79AC6}"/>
                </a:ext>
              </a:extLst>
            </p:cNvPr>
            <p:cNvSpPr/>
            <p:nvPr/>
          </p:nvSpPr>
          <p:spPr>
            <a:xfrm rot="10800000">
              <a:off x="4809542" y="7275892"/>
              <a:ext cx="254554" cy="209517"/>
            </a:xfrm>
            <a:prstGeom prst="rightArrow">
              <a:avLst>
                <a:gd name="adj1" fmla="val 53384"/>
                <a:gd name="adj2" fmla="val 57790"/>
              </a:avLst>
            </a:prstGeom>
            <a:gradFill flip="none" rotWithShape="1">
              <a:gsLst>
                <a:gs pos="12000">
                  <a:srgbClr val="FDB0A1"/>
                </a:gs>
                <a:gs pos="67000">
                  <a:srgbClr val="FF0000"/>
                </a:gs>
              </a:gsLst>
              <a:lin ang="0" scaled="1"/>
              <a:tileRect/>
            </a:gra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59" name="テキスト ボックス 58">
              <a:extLst>
                <a:ext uri="{FF2B5EF4-FFF2-40B4-BE49-F238E27FC236}">
                  <a16:creationId xmlns:a16="http://schemas.microsoft.com/office/drawing/2014/main" id="{25D9EFF0-16A9-4C1D-959F-49737866F3FA}"/>
                </a:ext>
              </a:extLst>
            </p:cNvPr>
            <p:cNvSpPr txBox="1"/>
            <p:nvPr/>
          </p:nvSpPr>
          <p:spPr>
            <a:xfrm>
              <a:off x="4833341" y="7314283"/>
              <a:ext cx="248516" cy="124905"/>
            </a:xfrm>
            <a:prstGeom prst="rect">
              <a:avLst/>
            </a:prstGeom>
            <a:noFill/>
          </p:spPr>
          <p:txBody>
            <a:bodyPr wrap="none" rtlCol="0">
              <a:spAutoFit/>
            </a:bodyPr>
            <a:lstStyle/>
            <a:p>
              <a:r>
                <a:rPr kumimoji="1" lang="ja-JP" altLang="en-US" sz="600" dirty="0">
                  <a:latin typeface="メイリオ" panose="020B0604030504040204" pitchFamily="50" charset="-128"/>
                  <a:ea typeface="メイリオ" panose="020B0604030504040204" pitchFamily="50" charset="-128"/>
                </a:rPr>
                <a:t>拡幅</a:t>
              </a:r>
            </a:p>
          </p:txBody>
        </p:sp>
      </p:grpSp>
      <p:sp>
        <p:nvSpPr>
          <p:cNvPr id="62" name="テキスト ボックス 61">
            <a:extLst>
              <a:ext uri="{FF2B5EF4-FFF2-40B4-BE49-F238E27FC236}">
                <a16:creationId xmlns:a16="http://schemas.microsoft.com/office/drawing/2014/main" id="{244A9671-2032-4F05-A968-EBDD8B446CC3}"/>
              </a:ext>
            </a:extLst>
          </p:cNvPr>
          <p:cNvSpPr txBox="1"/>
          <p:nvPr/>
        </p:nvSpPr>
        <p:spPr>
          <a:xfrm>
            <a:off x="6669360" y="9706109"/>
            <a:ext cx="235962" cy="215444"/>
          </a:xfrm>
          <a:prstGeom prst="rect">
            <a:avLst/>
          </a:prstGeom>
          <a:noFill/>
        </p:spPr>
        <p:txBody>
          <a:bodyPr wrap="none" rtlCol="0">
            <a:spAutoFit/>
          </a:bodyPr>
          <a:lstStyle/>
          <a:p>
            <a:r>
              <a:rPr kumimoji="1" lang="en-US" altLang="ja-JP" sz="800" dirty="0"/>
              <a:t>3</a:t>
            </a:r>
            <a:endParaRPr kumimoji="1" lang="ja-JP" altLang="en-US" sz="800" dirty="0"/>
          </a:p>
        </p:txBody>
      </p:sp>
    </p:spTree>
    <p:extLst>
      <p:ext uri="{BB962C8B-B14F-4D97-AF65-F5344CB8AC3E}">
        <p14:creationId xmlns:p14="http://schemas.microsoft.com/office/powerpoint/2010/main" val="822299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タイトル 1">
            <a:extLst>
              <a:ext uri="{FF2B5EF4-FFF2-40B4-BE49-F238E27FC236}">
                <a16:creationId xmlns:a16="http://schemas.microsoft.com/office/drawing/2014/main" id="{47D20681-3D0F-474C-A6A2-3F9294C2E5C3}"/>
              </a:ext>
            </a:extLst>
          </p:cNvPr>
          <p:cNvSpPr txBox="1">
            <a:spLocks/>
          </p:cNvSpPr>
          <p:nvPr/>
        </p:nvSpPr>
        <p:spPr>
          <a:xfrm>
            <a:off x="42521" y="412612"/>
            <a:ext cx="6614299" cy="831617"/>
          </a:xfrm>
          <a:prstGeom prst="rect">
            <a:avLst/>
          </a:prstGeom>
        </p:spPr>
        <p:txBody>
          <a:bodyPr vert="horz" lIns="92994" tIns="46497" rIns="92994" bIns="46497"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５年に１回の地点・区間における交通情勢調査に併せ、ビッグデータを活用し、自動車の動きを面的にとらえ分析・評価することで、いつどこでどの程度の交通集中・移動の需要があるのかを把握します。</a:t>
            </a:r>
          </a:p>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時間帯・区間毎の旅行速度や移動経路等を可視化することで、ハード・ソフト両面から地域の交通事情に応じた効果的・効率的な渋滞対策に活用していきます。</a:t>
            </a:r>
          </a:p>
        </p:txBody>
      </p:sp>
      <p:sp>
        <p:nvSpPr>
          <p:cNvPr id="30" name="正方形/長方形 29">
            <a:extLst>
              <a:ext uri="{FF2B5EF4-FFF2-40B4-BE49-F238E27FC236}">
                <a16:creationId xmlns:a16="http://schemas.microsoft.com/office/drawing/2014/main" id="{3AE7C664-B3D9-44F5-AB2F-C6C51F95797E}"/>
              </a:ext>
            </a:extLst>
          </p:cNvPr>
          <p:cNvSpPr/>
          <p:nvPr/>
        </p:nvSpPr>
        <p:spPr>
          <a:xfrm>
            <a:off x="94153" y="1208584"/>
            <a:ext cx="3263429" cy="352839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1" name="テキスト ボックス 9">
            <a:extLst>
              <a:ext uri="{FF2B5EF4-FFF2-40B4-BE49-F238E27FC236}">
                <a16:creationId xmlns:a16="http://schemas.microsoft.com/office/drawing/2014/main" id="{5C306C83-C171-4AAE-9BE2-EB45ADD8DBB3}"/>
              </a:ext>
            </a:extLst>
          </p:cNvPr>
          <p:cNvSpPr txBox="1"/>
          <p:nvPr/>
        </p:nvSpPr>
        <p:spPr>
          <a:xfrm>
            <a:off x="495246" y="1263788"/>
            <a:ext cx="2461242" cy="430887"/>
          </a:xfrm>
          <a:prstGeom prst="rect">
            <a:avLst/>
          </a:prstGeom>
          <a:noFill/>
        </p:spPr>
        <p:txBody>
          <a:bodyPr wrap="square" rtlCol="0">
            <a:spAutoFit/>
          </a:bodyPr>
          <a:lstStyle/>
          <a:p>
            <a:pPr algn="just"/>
            <a:r>
              <a:rPr lang="ja-JP" sz="110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時間帯・区間毎の渋滞状況</a:t>
            </a:r>
            <a:endParaRPr lang="en-US" altLang="ja-JP" sz="110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sz="110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（旅行速度・所要時間）を可視化</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pic>
        <p:nvPicPr>
          <p:cNvPr id="32" name="図 31">
            <a:extLst>
              <a:ext uri="{FF2B5EF4-FFF2-40B4-BE49-F238E27FC236}">
                <a16:creationId xmlns:a16="http://schemas.microsoft.com/office/drawing/2014/main" id="{54BD59F9-D246-406C-9364-29BC60CD1F9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1556" y="1643541"/>
            <a:ext cx="3043890" cy="2373355"/>
          </a:xfrm>
          <a:prstGeom prst="rect">
            <a:avLst/>
          </a:prstGeom>
          <a:noFill/>
          <a:ln>
            <a:noFill/>
          </a:ln>
        </p:spPr>
      </p:pic>
      <p:pic>
        <p:nvPicPr>
          <p:cNvPr id="33" name="図 32">
            <a:extLst>
              <a:ext uri="{FF2B5EF4-FFF2-40B4-BE49-F238E27FC236}">
                <a16:creationId xmlns:a16="http://schemas.microsoft.com/office/drawing/2014/main" id="{BB262451-87A3-4214-9AC5-0578725F7250}"/>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974888" y="3800872"/>
            <a:ext cx="1343703" cy="842008"/>
          </a:xfrm>
          <a:prstGeom prst="rect">
            <a:avLst/>
          </a:prstGeom>
        </p:spPr>
      </p:pic>
      <p:sp>
        <p:nvSpPr>
          <p:cNvPr id="35" name="テキスト ボックス 200">
            <a:extLst>
              <a:ext uri="{FF2B5EF4-FFF2-40B4-BE49-F238E27FC236}">
                <a16:creationId xmlns:a16="http://schemas.microsoft.com/office/drawing/2014/main" id="{6BE8AFE2-1EA5-4C84-8B68-C37681B2CE0D}"/>
              </a:ext>
            </a:extLst>
          </p:cNvPr>
          <p:cNvSpPr txBox="1"/>
          <p:nvPr/>
        </p:nvSpPr>
        <p:spPr>
          <a:xfrm>
            <a:off x="265087" y="4736976"/>
            <a:ext cx="3099435" cy="261610"/>
          </a:xfrm>
          <a:prstGeom prst="rect">
            <a:avLst/>
          </a:prstGeom>
          <a:noFill/>
        </p:spPr>
        <p:txBody>
          <a:bodyPr wrap="square" rtlCol="0">
            <a:spAutoFit/>
          </a:bodyPr>
          <a:lstStyle/>
          <a:p>
            <a:pPr algn="ctr"/>
            <a:r>
              <a:rPr lang="ja-JP" sz="1100" kern="1200" dirty="0">
                <a:effectLst/>
                <a:latin typeface="メイリオ" panose="020B0604030504040204" pitchFamily="50" charset="-128"/>
                <a:ea typeface="メイリオ" panose="020B0604030504040204" pitchFamily="50" charset="-128"/>
                <a:cs typeface="Times New Roman" panose="02020603050405020304" pitchFamily="18" charset="0"/>
              </a:rPr>
              <a:t>府内の渋滞状況イメージ</a:t>
            </a:r>
            <a:endParaRPr lang="ja-JP" kern="100" dirty="0">
              <a:effectLst/>
              <a:latin typeface="メイリオ" panose="020B0604030504040204" pitchFamily="50" charset="-128"/>
              <a:ea typeface="メイリオ" panose="020B0604030504040204" pitchFamily="50" charset="-128"/>
            </a:endParaRPr>
          </a:p>
        </p:txBody>
      </p:sp>
      <p:sp>
        <p:nvSpPr>
          <p:cNvPr id="36" name="正方形/長方形 35">
            <a:extLst>
              <a:ext uri="{FF2B5EF4-FFF2-40B4-BE49-F238E27FC236}">
                <a16:creationId xmlns:a16="http://schemas.microsoft.com/office/drawing/2014/main" id="{C94435F3-1F32-4688-88C4-EC65C9361D89}"/>
              </a:ext>
            </a:extLst>
          </p:cNvPr>
          <p:cNvSpPr/>
          <p:nvPr/>
        </p:nvSpPr>
        <p:spPr>
          <a:xfrm>
            <a:off x="3494985" y="1208584"/>
            <a:ext cx="3268862" cy="352839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7" name="テキスト ボックス 38">
            <a:extLst>
              <a:ext uri="{FF2B5EF4-FFF2-40B4-BE49-F238E27FC236}">
                <a16:creationId xmlns:a16="http://schemas.microsoft.com/office/drawing/2014/main" id="{CF53BC9B-5B2F-4831-A9AB-B3D5B58B4644}"/>
              </a:ext>
            </a:extLst>
          </p:cNvPr>
          <p:cNvSpPr txBox="1"/>
          <p:nvPr/>
        </p:nvSpPr>
        <p:spPr>
          <a:xfrm>
            <a:off x="3682032" y="1263789"/>
            <a:ext cx="2864128" cy="430887"/>
          </a:xfrm>
          <a:prstGeom prst="rect">
            <a:avLst/>
          </a:prstGeom>
          <a:noFill/>
        </p:spPr>
        <p:txBody>
          <a:bodyPr wrap="square" rtlCol="0">
            <a:spAutoFit/>
          </a:bodyPr>
          <a:lstStyle/>
          <a:p>
            <a:pPr algn="just"/>
            <a:r>
              <a:rPr lang="ja-JP" sz="110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断面交通量だけでなく、通過した自動車の</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sz="110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移動経路を可視化し、交通需要を把握</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pic>
        <p:nvPicPr>
          <p:cNvPr id="39" name="図 38">
            <a:extLst>
              <a:ext uri="{FF2B5EF4-FFF2-40B4-BE49-F238E27FC236}">
                <a16:creationId xmlns:a16="http://schemas.microsoft.com/office/drawing/2014/main" id="{A383F332-B831-4321-B809-12FEC1603BAD}"/>
              </a:ext>
            </a:extLst>
          </p:cNvPr>
          <p:cNvPicPr/>
          <p:nvPr/>
        </p:nvPicPr>
        <p:blipFill rotWithShape="1">
          <a:blip r:embed="rId4" cstate="print">
            <a:extLst>
              <a:ext uri="{28A0092B-C50C-407E-A947-70E740481C1C}">
                <a14:useLocalDpi xmlns:a14="http://schemas.microsoft.com/office/drawing/2010/main" val="0"/>
              </a:ext>
            </a:extLst>
          </a:blip>
          <a:srcRect t="4240" b="1238"/>
          <a:stretch/>
        </p:blipFill>
        <p:spPr bwMode="auto">
          <a:xfrm>
            <a:off x="5439085" y="3899250"/>
            <a:ext cx="1225821" cy="809616"/>
          </a:xfrm>
          <a:prstGeom prst="rect">
            <a:avLst/>
          </a:prstGeom>
          <a:noFill/>
          <a:ln>
            <a:noFill/>
          </a:ln>
        </p:spPr>
      </p:pic>
      <p:sp>
        <p:nvSpPr>
          <p:cNvPr id="40" name="テキスト ボックス 200">
            <a:extLst>
              <a:ext uri="{FF2B5EF4-FFF2-40B4-BE49-F238E27FC236}">
                <a16:creationId xmlns:a16="http://schemas.microsoft.com/office/drawing/2014/main" id="{22F0CAB7-A77B-49BC-9986-392B332E03B2}"/>
              </a:ext>
            </a:extLst>
          </p:cNvPr>
          <p:cNvSpPr txBox="1"/>
          <p:nvPr/>
        </p:nvSpPr>
        <p:spPr>
          <a:xfrm>
            <a:off x="3546024" y="4743619"/>
            <a:ext cx="3065780" cy="261610"/>
          </a:xfrm>
          <a:prstGeom prst="rect">
            <a:avLst/>
          </a:prstGeom>
          <a:noFill/>
        </p:spPr>
        <p:txBody>
          <a:bodyPr wrap="square" rtlCol="0">
            <a:spAutoFit/>
          </a:bodyPr>
          <a:lstStyle/>
          <a:p>
            <a:pPr algn="ctr"/>
            <a:r>
              <a:rPr lang="ja-JP" sz="1100" kern="1200" dirty="0">
                <a:effectLst/>
                <a:latin typeface="メイリオ" panose="020B0604030504040204" pitchFamily="50" charset="-128"/>
                <a:ea typeface="メイリオ" panose="020B0604030504040204" pitchFamily="50" charset="-128"/>
                <a:cs typeface="Times New Roman" panose="02020603050405020304" pitchFamily="18" charset="0"/>
              </a:rPr>
              <a:t>交通流の分析イメージ</a:t>
            </a:r>
            <a:endParaRPr lang="ja-JP" kern="100" dirty="0">
              <a:effectLst/>
              <a:latin typeface="メイリオ" panose="020B0604030504040204" pitchFamily="50" charset="-128"/>
              <a:ea typeface="メイリオ" panose="020B0604030504040204" pitchFamily="50" charset="-128"/>
            </a:endParaRPr>
          </a:p>
        </p:txBody>
      </p:sp>
      <p:sp>
        <p:nvSpPr>
          <p:cNvPr id="41" name="テキスト ボックス 40">
            <a:extLst>
              <a:ext uri="{FF2B5EF4-FFF2-40B4-BE49-F238E27FC236}">
                <a16:creationId xmlns:a16="http://schemas.microsoft.com/office/drawing/2014/main" id="{497587A5-672B-4E04-9D38-656B0D425187}"/>
              </a:ext>
            </a:extLst>
          </p:cNvPr>
          <p:cNvSpPr txBox="1"/>
          <p:nvPr/>
        </p:nvSpPr>
        <p:spPr>
          <a:xfrm>
            <a:off x="43076" y="62303"/>
            <a:ext cx="3961988" cy="352489"/>
          </a:xfrm>
          <a:prstGeom prst="rect">
            <a:avLst/>
          </a:prstGeom>
          <a:solidFill>
            <a:schemeClr val="accent1">
              <a:lumMod val="20000"/>
              <a:lumOff val="80000"/>
            </a:schemeClr>
          </a:solidFill>
          <a:ln w="38100" cmpd="dbl">
            <a:solidFill>
              <a:srgbClr val="0000FF"/>
            </a:solidFill>
          </a:ln>
        </p:spPr>
        <p:txBody>
          <a:bodyPr wrap="square" tIns="9000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◆ビッグデータを活用した自動車交通流の分析</a:t>
            </a:r>
          </a:p>
        </p:txBody>
      </p:sp>
      <p:grpSp>
        <p:nvGrpSpPr>
          <p:cNvPr id="42" name="グループ化 41">
            <a:extLst>
              <a:ext uri="{FF2B5EF4-FFF2-40B4-BE49-F238E27FC236}">
                <a16:creationId xmlns:a16="http://schemas.microsoft.com/office/drawing/2014/main" id="{A977E17A-AF6F-4DB3-9C93-72DDE7570044}"/>
              </a:ext>
            </a:extLst>
          </p:cNvPr>
          <p:cNvGrpSpPr/>
          <p:nvPr/>
        </p:nvGrpSpPr>
        <p:grpSpPr>
          <a:xfrm>
            <a:off x="4261779" y="67056"/>
            <a:ext cx="1138037" cy="359608"/>
            <a:chOff x="-3316999" y="5093715"/>
            <a:chExt cx="1138037" cy="359608"/>
          </a:xfrm>
        </p:grpSpPr>
        <p:sp>
          <p:nvSpPr>
            <p:cNvPr id="43" name="AutoShape 33">
              <a:extLst>
                <a:ext uri="{FF2B5EF4-FFF2-40B4-BE49-F238E27FC236}">
                  <a16:creationId xmlns:a16="http://schemas.microsoft.com/office/drawing/2014/main" id="{95DFBFC7-A96A-4FED-8497-7A83638493E0}"/>
                </a:ext>
              </a:extLst>
            </p:cNvPr>
            <p:cNvSpPr>
              <a:spLocks noChangeArrowheads="1"/>
            </p:cNvSpPr>
            <p:nvPr/>
          </p:nvSpPr>
          <p:spPr bwMode="auto">
            <a:xfrm>
              <a:off x="-3316999" y="5103967"/>
              <a:ext cx="1138037" cy="320675"/>
            </a:xfrm>
            <a:prstGeom prst="flowChartAlternateProcess">
              <a:avLst/>
            </a:prstGeom>
            <a:solidFill>
              <a:srgbClr val="548DD4"/>
            </a:solidFill>
            <a:ln w="38100">
              <a:solidFill>
                <a:srgbClr val="95B3D7"/>
              </a:solidFill>
              <a:miter lim="800000"/>
              <a:headEnd/>
              <a:tailEnd/>
            </a:ln>
            <a:effectLst>
              <a:outerShdw dist="28398" dir="3806097" algn="ctr" rotWithShape="0">
                <a:srgbClr val="243F60">
                  <a:alpha val="50000"/>
                </a:srgbClr>
              </a:outerShdw>
            </a:effectLst>
          </p:spPr>
          <p:txBody>
            <a:bodyPr vert="horz" wrap="square" lIns="74295" tIns="8890" rIns="74295" bIns="88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chemeClr val="bg1"/>
                </a:solidFill>
                <a:effectLst/>
                <a:uLnTx/>
                <a:uFillTx/>
                <a:latin typeface="Calibri"/>
                <a:ea typeface="ＭＳ Ｐゴシック" panose="020B0600070205080204" pitchFamily="50" charset="-128"/>
                <a:cs typeface="+mn-cs"/>
              </a:endParaRPr>
            </a:p>
          </p:txBody>
        </p:sp>
        <p:sp>
          <p:nvSpPr>
            <p:cNvPr id="44" name="正方形/長方形 43">
              <a:extLst>
                <a:ext uri="{FF2B5EF4-FFF2-40B4-BE49-F238E27FC236}">
                  <a16:creationId xmlns:a16="http://schemas.microsoft.com/office/drawing/2014/main" id="{7B4B6AE4-ED11-4E27-BE94-6523FAAD4337}"/>
                </a:ext>
              </a:extLst>
            </p:cNvPr>
            <p:cNvSpPr/>
            <p:nvPr/>
          </p:nvSpPr>
          <p:spPr>
            <a:xfrm>
              <a:off x="-3134287" y="5093715"/>
              <a:ext cx="726481" cy="2308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chemeClr val="bg1"/>
                  </a:solidFill>
                  <a:effectLst/>
                  <a:uLnTx/>
                  <a:uFillTx/>
                  <a:latin typeface="Calibri"/>
                  <a:ea typeface="ＭＳ Ｐゴシック" panose="020B0600070205080204" pitchFamily="50" charset="-128"/>
                  <a:cs typeface="+mn-cs"/>
                </a:rPr>
                <a:t>令和７年度</a:t>
              </a:r>
              <a:endParaRPr kumimoji="1" lang="ja-JP" altLang="ja-JP" sz="900" b="0" i="0" u="none" strike="noStrike" kern="1200" cap="none" spc="0" normalizeH="0" baseline="0" noProof="0" dirty="0">
                <a:ln>
                  <a:noFill/>
                </a:ln>
                <a:solidFill>
                  <a:schemeClr val="bg1"/>
                </a:solidFill>
                <a:effectLst/>
                <a:uLnTx/>
                <a:uFillTx/>
                <a:latin typeface="Calibri"/>
                <a:ea typeface="ＭＳ Ｐゴシック" panose="020B0600070205080204" pitchFamily="50" charset="-128"/>
                <a:cs typeface="+mn-cs"/>
              </a:endParaRPr>
            </a:p>
          </p:txBody>
        </p:sp>
        <p:sp>
          <p:nvSpPr>
            <p:cNvPr id="45" name="正方形/長方形 44">
              <a:extLst>
                <a:ext uri="{FF2B5EF4-FFF2-40B4-BE49-F238E27FC236}">
                  <a16:creationId xmlns:a16="http://schemas.microsoft.com/office/drawing/2014/main" id="{CB96D1BE-6CDC-4114-AFA4-FFCD92BE88EF}"/>
                </a:ext>
              </a:extLst>
            </p:cNvPr>
            <p:cNvSpPr/>
            <p:nvPr/>
          </p:nvSpPr>
          <p:spPr>
            <a:xfrm>
              <a:off x="-3195736" y="5222491"/>
              <a:ext cx="877163" cy="2308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900" b="1" i="0" u="none" strike="noStrike" kern="1200" cap="none" spc="0" normalizeH="0" baseline="0" noProof="0" dirty="0">
                  <a:ln>
                    <a:noFill/>
                  </a:ln>
                  <a:solidFill>
                    <a:schemeClr val="bg1"/>
                  </a:solidFill>
                  <a:effectLst/>
                  <a:uLnTx/>
                  <a:uFillTx/>
                  <a:latin typeface="Calibri"/>
                  <a:ea typeface="ＭＳ Ｐゴシック" panose="020B0600070205080204" pitchFamily="50" charset="-128"/>
                  <a:cs typeface="+mn-cs"/>
                </a:rPr>
                <a:t>知事重点事業</a:t>
              </a:r>
              <a:endParaRPr kumimoji="1" lang="ja-JP" altLang="ja-JP" sz="900" b="0" i="0" u="none" strike="noStrike" kern="1200" cap="none" spc="0" normalizeH="0" baseline="0" noProof="0" dirty="0">
                <a:ln>
                  <a:noFill/>
                </a:ln>
                <a:solidFill>
                  <a:schemeClr val="bg1"/>
                </a:solidFill>
                <a:effectLst/>
                <a:uLnTx/>
                <a:uFillTx/>
                <a:latin typeface="Calibri"/>
                <a:ea typeface="ＭＳ Ｐゴシック" panose="020B0600070205080204" pitchFamily="50" charset="-128"/>
                <a:cs typeface="+mn-cs"/>
              </a:endParaRPr>
            </a:p>
          </p:txBody>
        </p:sp>
      </p:grpSp>
      <p:sp>
        <p:nvSpPr>
          <p:cNvPr id="7" name="フリーフォーム: 図形 6">
            <a:extLst>
              <a:ext uri="{FF2B5EF4-FFF2-40B4-BE49-F238E27FC236}">
                <a16:creationId xmlns:a16="http://schemas.microsoft.com/office/drawing/2014/main" id="{08D9E9FB-C9FE-4729-994C-DBAD0E804A2C}"/>
              </a:ext>
            </a:extLst>
          </p:cNvPr>
          <p:cNvSpPr/>
          <p:nvPr/>
        </p:nvSpPr>
        <p:spPr>
          <a:xfrm>
            <a:off x="1640656" y="2777573"/>
            <a:ext cx="150064" cy="45719"/>
          </a:xfrm>
          <a:custGeom>
            <a:avLst/>
            <a:gdLst>
              <a:gd name="connsiteX0" fmla="*/ 0 w 114300"/>
              <a:gd name="connsiteY0" fmla="*/ 0 h 0"/>
              <a:gd name="connsiteX1" fmla="*/ 114300 w 114300"/>
              <a:gd name="connsiteY1" fmla="*/ 0 h 0"/>
            </a:gdLst>
            <a:ahLst/>
            <a:cxnLst>
              <a:cxn ang="0">
                <a:pos x="connsiteX0" y="connsiteY0"/>
              </a:cxn>
              <a:cxn ang="0">
                <a:pos x="connsiteX1" y="connsiteY1"/>
              </a:cxn>
            </a:cxnLst>
            <a:rect l="l" t="t" r="r" b="b"/>
            <a:pathLst>
              <a:path w="114300">
                <a:moveTo>
                  <a:pt x="0" y="0"/>
                </a:moveTo>
                <a:lnTo>
                  <a:pt x="114300" y="0"/>
                </a:lnTo>
              </a:path>
            </a:pathLst>
          </a:custGeom>
          <a:noFill/>
          <a:ln w="57150">
            <a:solidFill>
              <a:srgbClr val="FFD96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フリーフォーム: 図形 26">
            <a:extLst>
              <a:ext uri="{FF2B5EF4-FFF2-40B4-BE49-F238E27FC236}">
                <a16:creationId xmlns:a16="http://schemas.microsoft.com/office/drawing/2014/main" id="{126B5D4C-FBA7-465B-9FE0-AB77D30253F4}"/>
              </a:ext>
            </a:extLst>
          </p:cNvPr>
          <p:cNvSpPr/>
          <p:nvPr/>
        </p:nvSpPr>
        <p:spPr>
          <a:xfrm flipV="1">
            <a:off x="1753501" y="2894323"/>
            <a:ext cx="144016" cy="45719"/>
          </a:xfrm>
          <a:custGeom>
            <a:avLst/>
            <a:gdLst>
              <a:gd name="connsiteX0" fmla="*/ 0 w 114300"/>
              <a:gd name="connsiteY0" fmla="*/ 0 h 0"/>
              <a:gd name="connsiteX1" fmla="*/ 114300 w 114300"/>
              <a:gd name="connsiteY1" fmla="*/ 0 h 0"/>
            </a:gdLst>
            <a:ahLst/>
            <a:cxnLst>
              <a:cxn ang="0">
                <a:pos x="connsiteX0" y="connsiteY0"/>
              </a:cxn>
              <a:cxn ang="0">
                <a:pos x="connsiteX1" y="connsiteY1"/>
              </a:cxn>
            </a:cxnLst>
            <a:rect l="l" t="t" r="r" b="b"/>
            <a:pathLst>
              <a:path w="114300">
                <a:moveTo>
                  <a:pt x="0" y="0"/>
                </a:moveTo>
                <a:lnTo>
                  <a:pt x="114300" y="0"/>
                </a:lnTo>
              </a:path>
            </a:pathLst>
          </a:custGeom>
          <a:noFill/>
          <a:ln w="57150">
            <a:solidFill>
              <a:srgbClr val="FFD96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フリーフォーム: 図形 28">
            <a:extLst>
              <a:ext uri="{FF2B5EF4-FFF2-40B4-BE49-F238E27FC236}">
                <a16:creationId xmlns:a16="http://schemas.microsoft.com/office/drawing/2014/main" id="{8E6CE120-B863-4777-A746-BE273FA6198B}"/>
              </a:ext>
            </a:extLst>
          </p:cNvPr>
          <p:cNvSpPr/>
          <p:nvPr/>
        </p:nvSpPr>
        <p:spPr>
          <a:xfrm rot="5400000" flipV="1">
            <a:off x="1712209" y="2838651"/>
            <a:ext cx="190080" cy="45719"/>
          </a:xfrm>
          <a:custGeom>
            <a:avLst/>
            <a:gdLst>
              <a:gd name="connsiteX0" fmla="*/ 0 w 114300"/>
              <a:gd name="connsiteY0" fmla="*/ 0 h 0"/>
              <a:gd name="connsiteX1" fmla="*/ 114300 w 114300"/>
              <a:gd name="connsiteY1" fmla="*/ 0 h 0"/>
            </a:gdLst>
            <a:ahLst/>
            <a:cxnLst>
              <a:cxn ang="0">
                <a:pos x="connsiteX0" y="connsiteY0"/>
              </a:cxn>
              <a:cxn ang="0">
                <a:pos x="connsiteX1" y="connsiteY1"/>
              </a:cxn>
            </a:cxnLst>
            <a:rect l="l" t="t" r="r" b="b"/>
            <a:pathLst>
              <a:path w="114300">
                <a:moveTo>
                  <a:pt x="0" y="0"/>
                </a:moveTo>
                <a:lnTo>
                  <a:pt x="114300" y="0"/>
                </a:lnTo>
              </a:path>
            </a:pathLst>
          </a:custGeom>
          <a:noFill/>
          <a:ln w="57150">
            <a:solidFill>
              <a:srgbClr val="FFD96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a:extLst>
              <a:ext uri="{FF2B5EF4-FFF2-40B4-BE49-F238E27FC236}">
                <a16:creationId xmlns:a16="http://schemas.microsoft.com/office/drawing/2014/main" id="{BAE36727-FCE4-4A88-A812-8B36C0E65DB4}"/>
              </a:ext>
            </a:extLst>
          </p:cNvPr>
          <p:cNvSpPr/>
          <p:nvPr/>
        </p:nvSpPr>
        <p:spPr>
          <a:xfrm>
            <a:off x="1182001" y="2655924"/>
            <a:ext cx="230775" cy="230775"/>
          </a:xfrm>
          <a:prstGeom prst="ellipse">
            <a:avLst/>
          </a:pr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9" name="テキスト ボックス 8">
            <a:extLst>
              <a:ext uri="{FF2B5EF4-FFF2-40B4-BE49-F238E27FC236}">
                <a16:creationId xmlns:a16="http://schemas.microsoft.com/office/drawing/2014/main" id="{8553F1E3-AA3A-4748-A9A9-9CE15BE0DDE5}"/>
              </a:ext>
            </a:extLst>
          </p:cNvPr>
          <p:cNvSpPr txBox="1"/>
          <p:nvPr/>
        </p:nvSpPr>
        <p:spPr>
          <a:xfrm>
            <a:off x="353693" y="4077913"/>
            <a:ext cx="1711327" cy="430887"/>
          </a:xfrm>
          <a:prstGeom prst="rect">
            <a:avLst/>
          </a:prstGeom>
          <a:solidFill>
            <a:schemeClr val="bg1"/>
          </a:solidFill>
          <a:ln>
            <a:solidFill>
              <a:schemeClr val="accent1"/>
            </a:solidFill>
          </a:ln>
        </p:spPr>
        <p:txBody>
          <a:bodyPr wrap="square" rIns="72000" rtlCol="0">
            <a:spAutoFit/>
          </a:bodyPr>
          <a:lstStyle/>
          <a:p>
            <a:r>
              <a:rPr lang="ja-JP" altLang="en-US" sz="1100" dirty="0">
                <a:latin typeface="メイリオ" panose="020B0604030504040204" pitchFamily="50" charset="-128"/>
                <a:ea typeface="メイリオ" panose="020B0604030504040204" pitchFamily="50" charset="-128"/>
              </a:rPr>
              <a:t>渋滞</a:t>
            </a:r>
            <a:r>
              <a:rPr kumimoji="1" lang="ja-JP" altLang="en-US" sz="1100" dirty="0">
                <a:latin typeface="メイリオ" panose="020B0604030504040204" pitchFamily="50" charset="-128"/>
                <a:ea typeface="メイリオ" panose="020B0604030504040204" pitchFamily="50" charset="-128"/>
              </a:rPr>
              <a:t>ポイントを</a:t>
            </a:r>
            <a:r>
              <a:rPr lang="ja-JP" altLang="en-US" sz="1100" dirty="0">
                <a:latin typeface="メイリオ" panose="020B0604030504040204" pitchFamily="50" charset="-128"/>
                <a:ea typeface="メイリオ" panose="020B0604030504040204" pitchFamily="50" charset="-128"/>
              </a:rPr>
              <a:t>可視化し効果的な対策を検討</a:t>
            </a:r>
            <a:endParaRPr kumimoji="1" lang="ja-JP" altLang="en-US" sz="1100" dirty="0">
              <a:latin typeface="メイリオ" panose="020B0604030504040204" pitchFamily="50" charset="-128"/>
              <a:ea typeface="メイリオ" panose="020B0604030504040204" pitchFamily="50" charset="-128"/>
            </a:endParaRPr>
          </a:p>
        </p:txBody>
      </p:sp>
      <p:cxnSp>
        <p:nvCxnSpPr>
          <p:cNvPr id="11" name="直線コネクタ 10">
            <a:extLst>
              <a:ext uri="{FF2B5EF4-FFF2-40B4-BE49-F238E27FC236}">
                <a16:creationId xmlns:a16="http://schemas.microsoft.com/office/drawing/2014/main" id="{14B92CAC-39E9-4CE4-B2E1-816BCE33CED5}"/>
              </a:ext>
            </a:extLst>
          </p:cNvPr>
          <p:cNvCxnSpPr>
            <a:cxnSpLocks/>
          </p:cNvCxnSpPr>
          <p:nvPr/>
        </p:nvCxnSpPr>
        <p:spPr>
          <a:xfrm flipH="1">
            <a:off x="883557" y="2894323"/>
            <a:ext cx="385203" cy="1183590"/>
          </a:xfrm>
          <a:prstGeom prst="line">
            <a:avLst/>
          </a:prstGeom>
          <a:ln w="19050">
            <a:solidFill>
              <a:schemeClr val="accent1"/>
            </a:solidFill>
            <a:prstDash val="solid"/>
          </a:ln>
        </p:spPr>
        <p:style>
          <a:lnRef idx="1">
            <a:schemeClr val="accent1"/>
          </a:lnRef>
          <a:fillRef idx="0">
            <a:schemeClr val="accent1"/>
          </a:fillRef>
          <a:effectRef idx="0">
            <a:schemeClr val="accent1"/>
          </a:effectRef>
          <a:fontRef idx="minor">
            <a:schemeClr val="tx1"/>
          </a:fontRef>
        </p:style>
      </p:cxnSp>
      <p:grpSp>
        <p:nvGrpSpPr>
          <p:cNvPr id="17" name="グループ化 16">
            <a:extLst>
              <a:ext uri="{FF2B5EF4-FFF2-40B4-BE49-F238E27FC236}">
                <a16:creationId xmlns:a16="http://schemas.microsoft.com/office/drawing/2014/main" id="{93311617-9835-4494-93BF-42E8AEEF8FA0}"/>
              </a:ext>
            </a:extLst>
          </p:cNvPr>
          <p:cNvGrpSpPr/>
          <p:nvPr/>
        </p:nvGrpSpPr>
        <p:grpSpPr>
          <a:xfrm>
            <a:off x="3501008" y="1694676"/>
            <a:ext cx="3155812" cy="2254677"/>
            <a:chOff x="3501008" y="1838692"/>
            <a:chExt cx="3155812" cy="2254677"/>
          </a:xfrm>
        </p:grpSpPr>
        <p:pic>
          <p:nvPicPr>
            <p:cNvPr id="38" name="図 37">
              <a:extLst>
                <a:ext uri="{FF2B5EF4-FFF2-40B4-BE49-F238E27FC236}">
                  <a16:creationId xmlns:a16="http://schemas.microsoft.com/office/drawing/2014/main" id="{A1C755A4-2669-4FDD-A2B2-EBA62363A87C}"/>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01008" y="1838692"/>
              <a:ext cx="3155812" cy="2250212"/>
            </a:xfrm>
            <a:prstGeom prst="rect">
              <a:avLst/>
            </a:prstGeom>
            <a:noFill/>
            <a:ln>
              <a:noFill/>
            </a:ln>
          </p:spPr>
        </p:pic>
        <p:sp>
          <p:nvSpPr>
            <p:cNvPr id="15" name="フリーフォーム: 図形 14">
              <a:extLst>
                <a:ext uri="{FF2B5EF4-FFF2-40B4-BE49-F238E27FC236}">
                  <a16:creationId xmlns:a16="http://schemas.microsoft.com/office/drawing/2014/main" id="{482A71E9-5C19-4AA1-AF05-B5ECFB6B2819}"/>
                </a:ext>
              </a:extLst>
            </p:cNvPr>
            <p:cNvSpPr/>
            <p:nvPr/>
          </p:nvSpPr>
          <p:spPr>
            <a:xfrm>
              <a:off x="5357813" y="3526630"/>
              <a:ext cx="850106" cy="566739"/>
            </a:xfrm>
            <a:custGeom>
              <a:avLst/>
              <a:gdLst>
                <a:gd name="connsiteX0" fmla="*/ 0 w 840581"/>
                <a:gd name="connsiteY0" fmla="*/ 92869 h 573882"/>
                <a:gd name="connsiteX1" fmla="*/ 300037 w 840581"/>
                <a:gd name="connsiteY1" fmla="*/ 95250 h 573882"/>
                <a:gd name="connsiteX2" fmla="*/ 762000 w 840581"/>
                <a:gd name="connsiteY2" fmla="*/ 178594 h 573882"/>
                <a:gd name="connsiteX3" fmla="*/ 714375 w 840581"/>
                <a:gd name="connsiteY3" fmla="*/ 388144 h 573882"/>
                <a:gd name="connsiteX4" fmla="*/ 673893 w 840581"/>
                <a:gd name="connsiteY4" fmla="*/ 469107 h 573882"/>
                <a:gd name="connsiteX5" fmla="*/ 654843 w 840581"/>
                <a:gd name="connsiteY5" fmla="*/ 514350 h 573882"/>
                <a:gd name="connsiteX6" fmla="*/ 807243 w 840581"/>
                <a:gd name="connsiteY6" fmla="*/ 573882 h 573882"/>
                <a:gd name="connsiteX7" fmla="*/ 835818 w 840581"/>
                <a:gd name="connsiteY7" fmla="*/ 519113 h 573882"/>
                <a:gd name="connsiteX8" fmla="*/ 754856 w 840581"/>
                <a:gd name="connsiteY8" fmla="*/ 485775 h 573882"/>
                <a:gd name="connsiteX9" fmla="*/ 795337 w 840581"/>
                <a:gd name="connsiteY9" fmla="*/ 354807 h 573882"/>
                <a:gd name="connsiteX10" fmla="*/ 840581 w 840581"/>
                <a:gd name="connsiteY10" fmla="*/ 111919 h 573882"/>
                <a:gd name="connsiteX11" fmla="*/ 347662 w 840581"/>
                <a:gd name="connsiteY11" fmla="*/ 19050 h 573882"/>
                <a:gd name="connsiteX12" fmla="*/ 59531 w 840581"/>
                <a:gd name="connsiteY12" fmla="*/ 0 h 573882"/>
                <a:gd name="connsiteX13" fmla="*/ 0 w 840581"/>
                <a:gd name="connsiteY13" fmla="*/ 92869 h 573882"/>
                <a:gd name="connsiteX0" fmla="*/ 0 w 840581"/>
                <a:gd name="connsiteY0" fmla="*/ 92869 h 566739"/>
                <a:gd name="connsiteX1" fmla="*/ 300037 w 840581"/>
                <a:gd name="connsiteY1" fmla="*/ 95250 h 566739"/>
                <a:gd name="connsiteX2" fmla="*/ 762000 w 840581"/>
                <a:gd name="connsiteY2" fmla="*/ 178594 h 566739"/>
                <a:gd name="connsiteX3" fmla="*/ 714375 w 840581"/>
                <a:gd name="connsiteY3" fmla="*/ 388144 h 566739"/>
                <a:gd name="connsiteX4" fmla="*/ 673893 w 840581"/>
                <a:gd name="connsiteY4" fmla="*/ 469107 h 566739"/>
                <a:gd name="connsiteX5" fmla="*/ 654843 w 840581"/>
                <a:gd name="connsiteY5" fmla="*/ 514350 h 566739"/>
                <a:gd name="connsiteX6" fmla="*/ 795337 w 840581"/>
                <a:gd name="connsiteY6" fmla="*/ 566739 h 566739"/>
                <a:gd name="connsiteX7" fmla="*/ 835818 w 840581"/>
                <a:gd name="connsiteY7" fmla="*/ 519113 h 566739"/>
                <a:gd name="connsiteX8" fmla="*/ 754856 w 840581"/>
                <a:gd name="connsiteY8" fmla="*/ 485775 h 566739"/>
                <a:gd name="connsiteX9" fmla="*/ 795337 w 840581"/>
                <a:gd name="connsiteY9" fmla="*/ 354807 h 566739"/>
                <a:gd name="connsiteX10" fmla="*/ 840581 w 840581"/>
                <a:gd name="connsiteY10" fmla="*/ 111919 h 566739"/>
                <a:gd name="connsiteX11" fmla="*/ 347662 w 840581"/>
                <a:gd name="connsiteY11" fmla="*/ 19050 h 566739"/>
                <a:gd name="connsiteX12" fmla="*/ 59531 w 840581"/>
                <a:gd name="connsiteY12" fmla="*/ 0 h 566739"/>
                <a:gd name="connsiteX13" fmla="*/ 0 w 840581"/>
                <a:gd name="connsiteY13" fmla="*/ 92869 h 566739"/>
                <a:gd name="connsiteX0" fmla="*/ 0 w 840581"/>
                <a:gd name="connsiteY0" fmla="*/ 92869 h 566739"/>
                <a:gd name="connsiteX1" fmla="*/ 300037 w 840581"/>
                <a:gd name="connsiteY1" fmla="*/ 95250 h 566739"/>
                <a:gd name="connsiteX2" fmla="*/ 762000 w 840581"/>
                <a:gd name="connsiteY2" fmla="*/ 178594 h 566739"/>
                <a:gd name="connsiteX3" fmla="*/ 714375 w 840581"/>
                <a:gd name="connsiteY3" fmla="*/ 388144 h 566739"/>
                <a:gd name="connsiteX4" fmla="*/ 673893 w 840581"/>
                <a:gd name="connsiteY4" fmla="*/ 469107 h 566739"/>
                <a:gd name="connsiteX5" fmla="*/ 654843 w 840581"/>
                <a:gd name="connsiteY5" fmla="*/ 514350 h 566739"/>
                <a:gd name="connsiteX6" fmla="*/ 795337 w 840581"/>
                <a:gd name="connsiteY6" fmla="*/ 566739 h 566739"/>
                <a:gd name="connsiteX7" fmla="*/ 831056 w 840581"/>
                <a:gd name="connsiteY7" fmla="*/ 516732 h 566739"/>
                <a:gd name="connsiteX8" fmla="*/ 754856 w 840581"/>
                <a:gd name="connsiteY8" fmla="*/ 485775 h 566739"/>
                <a:gd name="connsiteX9" fmla="*/ 795337 w 840581"/>
                <a:gd name="connsiteY9" fmla="*/ 354807 h 566739"/>
                <a:gd name="connsiteX10" fmla="*/ 840581 w 840581"/>
                <a:gd name="connsiteY10" fmla="*/ 111919 h 566739"/>
                <a:gd name="connsiteX11" fmla="*/ 347662 w 840581"/>
                <a:gd name="connsiteY11" fmla="*/ 19050 h 566739"/>
                <a:gd name="connsiteX12" fmla="*/ 59531 w 840581"/>
                <a:gd name="connsiteY12" fmla="*/ 0 h 566739"/>
                <a:gd name="connsiteX13" fmla="*/ 0 w 840581"/>
                <a:gd name="connsiteY13" fmla="*/ 92869 h 566739"/>
                <a:gd name="connsiteX0" fmla="*/ 0 w 850106"/>
                <a:gd name="connsiteY0" fmla="*/ 90487 h 566739"/>
                <a:gd name="connsiteX1" fmla="*/ 309562 w 850106"/>
                <a:gd name="connsiteY1" fmla="*/ 95250 h 566739"/>
                <a:gd name="connsiteX2" fmla="*/ 771525 w 850106"/>
                <a:gd name="connsiteY2" fmla="*/ 178594 h 566739"/>
                <a:gd name="connsiteX3" fmla="*/ 723900 w 850106"/>
                <a:gd name="connsiteY3" fmla="*/ 388144 h 566739"/>
                <a:gd name="connsiteX4" fmla="*/ 683418 w 850106"/>
                <a:gd name="connsiteY4" fmla="*/ 469107 h 566739"/>
                <a:gd name="connsiteX5" fmla="*/ 664368 w 850106"/>
                <a:gd name="connsiteY5" fmla="*/ 514350 h 566739"/>
                <a:gd name="connsiteX6" fmla="*/ 804862 w 850106"/>
                <a:gd name="connsiteY6" fmla="*/ 566739 h 566739"/>
                <a:gd name="connsiteX7" fmla="*/ 840581 w 850106"/>
                <a:gd name="connsiteY7" fmla="*/ 516732 h 566739"/>
                <a:gd name="connsiteX8" fmla="*/ 764381 w 850106"/>
                <a:gd name="connsiteY8" fmla="*/ 485775 h 566739"/>
                <a:gd name="connsiteX9" fmla="*/ 804862 w 850106"/>
                <a:gd name="connsiteY9" fmla="*/ 354807 h 566739"/>
                <a:gd name="connsiteX10" fmla="*/ 850106 w 850106"/>
                <a:gd name="connsiteY10" fmla="*/ 111919 h 566739"/>
                <a:gd name="connsiteX11" fmla="*/ 357187 w 850106"/>
                <a:gd name="connsiteY11" fmla="*/ 19050 h 566739"/>
                <a:gd name="connsiteX12" fmla="*/ 69056 w 850106"/>
                <a:gd name="connsiteY12" fmla="*/ 0 h 566739"/>
                <a:gd name="connsiteX13" fmla="*/ 0 w 850106"/>
                <a:gd name="connsiteY13" fmla="*/ 90487 h 566739"/>
                <a:gd name="connsiteX0" fmla="*/ 0 w 850106"/>
                <a:gd name="connsiteY0" fmla="*/ 90487 h 566739"/>
                <a:gd name="connsiteX1" fmla="*/ 309562 w 850106"/>
                <a:gd name="connsiteY1" fmla="*/ 95250 h 566739"/>
                <a:gd name="connsiteX2" fmla="*/ 771525 w 850106"/>
                <a:gd name="connsiteY2" fmla="*/ 178594 h 566739"/>
                <a:gd name="connsiteX3" fmla="*/ 723900 w 850106"/>
                <a:gd name="connsiteY3" fmla="*/ 388144 h 566739"/>
                <a:gd name="connsiteX4" fmla="*/ 683418 w 850106"/>
                <a:gd name="connsiteY4" fmla="*/ 469107 h 566739"/>
                <a:gd name="connsiteX5" fmla="*/ 664368 w 850106"/>
                <a:gd name="connsiteY5" fmla="*/ 514350 h 566739"/>
                <a:gd name="connsiteX6" fmla="*/ 804862 w 850106"/>
                <a:gd name="connsiteY6" fmla="*/ 566739 h 566739"/>
                <a:gd name="connsiteX7" fmla="*/ 831056 w 850106"/>
                <a:gd name="connsiteY7" fmla="*/ 507207 h 566739"/>
                <a:gd name="connsiteX8" fmla="*/ 764381 w 850106"/>
                <a:gd name="connsiteY8" fmla="*/ 485775 h 566739"/>
                <a:gd name="connsiteX9" fmla="*/ 804862 w 850106"/>
                <a:gd name="connsiteY9" fmla="*/ 354807 h 566739"/>
                <a:gd name="connsiteX10" fmla="*/ 850106 w 850106"/>
                <a:gd name="connsiteY10" fmla="*/ 111919 h 566739"/>
                <a:gd name="connsiteX11" fmla="*/ 357187 w 850106"/>
                <a:gd name="connsiteY11" fmla="*/ 19050 h 566739"/>
                <a:gd name="connsiteX12" fmla="*/ 69056 w 850106"/>
                <a:gd name="connsiteY12" fmla="*/ 0 h 566739"/>
                <a:gd name="connsiteX13" fmla="*/ 0 w 850106"/>
                <a:gd name="connsiteY13" fmla="*/ 90487 h 566739"/>
                <a:gd name="connsiteX0" fmla="*/ 0 w 850106"/>
                <a:gd name="connsiteY0" fmla="*/ 90487 h 566739"/>
                <a:gd name="connsiteX1" fmla="*/ 309562 w 850106"/>
                <a:gd name="connsiteY1" fmla="*/ 95250 h 566739"/>
                <a:gd name="connsiteX2" fmla="*/ 771525 w 850106"/>
                <a:gd name="connsiteY2" fmla="*/ 178594 h 566739"/>
                <a:gd name="connsiteX3" fmla="*/ 723900 w 850106"/>
                <a:gd name="connsiteY3" fmla="*/ 388144 h 566739"/>
                <a:gd name="connsiteX4" fmla="*/ 683418 w 850106"/>
                <a:gd name="connsiteY4" fmla="*/ 469107 h 566739"/>
                <a:gd name="connsiteX5" fmla="*/ 664368 w 850106"/>
                <a:gd name="connsiteY5" fmla="*/ 514350 h 566739"/>
                <a:gd name="connsiteX6" fmla="*/ 804862 w 850106"/>
                <a:gd name="connsiteY6" fmla="*/ 566739 h 566739"/>
                <a:gd name="connsiteX7" fmla="*/ 845343 w 850106"/>
                <a:gd name="connsiteY7" fmla="*/ 514351 h 566739"/>
                <a:gd name="connsiteX8" fmla="*/ 764381 w 850106"/>
                <a:gd name="connsiteY8" fmla="*/ 485775 h 566739"/>
                <a:gd name="connsiteX9" fmla="*/ 804862 w 850106"/>
                <a:gd name="connsiteY9" fmla="*/ 354807 h 566739"/>
                <a:gd name="connsiteX10" fmla="*/ 850106 w 850106"/>
                <a:gd name="connsiteY10" fmla="*/ 111919 h 566739"/>
                <a:gd name="connsiteX11" fmla="*/ 357187 w 850106"/>
                <a:gd name="connsiteY11" fmla="*/ 19050 h 566739"/>
                <a:gd name="connsiteX12" fmla="*/ 69056 w 850106"/>
                <a:gd name="connsiteY12" fmla="*/ 0 h 566739"/>
                <a:gd name="connsiteX13" fmla="*/ 0 w 850106"/>
                <a:gd name="connsiteY13" fmla="*/ 90487 h 566739"/>
                <a:gd name="connsiteX0" fmla="*/ 0 w 850106"/>
                <a:gd name="connsiteY0" fmla="*/ 90487 h 566739"/>
                <a:gd name="connsiteX1" fmla="*/ 309562 w 850106"/>
                <a:gd name="connsiteY1" fmla="*/ 95250 h 566739"/>
                <a:gd name="connsiteX2" fmla="*/ 771525 w 850106"/>
                <a:gd name="connsiteY2" fmla="*/ 178594 h 566739"/>
                <a:gd name="connsiteX3" fmla="*/ 723900 w 850106"/>
                <a:gd name="connsiteY3" fmla="*/ 388144 h 566739"/>
                <a:gd name="connsiteX4" fmla="*/ 683418 w 850106"/>
                <a:gd name="connsiteY4" fmla="*/ 469107 h 566739"/>
                <a:gd name="connsiteX5" fmla="*/ 664368 w 850106"/>
                <a:gd name="connsiteY5" fmla="*/ 514350 h 566739"/>
                <a:gd name="connsiteX6" fmla="*/ 804862 w 850106"/>
                <a:gd name="connsiteY6" fmla="*/ 566739 h 566739"/>
                <a:gd name="connsiteX7" fmla="*/ 842962 w 850106"/>
                <a:gd name="connsiteY7" fmla="*/ 500063 h 566739"/>
                <a:gd name="connsiteX8" fmla="*/ 764381 w 850106"/>
                <a:gd name="connsiteY8" fmla="*/ 485775 h 566739"/>
                <a:gd name="connsiteX9" fmla="*/ 804862 w 850106"/>
                <a:gd name="connsiteY9" fmla="*/ 354807 h 566739"/>
                <a:gd name="connsiteX10" fmla="*/ 850106 w 850106"/>
                <a:gd name="connsiteY10" fmla="*/ 111919 h 566739"/>
                <a:gd name="connsiteX11" fmla="*/ 357187 w 850106"/>
                <a:gd name="connsiteY11" fmla="*/ 19050 h 566739"/>
                <a:gd name="connsiteX12" fmla="*/ 69056 w 850106"/>
                <a:gd name="connsiteY12" fmla="*/ 0 h 566739"/>
                <a:gd name="connsiteX13" fmla="*/ 0 w 850106"/>
                <a:gd name="connsiteY13" fmla="*/ 90487 h 566739"/>
                <a:gd name="connsiteX0" fmla="*/ 0 w 850106"/>
                <a:gd name="connsiteY0" fmla="*/ 90487 h 566739"/>
                <a:gd name="connsiteX1" fmla="*/ 309562 w 850106"/>
                <a:gd name="connsiteY1" fmla="*/ 95250 h 566739"/>
                <a:gd name="connsiteX2" fmla="*/ 771525 w 850106"/>
                <a:gd name="connsiteY2" fmla="*/ 178594 h 566739"/>
                <a:gd name="connsiteX3" fmla="*/ 723900 w 850106"/>
                <a:gd name="connsiteY3" fmla="*/ 388144 h 566739"/>
                <a:gd name="connsiteX4" fmla="*/ 683418 w 850106"/>
                <a:gd name="connsiteY4" fmla="*/ 469107 h 566739"/>
                <a:gd name="connsiteX5" fmla="*/ 664368 w 850106"/>
                <a:gd name="connsiteY5" fmla="*/ 514350 h 566739"/>
                <a:gd name="connsiteX6" fmla="*/ 804862 w 850106"/>
                <a:gd name="connsiteY6" fmla="*/ 566739 h 566739"/>
                <a:gd name="connsiteX7" fmla="*/ 845343 w 850106"/>
                <a:gd name="connsiteY7" fmla="*/ 500063 h 566739"/>
                <a:gd name="connsiteX8" fmla="*/ 764381 w 850106"/>
                <a:gd name="connsiteY8" fmla="*/ 485775 h 566739"/>
                <a:gd name="connsiteX9" fmla="*/ 804862 w 850106"/>
                <a:gd name="connsiteY9" fmla="*/ 354807 h 566739"/>
                <a:gd name="connsiteX10" fmla="*/ 850106 w 850106"/>
                <a:gd name="connsiteY10" fmla="*/ 111919 h 566739"/>
                <a:gd name="connsiteX11" fmla="*/ 357187 w 850106"/>
                <a:gd name="connsiteY11" fmla="*/ 19050 h 566739"/>
                <a:gd name="connsiteX12" fmla="*/ 69056 w 850106"/>
                <a:gd name="connsiteY12" fmla="*/ 0 h 566739"/>
                <a:gd name="connsiteX13" fmla="*/ 0 w 850106"/>
                <a:gd name="connsiteY13" fmla="*/ 90487 h 566739"/>
                <a:gd name="connsiteX0" fmla="*/ 0 w 850106"/>
                <a:gd name="connsiteY0" fmla="*/ 90487 h 566739"/>
                <a:gd name="connsiteX1" fmla="*/ 309562 w 850106"/>
                <a:gd name="connsiteY1" fmla="*/ 95250 h 566739"/>
                <a:gd name="connsiteX2" fmla="*/ 771525 w 850106"/>
                <a:gd name="connsiteY2" fmla="*/ 178594 h 566739"/>
                <a:gd name="connsiteX3" fmla="*/ 723900 w 850106"/>
                <a:gd name="connsiteY3" fmla="*/ 388144 h 566739"/>
                <a:gd name="connsiteX4" fmla="*/ 683418 w 850106"/>
                <a:gd name="connsiteY4" fmla="*/ 469107 h 566739"/>
                <a:gd name="connsiteX5" fmla="*/ 664368 w 850106"/>
                <a:gd name="connsiteY5" fmla="*/ 514350 h 566739"/>
                <a:gd name="connsiteX6" fmla="*/ 809625 w 850106"/>
                <a:gd name="connsiteY6" fmla="*/ 566739 h 566739"/>
                <a:gd name="connsiteX7" fmla="*/ 845343 w 850106"/>
                <a:gd name="connsiteY7" fmla="*/ 500063 h 566739"/>
                <a:gd name="connsiteX8" fmla="*/ 764381 w 850106"/>
                <a:gd name="connsiteY8" fmla="*/ 485775 h 566739"/>
                <a:gd name="connsiteX9" fmla="*/ 804862 w 850106"/>
                <a:gd name="connsiteY9" fmla="*/ 354807 h 566739"/>
                <a:gd name="connsiteX10" fmla="*/ 850106 w 850106"/>
                <a:gd name="connsiteY10" fmla="*/ 111919 h 566739"/>
                <a:gd name="connsiteX11" fmla="*/ 357187 w 850106"/>
                <a:gd name="connsiteY11" fmla="*/ 19050 h 566739"/>
                <a:gd name="connsiteX12" fmla="*/ 69056 w 850106"/>
                <a:gd name="connsiteY12" fmla="*/ 0 h 566739"/>
                <a:gd name="connsiteX13" fmla="*/ 0 w 850106"/>
                <a:gd name="connsiteY13" fmla="*/ 90487 h 566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0106" h="566739">
                  <a:moveTo>
                    <a:pt x="0" y="90487"/>
                  </a:moveTo>
                  <a:lnTo>
                    <a:pt x="309562" y="95250"/>
                  </a:lnTo>
                  <a:lnTo>
                    <a:pt x="771525" y="178594"/>
                  </a:lnTo>
                  <a:lnTo>
                    <a:pt x="723900" y="388144"/>
                  </a:lnTo>
                  <a:lnTo>
                    <a:pt x="683418" y="469107"/>
                  </a:lnTo>
                  <a:lnTo>
                    <a:pt x="664368" y="514350"/>
                  </a:lnTo>
                  <a:lnTo>
                    <a:pt x="809625" y="566739"/>
                  </a:lnTo>
                  <a:lnTo>
                    <a:pt x="845343" y="500063"/>
                  </a:lnTo>
                  <a:lnTo>
                    <a:pt x="764381" y="485775"/>
                  </a:lnTo>
                  <a:lnTo>
                    <a:pt x="804862" y="354807"/>
                  </a:lnTo>
                  <a:lnTo>
                    <a:pt x="850106" y="111919"/>
                  </a:lnTo>
                  <a:lnTo>
                    <a:pt x="357187" y="19050"/>
                  </a:lnTo>
                  <a:lnTo>
                    <a:pt x="69056" y="0"/>
                  </a:lnTo>
                  <a:lnTo>
                    <a:pt x="0" y="90487"/>
                  </a:lnTo>
                  <a:close/>
                </a:path>
              </a:pathLst>
            </a:custGeom>
            <a:solidFill>
              <a:srgbClr val="C00000"/>
            </a:solidFill>
            <a:ln w="1905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rgbClr val="FF0000"/>
                </a:solidFill>
                <a:latin typeface="HG丸ｺﾞｼｯｸM-PRO" panose="020F0600000000000000" pitchFamily="50" charset="-128"/>
                <a:ea typeface="HG丸ｺﾞｼｯｸM-PRO" panose="020F0600000000000000" pitchFamily="50" charset="-128"/>
              </a:endParaRPr>
            </a:p>
          </p:txBody>
        </p:sp>
      </p:grpSp>
      <p:sp>
        <p:nvSpPr>
          <p:cNvPr id="46" name="テキスト ボックス 45">
            <a:extLst>
              <a:ext uri="{FF2B5EF4-FFF2-40B4-BE49-F238E27FC236}">
                <a16:creationId xmlns:a16="http://schemas.microsoft.com/office/drawing/2014/main" id="{01014ABD-F48F-4ED2-8EA6-BE0ACF8E00ED}"/>
              </a:ext>
            </a:extLst>
          </p:cNvPr>
          <p:cNvSpPr txBox="1"/>
          <p:nvPr/>
        </p:nvSpPr>
        <p:spPr>
          <a:xfrm>
            <a:off x="3759535" y="4016733"/>
            <a:ext cx="1580609" cy="430887"/>
          </a:xfrm>
          <a:prstGeom prst="rect">
            <a:avLst/>
          </a:prstGeom>
          <a:solidFill>
            <a:schemeClr val="bg1"/>
          </a:solidFill>
          <a:ln>
            <a:solidFill>
              <a:schemeClr val="accent1"/>
            </a:solidFill>
          </a:ln>
        </p:spPr>
        <p:txBody>
          <a:bodyPr wrap="square" rtlCol="0">
            <a:spAutoFit/>
          </a:bodyPr>
          <a:lstStyle/>
          <a:p>
            <a:r>
              <a:rPr lang="ja-JP" altLang="en-US" sz="1100" dirty="0">
                <a:latin typeface="メイリオ" panose="020B0604030504040204" pitchFamily="50" charset="-128"/>
                <a:ea typeface="メイリオ" panose="020B0604030504040204" pitchFamily="50" charset="-128"/>
              </a:rPr>
              <a:t>他</a:t>
            </a:r>
            <a:r>
              <a:rPr kumimoji="1" lang="ja-JP" altLang="en-US" sz="1100" dirty="0">
                <a:latin typeface="メイリオ" panose="020B0604030504040204" pitchFamily="50" charset="-128"/>
                <a:ea typeface="メイリオ" panose="020B0604030504040204" pitchFamily="50" charset="-128"/>
              </a:rPr>
              <a:t>路線への誘導により渋滞を緩和</a:t>
            </a:r>
          </a:p>
        </p:txBody>
      </p:sp>
      <p:cxnSp>
        <p:nvCxnSpPr>
          <p:cNvPr id="50" name="直線コネクタ 49">
            <a:extLst>
              <a:ext uri="{FF2B5EF4-FFF2-40B4-BE49-F238E27FC236}">
                <a16:creationId xmlns:a16="http://schemas.microsoft.com/office/drawing/2014/main" id="{0B668178-78E9-4BCD-A604-D82E0176284E}"/>
              </a:ext>
            </a:extLst>
          </p:cNvPr>
          <p:cNvCxnSpPr>
            <a:cxnSpLocks/>
          </p:cNvCxnSpPr>
          <p:nvPr/>
        </p:nvCxnSpPr>
        <p:spPr>
          <a:xfrm flipH="1">
            <a:off x="5056080" y="3313420"/>
            <a:ext cx="687471" cy="700952"/>
          </a:xfrm>
          <a:prstGeom prst="line">
            <a:avLst/>
          </a:prstGeom>
          <a:ln w="1905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34" name="Text Box 215">
            <a:extLst>
              <a:ext uri="{FF2B5EF4-FFF2-40B4-BE49-F238E27FC236}">
                <a16:creationId xmlns:a16="http://schemas.microsoft.com/office/drawing/2014/main" id="{89831CB0-96EA-44B0-A1B8-40BD62008146}"/>
              </a:ext>
            </a:extLst>
          </p:cNvPr>
          <p:cNvSpPr txBox="1">
            <a:spLocks noChangeArrowheads="1"/>
          </p:cNvSpPr>
          <p:nvPr/>
        </p:nvSpPr>
        <p:spPr bwMode="auto">
          <a:xfrm>
            <a:off x="190885" y="9104300"/>
            <a:ext cx="6538393" cy="769118"/>
          </a:xfrm>
          <a:prstGeom prst="rect">
            <a:avLst/>
          </a:prstGeom>
          <a:solidFill>
            <a:srgbClr val="FFFFFF"/>
          </a:solidFill>
          <a:ln w="15875" cmpd="dbl">
            <a:solidFill>
              <a:srgbClr val="000000"/>
            </a:solidFill>
            <a:prstDash val="solid"/>
            <a:miter lim="800000"/>
            <a:headEnd/>
            <a:tailEnd/>
          </a:ln>
        </p:spPr>
        <p:txBody>
          <a:bodyPr rot="0" vert="horz" wrap="square" lIns="74295" tIns="8890" rIns="74295" bIns="8890" anchor="ctr" anchorCtr="0" upright="1">
            <a:noAutofit/>
          </a:bodyPr>
          <a:lstStyle/>
          <a:p>
            <a:pPr lvl="0">
              <a:defRPr/>
            </a:pPr>
            <a:r>
              <a:rPr kumimoji="1" lang="ja-JP" altLang="en-US" sz="1050" b="1"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令和</a:t>
            </a:r>
            <a:r>
              <a:rPr kumimoji="1" lang="ja-JP" altLang="en-US" sz="1050" b="1" i="0" u="none" strike="noStrike" kern="1200" cap="none" spc="0" normalizeH="0" baseline="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７</a:t>
            </a:r>
            <a:r>
              <a:rPr kumimoji="1" lang="ja-JP" altLang="en-US" sz="105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年度</a:t>
            </a:r>
            <a:r>
              <a:rPr kumimoji="1" lang="ja-JP" altLang="en-US" sz="1050" b="1"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の主な取組＞</a:t>
            </a:r>
            <a:endParaRPr kumimoji="1" lang="en-US" altLang="ja-JP" sz="1050" b="1"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　令和６年６月から、新たな上限料金の設定や料金割引の拡充・導入など、近畿圏の新たな高速道路料金が導入されました。引き続き、国や関係自治体と連携しながら、公平で利用しやすい料金体系の実現に向けて、着実な取組を推進していきます。</a:t>
            </a:r>
            <a:endParaRPr kumimoji="1" lang="en-US" altLang="ja-JP" sz="1050" b="0" i="0" u="non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テキスト ボックス 46">
            <a:extLst>
              <a:ext uri="{FF2B5EF4-FFF2-40B4-BE49-F238E27FC236}">
                <a16:creationId xmlns:a16="http://schemas.microsoft.com/office/drawing/2014/main" id="{BED53AC4-5FC9-428D-B870-0835D937C1BD}"/>
              </a:ext>
            </a:extLst>
          </p:cNvPr>
          <p:cNvSpPr txBox="1"/>
          <p:nvPr/>
        </p:nvSpPr>
        <p:spPr>
          <a:xfrm>
            <a:off x="21764" y="5025008"/>
            <a:ext cx="3547841" cy="352489"/>
          </a:xfrm>
          <a:prstGeom prst="rect">
            <a:avLst/>
          </a:prstGeom>
          <a:solidFill>
            <a:schemeClr val="accent1">
              <a:lumMod val="20000"/>
              <a:lumOff val="80000"/>
            </a:schemeClr>
          </a:solidFill>
          <a:ln w="38100" cmpd="dbl">
            <a:solidFill>
              <a:srgbClr val="0000FF"/>
            </a:solidFill>
          </a:ln>
        </p:spPr>
        <p:txBody>
          <a:bodyPr wrap="square" tIns="90000" rtlCol="0" anchor="ctr">
            <a:spAutoFit/>
          </a:bodyPr>
          <a:lstStyle/>
          <a:p>
            <a:pPr>
              <a:defRPr/>
            </a:pPr>
            <a:r>
              <a:rPr kumimoji="1" lang="ja-JP" altLang="en-US"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利用しやすい高速道路料金体系の実現　　</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8" name="正方形/長方形 47">
            <a:extLst>
              <a:ext uri="{FF2B5EF4-FFF2-40B4-BE49-F238E27FC236}">
                <a16:creationId xmlns:a16="http://schemas.microsoft.com/office/drawing/2014/main" id="{0A8F9153-DED8-4DE5-AF37-1F38139DF5BC}"/>
              </a:ext>
            </a:extLst>
          </p:cNvPr>
          <p:cNvSpPr/>
          <p:nvPr/>
        </p:nvSpPr>
        <p:spPr>
          <a:xfrm>
            <a:off x="2813763" y="5847529"/>
            <a:ext cx="3829415" cy="276999"/>
          </a:xfrm>
          <a:prstGeom prst="rect">
            <a:avLst/>
          </a:prstGeom>
          <a:ln>
            <a:solidFill>
              <a:schemeClr val="accent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利用しやすい料金体系</a:t>
            </a:r>
            <a:r>
              <a:rPr kumimoji="1" lang="ja-JP" altLang="en-US" sz="12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の実現のイメージ</a:t>
            </a:r>
          </a:p>
        </p:txBody>
      </p:sp>
      <p:sp>
        <p:nvSpPr>
          <p:cNvPr id="49" name="角丸四角形 176">
            <a:extLst>
              <a:ext uri="{FF2B5EF4-FFF2-40B4-BE49-F238E27FC236}">
                <a16:creationId xmlns:a16="http://schemas.microsoft.com/office/drawing/2014/main" id="{904903F6-B356-4C9E-A64E-2B2700A5DF40}"/>
              </a:ext>
            </a:extLst>
          </p:cNvPr>
          <p:cNvSpPr/>
          <p:nvPr/>
        </p:nvSpPr>
        <p:spPr>
          <a:xfrm>
            <a:off x="44627" y="5384788"/>
            <a:ext cx="6770851" cy="63772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2994" tIns="46497" rIns="92994" bIns="46497"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阪神高速道路</a:t>
            </a:r>
            <a:r>
              <a:rPr kumimoji="1" lang="ja-JP" altLang="en-US" sz="11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大和川線</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の開通を踏まえ、高速道路ネットワークを有効に活用し、都心部の渋滞緩和を図るなど、</a:t>
            </a:r>
            <a:r>
              <a:rPr kumimoji="1" lang="ja-JP" altLang="en-US" sz="11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利用者の視点に立った公平で分かりやすく、利用しやすい料金体系の実現に向け取り組みます。</a:t>
            </a:r>
            <a:endParaRPr kumimoji="1" lang="en-US" altLang="ja-JP" sz="11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1" name="図 50">
            <a:extLst>
              <a:ext uri="{FF2B5EF4-FFF2-40B4-BE49-F238E27FC236}">
                <a16:creationId xmlns:a16="http://schemas.microsoft.com/office/drawing/2014/main" id="{2F82F70C-FA33-4A64-A462-A4D28CC05BC0}"/>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Layer>
                </a14:imgProps>
              </a:ext>
            </a:extLst>
          </a:blip>
          <a:srcRect l="40206" t="27234" r="33114" b="3764"/>
          <a:stretch/>
        </p:blipFill>
        <p:spPr>
          <a:xfrm>
            <a:off x="3019205" y="7065020"/>
            <a:ext cx="1584176" cy="1946073"/>
          </a:xfrm>
          <a:prstGeom prst="rect">
            <a:avLst/>
          </a:prstGeom>
        </p:spPr>
      </p:pic>
      <p:grpSp>
        <p:nvGrpSpPr>
          <p:cNvPr id="52" name="グループ化 51">
            <a:extLst>
              <a:ext uri="{FF2B5EF4-FFF2-40B4-BE49-F238E27FC236}">
                <a16:creationId xmlns:a16="http://schemas.microsoft.com/office/drawing/2014/main" id="{1C71D17A-CF8F-466A-AD4E-C7B5EDB8FC15}"/>
              </a:ext>
            </a:extLst>
          </p:cNvPr>
          <p:cNvGrpSpPr>
            <a:grpSpLocks noChangeAspect="1"/>
          </p:cNvGrpSpPr>
          <p:nvPr/>
        </p:nvGrpSpPr>
        <p:grpSpPr>
          <a:xfrm>
            <a:off x="373345" y="5964530"/>
            <a:ext cx="2203266" cy="2125338"/>
            <a:chOff x="640865" y="4453681"/>
            <a:chExt cx="2079913" cy="2006348"/>
          </a:xfrm>
        </p:grpSpPr>
        <p:pic>
          <p:nvPicPr>
            <p:cNvPr id="53" name="図 52">
              <a:extLst>
                <a:ext uri="{FF2B5EF4-FFF2-40B4-BE49-F238E27FC236}">
                  <a16:creationId xmlns:a16="http://schemas.microsoft.com/office/drawing/2014/main" id="{C10F408F-CF4D-4BCB-8902-CA5589992BE2}"/>
                </a:ext>
              </a:extLst>
            </p:cNvPr>
            <p:cNvPicPr>
              <a:picLocks noChangeAspect="1"/>
            </p:cNvPicPr>
            <p:nvPr/>
          </p:nvPicPr>
          <p:blipFill rotWithShape="1">
            <a:blip r:embed="rId8">
              <a:extLst>
                <a:ext uri="{BEBA8EAE-BF5A-486C-A8C5-ECC9F3942E4B}">
                  <a14:imgProps xmlns:a14="http://schemas.microsoft.com/office/drawing/2010/main">
                    <a14:imgLayer r:embed="rId9">
                      <a14:imgEffect>
                        <a14:sharpenSoften amount="50000"/>
                      </a14:imgEffect>
                    </a14:imgLayer>
                  </a14:imgProps>
                </a:ext>
              </a:extLst>
            </a:blip>
            <a:srcRect l="20187" t="30955" r="7291" b="12737"/>
            <a:stretch/>
          </p:blipFill>
          <p:spPr>
            <a:xfrm>
              <a:off x="640865" y="4453681"/>
              <a:ext cx="2079913" cy="2006348"/>
            </a:xfrm>
            <a:prstGeom prst="rect">
              <a:avLst/>
            </a:prstGeom>
            <a:solidFill>
              <a:schemeClr val="bg1"/>
            </a:solidFill>
            <a:ln>
              <a:solidFill>
                <a:schemeClr val="dk1"/>
              </a:solidFill>
            </a:ln>
          </p:spPr>
        </p:pic>
        <p:sp>
          <p:nvSpPr>
            <p:cNvPr id="54" name="フリーフォーム: 図形 53">
              <a:extLst>
                <a:ext uri="{FF2B5EF4-FFF2-40B4-BE49-F238E27FC236}">
                  <a16:creationId xmlns:a16="http://schemas.microsoft.com/office/drawing/2014/main" id="{084E57F9-6CE2-4DE1-83CA-661AC7421DDB}"/>
                </a:ext>
              </a:extLst>
            </p:cNvPr>
            <p:cNvSpPr/>
            <p:nvPr/>
          </p:nvSpPr>
          <p:spPr>
            <a:xfrm>
              <a:off x="1526855" y="5627484"/>
              <a:ext cx="208542" cy="40684"/>
            </a:xfrm>
            <a:custGeom>
              <a:avLst/>
              <a:gdLst>
                <a:gd name="connsiteX0" fmla="*/ 0 w 200179"/>
                <a:gd name="connsiteY0" fmla="*/ 10505 h 35300"/>
                <a:gd name="connsiteX1" fmla="*/ 74140 w 200179"/>
                <a:gd name="connsiteY1" fmla="*/ 35219 h 35300"/>
                <a:gd name="connsiteX2" fmla="*/ 135924 w 200179"/>
                <a:gd name="connsiteY2" fmla="*/ 3091 h 35300"/>
                <a:gd name="connsiteX3" fmla="*/ 200179 w 200179"/>
                <a:gd name="connsiteY3" fmla="*/ 3091 h 35300"/>
                <a:gd name="connsiteX0" fmla="*/ 0 w 200179"/>
                <a:gd name="connsiteY0" fmla="*/ 5563 h 35226"/>
                <a:gd name="connsiteX1" fmla="*/ 74140 w 200179"/>
                <a:gd name="connsiteY1" fmla="*/ 35219 h 35226"/>
                <a:gd name="connsiteX2" fmla="*/ 135924 w 200179"/>
                <a:gd name="connsiteY2" fmla="*/ 3091 h 35226"/>
                <a:gd name="connsiteX3" fmla="*/ 200179 w 200179"/>
                <a:gd name="connsiteY3" fmla="*/ 3091 h 35226"/>
                <a:gd name="connsiteX0" fmla="*/ 0 w 217478"/>
                <a:gd name="connsiteY0" fmla="*/ 620 h 35223"/>
                <a:gd name="connsiteX1" fmla="*/ 91439 w 217478"/>
                <a:gd name="connsiteY1" fmla="*/ 35219 h 35223"/>
                <a:gd name="connsiteX2" fmla="*/ 153223 w 217478"/>
                <a:gd name="connsiteY2" fmla="*/ 3091 h 35223"/>
                <a:gd name="connsiteX3" fmla="*/ 217478 w 217478"/>
                <a:gd name="connsiteY3" fmla="*/ 3091 h 35223"/>
                <a:gd name="connsiteX0" fmla="*/ 0 w 215007"/>
                <a:gd name="connsiteY0" fmla="*/ 0 h 44589"/>
                <a:gd name="connsiteX1" fmla="*/ 88968 w 215007"/>
                <a:gd name="connsiteY1" fmla="*/ 44484 h 44589"/>
                <a:gd name="connsiteX2" fmla="*/ 150752 w 215007"/>
                <a:gd name="connsiteY2" fmla="*/ 12356 h 44589"/>
                <a:gd name="connsiteX3" fmla="*/ 215007 w 215007"/>
                <a:gd name="connsiteY3" fmla="*/ 12356 h 44589"/>
                <a:gd name="connsiteX0" fmla="*/ 0 w 219949"/>
                <a:gd name="connsiteY0" fmla="*/ 0 h 39580"/>
                <a:gd name="connsiteX1" fmla="*/ 93910 w 219949"/>
                <a:gd name="connsiteY1" fmla="*/ 39541 h 39580"/>
                <a:gd name="connsiteX2" fmla="*/ 155694 w 219949"/>
                <a:gd name="connsiteY2" fmla="*/ 7413 h 39580"/>
                <a:gd name="connsiteX3" fmla="*/ 219949 w 219949"/>
                <a:gd name="connsiteY3" fmla="*/ 7413 h 39580"/>
                <a:gd name="connsiteX0" fmla="*/ 0 w 219949"/>
                <a:gd name="connsiteY0" fmla="*/ 4228 h 35221"/>
                <a:gd name="connsiteX1" fmla="*/ 93910 w 219949"/>
                <a:gd name="connsiteY1" fmla="*/ 35220 h 35221"/>
                <a:gd name="connsiteX2" fmla="*/ 155694 w 219949"/>
                <a:gd name="connsiteY2" fmla="*/ 3092 h 35221"/>
                <a:gd name="connsiteX3" fmla="*/ 219949 w 219949"/>
                <a:gd name="connsiteY3" fmla="*/ 3092 h 35221"/>
              </a:gdLst>
              <a:ahLst/>
              <a:cxnLst>
                <a:cxn ang="0">
                  <a:pos x="connsiteX0" y="connsiteY0"/>
                </a:cxn>
                <a:cxn ang="0">
                  <a:pos x="connsiteX1" y="connsiteY1"/>
                </a:cxn>
                <a:cxn ang="0">
                  <a:pos x="connsiteX2" y="connsiteY2"/>
                </a:cxn>
                <a:cxn ang="0">
                  <a:pos x="connsiteX3" y="connsiteY3"/>
                </a:cxn>
              </a:cxnLst>
              <a:rect l="l" t="t" r="r" b="b"/>
              <a:pathLst>
                <a:path w="219949" h="35221">
                  <a:moveTo>
                    <a:pt x="0" y="4228"/>
                  </a:moveTo>
                  <a:cubicBezTo>
                    <a:pt x="25743" y="17203"/>
                    <a:pt x="67961" y="35409"/>
                    <a:pt x="93910" y="35220"/>
                  </a:cubicBezTo>
                  <a:cubicBezTo>
                    <a:pt x="119859" y="35031"/>
                    <a:pt x="134688" y="8447"/>
                    <a:pt x="155694" y="3092"/>
                  </a:cubicBezTo>
                  <a:cubicBezTo>
                    <a:pt x="176701" y="-2263"/>
                    <a:pt x="198325" y="414"/>
                    <a:pt x="219949" y="3092"/>
                  </a:cubicBezTo>
                </a:path>
              </a:pathLst>
            </a:custGeom>
            <a:noFill/>
            <a:ln w="19050">
              <a:solidFill>
                <a:srgbClr val="5082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55" name="図 54">
            <a:extLst>
              <a:ext uri="{FF2B5EF4-FFF2-40B4-BE49-F238E27FC236}">
                <a16:creationId xmlns:a16="http://schemas.microsoft.com/office/drawing/2014/main" id="{2622BDCF-C2AC-4CBF-89F9-7C02E72B8746}"/>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Layer>
                </a14:imgProps>
              </a:ext>
            </a:extLst>
          </a:blip>
          <a:srcRect l="78672" t="20933" r="1769" b="3763"/>
          <a:stretch/>
        </p:blipFill>
        <p:spPr>
          <a:xfrm>
            <a:off x="5112982" y="6883105"/>
            <a:ext cx="1161350" cy="2123784"/>
          </a:xfrm>
          <a:prstGeom prst="rect">
            <a:avLst/>
          </a:prstGeom>
        </p:spPr>
      </p:pic>
      <p:sp>
        <p:nvSpPr>
          <p:cNvPr id="56" name="四角形: 角を丸くする 55">
            <a:extLst>
              <a:ext uri="{FF2B5EF4-FFF2-40B4-BE49-F238E27FC236}">
                <a16:creationId xmlns:a16="http://schemas.microsoft.com/office/drawing/2014/main" id="{CDEBF3CE-20B7-4E5F-830C-A242076B65C5}"/>
              </a:ext>
            </a:extLst>
          </p:cNvPr>
          <p:cNvSpPr/>
          <p:nvPr/>
        </p:nvSpPr>
        <p:spPr>
          <a:xfrm>
            <a:off x="2847294" y="6218517"/>
            <a:ext cx="1695266" cy="2850628"/>
          </a:xfrm>
          <a:prstGeom prst="roundRect">
            <a:avLst>
              <a:gd name="adj" fmla="val 10283"/>
            </a:avLst>
          </a:prstGeom>
          <a:no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57" name="四角形: 角を丸くする 56">
            <a:extLst>
              <a:ext uri="{FF2B5EF4-FFF2-40B4-BE49-F238E27FC236}">
                <a16:creationId xmlns:a16="http://schemas.microsoft.com/office/drawing/2014/main" id="{8A2C0193-1642-4D5E-9E2E-B90FC168DA36}"/>
              </a:ext>
            </a:extLst>
          </p:cNvPr>
          <p:cNvSpPr/>
          <p:nvPr/>
        </p:nvSpPr>
        <p:spPr>
          <a:xfrm>
            <a:off x="4889427" y="6207521"/>
            <a:ext cx="1605884" cy="2850628"/>
          </a:xfrm>
          <a:prstGeom prst="roundRect">
            <a:avLst>
              <a:gd name="adj" fmla="val 10736"/>
            </a:avLst>
          </a:prstGeom>
          <a:no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58" name="テキスト ボックス 57">
            <a:extLst>
              <a:ext uri="{FF2B5EF4-FFF2-40B4-BE49-F238E27FC236}">
                <a16:creationId xmlns:a16="http://schemas.microsoft.com/office/drawing/2014/main" id="{D8F8D947-2F6E-4A13-892A-B2B91FFAFA43}"/>
              </a:ext>
            </a:extLst>
          </p:cNvPr>
          <p:cNvSpPr txBox="1"/>
          <p:nvPr/>
        </p:nvSpPr>
        <p:spPr>
          <a:xfrm>
            <a:off x="2965818" y="6379350"/>
            <a:ext cx="1512168" cy="484748"/>
          </a:xfrm>
          <a:prstGeom prst="rect">
            <a:avLst/>
          </a:prstGeom>
          <a:noFill/>
        </p:spPr>
        <p:txBody>
          <a:bodyPr wrap="square" rtlCol="0">
            <a:spAutoFit/>
          </a:bodyPr>
          <a:lstStyle/>
          <a:p>
            <a:r>
              <a:rPr kumimoji="1" lang="ja-JP" altLang="en-US" sz="850" dirty="0"/>
              <a:t>○経路によらない同一料金</a:t>
            </a:r>
            <a:endParaRPr kumimoji="1" lang="en-US" altLang="ja-JP" sz="850" dirty="0"/>
          </a:p>
          <a:p>
            <a:r>
              <a:rPr kumimoji="1" lang="ja-JP" altLang="en-US" sz="850" dirty="0"/>
              <a:t> ⇒都心流入の料金措置</a:t>
            </a:r>
            <a:endParaRPr kumimoji="1" lang="en-US" altLang="ja-JP" sz="850" dirty="0"/>
          </a:p>
          <a:p>
            <a:r>
              <a:rPr kumimoji="1" lang="ja-JP" altLang="en-US" sz="850" dirty="0"/>
              <a:t> ⇒都心通過の料金措置</a:t>
            </a:r>
            <a:endParaRPr kumimoji="1" lang="en-US" altLang="ja-JP" sz="850" dirty="0"/>
          </a:p>
        </p:txBody>
      </p:sp>
      <p:sp>
        <p:nvSpPr>
          <p:cNvPr id="59" name="テキスト ボックス 58">
            <a:extLst>
              <a:ext uri="{FF2B5EF4-FFF2-40B4-BE49-F238E27FC236}">
                <a16:creationId xmlns:a16="http://schemas.microsoft.com/office/drawing/2014/main" id="{9BC81EAD-AEA1-4E90-A9E8-A7D0D0ED40A8}"/>
              </a:ext>
            </a:extLst>
          </p:cNvPr>
          <p:cNvSpPr txBox="1"/>
          <p:nvPr/>
        </p:nvSpPr>
        <p:spPr>
          <a:xfrm>
            <a:off x="4889426" y="6263496"/>
            <a:ext cx="1648909" cy="615553"/>
          </a:xfrm>
          <a:prstGeom prst="rect">
            <a:avLst/>
          </a:prstGeom>
          <a:noFill/>
        </p:spPr>
        <p:txBody>
          <a:bodyPr wrap="square" rtlCol="0">
            <a:spAutoFit/>
          </a:bodyPr>
          <a:lstStyle/>
          <a:p>
            <a:r>
              <a:rPr lang="ja-JP" altLang="en-US" sz="850" dirty="0"/>
              <a:t>○管理主体統一を進め、継ぎ目　　　</a:t>
            </a:r>
            <a:endParaRPr lang="en-US" altLang="ja-JP" sz="850" dirty="0"/>
          </a:p>
          <a:p>
            <a:r>
              <a:rPr lang="ja-JP" altLang="en-US" sz="850" dirty="0"/>
              <a:t>　  のない料金体系の導入</a:t>
            </a:r>
            <a:endParaRPr lang="en-US" altLang="ja-JP" sz="850" dirty="0"/>
          </a:p>
          <a:p>
            <a:r>
              <a:rPr kumimoji="1" lang="ja-JP" altLang="en-US" sz="850" dirty="0"/>
              <a:t>○混雑状況に応じた機動的な</a:t>
            </a:r>
            <a:endParaRPr kumimoji="1" lang="en-US" altLang="ja-JP" sz="850" dirty="0"/>
          </a:p>
          <a:p>
            <a:r>
              <a:rPr lang="ja-JP" altLang="en-US" sz="850" dirty="0"/>
              <a:t>　  料金の実現</a:t>
            </a:r>
            <a:endParaRPr lang="en-US" altLang="ja-JP" sz="850" dirty="0"/>
          </a:p>
        </p:txBody>
      </p:sp>
      <p:pic>
        <p:nvPicPr>
          <p:cNvPr id="60" name="図 59">
            <a:extLst>
              <a:ext uri="{FF2B5EF4-FFF2-40B4-BE49-F238E27FC236}">
                <a16:creationId xmlns:a16="http://schemas.microsoft.com/office/drawing/2014/main" id="{CA3B11B2-4621-4FC3-8260-B6202C66B9D0}"/>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Layer>
                </a14:imgProps>
              </a:ext>
            </a:extLst>
          </a:blip>
          <a:srcRect l="69248" t="-25597" r="25901" b="34682"/>
          <a:stretch/>
        </p:blipFill>
        <p:spPr>
          <a:xfrm>
            <a:off x="4584455" y="5867222"/>
            <a:ext cx="288032" cy="2564075"/>
          </a:xfrm>
          <a:prstGeom prst="rect">
            <a:avLst/>
          </a:prstGeom>
        </p:spPr>
      </p:pic>
      <p:pic>
        <p:nvPicPr>
          <p:cNvPr id="61" name="図 60">
            <a:extLst>
              <a:ext uri="{FF2B5EF4-FFF2-40B4-BE49-F238E27FC236}">
                <a16:creationId xmlns:a16="http://schemas.microsoft.com/office/drawing/2014/main" id="{EED51D80-C72F-4F6B-A601-D84337DBBDE1}"/>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Layer>
                </a14:imgProps>
              </a:ext>
            </a:extLst>
          </a:blip>
          <a:srcRect l="47144" t="1606" r="46100" b="93288"/>
          <a:stretch/>
        </p:blipFill>
        <p:spPr>
          <a:xfrm>
            <a:off x="3455377" y="6146672"/>
            <a:ext cx="401181" cy="144016"/>
          </a:xfrm>
          <a:prstGeom prst="rect">
            <a:avLst/>
          </a:prstGeom>
        </p:spPr>
      </p:pic>
      <p:pic>
        <p:nvPicPr>
          <p:cNvPr id="62" name="図 61">
            <a:extLst>
              <a:ext uri="{FF2B5EF4-FFF2-40B4-BE49-F238E27FC236}">
                <a16:creationId xmlns:a16="http://schemas.microsoft.com/office/drawing/2014/main" id="{962B4851-98E3-4ECD-86E8-C42FCCB09133}"/>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Layer>
                </a14:imgProps>
              </a:ext>
            </a:extLst>
          </a:blip>
          <a:srcRect l="80322" t="1939" r="6337" b="94302"/>
          <a:stretch/>
        </p:blipFill>
        <p:spPr>
          <a:xfrm>
            <a:off x="5269441" y="6161370"/>
            <a:ext cx="792089" cy="106014"/>
          </a:xfrm>
          <a:prstGeom prst="rect">
            <a:avLst/>
          </a:prstGeom>
        </p:spPr>
      </p:pic>
      <p:sp>
        <p:nvSpPr>
          <p:cNvPr id="63" name="正方形/長方形 62">
            <a:extLst>
              <a:ext uri="{FF2B5EF4-FFF2-40B4-BE49-F238E27FC236}">
                <a16:creationId xmlns:a16="http://schemas.microsoft.com/office/drawing/2014/main" id="{A8BC8C64-F035-4870-B544-173F962EF37D}"/>
              </a:ext>
            </a:extLst>
          </p:cNvPr>
          <p:cNvSpPr/>
          <p:nvPr/>
        </p:nvSpPr>
        <p:spPr>
          <a:xfrm>
            <a:off x="561477" y="8615920"/>
            <a:ext cx="5517232" cy="617477"/>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（上限料金</a:t>
            </a:r>
            <a:r>
              <a:rPr kumimoji="1" lang="en-US" altLang="ja-JP" sz="7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1,950</a:t>
            </a:r>
            <a:r>
              <a:rPr kumimoji="1" lang="ja-JP" altLang="en-US" sz="7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円　</a:t>
            </a:r>
            <a:r>
              <a:rPr kumimoji="1" lang="en-US" altLang="ja-JP" sz="7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a:t>
            </a:r>
            <a:r>
              <a:rPr kumimoji="1" lang="ja-JP" altLang="en-US" sz="7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普通車の場合</a:t>
            </a:r>
            <a:r>
              <a:rPr kumimoji="1" lang="ja-JP" altLang="en-US" sz="7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a:t>
            </a:r>
            <a:endParaRPr kumimoji="1" lang="en-US" altLang="ja-JP" sz="7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nvGrpSpPr>
          <p:cNvPr id="64" name="グループ化 63">
            <a:extLst>
              <a:ext uri="{FF2B5EF4-FFF2-40B4-BE49-F238E27FC236}">
                <a16:creationId xmlns:a16="http://schemas.microsoft.com/office/drawing/2014/main" id="{90FD825C-1788-49C0-A285-D274F338B4BC}"/>
              </a:ext>
            </a:extLst>
          </p:cNvPr>
          <p:cNvGrpSpPr/>
          <p:nvPr/>
        </p:nvGrpSpPr>
        <p:grpSpPr>
          <a:xfrm>
            <a:off x="476672" y="8174466"/>
            <a:ext cx="1852702" cy="836956"/>
            <a:chOff x="476672" y="3199951"/>
            <a:chExt cx="1852702" cy="836956"/>
          </a:xfrm>
        </p:grpSpPr>
        <p:pic>
          <p:nvPicPr>
            <p:cNvPr id="65" name="図 64">
              <a:extLst>
                <a:ext uri="{FF2B5EF4-FFF2-40B4-BE49-F238E27FC236}">
                  <a16:creationId xmlns:a16="http://schemas.microsoft.com/office/drawing/2014/main" id="{F883063E-3439-4CFD-9A0F-E0C5E8725B66}"/>
                </a:ext>
              </a:extLst>
            </p:cNvPr>
            <p:cNvPicPr>
              <a:picLocks noChangeAspect="1"/>
            </p:cNvPicPr>
            <p:nvPr/>
          </p:nvPicPr>
          <p:blipFill rotWithShape="1">
            <a:blip r:embed="rId10">
              <a:extLst>
                <a:ext uri="{BEBA8EAE-BF5A-486C-A8C5-ECC9F3942E4B}">
                  <a14:imgProps xmlns:a14="http://schemas.microsoft.com/office/drawing/2010/main">
                    <a14:imgLayer r:embed="rId11">
                      <a14:imgEffect>
                        <a14:sharpenSoften amount="50000"/>
                      </a14:imgEffect>
                    </a14:imgLayer>
                  </a14:imgProps>
                </a:ext>
              </a:extLst>
            </a:blip>
            <a:srcRect l="2124" t="3564" r="7203" b="30656"/>
            <a:stretch/>
          </p:blipFill>
          <p:spPr>
            <a:xfrm>
              <a:off x="561477" y="3199951"/>
              <a:ext cx="1715395" cy="536757"/>
            </a:xfrm>
            <a:prstGeom prst="rect">
              <a:avLst/>
            </a:prstGeom>
          </p:spPr>
        </p:pic>
        <p:pic>
          <p:nvPicPr>
            <p:cNvPr id="66" name="図 65">
              <a:extLst>
                <a:ext uri="{FF2B5EF4-FFF2-40B4-BE49-F238E27FC236}">
                  <a16:creationId xmlns:a16="http://schemas.microsoft.com/office/drawing/2014/main" id="{B093692D-E98F-41EF-8056-4C672C456BB1}"/>
                </a:ext>
              </a:extLst>
            </p:cNvPr>
            <p:cNvPicPr>
              <a:picLocks noChangeAspect="1"/>
            </p:cNvPicPr>
            <p:nvPr/>
          </p:nvPicPr>
          <p:blipFill rotWithShape="1">
            <a:blip r:embed="rId10">
              <a:extLst>
                <a:ext uri="{BEBA8EAE-BF5A-486C-A8C5-ECC9F3942E4B}">
                  <a14:imgProps xmlns:a14="http://schemas.microsoft.com/office/drawing/2010/main">
                    <a14:imgLayer r:embed="rId11">
                      <a14:imgEffect>
                        <a14:sharpenSoften amount="50000"/>
                      </a14:imgEffect>
                    </a14:imgLayer>
                  </a14:imgProps>
                </a:ext>
              </a:extLst>
            </a:blip>
            <a:srcRect l="2124" t="69481" r="7204" b="4097"/>
            <a:stretch/>
          </p:blipFill>
          <p:spPr>
            <a:xfrm>
              <a:off x="561477" y="3821306"/>
              <a:ext cx="1715395" cy="215601"/>
            </a:xfrm>
            <a:prstGeom prst="rect">
              <a:avLst/>
            </a:prstGeom>
          </p:spPr>
        </p:pic>
        <p:sp>
          <p:nvSpPr>
            <p:cNvPr id="67" name="正方形/長方形 66">
              <a:extLst>
                <a:ext uri="{FF2B5EF4-FFF2-40B4-BE49-F238E27FC236}">
                  <a16:creationId xmlns:a16="http://schemas.microsoft.com/office/drawing/2014/main" id="{3FAADEF3-29C7-4F5D-9B8B-97F04A0234BA}"/>
                </a:ext>
              </a:extLst>
            </p:cNvPr>
            <p:cNvSpPr/>
            <p:nvPr/>
          </p:nvSpPr>
          <p:spPr>
            <a:xfrm>
              <a:off x="476672" y="3199951"/>
              <a:ext cx="1852702" cy="836005"/>
            </a:xfrm>
            <a:prstGeom prst="rect">
              <a:avLst/>
            </a:prstGeom>
            <a:noFill/>
            <a:ln w="63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rgbClr val="FF0000"/>
                </a:solidFill>
                <a:latin typeface="HG丸ｺﾞｼｯｸM-PRO" panose="020F0600000000000000" pitchFamily="50" charset="-128"/>
                <a:ea typeface="HG丸ｺﾞｼｯｸM-PRO" panose="020F0600000000000000" pitchFamily="50" charset="-128"/>
              </a:endParaRPr>
            </a:p>
          </p:txBody>
        </p:sp>
      </p:grpSp>
      <p:sp>
        <p:nvSpPr>
          <p:cNvPr id="68" name="正方形/長方形 67">
            <a:extLst>
              <a:ext uri="{FF2B5EF4-FFF2-40B4-BE49-F238E27FC236}">
                <a16:creationId xmlns:a16="http://schemas.microsoft.com/office/drawing/2014/main" id="{6C4B477D-A5D1-4852-8D0B-46A1A671BDAD}"/>
              </a:ext>
            </a:extLst>
          </p:cNvPr>
          <p:cNvSpPr/>
          <p:nvPr/>
        </p:nvSpPr>
        <p:spPr>
          <a:xfrm>
            <a:off x="181038" y="5713354"/>
            <a:ext cx="5517232" cy="287066"/>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現在の料金体系</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69" name="テキスト ボックス 68">
            <a:extLst>
              <a:ext uri="{FF2B5EF4-FFF2-40B4-BE49-F238E27FC236}">
                <a16:creationId xmlns:a16="http://schemas.microsoft.com/office/drawing/2014/main" id="{3280F968-35FF-4B9A-A429-8184E9DD8FA0}"/>
              </a:ext>
            </a:extLst>
          </p:cNvPr>
          <p:cNvSpPr txBox="1"/>
          <p:nvPr/>
        </p:nvSpPr>
        <p:spPr>
          <a:xfrm>
            <a:off x="3164334" y="6786503"/>
            <a:ext cx="1648909" cy="200055"/>
          </a:xfrm>
          <a:prstGeom prst="rect">
            <a:avLst/>
          </a:prstGeom>
          <a:noFill/>
        </p:spPr>
        <p:txBody>
          <a:bodyPr wrap="square" rtlCol="0">
            <a:spAutoFit/>
          </a:bodyPr>
          <a:lstStyle/>
          <a:p>
            <a:r>
              <a:rPr lang="ja-JP" altLang="en-US" sz="700" dirty="0">
                <a:solidFill>
                  <a:srgbClr val="FF0000"/>
                </a:solidFill>
              </a:rPr>
              <a:t>令和６年度より一部導入</a:t>
            </a:r>
            <a:endParaRPr kumimoji="1" lang="en-US" altLang="ja-JP" sz="700" dirty="0"/>
          </a:p>
        </p:txBody>
      </p:sp>
      <p:cxnSp>
        <p:nvCxnSpPr>
          <p:cNvPr id="70" name="直線コネクタ 69">
            <a:extLst>
              <a:ext uri="{FF2B5EF4-FFF2-40B4-BE49-F238E27FC236}">
                <a16:creationId xmlns:a16="http://schemas.microsoft.com/office/drawing/2014/main" id="{3D4024F2-F754-4770-BB33-FA3FA2FA713E}"/>
              </a:ext>
            </a:extLst>
          </p:cNvPr>
          <p:cNvCxnSpPr/>
          <p:nvPr/>
        </p:nvCxnSpPr>
        <p:spPr>
          <a:xfrm>
            <a:off x="3188852" y="6810199"/>
            <a:ext cx="43378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矢印: 右 2">
            <a:extLst>
              <a:ext uri="{FF2B5EF4-FFF2-40B4-BE49-F238E27FC236}">
                <a16:creationId xmlns:a16="http://schemas.microsoft.com/office/drawing/2014/main" id="{5D52C5AD-D44E-4A4F-ABD1-4337AB901A53}"/>
              </a:ext>
            </a:extLst>
          </p:cNvPr>
          <p:cNvSpPr/>
          <p:nvPr/>
        </p:nvSpPr>
        <p:spPr>
          <a:xfrm rot="19726870">
            <a:off x="5618225" y="2939664"/>
            <a:ext cx="720662" cy="404096"/>
          </a:xfrm>
          <a:custGeom>
            <a:avLst/>
            <a:gdLst>
              <a:gd name="connsiteX0" fmla="*/ 0 w 1135788"/>
              <a:gd name="connsiteY0" fmla="*/ 101024 h 404096"/>
              <a:gd name="connsiteX1" fmla="*/ 933740 w 1135788"/>
              <a:gd name="connsiteY1" fmla="*/ 101024 h 404096"/>
              <a:gd name="connsiteX2" fmla="*/ 933740 w 1135788"/>
              <a:gd name="connsiteY2" fmla="*/ 0 h 404096"/>
              <a:gd name="connsiteX3" fmla="*/ 1135788 w 1135788"/>
              <a:gd name="connsiteY3" fmla="*/ 202048 h 404096"/>
              <a:gd name="connsiteX4" fmla="*/ 933740 w 1135788"/>
              <a:gd name="connsiteY4" fmla="*/ 404096 h 404096"/>
              <a:gd name="connsiteX5" fmla="*/ 933740 w 1135788"/>
              <a:gd name="connsiteY5" fmla="*/ 303072 h 404096"/>
              <a:gd name="connsiteX6" fmla="*/ 0 w 1135788"/>
              <a:gd name="connsiteY6" fmla="*/ 303072 h 404096"/>
              <a:gd name="connsiteX7" fmla="*/ 0 w 1135788"/>
              <a:gd name="connsiteY7" fmla="*/ 101024 h 404096"/>
              <a:gd name="connsiteX0" fmla="*/ 0 w 1135788"/>
              <a:gd name="connsiteY0" fmla="*/ 303072 h 404096"/>
              <a:gd name="connsiteX1" fmla="*/ 933740 w 1135788"/>
              <a:gd name="connsiteY1" fmla="*/ 101024 h 404096"/>
              <a:gd name="connsiteX2" fmla="*/ 933740 w 1135788"/>
              <a:gd name="connsiteY2" fmla="*/ 0 h 404096"/>
              <a:gd name="connsiteX3" fmla="*/ 1135788 w 1135788"/>
              <a:gd name="connsiteY3" fmla="*/ 202048 h 404096"/>
              <a:gd name="connsiteX4" fmla="*/ 933740 w 1135788"/>
              <a:gd name="connsiteY4" fmla="*/ 404096 h 404096"/>
              <a:gd name="connsiteX5" fmla="*/ 933740 w 1135788"/>
              <a:gd name="connsiteY5" fmla="*/ 303072 h 404096"/>
              <a:gd name="connsiteX6" fmla="*/ 0 w 1135788"/>
              <a:gd name="connsiteY6" fmla="*/ 303072 h 404096"/>
              <a:gd name="connsiteX0" fmla="*/ 0 w 1393753"/>
              <a:gd name="connsiteY0" fmla="*/ 303072 h 404096"/>
              <a:gd name="connsiteX1" fmla="*/ 933740 w 1393753"/>
              <a:gd name="connsiteY1" fmla="*/ 101024 h 404096"/>
              <a:gd name="connsiteX2" fmla="*/ 933740 w 1393753"/>
              <a:gd name="connsiteY2" fmla="*/ 0 h 404096"/>
              <a:gd name="connsiteX3" fmla="*/ 1393754 w 1393753"/>
              <a:gd name="connsiteY3" fmla="*/ 187041 h 404096"/>
              <a:gd name="connsiteX4" fmla="*/ 933740 w 1393753"/>
              <a:gd name="connsiteY4" fmla="*/ 404096 h 404096"/>
              <a:gd name="connsiteX5" fmla="*/ 933740 w 1393753"/>
              <a:gd name="connsiteY5" fmla="*/ 303072 h 404096"/>
              <a:gd name="connsiteX6" fmla="*/ 0 w 1393753"/>
              <a:gd name="connsiteY6" fmla="*/ 303072 h 40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3753" h="404096">
                <a:moveTo>
                  <a:pt x="0" y="303072"/>
                </a:moveTo>
                <a:lnTo>
                  <a:pt x="933740" y="101024"/>
                </a:lnTo>
                <a:lnTo>
                  <a:pt x="933740" y="0"/>
                </a:lnTo>
                <a:lnTo>
                  <a:pt x="1393754" y="187041"/>
                </a:lnTo>
                <a:lnTo>
                  <a:pt x="933740" y="404096"/>
                </a:lnTo>
                <a:lnTo>
                  <a:pt x="933740" y="303072"/>
                </a:lnTo>
                <a:lnTo>
                  <a:pt x="0" y="303072"/>
                </a:lnTo>
                <a:close/>
              </a:path>
            </a:pathLst>
          </a:custGeom>
          <a:noFill/>
          <a:ln w="15875">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72" name="テキスト ボックス 71">
            <a:extLst>
              <a:ext uri="{FF2B5EF4-FFF2-40B4-BE49-F238E27FC236}">
                <a16:creationId xmlns:a16="http://schemas.microsoft.com/office/drawing/2014/main" id="{94832D73-454F-4477-886E-D5450B5D6F68}"/>
              </a:ext>
            </a:extLst>
          </p:cNvPr>
          <p:cNvSpPr txBox="1"/>
          <p:nvPr/>
        </p:nvSpPr>
        <p:spPr>
          <a:xfrm>
            <a:off x="6669360" y="9706109"/>
            <a:ext cx="235962" cy="215444"/>
          </a:xfrm>
          <a:prstGeom prst="rect">
            <a:avLst/>
          </a:prstGeom>
          <a:noFill/>
        </p:spPr>
        <p:txBody>
          <a:bodyPr wrap="none" rtlCol="0">
            <a:spAutoFit/>
          </a:bodyPr>
          <a:lstStyle/>
          <a:p>
            <a:r>
              <a:rPr kumimoji="1" lang="en-US" altLang="ja-JP" sz="800" dirty="0"/>
              <a:t>4</a:t>
            </a:r>
            <a:endParaRPr kumimoji="1" lang="ja-JP" altLang="en-US" sz="800" dirty="0"/>
          </a:p>
        </p:txBody>
      </p:sp>
    </p:spTree>
    <p:extLst>
      <p:ext uri="{BB962C8B-B14F-4D97-AF65-F5344CB8AC3E}">
        <p14:creationId xmlns:p14="http://schemas.microsoft.com/office/powerpoint/2010/main" val="365840160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9050">
          <a:solidFill>
            <a:srgbClr val="FF0000"/>
          </a:solidFill>
          <a:prstDash val="dash"/>
        </a:ln>
      </a:spPr>
      <a:bodyPr rtlCol="0" anchor="ctr"/>
      <a:lstStyle>
        <a:defPPr algn="ctr">
          <a:defRPr kumimoji="1" sz="1400" dirty="0">
            <a:solidFill>
              <a:srgbClr val="FF0000"/>
            </a:solidFill>
            <a:latin typeface="HG丸ｺﾞｼｯｸM-PRO" panose="020F0600000000000000" pitchFamily="50" charset="-128"/>
            <a:ea typeface="HG丸ｺﾞｼｯｸM-PRO" panose="020F0600000000000000"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85D4A840C0B79842806973E30B2A13A0" ma:contentTypeVersion="2" ma:contentTypeDescription="新しいドキュメントを作成します。" ma:contentTypeScope="" ma:versionID="0d2eb14373c5b4000c128cfcdd3fcf60">
  <xsd:schema xmlns:xsd="http://www.w3.org/2001/XMLSchema" xmlns:xs="http://www.w3.org/2001/XMLSchema" xmlns:p="http://schemas.microsoft.com/office/2006/metadata/properties" xmlns:ns1="http://schemas.microsoft.com/sharepoint/v3" xmlns:ns2="4e21aece-359b-4e6f-8f54-c70e1e237c6a" targetNamespace="http://schemas.microsoft.com/office/2006/metadata/properties" ma:root="true" ma:fieldsID="db23b4eb53cfac3bdce39f3dd831b7a7" ns1:_="" ns2:_="">
    <xsd:import namespace="http://schemas.microsoft.com/sharepoint/v3"/>
    <xsd:import namespace="4e21aece-359b-4e6f-8f54-c70e1e237c6a"/>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スケジュールの開始日" ma:description="[スケジュールの開始日] は、発行機能により作成されたサイト列です。このページがサイトの閲覧者に表示される最初の日時を示すために使われます。" ma:hidden="true" ma:internalName="PublishingStartDate">
      <xsd:simpleType>
        <xsd:restriction base="dms:Unknown"/>
      </xsd:simpleType>
    </xsd:element>
    <xsd:element name="PublishingExpirationDate" ma:index="9" nillable="true" ma:displayName="スケジュールの終了日" ma:description="[スケジュールの終了日] は、発行機能により作成されたサイト列です。このページがサイトの閲覧者に表示されなくなる日時を示すために使われます。"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e21aece-359b-4e6f-8f54-c70e1e237c6a"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F751BA1-F25A-43C5-8E75-5EF9D7DFE4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e21aece-359b-4e6f-8f54-c70e1e237c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0A329BE-0AA6-4DC4-8712-5F66E4D03EB5}">
  <ds:schemaRef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http://schemas.microsoft.com/office/2006/documentManagement/types"/>
    <ds:schemaRef ds:uri="http://schemas.microsoft.com/sharepoint/v3"/>
    <ds:schemaRef ds:uri="http://www.w3.org/XML/1998/namespace"/>
    <ds:schemaRef ds:uri="4e21aece-359b-4e6f-8f54-c70e1e237c6a"/>
    <ds:schemaRef ds:uri="http://purl.org/dc/terms/"/>
    <ds:schemaRef ds:uri="http://purl.org/dc/elements/1.1/"/>
  </ds:schemaRefs>
</ds:datastoreItem>
</file>

<file path=customXml/itemProps3.xml><?xml version="1.0" encoding="utf-8"?>
<ds:datastoreItem xmlns:ds="http://schemas.openxmlformats.org/officeDocument/2006/customXml" ds:itemID="{6568E6A8-6F00-4196-8A67-644B48AEF07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29804</TotalTime>
  <Words>1089</Words>
  <Application>Microsoft Office PowerPoint</Application>
  <PresentationFormat>A4 210 x 297 mm</PresentationFormat>
  <Paragraphs>104</Paragraphs>
  <Slides>3</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vt:i4>
      </vt:variant>
    </vt:vector>
  </HeadingPairs>
  <TitlesOfParts>
    <vt:vector size="10" baseType="lpstr">
      <vt:lpstr>HG丸ｺﾞｼｯｸM-PRO</vt:lpstr>
      <vt:lpstr>ＭＳ Ｐゴシック</vt:lpstr>
      <vt:lpstr>ＭＳ ゴシック</vt:lpstr>
      <vt:lpstr>メイリオ</vt:lpstr>
      <vt:lpstr>Arial</vt:lpstr>
      <vt:lpstr>Calibri</vt:lpstr>
      <vt:lpstr>Office ​​テーマ</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HOSTNAME</dc:creator>
  <cp:revision>1603</cp:revision>
  <cp:lastPrinted>2025-04-01T12:23:09Z</cp:lastPrinted>
  <dcterms:created xsi:type="dcterms:W3CDTF">2015-03-03T10:39:59Z</dcterms:created>
  <dcterms:modified xsi:type="dcterms:W3CDTF">2025-05-21T01:50:16Z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0x01010085D4A840C0B79842806973E30B2A13A0</vt:lpwstr>
  </property>
</Properties>
</file>