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2" r:id="rId2"/>
    <p:sldId id="293" r:id="rId3"/>
    <p:sldId id="294"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92" autoAdjust="0"/>
  </p:normalViewPr>
  <p:slideViewPr>
    <p:cSldViewPr snapToGrid="0">
      <p:cViewPr varScale="1">
        <p:scale>
          <a:sx n="97" d="100"/>
          <a:sy n="97" d="100"/>
        </p:scale>
        <p:origin x="115"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5DCD4FA-B4F3-412B-A447-8AFEB7B73430}"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E269D9F-9FB6-408E-A11E-1365BD0ED2B5}" type="slidenum">
              <a:rPr kumimoji="1" lang="ja-JP" altLang="en-US" smtClean="0"/>
              <a:t>‹#›</a:t>
            </a:fld>
            <a:endParaRPr kumimoji="1" lang="ja-JP" altLang="en-US"/>
          </a:p>
        </p:txBody>
      </p:sp>
    </p:spTree>
    <p:extLst>
      <p:ext uri="{BB962C8B-B14F-4D97-AF65-F5344CB8AC3E}">
        <p14:creationId xmlns:p14="http://schemas.microsoft.com/office/powerpoint/2010/main" val="526563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882542-65E3-48DE-A04D-03740ACCF7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344BE77-3678-41B8-A158-7741747684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E097DE-B8B9-4B4E-86C7-356EF602A9C9}"/>
              </a:ext>
            </a:extLst>
          </p:cNvPr>
          <p:cNvSpPr>
            <a:spLocks noGrp="1"/>
          </p:cNvSpPr>
          <p:nvPr>
            <p:ph type="dt" sz="half" idx="10"/>
          </p:nvPr>
        </p:nvSpPr>
        <p:spPr/>
        <p:txBody>
          <a:bodyPr/>
          <a:lstStyle/>
          <a:p>
            <a:fld id="{58692427-2A77-4510-988D-EC9191F3300C}" type="datetime1">
              <a:rPr kumimoji="1" lang="ja-JP" altLang="en-US" smtClean="0"/>
              <a:t>2025/12/18</a:t>
            </a:fld>
            <a:endParaRPr kumimoji="1" lang="ja-JP" altLang="en-US"/>
          </a:p>
        </p:txBody>
      </p:sp>
      <p:sp>
        <p:nvSpPr>
          <p:cNvPr id="5" name="フッター プレースホルダー 4">
            <a:extLst>
              <a:ext uri="{FF2B5EF4-FFF2-40B4-BE49-F238E27FC236}">
                <a16:creationId xmlns:a16="http://schemas.microsoft.com/office/drawing/2014/main" id="{8FDDEE16-9ADC-43E8-BDD4-F3167DB5076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141E9D-0A15-4B92-85C2-1C9B5C378626}"/>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515623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774FA-2743-4AA5-9324-6E43580FF2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BC2FE31-0607-40AB-9314-7950AE166D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D08293-F37B-4FD2-8347-CB2A990BB097}"/>
              </a:ext>
            </a:extLst>
          </p:cNvPr>
          <p:cNvSpPr>
            <a:spLocks noGrp="1"/>
          </p:cNvSpPr>
          <p:nvPr>
            <p:ph type="dt" sz="half" idx="10"/>
          </p:nvPr>
        </p:nvSpPr>
        <p:spPr/>
        <p:txBody>
          <a:bodyPr/>
          <a:lstStyle/>
          <a:p>
            <a:fld id="{05E476B5-4D75-486F-9665-CB30EDA0DB7F}" type="datetime1">
              <a:rPr kumimoji="1" lang="ja-JP" altLang="en-US" smtClean="0"/>
              <a:t>2025/12/18</a:t>
            </a:fld>
            <a:endParaRPr kumimoji="1" lang="ja-JP" altLang="en-US"/>
          </a:p>
        </p:txBody>
      </p:sp>
      <p:sp>
        <p:nvSpPr>
          <p:cNvPr id="5" name="フッター プレースホルダー 4">
            <a:extLst>
              <a:ext uri="{FF2B5EF4-FFF2-40B4-BE49-F238E27FC236}">
                <a16:creationId xmlns:a16="http://schemas.microsoft.com/office/drawing/2014/main" id="{9287EAB5-5E83-46FF-A640-351689A0D3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E11DF5-5F47-40F5-BA2A-8E8A3B317FC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417804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DF7C044-DD68-444F-BE85-58468BEFDFB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E37307-8F76-4DD2-815D-8DD683FD769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56A8FE-7E97-4ACD-AE80-A25ACE36EB9E}"/>
              </a:ext>
            </a:extLst>
          </p:cNvPr>
          <p:cNvSpPr>
            <a:spLocks noGrp="1"/>
          </p:cNvSpPr>
          <p:nvPr>
            <p:ph type="dt" sz="half" idx="10"/>
          </p:nvPr>
        </p:nvSpPr>
        <p:spPr/>
        <p:txBody>
          <a:bodyPr/>
          <a:lstStyle/>
          <a:p>
            <a:fld id="{A8EFA400-432F-4303-92E0-332360E746D8}" type="datetime1">
              <a:rPr kumimoji="1" lang="ja-JP" altLang="en-US" smtClean="0"/>
              <a:t>2025/12/18</a:t>
            </a:fld>
            <a:endParaRPr kumimoji="1" lang="ja-JP" altLang="en-US"/>
          </a:p>
        </p:txBody>
      </p:sp>
      <p:sp>
        <p:nvSpPr>
          <p:cNvPr id="5" name="フッター プレースホルダー 4">
            <a:extLst>
              <a:ext uri="{FF2B5EF4-FFF2-40B4-BE49-F238E27FC236}">
                <a16:creationId xmlns:a16="http://schemas.microsoft.com/office/drawing/2014/main" id="{034C01F1-3235-458A-ABCD-C711F34FA8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1F4382-6148-4499-BE1B-CF71EEF2434D}"/>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58551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20D337-B7D6-4F86-9899-917C1A670EB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359152-31A5-4A3A-915B-1AC17D6A5A3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D68B4DB-48A1-4C3E-9D27-6C7FC6CC1521}"/>
              </a:ext>
            </a:extLst>
          </p:cNvPr>
          <p:cNvSpPr>
            <a:spLocks noGrp="1"/>
          </p:cNvSpPr>
          <p:nvPr>
            <p:ph type="dt" sz="half" idx="10"/>
          </p:nvPr>
        </p:nvSpPr>
        <p:spPr/>
        <p:txBody>
          <a:bodyPr/>
          <a:lstStyle/>
          <a:p>
            <a:fld id="{CDC00308-68F4-410E-A669-CC49B0E452FE}" type="datetime1">
              <a:rPr kumimoji="1" lang="ja-JP" altLang="en-US" smtClean="0"/>
              <a:t>2025/12/18</a:t>
            </a:fld>
            <a:endParaRPr kumimoji="1" lang="ja-JP" altLang="en-US"/>
          </a:p>
        </p:txBody>
      </p:sp>
      <p:sp>
        <p:nvSpPr>
          <p:cNvPr id="5" name="フッター プレースホルダー 4">
            <a:extLst>
              <a:ext uri="{FF2B5EF4-FFF2-40B4-BE49-F238E27FC236}">
                <a16:creationId xmlns:a16="http://schemas.microsoft.com/office/drawing/2014/main" id="{DC63B230-008B-48DD-8246-20B4FDCD8C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C66ED4-2531-4ADC-9C7D-298A13152CA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8651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18A9EB-460F-4ECE-933A-41903FBBA5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8AEE23-8229-4CE7-8DF1-4A00793B9C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A054390-4CD5-426F-9553-ABDEE38502D7}"/>
              </a:ext>
            </a:extLst>
          </p:cNvPr>
          <p:cNvSpPr>
            <a:spLocks noGrp="1"/>
          </p:cNvSpPr>
          <p:nvPr>
            <p:ph type="dt" sz="half" idx="10"/>
          </p:nvPr>
        </p:nvSpPr>
        <p:spPr/>
        <p:txBody>
          <a:bodyPr/>
          <a:lstStyle/>
          <a:p>
            <a:fld id="{7789361B-F3A5-49D2-8BEB-322B365794C1}" type="datetime1">
              <a:rPr kumimoji="1" lang="ja-JP" altLang="en-US" smtClean="0"/>
              <a:t>2025/12/18</a:t>
            </a:fld>
            <a:endParaRPr kumimoji="1" lang="ja-JP" altLang="en-US"/>
          </a:p>
        </p:txBody>
      </p:sp>
      <p:sp>
        <p:nvSpPr>
          <p:cNvPr id="5" name="フッター プレースホルダー 4">
            <a:extLst>
              <a:ext uri="{FF2B5EF4-FFF2-40B4-BE49-F238E27FC236}">
                <a16:creationId xmlns:a16="http://schemas.microsoft.com/office/drawing/2014/main" id="{8D23F56C-22A3-438D-8FEB-5EE311C4FC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8B5487-DCAE-46DC-9FB2-E1756EC2718B}"/>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75658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AA8EB-FEB8-4D7A-8C11-6AB03B6DF2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7483A5-ECE3-4C7B-8A1C-EE4145A3F9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25D3D0F-8B29-4587-86B4-96AAEBD4DC7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A943A7C-67C5-46C3-80F7-D260FB0955C5}"/>
              </a:ext>
            </a:extLst>
          </p:cNvPr>
          <p:cNvSpPr>
            <a:spLocks noGrp="1"/>
          </p:cNvSpPr>
          <p:nvPr>
            <p:ph type="dt" sz="half" idx="10"/>
          </p:nvPr>
        </p:nvSpPr>
        <p:spPr/>
        <p:txBody>
          <a:bodyPr/>
          <a:lstStyle/>
          <a:p>
            <a:fld id="{AEA68702-7642-4981-A881-AF9450521508}" type="datetime1">
              <a:rPr kumimoji="1" lang="ja-JP" altLang="en-US" smtClean="0"/>
              <a:t>2025/12/18</a:t>
            </a:fld>
            <a:endParaRPr kumimoji="1" lang="ja-JP" altLang="en-US"/>
          </a:p>
        </p:txBody>
      </p:sp>
      <p:sp>
        <p:nvSpPr>
          <p:cNvPr id="6" name="フッター プレースホルダー 5">
            <a:extLst>
              <a:ext uri="{FF2B5EF4-FFF2-40B4-BE49-F238E27FC236}">
                <a16:creationId xmlns:a16="http://schemas.microsoft.com/office/drawing/2014/main" id="{E8D477C6-7241-49D2-A387-630BD053EC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706D75-849F-48D5-B1DC-F3E3EEDE5F34}"/>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725899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B826A-A003-43B6-A5F7-9148993E6AB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AC0D081-ABED-45FD-89E9-D195C0DE8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12ECCE9-63A3-4A03-864A-33553D5C941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427CAE0-BDA3-4357-9F16-3712DDCD2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49D200F-F19D-4CA4-86CB-9E1A48032FF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1D6942-1463-4E38-8306-25D5E4F7A7FB}"/>
              </a:ext>
            </a:extLst>
          </p:cNvPr>
          <p:cNvSpPr>
            <a:spLocks noGrp="1"/>
          </p:cNvSpPr>
          <p:nvPr>
            <p:ph type="dt" sz="half" idx="10"/>
          </p:nvPr>
        </p:nvSpPr>
        <p:spPr/>
        <p:txBody>
          <a:bodyPr/>
          <a:lstStyle/>
          <a:p>
            <a:fld id="{82488F2A-C7A5-4CDC-9087-569E80210D2D}" type="datetime1">
              <a:rPr kumimoji="1" lang="ja-JP" altLang="en-US" smtClean="0"/>
              <a:t>2025/12/18</a:t>
            </a:fld>
            <a:endParaRPr kumimoji="1" lang="ja-JP" altLang="en-US"/>
          </a:p>
        </p:txBody>
      </p:sp>
      <p:sp>
        <p:nvSpPr>
          <p:cNvPr id="8" name="フッター プレースホルダー 7">
            <a:extLst>
              <a:ext uri="{FF2B5EF4-FFF2-40B4-BE49-F238E27FC236}">
                <a16:creationId xmlns:a16="http://schemas.microsoft.com/office/drawing/2014/main" id="{A75C4142-D6C5-4AD0-858A-BD89E82F35A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22806-9182-4875-8A2B-32364405144A}"/>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9025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C43AB7-7D86-4EDF-8188-615BC359157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1C9078B-7ED6-4270-BECF-706464548524}"/>
              </a:ext>
            </a:extLst>
          </p:cNvPr>
          <p:cNvSpPr>
            <a:spLocks noGrp="1"/>
          </p:cNvSpPr>
          <p:nvPr>
            <p:ph type="dt" sz="half" idx="10"/>
          </p:nvPr>
        </p:nvSpPr>
        <p:spPr/>
        <p:txBody>
          <a:bodyPr/>
          <a:lstStyle/>
          <a:p>
            <a:fld id="{2051BCBA-4536-4C8C-8883-32980B843038}" type="datetime1">
              <a:rPr kumimoji="1" lang="ja-JP" altLang="en-US" smtClean="0"/>
              <a:t>2025/12/18</a:t>
            </a:fld>
            <a:endParaRPr kumimoji="1" lang="ja-JP" altLang="en-US"/>
          </a:p>
        </p:txBody>
      </p:sp>
      <p:sp>
        <p:nvSpPr>
          <p:cNvPr id="4" name="フッター プレースホルダー 3">
            <a:extLst>
              <a:ext uri="{FF2B5EF4-FFF2-40B4-BE49-F238E27FC236}">
                <a16:creationId xmlns:a16="http://schemas.microsoft.com/office/drawing/2014/main" id="{E2E8A4C8-011E-4890-97CA-8F705D44D0E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40E0688-8AC8-49A4-83FB-74FD44503FE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367432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A53357D-F86A-4933-BF14-79760A12874B}"/>
              </a:ext>
            </a:extLst>
          </p:cNvPr>
          <p:cNvSpPr>
            <a:spLocks noGrp="1"/>
          </p:cNvSpPr>
          <p:nvPr>
            <p:ph type="dt" sz="half" idx="10"/>
          </p:nvPr>
        </p:nvSpPr>
        <p:spPr/>
        <p:txBody>
          <a:bodyPr/>
          <a:lstStyle/>
          <a:p>
            <a:fld id="{70E76322-4359-487F-AEE2-1F34C46E49D3}" type="datetime1">
              <a:rPr kumimoji="1" lang="ja-JP" altLang="en-US" smtClean="0"/>
              <a:t>2025/12/18</a:t>
            </a:fld>
            <a:endParaRPr kumimoji="1" lang="ja-JP" altLang="en-US"/>
          </a:p>
        </p:txBody>
      </p:sp>
      <p:sp>
        <p:nvSpPr>
          <p:cNvPr id="3" name="フッター プレースホルダー 2">
            <a:extLst>
              <a:ext uri="{FF2B5EF4-FFF2-40B4-BE49-F238E27FC236}">
                <a16:creationId xmlns:a16="http://schemas.microsoft.com/office/drawing/2014/main" id="{14A5F7A2-0860-4270-A028-D21B70A0828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0EF3888-52FB-48E1-A053-B58927AC3E3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975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1CCC34-8919-4285-B4C0-CCAFF7B1593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26DCEA-2E67-43B4-8C6F-B2E2E0F96E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4CC7492-4083-45AF-83B5-5F126BE9D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881D498-7E0C-4851-9C8F-DA537167D8A1}"/>
              </a:ext>
            </a:extLst>
          </p:cNvPr>
          <p:cNvSpPr>
            <a:spLocks noGrp="1"/>
          </p:cNvSpPr>
          <p:nvPr>
            <p:ph type="dt" sz="half" idx="10"/>
          </p:nvPr>
        </p:nvSpPr>
        <p:spPr/>
        <p:txBody>
          <a:bodyPr/>
          <a:lstStyle/>
          <a:p>
            <a:fld id="{F0F206B3-3FE5-43CC-B85E-74FE41C015CE}" type="datetime1">
              <a:rPr kumimoji="1" lang="ja-JP" altLang="en-US" smtClean="0"/>
              <a:t>2025/12/18</a:t>
            </a:fld>
            <a:endParaRPr kumimoji="1" lang="ja-JP" altLang="en-US"/>
          </a:p>
        </p:txBody>
      </p:sp>
      <p:sp>
        <p:nvSpPr>
          <p:cNvPr id="6" name="フッター プレースホルダー 5">
            <a:extLst>
              <a:ext uri="{FF2B5EF4-FFF2-40B4-BE49-F238E27FC236}">
                <a16:creationId xmlns:a16="http://schemas.microsoft.com/office/drawing/2014/main" id="{0106FD60-F4FE-46DB-8F2D-B3AB3D1A16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CE3C20-7AFC-4F67-B2DE-3D5D4FCA047C}"/>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50788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BCD28-5BCD-4195-9F4B-9BDB55D0BE7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61AE0AB-2831-4F1E-A7C1-A20A0DE477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93A90D9-86CD-4688-A6C0-81A1D3DAF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801C788-BAA3-48D7-8C2A-FA2CA54027FE}"/>
              </a:ext>
            </a:extLst>
          </p:cNvPr>
          <p:cNvSpPr>
            <a:spLocks noGrp="1"/>
          </p:cNvSpPr>
          <p:nvPr>
            <p:ph type="dt" sz="half" idx="10"/>
          </p:nvPr>
        </p:nvSpPr>
        <p:spPr/>
        <p:txBody>
          <a:bodyPr/>
          <a:lstStyle/>
          <a:p>
            <a:fld id="{D6BE9A63-2295-4FE6-85B5-A905E0A5104A}" type="datetime1">
              <a:rPr kumimoji="1" lang="ja-JP" altLang="en-US" smtClean="0"/>
              <a:t>2025/12/18</a:t>
            </a:fld>
            <a:endParaRPr kumimoji="1" lang="ja-JP" altLang="en-US"/>
          </a:p>
        </p:txBody>
      </p:sp>
      <p:sp>
        <p:nvSpPr>
          <p:cNvPr id="6" name="フッター プレースホルダー 5">
            <a:extLst>
              <a:ext uri="{FF2B5EF4-FFF2-40B4-BE49-F238E27FC236}">
                <a16:creationId xmlns:a16="http://schemas.microsoft.com/office/drawing/2014/main" id="{E3812F5D-2ED3-451A-90B6-7E9EC33802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8A4A7A-297D-4E4A-A9DB-4DDFEA992E27}"/>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3453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93125A7-39CB-4CC9-96F2-EE18133A4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754490-ADFA-41A6-BF76-049F68D354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6C640F-1271-4D33-AA91-90739D1C9E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53392-C32D-46B3-8711-EF4D67A97439}" type="datetime1">
              <a:rPr kumimoji="1" lang="ja-JP" altLang="en-US" smtClean="0"/>
              <a:t>2025/12/18</a:t>
            </a:fld>
            <a:endParaRPr kumimoji="1" lang="ja-JP" altLang="en-US"/>
          </a:p>
        </p:txBody>
      </p:sp>
      <p:sp>
        <p:nvSpPr>
          <p:cNvPr id="5" name="フッター プレースホルダー 4">
            <a:extLst>
              <a:ext uri="{FF2B5EF4-FFF2-40B4-BE49-F238E27FC236}">
                <a16:creationId xmlns:a16="http://schemas.microsoft.com/office/drawing/2014/main" id="{2A42692A-4540-46AA-95E9-C1E804554D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521E844-1E9F-4E34-83A5-A6BDBC27A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69032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461BC58-99F3-4B34-A61A-73D70CED6DEB}"/>
              </a:ext>
            </a:extLst>
          </p:cNvPr>
          <p:cNvGraphicFramePr>
            <a:graphicFrameLocks noGrp="1"/>
          </p:cNvGraphicFramePr>
          <p:nvPr>
            <p:extLst>
              <p:ext uri="{D42A27DB-BD31-4B8C-83A1-F6EECF244321}">
                <p14:modId xmlns:p14="http://schemas.microsoft.com/office/powerpoint/2010/main" val="3044409826"/>
              </p:ext>
            </p:extLst>
          </p:nvPr>
        </p:nvGraphicFramePr>
        <p:xfrm>
          <a:off x="469783" y="1090566"/>
          <a:ext cx="11520004" cy="5319395"/>
        </p:xfrm>
        <a:graphic>
          <a:graphicData uri="http://schemas.openxmlformats.org/drawingml/2006/table">
            <a:tbl>
              <a:tblPr>
                <a:tableStyleId>{616DA210-FB5B-4158-B5E0-FEB733F419BA}</a:tableStyleId>
              </a:tblPr>
              <a:tblGrid>
                <a:gridCol w="2445259">
                  <a:extLst>
                    <a:ext uri="{9D8B030D-6E8A-4147-A177-3AD203B41FA5}">
                      <a16:colId xmlns:a16="http://schemas.microsoft.com/office/drawing/2014/main" val="769983624"/>
                    </a:ext>
                  </a:extLst>
                </a:gridCol>
                <a:gridCol w="2268686">
                  <a:extLst>
                    <a:ext uri="{9D8B030D-6E8A-4147-A177-3AD203B41FA5}">
                      <a16:colId xmlns:a16="http://schemas.microsoft.com/office/drawing/2014/main" val="3654944097"/>
                    </a:ext>
                  </a:extLst>
                </a:gridCol>
                <a:gridCol w="2268687">
                  <a:extLst>
                    <a:ext uri="{9D8B030D-6E8A-4147-A177-3AD203B41FA5}">
                      <a16:colId xmlns:a16="http://schemas.microsoft.com/office/drawing/2014/main" val="2179233192"/>
                    </a:ext>
                  </a:extLst>
                </a:gridCol>
                <a:gridCol w="2268686">
                  <a:extLst>
                    <a:ext uri="{9D8B030D-6E8A-4147-A177-3AD203B41FA5}">
                      <a16:colId xmlns:a16="http://schemas.microsoft.com/office/drawing/2014/main" val="2615013686"/>
                    </a:ext>
                  </a:extLst>
                </a:gridCol>
                <a:gridCol w="2268686">
                  <a:extLst>
                    <a:ext uri="{9D8B030D-6E8A-4147-A177-3AD203B41FA5}">
                      <a16:colId xmlns:a16="http://schemas.microsoft.com/office/drawing/2014/main" val="113930019"/>
                    </a:ext>
                  </a:extLst>
                </a:gridCol>
              </a:tblGrid>
              <a:tr h="428711">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6</a:t>
                      </a:r>
                      <a:r>
                        <a:rPr lang="ja-JP" altLang="en-US" sz="1200" u="none" strike="noStrike" dirty="0">
                          <a:effectLst/>
                          <a:latin typeface="+mn-ea"/>
                          <a:ea typeface="+mn-ea"/>
                        </a:rPr>
                        <a:t>月</a:t>
                      </a:r>
                      <a:endParaRPr lang="ja-JP" altLang="en-US" sz="1200" b="0" u="none" strike="noStrike" dirty="0">
                        <a:effectLst/>
                        <a:latin typeface="+mn-ea"/>
                        <a:ea typeface="+mn-ea"/>
                      </a:endParaRPr>
                    </a:p>
                    <a:p>
                      <a:pPr algn="ctr" fontAlgn="ctr"/>
                      <a:r>
                        <a:rPr lang="ja-JP" altLang="en-US" sz="1200" b="0" i="0" u="none" strike="noStrike" dirty="0">
                          <a:solidFill>
                            <a:srgbClr val="000000"/>
                          </a:solidFill>
                          <a:effectLst/>
                          <a:latin typeface="+mn-ea"/>
                          <a:ea typeface="+mn-ea"/>
                        </a:rPr>
                        <a:t>記事作成担当：大阪府</a:t>
                      </a: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8</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記事作成担当：政令市ブロック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10</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記事作成担当：北摂ブロック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12</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記事作成担当：北河内ブロック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3</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記事作成担当：大阪府</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extLst>
                  <a:ext uri="{0D108BD9-81ED-4DB2-BD59-A6C34878D82A}">
                    <a16:rowId xmlns:a16="http://schemas.microsoft.com/office/drawing/2014/main" val="3969648841"/>
                  </a:ext>
                </a:extLst>
              </a:tr>
              <a:tr h="758977">
                <a:tc>
                  <a:txBody>
                    <a:bodyPr/>
                    <a:lstStyle/>
                    <a:p>
                      <a:pPr marL="0" indent="0" algn="l" fontAlgn="ctr"/>
                      <a:r>
                        <a:rPr lang="ja-JP" altLang="en-US" sz="1200" b="1" i="0" u="none" strike="noStrike" dirty="0">
                          <a:solidFill>
                            <a:srgbClr val="3333FF"/>
                          </a:solidFill>
                          <a:effectLst/>
                          <a:latin typeface="+mn-ea"/>
                          <a:ea typeface="+mn-ea"/>
                        </a:rPr>
                        <a:t>保険料の決定・計算方法</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マイナ保険証の啓発、資格確認書の交付及び高齢受給者証との一体化</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特定健診、人間ドックの再周知・受診勧奨</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収納対策の取組み強化（納付相談、夜間窓口等）</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資格管理の適正化（適用・脱退）</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32774180"/>
                  </a:ext>
                </a:extLst>
              </a:tr>
              <a:tr h="1273299">
                <a:tc>
                  <a:txBody>
                    <a:bodyPr/>
                    <a:lstStyle/>
                    <a:p>
                      <a:pPr marL="87313" indent="-87313" algn="l" fontAlgn="ctr"/>
                      <a:r>
                        <a:rPr lang="ja-JP" altLang="en-US" sz="1000" b="0" i="0" u="none" strike="noStrike" dirty="0">
                          <a:solidFill>
                            <a:srgbClr val="000000"/>
                          </a:solidFill>
                          <a:effectLst/>
                          <a:latin typeface="+mn-ea"/>
                          <a:ea typeface="+mn-ea"/>
                        </a:rPr>
                        <a:t>・保険料の決定・通知に合わせ、計算方法など制度を周知するため。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・有効期限が</a:t>
                      </a:r>
                      <a:r>
                        <a:rPr lang="en-US" altLang="ja-JP" sz="1000" b="0" i="0" u="none" strike="noStrike" dirty="0">
                          <a:solidFill>
                            <a:srgbClr val="000000"/>
                          </a:solidFill>
                          <a:effectLst/>
                          <a:latin typeface="+mn-ea"/>
                          <a:ea typeface="+mn-ea"/>
                        </a:rPr>
                        <a:t>7</a:t>
                      </a:r>
                      <a:r>
                        <a:rPr lang="ja-JP" altLang="en-US" sz="1000" b="0" i="0" u="none" strike="noStrike" dirty="0">
                          <a:solidFill>
                            <a:srgbClr val="000000"/>
                          </a:solidFill>
                          <a:effectLst/>
                          <a:latin typeface="+mn-ea"/>
                          <a:ea typeface="+mn-ea"/>
                        </a:rPr>
                        <a:t>月末となった証更新の再度周知が必要。</a:t>
                      </a:r>
                    </a:p>
                    <a:p>
                      <a:pPr marL="87313" indent="-87313" algn="l" fontAlgn="ctr"/>
                      <a:r>
                        <a:rPr lang="ja-JP" altLang="en-US" sz="1000" b="0" i="0" u="none" strike="noStrike" dirty="0">
                          <a:solidFill>
                            <a:srgbClr val="000000"/>
                          </a:solidFill>
                          <a:effectLst/>
                          <a:latin typeface="+mn-ea"/>
                          <a:ea typeface="+mn-ea"/>
                        </a:rPr>
                        <a:t>・府内で同時期に郵送するかつ有効期限及び高齢受給者証の資格確認書統合について周知するため。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・健康増進月間であり、健康について触れる機会の多いこの時期に毎年受診勧奨をしているため。</a:t>
                      </a:r>
                    </a:p>
                    <a:p>
                      <a:pPr marL="87313" indent="-87313" algn="l" fontAlgn="ctr"/>
                      <a:r>
                        <a:rPr lang="ja-JP" altLang="en-US" sz="1000" b="0" i="0" u="none" strike="noStrike" dirty="0">
                          <a:solidFill>
                            <a:srgbClr val="000000"/>
                          </a:solidFill>
                          <a:effectLst/>
                          <a:latin typeface="+mn-ea"/>
                          <a:ea typeface="+mn-ea"/>
                        </a:rPr>
                        <a:t>・年度後期の受診率向上のため。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・個々に催告書等を送付するより効率的に注意喚起でき、また時期的に賞与や親族の帰省等での一括納付を期待できるため。</a:t>
                      </a:r>
                    </a:p>
                    <a:p>
                      <a:pPr marL="87313" indent="-87313" algn="l" fontAlgn="ctr"/>
                      <a:r>
                        <a:rPr lang="ja-JP" altLang="en-US" sz="1000" b="0" i="0" u="none" strike="noStrike" dirty="0">
                          <a:solidFill>
                            <a:srgbClr val="000000"/>
                          </a:solidFill>
                          <a:effectLst/>
                          <a:latin typeface="+mn-ea"/>
                          <a:ea typeface="+mn-ea"/>
                        </a:rPr>
                        <a:t>・全国的な催告強化月間であり、夜間窓口の開設等収納対策の強化を行っているため。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・転出入や就職・退職等の資格異動が多い時期に合わせ、 資格の手続きについて案内を行うため。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2037473712"/>
                  </a:ext>
                </a:extLst>
              </a:tr>
              <a:tr h="596022">
                <a:tc>
                  <a:txBody>
                    <a:bodyPr/>
                    <a:lstStyle/>
                    <a:p>
                      <a:pPr marL="0" indent="0" algn="l" fontAlgn="ctr"/>
                      <a:r>
                        <a:rPr lang="ja-JP" altLang="en-US" sz="1200" b="1" i="0" u="none" strike="noStrike" dirty="0">
                          <a:solidFill>
                            <a:srgbClr val="3333FF"/>
                          </a:solidFill>
                          <a:effectLst/>
                          <a:latin typeface="+mn-ea"/>
                          <a:ea typeface="+mn-ea"/>
                        </a:rPr>
                        <a:t>子ども・子育て支援金制度について</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ジェネリック医薬品の利用促進</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適正受診、柔整・あはきのかかり方</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医療費通知送付の周知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年度内の滞納解消、継続した収納対策</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339702542"/>
                  </a:ext>
                </a:extLst>
              </a:tr>
              <a:tr h="819485">
                <a:tc>
                  <a:txBody>
                    <a:bodyPr/>
                    <a:lstStyle/>
                    <a:p>
                      <a:pPr marL="87313" indent="-87313" algn="l" fontAlgn="ctr"/>
                      <a:r>
                        <a:rPr lang="ja-JP" altLang="en-US" sz="1000" b="0" i="0" u="none" strike="noStrike" dirty="0">
                          <a:solidFill>
                            <a:srgbClr val="000000"/>
                          </a:solidFill>
                          <a:effectLst/>
                          <a:latin typeface="+mn-ea"/>
                          <a:ea typeface="+mn-ea"/>
                        </a:rPr>
                        <a:t>・令和８年度に開始される制度であり、被保険者全体に負担の影響が及ぶものであるため。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・ジェネリック医薬品への切り替え率向上を図るため。</a:t>
                      </a:r>
                      <a:endParaRPr lang="en-US" altLang="ja-JP" sz="1000" b="0" i="0" u="none" strike="noStrike" dirty="0">
                        <a:solidFill>
                          <a:srgbClr val="000000"/>
                        </a:solidFill>
                        <a:effectLst/>
                        <a:latin typeface="+mn-ea"/>
                        <a:ea typeface="+mn-ea"/>
                      </a:endParaRPr>
                    </a:p>
                    <a:p>
                      <a:pPr marL="87313" indent="-87313" algn="l" fontAlgn="ctr"/>
                      <a:r>
                        <a:rPr lang="ja-JP" altLang="en-US" sz="1000" b="0" i="0" u="none" strike="noStrike" dirty="0">
                          <a:solidFill>
                            <a:srgbClr val="000000"/>
                          </a:solidFill>
                          <a:effectLst/>
                          <a:latin typeface="+mn-ea"/>
                          <a:ea typeface="+mn-ea"/>
                        </a:rPr>
                        <a:t>・差額通知の発送が始まる時期にあわせての周知が必要。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・後期高齢者広域連合の掲出計画時期（</a:t>
                      </a:r>
                      <a:r>
                        <a:rPr lang="en-US" altLang="ja-JP" sz="1000" b="0" i="0" u="none" strike="noStrike" dirty="0">
                          <a:solidFill>
                            <a:srgbClr val="000000"/>
                          </a:solidFill>
                          <a:effectLst/>
                          <a:latin typeface="+mn-ea"/>
                          <a:ea typeface="+mn-ea"/>
                        </a:rPr>
                        <a:t>11</a:t>
                      </a:r>
                      <a:r>
                        <a:rPr lang="ja-JP" altLang="en-US" sz="1000" b="0" i="0" u="none" strike="noStrike" dirty="0">
                          <a:solidFill>
                            <a:srgbClr val="000000"/>
                          </a:solidFill>
                          <a:effectLst/>
                          <a:latin typeface="+mn-ea"/>
                          <a:ea typeface="+mn-ea"/>
                        </a:rPr>
                        <a:t>月）に近づけての共同周知が必要。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・確定申告時期に医療費通知に係る問合せが増加することを想定し、前もって送付に関する周知を行うため。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・年度内の滞納解消を目指すため。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503190310"/>
                  </a:ext>
                </a:extLst>
              </a:tr>
              <a:tr h="596022">
                <a:tc>
                  <a:txBody>
                    <a:bodyPr/>
                    <a:lstStyle/>
                    <a:p>
                      <a:pPr marL="0" indent="0" algn="l" fontAlgn="ctr"/>
                      <a:r>
                        <a:rPr lang="ja-JP" altLang="en-US" sz="1200" b="1" i="0" u="none" strike="noStrike" dirty="0">
                          <a:solidFill>
                            <a:srgbClr val="3333FF"/>
                          </a:solidFill>
                          <a:effectLst/>
                          <a:latin typeface="+mn-ea"/>
                          <a:ea typeface="+mn-ea"/>
                        </a:rPr>
                        <a:t>口座振替利用の勧奨など納付方法</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高額療養費の自己負担額限度額について</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特別徴収に関する周知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第三者求償の周知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次年度の統一保険料率の周知</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243248845"/>
                  </a:ext>
                </a:extLst>
              </a:tr>
              <a:tr h="819485">
                <a:tc>
                  <a:txBody>
                    <a:bodyPr/>
                    <a:lstStyle/>
                    <a:p>
                      <a:pPr marL="87313" indent="-87313" algn="l" fontAlgn="ctr"/>
                      <a:r>
                        <a:rPr lang="ja-JP" altLang="en-US" sz="1000" b="0" i="0" u="none" strike="noStrike" dirty="0">
                          <a:solidFill>
                            <a:srgbClr val="000000"/>
                          </a:solidFill>
                          <a:effectLst/>
                          <a:latin typeface="+mn-ea"/>
                          <a:ea typeface="+mn-ea"/>
                        </a:rPr>
                        <a:t>・収納率向上を図るため。</a:t>
                      </a:r>
                    </a:p>
                    <a:p>
                      <a:pPr marL="87313" indent="-87313" algn="l" fontAlgn="ctr"/>
                      <a:r>
                        <a:rPr lang="ja-JP" altLang="en-US" sz="1000" b="0" i="0" u="none" strike="noStrike" dirty="0">
                          <a:solidFill>
                            <a:srgbClr val="000000"/>
                          </a:solidFill>
                          <a:effectLst/>
                          <a:latin typeface="+mn-ea"/>
                          <a:ea typeface="+mn-ea"/>
                        </a:rPr>
                        <a:t>・保険料決定通知の案内と併せ、普通徴収の納付義務者に対する納期内納付の徹底と口座振替利用の勧奨を行う。</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・所得区分の年次切替に合わせ、制度の理解を深めてもらう。</a:t>
                      </a:r>
                    </a:p>
                    <a:p>
                      <a:pPr marL="87313" indent="-87313" algn="l" fontAlgn="ctr"/>
                      <a:r>
                        <a:rPr lang="ja-JP" altLang="en-US" sz="1000" b="0" i="0" u="none" strike="noStrike" dirty="0">
                          <a:solidFill>
                            <a:srgbClr val="000000"/>
                          </a:solidFill>
                          <a:effectLst/>
                          <a:latin typeface="+mn-ea"/>
                          <a:ea typeface="+mn-ea"/>
                        </a:rPr>
                        <a:t>・年度切り替え希望者への周知が必要。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a:t>
                      </a: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月～の特別徴収について周知が必要。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・年末年始の事故が多発する季節における啓発。</a:t>
                      </a:r>
                      <a:endParaRPr lang="en-US" altLang="ja-JP" sz="1000" b="0" i="0" u="none" strike="noStrike" dirty="0">
                        <a:solidFill>
                          <a:srgbClr val="000000"/>
                        </a:solidFill>
                        <a:effectLst/>
                        <a:latin typeface="+mn-ea"/>
                        <a:ea typeface="+mn-ea"/>
                      </a:endParaRPr>
                    </a:p>
                    <a:p>
                      <a:pPr marL="87313" indent="-87313" algn="l" fontAlgn="ctr"/>
                      <a:r>
                        <a:rPr lang="ja-JP" altLang="en-US" sz="1000" b="0" i="0" u="none" strike="noStrike" dirty="0">
                          <a:solidFill>
                            <a:srgbClr val="000000"/>
                          </a:solidFill>
                          <a:effectLst/>
                          <a:latin typeface="+mn-ea"/>
                          <a:ea typeface="+mn-ea"/>
                        </a:rPr>
                        <a:t>・医療費適正化について周知が必要であるため。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・新年度の統一保険料率の周知と、運営方針に基づく負担軽減のための取組報告を行う。</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35386269"/>
                  </a:ext>
                </a:extLst>
              </a:tr>
            </a:tbl>
          </a:graphicData>
        </a:graphic>
      </p:graphicFrame>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令和８年度広報共同実施計画</a:t>
            </a:r>
            <a:endParaRPr kumimoji="1" lang="ja-JP" altLang="en-US" sz="3200" b="1" strike="sngStrike" dirty="0"/>
          </a:p>
        </p:txBody>
      </p:sp>
      <p:sp>
        <p:nvSpPr>
          <p:cNvPr id="7" name="テキスト ボックス 6">
            <a:extLst>
              <a:ext uri="{FF2B5EF4-FFF2-40B4-BE49-F238E27FC236}">
                <a16:creationId xmlns:a16="http://schemas.microsoft.com/office/drawing/2014/main" id="{EE591F95-5526-4CE3-B0E9-BA03EC603DF0}"/>
              </a:ext>
            </a:extLst>
          </p:cNvPr>
          <p:cNvSpPr txBox="1"/>
          <p:nvPr/>
        </p:nvSpPr>
        <p:spPr>
          <a:xfrm>
            <a:off x="0" y="645694"/>
            <a:ext cx="12192000" cy="461665"/>
          </a:xfrm>
          <a:prstGeom prst="rect">
            <a:avLst/>
          </a:prstGeom>
          <a:noFill/>
        </p:spPr>
        <p:txBody>
          <a:bodyPr wrap="square" rtlCol="0">
            <a:spAutoFit/>
          </a:bodyPr>
          <a:lstStyle/>
          <a:p>
            <a:r>
              <a:rPr lang="ja-JP" altLang="en-US" sz="2400" dirty="0"/>
              <a:t>◎各市町村から提案を受けた記事の項目を整理し、下記を広報共同実施項目とする。　</a:t>
            </a:r>
            <a:endParaRPr lang="en-US" altLang="ja-JP" sz="2400" dirty="0"/>
          </a:p>
        </p:txBody>
      </p:sp>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1</a:t>
            </a:fld>
            <a:endParaRPr kumimoji="1" lang="ja-JP" altLang="en-US" dirty="0"/>
          </a:p>
        </p:txBody>
      </p:sp>
      <p:sp>
        <p:nvSpPr>
          <p:cNvPr id="8" name="テキスト ボックス 7">
            <a:extLst>
              <a:ext uri="{FF2B5EF4-FFF2-40B4-BE49-F238E27FC236}">
                <a16:creationId xmlns:a16="http://schemas.microsoft.com/office/drawing/2014/main" id="{8B9AE1C9-600A-41FC-90B0-DD48B09FAF76}"/>
              </a:ext>
            </a:extLst>
          </p:cNvPr>
          <p:cNvSpPr txBox="1"/>
          <p:nvPr/>
        </p:nvSpPr>
        <p:spPr>
          <a:xfrm>
            <a:off x="11139054" y="90924"/>
            <a:ext cx="936200" cy="338554"/>
          </a:xfrm>
          <a:prstGeom prst="rect">
            <a:avLst/>
          </a:prstGeom>
          <a:solidFill>
            <a:schemeClr val="bg1"/>
          </a:solidFill>
          <a:ln>
            <a:solidFill>
              <a:schemeClr val="tx1"/>
            </a:solidFill>
          </a:ln>
        </p:spPr>
        <p:txBody>
          <a:bodyPr wrap="square" rtlCol="0">
            <a:spAutoFit/>
          </a:bodyPr>
          <a:lstStyle/>
          <a:p>
            <a:pPr algn="ctr"/>
            <a:r>
              <a:rPr lang="ja-JP" altLang="en-US" sz="1600" b="1" dirty="0"/>
              <a:t>資料３</a:t>
            </a:r>
            <a:endParaRPr kumimoji="1" lang="en-US" altLang="ja-JP" sz="1600" b="1" dirty="0"/>
          </a:p>
        </p:txBody>
      </p:sp>
    </p:spTree>
    <p:extLst>
      <p:ext uri="{BB962C8B-B14F-4D97-AF65-F5344CB8AC3E}">
        <p14:creationId xmlns:p14="http://schemas.microsoft.com/office/powerpoint/2010/main" val="53836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令和８年度広報共同実施計画</a:t>
            </a:r>
            <a:endParaRPr kumimoji="1" lang="ja-JP" altLang="en-US" sz="3200" b="1" strike="sngStrike" dirty="0"/>
          </a:p>
        </p:txBody>
      </p:sp>
      <p:sp>
        <p:nvSpPr>
          <p:cNvPr id="8" name="テキスト ボックス 7">
            <a:extLst>
              <a:ext uri="{FF2B5EF4-FFF2-40B4-BE49-F238E27FC236}">
                <a16:creationId xmlns:a16="http://schemas.microsoft.com/office/drawing/2014/main" id="{3880BA6E-046B-4E66-9C5F-5092865F46D7}"/>
              </a:ext>
            </a:extLst>
          </p:cNvPr>
          <p:cNvSpPr txBox="1"/>
          <p:nvPr/>
        </p:nvSpPr>
        <p:spPr>
          <a:xfrm>
            <a:off x="8389" y="637992"/>
            <a:ext cx="11392250" cy="369332"/>
          </a:xfrm>
          <a:prstGeom prst="rect">
            <a:avLst/>
          </a:prstGeom>
          <a:noFill/>
        </p:spPr>
        <p:txBody>
          <a:bodyPr wrap="square" rtlCol="0">
            <a:spAutoFit/>
          </a:bodyPr>
          <a:lstStyle/>
          <a:p>
            <a:r>
              <a:rPr lang="ja-JP" altLang="en-US" dirty="0"/>
              <a:t>＜参考＞各市町村からの提案一覧　</a:t>
            </a:r>
            <a:endParaRPr lang="en-US" altLang="ja-JP" dirty="0"/>
          </a:p>
        </p:txBody>
      </p:sp>
      <p:graphicFrame>
        <p:nvGraphicFramePr>
          <p:cNvPr id="9" name="表 8">
            <a:extLst>
              <a:ext uri="{FF2B5EF4-FFF2-40B4-BE49-F238E27FC236}">
                <a16:creationId xmlns:a16="http://schemas.microsoft.com/office/drawing/2014/main" id="{05B67B3F-1F82-4003-9859-5C96DFF9F618}"/>
              </a:ext>
            </a:extLst>
          </p:cNvPr>
          <p:cNvGraphicFramePr>
            <a:graphicFrameLocks noGrp="1"/>
          </p:cNvGraphicFramePr>
          <p:nvPr>
            <p:extLst>
              <p:ext uri="{D42A27DB-BD31-4B8C-83A1-F6EECF244321}">
                <p14:modId xmlns:p14="http://schemas.microsoft.com/office/powerpoint/2010/main" val="2094362015"/>
              </p:ext>
            </p:extLst>
          </p:nvPr>
        </p:nvGraphicFramePr>
        <p:xfrm>
          <a:off x="399875" y="1024102"/>
          <a:ext cx="11392250" cy="4879044"/>
        </p:xfrm>
        <a:graphic>
          <a:graphicData uri="http://schemas.openxmlformats.org/drawingml/2006/table">
            <a:tbl>
              <a:tblPr>
                <a:tableStyleId>{073A0DAA-6AF3-43AB-8588-CEC1D06C72B9}</a:tableStyleId>
              </a:tblPr>
              <a:tblGrid>
                <a:gridCol w="1966414">
                  <a:extLst>
                    <a:ext uri="{9D8B030D-6E8A-4147-A177-3AD203B41FA5}">
                      <a16:colId xmlns:a16="http://schemas.microsoft.com/office/drawing/2014/main" val="891304648"/>
                    </a:ext>
                  </a:extLst>
                </a:gridCol>
                <a:gridCol w="312036">
                  <a:extLst>
                    <a:ext uri="{9D8B030D-6E8A-4147-A177-3AD203B41FA5}">
                      <a16:colId xmlns:a16="http://schemas.microsoft.com/office/drawing/2014/main" val="3584928480"/>
                    </a:ext>
                  </a:extLst>
                </a:gridCol>
                <a:gridCol w="1966414">
                  <a:extLst>
                    <a:ext uri="{9D8B030D-6E8A-4147-A177-3AD203B41FA5}">
                      <a16:colId xmlns:a16="http://schemas.microsoft.com/office/drawing/2014/main" val="3891535170"/>
                    </a:ext>
                  </a:extLst>
                </a:gridCol>
                <a:gridCol w="312036">
                  <a:extLst>
                    <a:ext uri="{9D8B030D-6E8A-4147-A177-3AD203B41FA5}">
                      <a16:colId xmlns:a16="http://schemas.microsoft.com/office/drawing/2014/main" val="197462673"/>
                    </a:ext>
                  </a:extLst>
                </a:gridCol>
                <a:gridCol w="1966414">
                  <a:extLst>
                    <a:ext uri="{9D8B030D-6E8A-4147-A177-3AD203B41FA5}">
                      <a16:colId xmlns:a16="http://schemas.microsoft.com/office/drawing/2014/main" val="3195896868"/>
                    </a:ext>
                  </a:extLst>
                </a:gridCol>
                <a:gridCol w="312036">
                  <a:extLst>
                    <a:ext uri="{9D8B030D-6E8A-4147-A177-3AD203B41FA5}">
                      <a16:colId xmlns:a16="http://schemas.microsoft.com/office/drawing/2014/main" val="3830525007"/>
                    </a:ext>
                  </a:extLst>
                </a:gridCol>
                <a:gridCol w="1966414">
                  <a:extLst>
                    <a:ext uri="{9D8B030D-6E8A-4147-A177-3AD203B41FA5}">
                      <a16:colId xmlns:a16="http://schemas.microsoft.com/office/drawing/2014/main" val="3574681731"/>
                    </a:ext>
                  </a:extLst>
                </a:gridCol>
                <a:gridCol w="312036">
                  <a:extLst>
                    <a:ext uri="{9D8B030D-6E8A-4147-A177-3AD203B41FA5}">
                      <a16:colId xmlns:a16="http://schemas.microsoft.com/office/drawing/2014/main" val="485940082"/>
                    </a:ext>
                  </a:extLst>
                </a:gridCol>
                <a:gridCol w="1966414">
                  <a:extLst>
                    <a:ext uri="{9D8B030D-6E8A-4147-A177-3AD203B41FA5}">
                      <a16:colId xmlns:a16="http://schemas.microsoft.com/office/drawing/2014/main" val="2920889593"/>
                    </a:ext>
                  </a:extLst>
                </a:gridCol>
                <a:gridCol w="312036">
                  <a:extLst>
                    <a:ext uri="{9D8B030D-6E8A-4147-A177-3AD203B41FA5}">
                      <a16:colId xmlns:a16="http://schemas.microsoft.com/office/drawing/2014/main" val="2702482698"/>
                    </a:ext>
                  </a:extLst>
                </a:gridCol>
              </a:tblGrid>
              <a:tr h="350724">
                <a:tc>
                  <a:txBody>
                    <a:bodyPr/>
                    <a:lstStyle/>
                    <a:p>
                      <a:pPr algn="ctr" fontAlgn="ctr"/>
                      <a:r>
                        <a:rPr lang="ja-JP" altLang="en-US" sz="1100" b="0" u="none" strike="noStrike" dirty="0">
                          <a:effectLst/>
                          <a:latin typeface="+mn-ea"/>
                          <a:ea typeface="+mn-ea"/>
                        </a:rPr>
                        <a:t>重点</a:t>
                      </a:r>
                      <a:r>
                        <a:rPr lang="en-US" altLang="ja-JP" sz="1100" b="0" u="none" strike="noStrike" dirty="0">
                          <a:effectLst/>
                          <a:latin typeface="+mn-ea"/>
                          <a:ea typeface="+mn-ea"/>
                        </a:rPr>
                        <a:t>6</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u="none" strike="noStrike" dirty="0">
                          <a:effectLst/>
                          <a:latin typeface="+mn-ea"/>
                          <a:ea typeface="+mn-ea"/>
                        </a:rPr>
                        <a:t>定時</a:t>
                      </a:r>
                      <a:r>
                        <a:rPr lang="en-US" altLang="ja-JP" sz="1100" b="0" u="none" strike="noStrike" dirty="0">
                          <a:effectLst/>
                          <a:latin typeface="+mn-ea"/>
                          <a:ea typeface="+mn-ea"/>
                        </a:rPr>
                        <a:t>8</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a:effectLst/>
                          <a:latin typeface="+mn-ea"/>
                          <a:ea typeface="+mn-ea"/>
                        </a:rPr>
                        <a:t>回答数</a:t>
                      </a:r>
                      <a:endParaRPr lang="ja-JP" altLang="en-US" sz="6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u="none" strike="noStrike" dirty="0">
                          <a:effectLst/>
                          <a:latin typeface="+mn-ea"/>
                          <a:ea typeface="+mn-ea"/>
                        </a:rPr>
                        <a:t>定時</a:t>
                      </a:r>
                      <a:r>
                        <a:rPr lang="en-US" altLang="ja-JP" sz="1100" b="0" u="none" strike="noStrike" dirty="0">
                          <a:effectLst/>
                          <a:latin typeface="+mn-ea"/>
                          <a:ea typeface="+mn-ea"/>
                        </a:rPr>
                        <a:t>10</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i="0" u="none" strike="noStrike" dirty="0">
                          <a:solidFill>
                            <a:srgbClr val="000000"/>
                          </a:solidFill>
                          <a:effectLst/>
                          <a:latin typeface="+mn-ea"/>
                          <a:ea typeface="+mn-ea"/>
                        </a:rPr>
                        <a:t>定時</a:t>
                      </a:r>
                      <a:r>
                        <a:rPr lang="en-US" altLang="ja-JP" sz="1100" b="0" i="0" u="none" strike="noStrike" dirty="0">
                          <a:solidFill>
                            <a:srgbClr val="000000"/>
                          </a:solidFill>
                          <a:effectLst/>
                          <a:latin typeface="+mn-ea"/>
                          <a:ea typeface="+mn-ea"/>
                        </a:rPr>
                        <a:t>12</a:t>
                      </a:r>
                      <a:r>
                        <a:rPr lang="ja-JP" altLang="en-US" sz="1100" b="0"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i="0" u="none" strike="noStrike" dirty="0">
                          <a:solidFill>
                            <a:srgbClr val="000000"/>
                          </a:solidFill>
                          <a:effectLst/>
                          <a:latin typeface="+mn-ea"/>
                          <a:ea typeface="+mn-ea"/>
                        </a:rPr>
                        <a:t>重点</a:t>
                      </a:r>
                      <a:r>
                        <a:rPr lang="en-US" altLang="ja-JP" sz="1100" b="0" i="0" u="none" strike="noStrike" dirty="0">
                          <a:solidFill>
                            <a:srgbClr val="000000"/>
                          </a:solidFill>
                          <a:effectLst/>
                          <a:latin typeface="+mn-ea"/>
                          <a:ea typeface="+mn-ea"/>
                        </a:rPr>
                        <a:t>3</a:t>
                      </a:r>
                      <a:r>
                        <a:rPr lang="ja-JP" altLang="en-US" sz="1100" b="0"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59361344"/>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保険料の決定・計算方法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13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特定健診、人間ドックの再周知・受診勧奨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収納対策の取組み強化（納付相談、夜間窓口等）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261607722"/>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年度内の滞納解消、継続した収納対策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71919242"/>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特定健診、人間ドックの案内・制度周知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医療費通知送付の周知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次年度の統一保険料率の周知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101921126"/>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子ども・子育て支援金制度について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高額療養費の自己負担額限度額について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子ども・子育て支援金制度について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8404801"/>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口座振替利用の勧奨など納付方法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特別徴収に関する周知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特定健診、人間ドックの再周知・受診勧奨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5218760"/>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軽減・減免制度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医療費適正化の周知・意識付け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zh-TW" altLang="en-US" sz="1100" b="0" i="0" u="none" strike="noStrike" dirty="0">
                          <a:solidFill>
                            <a:srgbClr val="000000"/>
                          </a:solidFill>
                          <a:effectLst/>
                          <a:latin typeface="Yu Gothic" panose="020B0400000000000000" pitchFamily="50" charset="-128"/>
                          <a:ea typeface="Yu Gothic" panose="020B0400000000000000" pitchFamily="50" charset="-128"/>
                        </a:rPr>
                        <a:t>詐欺等注意喚起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簡易申告の勧奨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2862545"/>
                  </a:ext>
                </a:extLst>
              </a:tr>
              <a:tr h="350724">
                <a:tc>
                  <a:txBody>
                    <a:bodyPr/>
                    <a:lstStyle/>
                    <a:p>
                      <a:pPr algn="l" fontAlgn="b"/>
                      <a:r>
                        <a:rPr lang="zh-TW" altLang="en-US" sz="1100" b="0" i="0" u="none" strike="noStrike" dirty="0">
                          <a:solidFill>
                            <a:schemeClr val="tx1"/>
                          </a:solidFill>
                          <a:effectLst/>
                          <a:latin typeface="Yu Gothic" panose="020B0400000000000000" pitchFamily="50" charset="-128"/>
                          <a:ea typeface="Yu Gothic" panose="020B0400000000000000" pitchFamily="50" charset="-128"/>
                        </a:rPr>
                        <a:t>収納対策（納付相談、夜間窓口、滞納処分等）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保険料納付のお願い</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リフィル処方箋の周知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所得申告書の周知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特定健診、人間ドックの次年度案内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4075462"/>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アスマイル</a:t>
                      </a:r>
                      <a:r>
                        <a:rPr lang="en-US" sz="1100" b="0" i="0" u="none" strike="noStrike">
                          <a:solidFill>
                            <a:schemeClr val="tx1"/>
                          </a:solidFill>
                          <a:effectLst/>
                          <a:latin typeface="Yu Gothic" panose="020B0400000000000000" pitchFamily="50" charset="-128"/>
                          <a:ea typeface="Yu Gothic" panose="020B0400000000000000" pitchFamily="50" charset="-128"/>
                        </a:rPr>
                        <a:t>PR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適正服薬</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所得申告書の周知（簡易申告提出の案内）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5566020"/>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医療費通知の発送時期変更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アスマイル</a:t>
                      </a:r>
                      <a:r>
                        <a:rPr lang="en-US" sz="1100" b="0" i="0" u="none" strike="noStrike" dirty="0">
                          <a:solidFill>
                            <a:schemeClr val="tx1"/>
                          </a:solidFill>
                          <a:effectLst/>
                          <a:latin typeface="Yu Gothic" panose="020B0400000000000000" pitchFamily="50" charset="-128"/>
                          <a:ea typeface="Yu Gothic" panose="020B0400000000000000" pitchFamily="50" charset="-128"/>
                        </a:rPr>
                        <a:t>PR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ja-JP" altLang="en-US"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altLang="ja-JP"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0514123"/>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917011"/>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高額療養費の自己負担額限度額について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リフィル処方箋の周知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ja-JP" altLang="en-US" sz="1100" b="0" i="0" u="none" strike="noStrike" dirty="0">
                        <a:solidFill>
                          <a:schemeClr val="tx1"/>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altLang="ja-JP"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5561955"/>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食事療養費の長期該当申請について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374099"/>
                  </a:ext>
                </a:extLst>
              </a:tr>
            </a:tbl>
          </a:graphicData>
        </a:graphic>
      </p:graphicFrame>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2</a:t>
            </a:fld>
            <a:endParaRPr kumimoji="1" lang="ja-JP" altLang="en-US" dirty="0"/>
          </a:p>
        </p:txBody>
      </p:sp>
    </p:spTree>
    <p:extLst>
      <p:ext uri="{BB962C8B-B14F-4D97-AF65-F5344CB8AC3E}">
        <p14:creationId xmlns:p14="http://schemas.microsoft.com/office/powerpoint/2010/main" val="327537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398C281C-D926-4EDA-9D23-04DB570A906E}"/>
              </a:ext>
            </a:extLst>
          </p:cNvPr>
          <p:cNvSpPr txBox="1">
            <a:spLocks/>
          </p:cNvSpPr>
          <p:nvPr/>
        </p:nvSpPr>
        <p:spPr>
          <a:xfrm>
            <a:off x="0" y="1"/>
            <a:ext cx="12192000" cy="540000"/>
          </a:xfrm>
          <a:prstGeom prst="rect">
            <a:avLst/>
          </a:prstGeom>
          <a:solidFill>
            <a:schemeClr val="accent5">
              <a:lumMod val="40000"/>
              <a:lumOff val="60000"/>
            </a:schemeClr>
          </a:solidFill>
        </p:spPr>
        <p:txBody>
          <a:bodyPr vert="horz" wrap="square" lIns="0" tIns="7200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a:t>令和８年度広報共同実施計画</a:t>
            </a:r>
            <a:endParaRPr lang="ja-JP" altLang="en-US" sz="3200" b="1" strike="sngStrike" dirty="0"/>
          </a:p>
        </p:txBody>
      </p:sp>
      <p:sp>
        <p:nvSpPr>
          <p:cNvPr id="6" name="テキスト ボックス 5">
            <a:extLst>
              <a:ext uri="{FF2B5EF4-FFF2-40B4-BE49-F238E27FC236}">
                <a16:creationId xmlns:a16="http://schemas.microsoft.com/office/drawing/2014/main" id="{7EF9EED9-1798-4D56-A0E7-347811035EB2}"/>
              </a:ext>
            </a:extLst>
          </p:cNvPr>
          <p:cNvSpPr txBox="1"/>
          <p:nvPr/>
        </p:nvSpPr>
        <p:spPr>
          <a:xfrm>
            <a:off x="0" y="576036"/>
            <a:ext cx="12192000" cy="461665"/>
          </a:xfrm>
          <a:prstGeom prst="rect">
            <a:avLst/>
          </a:prstGeom>
          <a:noFill/>
        </p:spPr>
        <p:txBody>
          <a:bodyPr wrap="square" rtlCol="0">
            <a:spAutoFit/>
          </a:bodyPr>
          <a:lstStyle/>
          <a:p>
            <a:r>
              <a:rPr lang="ja-JP" altLang="en-US" sz="2400" dirty="0"/>
              <a:t>◎</a:t>
            </a:r>
            <a:r>
              <a:rPr kumimoji="1" lang="ja-JP" altLang="en-US" sz="2400" dirty="0"/>
              <a:t>広報共同実施のスケジュール</a:t>
            </a:r>
            <a:endParaRPr lang="en-US" altLang="ja-JP" sz="2400" dirty="0"/>
          </a:p>
        </p:txBody>
      </p:sp>
      <p:graphicFrame>
        <p:nvGraphicFramePr>
          <p:cNvPr id="9" name="表 8">
            <a:extLst>
              <a:ext uri="{FF2B5EF4-FFF2-40B4-BE49-F238E27FC236}">
                <a16:creationId xmlns:a16="http://schemas.microsoft.com/office/drawing/2014/main" id="{0A122E1D-1048-4A1D-8609-AF53A0BA7BFC}"/>
              </a:ext>
            </a:extLst>
          </p:cNvPr>
          <p:cNvGraphicFramePr>
            <a:graphicFrameLocks noGrp="1"/>
          </p:cNvGraphicFramePr>
          <p:nvPr>
            <p:extLst>
              <p:ext uri="{D42A27DB-BD31-4B8C-83A1-F6EECF244321}">
                <p14:modId xmlns:p14="http://schemas.microsoft.com/office/powerpoint/2010/main" val="3489818810"/>
              </p:ext>
            </p:extLst>
          </p:nvPr>
        </p:nvGraphicFramePr>
        <p:xfrm>
          <a:off x="247645" y="1062953"/>
          <a:ext cx="11763518" cy="5661190"/>
        </p:xfrm>
        <a:graphic>
          <a:graphicData uri="http://schemas.openxmlformats.org/drawingml/2006/table">
            <a:tbl>
              <a:tblPr firstRow="1" bandRow="1">
                <a:tableStyleId>{5C22544A-7EE6-4342-B048-85BDC9FD1C3A}</a:tableStyleId>
              </a:tblPr>
              <a:tblGrid>
                <a:gridCol w="904886">
                  <a:extLst>
                    <a:ext uri="{9D8B030D-6E8A-4147-A177-3AD203B41FA5}">
                      <a16:colId xmlns:a16="http://schemas.microsoft.com/office/drawing/2014/main" val="2643740232"/>
                    </a:ext>
                  </a:extLst>
                </a:gridCol>
                <a:gridCol w="904886">
                  <a:extLst>
                    <a:ext uri="{9D8B030D-6E8A-4147-A177-3AD203B41FA5}">
                      <a16:colId xmlns:a16="http://schemas.microsoft.com/office/drawing/2014/main" val="4181203367"/>
                    </a:ext>
                  </a:extLst>
                </a:gridCol>
                <a:gridCol w="904886">
                  <a:extLst>
                    <a:ext uri="{9D8B030D-6E8A-4147-A177-3AD203B41FA5}">
                      <a16:colId xmlns:a16="http://schemas.microsoft.com/office/drawing/2014/main" val="1238258293"/>
                    </a:ext>
                  </a:extLst>
                </a:gridCol>
                <a:gridCol w="904886">
                  <a:extLst>
                    <a:ext uri="{9D8B030D-6E8A-4147-A177-3AD203B41FA5}">
                      <a16:colId xmlns:a16="http://schemas.microsoft.com/office/drawing/2014/main" val="3294265524"/>
                    </a:ext>
                  </a:extLst>
                </a:gridCol>
                <a:gridCol w="904886">
                  <a:extLst>
                    <a:ext uri="{9D8B030D-6E8A-4147-A177-3AD203B41FA5}">
                      <a16:colId xmlns:a16="http://schemas.microsoft.com/office/drawing/2014/main" val="1084789239"/>
                    </a:ext>
                  </a:extLst>
                </a:gridCol>
                <a:gridCol w="904886">
                  <a:extLst>
                    <a:ext uri="{9D8B030D-6E8A-4147-A177-3AD203B41FA5}">
                      <a16:colId xmlns:a16="http://schemas.microsoft.com/office/drawing/2014/main" val="3937078566"/>
                    </a:ext>
                  </a:extLst>
                </a:gridCol>
                <a:gridCol w="904886">
                  <a:extLst>
                    <a:ext uri="{9D8B030D-6E8A-4147-A177-3AD203B41FA5}">
                      <a16:colId xmlns:a16="http://schemas.microsoft.com/office/drawing/2014/main" val="742737410"/>
                    </a:ext>
                  </a:extLst>
                </a:gridCol>
                <a:gridCol w="904886">
                  <a:extLst>
                    <a:ext uri="{9D8B030D-6E8A-4147-A177-3AD203B41FA5}">
                      <a16:colId xmlns:a16="http://schemas.microsoft.com/office/drawing/2014/main" val="3435640745"/>
                    </a:ext>
                  </a:extLst>
                </a:gridCol>
                <a:gridCol w="904886">
                  <a:extLst>
                    <a:ext uri="{9D8B030D-6E8A-4147-A177-3AD203B41FA5}">
                      <a16:colId xmlns:a16="http://schemas.microsoft.com/office/drawing/2014/main" val="2810028501"/>
                    </a:ext>
                  </a:extLst>
                </a:gridCol>
                <a:gridCol w="904886">
                  <a:extLst>
                    <a:ext uri="{9D8B030D-6E8A-4147-A177-3AD203B41FA5}">
                      <a16:colId xmlns:a16="http://schemas.microsoft.com/office/drawing/2014/main" val="4210534264"/>
                    </a:ext>
                  </a:extLst>
                </a:gridCol>
                <a:gridCol w="904886">
                  <a:extLst>
                    <a:ext uri="{9D8B030D-6E8A-4147-A177-3AD203B41FA5}">
                      <a16:colId xmlns:a16="http://schemas.microsoft.com/office/drawing/2014/main" val="3466341139"/>
                    </a:ext>
                  </a:extLst>
                </a:gridCol>
                <a:gridCol w="904886">
                  <a:extLst>
                    <a:ext uri="{9D8B030D-6E8A-4147-A177-3AD203B41FA5}">
                      <a16:colId xmlns:a16="http://schemas.microsoft.com/office/drawing/2014/main" val="4290787954"/>
                    </a:ext>
                  </a:extLst>
                </a:gridCol>
                <a:gridCol w="904886">
                  <a:extLst>
                    <a:ext uri="{9D8B030D-6E8A-4147-A177-3AD203B41FA5}">
                      <a16:colId xmlns:a16="http://schemas.microsoft.com/office/drawing/2014/main" val="1521347792"/>
                    </a:ext>
                  </a:extLst>
                </a:gridCol>
              </a:tblGrid>
              <a:tr h="361087">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4</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5</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6</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7</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8</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9</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10</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11</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12</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2</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3</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8916609"/>
                  </a:ext>
                </a:extLst>
              </a:tr>
              <a:tr h="1059086">
                <a:tc>
                  <a:txBody>
                    <a:bodyPr/>
                    <a:lstStyle/>
                    <a:p>
                      <a:pPr algn="ctr"/>
                      <a:r>
                        <a:rPr kumimoji="1" lang="ja-JP" altLang="en-US" dirty="0">
                          <a:solidFill>
                            <a:schemeClr val="tx1"/>
                          </a:solidFill>
                        </a:rPr>
                        <a:t>重点</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3402627829"/>
                  </a:ext>
                </a:extLst>
              </a:tr>
              <a:tr h="1059086">
                <a:tc rowSpan="3">
                  <a:txBody>
                    <a:bodyPr/>
                    <a:lstStyle/>
                    <a:p>
                      <a:pPr algn="ctr"/>
                      <a:r>
                        <a:rPr kumimoji="1" lang="ja-JP" altLang="en-US" dirty="0">
                          <a:solidFill>
                            <a:schemeClr val="tx1"/>
                          </a:solidFill>
                        </a:rPr>
                        <a:t>定時</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4245227"/>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4488512"/>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7403439"/>
                  </a:ext>
                </a:extLst>
              </a:tr>
              <a:tr h="1059086">
                <a:tc>
                  <a:txBody>
                    <a:bodyPr/>
                    <a:lstStyle/>
                    <a:p>
                      <a:pPr algn="ctr"/>
                      <a:r>
                        <a:rPr kumimoji="1" lang="ja-JP" altLang="en-US" dirty="0">
                          <a:solidFill>
                            <a:schemeClr val="tx1"/>
                          </a:solidFill>
                        </a:rPr>
                        <a:t>進捗</a:t>
                      </a:r>
                    </a:p>
                    <a:p>
                      <a:pPr algn="ctr"/>
                      <a:r>
                        <a:rPr kumimoji="1" lang="ja-JP" altLang="en-US" dirty="0">
                          <a:solidFill>
                            <a:schemeClr val="tx1"/>
                          </a:solidFill>
                        </a:rPr>
                        <a:t>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279940"/>
                  </a:ext>
                </a:extLst>
              </a:tr>
            </a:tbl>
          </a:graphicData>
        </a:graphic>
      </p:graphicFrame>
      <p:grpSp>
        <p:nvGrpSpPr>
          <p:cNvPr id="21" name="グループ化 20">
            <a:extLst>
              <a:ext uri="{FF2B5EF4-FFF2-40B4-BE49-F238E27FC236}">
                <a16:creationId xmlns:a16="http://schemas.microsoft.com/office/drawing/2014/main" id="{2BCC620A-466A-4DBA-B82A-7AFFB292A54A}"/>
              </a:ext>
            </a:extLst>
          </p:cNvPr>
          <p:cNvGrpSpPr/>
          <p:nvPr/>
        </p:nvGrpSpPr>
        <p:grpSpPr>
          <a:xfrm>
            <a:off x="3009276" y="1465334"/>
            <a:ext cx="863571" cy="468000"/>
            <a:chOff x="3019394" y="1410001"/>
            <a:chExt cx="863571" cy="566179"/>
          </a:xfrm>
        </p:grpSpPr>
        <p:sp>
          <p:nvSpPr>
            <p:cNvPr id="22" name="四角形: 角を丸くする 21">
              <a:extLst>
                <a:ext uri="{FF2B5EF4-FFF2-40B4-BE49-F238E27FC236}">
                  <a16:creationId xmlns:a16="http://schemas.microsoft.com/office/drawing/2014/main" id="{A12C51CB-098A-4B44-BDB0-18FC839C3AF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55041910-DE67-4BD2-958F-DE22B31D7C99}"/>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24" name="グループ化 23">
            <a:extLst>
              <a:ext uri="{FF2B5EF4-FFF2-40B4-BE49-F238E27FC236}">
                <a16:creationId xmlns:a16="http://schemas.microsoft.com/office/drawing/2014/main" id="{0538DA1B-9E77-482A-AE9E-CC0C98A61DDE}"/>
              </a:ext>
            </a:extLst>
          </p:cNvPr>
          <p:cNvGrpSpPr/>
          <p:nvPr/>
        </p:nvGrpSpPr>
        <p:grpSpPr>
          <a:xfrm>
            <a:off x="1872755" y="1955439"/>
            <a:ext cx="2273042" cy="468000"/>
            <a:chOff x="1883775" y="2026880"/>
            <a:chExt cx="2273042" cy="566179"/>
          </a:xfrm>
        </p:grpSpPr>
        <p:sp>
          <p:nvSpPr>
            <p:cNvPr id="25" name="四角形: 角を丸くする 24">
              <a:extLst>
                <a:ext uri="{FF2B5EF4-FFF2-40B4-BE49-F238E27FC236}">
                  <a16:creationId xmlns:a16="http://schemas.microsoft.com/office/drawing/2014/main" id="{CA1EE85A-B946-4ED8-A4CD-291B75F80713}"/>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C7D17E1-7CAC-4854-AFEC-A4697A4ACF9A}"/>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27" name="グループ化 26">
            <a:extLst>
              <a:ext uri="{FF2B5EF4-FFF2-40B4-BE49-F238E27FC236}">
                <a16:creationId xmlns:a16="http://schemas.microsoft.com/office/drawing/2014/main" id="{AD96426A-673E-43D7-89C4-E51BC9708F84}"/>
              </a:ext>
            </a:extLst>
          </p:cNvPr>
          <p:cNvGrpSpPr/>
          <p:nvPr/>
        </p:nvGrpSpPr>
        <p:grpSpPr>
          <a:xfrm>
            <a:off x="1179225" y="1465334"/>
            <a:ext cx="1575949" cy="468000"/>
            <a:chOff x="3019394" y="1410001"/>
            <a:chExt cx="863571" cy="566179"/>
          </a:xfrm>
        </p:grpSpPr>
        <p:sp>
          <p:nvSpPr>
            <p:cNvPr id="28" name="四角形: 角を丸くする 27">
              <a:extLst>
                <a:ext uri="{FF2B5EF4-FFF2-40B4-BE49-F238E27FC236}">
                  <a16:creationId xmlns:a16="http://schemas.microsoft.com/office/drawing/2014/main" id="{0E756AAA-12E2-45B8-984D-1A1BD98ED83B}"/>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C17DF257-67FB-4553-BF9C-6F13104A548F}"/>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0" name="グループ化 39">
            <a:extLst>
              <a:ext uri="{FF2B5EF4-FFF2-40B4-BE49-F238E27FC236}">
                <a16:creationId xmlns:a16="http://schemas.microsoft.com/office/drawing/2014/main" id="{DAEAB493-0C86-449C-952C-BA6367C4320E}"/>
              </a:ext>
            </a:extLst>
          </p:cNvPr>
          <p:cNvGrpSpPr/>
          <p:nvPr/>
        </p:nvGrpSpPr>
        <p:grpSpPr>
          <a:xfrm>
            <a:off x="11178439" y="1455045"/>
            <a:ext cx="863571" cy="468000"/>
            <a:chOff x="3019394" y="1410001"/>
            <a:chExt cx="863571" cy="566179"/>
          </a:xfrm>
        </p:grpSpPr>
        <p:sp>
          <p:nvSpPr>
            <p:cNvPr id="41" name="四角形: 角を丸くする 40">
              <a:extLst>
                <a:ext uri="{FF2B5EF4-FFF2-40B4-BE49-F238E27FC236}">
                  <a16:creationId xmlns:a16="http://schemas.microsoft.com/office/drawing/2014/main" id="{DD14FCDB-1FE3-4D46-85F8-4FE5304382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343BA7FA-1A22-4C1E-8E5E-2676FE1076F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43" name="グループ化 42">
            <a:extLst>
              <a:ext uri="{FF2B5EF4-FFF2-40B4-BE49-F238E27FC236}">
                <a16:creationId xmlns:a16="http://schemas.microsoft.com/office/drawing/2014/main" id="{B5CE7371-2AB9-4268-9EEC-314D88816B6E}"/>
              </a:ext>
            </a:extLst>
          </p:cNvPr>
          <p:cNvGrpSpPr/>
          <p:nvPr/>
        </p:nvGrpSpPr>
        <p:grpSpPr>
          <a:xfrm>
            <a:off x="10041918" y="1955959"/>
            <a:ext cx="2273042" cy="476388"/>
            <a:chOff x="1883775" y="2037029"/>
            <a:chExt cx="2273042" cy="576328"/>
          </a:xfrm>
        </p:grpSpPr>
        <p:sp>
          <p:nvSpPr>
            <p:cNvPr id="44" name="四角形: 角を丸くする 43">
              <a:extLst>
                <a:ext uri="{FF2B5EF4-FFF2-40B4-BE49-F238E27FC236}">
                  <a16:creationId xmlns:a16="http://schemas.microsoft.com/office/drawing/2014/main" id="{8DDA300E-C620-44B8-B814-E67B9AE7446E}"/>
                </a:ext>
              </a:extLst>
            </p:cNvPr>
            <p:cNvSpPr/>
            <p:nvPr/>
          </p:nvSpPr>
          <p:spPr>
            <a:xfrm>
              <a:off x="2232322" y="2037029"/>
              <a:ext cx="1575949" cy="56618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90FC5A17-4328-4EBB-9BFE-FFEE71FC121E}"/>
                </a:ext>
              </a:extLst>
            </p:cNvPr>
            <p:cNvSpPr/>
            <p:nvPr/>
          </p:nvSpPr>
          <p:spPr>
            <a:xfrm>
              <a:off x="1883775" y="2066707"/>
              <a:ext cx="2273042" cy="546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46" name="グループ化 45">
            <a:extLst>
              <a:ext uri="{FF2B5EF4-FFF2-40B4-BE49-F238E27FC236}">
                <a16:creationId xmlns:a16="http://schemas.microsoft.com/office/drawing/2014/main" id="{17E3FA92-CD9A-4A00-A8C3-BA9FEFF73239}"/>
              </a:ext>
            </a:extLst>
          </p:cNvPr>
          <p:cNvGrpSpPr/>
          <p:nvPr/>
        </p:nvGrpSpPr>
        <p:grpSpPr>
          <a:xfrm>
            <a:off x="9348388" y="1455045"/>
            <a:ext cx="1575949" cy="468000"/>
            <a:chOff x="3019394" y="1410001"/>
            <a:chExt cx="863571" cy="566179"/>
          </a:xfrm>
        </p:grpSpPr>
        <p:sp>
          <p:nvSpPr>
            <p:cNvPr id="47" name="四角形: 角を丸くする 46">
              <a:extLst>
                <a:ext uri="{FF2B5EF4-FFF2-40B4-BE49-F238E27FC236}">
                  <a16:creationId xmlns:a16="http://schemas.microsoft.com/office/drawing/2014/main" id="{73FA4FEA-8CDA-4336-AABD-D8A2D874D06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1F6613B6-E704-428B-B608-6722E738E8E5}"/>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9" name="グループ化 48">
            <a:extLst>
              <a:ext uri="{FF2B5EF4-FFF2-40B4-BE49-F238E27FC236}">
                <a16:creationId xmlns:a16="http://schemas.microsoft.com/office/drawing/2014/main" id="{7DC861ED-F236-41D5-980F-901589B83A39}"/>
              </a:ext>
            </a:extLst>
          </p:cNvPr>
          <p:cNvGrpSpPr/>
          <p:nvPr/>
        </p:nvGrpSpPr>
        <p:grpSpPr>
          <a:xfrm>
            <a:off x="2659965" y="3005931"/>
            <a:ext cx="1260000" cy="468000"/>
            <a:chOff x="3019394" y="1410001"/>
            <a:chExt cx="863571" cy="566179"/>
          </a:xfrm>
        </p:grpSpPr>
        <p:sp>
          <p:nvSpPr>
            <p:cNvPr id="50" name="四角形: 角を丸くする 49">
              <a:extLst>
                <a:ext uri="{FF2B5EF4-FFF2-40B4-BE49-F238E27FC236}">
                  <a16:creationId xmlns:a16="http://schemas.microsoft.com/office/drawing/2014/main" id="{6FE0642A-3BB6-4C91-A9E1-CB9588823F78}"/>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5A45E3C2-1E35-4704-8F85-839774E7EFA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52" name="グループ化 51">
            <a:extLst>
              <a:ext uri="{FF2B5EF4-FFF2-40B4-BE49-F238E27FC236}">
                <a16:creationId xmlns:a16="http://schemas.microsoft.com/office/drawing/2014/main" id="{795F9296-B14B-4947-863C-FE25DC450EFA}"/>
              </a:ext>
            </a:extLst>
          </p:cNvPr>
          <p:cNvGrpSpPr/>
          <p:nvPr/>
        </p:nvGrpSpPr>
        <p:grpSpPr>
          <a:xfrm>
            <a:off x="4584089" y="2722236"/>
            <a:ext cx="2273042" cy="468000"/>
            <a:chOff x="1883775" y="2026880"/>
            <a:chExt cx="2273042" cy="566179"/>
          </a:xfrm>
        </p:grpSpPr>
        <p:sp>
          <p:nvSpPr>
            <p:cNvPr id="53" name="四角形: 角を丸くする 52">
              <a:extLst>
                <a:ext uri="{FF2B5EF4-FFF2-40B4-BE49-F238E27FC236}">
                  <a16:creationId xmlns:a16="http://schemas.microsoft.com/office/drawing/2014/main" id="{E24FA200-F564-4436-8732-2C003E9CFA96}"/>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D7C77046-5AA2-435B-8C9B-F5A1605BE659}"/>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55" name="グループ化 54">
            <a:extLst>
              <a:ext uri="{FF2B5EF4-FFF2-40B4-BE49-F238E27FC236}">
                <a16:creationId xmlns:a16="http://schemas.microsoft.com/office/drawing/2014/main" id="{0F4AEE5A-DE3D-4594-8D77-DBD8B2CF33E3}"/>
              </a:ext>
            </a:extLst>
          </p:cNvPr>
          <p:cNvGrpSpPr/>
          <p:nvPr/>
        </p:nvGrpSpPr>
        <p:grpSpPr>
          <a:xfrm>
            <a:off x="2082292" y="2501316"/>
            <a:ext cx="1697406" cy="468000"/>
            <a:chOff x="3019394" y="1410001"/>
            <a:chExt cx="863571" cy="566179"/>
          </a:xfrm>
        </p:grpSpPr>
        <p:sp>
          <p:nvSpPr>
            <p:cNvPr id="56" name="四角形: 角を丸くする 55">
              <a:extLst>
                <a:ext uri="{FF2B5EF4-FFF2-40B4-BE49-F238E27FC236}">
                  <a16:creationId xmlns:a16="http://schemas.microsoft.com/office/drawing/2014/main" id="{841BB647-8CBC-4374-B1C7-B7C881481970}"/>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0E0814FD-C806-48E3-8CEE-CDE77FEF949D}"/>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政令市ブロック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67" name="グループ化 66">
            <a:extLst>
              <a:ext uri="{FF2B5EF4-FFF2-40B4-BE49-F238E27FC236}">
                <a16:creationId xmlns:a16="http://schemas.microsoft.com/office/drawing/2014/main" id="{3408BE14-1D9B-4D80-A049-081AA1D3FBC8}"/>
              </a:ext>
            </a:extLst>
          </p:cNvPr>
          <p:cNvGrpSpPr/>
          <p:nvPr/>
        </p:nvGrpSpPr>
        <p:grpSpPr>
          <a:xfrm>
            <a:off x="4475745" y="4066210"/>
            <a:ext cx="1260000" cy="468000"/>
            <a:chOff x="3019394" y="1410001"/>
            <a:chExt cx="863571" cy="566179"/>
          </a:xfrm>
        </p:grpSpPr>
        <p:sp>
          <p:nvSpPr>
            <p:cNvPr id="68" name="四角形: 角を丸くする 67">
              <a:extLst>
                <a:ext uri="{FF2B5EF4-FFF2-40B4-BE49-F238E27FC236}">
                  <a16:creationId xmlns:a16="http://schemas.microsoft.com/office/drawing/2014/main" id="{FD959A9B-EE4B-436B-82BD-7C91480DCC23}"/>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id="{EDBC473C-2596-46B2-B23C-253DB42434B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0" name="グループ化 69">
            <a:extLst>
              <a:ext uri="{FF2B5EF4-FFF2-40B4-BE49-F238E27FC236}">
                <a16:creationId xmlns:a16="http://schemas.microsoft.com/office/drawing/2014/main" id="{06DD188F-9691-43DC-8143-BD91C10986FE}"/>
              </a:ext>
            </a:extLst>
          </p:cNvPr>
          <p:cNvGrpSpPr/>
          <p:nvPr/>
        </p:nvGrpSpPr>
        <p:grpSpPr>
          <a:xfrm>
            <a:off x="6398550" y="3782515"/>
            <a:ext cx="2273042" cy="468000"/>
            <a:chOff x="1883775" y="2026880"/>
            <a:chExt cx="2273042" cy="566179"/>
          </a:xfrm>
        </p:grpSpPr>
        <p:sp>
          <p:nvSpPr>
            <p:cNvPr id="71" name="四角形: 角を丸くする 70">
              <a:extLst>
                <a:ext uri="{FF2B5EF4-FFF2-40B4-BE49-F238E27FC236}">
                  <a16:creationId xmlns:a16="http://schemas.microsoft.com/office/drawing/2014/main" id="{00194C6A-2C33-4EB5-8528-1DFCCA924A04}"/>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32C906E6-3708-492E-A2FB-720822D069C8}"/>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73" name="グループ化 72">
            <a:extLst>
              <a:ext uri="{FF2B5EF4-FFF2-40B4-BE49-F238E27FC236}">
                <a16:creationId xmlns:a16="http://schemas.microsoft.com/office/drawing/2014/main" id="{144741E8-B4AB-4269-9B3C-FBADE00DC92C}"/>
              </a:ext>
            </a:extLst>
          </p:cNvPr>
          <p:cNvGrpSpPr/>
          <p:nvPr/>
        </p:nvGrpSpPr>
        <p:grpSpPr>
          <a:xfrm>
            <a:off x="3898072" y="3567457"/>
            <a:ext cx="1697406" cy="468000"/>
            <a:chOff x="3019394" y="1410001"/>
            <a:chExt cx="863571" cy="566179"/>
          </a:xfrm>
        </p:grpSpPr>
        <p:sp>
          <p:nvSpPr>
            <p:cNvPr id="74" name="四角形: 角を丸くする 73">
              <a:extLst>
                <a:ext uri="{FF2B5EF4-FFF2-40B4-BE49-F238E27FC236}">
                  <a16:creationId xmlns:a16="http://schemas.microsoft.com/office/drawing/2014/main" id="{79D89329-DEF1-4A8E-9212-FBEB3226B22A}"/>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9B0E9249-2E7B-4F11-8D1C-86399197B781}"/>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北摂ブロック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76" name="グループ化 75">
            <a:extLst>
              <a:ext uri="{FF2B5EF4-FFF2-40B4-BE49-F238E27FC236}">
                <a16:creationId xmlns:a16="http://schemas.microsoft.com/office/drawing/2014/main" id="{321516CB-0245-4120-B67E-C0ACECE02A09}"/>
              </a:ext>
            </a:extLst>
          </p:cNvPr>
          <p:cNvGrpSpPr/>
          <p:nvPr/>
        </p:nvGrpSpPr>
        <p:grpSpPr>
          <a:xfrm>
            <a:off x="6279827" y="5116550"/>
            <a:ext cx="1260000" cy="468000"/>
            <a:chOff x="3019394" y="1410001"/>
            <a:chExt cx="863571" cy="566179"/>
          </a:xfrm>
        </p:grpSpPr>
        <p:sp>
          <p:nvSpPr>
            <p:cNvPr id="77" name="四角形: 角を丸くする 76">
              <a:extLst>
                <a:ext uri="{FF2B5EF4-FFF2-40B4-BE49-F238E27FC236}">
                  <a16:creationId xmlns:a16="http://schemas.microsoft.com/office/drawing/2014/main" id="{779FEDD8-D171-4E52-97DC-29CCB7AF20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a:extLst>
                <a:ext uri="{FF2B5EF4-FFF2-40B4-BE49-F238E27FC236}">
                  <a16:creationId xmlns:a16="http://schemas.microsoft.com/office/drawing/2014/main" id="{3D3DC90B-1F7B-4BEB-8973-95CB5E78CE4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9" name="グループ化 78">
            <a:extLst>
              <a:ext uri="{FF2B5EF4-FFF2-40B4-BE49-F238E27FC236}">
                <a16:creationId xmlns:a16="http://schemas.microsoft.com/office/drawing/2014/main" id="{679F1996-0F14-4A7D-9CBF-E7D1C21FED39}"/>
              </a:ext>
            </a:extLst>
          </p:cNvPr>
          <p:cNvGrpSpPr/>
          <p:nvPr/>
        </p:nvGrpSpPr>
        <p:grpSpPr>
          <a:xfrm>
            <a:off x="8177465" y="4832855"/>
            <a:ext cx="2273042" cy="468000"/>
            <a:chOff x="1883775" y="2026880"/>
            <a:chExt cx="2273042" cy="566179"/>
          </a:xfrm>
        </p:grpSpPr>
        <p:sp>
          <p:nvSpPr>
            <p:cNvPr id="80" name="四角形: 角を丸くする 79">
              <a:extLst>
                <a:ext uri="{FF2B5EF4-FFF2-40B4-BE49-F238E27FC236}">
                  <a16:creationId xmlns:a16="http://schemas.microsoft.com/office/drawing/2014/main" id="{CECE478B-DE6B-4BDB-8FBF-28D7CDDAD982}"/>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a:extLst>
                <a:ext uri="{FF2B5EF4-FFF2-40B4-BE49-F238E27FC236}">
                  <a16:creationId xmlns:a16="http://schemas.microsoft.com/office/drawing/2014/main" id="{2E932790-3177-4ECE-85FF-9103DD693204}"/>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82" name="グループ化 81">
            <a:extLst>
              <a:ext uri="{FF2B5EF4-FFF2-40B4-BE49-F238E27FC236}">
                <a16:creationId xmlns:a16="http://schemas.microsoft.com/office/drawing/2014/main" id="{E3F8D44E-2EF8-45A4-BA35-A50317407B81}"/>
              </a:ext>
            </a:extLst>
          </p:cNvPr>
          <p:cNvGrpSpPr/>
          <p:nvPr/>
        </p:nvGrpSpPr>
        <p:grpSpPr>
          <a:xfrm>
            <a:off x="5702154" y="4611935"/>
            <a:ext cx="1697406" cy="468000"/>
            <a:chOff x="3019394" y="1410001"/>
            <a:chExt cx="863571" cy="566179"/>
          </a:xfrm>
        </p:grpSpPr>
        <p:sp>
          <p:nvSpPr>
            <p:cNvPr id="83" name="四角形: 角を丸くする 82">
              <a:extLst>
                <a:ext uri="{FF2B5EF4-FFF2-40B4-BE49-F238E27FC236}">
                  <a16:creationId xmlns:a16="http://schemas.microsoft.com/office/drawing/2014/main" id="{1DAE7089-7B94-4127-BAEF-9272C48AB2E2}"/>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a:extLst>
                <a:ext uri="{FF2B5EF4-FFF2-40B4-BE49-F238E27FC236}">
                  <a16:creationId xmlns:a16="http://schemas.microsoft.com/office/drawing/2014/main" id="{CDA8004C-42A6-43B7-822E-CB28DA621C0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北河内ブロック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85" name="グループ化 84">
            <a:extLst>
              <a:ext uri="{FF2B5EF4-FFF2-40B4-BE49-F238E27FC236}">
                <a16:creationId xmlns:a16="http://schemas.microsoft.com/office/drawing/2014/main" id="{12267255-1CBD-4EB6-81D7-9863BFB260BF}"/>
              </a:ext>
            </a:extLst>
          </p:cNvPr>
          <p:cNvGrpSpPr/>
          <p:nvPr/>
        </p:nvGrpSpPr>
        <p:grpSpPr>
          <a:xfrm>
            <a:off x="3080611" y="5691934"/>
            <a:ext cx="1099788" cy="451859"/>
            <a:chOff x="5372038" y="5717947"/>
            <a:chExt cx="1099788" cy="675602"/>
          </a:xfrm>
        </p:grpSpPr>
        <p:sp>
          <p:nvSpPr>
            <p:cNvPr id="86" name="正方形/長方形 85">
              <a:extLst>
                <a:ext uri="{FF2B5EF4-FFF2-40B4-BE49-F238E27FC236}">
                  <a16:creationId xmlns:a16="http://schemas.microsoft.com/office/drawing/2014/main" id="{4EAC9B0C-4F49-45A3-B216-20EDC914F0A2}"/>
                </a:ext>
              </a:extLst>
            </p:cNvPr>
            <p:cNvSpPr/>
            <p:nvPr/>
          </p:nvSpPr>
          <p:spPr>
            <a:xfrm>
              <a:off x="5372038" y="5717947"/>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a:extLst>
                <a:ext uri="{FF2B5EF4-FFF2-40B4-BE49-F238E27FC236}">
                  <a16:creationId xmlns:a16="http://schemas.microsoft.com/office/drawing/2014/main" id="{283C58D3-CED4-4BEE-83DF-A594137FCF48}"/>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kumimoji="1" lang="en-US" altLang="ja-JP" sz="900" dirty="0">
                  <a:solidFill>
                    <a:schemeClr val="tx1"/>
                  </a:solidFill>
                </a:rPr>
                <a:t>6</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88" name="グループ化 87">
            <a:extLst>
              <a:ext uri="{FF2B5EF4-FFF2-40B4-BE49-F238E27FC236}">
                <a16:creationId xmlns:a16="http://schemas.microsoft.com/office/drawing/2014/main" id="{36CB7260-7211-4E4C-B353-ABF620E798C9}"/>
              </a:ext>
            </a:extLst>
          </p:cNvPr>
          <p:cNvGrpSpPr/>
          <p:nvPr/>
        </p:nvGrpSpPr>
        <p:grpSpPr>
          <a:xfrm>
            <a:off x="4887812" y="5691933"/>
            <a:ext cx="1099788" cy="451859"/>
            <a:chOff x="5372038" y="5717944"/>
            <a:chExt cx="1099788" cy="675602"/>
          </a:xfrm>
        </p:grpSpPr>
        <p:sp>
          <p:nvSpPr>
            <p:cNvPr id="89" name="正方形/長方形 88">
              <a:extLst>
                <a:ext uri="{FF2B5EF4-FFF2-40B4-BE49-F238E27FC236}">
                  <a16:creationId xmlns:a16="http://schemas.microsoft.com/office/drawing/2014/main" id="{BC5B0201-9E0A-4104-B7AD-DFF03A409AA6}"/>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0" name="正方形/長方形 89">
              <a:extLst>
                <a:ext uri="{FF2B5EF4-FFF2-40B4-BE49-F238E27FC236}">
                  <a16:creationId xmlns:a16="http://schemas.microsoft.com/office/drawing/2014/main" id="{DF085F5B-C666-4AB6-B48A-E222C231ACAC}"/>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①</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1" name="グループ化 90">
            <a:extLst>
              <a:ext uri="{FF2B5EF4-FFF2-40B4-BE49-F238E27FC236}">
                <a16:creationId xmlns:a16="http://schemas.microsoft.com/office/drawing/2014/main" id="{0FB9F35C-3FBD-4BAB-8E38-34EB42335702}"/>
              </a:ext>
            </a:extLst>
          </p:cNvPr>
          <p:cNvGrpSpPr/>
          <p:nvPr/>
        </p:nvGrpSpPr>
        <p:grpSpPr>
          <a:xfrm>
            <a:off x="6696088" y="5705298"/>
            <a:ext cx="1099788" cy="451859"/>
            <a:chOff x="5372038" y="5717944"/>
            <a:chExt cx="1099788" cy="675602"/>
          </a:xfrm>
        </p:grpSpPr>
        <p:sp>
          <p:nvSpPr>
            <p:cNvPr id="92" name="正方形/長方形 91">
              <a:extLst>
                <a:ext uri="{FF2B5EF4-FFF2-40B4-BE49-F238E27FC236}">
                  <a16:creationId xmlns:a16="http://schemas.microsoft.com/office/drawing/2014/main" id="{D0188BB4-EE88-4D80-9A14-87A268ADAEEE}"/>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a:extLst>
                <a:ext uri="{FF2B5EF4-FFF2-40B4-BE49-F238E27FC236}">
                  <a16:creationId xmlns:a16="http://schemas.microsoft.com/office/drawing/2014/main" id="{562998E3-57E7-4B98-A1CA-D875D5496520}"/>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②</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4" name="グループ化 93">
            <a:extLst>
              <a:ext uri="{FF2B5EF4-FFF2-40B4-BE49-F238E27FC236}">
                <a16:creationId xmlns:a16="http://schemas.microsoft.com/office/drawing/2014/main" id="{75D1C39C-A2B7-464B-942D-09DA919EB130}"/>
              </a:ext>
            </a:extLst>
          </p:cNvPr>
          <p:cNvGrpSpPr/>
          <p:nvPr/>
        </p:nvGrpSpPr>
        <p:grpSpPr>
          <a:xfrm>
            <a:off x="8520926" y="5680336"/>
            <a:ext cx="1099788" cy="451859"/>
            <a:chOff x="5372038" y="5717944"/>
            <a:chExt cx="1099788" cy="675602"/>
          </a:xfrm>
        </p:grpSpPr>
        <p:sp>
          <p:nvSpPr>
            <p:cNvPr id="95" name="正方形/長方形 94">
              <a:extLst>
                <a:ext uri="{FF2B5EF4-FFF2-40B4-BE49-F238E27FC236}">
                  <a16:creationId xmlns:a16="http://schemas.microsoft.com/office/drawing/2014/main" id="{DD00F96D-0FB0-4DA8-8074-297E04666275}"/>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a:extLst>
                <a:ext uri="{FF2B5EF4-FFF2-40B4-BE49-F238E27FC236}">
                  <a16:creationId xmlns:a16="http://schemas.microsoft.com/office/drawing/2014/main" id="{1E0190B7-27D3-4A7F-875C-FE6A0D32416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③</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107" name="グループ化 106">
            <a:extLst>
              <a:ext uri="{FF2B5EF4-FFF2-40B4-BE49-F238E27FC236}">
                <a16:creationId xmlns:a16="http://schemas.microsoft.com/office/drawing/2014/main" id="{7E8527C3-CA99-4F3E-9B7B-8E8CA6ECA19A}"/>
              </a:ext>
            </a:extLst>
          </p:cNvPr>
          <p:cNvGrpSpPr/>
          <p:nvPr/>
        </p:nvGrpSpPr>
        <p:grpSpPr>
          <a:xfrm>
            <a:off x="6059667" y="6196692"/>
            <a:ext cx="1595083" cy="451859"/>
            <a:chOff x="6033589" y="6196692"/>
            <a:chExt cx="1595083" cy="451859"/>
          </a:xfrm>
        </p:grpSpPr>
        <p:sp>
          <p:nvSpPr>
            <p:cNvPr id="98" name="正方形/長方形 97">
              <a:extLst>
                <a:ext uri="{FF2B5EF4-FFF2-40B4-BE49-F238E27FC236}">
                  <a16:creationId xmlns:a16="http://schemas.microsoft.com/office/drawing/2014/main" id="{171515B9-3C6E-466F-BB89-F47E68ABC196}"/>
                </a:ext>
              </a:extLst>
            </p:cNvPr>
            <p:cNvSpPr/>
            <p:nvPr/>
          </p:nvSpPr>
          <p:spPr>
            <a:xfrm>
              <a:off x="6103326" y="6196692"/>
              <a:ext cx="1368000" cy="451859"/>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3791ED1E-2B76-46E5-BA5B-8E8B948C5646}"/>
                </a:ext>
              </a:extLst>
            </p:cNvPr>
            <p:cNvSpPr/>
            <p:nvPr/>
          </p:nvSpPr>
          <p:spPr>
            <a:xfrm>
              <a:off x="6033589" y="6242945"/>
              <a:ext cx="1595083" cy="365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各市町村へ</a:t>
              </a:r>
              <a:r>
                <a:rPr kumimoji="1" lang="en-US" altLang="ja-JP" sz="900" dirty="0">
                  <a:solidFill>
                    <a:schemeClr val="tx1"/>
                  </a:solidFill>
                </a:rPr>
                <a:t>R</a:t>
              </a:r>
              <a:r>
                <a:rPr lang="en-US" altLang="ja-JP" sz="900" dirty="0">
                  <a:solidFill>
                    <a:schemeClr val="tx1"/>
                  </a:solidFill>
                </a:rPr>
                <a:t>9</a:t>
              </a:r>
              <a:r>
                <a:rPr kumimoji="1" lang="ja-JP" altLang="en-US" sz="900" dirty="0">
                  <a:solidFill>
                    <a:schemeClr val="tx1"/>
                  </a:solidFill>
                </a:rPr>
                <a:t>広報項目の</a:t>
              </a:r>
            </a:p>
            <a:p>
              <a:pPr algn="ctr"/>
              <a:r>
                <a:rPr kumimoji="1" lang="ja-JP" altLang="en-US" sz="900" dirty="0">
                  <a:solidFill>
                    <a:schemeClr val="tx1"/>
                  </a:solidFill>
                </a:rPr>
                <a:t>提案依頼・集約（</a:t>
              </a:r>
              <a:r>
                <a:rPr kumimoji="1" lang="en-US" altLang="ja-JP" sz="900" dirty="0">
                  <a:solidFill>
                    <a:schemeClr val="tx1"/>
                  </a:solidFill>
                </a:rPr>
                <a:t>10</a:t>
              </a:r>
              <a:r>
                <a:rPr lang="ja-JP" altLang="en-US" sz="900" dirty="0">
                  <a:solidFill>
                    <a:schemeClr val="tx1"/>
                  </a:solidFill>
                </a:rPr>
                <a:t>月</a:t>
              </a:r>
              <a:r>
                <a:rPr kumimoji="1" lang="ja-JP" altLang="en-US" sz="900" dirty="0">
                  <a:solidFill>
                    <a:schemeClr val="tx1"/>
                  </a:solidFill>
                </a:rPr>
                <a:t>）</a:t>
              </a:r>
            </a:p>
          </p:txBody>
        </p:sp>
      </p:grpSp>
      <p:grpSp>
        <p:nvGrpSpPr>
          <p:cNvPr id="100" name="グループ化 99">
            <a:extLst>
              <a:ext uri="{FF2B5EF4-FFF2-40B4-BE49-F238E27FC236}">
                <a16:creationId xmlns:a16="http://schemas.microsoft.com/office/drawing/2014/main" id="{19D2E994-057B-45E3-8D4D-9E2AFEBD10BB}"/>
              </a:ext>
            </a:extLst>
          </p:cNvPr>
          <p:cNvGrpSpPr/>
          <p:nvPr/>
        </p:nvGrpSpPr>
        <p:grpSpPr>
          <a:xfrm>
            <a:off x="9658535" y="6179130"/>
            <a:ext cx="1237400" cy="451859"/>
            <a:chOff x="5372038" y="5717944"/>
            <a:chExt cx="1237400" cy="675602"/>
          </a:xfrm>
          <a:solidFill>
            <a:schemeClr val="accent2">
              <a:lumMod val="40000"/>
              <a:lumOff val="60000"/>
            </a:schemeClr>
          </a:solidFill>
        </p:grpSpPr>
        <p:sp>
          <p:nvSpPr>
            <p:cNvPr id="101" name="正方形/長方形 100">
              <a:extLst>
                <a:ext uri="{FF2B5EF4-FFF2-40B4-BE49-F238E27FC236}">
                  <a16:creationId xmlns:a16="http://schemas.microsoft.com/office/drawing/2014/main" id="{B62F529E-038E-4168-9A89-EB69BE41B080}"/>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正方形/長方形 101">
              <a:extLst>
                <a:ext uri="{FF2B5EF4-FFF2-40B4-BE49-F238E27FC236}">
                  <a16:creationId xmlns:a16="http://schemas.microsoft.com/office/drawing/2014/main" id="{94598AF9-7B72-4B9D-B97E-295EEC299CC4}"/>
                </a:ext>
              </a:extLst>
            </p:cNvPr>
            <p:cNvSpPr/>
            <p:nvPr/>
          </p:nvSpPr>
          <p:spPr>
            <a:xfrm>
              <a:off x="5414487" y="5789233"/>
              <a:ext cx="119495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R9</a:t>
              </a:r>
              <a:r>
                <a:rPr kumimoji="1" lang="ja-JP" altLang="en-US" sz="900" dirty="0">
                  <a:solidFill>
                    <a:schemeClr val="tx1"/>
                  </a:solidFill>
                </a:rPr>
                <a:t>広報項目の決定</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a:t>
              </a:r>
              <a:r>
                <a:rPr lang="ja-JP" altLang="en-US" sz="900" dirty="0">
                  <a:solidFill>
                    <a:schemeClr val="tx1"/>
                  </a:solidFill>
                </a:rPr>
                <a:t>・</a:t>
              </a:r>
              <a:r>
                <a:rPr lang="en-US" altLang="ja-JP" sz="900" dirty="0">
                  <a:solidFill>
                    <a:schemeClr val="tx1"/>
                  </a:solidFill>
                </a:rPr>
                <a:t>2</a:t>
              </a:r>
              <a:r>
                <a:rPr lang="ja-JP" altLang="en-US" sz="900" dirty="0">
                  <a:solidFill>
                    <a:schemeClr val="tx1"/>
                  </a:solidFill>
                </a:rPr>
                <a:t>月）</a:t>
              </a:r>
              <a:endParaRPr kumimoji="1" lang="ja-JP" altLang="en-US" sz="900" dirty="0">
                <a:solidFill>
                  <a:schemeClr val="tx1"/>
                </a:solidFill>
              </a:endParaRPr>
            </a:p>
          </p:txBody>
        </p:sp>
      </p:grpSp>
      <p:grpSp>
        <p:nvGrpSpPr>
          <p:cNvPr id="103" name="グループ化 102">
            <a:extLst>
              <a:ext uri="{FF2B5EF4-FFF2-40B4-BE49-F238E27FC236}">
                <a16:creationId xmlns:a16="http://schemas.microsoft.com/office/drawing/2014/main" id="{8C486F3B-1CDB-43F8-9AF9-04A35EE9B993}"/>
              </a:ext>
            </a:extLst>
          </p:cNvPr>
          <p:cNvGrpSpPr/>
          <p:nvPr/>
        </p:nvGrpSpPr>
        <p:grpSpPr>
          <a:xfrm>
            <a:off x="7593536" y="6194385"/>
            <a:ext cx="1207614" cy="451859"/>
            <a:chOff x="5372038" y="5717944"/>
            <a:chExt cx="1207614" cy="675602"/>
          </a:xfrm>
          <a:solidFill>
            <a:schemeClr val="accent2">
              <a:lumMod val="40000"/>
              <a:lumOff val="60000"/>
            </a:schemeClr>
          </a:solidFill>
        </p:grpSpPr>
        <p:sp>
          <p:nvSpPr>
            <p:cNvPr id="104" name="正方形/長方形 103">
              <a:extLst>
                <a:ext uri="{FF2B5EF4-FFF2-40B4-BE49-F238E27FC236}">
                  <a16:creationId xmlns:a16="http://schemas.microsoft.com/office/drawing/2014/main" id="{F2CF95DB-F48D-4EF2-8FDA-7001B2C92D83}"/>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07DE5353-ACF7-4A53-AAF5-925134D5155F}"/>
                </a:ext>
              </a:extLst>
            </p:cNvPr>
            <p:cNvSpPr/>
            <p:nvPr/>
          </p:nvSpPr>
          <p:spPr>
            <a:xfrm>
              <a:off x="5414954" y="5790549"/>
              <a:ext cx="1164698"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R9</a:t>
              </a:r>
              <a:r>
                <a:rPr kumimoji="1" lang="ja-JP" altLang="en-US" sz="900" dirty="0">
                  <a:solidFill>
                    <a:schemeClr val="tx1"/>
                  </a:solidFill>
                </a:rPr>
                <a:t>広報項目の検討</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11</a:t>
              </a:r>
              <a:r>
                <a:rPr lang="ja-JP" altLang="en-US" sz="900" dirty="0">
                  <a:solidFill>
                    <a:schemeClr val="tx1"/>
                  </a:solidFill>
                </a:rPr>
                <a:t>月）</a:t>
              </a:r>
              <a:endParaRPr kumimoji="1" lang="ja-JP" altLang="en-US" sz="900" dirty="0">
                <a:solidFill>
                  <a:schemeClr val="tx1"/>
                </a:solidFill>
              </a:endParaRPr>
            </a:p>
          </p:txBody>
        </p:sp>
      </p:grpSp>
      <p:grpSp>
        <p:nvGrpSpPr>
          <p:cNvPr id="97" name="グループ化 96">
            <a:extLst>
              <a:ext uri="{FF2B5EF4-FFF2-40B4-BE49-F238E27FC236}">
                <a16:creationId xmlns:a16="http://schemas.microsoft.com/office/drawing/2014/main" id="{83991D69-5AE7-42CC-A210-1CE79F808389}"/>
              </a:ext>
            </a:extLst>
          </p:cNvPr>
          <p:cNvGrpSpPr/>
          <p:nvPr/>
        </p:nvGrpSpPr>
        <p:grpSpPr>
          <a:xfrm>
            <a:off x="10912620" y="5690242"/>
            <a:ext cx="1099788" cy="451859"/>
            <a:chOff x="5372038" y="5717944"/>
            <a:chExt cx="1099788" cy="675602"/>
          </a:xfrm>
        </p:grpSpPr>
        <p:sp>
          <p:nvSpPr>
            <p:cNvPr id="106" name="正方形/長方形 105">
              <a:extLst>
                <a:ext uri="{FF2B5EF4-FFF2-40B4-BE49-F238E27FC236}">
                  <a16:creationId xmlns:a16="http://schemas.microsoft.com/office/drawing/2014/main" id="{5A096CE1-03F2-467A-BAB6-C62531B20D8A}"/>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正方形/長方形 107">
              <a:extLst>
                <a:ext uri="{FF2B5EF4-FFF2-40B4-BE49-F238E27FC236}">
                  <a16:creationId xmlns:a16="http://schemas.microsoft.com/office/drawing/2014/main" id="{4B59675F-D6C8-4D5C-9484-682BF721C53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lang="en-US" altLang="ja-JP" sz="900" dirty="0">
                  <a:solidFill>
                    <a:schemeClr val="tx1"/>
                  </a:solidFill>
                </a:rPr>
                <a:t>3</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sp>
        <p:nvSpPr>
          <p:cNvPr id="4" name="スライド番号プレースホルダー 3">
            <a:extLst>
              <a:ext uri="{FF2B5EF4-FFF2-40B4-BE49-F238E27FC236}">
                <a16:creationId xmlns:a16="http://schemas.microsoft.com/office/drawing/2014/main" id="{9D68E648-AD90-4307-957D-CDA8888987E7}"/>
              </a:ext>
            </a:extLst>
          </p:cNvPr>
          <p:cNvSpPr>
            <a:spLocks noGrp="1"/>
          </p:cNvSpPr>
          <p:nvPr>
            <p:ph type="sldNum" sz="quarter" idx="12"/>
          </p:nvPr>
        </p:nvSpPr>
        <p:spPr>
          <a:xfrm>
            <a:off x="9318297" y="6456815"/>
            <a:ext cx="2743200" cy="365125"/>
          </a:xfrm>
        </p:spPr>
        <p:txBody>
          <a:bodyPr/>
          <a:lstStyle/>
          <a:p>
            <a:fld id="{C037896D-3FE2-40EC-BDC3-60DFAAFE9117}" type="slidenum">
              <a:rPr kumimoji="1" lang="ja-JP" altLang="en-US" smtClean="0"/>
              <a:t>3</a:t>
            </a:fld>
            <a:endParaRPr kumimoji="1" lang="ja-JP" altLang="en-US" dirty="0"/>
          </a:p>
        </p:txBody>
      </p:sp>
    </p:spTree>
    <p:extLst>
      <p:ext uri="{BB962C8B-B14F-4D97-AF65-F5344CB8AC3E}">
        <p14:creationId xmlns:p14="http://schemas.microsoft.com/office/powerpoint/2010/main" val="9991501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2315</TotalTime>
  <Words>1370</Words>
  <Application>Microsoft Office PowerPoint</Application>
  <PresentationFormat>ワイド画面</PresentationFormat>
  <Paragraphs>241</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Yu Gothic</vt:lpstr>
      <vt:lpstr>Yu Gothic</vt:lpstr>
      <vt:lpstr>游ゴシック Light</vt:lpstr>
      <vt:lpstr>Arial</vt:lpstr>
      <vt:lpstr>Office テーマ</vt:lpstr>
      <vt:lpstr>令和８年度広報共同実施計画</vt:lpstr>
      <vt:lpstr>令和８年度広報共同実施計画</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岩下　桃子</dc:creator>
  <cp:lastModifiedBy>桐山　栞里</cp:lastModifiedBy>
  <cp:revision>200</cp:revision>
  <cp:lastPrinted>2024-11-19T00:55:10Z</cp:lastPrinted>
  <dcterms:created xsi:type="dcterms:W3CDTF">2024-01-24T04:18:34Z</dcterms:created>
  <dcterms:modified xsi:type="dcterms:W3CDTF">2025-12-18T00:02:04Z</dcterms:modified>
</cp:coreProperties>
</file>