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2" showSpecialPlsOnTitleSld="0" saveSubsetFonts="1">
  <p:sldMasterIdLst>
    <p:sldMasterId id="2147483648" r:id="rId1"/>
  </p:sldMasterIdLst>
  <p:notesMasterIdLst>
    <p:notesMasterId r:id="rId5"/>
  </p:notesMasterIdLst>
  <p:handoutMasterIdLst>
    <p:handoutMasterId r:id="rId6"/>
  </p:handoutMasterIdLst>
  <p:sldIdLst>
    <p:sldId id="312" r:id="rId2"/>
    <p:sldId id="311" r:id="rId3"/>
    <p:sldId id="305"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12"/>
            <p14:sldId id="311"/>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浦　健二" initials="浦　健二" lastIdx="3" clrIdx="0">
    <p:extLst>
      <p:ext uri="{19B8F6BF-5375-455C-9EA6-DF929625EA0E}">
        <p15:presenceInfo xmlns:p15="http://schemas.microsoft.com/office/powerpoint/2012/main" userId="S::UraK@lan.pref.osaka.jp::35f9244d-2312-4152-8dba-eb49adf4d6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00" d="100"/>
          <a:sy n="100" d="100"/>
        </p:scale>
        <p:origin x="946" y="58"/>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389" tIns="45698" rIns="91389" bIns="4569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5" y="0"/>
            <a:ext cx="2949575" cy="496888"/>
          </a:xfrm>
          <a:prstGeom prst="rect">
            <a:avLst/>
          </a:prstGeom>
        </p:spPr>
        <p:txBody>
          <a:bodyPr vert="horz" lIns="91389" tIns="45698" rIns="91389" bIns="45698" rtlCol="0"/>
          <a:lstStyle>
            <a:lvl1pPr algn="r">
              <a:defRPr sz="1200"/>
            </a:lvl1pPr>
          </a:lstStyle>
          <a:p>
            <a:fld id="{7DAF4AE6-CAB6-453C-A8A1-BAB70DB220F0}" type="datetimeFigureOut">
              <a:rPr kumimoji="1" lang="ja-JP" altLang="en-US" smtClean="0"/>
              <a:t>2025/5/28</a:t>
            </a:fld>
            <a:endParaRPr kumimoji="1" lang="ja-JP" altLang="en-US"/>
          </a:p>
        </p:txBody>
      </p:sp>
      <p:sp>
        <p:nvSpPr>
          <p:cNvPr id="4" name="フッター プレースホルダー 3"/>
          <p:cNvSpPr>
            <a:spLocks noGrp="1"/>
          </p:cNvSpPr>
          <p:nvPr>
            <p:ph type="ftr" sz="quarter" idx="2"/>
          </p:nvPr>
        </p:nvSpPr>
        <p:spPr>
          <a:xfrm>
            <a:off x="7" y="9440863"/>
            <a:ext cx="2949575" cy="496887"/>
          </a:xfrm>
          <a:prstGeom prst="rect">
            <a:avLst/>
          </a:prstGeom>
        </p:spPr>
        <p:txBody>
          <a:bodyPr vert="horz" lIns="91389" tIns="45698" rIns="91389" bIns="4569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5" y="9440863"/>
            <a:ext cx="2949575" cy="496887"/>
          </a:xfrm>
          <a:prstGeom prst="rect">
            <a:avLst/>
          </a:prstGeom>
        </p:spPr>
        <p:txBody>
          <a:bodyPr vert="horz" lIns="91389" tIns="45698" rIns="91389" bIns="45698"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949787" cy="496967"/>
          </a:xfrm>
          <a:prstGeom prst="rect">
            <a:avLst/>
          </a:prstGeom>
        </p:spPr>
        <p:txBody>
          <a:bodyPr vert="horz" lIns="91389" tIns="45698" rIns="91389" bIns="4569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7"/>
            <a:ext cx="2949787" cy="496967"/>
          </a:xfrm>
          <a:prstGeom prst="rect">
            <a:avLst/>
          </a:prstGeom>
        </p:spPr>
        <p:txBody>
          <a:bodyPr vert="horz" lIns="91389" tIns="45698" rIns="91389" bIns="45698" rtlCol="0"/>
          <a:lstStyle>
            <a:lvl1pPr algn="r">
              <a:defRPr sz="1200"/>
            </a:lvl1pPr>
          </a:lstStyle>
          <a:p>
            <a:fld id="{74D20167-DAF4-49D4-BD3E-EFFE4028B923}" type="datetimeFigureOut">
              <a:rPr kumimoji="1" lang="ja-JP" altLang="en-US" smtClean="0"/>
              <a:t>2025/5/28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89" tIns="45698" rIns="91389" bIns="45698"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89" tIns="45698" rIns="91389" bIns="4569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3"/>
            <a:ext cx="2949787" cy="496967"/>
          </a:xfrm>
          <a:prstGeom prst="rect">
            <a:avLst/>
          </a:prstGeom>
        </p:spPr>
        <p:txBody>
          <a:bodyPr vert="horz" lIns="91389" tIns="45698" rIns="91389" bIns="4569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53"/>
            <a:ext cx="2949787" cy="496967"/>
          </a:xfrm>
          <a:prstGeom prst="rect">
            <a:avLst/>
          </a:prstGeom>
        </p:spPr>
        <p:txBody>
          <a:bodyPr vert="horz" lIns="91389" tIns="45698" rIns="91389" bIns="45698"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12</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en-US" altLang="ja-JP"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13</a:t>
            </a:fld>
            <a:endParaRPr kumimoji="1" lang="ja-JP" altLang="en-US"/>
          </a:p>
        </p:txBody>
      </p:sp>
    </p:spTree>
    <p:extLst>
      <p:ext uri="{BB962C8B-B14F-4D97-AF65-F5344CB8AC3E}">
        <p14:creationId xmlns:p14="http://schemas.microsoft.com/office/powerpoint/2010/main" val="4255010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14</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7DD8C21-914A-41EC-B1F3-C16C472EDC78}"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99CE1F-4BF3-4D20-82DA-1D275CC507C9}"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9FE4132-2BB4-405B-86B8-BB7D9DEDEF88}"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2A2858-64C5-4604-A4A3-1BB613374F5D}" type="datetime1">
              <a:rPr kumimoji="1" lang="ja-JP" altLang="en-US" smtClean="0"/>
              <a:t>2025/5/28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1A059B8-CDE0-4A03-8374-D934124F176D}"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05553B0-DBC4-4394-A54F-F3599FE71CCA}"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02E1550-2E5C-4B04-BF9B-571F3803B25E}" type="datetime1">
              <a:rPr kumimoji="1" lang="ja-JP" altLang="en-US" smtClean="0"/>
              <a:t>2025/5/28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D7774CE-EF69-476B-976E-8C386BB2B55C}" type="datetime1">
              <a:rPr kumimoji="1" lang="ja-JP" altLang="en-US" smtClean="0"/>
              <a:t>2025/5/28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686981-0801-4EA7-BE5C-A9B215ED554E}" type="datetime1">
              <a:rPr kumimoji="1" lang="ja-JP" altLang="en-US" smtClean="0"/>
              <a:t>2025/5/28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AA53AA-FB12-4532-A8D8-3A1A44D738D3}"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DDD58D9-8364-4375-A71A-92592B908FDF}"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03528-86A9-4496-9A76-91A84A46D63B}" type="datetime1">
              <a:rPr kumimoji="1" lang="ja-JP" altLang="en-US" smtClean="0"/>
              <a:t>2025/5/28</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0596" y="6579551"/>
            <a:ext cx="2133600" cy="365125"/>
          </a:xfrm>
        </p:spPr>
        <p:txBody>
          <a:bodyPr/>
          <a:lstStyle/>
          <a:p>
            <a:r>
              <a:rPr kumimoji="1" lang="en-US" altLang="ja-JP" dirty="0"/>
              <a:t>1</a:t>
            </a:r>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26510" y="-10590"/>
            <a:ext cx="9170510" cy="576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8" name="四角形: 角を丸くする 7"/>
          <p:cNvSpPr/>
          <p:nvPr/>
        </p:nvSpPr>
        <p:spPr>
          <a:xfrm>
            <a:off x="107504" y="811442"/>
            <a:ext cx="8941915" cy="767478"/>
          </a:xfrm>
          <a:prstGeom prst="round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令和５年</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12</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月</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策定の大阪府国民健康保険</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運営方針においては、「府と市町村、国保連合会の連携、協力のもと</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PDCA</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サイクルに基づく進捗管理の実施」を定めており、持続可能で安定的な国民健康保険制度の運営に資するよう、令和６年度以降における毎年度、各市町村が進捗管理すべき事項や進め方について、以下の</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とおり</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定める。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角丸四角形 10"/>
          <p:cNvSpPr/>
          <p:nvPr/>
        </p:nvSpPr>
        <p:spPr>
          <a:xfrm>
            <a:off x="107504" y="173980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進捗管理すべき事項（大枠）</a:t>
            </a:r>
          </a:p>
        </p:txBody>
      </p:sp>
      <p:sp>
        <p:nvSpPr>
          <p:cNvPr id="16" name="正方形/長方形 15">
            <a:extLst>
              <a:ext uri="{FF2B5EF4-FFF2-40B4-BE49-F238E27FC236}">
                <a16:creationId xmlns:a16="http://schemas.microsoft.com/office/drawing/2014/main" id="{7D40279A-A8AD-425C-8DC5-3D4AD1BBA558}"/>
              </a:ext>
            </a:extLst>
          </p:cNvPr>
          <p:cNvSpPr/>
          <p:nvPr/>
        </p:nvSpPr>
        <p:spPr>
          <a:xfrm>
            <a:off x="101042" y="2038082"/>
            <a:ext cx="8941915" cy="1204295"/>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運営方針で定める取組内容の実施状況、目標到達状況</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保険者努力支援制度（取組評価分、事業費連動分）の評価点獲得状況</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Ⅰ</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Ⅱ</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に加え、特に進捗管理すべき事項（年度ごとの「特定項目」として目標設定）</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例</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窓口における適正な資格管理の実施状況、被保険者に対する健康管理の啓発状況、独自保健事業の事業効果など、</a:t>
            </a:r>
            <a:endPar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国民健康保険の適正かつ効率的な事業運営に資する項目を中心に設定</a:t>
            </a:r>
            <a:endParaRPr kumimoji="1" lang="en-US" altLang="ja-JP"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p:txBody>
      </p:sp>
      <p:sp>
        <p:nvSpPr>
          <p:cNvPr id="17" name="角丸四角形 10">
            <a:extLst>
              <a:ext uri="{FF2B5EF4-FFF2-40B4-BE49-F238E27FC236}">
                <a16:creationId xmlns:a16="http://schemas.microsoft.com/office/drawing/2014/main" id="{69C21B08-CDCB-44B6-811C-1C7417E1413F}"/>
              </a:ext>
            </a:extLst>
          </p:cNvPr>
          <p:cNvSpPr/>
          <p:nvPr/>
        </p:nvSpPr>
        <p:spPr>
          <a:xfrm>
            <a:off x="101042" y="3361123"/>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毎年度の進捗管理の進め</a:t>
            </a:r>
            <a:r>
              <a:rPr lang="ja-JP" altLang="en-US" sz="1400" dirty="0"/>
              <a:t>方</a:t>
            </a:r>
            <a:endParaRPr kumimoji="1" lang="ja-JP" altLang="en-US" sz="1400" dirty="0"/>
          </a:p>
        </p:txBody>
      </p:sp>
      <p:sp>
        <p:nvSpPr>
          <p:cNvPr id="18" name="正方形/長方形 17">
            <a:extLst>
              <a:ext uri="{FF2B5EF4-FFF2-40B4-BE49-F238E27FC236}">
                <a16:creationId xmlns:a16="http://schemas.microsoft.com/office/drawing/2014/main" id="{5675F3CA-58DB-412E-8913-3F724AA8AF85}"/>
              </a:ext>
            </a:extLst>
          </p:cNvPr>
          <p:cNvSpPr/>
          <p:nvPr/>
        </p:nvSpPr>
        <p:spPr>
          <a:xfrm>
            <a:off x="101042" y="3659397"/>
            <a:ext cx="8941915" cy="1110464"/>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）において、進捗管理項目を決定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〔Plan〕</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（目標年度の前年度に決定）</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各市町村において、　目標に向けて取組を推進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Ｄ</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o〕</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各市町村の取組状況をブロック単位で取りまとめ、調整会議（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）で報告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〔Check〕</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課題のある取組の改善等を図り、翌年度の進捗管理項目へ反映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〔Action〕</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正方形/長方形 19">
            <a:extLst>
              <a:ext uri="{FF2B5EF4-FFF2-40B4-BE49-F238E27FC236}">
                <a16:creationId xmlns:a16="http://schemas.microsoft.com/office/drawing/2014/main" id="{5BA457E8-3A27-4E0D-8883-059A5AEBCC9B}"/>
              </a:ext>
            </a:extLst>
          </p:cNvPr>
          <p:cNvSpPr/>
          <p:nvPr/>
        </p:nvSpPr>
        <p:spPr>
          <a:xfrm>
            <a:off x="131180" y="5302763"/>
            <a:ext cx="8862561" cy="136068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buFont typeface="Wingdings" panose="05000000000000000000" pitchFamily="2" charset="2"/>
              <a:buChar char="l"/>
            </a:pPr>
            <a:r>
              <a:rPr lang="ja-JP" altLang="en-US" sz="1500" dirty="0">
                <a:latin typeface="+mj-ea"/>
                <a:ea typeface="+mj-ea"/>
              </a:rPr>
              <a:t>運営方針に掲げる</a:t>
            </a:r>
            <a:r>
              <a:rPr kumimoji="1" lang="ja-JP" altLang="en-US" sz="1500" dirty="0">
                <a:latin typeface="+mj-ea"/>
                <a:ea typeface="+mj-ea"/>
              </a:rPr>
              <a:t>目標到達により、持続可能で安定的な国保制度を実現</a:t>
            </a:r>
            <a:endParaRPr kumimoji="1"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保険者努力支援制度の評価</a:t>
            </a:r>
            <a:r>
              <a:rPr lang="ja-JP" altLang="en-US" sz="1500" dirty="0">
                <a:latin typeface="+mj-ea"/>
                <a:ea typeface="+mj-ea"/>
              </a:rPr>
              <a:t>点獲得により、交付金を上乗せ</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予防・健康づくりに資することで、医療費の適正化を実現</a:t>
            </a:r>
            <a:endParaRPr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被保険者が安心して医療サービスを受けることに資する</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組織内における内部統制体制の確立に資する　　　　　　　　　など</a:t>
            </a:r>
            <a:endParaRPr lang="en-US" altLang="ja-JP" sz="1500" dirty="0">
              <a:latin typeface="+mj-ea"/>
              <a:ea typeface="+mj-ea"/>
            </a:endParaRPr>
          </a:p>
        </p:txBody>
      </p:sp>
      <p:sp>
        <p:nvSpPr>
          <p:cNvPr id="23" name="角丸四角形 10">
            <a:extLst>
              <a:ext uri="{FF2B5EF4-FFF2-40B4-BE49-F238E27FC236}">
                <a16:creationId xmlns:a16="http://schemas.microsoft.com/office/drawing/2014/main" id="{252D991D-1D94-4603-8726-39195200F972}"/>
              </a:ext>
            </a:extLst>
          </p:cNvPr>
          <p:cNvSpPr/>
          <p:nvPr/>
        </p:nvSpPr>
        <p:spPr>
          <a:xfrm>
            <a:off x="131180" y="500448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期待される効果</a:t>
            </a:r>
            <a:endParaRPr kumimoji="1" lang="ja-JP" altLang="en-US" sz="1400" dirty="0"/>
          </a:p>
        </p:txBody>
      </p:sp>
      <p:sp>
        <p:nvSpPr>
          <p:cNvPr id="27" name="矢印: ストライプ 26">
            <a:extLst>
              <a:ext uri="{FF2B5EF4-FFF2-40B4-BE49-F238E27FC236}">
                <a16:creationId xmlns:a16="http://schemas.microsoft.com/office/drawing/2014/main" id="{7A962448-C7D4-4BCB-83A5-3350972C8E19}"/>
              </a:ext>
            </a:extLst>
          </p:cNvPr>
          <p:cNvSpPr/>
          <p:nvPr/>
        </p:nvSpPr>
        <p:spPr>
          <a:xfrm>
            <a:off x="5828953" y="5751037"/>
            <a:ext cx="586004" cy="464138"/>
          </a:xfrm>
          <a:prstGeom prst="stripedRightArrow">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DBF4774B-862E-48D8-8524-30BDE7C4A2F1}"/>
              </a:ext>
            </a:extLst>
          </p:cNvPr>
          <p:cNvSpPr/>
          <p:nvPr/>
        </p:nvSpPr>
        <p:spPr>
          <a:xfrm>
            <a:off x="6516217" y="5602928"/>
            <a:ext cx="2376264" cy="792768"/>
          </a:xfrm>
          <a:prstGeom prst="roundRect">
            <a:avLst/>
          </a:prstGeom>
          <a:ln w="9525">
            <a:noFill/>
            <a:prstDash val="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保険料の抑制</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被保険者の負担軽減</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lang="ja-JP" altLang="en-US" sz="1400" dirty="0">
                <a:latin typeface="UD デジタル 教科書体 NK-R" panose="02020400000000000000" pitchFamily="18" charset="-128"/>
                <a:ea typeface="UD デジタル 教科書体 NK-R" panose="02020400000000000000" pitchFamily="18" charset="-128"/>
              </a:rPr>
              <a:t>国保制度の適正な運営</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5">
            <a:extLst>
              <a:ext uri="{FF2B5EF4-FFF2-40B4-BE49-F238E27FC236}">
                <a16:creationId xmlns:a16="http://schemas.microsoft.com/office/drawing/2014/main" id="{87FF36E7-5A32-4731-A74D-0DAA43E3F4BB}"/>
              </a:ext>
            </a:extLst>
          </p:cNvPr>
          <p:cNvSpPr txBox="1"/>
          <p:nvPr/>
        </p:nvSpPr>
        <p:spPr>
          <a:xfrm>
            <a:off x="76426" y="392147"/>
            <a:ext cx="1399230" cy="237197"/>
          </a:xfrm>
          <a:prstGeom prst="rect">
            <a:avLst/>
          </a:prstGeom>
          <a:solidFill>
            <a:schemeClr val="bg1"/>
          </a:solidFill>
          <a:ln w="12700">
            <a:solidFill>
              <a:schemeClr val="tx1"/>
            </a:solidFill>
            <a:prstDash val="sysDot"/>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大阪府</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HP</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より一部抜粋</a:t>
            </a:r>
          </a:p>
        </p:txBody>
      </p:sp>
      <p:sp>
        <p:nvSpPr>
          <p:cNvPr id="22" name="テキスト ボックス 5">
            <a:extLst>
              <a:ext uri="{FF2B5EF4-FFF2-40B4-BE49-F238E27FC236}">
                <a16:creationId xmlns:a16="http://schemas.microsoft.com/office/drawing/2014/main" id="{68D5D8C8-95DF-449F-9283-C243E03A3166}"/>
              </a:ext>
            </a:extLst>
          </p:cNvPr>
          <p:cNvSpPr txBox="1"/>
          <p:nvPr/>
        </p:nvSpPr>
        <p:spPr>
          <a:xfrm>
            <a:off x="8197011" y="105517"/>
            <a:ext cx="870563" cy="343785"/>
          </a:xfrm>
          <a:prstGeom prst="rect">
            <a:avLst/>
          </a:prstGeom>
          <a:solidFill>
            <a:schemeClr val="bg1"/>
          </a:solidFill>
          <a:ln w="25400">
            <a:solidFill>
              <a:schemeClr val="tx1"/>
            </a:solidFill>
          </a:ln>
        </p:spPr>
        <p:txBody>
          <a:bodyPr wrap="square"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HGSｺﾞｼｯｸE" panose="020B0900000000000000" pitchFamily="50" charset="-128"/>
                <a:ea typeface="HGSｺﾞｼｯｸE" panose="020B0900000000000000" pitchFamily="50" charset="-128"/>
              </a:rPr>
              <a:t>資料３</a:t>
            </a:r>
            <a:r>
              <a:rPr lang="en-US" altLang="ja-JP" sz="1200" dirty="0">
                <a:solidFill>
                  <a:prstClr val="black"/>
                </a:solidFill>
                <a:latin typeface="HGSｺﾞｼｯｸE" panose="020B0900000000000000" pitchFamily="50" charset="-128"/>
                <a:ea typeface="HGSｺﾞｼｯｸE" panose="020B0900000000000000" pitchFamily="50" charset="-128"/>
              </a:rPr>
              <a:t>-</a:t>
            </a:r>
            <a:r>
              <a:rPr lang="ja-JP" altLang="en-US" sz="1200" dirty="0">
                <a:solidFill>
                  <a:prstClr val="black"/>
                </a:solidFill>
                <a:latin typeface="HGSｺﾞｼｯｸE" panose="020B0900000000000000" pitchFamily="50" charset="-128"/>
                <a:ea typeface="HGSｺﾞｼｯｸE" panose="020B0900000000000000" pitchFamily="50" charset="-128"/>
              </a:rPr>
              <a:t>１</a:t>
            </a:r>
            <a:endParaRPr kumimoji="1" lang="ja-JP" altLang="en-US" sz="8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Tree>
    <p:extLst>
      <p:ext uri="{BB962C8B-B14F-4D97-AF65-F5344CB8AC3E}">
        <p14:creationId xmlns:p14="http://schemas.microsoft.com/office/powerpoint/2010/main" val="227068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48264" y="6525344"/>
            <a:ext cx="2133600" cy="365125"/>
          </a:xfrm>
        </p:spPr>
        <p:txBody>
          <a:bodyPr/>
          <a:lstStyle/>
          <a:p>
            <a:r>
              <a:rPr lang="en-US" altLang="ja-JP" dirty="0"/>
              <a:t>2</a:t>
            </a:r>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1367" y="3513"/>
            <a:ext cx="9145367" cy="36512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21" name="テキスト ボックス 20">
            <a:extLst>
              <a:ext uri="{FF2B5EF4-FFF2-40B4-BE49-F238E27FC236}">
                <a16:creationId xmlns:a16="http://schemas.microsoft.com/office/drawing/2014/main" id="{7A2CA167-C711-4AE0-8331-3416BAD114A4}"/>
              </a:ext>
            </a:extLst>
          </p:cNvPr>
          <p:cNvSpPr txBox="1"/>
          <p:nvPr/>
        </p:nvSpPr>
        <p:spPr>
          <a:xfrm>
            <a:off x="35496" y="477252"/>
            <a:ext cx="7344816" cy="215444"/>
          </a:xfrm>
          <a:prstGeom prst="rect">
            <a:avLst/>
          </a:prstGeom>
          <a:noFill/>
        </p:spPr>
        <p:txBody>
          <a:bodyPr wrap="square" tIns="0" bIns="0" rtlCol="0" anchor="ctr" anchorCtr="0">
            <a:spAutoFit/>
          </a:bodyPr>
          <a:lstStyle/>
          <a:p>
            <a:r>
              <a:rPr kumimoji="1" lang="ja-JP" altLang="en-US" sz="1400" dirty="0">
                <a:latin typeface="BIZ UDPゴシック" panose="020B0400000000000000" pitchFamily="50" charset="-128"/>
                <a:ea typeface="BIZ UDPゴシック" panose="020B0400000000000000" pitchFamily="50" charset="-128"/>
              </a:rPr>
              <a:t>＜　令和７年度　</a:t>
            </a:r>
            <a:r>
              <a:rPr kumimoji="1" lang="en-US" altLang="ja-JP" sz="1400" dirty="0">
                <a:latin typeface="BIZ UDPゴシック" panose="020B0400000000000000" pitchFamily="50" charset="-128"/>
                <a:ea typeface="BIZ UDPゴシック" panose="020B0400000000000000" pitchFamily="50" charset="-128"/>
              </a:rPr>
              <a:t>PDCA</a:t>
            </a:r>
            <a:r>
              <a:rPr kumimoji="1" lang="ja-JP" altLang="en-US" sz="1400" dirty="0">
                <a:latin typeface="BIZ UDPゴシック" panose="020B0400000000000000" pitchFamily="50" charset="-128"/>
                <a:ea typeface="BIZ UDPゴシック" panose="020B0400000000000000" pitchFamily="50" charset="-128"/>
              </a:rPr>
              <a:t>サイクルに基づく進捗管理の実施について　（手続き詳細）　＞</a:t>
            </a:r>
          </a:p>
        </p:txBody>
      </p:sp>
      <p:sp>
        <p:nvSpPr>
          <p:cNvPr id="71" name="正方形/長方形 70">
            <a:extLst>
              <a:ext uri="{FF2B5EF4-FFF2-40B4-BE49-F238E27FC236}">
                <a16:creationId xmlns:a16="http://schemas.microsoft.com/office/drawing/2014/main" id="{BD0866B5-F5F0-4C29-8E91-F22C160D1F98}"/>
              </a:ext>
            </a:extLst>
          </p:cNvPr>
          <p:cNvSpPr/>
          <p:nvPr/>
        </p:nvSpPr>
        <p:spPr>
          <a:xfrm>
            <a:off x="394852" y="764704"/>
            <a:ext cx="8641644" cy="5998350"/>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tIns="108000" bIns="72000" rtlCol="0" anchor="t">
            <a:spAutoFit/>
          </a:bodyPr>
          <a:lstStyle/>
          <a:p>
            <a:pPr marL="285750" indent="-285750">
              <a:lnSpc>
                <a:spcPts val="1800"/>
              </a:lnSpc>
              <a:buFont typeface="BIZ UDPゴシック" panose="020B0400000000000000" pitchFamily="50" charset="-128"/>
              <a:buChar char="❶"/>
            </a:pPr>
            <a:r>
              <a:rPr lang="ja-JP" altLang="en-US" sz="1300" dirty="0">
                <a:solidFill>
                  <a:schemeClr val="tx1"/>
                </a:solidFill>
                <a:latin typeface="BIZ UDPゴシック" panose="020B0400000000000000" pitchFamily="50" charset="-128"/>
                <a:ea typeface="BIZ UDPゴシック" panose="020B0400000000000000" pitchFamily="50" charset="-128"/>
              </a:rPr>
              <a:t>７月 ： 各市町村で自己点検を実施　</a:t>
            </a:r>
            <a:r>
              <a:rPr lang="en-US" altLang="ja-JP" sz="1300" dirty="0">
                <a:solidFill>
                  <a:schemeClr val="tx1"/>
                </a:solidFill>
                <a:highlight>
                  <a:srgbClr val="FFFF00"/>
                </a:highlight>
                <a:latin typeface="BIZ UDPゴシック" panose="020B0400000000000000" pitchFamily="50" charset="-128"/>
                <a:ea typeface="BIZ UDPゴシック" panose="020B0400000000000000" pitchFamily="50" charset="-128"/>
              </a:rPr>
              <a:t>〔</a:t>
            </a:r>
            <a:r>
              <a:rPr lang="ja-JP" altLang="en-US" sz="1300" dirty="0">
                <a:solidFill>
                  <a:schemeClr val="tx1"/>
                </a:solidFill>
                <a:highlight>
                  <a:srgbClr val="FFFF00"/>
                </a:highlight>
                <a:latin typeface="BIZ UDPゴシック" panose="020B0400000000000000" pitchFamily="50" charset="-128"/>
                <a:ea typeface="BIZ UDPゴシック" panose="020B0400000000000000" pitchFamily="50" charset="-128"/>
              </a:rPr>
              <a:t>各市町村</a:t>
            </a:r>
            <a:r>
              <a:rPr lang="en-US" altLang="ja-JP" sz="1300" dirty="0">
                <a:solidFill>
                  <a:schemeClr val="tx1"/>
                </a:solidFill>
                <a:highlight>
                  <a:srgbClr val="FFFF00"/>
                </a:highlight>
                <a:latin typeface="BIZ UDPゴシック" panose="020B0400000000000000" pitchFamily="50" charset="-128"/>
                <a:ea typeface="BIZ UDPゴシック" panose="020B0400000000000000" pitchFamily="50" charset="-128"/>
              </a:rPr>
              <a:t>〕</a:t>
            </a:r>
          </a:p>
          <a:p>
            <a:pPr>
              <a:lnSpc>
                <a:spcPts val="1500"/>
              </a:lnSpc>
            </a:pPr>
            <a:r>
              <a:rPr lang="ja-JP" altLang="en-US" sz="1200" dirty="0">
                <a:solidFill>
                  <a:srgbClr val="FF0000"/>
                </a:solidFill>
                <a:latin typeface="BIZ UDPゴシック" panose="020B0400000000000000" pitchFamily="50" charset="-128"/>
                <a:ea typeface="BIZ UDPゴシック" panose="020B0400000000000000" pitchFamily="50" charset="-128"/>
              </a:rPr>
              <a:t>　　　　　　　　　　　　　　　　　　　　　　　　　　　　　　　　　</a:t>
            </a:r>
            <a:r>
              <a:rPr lang="ja-JP" altLang="en-US" sz="1400" dirty="0">
                <a:solidFill>
                  <a:srgbClr val="FF0000"/>
                </a:solidFill>
                <a:latin typeface="BIZ UDPゴシック" panose="020B0400000000000000" pitchFamily="50" charset="-128"/>
                <a:ea typeface="BIZ UDPゴシック" panose="020B0400000000000000" pitchFamily="50" charset="-128"/>
              </a:rPr>
              <a:t>　　</a:t>
            </a:r>
            <a:r>
              <a:rPr lang="en-US" altLang="ja-JP" sz="1300" u="sng" dirty="0">
                <a:solidFill>
                  <a:srgbClr val="FF0000"/>
                </a:solidFill>
                <a:latin typeface="BIZ UDPゴシック" panose="020B0400000000000000" pitchFamily="50" charset="-128"/>
                <a:ea typeface="BIZ UDPゴシック" panose="020B0400000000000000" pitchFamily="50" charset="-128"/>
              </a:rPr>
              <a:t>【</a:t>
            </a:r>
            <a:r>
              <a:rPr lang="ja-JP" altLang="en-US" sz="1300" u="sng" dirty="0">
                <a:solidFill>
                  <a:srgbClr val="FF0000"/>
                </a:solidFill>
                <a:latin typeface="BIZ UDPゴシック" panose="020B0400000000000000" pitchFamily="50" charset="-128"/>
                <a:ea typeface="BIZ UDPゴシック" panose="020B0400000000000000" pitchFamily="50" charset="-128"/>
              </a:rPr>
              <a:t>自己点検の実施期日：７月中旬</a:t>
            </a:r>
            <a:r>
              <a:rPr lang="en-US" altLang="ja-JP" sz="1300" u="sng" dirty="0">
                <a:solidFill>
                  <a:srgbClr val="FF0000"/>
                </a:solidFill>
                <a:latin typeface="BIZ UDPゴシック" panose="020B0400000000000000" pitchFamily="50" charset="-128"/>
                <a:ea typeface="BIZ UDPゴシック" panose="020B0400000000000000" pitchFamily="50" charset="-128"/>
              </a:rPr>
              <a:t>】</a:t>
            </a:r>
          </a:p>
          <a:p>
            <a:pPr marL="285750" indent="-285750">
              <a:lnSpc>
                <a:spcPts val="1800"/>
              </a:lnSpc>
              <a:buFont typeface="BIZ UDPゴシック" panose="020B0400000000000000" pitchFamily="50" charset="-128"/>
              <a:buChar char="❷"/>
            </a:pPr>
            <a:r>
              <a:rPr kumimoji="1" lang="ja-JP" altLang="en-US" sz="1300" dirty="0">
                <a:solidFill>
                  <a:schemeClr val="tx1"/>
                </a:solidFill>
                <a:latin typeface="BIZ UDPゴシック" panose="020B0400000000000000" pitchFamily="50" charset="-128"/>
                <a:ea typeface="BIZ UDPゴシック" panose="020B0400000000000000" pitchFamily="50" charset="-128"/>
              </a:rPr>
              <a:t>８月 </a:t>
            </a:r>
            <a:r>
              <a:rPr kumimoji="1" lang="en-US" altLang="ja-JP" sz="1300" dirty="0">
                <a:solidFill>
                  <a:schemeClr val="tx1"/>
                </a:solidFill>
                <a:latin typeface="BIZ UDPゴシック" panose="020B0400000000000000" pitchFamily="50" charset="-128"/>
                <a:ea typeface="BIZ UDPゴシック" panose="020B0400000000000000" pitchFamily="50" charset="-128"/>
              </a:rPr>
              <a:t>: </a:t>
            </a:r>
            <a:r>
              <a:rPr kumimoji="1" lang="ja-JP" altLang="en-US" sz="1300" dirty="0">
                <a:solidFill>
                  <a:schemeClr val="tx1"/>
                </a:solidFill>
                <a:latin typeface="BIZ UDPゴシック" panose="020B0400000000000000" pitchFamily="50" charset="-128"/>
                <a:ea typeface="BIZ UDPゴシック" panose="020B0400000000000000" pitchFamily="50" charset="-128"/>
              </a:rPr>
              <a:t>ブロック単位で課題を共有するため、❶を踏まえた意見交換を実施　</a:t>
            </a:r>
            <a:r>
              <a:rPr kumimoji="1" lang="en-US" altLang="ja-JP" sz="1300" dirty="0">
                <a:solidFill>
                  <a:schemeClr val="tx1"/>
                </a:solidFill>
                <a:highlight>
                  <a:srgbClr val="00FFFF"/>
                </a:highlight>
                <a:latin typeface="BIZ UDPゴシック" panose="020B0400000000000000" pitchFamily="50" charset="-128"/>
                <a:ea typeface="BIZ UDPゴシック" panose="020B0400000000000000" pitchFamily="50" charset="-128"/>
              </a:rPr>
              <a:t>〔WG</a:t>
            </a:r>
            <a:r>
              <a:rPr kumimoji="1" lang="ja-JP" altLang="en-US" sz="1300" dirty="0">
                <a:solidFill>
                  <a:schemeClr val="tx1"/>
                </a:solidFill>
                <a:highlight>
                  <a:srgbClr val="00FFFF"/>
                </a:highlight>
                <a:latin typeface="BIZ UDPゴシック" panose="020B0400000000000000" pitchFamily="50" charset="-128"/>
                <a:ea typeface="BIZ UDPゴシック" panose="020B0400000000000000" pitchFamily="50" charset="-128"/>
              </a:rPr>
              <a:t>委員　</a:t>
            </a:r>
            <a:r>
              <a:rPr kumimoji="1" lang="en-US" altLang="ja-JP" sz="1050" dirty="0">
                <a:solidFill>
                  <a:schemeClr val="tx1"/>
                </a:solidFill>
                <a:highlight>
                  <a:srgbClr val="00FFFF"/>
                </a:highlight>
                <a:latin typeface="BIZ UDPゴシック" panose="020B0400000000000000" pitchFamily="50" charset="-128"/>
                <a:ea typeface="BIZ UDPゴシック" panose="020B0400000000000000" pitchFamily="50" charset="-128"/>
              </a:rPr>
              <a:t>※</a:t>
            </a:r>
            <a:r>
              <a:rPr kumimoji="1" lang="ja-JP" altLang="en-US" sz="1050" dirty="0">
                <a:solidFill>
                  <a:schemeClr val="tx1"/>
                </a:solidFill>
                <a:highlight>
                  <a:srgbClr val="00FFFF"/>
                </a:highlight>
                <a:latin typeface="BIZ UDPゴシック" panose="020B0400000000000000" pitchFamily="50" charset="-128"/>
                <a:ea typeface="BIZ UDPゴシック" panose="020B0400000000000000" pitchFamily="50" charset="-128"/>
              </a:rPr>
              <a:t>ブロック代表</a:t>
            </a:r>
            <a:r>
              <a:rPr kumimoji="1" lang="en-US" altLang="ja-JP" sz="1300" dirty="0">
                <a:solidFill>
                  <a:schemeClr val="tx1"/>
                </a:solidFill>
                <a:highlight>
                  <a:srgbClr val="00FFFF"/>
                </a:highlight>
                <a:latin typeface="BIZ UDPゴシック" panose="020B0400000000000000" pitchFamily="50" charset="-128"/>
                <a:ea typeface="BIZ UDPゴシック" panose="020B0400000000000000" pitchFamily="50" charset="-128"/>
              </a:rPr>
              <a:t>〕</a:t>
            </a:r>
          </a:p>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※WG</a:t>
            </a:r>
            <a:r>
              <a:rPr lang="ja-JP" altLang="en-US" sz="1200" dirty="0">
                <a:solidFill>
                  <a:schemeClr val="tx1"/>
                </a:solidFill>
                <a:latin typeface="BIZ UDPゴシック" panose="020B0400000000000000" pitchFamily="50" charset="-128"/>
                <a:ea typeface="BIZ UDPゴシック" panose="020B0400000000000000" pitchFamily="50" charset="-128"/>
              </a:rPr>
              <a:t>で各ブロックの状況を</a:t>
            </a:r>
            <a:r>
              <a:rPr kumimoji="1" lang="ja-JP" altLang="en-US" sz="1200" dirty="0">
                <a:solidFill>
                  <a:schemeClr val="tx1"/>
                </a:solidFill>
                <a:latin typeface="BIZ UDPゴシック" panose="020B0400000000000000" pitchFamily="50" charset="-128"/>
                <a:ea typeface="BIZ UDPゴシック" panose="020B0400000000000000" pitchFamily="50" charset="-128"/>
              </a:rPr>
              <a:t>共有するため、８月中旬に府へ進捗管理表を提出</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400" dirty="0">
                <a:solidFill>
                  <a:schemeClr val="tx1"/>
                </a:solidFill>
                <a:latin typeface="BIZ UDPゴシック" panose="020B0400000000000000" pitchFamily="50" charset="-128"/>
                <a:ea typeface="BIZ UDPゴシック" panose="020B0400000000000000" pitchFamily="50" charset="-128"/>
              </a:rPr>
              <a:t>　　　　　　　　　　　　　　　　　　　　　　　　　　　　　　</a:t>
            </a:r>
            <a:r>
              <a:rPr lang="en-US" altLang="ja-JP" sz="1300" u="sng" dirty="0">
                <a:solidFill>
                  <a:srgbClr val="FF0000"/>
                </a:solidFill>
                <a:latin typeface="BIZ UDPゴシック" panose="020B0400000000000000" pitchFamily="50" charset="-128"/>
                <a:ea typeface="BIZ UDPゴシック" panose="020B0400000000000000" pitchFamily="50" charset="-128"/>
              </a:rPr>
              <a:t>【</a:t>
            </a:r>
            <a:r>
              <a:rPr lang="ja-JP" altLang="en-US" sz="1300" u="sng" dirty="0">
                <a:solidFill>
                  <a:srgbClr val="FF0000"/>
                </a:solidFill>
                <a:latin typeface="BIZ UDPゴシック" panose="020B0400000000000000" pitchFamily="50" charset="-128"/>
                <a:ea typeface="BIZ UDPゴシック" panose="020B0400000000000000" pitchFamily="50" charset="-128"/>
              </a:rPr>
              <a:t>各市町村の進捗管理表の府への提出期日：８月中旬</a:t>
            </a:r>
            <a:r>
              <a:rPr lang="en-US" altLang="ja-JP" sz="1300" u="sng" dirty="0">
                <a:solidFill>
                  <a:srgbClr val="FF0000"/>
                </a:solidFill>
                <a:latin typeface="BIZ UDPゴシック" panose="020B0400000000000000" pitchFamily="50" charset="-128"/>
                <a:ea typeface="BIZ UDPゴシック" panose="020B0400000000000000" pitchFamily="50" charset="-128"/>
              </a:rPr>
              <a:t>】</a:t>
            </a:r>
            <a:endParaRPr kumimoji="1" lang="en-US" altLang="ja-JP" sz="1300" u="sng" dirty="0">
              <a:solidFill>
                <a:srgbClr val="FF0000"/>
              </a:solidFill>
              <a:latin typeface="BIZ UDPゴシック" panose="020B0400000000000000" pitchFamily="50" charset="-128"/>
              <a:ea typeface="BIZ UDPゴシック" panose="020B0400000000000000" pitchFamily="50" charset="-128"/>
            </a:endParaRPr>
          </a:p>
          <a:p>
            <a:pPr marL="285750" indent="-285750">
              <a:lnSpc>
                <a:spcPts val="1800"/>
              </a:lnSpc>
              <a:buFont typeface="BIZ UDPゴシック" panose="020B0400000000000000" pitchFamily="50" charset="-128"/>
              <a:buChar char="❸"/>
            </a:pPr>
            <a:r>
              <a:rPr kumimoji="1" lang="ja-JP" altLang="en-US" sz="1300" dirty="0">
                <a:solidFill>
                  <a:schemeClr val="tx1"/>
                </a:solidFill>
                <a:latin typeface="BIZ UDPゴシック" panose="020B0400000000000000" pitchFamily="50" charset="-128"/>
                <a:ea typeface="BIZ UDPゴシック" panose="020B0400000000000000" pitchFamily="50" charset="-128"/>
              </a:rPr>
              <a:t>９月 ： 事業運営検討</a:t>
            </a:r>
            <a:r>
              <a:rPr kumimoji="1" lang="en-US" altLang="ja-JP" sz="1300" dirty="0">
                <a:solidFill>
                  <a:schemeClr val="tx1"/>
                </a:solidFill>
                <a:latin typeface="BIZ UDPゴシック" panose="020B0400000000000000" pitchFamily="50" charset="-128"/>
                <a:ea typeface="BIZ UDPゴシック" panose="020B0400000000000000" pitchFamily="50" charset="-128"/>
              </a:rPr>
              <a:t>WG</a:t>
            </a:r>
            <a:r>
              <a:rPr kumimoji="1" lang="ja-JP" altLang="en-US" sz="1300" dirty="0">
                <a:solidFill>
                  <a:schemeClr val="tx1"/>
                </a:solidFill>
                <a:latin typeface="BIZ UDPゴシック" panose="020B0400000000000000" pitchFamily="50" charset="-128"/>
                <a:ea typeface="BIZ UDPゴシック" panose="020B0400000000000000" pitchFamily="50" charset="-128"/>
              </a:rPr>
              <a:t>で中間評価（❷）を各ブロックから報告　</a:t>
            </a:r>
            <a:r>
              <a:rPr kumimoji="1" lang="en-US" altLang="ja-JP" sz="1300" dirty="0">
                <a:solidFill>
                  <a:schemeClr val="tx1"/>
                </a:solidFill>
                <a:highlight>
                  <a:srgbClr val="00FFFF"/>
                </a:highlight>
                <a:latin typeface="BIZ UDPゴシック" panose="020B0400000000000000" pitchFamily="50" charset="-128"/>
                <a:ea typeface="BIZ UDPゴシック" panose="020B0400000000000000" pitchFamily="50" charset="-128"/>
              </a:rPr>
              <a:t>〔WG</a:t>
            </a:r>
            <a:r>
              <a:rPr kumimoji="1" lang="ja-JP" altLang="en-US" sz="1300" dirty="0">
                <a:solidFill>
                  <a:schemeClr val="tx1"/>
                </a:solidFill>
                <a:highlight>
                  <a:srgbClr val="00FFFF"/>
                </a:highlight>
                <a:latin typeface="BIZ UDPゴシック" panose="020B0400000000000000" pitchFamily="50" charset="-128"/>
                <a:ea typeface="BIZ UDPゴシック" panose="020B0400000000000000" pitchFamily="50" charset="-128"/>
              </a:rPr>
              <a:t>委員　</a:t>
            </a:r>
            <a:r>
              <a:rPr kumimoji="1" lang="en-US" altLang="ja-JP" sz="1050" dirty="0">
                <a:solidFill>
                  <a:schemeClr val="tx1"/>
                </a:solidFill>
                <a:highlight>
                  <a:srgbClr val="00FFFF"/>
                </a:highlight>
                <a:latin typeface="BIZ UDPゴシック" panose="020B0400000000000000" pitchFamily="50" charset="-128"/>
                <a:ea typeface="BIZ UDPゴシック" panose="020B0400000000000000" pitchFamily="50" charset="-128"/>
              </a:rPr>
              <a:t>※</a:t>
            </a:r>
            <a:r>
              <a:rPr kumimoji="1" lang="ja-JP" altLang="en-US" sz="1050" dirty="0">
                <a:solidFill>
                  <a:schemeClr val="tx1"/>
                </a:solidFill>
                <a:highlight>
                  <a:srgbClr val="00FFFF"/>
                </a:highlight>
                <a:latin typeface="BIZ UDPゴシック" panose="020B0400000000000000" pitchFamily="50" charset="-128"/>
                <a:ea typeface="BIZ UDPゴシック" panose="020B0400000000000000" pitchFamily="50" charset="-128"/>
              </a:rPr>
              <a:t>ブロック代表</a:t>
            </a:r>
            <a:r>
              <a:rPr lang="en-US" altLang="ja-JP" sz="1300" dirty="0">
                <a:solidFill>
                  <a:schemeClr val="tx1"/>
                </a:solidFill>
                <a:highlight>
                  <a:srgbClr val="00FFFF"/>
                </a:highlight>
                <a:latin typeface="BIZ UDPゴシック" panose="020B0400000000000000" pitchFamily="50" charset="-128"/>
                <a:ea typeface="BIZ UDPゴシック" panose="020B0400000000000000" pitchFamily="50" charset="-128"/>
              </a:rPr>
              <a:t>〕</a:t>
            </a:r>
          </a:p>
          <a:p>
            <a:pPr marL="536575" indent="-536575">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各ブロックの状況を共有し意見交換することで、年度後半に取組む対応策等の参考とする</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kumimoji="1" lang="ja-JP" altLang="en-US" sz="1400" dirty="0">
                <a:solidFill>
                  <a:srgbClr val="FF0000"/>
                </a:solidFill>
                <a:latin typeface="BIZ UDPゴシック" panose="020B0400000000000000" pitchFamily="50" charset="-128"/>
                <a:ea typeface="BIZ UDPゴシック" panose="020B0400000000000000" pitchFamily="50" charset="-128"/>
              </a:rPr>
              <a:t>　　　　　　　　　　　　　　　　　　　　　　　　　　　　　　</a:t>
            </a:r>
            <a:r>
              <a:rPr kumimoji="1" lang="en-US" altLang="ja-JP" sz="1300" u="sng" dirty="0">
                <a:solidFill>
                  <a:srgbClr val="FF0000"/>
                </a:solidFill>
                <a:latin typeface="BIZ UDPゴシック" panose="020B0400000000000000" pitchFamily="50" charset="-128"/>
                <a:ea typeface="BIZ UDPゴシック" panose="020B0400000000000000" pitchFamily="50" charset="-128"/>
              </a:rPr>
              <a:t>【</a:t>
            </a:r>
            <a:r>
              <a:rPr kumimoji="1" lang="ja-JP" altLang="en-US" sz="1300" u="sng" dirty="0">
                <a:solidFill>
                  <a:srgbClr val="FF0000"/>
                </a:solidFill>
                <a:latin typeface="BIZ UDPゴシック" panose="020B0400000000000000" pitchFamily="50" charset="-128"/>
                <a:ea typeface="BIZ UDPゴシック" panose="020B0400000000000000" pitchFamily="50" charset="-128"/>
              </a:rPr>
              <a:t>各ブロック中間評価の府への提出期日：９月</a:t>
            </a:r>
            <a:r>
              <a:rPr lang="ja-JP" altLang="en-US" sz="1300" u="sng" dirty="0">
                <a:solidFill>
                  <a:srgbClr val="FF0000"/>
                </a:solidFill>
                <a:latin typeface="BIZ UDPゴシック" panose="020B0400000000000000" pitchFamily="50" charset="-128"/>
                <a:ea typeface="BIZ UDPゴシック" panose="020B0400000000000000" pitchFamily="50" charset="-128"/>
              </a:rPr>
              <a:t>上旬</a:t>
            </a:r>
            <a:r>
              <a:rPr kumimoji="1" lang="en-US" altLang="ja-JP" sz="1300" u="sng" dirty="0">
                <a:solidFill>
                  <a:srgbClr val="FF0000"/>
                </a:solidFill>
                <a:latin typeface="BIZ UDPゴシック" panose="020B0400000000000000" pitchFamily="50" charset="-128"/>
                <a:ea typeface="BIZ UDPゴシック" panose="020B0400000000000000" pitchFamily="50" charset="-128"/>
              </a:rPr>
              <a:t>】</a:t>
            </a:r>
          </a:p>
          <a:p>
            <a:pPr marL="285750" indent="-285750">
              <a:lnSpc>
                <a:spcPts val="1800"/>
              </a:lnSpc>
              <a:buFont typeface="BIZ UDPゴシック" panose="020B0400000000000000" pitchFamily="50" charset="-128"/>
              <a:buChar char="❹"/>
            </a:pPr>
            <a:r>
              <a:rPr lang="en-US" altLang="ja-JP" sz="1300" dirty="0">
                <a:solidFill>
                  <a:schemeClr val="tx1"/>
                </a:solidFill>
                <a:latin typeface="BIZ UDPゴシック" panose="020B0400000000000000" pitchFamily="50" charset="-128"/>
                <a:ea typeface="BIZ UDPゴシック" panose="020B0400000000000000" pitchFamily="50" charset="-128"/>
              </a:rPr>
              <a:t>11</a:t>
            </a:r>
            <a:r>
              <a:rPr lang="ja-JP" altLang="en-US" sz="1300" dirty="0">
                <a:solidFill>
                  <a:schemeClr val="tx1"/>
                </a:solidFill>
                <a:latin typeface="BIZ UDPゴシック" panose="020B0400000000000000" pitchFamily="50" charset="-128"/>
                <a:ea typeface="BIZ UDPゴシック" panose="020B0400000000000000" pitchFamily="50" charset="-128"/>
              </a:rPr>
              <a:t>月 ： 事業運営検討</a:t>
            </a:r>
            <a:r>
              <a:rPr lang="en-US" altLang="ja-JP" sz="1300" dirty="0">
                <a:solidFill>
                  <a:schemeClr val="tx1"/>
                </a:solidFill>
                <a:latin typeface="BIZ UDPゴシック" panose="020B0400000000000000" pitchFamily="50" charset="-128"/>
                <a:ea typeface="BIZ UDPゴシック" panose="020B0400000000000000" pitchFamily="50" charset="-128"/>
              </a:rPr>
              <a:t>WG</a:t>
            </a:r>
            <a:r>
              <a:rPr lang="ja-JP" altLang="en-US" sz="1300" dirty="0">
                <a:solidFill>
                  <a:schemeClr val="tx1"/>
                </a:solidFill>
                <a:latin typeface="BIZ UDPゴシック" panose="020B0400000000000000" pitchFamily="50" charset="-128"/>
                <a:ea typeface="BIZ UDPゴシック" panose="020B0400000000000000" pitchFamily="50" charset="-128"/>
              </a:rPr>
              <a:t>で各ブロックの中間評価（❸）を取りまとめた内容を報告　</a:t>
            </a:r>
            <a:r>
              <a:rPr lang="en-US" altLang="ja-JP" sz="1300" dirty="0">
                <a:solidFill>
                  <a:schemeClr val="tx1"/>
                </a:solidFill>
                <a:highlight>
                  <a:srgbClr val="FF00FF"/>
                </a:highlight>
                <a:latin typeface="BIZ UDPゴシック" panose="020B0400000000000000" pitchFamily="50" charset="-128"/>
                <a:ea typeface="BIZ UDPゴシック" panose="020B0400000000000000" pitchFamily="50" charset="-128"/>
              </a:rPr>
              <a:t>〔</a:t>
            </a:r>
            <a:r>
              <a:rPr lang="ja-JP" altLang="en-US" sz="1300" dirty="0">
                <a:solidFill>
                  <a:schemeClr val="tx1"/>
                </a:solidFill>
                <a:highlight>
                  <a:srgbClr val="FF00FF"/>
                </a:highlight>
                <a:latin typeface="BIZ UDPゴシック" panose="020B0400000000000000" pitchFamily="50" charset="-128"/>
                <a:ea typeface="BIZ UDPゴシック" panose="020B0400000000000000" pitchFamily="50" charset="-128"/>
              </a:rPr>
              <a:t>府</a:t>
            </a:r>
            <a:r>
              <a:rPr lang="en-US" altLang="ja-JP" sz="1300" dirty="0">
                <a:solidFill>
                  <a:schemeClr val="tx1"/>
                </a:solidFill>
                <a:highlight>
                  <a:srgbClr val="FF00FF"/>
                </a:highlight>
                <a:latin typeface="BIZ UDPゴシック" panose="020B0400000000000000" pitchFamily="50" charset="-128"/>
                <a:ea typeface="BIZ UDPゴシック" panose="020B0400000000000000" pitchFamily="50" charset="-128"/>
              </a:rPr>
              <a:t>〕</a:t>
            </a:r>
          </a:p>
          <a:p>
            <a:pPr algn="ctr">
              <a:lnSpc>
                <a:spcPct val="150000"/>
              </a:lnSpc>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gn="ctr">
              <a:lnSpc>
                <a:spcPts val="1800"/>
              </a:lnSpc>
            </a:pPr>
            <a:r>
              <a:rPr lang="en-US" altLang="ja-JP" sz="1300" b="1" u="sng" dirty="0">
                <a:solidFill>
                  <a:schemeClr val="tx1"/>
                </a:solidFill>
                <a:latin typeface="BIZ UDPゴシック" panose="020B0400000000000000" pitchFamily="50" charset="-128"/>
                <a:ea typeface="BIZ UDPゴシック" panose="020B0400000000000000" pitchFamily="50" charset="-128"/>
              </a:rPr>
              <a:t>12</a:t>
            </a:r>
            <a:r>
              <a:rPr lang="ja-JP" altLang="en-US" sz="1300" b="1" u="sng" dirty="0">
                <a:solidFill>
                  <a:schemeClr val="tx1"/>
                </a:solidFill>
                <a:latin typeface="BIZ UDPゴシック" panose="020B0400000000000000" pitchFamily="50" charset="-128"/>
                <a:ea typeface="BIZ UDPゴシック" panose="020B0400000000000000" pitchFamily="50" charset="-128"/>
              </a:rPr>
              <a:t>月の広域化調整会議、運営協議会で報告（中間評価）</a:t>
            </a:r>
            <a:r>
              <a:rPr lang="ja-JP" altLang="en-US" sz="1300" dirty="0">
                <a:solidFill>
                  <a:schemeClr val="tx1"/>
                </a:solidFill>
                <a:latin typeface="BIZ UDPゴシック" panose="020B0400000000000000" pitchFamily="50" charset="-128"/>
                <a:ea typeface="BIZ UDPゴシック" panose="020B0400000000000000" pitchFamily="50" charset="-128"/>
              </a:rPr>
              <a:t>　</a:t>
            </a:r>
            <a:r>
              <a:rPr lang="en-US" altLang="ja-JP" sz="1300" dirty="0">
                <a:solidFill>
                  <a:schemeClr val="tx1"/>
                </a:solidFill>
                <a:highlight>
                  <a:srgbClr val="FF00FF"/>
                </a:highlight>
                <a:latin typeface="BIZ UDPゴシック" panose="020B0400000000000000" pitchFamily="50" charset="-128"/>
                <a:ea typeface="BIZ UDPゴシック" panose="020B0400000000000000" pitchFamily="50" charset="-128"/>
              </a:rPr>
              <a:t>〔</a:t>
            </a:r>
            <a:r>
              <a:rPr lang="ja-JP" altLang="en-US" sz="1300" dirty="0">
                <a:solidFill>
                  <a:schemeClr val="tx1"/>
                </a:solidFill>
                <a:highlight>
                  <a:srgbClr val="FF00FF"/>
                </a:highlight>
                <a:latin typeface="BIZ UDPゴシック" panose="020B0400000000000000" pitchFamily="50" charset="-128"/>
                <a:ea typeface="BIZ UDPゴシック" panose="020B0400000000000000" pitchFamily="50" charset="-128"/>
              </a:rPr>
              <a:t>府</a:t>
            </a:r>
            <a:r>
              <a:rPr lang="en-US" altLang="ja-JP" sz="1300" dirty="0">
                <a:solidFill>
                  <a:schemeClr val="tx1"/>
                </a:solidFill>
                <a:highlight>
                  <a:srgbClr val="FF00FF"/>
                </a:highlight>
                <a:latin typeface="BIZ UDPゴシック" panose="020B0400000000000000" pitchFamily="50" charset="-128"/>
                <a:ea typeface="BIZ UDPゴシック" panose="020B0400000000000000" pitchFamily="50" charset="-128"/>
              </a:rPr>
              <a:t>〕</a:t>
            </a:r>
            <a:endParaRPr lang="en-US" altLang="ja-JP" sz="1300" b="1" u="sng" dirty="0">
              <a:solidFill>
                <a:schemeClr val="tx1"/>
              </a:solidFill>
              <a:highlight>
                <a:srgbClr val="FF00FF"/>
              </a:highlight>
              <a:latin typeface="BIZ UDPゴシック" panose="020B0400000000000000" pitchFamily="50" charset="-128"/>
              <a:ea typeface="BIZ UDPゴシック" panose="020B0400000000000000" pitchFamily="50" charset="-128"/>
            </a:endParaRPr>
          </a:p>
          <a:p>
            <a:pPr>
              <a:lnSpc>
                <a:spcPts val="1500"/>
              </a:lnSpc>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ts val="1500"/>
              </a:lnSpc>
              <a:buFont typeface="BIZ UDPゴシック" panose="020B0400000000000000" pitchFamily="50" charset="-128"/>
              <a:buChar char="❺"/>
            </a:pPr>
            <a:r>
              <a:rPr lang="en-US" altLang="ja-JP" sz="1300" dirty="0">
                <a:solidFill>
                  <a:schemeClr val="tx1"/>
                </a:solidFill>
                <a:latin typeface="BIZ UDPゴシック" panose="020B0400000000000000" pitchFamily="50" charset="-128"/>
                <a:ea typeface="BIZ UDPゴシック" panose="020B0400000000000000" pitchFamily="50" charset="-128"/>
              </a:rPr>
              <a:t>12</a:t>
            </a:r>
            <a:r>
              <a:rPr lang="ja-JP" altLang="en-US" sz="1300" dirty="0">
                <a:solidFill>
                  <a:schemeClr val="tx1"/>
                </a:solidFill>
                <a:latin typeface="BIZ UDPゴシック" panose="020B0400000000000000" pitchFamily="50" charset="-128"/>
                <a:ea typeface="BIZ UDPゴシック" panose="020B0400000000000000" pitchFamily="50" charset="-128"/>
              </a:rPr>
              <a:t>月から１月中旬 ： ❶❷を時点修正し、ブロック単位で再評価を実施　</a:t>
            </a:r>
            <a:r>
              <a:rPr lang="en-US" altLang="ja-JP" sz="1300" dirty="0">
                <a:solidFill>
                  <a:schemeClr val="tx1"/>
                </a:solidFill>
                <a:highlight>
                  <a:srgbClr val="FFFF00"/>
                </a:highlight>
                <a:latin typeface="BIZ UDPゴシック" panose="020B0400000000000000" pitchFamily="50" charset="-128"/>
                <a:ea typeface="BIZ UDPゴシック" panose="020B0400000000000000" pitchFamily="50" charset="-128"/>
              </a:rPr>
              <a:t>〔</a:t>
            </a:r>
            <a:r>
              <a:rPr lang="ja-JP" altLang="en-US" sz="1300" dirty="0">
                <a:solidFill>
                  <a:schemeClr val="tx1"/>
                </a:solidFill>
                <a:highlight>
                  <a:srgbClr val="FFFF00"/>
                </a:highlight>
                <a:latin typeface="BIZ UDPゴシック" panose="020B0400000000000000" pitchFamily="50" charset="-128"/>
                <a:ea typeface="BIZ UDPゴシック" panose="020B0400000000000000" pitchFamily="50" charset="-128"/>
              </a:rPr>
              <a:t>各市町村</a:t>
            </a:r>
            <a:r>
              <a:rPr lang="en-US" altLang="ja-JP" sz="1300" dirty="0">
                <a:solidFill>
                  <a:schemeClr val="tx1"/>
                </a:solidFill>
                <a:highlight>
                  <a:srgbClr val="FFFF00"/>
                </a:highlight>
                <a:latin typeface="BIZ UDPゴシック" panose="020B0400000000000000" pitchFamily="50" charset="-128"/>
                <a:ea typeface="BIZ UDPゴシック" panose="020B0400000000000000" pitchFamily="50" charset="-128"/>
              </a:rPr>
              <a:t>〕</a:t>
            </a:r>
            <a:r>
              <a:rPr kumimoji="1" lang="ja-JP" altLang="en-US" sz="1300" dirty="0">
                <a:solidFill>
                  <a:schemeClr val="tx1"/>
                </a:solidFill>
                <a:latin typeface="BIZ UDPゴシック" panose="020B0400000000000000" pitchFamily="50" charset="-128"/>
                <a:ea typeface="BIZ UDPゴシック" panose="020B0400000000000000" pitchFamily="50" charset="-128"/>
              </a:rPr>
              <a:t>　</a:t>
            </a:r>
            <a:r>
              <a:rPr kumimoji="1" lang="en-US" altLang="ja-JP" sz="1300" dirty="0">
                <a:solidFill>
                  <a:schemeClr val="tx1"/>
                </a:solidFill>
                <a:highlight>
                  <a:srgbClr val="00FFFF"/>
                </a:highlight>
                <a:latin typeface="BIZ UDPゴシック" panose="020B0400000000000000" pitchFamily="50" charset="-128"/>
                <a:ea typeface="BIZ UDPゴシック" panose="020B0400000000000000" pitchFamily="50" charset="-128"/>
              </a:rPr>
              <a:t>〔WG</a:t>
            </a:r>
            <a:r>
              <a:rPr kumimoji="1" lang="ja-JP" altLang="en-US" sz="1300" dirty="0">
                <a:solidFill>
                  <a:schemeClr val="tx1"/>
                </a:solidFill>
                <a:highlight>
                  <a:srgbClr val="00FFFF"/>
                </a:highlight>
                <a:latin typeface="BIZ UDPゴシック" panose="020B0400000000000000" pitchFamily="50" charset="-128"/>
                <a:ea typeface="BIZ UDPゴシック" panose="020B0400000000000000" pitchFamily="50" charset="-128"/>
              </a:rPr>
              <a:t>委員　</a:t>
            </a:r>
            <a:r>
              <a:rPr kumimoji="1" lang="en-US" altLang="ja-JP" sz="1050" dirty="0">
                <a:solidFill>
                  <a:schemeClr val="tx1"/>
                </a:solidFill>
                <a:highlight>
                  <a:srgbClr val="00FFFF"/>
                </a:highlight>
                <a:latin typeface="BIZ UDPゴシック" panose="020B0400000000000000" pitchFamily="50" charset="-128"/>
                <a:ea typeface="BIZ UDPゴシック" panose="020B0400000000000000" pitchFamily="50" charset="-128"/>
              </a:rPr>
              <a:t>※</a:t>
            </a:r>
            <a:r>
              <a:rPr kumimoji="1" lang="ja-JP" altLang="en-US" sz="1050" dirty="0">
                <a:solidFill>
                  <a:schemeClr val="tx1"/>
                </a:solidFill>
                <a:highlight>
                  <a:srgbClr val="00FFFF"/>
                </a:highlight>
                <a:latin typeface="BIZ UDPゴシック" panose="020B0400000000000000" pitchFamily="50" charset="-128"/>
                <a:ea typeface="BIZ UDPゴシック" panose="020B0400000000000000" pitchFamily="50" charset="-128"/>
              </a:rPr>
              <a:t>ブロック代表</a:t>
            </a:r>
            <a:r>
              <a:rPr kumimoji="1" lang="en-US" altLang="ja-JP" sz="1300" dirty="0">
                <a:solidFill>
                  <a:schemeClr val="tx1"/>
                </a:solidFill>
                <a:highlight>
                  <a:srgbClr val="00FFFF"/>
                </a:highlight>
                <a:latin typeface="BIZ UDPゴシック" panose="020B0400000000000000" pitchFamily="50" charset="-128"/>
                <a:ea typeface="BIZ UDPゴシック" panose="020B0400000000000000" pitchFamily="50" charset="-128"/>
              </a:rPr>
              <a:t>〕</a:t>
            </a:r>
            <a:endParaRPr lang="en-US" altLang="ja-JP" sz="13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400" dirty="0">
                <a:solidFill>
                  <a:schemeClr val="tx1"/>
                </a:solidFill>
                <a:latin typeface="BIZ UDPゴシック" panose="020B0400000000000000" pitchFamily="50" charset="-128"/>
                <a:ea typeface="BIZ UDPゴシック" panose="020B0400000000000000" pitchFamily="50" charset="-128"/>
              </a:rPr>
              <a:t>　　　　　　　　　　　　　　</a:t>
            </a:r>
            <a:r>
              <a:rPr lang="en-US" altLang="ja-JP" sz="1300" u="sng" dirty="0">
                <a:solidFill>
                  <a:srgbClr val="FF0000"/>
                </a:solidFill>
                <a:latin typeface="BIZ UDPゴシック" panose="020B0400000000000000" pitchFamily="50" charset="-128"/>
                <a:ea typeface="BIZ UDPゴシック" panose="020B0400000000000000" pitchFamily="50" charset="-128"/>
              </a:rPr>
              <a:t>【</a:t>
            </a:r>
            <a:r>
              <a:rPr lang="ja-JP" altLang="en-US" sz="1300" u="sng" dirty="0">
                <a:solidFill>
                  <a:srgbClr val="FF0000"/>
                </a:solidFill>
                <a:latin typeface="BIZ UDPゴシック" panose="020B0400000000000000" pitchFamily="50" charset="-128"/>
                <a:ea typeface="BIZ UDPゴシック" panose="020B0400000000000000" pitchFamily="50" charset="-128"/>
              </a:rPr>
              <a:t>各市町村の進捗管理表及び</a:t>
            </a:r>
            <a:r>
              <a:rPr kumimoji="1" lang="ja-JP" altLang="en-US" sz="1300" u="sng" dirty="0">
                <a:solidFill>
                  <a:srgbClr val="FF0000"/>
                </a:solidFill>
                <a:latin typeface="BIZ UDPゴシック" panose="020B0400000000000000" pitchFamily="50" charset="-128"/>
                <a:ea typeface="BIZ UDPゴシック" panose="020B0400000000000000" pitchFamily="50" charset="-128"/>
              </a:rPr>
              <a:t>各ブロック期末評価</a:t>
            </a:r>
            <a:r>
              <a:rPr lang="ja-JP" altLang="en-US" sz="1300" u="sng" dirty="0">
                <a:solidFill>
                  <a:srgbClr val="FF0000"/>
                </a:solidFill>
                <a:latin typeface="BIZ UDPゴシック" panose="020B0400000000000000" pitchFamily="50" charset="-128"/>
                <a:ea typeface="BIZ UDPゴシック" panose="020B0400000000000000" pitchFamily="50" charset="-128"/>
              </a:rPr>
              <a:t>の府への提出期日：１月中旬</a:t>
            </a:r>
            <a:r>
              <a:rPr lang="en-US" altLang="ja-JP" sz="1300" u="sng" dirty="0">
                <a:solidFill>
                  <a:srgbClr val="FF0000"/>
                </a:solidFill>
                <a:latin typeface="BIZ UDPゴシック" panose="020B0400000000000000" pitchFamily="50" charset="-128"/>
                <a:ea typeface="BIZ UDPゴシック" panose="020B0400000000000000" pitchFamily="50" charset="-128"/>
              </a:rPr>
              <a:t>】</a:t>
            </a:r>
            <a:endParaRPr kumimoji="1" lang="ja-JP" altLang="en-US" sz="1300" dirty="0"/>
          </a:p>
          <a:p>
            <a:pPr>
              <a:lnSpc>
                <a:spcPts val="1000"/>
              </a:lnSpc>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ts val="1800"/>
              </a:lnSpc>
              <a:buFont typeface="BIZ UDPゴシック" panose="020B0400000000000000" pitchFamily="50" charset="-128"/>
              <a:buChar char="❻"/>
            </a:pPr>
            <a:r>
              <a:rPr kumimoji="1" lang="ja-JP" altLang="en-US" sz="1300" dirty="0">
                <a:solidFill>
                  <a:schemeClr val="tx1"/>
                </a:solidFill>
                <a:latin typeface="BIZ UDPゴシック" panose="020B0400000000000000" pitchFamily="50" charset="-128"/>
                <a:ea typeface="BIZ UDPゴシック" panose="020B0400000000000000" pitchFamily="50" charset="-128"/>
              </a:rPr>
              <a:t>１月 ： 事業運営検討</a:t>
            </a:r>
            <a:r>
              <a:rPr kumimoji="1" lang="en-US" altLang="ja-JP" sz="1300" dirty="0">
                <a:solidFill>
                  <a:schemeClr val="tx1"/>
                </a:solidFill>
                <a:latin typeface="BIZ UDPゴシック" panose="020B0400000000000000" pitchFamily="50" charset="-128"/>
                <a:ea typeface="BIZ UDPゴシック" panose="020B0400000000000000" pitchFamily="50" charset="-128"/>
              </a:rPr>
              <a:t>WG</a:t>
            </a:r>
            <a:r>
              <a:rPr kumimoji="1" lang="ja-JP" altLang="en-US" sz="1300" dirty="0">
                <a:solidFill>
                  <a:schemeClr val="tx1"/>
                </a:solidFill>
                <a:latin typeface="BIZ UDPゴシック" panose="020B0400000000000000" pitchFamily="50" charset="-128"/>
                <a:ea typeface="BIZ UDPゴシック" panose="020B0400000000000000" pitchFamily="50" charset="-128"/>
              </a:rPr>
              <a:t>で</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marL="268287">
              <a:lnSpc>
                <a:spcPts val="1800"/>
              </a:lnSpc>
            </a:pPr>
            <a:r>
              <a:rPr kumimoji="1" lang="en-US" altLang="ja-JP" sz="1300" dirty="0">
                <a:solidFill>
                  <a:schemeClr val="tx1"/>
                </a:solidFill>
                <a:latin typeface="BIZ UDPゴシック" panose="020B0400000000000000" pitchFamily="50" charset="-128"/>
                <a:ea typeface="BIZ UDPゴシック" panose="020B0400000000000000" pitchFamily="50" charset="-128"/>
              </a:rPr>
              <a:t>(1) </a:t>
            </a:r>
            <a:r>
              <a:rPr kumimoji="1" lang="ja-JP" altLang="en-US" sz="1300" dirty="0">
                <a:solidFill>
                  <a:schemeClr val="tx1"/>
                </a:solidFill>
                <a:latin typeface="BIZ UDPゴシック" panose="020B0400000000000000" pitchFamily="50" charset="-128"/>
                <a:ea typeface="BIZ UDPゴシック" panose="020B0400000000000000" pitchFamily="50" charset="-128"/>
              </a:rPr>
              <a:t>期末評価（❺）を各ブロックから報告　</a:t>
            </a:r>
            <a:r>
              <a:rPr kumimoji="1" lang="en-US" altLang="ja-JP" sz="1300" dirty="0">
                <a:solidFill>
                  <a:schemeClr val="tx1"/>
                </a:solidFill>
                <a:highlight>
                  <a:srgbClr val="00FFFF"/>
                </a:highlight>
                <a:latin typeface="BIZ UDPゴシック" panose="020B0400000000000000" pitchFamily="50" charset="-128"/>
                <a:ea typeface="BIZ UDPゴシック" panose="020B0400000000000000" pitchFamily="50" charset="-128"/>
              </a:rPr>
              <a:t>〔WG</a:t>
            </a:r>
            <a:r>
              <a:rPr kumimoji="1" lang="ja-JP" altLang="en-US" sz="1300" dirty="0">
                <a:solidFill>
                  <a:schemeClr val="tx1"/>
                </a:solidFill>
                <a:highlight>
                  <a:srgbClr val="00FFFF"/>
                </a:highlight>
                <a:latin typeface="BIZ UDPゴシック" panose="020B0400000000000000" pitchFamily="50" charset="-128"/>
                <a:ea typeface="BIZ UDPゴシック" panose="020B0400000000000000" pitchFamily="50" charset="-128"/>
              </a:rPr>
              <a:t>委員　</a:t>
            </a:r>
            <a:r>
              <a:rPr kumimoji="1" lang="en-US" altLang="ja-JP" sz="1050" dirty="0">
                <a:solidFill>
                  <a:schemeClr val="tx1"/>
                </a:solidFill>
                <a:highlight>
                  <a:srgbClr val="00FFFF"/>
                </a:highlight>
                <a:latin typeface="BIZ UDPゴシック" panose="020B0400000000000000" pitchFamily="50" charset="-128"/>
                <a:ea typeface="BIZ UDPゴシック" panose="020B0400000000000000" pitchFamily="50" charset="-128"/>
              </a:rPr>
              <a:t>※</a:t>
            </a:r>
            <a:r>
              <a:rPr kumimoji="1" lang="ja-JP" altLang="en-US" sz="1050" dirty="0">
                <a:solidFill>
                  <a:schemeClr val="tx1"/>
                </a:solidFill>
                <a:highlight>
                  <a:srgbClr val="00FFFF"/>
                </a:highlight>
                <a:latin typeface="BIZ UDPゴシック" panose="020B0400000000000000" pitchFamily="50" charset="-128"/>
                <a:ea typeface="BIZ UDPゴシック" panose="020B0400000000000000" pitchFamily="50" charset="-128"/>
              </a:rPr>
              <a:t>ブロック代表</a:t>
            </a:r>
            <a:r>
              <a:rPr lang="en-US" altLang="ja-JP" sz="1300" dirty="0">
                <a:solidFill>
                  <a:schemeClr val="tx1"/>
                </a:solidFill>
                <a:highlight>
                  <a:srgbClr val="00FFFF"/>
                </a:highlight>
                <a:latin typeface="BIZ UDPゴシック" panose="020B0400000000000000" pitchFamily="50" charset="-128"/>
                <a:ea typeface="BIZ UDPゴシック" panose="020B0400000000000000" pitchFamily="50" charset="-128"/>
              </a:rPr>
              <a:t>〕</a:t>
            </a:r>
            <a:endParaRPr kumimoji="1" lang="en-US" altLang="ja-JP" sz="1300" strike="dblStrike" dirty="0">
              <a:solidFill>
                <a:schemeClr val="tx1"/>
              </a:solidFill>
              <a:latin typeface="BIZ UDPゴシック" panose="020B0400000000000000" pitchFamily="50" charset="-128"/>
              <a:ea typeface="BIZ UDPゴシック" panose="020B0400000000000000" pitchFamily="50" charset="-128"/>
            </a:endParaRPr>
          </a:p>
          <a:p>
            <a:pPr marL="268287">
              <a:lnSpc>
                <a:spcPts val="1800"/>
              </a:lnSpc>
            </a:pPr>
            <a:r>
              <a:rPr kumimoji="1" lang="en-US" altLang="ja-JP" sz="1300" dirty="0">
                <a:solidFill>
                  <a:schemeClr val="tx1"/>
                </a:solidFill>
                <a:latin typeface="BIZ UDPゴシック" panose="020B0400000000000000" pitchFamily="50" charset="-128"/>
                <a:ea typeface="BIZ UDPゴシック" panose="020B0400000000000000" pitchFamily="50" charset="-128"/>
              </a:rPr>
              <a:t>(2) </a:t>
            </a:r>
            <a:r>
              <a:rPr kumimoji="1" lang="ja-JP" altLang="en-US" sz="1300" dirty="0">
                <a:solidFill>
                  <a:schemeClr val="tx1"/>
                </a:solidFill>
                <a:latin typeface="BIZ UDPゴシック" panose="020B0400000000000000" pitchFamily="50" charset="-128"/>
                <a:ea typeface="BIZ UDPゴシック" panose="020B0400000000000000" pitchFamily="50" charset="-128"/>
              </a:rPr>
              <a:t>次年度の進捗管理計画（案）の検討</a:t>
            </a:r>
            <a:endParaRPr lang="en-US" altLang="ja-JP" sz="1300" dirty="0">
              <a:solidFill>
                <a:schemeClr val="tx1"/>
              </a:solidFill>
              <a:latin typeface="BIZ UDPゴシック" panose="020B0400000000000000" pitchFamily="50" charset="-128"/>
              <a:ea typeface="BIZ UDPゴシック" panose="020B0400000000000000" pitchFamily="50" charset="-128"/>
            </a:endParaRPr>
          </a:p>
          <a:p>
            <a:pPr marL="268288">
              <a:lnSpc>
                <a:spcPts val="1000"/>
              </a:lnSpc>
            </a:pP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ts val="1800"/>
              </a:lnSpc>
              <a:buFont typeface="BIZ UDPゴシック" panose="020B0400000000000000" pitchFamily="50" charset="-128"/>
              <a:buChar char="❼"/>
            </a:pPr>
            <a:r>
              <a:rPr lang="ja-JP" altLang="en-US" sz="1300" dirty="0">
                <a:solidFill>
                  <a:schemeClr val="tx1"/>
                </a:solidFill>
                <a:latin typeface="BIZ UDPゴシック" panose="020B0400000000000000" pitchFamily="50" charset="-128"/>
                <a:ea typeface="BIZ UDPゴシック" panose="020B0400000000000000" pitchFamily="50" charset="-128"/>
              </a:rPr>
              <a:t>２月 ： 事業運営検討</a:t>
            </a:r>
            <a:r>
              <a:rPr lang="en-US" altLang="ja-JP" sz="1300" dirty="0">
                <a:solidFill>
                  <a:schemeClr val="tx1"/>
                </a:solidFill>
                <a:latin typeface="BIZ UDPゴシック" panose="020B0400000000000000" pitchFamily="50" charset="-128"/>
                <a:ea typeface="BIZ UDPゴシック" panose="020B0400000000000000" pitchFamily="50" charset="-128"/>
              </a:rPr>
              <a:t>WG</a:t>
            </a:r>
            <a:r>
              <a:rPr lang="ja-JP" altLang="en-US" sz="1300" dirty="0">
                <a:solidFill>
                  <a:schemeClr val="tx1"/>
                </a:solidFill>
                <a:latin typeface="BIZ UDPゴシック" panose="020B0400000000000000" pitchFamily="50" charset="-128"/>
                <a:ea typeface="BIZ UDPゴシック" panose="020B0400000000000000" pitchFamily="50" charset="-128"/>
              </a:rPr>
              <a:t>で</a:t>
            </a:r>
            <a:endParaRPr lang="en-US" altLang="ja-JP" sz="1300" dirty="0">
              <a:solidFill>
                <a:schemeClr val="tx1"/>
              </a:solidFill>
              <a:latin typeface="BIZ UDPゴシック" panose="020B0400000000000000" pitchFamily="50" charset="-128"/>
              <a:ea typeface="BIZ UDPゴシック" panose="020B0400000000000000" pitchFamily="50" charset="-128"/>
            </a:endParaRPr>
          </a:p>
          <a:p>
            <a:pPr marL="250825">
              <a:lnSpc>
                <a:spcPts val="1800"/>
              </a:lnSpc>
            </a:pPr>
            <a:r>
              <a:rPr lang="en-US" altLang="ja-JP" sz="1300" dirty="0">
                <a:solidFill>
                  <a:schemeClr val="tx1"/>
                </a:solidFill>
                <a:latin typeface="BIZ UDPゴシック" panose="020B0400000000000000" pitchFamily="50" charset="-128"/>
                <a:ea typeface="BIZ UDPゴシック" panose="020B0400000000000000" pitchFamily="50" charset="-128"/>
              </a:rPr>
              <a:t>(1) </a:t>
            </a:r>
            <a:r>
              <a:rPr lang="ja-JP" altLang="en-US" sz="1300" dirty="0">
                <a:solidFill>
                  <a:schemeClr val="tx1"/>
                </a:solidFill>
                <a:latin typeface="BIZ UDPゴシック" panose="020B0400000000000000" pitchFamily="50" charset="-128"/>
                <a:ea typeface="BIZ UDPゴシック" panose="020B0400000000000000" pitchFamily="50" charset="-128"/>
              </a:rPr>
              <a:t>各ブロックの期末評価（❻－</a:t>
            </a:r>
            <a:r>
              <a:rPr lang="en-US" altLang="ja-JP" sz="1300" dirty="0">
                <a:solidFill>
                  <a:schemeClr val="tx1"/>
                </a:solidFill>
                <a:latin typeface="BIZ UDPゴシック" panose="020B0400000000000000" pitchFamily="50" charset="-128"/>
                <a:ea typeface="BIZ UDPゴシック" panose="020B0400000000000000" pitchFamily="50" charset="-128"/>
              </a:rPr>
              <a:t>(1)</a:t>
            </a:r>
            <a:r>
              <a:rPr lang="ja-JP" altLang="en-US" sz="1300" dirty="0">
                <a:solidFill>
                  <a:schemeClr val="tx1"/>
                </a:solidFill>
                <a:latin typeface="BIZ UDPゴシック" panose="020B0400000000000000" pitchFamily="50" charset="-128"/>
                <a:ea typeface="BIZ UDPゴシック" panose="020B0400000000000000" pitchFamily="50" charset="-128"/>
              </a:rPr>
              <a:t>）を取りまとめた内容を報告　</a:t>
            </a:r>
            <a:r>
              <a:rPr lang="en-US" altLang="ja-JP" sz="1300" dirty="0">
                <a:solidFill>
                  <a:schemeClr val="tx1"/>
                </a:solidFill>
                <a:highlight>
                  <a:srgbClr val="FF00FF"/>
                </a:highlight>
                <a:latin typeface="BIZ UDPゴシック" panose="020B0400000000000000" pitchFamily="50" charset="-128"/>
                <a:ea typeface="BIZ UDPゴシック" panose="020B0400000000000000" pitchFamily="50" charset="-128"/>
              </a:rPr>
              <a:t>〔</a:t>
            </a:r>
            <a:r>
              <a:rPr lang="ja-JP" altLang="en-US" sz="1300" dirty="0">
                <a:solidFill>
                  <a:schemeClr val="tx1"/>
                </a:solidFill>
                <a:highlight>
                  <a:srgbClr val="FF00FF"/>
                </a:highlight>
                <a:latin typeface="BIZ UDPゴシック" panose="020B0400000000000000" pitchFamily="50" charset="-128"/>
                <a:ea typeface="BIZ UDPゴシック" panose="020B0400000000000000" pitchFamily="50" charset="-128"/>
              </a:rPr>
              <a:t>府</a:t>
            </a:r>
            <a:r>
              <a:rPr lang="en-US" altLang="ja-JP" sz="1300" dirty="0">
                <a:solidFill>
                  <a:schemeClr val="tx1"/>
                </a:solidFill>
                <a:highlight>
                  <a:srgbClr val="FF00FF"/>
                </a:highlight>
                <a:latin typeface="BIZ UDPゴシック" panose="020B0400000000000000" pitchFamily="50" charset="-128"/>
                <a:ea typeface="BIZ UDPゴシック" panose="020B0400000000000000" pitchFamily="50" charset="-128"/>
              </a:rPr>
              <a:t>〕</a:t>
            </a:r>
          </a:p>
          <a:p>
            <a:pPr marL="250825">
              <a:lnSpc>
                <a:spcPts val="1800"/>
              </a:lnSpc>
            </a:pPr>
            <a:r>
              <a:rPr kumimoji="1" lang="en-US" altLang="ja-JP" sz="1300" dirty="0">
                <a:solidFill>
                  <a:schemeClr val="tx1"/>
                </a:solidFill>
                <a:latin typeface="BIZ UDPゴシック" panose="020B0400000000000000" pitchFamily="50" charset="-128"/>
                <a:ea typeface="BIZ UDPゴシック" panose="020B0400000000000000" pitchFamily="50" charset="-128"/>
              </a:rPr>
              <a:t>(2) </a:t>
            </a:r>
            <a:r>
              <a:rPr kumimoji="1" lang="ja-JP" altLang="en-US" sz="1300" dirty="0">
                <a:solidFill>
                  <a:schemeClr val="tx1"/>
                </a:solidFill>
                <a:latin typeface="BIZ UDPゴシック" panose="020B0400000000000000" pitchFamily="50" charset="-128"/>
                <a:ea typeface="BIZ UDPゴシック" panose="020B0400000000000000" pitchFamily="50" charset="-128"/>
              </a:rPr>
              <a:t>次年度の進捗管理計画</a:t>
            </a:r>
            <a:r>
              <a:rPr lang="ja-JP" altLang="en-US" sz="1300" dirty="0">
                <a:solidFill>
                  <a:schemeClr val="tx1"/>
                </a:solidFill>
                <a:latin typeface="BIZ UDPゴシック" panose="020B0400000000000000" pitchFamily="50" charset="-128"/>
                <a:ea typeface="BIZ UDPゴシック" panose="020B0400000000000000" pitchFamily="50" charset="-128"/>
              </a:rPr>
              <a:t>（❻－</a:t>
            </a:r>
            <a:r>
              <a:rPr lang="en-US" altLang="ja-JP" sz="1300" dirty="0">
                <a:solidFill>
                  <a:schemeClr val="tx1"/>
                </a:solidFill>
                <a:latin typeface="BIZ UDPゴシック" panose="020B0400000000000000" pitchFamily="50" charset="-128"/>
                <a:ea typeface="BIZ UDPゴシック" panose="020B0400000000000000" pitchFamily="50" charset="-128"/>
              </a:rPr>
              <a:t>(2)</a:t>
            </a:r>
            <a:r>
              <a:rPr lang="ja-JP" altLang="en-US" sz="1300" dirty="0">
                <a:solidFill>
                  <a:schemeClr val="tx1"/>
                </a:solidFill>
                <a:latin typeface="BIZ UDPゴシック" panose="020B0400000000000000" pitchFamily="50" charset="-128"/>
                <a:ea typeface="BIZ UDPゴシック" panose="020B0400000000000000" pitchFamily="50" charset="-128"/>
              </a:rPr>
              <a:t>）</a:t>
            </a:r>
            <a:r>
              <a:rPr kumimoji="1" lang="ja-JP" altLang="en-US" sz="1300" dirty="0">
                <a:solidFill>
                  <a:schemeClr val="tx1"/>
                </a:solidFill>
                <a:latin typeface="BIZ UDPゴシック" panose="020B0400000000000000" pitchFamily="50" charset="-128"/>
                <a:ea typeface="BIZ UDPゴシック" panose="020B0400000000000000" pitchFamily="50" charset="-128"/>
              </a:rPr>
              <a:t>を決定</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a:lnSpc>
                <a:spcPts val="2000"/>
              </a:lnSpc>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gn="ctr">
              <a:lnSpc>
                <a:spcPts val="1800"/>
              </a:lnSpc>
            </a:pPr>
            <a:r>
              <a:rPr lang="en-US" altLang="ja-JP" sz="1300" b="1" u="sng" dirty="0">
                <a:solidFill>
                  <a:schemeClr val="tx1"/>
                </a:solidFill>
                <a:latin typeface="BIZ UDPゴシック" panose="020B0400000000000000" pitchFamily="50" charset="-128"/>
                <a:ea typeface="BIZ UDPゴシック" panose="020B0400000000000000" pitchFamily="50" charset="-128"/>
              </a:rPr>
              <a:t>3</a:t>
            </a:r>
            <a:r>
              <a:rPr lang="ja-JP" altLang="en-US" sz="1300" b="1" u="sng" dirty="0">
                <a:solidFill>
                  <a:schemeClr val="tx1"/>
                </a:solidFill>
                <a:latin typeface="BIZ UDPゴシック" panose="020B0400000000000000" pitchFamily="50" charset="-128"/>
                <a:ea typeface="BIZ UDPゴシック" panose="020B0400000000000000" pitchFamily="50" charset="-128"/>
              </a:rPr>
              <a:t>月の広域化調整会議、運営協議会で報告（期末評価及び次年度の進捗管理計画）</a:t>
            </a:r>
            <a:r>
              <a:rPr lang="ja-JP" altLang="en-US" sz="1300" dirty="0">
                <a:solidFill>
                  <a:schemeClr val="tx1"/>
                </a:solidFill>
                <a:latin typeface="BIZ UDPゴシック" panose="020B0400000000000000" pitchFamily="50" charset="-128"/>
                <a:ea typeface="BIZ UDPゴシック" panose="020B0400000000000000" pitchFamily="50" charset="-128"/>
              </a:rPr>
              <a:t>　</a:t>
            </a:r>
            <a:r>
              <a:rPr lang="en-US" altLang="ja-JP" sz="1300" dirty="0">
                <a:solidFill>
                  <a:schemeClr val="tx1"/>
                </a:solidFill>
                <a:highlight>
                  <a:srgbClr val="FF00FF"/>
                </a:highlight>
                <a:latin typeface="BIZ UDPゴシック" panose="020B0400000000000000" pitchFamily="50" charset="-128"/>
                <a:ea typeface="BIZ UDPゴシック" panose="020B0400000000000000" pitchFamily="50" charset="-128"/>
              </a:rPr>
              <a:t>〔</a:t>
            </a:r>
            <a:r>
              <a:rPr lang="ja-JP" altLang="en-US" sz="1300" dirty="0">
                <a:solidFill>
                  <a:schemeClr val="tx1"/>
                </a:solidFill>
                <a:highlight>
                  <a:srgbClr val="FF00FF"/>
                </a:highlight>
                <a:latin typeface="BIZ UDPゴシック" panose="020B0400000000000000" pitchFamily="50" charset="-128"/>
                <a:ea typeface="BIZ UDPゴシック" panose="020B0400000000000000" pitchFamily="50" charset="-128"/>
              </a:rPr>
              <a:t>府</a:t>
            </a:r>
            <a:r>
              <a:rPr lang="en-US" altLang="ja-JP" sz="1300" dirty="0">
                <a:solidFill>
                  <a:schemeClr val="tx1"/>
                </a:solidFill>
                <a:highlight>
                  <a:srgbClr val="FF00FF"/>
                </a:highlight>
                <a:latin typeface="BIZ UDPゴシック" panose="020B0400000000000000" pitchFamily="50" charset="-128"/>
                <a:ea typeface="BIZ UDPゴシック" panose="020B0400000000000000" pitchFamily="50" charset="-128"/>
              </a:rPr>
              <a:t>〕</a:t>
            </a:r>
            <a:endParaRPr lang="en-US" altLang="ja-JP" sz="1300" b="1" u="sng" dirty="0">
              <a:solidFill>
                <a:schemeClr val="tx1"/>
              </a:solidFill>
              <a:highlight>
                <a:srgbClr val="FF00FF"/>
              </a:highlight>
              <a:latin typeface="BIZ UDPゴシック" panose="020B0400000000000000" pitchFamily="50" charset="-128"/>
              <a:ea typeface="BIZ UDPゴシック" panose="020B0400000000000000" pitchFamily="50" charset="-128"/>
            </a:endParaRPr>
          </a:p>
          <a:p>
            <a:pPr>
              <a:lnSpc>
                <a:spcPts val="1000"/>
              </a:lnSpc>
            </a:pP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marL="266700" indent="-266700">
              <a:lnSpc>
                <a:spcPts val="1800"/>
              </a:lnSpc>
            </a:pPr>
            <a:r>
              <a:rPr kumimoji="1" lang="ja-JP" altLang="en-US" sz="1300" dirty="0">
                <a:solidFill>
                  <a:schemeClr val="tx1"/>
                </a:solidFill>
                <a:latin typeface="BIZ UDPゴシック" panose="020B0400000000000000" pitchFamily="50" charset="-128"/>
                <a:ea typeface="BIZ UDPゴシック" panose="020B0400000000000000" pitchFamily="50" charset="-128"/>
              </a:rPr>
              <a:t>❽　３月 ： Ｒ７未達成項目の課題</a:t>
            </a:r>
            <a:r>
              <a:rPr lang="ja-JP" altLang="en-US" sz="1300" dirty="0">
                <a:solidFill>
                  <a:schemeClr val="tx1"/>
                </a:solidFill>
                <a:latin typeface="BIZ UDPゴシック" panose="020B0400000000000000" pitchFamily="50" charset="-128"/>
                <a:ea typeface="BIZ UDPゴシック" panose="020B0400000000000000" pitchFamily="50" charset="-128"/>
              </a:rPr>
              <a:t>に対する</a:t>
            </a:r>
            <a:r>
              <a:rPr kumimoji="1" lang="ja-JP" altLang="en-US" sz="1300" dirty="0">
                <a:solidFill>
                  <a:schemeClr val="tx1"/>
                </a:solidFill>
                <a:latin typeface="BIZ UDPゴシック" panose="020B0400000000000000" pitchFamily="50" charset="-128"/>
                <a:ea typeface="BIZ UDPゴシック" panose="020B0400000000000000" pitchFamily="50" charset="-128"/>
              </a:rPr>
              <a:t>次年度に向けた取組み計画（</a:t>
            </a:r>
            <a:r>
              <a:rPr kumimoji="1" lang="en-US" altLang="ja-JP" sz="1300" dirty="0">
                <a:solidFill>
                  <a:schemeClr val="tx1"/>
                </a:solidFill>
                <a:latin typeface="BIZ UDPゴシック" panose="020B0400000000000000" pitchFamily="50" charset="-128"/>
                <a:ea typeface="BIZ UDPゴシック" panose="020B0400000000000000" pitchFamily="50" charset="-128"/>
              </a:rPr>
              <a:t> Action </a:t>
            </a:r>
            <a:r>
              <a:rPr kumimoji="1" lang="ja-JP" altLang="en-US" sz="1300" dirty="0">
                <a:solidFill>
                  <a:schemeClr val="tx1"/>
                </a:solidFill>
                <a:latin typeface="BIZ UDPゴシック" panose="020B0400000000000000" pitchFamily="50" charset="-128"/>
                <a:ea typeface="BIZ UDPゴシック" panose="020B0400000000000000" pitchFamily="50" charset="-128"/>
              </a:rPr>
              <a:t>）を策定</a:t>
            </a:r>
            <a:r>
              <a:rPr lang="ja-JP" altLang="en-US" sz="1300" dirty="0">
                <a:solidFill>
                  <a:schemeClr val="tx1"/>
                </a:solidFill>
                <a:latin typeface="BIZ UDPゴシック" panose="020B0400000000000000" pitchFamily="50" charset="-128"/>
                <a:ea typeface="BIZ UDPゴシック" panose="020B0400000000000000" pitchFamily="50" charset="-128"/>
              </a:rPr>
              <a:t>　</a:t>
            </a:r>
            <a:r>
              <a:rPr lang="en-US" altLang="ja-JP" sz="1300" dirty="0">
                <a:solidFill>
                  <a:schemeClr val="tx1"/>
                </a:solidFill>
                <a:highlight>
                  <a:srgbClr val="FFFF00"/>
                </a:highlight>
                <a:latin typeface="BIZ UDPゴシック" panose="020B0400000000000000" pitchFamily="50" charset="-128"/>
                <a:ea typeface="BIZ UDPゴシック" panose="020B0400000000000000" pitchFamily="50" charset="-128"/>
              </a:rPr>
              <a:t>〔</a:t>
            </a:r>
            <a:r>
              <a:rPr lang="ja-JP" altLang="en-US" sz="1300" dirty="0">
                <a:solidFill>
                  <a:schemeClr val="tx1"/>
                </a:solidFill>
                <a:highlight>
                  <a:srgbClr val="FFFF00"/>
                </a:highlight>
                <a:latin typeface="BIZ UDPゴシック" panose="020B0400000000000000" pitchFamily="50" charset="-128"/>
                <a:ea typeface="BIZ UDPゴシック" panose="020B0400000000000000" pitchFamily="50" charset="-128"/>
              </a:rPr>
              <a:t>各市町村</a:t>
            </a:r>
            <a:r>
              <a:rPr lang="en-US" altLang="ja-JP" sz="1300" dirty="0">
                <a:solidFill>
                  <a:schemeClr val="tx1"/>
                </a:solidFill>
                <a:highlight>
                  <a:srgbClr val="FFFF00"/>
                </a:highlight>
                <a:latin typeface="BIZ UDPゴシック" panose="020B0400000000000000" pitchFamily="50" charset="-128"/>
                <a:ea typeface="BIZ UDPゴシック" panose="020B0400000000000000" pitchFamily="50" charset="-128"/>
              </a:rPr>
              <a:t>〕</a:t>
            </a:r>
            <a:r>
              <a:rPr kumimoji="1" lang="ja-JP" altLang="en-US" sz="1300" dirty="0">
                <a:solidFill>
                  <a:schemeClr val="tx1"/>
                </a:solidFill>
                <a:latin typeface="BIZ UDPゴシック" panose="020B0400000000000000" pitchFamily="50" charset="-128"/>
                <a:ea typeface="BIZ UDPゴシック" panose="020B0400000000000000" pitchFamily="50" charset="-128"/>
              </a:rPr>
              <a:t>　</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300" dirty="0">
                <a:solidFill>
                  <a:srgbClr val="FF0000"/>
                </a:solidFill>
                <a:latin typeface="BIZ UDPゴシック" panose="020B0400000000000000" pitchFamily="50" charset="-128"/>
                <a:ea typeface="BIZ UDPゴシック" panose="020B0400000000000000" pitchFamily="50" charset="-128"/>
              </a:rPr>
              <a:t>　　　　　　　　　　　　　　　　　　</a:t>
            </a:r>
            <a:r>
              <a:rPr lang="en-US" altLang="ja-JP" sz="1300" u="sng" dirty="0">
                <a:solidFill>
                  <a:srgbClr val="FF0000"/>
                </a:solidFill>
                <a:latin typeface="BIZ UDPゴシック" panose="020B0400000000000000" pitchFamily="50" charset="-128"/>
                <a:ea typeface="BIZ UDPゴシック" panose="020B0400000000000000" pitchFamily="50" charset="-128"/>
              </a:rPr>
              <a:t>【</a:t>
            </a:r>
            <a:r>
              <a:rPr lang="ja-JP" altLang="en-US" sz="1300" u="sng" dirty="0">
                <a:solidFill>
                  <a:srgbClr val="FF0000"/>
                </a:solidFill>
                <a:latin typeface="BIZ UDPゴシック" panose="020B0400000000000000" pitchFamily="50" charset="-128"/>
                <a:ea typeface="BIZ UDPゴシック" panose="020B0400000000000000" pitchFamily="50" charset="-128"/>
              </a:rPr>
              <a:t>各市町村の</a:t>
            </a:r>
            <a:r>
              <a:rPr kumimoji="1" lang="ja-JP" altLang="en-US" sz="1300" u="sng" dirty="0">
                <a:solidFill>
                  <a:srgbClr val="FF0000"/>
                </a:solidFill>
                <a:latin typeface="BIZ UDPゴシック" panose="020B0400000000000000" pitchFamily="50" charset="-128"/>
                <a:ea typeface="BIZ UDPゴシック" panose="020B0400000000000000" pitchFamily="50" charset="-128"/>
              </a:rPr>
              <a:t>取組み計画（</a:t>
            </a:r>
            <a:r>
              <a:rPr kumimoji="1" lang="en-US" altLang="ja-JP" sz="1300" u="sng" dirty="0">
                <a:solidFill>
                  <a:schemeClr val="tx1"/>
                </a:solidFill>
                <a:latin typeface="BIZ UDPゴシック" panose="020B0400000000000000" pitchFamily="50" charset="-128"/>
                <a:ea typeface="BIZ UDPゴシック" panose="020B0400000000000000" pitchFamily="50" charset="-128"/>
              </a:rPr>
              <a:t> </a:t>
            </a:r>
            <a:r>
              <a:rPr kumimoji="1" lang="en-US" altLang="ja-JP" sz="1300" u="sng" dirty="0">
                <a:solidFill>
                  <a:srgbClr val="FF0000"/>
                </a:solidFill>
                <a:latin typeface="BIZ UDPゴシック" panose="020B0400000000000000" pitchFamily="50" charset="-128"/>
                <a:ea typeface="BIZ UDPゴシック" panose="020B0400000000000000" pitchFamily="50" charset="-128"/>
              </a:rPr>
              <a:t>Action </a:t>
            </a:r>
            <a:r>
              <a:rPr kumimoji="1" lang="ja-JP" altLang="en-US" sz="1300" u="sng" dirty="0">
                <a:solidFill>
                  <a:srgbClr val="FF0000"/>
                </a:solidFill>
                <a:latin typeface="BIZ UDPゴシック" panose="020B0400000000000000" pitchFamily="50" charset="-128"/>
                <a:ea typeface="BIZ UDPゴシック" panose="020B0400000000000000" pitchFamily="50" charset="-128"/>
              </a:rPr>
              <a:t>）</a:t>
            </a:r>
            <a:r>
              <a:rPr lang="ja-JP" altLang="en-US" sz="1300" u="sng" dirty="0">
                <a:solidFill>
                  <a:srgbClr val="FF0000"/>
                </a:solidFill>
                <a:latin typeface="BIZ UDPゴシック" panose="020B0400000000000000" pitchFamily="50" charset="-128"/>
                <a:ea typeface="BIZ UDPゴシック" panose="020B0400000000000000" pitchFamily="50" charset="-128"/>
              </a:rPr>
              <a:t>の府への提出期日：３月中旬</a:t>
            </a:r>
            <a:r>
              <a:rPr lang="en-US" altLang="ja-JP" sz="1300" u="sng" dirty="0">
                <a:solidFill>
                  <a:srgbClr val="FF0000"/>
                </a:solidFill>
                <a:latin typeface="BIZ UDPゴシック" panose="020B0400000000000000" pitchFamily="50" charset="-128"/>
                <a:ea typeface="BIZ UDPゴシック" panose="020B0400000000000000" pitchFamily="50" charset="-128"/>
              </a:rPr>
              <a:t>】</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4" name="二等辺三角形 3">
            <a:extLst>
              <a:ext uri="{FF2B5EF4-FFF2-40B4-BE49-F238E27FC236}">
                <a16:creationId xmlns:a16="http://schemas.microsoft.com/office/drawing/2014/main" id="{3B28F6D3-F7B0-4A4F-8B6C-B8FEB948C56F}"/>
              </a:ext>
            </a:extLst>
          </p:cNvPr>
          <p:cNvSpPr/>
          <p:nvPr/>
        </p:nvSpPr>
        <p:spPr>
          <a:xfrm flipV="1">
            <a:off x="3848603" y="2935682"/>
            <a:ext cx="1440160" cy="144000"/>
          </a:xfrm>
          <a:prstGeom prst="triangle">
            <a:avLst/>
          </a:prstGeom>
          <a:solidFill>
            <a:schemeClr val="accent1">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二等辺三角形 9">
            <a:extLst>
              <a:ext uri="{FF2B5EF4-FFF2-40B4-BE49-F238E27FC236}">
                <a16:creationId xmlns:a16="http://schemas.microsoft.com/office/drawing/2014/main" id="{FAE4C68D-874C-4E4F-8ABA-F9AFF83AD860}"/>
              </a:ext>
            </a:extLst>
          </p:cNvPr>
          <p:cNvSpPr/>
          <p:nvPr/>
        </p:nvSpPr>
        <p:spPr>
          <a:xfrm flipV="1">
            <a:off x="3848603" y="5661248"/>
            <a:ext cx="1440160" cy="144000"/>
          </a:xfrm>
          <a:prstGeom prst="triangle">
            <a:avLst/>
          </a:prstGeom>
          <a:solidFill>
            <a:schemeClr val="accent1">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1507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2896" y="6520259"/>
            <a:ext cx="2133600" cy="365125"/>
          </a:xfrm>
        </p:spPr>
        <p:txBody>
          <a:bodyPr/>
          <a:lstStyle/>
          <a:p>
            <a:r>
              <a:rPr lang="en-US" altLang="ja-JP" dirty="0"/>
              <a:t>3</a:t>
            </a:r>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1367" y="3512"/>
            <a:ext cx="9145367" cy="53462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21" name="テキスト ボックス 20">
            <a:extLst>
              <a:ext uri="{FF2B5EF4-FFF2-40B4-BE49-F238E27FC236}">
                <a16:creationId xmlns:a16="http://schemas.microsoft.com/office/drawing/2014/main" id="{7A2CA167-C711-4AE0-8331-3416BAD114A4}"/>
              </a:ext>
            </a:extLst>
          </p:cNvPr>
          <p:cNvSpPr txBox="1"/>
          <p:nvPr/>
        </p:nvSpPr>
        <p:spPr>
          <a:xfrm>
            <a:off x="107504" y="692696"/>
            <a:ext cx="5976664" cy="215444"/>
          </a:xfrm>
          <a:prstGeom prst="rect">
            <a:avLst/>
          </a:prstGeom>
          <a:noFill/>
        </p:spPr>
        <p:txBody>
          <a:bodyPr wrap="square" tIns="0" bIns="0" rtlCol="0" anchor="ctr" anchorCtr="0">
            <a:spAutoFit/>
          </a:bodyPr>
          <a:lstStyle/>
          <a:p>
            <a:r>
              <a:rPr kumimoji="1" lang="ja-JP" altLang="en-US" sz="1400" dirty="0">
                <a:latin typeface="BIZ UDPゴシック" panose="020B0400000000000000" pitchFamily="50" charset="-128"/>
                <a:ea typeface="BIZ UDPゴシック" panose="020B0400000000000000" pitchFamily="50" charset="-128"/>
              </a:rPr>
              <a:t>＜　令和７年度　</a:t>
            </a:r>
            <a:r>
              <a:rPr kumimoji="1" lang="en-US" altLang="ja-JP" sz="1400" dirty="0">
                <a:latin typeface="BIZ UDPゴシック" panose="020B0400000000000000" pitchFamily="50" charset="-128"/>
                <a:ea typeface="BIZ UDPゴシック" panose="020B0400000000000000" pitchFamily="50" charset="-128"/>
              </a:rPr>
              <a:t>PDCA</a:t>
            </a:r>
            <a:r>
              <a:rPr kumimoji="1" lang="ja-JP" altLang="en-US" sz="1400" dirty="0">
                <a:latin typeface="BIZ UDPゴシック" panose="020B0400000000000000" pitchFamily="50" charset="-128"/>
                <a:ea typeface="BIZ UDPゴシック" panose="020B0400000000000000" pitchFamily="50" charset="-128"/>
              </a:rPr>
              <a:t>サイクルに基づく進捗管理　進行スケジュール　＞</a:t>
            </a:r>
          </a:p>
        </p:txBody>
      </p:sp>
      <p:graphicFrame>
        <p:nvGraphicFramePr>
          <p:cNvPr id="3" name="表 3">
            <a:extLst>
              <a:ext uri="{FF2B5EF4-FFF2-40B4-BE49-F238E27FC236}">
                <a16:creationId xmlns:a16="http://schemas.microsoft.com/office/drawing/2014/main" id="{28ABA52A-76C7-4B2C-9A0A-78713DE253AC}"/>
              </a:ext>
            </a:extLst>
          </p:cNvPr>
          <p:cNvGraphicFramePr>
            <a:graphicFrameLocks noGrp="1" noChangeAspect="1"/>
          </p:cNvGraphicFramePr>
          <p:nvPr>
            <p:extLst>
              <p:ext uri="{D42A27DB-BD31-4B8C-83A1-F6EECF244321}">
                <p14:modId xmlns:p14="http://schemas.microsoft.com/office/powerpoint/2010/main" val="881823882"/>
              </p:ext>
            </p:extLst>
          </p:nvPr>
        </p:nvGraphicFramePr>
        <p:xfrm>
          <a:off x="179512" y="980737"/>
          <a:ext cx="8532000" cy="5841031"/>
        </p:xfrm>
        <a:graphic>
          <a:graphicData uri="http://schemas.openxmlformats.org/drawingml/2006/table">
            <a:tbl>
              <a:tblPr firstRow="1" bandRow="1">
                <a:tableStyleId>{5C22544A-7EE6-4342-B048-85BDC9FD1C3A}</a:tableStyleId>
              </a:tblPr>
              <a:tblGrid>
                <a:gridCol w="314467">
                  <a:extLst>
                    <a:ext uri="{9D8B030D-6E8A-4147-A177-3AD203B41FA5}">
                      <a16:colId xmlns:a16="http://schemas.microsoft.com/office/drawing/2014/main" val="1226186914"/>
                    </a:ext>
                  </a:extLst>
                </a:gridCol>
                <a:gridCol w="707543">
                  <a:extLst>
                    <a:ext uri="{9D8B030D-6E8A-4147-A177-3AD203B41FA5}">
                      <a16:colId xmlns:a16="http://schemas.microsoft.com/office/drawing/2014/main" val="2962997919"/>
                    </a:ext>
                  </a:extLst>
                </a:gridCol>
                <a:gridCol w="707135">
                  <a:extLst>
                    <a:ext uri="{9D8B030D-6E8A-4147-A177-3AD203B41FA5}">
                      <a16:colId xmlns:a16="http://schemas.microsoft.com/office/drawing/2014/main" val="208667294"/>
                    </a:ext>
                  </a:extLst>
                </a:gridCol>
                <a:gridCol w="699824">
                  <a:extLst>
                    <a:ext uri="{9D8B030D-6E8A-4147-A177-3AD203B41FA5}">
                      <a16:colId xmlns:a16="http://schemas.microsoft.com/office/drawing/2014/main" val="3547028819"/>
                    </a:ext>
                  </a:extLst>
                </a:gridCol>
                <a:gridCol w="702320">
                  <a:extLst>
                    <a:ext uri="{9D8B030D-6E8A-4147-A177-3AD203B41FA5}">
                      <a16:colId xmlns:a16="http://schemas.microsoft.com/office/drawing/2014/main" val="1480014846"/>
                    </a:ext>
                  </a:extLst>
                </a:gridCol>
                <a:gridCol w="627722">
                  <a:extLst>
                    <a:ext uri="{9D8B030D-6E8A-4147-A177-3AD203B41FA5}">
                      <a16:colId xmlns:a16="http://schemas.microsoft.com/office/drawing/2014/main" val="2584937782"/>
                    </a:ext>
                  </a:extLst>
                </a:gridCol>
                <a:gridCol w="676622">
                  <a:extLst>
                    <a:ext uri="{9D8B030D-6E8A-4147-A177-3AD203B41FA5}">
                      <a16:colId xmlns:a16="http://schemas.microsoft.com/office/drawing/2014/main" val="1247749663"/>
                    </a:ext>
                  </a:extLst>
                </a:gridCol>
                <a:gridCol w="584747">
                  <a:extLst>
                    <a:ext uri="{9D8B030D-6E8A-4147-A177-3AD203B41FA5}">
                      <a16:colId xmlns:a16="http://schemas.microsoft.com/office/drawing/2014/main" val="4093609113"/>
                    </a:ext>
                  </a:extLst>
                </a:gridCol>
                <a:gridCol w="618131">
                  <a:extLst>
                    <a:ext uri="{9D8B030D-6E8A-4147-A177-3AD203B41FA5}">
                      <a16:colId xmlns:a16="http://schemas.microsoft.com/office/drawing/2014/main" val="395400464"/>
                    </a:ext>
                  </a:extLst>
                </a:gridCol>
                <a:gridCol w="676622">
                  <a:extLst>
                    <a:ext uri="{9D8B030D-6E8A-4147-A177-3AD203B41FA5}">
                      <a16:colId xmlns:a16="http://schemas.microsoft.com/office/drawing/2014/main" val="1361531076"/>
                    </a:ext>
                  </a:extLst>
                </a:gridCol>
                <a:gridCol w="751800">
                  <a:extLst>
                    <a:ext uri="{9D8B030D-6E8A-4147-A177-3AD203B41FA5}">
                      <a16:colId xmlns:a16="http://schemas.microsoft.com/office/drawing/2014/main" val="3369775568"/>
                    </a:ext>
                  </a:extLst>
                </a:gridCol>
                <a:gridCol w="676622">
                  <a:extLst>
                    <a:ext uri="{9D8B030D-6E8A-4147-A177-3AD203B41FA5}">
                      <a16:colId xmlns:a16="http://schemas.microsoft.com/office/drawing/2014/main" val="2983844242"/>
                    </a:ext>
                  </a:extLst>
                </a:gridCol>
                <a:gridCol w="788445">
                  <a:extLst>
                    <a:ext uri="{9D8B030D-6E8A-4147-A177-3AD203B41FA5}">
                      <a16:colId xmlns:a16="http://schemas.microsoft.com/office/drawing/2014/main" val="55990533"/>
                    </a:ext>
                  </a:extLst>
                </a:gridCol>
              </a:tblGrid>
              <a:tr h="271999">
                <a:tc>
                  <a:txBody>
                    <a:bodyPr/>
                    <a:lstStyle/>
                    <a:p>
                      <a:pPr algn="ctr"/>
                      <a:endParaRPr kumimoji="1" lang="ja-JP" altLang="en-US" sz="1200" dirty="0"/>
                    </a:p>
                  </a:txBody>
                  <a:tcPr marL="97493" marR="97493" marT="48755" marB="48755" anchor="ctr"/>
                </a:tc>
                <a:tc>
                  <a:txBody>
                    <a:bodyPr/>
                    <a:lstStyle/>
                    <a:p>
                      <a:pPr algn="ctr"/>
                      <a:r>
                        <a:rPr kumimoji="1" lang="en-US" altLang="ja-JP" sz="1200" dirty="0"/>
                        <a:t>4</a:t>
                      </a:r>
                      <a:r>
                        <a:rPr kumimoji="1" lang="ja-JP" altLang="en-US" sz="1200" dirty="0"/>
                        <a:t>月</a:t>
                      </a:r>
                    </a:p>
                  </a:txBody>
                  <a:tcPr marL="97493" marR="97493" marT="48755" marB="48755" anchor="ctr"/>
                </a:tc>
                <a:tc>
                  <a:txBody>
                    <a:bodyPr/>
                    <a:lstStyle/>
                    <a:p>
                      <a:pPr algn="ctr"/>
                      <a:r>
                        <a:rPr kumimoji="1" lang="en-US" altLang="ja-JP" sz="1200" dirty="0"/>
                        <a:t>5</a:t>
                      </a:r>
                      <a:r>
                        <a:rPr kumimoji="1" lang="ja-JP" altLang="en-US" sz="1200" dirty="0"/>
                        <a:t>月</a:t>
                      </a:r>
                    </a:p>
                  </a:txBody>
                  <a:tcPr marL="97493" marR="97493" marT="48755" marB="48755" anchor="ctr"/>
                </a:tc>
                <a:tc>
                  <a:txBody>
                    <a:bodyPr/>
                    <a:lstStyle/>
                    <a:p>
                      <a:pPr algn="ctr"/>
                      <a:r>
                        <a:rPr kumimoji="1" lang="en-US" altLang="ja-JP" sz="1200" dirty="0"/>
                        <a:t>6</a:t>
                      </a:r>
                      <a:r>
                        <a:rPr kumimoji="1" lang="ja-JP" altLang="en-US" sz="1200" dirty="0"/>
                        <a:t>月</a:t>
                      </a:r>
                    </a:p>
                  </a:txBody>
                  <a:tcPr marL="97493" marR="97493" marT="48755" marB="48755" anchor="ctr"/>
                </a:tc>
                <a:tc>
                  <a:txBody>
                    <a:bodyPr/>
                    <a:lstStyle/>
                    <a:p>
                      <a:pPr algn="ctr"/>
                      <a:r>
                        <a:rPr kumimoji="1" lang="en-US" altLang="ja-JP" sz="1200" dirty="0"/>
                        <a:t>7</a:t>
                      </a:r>
                      <a:r>
                        <a:rPr kumimoji="1" lang="ja-JP" altLang="en-US" sz="1200" dirty="0"/>
                        <a:t>月</a:t>
                      </a:r>
                    </a:p>
                  </a:txBody>
                  <a:tcPr marL="97493" marR="97493" marT="48755" marB="48755" anchor="ctr"/>
                </a:tc>
                <a:tc>
                  <a:txBody>
                    <a:bodyPr/>
                    <a:lstStyle/>
                    <a:p>
                      <a:pPr algn="ctr"/>
                      <a:r>
                        <a:rPr kumimoji="1" lang="en-US" altLang="ja-JP" sz="1200" dirty="0"/>
                        <a:t>8</a:t>
                      </a:r>
                      <a:r>
                        <a:rPr kumimoji="1" lang="ja-JP" altLang="en-US" sz="1200" dirty="0"/>
                        <a:t>月</a:t>
                      </a:r>
                    </a:p>
                  </a:txBody>
                  <a:tcPr marL="97493" marR="97493" marT="48755" marB="48755" anchor="ctr"/>
                </a:tc>
                <a:tc>
                  <a:txBody>
                    <a:bodyPr/>
                    <a:lstStyle/>
                    <a:p>
                      <a:pPr algn="ctr"/>
                      <a:r>
                        <a:rPr kumimoji="1" lang="en-US" altLang="ja-JP" sz="1200" dirty="0"/>
                        <a:t>9</a:t>
                      </a:r>
                      <a:r>
                        <a:rPr kumimoji="1" lang="ja-JP" altLang="en-US" sz="1200" dirty="0"/>
                        <a:t>月</a:t>
                      </a:r>
                    </a:p>
                  </a:txBody>
                  <a:tcPr marL="97493" marR="97493" marT="48755" marB="48755" anchor="ctr"/>
                </a:tc>
                <a:tc>
                  <a:txBody>
                    <a:bodyPr/>
                    <a:lstStyle/>
                    <a:p>
                      <a:pPr algn="ctr"/>
                      <a:r>
                        <a:rPr kumimoji="1" lang="en-US" altLang="ja-JP" sz="1200" dirty="0"/>
                        <a:t>10</a:t>
                      </a:r>
                      <a:r>
                        <a:rPr kumimoji="1" lang="ja-JP" altLang="en-US" sz="1200" dirty="0"/>
                        <a:t>月</a:t>
                      </a:r>
                    </a:p>
                  </a:txBody>
                  <a:tcPr marL="97493" marR="97493" marT="48755" marB="48755" anchor="ctr"/>
                </a:tc>
                <a:tc>
                  <a:txBody>
                    <a:bodyPr/>
                    <a:lstStyle/>
                    <a:p>
                      <a:pPr algn="ctr"/>
                      <a:r>
                        <a:rPr kumimoji="1" lang="en-US" altLang="ja-JP" sz="1200" dirty="0"/>
                        <a:t>11</a:t>
                      </a:r>
                      <a:r>
                        <a:rPr kumimoji="1" lang="ja-JP" altLang="en-US" sz="1200" dirty="0"/>
                        <a:t>月</a:t>
                      </a:r>
                    </a:p>
                  </a:txBody>
                  <a:tcPr marL="97493" marR="97493" marT="48755" marB="48755" anchor="ctr"/>
                </a:tc>
                <a:tc>
                  <a:txBody>
                    <a:bodyPr/>
                    <a:lstStyle/>
                    <a:p>
                      <a:pPr algn="ctr"/>
                      <a:r>
                        <a:rPr kumimoji="1" lang="en-US" altLang="ja-JP" sz="1200" dirty="0"/>
                        <a:t>12</a:t>
                      </a:r>
                      <a:r>
                        <a:rPr kumimoji="1" lang="ja-JP" altLang="en-US" sz="1200" dirty="0"/>
                        <a:t>月</a:t>
                      </a:r>
                    </a:p>
                  </a:txBody>
                  <a:tcPr marL="97493" marR="97493" marT="48755" marB="48755" anchor="ctr"/>
                </a:tc>
                <a:tc>
                  <a:txBody>
                    <a:bodyPr/>
                    <a:lstStyle/>
                    <a:p>
                      <a:pPr algn="ctr"/>
                      <a:r>
                        <a:rPr kumimoji="1" lang="en-US" altLang="ja-JP" sz="1200" dirty="0"/>
                        <a:t>1</a:t>
                      </a:r>
                      <a:r>
                        <a:rPr kumimoji="1" lang="ja-JP" altLang="en-US" sz="1200" dirty="0"/>
                        <a:t>月</a:t>
                      </a:r>
                    </a:p>
                  </a:txBody>
                  <a:tcPr marL="97493" marR="97493" marT="48755" marB="48755" anchor="ctr"/>
                </a:tc>
                <a:tc>
                  <a:txBody>
                    <a:bodyPr/>
                    <a:lstStyle/>
                    <a:p>
                      <a:pPr algn="ctr"/>
                      <a:r>
                        <a:rPr kumimoji="1" lang="en-US" altLang="ja-JP" sz="1200" dirty="0"/>
                        <a:t>2</a:t>
                      </a:r>
                      <a:r>
                        <a:rPr kumimoji="1" lang="ja-JP" altLang="en-US" sz="1200" dirty="0"/>
                        <a:t>月</a:t>
                      </a:r>
                    </a:p>
                  </a:txBody>
                  <a:tcPr marL="97493" marR="97493" marT="48755" marB="48755" anchor="ctr"/>
                </a:tc>
                <a:tc>
                  <a:txBody>
                    <a:bodyPr/>
                    <a:lstStyle/>
                    <a:p>
                      <a:pPr algn="ctr"/>
                      <a:r>
                        <a:rPr kumimoji="1" lang="en-US" altLang="ja-JP" sz="1200" dirty="0"/>
                        <a:t>3</a:t>
                      </a:r>
                      <a:r>
                        <a:rPr kumimoji="1" lang="ja-JP" altLang="en-US" sz="1200" dirty="0"/>
                        <a:t>月</a:t>
                      </a:r>
                    </a:p>
                  </a:txBody>
                  <a:tcPr marL="97493" marR="97493" marT="48755" marB="48755" anchor="ctr"/>
                </a:tc>
                <a:extLst>
                  <a:ext uri="{0D108BD9-81ED-4DB2-BD59-A6C34878D82A}">
                    <a16:rowId xmlns:a16="http://schemas.microsoft.com/office/drawing/2014/main" val="2154196933"/>
                  </a:ext>
                </a:extLst>
              </a:tr>
              <a:tr h="1433627">
                <a:tc>
                  <a:txBody>
                    <a:bodyPr/>
                    <a:lstStyle/>
                    <a:p>
                      <a:pPr algn="ctr"/>
                      <a:r>
                        <a:rPr kumimoji="1" lang="ja-JP" altLang="en-US" sz="1200" dirty="0"/>
                        <a:t>国保運営協議会</a:t>
                      </a:r>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extLst>
                  <a:ext uri="{0D108BD9-81ED-4DB2-BD59-A6C34878D82A}">
                    <a16:rowId xmlns:a16="http://schemas.microsoft.com/office/drawing/2014/main" val="4172932947"/>
                  </a:ext>
                </a:extLst>
              </a:tr>
              <a:tr h="1437663">
                <a:tc>
                  <a:txBody>
                    <a:bodyPr/>
                    <a:lstStyle/>
                    <a:p>
                      <a:pPr algn="ctr"/>
                      <a:r>
                        <a:rPr kumimoji="1" lang="ja-JP" altLang="en-US" sz="1200" dirty="0"/>
                        <a:t>広域化調整会議</a:t>
                      </a:r>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extLst>
                  <a:ext uri="{0D108BD9-81ED-4DB2-BD59-A6C34878D82A}">
                    <a16:rowId xmlns:a16="http://schemas.microsoft.com/office/drawing/2014/main" val="1518205635"/>
                  </a:ext>
                </a:extLst>
              </a:tr>
              <a:tr h="2689351">
                <a:tc>
                  <a:txBody>
                    <a:bodyPr/>
                    <a:lstStyle/>
                    <a:p>
                      <a:pPr algn="ctr"/>
                      <a:r>
                        <a:rPr kumimoji="1" lang="ja-JP" altLang="en-US" sz="1200" dirty="0"/>
                        <a:t>事業運営検討</a:t>
                      </a:r>
                      <a:r>
                        <a:rPr kumimoji="1" lang="en-US" altLang="ja-JP" sz="1200" dirty="0"/>
                        <a:t>WG</a:t>
                      </a:r>
                      <a:endParaRPr kumimoji="1" lang="ja-JP" altLang="en-US" sz="1200" dirty="0"/>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extLst>
                  <a:ext uri="{0D108BD9-81ED-4DB2-BD59-A6C34878D82A}">
                    <a16:rowId xmlns:a16="http://schemas.microsoft.com/office/drawing/2014/main" val="3247654568"/>
                  </a:ext>
                </a:extLst>
              </a:tr>
            </a:tbl>
          </a:graphicData>
        </a:graphic>
      </p:graphicFrame>
      <p:grpSp>
        <p:nvGrpSpPr>
          <p:cNvPr id="9" name="グループ化 8">
            <a:extLst>
              <a:ext uri="{FF2B5EF4-FFF2-40B4-BE49-F238E27FC236}">
                <a16:creationId xmlns:a16="http://schemas.microsoft.com/office/drawing/2014/main" id="{2E07EA80-2733-4AD0-8092-502C5776B49B}"/>
              </a:ext>
            </a:extLst>
          </p:cNvPr>
          <p:cNvGrpSpPr/>
          <p:nvPr/>
        </p:nvGrpSpPr>
        <p:grpSpPr>
          <a:xfrm>
            <a:off x="5940152" y="2802903"/>
            <a:ext cx="1125613" cy="1202161"/>
            <a:chOff x="6251965" y="2963994"/>
            <a:chExt cx="1125613" cy="1202161"/>
          </a:xfrm>
        </p:grpSpPr>
        <p:sp>
          <p:nvSpPr>
            <p:cNvPr id="35" name="正方形/長方形 34">
              <a:extLst>
                <a:ext uri="{FF2B5EF4-FFF2-40B4-BE49-F238E27FC236}">
                  <a16:creationId xmlns:a16="http://schemas.microsoft.com/office/drawing/2014/main" id="{FEA94A47-7D3F-46BA-A5E1-1E68A53E2D77}"/>
                </a:ext>
              </a:extLst>
            </p:cNvPr>
            <p:cNvSpPr/>
            <p:nvPr/>
          </p:nvSpPr>
          <p:spPr>
            <a:xfrm>
              <a:off x="6251965" y="2963994"/>
              <a:ext cx="1125613" cy="417807"/>
            </a:xfrm>
            <a:prstGeom prst="rect">
              <a:avLst/>
            </a:prstGeom>
            <a:ln w="1905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tlCol="0" anchor="ctr"/>
            <a:lstStyle/>
            <a:p>
              <a:r>
                <a:rPr lang="ja-JP" altLang="en-US" sz="1100" dirty="0"/>
                <a:t>●</a:t>
              </a:r>
              <a:r>
                <a:rPr kumimoji="1" lang="ja-JP" altLang="en-US" sz="1100" dirty="0"/>
                <a:t>広域化調整会議（</a:t>
              </a:r>
              <a:r>
                <a:rPr kumimoji="1" lang="en-US" altLang="ja-JP" sz="1100" dirty="0"/>
                <a:t>12</a:t>
              </a:r>
              <a:r>
                <a:rPr kumimoji="1" lang="ja-JP" altLang="en-US" sz="1100" dirty="0"/>
                <a:t>月）</a:t>
              </a:r>
            </a:p>
          </p:txBody>
        </p:sp>
        <p:sp>
          <p:nvSpPr>
            <p:cNvPr id="33" name="角丸四角形 10">
              <a:extLst>
                <a:ext uri="{FF2B5EF4-FFF2-40B4-BE49-F238E27FC236}">
                  <a16:creationId xmlns:a16="http://schemas.microsoft.com/office/drawing/2014/main" id="{C9C3B5BE-4DFD-43C3-A74D-9A2AA3880336}"/>
                </a:ext>
              </a:extLst>
            </p:cNvPr>
            <p:cNvSpPr/>
            <p:nvPr/>
          </p:nvSpPr>
          <p:spPr>
            <a:xfrm>
              <a:off x="6251965" y="3372647"/>
              <a:ext cx="396044" cy="793508"/>
            </a:xfrm>
            <a:prstGeom prst="roundRect">
              <a:avLst/>
            </a:prstGeom>
          </p:spPr>
          <p:style>
            <a:lnRef idx="1">
              <a:schemeClr val="accent6"/>
            </a:lnRef>
            <a:fillRef idx="2">
              <a:schemeClr val="accent6"/>
            </a:fillRef>
            <a:effectRef idx="1">
              <a:schemeClr val="accent6"/>
            </a:effectRef>
            <a:fontRef idx="minor">
              <a:schemeClr val="dk1"/>
            </a:fontRef>
          </p:style>
          <p:txBody>
            <a:bodyPr vert="eaVert" rtlCol="0" anchor="ctr"/>
            <a:lstStyle/>
            <a:p>
              <a:r>
                <a:rPr lang="ja-JP" altLang="en-US" sz="1100" dirty="0"/>
                <a:t>中間報告</a:t>
              </a:r>
              <a:endParaRPr lang="en-US" altLang="ja-JP" sz="1100" dirty="0"/>
            </a:p>
          </p:txBody>
        </p:sp>
      </p:grpSp>
      <p:grpSp>
        <p:nvGrpSpPr>
          <p:cNvPr id="7" name="グループ化 6">
            <a:extLst>
              <a:ext uri="{FF2B5EF4-FFF2-40B4-BE49-F238E27FC236}">
                <a16:creationId xmlns:a16="http://schemas.microsoft.com/office/drawing/2014/main" id="{B09B1FB0-3854-4791-9045-A24C49951551}"/>
              </a:ext>
            </a:extLst>
          </p:cNvPr>
          <p:cNvGrpSpPr/>
          <p:nvPr/>
        </p:nvGrpSpPr>
        <p:grpSpPr>
          <a:xfrm>
            <a:off x="6204403" y="1334228"/>
            <a:ext cx="972000" cy="1146325"/>
            <a:chOff x="6516216" y="1694268"/>
            <a:chExt cx="972000" cy="1146325"/>
          </a:xfrm>
        </p:grpSpPr>
        <p:sp>
          <p:nvSpPr>
            <p:cNvPr id="36" name="正方形/長方形 35">
              <a:extLst>
                <a:ext uri="{FF2B5EF4-FFF2-40B4-BE49-F238E27FC236}">
                  <a16:creationId xmlns:a16="http://schemas.microsoft.com/office/drawing/2014/main" id="{B87CCEC7-82E6-4D59-B4DB-D3636F087EEB}"/>
                </a:ext>
              </a:extLst>
            </p:cNvPr>
            <p:cNvSpPr/>
            <p:nvPr/>
          </p:nvSpPr>
          <p:spPr>
            <a:xfrm>
              <a:off x="6516216" y="1694268"/>
              <a:ext cx="972000" cy="430887"/>
            </a:xfrm>
            <a:prstGeom prst="rect">
              <a:avLst/>
            </a:prstGeom>
            <a:ln w="1905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Ins="36000" rtlCol="0" anchor="ctr">
              <a:spAutoFit/>
            </a:bodyPr>
            <a:lstStyle/>
            <a:p>
              <a:r>
                <a:rPr lang="ja-JP" altLang="en-US" sz="1100" dirty="0"/>
                <a:t>●運営</a:t>
              </a:r>
              <a:r>
                <a:rPr kumimoji="1" lang="ja-JP" altLang="en-US" sz="1100" dirty="0"/>
                <a:t>協議会</a:t>
              </a:r>
              <a:endParaRPr kumimoji="1" lang="en-US" altLang="ja-JP" sz="1100" dirty="0"/>
            </a:p>
            <a:p>
              <a:r>
                <a:rPr kumimoji="1" lang="ja-JP" altLang="en-US" sz="1100" dirty="0"/>
                <a:t>（</a:t>
              </a:r>
              <a:r>
                <a:rPr kumimoji="1" lang="en-US" altLang="ja-JP" sz="1100" dirty="0"/>
                <a:t>12</a:t>
              </a:r>
              <a:r>
                <a:rPr kumimoji="1" lang="ja-JP" altLang="en-US" sz="1100" dirty="0"/>
                <a:t>月）</a:t>
              </a:r>
            </a:p>
          </p:txBody>
        </p:sp>
        <p:sp>
          <p:nvSpPr>
            <p:cNvPr id="37" name="角丸四角形 10">
              <a:extLst>
                <a:ext uri="{FF2B5EF4-FFF2-40B4-BE49-F238E27FC236}">
                  <a16:creationId xmlns:a16="http://schemas.microsoft.com/office/drawing/2014/main" id="{2CC7C990-2A53-4FF3-A795-78094FC064F7}"/>
                </a:ext>
              </a:extLst>
            </p:cNvPr>
            <p:cNvSpPr/>
            <p:nvPr/>
          </p:nvSpPr>
          <p:spPr>
            <a:xfrm>
              <a:off x="6518735" y="2093212"/>
              <a:ext cx="396044" cy="747381"/>
            </a:xfrm>
            <a:prstGeom prst="roundRect">
              <a:avLst/>
            </a:prstGeom>
          </p:spPr>
          <p:style>
            <a:lnRef idx="1">
              <a:schemeClr val="accent2"/>
            </a:lnRef>
            <a:fillRef idx="2">
              <a:schemeClr val="accent2"/>
            </a:fillRef>
            <a:effectRef idx="1">
              <a:schemeClr val="accent2"/>
            </a:effectRef>
            <a:fontRef idx="minor">
              <a:schemeClr val="dk1"/>
            </a:fontRef>
          </p:style>
          <p:txBody>
            <a:bodyPr vert="eaVert" rtlCol="0" anchor="ctr"/>
            <a:lstStyle/>
            <a:p>
              <a:r>
                <a:rPr lang="ja-JP" altLang="en-US" sz="1100" dirty="0"/>
                <a:t>中間報告</a:t>
              </a:r>
              <a:endParaRPr lang="en-US" altLang="ja-JP" sz="1100" dirty="0"/>
            </a:p>
          </p:txBody>
        </p:sp>
      </p:grpSp>
      <p:grpSp>
        <p:nvGrpSpPr>
          <p:cNvPr id="12" name="グループ化 11">
            <a:extLst>
              <a:ext uri="{FF2B5EF4-FFF2-40B4-BE49-F238E27FC236}">
                <a16:creationId xmlns:a16="http://schemas.microsoft.com/office/drawing/2014/main" id="{5C19663F-E7DD-4C1A-AE05-46335FC786C7}"/>
              </a:ext>
            </a:extLst>
          </p:cNvPr>
          <p:cNvGrpSpPr/>
          <p:nvPr/>
        </p:nvGrpSpPr>
        <p:grpSpPr>
          <a:xfrm>
            <a:off x="1531735" y="4227561"/>
            <a:ext cx="808017" cy="2225775"/>
            <a:chOff x="917552" y="3864794"/>
            <a:chExt cx="808017" cy="2225775"/>
          </a:xfrm>
        </p:grpSpPr>
        <p:sp>
          <p:nvSpPr>
            <p:cNvPr id="38" name="正方形/長方形 37">
              <a:extLst>
                <a:ext uri="{FF2B5EF4-FFF2-40B4-BE49-F238E27FC236}">
                  <a16:creationId xmlns:a16="http://schemas.microsoft.com/office/drawing/2014/main" id="{157B118F-3CCF-4CF1-818D-F87D8EB8E5FC}"/>
                </a:ext>
              </a:extLst>
            </p:cNvPr>
            <p:cNvSpPr/>
            <p:nvPr/>
          </p:nvSpPr>
          <p:spPr>
            <a:xfrm>
              <a:off x="957879" y="3864794"/>
              <a:ext cx="767690" cy="417807"/>
            </a:xfrm>
            <a:prstGeom prst="rect">
              <a:avLst/>
            </a:prstGeom>
            <a:ln w="1905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tlCol="0" anchor="ctr"/>
            <a:lstStyle/>
            <a:p>
              <a:r>
                <a:rPr lang="ja-JP" altLang="en-US" sz="1000" dirty="0"/>
                <a:t>●</a:t>
              </a:r>
              <a:r>
                <a:rPr kumimoji="1" lang="ja-JP" altLang="en-US" sz="1000" dirty="0"/>
                <a:t>事業</a:t>
              </a:r>
              <a:r>
                <a:rPr kumimoji="1" lang="en-US" altLang="ja-JP" sz="1000" dirty="0"/>
                <a:t>WG</a:t>
              </a:r>
            </a:p>
            <a:p>
              <a:r>
                <a:rPr kumimoji="1" lang="ja-JP" altLang="en-US" sz="1000" dirty="0"/>
                <a:t>（</a:t>
              </a:r>
              <a:r>
                <a:rPr kumimoji="1" lang="en-US" altLang="ja-JP" sz="1000" dirty="0"/>
                <a:t>5</a:t>
              </a:r>
              <a:r>
                <a:rPr kumimoji="1" lang="ja-JP" altLang="en-US" sz="1000" dirty="0"/>
                <a:t>月）</a:t>
              </a:r>
            </a:p>
          </p:txBody>
        </p:sp>
        <p:sp>
          <p:nvSpPr>
            <p:cNvPr id="22" name="角丸四角形 10">
              <a:extLst>
                <a:ext uri="{FF2B5EF4-FFF2-40B4-BE49-F238E27FC236}">
                  <a16:creationId xmlns:a16="http://schemas.microsoft.com/office/drawing/2014/main" id="{90375224-8888-43B8-8FB9-F9CCCB90CCBF}"/>
                </a:ext>
              </a:extLst>
            </p:cNvPr>
            <p:cNvSpPr/>
            <p:nvPr/>
          </p:nvSpPr>
          <p:spPr>
            <a:xfrm>
              <a:off x="917552" y="4282601"/>
              <a:ext cx="303961" cy="1807968"/>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lstStyle/>
            <a:p>
              <a:r>
                <a:rPr lang="ja-JP" altLang="en-US" sz="1100" dirty="0">
                  <a:solidFill>
                    <a:schemeClr val="tx1"/>
                  </a:solidFill>
                </a:rPr>
                <a:t>管理項目・スケジュール説明</a:t>
              </a:r>
              <a:endParaRPr lang="en-US" altLang="ja-JP" sz="1100" dirty="0">
                <a:solidFill>
                  <a:schemeClr val="tx1"/>
                </a:solidFill>
              </a:endParaRPr>
            </a:p>
          </p:txBody>
        </p:sp>
      </p:grpSp>
      <p:grpSp>
        <p:nvGrpSpPr>
          <p:cNvPr id="43" name="グループ化 42">
            <a:extLst>
              <a:ext uri="{FF2B5EF4-FFF2-40B4-BE49-F238E27FC236}">
                <a16:creationId xmlns:a16="http://schemas.microsoft.com/office/drawing/2014/main" id="{6C19A07D-9940-4903-AE43-526267D93F6C}"/>
              </a:ext>
            </a:extLst>
          </p:cNvPr>
          <p:cNvGrpSpPr/>
          <p:nvPr/>
        </p:nvGrpSpPr>
        <p:grpSpPr>
          <a:xfrm>
            <a:off x="5364088" y="4203888"/>
            <a:ext cx="854608" cy="2537479"/>
            <a:chOff x="2247689" y="3929581"/>
            <a:chExt cx="854608" cy="2537479"/>
          </a:xfrm>
        </p:grpSpPr>
        <p:sp>
          <p:nvSpPr>
            <p:cNvPr id="44" name="正方形/長方形 43">
              <a:extLst>
                <a:ext uri="{FF2B5EF4-FFF2-40B4-BE49-F238E27FC236}">
                  <a16:creationId xmlns:a16="http://schemas.microsoft.com/office/drawing/2014/main" id="{B8172AA2-C808-4325-8BD6-2ABED6405013}"/>
                </a:ext>
              </a:extLst>
            </p:cNvPr>
            <p:cNvSpPr/>
            <p:nvPr/>
          </p:nvSpPr>
          <p:spPr>
            <a:xfrm>
              <a:off x="2267744" y="3929581"/>
              <a:ext cx="834553" cy="417807"/>
            </a:xfrm>
            <a:prstGeom prst="rect">
              <a:avLst/>
            </a:prstGeom>
            <a:ln w="1905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tlCol="0" anchor="ctr"/>
            <a:lstStyle/>
            <a:p>
              <a:r>
                <a:rPr lang="ja-JP" altLang="en-US" sz="1100" dirty="0"/>
                <a:t>●</a:t>
              </a:r>
              <a:r>
                <a:rPr kumimoji="1" lang="ja-JP" altLang="en-US" sz="1100" dirty="0"/>
                <a:t>事業</a:t>
              </a:r>
              <a:r>
                <a:rPr kumimoji="1" lang="en-US" altLang="ja-JP" sz="1100" dirty="0"/>
                <a:t>WG</a:t>
              </a:r>
            </a:p>
            <a:p>
              <a:r>
                <a:rPr kumimoji="1" lang="ja-JP" altLang="en-US" sz="1100" dirty="0"/>
                <a:t>（</a:t>
              </a:r>
              <a:r>
                <a:rPr kumimoji="1" lang="en-US" altLang="ja-JP" sz="1100" dirty="0"/>
                <a:t>11</a:t>
              </a:r>
              <a:r>
                <a:rPr kumimoji="1" lang="ja-JP" altLang="en-US" sz="1100" dirty="0"/>
                <a:t>月）</a:t>
              </a:r>
            </a:p>
          </p:txBody>
        </p:sp>
        <p:sp>
          <p:nvSpPr>
            <p:cNvPr id="45" name="角丸四角形 10">
              <a:extLst>
                <a:ext uri="{FF2B5EF4-FFF2-40B4-BE49-F238E27FC236}">
                  <a16:creationId xmlns:a16="http://schemas.microsoft.com/office/drawing/2014/main" id="{D5420F93-E395-450E-9B6F-66A13F9A8865}"/>
                </a:ext>
              </a:extLst>
            </p:cNvPr>
            <p:cNvSpPr/>
            <p:nvPr/>
          </p:nvSpPr>
          <p:spPr>
            <a:xfrm>
              <a:off x="2247689" y="4317591"/>
              <a:ext cx="303960" cy="2149469"/>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中間報告（　中間評価）とりまとめ</a:t>
              </a:r>
              <a:endParaRPr lang="en-US" altLang="ja-JP" sz="1100" dirty="0"/>
            </a:p>
          </p:txBody>
        </p:sp>
      </p:grpSp>
      <p:grpSp>
        <p:nvGrpSpPr>
          <p:cNvPr id="46" name="グループ化 45">
            <a:extLst>
              <a:ext uri="{FF2B5EF4-FFF2-40B4-BE49-F238E27FC236}">
                <a16:creationId xmlns:a16="http://schemas.microsoft.com/office/drawing/2014/main" id="{68CFADA9-BD9F-455B-9FF1-E577B7C62E54}"/>
              </a:ext>
            </a:extLst>
          </p:cNvPr>
          <p:cNvGrpSpPr/>
          <p:nvPr/>
        </p:nvGrpSpPr>
        <p:grpSpPr>
          <a:xfrm>
            <a:off x="6657954" y="4185912"/>
            <a:ext cx="834553" cy="2555455"/>
            <a:chOff x="2307931" y="3926016"/>
            <a:chExt cx="834553" cy="2555455"/>
          </a:xfrm>
        </p:grpSpPr>
        <p:sp>
          <p:nvSpPr>
            <p:cNvPr id="47" name="正方形/長方形 46">
              <a:extLst>
                <a:ext uri="{FF2B5EF4-FFF2-40B4-BE49-F238E27FC236}">
                  <a16:creationId xmlns:a16="http://schemas.microsoft.com/office/drawing/2014/main" id="{6F49D2B4-84F2-4EDE-BCF7-35EB9EA6AC98}"/>
                </a:ext>
              </a:extLst>
            </p:cNvPr>
            <p:cNvSpPr/>
            <p:nvPr/>
          </p:nvSpPr>
          <p:spPr>
            <a:xfrm>
              <a:off x="2307931" y="3926016"/>
              <a:ext cx="834553" cy="417807"/>
            </a:xfrm>
            <a:prstGeom prst="rect">
              <a:avLst/>
            </a:prstGeom>
            <a:ln w="1905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tlCol="0" anchor="ctr"/>
            <a:lstStyle/>
            <a:p>
              <a:r>
                <a:rPr lang="ja-JP" altLang="en-US" sz="1100" dirty="0"/>
                <a:t>●</a:t>
              </a:r>
              <a:r>
                <a:rPr kumimoji="1" lang="ja-JP" altLang="en-US" sz="1100" dirty="0"/>
                <a:t>事業</a:t>
              </a:r>
              <a:r>
                <a:rPr kumimoji="1" lang="en-US" altLang="ja-JP" sz="1100" dirty="0"/>
                <a:t>WG</a:t>
              </a:r>
            </a:p>
            <a:p>
              <a:r>
                <a:rPr kumimoji="1" lang="ja-JP" altLang="en-US" sz="1100" dirty="0"/>
                <a:t>（</a:t>
              </a:r>
              <a:r>
                <a:rPr kumimoji="1" lang="en-US" altLang="ja-JP" sz="1100" dirty="0"/>
                <a:t>1</a:t>
              </a:r>
              <a:r>
                <a:rPr kumimoji="1" lang="ja-JP" altLang="en-US" sz="1100" dirty="0"/>
                <a:t>月）</a:t>
              </a:r>
            </a:p>
          </p:txBody>
        </p:sp>
        <p:sp>
          <p:nvSpPr>
            <p:cNvPr id="48" name="角丸四角形 10">
              <a:extLst>
                <a:ext uri="{FF2B5EF4-FFF2-40B4-BE49-F238E27FC236}">
                  <a16:creationId xmlns:a16="http://schemas.microsoft.com/office/drawing/2014/main" id="{9C2E8AEE-C33C-4770-858C-56B4FF7AD6D0}"/>
                </a:ext>
              </a:extLst>
            </p:cNvPr>
            <p:cNvSpPr/>
            <p:nvPr/>
          </p:nvSpPr>
          <p:spPr>
            <a:xfrm>
              <a:off x="2360167" y="4317591"/>
              <a:ext cx="659466" cy="2163880"/>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・ブロック報告（　 期末評価）</a:t>
              </a:r>
              <a:endParaRPr lang="en-US" altLang="ja-JP" sz="1100" dirty="0"/>
            </a:p>
            <a:p>
              <a:r>
                <a:rPr lang="ja-JP" altLang="en-US" sz="1100" dirty="0"/>
                <a:t>・次年度の</a:t>
              </a:r>
              <a:r>
                <a:rPr lang="ja-JP" altLang="en-US" sz="1100" dirty="0">
                  <a:solidFill>
                    <a:schemeClr val="tx1"/>
                  </a:solidFill>
                </a:rPr>
                <a:t>管理計画の</a:t>
              </a:r>
              <a:r>
                <a:rPr lang="ja-JP" altLang="en-US" sz="1100" dirty="0"/>
                <a:t>検討</a:t>
              </a:r>
              <a:endParaRPr lang="en-US" altLang="ja-JP" sz="1100" dirty="0"/>
            </a:p>
          </p:txBody>
        </p:sp>
      </p:grpSp>
      <p:grpSp>
        <p:nvGrpSpPr>
          <p:cNvPr id="51" name="グループ化 50">
            <a:extLst>
              <a:ext uri="{FF2B5EF4-FFF2-40B4-BE49-F238E27FC236}">
                <a16:creationId xmlns:a16="http://schemas.microsoft.com/office/drawing/2014/main" id="{0C856303-E690-482E-8CC4-1E075BB9D24C}"/>
              </a:ext>
            </a:extLst>
          </p:cNvPr>
          <p:cNvGrpSpPr/>
          <p:nvPr/>
        </p:nvGrpSpPr>
        <p:grpSpPr>
          <a:xfrm>
            <a:off x="8112009" y="1344025"/>
            <a:ext cx="972000" cy="1323436"/>
            <a:chOff x="6516216" y="1719698"/>
            <a:chExt cx="972000" cy="1167223"/>
          </a:xfrm>
        </p:grpSpPr>
        <p:sp>
          <p:nvSpPr>
            <p:cNvPr id="52" name="正方形/長方形 51">
              <a:extLst>
                <a:ext uri="{FF2B5EF4-FFF2-40B4-BE49-F238E27FC236}">
                  <a16:creationId xmlns:a16="http://schemas.microsoft.com/office/drawing/2014/main" id="{AD1EE31E-FAF8-42F4-9DC6-D0334BA850E8}"/>
                </a:ext>
              </a:extLst>
            </p:cNvPr>
            <p:cNvSpPr/>
            <p:nvPr/>
          </p:nvSpPr>
          <p:spPr>
            <a:xfrm>
              <a:off x="6516216" y="1719698"/>
              <a:ext cx="972000" cy="380027"/>
            </a:xfrm>
            <a:prstGeom prst="rect">
              <a:avLst/>
            </a:prstGeom>
            <a:ln w="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Ins="36000" rtlCol="0" anchor="ctr">
              <a:spAutoFit/>
            </a:bodyPr>
            <a:lstStyle/>
            <a:p>
              <a:r>
                <a:rPr lang="ja-JP" altLang="en-US" sz="1100" dirty="0"/>
                <a:t>●運営</a:t>
              </a:r>
              <a:r>
                <a:rPr kumimoji="1" lang="ja-JP" altLang="en-US" sz="1100" dirty="0"/>
                <a:t>協議会</a:t>
              </a:r>
              <a:endParaRPr kumimoji="1" lang="en-US" altLang="ja-JP" sz="1100" dirty="0"/>
            </a:p>
            <a:p>
              <a:r>
                <a:rPr kumimoji="1" lang="ja-JP" altLang="en-US" sz="1100" dirty="0"/>
                <a:t>（</a:t>
              </a:r>
              <a:r>
                <a:rPr lang="en-US" altLang="ja-JP" sz="1100" dirty="0"/>
                <a:t>3</a:t>
              </a:r>
              <a:r>
                <a:rPr kumimoji="1" lang="ja-JP" altLang="en-US" sz="1100" dirty="0"/>
                <a:t>月）</a:t>
              </a:r>
            </a:p>
          </p:txBody>
        </p:sp>
        <p:sp>
          <p:nvSpPr>
            <p:cNvPr id="53" name="角丸四角形 10">
              <a:extLst>
                <a:ext uri="{FF2B5EF4-FFF2-40B4-BE49-F238E27FC236}">
                  <a16:creationId xmlns:a16="http://schemas.microsoft.com/office/drawing/2014/main" id="{15012B3E-F6BA-4C23-8DC4-61F59AD62CEC}"/>
                </a:ext>
              </a:extLst>
            </p:cNvPr>
            <p:cNvSpPr/>
            <p:nvPr/>
          </p:nvSpPr>
          <p:spPr>
            <a:xfrm>
              <a:off x="6546371" y="2072461"/>
              <a:ext cx="573270" cy="814460"/>
            </a:xfrm>
            <a:prstGeom prst="roundRect">
              <a:avLst/>
            </a:prstGeom>
          </p:spPr>
          <p:style>
            <a:lnRef idx="1">
              <a:schemeClr val="accent2"/>
            </a:lnRef>
            <a:fillRef idx="2">
              <a:schemeClr val="accent2"/>
            </a:fillRef>
            <a:effectRef idx="1">
              <a:schemeClr val="accent2"/>
            </a:effectRef>
            <a:fontRef idx="minor">
              <a:schemeClr val="dk1"/>
            </a:fontRef>
          </p:style>
          <p:txBody>
            <a:bodyPr vert="eaVert" rtlCol="0" anchor="ctr"/>
            <a:lstStyle/>
            <a:p>
              <a:r>
                <a:rPr lang="ja-JP" altLang="en-US" sz="1100" dirty="0"/>
                <a:t>・期末報告</a:t>
              </a:r>
              <a:endParaRPr lang="en-US" altLang="ja-JP" sz="1100" dirty="0"/>
            </a:p>
            <a:p>
              <a:r>
                <a:rPr lang="ja-JP" altLang="en-US" sz="1100" dirty="0"/>
                <a:t>・次年度</a:t>
              </a:r>
              <a:r>
                <a:rPr lang="ja-JP" altLang="en-US" sz="1100" dirty="0">
                  <a:solidFill>
                    <a:schemeClr val="tx1"/>
                  </a:solidFill>
                </a:rPr>
                <a:t>計画</a:t>
              </a:r>
            </a:p>
            <a:p>
              <a:r>
                <a:rPr lang="ja-JP" altLang="en-US" sz="1100" dirty="0">
                  <a:solidFill>
                    <a:schemeClr val="tx1"/>
                  </a:solidFill>
                </a:rPr>
                <a:t>　報告</a:t>
              </a:r>
              <a:endParaRPr lang="en-US" altLang="ja-JP" sz="1100" dirty="0">
                <a:solidFill>
                  <a:schemeClr val="tx1"/>
                </a:solidFill>
              </a:endParaRPr>
            </a:p>
          </p:txBody>
        </p:sp>
      </p:grpSp>
      <p:grpSp>
        <p:nvGrpSpPr>
          <p:cNvPr id="54" name="グループ化 53">
            <a:extLst>
              <a:ext uri="{FF2B5EF4-FFF2-40B4-BE49-F238E27FC236}">
                <a16:creationId xmlns:a16="http://schemas.microsoft.com/office/drawing/2014/main" id="{98B8B7A8-150A-4999-BBF3-9AA16A4C86AE}"/>
              </a:ext>
            </a:extLst>
          </p:cNvPr>
          <p:cNvGrpSpPr/>
          <p:nvPr/>
        </p:nvGrpSpPr>
        <p:grpSpPr>
          <a:xfrm>
            <a:off x="7956102" y="2780928"/>
            <a:ext cx="1049604" cy="1335330"/>
            <a:chOff x="6251690" y="2963994"/>
            <a:chExt cx="1049604" cy="1335330"/>
          </a:xfrm>
        </p:grpSpPr>
        <p:sp>
          <p:nvSpPr>
            <p:cNvPr id="55" name="正方形/長方形 54">
              <a:extLst>
                <a:ext uri="{FF2B5EF4-FFF2-40B4-BE49-F238E27FC236}">
                  <a16:creationId xmlns:a16="http://schemas.microsoft.com/office/drawing/2014/main" id="{90C83255-C5A7-4745-A8E2-511496E0E29C}"/>
                </a:ext>
              </a:extLst>
            </p:cNvPr>
            <p:cNvSpPr/>
            <p:nvPr/>
          </p:nvSpPr>
          <p:spPr>
            <a:xfrm>
              <a:off x="6251966" y="2963994"/>
              <a:ext cx="1049328" cy="417807"/>
            </a:xfrm>
            <a:prstGeom prst="rect">
              <a:avLst/>
            </a:prstGeom>
            <a:ln w="1905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tlCol="0" anchor="ctr"/>
            <a:lstStyle/>
            <a:p>
              <a:r>
                <a:rPr lang="ja-JP" altLang="en-US" sz="1100" dirty="0"/>
                <a:t>●</a:t>
              </a:r>
              <a:r>
                <a:rPr kumimoji="1" lang="ja-JP" altLang="en-US" sz="1100" dirty="0"/>
                <a:t>広域化調整会議（</a:t>
              </a:r>
              <a:r>
                <a:rPr lang="en-US" altLang="ja-JP" sz="1100" dirty="0"/>
                <a:t>3</a:t>
              </a:r>
              <a:r>
                <a:rPr kumimoji="1" lang="ja-JP" altLang="en-US" sz="1100" dirty="0"/>
                <a:t>月）</a:t>
              </a:r>
            </a:p>
          </p:txBody>
        </p:sp>
        <p:sp>
          <p:nvSpPr>
            <p:cNvPr id="56" name="角丸四角形 10">
              <a:extLst>
                <a:ext uri="{FF2B5EF4-FFF2-40B4-BE49-F238E27FC236}">
                  <a16:creationId xmlns:a16="http://schemas.microsoft.com/office/drawing/2014/main" id="{AD3A2751-4F1C-4494-826D-9278EEAFAB8F}"/>
                </a:ext>
              </a:extLst>
            </p:cNvPr>
            <p:cNvSpPr/>
            <p:nvPr/>
          </p:nvSpPr>
          <p:spPr>
            <a:xfrm>
              <a:off x="6251690" y="3379859"/>
              <a:ext cx="598181" cy="919465"/>
            </a:xfrm>
            <a:prstGeom prst="roundRect">
              <a:avLst/>
            </a:prstGeom>
          </p:spPr>
          <p:style>
            <a:lnRef idx="1">
              <a:schemeClr val="accent6"/>
            </a:lnRef>
            <a:fillRef idx="2">
              <a:schemeClr val="accent6"/>
            </a:fillRef>
            <a:effectRef idx="1">
              <a:schemeClr val="accent6"/>
            </a:effectRef>
            <a:fontRef idx="minor">
              <a:schemeClr val="dk1"/>
            </a:fontRef>
          </p:style>
          <p:txBody>
            <a:bodyPr vert="eaVert" rtlCol="0" anchor="ctr"/>
            <a:lstStyle/>
            <a:p>
              <a:r>
                <a:rPr lang="ja-JP" altLang="en-US" sz="1100" dirty="0"/>
                <a:t>・期末報告</a:t>
              </a:r>
              <a:endParaRPr lang="en-US" altLang="ja-JP" sz="1100" dirty="0"/>
            </a:p>
            <a:p>
              <a:r>
                <a:rPr lang="ja-JP" altLang="en-US" sz="1100" dirty="0"/>
                <a:t>・次年度</a:t>
              </a:r>
              <a:r>
                <a:rPr lang="ja-JP" altLang="en-US" sz="1100" dirty="0">
                  <a:solidFill>
                    <a:schemeClr val="tx1"/>
                  </a:solidFill>
                </a:rPr>
                <a:t>計画</a:t>
              </a:r>
            </a:p>
            <a:p>
              <a:r>
                <a:rPr lang="ja-JP" altLang="en-US" sz="1100" dirty="0">
                  <a:solidFill>
                    <a:schemeClr val="tx1"/>
                  </a:solidFill>
                </a:rPr>
                <a:t>　報告</a:t>
              </a:r>
              <a:endParaRPr lang="en-US" altLang="ja-JP" sz="1100" dirty="0">
                <a:solidFill>
                  <a:schemeClr val="tx1"/>
                </a:solidFill>
              </a:endParaRPr>
            </a:p>
          </p:txBody>
        </p:sp>
      </p:grpSp>
      <p:grpSp>
        <p:nvGrpSpPr>
          <p:cNvPr id="60" name="グループ化 59">
            <a:extLst>
              <a:ext uri="{FF2B5EF4-FFF2-40B4-BE49-F238E27FC236}">
                <a16:creationId xmlns:a16="http://schemas.microsoft.com/office/drawing/2014/main" id="{4F54B60C-5EC7-4559-AF79-526B4A2C7EE7}"/>
              </a:ext>
            </a:extLst>
          </p:cNvPr>
          <p:cNvGrpSpPr/>
          <p:nvPr/>
        </p:nvGrpSpPr>
        <p:grpSpPr>
          <a:xfrm>
            <a:off x="7605824" y="4185912"/>
            <a:ext cx="854608" cy="2635856"/>
            <a:chOff x="2247689" y="3929581"/>
            <a:chExt cx="854608" cy="2635856"/>
          </a:xfrm>
        </p:grpSpPr>
        <p:sp>
          <p:nvSpPr>
            <p:cNvPr id="61" name="正方形/長方形 60">
              <a:extLst>
                <a:ext uri="{FF2B5EF4-FFF2-40B4-BE49-F238E27FC236}">
                  <a16:creationId xmlns:a16="http://schemas.microsoft.com/office/drawing/2014/main" id="{43DAE508-7F04-49D4-8594-6C094DC00047}"/>
                </a:ext>
              </a:extLst>
            </p:cNvPr>
            <p:cNvSpPr/>
            <p:nvPr/>
          </p:nvSpPr>
          <p:spPr>
            <a:xfrm>
              <a:off x="2267744" y="3929581"/>
              <a:ext cx="834553" cy="417807"/>
            </a:xfrm>
            <a:prstGeom prst="rect">
              <a:avLst/>
            </a:prstGeom>
            <a:ln w="1905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tlCol="0" anchor="ctr"/>
            <a:lstStyle/>
            <a:p>
              <a:r>
                <a:rPr lang="ja-JP" altLang="en-US" sz="1100" dirty="0"/>
                <a:t>●</a:t>
              </a:r>
              <a:r>
                <a:rPr kumimoji="1" lang="ja-JP" altLang="en-US" sz="1100" dirty="0"/>
                <a:t>事業</a:t>
              </a:r>
              <a:r>
                <a:rPr kumimoji="1" lang="en-US" altLang="ja-JP" sz="1100" dirty="0"/>
                <a:t>WG</a:t>
              </a:r>
            </a:p>
            <a:p>
              <a:r>
                <a:rPr kumimoji="1" lang="ja-JP" altLang="en-US" sz="1100" dirty="0"/>
                <a:t>（</a:t>
              </a:r>
              <a:r>
                <a:rPr lang="en-US" altLang="ja-JP" sz="1100" dirty="0"/>
                <a:t>2</a:t>
              </a:r>
              <a:r>
                <a:rPr kumimoji="1" lang="ja-JP" altLang="en-US" sz="1100" dirty="0"/>
                <a:t>月）</a:t>
              </a:r>
            </a:p>
          </p:txBody>
        </p:sp>
        <p:sp>
          <p:nvSpPr>
            <p:cNvPr id="62" name="角丸四角形 10">
              <a:extLst>
                <a:ext uri="{FF2B5EF4-FFF2-40B4-BE49-F238E27FC236}">
                  <a16:creationId xmlns:a16="http://schemas.microsoft.com/office/drawing/2014/main" id="{CDBE2342-D981-43D1-B79A-AA6A492F3784}"/>
                </a:ext>
              </a:extLst>
            </p:cNvPr>
            <p:cNvSpPr/>
            <p:nvPr/>
          </p:nvSpPr>
          <p:spPr>
            <a:xfrm>
              <a:off x="2247689" y="4317591"/>
              <a:ext cx="464596" cy="2247846"/>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・期末報告（　期末評価）とりまとめ</a:t>
              </a:r>
              <a:endParaRPr lang="en-US" altLang="ja-JP" sz="1100" dirty="0"/>
            </a:p>
            <a:p>
              <a:r>
                <a:rPr lang="ja-JP" altLang="en-US" sz="1100" dirty="0"/>
                <a:t>・次年度の</a:t>
              </a:r>
              <a:r>
                <a:rPr lang="ja-JP" altLang="en-US" sz="1100" dirty="0">
                  <a:solidFill>
                    <a:schemeClr val="tx1"/>
                  </a:solidFill>
                </a:rPr>
                <a:t>管理計画の</a:t>
              </a:r>
              <a:r>
                <a:rPr lang="ja-JP" altLang="en-US" sz="1100" dirty="0"/>
                <a:t>決定</a:t>
              </a:r>
              <a:endParaRPr lang="en-US" altLang="ja-JP" sz="1100" dirty="0"/>
            </a:p>
          </p:txBody>
        </p:sp>
      </p:grpSp>
      <p:sp>
        <p:nvSpPr>
          <p:cNvPr id="63" name="矢印: 折線 62">
            <a:extLst>
              <a:ext uri="{FF2B5EF4-FFF2-40B4-BE49-F238E27FC236}">
                <a16:creationId xmlns:a16="http://schemas.microsoft.com/office/drawing/2014/main" id="{9BBB5574-876D-4FAA-A8F4-C73F5155E6A9}"/>
              </a:ext>
            </a:extLst>
          </p:cNvPr>
          <p:cNvSpPr/>
          <p:nvPr/>
        </p:nvSpPr>
        <p:spPr>
          <a:xfrm>
            <a:off x="5534619" y="2898585"/>
            <a:ext cx="400355" cy="1322503"/>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矢印: 折線 63">
            <a:extLst>
              <a:ext uri="{FF2B5EF4-FFF2-40B4-BE49-F238E27FC236}">
                <a16:creationId xmlns:a16="http://schemas.microsoft.com/office/drawing/2014/main" id="{ABE0C750-79C8-4E37-9406-65E8C7D473E8}"/>
              </a:ext>
            </a:extLst>
          </p:cNvPr>
          <p:cNvSpPr/>
          <p:nvPr/>
        </p:nvSpPr>
        <p:spPr>
          <a:xfrm>
            <a:off x="5998490" y="1350734"/>
            <a:ext cx="268857" cy="1473790"/>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5" name="矢印: 折線 64">
            <a:extLst>
              <a:ext uri="{FF2B5EF4-FFF2-40B4-BE49-F238E27FC236}">
                <a16:creationId xmlns:a16="http://schemas.microsoft.com/office/drawing/2014/main" id="{C44501AA-B810-4FEB-A7CF-74EA9E57892A}"/>
              </a:ext>
            </a:extLst>
          </p:cNvPr>
          <p:cNvSpPr/>
          <p:nvPr/>
        </p:nvSpPr>
        <p:spPr>
          <a:xfrm>
            <a:off x="7577234" y="2824524"/>
            <a:ext cx="401933" cy="1396563"/>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6" name="矢印: 折線 65">
            <a:extLst>
              <a:ext uri="{FF2B5EF4-FFF2-40B4-BE49-F238E27FC236}">
                <a16:creationId xmlns:a16="http://schemas.microsoft.com/office/drawing/2014/main" id="{9E5D8C2E-F07B-487C-82CE-5B579004BA7A}"/>
              </a:ext>
            </a:extLst>
          </p:cNvPr>
          <p:cNvSpPr/>
          <p:nvPr/>
        </p:nvSpPr>
        <p:spPr>
          <a:xfrm>
            <a:off x="7956376" y="1350734"/>
            <a:ext cx="244438" cy="1452169"/>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0" name="グループ化 39">
            <a:extLst>
              <a:ext uri="{FF2B5EF4-FFF2-40B4-BE49-F238E27FC236}">
                <a16:creationId xmlns:a16="http://schemas.microsoft.com/office/drawing/2014/main" id="{7FF0D93E-99CB-4207-9020-3CAEFAEAFE43}"/>
              </a:ext>
            </a:extLst>
          </p:cNvPr>
          <p:cNvGrpSpPr/>
          <p:nvPr/>
        </p:nvGrpSpPr>
        <p:grpSpPr>
          <a:xfrm>
            <a:off x="4359034" y="4200425"/>
            <a:ext cx="861038" cy="2540943"/>
            <a:chOff x="2247689" y="3929582"/>
            <a:chExt cx="861038" cy="2540943"/>
          </a:xfrm>
        </p:grpSpPr>
        <p:sp>
          <p:nvSpPr>
            <p:cNvPr id="41" name="正方形/長方形 40">
              <a:extLst>
                <a:ext uri="{FF2B5EF4-FFF2-40B4-BE49-F238E27FC236}">
                  <a16:creationId xmlns:a16="http://schemas.microsoft.com/office/drawing/2014/main" id="{52E951B7-4A66-48FA-BE26-853DB74BB40E}"/>
                </a:ext>
              </a:extLst>
            </p:cNvPr>
            <p:cNvSpPr/>
            <p:nvPr/>
          </p:nvSpPr>
          <p:spPr>
            <a:xfrm>
              <a:off x="2267744" y="3929582"/>
              <a:ext cx="840983" cy="388010"/>
            </a:xfrm>
            <a:prstGeom prst="rect">
              <a:avLst/>
            </a:prstGeom>
            <a:ln w="19050">
              <a:solidFill>
                <a:schemeClr val="bg1">
                  <a:alpha val="0"/>
                </a:schemeClr>
              </a:solidFill>
            </a:ln>
          </p:spPr>
          <p:style>
            <a:lnRef idx="2">
              <a:schemeClr val="dk1"/>
            </a:lnRef>
            <a:fillRef idx="1">
              <a:schemeClr val="lt1"/>
            </a:fillRef>
            <a:effectRef idx="0">
              <a:schemeClr val="dk1"/>
            </a:effectRef>
            <a:fontRef idx="minor">
              <a:schemeClr val="dk1"/>
            </a:fontRef>
          </p:style>
          <p:txBody>
            <a:bodyPr vert="horz" rtlCol="0" anchor="ctr"/>
            <a:lstStyle/>
            <a:p>
              <a:r>
                <a:rPr lang="ja-JP" altLang="en-US" sz="1100" dirty="0"/>
                <a:t>●</a:t>
              </a:r>
              <a:r>
                <a:rPr kumimoji="1" lang="ja-JP" altLang="en-US" sz="1100" dirty="0"/>
                <a:t>事業</a:t>
              </a:r>
              <a:r>
                <a:rPr kumimoji="1" lang="en-US" altLang="ja-JP" sz="1100" dirty="0"/>
                <a:t>WG</a:t>
              </a:r>
            </a:p>
            <a:p>
              <a:r>
                <a:rPr kumimoji="1" lang="ja-JP" altLang="en-US" sz="1100" dirty="0"/>
                <a:t>（</a:t>
              </a:r>
              <a:r>
                <a:rPr kumimoji="1" lang="en-US" altLang="ja-JP" sz="1100" dirty="0"/>
                <a:t>9</a:t>
              </a:r>
              <a:r>
                <a:rPr kumimoji="1" lang="ja-JP" altLang="en-US" sz="1100" dirty="0"/>
                <a:t>月）</a:t>
              </a:r>
            </a:p>
          </p:txBody>
        </p:sp>
        <p:sp>
          <p:nvSpPr>
            <p:cNvPr id="42" name="角丸四角形 10">
              <a:extLst>
                <a:ext uri="{FF2B5EF4-FFF2-40B4-BE49-F238E27FC236}">
                  <a16:creationId xmlns:a16="http://schemas.microsoft.com/office/drawing/2014/main" id="{40523DF5-5A1D-4D64-8A11-2DE1414A0AE2}"/>
                </a:ext>
              </a:extLst>
            </p:cNvPr>
            <p:cNvSpPr/>
            <p:nvPr/>
          </p:nvSpPr>
          <p:spPr>
            <a:xfrm>
              <a:off x="2247689" y="4317590"/>
              <a:ext cx="303960" cy="2152935"/>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ブロック報告（　中間評価）</a:t>
              </a:r>
              <a:endParaRPr lang="en-US" altLang="ja-JP" sz="1100" dirty="0"/>
            </a:p>
          </p:txBody>
        </p:sp>
      </p:grpSp>
      <p:grpSp>
        <p:nvGrpSpPr>
          <p:cNvPr id="11" name="グループ化 10">
            <a:extLst>
              <a:ext uri="{FF2B5EF4-FFF2-40B4-BE49-F238E27FC236}">
                <a16:creationId xmlns:a16="http://schemas.microsoft.com/office/drawing/2014/main" id="{8A6B7630-34B2-4DF4-A893-CFDEFC5320DF}"/>
              </a:ext>
            </a:extLst>
          </p:cNvPr>
          <p:cNvGrpSpPr/>
          <p:nvPr/>
        </p:nvGrpSpPr>
        <p:grpSpPr>
          <a:xfrm>
            <a:off x="3422613" y="4806510"/>
            <a:ext cx="722423" cy="1896311"/>
            <a:chOff x="3612659" y="4827885"/>
            <a:chExt cx="722423" cy="1896311"/>
          </a:xfrm>
        </p:grpSpPr>
        <p:sp>
          <p:nvSpPr>
            <p:cNvPr id="5" name="正方形/長方形 4">
              <a:extLst>
                <a:ext uri="{FF2B5EF4-FFF2-40B4-BE49-F238E27FC236}">
                  <a16:creationId xmlns:a16="http://schemas.microsoft.com/office/drawing/2014/main" id="{A4EE192C-34FE-4F54-A4E8-5CD2529D586E}"/>
                </a:ext>
              </a:extLst>
            </p:cNvPr>
            <p:cNvSpPr/>
            <p:nvPr/>
          </p:nvSpPr>
          <p:spPr>
            <a:xfrm>
              <a:off x="3759082" y="5146887"/>
              <a:ext cx="576000" cy="1577309"/>
            </a:xfrm>
            <a:prstGeom prst="rect">
              <a:avLst/>
            </a:prstGeom>
            <a:solidFill>
              <a:srgbClr val="FFFF00"/>
            </a:solidFill>
            <a:ln w="19050"/>
          </p:spPr>
          <p:style>
            <a:lnRef idx="2">
              <a:schemeClr val="dk1"/>
            </a:lnRef>
            <a:fillRef idx="1">
              <a:schemeClr val="lt1"/>
            </a:fillRef>
            <a:effectRef idx="0">
              <a:schemeClr val="dk1"/>
            </a:effectRef>
            <a:fontRef idx="minor">
              <a:schemeClr val="dk1"/>
            </a:fontRef>
          </p:style>
          <p:txBody>
            <a:bodyPr vert="eaVert" rtlCol="0" anchor="ctr"/>
            <a:lstStyle/>
            <a:p>
              <a:r>
                <a:rPr kumimoji="1" lang="ja-JP" altLang="en-US" sz="1100" dirty="0">
                  <a:solidFill>
                    <a:schemeClr val="tx1"/>
                  </a:solidFill>
                </a:rPr>
                <a:t>ブロック単位で各市町村の取組状況を８ 月中旬までに集計</a:t>
              </a:r>
              <a:endParaRPr kumimoji="1" lang="en-US" altLang="ja-JP" sz="1100" dirty="0">
                <a:solidFill>
                  <a:schemeClr val="tx1"/>
                </a:solidFill>
              </a:endParaRPr>
            </a:p>
          </p:txBody>
        </p:sp>
        <p:sp>
          <p:nvSpPr>
            <p:cNvPr id="59" name="テキスト ボックス 58">
              <a:extLst>
                <a:ext uri="{FF2B5EF4-FFF2-40B4-BE49-F238E27FC236}">
                  <a16:creationId xmlns:a16="http://schemas.microsoft.com/office/drawing/2014/main" id="{9F70728B-F4AB-410D-A2E0-95BEE5878C04}"/>
                </a:ext>
              </a:extLst>
            </p:cNvPr>
            <p:cNvSpPr txBox="1"/>
            <p:nvPr/>
          </p:nvSpPr>
          <p:spPr>
            <a:xfrm>
              <a:off x="3612659" y="4827885"/>
              <a:ext cx="452848"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❷</a:t>
              </a:r>
              <a:endParaRPr kumimoji="1" lang="ja-JP" altLang="en-US" sz="2000" dirty="0">
                <a:latin typeface="BIZ UDPゴシック" panose="020B0400000000000000" pitchFamily="50" charset="-128"/>
                <a:ea typeface="BIZ UDPゴシック" panose="020B0400000000000000" pitchFamily="50" charset="-128"/>
              </a:endParaRPr>
            </a:p>
          </p:txBody>
        </p:sp>
      </p:grpSp>
      <p:sp>
        <p:nvSpPr>
          <p:cNvPr id="67" name="テキスト ボックス 66">
            <a:extLst>
              <a:ext uri="{FF2B5EF4-FFF2-40B4-BE49-F238E27FC236}">
                <a16:creationId xmlns:a16="http://schemas.microsoft.com/office/drawing/2014/main" id="{5790005B-BB6B-441D-955D-7A9BF6E229A1}"/>
              </a:ext>
            </a:extLst>
          </p:cNvPr>
          <p:cNvSpPr txBox="1"/>
          <p:nvPr/>
        </p:nvSpPr>
        <p:spPr>
          <a:xfrm>
            <a:off x="4491505" y="6341258"/>
            <a:ext cx="584551" cy="400110"/>
          </a:xfrm>
          <a:prstGeom prst="rect">
            <a:avLst/>
          </a:prstGeom>
          <a:noFill/>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❸</a:t>
            </a:r>
          </a:p>
        </p:txBody>
      </p:sp>
      <p:sp>
        <p:nvSpPr>
          <p:cNvPr id="68" name="テキスト ボックス 67">
            <a:extLst>
              <a:ext uri="{FF2B5EF4-FFF2-40B4-BE49-F238E27FC236}">
                <a16:creationId xmlns:a16="http://schemas.microsoft.com/office/drawing/2014/main" id="{2AB95F5F-0B23-4EBD-BCF7-E91FE65EEC1A}"/>
              </a:ext>
            </a:extLst>
          </p:cNvPr>
          <p:cNvSpPr txBox="1"/>
          <p:nvPr/>
        </p:nvSpPr>
        <p:spPr>
          <a:xfrm>
            <a:off x="5499617" y="6365138"/>
            <a:ext cx="584551" cy="400110"/>
          </a:xfrm>
          <a:prstGeom prst="rect">
            <a:avLst/>
          </a:prstGeom>
          <a:noFill/>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❹</a:t>
            </a:r>
          </a:p>
        </p:txBody>
      </p:sp>
      <p:sp>
        <p:nvSpPr>
          <p:cNvPr id="70" name="テキスト ボックス 69">
            <a:extLst>
              <a:ext uri="{FF2B5EF4-FFF2-40B4-BE49-F238E27FC236}">
                <a16:creationId xmlns:a16="http://schemas.microsoft.com/office/drawing/2014/main" id="{25386177-C139-41E9-BA9D-BF11BFE66EAD}"/>
              </a:ext>
            </a:extLst>
          </p:cNvPr>
          <p:cNvSpPr txBox="1"/>
          <p:nvPr/>
        </p:nvSpPr>
        <p:spPr>
          <a:xfrm>
            <a:off x="7887558" y="6365138"/>
            <a:ext cx="428858" cy="400110"/>
          </a:xfrm>
          <a:prstGeom prst="rect">
            <a:avLst/>
          </a:prstGeom>
          <a:noFill/>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❼</a:t>
            </a:r>
          </a:p>
        </p:txBody>
      </p:sp>
      <p:sp>
        <p:nvSpPr>
          <p:cNvPr id="71" name="テキスト ボックス 70">
            <a:extLst>
              <a:ext uri="{FF2B5EF4-FFF2-40B4-BE49-F238E27FC236}">
                <a16:creationId xmlns:a16="http://schemas.microsoft.com/office/drawing/2014/main" id="{5ABC0DAD-E06B-402F-9785-941469BB1C00}"/>
              </a:ext>
            </a:extLst>
          </p:cNvPr>
          <p:cNvSpPr txBox="1"/>
          <p:nvPr/>
        </p:nvSpPr>
        <p:spPr>
          <a:xfrm>
            <a:off x="7127256" y="6365138"/>
            <a:ext cx="451236" cy="400110"/>
          </a:xfrm>
          <a:prstGeom prst="rect">
            <a:avLst/>
          </a:prstGeom>
          <a:noFill/>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❻</a:t>
            </a:r>
          </a:p>
        </p:txBody>
      </p:sp>
      <p:grpSp>
        <p:nvGrpSpPr>
          <p:cNvPr id="4" name="グループ化 3">
            <a:extLst>
              <a:ext uri="{FF2B5EF4-FFF2-40B4-BE49-F238E27FC236}">
                <a16:creationId xmlns:a16="http://schemas.microsoft.com/office/drawing/2014/main" id="{99BB15B3-9EEC-4D17-A11C-C746A7DF2BF1}"/>
              </a:ext>
            </a:extLst>
          </p:cNvPr>
          <p:cNvGrpSpPr/>
          <p:nvPr/>
        </p:nvGrpSpPr>
        <p:grpSpPr>
          <a:xfrm>
            <a:off x="2550454" y="4838505"/>
            <a:ext cx="576000" cy="1864316"/>
            <a:chOff x="3348296" y="4866172"/>
            <a:chExt cx="802222" cy="1864316"/>
          </a:xfrm>
        </p:grpSpPr>
        <p:sp>
          <p:nvSpPr>
            <p:cNvPr id="49" name="正方形/長方形 48">
              <a:extLst>
                <a:ext uri="{FF2B5EF4-FFF2-40B4-BE49-F238E27FC236}">
                  <a16:creationId xmlns:a16="http://schemas.microsoft.com/office/drawing/2014/main" id="{2C64509F-F00B-4388-BEA0-20A2952B1D8E}"/>
                </a:ext>
              </a:extLst>
            </p:cNvPr>
            <p:cNvSpPr/>
            <p:nvPr/>
          </p:nvSpPr>
          <p:spPr>
            <a:xfrm>
              <a:off x="3511055" y="5153179"/>
              <a:ext cx="639463" cy="1577309"/>
            </a:xfrm>
            <a:prstGeom prst="rect">
              <a:avLst/>
            </a:prstGeom>
            <a:solidFill>
              <a:srgbClr val="FFFF00"/>
            </a:solidFill>
            <a:ln w="19050"/>
          </p:spPr>
          <p:style>
            <a:lnRef idx="2">
              <a:schemeClr val="dk1"/>
            </a:lnRef>
            <a:fillRef idx="1">
              <a:schemeClr val="lt1"/>
            </a:fillRef>
            <a:effectRef idx="0">
              <a:schemeClr val="dk1"/>
            </a:effectRef>
            <a:fontRef idx="minor">
              <a:schemeClr val="dk1"/>
            </a:fontRef>
          </p:style>
          <p:txBody>
            <a:bodyPr vert="eaVert" rtlCol="0" anchor="ctr"/>
            <a:lstStyle/>
            <a:p>
              <a:r>
                <a:rPr kumimoji="1" lang="ja-JP" altLang="en-US" sz="1100" dirty="0"/>
                <a:t>各市町村における取組状況の自己点検</a:t>
              </a:r>
              <a:endParaRPr kumimoji="1" lang="en-US" altLang="ja-JP" sz="1100" dirty="0"/>
            </a:p>
          </p:txBody>
        </p:sp>
        <p:sp>
          <p:nvSpPr>
            <p:cNvPr id="58" name="テキスト ボックス 57">
              <a:extLst>
                <a:ext uri="{FF2B5EF4-FFF2-40B4-BE49-F238E27FC236}">
                  <a16:creationId xmlns:a16="http://schemas.microsoft.com/office/drawing/2014/main" id="{2595A51E-647B-4E32-ADBC-88CB57F2F7AE}"/>
                </a:ext>
              </a:extLst>
            </p:cNvPr>
            <p:cNvSpPr txBox="1"/>
            <p:nvPr/>
          </p:nvSpPr>
          <p:spPr>
            <a:xfrm>
              <a:off x="3348296" y="4866172"/>
              <a:ext cx="452847"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❶</a:t>
              </a:r>
              <a:endParaRPr kumimoji="1" lang="ja-JP" altLang="en-US" sz="2000" dirty="0">
                <a:latin typeface="BIZ UDPゴシック" panose="020B0400000000000000" pitchFamily="50" charset="-128"/>
                <a:ea typeface="BIZ UDPゴシック" panose="020B0400000000000000" pitchFamily="50" charset="-128"/>
              </a:endParaRPr>
            </a:p>
          </p:txBody>
        </p:sp>
      </p:grpSp>
      <p:grpSp>
        <p:nvGrpSpPr>
          <p:cNvPr id="13" name="グループ化 12">
            <a:extLst>
              <a:ext uri="{FF2B5EF4-FFF2-40B4-BE49-F238E27FC236}">
                <a16:creationId xmlns:a16="http://schemas.microsoft.com/office/drawing/2014/main" id="{3D818ED7-FD3E-436E-8F0D-ECCFED3E0C7C}"/>
              </a:ext>
            </a:extLst>
          </p:cNvPr>
          <p:cNvGrpSpPr/>
          <p:nvPr/>
        </p:nvGrpSpPr>
        <p:grpSpPr>
          <a:xfrm>
            <a:off x="6133094" y="4834495"/>
            <a:ext cx="455130" cy="1927018"/>
            <a:chOff x="5799326" y="4829090"/>
            <a:chExt cx="455130" cy="1927018"/>
          </a:xfrm>
        </p:grpSpPr>
        <p:sp>
          <p:nvSpPr>
            <p:cNvPr id="57" name="正方形/長方形 56">
              <a:extLst>
                <a:ext uri="{FF2B5EF4-FFF2-40B4-BE49-F238E27FC236}">
                  <a16:creationId xmlns:a16="http://schemas.microsoft.com/office/drawing/2014/main" id="{1FCA0ACA-5392-4348-87DF-BB6A95A110BB}"/>
                </a:ext>
              </a:extLst>
            </p:cNvPr>
            <p:cNvSpPr/>
            <p:nvPr/>
          </p:nvSpPr>
          <p:spPr>
            <a:xfrm>
              <a:off x="5940152" y="5138558"/>
              <a:ext cx="314304" cy="1617550"/>
            </a:xfrm>
            <a:prstGeom prst="rect">
              <a:avLst/>
            </a:prstGeom>
            <a:solidFill>
              <a:srgbClr val="FFFF00"/>
            </a:solidFill>
            <a:ln w="19050"/>
          </p:spPr>
          <p:style>
            <a:lnRef idx="2">
              <a:schemeClr val="dk1"/>
            </a:lnRef>
            <a:fillRef idx="1">
              <a:schemeClr val="lt1"/>
            </a:fillRef>
            <a:effectRef idx="0">
              <a:schemeClr val="dk1"/>
            </a:effectRef>
            <a:fontRef idx="minor">
              <a:schemeClr val="dk1"/>
            </a:fontRef>
          </p:style>
          <p:txBody>
            <a:bodyPr vert="eaVert" rtlCol="0" anchor="ctr"/>
            <a:lstStyle/>
            <a:p>
              <a:r>
                <a:rPr kumimoji="1" lang="ja-JP" altLang="en-US" sz="1100" dirty="0"/>
                <a:t>➊➋の</a:t>
              </a:r>
              <a:r>
                <a:rPr lang="ja-JP" altLang="en-US" sz="1100" dirty="0"/>
                <a:t>時点修正</a:t>
              </a:r>
              <a:endParaRPr kumimoji="1" lang="en-US" altLang="ja-JP" sz="1100" dirty="0"/>
            </a:p>
          </p:txBody>
        </p:sp>
        <p:sp>
          <p:nvSpPr>
            <p:cNvPr id="69" name="テキスト ボックス 68">
              <a:extLst>
                <a:ext uri="{FF2B5EF4-FFF2-40B4-BE49-F238E27FC236}">
                  <a16:creationId xmlns:a16="http://schemas.microsoft.com/office/drawing/2014/main" id="{DEB5D5CD-1E66-448B-919B-7B9CCFB823AD}"/>
                </a:ext>
              </a:extLst>
            </p:cNvPr>
            <p:cNvSpPr txBox="1"/>
            <p:nvPr/>
          </p:nvSpPr>
          <p:spPr>
            <a:xfrm>
              <a:off x="5799326" y="4829090"/>
              <a:ext cx="428858"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endParaRPr kumimoji="1" lang="ja-JP" altLang="en-US" sz="2000" dirty="0">
                <a:latin typeface="BIZ UDPゴシック" panose="020B0400000000000000" pitchFamily="50" charset="-128"/>
                <a:ea typeface="BIZ UDPゴシック" panose="020B0400000000000000" pitchFamily="50" charset="-128"/>
              </a:endParaRPr>
            </a:p>
          </p:txBody>
        </p:sp>
      </p:grpSp>
      <p:grpSp>
        <p:nvGrpSpPr>
          <p:cNvPr id="75" name="グループ化 74">
            <a:extLst>
              <a:ext uri="{FF2B5EF4-FFF2-40B4-BE49-F238E27FC236}">
                <a16:creationId xmlns:a16="http://schemas.microsoft.com/office/drawing/2014/main" id="{D071ACF3-023F-43B5-8B50-B40286644204}"/>
              </a:ext>
            </a:extLst>
          </p:cNvPr>
          <p:cNvGrpSpPr/>
          <p:nvPr/>
        </p:nvGrpSpPr>
        <p:grpSpPr>
          <a:xfrm>
            <a:off x="8096850" y="4683806"/>
            <a:ext cx="579606" cy="2081717"/>
            <a:chOff x="5767930" y="4674391"/>
            <a:chExt cx="579606" cy="2081717"/>
          </a:xfrm>
        </p:grpSpPr>
        <p:sp>
          <p:nvSpPr>
            <p:cNvPr id="76" name="正方形/長方形 75">
              <a:extLst>
                <a:ext uri="{FF2B5EF4-FFF2-40B4-BE49-F238E27FC236}">
                  <a16:creationId xmlns:a16="http://schemas.microsoft.com/office/drawing/2014/main" id="{DCDEE3F2-F720-4C69-BDED-B36DCA5F48A4}"/>
                </a:ext>
              </a:extLst>
            </p:cNvPr>
            <p:cNvSpPr/>
            <p:nvPr/>
          </p:nvSpPr>
          <p:spPr>
            <a:xfrm>
              <a:off x="5940152" y="4989511"/>
              <a:ext cx="407384" cy="1766597"/>
            </a:xfrm>
            <a:prstGeom prst="rect">
              <a:avLst/>
            </a:prstGeom>
            <a:solidFill>
              <a:srgbClr val="FFFF00"/>
            </a:solidFill>
            <a:ln w="19050"/>
          </p:spPr>
          <p:style>
            <a:lnRef idx="2">
              <a:schemeClr val="dk1"/>
            </a:lnRef>
            <a:fillRef idx="1">
              <a:schemeClr val="lt1"/>
            </a:fillRef>
            <a:effectRef idx="0">
              <a:schemeClr val="dk1"/>
            </a:effectRef>
            <a:fontRef idx="minor">
              <a:schemeClr val="dk1"/>
            </a:fontRef>
          </p:style>
          <p:txBody>
            <a:bodyPr vert="eaVert" rtlCol="0" anchor="ctr"/>
            <a:lstStyle/>
            <a:p>
              <a:r>
                <a:rPr kumimoji="1" lang="ja-JP" altLang="en-US" sz="1100" dirty="0">
                  <a:solidFill>
                    <a:schemeClr val="tx1"/>
                  </a:solidFill>
                </a:rPr>
                <a:t>未達成項目の課題に対する次年度の取組み計画</a:t>
              </a:r>
              <a:r>
                <a:rPr lang="ja-JP" altLang="en-US" sz="1100" dirty="0">
                  <a:solidFill>
                    <a:schemeClr val="tx1"/>
                  </a:solidFill>
                </a:rPr>
                <a:t>を策定</a:t>
              </a:r>
              <a:endParaRPr kumimoji="1" lang="en-US" altLang="ja-JP" sz="1100" dirty="0">
                <a:solidFill>
                  <a:schemeClr val="tx1"/>
                </a:solidFill>
              </a:endParaRPr>
            </a:p>
          </p:txBody>
        </p:sp>
        <p:sp>
          <p:nvSpPr>
            <p:cNvPr id="77" name="テキスト ボックス 76">
              <a:extLst>
                <a:ext uri="{FF2B5EF4-FFF2-40B4-BE49-F238E27FC236}">
                  <a16:creationId xmlns:a16="http://schemas.microsoft.com/office/drawing/2014/main" id="{286F75AC-5530-4A84-B3F9-1A3EE5AA4AB5}"/>
                </a:ext>
              </a:extLst>
            </p:cNvPr>
            <p:cNvSpPr txBox="1"/>
            <p:nvPr/>
          </p:nvSpPr>
          <p:spPr>
            <a:xfrm>
              <a:off x="5767930" y="4674391"/>
              <a:ext cx="428858"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❽</a:t>
              </a:r>
              <a:endParaRPr kumimoji="1" lang="ja-JP" altLang="en-US" sz="2000"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20415507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10226</TotalTime>
  <Words>1187</Words>
  <Application>Microsoft Office PowerPoint</Application>
  <PresentationFormat>画面に合わせる (4:3)</PresentationFormat>
  <Paragraphs>119</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BIZ UDPゴシック</vt:lpstr>
      <vt:lpstr>HGSｺﾞｼｯｸE</vt:lpstr>
      <vt:lpstr>Meiryo UI</vt:lpstr>
      <vt:lpstr>ＭＳ Ｐゴシック</vt:lpstr>
      <vt:lpstr>UD デジタル 教科書体 NK-R</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PDCAサイクルに基づく進捗管理（進捗管理の実施・進行スケジュール）</dc:title>
  <dc:creator>atsuko</dc:creator>
  <cp:lastModifiedBy>桐山　栞里</cp:lastModifiedBy>
  <cp:revision>1032</cp:revision>
  <cp:lastPrinted>2025-04-25T04:53:51Z</cp:lastPrinted>
  <dcterms:created xsi:type="dcterms:W3CDTF">2017-09-18T04:43:12Z</dcterms:created>
  <dcterms:modified xsi:type="dcterms:W3CDTF">2025-05-28T01:29:21Z</dcterms:modified>
</cp:coreProperties>
</file>