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7" autoAdjust="0"/>
    <p:restoredTop sz="94434" autoAdjust="0"/>
  </p:normalViewPr>
  <p:slideViewPr>
    <p:cSldViewPr>
      <p:cViewPr varScale="1">
        <p:scale>
          <a:sx n="97" d="100"/>
          <a:sy n="97" d="100"/>
        </p:scale>
        <p:origin x="104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2025/12/18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2025/12/18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2025/12/18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2025/12/18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令和７年度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検討事項（中間報告）</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730035443"/>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令和７年度保健事業の事業評価や、好事例の横展開について、検討を行う。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令和８年度保健事業の募集及び事業決定を行う。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保険者努力支援制度の評価点下位の市町村に対し、国保ヘルスアップ支援事業「市町村保健事業への介入支援事業」において、介入支援を実施する。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B" panose="02020700000000000000" pitchFamily="17" charset="-128"/>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令和７年度の事業評価や、好事例の横展開について、検討中。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Wingdings" panose="05000000000000000000" pitchFamily="2" charset="2"/>
                        <a:buChar char="n"/>
                      </a:pP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Wingdings" panose="05000000000000000000" pitchFamily="2" charset="2"/>
                        <a:buChar char="n"/>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令和８年度保健事業について、独自事業分は申請事業を全て採択し、効果的取組は採択なしとした。</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0" indent="0">
                        <a:buFont typeface="UD デジタル 教科書体 N-B" panose="02020700000000000000" pitchFamily="17" charset="-128"/>
                        <a:buNone/>
                      </a:pP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千早赤阪村及び阪南市を支援対象に決定し、介入支援を実施中。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医療費通知に関する府内共通基準の見直しについて、検討を行う。</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より、マイナポータルでも医療費が確認できることを踏まえたうえで、医療費通知のサービス機能が損なわれないことを前提として、他の保険者における通知回数等も参考に、通知回数の見直しについて、検討中。</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graphicFrame>
        <p:nvGraphicFramePr>
          <p:cNvPr id="11" name="表 10"/>
          <p:cNvGraphicFramePr>
            <a:graphicFrameLocks noGrp="1"/>
          </p:cNvGraphicFramePr>
          <p:nvPr>
            <p:extLst>
              <p:ext uri="{D42A27DB-BD31-4B8C-83A1-F6EECF244321}">
                <p14:modId xmlns:p14="http://schemas.microsoft.com/office/powerpoint/2010/main" val="773434717"/>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graphicFrame>
        <p:nvGraphicFramePr>
          <p:cNvPr id="11" name="表 10"/>
          <p:cNvGraphicFramePr>
            <a:graphicFrameLocks noGrp="1"/>
          </p:cNvGraphicFramePr>
          <p:nvPr>
            <p:extLst>
              <p:ext uri="{D42A27DB-BD31-4B8C-83A1-F6EECF244321}">
                <p14:modId xmlns:p14="http://schemas.microsoft.com/office/powerpoint/2010/main" val="3047378564"/>
              </p:ext>
            </p:extLst>
          </p:nvPr>
        </p:nvGraphicFramePr>
        <p:xfrm>
          <a:off x="324707" y="474320"/>
          <a:ext cx="8531999" cy="5348121"/>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に関する協議を進める。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ついては、事務規約の策定にあたり、府議会及び各市町村議会の議決を要するなどの課題があること、一方、現状の国保連への事務委託において大きな課題等は生じていないことなどを踏まえ、引き続き、国の動向や他の都道府県の情報を共有していくことで、継続協議とすることを確認。</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9284362"/>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（検討済み</a:t>
                      </a:r>
                      <a:r>
                        <a:rPr kumimoji="1" lang="en-US" altLang="ja-JP" sz="800" b="0" dirty="0">
                          <a:solidFill>
                            <a:schemeClr val="tx1"/>
                          </a:solidFill>
                          <a:latin typeface="HGSｺﾞｼｯｸE" panose="020B0900000000000000" pitchFamily="50" charset="-128"/>
                          <a:ea typeface="HGSｺﾞｼｯｸE" panose="020B0900000000000000" pitchFamily="50" charset="-128"/>
                        </a:rPr>
                        <a:t>…</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■、検討中</a:t>
                      </a:r>
                      <a:r>
                        <a:rPr kumimoji="1" lang="en-US" altLang="ja-JP" sz="800" b="0" dirty="0">
                          <a:solidFill>
                            <a:schemeClr val="tx1"/>
                          </a:solidFill>
                          <a:latin typeface="HGSｺﾞｼｯｸE" panose="020B0900000000000000" pitchFamily="50" charset="-128"/>
                          <a:ea typeface="HGSｺﾞｼｯｸE" panose="020B0900000000000000" pitchFamily="50" charset="-128"/>
                        </a:rPr>
                        <a:t>…</a:t>
                      </a:r>
                      <a:r>
                        <a:rPr kumimoji="1" lang="ja-JP" altLang="en-US" sz="800" b="0" dirty="0">
                          <a:solidFill>
                            <a:schemeClr val="tx1"/>
                          </a:solidFill>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rowSpan="4">
                  <a:txBody>
                    <a:bodyPr/>
                    <a:lstStyle/>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　収納率向上に向けた収納対策につい　　て、令和６年度に作成した「収納率が低い要因分析シート」を活用</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した分析状況及び各市町村における取組み</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状況等を共有。滞納整理の取組みについて、意見交換を実施。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9388" marR="0" lvl="0" indent="-179388"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None/>
                        <a:tabLst/>
                        <a:defRPr/>
                      </a:pPr>
                      <a:endPar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9388" marR="0" lvl="0" indent="-179388"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None/>
                        <a:tabLst/>
                        <a:defRPr/>
                      </a:pPr>
                      <a:r>
                        <a:rPr kumimoji="1" lang="ja-JP" altLang="en-US" sz="800" i="0" baseline="0" dirty="0">
                          <a:solidFill>
                            <a:schemeClr val="tx1"/>
                          </a:solidFill>
                          <a:latin typeface="UD デジタル 教科書体 NP-B" panose="02020700000000000000" pitchFamily="18" charset="-128"/>
                          <a:ea typeface="UD デジタル 教科書体 NP-B" panose="02020700000000000000" pitchFamily="18" charset="-128"/>
                        </a:rPr>
                        <a:t>○　マイナ保険証への移行に伴う新たな取組みとなる</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通常よりも有効期限の短い資格確認書の運用等を検討予定。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95744918"/>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（第</a:t>
                      </a:r>
                      <a:r>
                        <a:rPr kumimoji="1" lang="en-US" altLang="ja-JP" sz="800" b="0" dirty="0">
                          <a:solidFill>
                            <a:schemeClr val="tx1"/>
                          </a:solidFill>
                          <a:latin typeface="HGSｺﾞｼｯｸE" panose="020B0900000000000000" pitchFamily="50" charset="-128"/>
                          <a:ea typeface="HGSｺﾞｼｯｸE" panose="020B0900000000000000" pitchFamily="50" charset="-128"/>
                        </a:rPr>
                        <a:t>42</a:t>
                      </a:r>
                      <a:r>
                        <a:rPr kumimoji="1" lang="ja-JP" altLang="en-US" sz="800" b="0" dirty="0">
                          <a:solidFill>
                            <a:schemeClr val="tx1"/>
                          </a:solidFill>
                          <a:latin typeface="HGSｺﾞｼｯｸE" panose="020B0900000000000000" pitchFamily="50" charset="-128"/>
                          <a:ea typeface="HGSｺﾞｼｯｸE" panose="020B0900000000000000" pitchFamily="50" charset="-128"/>
                        </a:rPr>
                        <a:t>回広域化調整会議（令和７年</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E" panose="020B0900000000000000" pitchFamily="50" charset="-128"/>
                          <a:ea typeface="HGSｺﾞｼｯｸE" panose="020B0900000000000000" pitchFamily="50" charset="-128"/>
                        </a:rPr>
                        <a:t>５月</a:t>
                      </a:r>
                      <a:r>
                        <a:rPr kumimoji="1" lang="en-US" altLang="ja-JP" sz="800" b="0" dirty="0">
                          <a:solidFill>
                            <a:schemeClr val="tx1"/>
                          </a:solidFill>
                          <a:latin typeface="HGSｺﾞｼｯｸE" panose="020B0900000000000000" pitchFamily="50" charset="-128"/>
                          <a:ea typeface="HGSｺﾞｼｯｸE" panose="020B0900000000000000" pitchFamily="50" charset="-128"/>
                        </a:rPr>
                        <a:t>13</a:t>
                      </a:r>
                      <a:r>
                        <a:rPr kumimoji="1" lang="ja-JP" altLang="en-US" sz="800" b="0" dirty="0">
                          <a:solidFill>
                            <a:schemeClr val="tx1"/>
                          </a:solidFill>
                          <a:latin typeface="HGSｺﾞｼｯｸE" panose="020B0900000000000000" pitchFamily="50" charset="-128"/>
                          <a:ea typeface="HGSｺﾞｼｯｸE" panose="020B0900000000000000" pitchFamily="50" charset="-128"/>
                        </a:rPr>
                        <a:t>日開催）にて決定）</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令和７年度における検討状況</a:t>
                      </a:r>
                      <a:endParaRPr kumimoji="1" lang="en-US" altLang="ja-JP" sz="800" b="0" dirty="0">
                        <a:solidFill>
                          <a:schemeClr val="tx1"/>
                        </a:solidFill>
                        <a:latin typeface="HGSｺﾞｼｯｸE" panose="020B0900000000000000" pitchFamily="50" charset="-128"/>
                        <a:ea typeface="HGS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HGSｺﾞｼｯｸE" panose="020B0900000000000000" pitchFamily="50" charset="-128"/>
                          <a:ea typeface="HGSｺﾞｼｯｸE" panose="020B0900000000000000" pitchFamily="50" charset="-128"/>
                        </a:rPr>
                        <a:t>（検討済み</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■、検討中</a:t>
                      </a:r>
                      <a:r>
                        <a:rPr kumimoji="1" lang="en-US" altLang="ja-JP" sz="800" b="0" dirty="0">
                          <a:latin typeface="HGSｺﾞｼｯｸE" panose="020B0900000000000000" pitchFamily="50" charset="-128"/>
                          <a:ea typeface="HGSｺﾞｼｯｸE" panose="020B0900000000000000" pitchFamily="50" charset="-128"/>
                        </a:rPr>
                        <a:t>…</a:t>
                      </a:r>
                      <a:r>
                        <a:rPr kumimoji="1" lang="ja-JP" altLang="en-US" sz="800" b="0" dirty="0">
                          <a:latin typeface="HGSｺﾞｼｯｸE" panose="020B0900000000000000" pitchFamily="50" charset="-128"/>
                          <a:ea typeface="HGSｺﾞｼｯｸE" panose="020B09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令和７年度は、概ね３年ごとに制度継続の可否を検討する年度に該当することから、実態調査を実施したうえで検討を進める。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各市町村における給付実績や他制度の状況等の実態調査を実施し、その結果をもとに、制度を継続または廃止した場合に被保険者に与える影響等も踏まえたうえで、令和９年度以降の制度の方向性を検討中。</a:t>
                      </a:r>
                      <a:r>
                        <a:rPr lang="ja-JP" altLang="en-US" sz="800" dirty="0">
                          <a:solidFill>
                            <a:schemeClr val="tx1"/>
                          </a:solidFill>
                        </a:rPr>
                        <a:t> </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r>
              <a:rPr kumimoji="1" lang="ja-JP" altLang="en-US" sz="1800" dirty="0">
                <a:latin typeface="HGS創英角ｺﾞｼｯｸUB" panose="020B0900000000000000" pitchFamily="50" charset="-128"/>
                <a:ea typeface="HGS創英角ｺﾞｼｯｸUB" panose="020B0900000000000000" pitchFamily="50" charset="-128"/>
              </a:rPr>
              <a:t>（中間報告）</a:t>
            </a: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103058"/>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6256</TotalTime>
  <Words>2515</Words>
  <Application>Microsoft Office PowerPoint</Application>
  <PresentationFormat>画面に合わせる (4:3)</PresentationFormat>
  <Paragraphs>238</Paragraphs>
  <Slides>5</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令和７年度　事業運営検討Ｗ・Ｇの検討事項（中間報告）</vt:lpstr>
      <vt:lpstr>令和７年度　事業運営検討Ｗ・Ｇの検討事項（中間報告）</vt:lpstr>
      <vt:lpstr>令和７年度　事業運営検討Ｗ・Ｇの検討事項（中間報告）</vt:lpstr>
      <vt:lpstr>令和７年度　事業運営検討Ｗ・Ｇの検討事項（中間報告）</vt:lpstr>
      <vt:lpstr>令和７年度　事業運営検討Ｗ・Ｇの検討事項（中間報告）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581</cp:revision>
  <cp:lastPrinted>2024-12-10T08:07:47Z</cp:lastPrinted>
  <dcterms:created xsi:type="dcterms:W3CDTF">2016-01-05T01:34:32Z</dcterms:created>
  <dcterms:modified xsi:type="dcterms:W3CDTF">2025-12-18T00:01:17Z</dcterms:modified>
</cp:coreProperties>
</file>