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4"/>
  </p:sldMasterIdLst>
  <p:notesMasterIdLst>
    <p:notesMasterId r:id="rId6"/>
  </p:notesMasterIdLst>
  <p:sldIdLst>
    <p:sldId id="257" r:id="rId5"/>
  </p:sldIdLst>
  <p:sldSz cx="9144000" cy="6858000" type="screen4x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D8CE"/>
    <a:srgbClr val="0168B7"/>
    <a:srgbClr val="D3F5F3"/>
    <a:srgbClr val="E60012"/>
    <a:srgbClr val="16645E"/>
    <a:srgbClr val="209088"/>
    <a:srgbClr val="E7F5FF"/>
    <a:srgbClr val="E3F9F8"/>
    <a:srgbClr val="DDF7F6"/>
    <a:srgbClr val="EFFB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4660"/>
  </p:normalViewPr>
  <p:slideViewPr>
    <p:cSldViewPr snapToGrid="0">
      <p:cViewPr varScale="1">
        <p:scale>
          <a:sx n="92" d="100"/>
          <a:sy n="92" d="100"/>
        </p:scale>
        <p:origin x="149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341313"/>
          </a:xfrm>
          <a:prstGeom prst="rect">
            <a:avLst/>
          </a:prstGeom>
        </p:spPr>
        <p:txBody>
          <a:bodyPr vert="horz" lIns="91440" tIns="45720" rIns="91440" bIns="45720" rtlCol="0"/>
          <a:lstStyle>
            <a:lvl1pPr algn="r">
              <a:defRPr sz="1200"/>
            </a:lvl1pPr>
          </a:lstStyle>
          <a:p>
            <a:fld id="{F04829BB-3077-4B27-B70D-1FDB843E0D6B}" type="datetimeFigureOut">
              <a:rPr kumimoji="1" lang="ja-JP" altLang="en-US" smtClean="0"/>
              <a:t>2026/6/3</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76600"/>
            <a:ext cx="7951788" cy="26797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6465888"/>
            <a:ext cx="4308475" cy="341312"/>
          </a:xfrm>
          <a:prstGeom prst="rect">
            <a:avLst/>
          </a:prstGeom>
        </p:spPr>
        <p:txBody>
          <a:bodyPr vert="horz" lIns="91440" tIns="45720" rIns="91440" bIns="45720" rtlCol="0" anchor="b"/>
          <a:lstStyle>
            <a:lvl1pPr algn="r">
              <a:defRPr sz="1200"/>
            </a:lvl1pPr>
          </a:lstStyle>
          <a:p>
            <a:fld id="{6A9829A3-EFCC-428D-AEDC-0FE0BAE8C120}" type="slidenum">
              <a:rPr kumimoji="1" lang="ja-JP" altLang="en-US" smtClean="0"/>
              <a:t>‹#›</a:t>
            </a:fld>
            <a:endParaRPr kumimoji="1" lang="ja-JP" altLang="en-US"/>
          </a:p>
        </p:txBody>
      </p:sp>
    </p:spTree>
    <p:extLst>
      <p:ext uri="{BB962C8B-B14F-4D97-AF65-F5344CB8AC3E}">
        <p14:creationId xmlns:p14="http://schemas.microsoft.com/office/powerpoint/2010/main" val="22902454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A9829A3-EFCC-428D-AEDC-0FE0BAE8C120}" type="slidenum">
              <a:rPr kumimoji="1" lang="ja-JP" altLang="en-US" smtClean="0"/>
              <a:t>1</a:t>
            </a:fld>
            <a:endParaRPr kumimoji="1" lang="ja-JP" altLang="en-US"/>
          </a:p>
        </p:txBody>
      </p:sp>
    </p:spTree>
    <p:extLst>
      <p:ext uri="{BB962C8B-B14F-4D97-AF65-F5344CB8AC3E}">
        <p14:creationId xmlns:p14="http://schemas.microsoft.com/office/powerpoint/2010/main" val="39929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8884803-A4F1-4BB9-AF17-029AF9892E45}" type="datetimeFigureOut">
              <a:rPr kumimoji="1" lang="ja-JP" altLang="en-US" smtClean="0"/>
              <a:t>2026/6/3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7DFBF9-AC61-4A25-B92E-8808042AA520}" type="slidenum">
              <a:rPr kumimoji="1" lang="ja-JP" altLang="en-US" smtClean="0"/>
              <a:t>‹#›</a:t>
            </a:fld>
            <a:endParaRPr kumimoji="1" lang="ja-JP" altLang="en-US"/>
          </a:p>
        </p:txBody>
      </p:sp>
    </p:spTree>
    <p:extLst>
      <p:ext uri="{BB962C8B-B14F-4D97-AF65-F5344CB8AC3E}">
        <p14:creationId xmlns:p14="http://schemas.microsoft.com/office/powerpoint/2010/main" val="3423595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884803-A4F1-4BB9-AF17-029AF9892E45}" type="datetimeFigureOut">
              <a:rPr kumimoji="1" lang="ja-JP" altLang="en-US" smtClean="0"/>
              <a:t>2026/6/3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7DFBF9-AC61-4A25-B92E-8808042AA520}" type="slidenum">
              <a:rPr kumimoji="1" lang="ja-JP" altLang="en-US" smtClean="0"/>
              <a:t>‹#›</a:t>
            </a:fld>
            <a:endParaRPr kumimoji="1" lang="ja-JP" altLang="en-US"/>
          </a:p>
        </p:txBody>
      </p:sp>
    </p:spTree>
    <p:extLst>
      <p:ext uri="{BB962C8B-B14F-4D97-AF65-F5344CB8AC3E}">
        <p14:creationId xmlns:p14="http://schemas.microsoft.com/office/powerpoint/2010/main" val="121109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884803-A4F1-4BB9-AF17-029AF9892E45}" type="datetimeFigureOut">
              <a:rPr kumimoji="1" lang="ja-JP" altLang="en-US" smtClean="0"/>
              <a:t>2026/6/3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7DFBF9-AC61-4A25-B92E-8808042AA520}" type="slidenum">
              <a:rPr kumimoji="1" lang="ja-JP" altLang="en-US" smtClean="0"/>
              <a:t>‹#›</a:t>
            </a:fld>
            <a:endParaRPr kumimoji="1" lang="ja-JP" altLang="en-US"/>
          </a:p>
        </p:txBody>
      </p:sp>
    </p:spTree>
    <p:extLst>
      <p:ext uri="{BB962C8B-B14F-4D97-AF65-F5344CB8AC3E}">
        <p14:creationId xmlns:p14="http://schemas.microsoft.com/office/powerpoint/2010/main" val="335332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884803-A4F1-4BB9-AF17-029AF9892E45}" type="datetimeFigureOut">
              <a:rPr kumimoji="1" lang="ja-JP" altLang="en-US" smtClean="0"/>
              <a:t>2026/6/3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7DFBF9-AC61-4A25-B92E-8808042AA520}" type="slidenum">
              <a:rPr kumimoji="1" lang="ja-JP" altLang="en-US" smtClean="0"/>
              <a:t>‹#›</a:t>
            </a:fld>
            <a:endParaRPr kumimoji="1" lang="ja-JP" altLang="en-US"/>
          </a:p>
        </p:txBody>
      </p:sp>
    </p:spTree>
    <p:extLst>
      <p:ext uri="{BB962C8B-B14F-4D97-AF65-F5344CB8AC3E}">
        <p14:creationId xmlns:p14="http://schemas.microsoft.com/office/powerpoint/2010/main" val="2484089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884803-A4F1-4BB9-AF17-029AF9892E45}" type="datetimeFigureOut">
              <a:rPr kumimoji="1" lang="ja-JP" altLang="en-US" smtClean="0"/>
              <a:t>2026/6/3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7DFBF9-AC61-4A25-B92E-8808042AA520}" type="slidenum">
              <a:rPr kumimoji="1" lang="ja-JP" altLang="en-US" smtClean="0"/>
              <a:t>‹#›</a:t>
            </a:fld>
            <a:endParaRPr kumimoji="1" lang="ja-JP" altLang="en-US"/>
          </a:p>
        </p:txBody>
      </p:sp>
    </p:spTree>
    <p:extLst>
      <p:ext uri="{BB962C8B-B14F-4D97-AF65-F5344CB8AC3E}">
        <p14:creationId xmlns:p14="http://schemas.microsoft.com/office/powerpoint/2010/main" val="76835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884803-A4F1-4BB9-AF17-029AF9892E45}" type="datetimeFigureOut">
              <a:rPr kumimoji="1" lang="ja-JP" altLang="en-US" smtClean="0"/>
              <a:t>2026/6/3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7DFBF9-AC61-4A25-B92E-8808042AA520}" type="slidenum">
              <a:rPr kumimoji="1" lang="ja-JP" altLang="en-US" smtClean="0"/>
              <a:t>‹#›</a:t>
            </a:fld>
            <a:endParaRPr kumimoji="1" lang="ja-JP" altLang="en-US"/>
          </a:p>
        </p:txBody>
      </p:sp>
    </p:spTree>
    <p:extLst>
      <p:ext uri="{BB962C8B-B14F-4D97-AF65-F5344CB8AC3E}">
        <p14:creationId xmlns:p14="http://schemas.microsoft.com/office/powerpoint/2010/main" val="29283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8884803-A4F1-4BB9-AF17-029AF9892E45}" type="datetimeFigureOut">
              <a:rPr kumimoji="1" lang="ja-JP" altLang="en-US" smtClean="0"/>
              <a:t>2026/6/3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37DFBF9-AC61-4A25-B92E-8808042AA520}" type="slidenum">
              <a:rPr kumimoji="1" lang="ja-JP" altLang="en-US" smtClean="0"/>
              <a:t>‹#›</a:t>
            </a:fld>
            <a:endParaRPr kumimoji="1" lang="ja-JP" altLang="en-US"/>
          </a:p>
        </p:txBody>
      </p:sp>
    </p:spTree>
    <p:extLst>
      <p:ext uri="{BB962C8B-B14F-4D97-AF65-F5344CB8AC3E}">
        <p14:creationId xmlns:p14="http://schemas.microsoft.com/office/powerpoint/2010/main" val="390075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884803-A4F1-4BB9-AF17-029AF9892E45}" type="datetimeFigureOut">
              <a:rPr kumimoji="1" lang="ja-JP" altLang="en-US" smtClean="0"/>
              <a:t>2026/6/3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37DFBF9-AC61-4A25-B92E-8808042AA520}" type="slidenum">
              <a:rPr kumimoji="1" lang="ja-JP" altLang="en-US" smtClean="0"/>
              <a:t>‹#›</a:t>
            </a:fld>
            <a:endParaRPr kumimoji="1" lang="ja-JP" altLang="en-US"/>
          </a:p>
        </p:txBody>
      </p:sp>
    </p:spTree>
    <p:extLst>
      <p:ext uri="{BB962C8B-B14F-4D97-AF65-F5344CB8AC3E}">
        <p14:creationId xmlns:p14="http://schemas.microsoft.com/office/powerpoint/2010/main" val="108945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84803-A4F1-4BB9-AF17-029AF9892E45}" type="datetimeFigureOut">
              <a:rPr kumimoji="1" lang="ja-JP" altLang="en-US" smtClean="0"/>
              <a:t>2026/6/3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37DFBF9-AC61-4A25-B92E-8808042AA520}" type="slidenum">
              <a:rPr kumimoji="1" lang="ja-JP" altLang="en-US" smtClean="0"/>
              <a:t>‹#›</a:t>
            </a:fld>
            <a:endParaRPr kumimoji="1" lang="ja-JP" altLang="en-US"/>
          </a:p>
        </p:txBody>
      </p:sp>
    </p:spTree>
    <p:extLst>
      <p:ext uri="{BB962C8B-B14F-4D97-AF65-F5344CB8AC3E}">
        <p14:creationId xmlns:p14="http://schemas.microsoft.com/office/powerpoint/2010/main" val="151740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884803-A4F1-4BB9-AF17-029AF9892E45}" type="datetimeFigureOut">
              <a:rPr kumimoji="1" lang="ja-JP" altLang="en-US" smtClean="0"/>
              <a:t>2026/6/3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7DFBF9-AC61-4A25-B92E-8808042AA520}" type="slidenum">
              <a:rPr kumimoji="1" lang="ja-JP" altLang="en-US" smtClean="0"/>
              <a:t>‹#›</a:t>
            </a:fld>
            <a:endParaRPr kumimoji="1" lang="ja-JP" altLang="en-US"/>
          </a:p>
        </p:txBody>
      </p:sp>
    </p:spTree>
    <p:extLst>
      <p:ext uri="{BB962C8B-B14F-4D97-AF65-F5344CB8AC3E}">
        <p14:creationId xmlns:p14="http://schemas.microsoft.com/office/powerpoint/2010/main" val="344720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884803-A4F1-4BB9-AF17-029AF9892E45}" type="datetimeFigureOut">
              <a:rPr kumimoji="1" lang="ja-JP" altLang="en-US" smtClean="0"/>
              <a:t>2026/6/3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7DFBF9-AC61-4A25-B92E-8808042AA520}" type="slidenum">
              <a:rPr kumimoji="1" lang="ja-JP" altLang="en-US" smtClean="0"/>
              <a:t>‹#›</a:t>
            </a:fld>
            <a:endParaRPr kumimoji="1" lang="ja-JP" altLang="en-US"/>
          </a:p>
        </p:txBody>
      </p:sp>
    </p:spTree>
    <p:extLst>
      <p:ext uri="{BB962C8B-B14F-4D97-AF65-F5344CB8AC3E}">
        <p14:creationId xmlns:p14="http://schemas.microsoft.com/office/powerpoint/2010/main" val="160012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84803-A4F1-4BB9-AF17-029AF9892E45}" type="datetimeFigureOut">
              <a:rPr kumimoji="1" lang="ja-JP" altLang="en-US" smtClean="0"/>
              <a:t>2026/6/3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DFBF9-AC61-4A25-B92E-8808042AA520}" type="slidenum">
              <a:rPr kumimoji="1" lang="ja-JP" altLang="en-US" smtClean="0"/>
              <a:t>‹#›</a:t>
            </a:fld>
            <a:endParaRPr kumimoji="1" lang="ja-JP" altLang="en-US"/>
          </a:p>
        </p:txBody>
      </p:sp>
    </p:spTree>
    <p:extLst>
      <p:ext uri="{BB962C8B-B14F-4D97-AF65-F5344CB8AC3E}">
        <p14:creationId xmlns:p14="http://schemas.microsoft.com/office/powerpoint/2010/main" val="42351632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njk-brand.co.jp/"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1AB9A67-114F-46CF-B852-99EECE3E9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7" y="16800"/>
            <a:ext cx="2573845" cy="448927"/>
          </a:xfrm>
          <a:prstGeom prst="rect">
            <a:avLst/>
          </a:prstGeom>
        </p:spPr>
      </p:pic>
      <p:sp>
        <p:nvSpPr>
          <p:cNvPr id="5" name="テキスト ボックス 4">
            <a:extLst>
              <a:ext uri="{FF2B5EF4-FFF2-40B4-BE49-F238E27FC236}">
                <a16:creationId xmlns:a16="http://schemas.microsoft.com/office/drawing/2014/main" id="{312DC654-D6D8-4068-9BE8-249418DCAB2C}"/>
              </a:ext>
            </a:extLst>
          </p:cNvPr>
          <p:cNvSpPr txBox="1"/>
          <p:nvPr/>
        </p:nvSpPr>
        <p:spPr>
          <a:xfrm>
            <a:off x="266008" y="1025633"/>
            <a:ext cx="9153230" cy="954107"/>
          </a:xfrm>
          <a:prstGeom prst="rect">
            <a:avLst/>
          </a:prstGeom>
          <a:noFill/>
        </p:spPr>
        <p:txBody>
          <a:bodyPr wrap="square" rtlCol="0">
            <a:spAutoFit/>
          </a:bodyPr>
          <a:lstStyle/>
          <a:p>
            <a:r>
              <a:rPr kumimoji="1" lang="ja-JP" altLang="en-US" sz="1400" b="1" dirty="0">
                <a:latin typeface="BIZ UDP明朝 Medium" panose="02020500000000000000" pitchFamily="18" charset="-128"/>
                <a:ea typeface="BIZ UDP明朝 Medium" panose="02020500000000000000" pitchFamily="18" charset="-128"/>
              </a:rPr>
              <a:t>　</a:t>
            </a:r>
            <a:r>
              <a:rPr kumimoji="1" lang="ja-JP" altLang="en-US" sz="1400" dirty="0">
                <a:latin typeface="BIZ UDP明朝 Medium" panose="02020500000000000000" pitchFamily="18" charset="-128"/>
                <a:ea typeface="BIZ UDP明朝 Medium" panose="02020500000000000000" pitchFamily="18" charset="-128"/>
              </a:rPr>
              <a:t>株式会社中島重久堂の前代表取締役　故　中島　良規様のご遺志に基づき、大阪府イノベーション創出基金に、</a:t>
            </a:r>
            <a:endParaRPr kumimoji="1" lang="en-US" altLang="ja-JP" sz="1400" dirty="0">
              <a:latin typeface="BIZ UDP明朝 Medium" panose="02020500000000000000" pitchFamily="18" charset="-128"/>
              <a:ea typeface="BIZ UDP明朝 Medium" panose="02020500000000000000" pitchFamily="18" charset="-128"/>
            </a:endParaRPr>
          </a:p>
          <a:p>
            <a:r>
              <a:rPr kumimoji="1" lang="en-US" altLang="ja-JP" sz="1400" dirty="0">
                <a:latin typeface="BIZ UDP明朝 Medium" panose="02020500000000000000" pitchFamily="18" charset="-128"/>
                <a:ea typeface="BIZ UDP明朝 Medium" panose="02020500000000000000" pitchFamily="18" charset="-128"/>
              </a:rPr>
              <a:t>1</a:t>
            </a:r>
            <a:r>
              <a:rPr kumimoji="1" lang="ja-JP" altLang="en-US" sz="1400" dirty="0">
                <a:latin typeface="BIZ UDP明朝 Medium" panose="02020500000000000000" pitchFamily="18" charset="-128"/>
                <a:ea typeface="BIZ UDP明朝 Medium" panose="02020500000000000000" pitchFamily="18" charset="-128"/>
              </a:rPr>
              <a:t>億円のご寄附をいただきました。</a:t>
            </a:r>
          </a:p>
          <a:p>
            <a:r>
              <a:rPr kumimoji="1" lang="ja-JP" altLang="en-US" sz="1400" dirty="0">
                <a:latin typeface="BIZ UDP明朝 Medium" panose="02020500000000000000" pitchFamily="18" charset="-128"/>
                <a:ea typeface="BIZ UDP明朝 Medium" panose="02020500000000000000" pitchFamily="18" charset="-128"/>
              </a:rPr>
              <a:t>　大阪府といたしましては、この貴重なご寄附をご遺志に基づき、ものづくり産業のさらなる発展に資するよう、</a:t>
            </a:r>
            <a:endParaRPr kumimoji="1" lang="en-US" altLang="ja-JP" sz="1400" dirty="0">
              <a:latin typeface="BIZ UDP明朝 Medium" panose="02020500000000000000" pitchFamily="18" charset="-128"/>
              <a:ea typeface="BIZ UDP明朝 Medium" panose="02020500000000000000" pitchFamily="18" charset="-128"/>
            </a:endParaRPr>
          </a:p>
          <a:p>
            <a:r>
              <a:rPr kumimoji="1" lang="ja-JP" altLang="en-US" sz="1400" dirty="0">
                <a:latin typeface="BIZ UDP明朝 Medium" panose="02020500000000000000" pitchFamily="18" charset="-128"/>
                <a:ea typeface="BIZ UDP明朝 Medium" panose="02020500000000000000" pitchFamily="18" charset="-128"/>
              </a:rPr>
              <a:t>適切に活用してまいります。</a:t>
            </a:r>
          </a:p>
        </p:txBody>
      </p:sp>
      <p:sp>
        <p:nvSpPr>
          <p:cNvPr id="11" name="正方形/長方形 10">
            <a:extLst>
              <a:ext uri="{FF2B5EF4-FFF2-40B4-BE49-F238E27FC236}">
                <a16:creationId xmlns:a16="http://schemas.microsoft.com/office/drawing/2014/main" id="{72C84916-BB78-4FFC-9AD5-1A5CDE7AA0E9}"/>
              </a:ext>
            </a:extLst>
          </p:cNvPr>
          <p:cNvSpPr/>
          <p:nvPr/>
        </p:nvSpPr>
        <p:spPr>
          <a:xfrm>
            <a:off x="355191" y="465809"/>
            <a:ext cx="8674780" cy="39444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TW" altLang="en-US" sz="2000" b="1" dirty="0">
                <a:solidFill>
                  <a:schemeClr val="tx1"/>
                </a:solidFill>
                <a:latin typeface="BIZ UDPゴシック" panose="020B0400000000000000" pitchFamily="50" charset="-128"/>
                <a:ea typeface="BIZ UDPゴシック" panose="020B0400000000000000" pitchFamily="50" charset="-128"/>
              </a:rPr>
              <a:t>故　中島　良規様</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からの大阪府イノベーション創出基金へのご寄附について</a:t>
            </a:r>
          </a:p>
        </p:txBody>
      </p:sp>
      <p:cxnSp>
        <p:nvCxnSpPr>
          <p:cNvPr id="13" name="直線コネクタ 12">
            <a:extLst>
              <a:ext uri="{FF2B5EF4-FFF2-40B4-BE49-F238E27FC236}">
                <a16:creationId xmlns:a16="http://schemas.microsoft.com/office/drawing/2014/main" id="{785F5FAA-F041-4DF5-81ED-5088EB9C0904}"/>
              </a:ext>
            </a:extLst>
          </p:cNvPr>
          <p:cNvCxnSpPr>
            <a:cxnSpLocks/>
          </p:cNvCxnSpPr>
          <p:nvPr/>
        </p:nvCxnSpPr>
        <p:spPr>
          <a:xfrm>
            <a:off x="199419" y="932320"/>
            <a:ext cx="8745160" cy="0"/>
          </a:xfrm>
          <a:prstGeom prst="line">
            <a:avLst/>
          </a:prstGeom>
          <a:ln w="44450" cmpd="thinThick">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C8EB4BF6-8EDE-4D9D-AF9F-BB0CEC31AF33}"/>
              </a:ext>
            </a:extLst>
          </p:cNvPr>
          <p:cNvSpPr/>
          <p:nvPr/>
        </p:nvSpPr>
        <p:spPr>
          <a:xfrm>
            <a:off x="44052" y="1013990"/>
            <a:ext cx="9055894" cy="973673"/>
          </a:xfrm>
          <a:prstGeom prst="roundRect">
            <a:avLst>
              <a:gd name="adj" fmla="val 694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B78983A2-B78E-4C04-922C-C02E4588F606}"/>
              </a:ext>
            </a:extLst>
          </p:cNvPr>
          <p:cNvSpPr/>
          <p:nvPr/>
        </p:nvSpPr>
        <p:spPr>
          <a:xfrm>
            <a:off x="44052" y="2050820"/>
            <a:ext cx="5226217" cy="1994855"/>
          </a:xfrm>
          <a:prstGeom prst="roundRect">
            <a:avLst>
              <a:gd name="adj" fmla="val 525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1CFDD96-7595-43F7-AB5E-566CAE367CA9}"/>
              </a:ext>
            </a:extLst>
          </p:cNvPr>
          <p:cNvSpPr txBox="1"/>
          <p:nvPr/>
        </p:nvSpPr>
        <p:spPr>
          <a:xfrm>
            <a:off x="1228211" y="2094632"/>
            <a:ext cx="2857090" cy="523220"/>
          </a:xfrm>
          <a:prstGeom prst="rect">
            <a:avLst/>
          </a:prstGeom>
          <a:noFill/>
        </p:spPr>
        <p:txBody>
          <a:bodyPr wrap="square" rtlCol="0">
            <a:spAutoFit/>
          </a:bodyPr>
          <a:lstStyle/>
          <a:p>
            <a:r>
              <a:rPr kumimoji="1" lang="en-US" altLang="ja-JP" sz="1400" b="1" dirty="0">
                <a:latin typeface="BIZ UDP明朝 Medium" panose="02020500000000000000" pitchFamily="18" charset="-128"/>
                <a:ea typeface="BIZ UDP明朝 Medium" panose="02020500000000000000" pitchFamily="18" charset="-128"/>
              </a:rPr>
              <a:t>《</a:t>
            </a:r>
            <a:r>
              <a:rPr kumimoji="1" lang="ja-JP" altLang="en-US" sz="1400" b="1" dirty="0">
                <a:latin typeface="BIZ UDP明朝 Medium" panose="02020500000000000000" pitchFamily="18" charset="-128"/>
                <a:ea typeface="BIZ UDP明朝 Medium" panose="02020500000000000000" pitchFamily="18" charset="-128"/>
              </a:rPr>
              <a:t>株式会社中島重久堂について</a:t>
            </a:r>
            <a:r>
              <a:rPr kumimoji="1" lang="en-US" altLang="ja-JP" sz="1400" b="1" dirty="0">
                <a:latin typeface="BIZ UDP明朝 Medium" panose="02020500000000000000" pitchFamily="18" charset="-128"/>
                <a:ea typeface="BIZ UDP明朝 Medium" panose="02020500000000000000" pitchFamily="18" charset="-128"/>
              </a:rPr>
              <a:t>》</a:t>
            </a:r>
            <a:endParaRPr kumimoji="1" lang="ja-JP" altLang="en-US" sz="1400" b="1" dirty="0">
              <a:latin typeface="BIZ UDP明朝 Medium" panose="02020500000000000000" pitchFamily="18" charset="-128"/>
              <a:ea typeface="BIZ UDP明朝 Medium" panose="02020500000000000000" pitchFamily="18" charset="-128"/>
            </a:endParaRPr>
          </a:p>
          <a:p>
            <a:r>
              <a:rPr kumimoji="1" lang="ja-JP" altLang="en-US" sz="1400" dirty="0">
                <a:latin typeface="BIZ UDP明朝 Medium" panose="02020500000000000000" pitchFamily="18" charset="-128"/>
                <a:ea typeface="BIZ UDP明朝 Medium" panose="02020500000000000000" pitchFamily="18" charset="-128"/>
              </a:rPr>
              <a:t>　</a:t>
            </a:r>
          </a:p>
        </p:txBody>
      </p:sp>
      <p:sp>
        <p:nvSpPr>
          <p:cNvPr id="18" name="テキスト ボックス 17">
            <a:extLst>
              <a:ext uri="{FF2B5EF4-FFF2-40B4-BE49-F238E27FC236}">
                <a16:creationId xmlns:a16="http://schemas.microsoft.com/office/drawing/2014/main" id="{27274489-27CB-4BD1-854D-60EE1EA81645}"/>
              </a:ext>
            </a:extLst>
          </p:cNvPr>
          <p:cNvSpPr txBox="1"/>
          <p:nvPr/>
        </p:nvSpPr>
        <p:spPr>
          <a:xfrm>
            <a:off x="1654318" y="4144957"/>
            <a:ext cx="2264395" cy="307777"/>
          </a:xfrm>
          <a:prstGeom prst="rect">
            <a:avLst/>
          </a:prstGeom>
          <a:noFill/>
        </p:spPr>
        <p:txBody>
          <a:bodyPr wrap="square" rtlCol="0">
            <a:spAutoFit/>
          </a:bodyPr>
          <a:lstStyle/>
          <a:p>
            <a:r>
              <a:rPr kumimoji="1" lang="en-US" altLang="ja-JP" sz="1400" b="1" dirty="0">
                <a:latin typeface="BIZ UDP明朝 Medium" panose="02020500000000000000" pitchFamily="18" charset="-128"/>
                <a:ea typeface="BIZ UDP明朝 Medium" panose="02020500000000000000" pitchFamily="18" charset="-128"/>
              </a:rPr>
              <a:t>《</a:t>
            </a:r>
            <a:r>
              <a:rPr kumimoji="1" lang="ja-JP" altLang="en-US" sz="1400" b="1" dirty="0">
                <a:latin typeface="BIZ UDP明朝 Medium" panose="02020500000000000000" pitchFamily="18" charset="-128"/>
                <a:ea typeface="BIZ UDP明朝 Medium" panose="02020500000000000000" pitchFamily="18" charset="-128"/>
              </a:rPr>
              <a:t>ご寄附に至った経緯</a:t>
            </a:r>
            <a:r>
              <a:rPr kumimoji="1" lang="en-US" altLang="ja-JP" sz="1400" b="1" dirty="0">
                <a:latin typeface="BIZ UDP明朝 Medium" panose="02020500000000000000" pitchFamily="18" charset="-128"/>
                <a:ea typeface="BIZ UDP明朝 Medium" panose="02020500000000000000" pitchFamily="18" charset="-128"/>
              </a:rPr>
              <a:t>》</a:t>
            </a:r>
            <a:endParaRPr kumimoji="1" lang="ja-JP" altLang="en-US" sz="1400" b="1" dirty="0">
              <a:latin typeface="BIZ UDP明朝 Medium" panose="02020500000000000000" pitchFamily="18" charset="-128"/>
              <a:ea typeface="BIZ UDP明朝 Medium" panose="02020500000000000000" pitchFamily="18" charset="-128"/>
            </a:endParaRPr>
          </a:p>
        </p:txBody>
      </p:sp>
      <p:sp>
        <p:nvSpPr>
          <p:cNvPr id="19" name="テキスト ボックス 18">
            <a:extLst>
              <a:ext uri="{FF2B5EF4-FFF2-40B4-BE49-F238E27FC236}">
                <a16:creationId xmlns:a16="http://schemas.microsoft.com/office/drawing/2014/main" id="{1349CE94-C63A-4BEA-836A-829AF1AFF987}"/>
              </a:ext>
            </a:extLst>
          </p:cNvPr>
          <p:cNvSpPr txBox="1"/>
          <p:nvPr/>
        </p:nvSpPr>
        <p:spPr>
          <a:xfrm>
            <a:off x="43647" y="2384597"/>
            <a:ext cx="5485736" cy="1384995"/>
          </a:xfrm>
          <a:prstGeom prst="rect">
            <a:avLst/>
          </a:prstGeom>
          <a:noFill/>
        </p:spPr>
        <p:txBody>
          <a:bodyPr wrap="square" rtlCol="0">
            <a:spAutoFit/>
          </a:bodyPr>
          <a:lstStyle/>
          <a:p>
            <a:r>
              <a:rPr kumimoji="1" lang="ja-JP" altLang="en-US" sz="1200" dirty="0">
                <a:latin typeface="BIZ UDP明朝 Medium" panose="02020500000000000000" pitchFamily="18" charset="-128"/>
                <a:ea typeface="BIZ UDP明朝 Medium" panose="02020500000000000000" pitchFamily="18" charset="-128"/>
              </a:rPr>
              <a:t>　株式会社中島重久堂は、</a:t>
            </a:r>
            <a:r>
              <a:rPr kumimoji="1" lang="en-US" altLang="ja-JP" sz="1200" dirty="0">
                <a:latin typeface="BIZ UDP明朝 Medium" panose="02020500000000000000" pitchFamily="18" charset="-128"/>
                <a:ea typeface="BIZ UDP明朝 Medium" panose="02020500000000000000" pitchFamily="18" charset="-128"/>
              </a:rPr>
              <a:t>1933</a:t>
            </a:r>
            <a:r>
              <a:rPr kumimoji="1" lang="ja-JP" altLang="en-US" sz="1200" dirty="0">
                <a:latin typeface="BIZ UDP明朝 Medium" panose="02020500000000000000" pitchFamily="18" charset="-128"/>
                <a:ea typeface="BIZ UDP明朝 Medium" panose="02020500000000000000" pitchFamily="18" charset="-128"/>
              </a:rPr>
              <a:t>年に創業され、現在では文具用鉛筆削り・化粧</a:t>
            </a:r>
            <a:endParaRPr kumimoji="1" lang="en-US" altLang="ja-JP" sz="1200" dirty="0">
              <a:latin typeface="BIZ UDP明朝 Medium" panose="02020500000000000000" pitchFamily="18" charset="-128"/>
              <a:ea typeface="BIZ UDP明朝 Medium" panose="02020500000000000000" pitchFamily="18" charset="-128"/>
            </a:endParaRPr>
          </a:p>
          <a:p>
            <a:r>
              <a:rPr kumimoji="1" lang="ja-JP" altLang="en-US" sz="1200" dirty="0">
                <a:latin typeface="BIZ UDP明朝 Medium" panose="02020500000000000000" pitchFamily="18" charset="-128"/>
                <a:ea typeface="BIZ UDP明朝 Medium" panose="02020500000000000000" pitchFamily="18" charset="-128"/>
              </a:rPr>
              <a:t>用鉛筆削りの製造・販売の事業に取り組んでおられます。また、国内唯一の小型</a:t>
            </a:r>
            <a:endParaRPr kumimoji="1" lang="en-US" altLang="ja-JP" sz="1200" dirty="0">
              <a:latin typeface="BIZ UDP明朝 Medium" panose="02020500000000000000" pitchFamily="18" charset="-128"/>
              <a:ea typeface="BIZ UDP明朝 Medium" panose="02020500000000000000" pitchFamily="18" charset="-128"/>
            </a:endParaRPr>
          </a:p>
          <a:p>
            <a:r>
              <a:rPr kumimoji="1" lang="ja-JP" altLang="en-US" sz="1200" dirty="0">
                <a:latin typeface="BIZ UDP明朝 Medium" panose="02020500000000000000" pitchFamily="18" charset="-128"/>
                <a:ea typeface="BIZ UDP明朝 Medium" panose="02020500000000000000" pitchFamily="18" charset="-128"/>
              </a:rPr>
              <a:t>鉛筆削り専業メーカーとして、長年にわたり大阪府内にて「ものづくり」を継続</a:t>
            </a:r>
            <a:endParaRPr kumimoji="1" lang="en-US" altLang="ja-JP" sz="1200" dirty="0">
              <a:latin typeface="BIZ UDP明朝 Medium" panose="02020500000000000000" pitchFamily="18" charset="-128"/>
              <a:ea typeface="BIZ UDP明朝 Medium" panose="02020500000000000000" pitchFamily="18" charset="-128"/>
            </a:endParaRPr>
          </a:p>
          <a:p>
            <a:r>
              <a:rPr kumimoji="1" lang="ja-JP" altLang="en-US" sz="1200" dirty="0">
                <a:latin typeface="BIZ UDP明朝 Medium" panose="02020500000000000000" pitchFamily="18" charset="-128"/>
                <a:ea typeface="BIZ UDP明朝 Medium" panose="02020500000000000000" pitchFamily="18" charset="-128"/>
              </a:rPr>
              <a:t>しておられる企業です。同社の商品である「</a:t>
            </a:r>
            <a:r>
              <a:rPr kumimoji="1" lang="en-US" altLang="ja-JP" sz="1200" dirty="0">
                <a:latin typeface="BIZ UDP明朝 Medium" panose="02020500000000000000" pitchFamily="18" charset="-128"/>
                <a:ea typeface="BIZ UDP明朝 Medium" panose="02020500000000000000" pitchFamily="18" charset="-128"/>
              </a:rPr>
              <a:t>TSUNAGO</a:t>
            </a:r>
            <a:r>
              <a:rPr kumimoji="1" lang="ja-JP" altLang="en-US" sz="1200" dirty="0">
                <a:latin typeface="BIZ UDP明朝 Medium" panose="02020500000000000000" pitchFamily="18" charset="-128"/>
                <a:ea typeface="BIZ UDP明朝 Medium" panose="02020500000000000000" pitchFamily="18" charset="-128"/>
              </a:rPr>
              <a:t>」は、短くなった鉛筆を</a:t>
            </a:r>
            <a:endParaRPr kumimoji="1" lang="en-US" altLang="ja-JP" sz="1200" dirty="0">
              <a:latin typeface="BIZ UDP明朝 Medium" panose="02020500000000000000" pitchFamily="18" charset="-128"/>
              <a:ea typeface="BIZ UDP明朝 Medium" panose="02020500000000000000" pitchFamily="18" charset="-128"/>
            </a:endParaRPr>
          </a:p>
          <a:p>
            <a:r>
              <a:rPr kumimoji="1" lang="ja-JP" altLang="en-US" sz="1200" dirty="0">
                <a:latin typeface="BIZ UDP明朝 Medium" panose="02020500000000000000" pitchFamily="18" charset="-128"/>
                <a:ea typeface="BIZ UDP明朝 Medium" panose="02020500000000000000" pitchFamily="18" charset="-128"/>
              </a:rPr>
              <a:t>再利用するための鉛筆削りで、</a:t>
            </a:r>
            <a:r>
              <a:rPr kumimoji="1" lang="en-US" altLang="ja-JP" sz="1200" dirty="0">
                <a:latin typeface="BIZ UDP明朝 Medium" panose="02020500000000000000" pitchFamily="18" charset="-128"/>
                <a:ea typeface="BIZ UDP明朝 Medium" panose="02020500000000000000" pitchFamily="18" charset="-128"/>
              </a:rPr>
              <a:t>2015</a:t>
            </a:r>
            <a:r>
              <a:rPr kumimoji="1" lang="ja-JP" altLang="en-US" sz="1200" dirty="0">
                <a:latin typeface="BIZ UDP明朝 Medium" panose="02020500000000000000" pitchFamily="18" charset="-128"/>
                <a:ea typeface="BIZ UDP明朝 Medium" panose="02020500000000000000" pitchFamily="18" charset="-128"/>
              </a:rPr>
              <a:t>年に“メゾン・エ・オブジェ・パリ</a:t>
            </a:r>
            <a:r>
              <a:rPr kumimoji="1" lang="en-US" altLang="ja-JP" sz="1200" dirty="0">
                <a:latin typeface="BIZ UDP明朝 Medium" panose="02020500000000000000" pitchFamily="18" charset="-128"/>
                <a:ea typeface="BIZ UDP明朝 Medium" panose="02020500000000000000" pitchFamily="18" charset="-128"/>
              </a:rPr>
              <a:t>2015”</a:t>
            </a:r>
            <a:r>
              <a:rPr kumimoji="1" lang="ja-JP" altLang="en-US" sz="1200" dirty="0">
                <a:latin typeface="BIZ UDP明朝 Medium" panose="02020500000000000000" pitchFamily="18" charset="-128"/>
                <a:ea typeface="BIZ UDP明朝 Medium" panose="02020500000000000000" pitchFamily="18" charset="-128"/>
              </a:rPr>
              <a:t>に</a:t>
            </a:r>
            <a:endParaRPr kumimoji="1" lang="en-US" altLang="ja-JP" sz="1200" dirty="0">
              <a:latin typeface="BIZ UDP明朝 Medium" panose="02020500000000000000" pitchFamily="18" charset="-128"/>
              <a:ea typeface="BIZ UDP明朝 Medium" panose="02020500000000000000" pitchFamily="18" charset="-128"/>
            </a:endParaRPr>
          </a:p>
          <a:p>
            <a:r>
              <a:rPr kumimoji="1" lang="ja-JP" altLang="en-US" sz="1200" dirty="0">
                <a:latin typeface="BIZ UDP明朝 Medium" panose="02020500000000000000" pitchFamily="18" charset="-128"/>
                <a:ea typeface="BIZ UDP明朝 Medium" panose="02020500000000000000" pitchFamily="18" charset="-128"/>
              </a:rPr>
              <a:t>出品、同年にグッドデザイン</a:t>
            </a:r>
            <a:r>
              <a:rPr kumimoji="1" lang="en-US" altLang="ja-JP" sz="1200" dirty="0">
                <a:latin typeface="BIZ UDP明朝 Medium" panose="02020500000000000000" pitchFamily="18" charset="-128"/>
                <a:ea typeface="BIZ UDP明朝 Medium" panose="02020500000000000000" pitchFamily="18" charset="-128"/>
              </a:rPr>
              <a:t>2015</a:t>
            </a:r>
            <a:r>
              <a:rPr kumimoji="1" lang="ja-JP" altLang="en-US" sz="1200" dirty="0">
                <a:latin typeface="BIZ UDP明朝 Medium" panose="02020500000000000000" pitchFamily="18" charset="-128"/>
                <a:ea typeface="BIZ UDP明朝 Medium" panose="02020500000000000000" pitchFamily="18" charset="-128"/>
              </a:rPr>
              <a:t>を受賞するとともに、「大阪製」ブランド優秀</a:t>
            </a:r>
            <a:endParaRPr kumimoji="1" lang="en-US" altLang="ja-JP" sz="1200" dirty="0">
              <a:latin typeface="BIZ UDP明朝 Medium" panose="02020500000000000000" pitchFamily="18" charset="-128"/>
              <a:ea typeface="BIZ UDP明朝 Medium" panose="02020500000000000000" pitchFamily="18" charset="-128"/>
            </a:endParaRPr>
          </a:p>
          <a:p>
            <a:r>
              <a:rPr kumimoji="1" lang="ja-JP" altLang="en-US" sz="1200" dirty="0">
                <a:latin typeface="BIZ UDP明朝 Medium" panose="02020500000000000000" pitchFamily="18" charset="-128"/>
                <a:ea typeface="BIZ UDP明朝 Medium" panose="02020500000000000000" pitchFamily="18" charset="-128"/>
              </a:rPr>
              <a:t>優良製品に認定される等、その功績が称えられております。</a:t>
            </a:r>
          </a:p>
        </p:txBody>
      </p:sp>
      <p:sp>
        <p:nvSpPr>
          <p:cNvPr id="20" name="テキスト ボックス 19">
            <a:extLst>
              <a:ext uri="{FF2B5EF4-FFF2-40B4-BE49-F238E27FC236}">
                <a16:creationId xmlns:a16="http://schemas.microsoft.com/office/drawing/2014/main" id="{5BA52752-8ACD-4EFA-8083-03BDE677C200}"/>
              </a:ext>
            </a:extLst>
          </p:cNvPr>
          <p:cNvSpPr txBox="1"/>
          <p:nvPr/>
        </p:nvSpPr>
        <p:spPr>
          <a:xfrm>
            <a:off x="43648" y="4414254"/>
            <a:ext cx="5288138" cy="1261884"/>
          </a:xfrm>
          <a:prstGeom prst="rect">
            <a:avLst/>
          </a:prstGeom>
          <a:noFill/>
        </p:spPr>
        <p:txBody>
          <a:bodyPr wrap="square" rtlCol="0">
            <a:spAutoFit/>
          </a:bodyPr>
          <a:lstStyle/>
          <a:p>
            <a:r>
              <a:rPr kumimoji="1" lang="ja-JP" altLang="en-US" sz="1200" dirty="0">
                <a:latin typeface="BIZ UDP明朝 Medium" panose="02020500000000000000" pitchFamily="18" charset="-128"/>
                <a:ea typeface="BIZ UDP明朝 Medium" panose="02020500000000000000" pitchFamily="18" charset="-128"/>
              </a:rPr>
              <a:t>　故　中島　良規様が代表であった時期に、大阪府からの支援を受けたことで、</a:t>
            </a:r>
            <a:endParaRPr kumimoji="1" lang="en-US" altLang="ja-JP" sz="1200" dirty="0">
              <a:latin typeface="BIZ UDP明朝 Medium" panose="02020500000000000000" pitchFamily="18" charset="-128"/>
              <a:ea typeface="BIZ UDP明朝 Medium" panose="02020500000000000000" pitchFamily="18" charset="-128"/>
            </a:endParaRPr>
          </a:p>
          <a:p>
            <a:r>
              <a:rPr kumimoji="1" lang="ja-JP" altLang="en-US" sz="1200" dirty="0">
                <a:latin typeface="BIZ UDP明朝 Medium" panose="02020500000000000000" pitchFamily="18" charset="-128"/>
                <a:ea typeface="BIZ UDP明朝 Medium" panose="02020500000000000000" pitchFamily="18" charset="-128"/>
              </a:rPr>
              <a:t>小型鉛筆削り製造事業の確立と発展につなげることができたとの想いや、</a:t>
            </a:r>
            <a:endParaRPr kumimoji="1" lang="en-US" altLang="ja-JP" sz="1200" dirty="0">
              <a:latin typeface="BIZ UDP明朝 Medium" panose="02020500000000000000" pitchFamily="18" charset="-128"/>
              <a:ea typeface="BIZ UDP明朝 Medium" panose="02020500000000000000" pitchFamily="18" charset="-128"/>
            </a:endParaRPr>
          </a:p>
          <a:p>
            <a:r>
              <a:rPr kumimoji="1" lang="ja-JP" altLang="en-US" sz="1200" dirty="0">
                <a:latin typeface="BIZ UDP明朝 Medium" panose="02020500000000000000" pitchFamily="18" charset="-128"/>
                <a:ea typeface="BIZ UDP明朝 Medium" panose="02020500000000000000" pitchFamily="18" charset="-128"/>
              </a:rPr>
              <a:t>「遺産を社会に還元することにより、新しい技術やサービスが生まれ、世の中の</a:t>
            </a:r>
            <a:endParaRPr kumimoji="1" lang="en-US" altLang="ja-JP" sz="1200" dirty="0">
              <a:latin typeface="BIZ UDP明朝 Medium" panose="02020500000000000000" pitchFamily="18" charset="-128"/>
              <a:ea typeface="BIZ UDP明朝 Medium" panose="02020500000000000000" pitchFamily="18" charset="-128"/>
            </a:endParaRPr>
          </a:p>
          <a:p>
            <a:r>
              <a:rPr kumimoji="1" lang="ja-JP" altLang="en-US" sz="1200" dirty="0">
                <a:latin typeface="BIZ UDP明朝 Medium" panose="02020500000000000000" pitchFamily="18" charset="-128"/>
                <a:ea typeface="BIZ UDP明朝 Medium" panose="02020500000000000000" pitchFamily="18" charset="-128"/>
              </a:rPr>
              <a:t>役に立つだろう。それにより成長した会社がまた寄附を行うことで、</a:t>
            </a:r>
            <a:r>
              <a:rPr kumimoji="1" lang="ja-JP" altLang="en-US" sz="1600" b="1" i="1" u="sng" dirty="0">
                <a:solidFill>
                  <a:srgbClr val="FF0000"/>
                </a:solidFill>
                <a:latin typeface="BIZ UDPゴシック" panose="020B0400000000000000" pitchFamily="50" charset="-128"/>
                <a:ea typeface="BIZ UDPゴシック" panose="020B0400000000000000" pitchFamily="50" charset="-128"/>
              </a:rPr>
              <a:t>好循環</a:t>
            </a:r>
            <a:r>
              <a:rPr kumimoji="1" lang="ja-JP" altLang="en-US" sz="1600" b="1" i="1" u="sng" dirty="0">
                <a:latin typeface="BIZ UDPゴシック" panose="020B0400000000000000" pitchFamily="50" charset="-128"/>
                <a:ea typeface="BIZ UDPゴシック" panose="020B0400000000000000" pitchFamily="50" charset="-128"/>
              </a:rPr>
              <a:t> </a:t>
            </a:r>
            <a:r>
              <a:rPr kumimoji="1" lang="ja-JP" altLang="en-US" sz="1600" b="1" i="1" dirty="0">
                <a:latin typeface="BIZ UDP明朝 Medium" panose="02020500000000000000" pitchFamily="18" charset="-128"/>
                <a:ea typeface="BIZ UDP明朝 Medium" panose="02020500000000000000" pitchFamily="18" charset="-128"/>
              </a:rPr>
              <a:t> </a:t>
            </a:r>
            <a:r>
              <a:rPr kumimoji="1" lang="ja-JP" altLang="en-US" sz="1200" dirty="0">
                <a:latin typeface="BIZ UDP明朝 Medium" panose="02020500000000000000" pitchFamily="18" charset="-128"/>
                <a:ea typeface="BIZ UDP明朝 Medium" panose="02020500000000000000" pitchFamily="18" charset="-128"/>
              </a:rPr>
              <a:t>が生まれれば良い。」とのご遺志に沿って、ものづくり企業への支援推進のため、</a:t>
            </a:r>
            <a:endParaRPr kumimoji="1" lang="en-US" altLang="ja-JP" sz="1200" dirty="0">
              <a:latin typeface="BIZ UDP明朝 Medium" panose="02020500000000000000" pitchFamily="18" charset="-128"/>
              <a:ea typeface="BIZ UDP明朝 Medium" panose="02020500000000000000" pitchFamily="18" charset="-128"/>
            </a:endParaRPr>
          </a:p>
          <a:p>
            <a:r>
              <a:rPr kumimoji="1" lang="ja-JP" altLang="en-US" sz="1200" dirty="0">
                <a:latin typeface="BIZ UDP明朝 Medium" panose="02020500000000000000" pitchFamily="18" charset="-128"/>
                <a:ea typeface="BIZ UDP明朝 Medium" panose="02020500000000000000" pitchFamily="18" charset="-128"/>
              </a:rPr>
              <a:t>本基金にご寄附されたものです。</a:t>
            </a:r>
          </a:p>
        </p:txBody>
      </p:sp>
      <p:sp>
        <p:nvSpPr>
          <p:cNvPr id="21" name="四角形: 角を丸くする 20">
            <a:extLst>
              <a:ext uri="{FF2B5EF4-FFF2-40B4-BE49-F238E27FC236}">
                <a16:creationId xmlns:a16="http://schemas.microsoft.com/office/drawing/2014/main" id="{CC3CFA24-467B-4C32-B296-0BA8D2DF7063}"/>
              </a:ext>
            </a:extLst>
          </p:cNvPr>
          <p:cNvSpPr/>
          <p:nvPr/>
        </p:nvSpPr>
        <p:spPr>
          <a:xfrm>
            <a:off x="43648" y="4119628"/>
            <a:ext cx="5226217" cy="2722210"/>
          </a:xfrm>
          <a:prstGeom prst="roundRect">
            <a:avLst>
              <a:gd name="adj" fmla="val 349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1DF27B35-46F9-4879-94AB-4E0C9E8CC099}"/>
              </a:ext>
            </a:extLst>
          </p:cNvPr>
          <p:cNvSpPr/>
          <p:nvPr/>
        </p:nvSpPr>
        <p:spPr>
          <a:xfrm>
            <a:off x="5336771" y="2050820"/>
            <a:ext cx="3763175" cy="4791018"/>
          </a:xfrm>
          <a:prstGeom prst="roundRect">
            <a:avLst>
              <a:gd name="adj" fmla="val 20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964DA472-7B7D-457F-B7A1-225044DB4EB3}"/>
              </a:ext>
            </a:extLst>
          </p:cNvPr>
          <p:cNvSpPr txBox="1"/>
          <p:nvPr/>
        </p:nvSpPr>
        <p:spPr>
          <a:xfrm>
            <a:off x="6042875" y="2094632"/>
            <a:ext cx="2901704" cy="307777"/>
          </a:xfrm>
          <a:prstGeom prst="rect">
            <a:avLst/>
          </a:prstGeom>
          <a:noFill/>
        </p:spPr>
        <p:txBody>
          <a:bodyPr wrap="square" rtlCol="0">
            <a:spAutoFit/>
          </a:bodyPr>
          <a:lstStyle/>
          <a:p>
            <a:r>
              <a:rPr kumimoji="1" lang="en-US" altLang="ja-JP" sz="1400" b="1" dirty="0">
                <a:latin typeface="BIZ UDP明朝 Medium" panose="02020500000000000000" pitchFamily="18" charset="-128"/>
                <a:ea typeface="BIZ UDP明朝 Medium" panose="02020500000000000000" pitchFamily="18" charset="-128"/>
              </a:rPr>
              <a:t>《</a:t>
            </a:r>
            <a:r>
              <a:rPr kumimoji="1" lang="ja-JP" altLang="en-US" sz="1400" b="1" dirty="0">
                <a:latin typeface="BIZ UDP明朝 Medium" panose="02020500000000000000" pitchFamily="18" charset="-128"/>
                <a:ea typeface="BIZ UDP明朝 Medium" panose="02020500000000000000" pitchFamily="18" charset="-128"/>
              </a:rPr>
              <a:t>知事感謝状贈呈式について</a:t>
            </a:r>
            <a:r>
              <a:rPr kumimoji="1" lang="en-US" altLang="ja-JP" sz="1400" b="1" dirty="0">
                <a:latin typeface="BIZ UDP明朝 Medium" panose="02020500000000000000" pitchFamily="18" charset="-128"/>
                <a:ea typeface="BIZ UDP明朝 Medium" panose="02020500000000000000" pitchFamily="18" charset="-128"/>
              </a:rPr>
              <a:t>》</a:t>
            </a:r>
            <a:endParaRPr kumimoji="1" lang="ja-JP" altLang="en-US" sz="1400" b="1" dirty="0">
              <a:latin typeface="BIZ UDP明朝 Medium" panose="02020500000000000000" pitchFamily="18" charset="-128"/>
              <a:ea typeface="BIZ UDP明朝 Medium" panose="02020500000000000000" pitchFamily="18" charset="-128"/>
            </a:endParaRPr>
          </a:p>
        </p:txBody>
      </p:sp>
      <p:pic>
        <p:nvPicPr>
          <p:cNvPr id="7" name="図 6">
            <a:extLst>
              <a:ext uri="{FF2B5EF4-FFF2-40B4-BE49-F238E27FC236}">
                <a16:creationId xmlns:a16="http://schemas.microsoft.com/office/drawing/2014/main" id="{1669F466-61BD-48E8-BACA-8E7114BEFBFF}"/>
              </a:ext>
            </a:extLst>
          </p:cNvPr>
          <p:cNvPicPr>
            <a:picLocks noChangeAspect="1"/>
          </p:cNvPicPr>
          <p:nvPr/>
        </p:nvPicPr>
        <p:blipFill rotWithShape="1">
          <a:blip r:embed="rId4">
            <a:extLst>
              <a:ext uri="{28A0092B-C50C-407E-A947-70E740481C1C}">
                <a14:useLocalDpi xmlns:a14="http://schemas.microsoft.com/office/drawing/2010/main" val="0"/>
              </a:ext>
            </a:extLst>
          </a:blip>
          <a:srcRect l="8707" r="9273"/>
          <a:stretch/>
        </p:blipFill>
        <p:spPr>
          <a:xfrm rot="5400000">
            <a:off x="5308999" y="2667184"/>
            <a:ext cx="3810562" cy="3484460"/>
          </a:xfrm>
          <a:prstGeom prst="rect">
            <a:avLst/>
          </a:prstGeom>
        </p:spPr>
      </p:pic>
      <p:sp>
        <p:nvSpPr>
          <p:cNvPr id="24" name="正方形/長方形 23">
            <a:extLst>
              <a:ext uri="{FF2B5EF4-FFF2-40B4-BE49-F238E27FC236}">
                <a16:creationId xmlns:a16="http://schemas.microsoft.com/office/drawing/2014/main" id="{28B2F94F-89CA-45D7-89B0-0F2FCF420B0C}"/>
              </a:ext>
            </a:extLst>
          </p:cNvPr>
          <p:cNvSpPr/>
          <p:nvPr/>
        </p:nvSpPr>
        <p:spPr>
          <a:xfrm>
            <a:off x="5444702" y="5977404"/>
            <a:ext cx="3539156" cy="780615"/>
          </a:xfrm>
          <a:prstGeom prst="rect">
            <a:avLst/>
          </a:prstGeom>
          <a:solidFill>
            <a:schemeClr val="bg1"/>
          </a:solidFill>
          <a:ln w="38100"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27" name="テキスト ボックス 26">
            <a:extLst>
              <a:ext uri="{FF2B5EF4-FFF2-40B4-BE49-F238E27FC236}">
                <a16:creationId xmlns:a16="http://schemas.microsoft.com/office/drawing/2014/main" id="{18A4B884-94CD-4845-9962-6ECCE9955BC5}"/>
              </a:ext>
            </a:extLst>
          </p:cNvPr>
          <p:cNvSpPr txBox="1"/>
          <p:nvPr/>
        </p:nvSpPr>
        <p:spPr>
          <a:xfrm>
            <a:off x="5490814" y="6045172"/>
            <a:ext cx="3539157" cy="646331"/>
          </a:xfrm>
          <a:prstGeom prst="rect">
            <a:avLst/>
          </a:prstGeom>
          <a:noFill/>
        </p:spPr>
        <p:txBody>
          <a:bodyPr wrap="square" rtlCol="0">
            <a:spAutoFit/>
          </a:bodyPr>
          <a:lstStyle/>
          <a:p>
            <a:r>
              <a:rPr kumimoji="1" lang="ja-JP" altLang="en-US" sz="1200" dirty="0">
                <a:latin typeface="BIZ UDP明朝 Medium" panose="02020500000000000000" pitchFamily="18" charset="-128"/>
                <a:ea typeface="BIZ UDP明朝 Medium" panose="02020500000000000000" pitchFamily="18" charset="-128"/>
              </a:rPr>
              <a:t>故　中島　良規様のご遺志を受け継がれたご遺族に対し、令和</a:t>
            </a:r>
            <a:r>
              <a:rPr kumimoji="1" lang="en-US" altLang="ja-JP" sz="1200" dirty="0">
                <a:latin typeface="BIZ UDP明朝 Medium" panose="02020500000000000000" pitchFamily="18" charset="-128"/>
                <a:ea typeface="BIZ UDP明朝 Medium" panose="02020500000000000000" pitchFamily="18" charset="-128"/>
              </a:rPr>
              <a:t>8</a:t>
            </a:r>
            <a:r>
              <a:rPr kumimoji="1" lang="ja-JP" altLang="en-US" sz="1200" dirty="0">
                <a:latin typeface="BIZ UDP明朝 Medium" panose="02020500000000000000" pitchFamily="18" charset="-128"/>
                <a:ea typeface="BIZ UDP明朝 Medium" panose="02020500000000000000" pitchFamily="18" charset="-128"/>
              </a:rPr>
              <a:t>年</a:t>
            </a:r>
            <a:r>
              <a:rPr kumimoji="1" lang="en-US" altLang="ja-JP" sz="1200" dirty="0">
                <a:latin typeface="BIZ UDP明朝 Medium" panose="02020500000000000000" pitchFamily="18" charset="-128"/>
                <a:ea typeface="BIZ UDP明朝 Medium" panose="02020500000000000000" pitchFamily="18" charset="-128"/>
              </a:rPr>
              <a:t>3</a:t>
            </a:r>
            <a:r>
              <a:rPr kumimoji="1" lang="ja-JP" altLang="en-US" sz="1200" dirty="0">
                <a:latin typeface="BIZ UDP明朝 Medium" panose="02020500000000000000" pitchFamily="18" charset="-128"/>
                <a:ea typeface="BIZ UDP明朝 Medium" panose="02020500000000000000" pitchFamily="18" charset="-128"/>
              </a:rPr>
              <a:t>月</a:t>
            </a:r>
            <a:r>
              <a:rPr kumimoji="1" lang="en-US" altLang="ja-JP" sz="1200" dirty="0">
                <a:latin typeface="BIZ UDP明朝 Medium" panose="02020500000000000000" pitchFamily="18" charset="-128"/>
                <a:ea typeface="BIZ UDP明朝 Medium" panose="02020500000000000000" pitchFamily="18" charset="-128"/>
              </a:rPr>
              <a:t>10</a:t>
            </a:r>
            <a:r>
              <a:rPr kumimoji="1" lang="ja-JP" altLang="en-US" sz="1200" dirty="0">
                <a:latin typeface="BIZ UDP明朝 Medium" panose="02020500000000000000" pitchFamily="18" charset="-128"/>
                <a:ea typeface="BIZ UDP明朝 Medium" panose="02020500000000000000" pitchFamily="18" charset="-128"/>
              </a:rPr>
              <a:t>日（火曜日）に感謝状贈呈式を執り行いました。</a:t>
            </a:r>
            <a:endParaRPr kumimoji="1" lang="en-US" altLang="ja-JP" sz="1200" dirty="0">
              <a:latin typeface="BIZ UDP明朝 Medium" panose="02020500000000000000" pitchFamily="18" charset="-128"/>
              <a:ea typeface="BIZ UDP明朝 Medium" panose="02020500000000000000" pitchFamily="18" charset="-128"/>
            </a:endParaRPr>
          </a:p>
        </p:txBody>
      </p:sp>
      <p:grpSp>
        <p:nvGrpSpPr>
          <p:cNvPr id="2" name="グループ化 1">
            <a:extLst>
              <a:ext uri="{FF2B5EF4-FFF2-40B4-BE49-F238E27FC236}">
                <a16:creationId xmlns:a16="http://schemas.microsoft.com/office/drawing/2014/main" id="{9BD9C3DC-4684-4647-A996-E3075CD5CB54}"/>
              </a:ext>
            </a:extLst>
          </p:cNvPr>
          <p:cNvGrpSpPr/>
          <p:nvPr/>
        </p:nvGrpSpPr>
        <p:grpSpPr>
          <a:xfrm>
            <a:off x="605551" y="5627620"/>
            <a:ext cx="4162930" cy="1109139"/>
            <a:chOff x="605551" y="5501531"/>
            <a:chExt cx="4162930" cy="1210289"/>
          </a:xfrm>
        </p:grpSpPr>
        <p:sp>
          <p:nvSpPr>
            <p:cNvPr id="9" name="楕円 8">
              <a:extLst>
                <a:ext uri="{FF2B5EF4-FFF2-40B4-BE49-F238E27FC236}">
                  <a16:creationId xmlns:a16="http://schemas.microsoft.com/office/drawing/2014/main" id="{9F444F95-678B-481D-9064-C20C3DFEF254}"/>
                </a:ext>
              </a:extLst>
            </p:cNvPr>
            <p:cNvSpPr/>
            <p:nvPr/>
          </p:nvSpPr>
          <p:spPr>
            <a:xfrm>
              <a:off x="1881699" y="5644242"/>
              <a:ext cx="1677660" cy="1056307"/>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E7BA9502-5D0D-463A-B28E-C49F4E750703}"/>
                </a:ext>
              </a:extLst>
            </p:cNvPr>
            <p:cNvSpPr/>
            <p:nvPr/>
          </p:nvSpPr>
          <p:spPr>
            <a:xfrm rot="5400000">
              <a:off x="2562877" y="5172972"/>
              <a:ext cx="302131" cy="959250"/>
            </a:xfrm>
            <a:prstGeom prst="roundRect">
              <a:avLst>
                <a:gd name="adj" fmla="val 50000"/>
              </a:avLst>
            </a:prstGeom>
            <a:solidFill>
              <a:schemeClr val="accent2">
                <a:lumMod val="60000"/>
                <a:lumOff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200" b="1" dirty="0">
                  <a:solidFill>
                    <a:schemeClr val="bg1"/>
                  </a:solidFill>
                  <a:latin typeface="BIZ UDP明朝 Medium" panose="02020500000000000000" pitchFamily="18" charset="-128"/>
                  <a:ea typeface="BIZ UDP明朝 Medium" panose="02020500000000000000" pitchFamily="18" charset="-128"/>
                </a:rPr>
                <a:t>社会還元</a:t>
              </a:r>
            </a:p>
          </p:txBody>
        </p:sp>
        <p:sp>
          <p:nvSpPr>
            <p:cNvPr id="29" name="四角形: 角を丸くする 28">
              <a:extLst>
                <a:ext uri="{FF2B5EF4-FFF2-40B4-BE49-F238E27FC236}">
                  <a16:creationId xmlns:a16="http://schemas.microsoft.com/office/drawing/2014/main" id="{179383A3-5D5D-476C-88C1-8A5BE6AD3C2A}"/>
                </a:ext>
              </a:extLst>
            </p:cNvPr>
            <p:cNvSpPr/>
            <p:nvPr/>
          </p:nvSpPr>
          <p:spPr>
            <a:xfrm rot="5400000">
              <a:off x="1306547" y="5552670"/>
              <a:ext cx="381817" cy="1783809"/>
            </a:xfrm>
            <a:prstGeom prst="roundRect">
              <a:avLst>
                <a:gd name="adj" fmla="val 50000"/>
              </a:avLst>
            </a:prstGeom>
            <a:solidFill>
              <a:schemeClr val="accent1">
                <a:lumMod val="7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100" b="1" dirty="0">
                  <a:latin typeface="BIZ UDP明朝 Medium" panose="02020500000000000000" pitchFamily="18" charset="-128"/>
                  <a:ea typeface="BIZ UDP明朝 Medium" panose="02020500000000000000" pitchFamily="18" charset="-128"/>
                </a:rPr>
                <a:t>企業社会に寄り添った</a:t>
              </a:r>
              <a:endParaRPr kumimoji="1" lang="en-US" altLang="ja-JP" sz="1100" b="1" dirty="0">
                <a:latin typeface="BIZ UDP明朝 Medium" panose="02020500000000000000" pitchFamily="18" charset="-128"/>
                <a:ea typeface="BIZ UDP明朝 Medium" panose="02020500000000000000" pitchFamily="18" charset="-128"/>
              </a:endParaRPr>
            </a:p>
            <a:p>
              <a:pPr algn="ctr"/>
              <a:r>
                <a:rPr kumimoji="1" lang="ja-JP" altLang="en-US" sz="1100" b="1" dirty="0">
                  <a:latin typeface="BIZ UDP明朝 Medium" panose="02020500000000000000" pitchFamily="18" charset="-128"/>
                  <a:ea typeface="BIZ UDP明朝 Medium" panose="02020500000000000000" pitchFamily="18" charset="-128"/>
                </a:rPr>
                <a:t>制度設計</a:t>
              </a:r>
            </a:p>
          </p:txBody>
        </p:sp>
        <p:sp>
          <p:nvSpPr>
            <p:cNvPr id="30" name="四角形: 角を丸くする 29">
              <a:extLst>
                <a:ext uri="{FF2B5EF4-FFF2-40B4-BE49-F238E27FC236}">
                  <a16:creationId xmlns:a16="http://schemas.microsoft.com/office/drawing/2014/main" id="{45457C5D-28C0-4208-8A0D-0A5908441B51}"/>
                </a:ext>
              </a:extLst>
            </p:cNvPr>
            <p:cNvSpPr/>
            <p:nvPr/>
          </p:nvSpPr>
          <p:spPr>
            <a:xfrm rot="5400000">
              <a:off x="3685668" y="5538646"/>
              <a:ext cx="381817" cy="1783809"/>
            </a:xfrm>
            <a:prstGeom prst="roundRect">
              <a:avLst>
                <a:gd name="adj" fmla="val 50000"/>
              </a:avLst>
            </a:prstGeom>
            <a:solidFill>
              <a:srgbClr val="00B050"/>
            </a:solidFill>
            <a:ln w="222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100" b="1" dirty="0">
                  <a:latin typeface="BIZ UDP明朝 Medium" panose="02020500000000000000" pitchFamily="18" charset="-128"/>
                  <a:ea typeface="BIZ UDP明朝 Medium" panose="02020500000000000000" pitchFamily="18" charset="-128"/>
                </a:rPr>
                <a:t>制度活用による成果</a:t>
              </a:r>
              <a:endParaRPr kumimoji="1" lang="en-US" altLang="ja-JP" sz="1100" b="1" dirty="0">
                <a:latin typeface="BIZ UDP明朝 Medium" panose="02020500000000000000" pitchFamily="18" charset="-128"/>
                <a:ea typeface="BIZ UDP明朝 Medium" panose="02020500000000000000" pitchFamily="18" charset="-128"/>
              </a:endParaRPr>
            </a:p>
            <a:p>
              <a:pPr algn="ctr"/>
              <a:r>
                <a:rPr kumimoji="1" lang="ja-JP" altLang="en-US" sz="1100" b="1" dirty="0">
                  <a:latin typeface="BIZ UDP明朝 Medium" panose="02020500000000000000" pitchFamily="18" charset="-128"/>
                  <a:ea typeface="BIZ UDP明朝 Medium" panose="02020500000000000000" pitchFamily="18" charset="-128"/>
                </a:rPr>
                <a:t>目標達成・理念実現</a:t>
              </a:r>
            </a:p>
          </p:txBody>
        </p:sp>
        <p:sp>
          <p:nvSpPr>
            <p:cNvPr id="10" name="二等辺三角形 9">
              <a:extLst>
                <a:ext uri="{FF2B5EF4-FFF2-40B4-BE49-F238E27FC236}">
                  <a16:creationId xmlns:a16="http://schemas.microsoft.com/office/drawing/2014/main" id="{67F72A80-7109-4682-BEC8-D3B9B18F191A}"/>
                </a:ext>
              </a:extLst>
            </p:cNvPr>
            <p:cNvSpPr/>
            <p:nvPr/>
          </p:nvSpPr>
          <p:spPr>
            <a:xfrm rot="18433792">
              <a:off x="3079919" y="5650429"/>
              <a:ext cx="232994" cy="15729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a:extLst>
                <a:ext uri="{FF2B5EF4-FFF2-40B4-BE49-F238E27FC236}">
                  <a16:creationId xmlns:a16="http://schemas.microsoft.com/office/drawing/2014/main" id="{6C10D586-D0AE-4ADC-95EC-2AF57A31FE28}"/>
                </a:ext>
              </a:extLst>
            </p:cNvPr>
            <p:cNvSpPr/>
            <p:nvPr/>
          </p:nvSpPr>
          <p:spPr>
            <a:xfrm rot="9145348">
              <a:off x="1795429" y="6139599"/>
              <a:ext cx="232994" cy="15729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AF076F58-1AAB-4E36-B100-4CB4DF610005}"/>
                </a:ext>
              </a:extLst>
            </p:cNvPr>
            <p:cNvSpPr/>
            <p:nvPr/>
          </p:nvSpPr>
          <p:spPr>
            <a:xfrm rot="3121334">
              <a:off x="3064307" y="6516676"/>
              <a:ext cx="232994" cy="15729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a:extLst>
              <a:ext uri="{FF2B5EF4-FFF2-40B4-BE49-F238E27FC236}">
                <a16:creationId xmlns:a16="http://schemas.microsoft.com/office/drawing/2014/main" id="{3019B3C5-797A-4AB9-8B3B-BC5D928E7189}"/>
              </a:ext>
            </a:extLst>
          </p:cNvPr>
          <p:cNvSpPr txBox="1"/>
          <p:nvPr/>
        </p:nvSpPr>
        <p:spPr>
          <a:xfrm>
            <a:off x="2728324" y="3707980"/>
            <a:ext cx="5485736" cy="276999"/>
          </a:xfrm>
          <a:prstGeom prst="rect">
            <a:avLst/>
          </a:prstGeom>
          <a:noFill/>
        </p:spPr>
        <p:txBody>
          <a:bodyPr wrap="square" rtlCol="0">
            <a:spAutoFit/>
          </a:bodyPr>
          <a:lstStyle/>
          <a:p>
            <a:r>
              <a:rPr kumimoji="1" lang="ja-JP" altLang="en-US" sz="1200" dirty="0">
                <a:latin typeface="BIZ UDP明朝 Medium" panose="02020500000000000000" pitchFamily="18" charset="-128"/>
                <a:ea typeface="BIZ UDP明朝 Medium" panose="02020500000000000000" pitchFamily="18" charset="-128"/>
              </a:rPr>
              <a:t>➢ 企業ホームページは</a:t>
            </a:r>
            <a:r>
              <a:rPr kumimoji="1" lang="ja-JP" altLang="en-US" sz="1200" b="1" dirty="0">
                <a:latin typeface="BIZ UDPゴシック" panose="020B0400000000000000" pitchFamily="50" charset="-128"/>
                <a:ea typeface="BIZ UDPゴシック" panose="020B0400000000000000" pitchFamily="50" charset="-128"/>
                <a:hlinkClick r:id="rId5"/>
              </a:rPr>
              <a:t>コチラ</a:t>
            </a:r>
            <a:r>
              <a:rPr kumimoji="1" lang="ja-JP" altLang="en-US" sz="1200" dirty="0">
                <a:latin typeface="BIZ UDP明朝 Medium" panose="02020500000000000000" pitchFamily="18" charset="-128"/>
                <a:ea typeface="BIZ UDP明朝 Medium" panose="02020500000000000000" pitchFamily="18" charset="-128"/>
              </a:rPr>
              <a:t>です。</a:t>
            </a:r>
          </a:p>
        </p:txBody>
      </p:sp>
    </p:spTree>
    <p:extLst>
      <p:ext uri="{BB962C8B-B14F-4D97-AF65-F5344CB8AC3E}">
        <p14:creationId xmlns:p14="http://schemas.microsoft.com/office/powerpoint/2010/main" val="4114691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96446a-98c1-4c6e-8bff-fa8bc77bedc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5725102CD93DC42B5246C50D15F5F3C" ma:contentTypeVersion="9" ma:contentTypeDescription="新しいドキュメントを作成します。" ma:contentTypeScope="" ma:versionID="50745d3c2fe896d695ca745ac5ed087b">
  <xsd:schema xmlns:xsd="http://www.w3.org/2001/XMLSchema" xmlns:xs="http://www.w3.org/2001/XMLSchema" xmlns:p="http://schemas.microsoft.com/office/2006/metadata/properties" xmlns:ns2="3696446a-98c1-4c6e-8bff-fa8bc77bedce" targetNamespace="http://schemas.microsoft.com/office/2006/metadata/properties" ma:root="true" ma:fieldsID="ce24320268e16fac68664f692f3de3e0" ns2:_="">
    <xsd:import namespace="3696446a-98c1-4c6e-8bff-fa8bc77bed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6446a-98c1-4c6e-8bff-fa8bc77be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9426463e-fb95-4bd5-b485-403931fdaadb"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32A973-AC90-40BA-8283-EE2726F8CF9F}">
  <ds:schemaRefs>
    <ds:schemaRef ds:uri="http://schemas.microsoft.com/sharepoint/v3/contenttype/forms"/>
  </ds:schemaRefs>
</ds:datastoreItem>
</file>

<file path=customXml/itemProps2.xml><?xml version="1.0" encoding="utf-8"?>
<ds:datastoreItem xmlns:ds="http://schemas.openxmlformats.org/officeDocument/2006/customXml" ds:itemID="{2AFF5EE7-0857-4BC5-B9C4-E792182F764E}">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terms/"/>
    <ds:schemaRef ds:uri="3696446a-98c1-4c6e-8bff-fa8bc77bedce"/>
  </ds:schemaRefs>
</ds:datastoreItem>
</file>

<file path=customXml/itemProps3.xml><?xml version="1.0" encoding="utf-8"?>
<ds:datastoreItem xmlns:ds="http://schemas.openxmlformats.org/officeDocument/2006/customXml" ds:itemID="{33536F0A-2786-43BF-8B5C-754596405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96446a-98c1-4c6e-8bff-fa8bc77be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390</Words>
  <Application>Microsoft Office PowerPoint</Application>
  <PresentationFormat>画面に合わせる (4:3)</PresentationFormat>
  <Paragraphs>29</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BIZ UDP明朝 Medium</vt: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2026-01-30T05:35:22Z</dcterms:created>
  <dcterms:modified xsi:type="dcterms:W3CDTF">2026-06-03T07:12:22Z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0x010100E5725102CD93DC42B5246C50D15F5F3C</vt:lpwstr>
  </property>
</Properties>
</file>