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705" r:id="rId1"/>
  </p:sldMasterIdLst>
  <p:notesMasterIdLst>
    <p:notesMasterId r:id="rId14"/>
  </p:notesMasterIdLst>
  <p:handoutMasterIdLst>
    <p:handoutMasterId r:id="rId15"/>
  </p:handoutMasterIdLst>
  <p:sldIdLst>
    <p:sldId id="434" r:id="rId2"/>
    <p:sldId id="348" r:id="rId3"/>
    <p:sldId id="349" r:id="rId4"/>
    <p:sldId id="350" r:id="rId5"/>
    <p:sldId id="427" r:id="rId6"/>
    <p:sldId id="430" r:id="rId7"/>
    <p:sldId id="433" r:id="rId8"/>
    <p:sldId id="424" r:id="rId9"/>
    <p:sldId id="435" r:id="rId10"/>
    <p:sldId id="421" r:id="rId11"/>
    <p:sldId id="448" r:id="rId12"/>
    <p:sldId id="449" r:id="rId13"/>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Verdan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Verdan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4EC"/>
    <a:srgbClr val="F9F9F5"/>
    <a:srgbClr val="006600"/>
    <a:srgbClr val="97DDB8"/>
    <a:srgbClr val="E6E6D6"/>
    <a:srgbClr val="EBEFE9"/>
    <a:srgbClr val="D9E0D6"/>
    <a:srgbClr val="ECECE0"/>
    <a:srgbClr val="F6F5EE"/>
    <a:srgbClr val="6175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650" autoAdjust="0"/>
    <p:restoredTop sz="95896" autoAdjust="0"/>
  </p:normalViewPr>
  <p:slideViewPr>
    <p:cSldViewPr>
      <p:cViewPr varScale="1">
        <p:scale>
          <a:sx n="100" d="100"/>
          <a:sy n="100" d="100"/>
        </p:scale>
        <p:origin x="1210" y="62"/>
      </p:cViewPr>
      <p:guideLst>
        <p:guide orient="horz" pos="2160"/>
        <p:guide pos="3120"/>
      </p:guideLst>
    </p:cSldViewPr>
  </p:slideViewPr>
  <p:outlineViewPr>
    <p:cViewPr>
      <p:scale>
        <a:sx n="33" d="100"/>
        <a:sy n="33" d="100"/>
      </p:scale>
      <p:origin x="66" y="22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203" y="48"/>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197D422-B3B8-4BB9-B989-0B8D787FF0FA}"/>
              </a:ext>
            </a:extLst>
          </p:cNvPr>
          <p:cNvSpPr>
            <a:spLocks noGrp="1"/>
          </p:cNvSpPr>
          <p:nvPr>
            <p:ph type="sldNum" sz="quarter" idx="3"/>
          </p:nvPr>
        </p:nvSpPr>
        <p:spPr>
          <a:xfrm>
            <a:off x="3856038" y="9440863"/>
            <a:ext cx="2949575" cy="496887"/>
          </a:xfrm>
          <a:prstGeom prst="rect">
            <a:avLst/>
          </a:prstGeom>
        </p:spPr>
        <p:txBody>
          <a:bodyPr vert="horz" wrap="square" lIns="91418" tIns="45710" rIns="91418" bIns="45710" numCol="1" anchor="b" anchorCtr="0" compatLnSpc="1">
            <a:prstTxWarp prst="textNoShape">
              <a:avLst/>
            </a:prstTxWarp>
          </a:bodyPr>
          <a:lstStyle>
            <a:lvl1pPr algn="r" eaLnBrk="1" hangingPunct="1">
              <a:defRPr sz="1200"/>
            </a:lvl1pPr>
          </a:lstStyle>
          <a:p>
            <a:pPr>
              <a:defRPr/>
            </a:pPr>
            <a:fld id="{09047620-C713-4A94-AFD4-CBE051879E6E}"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12B187FB-D1E9-40F8-BC31-810201CF08A2}"/>
              </a:ext>
            </a:extLst>
          </p:cNvPr>
          <p:cNvSpPr>
            <a:spLocks noGrp="1" noChangeArrowheads="1"/>
          </p:cNvSpPr>
          <p:nvPr>
            <p:ph type="dt" idx="1"/>
          </p:nvPr>
        </p:nvSpPr>
        <p:spPr bwMode="auto">
          <a:xfrm>
            <a:off x="3854450" y="0"/>
            <a:ext cx="29511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t" anchorCtr="0" compatLnSpc="1">
            <a:prstTxWarp prst="textNoShape">
              <a:avLst/>
            </a:prstTxWarp>
          </a:bodyPr>
          <a:lstStyle>
            <a:lvl1pPr algn="r" defTabSz="956792" eaLnBrk="1" hangingPunct="1">
              <a:defRPr sz="1300">
                <a:latin typeface="Arial" charset="0"/>
                <a:ea typeface="ＭＳ Ｐゴシック" pitchFamily="50" charset="-128"/>
              </a:defRPr>
            </a:lvl1pPr>
          </a:lstStyle>
          <a:p>
            <a:pPr>
              <a:defRPr/>
            </a:pPr>
            <a:endParaRPr lang="en-US" altLang="ja-JP"/>
          </a:p>
        </p:txBody>
      </p:sp>
      <p:sp>
        <p:nvSpPr>
          <p:cNvPr id="4099" name="Rectangle 4"/>
          <p:cNvSpPr>
            <a:spLocks noGrp="1" noRot="1" noChangeAspect="1" noChangeArrowheads="1" noTextEdit="1"/>
          </p:cNvSpPr>
          <p:nvPr>
            <p:ph type="sldImg" idx="2"/>
          </p:nvPr>
        </p:nvSpPr>
        <p:spPr bwMode="auto">
          <a:xfrm>
            <a:off x="712788" y="746125"/>
            <a:ext cx="5383212"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D016BD87-402E-4E3B-8A08-3A67E4935614}"/>
              </a:ext>
            </a:extLst>
          </p:cNvPr>
          <p:cNvSpPr>
            <a:spLocks noGrp="1" noChangeArrowheads="1"/>
          </p:cNvSpPr>
          <p:nvPr>
            <p:ph type="body" sz="quarter" idx="3"/>
          </p:nvPr>
        </p:nvSpPr>
        <p:spPr bwMode="auto">
          <a:xfrm>
            <a:off x="679450" y="4719638"/>
            <a:ext cx="54483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a:extLst>
              <a:ext uri="{FF2B5EF4-FFF2-40B4-BE49-F238E27FC236}">
                <a16:creationId xmlns:a16="http://schemas.microsoft.com/office/drawing/2014/main" id="{C6AA050E-70C9-4D91-A1BC-098D8FB196C3}"/>
              </a:ext>
            </a:extLst>
          </p:cNvPr>
          <p:cNvSpPr>
            <a:spLocks noGrp="1" noChangeArrowheads="1"/>
          </p:cNvSpPr>
          <p:nvPr>
            <p:ph type="ftr" sz="quarter" idx="4"/>
          </p:nvPr>
        </p:nvSpPr>
        <p:spPr bwMode="auto">
          <a:xfrm>
            <a:off x="0" y="9444038"/>
            <a:ext cx="295116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b" anchorCtr="0" compatLnSpc="1">
            <a:prstTxWarp prst="textNoShape">
              <a:avLst/>
            </a:prstTxWarp>
          </a:bodyPr>
          <a:lstStyle>
            <a:lvl1pPr defTabSz="956792" eaLnBrk="1" hangingPunct="1">
              <a:defRPr sz="1300">
                <a:latin typeface="Arial" charset="0"/>
                <a:ea typeface="ＭＳ Ｐゴシック" pitchFamily="50" charset="-128"/>
              </a:defRPr>
            </a:lvl1pPr>
          </a:lstStyle>
          <a:p>
            <a:pPr>
              <a:defRPr/>
            </a:pPr>
            <a:endParaRPr lang="en-US" altLang="ja-JP"/>
          </a:p>
        </p:txBody>
      </p:sp>
      <p:sp>
        <p:nvSpPr>
          <p:cNvPr id="3079" name="Rectangle 7">
            <a:extLst>
              <a:ext uri="{FF2B5EF4-FFF2-40B4-BE49-F238E27FC236}">
                <a16:creationId xmlns:a16="http://schemas.microsoft.com/office/drawing/2014/main" id="{F1890CDB-4F1A-4B49-9400-B6BFF2BDE335}"/>
              </a:ext>
            </a:extLst>
          </p:cNvPr>
          <p:cNvSpPr>
            <a:spLocks noGrp="1" noChangeArrowheads="1"/>
          </p:cNvSpPr>
          <p:nvPr>
            <p:ph type="sldNum" sz="quarter" idx="5"/>
          </p:nvPr>
        </p:nvSpPr>
        <p:spPr bwMode="auto">
          <a:xfrm>
            <a:off x="3854450" y="9444038"/>
            <a:ext cx="295116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00" tIns="47800" rIns="95600" bIns="47800" numCol="1" anchor="b" anchorCtr="0" compatLnSpc="1">
            <a:prstTxWarp prst="textNoShape">
              <a:avLst/>
            </a:prstTxWarp>
          </a:bodyPr>
          <a:lstStyle>
            <a:lvl1pPr algn="r" defTabSz="955675" eaLnBrk="1" hangingPunct="1">
              <a:defRPr sz="1300">
                <a:latin typeface="Arial" panose="020B0604020202020204" pitchFamily="34" charset="0"/>
              </a:defRPr>
            </a:lvl1pPr>
          </a:lstStyle>
          <a:p>
            <a:pPr>
              <a:defRPr/>
            </a:pPr>
            <a:fld id="{C30F6B76-76F5-4A42-8ED9-BD85F76CC736}" type="slidenum">
              <a:rPr lang="en-US" altLang="ja-JP"/>
              <a:pPr>
                <a:defRPr/>
              </a:pPr>
              <a:t>‹#›</a:t>
            </a:fld>
            <a:endParaRPr lang="en-US" altLang="ja-JP"/>
          </a:p>
        </p:txBody>
      </p:sp>
      <p:sp>
        <p:nvSpPr>
          <p:cNvPr id="2" name="ヘッダー プレースホルダー 1">
            <a:extLst>
              <a:ext uri="{FF2B5EF4-FFF2-40B4-BE49-F238E27FC236}">
                <a16:creationId xmlns:a16="http://schemas.microsoft.com/office/drawing/2014/main" id="{5F8891EB-25A3-4967-B33B-698E6991FF5E}"/>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pPr>
              <a:defRPr/>
            </a:pPr>
            <a:endParaRPr lang="ja-JP" altLang="en-US"/>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pref.osaka.lg.jp/o120060/sangyohaiki/sanpai/kyoukagekkan_30_11.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p:cNvSpPr>
            <a:spLocks noGrp="1" noRot="1" noChangeAspect="1" noChangeArrowheads="1" noTextEdit="1"/>
          </p:cNvSpPr>
          <p:nvPr>
            <p:ph type="sldImg"/>
          </p:nvPr>
        </p:nvSpPr>
        <p:spPr>
          <a:ln/>
        </p:spPr>
      </p:sp>
      <p:sp>
        <p:nvSpPr>
          <p:cNvPr id="25603"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5604"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5605"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E634D490-3E96-4FBE-B8DA-B736DA7CC740}" type="slidenum">
              <a:rPr lang="en-US" altLang="ja-JP" smtClean="0">
                <a:latin typeface="Arial" panose="020B0604020202020204" pitchFamily="34" charset="0"/>
              </a:rPr>
              <a:pPr/>
              <a:t>1</a:t>
            </a:fld>
            <a:endParaRPr lang="en-US"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7652"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7653"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D718F232-C875-4821-A59F-0A18D65C3480}" type="slidenum">
              <a:rPr lang="en-US" altLang="ja-JP" smtClean="0">
                <a:latin typeface="Arial" panose="020B0604020202020204" pitchFamily="34" charset="0"/>
              </a:rPr>
              <a:pPr/>
              <a:t>2</a:t>
            </a:fld>
            <a:endParaRPr lang="en-US"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ChangeArrowheads="1" noTextEdit="1"/>
          </p:cNvSpPr>
          <p:nvPr>
            <p:ph type="sldImg"/>
          </p:nvPr>
        </p:nvSpPr>
        <p:spPr>
          <a:ln/>
        </p:spPr>
      </p:sp>
      <p:sp>
        <p:nvSpPr>
          <p:cNvPr id="29699" name="ノート プレースホルダー 2"/>
          <p:cNvSpPr>
            <a:spLocks noGrp="1" noChangeArrowheads="1"/>
          </p:cNvSpPr>
          <p:nvPr>
            <p:ph type="body" idx="1"/>
          </p:nvPr>
        </p:nvSpPr>
        <p:spPr>
          <a:noFill/>
        </p:spPr>
        <p:txBody>
          <a:bodyPr/>
          <a:lstStyle/>
          <a:p>
            <a:endParaRPr lang="ja-JP" altLang="en-US">
              <a:latin typeface="Arial" panose="020B0604020202020204" pitchFamily="34" charset="0"/>
            </a:endParaRPr>
          </a:p>
        </p:txBody>
      </p:sp>
      <p:sp>
        <p:nvSpPr>
          <p:cNvPr id="29700" name="ヘッダー プレースホルダー 3"/>
          <p:cNvSpPr>
            <a:spLocks noGrp="1"/>
          </p:cNvSpPr>
          <p:nvPr>
            <p:ph type="hdr" sz="quarter"/>
          </p:nvPr>
        </p:nvSpPr>
        <p:spPr bwMode="auto">
          <a:xfrm>
            <a:off x="0" y="0"/>
            <a:ext cx="2951163" cy="4937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r>
              <a:rPr lang="en-US" altLang="ja-JP"/>
              <a:t>なにわエコ良品（大阪府認定リサイクル製品）について</a:t>
            </a:r>
          </a:p>
        </p:txBody>
      </p:sp>
      <p:sp>
        <p:nvSpPr>
          <p:cNvPr id="29701" name="スライド番号プレースホルダー 4"/>
          <p:cNvSpPr>
            <a:spLocks noGrp="1"/>
          </p:cNvSpPr>
          <p:nvPr>
            <p:ph type="sldNum" sz="quarter" idx="5"/>
          </p:nvPr>
        </p:nvSpPr>
        <p:spPr>
          <a:noFill/>
        </p:spPr>
        <p:txBody>
          <a:bodyPr/>
          <a:lstStyle>
            <a:lvl1pPr defTabSz="955675">
              <a:defRPr kumimoji="1">
                <a:solidFill>
                  <a:schemeClr val="tx1"/>
                </a:solidFill>
                <a:latin typeface="Verdana" panose="020B0604030504040204" pitchFamily="34" charset="0"/>
                <a:ea typeface="ＭＳ Ｐゴシック" panose="020B0600070205080204" pitchFamily="50" charset="-128"/>
              </a:defRPr>
            </a:lvl1pPr>
            <a:lvl2pPr marL="742950" indent="-285750" defTabSz="955675">
              <a:defRPr kumimoji="1">
                <a:solidFill>
                  <a:schemeClr val="tx1"/>
                </a:solidFill>
                <a:latin typeface="Verdana" panose="020B0604030504040204" pitchFamily="34" charset="0"/>
                <a:ea typeface="ＭＳ Ｐゴシック" panose="020B0600070205080204" pitchFamily="50" charset="-128"/>
              </a:defRPr>
            </a:lvl2pPr>
            <a:lvl3pPr marL="1143000" indent="-228600" defTabSz="955675">
              <a:defRPr kumimoji="1">
                <a:solidFill>
                  <a:schemeClr val="tx1"/>
                </a:solidFill>
                <a:latin typeface="Verdana" panose="020B0604030504040204" pitchFamily="34" charset="0"/>
                <a:ea typeface="ＭＳ Ｐゴシック" panose="020B0600070205080204" pitchFamily="50" charset="-128"/>
              </a:defRPr>
            </a:lvl3pPr>
            <a:lvl4pPr marL="1600200" indent="-228600" defTabSz="955675">
              <a:defRPr kumimoji="1">
                <a:solidFill>
                  <a:schemeClr val="tx1"/>
                </a:solidFill>
                <a:latin typeface="Verdana" panose="020B0604030504040204" pitchFamily="34" charset="0"/>
                <a:ea typeface="ＭＳ Ｐゴシック" panose="020B0600070205080204" pitchFamily="50" charset="-128"/>
              </a:defRPr>
            </a:lvl4pPr>
            <a:lvl5pPr marL="2057400" indent="-228600" defTabSz="955675">
              <a:defRPr kumimoji="1">
                <a:solidFill>
                  <a:schemeClr val="tx1"/>
                </a:solidFill>
                <a:latin typeface="Verdana" panose="020B0604030504040204" pitchFamily="34" charset="0"/>
                <a:ea typeface="ＭＳ Ｐゴシック" panose="020B0600070205080204" pitchFamily="50" charset="-128"/>
              </a:defRPr>
            </a:lvl5pPr>
            <a:lvl6pPr marL="25146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defTabSz="955675"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fld id="{21C3585F-F384-4CAE-A30C-8A701DAA07CE}" type="slidenum">
              <a:rPr lang="en-US" altLang="ja-JP" smtClean="0">
                <a:latin typeface="Arial" panose="020B0604020202020204" pitchFamily="34" charset="0"/>
              </a:rPr>
              <a:pPr/>
              <a:t>3</a:t>
            </a:fld>
            <a:endParaRPr lang="en-US"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b="0" i="0" u="none" strike="noStrike" baseline="0" dirty="0">
                <a:solidFill>
                  <a:schemeClr val="tx1"/>
                </a:solidFill>
                <a:latin typeface="CIDFont+F1"/>
              </a:rPr>
              <a:t>■「国の動き等」の「等」：太陽光パネルの排出見込み量、現状の大阪府の取組</a:t>
            </a:r>
            <a:endParaRPr lang="en-US" altLang="ja-JP" sz="1200" b="0" i="0" u="none" strike="noStrike" baseline="0" dirty="0">
              <a:solidFill>
                <a:schemeClr val="tx1"/>
              </a:solidFill>
              <a:latin typeface="CIDFont+F1"/>
            </a:endParaRPr>
          </a:p>
          <a:p>
            <a:endParaRPr lang="en-US" altLang="ja-JP" sz="1200" b="0" i="0" u="none" strike="noStrike" baseline="0" dirty="0">
              <a:solidFill>
                <a:schemeClr val="tx1"/>
              </a:solidFill>
              <a:latin typeface="CIDFont+F1"/>
            </a:endParaRPr>
          </a:p>
          <a:p>
            <a:r>
              <a:rPr lang="ja-JP" altLang="en-US" sz="1200" b="0" i="0" u="none" strike="noStrike" baseline="0" dirty="0">
                <a:solidFill>
                  <a:schemeClr val="tx1"/>
                </a:solidFill>
                <a:latin typeface="CIDFont+F1"/>
              </a:rPr>
              <a:t>■資源循環計画</a:t>
            </a:r>
            <a:r>
              <a:rPr lang="en-US" altLang="ja-JP" sz="1200" b="0" i="0" u="none" strike="noStrike" baseline="0" dirty="0">
                <a:solidFill>
                  <a:schemeClr val="tx1"/>
                </a:solidFill>
                <a:latin typeface="CIDFont+F1"/>
              </a:rPr>
              <a:t>p｡45</a:t>
            </a:r>
          </a:p>
          <a:p>
            <a:r>
              <a:rPr lang="en-US" altLang="ja-JP" sz="1200" b="0" i="0" u="none" strike="noStrike" baseline="0" dirty="0">
                <a:solidFill>
                  <a:schemeClr val="tx1"/>
                </a:solidFill>
                <a:latin typeface="CIDFont+F1"/>
              </a:rPr>
              <a:t>2.4.3. </a:t>
            </a:r>
            <a:r>
              <a:rPr lang="ja-JP" altLang="en-US" sz="1200" b="0" i="0" u="none" strike="noStrike" baseline="0" dirty="0">
                <a:solidFill>
                  <a:schemeClr val="tx1"/>
                </a:solidFill>
                <a:latin typeface="CIDFont+F1"/>
              </a:rPr>
              <a:t>適正処理の更なる推進 </a:t>
            </a:r>
          </a:p>
          <a:p>
            <a:r>
              <a:rPr lang="en-US" altLang="ja-JP" sz="1200" b="0" i="0" u="none" strike="noStrike" baseline="0" dirty="0">
                <a:solidFill>
                  <a:schemeClr val="tx1"/>
                </a:solidFill>
                <a:latin typeface="CIDFont+F1"/>
              </a:rPr>
              <a:t>【</a:t>
            </a:r>
            <a:r>
              <a:rPr lang="ja-JP" altLang="en-US" sz="1200" b="0" i="0" u="none" strike="noStrike" baseline="0" dirty="0">
                <a:solidFill>
                  <a:schemeClr val="tx1"/>
                </a:solidFill>
                <a:latin typeface="CIDFont+F1"/>
              </a:rPr>
              <a:t>背景・課題</a:t>
            </a:r>
            <a:r>
              <a:rPr lang="en-US" altLang="ja-JP" sz="1200" b="0" i="0" u="none" strike="noStrike" baseline="0" dirty="0">
                <a:solidFill>
                  <a:schemeClr val="tx1"/>
                </a:solidFill>
                <a:latin typeface="CIDFont+F1"/>
              </a:rPr>
              <a:t>】 </a:t>
            </a:r>
          </a:p>
          <a:p>
            <a:r>
              <a:rPr lang="en-US" altLang="ja-JP" sz="1200" b="0" i="0" u="none" strike="noStrike" baseline="0" dirty="0">
                <a:solidFill>
                  <a:schemeClr val="tx1"/>
                </a:solidFill>
                <a:latin typeface="CIDFont+F1"/>
              </a:rPr>
              <a:t> </a:t>
            </a:r>
            <a:r>
              <a:rPr lang="ja-JP" altLang="en-US" sz="1200" b="0" i="0" u="none" strike="noStrike" baseline="0" dirty="0">
                <a:solidFill>
                  <a:schemeClr val="tx1"/>
                </a:solidFill>
                <a:latin typeface="CIDFont+F1"/>
              </a:rPr>
              <a:t>廃棄物の適正処理は、生活環境の保全及び公衆衛生の向上の観点から厳然として</a:t>
            </a:r>
          </a:p>
          <a:p>
            <a:r>
              <a:rPr lang="ja-JP" altLang="en-US" sz="1200" b="0" i="0" u="none" strike="noStrike" baseline="0" dirty="0">
                <a:solidFill>
                  <a:schemeClr val="tx1"/>
                </a:solidFill>
                <a:latin typeface="CIDFont+F1"/>
              </a:rPr>
              <a:t>不可欠であり、循環経済への移行を進め、循環型社会形成を推進するに当たっても</a:t>
            </a:r>
          </a:p>
          <a:p>
            <a:r>
              <a:rPr lang="ja-JP" altLang="en-US" sz="1200" b="0" i="0" u="none" strike="noStrike" baseline="0" dirty="0">
                <a:solidFill>
                  <a:schemeClr val="tx1"/>
                </a:solidFill>
                <a:latin typeface="CIDFont+F1"/>
              </a:rPr>
              <a:t>大前提となるものである。</a:t>
            </a:r>
            <a:r>
              <a:rPr lang="en-US" altLang="ja-JP" sz="1200" b="0" i="0" u="none" strike="noStrike" baseline="0" dirty="0">
                <a:solidFill>
                  <a:schemeClr val="tx1"/>
                </a:solidFill>
                <a:latin typeface="CIDFont+F1"/>
              </a:rPr>
              <a:t>1.5.</a:t>
            </a:r>
            <a:r>
              <a:rPr lang="ja-JP" altLang="en-US" sz="1200" b="0" i="0" u="none" strike="noStrike" baseline="0" dirty="0">
                <a:solidFill>
                  <a:schemeClr val="tx1"/>
                </a:solidFill>
                <a:latin typeface="CIDFont+F1"/>
              </a:rPr>
              <a:t>で示したように不法投棄や不適正処理は減少傾向に</a:t>
            </a:r>
          </a:p>
          <a:p>
            <a:r>
              <a:rPr lang="ja-JP" altLang="en-US" sz="1200" b="0" i="0" u="none" strike="noStrike" baseline="0" dirty="0">
                <a:solidFill>
                  <a:schemeClr val="tx1"/>
                </a:solidFill>
                <a:latin typeface="CIDFont+F1"/>
              </a:rPr>
              <a:t>はあるものの、依然として発生しており、最終処分場残余量、有害廃棄物の適正処</a:t>
            </a:r>
            <a:endParaRPr lang="en-US" altLang="ja-JP" sz="1200" b="0" i="0" u="none" strike="noStrike" baseline="0" dirty="0">
              <a:solidFill>
                <a:schemeClr val="tx1"/>
              </a:solidFill>
              <a:latin typeface="CIDFont+F1"/>
            </a:endParaRPr>
          </a:p>
          <a:p>
            <a:r>
              <a:rPr lang="ja-JP" altLang="en-US" sz="1200" b="0" i="0" u="none" strike="noStrike" baseline="0" dirty="0">
                <a:solidFill>
                  <a:schemeClr val="tx1"/>
                </a:solidFill>
                <a:latin typeface="CIDFont+F1"/>
              </a:rPr>
              <a:t>理に係る課題については、引き続き対応していく必要がある。 </a:t>
            </a:r>
          </a:p>
          <a:p>
            <a:r>
              <a:rPr lang="ja-JP" altLang="en-US" sz="1200" b="0" i="0" u="none" strike="noStrike" baseline="0" dirty="0">
                <a:solidFill>
                  <a:schemeClr val="tx1"/>
                </a:solidFill>
                <a:latin typeface="CIDFont+F1"/>
              </a:rPr>
              <a:t>アスベストを含む廃棄物、</a:t>
            </a:r>
            <a:r>
              <a:rPr lang="en-US" altLang="ja-JP" sz="1200" b="0" i="0" u="none" strike="noStrike" baseline="0" dirty="0">
                <a:solidFill>
                  <a:schemeClr val="tx1"/>
                </a:solidFill>
                <a:latin typeface="CIDFont+F1"/>
              </a:rPr>
              <a:t>PCB </a:t>
            </a:r>
            <a:r>
              <a:rPr lang="ja-JP" altLang="en-US" sz="1200" b="0" i="0" u="none" strike="noStrike" baseline="0" dirty="0">
                <a:solidFill>
                  <a:schemeClr val="tx1"/>
                </a:solidFill>
                <a:latin typeface="CIDFont+F1"/>
              </a:rPr>
              <a:t>等の </a:t>
            </a:r>
            <a:r>
              <a:rPr lang="en-US" altLang="ja-JP" sz="1200" b="0" i="0" u="none" strike="noStrike" baseline="0" dirty="0">
                <a:solidFill>
                  <a:schemeClr val="tx1"/>
                </a:solidFill>
                <a:latin typeface="CIDFont+F1"/>
              </a:rPr>
              <a:t>POPs </a:t>
            </a:r>
            <a:r>
              <a:rPr lang="ja-JP" altLang="en-US" sz="1200" b="0" i="0" u="none" strike="noStrike" baseline="0" dirty="0">
                <a:solidFill>
                  <a:schemeClr val="tx1"/>
                </a:solidFill>
                <a:latin typeface="CIDFont+F1"/>
              </a:rPr>
              <a:t>条約の対象となっている </a:t>
            </a:r>
            <a:r>
              <a:rPr lang="en-US" altLang="ja-JP" sz="1200" b="0" i="0" u="none" strike="noStrike" baseline="0" dirty="0">
                <a:solidFill>
                  <a:schemeClr val="tx1"/>
                </a:solidFill>
                <a:latin typeface="CIDFont+F1"/>
              </a:rPr>
              <a:t>POPs </a:t>
            </a:r>
            <a:r>
              <a:rPr lang="ja-JP" altLang="en-US" sz="1200" b="0" i="0" u="none" strike="noStrike" baseline="0" dirty="0">
                <a:solidFill>
                  <a:schemeClr val="tx1"/>
                </a:solidFill>
                <a:latin typeface="CIDFont+F1"/>
              </a:rPr>
              <a:t>を含む廃棄</a:t>
            </a:r>
          </a:p>
          <a:p>
            <a:r>
              <a:rPr lang="ja-JP" altLang="en-US" sz="1200" b="0" i="0" u="none" strike="noStrike" baseline="0" dirty="0">
                <a:solidFill>
                  <a:schemeClr val="tx1"/>
                </a:solidFill>
                <a:latin typeface="CIDFont+F1"/>
              </a:rPr>
              <a:t>物、水銀廃棄物等の有害な廃棄物について適切な処理が進められているが、今後の</a:t>
            </a:r>
          </a:p>
          <a:p>
            <a:r>
              <a:rPr lang="ja-JP" altLang="en-US" sz="1200" b="0" i="0" u="none" strike="noStrike" baseline="0" dirty="0">
                <a:solidFill>
                  <a:schemeClr val="tx1"/>
                </a:solidFill>
                <a:latin typeface="CIDFont+F1"/>
              </a:rPr>
              <a:t>発生量の見込みを考慮しつつ、引き続き適正処理を確保する必要がある。これらの</a:t>
            </a:r>
          </a:p>
          <a:p>
            <a:r>
              <a:rPr lang="ja-JP" altLang="en-US" sz="1200" b="0" i="0" u="none" strike="noStrike" baseline="0" dirty="0">
                <a:solidFill>
                  <a:schemeClr val="tx1"/>
                </a:solidFill>
                <a:latin typeface="CIDFont+F1"/>
              </a:rPr>
              <a:t>有害物質に加えて、近年、国際的にも関心が高い </a:t>
            </a:r>
            <a:r>
              <a:rPr lang="en-US" altLang="ja-JP" sz="1200" b="0" i="0" u="none" strike="noStrike" baseline="0" dirty="0">
                <a:solidFill>
                  <a:schemeClr val="tx1"/>
                </a:solidFill>
                <a:latin typeface="CIDFont+F1"/>
              </a:rPr>
              <a:t>PFAS </a:t>
            </a:r>
            <a:r>
              <a:rPr lang="ja-JP" altLang="en-US" sz="1200" b="0" i="0" u="none" strike="noStrike" baseline="0" dirty="0">
                <a:solidFill>
                  <a:schemeClr val="tx1"/>
                </a:solidFill>
                <a:latin typeface="CIDFont+F1"/>
              </a:rPr>
              <a:t>含有廃棄物等についても科学</a:t>
            </a:r>
          </a:p>
          <a:p>
            <a:r>
              <a:rPr lang="ja-JP" altLang="en-US" sz="1200" b="0" i="0" u="none" strike="noStrike" baseline="0" dirty="0">
                <a:solidFill>
                  <a:schemeClr val="tx1"/>
                </a:solidFill>
                <a:latin typeface="CIDFont+F1"/>
              </a:rPr>
              <a:t>的な知見の収集を進める必要がある。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30F6B76-76F5-4A42-8ED9-BD85F76CC736}" type="slidenum">
              <a:rPr lang="en-US" altLang="ja-JP" smtClean="0"/>
              <a:pPr>
                <a:defRPr/>
              </a:pPr>
              <a:t>10</a:t>
            </a:fld>
            <a:endParaRPr lang="en-US" altLang="ja-JP"/>
          </a:p>
        </p:txBody>
      </p:sp>
      <p:sp>
        <p:nvSpPr>
          <p:cNvPr id="5" name="ヘッダー プレースホルダー 4"/>
          <p:cNvSpPr>
            <a:spLocks noGrp="1"/>
          </p:cNvSpPr>
          <p:nvPr>
            <p:ph type="hdr" sz="quarter"/>
          </p:nvPr>
        </p:nvSpPr>
        <p:spPr/>
        <p:txBody>
          <a:bodyPr/>
          <a:lstStyle/>
          <a:p>
            <a:pPr>
              <a:defRPr/>
            </a:pPr>
            <a:endParaRPr lang="ja-JP" altLang="en-US"/>
          </a:p>
        </p:txBody>
      </p:sp>
    </p:spTree>
    <p:extLst>
      <p:ext uri="{BB962C8B-B14F-4D97-AF65-F5344CB8AC3E}">
        <p14:creationId xmlns:p14="http://schemas.microsoft.com/office/powerpoint/2010/main" val="3961433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a:solidFill>
                  <a:srgbClr val="FF0000"/>
                </a:solidFill>
              </a:rPr>
              <a:t>■「太陽光発電設備のリサイクル制度のあり方について（案）」</a:t>
            </a:r>
            <a:r>
              <a:rPr kumimoji="1" lang="ja-JP" altLang="en-US" sz="1100" dirty="0">
                <a:solidFill>
                  <a:srgbClr val="FF0000"/>
                </a:solidFill>
              </a:rPr>
              <a:t>（</a:t>
            </a:r>
            <a:r>
              <a:rPr kumimoji="1" lang="en-US" altLang="ja-JP" sz="1100" dirty="0">
                <a:solidFill>
                  <a:srgbClr val="FF0000"/>
                </a:solidFill>
              </a:rPr>
              <a:t>2024</a:t>
            </a:r>
            <a:r>
              <a:rPr kumimoji="1" lang="ja-JP" altLang="en-US" sz="1100" dirty="0">
                <a:solidFill>
                  <a:srgbClr val="FF0000"/>
                </a:solidFill>
              </a:rPr>
              <a:t>年</a:t>
            </a:r>
            <a:r>
              <a:rPr kumimoji="1" lang="en-US" altLang="ja-JP" sz="1100" dirty="0">
                <a:solidFill>
                  <a:srgbClr val="FF0000"/>
                </a:solidFill>
              </a:rPr>
              <a:t>12</a:t>
            </a:r>
            <a:r>
              <a:rPr kumimoji="1" lang="ja-JP" altLang="en-US" sz="1100" dirty="0">
                <a:solidFill>
                  <a:srgbClr val="FF0000"/>
                </a:solidFill>
              </a:rPr>
              <a:t>月・環境省） </a:t>
            </a:r>
            <a:endParaRPr kumimoji="1" lang="en-US" altLang="ja-JP" sz="1100" dirty="0">
              <a:solidFill>
                <a:srgbClr val="FF0000"/>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ja-JP" sz="1600" dirty="0"/>
              <a:t>https://public-comment.e-gov.go.jp/pcm/download?seqNo=0000284295</a:t>
            </a: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使用済太陽光パネルについて、廃棄物の処理及び清掃に関する法律</a:t>
            </a:r>
          </a:p>
          <a:p>
            <a:r>
              <a:rPr lang="ja-JP" altLang="en-US" dirty="0"/>
              <a:t>（昭和 </a:t>
            </a:r>
            <a:r>
              <a:rPr lang="en-US" altLang="ja-JP" dirty="0"/>
              <a:t>45 </a:t>
            </a:r>
            <a:r>
              <a:rPr lang="ja-JP" altLang="en-US" dirty="0"/>
              <a:t>年法律第 </a:t>
            </a:r>
            <a:r>
              <a:rPr lang="en-US" altLang="ja-JP" dirty="0"/>
              <a:t>137 </a:t>
            </a:r>
            <a:r>
              <a:rPr lang="ja-JP" altLang="en-US" dirty="0"/>
              <a:t>号。以下「廃棄物処理法」という。）に基づき適正処理を求める</a:t>
            </a:r>
          </a:p>
          <a:p>
            <a:r>
              <a:rPr lang="ja-JP" altLang="en-US" dirty="0"/>
              <a:t>とともに、再資源化を義務付ける仕組みとした上で、使用済太陽光パネルが関係者間で</a:t>
            </a:r>
          </a:p>
          <a:p>
            <a:r>
              <a:rPr lang="ja-JP" altLang="en-US" dirty="0"/>
              <a:t>適切に受け渡され、確実に再資源化が行われる制度を構築することが必要である。</a:t>
            </a:r>
          </a:p>
          <a:p>
            <a:endParaRPr lang="en-US" altLang="ja-JP" dirty="0"/>
          </a:p>
          <a:p>
            <a:r>
              <a:rPr lang="ja-JP" altLang="en-US" dirty="0"/>
              <a:t>■産業構造審議会 イノベーション・環境分科会 資源循環経済小委員会</a:t>
            </a:r>
          </a:p>
          <a:p>
            <a:r>
              <a:rPr lang="ja-JP" altLang="en-US" dirty="0"/>
              <a:t>「成長志向型の資源自律経済戦略の実現に向けた制度見直しに関する取りまとめ（案）」</a:t>
            </a:r>
          </a:p>
          <a:p>
            <a:r>
              <a:rPr lang="en-US" altLang="ja-JP" dirty="0"/>
              <a:t>p.21</a:t>
            </a:r>
          </a:p>
          <a:p>
            <a:r>
              <a:rPr lang="ja-JP" altLang="en-US" dirty="0"/>
              <a:t>「レアメタル等を含む小型リチウム蓄電池の回収量拡大、及びリサイクル現場における発</a:t>
            </a:r>
          </a:p>
          <a:p>
            <a:r>
              <a:rPr lang="ja-JP" altLang="en-US" dirty="0"/>
              <a:t>煙・発火リスク低減のため、製造事業者等による小型リチウム蓄電池使用製品の自主回収・再資源</a:t>
            </a:r>
          </a:p>
          <a:p>
            <a:r>
              <a:rPr lang="ja-JP" altLang="en-US" dirty="0"/>
              <a:t>化の促進について検討する。具体的な品目、回収目標及び実施時期については、経済性や技術進</a:t>
            </a:r>
          </a:p>
          <a:p>
            <a:r>
              <a:rPr lang="ja-JP" altLang="en-US" dirty="0"/>
              <a:t>度、リチウム蓄電池容量や国内流通実態などを踏まえて検討する。」</a:t>
            </a:r>
            <a:endParaRPr lang="en-US" altLang="ja-JP" dirty="0"/>
          </a:p>
          <a:p>
            <a:endParaRPr lang="en-US" altLang="ja-JP" dirty="0"/>
          </a:p>
          <a:p>
            <a:r>
              <a:rPr lang="ja-JP" altLang="en-US" dirty="0"/>
              <a:t>■進捗状況等（</a:t>
            </a:r>
            <a:r>
              <a:rPr lang="en-US" altLang="ja-JP" dirty="0"/>
              <a:t>HP</a:t>
            </a:r>
            <a:r>
              <a:rPr lang="ja-JP" altLang="en-US" dirty="0"/>
              <a:t>公表）</a:t>
            </a:r>
            <a:endParaRPr lang="en-US" altLang="ja-JP" dirty="0"/>
          </a:p>
          <a:p>
            <a:r>
              <a:rPr lang="ja-JP" altLang="en-US" dirty="0"/>
              <a:t>〇進捗状況</a:t>
            </a:r>
            <a:endParaRPr lang="en-US" altLang="ja-JP" dirty="0"/>
          </a:p>
          <a:p>
            <a:r>
              <a:rPr lang="ja-JP" altLang="en-US" dirty="0"/>
              <a:t>不適正処理の未然防止や早期発見に向けた監視を行うとともに、警察等と連 携しながら適正処理の指導等（府域全体で</a:t>
            </a:r>
            <a:r>
              <a:rPr lang="en-US" altLang="ja-JP" dirty="0"/>
              <a:t>4, 545</a:t>
            </a:r>
            <a:r>
              <a:rPr lang="ja-JP" altLang="en-US" dirty="0"/>
              <a:t>回）を実施しました</a:t>
            </a:r>
            <a:endParaRPr lang="en-US" altLang="ja-JP" dirty="0"/>
          </a:p>
          <a:p>
            <a:r>
              <a:rPr kumimoji="1" lang="ja-JP" altLang="en-US" dirty="0"/>
              <a:t>〇</a:t>
            </a:r>
            <a:r>
              <a:rPr lang="ja-JP" altLang="en-US" b="0" i="0" dirty="0">
                <a:solidFill>
                  <a:srgbClr val="222222"/>
                </a:solidFill>
                <a:effectLst/>
                <a:latin typeface="游ゴシック" panose="020B0400000000000000" pitchFamily="50" charset="-128"/>
                <a:ea typeface="游ゴシック" panose="020B0400000000000000" pitchFamily="50" charset="-128"/>
              </a:rPr>
              <a:t>施策の実施状況</a:t>
            </a:r>
            <a:endParaRPr lang="en-US" altLang="ja-JP" b="0" i="0" dirty="0">
              <a:solidFill>
                <a:srgbClr val="222222"/>
              </a:solidFill>
              <a:effectLst/>
              <a:latin typeface="游ゴシック" panose="020B0400000000000000" pitchFamily="50" charset="-128"/>
              <a:ea typeface="游ゴシック" panose="020B0400000000000000" pitchFamily="50" charset="-128"/>
            </a:endParaRPr>
          </a:p>
          <a:p>
            <a:r>
              <a:rPr lang="ja-JP" altLang="ja-JP" sz="1800" dirty="0">
                <a:solidFill>
                  <a:srgbClr val="000000"/>
                </a:solidFill>
                <a:effectLst/>
                <a:ea typeface="ＭＳ ゴシック" panose="020B0609070205080204" pitchFamily="49" charset="-128"/>
                <a:cs typeface="Times New Roman" panose="02020603050405020304" pitchFamily="18" charset="0"/>
              </a:rPr>
              <a:t>４．適正処理の推進</a:t>
            </a:r>
            <a:endParaRPr lang="en-US" altLang="ja-JP" sz="1800" dirty="0">
              <a:solidFill>
                <a:srgbClr val="000000"/>
              </a:solidFill>
              <a:effectLst/>
              <a:ea typeface="ＭＳ ゴシック" panose="020B0609070205080204" pitchFamily="49" charset="-128"/>
              <a:cs typeface="Times New Roman" panose="02020603050405020304" pitchFamily="18" charset="0"/>
            </a:endParaRPr>
          </a:p>
          <a:p>
            <a:r>
              <a:rPr lang="ja-JP" altLang="en-US" sz="1800" dirty="0">
                <a:effectLst/>
                <a:ea typeface="ＭＳ ゴシック" panose="020B0609070205080204" pitchFamily="49" charset="-128"/>
                <a:cs typeface="Times New Roman" panose="02020603050405020304" pitchFamily="18" charset="0"/>
              </a:rPr>
              <a:t>◆</a:t>
            </a:r>
            <a:r>
              <a:rPr lang="ja-JP" altLang="ja-JP" sz="1800" dirty="0">
                <a:effectLst/>
                <a:ea typeface="ＭＳ ゴシック" panose="020B0609070205080204" pitchFamily="49" charset="-128"/>
                <a:cs typeface="Times New Roman" panose="02020603050405020304" pitchFamily="18" charset="0"/>
              </a:rPr>
              <a:t>ごみの適正処理の推進（一廃）</a:t>
            </a:r>
            <a:r>
              <a:rPr lang="ja-JP" altLang="en-US" sz="1800" dirty="0">
                <a:effectLst/>
                <a:ea typeface="ＭＳ ゴシック" panose="020B0609070205080204" pitchFamily="49" charset="-128"/>
                <a:cs typeface="Times New Roman" panose="02020603050405020304" pitchFamily="18" charset="0"/>
              </a:rPr>
              <a:t>（略）</a:t>
            </a:r>
            <a:endParaRPr lang="en-US" altLang="ja-JP" sz="1800" dirty="0">
              <a:solidFill>
                <a:srgbClr val="000000"/>
              </a:solidFill>
              <a:effectLst/>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800" dirty="0">
                <a:effectLst/>
                <a:ea typeface="ＭＳ ゴシック" panose="020B0609070205080204" pitchFamily="49" charset="-128"/>
                <a:cs typeface="Times New Roman" panose="02020603050405020304" pitchFamily="18" charset="0"/>
              </a:rPr>
              <a:t>◆</a:t>
            </a:r>
            <a:r>
              <a:rPr lang="ja-JP" altLang="ja-JP" sz="1800" kern="100" dirty="0">
                <a:effectLst/>
                <a:latin typeface="Century" panose="02040604050505020304" pitchFamily="18" charset="0"/>
                <a:ea typeface="ＭＳ ゴシック" panose="020B0609070205080204" pitchFamily="49" charset="-128"/>
                <a:cs typeface="Times New Roman" panose="02020603050405020304" pitchFamily="18" charset="0"/>
              </a:rPr>
              <a:t>し尿及び浄化槽汚泥の適正処理と資源化の促進（一廃）</a:t>
            </a:r>
            <a:r>
              <a:rPr lang="ja-JP" altLang="en-US" sz="1800" dirty="0">
                <a:effectLst/>
                <a:ea typeface="ＭＳ ゴシック" panose="020B0609070205080204" pitchFamily="49" charset="-128"/>
                <a:cs typeface="Times New Roman" panose="02020603050405020304" pitchFamily="18" charset="0"/>
              </a:rPr>
              <a:t>（略）</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en-US" sz="1800" dirty="0">
                <a:effectLst/>
                <a:ea typeface="ＭＳ ゴシック" panose="020B0609070205080204" pitchFamily="49" charset="-128"/>
                <a:cs typeface="Times New Roman" panose="02020603050405020304" pitchFamily="18" charset="0"/>
              </a:rPr>
              <a:t>◆</a:t>
            </a:r>
            <a:r>
              <a:rPr lang="ja-JP" altLang="ja-JP" sz="1800" dirty="0">
                <a:effectLst/>
                <a:ea typeface="ＭＳ ゴシック" panose="020B0609070205080204" pitchFamily="49" charset="-128"/>
                <a:cs typeface="Times New Roman" panose="02020603050405020304" pitchFamily="18" charset="0"/>
              </a:rPr>
              <a:t>最終処分場の確保（一廃）</a:t>
            </a:r>
            <a:r>
              <a:rPr lang="en-US" altLang="ja-JP" sz="1800" dirty="0">
                <a:effectLst/>
                <a:ea typeface="ＭＳ ゴシック" panose="020B0609070205080204" pitchFamily="49" charset="-128"/>
                <a:cs typeface="Times New Roman" panose="02020603050405020304" pitchFamily="18" charset="0"/>
              </a:rPr>
              <a:t>】</a:t>
            </a:r>
          </a:p>
          <a:p>
            <a:r>
              <a:rPr lang="ja-JP" altLang="en-US" sz="1800" dirty="0">
                <a:effectLst/>
                <a:ea typeface="ＭＳ ゴシック" panose="020B0609070205080204" pitchFamily="49" charset="-128"/>
                <a:cs typeface="Times New Roman" panose="02020603050405020304" pitchFamily="18" charset="0"/>
              </a:rPr>
              <a:t>○大規模災害発生時廃棄物対策近畿ブロック協議会の大阪湾圏域及び近畿ブロックにおける発災時の廃棄物の最終処分に係る調査検討に参画し、湾センターの災害廃棄物受入に係る課題等について意見交換</a:t>
            </a:r>
          </a:p>
          <a:p>
            <a:r>
              <a:rPr lang="ja-JP" altLang="en-US" sz="1800" dirty="0">
                <a:effectLst/>
                <a:ea typeface="ＭＳ ゴシック" panose="020B0609070205080204" pitchFamily="49" charset="-128"/>
                <a:cs typeface="Times New Roman" panose="02020603050405020304" pitchFamily="18" charset="0"/>
              </a:rPr>
              <a:t>○国家要望の実施等、湾センターと促進協が連携し、最終処分場の確保に向けた取組みを実施</a:t>
            </a:r>
          </a:p>
          <a:p>
            <a:r>
              <a:rPr lang="ja-JP" altLang="en-US" sz="1800" dirty="0">
                <a:effectLst/>
                <a:ea typeface="ＭＳ ゴシック" panose="020B0609070205080204" pitchFamily="49" charset="-128"/>
                <a:cs typeface="Times New Roman" panose="02020603050405020304" pitchFamily="18" charset="0"/>
              </a:rPr>
              <a:t>◆排出事業者への指導等による産業廃棄物適正処理の徹底（産廃）</a:t>
            </a:r>
            <a:endParaRPr lang="en-US" altLang="ja-JP" sz="1800" dirty="0">
              <a:effectLst/>
              <a:ea typeface="ＭＳ ゴシック" panose="020B0609070205080204" pitchFamily="49" charset="-128"/>
              <a:cs typeface="Times New Roman" panose="02020603050405020304" pitchFamily="18" charset="0"/>
            </a:endParaRPr>
          </a:p>
          <a:p>
            <a:r>
              <a:rPr lang="ja-JP" altLang="en-US" sz="1800" dirty="0">
                <a:effectLst/>
                <a:ea typeface="ＭＳ ゴシック" panose="020B0609070205080204" pitchFamily="49" charset="-128"/>
                <a:cs typeface="Times New Roman" panose="02020603050405020304" pitchFamily="18" charset="0"/>
              </a:rPr>
              <a:t>○</a:t>
            </a:r>
            <a:r>
              <a:rPr lang="ja-JP" altLang="en-US" sz="1800" u="sng" dirty="0">
                <a:effectLst/>
                <a:ea typeface="ＭＳ ゴシック" panose="020B0609070205080204" pitchFamily="49" charset="-128"/>
                <a:cs typeface="Times New Roman" panose="02020603050405020304" pitchFamily="18" charset="0"/>
              </a:rPr>
              <a:t>排出事業者に対する立入検査や業界団体等への説明会において、産業廃棄物の適正処理を指導・周知</a:t>
            </a:r>
          </a:p>
          <a:p>
            <a:r>
              <a:rPr lang="ja-JP" altLang="en-US" sz="1800" dirty="0">
                <a:effectLst/>
                <a:ea typeface="ＭＳ ゴシック" panose="020B0609070205080204" pitchFamily="49" charset="-128"/>
                <a:cs typeface="Times New Roman" panose="02020603050405020304" pitchFamily="18" charset="0"/>
              </a:rPr>
              <a:t>○</a:t>
            </a:r>
            <a:r>
              <a:rPr lang="ja-JP" altLang="en-US" sz="1800" u="sng" dirty="0">
                <a:effectLst/>
                <a:ea typeface="ＭＳ ゴシック" panose="020B0609070205080204" pitchFamily="49" charset="-128"/>
                <a:cs typeface="Times New Roman" panose="02020603050405020304" pitchFamily="18" charset="0"/>
              </a:rPr>
              <a:t>産業廃棄物の野積みや野外焼却等の不適正処理の未然防止、早期発見に向けた随時のパトロールによる監視・指導など、警察等と連携しながら法令順守の徹底</a:t>
            </a:r>
            <a:r>
              <a:rPr lang="ja-JP" altLang="en-US" sz="1800" dirty="0">
                <a:effectLst/>
                <a:ea typeface="ＭＳ ゴシック" panose="020B0609070205080204" pitchFamily="49" charset="-128"/>
                <a:cs typeface="Times New Roman" panose="02020603050405020304" pitchFamily="18" charset="0"/>
              </a:rPr>
              <a:t>を図るとともに、</a:t>
            </a:r>
            <a:r>
              <a:rPr lang="ja-JP" altLang="en-US" sz="1800" u="sng" dirty="0">
                <a:effectLst/>
                <a:ea typeface="ＭＳ ゴシック" panose="020B0609070205080204" pitchFamily="49" charset="-128"/>
                <a:cs typeface="Times New Roman" panose="02020603050405020304" pitchFamily="18" charset="0"/>
              </a:rPr>
              <a:t>土地所有者等への土地の適正管理等の啓発・指導等を実施</a:t>
            </a:r>
          </a:p>
          <a:p>
            <a:r>
              <a:rPr lang="ja-JP" altLang="en-US" sz="1800" dirty="0">
                <a:effectLst/>
                <a:ea typeface="ＭＳ ゴシック" panose="020B0609070205080204" pitchFamily="49" charset="-128"/>
                <a:cs typeface="Times New Roman" panose="02020603050405020304" pitchFamily="18" charset="0"/>
              </a:rPr>
              <a:t>◆産業廃棄物処理業者の育成・指導（産廃）</a:t>
            </a:r>
            <a:endParaRPr lang="en-US" altLang="ja-JP" sz="1800" dirty="0">
              <a:effectLst/>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ja-JP"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○産業廃棄物が適正処理されるよう産業廃棄物処理業者に対して立入検査、指導を実施</a:t>
            </a:r>
            <a:endParaRPr lang="en-US" altLang="ja-JP"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ja-JP"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○優良認定制度のメリットについて、ホームページや許可の手引きで情報提供</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ja-JP"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○ホームページで公開している産業廃棄物処理業者名簿及び優良認定業者の更新を行い、排出事業者に最新の情報を提供</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800" dirty="0">
                <a:effectLst/>
                <a:ea typeface="ＭＳ ゴシック" panose="020B0609070205080204" pitchFamily="49" charset="-128"/>
                <a:cs typeface="Times New Roman" panose="02020603050405020304" pitchFamily="18" charset="0"/>
              </a:rPr>
              <a:t>◆</a:t>
            </a:r>
            <a:r>
              <a:rPr lang="ja-JP" altLang="ja-JP" sz="1800" dirty="0">
                <a:effectLst/>
                <a:ea typeface="ＭＳ ゴシック" panose="020B0609070205080204" pitchFamily="49" charset="-128"/>
                <a:cs typeface="Times New Roman" panose="02020603050405020304" pitchFamily="18" charset="0"/>
              </a:rPr>
              <a:t>有害物質を含む廃棄物の適正処理（産廃）</a:t>
            </a:r>
            <a:endParaRPr lang="en-US" altLang="ja-JP" sz="1800" dirty="0">
              <a:effectLst/>
              <a:ea typeface="ＭＳ ゴシック" panose="020B0609070205080204" pitchFamily="49" charset="-128"/>
              <a:cs typeface="Times New Roman" panose="02020603050405020304" pitchFamily="18" charset="0"/>
            </a:endParaRPr>
          </a:p>
          <a:p>
            <a:r>
              <a:rPr lang="ja-JP" altLang="en-US" sz="1800" dirty="0">
                <a:effectLst/>
                <a:ea typeface="ＭＳ ゴシック" panose="020B0609070205080204" pitchFamily="49" charset="-128"/>
                <a:cs typeface="Times New Roman" panose="02020603050405020304" pitchFamily="18" charset="0"/>
              </a:rPr>
              <a:t>○「廃棄物の処理及び清掃に関する法律のしおり」を窓口・立入検査等を通じて配布。市町村、事業者向け説明会を実施</a:t>
            </a:r>
          </a:p>
          <a:p>
            <a:r>
              <a:rPr lang="ja-JP" altLang="en-US" sz="1800" dirty="0">
                <a:effectLst/>
                <a:ea typeface="ＭＳ ゴシック" panose="020B0609070205080204" pitchFamily="49" charset="-128"/>
                <a:cs typeface="Times New Roman" panose="02020603050405020304" pitchFamily="18" charset="0"/>
              </a:rPr>
              <a:t>○ＰＣＢ廃棄物を保有する事業場への立入検査、文書送付や電話などにより、法に基づく届出、適正保管及び期限内の適正処理を指導</a:t>
            </a: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sz="1800" dirty="0">
                <a:effectLst/>
                <a:ea typeface="ＭＳ ゴシック" panose="020B0609070205080204" pitchFamily="49" charset="-128"/>
                <a:cs typeface="Times New Roman" panose="02020603050405020304" pitchFamily="18" charset="0"/>
              </a:rPr>
              <a:t>◆</a:t>
            </a:r>
            <a:r>
              <a:rPr lang="ja-JP" altLang="ja-JP" sz="1800" kern="100" dirty="0">
                <a:effectLst/>
                <a:latin typeface="Century" panose="02040604050505020304" pitchFamily="18" charset="0"/>
                <a:ea typeface="ＭＳ ゴシック" panose="020B0609070205080204" pitchFamily="49" charset="-128"/>
                <a:cs typeface="Times New Roman" panose="02020603050405020304" pitchFamily="18" charset="0"/>
              </a:rPr>
              <a:t>太陽光パネルのリサイクルの推進・適正処理（産廃）</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ja-JP"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○太陽光発電施設の地域共生に向けた庁内連絡調整会議において、太陽光パネルの廃棄リサイクルに関する情報を共有</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ja-JP"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○排出事業者及び産業廃棄物処理業者等から太陽光パネルのリサイクルの推進・適正処理の取組みに関する情報収集を実施</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ja-JP"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1800" u="sng"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使用済太陽光パネルのリサイクル事業者情報をホームページで情報発信</a:t>
            </a:r>
            <a:endParaRPr lang="en-US" altLang="ja-JP" sz="1800" u="sng"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en-US" sz="1800" dirty="0">
                <a:effectLst/>
                <a:ea typeface="ＭＳ ゴシック" panose="020B0609070205080204" pitchFamily="49" charset="-128"/>
                <a:cs typeface="Times New Roman" panose="02020603050405020304" pitchFamily="18" charset="0"/>
              </a:rPr>
              <a:t>◆</a:t>
            </a:r>
            <a:r>
              <a:rPr lang="ja-JP" altLang="ja-JP" sz="1800" dirty="0">
                <a:effectLst/>
                <a:ea typeface="ＭＳ ゴシック" panose="020B0609070205080204" pitchFamily="49" charset="-128"/>
                <a:cs typeface="Times New Roman" panose="02020603050405020304" pitchFamily="18" charset="0"/>
              </a:rPr>
              <a:t>災害発生時における廃棄物処理の備え（災害廃棄物）</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27000" indent="-127000" algn="l"/>
            <a:r>
              <a:rPr lang="en-US" altLang="ja-JP"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＜災害時の適正処理体制の構築＞</a:t>
            </a:r>
          </a:p>
          <a:p>
            <a:pPr marL="127000" indent="-127000" algn="l"/>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○環境省モデル事業を活用して市町村の災害廃棄物処理計画策定等を支援</a:t>
            </a:r>
          </a:p>
          <a:p>
            <a:pPr marL="127000" indent="-127000" algn="l"/>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〇環境省モデル事業を活用して水害による災害廃棄物発生量の概算推計ツールを作成し、自治体に周知</a:t>
            </a:r>
          </a:p>
          <a:p>
            <a:pPr marL="127000" indent="-127000" algn="l"/>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＜技術の蓄積と人材の育成＞</a:t>
            </a:r>
          </a:p>
          <a:p>
            <a:pPr marL="127000" indent="-127000" algn="l"/>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災害廃棄物処理の技術やノウハウを蓄積し、対応力のある人材を育成するため、環境省と連携し、市町村・一部事務組合・大阪府職員を対象とした、災害廃棄物処理計画策定や災害時の他自治体支援の事例紹介等の動画視聴形式による</a:t>
            </a:r>
            <a:r>
              <a:rPr lang="en-US" altLang="ja-JP"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WEB</a:t>
            </a:r>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研修、水害時の片付けごみ対応や平時における仮置場候補地検討、災害時の仮置場の設置・運営に係るワークショップを実施　</a:t>
            </a:r>
            <a:endParaRPr lang="en-US" altLang="ja-JP"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127000" indent="-127000" algn="l"/>
            <a:endParaRPr lang="en-US" altLang="ja-JP"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127000" indent="-127000" algn="l"/>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■不適正処理防止推進強化月間</a:t>
            </a:r>
            <a:endParaRPr lang="en-US" altLang="ja-JP"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127000" indent="-127000" algn="l"/>
            <a:r>
              <a:rPr lang="ja-JP" altLang="en-US" sz="2800" dirty="0">
                <a:hlinkClick r:id="rId3"/>
              </a:rPr>
              <a:t>大阪府産業廃棄物不適正処理防止推進強化月間事業（令和</a:t>
            </a:r>
            <a:r>
              <a:rPr lang="en-US" altLang="ja-JP" sz="2800" dirty="0">
                <a:hlinkClick r:id="rId3"/>
              </a:rPr>
              <a:t>6</a:t>
            </a:r>
            <a:r>
              <a:rPr lang="ja-JP" altLang="en-US" sz="2800" dirty="0">
                <a:hlinkClick r:id="rId3"/>
              </a:rPr>
              <a:t>年</a:t>
            </a:r>
            <a:r>
              <a:rPr lang="en-US" altLang="ja-JP" sz="2800" dirty="0">
                <a:hlinkClick r:id="rId3"/>
              </a:rPr>
              <a:t>11</a:t>
            </a:r>
            <a:r>
              <a:rPr lang="ja-JP" altLang="en-US" sz="2800" dirty="0">
                <a:hlinkClick r:id="rId3"/>
              </a:rPr>
              <a:t>月）の集中取組みを実施しました／大阪府（おおさかふ）ホームページ </a:t>
            </a:r>
            <a:r>
              <a:rPr lang="en-US" altLang="ja-JP" sz="2800" dirty="0">
                <a:hlinkClick r:id="rId3"/>
              </a:rPr>
              <a:t>[Osaka Prefectural Government]</a:t>
            </a:r>
            <a:endParaRPr lang="en-US" altLang="ja-JP"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127000" indent="-127000" algn="l"/>
            <a:endParaRPr lang="en-US" altLang="ja-JP"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127000" indent="-127000" algn="l"/>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■答弁</a:t>
            </a:r>
            <a:endParaRPr lang="en-US" altLang="ja-JP"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127000" indent="-127000" algn="l"/>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国において、発電事業終了後の太陽光発電設備のリサイクルが不十分であることや、不適切な廃棄が行われることへの懸念等から、太陽光パネルのリサイクルを義務化する制度の導入が検討されている。</a:t>
            </a:r>
          </a:p>
          <a:p>
            <a:pPr marL="127000" indent="-127000" algn="l"/>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府においては、現在もリサイクルを行う事業者情報や国が策定したガイドライン等をホームページで広く発信しているが、制度化された場合は、太陽光発電設備の設置・解体事業者など関係者を対象とした説明会を開催するなど、積極的に周知することでリサイクルの促進を図る。あわせて不法投棄防止等のため、廃棄物処理法に基づく指導も行っていく。</a:t>
            </a:r>
          </a:p>
          <a:p>
            <a:pPr marL="127000" indent="-127000" algn="l"/>
            <a:r>
              <a:rPr lang="ja-JP" altLang="en-US" sz="180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こういった取組により、資源の有効利用を進め、付加価値を生み出すことにより、サーキュラーエコノミーへの移行を促進していく。</a:t>
            </a:r>
          </a:p>
          <a:p>
            <a:pPr marL="127000" indent="-127000" algn="l"/>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lang="en-US" altLang="ja-JP" sz="1800" dirty="0">
              <a:effectLst/>
              <a:ea typeface="ＭＳ ゴシック" panose="020B0609070205080204" pitchFamily="49" charset="-128"/>
              <a:cs typeface="Times New Roman" panose="02020603050405020304" pitchFamily="18" charset="0"/>
            </a:endParaRPr>
          </a:p>
          <a:p>
            <a:endParaRPr lang="en-US" altLang="ja-JP" sz="1800" dirty="0">
              <a:effectLst/>
              <a:ea typeface="ＭＳ ゴシック" panose="020B0609070205080204" pitchFamily="49" charset="-128"/>
              <a:cs typeface="Times New Roman" panose="02020603050405020304" pitchFamily="18" charset="0"/>
            </a:endParaRPr>
          </a:p>
          <a:p>
            <a:endParaRPr lang="en-US" altLang="ja-JP" sz="1800" dirty="0">
              <a:effectLst/>
              <a:ea typeface="ＭＳ ゴシック" panose="020B0609070205080204" pitchFamily="49" charset="-128"/>
              <a:cs typeface="Times New Roman" panose="02020603050405020304" pitchFamily="18" charset="0"/>
            </a:endParaRPr>
          </a:p>
          <a:p>
            <a:endParaRPr lang="en-US" altLang="ja-JP" sz="1800" dirty="0">
              <a:effectLst/>
              <a:ea typeface="ＭＳ ゴシック" panose="020B0609070205080204" pitchFamily="49" charset="-128"/>
              <a:cs typeface="Times New Roman" panose="02020603050405020304" pitchFamily="18" charset="0"/>
            </a:endParaRPr>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C30F6B76-76F5-4A42-8ED9-BD85F76CC736}" type="slidenum">
              <a:rPr lang="en-US" altLang="ja-JP" smtClean="0"/>
              <a:pPr>
                <a:defRPr/>
              </a:pPr>
              <a:t>11</a:t>
            </a:fld>
            <a:endParaRPr lang="en-US" altLang="ja-JP"/>
          </a:p>
        </p:txBody>
      </p:sp>
      <p:sp>
        <p:nvSpPr>
          <p:cNvPr id="5" name="ヘッダー プレースホルダー 4"/>
          <p:cNvSpPr>
            <a:spLocks noGrp="1"/>
          </p:cNvSpPr>
          <p:nvPr>
            <p:ph type="hdr" sz="quarter"/>
          </p:nvPr>
        </p:nvSpPr>
        <p:spPr/>
        <p:txBody>
          <a:bodyPr/>
          <a:lstStyle/>
          <a:p>
            <a:pPr>
              <a:defRPr/>
            </a:pPr>
            <a:endParaRPr lang="ja-JP" altLang="en-US"/>
          </a:p>
        </p:txBody>
      </p:sp>
    </p:spTree>
    <p:extLst>
      <p:ext uri="{BB962C8B-B14F-4D97-AF65-F5344CB8AC3E}">
        <p14:creationId xmlns:p14="http://schemas.microsoft.com/office/powerpoint/2010/main" val="2639182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7"/>
          <p:cNvGrpSpPr>
            <a:grpSpLocks/>
          </p:cNvGrpSpPr>
          <p:nvPr/>
        </p:nvGrpSpPr>
        <p:grpSpPr bwMode="auto">
          <a:xfrm>
            <a:off x="247650" y="2889250"/>
            <a:ext cx="9328150" cy="201613"/>
            <a:chOff x="144" y="1680"/>
            <a:chExt cx="5424" cy="144"/>
          </a:xfrm>
        </p:grpSpPr>
        <p:sp>
          <p:nvSpPr>
            <p:cNvPr id="5" name="Rectangle 8">
              <a:extLst>
                <a:ext uri="{FF2B5EF4-FFF2-40B4-BE49-F238E27FC236}">
                  <a16:creationId xmlns:a16="http://schemas.microsoft.com/office/drawing/2014/main" id="{5E6394AC-BD15-42D2-A493-BCC49558173A}"/>
                </a:ext>
              </a:extLst>
            </p:cNvPr>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sp>
          <p:nvSpPr>
            <p:cNvPr id="6" name="Rectangle 9">
              <a:extLst>
                <a:ext uri="{FF2B5EF4-FFF2-40B4-BE49-F238E27FC236}">
                  <a16:creationId xmlns:a16="http://schemas.microsoft.com/office/drawing/2014/main" id="{1DABEF65-34B9-4D4B-AFBD-C3F9F177D350}"/>
                </a:ext>
              </a:extLst>
            </p:cNvPr>
            <p:cNvSpPr>
              <a:spLocks noChangeArrowheads="1"/>
            </p:cNvSpPr>
            <p:nvPr userDrawn="1"/>
          </p:nvSpPr>
          <p:spPr bwMode="auto">
            <a:xfrm>
              <a:off x="1952" y="1680"/>
              <a:ext cx="1806"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sp>
          <p:nvSpPr>
            <p:cNvPr id="7" name="Rectangle 10">
              <a:extLst>
                <a:ext uri="{FF2B5EF4-FFF2-40B4-BE49-F238E27FC236}">
                  <a16:creationId xmlns:a16="http://schemas.microsoft.com/office/drawing/2014/main" id="{7DFAF793-2A0E-4459-9AAC-759874A830DE}"/>
                </a:ext>
              </a:extLst>
            </p:cNvPr>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endParaRPr lang="ja-JP" altLang="en-US"/>
            </a:p>
          </p:txBody>
        </p:sp>
      </p:grpSp>
      <p:sp>
        <p:nvSpPr>
          <p:cNvPr id="138242" name="Rectangle 2"/>
          <p:cNvSpPr>
            <a:spLocks noGrp="1" noChangeArrowheads="1"/>
          </p:cNvSpPr>
          <p:nvPr>
            <p:ph type="ctrTitle"/>
          </p:nvPr>
        </p:nvSpPr>
        <p:spPr>
          <a:xfrm>
            <a:off x="742950" y="685800"/>
            <a:ext cx="8420100" cy="2127250"/>
          </a:xfrm>
        </p:spPr>
        <p:txBody>
          <a:bodyPr/>
          <a:lstStyle>
            <a:lvl1pPr algn="ctr">
              <a:defRPr sz="5800"/>
            </a:lvl1pPr>
          </a:lstStyle>
          <a:p>
            <a:pPr lvl="0"/>
            <a:r>
              <a:rPr lang="ja-JP" altLang="en-US" noProof="0"/>
              <a:t>マスタ タイトルの書式設定</a:t>
            </a:r>
          </a:p>
        </p:txBody>
      </p:sp>
      <p:sp>
        <p:nvSpPr>
          <p:cNvPr id="138243" name="Rectangle 3"/>
          <p:cNvSpPr>
            <a:spLocks noGrp="1" noChangeArrowheads="1"/>
          </p:cNvSpPr>
          <p:nvPr>
            <p:ph type="subTitle" idx="1"/>
          </p:nvPr>
        </p:nvSpPr>
        <p:spPr>
          <a:xfrm>
            <a:off x="1485900" y="3270250"/>
            <a:ext cx="6934200" cy="2209800"/>
          </a:xfrm>
        </p:spPr>
        <p:txBody>
          <a:bodyPr/>
          <a:lstStyle>
            <a:lvl1pPr marL="0" indent="0" algn="ctr">
              <a:buFont typeface="Wingdings" pitchFamily="2" charset="2"/>
              <a:buNone/>
              <a:defRPr sz="3000"/>
            </a:lvl1pPr>
          </a:lstStyle>
          <a:p>
            <a:pPr lvl="0"/>
            <a:r>
              <a:rPr lang="ja-JP" altLang="en-US" noProof="0"/>
              <a:t>マスタ サブタイトルの書式設定</a:t>
            </a:r>
          </a:p>
        </p:txBody>
      </p:sp>
      <p:sp>
        <p:nvSpPr>
          <p:cNvPr id="9" name="Rectangle 4">
            <a:extLst>
              <a:ext uri="{FF2B5EF4-FFF2-40B4-BE49-F238E27FC236}">
                <a16:creationId xmlns:a16="http://schemas.microsoft.com/office/drawing/2014/main" id="{FF11E35C-9F7A-4F16-B41E-5704F0A3F126}"/>
              </a:ext>
            </a:extLst>
          </p:cNvPr>
          <p:cNvSpPr>
            <a:spLocks noGrp="1" noChangeArrowheads="1"/>
          </p:cNvSpPr>
          <p:nvPr>
            <p:ph type="dt" sz="half" idx="10"/>
          </p:nvPr>
        </p:nvSpPr>
        <p:spPr/>
        <p:txBody>
          <a:bodyPr/>
          <a:lstStyle>
            <a:lvl1pPr>
              <a:defRPr/>
            </a:lvl1pPr>
          </a:lstStyle>
          <a:p>
            <a:pPr>
              <a:defRPr/>
            </a:pPr>
            <a:endParaRPr lang="en-US" altLang="ja-JP"/>
          </a:p>
        </p:txBody>
      </p:sp>
      <p:sp>
        <p:nvSpPr>
          <p:cNvPr id="10" name="Rectangle 5">
            <a:extLst>
              <a:ext uri="{FF2B5EF4-FFF2-40B4-BE49-F238E27FC236}">
                <a16:creationId xmlns:a16="http://schemas.microsoft.com/office/drawing/2014/main" id="{0BBE4B5B-C59F-4EFC-97FC-B9224F63D1D8}"/>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a:extLst>
              <a:ext uri="{FF2B5EF4-FFF2-40B4-BE49-F238E27FC236}">
                <a16:creationId xmlns:a16="http://schemas.microsoft.com/office/drawing/2014/main" id="{8E95AC47-00DB-46B3-BB3F-8EB2C4964B36}"/>
              </a:ext>
            </a:extLst>
          </p:cNvPr>
          <p:cNvSpPr>
            <a:spLocks noGrp="1" noChangeArrowheads="1"/>
          </p:cNvSpPr>
          <p:nvPr>
            <p:ph type="sldNum" sz="quarter" idx="12"/>
          </p:nvPr>
        </p:nvSpPr>
        <p:spPr/>
        <p:txBody>
          <a:bodyPr/>
          <a:lstStyle>
            <a:lvl1pPr>
              <a:defRPr/>
            </a:lvl1pPr>
          </a:lstStyle>
          <a:p>
            <a:pPr>
              <a:defRPr/>
            </a:pPr>
            <a:fld id="{5AD24178-7F66-49A6-B7A1-18B2627530BB}" type="slidenum">
              <a:rPr lang="en-US" altLang="ja-JP"/>
              <a:pPr>
                <a:defRPr/>
              </a:pPr>
              <a:t>‹#›</a:t>
            </a:fld>
            <a:endParaRPr lang="en-US" altLang="ja-JP"/>
          </a:p>
        </p:txBody>
      </p:sp>
    </p:spTree>
    <p:extLst>
      <p:ext uri="{BB962C8B-B14F-4D97-AF65-F5344CB8AC3E}">
        <p14:creationId xmlns:p14="http://schemas.microsoft.com/office/powerpoint/2010/main" val="115391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9AA815D8-0EB0-42BE-885E-C19FB671C679}" type="slidenum">
              <a:rPr lang="en-US" altLang="ja-JP"/>
              <a:pPr>
                <a:defRPr/>
              </a:pPr>
              <a:t>‹#›</a:t>
            </a:fld>
            <a:endParaRPr lang="en-US" altLang="ja-JP"/>
          </a:p>
        </p:txBody>
      </p:sp>
    </p:spTree>
    <p:extLst>
      <p:ext uri="{BB962C8B-B14F-4D97-AF65-F5344CB8AC3E}">
        <p14:creationId xmlns:p14="http://schemas.microsoft.com/office/powerpoint/2010/main" val="3057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DD350037-7246-4681-88BA-DA23750220FA}" type="slidenum">
              <a:rPr lang="en-US" altLang="ja-JP"/>
              <a:pPr>
                <a:defRPr/>
              </a:pPr>
              <a:t>‹#›</a:t>
            </a:fld>
            <a:endParaRPr lang="en-US" altLang="ja-JP"/>
          </a:p>
        </p:txBody>
      </p:sp>
    </p:spTree>
    <p:extLst>
      <p:ext uri="{BB962C8B-B14F-4D97-AF65-F5344CB8AC3E}">
        <p14:creationId xmlns:p14="http://schemas.microsoft.com/office/powerpoint/2010/main" val="82215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7813"/>
            <a:ext cx="222885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7813"/>
            <a:ext cx="653415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278D3F4-47DE-4325-A571-5CC9611BF899}" type="slidenum">
              <a:rPr lang="en-US" altLang="ja-JP"/>
              <a:pPr>
                <a:defRPr/>
              </a:pPr>
              <a:t>‹#›</a:t>
            </a:fld>
            <a:endParaRPr lang="en-US" altLang="ja-JP"/>
          </a:p>
        </p:txBody>
      </p:sp>
    </p:spTree>
    <p:extLst>
      <p:ext uri="{BB962C8B-B14F-4D97-AF65-F5344CB8AC3E}">
        <p14:creationId xmlns:p14="http://schemas.microsoft.com/office/powerpoint/2010/main" val="2798004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152400"/>
            <a:ext cx="8915400" cy="1139825"/>
          </a:xfrm>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2339415-12E7-411C-A7FC-28D981AB5BB1}" type="slidenum">
              <a:rPr lang="en-US" altLang="ja-JP"/>
              <a:pPr>
                <a:defRPr/>
              </a:pPr>
              <a:t>‹#›</a:t>
            </a:fld>
            <a:endParaRPr lang="en-US" altLang="ja-JP"/>
          </a:p>
        </p:txBody>
      </p:sp>
    </p:spTree>
    <p:extLst>
      <p:ext uri="{BB962C8B-B14F-4D97-AF65-F5344CB8AC3E}">
        <p14:creationId xmlns:p14="http://schemas.microsoft.com/office/powerpoint/2010/main" val="155482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05F0A0-C65C-4BAC-BC54-62C1F14FA3EC}"/>
              </a:ext>
            </a:extLst>
          </p:cNvPr>
          <p:cNvSpPr>
            <a:spLocks noGrp="1"/>
          </p:cNvSpPr>
          <p:nvPr>
            <p:ph type="title"/>
          </p:nvPr>
        </p:nvSpPr>
        <p:spPr>
          <a:xfrm>
            <a:off x="507772" y="-243408"/>
            <a:ext cx="8915400" cy="1139825"/>
          </a:xfr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9E9A777-D0E5-4878-A666-9C607CD936C0}"/>
              </a:ext>
            </a:extLst>
          </p:cNvPr>
          <p:cNvSpPr>
            <a:spLocks noGrp="1"/>
          </p:cNvSpPr>
          <p:nvPr>
            <p:ph type="dt" sz="half" idx="10"/>
          </p:nvPr>
        </p:nvSpPr>
        <p:spPr/>
        <p:txBody>
          <a:bodyPr/>
          <a:lstStyle/>
          <a:p>
            <a:pPr>
              <a:defRPr/>
            </a:pPr>
            <a:endParaRPr lang="en-US" altLang="ja-JP"/>
          </a:p>
        </p:txBody>
      </p:sp>
      <p:sp>
        <p:nvSpPr>
          <p:cNvPr id="4" name="フッター プレースホルダー 3">
            <a:extLst>
              <a:ext uri="{FF2B5EF4-FFF2-40B4-BE49-F238E27FC236}">
                <a16:creationId xmlns:a16="http://schemas.microsoft.com/office/drawing/2014/main" id="{E84B2638-8EF0-42A1-AABD-13F55AA31EAF}"/>
              </a:ext>
            </a:extLst>
          </p:cNvPr>
          <p:cNvSpPr>
            <a:spLocks noGrp="1"/>
          </p:cNvSpPr>
          <p:nvPr>
            <p:ph type="ftr" sz="quarter" idx="11"/>
          </p:nvPr>
        </p:nvSpPr>
        <p:spPr/>
        <p:txBody>
          <a:bodyPr/>
          <a:lstStyle/>
          <a:p>
            <a:pPr>
              <a:defRPr/>
            </a:pPr>
            <a:endParaRPr lang="en-US" altLang="ja-JP"/>
          </a:p>
        </p:txBody>
      </p:sp>
      <p:sp>
        <p:nvSpPr>
          <p:cNvPr id="5" name="スライド番号プレースホルダー 4">
            <a:extLst>
              <a:ext uri="{FF2B5EF4-FFF2-40B4-BE49-F238E27FC236}">
                <a16:creationId xmlns:a16="http://schemas.microsoft.com/office/drawing/2014/main" id="{47F199FC-02B3-4E51-8DA4-CA24440B6ABE}"/>
              </a:ext>
            </a:extLst>
          </p:cNvPr>
          <p:cNvSpPr>
            <a:spLocks noGrp="1"/>
          </p:cNvSpPr>
          <p:nvPr>
            <p:ph type="sldNum" sz="quarter" idx="12"/>
          </p:nvPr>
        </p:nvSpPr>
        <p:spPr/>
        <p:txBody>
          <a:bodyPr/>
          <a:lstStyle/>
          <a:p>
            <a:pPr>
              <a:defRPr/>
            </a:pPr>
            <a:fld id="{290E9058-1618-4D96-B4F0-F21C47244F74}" type="slidenum">
              <a:rPr lang="en-US" altLang="ja-JP" smtClean="0"/>
              <a:pPr>
                <a:defRPr/>
              </a:pPr>
              <a:t>‹#›</a:t>
            </a:fld>
            <a:endParaRPr lang="en-US" altLang="ja-JP"/>
          </a:p>
        </p:txBody>
      </p:sp>
    </p:spTree>
    <p:extLst>
      <p:ext uri="{BB962C8B-B14F-4D97-AF65-F5344CB8AC3E}">
        <p14:creationId xmlns:p14="http://schemas.microsoft.com/office/powerpoint/2010/main" val="1518663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1C7B48C9-9A70-4D56-8E94-C88AA22D01F9}" type="slidenum">
              <a:rPr lang="en-US" altLang="ja-JP"/>
              <a:pPr>
                <a:defRPr/>
              </a:pPr>
              <a:t>‹#›</a:t>
            </a:fld>
            <a:endParaRPr lang="en-US" altLang="ja-JP"/>
          </a:p>
        </p:txBody>
      </p:sp>
    </p:spTree>
    <p:extLst>
      <p:ext uri="{BB962C8B-B14F-4D97-AF65-F5344CB8AC3E}">
        <p14:creationId xmlns:p14="http://schemas.microsoft.com/office/powerpoint/2010/main" val="4265692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815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600200"/>
            <a:ext cx="43815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5E3E107C-4227-4839-9CF3-EABE2F4AB5D9}" type="slidenum">
              <a:rPr lang="en-US" altLang="ja-JP"/>
              <a:pPr>
                <a:defRPr/>
              </a:pPr>
              <a:t>‹#›</a:t>
            </a:fld>
            <a:endParaRPr lang="en-US" altLang="ja-JP"/>
          </a:p>
        </p:txBody>
      </p:sp>
    </p:spTree>
    <p:extLst>
      <p:ext uri="{BB962C8B-B14F-4D97-AF65-F5344CB8AC3E}">
        <p14:creationId xmlns:p14="http://schemas.microsoft.com/office/powerpoint/2010/main" val="888919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441585BA-FC7D-4979-A3AC-C7E1114FB906}" type="slidenum">
              <a:rPr lang="en-US" altLang="ja-JP"/>
              <a:pPr>
                <a:defRPr/>
              </a:pPr>
              <a:t>‹#›</a:t>
            </a:fld>
            <a:endParaRPr lang="en-US" altLang="ja-JP"/>
          </a:p>
        </p:txBody>
      </p:sp>
    </p:spTree>
    <p:extLst>
      <p:ext uri="{BB962C8B-B14F-4D97-AF65-F5344CB8AC3E}">
        <p14:creationId xmlns:p14="http://schemas.microsoft.com/office/powerpoint/2010/main" val="408783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256515BA-FE26-42AE-9C71-58AE5254E431}" type="slidenum">
              <a:rPr lang="en-US" altLang="ja-JP"/>
              <a:pPr>
                <a:defRPr/>
              </a:pPr>
              <a:t>‹#›</a:t>
            </a:fld>
            <a:endParaRPr lang="en-US" altLang="ja-JP"/>
          </a:p>
        </p:txBody>
      </p:sp>
    </p:spTree>
    <p:extLst>
      <p:ext uri="{BB962C8B-B14F-4D97-AF65-F5344CB8AC3E}">
        <p14:creationId xmlns:p14="http://schemas.microsoft.com/office/powerpoint/2010/main" val="8047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8CE9397-E153-4400-90A8-C96A9E4217C2}"/>
              </a:ext>
            </a:extLst>
          </p:cNvPr>
          <p:cNvSpPr>
            <a:spLocks noGrp="1" noChangeArrowheads="1"/>
          </p:cNvSpPr>
          <p:nvPr>
            <p:ph type="dt" sz="half" idx="10"/>
          </p:nvPr>
        </p:nvSpPr>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902C48BB-57D3-47E7-BB70-6139A6E5F78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C9F5F82F-4D7F-4BC9-8767-8ED3D0336549}"/>
              </a:ext>
            </a:extLst>
          </p:cNvPr>
          <p:cNvSpPr>
            <a:spLocks noGrp="1" noChangeArrowheads="1"/>
          </p:cNvSpPr>
          <p:nvPr>
            <p:ph type="sldNum" sz="quarter" idx="12"/>
          </p:nvPr>
        </p:nvSpPr>
        <p:spPr>
          <a:xfrm>
            <a:off x="7569200" y="6400800"/>
            <a:ext cx="2311400" cy="457200"/>
          </a:xfrm>
        </p:spPr>
        <p:txBody>
          <a:bodyPr/>
          <a:lstStyle>
            <a:lvl1pPr algn="r">
              <a:defRPr sz="1600">
                <a:latin typeface="Meiryo UI" panose="020B0604030504040204" pitchFamily="50" charset="-128"/>
                <a:ea typeface="Meiryo UI" panose="020B0604030504040204" pitchFamily="50" charset="-128"/>
              </a:defRPr>
            </a:lvl1pPr>
          </a:lstStyle>
          <a:p>
            <a:pPr>
              <a:defRPr/>
            </a:pPr>
            <a:fld id="{7D7066D1-700B-42FD-A325-F976443D9E7C}" type="slidenum">
              <a:rPr lang="en-US" altLang="ja-JP"/>
              <a:pPr>
                <a:defRPr/>
              </a:pPr>
              <a:t>‹#›</a:t>
            </a:fld>
            <a:endParaRPr lang="en-US" altLang="ja-JP"/>
          </a:p>
        </p:txBody>
      </p:sp>
    </p:spTree>
    <p:extLst>
      <p:ext uri="{BB962C8B-B14F-4D97-AF65-F5344CB8AC3E}">
        <p14:creationId xmlns:p14="http://schemas.microsoft.com/office/powerpoint/2010/main" val="205324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921D7432-5BF7-4ECC-A32C-8A4FD77D23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D9C27A6-4C0E-4A19-B49C-E1091EF832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9E048F9-85AD-4FB4-B556-C752078C96E6}"/>
              </a:ext>
            </a:extLst>
          </p:cNvPr>
          <p:cNvSpPr>
            <a:spLocks noGrp="1" noChangeArrowheads="1"/>
          </p:cNvSpPr>
          <p:nvPr>
            <p:ph type="sldNum" sz="quarter" idx="12"/>
          </p:nvPr>
        </p:nvSpPr>
        <p:spPr>
          <a:ln/>
        </p:spPr>
        <p:txBody>
          <a:bodyPr/>
          <a:lstStyle>
            <a:lvl1pPr>
              <a:defRPr/>
            </a:lvl1pPr>
          </a:lstStyle>
          <a:p>
            <a:pPr>
              <a:defRPr/>
            </a:pPr>
            <a:fld id="{C671F954-641A-4DA2-8C40-2636DDBA6F98}" type="slidenum">
              <a:rPr lang="en-US" altLang="ja-JP"/>
              <a:pPr>
                <a:defRPr/>
              </a:pPr>
              <a:t>‹#›</a:t>
            </a:fld>
            <a:endParaRPr lang="en-US" altLang="ja-JP"/>
          </a:p>
        </p:txBody>
      </p:sp>
    </p:spTree>
    <p:extLst>
      <p:ext uri="{BB962C8B-B14F-4D97-AF65-F5344CB8AC3E}">
        <p14:creationId xmlns:p14="http://schemas.microsoft.com/office/powerpoint/2010/main" val="290592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7813"/>
            <a:ext cx="89154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0"/>
            <a:ext cx="89154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7220" name="Rectangle 4">
            <a:extLst>
              <a:ext uri="{FF2B5EF4-FFF2-40B4-BE49-F238E27FC236}">
                <a16:creationId xmlns:a16="http://schemas.microsoft.com/office/drawing/2014/main" id="{921D7432-5BF7-4ECC-A32C-8A4FD77D2369}"/>
              </a:ext>
            </a:extLst>
          </p:cNvPr>
          <p:cNvSpPr>
            <a:spLocks noGrp="1" noChangeArrowheads="1"/>
          </p:cNvSpPr>
          <p:nvPr>
            <p:ph type="dt" sz="half" idx="2"/>
          </p:nvPr>
        </p:nvSpPr>
        <p:spPr bwMode="auto">
          <a:xfrm>
            <a:off x="495300" y="6248400"/>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0" sz="1000">
                <a:ea typeface="ＭＳ Ｐゴシック" pitchFamily="50" charset="-128"/>
              </a:defRPr>
            </a:lvl1pPr>
          </a:lstStyle>
          <a:p>
            <a:pPr>
              <a:defRPr/>
            </a:pPr>
            <a:endParaRPr lang="en-US" altLang="ja-JP"/>
          </a:p>
        </p:txBody>
      </p:sp>
      <p:sp>
        <p:nvSpPr>
          <p:cNvPr id="137221" name="Rectangle 5">
            <a:extLst>
              <a:ext uri="{FF2B5EF4-FFF2-40B4-BE49-F238E27FC236}">
                <a16:creationId xmlns:a16="http://schemas.microsoft.com/office/drawing/2014/main" id="{1D9C27A6-4C0E-4A19-B49C-E1091EF83210}"/>
              </a:ext>
            </a:extLst>
          </p:cNvPr>
          <p:cNvSpPr>
            <a:spLocks noGrp="1" noChangeArrowheads="1"/>
          </p:cNvSpPr>
          <p:nvPr>
            <p:ph type="ftr" sz="quarter" idx="3"/>
          </p:nvPr>
        </p:nvSpPr>
        <p:spPr bwMode="auto">
          <a:xfrm>
            <a:off x="3384550" y="62484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000">
                <a:ea typeface="ＭＳ Ｐゴシック" pitchFamily="50" charset="-128"/>
              </a:defRPr>
            </a:lvl1pPr>
          </a:lstStyle>
          <a:p>
            <a:pPr>
              <a:defRPr/>
            </a:pPr>
            <a:endParaRPr lang="en-US" altLang="ja-JP"/>
          </a:p>
        </p:txBody>
      </p:sp>
      <p:sp>
        <p:nvSpPr>
          <p:cNvPr id="137222" name="Rectangle 6">
            <a:extLst>
              <a:ext uri="{FF2B5EF4-FFF2-40B4-BE49-F238E27FC236}">
                <a16:creationId xmlns:a16="http://schemas.microsoft.com/office/drawing/2014/main" id="{59E048F9-85AD-4FB4-B556-C752078C96E6}"/>
              </a:ext>
            </a:extLst>
          </p:cNvPr>
          <p:cNvSpPr>
            <a:spLocks noGrp="1" noChangeArrowheads="1"/>
          </p:cNvSpPr>
          <p:nvPr>
            <p:ph type="sldNum" sz="quarter" idx="4"/>
          </p:nvPr>
        </p:nvSpPr>
        <p:spPr bwMode="auto">
          <a:xfrm>
            <a:off x="7594600" y="6400800"/>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600">
                <a:latin typeface="Meiryo UI" panose="020B0604030504040204" pitchFamily="50" charset="-128"/>
                <a:ea typeface="Meiryo UI" panose="020B0604030504040204" pitchFamily="50" charset="-128"/>
              </a:defRPr>
            </a:lvl1pPr>
          </a:lstStyle>
          <a:p>
            <a:pPr>
              <a:defRPr/>
            </a:pPr>
            <a:fld id="{290E9058-1618-4D96-B4F0-F21C47244F74}" type="slidenum">
              <a:rPr lang="en-US" altLang="ja-JP"/>
              <a:pPr>
                <a:defRPr/>
              </a:pPr>
              <a:t>‹#›</a:t>
            </a:fld>
            <a:endParaRPr lang="en-US" altLang="ja-JP"/>
          </a:p>
        </p:txBody>
      </p:sp>
      <p:sp>
        <p:nvSpPr>
          <p:cNvPr id="1031" name="Rectangle 7">
            <a:extLst>
              <a:ext uri="{FF2B5EF4-FFF2-40B4-BE49-F238E27FC236}">
                <a16:creationId xmlns:a16="http://schemas.microsoft.com/office/drawing/2014/main" id="{154BE88A-0742-46C2-9AF1-395814438058}"/>
              </a:ext>
            </a:extLst>
          </p:cNvPr>
          <p:cNvSpPr>
            <a:spLocks noChangeArrowheads="1"/>
          </p:cNvSpPr>
          <p:nvPr/>
        </p:nvSpPr>
        <p:spPr bwMode="auto">
          <a:xfrm>
            <a:off x="0" y="0"/>
            <a:ext cx="24765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
        <p:nvSpPr>
          <p:cNvPr id="1032" name="Line 8"/>
          <p:cNvSpPr>
            <a:spLocks noChangeShapeType="1"/>
          </p:cNvSpPr>
          <p:nvPr/>
        </p:nvSpPr>
        <p:spPr bwMode="auto">
          <a:xfrm>
            <a:off x="495300" y="1447800"/>
            <a:ext cx="87503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Rectangle 9">
            <a:extLst>
              <a:ext uri="{FF2B5EF4-FFF2-40B4-BE49-F238E27FC236}">
                <a16:creationId xmlns:a16="http://schemas.microsoft.com/office/drawing/2014/main" id="{D240DF3A-D1A4-407F-9FFD-66C168C16718}"/>
              </a:ext>
            </a:extLst>
          </p:cNvPr>
          <p:cNvSpPr>
            <a:spLocks noChangeArrowheads="1"/>
          </p:cNvSpPr>
          <p:nvPr/>
        </p:nvSpPr>
        <p:spPr bwMode="auto">
          <a:xfrm>
            <a:off x="0" y="2286000"/>
            <a:ext cx="24765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
        <p:nvSpPr>
          <p:cNvPr id="1034" name="Rectangle 10">
            <a:extLst>
              <a:ext uri="{FF2B5EF4-FFF2-40B4-BE49-F238E27FC236}">
                <a16:creationId xmlns:a16="http://schemas.microsoft.com/office/drawing/2014/main" id="{D97A860A-AD8E-4C81-9EBC-3E0CCCBC46EF}"/>
              </a:ext>
            </a:extLst>
          </p:cNvPr>
          <p:cNvSpPr>
            <a:spLocks noChangeArrowheads="1"/>
          </p:cNvSpPr>
          <p:nvPr/>
        </p:nvSpPr>
        <p:spPr bwMode="auto">
          <a:xfrm>
            <a:off x="0" y="4572000"/>
            <a:ext cx="24765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endParaRPr kumimoji="0" lang="ja-JP" altLang="ja-JP"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577" r:id="rId1"/>
    <p:sldLayoutId id="2147484568" r:id="rId2"/>
    <p:sldLayoutId id="2147484579" r:id="rId3"/>
    <p:sldLayoutId id="2147484569" r:id="rId4"/>
    <p:sldLayoutId id="2147484570" r:id="rId5"/>
    <p:sldLayoutId id="2147484571" r:id="rId6"/>
    <p:sldLayoutId id="2147484572" r:id="rId7"/>
    <p:sldLayoutId id="2147484578" r:id="rId8"/>
    <p:sldLayoutId id="2147484573" r:id="rId9"/>
    <p:sldLayoutId id="2147484574" r:id="rId10"/>
    <p:sldLayoutId id="2147484575" r:id="rId11"/>
    <p:sldLayoutId id="2147484576" r:id="rId12"/>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a:solidFill>
            <a:schemeClr val="tx1"/>
          </a:solidFill>
          <a:latin typeface="+mn-lt"/>
          <a:ea typeface="+mn-ea"/>
        </a:defRPr>
      </a:lvl5pPr>
      <a:lvl6pPr marL="25146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6pPr>
      <a:lvl7pPr marL="29718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7pPr>
      <a:lvl8pPr marL="34290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8pPr>
      <a:lvl9pPr marL="3886200" indent="-228600" algn="l" rtl="0" fontAlgn="base">
        <a:spcBef>
          <a:spcPct val="20000"/>
        </a:spcBef>
        <a:spcAft>
          <a:spcPct val="0"/>
        </a:spcAft>
        <a:buClr>
          <a:schemeClr val="tx2"/>
        </a:buClr>
        <a:buSzPct val="80000"/>
        <a:buFont typeface="Wingdings" pitchFamily="2" charset="2"/>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7">
            <a:extLst>
              <a:ext uri="{FF2B5EF4-FFF2-40B4-BE49-F238E27FC236}">
                <a16:creationId xmlns:a16="http://schemas.microsoft.com/office/drawing/2014/main" id="{F8734605-9092-4FE5-A3CD-CC4B7C767D3A}"/>
              </a:ext>
            </a:extLst>
          </p:cNvPr>
          <p:cNvSpPr>
            <a:spLocks noGrp="1" noChangeArrowheads="1"/>
          </p:cNvSpPr>
          <p:nvPr>
            <p:ph type="ctrTitle"/>
          </p:nvPr>
        </p:nvSpPr>
        <p:spPr>
          <a:xfrm>
            <a:off x="200025" y="1556792"/>
            <a:ext cx="9359900" cy="1731962"/>
          </a:xfrm>
        </p:spPr>
        <p:txBody>
          <a:bodyPr/>
          <a:lstStyle/>
          <a:p>
            <a:pPr eaLnBrk="1" hangingPunct="1"/>
            <a:r>
              <a:rPr lang="ja-JP" altLang="en-US" sz="3200" b="1" dirty="0">
                <a:solidFill>
                  <a:srgbClr val="006600"/>
                </a:solidFill>
                <a:latin typeface="+mn-ea"/>
                <a:ea typeface="+mn-ea"/>
              </a:rPr>
              <a:t>次期計画の策定にあたっての論点整理</a:t>
            </a:r>
            <a:br>
              <a:rPr lang="en-US" altLang="ja-JP" sz="3200" b="1" dirty="0">
                <a:solidFill>
                  <a:srgbClr val="000099"/>
                </a:solidFill>
                <a:latin typeface="+mn-ea"/>
                <a:ea typeface="+mn-ea"/>
              </a:rPr>
            </a:br>
            <a:endParaRPr lang="ja-JP" altLang="en-US" sz="3200" dirty="0">
              <a:solidFill>
                <a:srgbClr val="000099"/>
              </a:solidFill>
              <a:latin typeface="+mn-ea"/>
              <a:ea typeface="+mn-ea"/>
            </a:endParaRPr>
          </a:p>
        </p:txBody>
      </p:sp>
      <p:sp>
        <p:nvSpPr>
          <p:cNvPr id="6" name="スライド番号プレースホルダー 3">
            <a:extLst>
              <a:ext uri="{FF2B5EF4-FFF2-40B4-BE49-F238E27FC236}">
                <a16:creationId xmlns:a16="http://schemas.microsoft.com/office/drawing/2014/main" id="{0F255255-FAB9-4CF1-86EF-82F17DFFC3BE}"/>
              </a:ext>
            </a:extLst>
          </p:cNvPr>
          <p:cNvSpPr txBox="1">
            <a:spLocks/>
          </p:cNvSpPr>
          <p:nvPr/>
        </p:nvSpPr>
        <p:spPr bwMode="auto">
          <a:xfrm>
            <a:off x="8841432" y="188640"/>
            <a:ext cx="895152" cy="276984"/>
          </a:xfrm>
          <a:prstGeom prst="rect">
            <a:avLst/>
          </a:prstGeom>
          <a:noFill/>
          <a:ln w="6350">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ja-JP"/>
            </a:defPPr>
            <a:lvl1pPr algn="r" rtl="0" eaLnBrk="1" fontAlgn="base" hangingPunct="1">
              <a:spcBef>
                <a:spcPct val="20000"/>
              </a:spcBef>
              <a:spcAft>
                <a:spcPct val="0"/>
              </a:spcAft>
              <a:buClr>
                <a:schemeClr val="bg2"/>
              </a:buClr>
              <a:buSzPct val="75000"/>
              <a:buFont typeface="Wingdings" panose="05000000000000000000" pitchFamily="2" charset="2"/>
              <a:buChar char="p"/>
              <a:defRPr kumimoji="1" sz="2800" kern="1200">
                <a:solidFill>
                  <a:schemeClr val="tx1"/>
                </a:solidFill>
                <a:latin typeface="Verdana" panose="020B0604030504040204" pitchFamily="34" charset="0"/>
                <a:ea typeface="ＭＳ Ｐゴシック" panose="020B0600070205080204" pitchFamily="50" charset="-128"/>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kumimoji="1" sz="2400" kern="1200">
                <a:solidFill>
                  <a:schemeClr val="tx1"/>
                </a:solidFill>
                <a:latin typeface="Verdana" panose="020B0604030504040204" pitchFamily="34" charset="0"/>
                <a:ea typeface="ＭＳ Ｐゴシック" panose="020B0600070205080204" pitchFamily="50" charset="-128"/>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kumimoji="1" sz="2000" kern="1200">
                <a:solidFill>
                  <a:schemeClr val="tx1"/>
                </a:solidFill>
                <a:latin typeface="Verdana" panose="020B0604030504040204" pitchFamily="34" charset="0"/>
                <a:ea typeface="ＭＳ Ｐゴシック" panose="020B0600070205080204" pitchFamily="50" charset="-128"/>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umimoji="1" kern="1200">
                <a:solidFill>
                  <a:schemeClr val="tx1"/>
                </a:solidFill>
                <a:latin typeface="Verdana" panose="020B0604030504040204" pitchFamily="34" charset="0"/>
                <a:ea typeface="ＭＳ Ｐゴシック" panose="020B0600070205080204" pitchFamily="50" charset="-128"/>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umimoji="1" kern="1200">
                <a:solidFill>
                  <a:schemeClr val="tx1"/>
                </a:solidFill>
                <a:latin typeface="Verdana" panose="020B0604030504040204" pitchFamily="34" charset="0"/>
                <a:ea typeface="ＭＳ Ｐゴシック" panose="020B0600070205080204" pitchFamily="50" charset="-128"/>
                <a:cs typeface="+mn-cs"/>
              </a:defRPr>
            </a:lvl5pPr>
            <a:lvl6pPr marL="2514600" indent="-228600" algn="l" defTabSz="914400" rtl="0" eaLnBrk="0" fontAlgn="base" latinLnBrk="0" hangingPunct="0">
              <a:spcBef>
                <a:spcPct val="20000"/>
              </a:spcBef>
              <a:spcAft>
                <a:spcPct val="0"/>
              </a:spcAft>
              <a:buClr>
                <a:schemeClr val="tx2"/>
              </a:buClr>
              <a:buSzPct val="80000"/>
              <a:buFont typeface="Wingdings" panose="05000000000000000000" pitchFamily="2" charset="2"/>
              <a:buChar char="§"/>
              <a:defRPr kumimoji="1" kern="1200">
                <a:solidFill>
                  <a:schemeClr val="tx1"/>
                </a:solidFill>
                <a:latin typeface="Verdana" panose="020B0604030504040204" pitchFamily="34" charset="0"/>
                <a:ea typeface="ＭＳ Ｐゴシック" panose="020B0600070205080204" pitchFamily="50" charset="-128"/>
                <a:cs typeface="+mn-cs"/>
              </a:defRPr>
            </a:lvl6pPr>
            <a:lvl7pPr marL="2971800" indent="-228600" algn="l" defTabSz="914400" rtl="0" eaLnBrk="0" fontAlgn="base" latinLnBrk="0" hangingPunct="0">
              <a:spcBef>
                <a:spcPct val="20000"/>
              </a:spcBef>
              <a:spcAft>
                <a:spcPct val="0"/>
              </a:spcAft>
              <a:buClr>
                <a:schemeClr val="tx2"/>
              </a:buClr>
              <a:buSzPct val="80000"/>
              <a:buFont typeface="Wingdings" panose="05000000000000000000" pitchFamily="2" charset="2"/>
              <a:buChar char="§"/>
              <a:defRPr kumimoji="1" kern="1200">
                <a:solidFill>
                  <a:schemeClr val="tx1"/>
                </a:solidFill>
                <a:latin typeface="Verdana" panose="020B0604030504040204" pitchFamily="34" charset="0"/>
                <a:ea typeface="ＭＳ Ｐゴシック" panose="020B0600070205080204" pitchFamily="50" charset="-128"/>
                <a:cs typeface="+mn-cs"/>
              </a:defRPr>
            </a:lvl7pPr>
            <a:lvl8pPr marL="3429000" indent="-228600" algn="l" defTabSz="914400" rtl="0" eaLnBrk="0" fontAlgn="base" latinLnBrk="0" hangingPunct="0">
              <a:spcBef>
                <a:spcPct val="20000"/>
              </a:spcBef>
              <a:spcAft>
                <a:spcPct val="0"/>
              </a:spcAft>
              <a:buClr>
                <a:schemeClr val="tx2"/>
              </a:buClr>
              <a:buSzPct val="80000"/>
              <a:buFont typeface="Wingdings" panose="05000000000000000000" pitchFamily="2" charset="2"/>
              <a:buChar char="§"/>
              <a:defRPr kumimoji="1" kern="1200">
                <a:solidFill>
                  <a:schemeClr val="tx1"/>
                </a:solidFill>
                <a:latin typeface="Verdana" panose="020B0604030504040204" pitchFamily="34" charset="0"/>
                <a:ea typeface="ＭＳ Ｐゴシック" panose="020B0600070205080204" pitchFamily="50" charset="-128"/>
                <a:cs typeface="+mn-cs"/>
              </a:defRPr>
            </a:lvl8pPr>
            <a:lvl9pPr marL="3886200" indent="-228600" algn="l" defTabSz="914400" rtl="0" eaLnBrk="0" fontAlgn="base" latinLnBrk="0" hangingPunct="0">
              <a:spcBef>
                <a:spcPct val="20000"/>
              </a:spcBef>
              <a:spcAft>
                <a:spcPct val="0"/>
              </a:spcAft>
              <a:buClr>
                <a:schemeClr val="tx2"/>
              </a:buClr>
              <a:buSzPct val="80000"/>
              <a:buFont typeface="Wingdings" panose="05000000000000000000" pitchFamily="2" charset="2"/>
              <a:buChar char="§"/>
              <a:defRPr kumimoji="1" kern="1200">
                <a:solidFill>
                  <a:schemeClr val="tx1"/>
                </a:solidFill>
                <a:latin typeface="Verdana" panose="020B0604030504040204" pitchFamily="34" charset="0"/>
                <a:ea typeface="ＭＳ Ｐゴシック" panose="020B0600070205080204" pitchFamily="50" charset="-128"/>
                <a:cs typeface="+mn-cs"/>
              </a:defRPr>
            </a:lvl9pPr>
          </a:lstStyle>
          <a:p>
            <a:pPr>
              <a:spcBef>
                <a:spcPct val="0"/>
              </a:spcBef>
              <a:buClrTx/>
              <a:buSzTx/>
              <a:buFontTx/>
              <a:buNone/>
            </a:pPr>
            <a:r>
              <a:rPr kumimoji="0" lang="ja-JP" altLang="en-US" sz="1800" dirty="0">
                <a:latin typeface="+mn-ea"/>
                <a:ea typeface="+mn-ea"/>
              </a:rPr>
              <a:t>資料３</a:t>
            </a:r>
            <a:endParaRPr kumimoji="0" lang="en-US" altLang="ja-JP" sz="1800" dirty="0">
              <a:latin typeface="+mn-ea"/>
              <a:ea typeface="+mn-ea"/>
            </a:endParaRPr>
          </a:p>
        </p:txBody>
      </p:sp>
    </p:spTree>
    <p:extLst>
      <p:ext uri="{BB962C8B-B14F-4D97-AF65-F5344CB8AC3E}">
        <p14:creationId xmlns:p14="http://schemas.microsoft.com/office/powerpoint/2010/main" val="213536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1790A84A-DE41-471C-9080-FEC211CD56AF}"/>
              </a:ext>
            </a:extLst>
          </p:cNvPr>
          <p:cNvSpPr/>
          <p:nvPr/>
        </p:nvSpPr>
        <p:spPr>
          <a:xfrm>
            <a:off x="253812" y="1700807"/>
            <a:ext cx="9507016" cy="5112000"/>
          </a:xfrm>
          <a:prstGeom prst="rect">
            <a:avLst/>
          </a:prstGeom>
          <a:noFill/>
          <a:ln w="0">
            <a:solidFill>
              <a:srgbClr val="889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25" name="テキスト ボックス 24">
            <a:extLst>
              <a:ext uri="{FF2B5EF4-FFF2-40B4-BE49-F238E27FC236}">
                <a16:creationId xmlns:a16="http://schemas.microsoft.com/office/drawing/2014/main" id="{1E55E8FC-6C29-480C-A92F-646ED8314AAE}"/>
              </a:ext>
            </a:extLst>
          </p:cNvPr>
          <p:cNvSpPr txBox="1"/>
          <p:nvPr/>
        </p:nvSpPr>
        <p:spPr>
          <a:xfrm>
            <a:off x="360048" y="2389518"/>
            <a:ext cx="9329919" cy="1526893"/>
          </a:xfrm>
          <a:prstGeom prst="rect">
            <a:avLst/>
          </a:prstGeom>
          <a:noFill/>
        </p:spPr>
        <p:txBody>
          <a:bodyPr wrap="square">
            <a:spAutoFit/>
          </a:bodyPr>
          <a:lstStyle/>
          <a:p>
            <a:pPr marL="216000" indent="-216000" algn="just">
              <a:lnSpc>
                <a:spcPts val="1800"/>
              </a:lnSpc>
              <a:buFont typeface="Wingdings" panose="05000000000000000000" pitchFamily="2" charset="2"/>
              <a:buChar char="Ø"/>
            </a:pPr>
            <a:r>
              <a:rPr lang="ja-JP" altLang="en-US" sz="1400" dirty="0">
                <a:latin typeface="+mn-ea"/>
                <a:ea typeface="+mn-ea"/>
              </a:rPr>
              <a:t>「</a:t>
            </a:r>
            <a:r>
              <a:rPr lang="en-US" altLang="ja-JP" sz="1400" dirty="0">
                <a:latin typeface="+mn-ea"/>
                <a:ea typeface="+mn-ea"/>
              </a:rPr>
              <a:t>2050</a:t>
            </a:r>
            <a:r>
              <a:rPr lang="ja-JP" altLang="en-US" sz="1400" dirty="0">
                <a:latin typeface="+mn-ea"/>
                <a:ea typeface="+mn-ea"/>
              </a:rPr>
              <a:t>年までに、温室効果ガスの排出を全体としてゼロにする、すなわち</a:t>
            </a:r>
            <a:r>
              <a:rPr lang="en-US" altLang="ja-JP" sz="1400" dirty="0">
                <a:latin typeface="+mn-ea"/>
                <a:ea typeface="+mn-ea"/>
              </a:rPr>
              <a:t>2050</a:t>
            </a:r>
            <a:r>
              <a:rPr lang="ja-JP" altLang="en-US" sz="1400" dirty="0">
                <a:latin typeface="+mn-ea"/>
                <a:ea typeface="+mn-ea"/>
              </a:rPr>
              <a:t>年カーボンニュートラル、脱炭素社会の実現をめざす」</a:t>
            </a:r>
            <a:r>
              <a:rPr lang="en-US" altLang="ja-JP" sz="1400" dirty="0">
                <a:latin typeface="+mn-ea"/>
                <a:ea typeface="+mn-ea"/>
              </a:rPr>
              <a:t> </a:t>
            </a:r>
            <a:r>
              <a:rPr lang="ja-JP" altLang="en-US" sz="1400" dirty="0">
                <a:latin typeface="+mn-ea"/>
                <a:ea typeface="+mn-ea"/>
              </a:rPr>
              <a:t>（</a:t>
            </a:r>
            <a:r>
              <a:rPr lang="en-US" altLang="ja-JP" sz="1400" dirty="0">
                <a:latin typeface="+mn-ea"/>
                <a:ea typeface="+mn-ea"/>
              </a:rPr>
              <a:t>2020</a:t>
            </a:r>
            <a:r>
              <a:rPr lang="ja-JP" altLang="en-US" sz="1400" dirty="0">
                <a:latin typeface="+mn-ea"/>
                <a:ea typeface="+mn-ea"/>
              </a:rPr>
              <a:t>年</a:t>
            </a:r>
            <a:r>
              <a:rPr lang="en-US" altLang="ja-JP" sz="1400" dirty="0">
                <a:latin typeface="+mn-ea"/>
                <a:ea typeface="+mn-ea"/>
              </a:rPr>
              <a:t>10</a:t>
            </a:r>
            <a:r>
              <a:rPr lang="ja-JP" altLang="en-US" sz="1400" dirty="0">
                <a:latin typeface="+mn-ea"/>
                <a:ea typeface="+mn-ea"/>
              </a:rPr>
              <a:t>月 第</a:t>
            </a:r>
            <a:r>
              <a:rPr lang="en-US" altLang="ja-JP" sz="1400" dirty="0">
                <a:latin typeface="+mn-ea"/>
                <a:ea typeface="+mn-ea"/>
              </a:rPr>
              <a:t>203</a:t>
            </a:r>
            <a:r>
              <a:rPr lang="ja-JP" altLang="en-US" sz="1400" dirty="0">
                <a:latin typeface="+mn-ea"/>
                <a:ea typeface="+mn-ea"/>
              </a:rPr>
              <a:t>回国会 菅内閣総理大臣所信表明演説）</a:t>
            </a:r>
            <a:endParaRPr lang="en-US" altLang="ja-JP" sz="1400" dirty="0">
              <a:latin typeface="+mn-ea"/>
              <a:ea typeface="+mn-ea"/>
            </a:endParaRPr>
          </a:p>
          <a:p>
            <a:pPr algn="just">
              <a:lnSpc>
                <a:spcPts val="1800"/>
              </a:lnSpc>
            </a:pPr>
            <a:r>
              <a:rPr lang="ja-JP" altLang="en-US" sz="1400" dirty="0">
                <a:latin typeface="+mn-ea"/>
                <a:ea typeface="+mn-ea"/>
              </a:rPr>
              <a:t>　  </a:t>
            </a:r>
            <a:r>
              <a:rPr lang="ja-JP" altLang="en-US" sz="1400" u="sng" dirty="0">
                <a:highlight>
                  <a:srgbClr val="F4F4EC"/>
                </a:highlight>
                <a:latin typeface="+mn-ea"/>
                <a:ea typeface="+mn-ea"/>
              </a:rPr>
              <a:t>各分野において「</a:t>
            </a:r>
            <a:r>
              <a:rPr lang="en-US" altLang="ja-JP" sz="1400" u="sng" dirty="0">
                <a:highlight>
                  <a:srgbClr val="F4F4EC"/>
                </a:highlight>
                <a:latin typeface="+mn-ea"/>
                <a:ea typeface="+mn-ea"/>
              </a:rPr>
              <a:t>2050</a:t>
            </a:r>
            <a:r>
              <a:rPr lang="ja-JP" altLang="en-US" sz="1400" u="sng" dirty="0">
                <a:highlight>
                  <a:srgbClr val="F4F4EC"/>
                </a:highlight>
                <a:latin typeface="+mn-ea"/>
                <a:ea typeface="+mn-ea"/>
              </a:rPr>
              <a:t>年温室効果ガス排出実質ゼロ」に向けた排出削減策の検討が必要</a:t>
            </a:r>
            <a:r>
              <a:rPr lang="ja-JP" altLang="en-US" sz="1400" dirty="0">
                <a:latin typeface="+mn-ea"/>
                <a:ea typeface="+mn-ea"/>
              </a:rPr>
              <a:t>。 </a:t>
            </a:r>
            <a:endParaRPr lang="en-US" altLang="ja-JP" sz="1400" dirty="0">
              <a:latin typeface="+mn-ea"/>
              <a:ea typeface="+mn-ea"/>
            </a:endParaRPr>
          </a:p>
          <a:p>
            <a:pPr marL="216000" indent="-216000" algn="just">
              <a:lnSpc>
                <a:spcPts val="1800"/>
              </a:lnSpc>
              <a:spcBef>
                <a:spcPts val="300"/>
              </a:spcBef>
              <a:buFont typeface="Wingdings" panose="05000000000000000000" pitchFamily="2" charset="2"/>
              <a:buChar char="Ø"/>
            </a:pPr>
            <a:r>
              <a:rPr lang="ja-JP" altLang="en-US" sz="1400" dirty="0">
                <a:latin typeface="+mn-ea"/>
                <a:ea typeface="+mn-ea"/>
              </a:rPr>
              <a:t>（廃棄物分野）</a:t>
            </a:r>
            <a:r>
              <a:rPr lang="en-US" altLang="ja-JP" sz="1400" dirty="0">
                <a:latin typeface="+mn-ea"/>
                <a:ea typeface="+mn-ea"/>
              </a:rPr>
              <a:t>3R+Renewable</a:t>
            </a:r>
            <a:r>
              <a:rPr lang="ja-JP" altLang="en-US" sz="1400" dirty="0">
                <a:latin typeface="+mn-ea"/>
                <a:ea typeface="+mn-ea"/>
              </a:rPr>
              <a:t>の考え方に則り、</a:t>
            </a:r>
            <a:r>
              <a:rPr lang="ja-JP" altLang="en-US" sz="1400" dirty="0">
                <a:highlight>
                  <a:srgbClr val="F4F4EC"/>
                </a:highlight>
                <a:latin typeface="+mn-ea"/>
                <a:ea typeface="+mn-ea"/>
              </a:rPr>
              <a:t>廃棄物の発生を抑制</a:t>
            </a:r>
            <a:r>
              <a:rPr lang="ja-JP" altLang="en-US" sz="1400" dirty="0">
                <a:latin typeface="+mn-ea"/>
                <a:ea typeface="+mn-ea"/>
              </a:rPr>
              <a:t>するとともに</a:t>
            </a:r>
            <a:r>
              <a:rPr lang="ja-JP" altLang="en-US" sz="1400" dirty="0">
                <a:highlight>
                  <a:srgbClr val="F4F4EC"/>
                </a:highlight>
                <a:latin typeface="+mn-ea"/>
                <a:ea typeface="+mn-ea"/>
              </a:rPr>
              <a:t>マテリアル・ケミカルリサイクル等による資源循環</a:t>
            </a:r>
            <a:r>
              <a:rPr lang="ja-JP" altLang="en-US" sz="1400" dirty="0">
                <a:latin typeface="+mn-ea"/>
                <a:ea typeface="+mn-ea"/>
              </a:rPr>
              <a:t>と</a:t>
            </a:r>
            <a:r>
              <a:rPr lang="ja-JP" altLang="en-US" sz="1400" dirty="0">
                <a:highlight>
                  <a:srgbClr val="F4F4EC"/>
                </a:highlight>
                <a:latin typeface="+mn-ea"/>
                <a:ea typeface="+mn-ea"/>
              </a:rPr>
              <a:t>化石資源のバイオマスへの転換</a:t>
            </a:r>
            <a:r>
              <a:rPr lang="ja-JP" altLang="en-US" sz="1400" dirty="0">
                <a:latin typeface="+mn-ea"/>
                <a:ea typeface="+mn-ea"/>
              </a:rPr>
              <a:t>を図り、</a:t>
            </a:r>
            <a:r>
              <a:rPr lang="ja-JP" altLang="en-US" sz="1400" dirty="0">
                <a:highlight>
                  <a:srgbClr val="F4F4EC"/>
                </a:highlight>
                <a:latin typeface="+mn-ea"/>
                <a:ea typeface="+mn-ea"/>
              </a:rPr>
              <a:t>焼却せざるを得ない廃棄物についてはエネルギー回収</a:t>
            </a:r>
            <a:r>
              <a:rPr lang="ja-JP" altLang="en-US" sz="1400" dirty="0">
                <a:latin typeface="+mn-ea"/>
                <a:ea typeface="+mn-ea"/>
              </a:rPr>
              <a:t>と</a:t>
            </a:r>
            <a:r>
              <a:rPr lang="en-US" altLang="ja-JP" sz="1400" dirty="0">
                <a:latin typeface="+mn-ea"/>
                <a:ea typeface="+mn-ea"/>
              </a:rPr>
              <a:t>CCUS</a:t>
            </a:r>
            <a:r>
              <a:rPr lang="ja-JP" altLang="en-US" sz="1400" dirty="0">
                <a:latin typeface="+mn-ea"/>
                <a:ea typeface="+mn-ea"/>
              </a:rPr>
              <a:t>による炭素回収・利用を徹底し、</a:t>
            </a:r>
            <a:r>
              <a:rPr lang="en-US" altLang="ja-JP" sz="1400" dirty="0">
                <a:highlight>
                  <a:srgbClr val="F4F4EC"/>
                </a:highlight>
                <a:latin typeface="+mn-ea"/>
                <a:ea typeface="+mn-ea"/>
              </a:rPr>
              <a:t>2050</a:t>
            </a:r>
            <a:r>
              <a:rPr lang="ja-JP" altLang="en-US" sz="1400" dirty="0">
                <a:highlight>
                  <a:srgbClr val="F4F4EC"/>
                </a:highlight>
                <a:latin typeface="+mn-ea"/>
                <a:ea typeface="+mn-ea"/>
              </a:rPr>
              <a:t>年までに廃棄物分野における温室効果ガス排出をゼロにすることをめざす</a:t>
            </a:r>
            <a:r>
              <a:rPr lang="ja-JP" altLang="en-US" sz="1400" dirty="0">
                <a:latin typeface="+mn-ea"/>
                <a:ea typeface="+mn-ea"/>
              </a:rPr>
              <a:t>。</a:t>
            </a:r>
          </a:p>
        </p:txBody>
      </p:sp>
      <p:sp>
        <p:nvSpPr>
          <p:cNvPr id="10" name="タイトル 1">
            <a:extLst>
              <a:ext uri="{FF2B5EF4-FFF2-40B4-BE49-F238E27FC236}">
                <a16:creationId xmlns:a16="http://schemas.microsoft.com/office/drawing/2014/main" id="{72CB367E-10DB-4D99-9522-92880611080D}"/>
              </a:ext>
            </a:extLst>
          </p:cNvPr>
          <p:cNvSpPr txBox="1">
            <a:spLocks/>
          </p:cNvSpPr>
          <p:nvPr/>
        </p:nvSpPr>
        <p:spPr>
          <a:xfrm>
            <a:off x="253812" y="11061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400" kern="0" dirty="0">
                <a:solidFill>
                  <a:srgbClr val="006600"/>
                </a:solidFill>
                <a:latin typeface="+mn-ea"/>
                <a:ea typeface="+mn-ea"/>
              </a:rPr>
              <a:t>論点③：資源循環分野における脱炭素化</a:t>
            </a:r>
          </a:p>
        </p:txBody>
      </p:sp>
      <p:pic>
        <p:nvPicPr>
          <p:cNvPr id="11" name="図 10">
            <a:extLst>
              <a:ext uri="{FF2B5EF4-FFF2-40B4-BE49-F238E27FC236}">
                <a16:creationId xmlns:a16="http://schemas.microsoft.com/office/drawing/2014/main" id="{9F470384-0EEA-4122-A9C8-3CC727817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2" name="直線コネクタ 11">
            <a:extLst>
              <a:ext uri="{FF2B5EF4-FFF2-40B4-BE49-F238E27FC236}">
                <a16:creationId xmlns:a16="http://schemas.microsoft.com/office/drawing/2014/main" id="{2CA11D40-4528-4073-859B-FC791BB7F9D6}"/>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pic>
        <p:nvPicPr>
          <p:cNvPr id="16" name="図 15">
            <a:extLst>
              <a:ext uri="{FF2B5EF4-FFF2-40B4-BE49-F238E27FC236}">
                <a16:creationId xmlns:a16="http://schemas.microsoft.com/office/drawing/2014/main" id="{C323484D-1F32-40D2-BCAE-BF7DB7DCC9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sp>
        <p:nvSpPr>
          <p:cNvPr id="19" name="テキスト ボックス 18">
            <a:extLst>
              <a:ext uri="{FF2B5EF4-FFF2-40B4-BE49-F238E27FC236}">
                <a16:creationId xmlns:a16="http://schemas.microsoft.com/office/drawing/2014/main" id="{341BE0D8-550B-415F-9F8D-8E4FEE482634}"/>
              </a:ext>
            </a:extLst>
          </p:cNvPr>
          <p:cNvSpPr txBox="1"/>
          <p:nvPr/>
        </p:nvSpPr>
        <p:spPr>
          <a:xfrm>
            <a:off x="208563" y="725159"/>
            <a:ext cx="1640093" cy="369332"/>
          </a:xfrm>
          <a:prstGeom prst="rect">
            <a:avLst/>
          </a:prstGeom>
          <a:noFill/>
        </p:spPr>
        <p:txBody>
          <a:bodyPr wrap="square">
            <a:spAutoFit/>
          </a:bodyPr>
          <a:lstStyle/>
          <a:p>
            <a:pPr>
              <a:spcBef>
                <a:spcPts val="600"/>
              </a:spcBef>
            </a:pPr>
            <a:r>
              <a:rPr lang="ja-JP" altLang="en-US" b="1" dirty="0">
                <a:solidFill>
                  <a:prstClr val="black"/>
                </a:solidFill>
                <a:latin typeface="+mn-ea"/>
                <a:ea typeface="+mn-ea"/>
                <a:cs typeface="Meiryo UI" panose="020B0604030504040204" pitchFamily="50" charset="-128"/>
              </a:rPr>
              <a:t>■主な論点</a:t>
            </a:r>
            <a:endParaRPr lang="en-US" altLang="ja-JP" b="1" dirty="0">
              <a:solidFill>
                <a:prstClr val="black"/>
              </a:solidFill>
              <a:latin typeface="+mn-ea"/>
              <a:ea typeface="+mn-ea"/>
              <a:cs typeface="Meiryo UI" panose="020B0604030504040204" pitchFamily="50" charset="-128"/>
            </a:endParaRPr>
          </a:p>
        </p:txBody>
      </p:sp>
      <p:sp>
        <p:nvSpPr>
          <p:cNvPr id="24" name="テキスト ボックス 23">
            <a:extLst>
              <a:ext uri="{FF2B5EF4-FFF2-40B4-BE49-F238E27FC236}">
                <a16:creationId xmlns:a16="http://schemas.microsoft.com/office/drawing/2014/main" id="{856191E7-FC93-4A3A-A814-A3BDB7CD043D}"/>
              </a:ext>
            </a:extLst>
          </p:cNvPr>
          <p:cNvSpPr txBox="1"/>
          <p:nvPr/>
        </p:nvSpPr>
        <p:spPr>
          <a:xfrm>
            <a:off x="304664" y="2050545"/>
            <a:ext cx="8248736"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① 国の方向性 ：</a:t>
            </a:r>
            <a:r>
              <a:rPr lang="en-US" altLang="ja-JP" b="1" dirty="0">
                <a:solidFill>
                  <a:prstClr val="black"/>
                </a:solidFill>
                <a:highlight>
                  <a:srgbClr val="E6E6D6"/>
                </a:highlight>
                <a:latin typeface="+mn-ea"/>
                <a:ea typeface="+mn-ea"/>
                <a:cs typeface="Meiryo UI" panose="020B0604030504040204" pitchFamily="50" charset="-128"/>
              </a:rPr>
              <a:t>2050</a:t>
            </a:r>
            <a:r>
              <a:rPr lang="ja-JP" altLang="en-US" b="1" dirty="0">
                <a:solidFill>
                  <a:prstClr val="black"/>
                </a:solidFill>
                <a:highlight>
                  <a:srgbClr val="E6E6D6"/>
                </a:highlight>
                <a:latin typeface="+mn-ea"/>
                <a:ea typeface="+mn-ea"/>
                <a:cs typeface="Meiryo UI" panose="020B0604030504040204" pitchFamily="50" charset="-128"/>
              </a:rPr>
              <a:t>年</a:t>
            </a:r>
            <a:r>
              <a:rPr lang="en-US" altLang="ja-JP" b="1" dirty="0">
                <a:solidFill>
                  <a:prstClr val="black"/>
                </a:solidFill>
                <a:highlight>
                  <a:srgbClr val="E6E6D6"/>
                </a:highlight>
                <a:latin typeface="+mn-ea"/>
                <a:ea typeface="+mn-ea"/>
                <a:cs typeface="Meiryo UI" panose="020B0604030504040204" pitchFamily="50" charset="-128"/>
              </a:rPr>
              <a:t>CN</a:t>
            </a:r>
            <a:r>
              <a:rPr lang="ja-JP" altLang="en-US" b="1" dirty="0">
                <a:solidFill>
                  <a:prstClr val="black"/>
                </a:solidFill>
                <a:highlight>
                  <a:srgbClr val="E6E6D6"/>
                </a:highlight>
                <a:latin typeface="+mn-ea"/>
                <a:ea typeface="+mn-ea"/>
                <a:cs typeface="Meiryo UI" panose="020B0604030504040204" pitchFamily="50" charset="-128"/>
              </a:rPr>
              <a:t>に向けた廃棄物・資源循環分野の基本的考え方</a:t>
            </a:r>
            <a:r>
              <a:rPr lang="en-US" altLang="ja-JP" baseline="30000" dirty="0">
                <a:solidFill>
                  <a:prstClr val="black"/>
                </a:solidFill>
                <a:highlight>
                  <a:srgbClr val="E6E6D6"/>
                </a:highlight>
                <a:latin typeface="+mn-ea"/>
                <a:ea typeface="+mn-ea"/>
                <a:cs typeface="Meiryo UI" panose="020B0604030504040204" pitchFamily="50" charset="-128"/>
              </a:rPr>
              <a:t>※1</a:t>
            </a:r>
            <a:endParaRPr lang="ja-JP" altLang="en-US" baseline="30000" dirty="0">
              <a:solidFill>
                <a:prstClr val="black"/>
              </a:solidFill>
              <a:highlight>
                <a:srgbClr val="E6E6D6"/>
              </a:highlight>
              <a:latin typeface="+mn-ea"/>
              <a:ea typeface="+mn-ea"/>
              <a:cs typeface="Meiryo UI" panose="020B0604030504040204" pitchFamily="50" charset="-128"/>
            </a:endParaRPr>
          </a:p>
        </p:txBody>
      </p:sp>
      <p:sp>
        <p:nvSpPr>
          <p:cNvPr id="28" name="テキスト ボックス 27">
            <a:extLst>
              <a:ext uri="{FF2B5EF4-FFF2-40B4-BE49-F238E27FC236}">
                <a16:creationId xmlns:a16="http://schemas.microsoft.com/office/drawing/2014/main" id="{E79F5B2A-5810-41B6-9538-2E748D4371CC}"/>
              </a:ext>
            </a:extLst>
          </p:cNvPr>
          <p:cNvSpPr txBox="1"/>
          <p:nvPr/>
        </p:nvSpPr>
        <p:spPr>
          <a:xfrm>
            <a:off x="342182" y="3838335"/>
            <a:ext cx="4682826"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② 廃棄物分野の温室効果ガス排出量</a:t>
            </a:r>
            <a:r>
              <a:rPr lang="en-US" altLang="ja-JP" baseline="30000" dirty="0">
                <a:solidFill>
                  <a:prstClr val="black"/>
                </a:solidFill>
                <a:highlight>
                  <a:srgbClr val="E6E6D6"/>
                </a:highlight>
                <a:latin typeface="+mn-ea"/>
                <a:ea typeface="+mn-ea"/>
                <a:cs typeface="Meiryo UI" panose="020B0604030504040204" pitchFamily="50" charset="-128"/>
              </a:rPr>
              <a:t>※1</a:t>
            </a:r>
            <a:endParaRPr lang="ja-JP" altLang="en-US" baseline="30000" dirty="0">
              <a:solidFill>
                <a:prstClr val="black"/>
              </a:solidFill>
              <a:highlight>
                <a:srgbClr val="E6E6D6"/>
              </a:highlight>
              <a:latin typeface="+mn-ea"/>
              <a:ea typeface="+mn-ea"/>
              <a:cs typeface="Meiryo UI" panose="020B0604030504040204" pitchFamily="50" charset="-128"/>
            </a:endParaRPr>
          </a:p>
        </p:txBody>
      </p:sp>
      <p:sp>
        <p:nvSpPr>
          <p:cNvPr id="29" name="テキスト ボックス 28">
            <a:extLst>
              <a:ext uri="{FF2B5EF4-FFF2-40B4-BE49-F238E27FC236}">
                <a16:creationId xmlns:a16="http://schemas.microsoft.com/office/drawing/2014/main" id="{DA578624-901B-467C-AD92-37E5D50C9EF4}"/>
              </a:ext>
            </a:extLst>
          </p:cNvPr>
          <p:cNvSpPr txBox="1"/>
          <p:nvPr/>
        </p:nvSpPr>
        <p:spPr>
          <a:xfrm>
            <a:off x="406954" y="4153822"/>
            <a:ext cx="9324278" cy="526619"/>
          </a:xfrm>
          <a:prstGeom prst="rect">
            <a:avLst/>
          </a:prstGeom>
          <a:noFill/>
        </p:spPr>
        <p:txBody>
          <a:bodyPr wrap="square">
            <a:spAutoFit/>
          </a:bodyPr>
          <a:lstStyle/>
          <a:p>
            <a:pPr marL="216000" indent="-216000" algn="just">
              <a:lnSpc>
                <a:spcPts val="1800"/>
              </a:lnSpc>
              <a:buFont typeface="Wingdings" panose="05000000000000000000" pitchFamily="2" charset="2"/>
              <a:buChar char="Ø"/>
            </a:pPr>
            <a:r>
              <a:rPr lang="en-US" altLang="ja-JP" sz="1400" dirty="0">
                <a:latin typeface="+mn-ea"/>
                <a:ea typeface="+mn-ea"/>
              </a:rPr>
              <a:t>2019</a:t>
            </a:r>
            <a:r>
              <a:rPr lang="ja-JP" altLang="en-US" sz="1400" dirty="0">
                <a:latin typeface="+mn-ea"/>
                <a:ea typeface="+mn-ea"/>
              </a:rPr>
              <a:t>年度の</a:t>
            </a:r>
            <a:r>
              <a:rPr lang="ja-JP" altLang="en-US" sz="1400" dirty="0">
                <a:highlight>
                  <a:srgbClr val="F4F4EC"/>
                </a:highlight>
                <a:latin typeface="+mn-ea"/>
                <a:ea typeface="+mn-ea"/>
              </a:rPr>
              <a:t>廃棄物分野の温室効果ガス排出量の約</a:t>
            </a:r>
            <a:r>
              <a:rPr lang="en-US" altLang="ja-JP" sz="1400" dirty="0">
                <a:highlight>
                  <a:srgbClr val="F4F4EC"/>
                </a:highlight>
                <a:latin typeface="+mn-ea"/>
                <a:ea typeface="+mn-ea"/>
              </a:rPr>
              <a:t>76%</a:t>
            </a:r>
            <a:r>
              <a:rPr lang="ja-JP" altLang="en-US" sz="1400" dirty="0">
                <a:highlight>
                  <a:srgbClr val="F4F4EC"/>
                </a:highlight>
                <a:latin typeface="+mn-ea"/>
                <a:ea typeface="+mn-ea"/>
              </a:rPr>
              <a:t>を「</a:t>
            </a:r>
            <a:r>
              <a:rPr lang="ja-JP" altLang="en-US" sz="1400" dirty="0">
                <a:latin typeface="+mn-ea"/>
                <a:ea typeface="+mn-ea"/>
              </a:rPr>
              <a:t>廃棄物の</a:t>
            </a:r>
            <a:r>
              <a:rPr lang="ja-JP" altLang="en-US" sz="1400" dirty="0">
                <a:highlight>
                  <a:srgbClr val="F4F4EC"/>
                </a:highlight>
                <a:latin typeface="+mn-ea"/>
                <a:ea typeface="+mn-ea"/>
              </a:rPr>
              <a:t>焼却・原燃料利用に伴う</a:t>
            </a:r>
            <a:r>
              <a:rPr lang="en-US" altLang="ja-JP" sz="1400" dirty="0">
                <a:highlight>
                  <a:srgbClr val="F4F4EC"/>
                </a:highlight>
                <a:latin typeface="+mn-ea"/>
                <a:ea typeface="+mn-ea"/>
              </a:rPr>
              <a:t>CO2</a:t>
            </a:r>
            <a:r>
              <a:rPr lang="ja-JP" altLang="en-US" sz="1400" dirty="0">
                <a:highlight>
                  <a:srgbClr val="F4F4EC"/>
                </a:highlight>
                <a:latin typeface="+mn-ea"/>
                <a:ea typeface="+mn-ea"/>
              </a:rPr>
              <a:t>排出」</a:t>
            </a:r>
            <a:r>
              <a:rPr lang="ja-JP" altLang="en-US" sz="1400" dirty="0">
                <a:latin typeface="+mn-ea"/>
                <a:ea typeface="+mn-ea"/>
              </a:rPr>
              <a:t>が占める。</a:t>
            </a:r>
            <a:endParaRPr lang="en-US" altLang="ja-JP" sz="1400" dirty="0">
              <a:latin typeface="+mn-ea"/>
              <a:ea typeface="+mn-ea"/>
            </a:endParaRPr>
          </a:p>
          <a:p>
            <a:pPr algn="just">
              <a:lnSpc>
                <a:spcPts val="1800"/>
              </a:lnSpc>
            </a:pPr>
            <a:r>
              <a:rPr lang="en-US" altLang="ja-JP" sz="1400" dirty="0">
                <a:latin typeface="+mn-ea"/>
                <a:ea typeface="+mn-ea"/>
              </a:rPr>
              <a:t>    </a:t>
            </a:r>
            <a:r>
              <a:rPr lang="ja-JP" altLang="en-US" sz="1400" dirty="0">
                <a:latin typeface="+mn-ea"/>
                <a:ea typeface="+mn-ea"/>
              </a:rPr>
              <a:t>うち、</a:t>
            </a:r>
            <a:r>
              <a:rPr lang="ja-JP" altLang="en-US" sz="1400" u="sng" dirty="0">
                <a:highlight>
                  <a:srgbClr val="F4F4EC"/>
                </a:highlight>
                <a:latin typeface="+mn-ea"/>
                <a:ea typeface="+mn-ea"/>
              </a:rPr>
              <a:t>廃プラスチック</a:t>
            </a:r>
            <a:r>
              <a:rPr lang="ja-JP" altLang="en-US" sz="1200" u="sng" dirty="0">
                <a:highlight>
                  <a:srgbClr val="F4F4EC"/>
                </a:highlight>
                <a:latin typeface="+mn-ea"/>
                <a:ea typeface="+mn-ea"/>
              </a:rPr>
              <a:t>（一般廃棄物・産業廃棄物）</a:t>
            </a:r>
            <a:r>
              <a:rPr lang="ja-JP" altLang="en-US" sz="1400" dirty="0">
                <a:latin typeface="+mn-ea"/>
                <a:ea typeface="+mn-ea"/>
              </a:rPr>
              <a:t>及び廃油</a:t>
            </a:r>
            <a:r>
              <a:rPr lang="ja-JP" altLang="en-US" sz="1200" dirty="0">
                <a:latin typeface="+mn-ea"/>
                <a:ea typeface="+mn-ea"/>
              </a:rPr>
              <a:t>（産業廃棄物）</a:t>
            </a:r>
            <a:r>
              <a:rPr lang="ja-JP" altLang="en-US" sz="1400" dirty="0">
                <a:latin typeface="+mn-ea"/>
                <a:ea typeface="+mn-ea"/>
              </a:rPr>
              <a:t>からの</a:t>
            </a:r>
            <a:r>
              <a:rPr lang="en-US" altLang="ja-JP" sz="1400" dirty="0">
                <a:latin typeface="+mn-ea"/>
                <a:ea typeface="+mn-ea"/>
              </a:rPr>
              <a:t>CO2</a:t>
            </a:r>
            <a:r>
              <a:rPr lang="ja-JP" altLang="en-US" sz="1400" dirty="0">
                <a:latin typeface="+mn-ea"/>
                <a:ea typeface="+mn-ea"/>
              </a:rPr>
              <a:t>排出が約</a:t>
            </a:r>
            <a:r>
              <a:rPr lang="en-US" altLang="ja-JP" sz="1400" dirty="0">
                <a:latin typeface="+mn-ea"/>
                <a:ea typeface="+mn-ea"/>
              </a:rPr>
              <a:t>4</a:t>
            </a:r>
            <a:r>
              <a:rPr lang="ja-JP" altLang="en-US" sz="1400" dirty="0">
                <a:latin typeface="+mn-ea"/>
                <a:ea typeface="+mn-ea"/>
              </a:rPr>
              <a:t>分の</a:t>
            </a:r>
            <a:r>
              <a:rPr lang="en-US" altLang="ja-JP" sz="1400" dirty="0">
                <a:latin typeface="+mn-ea"/>
                <a:ea typeface="+mn-ea"/>
              </a:rPr>
              <a:t>3</a:t>
            </a:r>
            <a:r>
              <a:rPr lang="ja-JP" altLang="en-US" sz="1400" dirty="0">
                <a:latin typeface="+mn-ea"/>
                <a:ea typeface="+mn-ea"/>
              </a:rPr>
              <a:t>を占める。</a:t>
            </a:r>
          </a:p>
        </p:txBody>
      </p:sp>
      <p:sp>
        <p:nvSpPr>
          <p:cNvPr id="31" name="テキスト ボックス 30">
            <a:extLst>
              <a:ext uri="{FF2B5EF4-FFF2-40B4-BE49-F238E27FC236}">
                <a16:creationId xmlns:a16="http://schemas.microsoft.com/office/drawing/2014/main" id="{4327BFA9-C634-41B4-B38F-6E5CBD6C2B9D}"/>
              </a:ext>
            </a:extLst>
          </p:cNvPr>
          <p:cNvSpPr txBox="1"/>
          <p:nvPr/>
        </p:nvSpPr>
        <p:spPr>
          <a:xfrm>
            <a:off x="342182" y="4637261"/>
            <a:ext cx="5906962"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③ 資源循環の取組とカーボンニュートラルの関係</a:t>
            </a:r>
            <a:r>
              <a:rPr lang="en-US" altLang="ja-JP" baseline="30000" dirty="0">
                <a:solidFill>
                  <a:prstClr val="black"/>
                </a:solidFill>
                <a:highlight>
                  <a:srgbClr val="E6E6D6"/>
                </a:highlight>
                <a:latin typeface="+mn-ea"/>
                <a:ea typeface="+mn-ea"/>
                <a:cs typeface="Meiryo UI" panose="020B0604030504040204" pitchFamily="50" charset="-128"/>
              </a:rPr>
              <a:t>※2</a:t>
            </a:r>
            <a:endParaRPr lang="ja-JP" altLang="en-US" baseline="30000" dirty="0">
              <a:solidFill>
                <a:prstClr val="black"/>
              </a:solidFill>
              <a:highlight>
                <a:srgbClr val="E6E6D6"/>
              </a:highlight>
              <a:latin typeface="+mn-ea"/>
              <a:ea typeface="+mn-ea"/>
              <a:cs typeface="Meiryo UI" panose="020B0604030504040204" pitchFamily="50" charset="-128"/>
            </a:endParaRPr>
          </a:p>
        </p:txBody>
      </p:sp>
      <p:graphicFrame>
        <p:nvGraphicFramePr>
          <p:cNvPr id="33" name="表 7">
            <a:extLst>
              <a:ext uri="{FF2B5EF4-FFF2-40B4-BE49-F238E27FC236}">
                <a16:creationId xmlns:a16="http://schemas.microsoft.com/office/drawing/2014/main" id="{7F10EC20-68E1-4806-86FC-A8925C3C97DA}"/>
              </a:ext>
            </a:extLst>
          </p:cNvPr>
          <p:cNvGraphicFramePr>
            <a:graphicFrameLocks noGrp="1"/>
          </p:cNvGraphicFramePr>
          <p:nvPr>
            <p:extLst>
              <p:ext uri="{D42A27DB-BD31-4B8C-83A1-F6EECF244321}">
                <p14:modId xmlns:p14="http://schemas.microsoft.com/office/powerpoint/2010/main" val="1236786298"/>
              </p:ext>
            </p:extLst>
          </p:nvPr>
        </p:nvGraphicFramePr>
        <p:xfrm>
          <a:off x="415003" y="5002688"/>
          <a:ext cx="8786469" cy="1482416"/>
        </p:xfrm>
        <a:graphic>
          <a:graphicData uri="http://schemas.openxmlformats.org/drawingml/2006/table">
            <a:tbl>
              <a:tblPr firstRow="1" bandRow="1">
                <a:tableStyleId>{5C22544A-7EE6-4342-B048-85BDC9FD1C3A}</a:tableStyleId>
              </a:tblPr>
              <a:tblGrid>
                <a:gridCol w="1347190">
                  <a:extLst>
                    <a:ext uri="{9D8B030D-6E8A-4147-A177-3AD203B41FA5}">
                      <a16:colId xmlns:a16="http://schemas.microsoft.com/office/drawing/2014/main" val="20000"/>
                    </a:ext>
                  </a:extLst>
                </a:gridCol>
                <a:gridCol w="4414943">
                  <a:extLst>
                    <a:ext uri="{9D8B030D-6E8A-4147-A177-3AD203B41FA5}">
                      <a16:colId xmlns:a16="http://schemas.microsoft.com/office/drawing/2014/main" val="1442402130"/>
                    </a:ext>
                  </a:extLst>
                </a:gridCol>
                <a:gridCol w="3024336">
                  <a:extLst>
                    <a:ext uri="{9D8B030D-6E8A-4147-A177-3AD203B41FA5}">
                      <a16:colId xmlns:a16="http://schemas.microsoft.com/office/drawing/2014/main" val="2221038632"/>
                    </a:ext>
                  </a:extLst>
                </a:gridCol>
              </a:tblGrid>
              <a:tr h="252000">
                <a:tc>
                  <a:txBody>
                    <a:bodyPr/>
                    <a:lstStyle/>
                    <a:p>
                      <a:pPr algn="ctr">
                        <a:lnSpc>
                          <a:spcPts val="1300"/>
                        </a:lnSpc>
                      </a:pPr>
                      <a:r>
                        <a:rPr kumimoji="1" lang="ja-JP" altLang="en-US" sz="1300" b="1" dirty="0">
                          <a:solidFill>
                            <a:schemeClr val="tx1"/>
                          </a:solidFill>
                          <a:latin typeface="+mn-ea"/>
                          <a:ea typeface="+mn-ea"/>
                        </a:rPr>
                        <a:t>取組</a:t>
                      </a:r>
                    </a:p>
                  </a:txBody>
                  <a:tcPr marL="74303" marR="74303" marT="37154" marB="37154" anchor="ctr">
                    <a:lnR w="38100" cap="flat" cmpd="sng" algn="ctr">
                      <a:solidFill>
                        <a:schemeClr val="bg1"/>
                      </a:solidFill>
                      <a:prstDash val="solid"/>
                      <a:round/>
                      <a:headEnd type="none" w="med" len="med"/>
                      <a:tailEnd type="none" w="med" len="med"/>
                    </a:lnR>
                    <a:solidFill>
                      <a:srgbClr val="D9E0D6"/>
                    </a:solidFill>
                  </a:tcPr>
                </a:tc>
                <a:tc>
                  <a:txBody>
                    <a:bodyPr/>
                    <a:lstStyle/>
                    <a:p>
                      <a:pPr algn="ctr">
                        <a:lnSpc>
                          <a:spcPts val="1300"/>
                        </a:lnSpc>
                      </a:pPr>
                      <a:r>
                        <a:rPr kumimoji="1" lang="ja-JP" altLang="en-US" sz="1300" b="1" dirty="0">
                          <a:solidFill>
                            <a:schemeClr val="tx1"/>
                          </a:solidFill>
                          <a:latin typeface="+mn-ea"/>
                          <a:ea typeface="+mn-ea"/>
                        </a:rPr>
                        <a:t>例</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9E0D6"/>
                    </a:solidFill>
                  </a:tcPr>
                </a:tc>
                <a:tc>
                  <a:txBody>
                    <a:bodyPr/>
                    <a:lstStyle/>
                    <a:p>
                      <a:pPr algn="ctr">
                        <a:lnSpc>
                          <a:spcPts val="1300"/>
                        </a:lnSpc>
                      </a:pPr>
                      <a:r>
                        <a:rPr kumimoji="1" lang="ja-JP" altLang="en-US" sz="1300" b="1" dirty="0">
                          <a:solidFill>
                            <a:schemeClr val="tx1"/>
                          </a:solidFill>
                          <a:latin typeface="+mn-ea"/>
                          <a:ea typeface="+mn-ea"/>
                        </a:rPr>
                        <a:t>効　果</a:t>
                      </a:r>
                    </a:p>
                  </a:txBody>
                  <a:tcPr marL="74303" marR="74303" marT="37154" marB="37154" anchor="ctr">
                    <a:lnL w="381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rgbClr val="D9E0D6"/>
                    </a:solidFill>
                  </a:tcPr>
                </a:tc>
                <a:extLst>
                  <a:ext uri="{0D108BD9-81ED-4DB2-BD59-A6C34878D82A}">
                    <a16:rowId xmlns:a16="http://schemas.microsoft.com/office/drawing/2014/main" val="10000"/>
                  </a:ext>
                </a:extLst>
              </a:tr>
              <a:tr h="154088">
                <a:tc>
                  <a:txBody>
                    <a:bodyPr/>
                    <a:lstStyle/>
                    <a:p>
                      <a:pPr algn="ctr">
                        <a:lnSpc>
                          <a:spcPts val="1200"/>
                        </a:lnSpc>
                      </a:pPr>
                      <a:r>
                        <a:rPr kumimoji="1" lang="ja-JP" altLang="en-US" sz="1200" b="0" dirty="0">
                          <a:latin typeface="+mn-ea"/>
                          <a:ea typeface="+mn-ea"/>
                        </a:rPr>
                        <a:t>リデュース</a:t>
                      </a:r>
                      <a:endParaRPr kumimoji="1" lang="en-US" altLang="ja-JP" sz="1200" b="0" dirty="0">
                        <a:latin typeface="+mn-ea"/>
                        <a:ea typeface="+mn-ea"/>
                      </a:endParaRPr>
                    </a:p>
                    <a:p>
                      <a:pPr algn="ctr">
                        <a:lnSpc>
                          <a:spcPts val="1200"/>
                        </a:lnSpc>
                        <a:spcBef>
                          <a:spcPts val="300"/>
                        </a:spcBef>
                      </a:pPr>
                      <a:r>
                        <a:rPr kumimoji="1" lang="ja-JP" altLang="en-US" sz="1200" b="0" dirty="0">
                          <a:latin typeface="+mn-ea"/>
                          <a:ea typeface="+mn-ea"/>
                        </a:rPr>
                        <a:t>リニューアブル</a:t>
                      </a: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marL="0" indent="0" algn="just">
                        <a:lnSpc>
                          <a:spcPts val="1200"/>
                        </a:lnSpc>
                        <a:buFont typeface="Wingdings" panose="05000000000000000000" pitchFamily="2" charset="2"/>
                        <a:buNone/>
                      </a:pPr>
                      <a:r>
                        <a:rPr kumimoji="1" lang="ja-JP" altLang="en-US" sz="1200" b="0" dirty="0">
                          <a:latin typeface="+mn-ea"/>
                          <a:ea typeface="+mn-ea"/>
                        </a:rPr>
                        <a:t>軽量化、電子化、シェアリング、サブスク、代替素材化（バイオマス化、再生材利用）　等</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marL="0" indent="0" algn="just">
                        <a:lnSpc>
                          <a:spcPts val="1200"/>
                        </a:lnSpc>
                        <a:buFont typeface="Wingdings" panose="05000000000000000000" pitchFamily="2" charset="2"/>
                        <a:buNone/>
                      </a:pPr>
                      <a:r>
                        <a:rPr kumimoji="1" lang="ja-JP" altLang="en-US" sz="1200" b="0" dirty="0">
                          <a:solidFill>
                            <a:schemeClr val="tx1"/>
                          </a:solidFill>
                          <a:latin typeface="+mn-ea"/>
                          <a:ea typeface="+mn-ea"/>
                        </a:rPr>
                        <a:t>天然資源追加投入量減、製造・物流での</a:t>
                      </a:r>
                      <a:r>
                        <a:rPr kumimoji="1" lang="en-US" altLang="ja-JP" sz="1200" b="0" dirty="0">
                          <a:solidFill>
                            <a:schemeClr val="tx1"/>
                          </a:solidFill>
                          <a:latin typeface="+mn-ea"/>
                          <a:ea typeface="+mn-ea"/>
                        </a:rPr>
                        <a:t>CO2</a:t>
                      </a:r>
                      <a:r>
                        <a:rPr kumimoji="1" lang="ja-JP" altLang="en-US" sz="1200" b="0" dirty="0">
                          <a:solidFill>
                            <a:schemeClr val="tx1"/>
                          </a:solidFill>
                          <a:latin typeface="+mn-ea"/>
                          <a:ea typeface="+mn-ea"/>
                        </a:rPr>
                        <a:t>減、廃棄物焼却に伴う</a:t>
                      </a:r>
                      <a:r>
                        <a:rPr kumimoji="1" lang="en-US" altLang="ja-JP" sz="1200" b="0" dirty="0">
                          <a:solidFill>
                            <a:schemeClr val="tx1"/>
                          </a:solidFill>
                          <a:latin typeface="+mn-ea"/>
                          <a:ea typeface="+mn-ea"/>
                        </a:rPr>
                        <a:t>CO2</a:t>
                      </a:r>
                      <a:r>
                        <a:rPr kumimoji="1" lang="ja-JP" altLang="en-US" sz="1200" b="0" dirty="0">
                          <a:solidFill>
                            <a:schemeClr val="tx1"/>
                          </a:solidFill>
                          <a:latin typeface="+mn-ea"/>
                          <a:ea typeface="+mn-ea"/>
                        </a:rPr>
                        <a:t>減</a:t>
                      </a:r>
                    </a:p>
                  </a:txBody>
                  <a:tcPr marL="74303" marR="74303" marT="37154" marB="37154" anchor="ctr">
                    <a:lnL w="381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rgbClr val="F9F9F5"/>
                    </a:solidFill>
                  </a:tcPr>
                </a:tc>
                <a:extLst>
                  <a:ext uri="{0D108BD9-81ED-4DB2-BD59-A6C34878D82A}">
                    <a16:rowId xmlns:a16="http://schemas.microsoft.com/office/drawing/2014/main" val="10001"/>
                  </a:ext>
                </a:extLst>
              </a:tr>
              <a:tr h="396000">
                <a:tc>
                  <a:txBody>
                    <a:bodyPr/>
                    <a:lstStyle/>
                    <a:p>
                      <a:pPr algn="ctr">
                        <a:lnSpc>
                          <a:spcPts val="1200"/>
                        </a:lnSpc>
                      </a:pPr>
                      <a:r>
                        <a:rPr kumimoji="1" lang="ja-JP" altLang="en-US" sz="1200" b="0" dirty="0">
                          <a:latin typeface="+mn-ea"/>
                          <a:ea typeface="+mn-ea"/>
                        </a:rPr>
                        <a:t>リユース</a:t>
                      </a:r>
                      <a:endParaRPr kumimoji="1" lang="en-US" altLang="ja-JP" sz="1200" b="0" dirty="0">
                        <a:latin typeface="+mn-ea"/>
                        <a:ea typeface="+mn-ea"/>
                      </a:endParaRPr>
                    </a:p>
                    <a:p>
                      <a:pPr algn="ctr">
                        <a:lnSpc>
                          <a:spcPts val="1200"/>
                        </a:lnSpc>
                        <a:spcBef>
                          <a:spcPts val="300"/>
                        </a:spcBef>
                      </a:pPr>
                      <a:r>
                        <a:rPr kumimoji="1" lang="ja-JP" altLang="en-US" sz="1200" b="0" dirty="0">
                          <a:latin typeface="+mn-ea"/>
                          <a:ea typeface="+mn-ea"/>
                        </a:rPr>
                        <a:t>リサイクル</a:t>
                      </a: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marL="0" indent="0" algn="just">
                        <a:lnSpc>
                          <a:spcPts val="1200"/>
                        </a:lnSpc>
                        <a:buFont typeface="Wingdings" panose="05000000000000000000" pitchFamily="2" charset="2"/>
                        <a:buNone/>
                      </a:pPr>
                      <a:r>
                        <a:rPr kumimoji="1" lang="ja-JP" altLang="en-US" sz="1200" b="0" dirty="0">
                          <a:latin typeface="+mn-ea"/>
                          <a:ea typeface="+mn-ea"/>
                        </a:rPr>
                        <a:t>事業者自主回収、環境配慮設計（易分解、素材単一化等）、製品のリユース・ リサイクル</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just">
                        <a:lnSpc>
                          <a:spcPts val="1200"/>
                        </a:lnSpc>
                      </a:pPr>
                      <a:r>
                        <a:rPr kumimoji="1" lang="ja-JP" altLang="en-US" sz="1200" b="0" dirty="0">
                          <a:solidFill>
                            <a:schemeClr val="tx1"/>
                          </a:solidFill>
                          <a:latin typeface="+mn-ea"/>
                          <a:ea typeface="+mn-ea"/>
                        </a:rPr>
                        <a:t>天然資源追加投入量減、カーボンニュートラルに不可欠な資源確保</a:t>
                      </a:r>
                    </a:p>
                  </a:txBody>
                  <a:tcPr marL="74303" marR="74303" marT="37154" marB="37154" anchor="ctr">
                    <a:lnL w="381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rgbClr val="F9F9F5"/>
                    </a:solidFill>
                  </a:tcPr>
                </a:tc>
                <a:extLst>
                  <a:ext uri="{0D108BD9-81ED-4DB2-BD59-A6C34878D82A}">
                    <a16:rowId xmlns:a16="http://schemas.microsoft.com/office/drawing/2014/main" val="2776034556"/>
                  </a:ext>
                </a:extLst>
              </a:tr>
              <a:tr h="396000">
                <a:tc>
                  <a:txBody>
                    <a:bodyPr/>
                    <a:lstStyle/>
                    <a:p>
                      <a:pPr algn="ctr">
                        <a:lnSpc>
                          <a:spcPts val="1200"/>
                        </a:lnSpc>
                      </a:pPr>
                      <a:r>
                        <a:rPr kumimoji="1" lang="ja-JP" altLang="en-US" sz="1200" b="0" dirty="0">
                          <a:latin typeface="+mn-ea"/>
                          <a:ea typeface="+mn-ea"/>
                        </a:rPr>
                        <a:t>リカバリー</a:t>
                      </a:r>
                    </a:p>
                  </a:txBody>
                  <a:tcPr marL="74303" marR="74303" marT="37154" marB="37154" anchor="ctr">
                    <a:lnR w="38100" cap="flat" cmpd="sng" algn="ctr">
                      <a:solidFill>
                        <a:schemeClr val="bg1"/>
                      </a:solidFill>
                      <a:prstDash val="solid"/>
                      <a:round/>
                      <a:headEnd type="none" w="med" len="med"/>
                      <a:tailEnd type="none" w="med" len="med"/>
                    </a:lnR>
                    <a:solidFill>
                      <a:srgbClr val="F9F9F5"/>
                    </a:solidFill>
                  </a:tcPr>
                </a:tc>
                <a:tc>
                  <a:txBody>
                    <a:bodyPr/>
                    <a:lstStyle/>
                    <a:p>
                      <a:pPr marL="0" indent="0" algn="just">
                        <a:lnSpc>
                          <a:spcPts val="1200"/>
                        </a:lnSpc>
                        <a:buFont typeface="Wingdings" panose="05000000000000000000" pitchFamily="2" charset="2"/>
                        <a:buNone/>
                      </a:pPr>
                      <a:r>
                        <a:rPr kumimoji="1" lang="ja-JP" altLang="en-US" sz="1200" b="0" dirty="0">
                          <a:latin typeface="+mn-ea"/>
                          <a:ea typeface="+mn-ea"/>
                        </a:rPr>
                        <a:t>エネルギー回収の高度化・効率化（発電の高効率化、バイオマス由来燃料）、エネルギー利用の高度化・効率化</a:t>
                      </a:r>
                    </a:p>
                  </a:txBody>
                  <a:tcPr marL="74303" marR="74303" marT="37154" marB="3715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F9F9F5"/>
                    </a:solidFill>
                  </a:tcPr>
                </a:tc>
                <a:tc>
                  <a:txBody>
                    <a:bodyPr/>
                    <a:lstStyle/>
                    <a:p>
                      <a:pPr algn="just">
                        <a:lnSpc>
                          <a:spcPts val="1200"/>
                        </a:lnSpc>
                      </a:pPr>
                      <a:r>
                        <a:rPr kumimoji="1" lang="ja-JP" altLang="en-US" sz="1200" b="0" dirty="0">
                          <a:solidFill>
                            <a:schemeClr val="tx1"/>
                          </a:solidFill>
                          <a:latin typeface="+mn-ea"/>
                          <a:ea typeface="+mn-ea"/>
                        </a:rPr>
                        <a:t>発電・熱利用の化石燃料代替</a:t>
                      </a:r>
                    </a:p>
                  </a:txBody>
                  <a:tcPr marL="74303" marR="74303" marT="37154" marB="37154" anchor="ctr">
                    <a:lnL w="381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rgbClr val="F9F9F5"/>
                    </a:solidFill>
                  </a:tcPr>
                </a:tc>
                <a:extLst>
                  <a:ext uri="{0D108BD9-81ED-4DB2-BD59-A6C34878D82A}">
                    <a16:rowId xmlns:a16="http://schemas.microsoft.com/office/drawing/2014/main" val="3918675045"/>
                  </a:ext>
                </a:extLst>
              </a:tr>
            </a:tbl>
          </a:graphicData>
        </a:graphic>
      </p:graphicFrame>
      <p:sp>
        <p:nvSpPr>
          <p:cNvPr id="34" name="Rectangle 7">
            <a:extLst>
              <a:ext uri="{FF2B5EF4-FFF2-40B4-BE49-F238E27FC236}">
                <a16:creationId xmlns:a16="http://schemas.microsoft.com/office/drawing/2014/main" id="{82E358A4-36E9-4C81-8F44-48F6AC32B59E}"/>
              </a:ext>
            </a:extLst>
          </p:cNvPr>
          <p:cNvSpPr>
            <a:spLocks noChangeArrowheads="1"/>
          </p:cNvSpPr>
          <p:nvPr/>
        </p:nvSpPr>
        <p:spPr bwMode="auto">
          <a:xfrm>
            <a:off x="328643" y="6447306"/>
            <a:ext cx="6777817" cy="384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50" b="0" i="0" u="none" strike="noStrike" cap="none" normalizeH="0" baseline="0" dirty="0">
                <a:ln>
                  <a:noFill/>
                </a:ln>
                <a:solidFill>
                  <a:schemeClr val="tx1"/>
                </a:solidFill>
                <a:effectLst/>
                <a:latin typeface="+mn-ea"/>
                <a:ea typeface="+mn-ea"/>
                <a:cs typeface="Times New Roman" panose="02020603050405020304" pitchFamily="18" charset="0"/>
              </a:rPr>
              <a:t>※1 </a:t>
            </a:r>
            <a:r>
              <a:rPr kumimoji="0" lang="ja-JP" altLang="en-US" sz="950" b="0" i="0" u="none" strike="noStrike" cap="none" normalizeH="0" baseline="0" dirty="0">
                <a:ln>
                  <a:noFill/>
                </a:ln>
                <a:solidFill>
                  <a:schemeClr val="tx1"/>
                </a:solidFill>
                <a:effectLst/>
                <a:latin typeface="+mn-ea"/>
                <a:ea typeface="+mn-ea"/>
                <a:cs typeface="Times New Roman" panose="02020603050405020304" pitchFamily="18" charset="0"/>
              </a:rPr>
              <a:t>参考：廃棄物・資源循環分野における</a:t>
            </a:r>
            <a:r>
              <a:rPr kumimoji="0" lang="en-US" altLang="ja-JP" sz="950" b="0" i="0" u="none" strike="noStrike" cap="none" normalizeH="0" baseline="0" dirty="0">
                <a:ln>
                  <a:noFill/>
                </a:ln>
                <a:solidFill>
                  <a:schemeClr val="tx1"/>
                </a:solidFill>
                <a:effectLst/>
                <a:latin typeface="+mn-ea"/>
                <a:ea typeface="+mn-ea"/>
                <a:cs typeface="Times New Roman" panose="02020603050405020304" pitchFamily="18" charset="0"/>
              </a:rPr>
              <a:t>2050</a:t>
            </a:r>
            <a:r>
              <a:rPr kumimoji="0" lang="ja-JP" altLang="en-US" sz="950" b="0" i="0" u="none" strike="noStrike" cap="none" normalizeH="0" baseline="0" dirty="0">
                <a:ln>
                  <a:noFill/>
                </a:ln>
                <a:solidFill>
                  <a:schemeClr val="tx1"/>
                </a:solidFill>
                <a:effectLst/>
                <a:latin typeface="+mn-ea"/>
                <a:ea typeface="+mn-ea"/>
                <a:cs typeface="Times New Roman" panose="02020603050405020304" pitchFamily="18" charset="0"/>
              </a:rPr>
              <a:t>年温室効果ガス排出実質ゼロに向けた中長期シナリオ</a:t>
            </a:r>
            <a:r>
              <a:rPr kumimoji="0" lang="en-US" altLang="ja-JP" sz="950" b="0" i="0" u="none" strike="noStrike" cap="none" normalizeH="0" baseline="0" dirty="0">
                <a:ln>
                  <a:noFill/>
                </a:ln>
                <a:solidFill>
                  <a:schemeClr val="tx1"/>
                </a:solidFill>
                <a:effectLst/>
                <a:latin typeface="+mn-ea"/>
                <a:ea typeface="+mn-ea"/>
                <a:cs typeface="Times New Roman" panose="02020603050405020304" pitchFamily="18" charset="0"/>
              </a:rPr>
              <a:t>(</a:t>
            </a:r>
            <a:r>
              <a:rPr kumimoji="0" lang="ja-JP" altLang="en-US" sz="950" b="0" i="0" u="none" strike="noStrike" cap="none" normalizeH="0" baseline="0" dirty="0">
                <a:ln>
                  <a:noFill/>
                </a:ln>
                <a:solidFill>
                  <a:schemeClr val="tx1"/>
                </a:solidFill>
                <a:effectLst/>
                <a:latin typeface="+mn-ea"/>
                <a:ea typeface="+mn-ea"/>
                <a:cs typeface="Times New Roman" panose="02020603050405020304" pitchFamily="18" charset="0"/>
              </a:rPr>
              <a:t>案</a:t>
            </a:r>
            <a:r>
              <a:rPr kumimoji="0" lang="en-US" altLang="ja-JP" sz="950" b="0" i="0" u="none" strike="noStrike" cap="none" normalizeH="0" baseline="0" dirty="0">
                <a:ln>
                  <a:noFill/>
                </a:ln>
                <a:solidFill>
                  <a:schemeClr val="tx1"/>
                </a:solidFill>
                <a:effectLst/>
                <a:latin typeface="+mn-ea"/>
                <a:ea typeface="+mn-ea"/>
                <a:cs typeface="Times New Roman" panose="02020603050405020304" pitchFamily="18" charset="0"/>
              </a:rPr>
              <a:t>) </a:t>
            </a:r>
            <a:r>
              <a:rPr kumimoji="0" lang="en-US" altLang="ja-JP" sz="950" dirty="0">
                <a:latin typeface="+mn-ea"/>
                <a:ea typeface="+mn-ea"/>
                <a:cs typeface="Times New Roman" panose="02020603050405020304" pitchFamily="18" charset="0"/>
              </a:rPr>
              <a:t>2021</a:t>
            </a:r>
            <a:r>
              <a:rPr kumimoji="0" lang="ja-JP" altLang="en-US" sz="950" b="0" i="0" u="none" strike="noStrike" cap="none" normalizeH="0" baseline="0" dirty="0">
                <a:ln>
                  <a:noFill/>
                </a:ln>
                <a:solidFill>
                  <a:schemeClr val="tx1"/>
                </a:solidFill>
                <a:effectLst/>
                <a:latin typeface="+mn-ea"/>
                <a:ea typeface="+mn-ea"/>
                <a:cs typeface="Times New Roman" panose="02020603050405020304" pitchFamily="18" charset="0"/>
              </a:rPr>
              <a:t>年８月５日 環境省</a:t>
            </a:r>
            <a:endParaRPr kumimoji="0" lang="en-US" altLang="ja-JP" sz="950" b="0" i="0" u="none" strike="noStrike" cap="none" normalizeH="0" baseline="0" dirty="0">
              <a:ln>
                <a:noFill/>
              </a:ln>
              <a:solidFill>
                <a:schemeClr val="tx1"/>
              </a:solidFill>
              <a:effectLst/>
              <a:latin typeface="+mn-ea"/>
              <a:ea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50" b="0" i="0" u="none" strike="noStrike" cap="none" normalizeH="0" baseline="0" dirty="0">
                <a:ln>
                  <a:noFill/>
                </a:ln>
                <a:solidFill>
                  <a:schemeClr val="tx1"/>
                </a:solidFill>
                <a:effectLst/>
                <a:latin typeface="+mn-ea"/>
                <a:ea typeface="+mn-ea"/>
                <a:cs typeface="Times New Roman" panose="02020603050405020304" pitchFamily="18" charset="0"/>
              </a:rPr>
              <a:t>※2</a:t>
            </a:r>
            <a:r>
              <a:rPr kumimoji="0" lang="ja-JP" altLang="en-US" sz="950" dirty="0">
                <a:latin typeface="+mn-ea"/>
                <a:ea typeface="+mn-ea"/>
                <a:cs typeface="Times New Roman" panose="02020603050405020304" pitchFamily="18" charset="0"/>
              </a:rPr>
              <a:t> 参考</a:t>
            </a:r>
            <a:r>
              <a:rPr kumimoji="0" lang="ja-JP" altLang="en-US" sz="950" b="0" i="0" u="none" strike="noStrike" cap="none" normalizeH="0" baseline="0" dirty="0">
                <a:ln>
                  <a:noFill/>
                </a:ln>
                <a:solidFill>
                  <a:schemeClr val="tx1"/>
                </a:solidFill>
                <a:effectLst/>
                <a:latin typeface="+mn-ea"/>
                <a:ea typeface="+mn-ea"/>
                <a:cs typeface="Times New Roman" panose="02020603050405020304" pitchFamily="18" charset="0"/>
              </a:rPr>
              <a:t>：中央環境審議会地球環境部会・総合政策部会炭素中立型経済社会変革小委員会（第</a:t>
            </a:r>
            <a:r>
              <a:rPr kumimoji="0" lang="en-US" altLang="ja-JP" sz="950" b="0" i="0" u="none" strike="noStrike" cap="none" normalizeH="0" baseline="0" dirty="0">
                <a:ln>
                  <a:noFill/>
                </a:ln>
                <a:solidFill>
                  <a:schemeClr val="tx1"/>
                </a:solidFill>
                <a:effectLst/>
                <a:latin typeface="+mn-ea"/>
                <a:ea typeface="+mn-ea"/>
                <a:cs typeface="Times New Roman" panose="02020603050405020304" pitchFamily="18" charset="0"/>
              </a:rPr>
              <a:t>1</a:t>
            </a:r>
            <a:r>
              <a:rPr kumimoji="0" lang="ja-JP" altLang="en-US" sz="950" b="0" i="0" u="none" strike="noStrike" cap="none" normalizeH="0" baseline="0" dirty="0">
                <a:ln>
                  <a:noFill/>
                </a:ln>
                <a:solidFill>
                  <a:schemeClr val="tx1"/>
                </a:solidFill>
                <a:effectLst/>
                <a:latin typeface="+mn-ea"/>
                <a:ea typeface="+mn-ea"/>
                <a:cs typeface="Times New Roman" panose="02020603050405020304" pitchFamily="18" charset="0"/>
              </a:rPr>
              <a:t>回）</a:t>
            </a:r>
            <a:r>
              <a:rPr kumimoji="0" lang="en-US" altLang="ja-JP" sz="950" dirty="0">
                <a:latin typeface="+mn-ea"/>
                <a:ea typeface="+mn-ea"/>
                <a:cs typeface="Times New Roman" panose="02020603050405020304" pitchFamily="18" charset="0"/>
              </a:rPr>
              <a:t>2022</a:t>
            </a:r>
            <a:r>
              <a:rPr kumimoji="0" lang="ja-JP" altLang="en-US" sz="950" b="0" i="0" u="none" strike="noStrike" cap="none" normalizeH="0" baseline="0" dirty="0">
                <a:ln>
                  <a:noFill/>
                </a:ln>
                <a:solidFill>
                  <a:schemeClr val="tx1"/>
                </a:solidFill>
                <a:effectLst/>
                <a:latin typeface="+mn-ea"/>
                <a:ea typeface="+mn-ea"/>
                <a:cs typeface="Times New Roman" panose="02020603050405020304" pitchFamily="18" charset="0"/>
              </a:rPr>
              <a:t>年２月</a:t>
            </a:r>
            <a:r>
              <a:rPr kumimoji="0" lang="en-US" altLang="ja-JP" sz="950" b="0" i="0" u="none" strike="noStrike" cap="none" normalizeH="0" baseline="0" dirty="0">
                <a:ln>
                  <a:noFill/>
                </a:ln>
                <a:solidFill>
                  <a:schemeClr val="tx1"/>
                </a:solidFill>
                <a:effectLst/>
                <a:latin typeface="+mn-ea"/>
                <a:ea typeface="+mn-ea"/>
                <a:cs typeface="Times New Roman" panose="02020603050405020304" pitchFamily="18" charset="0"/>
              </a:rPr>
              <a:t>25</a:t>
            </a:r>
            <a:r>
              <a:rPr kumimoji="0" lang="ja-JP" altLang="en-US" sz="950" b="0" i="0" u="none" strike="noStrike" cap="none" normalizeH="0" baseline="0" dirty="0">
                <a:ln>
                  <a:noFill/>
                </a:ln>
                <a:solidFill>
                  <a:schemeClr val="tx1"/>
                </a:solidFill>
                <a:effectLst/>
                <a:latin typeface="+mn-ea"/>
                <a:ea typeface="+mn-ea"/>
                <a:cs typeface="Times New Roman" panose="02020603050405020304" pitchFamily="18" charset="0"/>
              </a:rPr>
              <a:t>日  環境省</a:t>
            </a:r>
          </a:p>
        </p:txBody>
      </p:sp>
      <p:sp>
        <p:nvSpPr>
          <p:cNvPr id="21" name="テキスト ボックス 20">
            <a:extLst>
              <a:ext uri="{FF2B5EF4-FFF2-40B4-BE49-F238E27FC236}">
                <a16:creationId xmlns:a16="http://schemas.microsoft.com/office/drawing/2014/main" id="{D29982C7-51BC-4FF1-9BBD-84A2B8194423}"/>
              </a:ext>
            </a:extLst>
          </p:cNvPr>
          <p:cNvSpPr txBox="1"/>
          <p:nvPr/>
        </p:nvSpPr>
        <p:spPr>
          <a:xfrm>
            <a:off x="358004" y="1056066"/>
            <a:ext cx="9315784" cy="575799"/>
          </a:xfrm>
          <a:prstGeom prst="rect">
            <a:avLst/>
          </a:prstGeom>
          <a:noFill/>
        </p:spPr>
        <p:txBody>
          <a:bodyPr wrap="square" rtlCol="0">
            <a:spAutoFit/>
          </a:bodyPr>
          <a:lstStyle/>
          <a:p>
            <a:pPr algn="just">
              <a:lnSpc>
                <a:spcPts val="2000"/>
              </a:lnSpc>
              <a:spcBef>
                <a:spcPts val="0"/>
              </a:spcBef>
            </a:pPr>
            <a:r>
              <a:rPr lang="ja-JP" altLang="en-US" sz="1600" dirty="0">
                <a:latin typeface="+mn-ea"/>
                <a:ea typeface="+mn-ea"/>
                <a:cs typeface="Meiryo UI" panose="020B0604030504040204" pitchFamily="50" charset="-128"/>
              </a:rPr>
              <a:t>サーキュラーエコノミーへの移行やプラスチックごみ対策の推進により、資源循環分野における脱炭素化も進むのではないか。</a:t>
            </a:r>
          </a:p>
        </p:txBody>
      </p:sp>
      <p:sp>
        <p:nvSpPr>
          <p:cNvPr id="27" name="テキスト ボックス 26">
            <a:extLst>
              <a:ext uri="{FF2B5EF4-FFF2-40B4-BE49-F238E27FC236}">
                <a16:creationId xmlns:a16="http://schemas.microsoft.com/office/drawing/2014/main" id="{640EB55B-5755-4137-81F4-377D313390B9}"/>
              </a:ext>
            </a:extLst>
          </p:cNvPr>
          <p:cNvSpPr txBox="1"/>
          <p:nvPr/>
        </p:nvSpPr>
        <p:spPr>
          <a:xfrm>
            <a:off x="253812" y="1700807"/>
            <a:ext cx="2880000" cy="338554"/>
          </a:xfrm>
          <a:prstGeom prst="rect">
            <a:avLst/>
          </a:prstGeom>
          <a:solidFill>
            <a:srgbClr val="D9E0D6"/>
          </a:solidFill>
          <a:ln w="3175">
            <a:solidFill>
              <a:schemeClr val="tx1"/>
            </a:solidFill>
          </a:ln>
        </p:spPr>
        <p:txBody>
          <a:bodyPr wrap="square">
            <a:spAutoFit/>
          </a:bodyPr>
          <a:lstStyle/>
          <a:p>
            <a:pPr algn="ctr">
              <a:spcBef>
                <a:spcPts val="600"/>
              </a:spcBef>
            </a:pPr>
            <a:r>
              <a:rPr lang="ja-JP" altLang="en-US" sz="1600" b="1" dirty="0">
                <a:solidFill>
                  <a:prstClr val="black"/>
                </a:solidFill>
                <a:latin typeface="+mn-ea"/>
                <a:ea typeface="+mn-ea"/>
                <a:cs typeface="Meiryo UI" panose="020B0604030504040204" pitchFamily="50" charset="-128"/>
              </a:rPr>
              <a:t>検討いただく上での参考情報</a:t>
            </a:r>
            <a:endParaRPr lang="en-US" altLang="ja-JP" sz="1600" b="1" dirty="0">
              <a:solidFill>
                <a:prstClr val="black"/>
              </a:solidFill>
              <a:latin typeface="+mn-ea"/>
              <a:ea typeface="+mn-ea"/>
              <a:cs typeface="Meiryo UI" panose="020B0604030504040204" pitchFamily="50" charset="-128"/>
            </a:endParaRPr>
          </a:p>
        </p:txBody>
      </p:sp>
      <p:sp>
        <p:nvSpPr>
          <p:cNvPr id="32" name="テキスト ボックス 31">
            <a:extLst>
              <a:ext uri="{FF2B5EF4-FFF2-40B4-BE49-F238E27FC236}">
                <a16:creationId xmlns:a16="http://schemas.microsoft.com/office/drawing/2014/main" id="{6F11561D-AC86-4E42-B5D2-334FB393AB70}"/>
              </a:ext>
            </a:extLst>
          </p:cNvPr>
          <p:cNvSpPr txBox="1"/>
          <p:nvPr/>
        </p:nvSpPr>
        <p:spPr>
          <a:xfrm>
            <a:off x="9731232" y="6641246"/>
            <a:ext cx="159909" cy="246221"/>
          </a:xfrm>
          <a:prstGeom prst="rect">
            <a:avLst/>
          </a:prstGeom>
          <a:noFill/>
        </p:spPr>
        <p:txBody>
          <a:bodyPr wrap="square" rtlCol="0">
            <a:spAutoFit/>
          </a:bodyPr>
          <a:lstStyle/>
          <a:p>
            <a:pPr algn="r">
              <a:lnSpc>
                <a:spcPts val="1200"/>
              </a:lnSpc>
            </a:pPr>
            <a:r>
              <a:rPr kumimoji="1" lang="en-US" altLang="ja-JP" sz="1100" dirty="0">
                <a:latin typeface="+mn-ea"/>
                <a:ea typeface="+mn-ea"/>
              </a:rPr>
              <a:t>9</a:t>
            </a:r>
            <a:endParaRPr kumimoji="1" lang="ja-JP" altLang="en-US" sz="1100" dirty="0">
              <a:latin typeface="+mn-ea"/>
              <a:ea typeface="+mn-ea"/>
            </a:endParaRPr>
          </a:p>
        </p:txBody>
      </p:sp>
    </p:spTree>
    <p:extLst>
      <p:ext uri="{BB962C8B-B14F-4D97-AF65-F5344CB8AC3E}">
        <p14:creationId xmlns:p14="http://schemas.microsoft.com/office/powerpoint/2010/main" val="1847903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0E30861B-44BE-4DC8-A5DA-F7698F8E1948}"/>
              </a:ext>
            </a:extLst>
          </p:cNvPr>
          <p:cNvPicPr>
            <a:picLocks noChangeAspect="1"/>
          </p:cNvPicPr>
          <p:nvPr/>
        </p:nvPicPr>
        <p:blipFill>
          <a:blip r:embed="rId3"/>
          <a:stretch>
            <a:fillRect/>
          </a:stretch>
        </p:blipFill>
        <p:spPr>
          <a:xfrm>
            <a:off x="6364682" y="2196374"/>
            <a:ext cx="2975582" cy="2928880"/>
          </a:xfrm>
          <a:prstGeom prst="rect">
            <a:avLst/>
          </a:prstGeom>
        </p:spPr>
      </p:pic>
      <p:pic>
        <p:nvPicPr>
          <p:cNvPr id="11" name="図 10">
            <a:extLst>
              <a:ext uri="{FF2B5EF4-FFF2-40B4-BE49-F238E27FC236}">
                <a16:creationId xmlns:a16="http://schemas.microsoft.com/office/drawing/2014/main" id="{9F470384-0EEA-4122-A9C8-3CC7278179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32" y="6962"/>
            <a:ext cx="128464" cy="6858592"/>
          </a:xfrm>
          <a:prstGeom prst="rect">
            <a:avLst/>
          </a:prstGeom>
        </p:spPr>
      </p:pic>
      <p:cxnSp>
        <p:nvCxnSpPr>
          <p:cNvPr id="12" name="直線コネクタ 11">
            <a:extLst>
              <a:ext uri="{FF2B5EF4-FFF2-40B4-BE49-F238E27FC236}">
                <a16:creationId xmlns:a16="http://schemas.microsoft.com/office/drawing/2014/main" id="{2CA11D40-4528-4073-859B-FC791BB7F9D6}"/>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14" name="タイトル 1">
            <a:extLst>
              <a:ext uri="{FF2B5EF4-FFF2-40B4-BE49-F238E27FC236}">
                <a16:creationId xmlns:a16="http://schemas.microsoft.com/office/drawing/2014/main" id="{6B1A2D60-FD02-4853-B6A7-C9C6374D2B68}"/>
              </a:ext>
            </a:extLst>
          </p:cNvPr>
          <p:cNvSpPr txBox="1">
            <a:spLocks/>
          </p:cNvSpPr>
          <p:nvPr/>
        </p:nvSpPr>
        <p:spPr>
          <a:xfrm>
            <a:off x="253812" y="1047407"/>
            <a:ext cx="9507016" cy="963083"/>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lgn="l"/>
            <a:r>
              <a:rPr lang="ja-JP" altLang="en-US" sz="1600" b="0" i="0" u="none" strike="noStrike" baseline="0" dirty="0">
                <a:solidFill>
                  <a:schemeClr val="tx1"/>
                </a:solidFill>
                <a:latin typeface="CIDFont+F1"/>
              </a:rPr>
              <a:t>　廃棄物の適正処理は、生活環境の保全及び公衆衛生の向上の観点から不可欠であり、循環経済への移行を進め、循環型社会形成を推進するにあたっても大前提となるものである。</a:t>
            </a:r>
            <a:r>
              <a:rPr lang="ja-JP" altLang="en-US" sz="1600" dirty="0">
                <a:solidFill>
                  <a:schemeClr val="tx1"/>
                </a:solidFill>
                <a:latin typeface="CIDFont+F1"/>
              </a:rPr>
              <a:t>府における不適正処理の現状や</a:t>
            </a:r>
            <a:r>
              <a:rPr lang="ja-JP" altLang="en-US" sz="1600" b="0" i="0" u="none" strike="noStrike" baseline="0" dirty="0">
                <a:solidFill>
                  <a:schemeClr val="tx1"/>
                </a:solidFill>
                <a:latin typeface="CIDFont+F1"/>
              </a:rPr>
              <a:t>国の動き等を踏まえ、さらなる適正処理の推進が必要ではないか。</a:t>
            </a:r>
            <a:endParaRPr lang="ja-JP" altLang="en-US" sz="2000" kern="0" dirty="0">
              <a:solidFill>
                <a:schemeClr val="tx1"/>
              </a:solidFill>
              <a:latin typeface="+mn-ea"/>
              <a:ea typeface="+mn-ea"/>
            </a:endParaRPr>
          </a:p>
        </p:txBody>
      </p:sp>
      <p:sp>
        <p:nvSpPr>
          <p:cNvPr id="15" name="テキスト ボックス 14">
            <a:extLst>
              <a:ext uri="{FF2B5EF4-FFF2-40B4-BE49-F238E27FC236}">
                <a16:creationId xmlns:a16="http://schemas.microsoft.com/office/drawing/2014/main" id="{C8D6FE83-8F8C-420A-8655-F871491F095E}"/>
              </a:ext>
            </a:extLst>
          </p:cNvPr>
          <p:cNvSpPr txBox="1"/>
          <p:nvPr/>
        </p:nvSpPr>
        <p:spPr>
          <a:xfrm>
            <a:off x="208563" y="725159"/>
            <a:ext cx="1640093" cy="369332"/>
          </a:xfrm>
          <a:prstGeom prst="rect">
            <a:avLst/>
          </a:prstGeom>
          <a:noFill/>
        </p:spPr>
        <p:txBody>
          <a:bodyPr wrap="square">
            <a:spAutoFit/>
          </a:bodyPr>
          <a:lstStyle/>
          <a:p>
            <a:pPr>
              <a:spcBef>
                <a:spcPts val="600"/>
              </a:spcBef>
            </a:pPr>
            <a:r>
              <a:rPr lang="ja-JP" altLang="en-US" b="1" dirty="0">
                <a:solidFill>
                  <a:prstClr val="black"/>
                </a:solidFill>
                <a:latin typeface="+mn-ea"/>
                <a:ea typeface="+mn-ea"/>
                <a:cs typeface="Meiryo UI" panose="020B0604030504040204" pitchFamily="50" charset="-128"/>
              </a:rPr>
              <a:t>■主な論点</a:t>
            </a:r>
            <a:endParaRPr lang="en-US" altLang="ja-JP" b="1" dirty="0">
              <a:solidFill>
                <a:prstClr val="black"/>
              </a:solidFill>
              <a:latin typeface="+mn-ea"/>
              <a:ea typeface="+mn-ea"/>
              <a:cs typeface="Meiryo UI" panose="020B0604030504040204" pitchFamily="50" charset="-128"/>
            </a:endParaRPr>
          </a:p>
        </p:txBody>
      </p:sp>
      <p:sp>
        <p:nvSpPr>
          <p:cNvPr id="20" name="正方形/長方形 19">
            <a:extLst>
              <a:ext uri="{FF2B5EF4-FFF2-40B4-BE49-F238E27FC236}">
                <a16:creationId xmlns:a16="http://schemas.microsoft.com/office/drawing/2014/main" id="{AF09FCE8-F720-48A0-AF59-D9E62416BB7F}"/>
              </a:ext>
            </a:extLst>
          </p:cNvPr>
          <p:cNvSpPr/>
          <p:nvPr/>
        </p:nvSpPr>
        <p:spPr>
          <a:xfrm>
            <a:off x="208563" y="1916832"/>
            <a:ext cx="9507016" cy="4838897"/>
          </a:xfrm>
          <a:prstGeom prst="rect">
            <a:avLst/>
          </a:prstGeom>
          <a:noFill/>
          <a:ln w="0">
            <a:solidFill>
              <a:srgbClr val="889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21" name="テキスト ボックス 20">
            <a:extLst>
              <a:ext uri="{FF2B5EF4-FFF2-40B4-BE49-F238E27FC236}">
                <a16:creationId xmlns:a16="http://schemas.microsoft.com/office/drawing/2014/main" id="{331D81CC-75E3-47DB-8A5B-9AAD52830562}"/>
              </a:ext>
            </a:extLst>
          </p:cNvPr>
          <p:cNvSpPr txBox="1"/>
          <p:nvPr/>
        </p:nvSpPr>
        <p:spPr>
          <a:xfrm>
            <a:off x="200472" y="1916832"/>
            <a:ext cx="2880000" cy="338554"/>
          </a:xfrm>
          <a:prstGeom prst="rect">
            <a:avLst/>
          </a:prstGeom>
          <a:solidFill>
            <a:srgbClr val="D9E0D6"/>
          </a:solidFill>
          <a:ln w="3175">
            <a:solidFill>
              <a:schemeClr val="tx1"/>
            </a:solidFill>
          </a:ln>
        </p:spPr>
        <p:txBody>
          <a:bodyPr wrap="square">
            <a:spAutoFit/>
          </a:bodyPr>
          <a:lstStyle/>
          <a:p>
            <a:pPr algn="ctr">
              <a:spcBef>
                <a:spcPts val="600"/>
              </a:spcBef>
            </a:pPr>
            <a:r>
              <a:rPr lang="ja-JP" altLang="en-US" sz="1600" b="1" dirty="0">
                <a:solidFill>
                  <a:prstClr val="black"/>
                </a:solidFill>
                <a:latin typeface="+mn-ea"/>
                <a:ea typeface="+mn-ea"/>
                <a:cs typeface="Meiryo UI" panose="020B0604030504040204" pitchFamily="50" charset="-128"/>
              </a:rPr>
              <a:t>検討いただく上での参考情報</a:t>
            </a:r>
            <a:endParaRPr lang="en-US" altLang="ja-JP" sz="1600" b="1" dirty="0">
              <a:solidFill>
                <a:prstClr val="black"/>
              </a:solidFill>
              <a:latin typeface="+mn-ea"/>
              <a:ea typeface="+mn-ea"/>
              <a:cs typeface="Meiryo UI" panose="020B0604030504040204" pitchFamily="50" charset="-128"/>
            </a:endParaRPr>
          </a:p>
        </p:txBody>
      </p:sp>
      <p:sp>
        <p:nvSpPr>
          <p:cNvPr id="22" name="テキスト ボックス 21">
            <a:extLst>
              <a:ext uri="{FF2B5EF4-FFF2-40B4-BE49-F238E27FC236}">
                <a16:creationId xmlns:a16="http://schemas.microsoft.com/office/drawing/2014/main" id="{261E05FC-E9C3-4BFE-980E-55E6311177E6}"/>
              </a:ext>
            </a:extLst>
          </p:cNvPr>
          <p:cNvSpPr txBox="1"/>
          <p:nvPr/>
        </p:nvSpPr>
        <p:spPr>
          <a:xfrm>
            <a:off x="253812" y="2411596"/>
            <a:ext cx="7456648"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① 府</a:t>
            </a:r>
            <a:r>
              <a:rPr lang="ja-JP" altLang="en-US" b="1" dirty="0">
                <a:highlight>
                  <a:srgbClr val="E6E6D6"/>
                </a:highlight>
                <a:latin typeface="+mn-ea"/>
                <a:ea typeface="+mn-ea"/>
                <a:cs typeface="Meiryo UI" panose="020B0604030504040204" pitchFamily="50" charset="-128"/>
              </a:rPr>
              <a:t>における不適正</a:t>
            </a:r>
            <a:r>
              <a:rPr lang="ja-JP" altLang="en-US" b="1" dirty="0">
                <a:solidFill>
                  <a:prstClr val="black"/>
                </a:solidFill>
                <a:highlight>
                  <a:srgbClr val="E6E6D6"/>
                </a:highlight>
                <a:latin typeface="+mn-ea"/>
                <a:ea typeface="+mn-ea"/>
                <a:cs typeface="Meiryo UI" panose="020B0604030504040204" pitchFamily="50" charset="-128"/>
              </a:rPr>
              <a:t>処理の現状</a:t>
            </a:r>
            <a:r>
              <a:rPr lang="ja-JP" altLang="en-US" b="1" dirty="0">
                <a:highlight>
                  <a:srgbClr val="E6E6D6"/>
                </a:highlight>
                <a:latin typeface="+mn-ea"/>
                <a:ea typeface="+mn-ea"/>
                <a:cs typeface="Meiryo UI" panose="020B0604030504040204" pitchFamily="50" charset="-128"/>
              </a:rPr>
              <a:t>等</a:t>
            </a:r>
            <a:endParaRPr lang="ja-JP" altLang="en-US" sz="1400" dirty="0">
              <a:highlight>
                <a:srgbClr val="E6E6D6"/>
              </a:highlight>
            </a:endParaRPr>
          </a:p>
        </p:txBody>
      </p:sp>
      <p:sp>
        <p:nvSpPr>
          <p:cNvPr id="18" name="テキスト ボックス 17">
            <a:extLst>
              <a:ext uri="{FF2B5EF4-FFF2-40B4-BE49-F238E27FC236}">
                <a16:creationId xmlns:a16="http://schemas.microsoft.com/office/drawing/2014/main" id="{EF4A4B35-F45A-4DE9-AE98-C4441384444A}"/>
              </a:ext>
            </a:extLst>
          </p:cNvPr>
          <p:cNvSpPr txBox="1"/>
          <p:nvPr/>
        </p:nvSpPr>
        <p:spPr>
          <a:xfrm>
            <a:off x="346590" y="2744393"/>
            <a:ext cx="5102974" cy="784830"/>
          </a:xfrm>
          <a:prstGeom prst="rect">
            <a:avLst/>
          </a:prstGeom>
          <a:noFill/>
        </p:spPr>
        <p:txBody>
          <a:bodyPr wrap="square" rtlCol="0">
            <a:spAutoFit/>
          </a:bodyPr>
          <a:lstStyle/>
          <a:p>
            <a:pPr marL="216000" indent="-216000" algn="just">
              <a:buFont typeface="Wingdings" panose="05000000000000000000" pitchFamily="2" charset="2"/>
              <a:buChar char="Ø"/>
            </a:pPr>
            <a:r>
              <a:rPr lang="ja-JP" altLang="en-US" sz="1500" dirty="0">
                <a:latin typeface="+mn-ea"/>
                <a:ea typeface="+mn-ea"/>
              </a:rPr>
              <a:t>警察とも連携したパトロール等による監視強化等により不適正処理件数はピーク時より半減したものの、現在も年間約</a:t>
            </a:r>
            <a:r>
              <a:rPr lang="en-US" altLang="ja-JP" sz="1500" dirty="0">
                <a:latin typeface="+mn-ea"/>
                <a:ea typeface="+mn-ea"/>
              </a:rPr>
              <a:t>400</a:t>
            </a:r>
            <a:r>
              <a:rPr lang="ja-JP" altLang="en-US" sz="1500" dirty="0">
                <a:latin typeface="+mn-ea"/>
                <a:ea typeface="+mn-ea"/>
              </a:rPr>
              <a:t>件の不適正処理事案を指導。</a:t>
            </a:r>
          </a:p>
        </p:txBody>
      </p:sp>
      <p:sp>
        <p:nvSpPr>
          <p:cNvPr id="19" name="テキスト ボックス 18">
            <a:extLst>
              <a:ext uri="{FF2B5EF4-FFF2-40B4-BE49-F238E27FC236}">
                <a16:creationId xmlns:a16="http://schemas.microsoft.com/office/drawing/2014/main" id="{F139AF21-7C9B-4C07-B67B-B23D65E71E0E}"/>
              </a:ext>
            </a:extLst>
          </p:cNvPr>
          <p:cNvSpPr txBox="1"/>
          <p:nvPr/>
        </p:nvSpPr>
        <p:spPr>
          <a:xfrm>
            <a:off x="325442" y="3508266"/>
            <a:ext cx="5175997" cy="784830"/>
          </a:xfrm>
          <a:prstGeom prst="rect">
            <a:avLst/>
          </a:prstGeom>
          <a:noFill/>
        </p:spPr>
        <p:txBody>
          <a:bodyPr wrap="square" rtlCol="0">
            <a:spAutoFit/>
          </a:bodyPr>
          <a:lstStyle/>
          <a:p>
            <a:pPr marL="216000" indent="-216000">
              <a:buFont typeface="Wingdings" panose="05000000000000000000" pitchFamily="2" charset="2"/>
              <a:buChar char="Ø"/>
            </a:pPr>
            <a:r>
              <a:rPr kumimoji="1" lang="ja-JP" altLang="en-US" sz="1500" dirty="0"/>
              <a:t>産業廃棄物の不適正処理事案の内訳は、野積み</a:t>
            </a:r>
            <a:r>
              <a:rPr kumimoji="1" lang="en-US" altLang="ja-JP" sz="1500" dirty="0"/>
              <a:t>47</a:t>
            </a:r>
            <a:r>
              <a:rPr kumimoji="1" lang="ja-JP" altLang="en-US" sz="1500" dirty="0"/>
              <a:t>％、埋立</a:t>
            </a:r>
            <a:r>
              <a:rPr kumimoji="1" lang="en-US" altLang="ja-JP" sz="1500" dirty="0"/>
              <a:t>17</a:t>
            </a:r>
            <a:r>
              <a:rPr kumimoji="1" lang="ja-JP" altLang="en-US" sz="1500" dirty="0"/>
              <a:t>％、不法投棄</a:t>
            </a:r>
            <a:r>
              <a:rPr kumimoji="1" lang="en-US" altLang="ja-JP" sz="1500" dirty="0"/>
              <a:t>15</a:t>
            </a:r>
            <a:r>
              <a:rPr kumimoji="1" lang="ja-JP" altLang="en-US" sz="1500" dirty="0"/>
              <a:t>％。うち、建設系廃棄物が８～９割を占める。</a:t>
            </a:r>
          </a:p>
        </p:txBody>
      </p:sp>
      <p:sp>
        <p:nvSpPr>
          <p:cNvPr id="30" name="テキスト ボックス 29">
            <a:extLst>
              <a:ext uri="{FF2B5EF4-FFF2-40B4-BE49-F238E27FC236}">
                <a16:creationId xmlns:a16="http://schemas.microsoft.com/office/drawing/2014/main" id="{9B99DD30-F892-4022-8F92-EC72B02BC991}"/>
              </a:ext>
            </a:extLst>
          </p:cNvPr>
          <p:cNvSpPr txBox="1"/>
          <p:nvPr/>
        </p:nvSpPr>
        <p:spPr>
          <a:xfrm>
            <a:off x="301341" y="4221088"/>
            <a:ext cx="5182524" cy="784830"/>
          </a:xfrm>
          <a:prstGeom prst="rect">
            <a:avLst/>
          </a:prstGeom>
          <a:noFill/>
        </p:spPr>
        <p:txBody>
          <a:bodyPr wrap="square" rtlCol="0">
            <a:spAutoFit/>
          </a:bodyPr>
          <a:lstStyle/>
          <a:p>
            <a:pPr marL="216000" indent="-216000" algn="just">
              <a:buFont typeface="Wingdings" panose="05000000000000000000" pitchFamily="2" charset="2"/>
              <a:buChar char="Ø"/>
            </a:pPr>
            <a:r>
              <a:rPr lang="ja-JP" altLang="en-US" sz="1500" kern="100" dirty="0">
                <a:effectLst/>
                <a:latin typeface="ＭＳ Ｐゴシック" panose="020B0600070205080204" pitchFamily="50" charset="-128"/>
                <a:cs typeface="Times New Roman" panose="02020603050405020304" pitchFamily="18" charset="0"/>
              </a:rPr>
              <a:t>太陽光パネルの排出量</a:t>
            </a:r>
            <a:r>
              <a:rPr lang="en-US" altLang="ja-JP" sz="1100" kern="100" dirty="0">
                <a:effectLst/>
                <a:latin typeface="ＭＳ Ｐゴシック" panose="020B0600070205080204" pitchFamily="50" charset="-128"/>
                <a:cs typeface="Times New Roman" panose="02020603050405020304" pitchFamily="18" charset="0"/>
              </a:rPr>
              <a:t>※</a:t>
            </a:r>
            <a:r>
              <a:rPr lang="ja-JP" altLang="en-US" sz="1500" kern="100" dirty="0">
                <a:effectLst/>
                <a:latin typeface="ＭＳ Ｐゴシック" panose="020B0600070205080204" pitchFamily="50" charset="-128"/>
                <a:cs typeface="Times New Roman" panose="02020603050405020304" pitchFamily="18" charset="0"/>
              </a:rPr>
              <a:t>が</a:t>
            </a:r>
            <a:r>
              <a:rPr lang="en-US" altLang="ja-JP" sz="1500" kern="100" dirty="0">
                <a:effectLst/>
                <a:latin typeface="ＭＳ Ｐゴシック" panose="020B0600070205080204" pitchFamily="50" charset="-128"/>
                <a:cs typeface="Times New Roman" panose="02020603050405020304" pitchFamily="18" charset="0"/>
              </a:rPr>
              <a:t>2020</a:t>
            </a:r>
            <a:r>
              <a:rPr lang="ja-JP" altLang="en-US" sz="1500" kern="100" dirty="0">
                <a:effectLst/>
                <a:latin typeface="ＭＳ Ｐゴシック" panose="020B0600070205080204" pitchFamily="50" charset="-128"/>
                <a:cs typeface="Times New Roman" panose="02020603050405020304" pitchFamily="18" charset="0"/>
              </a:rPr>
              <a:t>年の約</a:t>
            </a:r>
            <a:r>
              <a:rPr lang="en-US" altLang="ja-JP" sz="1500" kern="100" dirty="0">
                <a:effectLst/>
                <a:latin typeface="ＭＳ Ｐゴシック" panose="020B0600070205080204" pitchFamily="50" charset="-128"/>
                <a:cs typeface="Times New Roman" panose="02020603050405020304" pitchFamily="18" charset="0"/>
              </a:rPr>
              <a:t>150</a:t>
            </a:r>
            <a:r>
              <a:rPr lang="ja-JP" altLang="en-US" sz="1500" kern="100" dirty="0">
                <a:effectLst/>
                <a:latin typeface="ＭＳ Ｐゴシック" panose="020B0600070205080204" pitchFamily="50" charset="-128"/>
                <a:cs typeface="Times New Roman" panose="02020603050405020304" pitchFamily="18" charset="0"/>
              </a:rPr>
              <a:t>トンに対し、</a:t>
            </a:r>
            <a:r>
              <a:rPr lang="en-US" altLang="ja-JP" sz="1500" kern="100" dirty="0">
                <a:effectLst/>
                <a:latin typeface="ＭＳ Ｐゴシック" panose="020B0600070205080204" pitchFamily="50" charset="-128"/>
                <a:cs typeface="Times New Roman" panose="02020603050405020304" pitchFamily="18" charset="0"/>
              </a:rPr>
              <a:t>2035</a:t>
            </a:r>
            <a:r>
              <a:rPr lang="ja-JP" altLang="en-US" sz="1500" kern="100" dirty="0">
                <a:effectLst/>
                <a:latin typeface="ＭＳ Ｐゴシック" panose="020B0600070205080204" pitchFamily="50" charset="-128"/>
                <a:cs typeface="Times New Roman" panose="02020603050405020304" pitchFamily="18" charset="0"/>
              </a:rPr>
              <a:t>年には約</a:t>
            </a:r>
            <a:r>
              <a:rPr lang="en-US" altLang="ja-JP" sz="1500" kern="100" dirty="0">
                <a:effectLst/>
                <a:latin typeface="ＭＳ Ｐゴシック" panose="020B0600070205080204" pitchFamily="50" charset="-128"/>
                <a:cs typeface="Times New Roman" panose="02020603050405020304" pitchFamily="18" charset="0"/>
              </a:rPr>
              <a:t>3,700</a:t>
            </a:r>
            <a:r>
              <a:rPr lang="ja-JP" altLang="en-US" sz="1500" kern="100" dirty="0">
                <a:effectLst/>
                <a:latin typeface="ＭＳ Ｐゴシック" panose="020B0600070205080204" pitchFamily="50" charset="-128"/>
                <a:cs typeface="Times New Roman" panose="02020603050405020304" pitchFamily="18" charset="0"/>
              </a:rPr>
              <a:t>トン、さらに</a:t>
            </a:r>
            <a:r>
              <a:rPr lang="en-US" altLang="ja-JP" sz="1500" kern="100" dirty="0">
                <a:effectLst/>
                <a:latin typeface="ＭＳ Ｐゴシック" panose="020B0600070205080204" pitchFamily="50" charset="-128"/>
                <a:cs typeface="Times New Roman" panose="02020603050405020304" pitchFamily="18" charset="0"/>
              </a:rPr>
              <a:t>2039</a:t>
            </a:r>
            <a:r>
              <a:rPr lang="ja-JP" altLang="en-US" sz="1500" kern="100" dirty="0">
                <a:effectLst/>
                <a:latin typeface="ＭＳ Ｐゴシック" panose="020B0600070205080204" pitchFamily="50" charset="-128"/>
                <a:cs typeface="Times New Roman" panose="02020603050405020304" pitchFamily="18" charset="0"/>
              </a:rPr>
              <a:t>年には約</a:t>
            </a:r>
            <a:r>
              <a:rPr lang="en-US" altLang="ja-JP" sz="1500" kern="100" dirty="0">
                <a:effectLst/>
                <a:latin typeface="ＭＳ Ｐゴシック" panose="020B0600070205080204" pitchFamily="50" charset="-128"/>
                <a:cs typeface="Times New Roman" panose="02020603050405020304" pitchFamily="18" charset="0"/>
              </a:rPr>
              <a:t>22,000</a:t>
            </a:r>
            <a:r>
              <a:rPr lang="ja-JP" altLang="en-US" sz="1500" kern="100" dirty="0">
                <a:effectLst/>
                <a:latin typeface="ＭＳ Ｐゴシック" panose="020B0600070205080204" pitchFamily="50" charset="-128"/>
                <a:cs typeface="Times New Roman" panose="02020603050405020304" pitchFamily="18" charset="0"/>
              </a:rPr>
              <a:t>トンに急増すると見込まれている。</a:t>
            </a:r>
          </a:p>
        </p:txBody>
      </p:sp>
      <p:sp>
        <p:nvSpPr>
          <p:cNvPr id="33" name="テキスト ボックス 32">
            <a:extLst>
              <a:ext uri="{FF2B5EF4-FFF2-40B4-BE49-F238E27FC236}">
                <a16:creationId xmlns:a16="http://schemas.microsoft.com/office/drawing/2014/main" id="{00908783-46EB-4927-980E-D6F1C008FAEC}"/>
              </a:ext>
            </a:extLst>
          </p:cNvPr>
          <p:cNvSpPr txBox="1"/>
          <p:nvPr/>
        </p:nvSpPr>
        <p:spPr>
          <a:xfrm>
            <a:off x="2508789" y="4725144"/>
            <a:ext cx="3654545" cy="400110"/>
          </a:xfrm>
          <a:prstGeom prst="rect">
            <a:avLst/>
          </a:prstGeom>
          <a:noFill/>
        </p:spPr>
        <p:txBody>
          <a:bodyPr wrap="square" rtlCol="0">
            <a:spAutoFit/>
          </a:bodyPr>
          <a:lstStyle/>
          <a:p>
            <a:pPr marL="457200" indent="-446088" algn="just"/>
            <a:r>
              <a:rPr lang="en-US" altLang="ja-JP" sz="1000" kern="100" dirty="0">
                <a:effectLst/>
                <a:latin typeface="+mn-ea"/>
                <a:ea typeface="+mn-ea"/>
                <a:cs typeface="Times New Roman" panose="02020603050405020304" pitchFamily="18" charset="0"/>
              </a:rPr>
              <a:t>※</a:t>
            </a:r>
            <a:r>
              <a:rPr lang="ja-JP" altLang="en-US" sz="1000" kern="100" dirty="0">
                <a:latin typeface="+mn-ea"/>
                <a:ea typeface="+mn-ea"/>
                <a:cs typeface="Times New Roman" panose="02020603050405020304" pitchFamily="18" charset="0"/>
              </a:rPr>
              <a:t>出典：環境省「</a:t>
            </a:r>
            <a:r>
              <a:rPr lang="ja-JP" altLang="en-US" sz="1000" kern="100" dirty="0">
                <a:effectLst/>
                <a:latin typeface="+mn-ea"/>
                <a:ea typeface="+mn-ea"/>
                <a:cs typeface="Times New Roman" panose="02020603050405020304" pitchFamily="18" charset="0"/>
              </a:rPr>
              <a:t>平成２６年度使用済再生可能エネルギー設備のリサイクル等促進実証調査委託業務報告書」</a:t>
            </a:r>
          </a:p>
        </p:txBody>
      </p:sp>
      <p:sp>
        <p:nvSpPr>
          <p:cNvPr id="17" name="タイトル 1">
            <a:extLst>
              <a:ext uri="{FF2B5EF4-FFF2-40B4-BE49-F238E27FC236}">
                <a16:creationId xmlns:a16="http://schemas.microsoft.com/office/drawing/2014/main" id="{7BB13900-2622-4444-A329-50F988396ACD}"/>
              </a:ext>
            </a:extLst>
          </p:cNvPr>
          <p:cNvSpPr txBox="1">
            <a:spLocks/>
          </p:cNvSpPr>
          <p:nvPr/>
        </p:nvSpPr>
        <p:spPr>
          <a:xfrm>
            <a:off x="253812" y="11061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400" kern="0" dirty="0">
                <a:solidFill>
                  <a:srgbClr val="006600"/>
                </a:solidFill>
                <a:latin typeface="+mn-ea"/>
                <a:ea typeface="+mn-ea"/>
              </a:rPr>
              <a:t>論点④：廃棄物の適正処理の推進（１）</a:t>
            </a:r>
          </a:p>
        </p:txBody>
      </p:sp>
      <p:sp>
        <p:nvSpPr>
          <p:cNvPr id="26" name="テキスト ボックス 25">
            <a:extLst>
              <a:ext uri="{FF2B5EF4-FFF2-40B4-BE49-F238E27FC236}">
                <a16:creationId xmlns:a16="http://schemas.microsoft.com/office/drawing/2014/main" id="{ABD2E59C-4B14-4428-873D-D8034C42A363}"/>
              </a:ext>
            </a:extLst>
          </p:cNvPr>
          <p:cNvSpPr txBox="1"/>
          <p:nvPr/>
        </p:nvSpPr>
        <p:spPr>
          <a:xfrm>
            <a:off x="253812" y="5219908"/>
            <a:ext cx="6011822" cy="369332"/>
          </a:xfrm>
          <a:prstGeom prst="rect">
            <a:avLst/>
          </a:prstGeom>
          <a:noFill/>
        </p:spPr>
        <p:txBody>
          <a:bodyPr wrap="square">
            <a:spAutoFit/>
          </a:bodyPr>
          <a:lstStyle/>
          <a:p>
            <a:r>
              <a:rPr lang="ja-JP" altLang="en-US" b="1" dirty="0">
                <a:highlight>
                  <a:srgbClr val="E6E6D6"/>
                </a:highlight>
                <a:latin typeface="+mn-ea"/>
                <a:ea typeface="+mn-ea"/>
                <a:cs typeface="Meiryo UI" panose="020B0604030504040204" pitchFamily="50" charset="-128"/>
              </a:rPr>
              <a:t>② 府の主な取組事例</a:t>
            </a:r>
            <a:endParaRPr lang="ja-JP" altLang="en-US" sz="1100" dirty="0">
              <a:latin typeface="+mn-ea"/>
              <a:ea typeface="+mn-ea"/>
              <a:cs typeface="Meiryo UI" panose="020B0604030504040204" pitchFamily="50" charset="-128"/>
            </a:endParaRPr>
          </a:p>
        </p:txBody>
      </p:sp>
      <p:sp>
        <p:nvSpPr>
          <p:cNvPr id="29" name="テキスト ボックス 28">
            <a:extLst>
              <a:ext uri="{FF2B5EF4-FFF2-40B4-BE49-F238E27FC236}">
                <a16:creationId xmlns:a16="http://schemas.microsoft.com/office/drawing/2014/main" id="{5922A4AD-08F4-4766-89AD-DBE4002AE7EA}"/>
              </a:ext>
            </a:extLst>
          </p:cNvPr>
          <p:cNvSpPr txBox="1"/>
          <p:nvPr/>
        </p:nvSpPr>
        <p:spPr>
          <a:xfrm>
            <a:off x="358908" y="5554107"/>
            <a:ext cx="9011957" cy="32316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500" dirty="0"/>
              <a:t>排出事業者への指導等による産業廃棄物適正処理の徹底</a:t>
            </a:r>
          </a:p>
        </p:txBody>
      </p:sp>
      <p:sp>
        <p:nvSpPr>
          <p:cNvPr id="40" name="テキスト ボックス 39">
            <a:extLst>
              <a:ext uri="{FF2B5EF4-FFF2-40B4-BE49-F238E27FC236}">
                <a16:creationId xmlns:a16="http://schemas.microsoft.com/office/drawing/2014/main" id="{11480E9D-1D71-42A7-B6B3-5ABD68ABD08A}"/>
              </a:ext>
            </a:extLst>
          </p:cNvPr>
          <p:cNvSpPr txBox="1"/>
          <p:nvPr/>
        </p:nvSpPr>
        <p:spPr>
          <a:xfrm>
            <a:off x="531117" y="5810593"/>
            <a:ext cx="9011957" cy="954107"/>
          </a:xfrm>
          <a:prstGeom prst="rect">
            <a:avLst/>
          </a:prstGeom>
          <a:noFill/>
        </p:spPr>
        <p:txBody>
          <a:bodyPr wrap="square" rtlCol="0">
            <a:spAutoFit/>
          </a:bodyPr>
          <a:lstStyle/>
          <a:p>
            <a:pPr marL="144000" indent="-144000">
              <a:buFont typeface="Arial" panose="020B0604020202020204" pitchFamily="34" charset="0"/>
              <a:buChar char="•"/>
            </a:pPr>
            <a:r>
              <a:rPr kumimoji="1" lang="ja-JP" altLang="en-US" sz="1400" dirty="0"/>
              <a:t>排出事業者に対する立入検査等において、産業廃棄物の適正処理</a:t>
            </a:r>
            <a:r>
              <a:rPr lang="ja-JP" altLang="en-US" sz="1400" dirty="0"/>
              <a:t>を指導、</a:t>
            </a:r>
            <a:r>
              <a:rPr kumimoji="1" lang="ja-JP" altLang="en-US" sz="1400" dirty="0"/>
              <a:t>周知。</a:t>
            </a:r>
            <a:endParaRPr kumimoji="1" lang="en-US" altLang="ja-JP" sz="1400" dirty="0"/>
          </a:p>
          <a:p>
            <a:pPr marL="144000" indent="-144000">
              <a:buFont typeface="Arial" panose="020B0604020202020204" pitchFamily="34" charset="0"/>
              <a:buChar char="•"/>
            </a:pPr>
            <a:r>
              <a:rPr kumimoji="1" lang="ja-JP" altLang="en-US" sz="1400" dirty="0"/>
              <a:t>不適正処理の未然防止や早期発見に向け、警察等と連携したパトロールによる監視・指導。</a:t>
            </a:r>
            <a:endParaRPr kumimoji="1" lang="en-US" altLang="ja-JP" sz="1400" dirty="0"/>
          </a:p>
          <a:p>
            <a:pPr marL="144000" indent="-144000">
              <a:buFont typeface="Arial" panose="020B0604020202020204" pitchFamily="34" charset="0"/>
              <a:buChar char="•"/>
            </a:pPr>
            <a:r>
              <a:rPr kumimoji="1" lang="ja-JP" altLang="en-US" sz="1400" dirty="0"/>
              <a:t>大阪府</a:t>
            </a:r>
            <a:r>
              <a:rPr kumimoji="1" lang="zh-TW" altLang="en-US" sz="1400" dirty="0"/>
              <a:t>不適正処理防止推進強化月間</a:t>
            </a:r>
            <a:r>
              <a:rPr kumimoji="1" lang="ja-JP" altLang="en-US" sz="1400" dirty="0"/>
              <a:t>に、近隣府県等と連携した産廃運搬車両の路上検問やヘリコプターによる府域の縦断的な巡回・監視等を実施。</a:t>
            </a:r>
          </a:p>
        </p:txBody>
      </p:sp>
      <p:sp>
        <p:nvSpPr>
          <p:cNvPr id="28" name="テキスト ボックス 27">
            <a:extLst>
              <a:ext uri="{FF2B5EF4-FFF2-40B4-BE49-F238E27FC236}">
                <a16:creationId xmlns:a16="http://schemas.microsoft.com/office/drawing/2014/main" id="{7173DCBC-CD00-4C0F-BCFC-5BCD0755CD31}"/>
              </a:ext>
            </a:extLst>
          </p:cNvPr>
          <p:cNvSpPr txBox="1"/>
          <p:nvPr/>
        </p:nvSpPr>
        <p:spPr>
          <a:xfrm>
            <a:off x="9650412" y="6641246"/>
            <a:ext cx="329629" cy="246221"/>
          </a:xfrm>
          <a:prstGeom prst="rect">
            <a:avLst/>
          </a:prstGeom>
          <a:noFill/>
        </p:spPr>
        <p:txBody>
          <a:bodyPr wrap="square" rtlCol="0">
            <a:spAutoFit/>
          </a:bodyPr>
          <a:lstStyle/>
          <a:p>
            <a:pPr algn="r">
              <a:lnSpc>
                <a:spcPts val="1200"/>
              </a:lnSpc>
            </a:pPr>
            <a:r>
              <a:rPr kumimoji="1" lang="en-US" altLang="ja-JP" sz="1100" dirty="0">
                <a:latin typeface="+mn-ea"/>
                <a:ea typeface="+mn-ea"/>
              </a:rPr>
              <a:t>10</a:t>
            </a:r>
            <a:endParaRPr kumimoji="1" lang="ja-JP" altLang="en-US" sz="1100" dirty="0">
              <a:latin typeface="+mn-ea"/>
              <a:ea typeface="+mn-ea"/>
            </a:endParaRPr>
          </a:p>
        </p:txBody>
      </p:sp>
      <p:sp>
        <p:nvSpPr>
          <p:cNvPr id="3" name="テキスト ボックス 2">
            <a:extLst>
              <a:ext uri="{FF2B5EF4-FFF2-40B4-BE49-F238E27FC236}">
                <a16:creationId xmlns:a16="http://schemas.microsoft.com/office/drawing/2014/main" id="{7DD0A50F-DA0E-4CD5-AB75-989FC00B97D6}"/>
              </a:ext>
            </a:extLst>
          </p:cNvPr>
          <p:cNvSpPr txBox="1"/>
          <p:nvPr/>
        </p:nvSpPr>
        <p:spPr>
          <a:xfrm>
            <a:off x="8265368" y="3429000"/>
            <a:ext cx="864096" cy="276999"/>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約</a:t>
            </a:r>
            <a:r>
              <a:rPr kumimoji="1" lang="en-US" altLang="ja-JP" sz="1200" dirty="0">
                <a:latin typeface="ＭＳ ゴシック" panose="020B0609070205080204" pitchFamily="49" charset="-128"/>
                <a:ea typeface="ＭＳ ゴシック" panose="020B0609070205080204" pitchFamily="49" charset="-128"/>
              </a:rPr>
              <a:t>400</a:t>
            </a:r>
            <a:r>
              <a:rPr kumimoji="1" lang="ja-JP" altLang="en-US" sz="1200" dirty="0">
                <a:latin typeface="ＭＳ ゴシック" panose="020B0609070205080204" pitchFamily="49" charset="-128"/>
                <a:ea typeface="ＭＳ ゴシック" panose="020B0609070205080204" pitchFamily="49" charset="-128"/>
              </a:rPr>
              <a:t>件</a:t>
            </a:r>
          </a:p>
        </p:txBody>
      </p:sp>
      <p:sp>
        <p:nvSpPr>
          <p:cNvPr id="35" name="テキスト ボックス 34">
            <a:extLst>
              <a:ext uri="{FF2B5EF4-FFF2-40B4-BE49-F238E27FC236}">
                <a16:creationId xmlns:a16="http://schemas.microsoft.com/office/drawing/2014/main" id="{A688C82D-6BB5-42A8-88D2-79B3CFC64EBB}"/>
              </a:ext>
            </a:extLst>
          </p:cNvPr>
          <p:cNvSpPr txBox="1"/>
          <p:nvPr/>
        </p:nvSpPr>
        <p:spPr>
          <a:xfrm>
            <a:off x="7024403" y="2780928"/>
            <a:ext cx="864096" cy="276999"/>
          </a:xfrm>
          <a:prstGeom prst="rect">
            <a:avLst/>
          </a:prstGeom>
          <a:noFill/>
        </p:spPr>
        <p:txBody>
          <a:bodyPr wrap="square" rtlCol="0">
            <a:spAutoFit/>
          </a:bodyPr>
          <a:lstStyle/>
          <a:p>
            <a:r>
              <a:rPr kumimoji="1" lang="ja-JP" altLang="en-US" sz="1200" dirty="0">
                <a:latin typeface="ＭＳ Ｐゴシック" panose="020B0600070205080204" pitchFamily="50" charset="-128"/>
              </a:rPr>
              <a:t>約</a:t>
            </a:r>
            <a:r>
              <a:rPr kumimoji="1" lang="en-US" altLang="ja-JP" sz="1200" dirty="0">
                <a:latin typeface="ＭＳ Ｐゴシック" panose="020B0600070205080204" pitchFamily="50" charset="-128"/>
              </a:rPr>
              <a:t>900</a:t>
            </a:r>
            <a:r>
              <a:rPr kumimoji="1" lang="ja-JP" altLang="en-US" sz="1200" dirty="0">
                <a:latin typeface="ＭＳ Ｐゴシック" panose="020B0600070205080204" pitchFamily="50" charset="-128"/>
              </a:rPr>
              <a:t>件</a:t>
            </a:r>
          </a:p>
        </p:txBody>
      </p:sp>
      <p:cxnSp>
        <p:nvCxnSpPr>
          <p:cNvPr id="5" name="直線コネクタ 4">
            <a:extLst>
              <a:ext uri="{FF2B5EF4-FFF2-40B4-BE49-F238E27FC236}">
                <a16:creationId xmlns:a16="http://schemas.microsoft.com/office/drawing/2014/main" id="{6673BB13-FD17-4BB7-BCD8-7647211B668D}"/>
              </a:ext>
            </a:extLst>
          </p:cNvPr>
          <p:cNvCxnSpPr>
            <a:cxnSpLocks/>
          </p:cNvCxnSpPr>
          <p:nvPr/>
        </p:nvCxnSpPr>
        <p:spPr>
          <a:xfrm>
            <a:off x="7651718" y="3069095"/>
            <a:ext cx="698376" cy="65596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0668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60024E93-D28B-494B-9DCB-76D3CDD1FB75}"/>
              </a:ext>
            </a:extLst>
          </p:cNvPr>
          <p:cNvSpPr txBox="1">
            <a:spLocks/>
          </p:cNvSpPr>
          <p:nvPr/>
        </p:nvSpPr>
        <p:spPr>
          <a:xfrm>
            <a:off x="253812" y="11061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400" kern="0" dirty="0">
                <a:solidFill>
                  <a:srgbClr val="006600"/>
                </a:solidFill>
                <a:latin typeface="+mn-ea"/>
                <a:ea typeface="+mn-ea"/>
              </a:rPr>
              <a:t>論点④：廃棄物の適正処理の推進（２）</a:t>
            </a:r>
          </a:p>
        </p:txBody>
      </p:sp>
      <p:pic>
        <p:nvPicPr>
          <p:cNvPr id="4" name="図 3">
            <a:extLst>
              <a:ext uri="{FF2B5EF4-FFF2-40B4-BE49-F238E27FC236}">
                <a16:creationId xmlns:a16="http://schemas.microsoft.com/office/drawing/2014/main" id="{E6234718-2AB2-468E-81FF-1434801CE1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5" name="直線コネクタ 4">
            <a:extLst>
              <a:ext uri="{FF2B5EF4-FFF2-40B4-BE49-F238E27FC236}">
                <a16:creationId xmlns:a16="http://schemas.microsoft.com/office/drawing/2014/main" id="{35D71A96-B904-4663-95B2-064A9F775F15}"/>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27" name="正方形/長方形 26">
            <a:extLst>
              <a:ext uri="{FF2B5EF4-FFF2-40B4-BE49-F238E27FC236}">
                <a16:creationId xmlns:a16="http://schemas.microsoft.com/office/drawing/2014/main" id="{F6ECCDDB-2286-48F6-9394-F3D25DF38E17}"/>
              </a:ext>
            </a:extLst>
          </p:cNvPr>
          <p:cNvSpPr/>
          <p:nvPr/>
        </p:nvSpPr>
        <p:spPr>
          <a:xfrm>
            <a:off x="253812" y="810453"/>
            <a:ext cx="9507016" cy="5936935"/>
          </a:xfrm>
          <a:prstGeom prst="rect">
            <a:avLst/>
          </a:prstGeom>
          <a:noFill/>
          <a:ln w="0">
            <a:solidFill>
              <a:srgbClr val="889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7A2AD4C4-115B-4CCC-BE46-50D7A1F4C7B4}"/>
              </a:ext>
            </a:extLst>
          </p:cNvPr>
          <p:cNvSpPr txBox="1"/>
          <p:nvPr/>
        </p:nvSpPr>
        <p:spPr>
          <a:xfrm>
            <a:off x="253812" y="804972"/>
            <a:ext cx="2880000" cy="338554"/>
          </a:xfrm>
          <a:prstGeom prst="rect">
            <a:avLst/>
          </a:prstGeom>
          <a:solidFill>
            <a:srgbClr val="D9E0D6"/>
          </a:solidFill>
          <a:ln w="3175">
            <a:solidFill>
              <a:schemeClr val="tx1"/>
            </a:solidFill>
          </a:ln>
        </p:spPr>
        <p:txBody>
          <a:bodyPr wrap="square">
            <a:spAutoFit/>
          </a:bodyPr>
          <a:lstStyle/>
          <a:p>
            <a:pPr algn="ctr">
              <a:spcBef>
                <a:spcPts val="600"/>
              </a:spcBef>
            </a:pPr>
            <a:r>
              <a:rPr lang="ja-JP" altLang="en-US" sz="1600" b="1" dirty="0">
                <a:solidFill>
                  <a:prstClr val="black"/>
                </a:solidFill>
                <a:latin typeface="+mn-ea"/>
                <a:ea typeface="+mn-ea"/>
                <a:cs typeface="Meiryo UI" panose="020B0604030504040204" pitchFamily="50" charset="-128"/>
              </a:rPr>
              <a:t>検討いただく上での参考情報</a:t>
            </a:r>
            <a:endParaRPr lang="en-US" altLang="ja-JP" sz="1600" b="1" dirty="0">
              <a:solidFill>
                <a:prstClr val="black"/>
              </a:solidFill>
              <a:latin typeface="+mn-ea"/>
              <a:ea typeface="+mn-ea"/>
              <a:cs typeface="Meiryo UI" panose="020B0604030504040204" pitchFamily="50" charset="-128"/>
            </a:endParaRPr>
          </a:p>
        </p:txBody>
      </p:sp>
      <p:sp>
        <p:nvSpPr>
          <p:cNvPr id="21" name="テキスト ボックス 20">
            <a:extLst>
              <a:ext uri="{FF2B5EF4-FFF2-40B4-BE49-F238E27FC236}">
                <a16:creationId xmlns:a16="http://schemas.microsoft.com/office/drawing/2014/main" id="{B7F09A02-AD9D-47F6-A033-CC7C9AF43130}"/>
              </a:ext>
            </a:extLst>
          </p:cNvPr>
          <p:cNvSpPr txBox="1"/>
          <p:nvPr/>
        </p:nvSpPr>
        <p:spPr>
          <a:xfrm>
            <a:off x="413627" y="5949280"/>
            <a:ext cx="9435917" cy="32316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500" dirty="0"/>
              <a:t>資源成長志向型の資源自律経済戦略の実現に向けた制度見直しに関する取りまとめ</a:t>
            </a:r>
            <a:r>
              <a:rPr kumimoji="1" lang="ja-JP" altLang="en-US" sz="1300" dirty="0"/>
              <a:t>（</a:t>
            </a:r>
            <a:r>
              <a:rPr kumimoji="1" lang="en-US" altLang="ja-JP" sz="1300" dirty="0"/>
              <a:t>2025</a:t>
            </a:r>
            <a:r>
              <a:rPr kumimoji="1" lang="ja-JP" altLang="en-US" sz="1300" dirty="0"/>
              <a:t>年</a:t>
            </a:r>
            <a:r>
              <a:rPr lang="ja-JP" altLang="en-US" sz="1300" dirty="0"/>
              <a:t>２</a:t>
            </a:r>
            <a:r>
              <a:rPr kumimoji="1" lang="ja-JP" altLang="en-US" sz="1300" dirty="0"/>
              <a:t>月・経産省） </a:t>
            </a:r>
          </a:p>
        </p:txBody>
      </p:sp>
      <p:sp>
        <p:nvSpPr>
          <p:cNvPr id="22" name="テキスト ボックス 21">
            <a:extLst>
              <a:ext uri="{FF2B5EF4-FFF2-40B4-BE49-F238E27FC236}">
                <a16:creationId xmlns:a16="http://schemas.microsoft.com/office/drawing/2014/main" id="{1F941755-1346-440D-B24E-992013395440}"/>
              </a:ext>
            </a:extLst>
          </p:cNvPr>
          <p:cNvSpPr txBox="1"/>
          <p:nvPr/>
        </p:nvSpPr>
        <p:spPr>
          <a:xfrm>
            <a:off x="547429" y="6165304"/>
            <a:ext cx="9011957" cy="523220"/>
          </a:xfrm>
          <a:prstGeom prst="rect">
            <a:avLst/>
          </a:prstGeom>
          <a:noFill/>
        </p:spPr>
        <p:txBody>
          <a:bodyPr wrap="square" rtlCol="0">
            <a:spAutoFit/>
          </a:bodyPr>
          <a:lstStyle/>
          <a:p>
            <a:pPr marL="144000" indent="-144000">
              <a:buFont typeface="Arial" panose="020B0604020202020204" pitchFamily="34" charset="0"/>
              <a:buChar char="•"/>
            </a:pPr>
            <a:r>
              <a:rPr kumimoji="1" lang="ja-JP" altLang="en-US" sz="1400" dirty="0"/>
              <a:t>レアメタル等を含む小型リチウム蓄電池の回収量拡大、及びリサイクル現場における発煙・発火リスク低減のため、製造事業者等による小型リチウム蓄電池使用製品の自主回収・再資源化の促進について検討するとされている。</a:t>
            </a:r>
            <a:endParaRPr kumimoji="1" lang="en-US" altLang="ja-JP" sz="1400" dirty="0"/>
          </a:p>
        </p:txBody>
      </p:sp>
      <p:sp>
        <p:nvSpPr>
          <p:cNvPr id="24" name="テキスト ボックス 23">
            <a:extLst>
              <a:ext uri="{FF2B5EF4-FFF2-40B4-BE49-F238E27FC236}">
                <a16:creationId xmlns:a16="http://schemas.microsoft.com/office/drawing/2014/main" id="{A4655E25-1AC8-4098-AF44-66EBD7BA68A3}"/>
              </a:ext>
            </a:extLst>
          </p:cNvPr>
          <p:cNvSpPr txBox="1"/>
          <p:nvPr/>
        </p:nvSpPr>
        <p:spPr>
          <a:xfrm>
            <a:off x="337870" y="4797152"/>
            <a:ext cx="8752792"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④ 国の動き</a:t>
            </a:r>
            <a:endParaRPr lang="ja-JP" altLang="en-US" b="1" dirty="0">
              <a:highlight>
                <a:srgbClr val="E6E6D6"/>
              </a:highlight>
              <a:latin typeface="+mn-ea"/>
              <a:ea typeface="+mn-ea"/>
              <a:cs typeface="Meiryo UI" panose="020B0604030504040204" pitchFamily="50" charset="-128"/>
            </a:endParaRPr>
          </a:p>
        </p:txBody>
      </p:sp>
      <p:sp>
        <p:nvSpPr>
          <p:cNvPr id="28" name="テキスト ボックス 27">
            <a:extLst>
              <a:ext uri="{FF2B5EF4-FFF2-40B4-BE49-F238E27FC236}">
                <a16:creationId xmlns:a16="http://schemas.microsoft.com/office/drawing/2014/main" id="{A3AE6652-6936-4A64-AD28-FCBA49467383}"/>
              </a:ext>
            </a:extLst>
          </p:cNvPr>
          <p:cNvSpPr txBox="1"/>
          <p:nvPr/>
        </p:nvSpPr>
        <p:spPr>
          <a:xfrm>
            <a:off x="405539" y="5157192"/>
            <a:ext cx="9011957" cy="32316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500" dirty="0"/>
              <a:t>「太陽光発電設備のリサイクル制度のあり方について（案）」</a:t>
            </a:r>
            <a:r>
              <a:rPr kumimoji="1" lang="ja-JP" altLang="en-US" sz="1300" dirty="0"/>
              <a:t>（</a:t>
            </a:r>
            <a:r>
              <a:rPr kumimoji="1" lang="en-US" altLang="ja-JP" sz="1300" dirty="0"/>
              <a:t>2024</a:t>
            </a:r>
            <a:r>
              <a:rPr kumimoji="1" lang="ja-JP" altLang="en-US" sz="1300" dirty="0"/>
              <a:t>年</a:t>
            </a:r>
            <a:r>
              <a:rPr kumimoji="1" lang="en-US" altLang="ja-JP" sz="1300" dirty="0"/>
              <a:t>12</a:t>
            </a:r>
            <a:r>
              <a:rPr kumimoji="1" lang="ja-JP" altLang="en-US" sz="1300" dirty="0"/>
              <a:t>月・環境省） </a:t>
            </a:r>
          </a:p>
        </p:txBody>
      </p:sp>
      <p:sp>
        <p:nvSpPr>
          <p:cNvPr id="37" name="テキスト ボックス 36">
            <a:extLst>
              <a:ext uri="{FF2B5EF4-FFF2-40B4-BE49-F238E27FC236}">
                <a16:creationId xmlns:a16="http://schemas.microsoft.com/office/drawing/2014/main" id="{E35A8EB2-5D95-4507-A29A-15363482605A}"/>
              </a:ext>
            </a:extLst>
          </p:cNvPr>
          <p:cNvSpPr txBox="1"/>
          <p:nvPr/>
        </p:nvSpPr>
        <p:spPr>
          <a:xfrm>
            <a:off x="540749" y="5373216"/>
            <a:ext cx="9011957" cy="523220"/>
          </a:xfrm>
          <a:prstGeom prst="rect">
            <a:avLst/>
          </a:prstGeom>
          <a:noFill/>
        </p:spPr>
        <p:txBody>
          <a:bodyPr wrap="square" rtlCol="0">
            <a:spAutoFit/>
          </a:bodyPr>
          <a:lstStyle/>
          <a:p>
            <a:pPr marL="182563" indent="-182563">
              <a:buFont typeface="Arial" panose="020B0604020202020204" pitchFamily="34" charset="0"/>
              <a:buChar char="•"/>
            </a:pPr>
            <a:r>
              <a:rPr lang="ja-JP" altLang="en-US" sz="1400" kern="100" dirty="0">
                <a:effectLst/>
                <a:latin typeface="+mn-ea"/>
                <a:ea typeface="+mn-ea"/>
                <a:cs typeface="Times New Roman" panose="02020603050405020304" pitchFamily="18" charset="0"/>
              </a:rPr>
              <a:t>廃棄物処理法に基づき適正処理を求めるとともに、再資源化を義務付ける仕組みとした上で、使用済太陽光パネルが関係者間で適切に受け渡され、確実に再資源化が行われる制度を構築するとされている。</a:t>
            </a:r>
          </a:p>
        </p:txBody>
      </p:sp>
      <p:sp>
        <p:nvSpPr>
          <p:cNvPr id="44" name="テキスト ボックス 43">
            <a:extLst>
              <a:ext uri="{FF2B5EF4-FFF2-40B4-BE49-F238E27FC236}">
                <a16:creationId xmlns:a16="http://schemas.microsoft.com/office/drawing/2014/main" id="{E07495A0-DB8F-4EBF-A9B7-4B8E43633D02}"/>
              </a:ext>
            </a:extLst>
          </p:cNvPr>
          <p:cNvSpPr txBox="1"/>
          <p:nvPr/>
        </p:nvSpPr>
        <p:spPr>
          <a:xfrm>
            <a:off x="400762" y="1521659"/>
            <a:ext cx="9011957" cy="32316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500" dirty="0"/>
              <a:t>産業廃棄物処理業者の育成・指導</a:t>
            </a:r>
          </a:p>
        </p:txBody>
      </p:sp>
      <p:sp>
        <p:nvSpPr>
          <p:cNvPr id="45" name="テキスト ボックス 44">
            <a:extLst>
              <a:ext uri="{FF2B5EF4-FFF2-40B4-BE49-F238E27FC236}">
                <a16:creationId xmlns:a16="http://schemas.microsoft.com/office/drawing/2014/main" id="{F607F1A6-E00D-4869-82D2-28C843FDD4C4}"/>
              </a:ext>
            </a:extLst>
          </p:cNvPr>
          <p:cNvSpPr txBox="1"/>
          <p:nvPr/>
        </p:nvSpPr>
        <p:spPr>
          <a:xfrm>
            <a:off x="650955" y="1753652"/>
            <a:ext cx="9011957" cy="523220"/>
          </a:xfrm>
          <a:prstGeom prst="rect">
            <a:avLst/>
          </a:prstGeom>
          <a:noFill/>
        </p:spPr>
        <p:txBody>
          <a:bodyPr wrap="square" rtlCol="0">
            <a:spAutoFit/>
          </a:bodyPr>
          <a:lstStyle/>
          <a:p>
            <a:pPr marL="144000" indent="-144000">
              <a:buFont typeface="Arial" panose="020B0604020202020204" pitchFamily="34" charset="0"/>
              <a:buChar char="•"/>
            </a:pPr>
            <a:r>
              <a:rPr kumimoji="1" lang="ja-JP" altLang="en-US" sz="1400" dirty="0"/>
              <a:t>処理業者に対し、立入検査により適正処理を指導するとともに、優良認定制度のメリットを周知。排出事業者が優良認定処理業者を活用できるよう最新の業者情報を府ホームページで発信。</a:t>
            </a:r>
            <a:endParaRPr kumimoji="1" lang="en-US" altLang="ja-JP" sz="1400" dirty="0"/>
          </a:p>
        </p:txBody>
      </p:sp>
      <p:sp>
        <p:nvSpPr>
          <p:cNvPr id="46" name="テキスト ボックス 45">
            <a:extLst>
              <a:ext uri="{FF2B5EF4-FFF2-40B4-BE49-F238E27FC236}">
                <a16:creationId xmlns:a16="http://schemas.microsoft.com/office/drawing/2014/main" id="{E666D224-B4BA-4D73-B246-4C1F75C6C424}"/>
              </a:ext>
            </a:extLst>
          </p:cNvPr>
          <p:cNvSpPr txBox="1"/>
          <p:nvPr/>
        </p:nvSpPr>
        <p:spPr>
          <a:xfrm>
            <a:off x="382824" y="2241739"/>
            <a:ext cx="9011957" cy="323165"/>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500" dirty="0"/>
              <a:t>土地所有者等への指導・周知啓発</a:t>
            </a:r>
            <a:endParaRPr kumimoji="1" lang="ja-JP" altLang="en-US" sz="1500" dirty="0"/>
          </a:p>
        </p:txBody>
      </p:sp>
      <p:sp>
        <p:nvSpPr>
          <p:cNvPr id="47" name="テキスト ボックス 46">
            <a:extLst>
              <a:ext uri="{FF2B5EF4-FFF2-40B4-BE49-F238E27FC236}">
                <a16:creationId xmlns:a16="http://schemas.microsoft.com/office/drawing/2014/main" id="{F60259AF-54F3-48FC-8984-8B7C9735DFD6}"/>
              </a:ext>
            </a:extLst>
          </p:cNvPr>
          <p:cNvSpPr txBox="1"/>
          <p:nvPr/>
        </p:nvSpPr>
        <p:spPr>
          <a:xfrm>
            <a:off x="382823" y="2745795"/>
            <a:ext cx="9011957" cy="32316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500" dirty="0"/>
              <a:t>太陽光パネルのリサイクル・適正処理の推進</a:t>
            </a:r>
          </a:p>
        </p:txBody>
      </p:sp>
      <p:sp>
        <p:nvSpPr>
          <p:cNvPr id="48" name="テキスト ボックス 47">
            <a:extLst>
              <a:ext uri="{FF2B5EF4-FFF2-40B4-BE49-F238E27FC236}">
                <a16:creationId xmlns:a16="http://schemas.microsoft.com/office/drawing/2014/main" id="{17F49594-9EB9-47F3-83CA-69405D58A8F1}"/>
              </a:ext>
            </a:extLst>
          </p:cNvPr>
          <p:cNvSpPr txBox="1"/>
          <p:nvPr/>
        </p:nvSpPr>
        <p:spPr>
          <a:xfrm>
            <a:off x="619334" y="2473151"/>
            <a:ext cx="9011957" cy="307777"/>
          </a:xfrm>
          <a:prstGeom prst="rect">
            <a:avLst/>
          </a:prstGeom>
          <a:noFill/>
        </p:spPr>
        <p:txBody>
          <a:bodyPr wrap="square" rtlCol="0">
            <a:spAutoFit/>
          </a:bodyPr>
          <a:lstStyle/>
          <a:p>
            <a:pPr marL="144000" indent="-144000">
              <a:buFont typeface="Arial" panose="020B0604020202020204" pitchFamily="34" charset="0"/>
              <a:buChar char="•"/>
            </a:pPr>
            <a:r>
              <a:rPr kumimoji="1" lang="ja-JP" altLang="en-US" sz="1400" dirty="0"/>
              <a:t>土地所有者等に対し土地の適正管理を指導するとともに、府ホームページや不動産団体等を通じ周知。</a:t>
            </a:r>
            <a:endParaRPr kumimoji="1" lang="en-US" altLang="ja-JP" sz="1400" dirty="0"/>
          </a:p>
        </p:txBody>
      </p:sp>
      <p:sp>
        <p:nvSpPr>
          <p:cNvPr id="49" name="テキスト ボックス 48">
            <a:extLst>
              <a:ext uri="{FF2B5EF4-FFF2-40B4-BE49-F238E27FC236}">
                <a16:creationId xmlns:a16="http://schemas.microsoft.com/office/drawing/2014/main" id="{5DDECC2E-8134-4C95-8E8F-7D58081DDE32}"/>
              </a:ext>
            </a:extLst>
          </p:cNvPr>
          <p:cNvSpPr txBox="1"/>
          <p:nvPr/>
        </p:nvSpPr>
        <p:spPr>
          <a:xfrm>
            <a:off x="650955" y="2977207"/>
            <a:ext cx="8971848" cy="307777"/>
          </a:xfrm>
          <a:prstGeom prst="rect">
            <a:avLst/>
          </a:prstGeom>
          <a:noFill/>
        </p:spPr>
        <p:txBody>
          <a:bodyPr wrap="square" rtlCol="0">
            <a:spAutoFit/>
          </a:bodyPr>
          <a:lstStyle/>
          <a:p>
            <a:pPr marL="144000" indent="-144000">
              <a:buFont typeface="Arial" panose="020B0604020202020204" pitchFamily="34" charset="0"/>
              <a:buChar char="•"/>
            </a:pPr>
            <a:r>
              <a:rPr kumimoji="1" lang="ja-JP" altLang="en-US" sz="1400" dirty="0"/>
              <a:t>リサイクル事業者やリサイクル等の推進に向けた環境省のガイドライン等を府ホームページや説明会で周知。</a:t>
            </a:r>
            <a:endParaRPr kumimoji="1" lang="en-US" altLang="ja-JP" sz="1400" dirty="0"/>
          </a:p>
        </p:txBody>
      </p:sp>
      <p:sp>
        <p:nvSpPr>
          <p:cNvPr id="50" name="テキスト ボックス 49">
            <a:extLst>
              <a:ext uri="{FF2B5EF4-FFF2-40B4-BE49-F238E27FC236}">
                <a16:creationId xmlns:a16="http://schemas.microsoft.com/office/drawing/2014/main" id="{98A6DE9B-7FF5-4021-95B6-11D2537A4C1E}"/>
              </a:ext>
            </a:extLst>
          </p:cNvPr>
          <p:cNvSpPr txBox="1"/>
          <p:nvPr/>
        </p:nvSpPr>
        <p:spPr>
          <a:xfrm>
            <a:off x="311668" y="1196752"/>
            <a:ext cx="6011822" cy="369332"/>
          </a:xfrm>
          <a:prstGeom prst="rect">
            <a:avLst/>
          </a:prstGeom>
          <a:noFill/>
        </p:spPr>
        <p:txBody>
          <a:bodyPr wrap="square">
            <a:spAutoFit/>
          </a:bodyPr>
          <a:lstStyle/>
          <a:p>
            <a:r>
              <a:rPr lang="ja-JP" altLang="en-US" b="1" dirty="0">
                <a:highlight>
                  <a:srgbClr val="E6E6D6"/>
                </a:highlight>
                <a:latin typeface="+mn-ea"/>
                <a:ea typeface="+mn-ea"/>
                <a:cs typeface="Meiryo UI" panose="020B0604030504040204" pitchFamily="50" charset="-128"/>
              </a:rPr>
              <a:t>② 府の主な取組事例（続き）</a:t>
            </a:r>
            <a:endParaRPr lang="ja-JP" altLang="en-US" sz="1100" dirty="0">
              <a:latin typeface="+mn-ea"/>
              <a:ea typeface="+mn-ea"/>
              <a:cs typeface="Meiryo UI" panose="020B0604030504040204" pitchFamily="50" charset="-128"/>
            </a:endParaRPr>
          </a:p>
        </p:txBody>
      </p:sp>
      <p:sp>
        <p:nvSpPr>
          <p:cNvPr id="25" name="テキスト ボックス 24">
            <a:extLst>
              <a:ext uri="{FF2B5EF4-FFF2-40B4-BE49-F238E27FC236}">
                <a16:creationId xmlns:a16="http://schemas.microsoft.com/office/drawing/2014/main" id="{33FDCB5F-C1E2-441E-9A8C-29174CE6D14F}"/>
              </a:ext>
            </a:extLst>
          </p:cNvPr>
          <p:cNvSpPr txBox="1"/>
          <p:nvPr/>
        </p:nvSpPr>
        <p:spPr>
          <a:xfrm>
            <a:off x="9650412" y="6641246"/>
            <a:ext cx="329629" cy="246221"/>
          </a:xfrm>
          <a:prstGeom prst="rect">
            <a:avLst/>
          </a:prstGeom>
          <a:noFill/>
        </p:spPr>
        <p:txBody>
          <a:bodyPr wrap="square" rtlCol="0">
            <a:spAutoFit/>
          </a:bodyPr>
          <a:lstStyle/>
          <a:p>
            <a:pPr algn="r">
              <a:lnSpc>
                <a:spcPts val="1200"/>
              </a:lnSpc>
            </a:pPr>
            <a:r>
              <a:rPr kumimoji="1" lang="en-US" altLang="ja-JP" sz="1100" dirty="0">
                <a:latin typeface="+mn-ea"/>
                <a:ea typeface="+mn-ea"/>
              </a:rPr>
              <a:t>11</a:t>
            </a:r>
            <a:endParaRPr kumimoji="1" lang="ja-JP" altLang="en-US" sz="1100" dirty="0">
              <a:latin typeface="+mn-ea"/>
              <a:ea typeface="+mn-ea"/>
            </a:endParaRPr>
          </a:p>
        </p:txBody>
      </p:sp>
      <p:sp>
        <p:nvSpPr>
          <p:cNvPr id="26" name="テキスト ボックス 25">
            <a:extLst>
              <a:ext uri="{FF2B5EF4-FFF2-40B4-BE49-F238E27FC236}">
                <a16:creationId xmlns:a16="http://schemas.microsoft.com/office/drawing/2014/main" id="{7B7DDA93-E728-4CDB-BFEF-F31F2D4CDCDA}"/>
              </a:ext>
            </a:extLst>
          </p:cNvPr>
          <p:cNvSpPr txBox="1"/>
          <p:nvPr/>
        </p:nvSpPr>
        <p:spPr>
          <a:xfrm>
            <a:off x="400761" y="3249851"/>
            <a:ext cx="9011957" cy="32316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500" dirty="0"/>
              <a:t>府発注工事等における電子マニフェストの使用義務化</a:t>
            </a:r>
          </a:p>
        </p:txBody>
      </p:sp>
      <p:sp>
        <p:nvSpPr>
          <p:cNvPr id="30" name="テキスト ボックス 29">
            <a:extLst>
              <a:ext uri="{FF2B5EF4-FFF2-40B4-BE49-F238E27FC236}">
                <a16:creationId xmlns:a16="http://schemas.microsoft.com/office/drawing/2014/main" id="{830B1E7D-0B72-4C9D-8E51-EE0E0D405C68}"/>
              </a:ext>
            </a:extLst>
          </p:cNvPr>
          <p:cNvSpPr txBox="1"/>
          <p:nvPr/>
        </p:nvSpPr>
        <p:spPr>
          <a:xfrm>
            <a:off x="669260" y="3481844"/>
            <a:ext cx="8971848" cy="523220"/>
          </a:xfrm>
          <a:prstGeom prst="rect">
            <a:avLst/>
          </a:prstGeom>
          <a:noFill/>
        </p:spPr>
        <p:txBody>
          <a:bodyPr wrap="square" rtlCol="0">
            <a:spAutoFit/>
          </a:bodyPr>
          <a:lstStyle/>
          <a:p>
            <a:pPr marL="144000" indent="-144000">
              <a:buFont typeface="Arial" panose="020B0604020202020204" pitchFamily="34" charset="0"/>
              <a:buChar char="•"/>
            </a:pPr>
            <a:r>
              <a:rPr lang="en-US" altLang="ja-JP" sz="1400" dirty="0"/>
              <a:t>2023</a:t>
            </a:r>
            <a:r>
              <a:rPr kumimoji="1" lang="ja-JP" altLang="en-US" sz="1400" dirty="0"/>
              <a:t>年</a:t>
            </a:r>
            <a:r>
              <a:rPr kumimoji="1" lang="en-US" altLang="ja-JP" sz="1400" dirty="0"/>
              <a:t>4</a:t>
            </a:r>
            <a:r>
              <a:rPr kumimoji="1" lang="ja-JP" altLang="en-US" sz="1400" dirty="0"/>
              <a:t>月以降に契約を行う「府発注工事」及び「府が排出する産業廃棄物処理委託」において、電子マニフェストの使用を義務化。</a:t>
            </a:r>
            <a:endParaRPr kumimoji="1" lang="en-US" altLang="ja-JP" sz="1400" dirty="0"/>
          </a:p>
        </p:txBody>
      </p:sp>
      <p:sp>
        <p:nvSpPr>
          <p:cNvPr id="33" name="テキスト ボックス 32">
            <a:extLst>
              <a:ext uri="{FF2B5EF4-FFF2-40B4-BE49-F238E27FC236}">
                <a16:creationId xmlns:a16="http://schemas.microsoft.com/office/drawing/2014/main" id="{6EE50691-1A0D-4620-A4C8-17FD2EBFFC0A}"/>
              </a:ext>
            </a:extLst>
          </p:cNvPr>
          <p:cNvSpPr txBox="1"/>
          <p:nvPr/>
        </p:nvSpPr>
        <p:spPr>
          <a:xfrm>
            <a:off x="335954" y="4067780"/>
            <a:ext cx="8752792"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③ 市の主な取組事例</a:t>
            </a:r>
            <a:endParaRPr lang="ja-JP" altLang="en-US" b="1" dirty="0">
              <a:highlight>
                <a:srgbClr val="E6E6D6"/>
              </a:highlight>
              <a:latin typeface="+mn-ea"/>
              <a:ea typeface="+mn-ea"/>
              <a:cs typeface="Meiryo UI" panose="020B0604030504040204" pitchFamily="50" charset="-128"/>
            </a:endParaRPr>
          </a:p>
        </p:txBody>
      </p:sp>
      <p:sp>
        <p:nvSpPr>
          <p:cNvPr id="35" name="テキスト ボックス 34">
            <a:extLst>
              <a:ext uri="{FF2B5EF4-FFF2-40B4-BE49-F238E27FC236}">
                <a16:creationId xmlns:a16="http://schemas.microsoft.com/office/drawing/2014/main" id="{B85B42C5-E871-4200-B552-C6BD25B2635D}"/>
              </a:ext>
            </a:extLst>
          </p:cNvPr>
          <p:cNvSpPr txBox="1"/>
          <p:nvPr/>
        </p:nvSpPr>
        <p:spPr>
          <a:xfrm>
            <a:off x="400760" y="4401979"/>
            <a:ext cx="9011957" cy="32316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500" dirty="0"/>
              <a:t>排出事業者、処理業者、土地所有者等への</a:t>
            </a:r>
            <a:r>
              <a:rPr lang="ja-JP" altLang="en-US" sz="1500" dirty="0"/>
              <a:t>産業廃棄物の</a:t>
            </a:r>
            <a:r>
              <a:rPr kumimoji="1" lang="ja-JP" altLang="en-US" sz="1500" dirty="0"/>
              <a:t>指導・周知を実施。</a:t>
            </a:r>
          </a:p>
        </p:txBody>
      </p:sp>
    </p:spTree>
    <p:extLst>
      <p:ext uri="{BB962C8B-B14F-4D97-AF65-F5344CB8AC3E}">
        <p14:creationId xmlns:p14="http://schemas.microsoft.com/office/powerpoint/2010/main" val="3230003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2">
            <a:extLst>
              <a:ext uri="{FF2B5EF4-FFF2-40B4-BE49-F238E27FC236}">
                <a16:creationId xmlns:a16="http://schemas.microsoft.com/office/drawing/2014/main" id="{F637D419-6F93-4A63-AF58-6C94BFEC36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7947" y="4039911"/>
            <a:ext cx="3176405" cy="2375350"/>
          </a:xfrm>
          <a:prstGeom prst="rect">
            <a:avLst/>
          </a:prstGeom>
          <a:noFill/>
          <a:extLst>
            <a:ext uri="{909E8E84-426E-40DD-AFC4-6F175D3DCCD1}">
              <a14:hiddenFill xmlns:a14="http://schemas.microsoft.com/office/drawing/2010/main">
                <a:solidFill>
                  <a:srgbClr val="FFFFFF"/>
                </a:solidFill>
              </a14:hiddenFill>
            </a:ext>
          </a:extLst>
        </p:spPr>
      </p:pic>
      <p:pic>
        <p:nvPicPr>
          <p:cNvPr id="13" name="図 12">
            <a:extLst>
              <a:ext uri="{FF2B5EF4-FFF2-40B4-BE49-F238E27FC236}">
                <a16:creationId xmlns:a16="http://schemas.microsoft.com/office/drawing/2014/main" id="{EF7CE2CD-91F0-48B8-87C6-E81990E1C5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4" name="直線コネクタ 3">
            <a:extLst>
              <a:ext uri="{FF2B5EF4-FFF2-40B4-BE49-F238E27FC236}">
                <a16:creationId xmlns:a16="http://schemas.microsoft.com/office/drawing/2014/main" id="{E2FA698C-6E61-475C-A1E6-6A90D0AE6B40}"/>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16" name="タイトル 1">
            <a:extLst>
              <a:ext uri="{FF2B5EF4-FFF2-40B4-BE49-F238E27FC236}">
                <a16:creationId xmlns:a16="http://schemas.microsoft.com/office/drawing/2014/main" id="{E9CE4866-B4F4-4C33-BE93-D3ED742DD185}"/>
              </a:ext>
            </a:extLst>
          </p:cNvPr>
          <p:cNvSpPr txBox="1">
            <a:spLocks/>
          </p:cNvSpPr>
          <p:nvPr/>
        </p:nvSpPr>
        <p:spPr>
          <a:xfrm>
            <a:off x="253812" y="110612"/>
            <a:ext cx="8947660"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400" kern="0" dirty="0">
                <a:solidFill>
                  <a:srgbClr val="006600"/>
                </a:solidFill>
                <a:latin typeface="+mn-ea"/>
                <a:ea typeface="+mn-ea"/>
              </a:rPr>
              <a:t>資源循環分野における社会情勢の変化 </a:t>
            </a:r>
            <a:r>
              <a:rPr lang="ja-JP" altLang="en-US" sz="1600" kern="0" dirty="0">
                <a:solidFill>
                  <a:srgbClr val="006600"/>
                </a:solidFill>
                <a:latin typeface="+mn-ea"/>
                <a:ea typeface="+mn-ea"/>
              </a:rPr>
              <a:t>（現行計画の策定以降における主なもの）</a:t>
            </a:r>
          </a:p>
        </p:txBody>
      </p:sp>
      <p:sp>
        <p:nvSpPr>
          <p:cNvPr id="48" name="正方形/長方形 47">
            <a:extLst>
              <a:ext uri="{FF2B5EF4-FFF2-40B4-BE49-F238E27FC236}">
                <a16:creationId xmlns:a16="http://schemas.microsoft.com/office/drawing/2014/main" id="{BA4616FE-8E25-4F3E-81F5-E3582F37CDD1}"/>
              </a:ext>
            </a:extLst>
          </p:cNvPr>
          <p:cNvSpPr/>
          <p:nvPr/>
        </p:nvSpPr>
        <p:spPr>
          <a:xfrm>
            <a:off x="302446" y="938246"/>
            <a:ext cx="9306605" cy="648000"/>
          </a:xfrm>
          <a:prstGeom prst="rect">
            <a:avLst/>
          </a:prstGeom>
          <a:solidFill>
            <a:srgbClr val="F4F4EC"/>
          </a:solidFill>
          <a:ln w="3175">
            <a:solidFill>
              <a:srgbClr val="97DDB8"/>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latin typeface="+mn-ea"/>
            </a:endParaRPr>
          </a:p>
        </p:txBody>
      </p:sp>
      <p:sp>
        <p:nvSpPr>
          <p:cNvPr id="50" name="正方形/長方形 49">
            <a:extLst>
              <a:ext uri="{FF2B5EF4-FFF2-40B4-BE49-F238E27FC236}">
                <a16:creationId xmlns:a16="http://schemas.microsoft.com/office/drawing/2014/main" id="{6AC2B5E4-A638-4D98-85AD-48130AD4D570}"/>
              </a:ext>
            </a:extLst>
          </p:cNvPr>
          <p:cNvSpPr/>
          <p:nvPr/>
        </p:nvSpPr>
        <p:spPr>
          <a:xfrm>
            <a:off x="302447" y="4685044"/>
            <a:ext cx="5952578" cy="864000"/>
          </a:xfrm>
          <a:prstGeom prst="rect">
            <a:avLst/>
          </a:prstGeom>
          <a:solidFill>
            <a:srgbClr val="F4F4EC"/>
          </a:solidFill>
          <a:ln w="3175">
            <a:solidFill>
              <a:srgbClr val="97DDB8"/>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latin typeface="+mn-ea"/>
            </a:endParaRPr>
          </a:p>
        </p:txBody>
      </p:sp>
      <p:sp>
        <p:nvSpPr>
          <p:cNvPr id="51" name="正方形/長方形 50">
            <a:extLst>
              <a:ext uri="{FF2B5EF4-FFF2-40B4-BE49-F238E27FC236}">
                <a16:creationId xmlns:a16="http://schemas.microsoft.com/office/drawing/2014/main" id="{95FB07F9-6917-4E17-B83A-B78B585F8212}"/>
              </a:ext>
            </a:extLst>
          </p:cNvPr>
          <p:cNvSpPr/>
          <p:nvPr/>
        </p:nvSpPr>
        <p:spPr>
          <a:xfrm>
            <a:off x="304611" y="2718139"/>
            <a:ext cx="9282529" cy="648000"/>
          </a:xfrm>
          <a:prstGeom prst="rect">
            <a:avLst/>
          </a:prstGeom>
          <a:solidFill>
            <a:srgbClr val="F4F4EC"/>
          </a:solidFill>
          <a:ln w="3175">
            <a:solidFill>
              <a:srgbClr val="97DDB8"/>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n-ea"/>
            </a:endParaRPr>
          </a:p>
        </p:txBody>
      </p:sp>
      <p:sp>
        <p:nvSpPr>
          <p:cNvPr id="52" name="テキスト ボックス 51">
            <a:extLst>
              <a:ext uri="{FF2B5EF4-FFF2-40B4-BE49-F238E27FC236}">
                <a16:creationId xmlns:a16="http://schemas.microsoft.com/office/drawing/2014/main" id="{2280C03B-DCE6-40C3-B9F9-41D444EDE6D5}"/>
              </a:ext>
            </a:extLst>
          </p:cNvPr>
          <p:cNvSpPr txBox="1"/>
          <p:nvPr/>
        </p:nvSpPr>
        <p:spPr>
          <a:xfrm>
            <a:off x="318859" y="2709132"/>
            <a:ext cx="5765060" cy="338554"/>
          </a:xfrm>
          <a:prstGeom prst="rect">
            <a:avLst/>
          </a:prstGeom>
          <a:noFill/>
        </p:spPr>
        <p:txBody>
          <a:bodyPr wrap="square" rtlCol="0">
            <a:spAutoFit/>
          </a:bodyPr>
          <a:lstStyle/>
          <a:p>
            <a:r>
              <a:rPr kumimoji="1" lang="en-US" altLang="ja-JP" sz="1600" b="1" dirty="0">
                <a:latin typeface="+mn-ea"/>
                <a:ea typeface="+mn-ea"/>
              </a:rPr>
              <a:t>【</a:t>
            </a:r>
            <a:r>
              <a:rPr kumimoji="1" lang="ja-JP" altLang="en-US" sz="1600" b="1" dirty="0">
                <a:latin typeface="+mn-ea"/>
                <a:ea typeface="+mn-ea"/>
              </a:rPr>
              <a:t>第五次循環社会形成推進基本計画</a:t>
            </a:r>
            <a:r>
              <a:rPr kumimoji="1" lang="en-US" altLang="ja-JP" sz="1600" b="1" dirty="0">
                <a:latin typeface="+mn-ea"/>
                <a:ea typeface="+mn-ea"/>
              </a:rPr>
              <a:t>】 </a:t>
            </a:r>
            <a:r>
              <a:rPr kumimoji="1" lang="ja-JP" altLang="en-US" sz="1200" dirty="0">
                <a:latin typeface="+mn-ea"/>
                <a:ea typeface="+mn-ea"/>
              </a:rPr>
              <a:t>（</a:t>
            </a:r>
            <a:r>
              <a:rPr kumimoji="1" lang="en-US" altLang="ja-JP" sz="1200" dirty="0">
                <a:latin typeface="+mn-ea"/>
                <a:ea typeface="+mn-ea"/>
              </a:rPr>
              <a:t>2024</a:t>
            </a:r>
            <a:r>
              <a:rPr kumimoji="1" lang="ja-JP" altLang="en-US" sz="1200" dirty="0">
                <a:latin typeface="+mn-ea"/>
                <a:ea typeface="+mn-ea"/>
              </a:rPr>
              <a:t>年８月公表・国）</a:t>
            </a:r>
            <a:endParaRPr kumimoji="1" lang="en-US" altLang="ja-JP" sz="1200" dirty="0">
              <a:latin typeface="+mn-ea"/>
              <a:ea typeface="+mn-ea"/>
            </a:endParaRPr>
          </a:p>
        </p:txBody>
      </p:sp>
      <p:sp>
        <p:nvSpPr>
          <p:cNvPr id="53" name="テキスト ボックス 52">
            <a:extLst>
              <a:ext uri="{FF2B5EF4-FFF2-40B4-BE49-F238E27FC236}">
                <a16:creationId xmlns:a16="http://schemas.microsoft.com/office/drawing/2014/main" id="{7BE28754-4077-4484-9B92-B5C8A05B2774}"/>
              </a:ext>
            </a:extLst>
          </p:cNvPr>
          <p:cNvSpPr txBox="1"/>
          <p:nvPr/>
        </p:nvSpPr>
        <p:spPr>
          <a:xfrm>
            <a:off x="296948" y="3003591"/>
            <a:ext cx="7752396" cy="286169"/>
          </a:xfrm>
          <a:prstGeom prst="rect">
            <a:avLst/>
          </a:prstGeom>
          <a:noFill/>
        </p:spPr>
        <p:txBody>
          <a:bodyPr wrap="square" rtlCol="0">
            <a:spAutoFit/>
          </a:bodyPr>
          <a:lstStyle/>
          <a:p>
            <a:pPr marL="180000" indent="-108000" algn="just">
              <a:lnSpc>
                <a:spcPts val="1700"/>
              </a:lnSpc>
              <a:buFont typeface="Arial" panose="020B0604020202020204" pitchFamily="34" charset="0"/>
              <a:buChar char="•"/>
            </a:pPr>
            <a:r>
              <a:rPr kumimoji="1" lang="ja-JP" altLang="en-US" sz="1400" dirty="0">
                <a:latin typeface="+mn-ea"/>
                <a:ea typeface="+mn-ea"/>
              </a:rPr>
              <a:t>環境保全を前提とした循環型社会の形成とこれを通じた持続可能な社会の実現をめざすもの</a:t>
            </a:r>
            <a:endParaRPr kumimoji="1" lang="en-US" altLang="ja-JP" sz="1400" dirty="0">
              <a:latin typeface="+mn-ea"/>
              <a:ea typeface="+mn-ea"/>
            </a:endParaRPr>
          </a:p>
        </p:txBody>
      </p:sp>
      <p:sp>
        <p:nvSpPr>
          <p:cNvPr id="54" name="テキスト ボックス 53">
            <a:extLst>
              <a:ext uri="{FF2B5EF4-FFF2-40B4-BE49-F238E27FC236}">
                <a16:creationId xmlns:a16="http://schemas.microsoft.com/office/drawing/2014/main" id="{D66649D3-C170-4EFB-966D-9D3F15E8B2EC}"/>
              </a:ext>
            </a:extLst>
          </p:cNvPr>
          <p:cNvSpPr txBox="1"/>
          <p:nvPr/>
        </p:nvSpPr>
        <p:spPr>
          <a:xfrm>
            <a:off x="318859" y="980932"/>
            <a:ext cx="4612933" cy="338554"/>
          </a:xfrm>
          <a:prstGeom prst="rect">
            <a:avLst/>
          </a:prstGeom>
          <a:noFill/>
        </p:spPr>
        <p:txBody>
          <a:bodyPr wrap="square" rtlCol="0">
            <a:spAutoFit/>
          </a:bodyPr>
          <a:lstStyle/>
          <a:p>
            <a:r>
              <a:rPr kumimoji="1" lang="en-US" altLang="ja-JP" sz="1600" b="1" dirty="0">
                <a:latin typeface="+mn-ea"/>
                <a:ea typeface="+mn-ea"/>
              </a:rPr>
              <a:t>【</a:t>
            </a:r>
            <a:r>
              <a:rPr kumimoji="1" lang="ja-JP" altLang="en-US" sz="1600" b="1" dirty="0">
                <a:latin typeface="+mn-ea"/>
                <a:ea typeface="+mn-ea"/>
              </a:rPr>
              <a:t>プラスチック資源循環法</a:t>
            </a:r>
            <a:r>
              <a:rPr kumimoji="1" lang="en-US" altLang="ja-JP" sz="1600" b="1" dirty="0">
                <a:latin typeface="+mn-ea"/>
                <a:ea typeface="+mn-ea"/>
              </a:rPr>
              <a:t>】 </a:t>
            </a:r>
            <a:r>
              <a:rPr kumimoji="1" lang="ja-JP" altLang="en-US" sz="1200" b="1" dirty="0">
                <a:latin typeface="+mn-ea"/>
                <a:ea typeface="+mn-ea"/>
              </a:rPr>
              <a:t>（</a:t>
            </a:r>
            <a:r>
              <a:rPr kumimoji="1" lang="en-US" altLang="ja-JP" sz="1200" dirty="0">
                <a:latin typeface="+mn-ea"/>
                <a:ea typeface="+mn-ea"/>
              </a:rPr>
              <a:t>2022</a:t>
            </a:r>
            <a:r>
              <a:rPr kumimoji="1" lang="ja-JP" altLang="en-US" sz="1200" dirty="0">
                <a:latin typeface="+mn-ea"/>
                <a:ea typeface="+mn-ea"/>
              </a:rPr>
              <a:t>年４月施行・国）</a:t>
            </a:r>
            <a:endParaRPr kumimoji="1" lang="en-US" altLang="ja-JP" sz="1200" dirty="0">
              <a:latin typeface="+mn-ea"/>
              <a:ea typeface="+mn-ea"/>
            </a:endParaRPr>
          </a:p>
        </p:txBody>
      </p:sp>
      <p:sp>
        <p:nvSpPr>
          <p:cNvPr id="55" name="テキスト ボックス 54">
            <a:extLst>
              <a:ext uri="{FF2B5EF4-FFF2-40B4-BE49-F238E27FC236}">
                <a16:creationId xmlns:a16="http://schemas.microsoft.com/office/drawing/2014/main" id="{801CA357-1777-42C8-83A0-24319DE7A93E}"/>
              </a:ext>
            </a:extLst>
          </p:cNvPr>
          <p:cNvSpPr txBox="1"/>
          <p:nvPr/>
        </p:nvSpPr>
        <p:spPr>
          <a:xfrm>
            <a:off x="296948" y="1274391"/>
            <a:ext cx="8904524" cy="286169"/>
          </a:xfrm>
          <a:prstGeom prst="rect">
            <a:avLst/>
          </a:prstGeom>
          <a:noFill/>
        </p:spPr>
        <p:txBody>
          <a:bodyPr wrap="square" rtlCol="0">
            <a:spAutoFit/>
          </a:bodyPr>
          <a:lstStyle/>
          <a:p>
            <a:pPr marL="180000" indent="-108000" algn="just">
              <a:lnSpc>
                <a:spcPts val="1700"/>
              </a:lnSpc>
              <a:buFont typeface="Arial" panose="020B0604020202020204" pitchFamily="34" charset="0"/>
              <a:buChar char="•"/>
            </a:pPr>
            <a:r>
              <a:rPr kumimoji="1" lang="ja-JP" altLang="en-US" sz="1400" dirty="0">
                <a:latin typeface="+mn-ea"/>
                <a:ea typeface="+mn-ea"/>
              </a:rPr>
              <a:t>プラスチック使用製品の廃棄物をめぐる環境の変化に対応して、プラスチックに係る資源循環の促進等を</a:t>
            </a:r>
            <a:r>
              <a:rPr lang="ja-JP" altLang="en-US" sz="1400" dirty="0">
                <a:latin typeface="+mn-ea"/>
                <a:ea typeface="+mn-ea"/>
              </a:rPr>
              <a:t>図る</a:t>
            </a:r>
            <a:r>
              <a:rPr kumimoji="1" lang="ja-JP" altLang="en-US" sz="1400" dirty="0">
                <a:latin typeface="+mn-ea"/>
                <a:ea typeface="+mn-ea"/>
              </a:rPr>
              <a:t>もの</a:t>
            </a:r>
            <a:endParaRPr kumimoji="1" lang="en-US" altLang="ja-JP" sz="1400" dirty="0">
              <a:latin typeface="+mn-ea"/>
              <a:ea typeface="+mn-ea"/>
            </a:endParaRPr>
          </a:p>
        </p:txBody>
      </p:sp>
      <p:sp>
        <p:nvSpPr>
          <p:cNvPr id="67" name="テキスト ボックス 66">
            <a:extLst>
              <a:ext uri="{FF2B5EF4-FFF2-40B4-BE49-F238E27FC236}">
                <a16:creationId xmlns:a16="http://schemas.microsoft.com/office/drawing/2014/main" id="{283726CB-7E92-4AEF-8F83-5A8525F57F2C}"/>
              </a:ext>
            </a:extLst>
          </p:cNvPr>
          <p:cNvSpPr txBox="1"/>
          <p:nvPr/>
        </p:nvSpPr>
        <p:spPr>
          <a:xfrm>
            <a:off x="296948" y="4956074"/>
            <a:ext cx="5887550" cy="553998"/>
          </a:xfrm>
          <a:prstGeom prst="rect">
            <a:avLst/>
          </a:prstGeom>
          <a:noFill/>
        </p:spPr>
        <p:txBody>
          <a:bodyPr wrap="square" rtlCol="0">
            <a:spAutoFit/>
          </a:bodyPr>
          <a:lstStyle/>
          <a:p>
            <a:pPr marL="180000" indent="-108000" algn="just">
              <a:buFont typeface="Arial" panose="020B0604020202020204" pitchFamily="34" charset="0"/>
              <a:buChar char="•"/>
            </a:pPr>
            <a:r>
              <a:rPr kumimoji="1" lang="ja-JP" altLang="en-US" sz="1500" dirty="0">
                <a:latin typeface="+mn-ea"/>
                <a:ea typeface="+mn-ea"/>
              </a:rPr>
              <a:t>成長志向型の資源自立経済戦略の策定 </a:t>
            </a:r>
            <a:r>
              <a:rPr kumimoji="1" lang="ja-JP" altLang="en-US" sz="1200" dirty="0">
                <a:latin typeface="+mn-ea"/>
                <a:ea typeface="+mn-ea"/>
              </a:rPr>
              <a:t>（</a:t>
            </a:r>
            <a:r>
              <a:rPr kumimoji="1" lang="en-US" altLang="ja-JP" sz="1200" dirty="0">
                <a:latin typeface="+mn-ea"/>
                <a:ea typeface="+mn-ea"/>
              </a:rPr>
              <a:t>2023</a:t>
            </a:r>
            <a:r>
              <a:rPr kumimoji="1" lang="ja-JP" altLang="en-US" sz="1200" dirty="0">
                <a:latin typeface="+mn-ea"/>
                <a:ea typeface="+mn-ea"/>
              </a:rPr>
              <a:t>年３月・国）</a:t>
            </a:r>
            <a:endParaRPr lang="en-US" altLang="ja-JP" sz="1200" dirty="0">
              <a:latin typeface="+mn-ea"/>
              <a:ea typeface="+mn-ea"/>
            </a:endParaRPr>
          </a:p>
          <a:p>
            <a:pPr marL="180000" indent="-108000" algn="just">
              <a:buFont typeface="Arial" panose="020B0604020202020204" pitchFamily="34" charset="0"/>
              <a:buChar char="•"/>
            </a:pPr>
            <a:r>
              <a:rPr kumimoji="1" lang="ja-JP" altLang="en-US" sz="1500" dirty="0">
                <a:latin typeface="+mn-ea"/>
                <a:ea typeface="+mn-ea"/>
              </a:rPr>
              <a:t>循環経済への移行加速化パッケージ</a:t>
            </a:r>
            <a:r>
              <a:rPr lang="ja-JP" altLang="en-US" sz="1500" dirty="0">
                <a:latin typeface="+mn-ea"/>
                <a:ea typeface="+mn-ea"/>
              </a:rPr>
              <a:t>の公表 </a:t>
            </a:r>
            <a:r>
              <a:rPr kumimoji="1" lang="ja-JP" altLang="en-US" sz="1200" dirty="0">
                <a:latin typeface="+mn-ea"/>
                <a:ea typeface="+mn-ea"/>
              </a:rPr>
              <a:t>（</a:t>
            </a:r>
            <a:r>
              <a:rPr kumimoji="1" lang="en-US" altLang="ja-JP" sz="1200" dirty="0">
                <a:latin typeface="+mn-ea"/>
                <a:ea typeface="+mn-ea"/>
              </a:rPr>
              <a:t>2024</a:t>
            </a:r>
            <a:r>
              <a:rPr kumimoji="1" lang="ja-JP" altLang="en-US" sz="1200" dirty="0">
                <a:latin typeface="+mn-ea"/>
                <a:ea typeface="+mn-ea"/>
              </a:rPr>
              <a:t>年</a:t>
            </a:r>
            <a:r>
              <a:rPr kumimoji="1" lang="en-US" altLang="ja-JP" sz="1200" dirty="0">
                <a:latin typeface="+mn-ea"/>
                <a:ea typeface="+mn-ea"/>
              </a:rPr>
              <a:t>12</a:t>
            </a:r>
            <a:r>
              <a:rPr kumimoji="1" lang="ja-JP" altLang="en-US" sz="1200" dirty="0">
                <a:latin typeface="+mn-ea"/>
                <a:ea typeface="+mn-ea"/>
              </a:rPr>
              <a:t>月・国）</a:t>
            </a:r>
            <a:endParaRPr lang="en-US" altLang="ja-JP" sz="1200" dirty="0">
              <a:latin typeface="+mn-ea"/>
              <a:ea typeface="+mn-ea"/>
            </a:endParaRPr>
          </a:p>
        </p:txBody>
      </p:sp>
      <p:sp>
        <p:nvSpPr>
          <p:cNvPr id="70" name="テキスト ボックス 69">
            <a:extLst>
              <a:ext uri="{FF2B5EF4-FFF2-40B4-BE49-F238E27FC236}">
                <a16:creationId xmlns:a16="http://schemas.microsoft.com/office/drawing/2014/main" id="{556E0651-CC19-4842-A561-D7AADFC49761}"/>
              </a:ext>
            </a:extLst>
          </p:cNvPr>
          <p:cNvSpPr txBox="1"/>
          <p:nvPr/>
        </p:nvSpPr>
        <p:spPr>
          <a:xfrm>
            <a:off x="6470543" y="6396050"/>
            <a:ext cx="3373443" cy="276999"/>
          </a:xfrm>
          <a:prstGeom prst="rect">
            <a:avLst/>
          </a:prstGeom>
          <a:noFill/>
        </p:spPr>
        <p:txBody>
          <a:bodyPr wrap="square" rtlCol="0">
            <a:spAutoFit/>
          </a:bodyPr>
          <a:lstStyle/>
          <a:p>
            <a:pPr algn="ctr"/>
            <a:r>
              <a:rPr kumimoji="1" lang="ja-JP" altLang="en-US" sz="1200" b="1" dirty="0">
                <a:latin typeface="+mn-ea"/>
                <a:ea typeface="+mn-ea"/>
              </a:rPr>
              <a:t>高度化のイメージ（引用元：環境省）</a:t>
            </a:r>
            <a:endParaRPr kumimoji="1" lang="en-US" altLang="ja-JP" sz="1200" b="1" dirty="0">
              <a:latin typeface="+mn-ea"/>
              <a:ea typeface="+mn-ea"/>
            </a:endParaRPr>
          </a:p>
        </p:txBody>
      </p:sp>
      <p:sp>
        <p:nvSpPr>
          <p:cNvPr id="71" name="吹き出し: 四角形 70">
            <a:extLst>
              <a:ext uri="{FF2B5EF4-FFF2-40B4-BE49-F238E27FC236}">
                <a16:creationId xmlns:a16="http://schemas.microsoft.com/office/drawing/2014/main" id="{7FBD232C-D9BA-4265-B212-DD4C41F03453}"/>
              </a:ext>
            </a:extLst>
          </p:cNvPr>
          <p:cNvSpPr/>
          <p:nvPr/>
        </p:nvSpPr>
        <p:spPr>
          <a:xfrm>
            <a:off x="311987" y="3594787"/>
            <a:ext cx="5943038" cy="792000"/>
          </a:xfrm>
          <a:prstGeom prst="wedgeRectCallout">
            <a:avLst>
              <a:gd name="adj1" fmla="val 54526"/>
              <a:gd name="adj2" fmla="val 35029"/>
            </a:avLst>
          </a:prstGeom>
          <a:solidFill>
            <a:srgbClr val="F4F4EC"/>
          </a:solidFill>
          <a:ln w="3175">
            <a:solidFill>
              <a:srgbClr val="97DDB8"/>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latin typeface="+mn-ea"/>
            </a:endParaRPr>
          </a:p>
        </p:txBody>
      </p:sp>
      <p:sp>
        <p:nvSpPr>
          <p:cNvPr id="72" name="テキスト ボックス 71">
            <a:extLst>
              <a:ext uri="{FF2B5EF4-FFF2-40B4-BE49-F238E27FC236}">
                <a16:creationId xmlns:a16="http://schemas.microsoft.com/office/drawing/2014/main" id="{B51CABA3-AA0C-44C7-A59F-1B4AF4EC5BC6}"/>
              </a:ext>
            </a:extLst>
          </p:cNvPr>
          <p:cNvSpPr txBox="1"/>
          <p:nvPr/>
        </p:nvSpPr>
        <p:spPr>
          <a:xfrm>
            <a:off x="318859" y="3581877"/>
            <a:ext cx="4612933" cy="338554"/>
          </a:xfrm>
          <a:prstGeom prst="rect">
            <a:avLst/>
          </a:prstGeom>
          <a:noFill/>
        </p:spPr>
        <p:txBody>
          <a:bodyPr wrap="square" rtlCol="0">
            <a:spAutoFit/>
          </a:bodyPr>
          <a:lstStyle/>
          <a:p>
            <a:r>
              <a:rPr kumimoji="1" lang="en-US" altLang="ja-JP" sz="1600" b="1" dirty="0">
                <a:latin typeface="+mn-ea"/>
                <a:ea typeface="+mn-ea"/>
              </a:rPr>
              <a:t>【</a:t>
            </a:r>
            <a:r>
              <a:rPr kumimoji="1" lang="ja-JP" altLang="en-US" sz="1600" b="1" dirty="0">
                <a:latin typeface="+mn-ea"/>
                <a:ea typeface="+mn-ea"/>
              </a:rPr>
              <a:t>再資源化事業等高度化法</a:t>
            </a:r>
            <a:r>
              <a:rPr kumimoji="1" lang="en-US" altLang="ja-JP" sz="1600" b="1" dirty="0">
                <a:latin typeface="+mn-ea"/>
                <a:ea typeface="+mn-ea"/>
              </a:rPr>
              <a:t>】 </a:t>
            </a:r>
            <a:r>
              <a:rPr kumimoji="1" lang="ja-JP" altLang="en-US" sz="1200" dirty="0">
                <a:latin typeface="+mn-ea"/>
                <a:ea typeface="+mn-ea"/>
              </a:rPr>
              <a:t>（</a:t>
            </a:r>
            <a:r>
              <a:rPr kumimoji="1" lang="en-US" altLang="ja-JP" sz="1200" dirty="0">
                <a:latin typeface="+mn-ea"/>
                <a:ea typeface="+mn-ea"/>
              </a:rPr>
              <a:t>2025</a:t>
            </a:r>
            <a:r>
              <a:rPr kumimoji="1" lang="ja-JP" altLang="en-US" sz="1200" dirty="0">
                <a:latin typeface="+mn-ea"/>
                <a:ea typeface="+mn-ea"/>
              </a:rPr>
              <a:t>年度施行予定・国）</a:t>
            </a:r>
            <a:endParaRPr kumimoji="1" lang="en-US" altLang="ja-JP" sz="1200" dirty="0">
              <a:latin typeface="+mn-ea"/>
              <a:ea typeface="+mn-ea"/>
            </a:endParaRPr>
          </a:p>
        </p:txBody>
      </p:sp>
      <p:sp>
        <p:nvSpPr>
          <p:cNvPr id="73" name="テキスト ボックス 72">
            <a:extLst>
              <a:ext uri="{FF2B5EF4-FFF2-40B4-BE49-F238E27FC236}">
                <a16:creationId xmlns:a16="http://schemas.microsoft.com/office/drawing/2014/main" id="{59113D47-DB87-43A6-82C7-33EFCD8345AE}"/>
              </a:ext>
            </a:extLst>
          </p:cNvPr>
          <p:cNvSpPr txBox="1"/>
          <p:nvPr/>
        </p:nvSpPr>
        <p:spPr>
          <a:xfrm>
            <a:off x="296948" y="3874599"/>
            <a:ext cx="5769941" cy="504177"/>
          </a:xfrm>
          <a:prstGeom prst="rect">
            <a:avLst/>
          </a:prstGeom>
          <a:noFill/>
        </p:spPr>
        <p:txBody>
          <a:bodyPr wrap="square" rtlCol="0">
            <a:spAutoFit/>
          </a:bodyPr>
          <a:lstStyle/>
          <a:p>
            <a:pPr marL="180000" indent="-108000" algn="just">
              <a:lnSpc>
                <a:spcPts val="1700"/>
              </a:lnSpc>
              <a:buFont typeface="Arial" panose="020B0604020202020204" pitchFamily="34" charset="0"/>
              <a:buChar char="•"/>
            </a:pPr>
            <a:r>
              <a:rPr kumimoji="1" lang="ja-JP" altLang="en-US" sz="1400" dirty="0">
                <a:latin typeface="+mn-ea"/>
                <a:ea typeface="+mn-ea"/>
              </a:rPr>
              <a:t>効率的な再資源化の実施、再資源化の生産性の向上等による温室効果ガスの排出量削減の効果が高い資源循環の促進を図るもの</a:t>
            </a:r>
          </a:p>
        </p:txBody>
      </p:sp>
      <p:sp>
        <p:nvSpPr>
          <p:cNvPr id="75" name="正方形/長方形 74">
            <a:extLst>
              <a:ext uri="{FF2B5EF4-FFF2-40B4-BE49-F238E27FC236}">
                <a16:creationId xmlns:a16="http://schemas.microsoft.com/office/drawing/2014/main" id="{BEDF2D5C-7947-4D2B-A3C9-B5CE6D74E71D}"/>
              </a:ext>
            </a:extLst>
          </p:cNvPr>
          <p:cNvSpPr/>
          <p:nvPr/>
        </p:nvSpPr>
        <p:spPr>
          <a:xfrm>
            <a:off x="316694" y="5813842"/>
            <a:ext cx="5943038" cy="864000"/>
          </a:xfrm>
          <a:prstGeom prst="rect">
            <a:avLst/>
          </a:prstGeom>
          <a:solidFill>
            <a:srgbClr val="F4F4EC"/>
          </a:solidFill>
          <a:ln w="3175">
            <a:solidFill>
              <a:srgbClr val="97DDB8"/>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latin typeface="+mn-ea"/>
            </a:endParaRPr>
          </a:p>
        </p:txBody>
      </p:sp>
      <p:sp>
        <p:nvSpPr>
          <p:cNvPr id="80" name="テキスト ボックス 79">
            <a:extLst>
              <a:ext uri="{FF2B5EF4-FFF2-40B4-BE49-F238E27FC236}">
                <a16:creationId xmlns:a16="http://schemas.microsoft.com/office/drawing/2014/main" id="{EDE3885D-7D5F-4CEC-841D-161A87A32240}"/>
              </a:ext>
            </a:extLst>
          </p:cNvPr>
          <p:cNvSpPr txBox="1"/>
          <p:nvPr/>
        </p:nvSpPr>
        <p:spPr>
          <a:xfrm>
            <a:off x="318859" y="4666249"/>
            <a:ext cx="1050806" cy="338554"/>
          </a:xfrm>
          <a:prstGeom prst="rect">
            <a:avLst/>
          </a:prstGeom>
          <a:noFill/>
        </p:spPr>
        <p:txBody>
          <a:bodyPr wrap="square" rtlCol="0">
            <a:spAutoFit/>
          </a:bodyPr>
          <a:lstStyle/>
          <a:p>
            <a:r>
              <a:rPr kumimoji="1" lang="en-US" altLang="ja-JP" sz="1600" b="1" dirty="0">
                <a:latin typeface="+mn-ea"/>
                <a:ea typeface="+mn-ea"/>
              </a:rPr>
              <a:t>【</a:t>
            </a:r>
            <a:r>
              <a:rPr kumimoji="1" lang="ja-JP" altLang="en-US" sz="1600" b="1" dirty="0">
                <a:latin typeface="+mn-ea"/>
                <a:ea typeface="+mn-ea"/>
              </a:rPr>
              <a:t>その他</a:t>
            </a:r>
            <a:r>
              <a:rPr kumimoji="1" lang="en-US" altLang="ja-JP" sz="1600" b="1" dirty="0">
                <a:latin typeface="+mn-ea"/>
                <a:ea typeface="+mn-ea"/>
              </a:rPr>
              <a:t>】</a:t>
            </a:r>
            <a:endParaRPr kumimoji="1" lang="en-US" altLang="ja-JP" sz="1200" dirty="0">
              <a:latin typeface="+mn-ea"/>
              <a:ea typeface="+mn-ea"/>
            </a:endParaRPr>
          </a:p>
        </p:txBody>
      </p:sp>
      <p:sp>
        <p:nvSpPr>
          <p:cNvPr id="81" name="テキスト ボックス 80">
            <a:extLst>
              <a:ext uri="{FF2B5EF4-FFF2-40B4-BE49-F238E27FC236}">
                <a16:creationId xmlns:a16="http://schemas.microsoft.com/office/drawing/2014/main" id="{523FBD0F-7ADC-42AE-902F-3E42F9401DFF}"/>
              </a:ext>
            </a:extLst>
          </p:cNvPr>
          <p:cNvSpPr txBox="1"/>
          <p:nvPr/>
        </p:nvSpPr>
        <p:spPr>
          <a:xfrm>
            <a:off x="318859" y="5807685"/>
            <a:ext cx="5576364" cy="338554"/>
          </a:xfrm>
          <a:prstGeom prst="rect">
            <a:avLst/>
          </a:prstGeom>
          <a:noFill/>
        </p:spPr>
        <p:txBody>
          <a:bodyPr wrap="square" rtlCol="0">
            <a:spAutoFit/>
          </a:bodyPr>
          <a:lstStyle/>
          <a:p>
            <a:r>
              <a:rPr kumimoji="1" lang="en-US" altLang="ja-JP" sz="1600" b="1" dirty="0">
                <a:latin typeface="+mn-ea"/>
                <a:ea typeface="+mn-ea"/>
              </a:rPr>
              <a:t>【</a:t>
            </a:r>
            <a:r>
              <a:rPr lang="ja-JP" altLang="en-US" sz="1600" b="1" dirty="0">
                <a:latin typeface="+mn-ea"/>
                <a:ea typeface="+mn-ea"/>
              </a:rPr>
              <a:t>市町村・民間事業者の取組</a:t>
            </a:r>
            <a:r>
              <a:rPr kumimoji="1" lang="en-US" altLang="ja-JP" sz="1600" b="1" dirty="0">
                <a:latin typeface="+mn-ea"/>
                <a:ea typeface="+mn-ea"/>
              </a:rPr>
              <a:t>】 </a:t>
            </a:r>
            <a:endParaRPr kumimoji="1" lang="en-US" altLang="ja-JP" sz="1200" dirty="0">
              <a:latin typeface="+mn-ea"/>
              <a:ea typeface="+mn-ea"/>
            </a:endParaRPr>
          </a:p>
        </p:txBody>
      </p:sp>
      <p:sp>
        <p:nvSpPr>
          <p:cNvPr id="82" name="テキスト ボックス 81">
            <a:extLst>
              <a:ext uri="{FF2B5EF4-FFF2-40B4-BE49-F238E27FC236}">
                <a16:creationId xmlns:a16="http://schemas.microsoft.com/office/drawing/2014/main" id="{2C3E30CE-9760-40F5-A8F9-DA7DFEB2D535}"/>
              </a:ext>
            </a:extLst>
          </p:cNvPr>
          <p:cNvSpPr txBox="1"/>
          <p:nvPr/>
        </p:nvSpPr>
        <p:spPr>
          <a:xfrm>
            <a:off x="296948" y="6094595"/>
            <a:ext cx="5769941" cy="504177"/>
          </a:xfrm>
          <a:prstGeom prst="rect">
            <a:avLst/>
          </a:prstGeom>
          <a:noFill/>
        </p:spPr>
        <p:txBody>
          <a:bodyPr wrap="square" rtlCol="0">
            <a:spAutoFit/>
          </a:bodyPr>
          <a:lstStyle/>
          <a:p>
            <a:pPr marL="180000" indent="-108000" algn="just">
              <a:lnSpc>
                <a:spcPts val="1700"/>
              </a:lnSpc>
              <a:buFont typeface="Arial" panose="020B0604020202020204" pitchFamily="34" charset="0"/>
              <a:buChar char="•"/>
            </a:pPr>
            <a:r>
              <a:rPr kumimoji="1" lang="ja-JP" altLang="en-US" sz="1400" dirty="0">
                <a:latin typeface="+mn-ea"/>
                <a:ea typeface="+mn-ea"/>
              </a:rPr>
              <a:t>民間事業者とも連携して資源循環の取組を進めている</a:t>
            </a:r>
            <a:endParaRPr lang="en-US" altLang="ja-JP" sz="1400" dirty="0">
              <a:latin typeface="+mn-ea"/>
              <a:ea typeface="+mn-ea"/>
            </a:endParaRPr>
          </a:p>
          <a:p>
            <a:pPr marL="180000" indent="-108000" algn="just">
              <a:lnSpc>
                <a:spcPts val="1700"/>
              </a:lnSpc>
              <a:buFont typeface="Arial" panose="020B0604020202020204" pitchFamily="34" charset="0"/>
              <a:buChar char="•"/>
            </a:pPr>
            <a:r>
              <a:rPr kumimoji="1" lang="ja-JP" altLang="en-US" sz="1400" dirty="0">
                <a:latin typeface="+mn-ea"/>
                <a:ea typeface="+mn-ea"/>
              </a:rPr>
              <a:t>大手企業を中心に、サーキュラーエコノミーに関する取組が始まっている</a:t>
            </a:r>
          </a:p>
        </p:txBody>
      </p:sp>
      <p:sp>
        <p:nvSpPr>
          <p:cNvPr id="36" name="正方形/長方形 35">
            <a:extLst>
              <a:ext uri="{FF2B5EF4-FFF2-40B4-BE49-F238E27FC236}">
                <a16:creationId xmlns:a16="http://schemas.microsoft.com/office/drawing/2014/main" id="{E566ADDB-C415-48C5-A9C0-C638CCD01012}"/>
              </a:ext>
            </a:extLst>
          </p:cNvPr>
          <p:cNvSpPr/>
          <p:nvPr/>
        </p:nvSpPr>
        <p:spPr>
          <a:xfrm>
            <a:off x="316625" y="1840372"/>
            <a:ext cx="9282529" cy="648000"/>
          </a:xfrm>
          <a:prstGeom prst="rect">
            <a:avLst/>
          </a:prstGeom>
          <a:solidFill>
            <a:srgbClr val="F4F4EC"/>
          </a:solidFill>
          <a:ln w="3175">
            <a:solidFill>
              <a:srgbClr val="97DDB8"/>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n-ea"/>
            </a:endParaRPr>
          </a:p>
        </p:txBody>
      </p:sp>
      <p:sp>
        <p:nvSpPr>
          <p:cNvPr id="37" name="テキスト ボックス 36">
            <a:extLst>
              <a:ext uri="{FF2B5EF4-FFF2-40B4-BE49-F238E27FC236}">
                <a16:creationId xmlns:a16="http://schemas.microsoft.com/office/drawing/2014/main" id="{9CCB2701-5F8E-4B60-A780-D0F30AF849BC}"/>
              </a:ext>
            </a:extLst>
          </p:cNvPr>
          <p:cNvSpPr txBox="1"/>
          <p:nvPr/>
        </p:nvSpPr>
        <p:spPr>
          <a:xfrm>
            <a:off x="330873" y="1831365"/>
            <a:ext cx="5765060" cy="338554"/>
          </a:xfrm>
          <a:prstGeom prst="rect">
            <a:avLst/>
          </a:prstGeom>
          <a:noFill/>
        </p:spPr>
        <p:txBody>
          <a:bodyPr wrap="square" rtlCol="0">
            <a:spAutoFit/>
          </a:bodyPr>
          <a:lstStyle/>
          <a:p>
            <a:r>
              <a:rPr kumimoji="1" lang="en-US" altLang="ja-JP" sz="1600" b="1" dirty="0">
                <a:latin typeface="+mn-ea"/>
                <a:ea typeface="+mn-ea"/>
              </a:rPr>
              <a:t>【</a:t>
            </a:r>
            <a:r>
              <a:rPr kumimoji="1" lang="ja-JP" altLang="en-US" sz="1600" b="1" dirty="0">
                <a:latin typeface="+mn-ea"/>
                <a:ea typeface="+mn-ea"/>
              </a:rPr>
              <a:t>循環経済工程表 </a:t>
            </a:r>
            <a:r>
              <a:rPr kumimoji="1" lang="en-US" altLang="ja-JP" sz="1600" b="1" dirty="0">
                <a:latin typeface="+mn-ea"/>
                <a:ea typeface="+mn-ea"/>
              </a:rPr>
              <a:t>】 </a:t>
            </a:r>
            <a:r>
              <a:rPr kumimoji="1" lang="ja-JP" altLang="en-US" sz="1200" dirty="0">
                <a:latin typeface="+mn-ea"/>
                <a:ea typeface="+mn-ea"/>
              </a:rPr>
              <a:t>（</a:t>
            </a:r>
            <a:r>
              <a:rPr kumimoji="1" lang="en-US" altLang="ja-JP" sz="1200" dirty="0">
                <a:latin typeface="+mn-ea"/>
                <a:ea typeface="+mn-ea"/>
              </a:rPr>
              <a:t>2022</a:t>
            </a:r>
            <a:r>
              <a:rPr kumimoji="1" lang="ja-JP" altLang="en-US" sz="1200" dirty="0">
                <a:latin typeface="+mn-ea"/>
                <a:ea typeface="+mn-ea"/>
              </a:rPr>
              <a:t>年</a:t>
            </a:r>
            <a:r>
              <a:rPr lang="ja-JP" altLang="en-US" sz="1200" dirty="0">
                <a:latin typeface="+mn-ea"/>
                <a:ea typeface="+mn-ea"/>
              </a:rPr>
              <a:t>９</a:t>
            </a:r>
            <a:r>
              <a:rPr kumimoji="1" lang="ja-JP" altLang="en-US" sz="1200" dirty="0">
                <a:latin typeface="+mn-ea"/>
                <a:ea typeface="+mn-ea"/>
              </a:rPr>
              <a:t>月公表・国）</a:t>
            </a:r>
            <a:endParaRPr kumimoji="1" lang="en-US" altLang="ja-JP" sz="1200" dirty="0">
              <a:latin typeface="+mn-ea"/>
              <a:ea typeface="+mn-ea"/>
            </a:endParaRPr>
          </a:p>
        </p:txBody>
      </p:sp>
      <p:sp>
        <p:nvSpPr>
          <p:cNvPr id="38" name="テキスト ボックス 37">
            <a:extLst>
              <a:ext uri="{FF2B5EF4-FFF2-40B4-BE49-F238E27FC236}">
                <a16:creationId xmlns:a16="http://schemas.microsoft.com/office/drawing/2014/main" id="{4D29FBB7-5986-4734-A79F-86C148A16835}"/>
              </a:ext>
            </a:extLst>
          </p:cNvPr>
          <p:cNvSpPr txBox="1"/>
          <p:nvPr/>
        </p:nvSpPr>
        <p:spPr>
          <a:xfrm>
            <a:off x="308961" y="2125824"/>
            <a:ext cx="9266165" cy="286169"/>
          </a:xfrm>
          <a:prstGeom prst="rect">
            <a:avLst/>
          </a:prstGeom>
          <a:noFill/>
        </p:spPr>
        <p:txBody>
          <a:bodyPr wrap="square" rtlCol="0">
            <a:spAutoFit/>
          </a:bodyPr>
          <a:lstStyle/>
          <a:p>
            <a:pPr marL="180000" indent="-108000" algn="just">
              <a:lnSpc>
                <a:spcPts val="1700"/>
              </a:lnSpc>
              <a:buFont typeface="Arial" panose="020B0604020202020204" pitchFamily="34" charset="0"/>
              <a:buChar char="•"/>
            </a:pPr>
            <a:r>
              <a:rPr kumimoji="1" lang="en-US" altLang="ja-JP" sz="1400" dirty="0">
                <a:latin typeface="+mn-ea"/>
                <a:ea typeface="+mn-ea"/>
              </a:rPr>
              <a:t>2050</a:t>
            </a:r>
            <a:r>
              <a:rPr kumimoji="1" lang="ja-JP" altLang="en-US" sz="1400" dirty="0">
                <a:latin typeface="+mn-ea"/>
                <a:ea typeface="+mn-ea"/>
              </a:rPr>
              <a:t>年を見据えた</a:t>
            </a:r>
            <a:r>
              <a:rPr lang="ja-JP" altLang="en-US" sz="1400" dirty="0">
                <a:latin typeface="+mn-ea"/>
                <a:ea typeface="+mn-ea"/>
              </a:rPr>
              <a:t>めざす</a:t>
            </a:r>
            <a:r>
              <a:rPr kumimoji="1" lang="ja-JP" altLang="en-US" sz="1400" dirty="0">
                <a:latin typeface="+mn-ea"/>
                <a:ea typeface="+mn-ea"/>
              </a:rPr>
              <a:t>べき循環経済の方向性と、素材や製品など分野ごとの</a:t>
            </a:r>
            <a:r>
              <a:rPr kumimoji="1" lang="en-US" altLang="ja-JP" sz="1400" dirty="0">
                <a:latin typeface="+mn-ea"/>
                <a:ea typeface="+mn-ea"/>
              </a:rPr>
              <a:t>2030</a:t>
            </a:r>
            <a:r>
              <a:rPr kumimoji="1" lang="ja-JP" altLang="en-US" sz="1400" dirty="0">
                <a:latin typeface="+mn-ea"/>
                <a:ea typeface="+mn-ea"/>
              </a:rPr>
              <a:t>年に向けた施策の方向性を公表</a:t>
            </a:r>
            <a:endParaRPr kumimoji="1" lang="en-US" altLang="ja-JP" sz="1400" dirty="0">
              <a:latin typeface="+mn-ea"/>
              <a:ea typeface="+mn-ea"/>
            </a:endParaRPr>
          </a:p>
        </p:txBody>
      </p:sp>
      <p:sp>
        <p:nvSpPr>
          <p:cNvPr id="40" name="テキスト ボックス 39">
            <a:extLst>
              <a:ext uri="{FF2B5EF4-FFF2-40B4-BE49-F238E27FC236}">
                <a16:creationId xmlns:a16="http://schemas.microsoft.com/office/drawing/2014/main" id="{87B94CCD-0E04-42A3-88AF-7D76A53873F5}"/>
              </a:ext>
            </a:extLst>
          </p:cNvPr>
          <p:cNvSpPr txBox="1"/>
          <p:nvPr/>
        </p:nvSpPr>
        <p:spPr>
          <a:xfrm>
            <a:off x="9731232" y="6641246"/>
            <a:ext cx="159909" cy="246221"/>
          </a:xfrm>
          <a:prstGeom prst="rect">
            <a:avLst/>
          </a:prstGeom>
          <a:noFill/>
        </p:spPr>
        <p:txBody>
          <a:bodyPr wrap="square" rtlCol="0">
            <a:spAutoFit/>
          </a:bodyPr>
          <a:lstStyle/>
          <a:p>
            <a:pPr algn="r">
              <a:lnSpc>
                <a:spcPts val="1200"/>
              </a:lnSpc>
            </a:pPr>
            <a:r>
              <a:rPr lang="en-US" altLang="ja-JP" sz="1100" dirty="0">
                <a:latin typeface="+mn-ea"/>
                <a:ea typeface="+mn-ea"/>
              </a:rPr>
              <a:t>1</a:t>
            </a:r>
            <a:endParaRPr kumimoji="1" lang="ja-JP" altLang="en-US" sz="1100" dirty="0">
              <a:latin typeface="+mn-ea"/>
              <a:ea typeface="+mn-ea"/>
            </a:endParaRPr>
          </a:p>
        </p:txBody>
      </p:sp>
    </p:spTree>
  </p:cSld>
  <p:clrMapOvr>
    <a:masterClrMapping/>
  </p:clrMapOvr>
  <p:transition spd="slow" advTm="49884"/>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22D471E5-1294-47E4-B591-DA13FF733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9" name="直線コネクタ 18">
            <a:extLst>
              <a:ext uri="{FF2B5EF4-FFF2-40B4-BE49-F238E27FC236}">
                <a16:creationId xmlns:a16="http://schemas.microsoft.com/office/drawing/2014/main" id="{070BD6D4-72D5-4365-B0A9-D2169A95ED2B}"/>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25" name="タイトル 1">
            <a:extLst>
              <a:ext uri="{FF2B5EF4-FFF2-40B4-BE49-F238E27FC236}">
                <a16:creationId xmlns:a16="http://schemas.microsoft.com/office/drawing/2014/main" id="{4EDC18C3-01A7-4F9D-ACEA-33425A5A1AB7}"/>
              </a:ext>
            </a:extLst>
          </p:cNvPr>
          <p:cNvSpPr txBox="1">
            <a:spLocks/>
          </p:cNvSpPr>
          <p:nvPr/>
        </p:nvSpPr>
        <p:spPr>
          <a:xfrm>
            <a:off x="253812" y="11061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en-US" altLang="ja-JP" sz="2400" kern="0" dirty="0">
                <a:solidFill>
                  <a:srgbClr val="006600"/>
                </a:solidFill>
                <a:latin typeface="+mn-ea"/>
                <a:ea typeface="+mn-ea"/>
              </a:rPr>
              <a:t>2050</a:t>
            </a:r>
            <a:r>
              <a:rPr lang="ja-JP" altLang="en-US" sz="2400" kern="0" dirty="0">
                <a:solidFill>
                  <a:srgbClr val="006600"/>
                </a:solidFill>
                <a:latin typeface="+mn-ea"/>
                <a:ea typeface="+mn-ea"/>
              </a:rPr>
              <a:t>年にめざすべき循環型社会の将来像</a:t>
            </a:r>
          </a:p>
        </p:txBody>
      </p:sp>
      <p:sp>
        <p:nvSpPr>
          <p:cNvPr id="27" name="テキスト ボックス 26">
            <a:extLst>
              <a:ext uri="{FF2B5EF4-FFF2-40B4-BE49-F238E27FC236}">
                <a16:creationId xmlns:a16="http://schemas.microsoft.com/office/drawing/2014/main" id="{B4543899-EF13-48CC-BB5F-082F4431CDCE}"/>
              </a:ext>
            </a:extLst>
          </p:cNvPr>
          <p:cNvSpPr txBox="1"/>
          <p:nvPr/>
        </p:nvSpPr>
        <p:spPr>
          <a:xfrm>
            <a:off x="253048" y="2183003"/>
            <a:ext cx="9505056" cy="1261949"/>
          </a:xfrm>
          <a:prstGeom prst="rect">
            <a:avLst/>
          </a:prstGeom>
          <a:noFill/>
        </p:spPr>
        <p:txBody>
          <a:bodyPr wrap="square" rtlCol="0">
            <a:spAutoFit/>
          </a:bodyPr>
          <a:lstStyle/>
          <a:p>
            <a:pPr marL="216000" indent="-144000" algn="just">
              <a:lnSpc>
                <a:spcPts val="3200"/>
              </a:lnSpc>
              <a:buFont typeface="Arial" panose="020B0604020202020204" pitchFamily="34" charset="0"/>
              <a:buChar char="•"/>
            </a:pPr>
            <a:r>
              <a:rPr kumimoji="1" lang="ja-JP" altLang="en-US" sz="1900" dirty="0">
                <a:latin typeface="+mn-ea"/>
                <a:ea typeface="+mn-ea"/>
              </a:rPr>
              <a:t>サーキュラーエコノミーにより、資源循環産業が発展している大阪</a:t>
            </a:r>
            <a:endParaRPr lang="en-US" altLang="ja-JP" sz="1900" dirty="0">
              <a:latin typeface="+mn-ea"/>
              <a:ea typeface="+mn-ea"/>
            </a:endParaRPr>
          </a:p>
          <a:p>
            <a:pPr marL="216000" indent="-144000" algn="just">
              <a:lnSpc>
                <a:spcPts val="3200"/>
              </a:lnSpc>
              <a:buFont typeface="Arial" panose="020B0604020202020204" pitchFamily="34" charset="0"/>
              <a:buChar char="•"/>
            </a:pPr>
            <a:r>
              <a:rPr kumimoji="1" lang="en-US" altLang="ja-JP" sz="1900" dirty="0">
                <a:latin typeface="+mn-ea"/>
                <a:ea typeface="+mn-ea"/>
              </a:rPr>
              <a:t>SDGs</a:t>
            </a:r>
            <a:r>
              <a:rPr kumimoji="1" lang="ja-JP" altLang="en-US" sz="1900" dirty="0">
                <a:latin typeface="+mn-ea"/>
                <a:ea typeface="+mn-ea"/>
              </a:rPr>
              <a:t>、カーボンニュートラル、</a:t>
            </a:r>
            <a:r>
              <a:rPr lang="ja-JP" altLang="en-US" sz="1900" dirty="0">
                <a:latin typeface="+mn-ea"/>
                <a:ea typeface="+mn-ea"/>
              </a:rPr>
              <a:t>大阪ブルー・オーシャン・ビジョン</a:t>
            </a:r>
            <a:r>
              <a:rPr kumimoji="1" lang="ja-JP" altLang="en-US" sz="1900" dirty="0">
                <a:latin typeface="+mn-ea"/>
                <a:ea typeface="+mn-ea"/>
              </a:rPr>
              <a:t>等の目標が達成された大阪</a:t>
            </a:r>
            <a:endParaRPr lang="en-US" altLang="ja-JP" sz="1900" dirty="0">
              <a:latin typeface="+mn-ea"/>
              <a:ea typeface="+mn-ea"/>
            </a:endParaRPr>
          </a:p>
          <a:p>
            <a:pPr marL="216000" indent="-144000" algn="just">
              <a:lnSpc>
                <a:spcPts val="3200"/>
              </a:lnSpc>
              <a:buFont typeface="Arial" panose="020B0604020202020204" pitchFamily="34" charset="0"/>
              <a:buChar char="•"/>
            </a:pPr>
            <a:r>
              <a:rPr kumimoji="1" lang="ja-JP" altLang="en-US" sz="1900" dirty="0">
                <a:latin typeface="+mn-ea"/>
                <a:ea typeface="+mn-ea"/>
              </a:rPr>
              <a:t>国内及び地域レベルでの資源循環と適正処理が確立し、地域循環共生圏が実現した大阪</a:t>
            </a:r>
          </a:p>
        </p:txBody>
      </p:sp>
      <p:sp>
        <p:nvSpPr>
          <p:cNvPr id="2" name="楕円 1">
            <a:extLst>
              <a:ext uri="{FF2B5EF4-FFF2-40B4-BE49-F238E27FC236}">
                <a16:creationId xmlns:a16="http://schemas.microsoft.com/office/drawing/2014/main" id="{AEE4461A-5703-4249-8AF1-FB683A89B39D}"/>
              </a:ext>
            </a:extLst>
          </p:cNvPr>
          <p:cNvSpPr/>
          <p:nvPr/>
        </p:nvSpPr>
        <p:spPr>
          <a:xfrm>
            <a:off x="1894896" y="4225289"/>
            <a:ext cx="6328180" cy="654500"/>
          </a:xfrm>
          <a:prstGeom prst="ellipse">
            <a:avLst/>
          </a:prstGeom>
          <a:solidFill>
            <a:srgbClr val="F4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テキスト ボックス 21">
            <a:extLst>
              <a:ext uri="{FF2B5EF4-FFF2-40B4-BE49-F238E27FC236}">
                <a16:creationId xmlns:a16="http://schemas.microsoft.com/office/drawing/2014/main" id="{CDF84F24-DEA5-4381-9D4C-4C8E1771E747}"/>
              </a:ext>
            </a:extLst>
          </p:cNvPr>
          <p:cNvSpPr txBox="1"/>
          <p:nvPr/>
        </p:nvSpPr>
        <p:spPr>
          <a:xfrm>
            <a:off x="1808272" y="4437112"/>
            <a:ext cx="6433472" cy="579646"/>
          </a:xfrm>
          <a:prstGeom prst="rect">
            <a:avLst/>
          </a:prstGeom>
          <a:noFill/>
        </p:spPr>
        <p:txBody>
          <a:bodyPr wrap="square">
            <a:spAutoFit/>
          </a:bodyPr>
          <a:lstStyle/>
          <a:p>
            <a:pPr algn="ctr">
              <a:lnSpc>
                <a:spcPts val="1600"/>
              </a:lnSpc>
              <a:spcBef>
                <a:spcPts val="200"/>
              </a:spcBef>
            </a:pPr>
            <a:r>
              <a:rPr lang="en-US" altLang="ja-JP" sz="2200" b="1" dirty="0">
                <a:latin typeface="+mn-ea"/>
              </a:rPr>
              <a:t>2050</a:t>
            </a:r>
            <a:r>
              <a:rPr lang="ja-JP" altLang="en-US" sz="2200" b="1" dirty="0">
                <a:latin typeface="+mn-ea"/>
              </a:rPr>
              <a:t>年にめざすべき循環型社会の将来像を検討</a:t>
            </a:r>
            <a:endParaRPr lang="en-US" altLang="ja-JP" sz="2200" b="1" dirty="0">
              <a:latin typeface="+mn-ea"/>
            </a:endParaRPr>
          </a:p>
          <a:p>
            <a:pPr algn="ctr">
              <a:lnSpc>
                <a:spcPts val="1600"/>
              </a:lnSpc>
              <a:spcBef>
                <a:spcPts val="600"/>
              </a:spcBef>
            </a:pPr>
            <a:r>
              <a:rPr lang="en-US" altLang="ja-JP" sz="1400" dirty="0">
                <a:latin typeface="+mn-ea"/>
              </a:rPr>
              <a:t>※ </a:t>
            </a:r>
            <a:r>
              <a:rPr lang="ja-JP" altLang="en-US" sz="1400" dirty="0">
                <a:latin typeface="+mn-ea"/>
              </a:rPr>
              <a:t>第２回部会における議題として想定</a:t>
            </a:r>
            <a:endParaRPr lang="en-US" altLang="ja-JP" sz="1400" dirty="0">
              <a:latin typeface="+mn-ea"/>
            </a:endParaRPr>
          </a:p>
        </p:txBody>
      </p:sp>
      <p:sp>
        <p:nvSpPr>
          <p:cNvPr id="23" name="テキスト ボックス 22">
            <a:extLst>
              <a:ext uri="{FF2B5EF4-FFF2-40B4-BE49-F238E27FC236}">
                <a16:creationId xmlns:a16="http://schemas.microsoft.com/office/drawing/2014/main" id="{D3962136-001F-456B-87DB-8B4003E2BDE8}"/>
              </a:ext>
            </a:extLst>
          </p:cNvPr>
          <p:cNvSpPr txBox="1"/>
          <p:nvPr/>
        </p:nvSpPr>
        <p:spPr>
          <a:xfrm>
            <a:off x="393636" y="1676982"/>
            <a:ext cx="4009117" cy="400110"/>
          </a:xfrm>
          <a:prstGeom prst="rect">
            <a:avLst/>
          </a:prstGeom>
          <a:solidFill>
            <a:srgbClr val="D9E0D6"/>
          </a:solidFill>
          <a:ln w="3175">
            <a:noFill/>
          </a:ln>
        </p:spPr>
        <p:txBody>
          <a:bodyPr wrap="square">
            <a:spAutoFit/>
          </a:bodyPr>
          <a:lstStyle/>
          <a:p>
            <a:pPr algn="ctr">
              <a:spcBef>
                <a:spcPts val="600"/>
              </a:spcBef>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社会情勢の変化を踏まえたポイント</a:t>
            </a:r>
            <a:endParaRPr lang="en-US" altLang="ja-JP" sz="2000" b="1" dirty="0">
              <a:solidFill>
                <a:prstClr val="black"/>
              </a:solidFill>
              <a:latin typeface="+mn-ea"/>
              <a:ea typeface="+mn-ea"/>
              <a:cs typeface="Meiryo UI" panose="020B0604030504040204" pitchFamily="50" charset="-128"/>
            </a:endParaRPr>
          </a:p>
        </p:txBody>
      </p:sp>
      <p:sp>
        <p:nvSpPr>
          <p:cNvPr id="3" name="二等辺三角形 2">
            <a:extLst>
              <a:ext uri="{FF2B5EF4-FFF2-40B4-BE49-F238E27FC236}">
                <a16:creationId xmlns:a16="http://schemas.microsoft.com/office/drawing/2014/main" id="{A075EB27-88D1-48D8-9E6D-BC8203CB747C}"/>
              </a:ext>
            </a:extLst>
          </p:cNvPr>
          <p:cNvSpPr/>
          <p:nvPr/>
        </p:nvSpPr>
        <p:spPr>
          <a:xfrm rot="10800000">
            <a:off x="4182841" y="3709120"/>
            <a:ext cx="1692000" cy="252000"/>
          </a:xfrm>
          <a:prstGeom prst="triangle">
            <a:avLst/>
          </a:prstGeom>
          <a:solidFill>
            <a:srgbClr val="0066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テキスト ボックス 34">
            <a:extLst>
              <a:ext uri="{FF2B5EF4-FFF2-40B4-BE49-F238E27FC236}">
                <a16:creationId xmlns:a16="http://schemas.microsoft.com/office/drawing/2014/main" id="{29A64F42-4CBB-4C7B-96B1-816EE515DA92}"/>
              </a:ext>
            </a:extLst>
          </p:cNvPr>
          <p:cNvSpPr txBox="1"/>
          <p:nvPr/>
        </p:nvSpPr>
        <p:spPr>
          <a:xfrm>
            <a:off x="9731232" y="6641246"/>
            <a:ext cx="159909" cy="246221"/>
          </a:xfrm>
          <a:prstGeom prst="rect">
            <a:avLst/>
          </a:prstGeom>
          <a:noFill/>
        </p:spPr>
        <p:txBody>
          <a:bodyPr wrap="square" rtlCol="0">
            <a:spAutoFit/>
          </a:bodyPr>
          <a:lstStyle/>
          <a:p>
            <a:pPr algn="r">
              <a:lnSpc>
                <a:spcPts val="1200"/>
              </a:lnSpc>
            </a:pPr>
            <a:r>
              <a:rPr lang="en-US" altLang="ja-JP" sz="1100" dirty="0">
                <a:latin typeface="+mn-ea"/>
                <a:ea typeface="+mn-ea"/>
              </a:rPr>
              <a:t>2</a:t>
            </a:r>
            <a:endParaRPr kumimoji="1" lang="ja-JP" altLang="en-US" sz="1100" dirty="0">
              <a:latin typeface="+mn-ea"/>
              <a:ea typeface="+mn-ea"/>
            </a:endParaRPr>
          </a:p>
        </p:txBody>
      </p:sp>
    </p:spTree>
  </p:cSld>
  <p:clrMapOvr>
    <a:masterClrMapping/>
  </p:clrMapOvr>
  <p:transition spd="slow" advTm="6662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コネクタ 8">
            <a:extLst>
              <a:ext uri="{FF2B5EF4-FFF2-40B4-BE49-F238E27FC236}">
                <a16:creationId xmlns:a16="http://schemas.microsoft.com/office/drawing/2014/main" id="{977EFFE3-8281-4B2E-9D1E-AF85CFB00F97}"/>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pic>
        <p:nvPicPr>
          <p:cNvPr id="11" name="図 10">
            <a:extLst>
              <a:ext uri="{FF2B5EF4-FFF2-40B4-BE49-F238E27FC236}">
                <a16:creationId xmlns:a16="http://schemas.microsoft.com/office/drawing/2014/main" id="{9D9AEF67-D466-41E4-93B1-71C1994C21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sp>
        <p:nvSpPr>
          <p:cNvPr id="20" name="タイトル 1">
            <a:extLst>
              <a:ext uri="{FF2B5EF4-FFF2-40B4-BE49-F238E27FC236}">
                <a16:creationId xmlns:a16="http://schemas.microsoft.com/office/drawing/2014/main" id="{AD0B4E67-EA80-4278-899B-387B8915FD0E}"/>
              </a:ext>
            </a:extLst>
          </p:cNvPr>
          <p:cNvSpPr txBox="1">
            <a:spLocks/>
          </p:cNvSpPr>
          <p:nvPr/>
        </p:nvSpPr>
        <p:spPr>
          <a:xfrm>
            <a:off x="253812" y="11061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400" kern="0" dirty="0">
                <a:solidFill>
                  <a:srgbClr val="006600"/>
                </a:solidFill>
                <a:latin typeface="+mn-ea"/>
                <a:ea typeface="+mn-ea"/>
              </a:rPr>
              <a:t>主な論点 （事務局案）</a:t>
            </a:r>
          </a:p>
        </p:txBody>
      </p:sp>
      <p:sp>
        <p:nvSpPr>
          <p:cNvPr id="10" name="テキスト ボックス 9">
            <a:extLst>
              <a:ext uri="{FF2B5EF4-FFF2-40B4-BE49-F238E27FC236}">
                <a16:creationId xmlns:a16="http://schemas.microsoft.com/office/drawing/2014/main" id="{CC849A55-3F1D-45CD-AC8E-92FFD2F4BD41}"/>
              </a:ext>
            </a:extLst>
          </p:cNvPr>
          <p:cNvSpPr txBox="1"/>
          <p:nvPr/>
        </p:nvSpPr>
        <p:spPr>
          <a:xfrm>
            <a:off x="358004" y="808543"/>
            <a:ext cx="9315784" cy="817531"/>
          </a:xfrm>
          <a:prstGeom prst="rect">
            <a:avLst/>
          </a:prstGeom>
          <a:noFill/>
        </p:spPr>
        <p:txBody>
          <a:bodyPr wrap="square" rtlCol="0">
            <a:spAutoFit/>
          </a:bodyPr>
          <a:lstStyle/>
          <a:p>
            <a:pPr indent="-185738" algn="just">
              <a:lnSpc>
                <a:spcPts val="3000"/>
              </a:lnSpc>
              <a:spcBef>
                <a:spcPts val="0"/>
              </a:spcBef>
            </a:pPr>
            <a:r>
              <a:rPr lang="ja-JP" altLang="en-US" sz="2200" dirty="0">
                <a:latin typeface="+mn-ea"/>
                <a:ea typeface="+mn-ea"/>
                <a:cs typeface="Meiryo UI" panose="020B0604030504040204" pitchFamily="50" charset="-128"/>
              </a:rPr>
              <a:t>環境保全を前提とした循環型社会の形成とともに、</a:t>
            </a:r>
            <a:endParaRPr lang="en-US" altLang="ja-JP" sz="2200" dirty="0">
              <a:latin typeface="+mn-ea"/>
              <a:ea typeface="+mn-ea"/>
              <a:cs typeface="Meiryo UI" panose="020B0604030504040204" pitchFamily="50" charset="-128"/>
            </a:endParaRPr>
          </a:p>
          <a:p>
            <a:pPr indent="-185738" algn="just">
              <a:lnSpc>
                <a:spcPts val="3000"/>
              </a:lnSpc>
              <a:spcBef>
                <a:spcPts val="0"/>
              </a:spcBef>
            </a:pPr>
            <a:r>
              <a:rPr lang="ja-JP" altLang="en-US" sz="2200" dirty="0">
                <a:latin typeface="+mn-ea"/>
                <a:ea typeface="+mn-ea"/>
                <a:cs typeface="Meiryo UI" panose="020B0604030504040204" pitchFamily="50" charset="-128"/>
              </a:rPr>
              <a:t>これを通じた持続可能な社会の実現をめざすための計画とする。</a:t>
            </a:r>
          </a:p>
        </p:txBody>
      </p:sp>
      <p:sp>
        <p:nvSpPr>
          <p:cNvPr id="12" name="タイトル 1">
            <a:extLst>
              <a:ext uri="{FF2B5EF4-FFF2-40B4-BE49-F238E27FC236}">
                <a16:creationId xmlns:a16="http://schemas.microsoft.com/office/drawing/2014/main" id="{07F55C31-0AD1-4510-9187-11BB292CA64C}"/>
              </a:ext>
            </a:extLst>
          </p:cNvPr>
          <p:cNvSpPr txBox="1">
            <a:spLocks/>
          </p:cNvSpPr>
          <p:nvPr/>
        </p:nvSpPr>
        <p:spPr>
          <a:xfrm>
            <a:off x="365573" y="1839790"/>
            <a:ext cx="2283171" cy="54973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lgn="ctr">
              <a:defRPr/>
            </a:pPr>
            <a:r>
              <a:rPr lang="ja-JP" altLang="en-US" sz="2200" kern="0" dirty="0">
                <a:solidFill>
                  <a:srgbClr val="006600"/>
                </a:solidFill>
                <a:latin typeface="+mn-ea"/>
                <a:ea typeface="+mn-ea"/>
              </a:rPr>
              <a:t>全体像イメージ</a:t>
            </a:r>
          </a:p>
        </p:txBody>
      </p:sp>
      <p:sp>
        <p:nvSpPr>
          <p:cNvPr id="13" name="正方形/長方形 12">
            <a:extLst>
              <a:ext uri="{FF2B5EF4-FFF2-40B4-BE49-F238E27FC236}">
                <a16:creationId xmlns:a16="http://schemas.microsoft.com/office/drawing/2014/main" id="{D8774D47-306F-4E26-BE9C-EC504879086E}"/>
              </a:ext>
            </a:extLst>
          </p:cNvPr>
          <p:cNvSpPr/>
          <p:nvPr/>
        </p:nvSpPr>
        <p:spPr>
          <a:xfrm>
            <a:off x="253812" y="1752967"/>
            <a:ext cx="9507016" cy="4994419"/>
          </a:xfrm>
          <a:prstGeom prst="rect">
            <a:avLst/>
          </a:prstGeom>
          <a:noFill/>
          <a:ln w="0">
            <a:solidFill>
              <a:srgbClr val="889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15" name="円: 塗りつぶしなし 14">
            <a:extLst>
              <a:ext uri="{FF2B5EF4-FFF2-40B4-BE49-F238E27FC236}">
                <a16:creationId xmlns:a16="http://schemas.microsoft.com/office/drawing/2014/main" id="{4CDD85ED-5806-4309-BE16-545D3301694A}"/>
              </a:ext>
            </a:extLst>
          </p:cNvPr>
          <p:cNvSpPr/>
          <p:nvPr/>
        </p:nvSpPr>
        <p:spPr>
          <a:xfrm>
            <a:off x="2932947" y="2589950"/>
            <a:ext cx="4051096" cy="3343612"/>
          </a:xfrm>
          <a:prstGeom prst="donut">
            <a:avLst/>
          </a:prstGeom>
          <a:solidFill>
            <a:srgbClr val="5B6E52">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n-ea"/>
            </a:endParaRPr>
          </a:p>
        </p:txBody>
      </p:sp>
      <p:sp>
        <p:nvSpPr>
          <p:cNvPr id="16" name="四角形: 角を丸くする 15">
            <a:extLst>
              <a:ext uri="{FF2B5EF4-FFF2-40B4-BE49-F238E27FC236}">
                <a16:creationId xmlns:a16="http://schemas.microsoft.com/office/drawing/2014/main" id="{0961271F-0B58-43DF-B630-0C67AFFF739B}"/>
              </a:ext>
            </a:extLst>
          </p:cNvPr>
          <p:cNvSpPr>
            <a:spLocks/>
          </p:cNvSpPr>
          <p:nvPr/>
        </p:nvSpPr>
        <p:spPr>
          <a:xfrm>
            <a:off x="3091435" y="1996129"/>
            <a:ext cx="3744000" cy="1296000"/>
          </a:xfrm>
          <a:prstGeom prst="roundRect">
            <a:avLst>
              <a:gd name="adj" fmla="val 8200"/>
            </a:avLst>
          </a:prstGeom>
          <a:solidFill>
            <a:srgbClr val="C9DA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 name="テキスト ボックス 16">
            <a:extLst>
              <a:ext uri="{FF2B5EF4-FFF2-40B4-BE49-F238E27FC236}">
                <a16:creationId xmlns:a16="http://schemas.microsoft.com/office/drawing/2014/main" id="{10820F8E-DE5A-4E7C-A4B7-4BEF85EEC671}"/>
              </a:ext>
            </a:extLst>
          </p:cNvPr>
          <p:cNvSpPr txBox="1"/>
          <p:nvPr/>
        </p:nvSpPr>
        <p:spPr>
          <a:xfrm>
            <a:off x="2922787" y="2029900"/>
            <a:ext cx="4073504" cy="1261820"/>
          </a:xfrm>
          <a:prstGeom prst="rect">
            <a:avLst/>
          </a:prstGeom>
          <a:noFill/>
        </p:spPr>
        <p:txBody>
          <a:bodyPr wrap="square" rtlCol="0">
            <a:spAutoFit/>
          </a:bodyPr>
          <a:lstStyle/>
          <a:p>
            <a:pPr algn="ctr">
              <a:spcBef>
                <a:spcPts val="600"/>
              </a:spcBef>
            </a:pPr>
            <a:r>
              <a:rPr kumimoji="1" lang="ja-JP" altLang="en-US" b="1" u="sng" dirty="0">
                <a:latin typeface="+mn-ea"/>
                <a:ea typeface="+mn-ea"/>
              </a:rPr>
              <a:t>① サーキュラーエコノミーへの移行</a:t>
            </a:r>
            <a:endParaRPr kumimoji="1" lang="en-US" altLang="ja-JP" b="1" u="sng" dirty="0">
              <a:latin typeface="+mn-ea"/>
              <a:ea typeface="+mn-ea"/>
            </a:endParaRPr>
          </a:p>
          <a:p>
            <a:pPr>
              <a:lnSpc>
                <a:spcPts val="2000"/>
              </a:lnSpc>
              <a:spcBef>
                <a:spcPts val="600"/>
              </a:spcBef>
            </a:pPr>
            <a:r>
              <a:rPr lang="ja-JP" altLang="en-US" sz="1300" dirty="0">
                <a:latin typeface="+mn-ea"/>
                <a:ea typeface="+mn-ea"/>
              </a:rPr>
              <a:t>　　　  ・関係者間の</a:t>
            </a:r>
            <a:r>
              <a:rPr kumimoji="1" lang="ja-JP" altLang="en-US" sz="1300" dirty="0">
                <a:latin typeface="+mn-ea"/>
                <a:ea typeface="+mn-ea"/>
              </a:rPr>
              <a:t>ネットワーク構築</a:t>
            </a:r>
            <a:endParaRPr lang="en-US" altLang="ja-JP" sz="1300" dirty="0">
              <a:latin typeface="+mn-ea"/>
              <a:ea typeface="+mn-ea"/>
            </a:endParaRPr>
          </a:p>
          <a:p>
            <a:pPr>
              <a:lnSpc>
                <a:spcPts val="2000"/>
              </a:lnSpc>
              <a:spcBef>
                <a:spcPts val="200"/>
              </a:spcBef>
            </a:pPr>
            <a:r>
              <a:rPr lang="ja-JP" altLang="en-US" sz="1300" dirty="0">
                <a:latin typeface="+mn-ea"/>
                <a:ea typeface="+mn-ea"/>
              </a:rPr>
              <a:t>　　　  ・民間企業や市町村の連携・取組促進</a:t>
            </a:r>
            <a:endParaRPr lang="en-US" altLang="ja-JP" sz="1300" dirty="0">
              <a:latin typeface="+mn-ea"/>
              <a:ea typeface="+mn-ea"/>
            </a:endParaRPr>
          </a:p>
          <a:p>
            <a:pPr>
              <a:lnSpc>
                <a:spcPts val="2000"/>
              </a:lnSpc>
              <a:spcBef>
                <a:spcPts val="200"/>
              </a:spcBef>
            </a:pPr>
            <a:r>
              <a:rPr lang="ja-JP" altLang="en-US" sz="1300" dirty="0">
                <a:latin typeface="+mn-ea"/>
                <a:ea typeface="+mn-ea"/>
              </a:rPr>
              <a:t>　　　  ・国の施策とも連動した情報収集・発信　等</a:t>
            </a:r>
            <a:endParaRPr kumimoji="1" lang="ja-JP" altLang="en-US" sz="1300" dirty="0">
              <a:latin typeface="+mn-ea"/>
              <a:ea typeface="+mn-ea"/>
            </a:endParaRPr>
          </a:p>
        </p:txBody>
      </p:sp>
      <p:sp>
        <p:nvSpPr>
          <p:cNvPr id="19" name="四角形: 角を丸くする 18">
            <a:extLst>
              <a:ext uri="{FF2B5EF4-FFF2-40B4-BE49-F238E27FC236}">
                <a16:creationId xmlns:a16="http://schemas.microsoft.com/office/drawing/2014/main" id="{088AF309-DA11-4A2D-A8D6-6307ABB4FBBA}"/>
              </a:ext>
            </a:extLst>
          </p:cNvPr>
          <p:cNvSpPr>
            <a:spLocks/>
          </p:cNvSpPr>
          <p:nvPr/>
        </p:nvSpPr>
        <p:spPr>
          <a:xfrm>
            <a:off x="6127804" y="3688356"/>
            <a:ext cx="3420000" cy="1296000"/>
          </a:xfrm>
          <a:prstGeom prst="roundRect">
            <a:avLst>
              <a:gd name="adj" fmla="val 8906"/>
            </a:avLst>
          </a:prstGeom>
          <a:solidFill>
            <a:srgbClr val="C9DA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1" name="四角形: 角を丸くする 20">
            <a:extLst>
              <a:ext uri="{FF2B5EF4-FFF2-40B4-BE49-F238E27FC236}">
                <a16:creationId xmlns:a16="http://schemas.microsoft.com/office/drawing/2014/main" id="{6FC26BC1-985B-4883-A5B6-D0462C273D39}"/>
              </a:ext>
            </a:extLst>
          </p:cNvPr>
          <p:cNvSpPr>
            <a:spLocks/>
          </p:cNvSpPr>
          <p:nvPr/>
        </p:nvSpPr>
        <p:spPr>
          <a:xfrm>
            <a:off x="410180" y="3688356"/>
            <a:ext cx="3420000" cy="1296000"/>
          </a:xfrm>
          <a:prstGeom prst="roundRect">
            <a:avLst>
              <a:gd name="adj" fmla="val 6084"/>
            </a:avLst>
          </a:prstGeom>
          <a:solidFill>
            <a:srgbClr val="C9DA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テキスト ボックス 21">
            <a:extLst>
              <a:ext uri="{FF2B5EF4-FFF2-40B4-BE49-F238E27FC236}">
                <a16:creationId xmlns:a16="http://schemas.microsoft.com/office/drawing/2014/main" id="{9D96756A-C6A9-4910-8444-24FA25009BA6}"/>
              </a:ext>
            </a:extLst>
          </p:cNvPr>
          <p:cNvSpPr txBox="1"/>
          <p:nvPr/>
        </p:nvSpPr>
        <p:spPr>
          <a:xfrm>
            <a:off x="5937940" y="3762344"/>
            <a:ext cx="3784237" cy="1092607"/>
          </a:xfrm>
          <a:prstGeom prst="rect">
            <a:avLst/>
          </a:prstGeom>
          <a:noFill/>
        </p:spPr>
        <p:txBody>
          <a:bodyPr wrap="square" rtlCol="0">
            <a:spAutoFit/>
          </a:bodyPr>
          <a:lstStyle/>
          <a:p>
            <a:pPr algn="ctr">
              <a:lnSpc>
                <a:spcPts val="1800"/>
              </a:lnSpc>
            </a:pPr>
            <a:r>
              <a:rPr lang="ja-JP" altLang="en-US" b="1" u="sng" dirty="0">
                <a:latin typeface="+mn-ea"/>
                <a:ea typeface="+mn-ea"/>
              </a:rPr>
              <a:t>③ カーボンニュートラルの推進</a:t>
            </a:r>
            <a:endParaRPr kumimoji="1" lang="en-US" altLang="ja-JP" b="1" u="sng" dirty="0">
              <a:latin typeface="+mn-ea"/>
              <a:ea typeface="+mn-ea"/>
            </a:endParaRPr>
          </a:p>
          <a:p>
            <a:pPr algn="ctr">
              <a:lnSpc>
                <a:spcPts val="1800"/>
              </a:lnSpc>
              <a:spcBef>
                <a:spcPts val="200"/>
              </a:spcBef>
            </a:pPr>
            <a:r>
              <a:rPr kumimoji="1" lang="ja-JP" altLang="en-US" sz="1400" dirty="0">
                <a:latin typeface="+mn-ea"/>
                <a:ea typeface="+mn-ea"/>
              </a:rPr>
              <a:t>（資源循環分野における脱炭素化）</a:t>
            </a:r>
            <a:endParaRPr kumimoji="1" lang="en-US" altLang="ja-JP" sz="1400" dirty="0">
              <a:latin typeface="+mn-ea"/>
              <a:ea typeface="+mn-ea"/>
            </a:endParaRPr>
          </a:p>
          <a:p>
            <a:pPr>
              <a:lnSpc>
                <a:spcPts val="1400"/>
              </a:lnSpc>
              <a:spcBef>
                <a:spcPts val="600"/>
              </a:spcBef>
            </a:pPr>
            <a:r>
              <a:rPr lang="ja-JP" altLang="en-US" sz="1300" dirty="0">
                <a:latin typeface="+mn-ea"/>
                <a:ea typeface="+mn-ea"/>
              </a:rPr>
              <a:t>　　　　・プラスチックごみ焼却量の削減</a:t>
            </a:r>
            <a:endParaRPr lang="en-US" altLang="ja-JP" sz="1300" dirty="0">
              <a:latin typeface="+mn-ea"/>
              <a:ea typeface="+mn-ea"/>
            </a:endParaRPr>
          </a:p>
          <a:p>
            <a:pPr>
              <a:lnSpc>
                <a:spcPts val="1400"/>
              </a:lnSpc>
              <a:spcBef>
                <a:spcPts val="600"/>
              </a:spcBef>
            </a:pPr>
            <a:r>
              <a:rPr lang="ja-JP" altLang="en-US" sz="1300" dirty="0">
                <a:latin typeface="+mn-ea"/>
                <a:ea typeface="+mn-ea"/>
              </a:rPr>
              <a:t>　　　　・高度な再資源化の推進　　　等</a:t>
            </a:r>
            <a:endParaRPr lang="en-US" altLang="ja-JP" sz="1300" dirty="0">
              <a:latin typeface="+mn-ea"/>
              <a:ea typeface="+mn-ea"/>
            </a:endParaRPr>
          </a:p>
        </p:txBody>
      </p:sp>
      <p:sp>
        <p:nvSpPr>
          <p:cNvPr id="23" name="テキスト ボックス 22">
            <a:extLst>
              <a:ext uri="{FF2B5EF4-FFF2-40B4-BE49-F238E27FC236}">
                <a16:creationId xmlns:a16="http://schemas.microsoft.com/office/drawing/2014/main" id="{0E381BD2-1EF7-498D-8986-40A4D7E8C811}"/>
              </a:ext>
            </a:extLst>
          </p:cNvPr>
          <p:cNvSpPr txBox="1"/>
          <p:nvPr/>
        </p:nvSpPr>
        <p:spPr>
          <a:xfrm>
            <a:off x="339342" y="3762344"/>
            <a:ext cx="3576155" cy="1210524"/>
          </a:xfrm>
          <a:prstGeom prst="rect">
            <a:avLst/>
          </a:prstGeom>
          <a:noFill/>
        </p:spPr>
        <p:txBody>
          <a:bodyPr wrap="square" rtlCol="0">
            <a:spAutoFit/>
          </a:bodyPr>
          <a:lstStyle/>
          <a:p>
            <a:pPr algn="ctr">
              <a:spcBef>
                <a:spcPts val="600"/>
              </a:spcBef>
            </a:pPr>
            <a:r>
              <a:rPr kumimoji="1" lang="ja-JP" altLang="en-US" b="1" u="sng" dirty="0">
                <a:latin typeface="+mn-ea"/>
                <a:ea typeface="+mn-ea"/>
              </a:rPr>
              <a:t>② プラスチックごみ対策の推進</a:t>
            </a:r>
            <a:endParaRPr kumimoji="1" lang="en-US" altLang="ja-JP" u="sng" dirty="0">
              <a:latin typeface="+mn-ea"/>
              <a:ea typeface="+mn-ea"/>
            </a:endParaRPr>
          </a:p>
          <a:p>
            <a:pPr>
              <a:lnSpc>
                <a:spcPts val="2000"/>
              </a:lnSpc>
              <a:spcBef>
                <a:spcPts val="600"/>
              </a:spcBef>
            </a:pPr>
            <a:r>
              <a:rPr kumimoji="1" lang="ja-JP" altLang="en-US" sz="1300" dirty="0">
                <a:latin typeface="+mn-ea"/>
                <a:ea typeface="+mn-ea"/>
              </a:rPr>
              <a:t>　　・使い捨てプラスチックごみ対策</a:t>
            </a:r>
            <a:endParaRPr kumimoji="1" lang="en-US" altLang="ja-JP" sz="1300" dirty="0">
              <a:latin typeface="+mn-ea"/>
              <a:ea typeface="+mn-ea"/>
            </a:endParaRPr>
          </a:p>
          <a:p>
            <a:pPr>
              <a:lnSpc>
                <a:spcPts val="2000"/>
              </a:lnSpc>
              <a:spcBef>
                <a:spcPts val="0"/>
              </a:spcBef>
            </a:pPr>
            <a:r>
              <a:rPr lang="ja-JP" altLang="en-US" sz="1300" dirty="0">
                <a:latin typeface="+mn-ea"/>
                <a:ea typeface="+mn-ea"/>
              </a:rPr>
              <a:t>　　・プラスチックごみの分別収集（市町村）</a:t>
            </a:r>
            <a:endParaRPr kumimoji="1" lang="en-US" altLang="ja-JP" sz="1300" dirty="0">
              <a:latin typeface="+mn-ea"/>
              <a:ea typeface="+mn-ea"/>
            </a:endParaRPr>
          </a:p>
          <a:p>
            <a:pPr>
              <a:lnSpc>
                <a:spcPts val="2000"/>
              </a:lnSpc>
              <a:spcBef>
                <a:spcPts val="0"/>
              </a:spcBef>
            </a:pPr>
            <a:r>
              <a:rPr kumimoji="1" lang="ja-JP" altLang="en-US" sz="1300" dirty="0">
                <a:latin typeface="+mn-ea"/>
                <a:ea typeface="+mn-ea"/>
              </a:rPr>
              <a:t>　　・質の高いリサイクルの推進（</a:t>
            </a:r>
            <a:r>
              <a:rPr kumimoji="1" lang="en-US" altLang="ja-JP" sz="1300" dirty="0" err="1">
                <a:latin typeface="+mn-ea"/>
                <a:ea typeface="+mn-ea"/>
              </a:rPr>
              <a:t>BtoB</a:t>
            </a:r>
            <a:r>
              <a:rPr kumimoji="1" lang="ja-JP" altLang="en-US" sz="1300" dirty="0">
                <a:latin typeface="+mn-ea"/>
                <a:ea typeface="+mn-ea"/>
              </a:rPr>
              <a:t>等） 　</a:t>
            </a:r>
            <a:r>
              <a:rPr lang="ja-JP" altLang="en-US" sz="1300" dirty="0">
                <a:latin typeface="+mn-ea"/>
                <a:ea typeface="+mn-ea"/>
              </a:rPr>
              <a:t>等</a:t>
            </a:r>
            <a:endParaRPr kumimoji="1" lang="en-US" altLang="ja-JP" sz="1300" dirty="0">
              <a:latin typeface="+mn-ea"/>
              <a:ea typeface="+mn-ea"/>
            </a:endParaRPr>
          </a:p>
        </p:txBody>
      </p:sp>
      <p:sp>
        <p:nvSpPr>
          <p:cNvPr id="24" name="テキスト ボックス 23">
            <a:extLst>
              <a:ext uri="{FF2B5EF4-FFF2-40B4-BE49-F238E27FC236}">
                <a16:creationId xmlns:a16="http://schemas.microsoft.com/office/drawing/2014/main" id="{824EDF4C-B2AB-43FC-B028-3DB85C107D14}"/>
              </a:ext>
            </a:extLst>
          </p:cNvPr>
          <p:cNvSpPr txBox="1"/>
          <p:nvPr/>
        </p:nvSpPr>
        <p:spPr>
          <a:xfrm>
            <a:off x="3878597" y="3839728"/>
            <a:ext cx="2135867" cy="954107"/>
          </a:xfrm>
          <a:prstGeom prst="rect">
            <a:avLst/>
          </a:prstGeom>
          <a:noFill/>
        </p:spPr>
        <p:txBody>
          <a:bodyPr wrap="square" rtlCol="0">
            <a:spAutoFit/>
          </a:bodyPr>
          <a:lstStyle/>
          <a:p>
            <a:pPr algn="ctr"/>
            <a:r>
              <a:rPr kumimoji="1" lang="ja-JP" altLang="en-US" sz="2800" b="1" dirty="0">
                <a:latin typeface="+mn-ea"/>
                <a:ea typeface="+mn-ea"/>
              </a:rPr>
              <a:t>循環型社会</a:t>
            </a:r>
            <a:endParaRPr kumimoji="1" lang="en-US" altLang="ja-JP" sz="2800" b="1" dirty="0">
              <a:latin typeface="+mn-ea"/>
              <a:ea typeface="+mn-ea"/>
            </a:endParaRPr>
          </a:p>
          <a:p>
            <a:pPr algn="ctr"/>
            <a:r>
              <a:rPr kumimoji="1" lang="ja-JP" altLang="en-US" sz="2800" b="1" dirty="0">
                <a:latin typeface="+mn-ea"/>
                <a:ea typeface="+mn-ea"/>
              </a:rPr>
              <a:t>形成</a:t>
            </a:r>
          </a:p>
        </p:txBody>
      </p:sp>
      <p:sp>
        <p:nvSpPr>
          <p:cNvPr id="25" name="四角形: 角を丸くする 24">
            <a:extLst>
              <a:ext uri="{FF2B5EF4-FFF2-40B4-BE49-F238E27FC236}">
                <a16:creationId xmlns:a16="http://schemas.microsoft.com/office/drawing/2014/main" id="{EB4C3816-BEC2-47F4-9321-A1CABDB4A2DE}"/>
              </a:ext>
            </a:extLst>
          </p:cNvPr>
          <p:cNvSpPr>
            <a:spLocks/>
          </p:cNvSpPr>
          <p:nvPr/>
        </p:nvSpPr>
        <p:spPr>
          <a:xfrm>
            <a:off x="3170683" y="5252582"/>
            <a:ext cx="3600000" cy="1296000"/>
          </a:xfrm>
          <a:prstGeom prst="roundRect">
            <a:avLst>
              <a:gd name="adj" fmla="val 7495"/>
            </a:avLst>
          </a:prstGeom>
          <a:solidFill>
            <a:srgbClr val="C9DA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 name="テキスト ボックス 25">
            <a:extLst>
              <a:ext uri="{FF2B5EF4-FFF2-40B4-BE49-F238E27FC236}">
                <a16:creationId xmlns:a16="http://schemas.microsoft.com/office/drawing/2014/main" id="{05DED56B-531C-40E2-A898-CA2A8AB4DCFB}"/>
              </a:ext>
            </a:extLst>
          </p:cNvPr>
          <p:cNvSpPr txBox="1"/>
          <p:nvPr/>
        </p:nvSpPr>
        <p:spPr>
          <a:xfrm>
            <a:off x="2932946" y="5310865"/>
            <a:ext cx="4061257" cy="1129733"/>
          </a:xfrm>
          <a:prstGeom prst="rect">
            <a:avLst/>
          </a:prstGeom>
          <a:noFill/>
        </p:spPr>
        <p:txBody>
          <a:bodyPr wrap="square" rtlCol="0">
            <a:spAutoFit/>
          </a:bodyPr>
          <a:lstStyle/>
          <a:p>
            <a:pPr algn="ctr">
              <a:spcBef>
                <a:spcPts val="600"/>
              </a:spcBef>
            </a:pPr>
            <a:r>
              <a:rPr kumimoji="1" lang="ja-JP" altLang="en-US" b="1" u="sng" dirty="0">
                <a:latin typeface="+mn-ea"/>
                <a:ea typeface="+mn-ea"/>
              </a:rPr>
              <a:t>④ 適正処理の推進</a:t>
            </a:r>
            <a:endParaRPr lang="en-US" altLang="ja-JP" b="1" u="sng" dirty="0">
              <a:latin typeface="+mn-ea"/>
              <a:ea typeface="+mn-ea"/>
            </a:endParaRPr>
          </a:p>
          <a:p>
            <a:pPr algn="ctr">
              <a:spcBef>
                <a:spcPts val="600"/>
              </a:spcBef>
            </a:pPr>
            <a:r>
              <a:rPr kumimoji="1" lang="ja-JP" altLang="en-US" sz="1300" dirty="0">
                <a:latin typeface="+mn-ea"/>
                <a:ea typeface="+mn-ea"/>
              </a:rPr>
              <a:t>・一廃・産廃の適正処理</a:t>
            </a:r>
            <a:r>
              <a:rPr kumimoji="1" lang="ja-JP" altLang="en-US" sz="1200" dirty="0">
                <a:latin typeface="+mn-ea"/>
                <a:ea typeface="+mn-ea"/>
              </a:rPr>
              <a:t>（建廃・太陽光パネル等）</a:t>
            </a:r>
            <a:endParaRPr kumimoji="1" lang="en-US" altLang="ja-JP" sz="1200" dirty="0">
              <a:latin typeface="+mn-ea"/>
              <a:ea typeface="+mn-ea"/>
            </a:endParaRPr>
          </a:p>
          <a:p>
            <a:pPr>
              <a:lnSpc>
                <a:spcPts val="1800"/>
              </a:lnSpc>
              <a:spcBef>
                <a:spcPts val="200"/>
              </a:spcBef>
            </a:pPr>
            <a:r>
              <a:rPr kumimoji="1" lang="ja-JP" altLang="en-US" sz="1300" dirty="0">
                <a:latin typeface="+mn-ea"/>
                <a:ea typeface="+mn-ea"/>
              </a:rPr>
              <a:t>　　  ・最終処分場確保</a:t>
            </a:r>
            <a:endParaRPr lang="en-US" altLang="ja-JP" sz="1300" dirty="0">
              <a:latin typeface="+mn-ea"/>
              <a:ea typeface="+mn-ea"/>
            </a:endParaRPr>
          </a:p>
          <a:p>
            <a:pPr>
              <a:lnSpc>
                <a:spcPts val="1800"/>
              </a:lnSpc>
              <a:spcBef>
                <a:spcPts val="200"/>
              </a:spcBef>
            </a:pPr>
            <a:r>
              <a:rPr kumimoji="1" lang="ja-JP" altLang="en-US" sz="1300" dirty="0">
                <a:latin typeface="+mn-ea"/>
                <a:ea typeface="+mn-ea"/>
              </a:rPr>
              <a:t>      ・災害廃棄物対策　　等</a:t>
            </a:r>
          </a:p>
        </p:txBody>
      </p:sp>
      <p:sp>
        <p:nvSpPr>
          <p:cNvPr id="29" name="テキスト ボックス 28">
            <a:extLst>
              <a:ext uri="{FF2B5EF4-FFF2-40B4-BE49-F238E27FC236}">
                <a16:creationId xmlns:a16="http://schemas.microsoft.com/office/drawing/2014/main" id="{CDB68386-56E2-4C16-944E-CF4C05FC645F}"/>
              </a:ext>
            </a:extLst>
          </p:cNvPr>
          <p:cNvSpPr txBox="1"/>
          <p:nvPr/>
        </p:nvSpPr>
        <p:spPr>
          <a:xfrm>
            <a:off x="9731232" y="6641246"/>
            <a:ext cx="159909" cy="246221"/>
          </a:xfrm>
          <a:prstGeom prst="rect">
            <a:avLst/>
          </a:prstGeom>
          <a:noFill/>
        </p:spPr>
        <p:txBody>
          <a:bodyPr wrap="square" rtlCol="0">
            <a:spAutoFit/>
          </a:bodyPr>
          <a:lstStyle/>
          <a:p>
            <a:pPr algn="r">
              <a:lnSpc>
                <a:spcPts val="1200"/>
              </a:lnSpc>
            </a:pPr>
            <a:r>
              <a:rPr lang="en-US" altLang="ja-JP" sz="1100" dirty="0">
                <a:latin typeface="+mn-ea"/>
                <a:ea typeface="+mn-ea"/>
              </a:rPr>
              <a:t>3</a:t>
            </a:r>
            <a:endParaRPr kumimoji="1" lang="ja-JP" altLang="en-US" sz="1100" dirty="0">
              <a:latin typeface="+mn-ea"/>
              <a:ea typeface="+mn-ea"/>
            </a:endParaRPr>
          </a:p>
        </p:txBody>
      </p:sp>
    </p:spTree>
  </p:cSld>
  <p:clrMapOvr>
    <a:masterClrMapping/>
  </p:clrMapOvr>
  <p:transition spd="slow" advTm="23132"/>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四角形: 角を丸くする 27">
            <a:extLst>
              <a:ext uri="{FF2B5EF4-FFF2-40B4-BE49-F238E27FC236}">
                <a16:creationId xmlns:a16="http://schemas.microsoft.com/office/drawing/2014/main" id="{EE7F11F7-3237-4D38-8DFE-5422EA800E4A}"/>
              </a:ext>
            </a:extLst>
          </p:cNvPr>
          <p:cNvSpPr/>
          <p:nvPr/>
        </p:nvSpPr>
        <p:spPr>
          <a:xfrm>
            <a:off x="738436" y="5696120"/>
            <a:ext cx="8583814" cy="757451"/>
          </a:xfrm>
          <a:prstGeom prst="roundRect">
            <a:avLst>
              <a:gd name="adj" fmla="val 7009"/>
            </a:avLst>
          </a:prstGeom>
          <a:solidFill>
            <a:srgbClr val="F4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1">
            <a:extLst>
              <a:ext uri="{FF2B5EF4-FFF2-40B4-BE49-F238E27FC236}">
                <a16:creationId xmlns:a16="http://schemas.microsoft.com/office/drawing/2014/main" id="{60024E93-D28B-494B-9DCB-76D3CDD1FB75}"/>
              </a:ext>
            </a:extLst>
          </p:cNvPr>
          <p:cNvSpPr txBox="1">
            <a:spLocks/>
          </p:cNvSpPr>
          <p:nvPr/>
        </p:nvSpPr>
        <p:spPr>
          <a:xfrm>
            <a:off x="253812" y="11061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400" kern="0" dirty="0">
                <a:solidFill>
                  <a:srgbClr val="006600"/>
                </a:solidFill>
                <a:latin typeface="+mn-ea"/>
                <a:ea typeface="+mn-ea"/>
              </a:rPr>
              <a:t>論点①：サーキュラーエコノミーへの移行（１）</a:t>
            </a:r>
          </a:p>
        </p:txBody>
      </p:sp>
      <p:pic>
        <p:nvPicPr>
          <p:cNvPr id="4" name="図 3">
            <a:extLst>
              <a:ext uri="{FF2B5EF4-FFF2-40B4-BE49-F238E27FC236}">
                <a16:creationId xmlns:a16="http://schemas.microsoft.com/office/drawing/2014/main" id="{E6234718-2AB2-468E-81FF-1434801CE1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5" name="直線コネクタ 4">
            <a:extLst>
              <a:ext uri="{FF2B5EF4-FFF2-40B4-BE49-F238E27FC236}">
                <a16:creationId xmlns:a16="http://schemas.microsoft.com/office/drawing/2014/main" id="{35D71A96-B904-4663-95B2-064A9F775F15}"/>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AAD6D42F-1F1A-48AE-8B08-244B56B2AF78}"/>
              </a:ext>
            </a:extLst>
          </p:cNvPr>
          <p:cNvSpPr txBox="1"/>
          <p:nvPr/>
        </p:nvSpPr>
        <p:spPr>
          <a:xfrm>
            <a:off x="358004" y="1056066"/>
            <a:ext cx="9315784" cy="575799"/>
          </a:xfrm>
          <a:prstGeom prst="rect">
            <a:avLst/>
          </a:prstGeom>
          <a:noFill/>
        </p:spPr>
        <p:txBody>
          <a:bodyPr wrap="square" rtlCol="0">
            <a:spAutoFit/>
          </a:bodyPr>
          <a:lstStyle/>
          <a:p>
            <a:pPr indent="-185738" algn="just">
              <a:lnSpc>
                <a:spcPts val="2000"/>
              </a:lnSpc>
              <a:spcBef>
                <a:spcPts val="0"/>
              </a:spcBef>
            </a:pPr>
            <a:r>
              <a:rPr lang="ja-JP" altLang="en-US" sz="1600" dirty="0">
                <a:latin typeface="+mn-ea"/>
                <a:ea typeface="+mn-ea"/>
                <a:cs typeface="Meiryo UI" panose="020B0604030504040204" pitchFamily="50" charset="-128"/>
              </a:rPr>
              <a:t>適正処理や３Ｒの推進のみならず、サーキュラーエコノミーの移行に資するためにも、市町村、民間事業者、府民のさらなる取組の促進が必要ではないか。</a:t>
            </a:r>
            <a:endParaRPr lang="en-US" altLang="ja-JP" sz="1600" dirty="0">
              <a:latin typeface="+mn-ea"/>
              <a:ea typeface="+mn-ea"/>
              <a:cs typeface="Meiryo UI" panose="020B0604030504040204" pitchFamily="50" charset="-128"/>
            </a:endParaRPr>
          </a:p>
        </p:txBody>
      </p:sp>
      <p:sp>
        <p:nvSpPr>
          <p:cNvPr id="7" name="テキスト ボックス 6">
            <a:extLst>
              <a:ext uri="{FF2B5EF4-FFF2-40B4-BE49-F238E27FC236}">
                <a16:creationId xmlns:a16="http://schemas.microsoft.com/office/drawing/2014/main" id="{B062762C-4712-421F-8318-9382D0B47525}"/>
              </a:ext>
            </a:extLst>
          </p:cNvPr>
          <p:cNvSpPr txBox="1"/>
          <p:nvPr/>
        </p:nvSpPr>
        <p:spPr>
          <a:xfrm>
            <a:off x="208563" y="725159"/>
            <a:ext cx="1640093" cy="369332"/>
          </a:xfrm>
          <a:prstGeom prst="rect">
            <a:avLst/>
          </a:prstGeom>
          <a:noFill/>
        </p:spPr>
        <p:txBody>
          <a:bodyPr wrap="square">
            <a:spAutoFit/>
          </a:bodyPr>
          <a:lstStyle/>
          <a:p>
            <a:pPr>
              <a:spcBef>
                <a:spcPts val="600"/>
              </a:spcBef>
            </a:pPr>
            <a:r>
              <a:rPr lang="ja-JP" altLang="en-US" b="1" dirty="0">
                <a:solidFill>
                  <a:prstClr val="black"/>
                </a:solidFill>
                <a:latin typeface="+mn-ea"/>
                <a:ea typeface="+mn-ea"/>
                <a:cs typeface="Meiryo UI" panose="020B0604030504040204" pitchFamily="50" charset="-128"/>
              </a:rPr>
              <a:t>■主な論点</a:t>
            </a:r>
            <a:endParaRPr lang="en-US" altLang="ja-JP" b="1" dirty="0">
              <a:solidFill>
                <a:prstClr val="black"/>
              </a:solidFill>
              <a:latin typeface="+mn-ea"/>
              <a:ea typeface="+mn-ea"/>
              <a:cs typeface="Meiryo UI" panose="020B0604030504040204" pitchFamily="50" charset="-128"/>
            </a:endParaRPr>
          </a:p>
        </p:txBody>
      </p:sp>
      <p:sp>
        <p:nvSpPr>
          <p:cNvPr id="12" name="テキスト ボックス 11">
            <a:extLst>
              <a:ext uri="{FF2B5EF4-FFF2-40B4-BE49-F238E27FC236}">
                <a16:creationId xmlns:a16="http://schemas.microsoft.com/office/drawing/2014/main" id="{5F9CB6B4-DECB-4048-857D-F79B4400DB2B}"/>
              </a:ext>
            </a:extLst>
          </p:cNvPr>
          <p:cNvSpPr txBox="1"/>
          <p:nvPr/>
        </p:nvSpPr>
        <p:spPr>
          <a:xfrm>
            <a:off x="323585" y="2539680"/>
            <a:ext cx="9329919" cy="827984"/>
          </a:xfrm>
          <a:prstGeom prst="rect">
            <a:avLst/>
          </a:prstGeom>
          <a:noFill/>
        </p:spPr>
        <p:txBody>
          <a:bodyPr wrap="square">
            <a:spAutoFit/>
          </a:bodyPr>
          <a:lstStyle/>
          <a:p>
            <a:pPr marL="216000" indent="-216000" algn="just">
              <a:lnSpc>
                <a:spcPts val="2000"/>
              </a:lnSpc>
              <a:buFont typeface="Wingdings" panose="05000000000000000000" pitchFamily="2" charset="2"/>
              <a:buChar char="Ø"/>
            </a:pPr>
            <a:r>
              <a:rPr lang="ja-JP" altLang="en-US" sz="1400" dirty="0">
                <a:latin typeface="+mn-ea"/>
                <a:ea typeface="+mn-ea"/>
              </a:rPr>
              <a:t>循環型社会の形成に向けて資源生産性・循環利用率を高める取組を一段と強化するためには、従来の延長線上の取組を強化するのではなく、</a:t>
            </a:r>
            <a:r>
              <a:rPr lang="ja-JP" altLang="en-US" sz="1400" dirty="0">
                <a:highlight>
                  <a:srgbClr val="F9F9F5"/>
                </a:highlight>
                <a:latin typeface="+mn-ea"/>
                <a:ea typeface="+mn-ea"/>
              </a:rPr>
              <a:t>大量生産・大量消費・大量廃棄型の経済・社会様式につながる一方通行型の線形経済から、持続可能な形で資源を効率的・循環的に有効利用する循環経済（サーキュラーエコノミー）への移行</a:t>
            </a:r>
            <a:r>
              <a:rPr lang="ja-JP" altLang="en-US" sz="1400" dirty="0">
                <a:latin typeface="+mn-ea"/>
                <a:ea typeface="+mn-ea"/>
              </a:rPr>
              <a:t>を推進することが鍵。</a:t>
            </a:r>
            <a:endParaRPr lang="en-US" altLang="ja-JP" sz="1400" dirty="0">
              <a:latin typeface="+mn-ea"/>
              <a:ea typeface="+mn-ea"/>
            </a:endParaRPr>
          </a:p>
        </p:txBody>
      </p:sp>
      <p:sp>
        <p:nvSpPr>
          <p:cNvPr id="19" name="テキスト ボックス 18">
            <a:extLst>
              <a:ext uri="{FF2B5EF4-FFF2-40B4-BE49-F238E27FC236}">
                <a16:creationId xmlns:a16="http://schemas.microsoft.com/office/drawing/2014/main" id="{03677837-5F00-4201-8C73-46631A22EE77}"/>
              </a:ext>
            </a:extLst>
          </p:cNvPr>
          <p:cNvSpPr txBox="1"/>
          <p:nvPr/>
        </p:nvSpPr>
        <p:spPr>
          <a:xfrm>
            <a:off x="304664" y="2129447"/>
            <a:ext cx="7456648"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① 国の方向性：第五次循環社会形成推進基本計画 </a:t>
            </a:r>
            <a:r>
              <a:rPr lang="ja-JP" altLang="en-US" sz="1400" dirty="0">
                <a:solidFill>
                  <a:prstClr val="black"/>
                </a:solidFill>
                <a:highlight>
                  <a:srgbClr val="E6E6D6"/>
                </a:highlight>
                <a:latin typeface="+mn-ea"/>
                <a:ea typeface="+mn-ea"/>
                <a:cs typeface="Meiryo UI" panose="020B0604030504040204" pitchFamily="50" charset="-128"/>
              </a:rPr>
              <a:t>（</a:t>
            </a:r>
            <a:r>
              <a:rPr lang="en-US" altLang="ja-JP" sz="1400" dirty="0">
                <a:solidFill>
                  <a:prstClr val="black"/>
                </a:solidFill>
                <a:highlight>
                  <a:srgbClr val="E6E6D6"/>
                </a:highlight>
                <a:latin typeface="+mn-ea"/>
                <a:ea typeface="+mn-ea"/>
                <a:cs typeface="Meiryo UI" panose="020B0604030504040204" pitchFamily="50" charset="-128"/>
              </a:rPr>
              <a:t>2024</a:t>
            </a:r>
            <a:r>
              <a:rPr lang="ja-JP" altLang="en-US" sz="1400" dirty="0">
                <a:solidFill>
                  <a:prstClr val="black"/>
                </a:solidFill>
                <a:highlight>
                  <a:srgbClr val="E6E6D6"/>
                </a:highlight>
                <a:latin typeface="+mn-ea"/>
                <a:ea typeface="+mn-ea"/>
                <a:cs typeface="Meiryo UI" panose="020B0604030504040204" pitchFamily="50" charset="-128"/>
              </a:rPr>
              <a:t>年８月公表）</a:t>
            </a:r>
            <a:endParaRPr lang="ja-JP" altLang="en-US" sz="1400" dirty="0">
              <a:highlight>
                <a:srgbClr val="E6E6D6"/>
              </a:highlight>
            </a:endParaRPr>
          </a:p>
        </p:txBody>
      </p:sp>
      <p:sp>
        <p:nvSpPr>
          <p:cNvPr id="20" name="テキスト ボックス 19">
            <a:extLst>
              <a:ext uri="{FF2B5EF4-FFF2-40B4-BE49-F238E27FC236}">
                <a16:creationId xmlns:a16="http://schemas.microsoft.com/office/drawing/2014/main" id="{CBE58057-00B3-452D-9235-1D1107E6DBF6}"/>
              </a:ext>
            </a:extLst>
          </p:cNvPr>
          <p:cNvSpPr txBox="1"/>
          <p:nvPr/>
        </p:nvSpPr>
        <p:spPr>
          <a:xfrm>
            <a:off x="304664" y="3660918"/>
            <a:ext cx="4090940"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② 再生素材の利用促進に係る国の動き</a:t>
            </a:r>
          </a:p>
        </p:txBody>
      </p:sp>
      <p:sp>
        <p:nvSpPr>
          <p:cNvPr id="22" name="テキスト ボックス 21">
            <a:extLst>
              <a:ext uri="{FF2B5EF4-FFF2-40B4-BE49-F238E27FC236}">
                <a16:creationId xmlns:a16="http://schemas.microsoft.com/office/drawing/2014/main" id="{D91B17D1-B37F-4ABC-AA21-FED01EB90FFA}"/>
              </a:ext>
            </a:extLst>
          </p:cNvPr>
          <p:cNvSpPr txBox="1"/>
          <p:nvPr/>
        </p:nvSpPr>
        <p:spPr>
          <a:xfrm>
            <a:off x="360048" y="4053327"/>
            <a:ext cx="5527921" cy="317138"/>
          </a:xfrm>
          <a:prstGeom prst="rect">
            <a:avLst/>
          </a:prstGeom>
          <a:noFill/>
        </p:spPr>
        <p:txBody>
          <a:bodyPr wrap="square" rtlCol="0">
            <a:spAutoFit/>
          </a:bodyPr>
          <a:lstStyle/>
          <a:p>
            <a:pPr marL="216000" indent="-216000" algn="just">
              <a:lnSpc>
                <a:spcPts val="2000"/>
              </a:lnSpc>
              <a:buFont typeface="Wingdings" panose="05000000000000000000" pitchFamily="2" charset="2"/>
              <a:buChar char="Ø"/>
            </a:pPr>
            <a:r>
              <a:rPr lang="ja-JP" altLang="en-US" sz="1500" b="1" dirty="0">
                <a:highlight>
                  <a:srgbClr val="F4F4EC"/>
                </a:highlight>
                <a:latin typeface="+mn-ea"/>
                <a:ea typeface="+mn-ea"/>
              </a:rPr>
              <a:t>再資源化事業等高度化法の施行</a:t>
            </a:r>
            <a:r>
              <a:rPr lang="ja-JP" altLang="en-US" sz="1300" dirty="0">
                <a:latin typeface="+mn-ea"/>
                <a:ea typeface="+mn-ea"/>
              </a:rPr>
              <a:t>（</a:t>
            </a:r>
            <a:r>
              <a:rPr lang="en-US" altLang="ja-JP" sz="1300" dirty="0">
                <a:latin typeface="+mn-ea"/>
                <a:ea typeface="+mn-ea"/>
              </a:rPr>
              <a:t>2025</a:t>
            </a:r>
            <a:r>
              <a:rPr lang="ja-JP" altLang="en-US" sz="1300" dirty="0">
                <a:latin typeface="+mn-ea"/>
                <a:ea typeface="+mn-ea"/>
              </a:rPr>
              <a:t>年度施行予定）</a:t>
            </a:r>
          </a:p>
        </p:txBody>
      </p:sp>
      <p:sp>
        <p:nvSpPr>
          <p:cNvPr id="23" name="テキスト ボックス 22">
            <a:extLst>
              <a:ext uri="{FF2B5EF4-FFF2-40B4-BE49-F238E27FC236}">
                <a16:creationId xmlns:a16="http://schemas.microsoft.com/office/drawing/2014/main" id="{CB4E0CD1-560B-49B2-BA0C-6C927E2CB8A3}"/>
              </a:ext>
            </a:extLst>
          </p:cNvPr>
          <p:cNvSpPr txBox="1"/>
          <p:nvPr/>
        </p:nvSpPr>
        <p:spPr>
          <a:xfrm>
            <a:off x="564000" y="4353724"/>
            <a:ext cx="8976695" cy="571503"/>
          </a:xfrm>
          <a:prstGeom prst="rect">
            <a:avLst/>
          </a:prstGeom>
          <a:noFill/>
        </p:spPr>
        <p:txBody>
          <a:bodyPr wrap="square">
            <a:spAutoFit/>
          </a:bodyPr>
          <a:lstStyle/>
          <a:p>
            <a:pPr marL="144000" indent="-144000" algn="just">
              <a:lnSpc>
                <a:spcPts val="2000"/>
              </a:lnSpc>
              <a:spcBef>
                <a:spcPts val="600"/>
              </a:spcBef>
              <a:buFont typeface="Arial" panose="020B0604020202020204" pitchFamily="34" charset="0"/>
              <a:buChar char="•"/>
            </a:pPr>
            <a:r>
              <a:rPr lang="ja-JP" altLang="en-US" sz="1400" dirty="0">
                <a:latin typeface="+mn-ea"/>
                <a:ea typeface="+mn-ea"/>
              </a:rPr>
              <a:t>脱炭素と再生資源の質と量の確保等の資源循環の取組を一体的に促進するため、基本方針の策定、再資源化事業等の高度化に係る認定制度の創設等の措置を構ずるもの。</a:t>
            </a:r>
          </a:p>
        </p:txBody>
      </p:sp>
      <p:sp>
        <p:nvSpPr>
          <p:cNvPr id="24" name="テキスト ボックス 23">
            <a:extLst>
              <a:ext uri="{FF2B5EF4-FFF2-40B4-BE49-F238E27FC236}">
                <a16:creationId xmlns:a16="http://schemas.microsoft.com/office/drawing/2014/main" id="{6F41E555-3AF5-4A07-ACAE-0DB9F68E1FB9}"/>
              </a:ext>
            </a:extLst>
          </p:cNvPr>
          <p:cNvSpPr txBox="1"/>
          <p:nvPr/>
        </p:nvSpPr>
        <p:spPr>
          <a:xfrm>
            <a:off x="564000" y="5329722"/>
            <a:ext cx="6981288" cy="315023"/>
          </a:xfrm>
          <a:prstGeom prst="rect">
            <a:avLst/>
          </a:prstGeom>
          <a:noFill/>
        </p:spPr>
        <p:txBody>
          <a:bodyPr wrap="square" rtlCol="0">
            <a:spAutoFit/>
          </a:bodyPr>
          <a:lstStyle/>
          <a:p>
            <a:pPr marL="144000" indent="-144000">
              <a:lnSpc>
                <a:spcPts val="2000"/>
              </a:lnSpc>
              <a:buFont typeface="Arial" panose="020B0604020202020204" pitchFamily="34" charset="0"/>
              <a:buChar char="•"/>
            </a:pPr>
            <a:r>
              <a:rPr lang="ja-JP" altLang="en-US" sz="1400" dirty="0">
                <a:highlight>
                  <a:srgbClr val="F9F9F5"/>
                </a:highlight>
                <a:latin typeface="+mn-ea"/>
                <a:ea typeface="+mn-ea"/>
              </a:rPr>
              <a:t>再生材の利用に関する義務</a:t>
            </a:r>
            <a:r>
              <a:rPr lang="ja-JP" altLang="en-US" sz="1400" dirty="0">
                <a:latin typeface="+mn-ea"/>
                <a:ea typeface="+mn-ea"/>
              </a:rPr>
              <a:t>の拡充について検討が進められている。（以下は一部抜粋）</a:t>
            </a:r>
          </a:p>
        </p:txBody>
      </p:sp>
      <p:sp>
        <p:nvSpPr>
          <p:cNvPr id="25" name="テキスト ボックス 24">
            <a:extLst>
              <a:ext uri="{FF2B5EF4-FFF2-40B4-BE49-F238E27FC236}">
                <a16:creationId xmlns:a16="http://schemas.microsoft.com/office/drawing/2014/main" id="{C6CA93BD-E063-491F-B6E6-BD96038ADD5C}"/>
              </a:ext>
            </a:extLst>
          </p:cNvPr>
          <p:cNvSpPr txBox="1"/>
          <p:nvPr/>
        </p:nvSpPr>
        <p:spPr>
          <a:xfrm>
            <a:off x="360048" y="5021826"/>
            <a:ext cx="9242879" cy="317138"/>
          </a:xfrm>
          <a:prstGeom prst="rect">
            <a:avLst/>
          </a:prstGeom>
          <a:noFill/>
        </p:spPr>
        <p:txBody>
          <a:bodyPr wrap="square" rtlCol="0">
            <a:spAutoFit/>
          </a:bodyPr>
          <a:lstStyle/>
          <a:p>
            <a:pPr marL="216000" indent="-216000" algn="just">
              <a:lnSpc>
                <a:spcPts val="2000"/>
              </a:lnSpc>
              <a:buFont typeface="Wingdings" panose="05000000000000000000" pitchFamily="2" charset="2"/>
              <a:buChar char="Ø"/>
            </a:pPr>
            <a:r>
              <a:rPr lang="ja-JP" altLang="en-US" sz="1500" b="1" dirty="0">
                <a:highlight>
                  <a:srgbClr val="F4F4EC"/>
                </a:highlight>
                <a:latin typeface="+mn-ea"/>
                <a:ea typeface="+mn-ea"/>
              </a:rPr>
              <a:t>資源成長志向型の資源自律経済戦略の実現に向けた制度見直しに関する取りまとめ</a:t>
            </a:r>
            <a:r>
              <a:rPr lang="ja-JP" altLang="en-US" sz="1300" dirty="0">
                <a:latin typeface="+mn-ea"/>
                <a:ea typeface="+mn-ea"/>
              </a:rPr>
              <a:t>（</a:t>
            </a:r>
            <a:r>
              <a:rPr lang="en-US" altLang="ja-JP" sz="1300" dirty="0">
                <a:latin typeface="+mn-ea"/>
                <a:ea typeface="+mn-ea"/>
              </a:rPr>
              <a:t>2025</a:t>
            </a:r>
            <a:r>
              <a:rPr lang="ja-JP" altLang="en-US" sz="1300" dirty="0">
                <a:latin typeface="+mn-ea"/>
                <a:ea typeface="+mn-ea"/>
              </a:rPr>
              <a:t>年２月・経産省） </a:t>
            </a:r>
          </a:p>
        </p:txBody>
      </p:sp>
      <p:sp>
        <p:nvSpPr>
          <p:cNvPr id="26" name="テキスト ボックス 25">
            <a:extLst>
              <a:ext uri="{FF2B5EF4-FFF2-40B4-BE49-F238E27FC236}">
                <a16:creationId xmlns:a16="http://schemas.microsoft.com/office/drawing/2014/main" id="{8365D254-C5B6-46A1-ACC9-B84A59607877}"/>
              </a:ext>
            </a:extLst>
          </p:cNvPr>
          <p:cNvSpPr txBox="1"/>
          <p:nvPr/>
        </p:nvSpPr>
        <p:spPr>
          <a:xfrm>
            <a:off x="799317" y="5685646"/>
            <a:ext cx="8522932" cy="757451"/>
          </a:xfrm>
          <a:prstGeom prst="rect">
            <a:avLst/>
          </a:prstGeom>
          <a:noFill/>
        </p:spPr>
        <p:txBody>
          <a:bodyPr wrap="square" rtlCol="0">
            <a:spAutoFit/>
          </a:bodyPr>
          <a:lstStyle/>
          <a:p>
            <a:pPr algn="just">
              <a:lnSpc>
                <a:spcPts val="1800"/>
              </a:lnSpc>
            </a:pPr>
            <a:r>
              <a:rPr lang="ja-JP" altLang="en-US" sz="1400" dirty="0">
                <a:latin typeface="+mn-ea"/>
                <a:ea typeface="+mn-ea"/>
              </a:rPr>
              <a:t>国内マーケットの健全な育成が必要な資源として</a:t>
            </a:r>
            <a:r>
              <a:rPr lang="ja-JP" altLang="en-US" sz="1400" u="sng" dirty="0">
                <a:latin typeface="+mn-ea"/>
                <a:ea typeface="+mn-ea"/>
              </a:rPr>
              <a:t>プラスチック等を制度的に指定し、再生材の利用に関する義務を拡充する</a:t>
            </a:r>
            <a:r>
              <a:rPr lang="ja-JP" altLang="en-US" sz="1400" dirty="0">
                <a:latin typeface="+mn-ea"/>
                <a:ea typeface="+mn-ea"/>
              </a:rPr>
              <a:t>。具体的な義務の内容としては、再生材の利用等に関して取り組むべき事項の明確化、それに関する計画の策定、実績の定期報告を追加する（</a:t>
            </a:r>
            <a:r>
              <a:rPr lang="en-US" altLang="ja-JP" sz="1400" dirty="0">
                <a:latin typeface="+mn-ea"/>
                <a:ea typeface="+mn-ea"/>
              </a:rPr>
              <a:t>PDCA </a:t>
            </a:r>
            <a:r>
              <a:rPr lang="ja-JP" altLang="en-US" sz="1400" dirty="0">
                <a:latin typeface="+mn-ea"/>
                <a:ea typeface="+mn-ea"/>
              </a:rPr>
              <a:t>サイクルの構築）。</a:t>
            </a:r>
          </a:p>
        </p:txBody>
      </p:sp>
      <p:sp>
        <p:nvSpPr>
          <p:cNvPr id="18" name="正方形/長方形 17">
            <a:extLst>
              <a:ext uri="{FF2B5EF4-FFF2-40B4-BE49-F238E27FC236}">
                <a16:creationId xmlns:a16="http://schemas.microsoft.com/office/drawing/2014/main" id="{7BFEF77B-1EEF-48CD-A31C-8B766E4FBD48}"/>
              </a:ext>
            </a:extLst>
          </p:cNvPr>
          <p:cNvSpPr/>
          <p:nvPr/>
        </p:nvSpPr>
        <p:spPr>
          <a:xfrm>
            <a:off x="253812" y="1700807"/>
            <a:ext cx="9507016" cy="5046579"/>
          </a:xfrm>
          <a:prstGeom prst="rect">
            <a:avLst/>
          </a:prstGeom>
          <a:noFill/>
          <a:ln w="0">
            <a:solidFill>
              <a:srgbClr val="889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21" name="テキスト ボックス 20">
            <a:extLst>
              <a:ext uri="{FF2B5EF4-FFF2-40B4-BE49-F238E27FC236}">
                <a16:creationId xmlns:a16="http://schemas.microsoft.com/office/drawing/2014/main" id="{4C9651B6-FA9C-44B5-A934-7E4D9E549AB8}"/>
              </a:ext>
            </a:extLst>
          </p:cNvPr>
          <p:cNvSpPr txBox="1"/>
          <p:nvPr/>
        </p:nvSpPr>
        <p:spPr>
          <a:xfrm>
            <a:off x="253812" y="1700807"/>
            <a:ext cx="2880000" cy="338554"/>
          </a:xfrm>
          <a:prstGeom prst="rect">
            <a:avLst/>
          </a:prstGeom>
          <a:solidFill>
            <a:srgbClr val="D9E0D6"/>
          </a:solidFill>
          <a:ln w="3175">
            <a:solidFill>
              <a:schemeClr val="tx1"/>
            </a:solidFill>
          </a:ln>
        </p:spPr>
        <p:txBody>
          <a:bodyPr wrap="square">
            <a:spAutoFit/>
          </a:bodyPr>
          <a:lstStyle/>
          <a:p>
            <a:pPr algn="ctr">
              <a:spcBef>
                <a:spcPts val="600"/>
              </a:spcBef>
            </a:pPr>
            <a:r>
              <a:rPr lang="ja-JP" altLang="en-US" sz="1600" b="1" dirty="0">
                <a:solidFill>
                  <a:prstClr val="black"/>
                </a:solidFill>
                <a:latin typeface="+mn-ea"/>
                <a:ea typeface="+mn-ea"/>
                <a:cs typeface="Meiryo UI" panose="020B0604030504040204" pitchFamily="50" charset="-128"/>
              </a:rPr>
              <a:t>検討いただく上での参考情報</a:t>
            </a:r>
            <a:endParaRPr lang="en-US" altLang="ja-JP" sz="1600" b="1" dirty="0">
              <a:solidFill>
                <a:prstClr val="black"/>
              </a:solidFill>
              <a:latin typeface="+mn-ea"/>
              <a:ea typeface="+mn-ea"/>
              <a:cs typeface="Meiryo UI" panose="020B0604030504040204" pitchFamily="50" charset="-128"/>
            </a:endParaRPr>
          </a:p>
        </p:txBody>
      </p:sp>
      <p:sp>
        <p:nvSpPr>
          <p:cNvPr id="31" name="テキスト ボックス 30">
            <a:extLst>
              <a:ext uri="{FF2B5EF4-FFF2-40B4-BE49-F238E27FC236}">
                <a16:creationId xmlns:a16="http://schemas.microsoft.com/office/drawing/2014/main" id="{83093B48-284D-41F6-9542-8AF8972CC60A}"/>
              </a:ext>
            </a:extLst>
          </p:cNvPr>
          <p:cNvSpPr txBox="1"/>
          <p:nvPr/>
        </p:nvSpPr>
        <p:spPr>
          <a:xfrm>
            <a:off x="9731232" y="6641246"/>
            <a:ext cx="159909" cy="246221"/>
          </a:xfrm>
          <a:prstGeom prst="rect">
            <a:avLst/>
          </a:prstGeom>
          <a:noFill/>
        </p:spPr>
        <p:txBody>
          <a:bodyPr wrap="square" rtlCol="0">
            <a:spAutoFit/>
          </a:bodyPr>
          <a:lstStyle/>
          <a:p>
            <a:pPr algn="r">
              <a:lnSpc>
                <a:spcPts val="1200"/>
              </a:lnSpc>
            </a:pPr>
            <a:r>
              <a:rPr kumimoji="1" lang="en-US" altLang="ja-JP" sz="1100" dirty="0">
                <a:latin typeface="+mn-ea"/>
                <a:ea typeface="+mn-ea"/>
              </a:rPr>
              <a:t>4</a:t>
            </a:r>
            <a:endParaRPr kumimoji="1" lang="ja-JP" altLang="en-US" sz="1100" dirty="0">
              <a:latin typeface="+mn-ea"/>
              <a:ea typeface="+mn-ea"/>
            </a:endParaRPr>
          </a:p>
        </p:txBody>
      </p:sp>
    </p:spTree>
    <p:extLst>
      <p:ext uri="{BB962C8B-B14F-4D97-AF65-F5344CB8AC3E}">
        <p14:creationId xmlns:p14="http://schemas.microsoft.com/office/powerpoint/2010/main" val="2906437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a:extLst>
              <a:ext uri="{FF2B5EF4-FFF2-40B4-BE49-F238E27FC236}">
                <a16:creationId xmlns:a16="http://schemas.microsoft.com/office/drawing/2014/main" id="{F6ECCDDB-2286-48F6-9394-F3D25DF38E17}"/>
              </a:ext>
            </a:extLst>
          </p:cNvPr>
          <p:cNvSpPr/>
          <p:nvPr/>
        </p:nvSpPr>
        <p:spPr>
          <a:xfrm>
            <a:off x="253812" y="810453"/>
            <a:ext cx="9507016" cy="5936935"/>
          </a:xfrm>
          <a:prstGeom prst="rect">
            <a:avLst/>
          </a:prstGeom>
          <a:noFill/>
          <a:ln w="0">
            <a:solidFill>
              <a:srgbClr val="889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14" name="テキスト ボックス 13">
            <a:extLst>
              <a:ext uri="{FF2B5EF4-FFF2-40B4-BE49-F238E27FC236}">
                <a16:creationId xmlns:a16="http://schemas.microsoft.com/office/drawing/2014/main" id="{4430B046-512B-4F2D-9D3C-2507B7C2080B}"/>
              </a:ext>
            </a:extLst>
          </p:cNvPr>
          <p:cNvSpPr txBox="1"/>
          <p:nvPr/>
        </p:nvSpPr>
        <p:spPr>
          <a:xfrm>
            <a:off x="360048" y="5657086"/>
            <a:ext cx="9400780" cy="1084464"/>
          </a:xfrm>
          <a:prstGeom prst="rect">
            <a:avLst/>
          </a:prstGeom>
          <a:noFill/>
        </p:spPr>
        <p:txBody>
          <a:bodyPr wrap="square">
            <a:spAutoFit/>
          </a:bodyPr>
          <a:lstStyle/>
          <a:p>
            <a:pPr marL="216000" indent="-216000" algn="just">
              <a:lnSpc>
                <a:spcPts val="2000"/>
              </a:lnSpc>
              <a:buFont typeface="Wingdings" panose="05000000000000000000" pitchFamily="2" charset="2"/>
              <a:buChar char="Ø"/>
            </a:pPr>
            <a:r>
              <a:rPr lang="ja-JP" altLang="en-US" sz="1400" dirty="0">
                <a:latin typeface="+mn-ea"/>
                <a:ea typeface="+mn-ea"/>
              </a:rPr>
              <a:t>上記サーキュラーパートナーズへの参画（最新情報の収集等を行い、府内市町村や事業者に還元）</a:t>
            </a:r>
            <a:endParaRPr lang="en-US" altLang="ja-JP" sz="1400" dirty="0">
              <a:latin typeface="+mn-ea"/>
              <a:ea typeface="+mn-ea"/>
            </a:endParaRPr>
          </a:p>
          <a:p>
            <a:pPr marL="216000" indent="-216000" algn="just">
              <a:lnSpc>
                <a:spcPts val="2000"/>
              </a:lnSpc>
              <a:buFont typeface="Wingdings" panose="05000000000000000000" pitchFamily="2" charset="2"/>
              <a:buChar char="Ø"/>
            </a:pPr>
            <a:r>
              <a:rPr lang="ja-JP" altLang="en-US" sz="1400" dirty="0">
                <a:latin typeface="+mn-ea"/>
                <a:ea typeface="+mn-ea"/>
              </a:rPr>
              <a:t>関連セミナーの開催（市町村・ 事業者のサーキュラーエコノミーに対する認知度向上と機運醸成の促進）</a:t>
            </a:r>
            <a:r>
              <a:rPr lang="en-US" altLang="ja-JP" sz="1200" dirty="0">
                <a:latin typeface="+mn-ea"/>
                <a:ea typeface="+mn-ea"/>
              </a:rPr>
              <a:t>※2025.3</a:t>
            </a:r>
            <a:r>
              <a:rPr lang="ja-JP" altLang="en-US" sz="1200" dirty="0">
                <a:latin typeface="+mn-ea"/>
                <a:ea typeface="+mn-ea"/>
              </a:rPr>
              <a:t>開催予定</a:t>
            </a:r>
            <a:endParaRPr lang="en-US" altLang="ja-JP" sz="1200" dirty="0">
              <a:latin typeface="+mn-ea"/>
              <a:ea typeface="+mn-ea"/>
            </a:endParaRPr>
          </a:p>
          <a:p>
            <a:pPr marL="216000" indent="-216000" algn="just">
              <a:lnSpc>
                <a:spcPts val="2000"/>
              </a:lnSpc>
              <a:buFont typeface="Wingdings" panose="05000000000000000000" pitchFamily="2" charset="2"/>
              <a:buChar char="Ø"/>
            </a:pPr>
            <a:r>
              <a:rPr lang="ja-JP" altLang="en-US" sz="1400" dirty="0">
                <a:latin typeface="+mn-ea"/>
                <a:ea typeface="+mn-ea"/>
              </a:rPr>
              <a:t>市町村との情報交換会を通じた先進事例の紹介（サステナブルファッション、製品プラスチックの一括回収、</a:t>
            </a:r>
            <a:r>
              <a:rPr lang="en-US" altLang="ja-JP" sz="1400" dirty="0" err="1">
                <a:latin typeface="+mn-ea"/>
                <a:ea typeface="+mn-ea"/>
              </a:rPr>
              <a:t>BtoB</a:t>
            </a:r>
            <a:r>
              <a:rPr lang="ja-JP" altLang="en-US" sz="1400" dirty="0">
                <a:latin typeface="+mn-ea"/>
                <a:ea typeface="+mn-ea"/>
              </a:rPr>
              <a:t>　等）</a:t>
            </a:r>
            <a:endParaRPr lang="en-US" altLang="ja-JP" sz="1400" dirty="0">
              <a:latin typeface="+mn-ea"/>
              <a:ea typeface="+mn-ea"/>
            </a:endParaRPr>
          </a:p>
          <a:p>
            <a:pPr marL="216000" indent="-216000" algn="just">
              <a:lnSpc>
                <a:spcPts val="2000"/>
              </a:lnSpc>
              <a:buFont typeface="Wingdings" panose="05000000000000000000" pitchFamily="2" charset="2"/>
              <a:buChar char="Ø"/>
            </a:pPr>
            <a:r>
              <a:rPr lang="ja-JP" altLang="en-US" sz="1400" dirty="0">
                <a:latin typeface="+mn-ea"/>
                <a:ea typeface="+mn-ea"/>
              </a:rPr>
              <a:t>大阪府リサイクル製品認定制度の見直し検討の実施（水平リサイクル、海洋プラスチックごみ、カーボンニュートラル）</a:t>
            </a:r>
            <a:endParaRPr lang="en-US" altLang="ja-JP" sz="1200" dirty="0">
              <a:latin typeface="+mn-ea"/>
              <a:ea typeface="+mn-ea"/>
            </a:endParaRPr>
          </a:p>
        </p:txBody>
      </p:sp>
      <p:sp>
        <p:nvSpPr>
          <p:cNvPr id="3" name="タイトル 1">
            <a:extLst>
              <a:ext uri="{FF2B5EF4-FFF2-40B4-BE49-F238E27FC236}">
                <a16:creationId xmlns:a16="http://schemas.microsoft.com/office/drawing/2014/main" id="{60024E93-D28B-494B-9DCB-76D3CDD1FB75}"/>
              </a:ext>
            </a:extLst>
          </p:cNvPr>
          <p:cNvSpPr txBox="1">
            <a:spLocks/>
          </p:cNvSpPr>
          <p:nvPr/>
        </p:nvSpPr>
        <p:spPr>
          <a:xfrm>
            <a:off x="253812" y="11061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400" kern="0" dirty="0">
                <a:solidFill>
                  <a:srgbClr val="006600"/>
                </a:solidFill>
                <a:latin typeface="+mn-ea"/>
                <a:ea typeface="+mn-ea"/>
              </a:rPr>
              <a:t>論点①：サーキュラーエコノミーへの移行（２）</a:t>
            </a:r>
          </a:p>
        </p:txBody>
      </p:sp>
      <p:pic>
        <p:nvPicPr>
          <p:cNvPr id="4" name="図 3">
            <a:extLst>
              <a:ext uri="{FF2B5EF4-FFF2-40B4-BE49-F238E27FC236}">
                <a16:creationId xmlns:a16="http://schemas.microsoft.com/office/drawing/2014/main" id="{E6234718-2AB2-468E-81FF-1434801CE1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5" name="直線コネクタ 4">
            <a:extLst>
              <a:ext uri="{FF2B5EF4-FFF2-40B4-BE49-F238E27FC236}">
                <a16:creationId xmlns:a16="http://schemas.microsoft.com/office/drawing/2014/main" id="{35D71A96-B904-4663-95B2-064A9F775F15}"/>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7A2AD4C4-115B-4CCC-BE46-50D7A1F4C7B4}"/>
              </a:ext>
            </a:extLst>
          </p:cNvPr>
          <p:cNvSpPr txBox="1"/>
          <p:nvPr/>
        </p:nvSpPr>
        <p:spPr>
          <a:xfrm>
            <a:off x="253812" y="804972"/>
            <a:ext cx="2880000" cy="338554"/>
          </a:xfrm>
          <a:prstGeom prst="rect">
            <a:avLst/>
          </a:prstGeom>
          <a:solidFill>
            <a:srgbClr val="D9E0D6"/>
          </a:solidFill>
          <a:ln w="3175">
            <a:solidFill>
              <a:schemeClr val="tx1"/>
            </a:solidFill>
          </a:ln>
        </p:spPr>
        <p:txBody>
          <a:bodyPr wrap="square">
            <a:spAutoFit/>
          </a:bodyPr>
          <a:lstStyle/>
          <a:p>
            <a:pPr algn="ctr">
              <a:spcBef>
                <a:spcPts val="600"/>
              </a:spcBef>
            </a:pPr>
            <a:r>
              <a:rPr lang="ja-JP" altLang="en-US" sz="1600" b="1" dirty="0">
                <a:solidFill>
                  <a:prstClr val="black"/>
                </a:solidFill>
                <a:latin typeface="+mn-ea"/>
                <a:ea typeface="+mn-ea"/>
                <a:cs typeface="Meiryo UI" panose="020B0604030504040204" pitchFamily="50" charset="-128"/>
              </a:rPr>
              <a:t>検討いただく上での参考情報</a:t>
            </a:r>
            <a:endParaRPr lang="en-US" altLang="ja-JP" sz="1600" b="1" dirty="0">
              <a:solidFill>
                <a:prstClr val="black"/>
              </a:solidFill>
              <a:latin typeface="+mn-ea"/>
              <a:ea typeface="+mn-ea"/>
              <a:cs typeface="Meiryo UI" panose="020B0604030504040204" pitchFamily="50" charset="-128"/>
            </a:endParaRPr>
          </a:p>
        </p:txBody>
      </p:sp>
      <p:sp>
        <p:nvSpPr>
          <p:cNvPr id="33" name="テキスト ボックス 32">
            <a:extLst>
              <a:ext uri="{FF2B5EF4-FFF2-40B4-BE49-F238E27FC236}">
                <a16:creationId xmlns:a16="http://schemas.microsoft.com/office/drawing/2014/main" id="{CC13CDBB-DA16-46F8-8320-55BF96E495AC}"/>
              </a:ext>
            </a:extLst>
          </p:cNvPr>
          <p:cNvSpPr txBox="1"/>
          <p:nvPr/>
        </p:nvSpPr>
        <p:spPr>
          <a:xfrm>
            <a:off x="304664" y="1252685"/>
            <a:ext cx="8752792"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③ プラスチックに関する取組の推進（プラスチック資源循環法）</a:t>
            </a:r>
            <a:r>
              <a:rPr lang="ja-JP" altLang="en-US" b="1" dirty="0">
                <a:solidFill>
                  <a:prstClr val="black"/>
                </a:solidFill>
                <a:latin typeface="+mn-ea"/>
                <a:ea typeface="+mn-ea"/>
                <a:cs typeface="Meiryo UI" panose="020B0604030504040204" pitchFamily="50" charset="-128"/>
              </a:rPr>
              <a:t> </a:t>
            </a:r>
            <a:r>
              <a:rPr lang="ja-JP" altLang="en-US" sz="1400" dirty="0">
                <a:solidFill>
                  <a:prstClr val="black"/>
                </a:solidFill>
                <a:latin typeface="+mn-ea"/>
                <a:ea typeface="+mn-ea"/>
                <a:cs typeface="Meiryo UI" panose="020B0604030504040204" pitchFamily="50" charset="-128"/>
              </a:rPr>
              <a:t>（</a:t>
            </a:r>
            <a:r>
              <a:rPr lang="en-US" altLang="ja-JP" sz="1400" dirty="0">
                <a:solidFill>
                  <a:prstClr val="black"/>
                </a:solidFill>
                <a:latin typeface="+mn-ea"/>
                <a:ea typeface="+mn-ea"/>
                <a:cs typeface="Meiryo UI" panose="020B0604030504040204" pitchFamily="50" charset="-128"/>
              </a:rPr>
              <a:t>2022</a:t>
            </a:r>
            <a:r>
              <a:rPr lang="ja-JP" altLang="en-US" sz="1400" dirty="0">
                <a:solidFill>
                  <a:prstClr val="black"/>
                </a:solidFill>
                <a:latin typeface="+mn-ea"/>
                <a:ea typeface="+mn-ea"/>
                <a:cs typeface="Meiryo UI" panose="020B0604030504040204" pitchFamily="50" charset="-128"/>
              </a:rPr>
              <a:t>年４月施行・国）</a:t>
            </a:r>
            <a:endParaRPr lang="ja-JP" altLang="en-US" sz="1400" dirty="0"/>
          </a:p>
        </p:txBody>
      </p:sp>
      <p:sp>
        <p:nvSpPr>
          <p:cNvPr id="34" name="テキスト ボックス 33">
            <a:extLst>
              <a:ext uri="{FF2B5EF4-FFF2-40B4-BE49-F238E27FC236}">
                <a16:creationId xmlns:a16="http://schemas.microsoft.com/office/drawing/2014/main" id="{CB290661-C847-4E2E-9400-F1B79B9F85C9}"/>
              </a:ext>
            </a:extLst>
          </p:cNvPr>
          <p:cNvSpPr txBox="1"/>
          <p:nvPr/>
        </p:nvSpPr>
        <p:spPr>
          <a:xfrm>
            <a:off x="360048" y="1635506"/>
            <a:ext cx="9329919" cy="1930850"/>
          </a:xfrm>
          <a:prstGeom prst="rect">
            <a:avLst/>
          </a:prstGeom>
          <a:noFill/>
        </p:spPr>
        <p:txBody>
          <a:bodyPr wrap="square">
            <a:spAutoFit/>
          </a:bodyPr>
          <a:lstStyle/>
          <a:p>
            <a:pPr marL="216000" indent="-216000" algn="just">
              <a:lnSpc>
                <a:spcPts val="2000"/>
              </a:lnSpc>
              <a:buFont typeface="Wingdings" panose="05000000000000000000" pitchFamily="2" charset="2"/>
              <a:buChar char="Ø"/>
            </a:pPr>
            <a:r>
              <a:rPr lang="ja-JP" altLang="en-US" sz="1400" dirty="0">
                <a:latin typeface="+mn-ea"/>
                <a:ea typeface="+mn-ea"/>
              </a:rPr>
              <a:t>プラスチック製品の設計から排出・回収・リサイクルに至るまでプラスチックのライフサイクル全般に関わる</a:t>
            </a:r>
            <a:r>
              <a:rPr lang="ja-JP" altLang="en-US" sz="1400" dirty="0">
                <a:highlight>
                  <a:srgbClr val="F4F4EC"/>
                </a:highlight>
                <a:latin typeface="+mn-ea"/>
                <a:ea typeface="+mn-ea"/>
              </a:rPr>
              <a:t>事業者、自治体、府民がプラスチック資源循環等（ </a:t>
            </a:r>
            <a:r>
              <a:rPr lang="en-US" altLang="ja-JP" sz="1400" dirty="0">
                <a:highlight>
                  <a:srgbClr val="F4F4EC"/>
                </a:highlight>
                <a:latin typeface="+mn-ea"/>
                <a:ea typeface="+mn-ea"/>
              </a:rPr>
              <a:t>3R+Renewable </a:t>
            </a:r>
            <a:r>
              <a:rPr lang="ja-JP" altLang="en-US" sz="1400" dirty="0">
                <a:highlight>
                  <a:srgbClr val="F4F4EC"/>
                </a:highlight>
                <a:latin typeface="+mn-ea"/>
                <a:ea typeface="+mn-ea"/>
              </a:rPr>
              <a:t>）に取り組んでいくもの。</a:t>
            </a:r>
            <a:endParaRPr lang="en-US" altLang="ja-JP" sz="1400" dirty="0">
              <a:latin typeface="+mn-ea"/>
              <a:ea typeface="+mn-ea"/>
            </a:endParaRPr>
          </a:p>
          <a:p>
            <a:pPr marL="216000" indent="-216000" algn="just">
              <a:lnSpc>
                <a:spcPts val="2000"/>
              </a:lnSpc>
              <a:spcBef>
                <a:spcPts val="600"/>
              </a:spcBef>
              <a:buFont typeface="Wingdings" panose="05000000000000000000" pitchFamily="2" charset="2"/>
              <a:buChar char="Ø"/>
            </a:pPr>
            <a:r>
              <a:rPr lang="ja-JP" altLang="en-US" sz="1400" dirty="0">
                <a:latin typeface="+mn-ea"/>
                <a:ea typeface="+mn-ea"/>
              </a:rPr>
              <a:t>民間事業者や市町村の対応が進んできている。</a:t>
            </a:r>
            <a:endParaRPr lang="en-US" altLang="ja-JP" sz="1400" dirty="0">
              <a:latin typeface="+mn-ea"/>
              <a:ea typeface="+mn-ea"/>
            </a:endParaRPr>
          </a:p>
          <a:p>
            <a:pPr marL="360000" indent="-108000" algn="just">
              <a:lnSpc>
                <a:spcPts val="2000"/>
              </a:lnSpc>
              <a:buFont typeface="Wingdings" panose="05000000000000000000" pitchFamily="2" charset="2"/>
              <a:buChar char=""/>
            </a:pPr>
            <a:r>
              <a:rPr lang="ja-JP" altLang="en-US" sz="1400" dirty="0">
                <a:latin typeface="+mn-ea"/>
                <a:ea typeface="+mn-ea"/>
              </a:rPr>
              <a:t>小売店（コンビニやスーパー）や宿泊施設等による使用削減の取組（消費者への意志確認、軽量化、素材代替など）</a:t>
            </a:r>
            <a:endParaRPr lang="en-US" altLang="ja-JP" sz="1400" dirty="0">
              <a:latin typeface="+mn-ea"/>
              <a:ea typeface="+mn-ea"/>
            </a:endParaRPr>
          </a:p>
          <a:p>
            <a:pPr marL="360000" indent="-108000" algn="just">
              <a:lnSpc>
                <a:spcPts val="2000"/>
              </a:lnSpc>
              <a:buFont typeface="Wingdings" panose="05000000000000000000" pitchFamily="2" charset="2"/>
              <a:buChar char=""/>
            </a:pPr>
            <a:r>
              <a:rPr lang="ja-JP" altLang="en-US" sz="1400" dirty="0">
                <a:latin typeface="+mn-ea"/>
                <a:ea typeface="+mn-ea"/>
              </a:rPr>
              <a:t>市町村による製品プラスチックごみ（家庭由来）の分別収集・再資源化 ⇒ </a:t>
            </a:r>
            <a:r>
              <a:rPr lang="en-US" altLang="ja-JP" sz="1400" dirty="0">
                <a:latin typeface="+mn-ea"/>
                <a:ea typeface="+mn-ea"/>
              </a:rPr>
              <a:t>2025</a:t>
            </a:r>
            <a:r>
              <a:rPr lang="ja-JP" altLang="en-US" sz="1400" dirty="0">
                <a:latin typeface="+mn-ea"/>
                <a:ea typeface="+mn-ea"/>
              </a:rPr>
              <a:t>年４月から大阪市が開始（府内では初）</a:t>
            </a:r>
          </a:p>
          <a:p>
            <a:pPr marL="360000" indent="-108000" algn="just">
              <a:lnSpc>
                <a:spcPts val="2000"/>
              </a:lnSpc>
              <a:buFont typeface="Wingdings" panose="05000000000000000000" pitchFamily="2" charset="2"/>
              <a:buChar char=""/>
            </a:pPr>
            <a:r>
              <a:rPr lang="ja-JP" altLang="en-US" sz="1400" dirty="0">
                <a:latin typeface="+mn-ea"/>
                <a:ea typeface="+mn-ea"/>
              </a:rPr>
              <a:t>大臣認定（製造・販売事業者等による自主回収・再資源化）　</a:t>
            </a:r>
            <a:r>
              <a:rPr lang="en-US" altLang="ja-JP" sz="1200" dirty="0">
                <a:latin typeface="+mn-ea"/>
                <a:ea typeface="+mn-ea"/>
              </a:rPr>
              <a:t>※ </a:t>
            </a:r>
            <a:r>
              <a:rPr lang="ja-JP" altLang="en-US" sz="1200" dirty="0">
                <a:latin typeface="+mn-ea"/>
                <a:ea typeface="+mn-ea"/>
              </a:rPr>
              <a:t>認定事業者は廃棄物処理法の業許可が不要</a:t>
            </a:r>
            <a:endParaRPr lang="en-US" altLang="ja-JP" sz="1200" dirty="0">
              <a:latin typeface="+mn-ea"/>
              <a:ea typeface="+mn-ea"/>
            </a:endParaRPr>
          </a:p>
          <a:p>
            <a:pPr algn="just">
              <a:lnSpc>
                <a:spcPts val="2000"/>
              </a:lnSpc>
            </a:pPr>
            <a:r>
              <a:rPr lang="ja-JP" altLang="en-US" sz="1400" dirty="0">
                <a:latin typeface="+mn-ea"/>
                <a:ea typeface="+mn-ea"/>
              </a:rPr>
              <a:t>        ⇒ 認定例：使用済みの容器を再び同じ種類の容器に戻す水平リサイクル 等</a:t>
            </a:r>
          </a:p>
        </p:txBody>
      </p:sp>
      <p:sp>
        <p:nvSpPr>
          <p:cNvPr id="36" name="テキスト ボックス 35">
            <a:extLst>
              <a:ext uri="{FF2B5EF4-FFF2-40B4-BE49-F238E27FC236}">
                <a16:creationId xmlns:a16="http://schemas.microsoft.com/office/drawing/2014/main" id="{C986D345-220A-450F-9AD8-369529202958}"/>
              </a:ext>
            </a:extLst>
          </p:cNvPr>
          <p:cNvSpPr txBox="1"/>
          <p:nvPr/>
        </p:nvSpPr>
        <p:spPr>
          <a:xfrm>
            <a:off x="304664" y="3552599"/>
            <a:ext cx="2992152"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④ 国による連携促進の動き</a:t>
            </a:r>
            <a:endParaRPr lang="ja-JP" altLang="en-US" sz="1400" b="1" dirty="0">
              <a:highlight>
                <a:srgbClr val="E6E6D6"/>
              </a:highlight>
            </a:endParaRPr>
          </a:p>
        </p:txBody>
      </p:sp>
      <p:sp>
        <p:nvSpPr>
          <p:cNvPr id="39" name="テキスト ボックス 38">
            <a:extLst>
              <a:ext uri="{FF2B5EF4-FFF2-40B4-BE49-F238E27FC236}">
                <a16:creationId xmlns:a16="http://schemas.microsoft.com/office/drawing/2014/main" id="{1A327F35-F2BF-49EC-BD2A-9162D99A78F3}"/>
              </a:ext>
            </a:extLst>
          </p:cNvPr>
          <p:cNvSpPr txBox="1"/>
          <p:nvPr/>
        </p:nvSpPr>
        <p:spPr>
          <a:xfrm>
            <a:off x="360048" y="3971746"/>
            <a:ext cx="9329919" cy="1340945"/>
          </a:xfrm>
          <a:prstGeom prst="rect">
            <a:avLst/>
          </a:prstGeom>
          <a:noFill/>
        </p:spPr>
        <p:txBody>
          <a:bodyPr wrap="square">
            <a:spAutoFit/>
          </a:bodyPr>
          <a:lstStyle/>
          <a:p>
            <a:pPr marL="216000" indent="-216000" algn="just">
              <a:lnSpc>
                <a:spcPts val="2000"/>
              </a:lnSpc>
              <a:buFont typeface="Wingdings" panose="05000000000000000000" pitchFamily="2" charset="2"/>
              <a:buChar char="Ø"/>
            </a:pPr>
            <a:r>
              <a:rPr lang="ja-JP" altLang="en-US" sz="1500" b="1" dirty="0">
                <a:highlight>
                  <a:srgbClr val="F9F9F5"/>
                </a:highlight>
                <a:latin typeface="+mn-ea"/>
                <a:ea typeface="+mn-ea"/>
              </a:rPr>
              <a:t>サーキュラーパートナーズ</a:t>
            </a:r>
            <a:r>
              <a:rPr lang="ja-JP" altLang="en-US" sz="1400" dirty="0">
                <a:latin typeface="+mn-ea"/>
                <a:ea typeface="+mn-ea"/>
              </a:rPr>
              <a:t> </a:t>
            </a:r>
            <a:r>
              <a:rPr lang="ja-JP" altLang="en-US" sz="1300" dirty="0">
                <a:latin typeface="+mn-ea"/>
                <a:ea typeface="+mn-ea"/>
              </a:rPr>
              <a:t>（</a:t>
            </a:r>
            <a:r>
              <a:rPr lang="en-US" altLang="ja-JP" sz="1300" dirty="0">
                <a:latin typeface="+mn-ea"/>
                <a:ea typeface="+mn-ea"/>
              </a:rPr>
              <a:t>2023</a:t>
            </a:r>
            <a:r>
              <a:rPr lang="ja-JP" altLang="en-US" sz="1300" dirty="0">
                <a:latin typeface="+mn-ea"/>
                <a:ea typeface="+mn-ea"/>
              </a:rPr>
              <a:t>年</a:t>
            </a:r>
            <a:r>
              <a:rPr lang="en-US" altLang="ja-JP" sz="1300" dirty="0">
                <a:latin typeface="+mn-ea"/>
                <a:ea typeface="+mn-ea"/>
              </a:rPr>
              <a:t>12</a:t>
            </a:r>
            <a:r>
              <a:rPr lang="ja-JP" altLang="en-US" sz="1300" dirty="0">
                <a:latin typeface="+mn-ea"/>
                <a:ea typeface="+mn-ea"/>
              </a:rPr>
              <a:t>月発足・経済産業省・環境省）</a:t>
            </a:r>
            <a:endParaRPr lang="en-US" altLang="ja-JP" sz="1300" dirty="0">
              <a:latin typeface="+mn-ea"/>
              <a:ea typeface="+mn-ea"/>
            </a:endParaRPr>
          </a:p>
          <a:p>
            <a:pPr marL="360000" indent="-108000" algn="just">
              <a:lnSpc>
                <a:spcPts val="2000"/>
              </a:lnSpc>
              <a:buFont typeface="Wingdings" panose="05000000000000000000" pitchFamily="2" charset="2"/>
              <a:buChar char=""/>
            </a:pPr>
            <a:r>
              <a:rPr lang="ja-JP" altLang="en-US" sz="1400" dirty="0">
                <a:latin typeface="+mn-ea"/>
                <a:ea typeface="+mn-ea"/>
              </a:rPr>
              <a:t>サーキュラーエコノミーの実現には個々の企業だけでは難しいため、ライフサイクル全体の関係者の連携と取組の拡充が必要であり、サーキュラーパートナーズはその一環となるもので、多くの企業・業界団体、都道府県・市町村、大学、研究機関等の関係者が参画している。</a:t>
            </a:r>
            <a:endParaRPr lang="en-US" altLang="ja-JP" sz="1400" dirty="0">
              <a:latin typeface="+mn-ea"/>
              <a:ea typeface="+mn-ea"/>
            </a:endParaRPr>
          </a:p>
          <a:p>
            <a:pPr marL="252000" algn="just">
              <a:lnSpc>
                <a:spcPts val="2000"/>
              </a:lnSpc>
            </a:pPr>
            <a:r>
              <a:rPr lang="ja-JP" altLang="en-US" sz="1400" dirty="0">
                <a:latin typeface="+mn-ea"/>
                <a:ea typeface="+mn-ea"/>
              </a:rPr>
              <a:t>　（</a:t>
            </a:r>
            <a:r>
              <a:rPr lang="ja-JP" altLang="en-US" sz="1400" dirty="0">
                <a:highlight>
                  <a:srgbClr val="F4F4EC"/>
                </a:highlight>
                <a:latin typeface="+mn-ea"/>
                <a:ea typeface="+mn-ea"/>
              </a:rPr>
              <a:t>最新の国の施策・支援メニュー、自治体・民間事業者の先進事例の発信、交流機会の創出</a:t>
            </a:r>
            <a:r>
              <a:rPr lang="ja-JP" altLang="en-US" sz="1400" dirty="0">
                <a:latin typeface="+mn-ea"/>
                <a:ea typeface="+mn-ea"/>
              </a:rPr>
              <a:t>）</a:t>
            </a:r>
          </a:p>
        </p:txBody>
      </p:sp>
      <p:sp>
        <p:nvSpPr>
          <p:cNvPr id="12" name="テキスト ボックス 11">
            <a:extLst>
              <a:ext uri="{FF2B5EF4-FFF2-40B4-BE49-F238E27FC236}">
                <a16:creationId xmlns:a16="http://schemas.microsoft.com/office/drawing/2014/main" id="{7F66DD51-D678-42F4-86C8-C2991BABD939}"/>
              </a:ext>
            </a:extLst>
          </p:cNvPr>
          <p:cNvSpPr txBox="1"/>
          <p:nvPr/>
        </p:nvSpPr>
        <p:spPr>
          <a:xfrm>
            <a:off x="324652" y="5285302"/>
            <a:ext cx="2848136" cy="369332"/>
          </a:xfrm>
          <a:prstGeom prst="rect">
            <a:avLst/>
          </a:prstGeom>
          <a:noFill/>
        </p:spPr>
        <p:txBody>
          <a:bodyPr wrap="square">
            <a:spAutoFit/>
          </a:bodyPr>
          <a:lstStyle/>
          <a:p>
            <a:r>
              <a:rPr lang="ja-JP" altLang="en-US" b="1" dirty="0">
                <a:highlight>
                  <a:srgbClr val="E6E6D6"/>
                </a:highlight>
                <a:latin typeface="+mn-ea"/>
                <a:ea typeface="+mn-ea"/>
                <a:cs typeface="Meiryo UI" panose="020B0604030504040204" pitchFamily="50" charset="-128"/>
              </a:rPr>
              <a:t>⑤ 府の主な取組事例</a:t>
            </a:r>
            <a:endParaRPr lang="ja-JP" altLang="en-US" sz="1400" b="1" dirty="0">
              <a:highlight>
                <a:srgbClr val="E6E6D6"/>
              </a:highlight>
            </a:endParaRPr>
          </a:p>
        </p:txBody>
      </p:sp>
      <p:sp>
        <p:nvSpPr>
          <p:cNvPr id="17" name="テキスト ボックス 16">
            <a:extLst>
              <a:ext uri="{FF2B5EF4-FFF2-40B4-BE49-F238E27FC236}">
                <a16:creationId xmlns:a16="http://schemas.microsoft.com/office/drawing/2014/main" id="{CEC1F237-11B7-4D04-B5D6-A2075D5CAA3F}"/>
              </a:ext>
            </a:extLst>
          </p:cNvPr>
          <p:cNvSpPr txBox="1"/>
          <p:nvPr/>
        </p:nvSpPr>
        <p:spPr>
          <a:xfrm>
            <a:off x="9731232" y="6641246"/>
            <a:ext cx="159909" cy="246221"/>
          </a:xfrm>
          <a:prstGeom prst="rect">
            <a:avLst/>
          </a:prstGeom>
          <a:noFill/>
        </p:spPr>
        <p:txBody>
          <a:bodyPr wrap="square" rtlCol="0">
            <a:spAutoFit/>
          </a:bodyPr>
          <a:lstStyle/>
          <a:p>
            <a:pPr algn="r">
              <a:lnSpc>
                <a:spcPts val="1200"/>
              </a:lnSpc>
            </a:pPr>
            <a:r>
              <a:rPr kumimoji="1" lang="en-US" altLang="ja-JP" sz="1100" dirty="0">
                <a:latin typeface="+mn-ea"/>
                <a:ea typeface="+mn-ea"/>
              </a:rPr>
              <a:t>5</a:t>
            </a:r>
            <a:endParaRPr kumimoji="1" lang="ja-JP" altLang="en-US" sz="1100" dirty="0">
              <a:latin typeface="+mn-ea"/>
              <a:ea typeface="+mn-ea"/>
            </a:endParaRPr>
          </a:p>
        </p:txBody>
      </p:sp>
    </p:spTree>
    <p:extLst>
      <p:ext uri="{BB962C8B-B14F-4D97-AF65-F5344CB8AC3E}">
        <p14:creationId xmlns:p14="http://schemas.microsoft.com/office/powerpoint/2010/main" val="1300208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7C9DCB9E-1008-4F5D-B10D-E08C3F181277}"/>
              </a:ext>
            </a:extLst>
          </p:cNvPr>
          <p:cNvSpPr/>
          <p:nvPr/>
        </p:nvSpPr>
        <p:spPr>
          <a:xfrm>
            <a:off x="253812" y="810453"/>
            <a:ext cx="9507016" cy="5936935"/>
          </a:xfrm>
          <a:prstGeom prst="rect">
            <a:avLst/>
          </a:prstGeom>
          <a:noFill/>
          <a:ln w="0">
            <a:solidFill>
              <a:srgbClr val="889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5BD58CB5-E98D-40CC-966E-3C67300C766C}"/>
              </a:ext>
            </a:extLst>
          </p:cNvPr>
          <p:cNvSpPr txBox="1"/>
          <p:nvPr/>
        </p:nvSpPr>
        <p:spPr>
          <a:xfrm>
            <a:off x="370341" y="1628068"/>
            <a:ext cx="9281847" cy="2101794"/>
          </a:xfrm>
          <a:prstGeom prst="rect">
            <a:avLst/>
          </a:prstGeom>
          <a:noFill/>
        </p:spPr>
        <p:txBody>
          <a:bodyPr wrap="square" rtlCol="0">
            <a:spAutoFit/>
          </a:bodyPr>
          <a:lstStyle/>
          <a:p>
            <a:pPr marL="216000" indent="-216000" algn="just">
              <a:lnSpc>
                <a:spcPts val="1800"/>
              </a:lnSpc>
              <a:buFont typeface="Wingdings" panose="05000000000000000000" pitchFamily="2" charset="2"/>
              <a:buChar char="Ø"/>
            </a:pPr>
            <a:r>
              <a:rPr kumimoji="1" lang="ja-JP" altLang="en-US" sz="1400" dirty="0">
                <a:latin typeface="+mn-ea"/>
                <a:ea typeface="+mn-ea"/>
              </a:rPr>
              <a:t>ペットボトルの水平リサイクル</a:t>
            </a:r>
            <a:endParaRPr kumimoji="1" lang="en-US" altLang="ja-JP" sz="1400" dirty="0">
              <a:latin typeface="+mn-ea"/>
              <a:ea typeface="+mn-ea"/>
            </a:endParaRPr>
          </a:p>
          <a:p>
            <a:pPr marL="360000" indent="-108000" algn="just">
              <a:lnSpc>
                <a:spcPts val="1800"/>
              </a:lnSpc>
              <a:buFont typeface="Wingdings" panose="05000000000000000000" pitchFamily="2" charset="2"/>
              <a:buChar char=""/>
            </a:pPr>
            <a:r>
              <a:rPr lang="ja-JP" altLang="en-US" sz="1300" dirty="0">
                <a:latin typeface="+mn-ea"/>
                <a:ea typeface="+mn-ea"/>
              </a:rPr>
              <a:t>飲料メーカー</a:t>
            </a:r>
            <a:r>
              <a:rPr kumimoji="1" lang="ja-JP" altLang="en-US" sz="1300" dirty="0">
                <a:latin typeface="+mn-ea"/>
                <a:ea typeface="+mn-ea"/>
              </a:rPr>
              <a:t>等と連携し</a:t>
            </a:r>
            <a:r>
              <a:rPr lang="ja-JP" altLang="en-US" sz="1300" dirty="0">
                <a:latin typeface="+mn-ea"/>
                <a:ea typeface="+mn-ea"/>
              </a:rPr>
              <a:t>、</a:t>
            </a:r>
            <a:r>
              <a:rPr kumimoji="1" lang="ja-JP" altLang="en-US" sz="1300" dirty="0">
                <a:latin typeface="+mn-ea"/>
                <a:ea typeface="+mn-ea"/>
              </a:rPr>
              <a:t>ペットボトル（家庭由来）の水平リサイクルを実施。（府内</a:t>
            </a:r>
            <a:r>
              <a:rPr lang="en-US" altLang="ja-JP" sz="1300" dirty="0">
                <a:latin typeface="+mn-ea"/>
                <a:ea typeface="+mn-ea"/>
              </a:rPr>
              <a:t>26</a:t>
            </a:r>
            <a:r>
              <a:rPr kumimoji="1" lang="ja-JP" altLang="en-US" sz="1300" dirty="0">
                <a:latin typeface="+mn-ea"/>
                <a:ea typeface="+mn-ea"/>
              </a:rPr>
              <a:t>市町村（</a:t>
            </a:r>
            <a:r>
              <a:rPr kumimoji="1" lang="en-US" altLang="ja-JP" sz="1300" dirty="0">
                <a:latin typeface="+mn-ea"/>
                <a:ea typeface="+mn-ea"/>
              </a:rPr>
              <a:t>2025.1</a:t>
            </a:r>
            <a:r>
              <a:rPr kumimoji="1" lang="ja-JP" altLang="en-US" sz="1300" dirty="0">
                <a:latin typeface="+mn-ea"/>
                <a:ea typeface="+mn-ea"/>
              </a:rPr>
              <a:t>時点・予定含む））</a:t>
            </a:r>
            <a:endParaRPr lang="en-US" altLang="ja-JP" sz="1300" dirty="0">
              <a:latin typeface="+mn-ea"/>
              <a:ea typeface="+mn-ea"/>
            </a:endParaRPr>
          </a:p>
          <a:p>
            <a:pPr marL="216000" indent="-216000" algn="just">
              <a:lnSpc>
                <a:spcPts val="1800"/>
              </a:lnSpc>
              <a:spcBef>
                <a:spcPts val="500"/>
              </a:spcBef>
              <a:buFont typeface="Wingdings" panose="05000000000000000000" pitchFamily="2" charset="2"/>
              <a:buChar char="Ø"/>
            </a:pPr>
            <a:r>
              <a:rPr kumimoji="1" lang="ja-JP" altLang="en-US" sz="1400" dirty="0">
                <a:latin typeface="+mn-ea"/>
                <a:ea typeface="+mn-ea"/>
              </a:rPr>
              <a:t>民間事業者と連携したリユースや分別回収の推進</a:t>
            </a:r>
            <a:endParaRPr kumimoji="1" lang="en-US" altLang="ja-JP" sz="1400" dirty="0">
              <a:latin typeface="+mn-ea"/>
              <a:ea typeface="+mn-ea"/>
            </a:endParaRPr>
          </a:p>
          <a:p>
            <a:pPr marL="360000" indent="-108000" algn="just">
              <a:lnSpc>
                <a:spcPts val="1800"/>
              </a:lnSpc>
              <a:buFont typeface="Wingdings" panose="05000000000000000000" pitchFamily="2" charset="2"/>
              <a:buChar char=""/>
            </a:pPr>
            <a:r>
              <a:rPr lang="ja-JP" altLang="en-US" sz="1300" dirty="0">
                <a:latin typeface="+mn-ea"/>
                <a:ea typeface="+mn-ea"/>
              </a:rPr>
              <a:t>ネットショッピングサービス（フリマ・不用品買取）、</a:t>
            </a:r>
            <a:r>
              <a:rPr kumimoji="1" lang="ja-JP" altLang="en-US" sz="1300" dirty="0">
                <a:latin typeface="+mn-ea"/>
                <a:ea typeface="+mn-ea"/>
              </a:rPr>
              <a:t>リサイクル回収サービス（パソコン等の小型家電の回収）の</a:t>
            </a:r>
            <a:r>
              <a:rPr lang="ja-JP" altLang="en-US" sz="1300" dirty="0">
                <a:latin typeface="+mn-ea"/>
                <a:ea typeface="+mn-ea"/>
              </a:rPr>
              <a:t>情報提供を実施。</a:t>
            </a:r>
            <a:endParaRPr kumimoji="1" lang="en-US" altLang="ja-JP" sz="1300" dirty="0">
              <a:latin typeface="+mn-ea"/>
              <a:ea typeface="+mn-ea"/>
            </a:endParaRPr>
          </a:p>
          <a:p>
            <a:pPr marL="216000" indent="-216000" algn="just">
              <a:lnSpc>
                <a:spcPts val="1800"/>
              </a:lnSpc>
              <a:spcBef>
                <a:spcPts val="500"/>
              </a:spcBef>
              <a:buFont typeface="Wingdings" panose="05000000000000000000" pitchFamily="2" charset="2"/>
              <a:buChar char="Ø"/>
            </a:pPr>
            <a:r>
              <a:rPr kumimoji="1" lang="ja-JP" altLang="en-US" sz="1400" dirty="0">
                <a:latin typeface="+mn-ea"/>
                <a:ea typeface="+mn-ea"/>
              </a:rPr>
              <a:t>プラスチック使用製品廃棄物の分別収集・再商品化（プラスチック資源循環法）</a:t>
            </a:r>
            <a:endParaRPr kumimoji="1" lang="en-US" altLang="ja-JP" sz="1200" dirty="0">
              <a:latin typeface="+mn-ea"/>
              <a:ea typeface="+mn-ea"/>
            </a:endParaRPr>
          </a:p>
          <a:p>
            <a:pPr marL="360000" indent="-108000" algn="just">
              <a:lnSpc>
                <a:spcPts val="1800"/>
              </a:lnSpc>
              <a:buFont typeface="Wingdings" panose="05000000000000000000" pitchFamily="2" charset="2"/>
              <a:buChar char=""/>
            </a:pPr>
            <a:r>
              <a:rPr kumimoji="1" lang="ja-JP" altLang="en-US" sz="1300" dirty="0">
                <a:latin typeface="+mn-ea"/>
                <a:ea typeface="+mn-ea"/>
              </a:rPr>
              <a:t>大阪市が</a:t>
            </a:r>
            <a:r>
              <a:rPr lang="en-US" altLang="ja-JP" sz="1300" dirty="0">
                <a:latin typeface="+mn-ea"/>
                <a:ea typeface="+mn-ea"/>
              </a:rPr>
              <a:t>2025</a:t>
            </a:r>
            <a:r>
              <a:rPr kumimoji="1" lang="ja-JP" altLang="en-US" sz="1300" dirty="0">
                <a:latin typeface="+mn-ea"/>
                <a:ea typeface="+mn-ea"/>
              </a:rPr>
              <a:t>年４月に開始（リサイクラーと連携した取組、同法の大臣認定を取得）。</a:t>
            </a:r>
            <a:endParaRPr kumimoji="1" lang="en-US" altLang="ja-JP" sz="1300" dirty="0">
              <a:latin typeface="+mn-ea"/>
              <a:ea typeface="+mn-ea"/>
            </a:endParaRPr>
          </a:p>
          <a:p>
            <a:pPr marL="216000" indent="-216000" algn="just">
              <a:lnSpc>
                <a:spcPts val="1800"/>
              </a:lnSpc>
              <a:spcBef>
                <a:spcPts val="500"/>
              </a:spcBef>
              <a:buFont typeface="Wingdings" panose="05000000000000000000" pitchFamily="2" charset="2"/>
              <a:buChar char="Ø"/>
            </a:pPr>
            <a:r>
              <a:rPr lang="ja-JP" altLang="en-US" sz="1400" dirty="0">
                <a:latin typeface="+mn-ea"/>
                <a:ea typeface="+mn-ea"/>
              </a:rPr>
              <a:t>民間事業者等との連携を目的とするプラットフォームの構築</a:t>
            </a:r>
            <a:endParaRPr lang="en-US" altLang="ja-JP" sz="1400" dirty="0">
              <a:latin typeface="+mn-ea"/>
              <a:ea typeface="+mn-ea"/>
            </a:endParaRPr>
          </a:p>
          <a:p>
            <a:pPr marL="360000" indent="-108000" algn="just">
              <a:lnSpc>
                <a:spcPts val="1800"/>
              </a:lnSpc>
              <a:spcBef>
                <a:spcPts val="0"/>
              </a:spcBef>
              <a:buFont typeface="Wingdings" panose="05000000000000000000" pitchFamily="2" charset="2"/>
              <a:buChar char=""/>
            </a:pPr>
            <a:r>
              <a:rPr kumimoji="1" lang="ja-JP" altLang="en-US" sz="1300" dirty="0">
                <a:latin typeface="+mn-ea"/>
                <a:ea typeface="+mn-ea"/>
              </a:rPr>
              <a:t>門真市プラスチック削減プラットフォーム、</a:t>
            </a:r>
            <a:r>
              <a:rPr lang="ja-JP" altLang="en-US" sz="1300" dirty="0">
                <a:latin typeface="+mn-ea"/>
                <a:ea typeface="+mn-ea"/>
              </a:rPr>
              <a:t>ひらかた資源循環プラットフォーム</a:t>
            </a:r>
            <a:endParaRPr lang="en-US" altLang="ja-JP" sz="1300" dirty="0">
              <a:latin typeface="+mn-ea"/>
              <a:ea typeface="+mn-ea"/>
            </a:endParaRPr>
          </a:p>
        </p:txBody>
      </p:sp>
      <p:sp>
        <p:nvSpPr>
          <p:cNvPr id="11" name="タイトル 1">
            <a:extLst>
              <a:ext uri="{FF2B5EF4-FFF2-40B4-BE49-F238E27FC236}">
                <a16:creationId xmlns:a16="http://schemas.microsoft.com/office/drawing/2014/main" id="{1E354CDC-04A5-4E1F-8841-9F89870B97BE}"/>
              </a:ext>
            </a:extLst>
          </p:cNvPr>
          <p:cNvSpPr txBox="1">
            <a:spLocks/>
          </p:cNvSpPr>
          <p:nvPr/>
        </p:nvSpPr>
        <p:spPr>
          <a:xfrm>
            <a:off x="253812" y="11061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400" kern="0" dirty="0">
                <a:solidFill>
                  <a:srgbClr val="006600"/>
                </a:solidFill>
                <a:latin typeface="+mn-ea"/>
                <a:ea typeface="+mn-ea"/>
              </a:rPr>
              <a:t>論点①：サーキュラーエコノミーへの移行（３）</a:t>
            </a:r>
          </a:p>
        </p:txBody>
      </p:sp>
      <p:pic>
        <p:nvPicPr>
          <p:cNvPr id="12" name="図 11">
            <a:extLst>
              <a:ext uri="{FF2B5EF4-FFF2-40B4-BE49-F238E27FC236}">
                <a16:creationId xmlns:a16="http://schemas.microsoft.com/office/drawing/2014/main" id="{F8D7651B-201B-49D8-9F41-A152377BD8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3" name="直線コネクタ 12">
            <a:extLst>
              <a:ext uri="{FF2B5EF4-FFF2-40B4-BE49-F238E27FC236}">
                <a16:creationId xmlns:a16="http://schemas.microsoft.com/office/drawing/2014/main" id="{0CCCC428-5980-4A17-BC82-DDFDBC4A1E2F}"/>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87EAB275-8E23-441A-8BFB-93772F1FF6E3}"/>
              </a:ext>
            </a:extLst>
          </p:cNvPr>
          <p:cNvSpPr txBox="1"/>
          <p:nvPr/>
        </p:nvSpPr>
        <p:spPr>
          <a:xfrm>
            <a:off x="253812" y="804972"/>
            <a:ext cx="2880000" cy="338554"/>
          </a:xfrm>
          <a:prstGeom prst="rect">
            <a:avLst/>
          </a:prstGeom>
          <a:solidFill>
            <a:srgbClr val="D9E0D6"/>
          </a:solidFill>
          <a:ln w="3175">
            <a:solidFill>
              <a:schemeClr val="tx1"/>
            </a:solidFill>
          </a:ln>
        </p:spPr>
        <p:txBody>
          <a:bodyPr wrap="square">
            <a:spAutoFit/>
          </a:bodyPr>
          <a:lstStyle/>
          <a:p>
            <a:pPr algn="ctr">
              <a:spcBef>
                <a:spcPts val="600"/>
              </a:spcBef>
            </a:pPr>
            <a:r>
              <a:rPr lang="ja-JP" altLang="en-US" sz="1600" b="1" dirty="0">
                <a:solidFill>
                  <a:prstClr val="black"/>
                </a:solidFill>
                <a:latin typeface="+mn-ea"/>
                <a:ea typeface="+mn-ea"/>
                <a:cs typeface="Meiryo UI" panose="020B0604030504040204" pitchFamily="50" charset="-128"/>
              </a:rPr>
              <a:t>検討いただく上での参考情報</a:t>
            </a:r>
            <a:endParaRPr lang="en-US" altLang="ja-JP" sz="1600" b="1" dirty="0">
              <a:solidFill>
                <a:prstClr val="black"/>
              </a:solidFill>
              <a:latin typeface="+mn-ea"/>
              <a:ea typeface="+mn-ea"/>
              <a:cs typeface="Meiryo UI" panose="020B0604030504040204" pitchFamily="50" charset="-128"/>
            </a:endParaRPr>
          </a:p>
        </p:txBody>
      </p:sp>
      <p:sp>
        <p:nvSpPr>
          <p:cNvPr id="19" name="テキスト ボックス 18">
            <a:extLst>
              <a:ext uri="{FF2B5EF4-FFF2-40B4-BE49-F238E27FC236}">
                <a16:creationId xmlns:a16="http://schemas.microsoft.com/office/drawing/2014/main" id="{745979BA-D11B-4087-8B28-A919DBA32954}"/>
              </a:ext>
            </a:extLst>
          </p:cNvPr>
          <p:cNvSpPr txBox="1"/>
          <p:nvPr/>
        </p:nvSpPr>
        <p:spPr>
          <a:xfrm>
            <a:off x="304664" y="1252685"/>
            <a:ext cx="8752792"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⑥ 市町村の取組事例：</a:t>
            </a:r>
            <a:r>
              <a:rPr lang="ja-JP" altLang="en-US" sz="1600" b="1" u="sng" dirty="0">
                <a:solidFill>
                  <a:prstClr val="black"/>
                </a:solidFill>
                <a:highlight>
                  <a:srgbClr val="E6E6D6"/>
                </a:highlight>
                <a:latin typeface="+mn-ea"/>
                <a:ea typeface="+mn-ea"/>
                <a:cs typeface="Meiryo UI" panose="020B0604030504040204" pitchFamily="50" charset="-128"/>
              </a:rPr>
              <a:t>民間事業者とも連携</a:t>
            </a:r>
            <a:r>
              <a:rPr lang="ja-JP" altLang="en-US" sz="1600" b="1" dirty="0">
                <a:solidFill>
                  <a:prstClr val="black"/>
                </a:solidFill>
                <a:highlight>
                  <a:srgbClr val="E6E6D6"/>
                </a:highlight>
                <a:latin typeface="+mn-ea"/>
                <a:ea typeface="+mn-ea"/>
                <a:cs typeface="Meiryo UI" panose="020B0604030504040204" pitchFamily="50" charset="-128"/>
              </a:rPr>
              <a:t>した資源循環の取組が始まってきている</a:t>
            </a:r>
            <a:endParaRPr lang="ja-JP" altLang="en-US" sz="1600" b="1" dirty="0">
              <a:highlight>
                <a:srgbClr val="E6E6D6"/>
              </a:highlight>
            </a:endParaRPr>
          </a:p>
        </p:txBody>
      </p:sp>
      <p:sp>
        <p:nvSpPr>
          <p:cNvPr id="20" name="テキスト ボックス 19">
            <a:extLst>
              <a:ext uri="{FF2B5EF4-FFF2-40B4-BE49-F238E27FC236}">
                <a16:creationId xmlns:a16="http://schemas.microsoft.com/office/drawing/2014/main" id="{CE5E068E-E608-4550-89CF-EDCD7A1186F8}"/>
              </a:ext>
            </a:extLst>
          </p:cNvPr>
          <p:cNvSpPr txBox="1"/>
          <p:nvPr/>
        </p:nvSpPr>
        <p:spPr>
          <a:xfrm>
            <a:off x="304664" y="3895282"/>
            <a:ext cx="9347524"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⑦ 民間事業者の取組事例：</a:t>
            </a:r>
            <a:r>
              <a:rPr lang="ja-JP" altLang="en-US" sz="1600" b="1" dirty="0">
                <a:solidFill>
                  <a:prstClr val="black"/>
                </a:solidFill>
                <a:highlight>
                  <a:srgbClr val="E6E6D6"/>
                </a:highlight>
                <a:latin typeface="+mn-ea"/>
                <a:ea typeface="+mn-ea"/>
                <a:cs typeface="Meiryo UI" panose="020B0604030504040204" pitchFamily="50" charset="-128"/>
              </a:rPr>
              <a:t>大手企業を中心に資源循環の取組が始まってきている</a:t>
            </a:r>
            <a:endParaRPr lang="ja-JP" altLang="en-US" sz="1600" b="1" dirty="0">
              <a:highlight>
                <a:srgbClr val="E6E6D6"/>
              </a:highlight>
            </a:endParaRPr>
          </a:p>
        </p:txBody>
      </p:sp>
      <p:sp>
        <p:nvSpPr>
          <p:cNvPr id="22" name="テキスト ボックス 21">
            <a:extLst>
              <a:ext uri="{FF2B5EF4-FFF2-40B4-BE49-F238E27FC236}">
                <a16:creationId xmlns:a16="http://schemas.microsoft.com/office/drawing/2014/main" id="{C336B488-B96E-4044-BE5F-151212087274}"/>
              </a:ext>
            </a:extLst>
          </p:cNvPr>
          <p:cNvSpPr txBox="1"/>
          <p:nvPr/>
        </p:nvSpPr>
        <p:spPr>
          <a:xfrm>
            <a:off x="370341" y="4282122"/>
            <a:ext cx="9191171" cy="2332626"/>
          </a:xfrm>
          <a:prstGeom prst="rect">
            <a:avLst/>
          </a:prstGeom>
          <a:noFill/>
        </p:spPr>
        <p:txBody>
          <a:bodyPr wrap="square" rtlCol="0">
            <a:spAutoFit/>
          </a:bodyPr>
          <a:lstStyle/>
          <a:p>
            <a:pPr marL="216000" indent="-216000" algn="just">
              <a:lnSpc>
                <a:spcPts val="1800"/>
              </a:lnSpc>
              <a:buFont typeface="Wingdings" panose="05000000000000000000" pitchFamily="2" charset="2"/>
              <a:buChar char="Ø"/>
            </a:pPr>
            <a:r>
              <a:rPr kumimoji="1" lang="ja-JP" altLang="en-US" sz="1400" dirty="0">
                <a:latin typeface="+mn-ea"/>
                <a:ea typeface="+mn-ea"/>
              </a:rPr>
              <a:t>民間事業者による分別回収の拡大</a:t>
            </a:r>
            <a:endParaRPr kumimoji="1" lang="en-US" altLang="ja-JP" sz="1400" dirty="0">
              <a:latin typeface="+mn-ea"/>
              <a:ea typeface="+mn-ea"/>
            </a:endParaRPr>
          </a:p>
          <a:p>
            <a:pPr marL="360000" indent="-108000" algn="just">
              <a:lnSpc>
                <a:spcPts val="1800"/>
              </a:lnSpc>
              <a:buFont typeface="Wingdings" panose="05000000000000000000" pitchFamily="2" charset="2"/>
              <a:buChar char=""/>
            </a:pPr>
            <a:r>
              <a:rPr kumimoji="1" lang="ja-JP" altLang="en-US" sz="1300" dirty="0">
                <a:latin typeface="+mn-ea"/>
                <a:ea typeface="+mn-ea"/>
              </a:rPr>
              <a:t>自社製品（衣服・プラ収納用品など多数）の分別回収、</a:t>
            </a:r>
            <a:r>
              <a:rPr lang="ja-JP" altLang="en-US" sz="1300" dirty="0">
                <a:latin typeface="+mn-ea"/>
                <a:ea typeface="+mn-ea"/>
              </a:rPr>
              <a:t>コンビニにおける</a:t>
            </a:r>
            <a:r>
              <a:rPr kumimoji="1" lang="ja-JP" altLang="en-US" sz="1300" dirty="0">
                <a:latin typeface="+mn-ea"/>
                <a:ea typeface="+mn-ea"/>
              </a:rPr>
              <a:t>ペットボトルの回収・水平リサイクルを実施。</a:t>
            </a:r>
          </a:p>
          <a:p>
            <a:pPr marL="216000" indent="-216000" algn="just">
              <a:lnSpc>
                <a:spcPts val="1800"/>
              </a:lnSpc>
              <a:spcBef>
                <a:spcPts val="500"/>
              </a:spcBef>
              <a:buFont typeface="Wingdings" panose="05000000000000000000" pitchFamily="2" charset="2"/>
              <a:buChar char="Ø"/>
            </a:pPr>
            <a:r>
              <a:rPr kumimoji="1" lang="ja-JP" altLang="en-US" sz="1400" dirty="0">
                <a:latin typeface="+mn-ea"/>
                <a:ea typeface="+mn-ea"/>
              </a:rPr>
              <a:t>リユース容器を利用したショッピングサービスの導入</a:t>
            </a:r>
          </a:p>
          <a:p>
            <a:pPr marL="360000" indent="-108000" algn="just">
              <a:lnSpc>
                <a:spcPts val="1800"/>
              </a:lnSpc>
              <a:buFont typeface="Wingdings" panose="05000000000000000000" pitchFamily="2" charset="2"/>
              <a:buChar char=""/>
            </a:pPr>
            <a:r>
              <a:rPr kumimoji="1" lang="ja-JP" altLang="en-US" sz="1300" dirty="0">
                <a:latin typeface="+mn-ea"/>
                <a:ea typeface="+mn-ea"/>
              </a:rPr>
              <a:t>日用品や食品などを、リユース可能な容器で販売、使用済み容器を回収・洗浄、製品を充填し、再販するサービスを実施。</a:t>
            </a:r>
          </a:p>
          <a:p>
            <a:pPr marL="216000" indent="-216000" algn="just">
              <a:lnSpc>
                <a:spcPts val="1800"/>
              </a:lnSpc>
              <a:spcBef>
                <a:spcPts val="500"/>
              </a:spcBef>
              <a:buFont typeface="Wingdings" panose="05000000000000000000" pitchFamily="2" charset="2"/>
              <a:buChar char="Ø"/>
            </a:pPr>
            <a:r>
              <a:rPr kumimoji="1" lang="ja-JP" altLang="en-US" sz="1400" dirty="0">
                <a:latin typeface="+mn-ea"/>
                <a:ea typeface="+mn-ea"/>
              </a:rPr>
              <a:t>廃プラスチックのケミカルリサイクル実証事業（三井化学、花王）</a:t>
            </a:r>
          </a:p>
          <a:p>
            <a:pPr marL="360000" indent="-108000" algn="just">
              <a:lnSpc>
                <a:spcPts val="1800"/>
              </a:lnSpc>
              <a:buFont typeface="Wingdings" panose="05000000000000000000" pitchFamily="2" charset="2"/>
              <a:buChar char=""/>
            </a:pPr>
            <a:r>
              <a:rPr kumimoji="1" lang="ja-JP" altLang="en-US" sz="1300" dirty="0">
                <a:latin typeface="+mn-ea"/>
                <a:ea typeface="+mn-ea"/>
              </a:rPr>
              <a:t>花王が関与した廃プラスチックを原料とし、リサイクルプラスチックとして製造・使用する、ケミカルリサイクルによる循環型スキームの実装に向け共同検討を開始。</a:t>
            </a:r>
          </a:p>
          <a:p>
            <a:pPr marL="216000" indent="-216000" algn="just">
              <a:lnSpc>
                <a:spcPts val="1800"/>
              </a:lnSpc>
              <a:spcBef>
                <a:spcPts val="500"/>
              </a:spcBef>
              <a:buFont typeface="Wingdings" panose="05000000000000000000" pitchFamily="2" charset="2"/>
              <a:buChar char="Ø"/>
            </a:pPr>
            <a:r>
              <a:rPr lang="ja-JP" altLang="en-US" sz="1400" dirty="0">
                <a:latin typeface="+mn-ea"/>
                <a:ea typeface="+mn-ea"/>
              </a:rPr>
              <a:t>建設現場で排出される廃棄物の</a:t>
            </a:r>
            <a:r>
              <a:rPr lang="en-US" altLang="ja-JP" sz="1400" dirty="0">
                <a:latin typeface="+mn-ea"/>
                <a:ea typeface="+mn-ea"/>
              </a:rPr>
              <a:t>100%</a:t>
            </a:r>
            <a:r>
              <a:rPr lang="ja-JP" altLang="en-US" sz="1400" dirty="0">
                <a:latin typeface="+mn-ea"/>
                <a:ea typeface="+mn-ea"/>
              </a:rPr>
              <a:t>リサイクル（積水ハウス）</a:t>
            </a:r>
          </a:p>
          <a:p>
            <a:pPr marL="360000" indent="-108000" algn="just">
              <a:lnSpc>
                <a:spcPts val="1800"/>
              </a:lnSpc>
              <a:spcBef>
                <a:spcPts val="0"/>
              </a:spcBef>
              <a:buFont typeface="Wingdings" panose="05000000000000000000" pitchFamily="2" charset="2"/>
              <a:buChar char=""/>
            </a:pPr>
            <a:r>
              <a:rPr kumimoji="1" lang="ja-JP" altLang="en-US" sz="1300" dirty="0">
                <a:latin typeface="+mn-ea"/>
                <a:ea typeface="+mn-ea"/>
              </a:rPr>
              <a:t>施工現場廃棄物の</a:t>
            </a:r>
            <a:r>
              <a:rPr kumimoji="1" lang="en-US" altLang="ja-JP" sz="1300" dirty="0">
                <a:latin typeface="+mn-ea"/>
                <a:ea typeface="+mn-ea"/>
              </a:rPr>
              <a:t>100%</a:t>
            </a:r>
            <a:r>
              <a:rPr kumimoji="1" lang="ja-JP" altLang="en-US" sz="1300" dirty="0">
                <a:latin typeface="+mn-ea"/>
                <a:ea typeface="+mn-ea"/>
              </a:rPr>
              <a:t>リサイクルの取組「積水ハウスゼロエミッションシステム」を実施。</a:t>
            </a:r>
          </a:p>
        </p:txBody>
      </p:sp>
      <p:sp>
        <p:nvSpPr>
          <p:cNvPr id="14" name="テキスト ボックス 13">
            <a:extLst>
              <a:ext uri="{FF2B5EF4-FFF2-40B4-BE49-F238E27FC236}">
                <a16:creationId xmlns:a16="http://schemas.microsoft.com/office/drawing/2014/main" id="{3715C256-51EF-4A66-864A-59A6A75954A8}"/>
              </a:ext>
            </a:extLst>
          </p:cNvPr>
          <p:cNvSpPr txBox="1"/>
          <p:nvPr/>
        </p:nvSpPr>
        <p:spPr>
          <a:xfrm>
            <a:off x="9731232" y="6641246"/>
            <a:ext cx="159909" cy="246221"/>
          </a:xfrm>
          <a:prstGeom prst="rect">
            <a:avLst/>
          </a:prstGeom>
          <a:noFill/>
        </p:spPr>
        <p:txBody>
          <a:bodyPr wrap="square" rtlCol="0">
            <a:spAutoFit/>
          </a:bodyPr>
          <a:lstStyle/>
          <a:p>
            <a:pPr algn="r">
              <a:lnSpc>
                <a:spcPts val="1200"/>
              </a:lnSpc>
            </a:pPr>
            <a:r>
              <a:rPr kumimoji="1" lang="en-US" altLang="ja-JP" sz="1100" dirty="0">
                <a:latin typeface="+mn-ea"/>
                <a:ea typeface="+mn-ea"/>
              </a:rPr>
              <a:t>6</a:t>
            </a:r>
            <a:endParaRPr kumimoji="1" lang="ja-JP" altLang="en-US" sz="1100" dirty="0">
              <a:latin typeface="+mn-ea"/>
              <a:ea typeface="+mn-ea"/>
            </a:endParaRPr>
          </a:p>
        </p:txBody>
      </p:sp>
    </p:spTree>
    <p:extLst>
      <p:ext uri="{BB962C8B-B14F-4D97-AF65-F5344CB8AC3E}">
        <p14:creationId xmlns:p14="http://schemas.microsoft.com/office/powerpoint/2010/main" val="643979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9F470384-0EEA-4122-A9C8-3CC727817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12" name="直線コネクタ 11">
            <a:extLst>
              <a:ext uri="{FF2B5EF4-FFF2-40B4-BE49-F238E27FC236}">
                <a16:creationId xmlns:a16="http://schemas.microsoft.com/office/drawing/2014/main" id="{2CA11D40-4528-4073-859B-FC791BB7F9D6}"/>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14" name="タイトル 1">
            <a:extLst>
              <a:ext uri="{FF2B5EF4-FFF2-40B4-BE49-F238E27FC236}">
                <a16:creationId xmlns:a16="http://schemas.microsoft.com/office/drawing/2014/main" id="{6B1A2D60-FD02-4853-B6A7-C9C6374D2B68}"/>
              </a:ext>
            </a:extLst>
          </p:cNvPr>
          <p:cNvSpPr txBox="1">
            <a:spLocks/>
          </p:cNvSpPr>
          <p:nvPr/>
        </p:nvSpPr>
        <p:spPr>
          <a:xfrm>
            <a:off x="253812" y="11061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400" kern="0" dirty="0">
                <a:solidFill>
                  <a:srgbClr val="006600"/>
                </a:solidFill>
                <a:latin typeface="+mn-ea"/>
                <a:ea typeface="+mn-ea"/>
              </a:rPr>
              <a:t>論点②：プラスチックごみ対策の推進（１）</a:t>
            </a:r>
          </a:p>
        </p:txBody>
      </p:sp>
      <p:sp>
        <p:nvSpPr>
          <p:cNvPr id="10" name="テキスト ボックス 9">
            <a:extLst>
              <a:ext uri="{FF2B5EF4-FFF2-40B4-BE49-F238E27FC236}">
                <a16:creationId xmlns:a16="http://schemas.microsoft.com/office/drawing/2014/main" id="{59700ABB-DA3E-4B22-875C-1EE5EA9D99F2}"/>
              </a:ext>
            </a:extLst>
          </p:cNvPr>
          <p:cNvSpPr txBox="1"/>
          <p:nvPr/>
        </p:nvSpPr>
        <p:spPr>
          <a:xfrm>
            <a:off x="358004" y="1056066"/>
            <a:ext cx="9315784" cy="575799"/>
          </a:xfrm>
          <a:prstGeom prst="rect">
            <a:avLst/>
          </a:prstGeom>
          <a:noFill/>
        </p:spPr>
        <p:txBody>
          <a:bodyPr wrap="square" rtlCol="0">
            <a:spAutoFit/>
          </a:bodyPr>
          <a:lstStyle/>
          <a:p>
            <a:pPr algn="just">
              <a:lnSpc>
                <a:spcPts val="2000"/>
              </a:lnSpc>
              <a:spcBef>
                <a:spcPts val="0"/>
              </a:spcBef>
            </a:pPr>
            <a:r>
              <a:rPr lang="ja-JP" altLang="en-US" sz="1600" dirty="0">
                <a:latin typeface="+mn-ea"/>
                <a:ea typeface="+mn-ea"/>
                <a:cs typeface="Meiryo UI" panose="020B0604030504040204" pitchFamily="50" charset="-128"/>
              </a:rPr>
              <a:t>適正処理や３Ｒの推進のみならず、大阪ブルー・オーシャン・ビジョンの実現に資するためにも、プラスチックごみの削減等、資源循環分野におけるさらなる取組の推進が必要ではないか。</a:t>
            </a:r>
          </a:p>
        </p:txBody>
      </p:sp>
      <p:sp>
        <p:nvSpPr>
          <p:cNvPr id="15" name="テキスト ボックス 14">
            <a:extLst>
              <a:ext uri="{FF2B5EF4-FFF2-40B4-BE49-F238E27FC236}">
                <a16:creationId xmlns:a16="http://schemas.microsoft.com/office/drawing/2014/main" id="{C8D6FE83-8F8C-420A-8655-F871491F095E}"/>
              </a:ext>
            </a:extLst>
          </p:cNvPr>
          <p:cNvSpPr txBox="1"/>
          <p:nvPr/>
        </p:nvSpPr>
        <p:spPr>
          <a:xfrm>
            <a:off x="208563" y="725159"/>
            <a:ext cx="1640093" cy="369332"/>
          </a:xfrm>
          <a:prstGeom prst="rect">
            <a:avLst/>
          </a:prstGeom>
          <a:noFill/>
        </p:spPr>
        <p:txBody>
          <a:bodyPr wrap="square">
            <a:spAutoFit/>
          </a:bodyPr>
          <a:lstStyle/>
          <a:p>
            <a:pPr>
              <a:spcBef>
                <a:spcPts val="600"/>
              </a:spcBef>
            </a:pPr>
            <a:r>
              <a:rPr lang="ja-JP" altLang="en-US" b="1" dirty="0">
                <a:solidFill>
                  <a:prstClr val="black"/>
                </a:solidFill>
                <a:latin typeface="+mn-ea"/>
                <a:ea typeface="+mn-ea"/>
                <a:cs typeface="Meiryo UI" panose="020B0604030504040204" pitchFamily="50" charset="-128"/>
              </a:rPr>
              <a:t>■主な論点</a:t>
            </a:r>
            <a:endParaRPr lang="en-US" altLang="ja-JP" b="1" dirty="0">
              <a:solidFill>
                <a:prstClr val="black"/>
              </a:solidFill>
              <a:latin typeface="+mn-ea"/>
              <a:ea typeface="+mn-ea"/>
              <a:cs typeface="Meiryo UI" panose="020B0604030504040204" pitchFamily="50" charset="-128"/>
            </a:endParaRPr>
          </a:p>
        </p:txBody>
      </p:sp>
      <p:sp>
        <p:nvSpPr>
          <p:cNvPr id="22" name="テキスト ボックス 21">
            <a:extLst>
              <a:ext uri="{FF2B5EF4-FFF2-40B4-BE49-F238E27FC236}">
                <a16:creationId xmlns:a16="http://schemas.microsoft.com/office/drawing/2014/main" id="{261E05FC-E9C3-4BFE-980E-55E6311177E6}"/>
              </a:ext>
            </a:extLst>
          </p:cNvPr>
          <p:cNvSpPr txBox="1"/>
          <p:nvPr/>
        </p:nvSpPr>
        <p:spPr>
          <a:xfrm>
            <a:off x="304664" y="2051254"/>
            <a:ext cx="7456648"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① 大阪ブルー・オーシャン・ビジョン</a:t>
            </a:r>
            <a:endParaRPr lang="ja-JP" altLang="en-US" sz="1400" dirty="0">
              <a:highlight>
                <a:srgbClr val="E6E6D6"/>
              </a:highlight>
            </a:endParaRPr>
          </a:p>
        </p:txBody>
      </p:sp>
      <p:sp>
        <p:nvSpPr>
          <p:cNvPr id="23" name="テキスト ボックス 22">
            <a:extLst>
              <a:ext uri="{FF2B5EF4-FFF2-40B4-BE49-F238E27FC236}">
                <a16:creationId xmlns:a16="http://schemas.microsoft.com/office/drawing/2014/main" id="{6B5C10E9-8545-445A-BE2D-C5063E41A6C4}"/>
              </a:ext>
            </a:extLst>
          </p:cNvPr>
          <p:cNvSpPr txBox="1"/>
          <p:nvPr/>
        </p:nvSpPr>
        <p:spPr>
          <a:xfrm>
            <a:off x="268660" y="3383054"/>
            <a:ext cx="6011822" cy="369332"/>
          </a:xfrm>
          <a:prstGeom prst="rect">
            <a:avLst/>
          </a:prstGeom>
          <a:noFill/>
        </p:spPr>
        <p:txBody>
          <a:bodyPr wrap="square">
            <a:spAutoFit/>
          </a:bodyPr>
          <a:lstStyle/>
          <a:p>
            <a:r>
              <a:rPr lang="ja-JP" altLang="en-US" b="1" dirty="0">
                <a:solidFill>
                  <a:prstClr val="black"/>
                </a:solidFill>
                <a:highlight>
                  <a:srgbClr val="E6E6D6"/>
                </a:highlight>
                <a:latin typeface="+mn-ea"/>
                <a:ea typeface="+mn-ea"/>
                <a:cs typeface="Meiryo UI" panose="020B0604030504040204" pitchFamily="50" charset="-128"/>
              </a:rPr>
              <a:t>② 「大阪ブルー・オーシャン・ビジョン」実行計画</a:t>
            </a:r>
            <a:r>
              <a:rPr lang="ja-JP" altLang="en-US" sz="1100" dirty="0">
                <a:solidFill>
                  <a:prstClr val="black"/>
                </a:solidFill>
                <a:latin typeface="+mn-ea"/>
                <a:ea typeface="+mn-ea"/>
                <a:cs typeface="Meiryo UI" panose="020B0604030504040204" pitchFamily="50" charset="-128"/>
              </a:rPr>
              <a:t>　（大阪府・大阪市）</a:t>
            </a:r>
          </a:p>
        </p:txBody>
      </p:sp>
      <p:sp>
        <p:nvSpPr>
          <p:cNvPr id="29" name="テキスト ボックス 28">
            <a:extLst>
              <a:ext uri="{FF2B5EF4-FFF2-40B4-BE49-F238E27FC236}">
                <a16:creationId xmlns:a16="http://schemas.microsoft.com/office/drawing/2014/main" id="{0BC37673-6227-4314-8E90-B3FA1EA9B2FC}"/>
              </a:ext>
            </a:extLst>
          </p:cNvPr>
          <p:cNvSpPr txBox="1"/>
          <p:nvPr/>
        </p:nvSpPr>
        <p:spPr>
          <a:xfrm>
            <a:off x="360048" y="3732287"/>
            <a:ext cx="8913433" cy="827984"/>
          </a:xfrm>
          <a:prstGeom prst="rect">
            <a:avLst/>
          </a:prstGeom>
          <a:noFill/>
        </p:spPr>
        <p:txBody>
          <a:bodyPr wrap="square">
            <a:spAutoFit/>
          </a:bodyPr>
          <a:lstStyle/>
          <a:p>
            <a:pPr marL="216000" indent="-216000" algn="just">
              <a:lnSpc>
                <a:spcPts val="2000"/>
              </a:lnSpc>
              <a:buFont typeface="Wingdings" panose="05000000000000000000" pitchFamily="2" charset="2"/>
              <a:buChar char="Ø"/>
            </a:pPr>
            <a:r>
              <a:rPr lang="ja-JP" altLang="en-US" sz="1400" dirty="0">
                <a:latin typeface="+mn-ea"/>
                <a:ea typeface="+mn-ea"/>
              </a:rPr>
              <a:t>計画目標：</a:t>
            </a:r>
            <a:r>
              <a:rPr lang="en-US" altLang="ja-JP" sz="1400" dirty="0">
                <a:latin typeface="+mn-ea"/>
                <a:ea typeface="+mn-ea"/>
              </a:rPr>
              <a:t>2030</a:t>
            </a:r>
            <a:r>
              <a:rPr lang="ja-JP" altLang="en-US" sz="1400" dirty="0">
                <a:latin typeface="+mn-ea"/>
                <a:ea typeface="+mn-ea"/>
              </a:rPr>
              <a:t>年度までに大阪湾に流入するプラスチックごみを半減させる（</a:t>
            </a:r>
            <a:r>
              <a:rPr lang="en-US" altLang="ja-JP" sz="1400" dirty="0">
                <a:latin typeface="+mn-ea"/>
                <a:ea typeface="+mn-ea"/>
              </a:rPr>
              <a:t>2020</a:t>
            </a:r>
            <a:r>
              <a:rPr lang="ja-JP" altLang="en-US" sz="1400" dirty="0">
                <a:latin typeface="+mn-ea"/>
                <a:ea typeface="+mn-ea"/>
              </a:rPr>
              <a:t>年度比） </a:t>
            </a:r>
            <a:r>
              <a:rPr lang="en-US" altLang="ja-JP" sz="1400" dirty="0">
                <a:latin typeface="+mn-ea"/>
                <a:ea typeface="+mn-ea"/>
              </a:rPr>
              <a:t>【58.8t/</a:t>
            </a:r>
            <a:r>
              <a:rPr lang="ja-JP" altLang="en-US" sz="1400" dirty="0">
                <a:latin typeface="+mn-ea"/>
                <a:ea typeface="+mn-ea"/>
              </a:rPr>
              <a:t>年 → </a:t>
            </a:r>
            <a:r>
              <a:rPr lang="en-US" altLang="ja-JP" sz="1400" dirty="0">
                <a:latin typeface="+mn-ea"/>
                <a:ea typeface="+mn-ea"/>
              </a:rPr>
              <a:t>29.4t/</a:t>
            </a:r>
            <a:r>
              <a:rPr lang="ja-JP" altLang="en-US" sz="1400" dirty="0">
                <a:latin typeface="+mn-ea"/>
                <a:ea typeface="+mn-ea"/>
              </a:rPr>
              <a:t>年</a:t>
            </a:r>
            <a:r>
              <a:rPr lang="en-US" altLang="ja-JP" sz="1400" dirty="0">
                <a:latin typeface="+mn-ea"/>
                <a:ea typeface="+mn-ea"/>
              </a:rPr>
              <a:t>】</a:t>
            </a:r>
            <a:endParaRPr lang="ja-JP" altLang="en-US" sz="1400" dirty="0">
              <a:latin typeface="+mn-ea"/>
              <a:ea typeface="+mn-ea"/>
            </a:endParaRPr>
          </a:p>
          <a:p>
            <a:pPr algn="just">
              <a:lnSpc>
                <a:spcPts val="2000"/>
              </a:lnSpc>
            </a:pPr>
            <a:r>
              <a:rPr lang="ja-JP" altLang="en-US" sz="1400" dirty="0">
                <a:latin typeface="+mn-ea"/>
                <a:ea typeface="+mn-ea"/>
              </a:rPr>
              <a:t>　　</a:t>
            </a:r>
            <a:r>
              <a:rPr lang="en-US" altLang="ja-JP" sz="1400" dirty="0">
                <a:latin typeface="+mn-ea"/>
                <a:ea typeface="+mn-ea"/>
              </a:rPr>
              <a:t>2025</a:t>
            </a:r>
            <a:r>
              <a:rPr lang="ja-JP" altLang="en-US" sz="1400" dirty="0">
                <a:latin typeface="+mn-ea"/>
                <a:ea typeface="+mn-ea"/>
              </a:rPr>
              <a:t>年度には当該計画の中間点検を実施予定。</a:t>
            </a:r>
          </a:p>
          <a:p>
            <a:pPr algn="just">
              <a:lnSpc>
                <a:spcPts val="2000"/>
              </a:lnSpc>
            </a:pPr>
            <a:endParaRPr lang="ja-JP" altLang="en-US" sz="1400" dirty="0">
              <a:latin typeface="+mn-ea"/>
              <a:ea typeface="+mn-ea"/>
            </a:endParaRPr>
          </a:p>
        </p:txBody>
      </p:sp>
      <p:sp>
        <p:nvSpPr>
          <p:cNvPr id="31" name="四角形: 角を丸くする 30">
            <a:extLst>
              <a:ext uri="{FF2B5EF4-FFF2-40B4-BE49-F238E27FC236}">
                <a16:creationId xmlns:a16="http://schemas.microsoft.com/office/drawing/2014/main" id="{B2DEDBCC-7FA8-48E4-8C97-E6A073EE3101}"/>
              </a:ext>
            </a:extLst>
          </p:cNvPr>
          <p:cNvSpPr/>
          <p:nvPr/>
        </p:nvSpPr>
        <p:spPr>
          <a:xfrm>
            <a:off x="799396" y="4352125"/>
            <a:ext cx="8256151" cy="588514"/>
          </a:xfrm>
          <a:prstGeom prst="roundRect">
            <a:avLst>
              <a:gd name="adj" fmla="val 7009"/>
            </a:avLst>
          </a:prstGeom>
          <a:solidFill>
            <a:srgbClr val="F4F4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4E59A8D5-B88C-4986-9DAE-9F0C873B27E1}"/>
              </a:ext>
            </a:extLst>
          </p:cNvPr>
          <p:cNvSpPr txBox="1"/>
          <p:nvPr/>
        </p:nvSpPr>
        <p:spPr>
          <a:xfrm>
            <a:off x="861667" y="4347258"/>
            <a:ext cx="8086825" cy="524439"/>
          </a:xfrm>
          <a:prstGeom prst="rect">
            <a:avLst/>
          </a:prstGeom>
          <a:noFill/>
        </p:spPr>
        <p:txBody>
          <a:bodyPr wrap="square" rtlCol="0">
            <a:spAutoFit/>
          </a:bodyPr>
          <a:lstStyle/>
          <a:p>
            <a:pPr algn="just">
              <a:lnSpc>
                <a:spcPts val="1800"/>
              </a:lnSpc>
            </a:pPr>
            <a:r>
              <a:rPr lang="ja-JP" altLang="en-US" sz="1300" dirty="0">
                <a:latin typeface="+mn-ea"/>
                <a:ea typeface="+mn-ea"/>
              </a:rPr>
              <a:t>海洋プラスチックごみの発生を抑制するためには、</a:t>
            </a:r>
            <a:r>
              <a:rPr lang="ja-JP" altLang="en-US" sz="1300" u="sng" dirty="0">
                <a:latin typeface="+mn-ea"/>
                <a:ea typeface="+mn-ea"/>
              </a:rPr>
              <a:t>日常生活や生産活動で発生するプラスチックごみを減らす必要があることから、住民が新たなプラスチックごみを発生させないライフスタイルへ転換するための取組</a:t>
            </a:r>
            <a:r>
              <a:rPr lang="ja-JP" altLang="en-US" sz="1300" dirty="0">
                <a:latin typeface="+mn-ea"/>
                <a:ea typeface="+mn-ea"/>
              </a:rPr>
              <a:t>を進める。</a:t>
            </a:r>
          </a:p>
        </p:txBody>
      </p:sp>
      <p:sp>
        <p:nvSpPr>
          <p:cNvPr id="17" name="テキスト ボックス 16">
            <a:extLst>
              <a:ext uri="{FF2B5EF4-FFF2-40B4-BE49-F238E27FC236}">
                <a16:creationId xmlns:a16="http://schemas.microsoft.com/office/drawing/2014/main" id="{9250C6C6-F683-439E-A6A3-F0B6F28353FB}"/>
              </a:ext>
            </a:extLst>
          </p:cNvPr>
          <p:cNvSpPr txBox="1"/>
          <p:nvPr/>
        </p:nvSpPr>
        <p:spPr>
          <a:xfrm>
            <a:off x="317028" y="5032704"/>
            <a:ext cx="2979788" cy="369332"/>
          </a:xfrm>
          <a:prstGeom prst="rect">
            <a:avLst/>
          </a:prstGeom>
          <a:noFill/>
        </p:spPr>
        <p:txBody>
          <a:bodyPr wrap="square">
            <a:spAutoFit/>
          </a:bodyPr>
          <a:lstStyle/>
          <a:p>
            <a:r>
              <a:rPr lang="ja-JP" altLang="en-US" b="1" dirty="0">
                <a:highlight>
                  <a:srgbClr val="E6E6D6"/>
                </a:highlight>
                <a:latin typeface="+mn-ea"/>
                <a:ea typeface="+mn-ea"/>
                <a:cs typeface="Meiryo UI" panose="020B0604030504040204" pitchFamily="50" charset="-128"/>
              </a:rPr>
              <a:t>③ 府の主な取組事例</a:t>
            </a:r>
            <a:endParaRPr lang="ja-JP" altLang="en-US" sz="1100" dirty="0">
              <a:latin typeface="+mn-ea"/>
              <a:ea typeface="+mn-ea"/>
              <a:cs typeface="Meiryo UI" panose="020B0604030504040204" pitchFamily="50" charset="-128"/>
            </a:endParaRPr>
          </a:p>
        </p:txBody>
      </p:sp>
      <p:sp>
        <p:nvSpPr>
          <p:cNvPr id="25" name="テキスト ボックス 24">
            <a:extLst>
              <a:ext uri="{FF2B5EF4-FFF2-40B4-BE49-F238E27FC236}">
                <a16:creationId xmlns:a16="http://schemas.microsoft.com/office/drawing/2014/main" id="{5D65D527-8581-4AF3-951E-134B8FC5C38D}"/>
              </a:ext>
            </a:extLst>
          </p:cNvPr>
          <p:cNvSpPr txBox="1"/>
          <p:nvPr/>
        </p:nvSpPr>
        <p:spPr>
          <a:xfrm>
            <a:off x="360048" y="2428327"/>
            <a:ext cx="9329919" cy="827984"/>
          </a:xfrm>
          <a:prstGeom prst="rect">
            <a:avLst/>
          </a:prstGeom>
          <a:noFill/>
        </p:spPr>
        <p:txBody>
          <a:bodyPr wrap="square">
            <a:spAutoFit/>
          </a:bodyPr>
          <a:lstStyle/>
          <a:p>
            <a:pPr marL="216000" indent="-216000" algn="just">
              <a:lnSpc>
                <a:spcPts val="2000"/>
              </a:lnSpc>
              <a:buFont typeface="Wingdings" panose="05000000000000000000" pitchFamily="2" charset="2"/>
              <a:buChar char="Ø"/>
            </a:pPr>
            <a:r>
              <a:rPr lang="en-US" altLang="ja-JP" sz="1400" dirty="0">
                <a:latin typeface="+mn-ea"/>
                <a:ea typeface="+mn-ea"/>
              </a:rPr>
              <a:t>G20</a:t>
            </a:r>
            <a:r>
              <a:rPr lang="ja-JP" altLang="en-US" sz="1400" dirty="0">
                <a:latin typeface="+mn-ea"/>
                <a:ea typeface="+mn-ea"/>
              </a:rPr>
              <a:t>大阪サミットにおいて、</a:t>
            </a:r>
            <a:r>
              <a:rPr lang="en-US" altLang="ja-JP" sz="1400" dirty="0">
                <a:latin typeface="+mn-ea"/>
                <a:ea typeface="+mn-ea"/>
              </a:rPr>
              <a:t>2050</a:t>
            </a:r>
            <a:r>
              <a:rPr lang="ja-JP" altLang="en-US" sz="1400" dirty="0">
                <a:latin typeface="+mn-ea"/>
                <a:ea typeface="+mn-ea"/>
              </a:rPr>
              <a:t>年までに海洋プラスチックごみによる新たな汚染ゼロをめざす大阪ブルー・オーシャン・ビジョンが共有され、本ビジョンの目標達成に向け、大阪府・大阪市が共同でプラスチックごみによる河川や海洋汚染の防止に率先して取り組むため、大阪ブルー・オーシャン・ビジョン実行計画が</a:t>
            </a:r>
            <a:r>
              <a:rPr lang="en-US" altLang="ja-JP" sz="1400" dirty="0">
                <a:latin typeface="+mn-ea"/>
                <a:ea typeface="+mn-ea"/>
              </a:rPr>
              <a:t>2021</a:t>
            </a:r>
            <a:r>
              <a:rPr lang="ja-JP" altLang="en-US" sz="1400" dirty="0">
                <a:latin typeface="+mn-ea"/>
                <a:ea typeface="+mn-ea"/>
              </a:rPr>
              <a:t>年</a:t>
            </a:r>
            <a:r>
              <a:rPr lang="en-US" altLang="ja-JP" sz="1400" dirty="0">
                <a:latin typeface="+mn-ea"/>
                <a:ea typeface="+mn-ea"/>
              </a:rPr>
              <a:t>3</a:t>
            </a:r>
            <a:r>
              <a:rPr lang="ja-JP" altLang="en-US" sz="1400" dirty="0">
                <a:latin typeface="+mn-ea"/>
                <a:ea typeface="+mn-ea"/>
              </a:rPr>
              <a:t>月に策定された。</a:t>
            </a:r>
          </a:p>
        </p:txBody>
      </p:sp>
      <p:sp>
        <p:nvSpPr>
          <p:cNvPr id="19" name="テキスト ボックス 18">
            <a:extLst>
              <a:ext uri="{FF2B5EF4-FFF2-40B4-BE49-F238E27FC236}">
                <a16:creationId xmlns:a16="http://schemas.microsoft.com/office/drawing/2014/main" id="{63444168-B8B8-4455-AAFF-0DCD344D13C6}"/>
              </a:ext>
            </a:extLst>
          </p:cNvPr>
          <p:cNvSpPr txBox="1"/>
          <p:nvPr/>
        </p:nvSpPr>
        <p:spPr>
          <a:xfrm>
            <a:off x="360048" y="5382673"/>
            <a:ext cx="9228832" cy="1340945"/>
          </a:xfrm>
          <a:prstGeom prst="rect">
            <a:avLst/>
          </a:prstGeom>
          <a:noFill/>
        </p:spPr>
        <p:txBody>
          <a:bodyPr wrap="square">
            <a:spAutoFit/>
          </a:bodyPr>
          <a:lstStyle/>
          <a:p>
            <a:pPr marL="216000" indent="-216000" algn="just">
              <a:lnSpc>
                <a:spcPts val="2000"/>
              </a:lnSpc>
              <a:buFont typeface="Wingdings" panose="05000000000000000000" pitchFamily="2" charset="2"/>
              <a:buChar char="Ø"/>
            </a:pPr>
            <a:r>
              <a:rPr lang="ja-JP" altLang="en-US" sz="1400" dirty="0">
                <a:latin typeface="+mn-ea"/>
                <a:ea typeface="+mn-ea"/>
              </a:rPr>
              <a:t>マイボトル等の利用できる店舗等を検索できるウェブサイト「</a:t>
            </a:r>
            <a:r>
              <a:rPr lang="en-US" altLang="ja-JP" sz="1400" dirty="0">
                <a:latin typeface="+mn-ea"/>
                <a:ea typeface="+mn-ea"/>
              </a:rPr>
              <a:t>Osaka</a:t>
            </a:r>
            <a:r>
              <a:rPr lang="ja-JP" altLang="en-US" sz="1400" dirty="0">
                <a:latin typeface="+mn-ea"/>
                <a:ea typeface="+mn-ea"/>
              </a:rPr>
              <a:t>ほかさんマップ」による情報発信</a:t>
            </a:r>
            <a:endParaRPr lang="en-US" altLang="ja-JP" sz="1400" dirty="0">
              <a:latin typeface="+mn-ea"/>
              <a:ea typeface="+mn-ea"/>
            </a:endParaRPr>
          </a:p>
          <a:p>
            <a:pPr marL="216000" indent="-216000" algn="just">
              <a:lnSpc>
                <a:spcPts val="2000"/>
              </a:lnSpc>
              <a:buFont typeface="Wingdings" panose="05000000000000000000" pitchFamily="2" charset="2"/>
              <a:buChar char="Ø"/>
            </a:pPr>
            <a:r>
              <a:rPr lang="ja-JP" altLang="en-US" sz="1400" dirty="0">
                <a:latin typeface="+mn-ea"/>
                <a:ea typeface="+mn-ea"/>
              </a:rPr>
              <a:t>リユース容器（カップ・食器）のシェアリングサービスに関する実証事業の実施</a:t>
            </a:r>
            <a:endParaRPr lang="en-US" altLang="ja-JP" sz="1400" dirty="0">
              <a:latin typeface="+mn-ea"/>
              <a:ea typeface="+mn-ea"/>
            </a:endParaRPr>
          </a:p>
          <a:p>
            <a:pPr marL="216000" indent="-216000" algn="just">
              <a:lnSpc>
                <a:spcPts val="2000"/>
              </a:lnSpc>
              <a:buFont typeface="Wingdings" panose="05000000000000000000" pitchFamily="2" charset="2"/>
              <a:buChar char="Ø"/>
            </a:pPr>
            <a:r>
              <a:rPr lang="ja-JP" altLang="en-US" sz="1400" dirty="0">
                <a:latin typeface="+mn-ea"/>
                <a:ea typeface="+mn-ea"/>
              </a:rPr>
              <a:t>リユース容器の導入促進に向けた実証事業の実施 </a:t>
            </a:r>
            <a:endParaRPr lang="en-US" altLang="ja-JP" sz="1400" dirty="0">
              <a:latin typeface="+mn-ea"/>
              <a:ea typeface="+mn-ea"/>
            </a:endParaRPr>
          </a:p>
          <a:p>
            <a:pPr marL="216000" indent="-216000" algn="just">
              <a:lnSpc>
                <a:spcPts val="2000"/>
              </a:lnSpc>
              <a:buFont typeface="Wingdings" panose="05000000000000000000" pitchFamily="2" charset="2"/>
              <a:buChar char="Ø"/>
            </a:pPr>
            <a:r>
              <a:rPr lang="ja-JP" altLang="en-US" sz="1400" dirty="0">
                <a:latin typeface="+mn-ea"/>
                <a:ea typeface="+mn-ea"/>
              </a:rPr>
              <a:t>大阪府リサイクル製品認定制度の見直し検討の実施（海洋プラスチックごみ問題への対応等）</a:t>
            </a:r>
            <a:r>
              <a:rPr lang="en-US" altLang="ja-JP" sz="1400" dirty="0">
                <a:latin typeface="+mn-ea"/>
                <a:ea typeface="+mn-ea"/>
              </a:rPr>
              <a:t>※</a:t>
            </a:r>
            <a:r>
              <a:rPr lang="ja-JP" altLang="en-US" sz="1400" dirty="0">
                <a:latin typeface="+mn-ea"/>
                <a:ea typeface="+mn-ea"/>
              </a:rPr>
              <a:t>再掲</a:t>
            </a:r>
            <a:endParaRPr lang="en-US" altLang="ja-JP" sz="1400" dirty="0">
              <a:latin typeface="+mn-ea"/>
              <a:ea typeface="+mn-ea"/>
            </a:endParaRPr>
          </a:p>
          <a:p>
            <a:pPr marL="216000" indent="-216000" algn="just">
              <a:lnSpc>
                <a:spcPts val="2000"/>
              </a:lnSpc>
              <a:buFont typeface="Wingdings" panose="05000000000000000000" pitchFamily="2" charset="2"/>
              <a:buChar char="Ø"/>
            </a:pPr>
            <a:r>
              <a:rPr lang="ja-JP" altLang="en-US" sz="1400" dirty="0">
                <a:latin typeface="+mn-ea"/>
                <a:ea typeface="+mn-ea"/>
              </a:rPr>
              <a:t>幅広い関係者と連携し、対策の検討や効果検証を行う「おおさかプラスチック対策推進プラットフォーム」の運営</a:t>
            </a:r>
          </a:p>
        </p:txBody>
      </p:sp>
      <p:sp>
        <p:nvSpPr>
          <p:cNvPr id="27" name="正方形/長方形 26">
            <a:extLst>
              <a:ext uri="{FF2B5EF4-FFF2-40B4-BE49-F238E27FC236}">
                <a16:creationId xmlns:a16="http://schemas.microsoft.com/office/drawing/2014/main" id="{70CFBBD1-F8B5-4F55-A5DE-762CB4DE0229}"/>
              </a:ext>
            </a:extLst>
          </p:cNvPr>
          <p:cNvSpPr/>
          <p:nvPr/>
        </p:nvSpPr>
        <p:spPr>
          <a:xfrm>
            <a:off x="253812" y="1700807"/>
            <a:ext cx="9507016" cy="5046579"/>
          </a:xfrm>
          <a:prstGeom prst="rect">
            <a:avLst/>
          </a:prstGeom>
          <a:noFill/>
          <a:ln w="0">
            <a:solidFill>
              <a:srgbClr val="889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28" name="テキスト ボックス 27">
            <a:extLst>
              <a:ext uri="{FF2B5EF4-FFF2-40B4-BE49-F238E27FC236}">
                <a16:creationId xmlns:a16="http://schemas.microsoft.com/office/drawing/2014/main" id="{77E9E0DB-109E-4B6A-9709-3C3ADCD20550}"/>
              </a:ext>
            </a:extLst>
          </p:cNvPr>
          <p:cNvSpPr txBox="1"/>
          <p:nvPr/>
        </p:nvSpPr>
        <p:spPr>
          <a:xfrm>
            <a:off x="253812" y="1700807"/>
            <a:ext cx="2880000" cy="338554"/>
          </a:xfrm>
          <a:prstGeom prst="rect">
            <a:avLst/>
          </a:prstGeom>
          <a:solidFill>
            <a:srgbClr val="D9E0D6"/>
          </a:solidFill>
          <a:ln w="3175">
            <a:solidFill>
              <a:schemeClr val="tx1"/>
            </a:solidFill>
          </a:ln>
        </p:spPr>
        <p:txBody>
          <a:bodyPr wrap="square">
            <a:spAutoFit/>
          </a:bodyPr>
          <a:lstStyle/>
          <a:p>
            <a:pPr algn="ctr">
              <a:spcBef>
                <a:spcPts val="600"/>
              </a:spcBef>
            </a:pPr>
            <a:r>
              <a:rPr lang="ja-JP" altLang="en-US" sz="1600" b="1" dirty="0">
                <a:solidFill>
                  <a:prstClr val="black"/>
                </a:solidFill>
                <a:latin typeface="+mn-ea"/>
                <a:ea typeface="+mn-ea"/>
                <a:cs typeface="Meiryo UI" panose="020B0604030504040204" pitchFamily="50" charset="-128"/>
              </a:rPr>
              <a:t>検討いただく上での参考情報</a:t>
            </a:r>
            <a:endParaRPr lang="en-US" altLang="ja-JP" sz="1600" b="1" dirty="0">
              <a:solidFill>
                <a:prstClr val="black"/>
              </a:solidFill>
              <a:latin typeface="+mn-ea"/>
              <a:ea typeface="+mn-ea"/>
              <a:cs typeface="Meiryo UI" panose="020B0604030504040204" pitchFamily="50" charset="-128"/>
            </a:endParaRPr>
          </a:p>
        </p:txBody>
      </p:sp>
      <p:sp>
        <p:nvSpPr>
          <p:cNvPr id="30" name="テキスト ボックス 29">
            <a:extLst>
              <a:ext uri="{FF2B5EF4-FFF2-40B4-BE49-F238E27FC236}">
                <a16:creationId xmlns:a16="http://schemas.microsoft.com/office/drawing/2014/main" id="{422326BD-9E4F-4643-9584-9211005050ED}"/>
              </a:ext>
            </a:extLst>
          </p:cNvPr>
          <p:cNvSpPr txBox="1"/>
          <p:nvPr/>
        </p:nvSpPr>
        <p:spPr>
          <a:xfrm>
            <a:off x="9731232" y="6641246"/>
            <a:ext cx="159909" cy="246221"/>
          </a:xfrm>
          <a:prstGeom prst="rect">
            <a:avLst/>
          </a:prstGeom>
          <a:noFill/>
        </p:spPr>
        <p:txBody>
          <a:bodyPr wrap="square" rtlCol="0">
            <a:spAutoFit/>
          </a:bodyPr>
          <a:lstStyle/>
          <a:p>
            <a:pPr algn="r">
              <a:lnSpc>
                <a:spcPts val="1200"/>
              </a:lnSpc>
            </a:pPr>
            <a:r>
              <a:rPr kumimoji="1" lang="en-US" altLang="ja-JP" sz="1100" dirty="0">
                <a:latin typeface="+mn-ea"/>
                <a:ea typeface="+mn-ea"/>
              </a:rPr>
              <a:t>7</a:t>
            </a:r>
            <a:endParaRPr kumimoji="1" lang="ja-JP" altLang="en-US" sz="1100" dirty="0">
              <a:latin typeface="+mn-ea"/>
              <a:ea typeface="+mn-ea"/>
            </a:endParaRPr>
          </a:p>
        </p:txBody>
      </p:sp>
    </p:spTree>
    <p:extLst>
      <p:ext uri="{BB962C8B-B14F-4D97-AF65-F5344CB8AC3E}">
        <p14:creationId xmlns:p14="http://schemas.microsoft.com/office/powerpoint/2010/main" val="616457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D003C04A-6013-4DE8-835A-7E474ECCA4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 y="0"/>
            <a:ext cx="128464" cy="6858592"/>
          </a:xfrm>
          <a:prstGeom prst="rect">
            <a:avLst/>
          </a:prstGeom>
        </p:spPr>
      </p:pic>
      <p:cxnSp>
        <p:nvCxnSpPr>
          <p:cNvPr id="5" name="直線コネクタ 4">
            <a:extLst>
              <a:ext uri="{FF2B5EF4-FFF2-40B4-BE49-F238E27FC236}">
                <a16:creationId xmlns:a16="http://schemas.microsoft.com/office/drawing/2014/main" id="{D2AD6ABB-FBAC-456D-8071-8E7ED3CF6C99}"/>
              </a:ext>
            </a:extLst>
          </p:cNvPr>
          <p:cNvCxnSpPr>
            <a:cxnSpLocks/>
          </p:cNvCxnSpPr>
          <p:nvPr/>
        </p:nvCxnSpPr>
        <p:spPr>
          <a:xfrm>
            <a:off x="200472" y="681648"/>
            <a:ext cx="9649072" cy="0"/>
          </a:xfrm>
          <a:prstGeom prst="line">
            <a:avLst/>
          </a:prstGeom>
          <a:ln w="19050">
            <a:solidFill>
              <a:srgbClr val="006600"/>
            </a:solidFill>
          </a:ln>
        </p:spPr>
        <p:style>
          <a:lnRef idx="1">
            <a:schemeClr val="accent1"/>
          </a:lnRef>
          <a:fillRef idx="0">
            <a:schemeClr val="accent1"/>
          </a:fillRef>
          <a:effectRef idx="0">
            <a:schemeClr val="accent1"/>
          </a:effectRef>
          <a:fontRef idx="minor">
            <a:schemeClr val="tx1"/>
          </a:fontRef>
        </p:style>
      </p:cxnSp>
      <p:sp>
        <p:nvSpPr>
          <p:cNvPr id="6" name="タイトル 1">
            <a:extLst>
              <a:ext uri="{FF2B5EF4-FFF2-40B4-BE49-F238E27FC236}">
                <a16:creationId xmlns:a16="http://schemas.microsoft.com/office/drawing/2014/main" id="{0E6C6CC1-BAEC-4DD1-92D8-57F10C743A9A}"/>
              </a:ext>
            </a:extLst>
          </p:cNvPr>
          <p:cNvSpPr txBox="1">
            <a:spLocks/>
          </p:cNvSpPr>
          <p:nvPr/>
        </p:nvSpPr>
        <p:spPr>
          <a:xfrm>
            <a:off x="253812" y="110612"/>
            <a:ext cx="8778875" cy="647700"/>
          </a:xfrm>
          <a:prstGeom prst="rect">
            <a:avLst/>
          </a:prstGeom>
        </p:spPr>
        <p:txBody>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a:lstStyle>
          <a:p>
            <a:pPr>
              <a:defRPr/>
            </a:pPr>
            <a:r>
              <a:rPr lang="ja-JP" altLang="en-US" sz="2400" kern="0" dirty="0">
                <a:solidFill>
                  <a:srgbClr val="006600"/>
                </a:solidFill>
                <a:latin typeface="+mn-ea"/>
                <a:ea typeface="+mn-ea"/>
              </a:rPr>
              <a:t>論点②：プラスチックごみ対策の推進（２）</a:t>
            </a:r>
          </a:p>
        </p:txBody>
      </p:sp>
      <p:sp>
        <p:nvSpPr>
          <p:cNvPr id="9" name="正方形/長方形 8">
            <a:extLst>
              <a:ext uri="{FF2B5EF4-FFF2-40B4-BE49-F238E27FC236}">
                <a16:creationId xmlns:a16="http://schemas.microsoft.com/office/drawing/2014/main" id="{E32786B7-269B-4A61-B5BD-6D50AAE3B516}"/>
              </a:ext>
            </a:extLst>
          </p:cNvPr>
          <p:cNvSpPr/>
          <p:nvPr/>
        </p:nvSpPr>
        <p:spPr>
          <a:xfrm>
            <a:off x="253812" y="810453"/>
            <a:ext cx="9507016" cy="5936935"/>
          </a:xfrm>
          <a:prstGeom prst="rect">
            <a:avLst/>
          </a:prstGeom>
          <a:noFill/>
          <a:ln w="0">
            <a:solidFill>
              <a:srgbClr val="889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7F7E516D-3BA4-4833-BB59-410013833352}"/>
              </a:ext>
            </a:extLst>
          </p:cNvPr>
          <p:cNvSpPr txBox="1"/>
          <p:nvPr/>
        </p:nvSpPr>
        <p:spPr>
          <a:xfrm>
            <a:off x="253812" y="804972"/>
            <a:ext cx="2880000" cy="338554"/>
          </a:xfrm>
          <a:prstGeom prst="rect">
            <a:avLst/>
          </a:prstGeom>
          <a:solidFill>
            <a:srgbClr val="D9E0D6"/>
          </a:solidFill>
          <a:ln w="3175">
            <a:solidFill>
              <a:schemeClr val="tx1"/>
            </a:solidFill>
          </a:ln>
        </p:spPr>
        <p:txBody>
          <a:bodyPr wrap="square">
            <a:spAutoFit/>
          </a:bodyPr>
          <a:lstStyle/>
          <a:p>
            <a:pPr algn="ctr">
              <a:spcBef>
                <a:spcPts val="600"/>
              </a:spcBef>
            </a:pPr>
            <a:r>
              <a:rPr lang="ja-JP" altLang="en-US" sz="1600" b="1" dirty="0">
                <a:latin typeface="+mn-ea"/>
                <a:ea typeface="+mn-ea"/>
                <a:cs typeface="Meiryo UI" panose="020B0604030504040204" pitchFamily="50" charset="-128"/>
              </a:rPr>
              <a:t>検討いただく上での参考情報</a:t>
            </a:r>
            <a:endParaRPr lang="en-US" altLang="ja-JP" sz="1600" b="1" dirty="0">
              <a:latin typeface="+mn-ea"/>
              <a:ea typeface="+mn-ea"/>
              <a:cs typeface="Meiryo UI" panose="020B0604030504040204" pitchFamily="50" charset="-128"/>
            </a:endParaRPr>
          </a:p>
        </p:txBody>
      </p:sp>
      <p:sp>
        <p:nvSpPr>
          <p:cNvPr id="11" name="テキスト ボックス 10">
            <a:extLst>
              <a:ext uri="{FF2B5EF4-FFF2-40B4-BE49-F238E27FC236}">
                <a16:creationId xmlns:a16="http://schemas.microsoft.com/office/drawing/2014/main" id="{BD906246-CAAA-4CD7-BDE7-BA9D5B8E83F8}"/>
              </a:ext>
            </a:extLst>
          </p:cNvPr>
          <p:cNvSpPr txBox="1"/>
          <p:nvPr/>
        </p:nvSpPr>
        <p:spPr>
          <a:xfrm>
            <a:off x="370341" y="3927543"/>
            <a:ext cx="9281847" cy="1050224"/>
          </a:xfrm>
          <a:prstGeom prst="rect">
            <a:avLst/>
          </a:prstGeom>
          <a:noFill/>
        </p:spPr>
        <p:txBody>
          <a:bodyPr wrap="square" rtlCol="0">
            <a:spAutoFit/>
          </a:bodyPr>
          <a:lstStyle/>
          <a:p>
            <a:pPr marL="216000" indent="-216000" algn="just">
              <a:lnSpc>
                <a:spcPts val="1800"/>
              </a:lnSpc>
              <a:buFont typeface="Wingdings" panose="05000000000000000000" pitchFamily="2" charset="2"/>
              <a:buChar char="Ø"/>
            </a:pPr>
            <a:r>
              <a:rPr kumimoji="1" lang="ja-JP" altLang="en-US" sz="1400" dirty="0">
                <a:latin typeface="+mn-ea"/>
                <a:ea typeface="+mn-ea"/>
              </a:rPr>
              <a:t>ペットボトルの水平リサイクル</a:t>
            </a:r>
            <a:endParaRPr kumimoji="1" lang="en-US" altLang="ja-JP" sz="1400" dirty="0">
              <a:latin typeface="+mn-ea"/>
              <a:ea typeface="+mn-ea"/>
            </a:endParaRPr>
          </a:p>
          <a:p>
            <a:pPr marL="360000" indent="-108000" algn="just">
              <a:lnSpc>
                <a:spcPts val="1800"/>
              </a:lnSpc>
              <a:buFont typeface="Wingdings" panose="05000000000000000000" pitchFamily="2" charset="2"/>
              <a:buChar char=""/>
            </a:pPr>
            <a:r>
              <a:rPr lang="ja-JP" altLang="en-US" sz="1300" dirty="0">
                <a:latin typeface="+mn-ea"/>
                <a:ea typeface="+mn-ea"/>
              </a:rPr>
              <a:t>飲料メーカー</a:t>
            </a:r>
            <a:r>
              <a:rPr kumimoji="1" lang="ja-JP" altLang="en-US" sz="1300" dirty="0">
                <a:latin typeface="+mn-ea"/>
                <a:ea typeface="+mn-ea"/>
              </a:rPr>
              <a:t>等と連携し</a:t>
            </a:r>
            <a:r>
              <a:rPr lang="ja-JP" altLang="en-US" sz="1300" dirty="0">
                <a:latin typeface="+mn-ea"/>
                <a:ea typeface="+mn-ea"/>
              </a:rPr>
              <a:t>、</a:t>
            </a:r>
            <a:r>
              <a:rPr kumimoji="1" lang="ja-JP" altLang="en-US" sz="1300" dirty="0">
                <a:latin typeface="+mn-ea"/>
                <a:ea typeface="+mn-ea"/>
              </a:rPr>
              <a:t>ペットボトル（家庭由来）の水平リサイクルを実施（府内</a:t>
            </a:r>
            <a:r>
              <a:rPr lang="en-US" altLang="ja-JP" sz="1300" dirty="0">
                <a:latin typeface="+mn-ea"/>
                <a:ea typeface="+mn-ea"/>
              </a:rPr>
              <a:t>26</a:t>
            </a:r>
            <a:r>
              <a:rPr kumimoji="1" lang="ja-JP" altLang="en-US" sz="1300" dirty="0">
                <a:latin typeface="+mn-ea"/>
                <a:ea typeface="+mn-ea"/>
              </a:rPr>
              <a:t>市町村（</a:t>
            </a:r>
            <a:r>
              <a:rPr kumimoji="1" lang="en-US" altLang="ja-JP" sz="1300" dirty="0">
                <a:latin typeface="+mn-ea"/>
                <a:ea typeface="+mn-ea"/>
              </a:rPr>
              <a:t>2025.1</a:t>
            </a:r>
            <a:r>
              <a:rPr kumimoji="1" lang="ja-JP" altLang="en-US" sz="1300" dirty="0">
                <a:latin typeface="+mn-ea"/>
                <a:ea typeface="+mn-ea"/>
              </a:rPr>
              <a:t>時点・予定含む））</a:t>
            </a:r>
            <a:endParaRPr kumimoji="1" lang="en-US" altLang="ja-JP" sz="1300" dirty="0">
              <a:latin typeface="+mn-ea"/>
              <a:ea typeface="+mn-ea"/>
            </a:endParaRPr>
          </a:p>
          <a:p>
            <a:pPr marL="216000" indent="-216000" algn="just">
              <a:lnSpc>
                <a:spcPts val="1800"/>
              </a:lnSpc>
              <a:spcBef>
                <a:spcPts val="500"/>
              </a:spcBef>
              <a:buFont typeface="Wingdings" panose="05000000000000000000" pitchFamily="2" charset="2"/>
              <a:buChar char="Ø"/>
            </a:pPr>
            <a:r>
              <a:rPr kumimoji="1" lang="ja-JP" altLang="en-US" sz="1400" dirty="0">
                <a:latin typeface="+mn-ea"/>
                <a:ea typeface="+mn-ea"/>
              </a:rPr>
              <a:t>プラスチック使用製品廃棄物の分別収集・再商品化（プラスチック資源循環法）</a:t>
            </a:r>
            <a:endParaRPr kumimoji="1" lang="en-US" altLang="ja-JP" sz="1200" dirty="0">
              <a:latin typeface="+mn-ea"/>
              <a:ea typeface="+mn-ea"/>
            </a:endParaRPr>
          </a:p>
          <a:p>
            <a:pPr marL="360000" indent="-108000" algn="just">
              <a:lnSpc>
                <a:spcPts val="1800"/>
              </a:lnSpc>
              <a:buFont typeface="Wingdings" panose="05000000000000000000" pitchFamily="2" charset="2"/>
              <a:buChar char=""/>
            </a:pPr>
            <a:r>
              <a:rPr kumimoji="1" lang="ja-JP" altLang="en-US" sz="1300" dirty="0">
                <a:latin typeface="+mn-ea"/>
                <a:ea typeface="+mn-ea"/>
              </a:rPr>
              <a:t>大阪市が</a:t>
            </a:r>
            <a:r>
              <a:rPr lang="en-US" altLang="ja-JP" sz="1300" dirty="0">
                <a:latin typeface="+mn-ea"/>
                <a:ea typeface="+mn-ea"/>
              </a:rPr>
              <a:t>2025</a:t>
            </a:r>
            <a:r>
              <a:rPr kumimoji="1" lang="ja-JP" altLang="en-US" sz="1300" dirty="0">
                <a:latin typeface="+mn-ea"/>
                <a:ea typeface="+mn-ea"/>
              </a:rPr>
              <a:t>年４月に開始（リサイクラーと連携した取組、同法の大臣認定を取得）。</a:t>
            </a:r>
            <a:endParaRPr kumimoji="1" lang="en-US" altLang="ja-JP" sz="1300" dirty="0">
              <a:latin typeface="+mn-ea"/>
              <a:ea typeface="+mn-ea"/>
            </a:endParaRPr>
          </a:p>
        </p:txBody>
      </p:sp>
      <p:sp>
        <p:nvSpPr>
          <p:cNvPr id="12" name="テキスト ボックス 11">
            <a:extLst>
              <a:ext uri="{FF2B5EF4-FFF2-40B4-BE49-F238E27FC236}">
                <a16:creationId xmlns:a16="http://schemas.microsoft.com/office/drawing/2014/main" id="{61422851-7877-4B72-90CB-2FF4119BAE12}"/>
              </a:ext>
            </a:extLst>
          </p:cNvPr>
          <p:cNvSpPr txBox="1"/>
          <p:nvPr/>
        </p:nvSpPr>
        <p:spPr>
          <a:xfrm>
            <a:off x="304664" y="3552160"/>
            <a:ext cx="3064160" cy="369332"/>
          </a:xfrm>
          <a:prstGeom prst="rect">
            <a:avLst/>
          </a:prstGeom>
          <a:noFill/>
        </p:spPr>
        <p:txBody>
          <a:bodyPr wrap="square">
            <a:spAutoFit/>
          </a:bodyPr>
          <a:lstStyle/>
          <a:p>
            <a:r>
              <a:rPr lang="ja-JP" altLang="en-US" b="1" dirty="0">
                <a:highlight>
                  <a:srgbClr val="E6E6D6"/>
                </a:highlight>
                <a:latin typeface="+mn-ea"/>
                <a:ea typeface="+mn-ea"/>
                <a:cs typeface="Meiryo UI" panose="020B0604030504040204" pitchFamily="50" charset="-128"/>
              </a:rPr>
              <a:t>⑤ 市町村の取組事例</a:t>
            </a:r>
            <a:r>
              <a:rPr lang="ja-JP" altLang="en-US" b="1" dirty="0">
                <a:latin typeface="+mn-ea"/>
                <a:ea typeface="+mn-ea"/>
                <a:cs typeface="Meiryo UI" panose="020B0604030504040204" pitchFamily="50" charset="-128"/>
              </a:rPr>
              <a:t> </a:t>
            </a:r>
            <a:r>
              <a:rPr lang="en-US" altLang="ja-JP" sz="1400" b="1" dirty="0">
                <a:latin typeface="+mn-ea"/>
                <a:ea typeface="+mn-ea"/>
                <a:cs typeface="Meiryo UI" panose="020B0604030504040204" pitchFamily="50" charset="-128"/>
              </a:rPr>
              <a:t>※</a:t>
            </a:r>
            <a:r>
              <a:rPr lang="ja-JP" altLang="en-US" sz="1400" b="1" dirty="0">
                <a:latin typeface="+mn-ea"/>
                <a:ea typeface="+mn-ea"/>
                <a:cs typeface="Meiryo UI" panose="020B0604030504040204" pitchFamily="50" charset="-128"/>
              </a:rPr>
              <a:t>再掲</a:t>
            </a:r>
            <a:endParaRPr lang="ja-JP" altLang="en-US" sz="1400" b="1" dirty="0"/>
          </a:p>
        </p:txBody>
      </p:sp>
      <p:sp>
        <p:nvSpPr>
          <p:cNvPr id="13" name="テキスト ボックス 12">
            <a:extLst>
              <a:ext uri="{FF2B5EF4-FFF2-40B4-BE49-F238E27FC236}">
                <a16:creationId xmlns:a16="http://schemas.microsoft.com/office/drawing/2014/main" id="{B332A439-62D0-481E-ADFF-8A1BAE95F184}"/>
              </a:ext>
            </a:extLst>
          </p:cNvPr>
          <p:cNvSpPr txBox="1"/>
          <p:nvPr/>
        </p:nvSpPr>
        <p:spPr>
          <a:xfrm>
            <a:off x="304664" y="4960609"/>
            <a:ext cx="3496208" cy="369332"/>
          </a:xfrm>
          <a:prstGeom prst="rect">
            <a:avLst/>
          </a:prstGeom>
          <a:noFill/>
        </p:spPr>
        <p:txBody>
          <a:bodyPr wrap="square">
            <a:spAutoFit/>
          </a:bodyPr>
          <a:lstStyle/>
          <a:p>
            <a:r>
              <a:rPr lang="ja-JP" altLang="en-US" b="1" dirty="0">
                <a:highlight>
                  <a:srgbClr val="E6E6D6"/>
                </a:highlight>
                <a:latin typeface="+mn-ea"/>
                <a:ea typeface="+mn-ea"/>
                <a:cs typeface="Meiryo UI" panose="020B0604030504040204" pitchFamily="50" charset="-128"/>
              </a:rPr>
              <a:t>⑥ 民間事業者の取組事例</a:t>
            </a:r>
            <a:r>
              <a:rPr lang="ja-JP" altLang="en-US" b="1" dirty="0">
                <a:latin typeface="+mn-ea"/>
                <a:ea typeface="+mn-ea"/>
                <a:cs typeface="Meiryo UI" panose="020B0604030504040204" pitchFamily="50" charset="-128"/>
              </a:rPr>
              <a:t> </a:t>
            </a:r>
            <a:r>
              <a:rPr lang="en-US" altLang="ja-JP" sz="1400" b="1" dirty="0">
                <a:latin typeface="+mn-ea"/>
                <a:ea typeface="+mn-ea"/>
                <a:cs typeface="Meiryo UI" panose="020B0604030504040204" pitchFamily="50" charset="-128"/>
              </a:rPr>
              <a:t>※</a:t>
            </a:r>
            <a:r>
              <a:rPr lang="ja-JP" altLang="en-US" sz="1400" b="1" dirty="0">
                <a:latin typeface="+mn-ea"/>
                <a:ea typeface="+mn-ea"/>
                <a:cs typeface="Meiryo UI" panose="020B0604030504040204" pitchFamily="50" charset="-128"/>
              </a:rPr>
              <a:t>再掲</a:t>
            </a:r>
            <a:endParaRPr lang="ja-JP" altLang="en-US" sz="1400" b="1" dirty="0"/>
          </a:p>
        </p:txBody>
      </p:sp>
      <p:sp>
        <p:nvSpPr>
          <p:cNvPr id="14" name="テキスト ボックス 13">
            <a:extLst>
              <a:ext uri="{FF2B5EF4-FFF2-40B4-BE49-F238E27FC236}">
                <a16:creationId xmlns:a16="http://schemas.microsoft.com/office/drawing/2014/main" id="{18F3724C-B9FC-453D-8E91-B82B64A964B2}"/>
              </a:ext>
            </a:extLst>
          </p:cNvPr>
          <p:cNvSpPr txBox="1"/>
          <p:nvPr/>
        </p:nvSpPr>
        <p:spPr>
          <a:xfrm>
            <a:off x="370341" y="5347449"/>
            <a:ext cx="9191171" cy="1281056"/>
          </a:xfrm>
          <a:prstGeom prst="rect">
            <a:avLst/>
          </a:prstGeom>
          <a:noFill/>
        </p:spPr>
        <p:txBody>
          <a:bodyPr wrap="square" rtlCol="0">
            <a:spAutoFit/>
          </a:bodyPr>
          <a:lstStyle/>
          <a:p>
            <a:pPr marL="216000" indent="-216000" algn="just">
              <a:lnSpc>
                <a:spcPts val="1800"/>
              </a:lnSpc>
              <a:buFont typeface="Wingdings" panose="05000000000000000000" pitchFamily="2" charset="2"/>
              <a:buChar char="Ø"/>
            </a:pPr>
            <a:r>
              <a:rPr kumimoji="1" lang="ja-JP" altLang="en-US" sz="1400" dirty="0">
                <a:latin typeface="+mn-ea"/>
                <a:ea typeface="+mn-ea"/>
              </a:rPr>
              <a:t>民間事業者による分別回収の拡大</a:t>
            </a:r>
            <a:endParaRPr kumimoji="1" lang="en-US" altLang="ja-JP" sz="1400" dirty="0">
              <a:latin typeface="+mn-ea"/>
              <a:ea typeface="+mn-ea"/>
            </a:endParaRPr>
          </a:p>
          <a:p>
            <a:pPr marL="360000" indent="-108000" algn="just">
              <a:lnSpc>
                <a:spcPts val="1800"/>
              </a:lnSpc>
              <a:buFont typeface="Wingdings" panose="05000000000000000000" pitchFamily="2" charset="2"/>
              <a:buChar char=""/>
            </a:pPr>
            <a:r>
              <a:rPr kumimoji="1" lang="ja-JP" altLang="en-US" sz="1300" dirty="0">
                <a:latin typeface="+mn-ea"/>
                <a:ea typeface="+mn-ea"/>
              </a:rPr>
              <a:t>自社製品（プラ収納用品</a:t>
            </a:r>
            <a:r>
              <a:rPr lang="ja-JP" altLang="en-US" sz="1300" dirty="0">
                <a:latin typeface="+mn-ea"/>
                <a:ea typeface="+mn-ea"/>
              </a:rPr>
              <a:t>等</a:t>
            </a:r>
            <a:r>
              <a:rPr kumimoji="1" lang="ja-JP" altLang="en-US" sz="1300" dirty="0">
                <a:latin typeface="+mn-ea"/>
                <a:ea typeface="+mn-ea"/>
              </a:rPr>
              <a:t>）の分別回収、</a:t>
            </a:r>
            <a:r>
              <a:rPr lang="ja-JP" altLang="en-US" sz="1300" dirty="0">
                <a:latin typeface="+mn-ea"/>
                <a:ea typeface="+mn-ea"/>
              </a:rPr>
              <a:t>コンビニにおける</a:t>
            </a:r>
            <a:r>
              <a:rPr kumimoji="1" lang="ja-JP" altLang="en-US" sz="1300" dirty="0">
                <a:latin typeface="+mn-ea"/>
                <a:ea typeface="+mn-ea"/>
              </a:rPr>
              <a:t>ペットボトルの回収・水平リサイクルを実施。</a:t>
            </a:r>
          </a:p>
          <a:p>
            <a:pPr marL="216000" indent="-216000" algn="just">
              <a:lnSpc>
                <a:spcPts val="1800"/>
              </a:lnSpc>
              <a:spcBef>
                <a:spcPts val="500"/>
              </a:spcBef>
              <a:buFont typeface="Wingdings" panose="05000000000000000000" pitchFamily="2" charset="2"/>
              <a:buChar char="Ø"/>
            </a:pPr>
            <a:r>
              <a:rPr kumimoji="1" lang="ja-JP" altLang="en-US" sz="1400" dirty="0">
                <a:latin typeface="+mn-ea"/>
                <a:ea typeface="+mn-ea"/>
              </a:rPr>
              <a:t>廃プラスチックのケミカルリサイクル実証事業（三井化学、花王）</a:t>
            </a:r>
          </a:p>
          <a:p>
            <a:pPr marL="360000" indent="-108000" algn="just">
              <a:lnSpc>
                <a:spcPts val="1800"/>
              </a:lnSpc>
              <a:buFont typeface="Wingdings" panose="05000000000000000000" pitchFamily="2" charset="2"/>
              <a:buChar char=""/>
            </a:pPr>
            <a:r>
              <a:rPr kumimoji="1" lang="ja-JP" altLang="en-US" sz="1300" dirty="0">
                <a:latin typeface="+mn-ea"/>
                <a:ea typeface="+mn-ea"/>
              </a:rPr>
              <a:t>花王が関与した廃プラスチックを原料とし、リサイクルプラスチックとして製造・使用する、ケミカルリサイクルによる循環型スキームの実装に向け共同検討を開始。</a:t>
            </a:r>
          </a:p>
        </p:txBody>
      </p:sp>
      <p:sp>
        <p:nvSpPr>
          <p:cNvPr id="16" name="テキスト ボックス 15">
            <a:extLst>
              <a:ext uri="{FF2B5EF4-FFF2-40B4-BE49-F238E27FC236}">
                <a16:creationId xmlns:a16="http://schemas.microsoft.com/office/drawing/2014/main" id="{161A1F6E-D9EF-4E49-8CDF-61A11936E1FF}"/>
              </a:ext>
            </a:extLst>
          </p:cNvPr>
          <p:cNvSpPr txBox="1"/>
          <p:nvPr/>
        </p:nvSpPr>
        <p:spPr>
          <a:xfrm>
            <a:off x="304664" y="1297854"/>
            <a:ext cx="4864360" cy="369332"/>
          </a:xfrm>
          <a:prstGeom prst="rect">
            <a:avLst/>
          </a:prstGeom>
          <a:noFill/>
        </p:spPr>
        <p:txBody>
          <a:bodyPr wrap="square">
            <a:spAutoFit/>
          </a:bodyPr>
          <a:lstStyle/>
          <a:p>
            <a:r>
              <a:rPr lang="ja-JP" altLang="en-US" b="1" dirty="0">
                <a:highlight>
                  <a:srgbClr val="E6E6D6"/>
                </a:highlight>
                <a:latin typeface="+mn-ea"/>
                <a:ea typeface="+mn-ea"/>
                <a:cs typeface="Meiryo UI" panose="020B0604030504040204" pitchFamily="50" charset="-128"/>
              </a:rPr>
              <a:t>④ 国の動き（プラスチック資源循環法）</a:t>
            </a:r>
            <a:r>
              <a:rPr lang="ja-JP" altLang="en-US" b="1" dirty="0">
                <a:latin typeface="+mn-ea"/>
                <a:ea typeface="+mn-ea"/>
                <a:cs typeface="Meiryo UI" panose="020B0604030504040204" pitchFamily="50" charset="-128"/>
              </a:rPr>
              <a:t> </a:t>
            </a:r>
            <a:r>
              <a:rPr lang="en-US" altLang="ja-JP" sz="1400" b="1" dirty="0">
                <a:latin typeface="+mn-ea"/>
                <a:ea typeface="+mn-ea"/>
                <a:cs typeface="Meiryo UI" panose="020B0604030504040204" pitchFamily="50" charset="-128"/>
              </a:rPr>
              <a:t>※</a:t>
            </a:r>
            <a:r>
              <a:rPr lang="ja-JP" altLang="en-US" sz="1400" b="1" dirty="0">
                <a:latin typeface="+mn-ea"/>
                <a:ea typeface="+mn-ea"/>
                <a:cs typeface="Meiryo UI" panose="020B0604030504040204" pitchFamily="50" charset="-128"/>
              </a:rPr>
              <a:t>再掲</a:t>
            </a:r>
            <a:endParaRPr lang="ja-JP" altLang="en-US" sz="1400" b="1" dirty="0"/>
          </a:p>
        </p:txBody>
      </p:sp>
      <p:sp>
        <p:nvSpPr>
          <p:cNvPr id="18" name="テキスト ボックス 17">
            <a:extLst>
              <a:ext uri="{FF2B5EF4-FFF2-40B4-BE49-F238E27FC236}">
                <a16:creationId xmlns:a16="http://schemas.microsoft.com/office/drawing/2014/main" id="{936B5FA1-3030-4AFA-AFED-519CFD57E28E}"/>
              </a:ext>
            </a:extLst>
          </p:cNvPr>
          <p:cNvSpPr txBox="1"/>
          <p:nvPr/>
        </p:nvSpPr>
        <p:spPr>
          <a:xfrm>
            <a:off x="360048" y="1635506"/>
            <a:ext cx="9329919" cy="1930850"/>
          </a:xfrm>
          <a:prstGeom prst="rect">
            <a:avLst/>
          </a:prstGeom>
          <a:noFill/>
        </p:spPr>
        <p:txBody>
          <a:bodyPr wrap="square">
            <a:spAutoFit/>
          </a:bodyPr>
          <a:lstStyle/>
          <a:p>
            <a:pPr marL="216000" indent="-216000" algn="just">
              <a:lnSpc>
                <a:spcPts val="2000"/>
              </a:lnSpc>
              <a:buFont typeface="Wingdings" panose="05000000000000000000" pitchFamily="2" charset="2"/>
              <a:buChar char="Ø"/>
            </a:pPr>
            <a:r>
              <a:rPr lang="ja-JP" altLang="en-US" sz="1400" dirty="0">
                <a:latin typeface="+mn-ea"/>
                <a:ea typeface="+mn-ea"/>
              </a:rPr>
              <a:t>プラスチック製品の設計から排出・回収・リサイクルに至るまでプラスチックのライフサイクル全般に関わる</a:t>
            </a:r>
            <a:r>
              <a:rPr lang="ja-JP" altLang="en-US" sz="1400" dirty="0">
                <a:highlight>
                  <a:srgbClr val="F4F4EC"/>
                </a:highlight>
                <a:latin typeface="+mn-ea"/>
                <a:ea typeface="+mn-ea"/>
              </a:rPr>
              <a:t>事業者、自治体、府民がプラスチック資源循環等（ </a:t>
            </a:r>
            <a:r>
              <a:rPr lang="en-US" altLang="ja-JP" sz="1400" dirty="0">
                <a:highlight>
                  <a:srgbClr val="F4F4EC"/>
                </a:highlight>
                <a:latin typeface="+mn-ea"/>
                <a:ea typeface="+mn-ea"/>
              </a:rPr>
              <a:t>3R+Renewable </a:t>
            </a:r>
            <a:r>
              <a:rPr lang="ja-JP" altLang="en-US" sz="1400" dirty="0">
                <a:highlight>
                  <a:srgbClr val="F4F4EC"/>
                </a:highlight>
                <a:latin typeface="+mn-ea"/>
                <a:ea typeface="+mn-ea"/>
              </a:rPr>
              <a:t>）に取り組んでいくもの</a:t>
            </a:r>
          </a:p>
          <a:p>
            <a:pPr marL="216000" indent="-216000" algn="just">
              <a:lnSpc>
                <a:spcPts val="2000"/>
              </a:lnSpc>
              <a:spcBef>
                <a:spcPts val="600"/>
              </a:spcBef>
              <a:buFont typeface="Wingdings" panose="05000000000000000000" pitchFamily="2" charset="2"/>
              <a:buChar char="Ø"/>
            </a:pPr>
            <a:r>
              <a:rPr lang="ja-JP" altLang="en-US" sz="1400" dirty="0">
                <a:latin typeface="+mn-ea"/>
                <a:ea typeface="+mn-ea"/>
              </a:rPr>
              <a:t>民間事業者や市町村の対応が進んできている。</a:t>
            </a:r>
            <a:endParaRPr lang="en-US" altLang="ja-JP" sz="1400" dirty="0">
              <a:latin typeface="+mn-ea"/>
              <a:ea typeface="+mn-ea"/>
            </a:endParaRPr>
          </a:p>
          <a:p>
            <a:pPr marL="360000" indent="-108000" algn="just">
              <a:lnSpc>
                <a:spcPts val="2000"/>
              </a:lnSpc>
              <a:buFont typeface="Wingdings" panose="05000000000000000000" pitchFamily="2" charset="2"/>
              <a:buChar char=""/>
            </a:pPr>
            <a:r>
              <a:rPr lang="ja-JP" altLang="en-US" sz="1400" dirty="0">
                <a:latin typeface="+mn-ea"/>
                <a:ea typeface="+mn-ea"/>
              </a:rPr>
              <a:t>小売店（コンビニやスーパー）や宿泊施設等による使用削減の取組（消費者への意志確認、軽量化、素材代替など）</a:t>
            </a:r>
            <a:endParaRPr lang="en-US" altLang="ja-JP" sz="1400" dirty="0">
              <a:latin typeface="+mn-ea"/>
              <a:ea typeface="+mn-ea"/>
            </a:endParaRPr>
          </a:p>
          <a:p>
            <a:pPr marL="360000" indent="-108000" algn="just">
              <a:lnSpc>
                <a:spcPts val="2000"/>
              </a:lnSpc>
              <a:buFont typeface="Wingdings" panose="05000000000000000000" pitchFamily="2" charset="2"/>
              <a:buChar char=""/>
            </a:pPr>
            <a:r>
              <a:rPr lang="ja-JP" altLang="en-US" sz="1400" dirty="0">
                <a:latin typeface="+mn-ea"/>
                <a:ea typeface="+mn-ea"/>
              </a:rPr>
              <a:t>市町村による製品プラスチックごみ（家庭由来）の分別収集・再資源化 ⇒ </a:t>
            </a:r>
            <a:r>
              <a:rPr lang="en-US" altLang="ja-JP" sz="1400" dirty="0">
                <a:latin typeface="+mn-ea"/>
                <a:ea typeface="+mn-ea"/>
              </a:rPr>
              <a:t>2025</a:t>
            </a:r>
            <a:r>
              <a:rPr lang="ja-JP" altLang="en-US" sz="1400" dirty="0">
                <a:latin typeface="+mn-ea"/>
                <a:ea typeface="+mn-ea"/>
              </a:rPr>
              <a:t>年４月から大阪市が開始（府内では初）</a:t>
            </a:r>
          </a:p>
          <a:p>
            <a:pPr marL="360000" indent="-108000" algn="just">
              <a:lnSpc>
                <a:spcPts val="2000"/>
              </a:lnSpc>
              <a:buFont typeface="Wingdings" panose="05000000000000000000" pitchFamily="2" charset="2"/>
              <a:buChar char=""/>
            </a:pPr>
            <a:r>
              <a:rPr lang="ja-JP" altLang="en-US" sz="1400" dirty="0">
                <a:latin typeface="+mn-ea"/>
                <a:ea typeface="+mn-ea"/>
              </a:rPr>
              <a:t>大臣認定（製造・販売事業者等による自主回収・再資源化）　</a:t>
            </a:r>
            <a:r>
              <a:rPr lang="en-US" altLang="ja-JP" sz="1200" dirty="0">
                <a:latin typeface="+mn-ea"/>
                <a:ea typeface="+mn-ea"/>
              </a:rPr>
              <a:t>※ </a:t>
            </a:r>
            <a:r>
              <a:rPr lang="ja-JP" altLang="en-US" sz="1200" dirty="0">
                <a:latin typeface="+mn-ea"/>
                <a:ea typeface="+mn-ea"/>
              </a:rPr>
              <a:t>認定事業者は廃棄物処理法の業許可が不要</a:t>
            </a:r>
            <a:endParaRPr lang="en-US" altLang="ja-JP" sz="1200" dirty="0">
              <a:latin typeface="+mn-ea"/>
              <a:ea typeface="+mn-ea"/>
            </a:endParaRPr>
          </a:p>
          <a:p>
            <a:pPr algn="just">
              <a:lnSpc>
                <a:spcPts val="2000"/>
              </a:lnSpc>
            </a:pPr>
            <a:r>
              <a:rPr lang="ja-JP" altLang="en-US" sz="1400" dirty="0">
                <a:latin typeface="+mn-ea"/>
                <a:ea typeface="+mn-ea"/>
              </a:rPr>
              <a:t>        ⇒ 認定例：使用済みの容器を再び同じ種類の容器に戻す水平リサイクル 等</a:t>
            </a:r>
          </a:p>
        </p:txBody>
      </p:sp>
      <p:sp>
        <p:nvSpPr>
          <p:cNvPr id="17" name="テキスト ボックス 16">
            <a:extLst>
              <a:ext uri="{FF2B5EF4-FFF2-40B4-BE49-F238E27FC236}">
                <a16:creationId xmlns:a16="http://schemas.microsoft.com/office/drawing/2014/main" id="{88EC9D70-8BD6-427D-991E-BEACB6666BB0}"/>
              </a:ext>
            </a:extLst>
          </p:cNvPr>
          <p:cNvSpPr txBox="1"/>
          <p:nvPr/>
        </p:nvSpPr>
        <p:spPr>
          <a:xfrm>
            <a:off x="9731232" y="6641246"/>
            <a:ext cx="159909" cy="246221"/>
          </a:xfrm>
          <a:prstGeom prst="rect">
            <a:avLst/>
          </a:prstGeom>
          <a:noFill/>
        </p:spPr>
        <p:txBody>
          <a:bodyPr wrap="square" rtlCol="0">
            <a:spAutoFit/>
          </a:bodyPr>
          <a:lstStyle/>
          <a:p>
            <a:pPr algn="r">
              <a:lnSpc>
                <a:spcPts val="1200"/>
              </a:lnSpc>
            </a:pPr>
            <a:r>
              <a:rPr kumimoji="1" lang="en-US" altLang="ja-JP" sz="1100" dirty="0">
                <a:latin typeface="+mn-ea"/>
                <a:ea typeface="+mn-ea"/>
              </a:rPr>
              <a:t>8</a:t>
            </a:r>
            <a:endParaRPr kumimoji="1" lang="ja-JP" altLang="en-US" sz="1100" dirty="0">
              <a:latin typeface="+mn-ea"/>
              <a:ea typeface="+mn-ea"/>
            </a:endParaRPr>
          </a:p>
        </p:txBody>
      </p:sp>
    </p:spTree>
    <p:extLst>
      <p:ext uri="{BB962C8B-B14F-4D97-AF65-F5344CB8AC3E}">
        <p14:creationId xmlns:p14="http://schemas.microsoft.com/office/powerpoint/2010/main" val="3134519264"/>
      </p:ext>
    </p:extLst>
  </p:cSld>
  <p:clrMapOvr>
    <a:masterClrMapping/>
  </p:clrMapOvr>
</p:sld>
</file>

<file path=ppt/theme/theme1.xml><?xml version="1.0" encoding="utf-8"?>
<a:theme xmlns:a="http://schemas.openxmlformats.org/drawingml/2006/main" name="Level">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Level">
      <a:majorFont>
        <a:latin typeface="Garamond"/>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0</TotalTime>
  <Words>4883</Words>
  <Application>Microsoft Office PowerPoint</Application>
  <PresentationFormat>A4 210 x 297 mm</PresentationFormat>
  <Paragraphs>285</Paragraphs>
  <Slides>12</Slides>
  <Notes>5</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12</vt:i4>
      </vt:variant>
    </vt:vector>
  </HeadingPairs>
  <TitlesOfParts>
    <vt:vector size="25" baseType="lpstr">
      <vt:lpstr>CIDFont+F1</vt:lpstr>
      <vt:lpstr>Meiryo UI</vt:lpstr>
      <vt:lpstr>ＭＳ Ｐゴシック</vt:lpstr>
      <vt:lpstr>ＭＳ ゴシック</vt:lpstr>
      <vt:lpstr>ＭＳ 明朝</vt:lpstr>
      <vt:lpstr>游ゴシック</vt:lpstr>
      <vt:lpstr>Arial</vt:lpstr>
      <vt:lpstr>Century</vt:lpstr>
      <vt:lpstr>Garamond</vt:lpstr>
      <vt:lpstr>Times New Roman</vt:lpstr>
      <vt:lpstr>Verdana</vt:lpstr>
      <vt:lpstr>Wingdings</vt:lpstr>
      <vt:lpstr>Level</vt:lpstr>
      <vt:lpstr>次期計画の策定にあたっての論点整理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2025-05-15T03:20:50Z</dcterms:created>
  <dcterms:modified xsi:type="dcterms:W3CDTF">2025-05-15T03:21:04Z</dcterms:modified>
</cp:coreProperties>
</file>