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05" r:id="rId1"/>
  </p:sldMasterIdLst>
  <p:notesMasterIdLst>
    <p:notesMasterId r:id="rId13"/>
  </p:notesMasterIdLst>
  <p:handoutMasterIdLst>
    <p:handoutMasterId r:id="rId14"/>
  </p:handoutMasterIdLst>
  <p:sldIdLst>
    <p:sldId id="257" r:id="rId2"/>
    <p:sldId id="348" r:id="rId3"/>
    <p:sldId id="349" r:id="rId4"/>
    <p:sldId id="415" r:id="rId5"/>
    <p:sldId id="416" r:id="rId6"/>
    <p:sldId id="417" r:id="rId7"/>
    <p:sldId id="374" r:id="rId8"/>
    <p:sldId id="356" r:id="rId9"/>
    <p:sldId id="352" r:id="rId10"/>
    <p:sldId id="373" r:id="rId11"/>
    <p:sldId id="418" r:id="rId12"/>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D9E0D6"/>
    <a:srgbClr val="F9F9F5"/>
    <a:srgbClr val="F6F5EE"/>
    <a:srgbClr val="617557"/>
    <a:srgbClr val="79926C"/>
    <a:srgbClr val="AABAA2"/>
    <a:srgbClr val="889F7D"/>
    <a:srgbClr val="E9E7D7"/>
    <a:srgbClr val="FEF9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92" autoAdjust="0"/>
    <p:restoredTop sz="94238" autoAdjust="0"/>
  </p:normalViewPr>
  <p:slideViewPr>
    <p:cSldViewPr>
      <p:cViewPr varScale="1">
        <p:scale>
          <a:sx n="100" d="100"/>
          <a:sy n="100" d="100"/>
        </p:scale>
        <p:origin x="686" y="62"/>
      </p:cViewPr>
      <p:guideLst>
        <p:guide orient="horz" pos="2160"/>
        <p:guide pos="3120"/>
      </p:guideLst>
    </p:cSldViewPr>
  </p:slideViewPr>
  <p:outlineViewPr>
    <p:cViewPr>
      <p:scale>
        <a:sx n="33" d="100"/>
        <a:sy n="33" d="100"/>
      </p:scale>
      <p:origin x="66" y="22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203" y="48"/>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197D422-B3B8-4BB9-B989-0B8D787FF0FA}"/>
              </a:ext>
            </a:extLst>
          </p:cNvPr>
          <p:cNvSpPr>
            <a:spLocks noGrp="1"/>
          </p:cNvSpPr>
          <p:nvPr>
            <p:ph type="sldNum" sz="quarter" idx="3"/>
          </p:nvPr>
        </p:nvSpPr>
        <p:spPr>
          <a:xfrm>
            <a:off x="3856038" y="9440863"/>
            <a:ext cx="2949575" cy="496887"/>
          </a:xfrm>
          <a:prstGeom prst="rect">
            <a:avLst/>
          </a:prstGeom>
        </p:spPr>
        <p:txBody>
          <a:bodyPr vert="horz" wrap="square" lIns="91418" tIns="45710" rIns="91418" bIns="45710" numCol="1" anchor="b" anchorCtr="0" compatLnSpc="1">
            <a:prstTxWarp prst="textNoShape">
              <a:avLst/>
            </a:prstTxWarp>
          </a:bodyPr>
          <a:lstStyle>
            <a:lvl1pPr algn="r" eaLnBrk="1" hangingPunct="1">
              <a:defRPr sz="1200"/>
            </a:lvl1pPr>
          </a:lstStyle>
          <a:p>
            <a:pPr>
              <a:defRPr/>
            </a:pPr>
            <a:fld id="{09047620-C713-4A94-AFD4-CBE051879E6E}"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12B187FB-D1E9-40F8-BC31-810201CF08A2}"/>
              </a:ext>
            </a:extLst>
          </p:cNvPr>
          <p:cNvSpPr>
            <a:spLocks noGrp="1" noChangeArrowheads="1"/>
          </p:cNvSpPr>
          <p:nvPr>
            <p:ph type="dt" idx="1"/>
          </p:nvPr>
        </p:nvSpPr>
        <p:spPr bwMode="auto">
          <a:xfrm>
            <a:off x="3854450" y="0"/>
            <a:ext cx="29511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t" anchorCtr="0" compatLnSpc="1">
            <a:prstTxWarp prst="textNoShape">
              <a:avLst/>
            </a:prstTxWarp>
          </a:bodyPr>
          <a:lstStyle>
            <a:lvl1pPr algn="r" defTabSz="956792" eaLnBrk="1" hangingPunct="1">
              <a:defRPr sz="1300">
                <a:latin typeface="Arial" charset="0"/>
                <a:ea typeface="ＭＳ Ｐゴシック" pitchFamily="50" charset="-128"/>
              </a:defRPr>
            </a:lvl1pPr>
          </a:lstStyle>
          <a:p>
            <a:pPr>
              <a:defRPr/>
            </a:pPr>
            <a:endParaRPr lang="en-US" altLang="ja-JP"/>
          </a:p>
        </p:txBody>
      </p:sp>
      <p:sp>
        <p:nvSpPr>
          <p:cNvPr id="4099" name="Rectangle 4"/>
          <p:cNvSpPr>
            <a:spLocks noGrp="1" noRot="1" noChangeAspect="1" noChangeArrowheads="1" noTextEdit="1"/>
          </p:cNvSpPr>
          <p:nvPr>
            <p:ph type="sldImg" idx="2"/>
          </p:nvPr>
        </p:nvSpPr>
        <p:spPr bwMode="auto">
          <a:xfrm>
            <a:off x="712788" y="746125"/>
            <a:ext cx="5383212"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D016BD87-402E-4E3B-8A08-3A67E4935614}"/>
              </a:ext>
            </a:extLst>
          </p:cNvPr>
          <p:cNvSpPr>
            <a:spLocks noGrp="1" noChangeArrowheads="1"/>
          </p:cNvSpPr>
          <p:nvPr>
            <p:ph type="body" sz="quarter" idx="3"/>
          </p:nvPr>
        </p:nvSpPr>
        <p:spPr bwMode="auto">
          <a:xfrm>
            <a:off x="679450" y="4719638"/>
            <a:ext cx="54483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a:extLst>
              <a:ext uri="{FF2B5EF4-FFF2-40B4-BE49-F238E27FC236}">
                <a16:creationId xmlns:a16="http://schemas.microsoft.com/office/drawing/2014/main" id="{C6AA050E-70C9-4D91-A1BC-098D8FB196C3}"/>
              </a:ext>
            </a:extLst>
          </p:cNvPr>
          <p:cNvSpPr>
            <a:spLocks noGrp="1" noChangeArrowheads="1"/>
          </p:cNvSpPr>
          <p:nvPr>
            <p:ph type="ftr" sz="quarter" idx="4"/>
          </p:nvPr>
        </p:nvSpPr>
        <p:spPr bwMode="auto">
          <a:xfrm>
            <a:off x="0" y="9444038"/>
            <a:ext cx="295116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b" anchorCtr="0" compatLnSpc="1">
            <a:prstTxWarp prst="textNoShape">
              <a:avLst/>
            </a:prstTxWarp>
          </a:bodyPr>
          <a:lstStyle>
            <a:lvl1pPr defTabSz="956792" eaLnBrk="1" hangingPunct="1">
              <a:defRPr sz="1300">
                <a:latin typeface="Arial" charset="0"/>
                <a:ea typeface="ＭＳ Ｐゴシック" pitchFamily="50" charset="-128"/>
              </a:defRPr>
            </a:lvl1pPr>
          </a:lstStyle>
          <a:p>
            <a:pPr>
              <a:defRPr/>
            </a:pPr>
            <a:endParaRPr lang="en-US" altLang="ja-JP"/>
          </a:p>
        </p:txBody>
      </p:sp>
      <p:sp>
        <p:nvSpPr>
          <p:cNvPr id="3079" name="Rectangle 7">
            <a:extLst>
              <a:ext uri="{FF2B5EF4-FFF2-40B4-BE49-F238E27FC236}">
                <a16:creationId xmlns:a16="http://schemas.microsoft.com/office/drawing/2014/main" id="{F1890CDB-4F1A-4B49-9400-B6BFF2BDE335}"/>
              </a:ext>
            </a:extLst>
          </p:cNvPr>
          <p:cNvSpPr>
            <a:spLocks noGrp="1" noChangeArrowheads="1"/>
          </p:cNvSpPr>
          <p:nvPr>
            <p:ph type="sldNum" sz="quarter" idx="5"/>
          </p:nvPr>
        </p:nvSpPr>
        <p:spPr bwMode="auto">
          <a:xfrm>
            <a:off x="3854450" y="9444038"/>
            <a:ext cx="295116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b" anchorCtr="0" compatLnSpc="1">
            <a:prstTxWarp prst="textNoShape">
              <a:avLst/>
            </a:prstTxWarp>
          </a:bodyPr>
          <a:lstStyle>
            <a:lvl1pPr algn="r" defTabSz="955675" eaLnBrk="1" hangingPunct="1">
              <a:defRPr sz="1300">
                <a:latin typeface="Arial" panose="020B0604020202020204" pitchFamily="34" charset="0"/>
              </a:defRPr>
            </a:lvl1pPr>
          </a:lstStyle>
          <a:p>
            <a:pPr>
              <a:defRPr/>
            </a:pPr>
            <a:fld id="{C30F6B76-76F5-4A42-8ED9-BD85F76CC736}" type="slidenum">
              <a:rPr lang="en-US" altLang="ja-JP"/>
              <a:pPr>
                <a:defRPr/>
              </a:pPr>
              <a:t>‹#›</a:t>
            </a:fld>
            <a:endParaRPr lang="en-US" altLang="ja-JP"/>
          </a:p>
        </p:txBody>
      </p:sp>
      <p:sp>
        <p:nvSpPr>
          <p:cNvPr id="2" name="ヘッダー プレースホルダー 1">
            <a:extLst>
              <a:ext uri="{FF2B5EF4-FFF2-40B4-BE49-F238E27FC236}">
                <a16:creationId xmlns:a16="http://schemas.microsoft.com/office/drawing/2014/main" id="{5F8891EB-25A3-4967-B33B-698E6991FF5E}"/>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pPr>
              <a:defRPr/>
            </a:pPr>
            <a:endParaRPr lang="ja-JP" altLang="en-US"/>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p:spPr>
        <p:txBody>
          <a:bodyPr/>
          <a:lstStyle/>
          <a:p>
            <a:pPr eaLnBrk="1" hangingPunct="1"/>
            <a:endParaRPr lang="ja-JP" altLang="ja-JP">
              <a:latin typeface="Arial" panose="020B0604020202020204" pitchFamily="34" charset="0"/>
            </a:endParaRPr>
          </a:p>
        </p:txBody>
      </p:sp>
      <p:sp>
        <p:nvSpPr>
          <p:cNvPr id="7172" name="ヘッダー プレースホルダー 5"/>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5250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8188" indent="-282575" defTabSz="95250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9825" indent="-225425" defTabSz="9525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025" indent="-225425" defTabSz="9525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225" indent="-225425" defTabSz="9525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425" indent="-225425" defTabSz="9525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8625" indent="-225425" defTabSz="9525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5825" indent="-225425" defTabSz="9525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3025" indent="-225425" defTabSz="9525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300">
                <a:ea typeface="ＭＳ Ｐゴシック" panose="020B0600070205080204" pitchFamily="50" charset="-128"/>
              </a:rPr>
              <a:t>なにわエコ良品（大阪府認定リサイクル製品）について</a:t>
            </a:r>
          </a:p>
        </p:txBody>
      </p:sp>
      <p:sp>
        <p:nvSpPr>
          <p:cNvPr id="7173" name="スライド番号プレースホルダー 1"/>
          <p:cNvSpPr>
            <a:spLocks noGrp="1"/>
          </p:cNvSpPr>
          <p:nvPr>
            <p:ph type="sldNum" sz="quarter" idx="5"/>
          </p:nvPr>
        </p:nvSpPr>
        <p:spPr>
          <a:noFill/>
        </p:spPr>
        <p:txBody>
          <a:bodyPr/>
          <a:lstStyle>
            <a:lvl1pPr defTabSz="95250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8188" indent="-282575" defTabSz="95250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9825" indent="-225425" defTabSz="9525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025" indent="-225425" defTabSz="9525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225" indent="-225425" defTabSz="9525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425" indent="-225425" defTabSz="9525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8625" indent="-225425" defTabSz="9525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5825" indent="-225425" defTabSz="9525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3025" indent="-225425" defTabSz="9525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8C237E44-2412-46A9-ACA9-A617C7EBF191}" type="slidenum">
              <a:rPr lang="en-US" altLang="ja-JP" sz="1300" smtClean="0">
                <a:ea typeface="ＭＳ Ｐゴシック" panose="020B0600070205080204" pitchFamily="50" charset="-128"/>
              </a:rPr>
              <a:pPr>
                <a:spcBef>
                  <a:spcPct val="0"/>
                </a:spcBef>
              </a:pPr>
              <a:t>0</a:t>
            </a:fld>
            <a:endParaRPr lang="en-US" altLang="ja-JP" sz="1300">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p:cNvSpPr>
            <a:spLocks noGrp="1" noRot="1" noChangeAspect="1" noChangeArrowheads="1" noTextEdit="1"/>
          </p:cNvSpPr>
          <p:nvPr>
            <p:ph type="sldImg"/>
          </p:nvPr>
        </p:nvSpPr>
        <p:spPr>
          <a:ln/>
        </p:spPr>
      </p:sp>
      <p:sp>
        <p:nvSpPr>
          <p:cNvPr id="25603"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5604"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5605"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E634D490-3E96-4FBE-B8DA-B736DA7CC740}" type="slidenum">
              <a:rPr lang="en-US" altLang="ja-JP" smtClean="0">
                <a:latin typeface="Arial" panose="020B0604020202020204" pitchFamily="34" charset="0"/>
              </a:rPr>
              <a:pPr/>
              <a:t>1</a:t>
            </a:fld>
            <a:endParaRPr lang="en-US"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2</a:t>
            </a:fld>
            <a:endParaRPr lang="en-US"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ChangeArrowheads="1" noTextEdit="1"/>
          </p:cNvSpPr>
          <p:nvPr>
            <p:ph type="sldImg"/>
          </p:nvPr>
        </p:nvSpPr>
        <p:spPr>
          <a:ln/>
        </p:spPr>
      </p:sp>
      <p:sp>
        <p:nvSpPr>
          <p:cNvPr id="35843"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35844"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35845"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0A696FF2-F6AE-4286-B9B6-1C5D22A5291B}" type="slidenum">
              <a:rPr lang="en-US" altLang="ja-JP" smtClean="0">
                <a:latin typeface="Arial" panose="020B0604020202020204" pitchFamily="34" charset="0"/>
              </a:rPr>
              <a:pPr/>
              <a:t>6</a:t>
            </a:fld>
            <a:endParaRPr lang="en-US" altLang="ja-JP">
              <a:latin typeface="Arial" panose="020B0604020202020204" pitchFamily="34" charset="0"/>
            </a:endParaRPr>
          </a:p>
        </p:txBody>
      </p:sp>
    </p:spTree>
    <p:extLst>
      <p:ext uri="{BB962C8B-B14F-4D97-AF65-F5344CB8AC3E}">
        <p14:creationId xmlns:p14="http://schemas.microsoft.com/office/powerpoint/2010/main" val="3601574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ChangeArrowheads="1" noTextEdit="1"/>
          </p:cNvSpPr>
          <p:nvPr>
            <p:ph type="sldImg"/>
          </p:nvPr>
        </p:nvSpPr>
        <p:spPr>
          <a:ln/>
        </p:spPr>
      </p:sp>
      <p:sp>
        <p:nvSpPr>
          <p:cNvPr id="35843"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35844"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35845"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0A696FF2-F6AE-4286-B9B6-1C5D22A5291B}" type="slidenum">
              <a:rPr lang="en-US" altLang="ja-JP" smtClean="0">
                <a:latin typeface="Arial" panose="020B0604020202020204" pitchFamily="34" charset="0"/>
              </a:rPr>
              <a:pPr/>
              <a:t>7</a:t>
            </a:fld>
            <a:endParaRPr lang="en-US" altLang="ja-JP">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ChangeArrowheads="1" noTextEdit="1"/>
          </p:cNvSpPr>
          <p:nvPr>
            <p:ph type="sldImg"/>
          </p:nvPr>
        </p:nvSpPr>
        <p:spPr>
          <a:ln/>
        </p:spPr>
      </p:sp>
      <p:sp>
        <p:nvSpPr>
          <p:cNvPr id="3789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3789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3789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E9B3D319-8080-4ECD-B443-2F6C526167A1}" type="slidenum">
              <a:rPr lang="en-US" altLang="ja-JP" smtClean="0">
                <a:latin typeface="Arial" panose="020B0604020202020204" pitchFamily="34" charset="0"/>
              </a:rPr>
              <a:pPr/>
              <a:t>8</a:t>
            </a:fld>
            <a:endParaRPr lang="en-US"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7"/>
          <p:cNvGrpSpPr>
            <a:grpSpLocks/>
          </p:cNvGrpSpPr>
          <p:nvPr/>
        </p:nvGrpSpPr>
        <p:grpSpPr bwMode="auto">
          <a:xfrm>
            <a:off x="247650" y="2889250"/>
            <a:ext cx="9328150" cy="201613"/>
            <a:chOff x="144" y="1680"/>
            <a:chExt cx="5424" cy="144"/>
          </a:xfrm>
        </p:grpSpPr>
        <p:sp>
          <p:nvSpPr>
            <p:cNvPr id="5" name="Rectangle 8">
              <a:extLst>
                <a:ext uri="{FF2B5EF4-FFF2-40B4-BE49-F238E27FC236}">
                  <a16:creationId xmlns:a16="http://schemas.microsoft.com/office/drawing/2014/main" id="{5E6394AC-BD15-42D2-A493-BCC49558173A}"/>
                </a:ext>
              </a:extLst>
            </p:cNvPr>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sp>
          <p:nvSpPr>
            <p:cNvPr id="6" name="Rectangle 9">
              <a:extLst>
                <a:ext uri="{FF2B5EF4-FFF2-40B4-BE49-F238E27FC236}">
                  <a16:creationId xmlns:a16="http://schemas.microsoft.com/office/drawing/2014/main" id="{1DABEF65-34B9-4D4B-AFBD-C3F9F177D350}"/>
                </a:ext>
              </a:extLst>
            </p:cNvPr>
            <p:cNvSpPr>
              <a:spLocks noChangeArrowheads="1"/>
            </p:cNvSpPr>
            <p:nvPr userDrawn="1"/>
          </p:nvSpPr>
          <p:spPr bwMode="auto">
            <a:xfrm>
              <a:off x="1952" y="1680"/>
              <a:ext cx="1806"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sp>
          <p:nvSpPr>
            <p:cNvPr id="7" name="Rectangle 10">
              <a:extLst>
                <a:ext uri="{FF2B5EF4-FFF2-40B4-BE49-F238E27FC236}">
                  <a16:creationId xmlns:a16="http://schemas.microsoft.com/office/drawing/2014/main" id="{7DFAF793-2A0E-4459-9AAC-759874A830DE}"/>
                </a:ext>
              </a:extLst>
            </p:cNvPr>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grpSp>
      <p:sp>
        <p:nvSpPr>
          <p:cNvPr id="138242" name="Rectangle 2"/>
          <p:cNvSpPr>
            <a:spLocks noGrp="1" noChangeArrowheads="1"/>
          </p:cNvSpPr>
          <p:nvPr>
            <p:ph type="ctrTitle"/>
          </p:nvPr>
        </p:nvSpPr>
        <p:spPr>
          <a:xfrm>
            <a:off x="742950" y="685800"/>
            <a:ext cx="8420100" cy="2127250"/>
          </a:xfrm>
        </p:spPr>
        <p:txBody>
          <a:bodyPr/>
          <a:lstStyle>
            <a:lvl1pPr algn="ctr">
              <a:defRPr sz="5800"/>
            </a:lvl1pPr>
          </a:lstStyle>
          <a:p>
            <a:pPr lvl="0"/>
            <a:r>
              <a:rPr lang="ja-JP" altLang="en-US" noProof="0"/>
              <a:t>マスタ タイトルの書式設定</a:t>
            </a:r>
          </a:p>
        </p:txBody>
      </p:sp>
      <p:sp>
        <p:nvSpPr>
          <p:cNvPr id="138243" name="Rectangle 3"/>
          <p:cNvSpPr>
            <a:spLocks noGrp="1" noChangeArrowheads="1"/>
          </p:cNvSpPr>
          <p:nvPr>
            <p:ph type="subTitle" idx="1"/>
          </p:nvPr>
        </p:nvSpPr>
        <p:spPr>
          <a:xfrm>
            <a:off x="1485900" y="3270250"/>
            <a:ext cx="6934200" cy="2209800"/>
          </a:xfrm>
        </p:spPr>
        <p:txBody>
          <a:bodyPr/>
          <a:lstStyle>
            <a:lvl1pPr marL="0" indent="0" algn="ctr">
              <a:buFont typeface="Wingdings" pitchFamily="2" charset="2"/>
              <a:buNone/>
              <a:defRPr sz="3000"/>
            </a:lvl1pPr>
          </a:lstStyle>
          <a:p>
            <a:pPr lvl="0"/>
            <a:r>
              <a:rPr lang="ja-JP" altLang="en-US" noProof="0"/>
              <a:t>マスタ サブタイトルの書式設定</a:t>
            </a:r>
          </a:p>
        </p:txBody>
      </p:sp>
      <p:sp>
        <p:nvSpPr>
          <p:cNvPr id="9" name="Rectangle 4">
            <a:extLst>
              <a:ext uri="{FF2B5EF4-FFF2-40B4-BE49-F238E27FC236}">
                <a16:creationId xmlns:a16="http://schemas.microsoft.com/office/drawing/2014/main" id="{FF11E35C-9F7A-4F16-B41E-5704F0A3F126}"/>
              </a:ext>
            </a:extLst>
          </p:cNvPr>
          <p:cNvSpPr>
            <a:spLocks noGrp="1" noChangeArrowheads="1"/>
          </p:cNvSpPr>
          <p:nvPr>
            <p:ph type="dt" sz="half" idx="10"/>
          </p:nvPr>
        </p:nvSpPr>
        <p:spPr/>
        <p:txBody>
          <a:bodyPr/>
          <a:lstStyle>
            <a:lvl1pPr>
              <a:defRPr/>
            </a:lvl1pPr>
          </a:lstStyle>
          <a:p>
            <a:pPr>
              <a:defRPr/>
            </a:pPr>
            <a:endParaRPr lang="en-US" altLang="ja-JP"/>
          </a:p>
        </p:txBody>
      </p:sp>
      <p:sp>
        <p:nvSpPr>
          <p:cNvPr id="10" name="Rectangle 5">
            <a:extLst>
              <a:ext uri="{FF2B5EF4-FFF2-40B4-BE49-F238E27FC236}">
                <a16:creationId xmlns:a16="http://schemas.microsoft.com/office/drawing/2014/main" id="{0BBE4B5B-C59F-4EFC-97FC-B9224F63D1D8}"/>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a:extLst>
              <a:ext uri="{FF2B5EF4-FFF2-40B4-BE49-F238E27FC236}">
                <a16:creationId xmlns:a16="http://schemas.microsoft.com/office/drawing/2014/main" id="{8E95AC47-00DB-46B3-BB3F-8EB2C4964B36}"/>
              </a:ext>
            </a:extLst>
          </p:cNvPr>
          <p:cNvSpPr>
            <a:spLocks noGrp="1" noChangeArrowheads="1"/>
          </p:cNvSpPr>
          <p:nvPr>
            <p:ph type="sldNum" sz="quarter" idx="12"/>
          </p:nvPr>
        </p:nvSpPr>
        <p:spPr/>
        <p:txBody>
          <a:bodyPr/>
          <a:lstStyle>
            <a:lvl1pPr>
              <a:defRPr/>
            </a:lvl1pPr>
          </a:lstStyle>
          <a:p>
            <a:pPr>
              <a:defRPr/>
            </a:pPr>
            <a:fld id="{5AD24178-7F66-49A6-B7A1-18B2627530BB}" type="slidenum">
              <a:rPr lang="en-US" altLang="ja-JP"/>
              <a:pPr>
                <a:defRPr/>
              </a:pPr>
              <a:t>‹#›</a:t>
            </a:fld>
            <a:endParaRPr lang="en-US" altLang="ja-JP"/>
          </a:p>
        </p:txBody>
      </p:sp>
    </p:spTree>
    <p:extLst>
      <p:ext uri="{BB962C8B-B14F-4D97-AF65-F5344CB8AC3E}">
        <p14:creationId xmlns:p14="http://schemas.microsoft.com/office/powerpoint/2010/main" val="115391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9AA815D8-0EB0-42BE-885E-C19FB671C679}" type="slidenum">
              <a:rPr lang="en-US" altLang="ja-JP"/>
              <a:pPr>
                <a:defRPr/>
              </a:pPr>
              <a:t>‹#›</a:t>
            </a:fld>
            <a:endParaRPr lang="en-US" altLang="ja-JP"/>
          </a:p>
        </p:txBody>
      </p:sp>
    </p:spTree>
    <p:extLst>
      <p:ext uri="{BB962C8B-B14F-4D97-AF65-F5344CB8AC3E}">
        <p14:creationId xmlns:p14="http://schemas.microsoft.com/office/powerpoint/2010/main" val="3057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DD350037-7246-4681-88BA-DA23750220FA}" type="slidenum">
              <a:rPr lang="en-US" altLang="ja-JP"/>
              <a:pPr>
                <a:defRPr/>
              </a:pPr>
              <a:t>‹#›</a:t>
            </a:fld>
            <a:endParaRPr lang="en-US" altLang="ja-JP"/>
          </a:p>
        </p:txBody>
      </p:sp>
    </p:spTree>
    <p:extLst>
      <p:ext uri="{BB962C8B-B14F-4D97-AF65-F5344CB8AC3E}">
        <p14:creationId xmlns:p14="http://schemas.microsoft.com/office/powerpoint/2010/main" val="82215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7813"/>
            <a:ext cx="222885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7813"/>
            <a:ext cx="653415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278D3F4-47DE-4325-A571-5CC9611BF899}" type="slidenum">
              <a:rPr lang="en-US" altLang="ja-JP"/>
              <a:pPr>
                <a:defRPr/>
              </a:pPr>
              <a:t>‹#›</a:t>
            </a:fld>
            <a:endParaRPr lang="en-US" altLang="ja-JP"/>
          </a:p>
        </p:txBody>
      </p:sp>
    </p:spTree>
    <p:extLst>
      <p:ext uri="{BB962C8B-B14F-4D97-AF65-F5344CB8AC3E}">
        <p14:creationId xmlns:p14="http://schemas.microsoft.com/office/powerpoint/2010/main" val="279800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152400"/>
            <a:ext cx="8915400" cy="1139825"/>
          </a:xfrm>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2339415-12E7-411C-A7FC-28D981AB5BB1}" type="slidenum">
              <a:rPr lang="en-US" altLang="ja-JP"/>
              <a:pPr>
                <a:defRPr/>
              </a:pPr>
              <a:t>‹#›</a:t>
            </a:fld>
            <a:endParaRPr lang="en-US" altLang="ja-JP"/>
          </a:p>
        </p:txBody>
      </p:sp>
    </p:spTree>
    <p:extLst>
      <p:ext uri="{BB962C8B-B14F-4D97-AF65-F5344CB8AC3E}">
        <p14:creationId xmlns:p14="http://schemas.microsoft.com/office/powerpoint/2010/main" val="155482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05F0A0-C65C-4BAC-BC54-62C1F14FA3EC}"/>
              </a:ext>
            </a:extLst>
          </p:cNvPr>
          <p:cNvSpPr>
            <a:spLocks noGrp="1"/>
          </p:cNvSpPr>
          <p:nvPr>
            <p:ph type="title"/>
          </p:nvPr>
        </p:nvSpPr>
        <p:spPr>
          <a:xfrm>
            <a:off x="507772" y="-243408"/>
            <a:ext cx="8915400" cy="1139825"/>
          </a:xfr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9E9A777-D0E5-4878-A666-9C607CD936C0}"/>
              </a:ext>
            </a:extLst>
          </p:cNvPr>
          <p:cNvSpPr>
            <a:spLocks noGrp="1"/>
          </p:cNvSpPr>
          <p:nvPr>
            <p:ph type="dt" sz="half" idx="10"/>
          </p:nvPr>
        </p:nvSpPr>
        <p:spPr/>
        <p:txBody>
          <a:bodyPr/>
          <a:lstStyle/>
          <a:p>
            <a:pPr>
              <a:defRPr/>
            </a:pPr>
            <a:endParaRPr lang="en-US" altLang="ja-JP"/>
          </a:p>
        </p:txBody>
      </p:sp>
      <p:sp>
        <p:nvSpPr>
          <p:cNvPr id="4" name="フッター プレースホルダー 3">
            <a:extLst>
              <a:ext uri="{FF2B5EF4-FFF2-40B4-BE49-F238E27FC236}">
                <a16:creationId xmlns:a16="http://schemas.microsoft.com/office/drawing/2014/main" id="{E84B2638-8EF0-42A1-AABD-13F55AA31EAF}"/>
              </a:ext>
            </a:extLst>
          </p:cNvPr>
          <p:cNvSpPr>
            <a:spLocks noGrp="1"/>
          </p:cNvSpPr>
          <p:nvPr>
            <p:ph type="ftr" sz="quarter" idx="11"/>
          </p:nvPr>
        </p:nvSpPr>
        <p:spPr/>
        <p:txBody>
          <a:bodyPr/>
          <a:lstStyle/>
          <a:p>
            <a:pPr>
              <a:defRPr/>
            </a:pPr>
            <a:endParaRPr lang="en-US" altLang="ja-JP"/>
          </a:p>
        </p:txBody>
      </p:sp>
      <p:sp>
        <p:nvSpPr>
          <p:cNvPr id="5" name="スライド番号プレースホルダー 4">
            <a:extLst>
              <a:ext uri="{FF2B5EF4-FFF2-40B4-BE49-F238E27FC236}">
                <a16:creationId xmlns:a16="http://schemas.microsoft.com/office/drawing/2014/main" id="{47F199FC-02B3-4E51-8DA4-CA24440B6ABE}"/>
              </a:ext>
            </a:extLst>
          </p:cNvPr>
          <p:cNvSpPr>
            <a:spLocks noGrp="1"/>
          </p:cNvSpPr>
          <p:nvPr>
            <p:ph type="sldNum" sz="quarter" idx="12"/>
          </p:nvPr>
        </p:nvSpPr>
        <p:spPr/>
        <p:txBody>
          <a:bodyPr/>
          <a:lstStyle/>
          <a:p>
            <a:pPr>
              <a:defRPr/>
            </a:pPr>
            <a:fld id="{290E9058-1618-4D96-B4F0-F21C47244F74}" type="slidenum">
              <a:rPr lang="en-US" altLang="ja-JP" smtClean="0"/>
              <a:pPr>
                <a:defRPr/>
              </a:pPr>
              <a:t>‹#›</a:t>
            </a:fld>
            <a:endParaRPr lang="en-US" altLang="ja-JP"/>
          </a:p>
        </p:txBody>
      </p:sp>
    </p:spTree>
    <p:extLst>
      <p:ext uri="{BB962C8B-B14F-4D97-AF65-F5344CB8AC3E}">
        <p14:creationId xmlns:p14="http://schemas.microsoft.com/office/powerpoint/2010/main" val="1518663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1C7B48C9-9A70-4D56-8E94-C88AA22D01F9}" type="slidenum">
              <a:rPr lang="en-US" altLang="ja-JP"/>
              <a:pPr>
                <a:defRPr/>
              </a:pPr>
              <a:t>‹#›</a:t>
            </a:fld>
            <a:endParaRPr lang="en-US" altLang="ja-JP"/>
          </a:p>
        </p:txBody>
      </p:sp>
    </p:spTree>
    <p:extLst>
      <p:ext uri="{BB962C8B-B14F-4D97-AF65-F5344CB8AC3E}">
        <p14:creationId xmlns:p14="http://schemas.microsoft.com/office/powerpoint/2010/main" val="4265692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600200"/>
            <a:ext cx="4381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5E3E107C-4227-4839-9CF3-EABE2F4AB5D9}" type="slidenum">
              <a:rPr lang="en-US" altLang="ja-JP"/>
              <a:pPr>
                <a:defRPr/>
              </a:pPr>
              <a:t>‹#›</a:t>
            </a:fld>
            <a:endParaRPr lang="en-US" altLang="ja-JP"/>
          </a:p>
        </p:txBody>
      </p:sp>
    </p:spTree>
    <p:extLst>
      <p:ext uri="{BB962C8B-B14F-4D97-AF65-F5344CB8AC3E}">
        <p14:creationId xmlns:p14="http://schemas.microsoft.com/office/powerpoint/2010/main" val="88891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441585BA-FC7D-4979-A3AC-C7E1114FB906}" type="slidenum">
              <a:rPr lang="en-US" altLang="ja-JP"/>
              <a:pPr>
                <a:defRPr/>
              </a:pPr>
              <a:t>‹#›</a:t>
            </a:fld>
            <a:endParaRPr lang="en-US" altLang="ja-JP"/>
          </a:p>
        </p:txBody>
      </p:sp>
    </p:spTree>
    <p:extLst>
      <p:ext uri="{BB962C8B-B14F-4D97-AF65-F5344CB8AC3E}">
        <p14:creationId xmlns:p14="http://schemas.microsoft.com/office/powerpoint/2010/main" val="408783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256515BA-FE26-42AE-9C71-58AE5254E431}" type="slidenum">
              <a:rPr lang="en-US" altLang="ja-JP"/>
              <a:pPr>
                <a:defRPr/>
              </a:pPr>
              <a:t>‹#›</a:t>
            </a:fld>
            <a:endParaRPr lang="en-US" altLang="ja-JP"/>
          </a:p>
        </p:txBody>
      </p:sp>
    </p:spTree>
    <p:extLst>
      <p:ext uri="{BB962C8B-B14F-4D97-AF65-F5344CB8AC3E}">
        <p14:creationId xmlns:p14="http://schemas.microsoft.com/office/powerpoint/2010/main" val="8047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CE9397-E153-4400-90A8-C96A9E4217C2}"/>
              </a:ext>
            </a:extLst>
          </p:cNvPr>
          <p:cNvSpPr>
            <a:spLocks noGrp="1" noChangeArrowheads="1"/>
          </p:cNvSpPr>
          <p:nvPr>
            <p:ph type="dt" sz="half" idx="10"/>
          </p:nvPr>
        </p:nvSpPr>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902C48BB-57D3-47E7-BB70-6139A6E5F78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C9F5F82F-4D7F-4BC9-8767-8ED3D0336549}"/>
              </a:ext>
            </a:extLst>
          </p:cNvPr>
          <p:cNvSpPr>
            <a:spLocks noGrp="1" noChangeArrowheads="1"/>
          </p:cNvSpPr>
          <p:nvPr>
            <p:ph type="sldNum" sz="quarter" idx="12"/>
          </p:nvPr>
        </p:nvSpPr>
        <p:spPr>
          <a:xfrm>
            <a:off x="7569200" y="6400800"/>
            <a:ext cx="2311400" cy="457200"/>
          </a:xfrm>
        </p:spPr>
        <p:txBody>
          <a:bodyPr/>
          <a:lstStyle>
            <a:lvl1pPr algn="r">
              <a:defRPr sz="1600">
                <a:latin typeface="Meiryo UI" panose="020B0604030504040204" pitchFamily="50" charset="-128"/>
                <a:ea typeface="Meiryo UI" panose="020B0604030504040204" pitchFamily="50" charset="-128"/>
              </a:defRPr>
            </a:lvl1pPr>
          </a:lstStyle>
          <a:p>
            <a:pPr>
              <a:defRPr/>
            </a:pPr>
            <a:fld id="{7D7066D1-700B-42FD-A325-F976443D9E7C}" type="slidenum">
              <a:rPr lang="en-US" altLang="ja-JP"/>
              <a:pPr>
                <a:defRPr/>
              </a:pPr>
              <a:t>‹#›</a:t>
            </a:fld>
            <a:endParaRPr lang="en-US" altLang="ja-JP"/>
          </a:p>
        </p:txBody>
      </p:sp>
    </p:spTree>
    <p:extLst>
      <p:ext uri="{BB962C8B-B14F-4D97-AF65-F5344CB8AC3E}">
        <p14:creationId xmlns:p14="http://schemas.microsoft.com/office/powerpoint/2010/main" val="205324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671F954-641A-4DA2-8C40-2636DDBA6F98}" type="slidenum">
              <a:rPr lang="en-US" altLang="ja-JP"/>
              <a:pPr>
                <a:defRPr/>
              </a:pPr>
              <a:t>‹#›</a:t>
            </a:fld>
            <a:endParaRPr lang="en-US" altLang="ja-JP"/>
          </a:p>
        </p:txBody>
      </p:sp>
    </p:spTree>
    <p:extLst>
      <p:ext uri="{BB962C8B-B14F-4D97-AF65-F5344CB8AC3E}">
        <p14:creationId xmlns:p14="http://schemas.microsoft.com/office/powerpoint/2010/main" val="290592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7813"/>
            <a:ext cx="89154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0"/>
            <a:ext cx="89154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7220" name="Rectangle 4">
            <a:extLst>
              <a:ext uri="{FF2B5EF4-FFF2-40B4-BE49-F238E27FC236}">
                <a16:creationId xmlns:a16="http://schemas.microsoft.com/office/drawing/2014/main" id="{921D7432-5BF7-4ECC-A32C-8A4FD77D2369}"/>
              </a:ext>
            </a:extLst>
          </p:cNvPr>
          <p:cNvSpPr>
            <a:spLocks noGrp="1" noChangeArrowheads="1"/>
          </p:cNvSpPr>
          <p:nvPr>
            <p:ph type="dt" sz="half" idx="2"/>
          </p:nvPr>
        </p:nvSpPr>
        <p:spPr bwMode="auto">
          <a:xfrm>
            <a:off x="495300" y="6248400"/>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0" sz="1000">
                <a:ea typeface="ＭＳ Ｐゴシック" pitchFamily="50" charset="-128"/>
              </a:defRPr>
            </a:lvl1pPr>
          </a:lstStyle>
          <a:p>
            <a:pPr>
              <a:defRPr/>
            </a:pPr>
            <a:endParaRPr lang="en-US" altLang="ja-JP"/>
          </a:p>
        </p:txBody>
      </p:sp>
      <p:sp>
        <p:nvSpPr>
          <p:cNvPr id="137221" name="Rectangle 5">
            <a:extLst>
              <a:ext uri="{FF2B5EF4-FFF2-40B4-BE49-F238E27FC236}">
                <a16:creationId xmlns:a16="http://schemas.microsoft.com/office/drawing/2014/main" id="{1D9C27A6-4C0E-4A19-B49C-E1091EF83210}"/>
              </a:ext>
            </a:extLst>
          </p:cNvPr>
          <p:cNvSpPr>
            <a:spLocks noGrp="1" noChangeArrowheads="1"/>
          </p:cNvSpPr>
          <p:nvPr>
            <p:ph type="ftr" sz="quarter" idx="3"/>
          </p:nvPr>
        </p:nvSpPr>
        <p:spPr bwMode="auto">
          <a:xfrm>
            <a:off x="3384550" y="62484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000">
                <a:ea typeface="ＭＳ Ｐゴシック" pitchFamily="50" charset="-128"/>
              </a:defRPr>
            </a:lvl1pPr>
          </a:lstStyle>
          <a:p>
            <a:pPr>
              <a:defRPr/>
            </a:pPr>
            <a:endParaRPr lang="en-US" altLang="ja-JP"/>
          </a:p>
        </p:txBody>
      </p:sp>
      <p:sp>
        <p:nvSpPr>
          <p:cNvPr id="137222" name="Rectangle 6">
            <a:extLst>
              <a:ext uri="{FF2B5EF4-FFF2-40B4-BE49-F238E27FC236}">
                <a16:creationId xmlns:a16="http://schemas.microsoft.com/office/drawing/2014/main" id="{59E048F9-85AD-4FB4-B556-C752078C96E6}"/>
              </a:ext>
            </a:extLst>
          </p:cNvPr>
          <p:cNvSpPr>
            <a:spLocks noGrp="1" noChangeArrowheads="1"/>
          </p:cNvSpPr>
          <p:nvPr>
            <p:ph type="sldNum" sz="quarter" idx="4"/>
          </p:nvPr>
        </p:nvSpPr>
        <p:spPr bwMode="auto">
          <a:xfrm>
            <a:off x="7594600" y="6400800"/>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600">
                <a:latin typeface="Meiryo UI" panose="020B0604030504040204" pitchFamily="50" charset="-128"/>
                <a:ea typeface="Meiryo UI" panose="020B0604030504040204" pitchFamily="50" charset="-128"/>
              </a:defRPr>
            </a:lvl1pPr>
          </a:lstStyle>
          <a:p>
            <a:pPr>
              <a:defRPr/>
            </a:pPr>
            <a:fld id="{290E9058-1618-4D96-B4F0-F21C47244F74}" type="slidenum">
              <a:rPr lang="en-US" altLang="ja-JP"/>
              <a:pPr>
                <a:defRPr/>
              </a:pPr>
              <a:t>‹#›</a:t>
            </a:fld>
            <a:endParaRPr lang="en-US" altLang="ja-JP"/>
          </a:p>
        </p:txBody>
      </p:sp>
      <p:sp>
        <p:nvSpPr>
          <p:cNvPr id="1031" name="Rectangle 7">
            <a:extLst>
              <a:ext uri="{FF2B5EF4-FFF2-40B4-BE49-F238E27FC236}">
                <a16:creationId xmlns:a16="http://schemas.microsoft.com/office/drawing/2014/main" id="{154BE88A-0742-46C2-9AF1-395814438058}"/>
              </a:ext>
            </a:extLst>
          </p:cNvPr>
          <p:cNvSpPr>
            <a:spLocks noChangeArrowheads="1"/>
          </p:cNvSpPr>
          <p:nvPr/>
        </p:nvSpPr>
        <p:spPr bwMode="auto">
          <a:xfrm>
            <a:off x="0" y="0"/>
            <a:ext cx="24765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
        <p:nvSpPr>
          <p:cNvPr id="1032" name="Line 8"/>
          <p:cNvSpPr>
            <a:spLocks noChangeShapeType="1"/>
          </p:cNvSpPr>
          <p:nvPr/>
        </p:nvSpPr>
        <p:spPr bwMode="auto">
          <a:xfrm>
            <a:off x="495300" y="1447800"/>
            <a:ext cx="87503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Rectangle 9">
            <a:extLst>
              <a:ext uri="{FF2B5EF4-FFF2-40B4-BE49-F238E27FC236}">
                <a16:creationId xmlns:a16="http://schemas.microsoft.com/office/drawing/2014/main" id="{D240DF3A-D1A4-407F-9FFD-66C168C16718}"/>
              </a:ext>
            </a:extLst>
          </p:cNvPr>
          <p:cNvSpPr>
            <a:spLocks noChangeArrowheads="1"/>
          </p:cNvSpPr>
          <p:nvPr/>
        </p:nvSpPr>
        <p:spPr bwMode="auto">
          <a:xfrm>
            <a:off x="0" y="2286000"/>
            <a:ext cx="24765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
        <p:nvSpPr>
          <p:cNvPr id="1034" name="Rectangle 10">
            <a:extLst>
              <a:ext uri="{FF2B5EF4-FFF2-40B4-BE49-F238E27FC236}">
                <a16:creationId xmlns:a16="http://schemas.microsoft.com/office/drawing/2014/main" id="{D97A860A-AD8E-4C81-9EBC-3E0CCCBC46EF}"/>
              </a:ext>
            </a:extLst>
          </p:cNvPr>
          <p:cNvSpPr>
            <a:spLocks noChangeArrowheads="1"/>
          </p:cNvSpPr>
          <p:nvPr/>
        </p:nvSpPr>
        <p:spPr bwMode="auto">
          <a:xfrm>
            <a:off x="0" y="4572000"/>
            <a:ext cx="24765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577" r:id="rId1"/>
    <p:sldLayoutId id="2147484568" r:id="rId2"/>
    <p:sldLayoutId id="2147484579" r:id="rId3"/>
    <p:sldLayoutId id="2147484569" r:id="rId4"/>
    <p:sldLayoutId id="2147484570" r:id="rId5"/>
    <p:sldLayoutId id="2147484571" r:id="rId6"/>
    <p:sldLayoutId id="2147484572" r:id="rId7"/>
    <p:sldLayoutId id="2147484578" r:id="rId8"/>
    <p:sldLayoutId id="2147484573" r:id="rId9"/>
    <p:sldLayoutId id="2147484574" r:id="rId10"/>
    <p:sldLayoutId id="2147484575" r:id="rId11"/>
    <p:sldLayoutId id="2147484576" r:id="rId12"/>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2.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4.emf"/><Relationship Id="rId7" Type="http://schemas.openxmlformats.org/officeDocument/2006/relationships/image" Target="../media/image7.emf"/><Relationship Id="rId2" Type="http://schemas.openxmlformats.org/officeDocument/2006/relationships/image" Target="../media/image3.emf"/><Relationship Id="rId1" Type="http://schemas.openxmlformats.org/officeDocument/2006/relationships/slideLayout" Target="../slideLayouts/slideLayout8.xml"/><Relationship Id="rId6" Type="http://schemas.openxmlformats.org/officeDocument/2006/relationships/image" Target="../media/image2.png"/><Relationship Id="rId5" Type="http://schemas.openxmlformats.org/officeDocument/2006/relationships/image" Target="../media/image6.emf"/><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7"/>
          <p:cNvSpPr>
            <a:spLocks noGrp="1" noChangeArrowheads="1"/>
          </p:cNvSpPr>
          <p:nvPr>
            <p:ph type="ctrTitle"/>
          </p:nvPr>
        </p:nvSpPr>
        <p:spPr>
          <a:xfrm>
            <a:off x="200025" y="1556792"/>
            <a:ext cx="9359900" cy="1731962"/>
          </a:xfrm>
        </p:spPr>
        <p:txBody>
          <a:bodyPr/>
          <a:lstStyle/>
          <a:p>
            <a:pPr eaLnBrk="1" hangingPunct="1"/>
            <a:r>
              <a:rPr lang="ja-JP" altLang="en-US" sz="3200" b="1" dirty="0">
                <a:solidFill>
                  <a:srgbClr val="006600"/>
                </a:solidFill>
                <a:latin typeface="+mn-ea"/>
                <a:ea typeface="+mn-ea"/>
              </a:rPr>
              <a:t>現行計画の概要及び進捗状況</a:t>
            </a:r>
            <a:br>
              <a:rPr lang="en-US" altLang="ja-JP" sz="3200" b="1" dirty="0">
                <a:solidFill>
                  <a:srgbClr val="000099"/>
                </a:solidFill>
                <a:latin typeface="+mn-ea"/>
                <a:ea typeface="+mn-ea"/>
              </a:rPr>
            </a:br>
            <a:endParaRPr lang="ja-JP" altLang="en-US" sz="3200" dirty="0">
              <a:solidFill>
                <a:srgbClr val="000099"/>
              </a:solidFill>
              <a:latin typeface="+mn-ea"/>
              <a:ea typeface="+mn-ea"/>
            </a:endParaRPr>
          </a:p>
        </p:txBody>
      </p:sp>
      <p:sp>
        <p:nvSpPr>
          <p:cNvPr id="6" name="スライド番号プレースホルダー 3">
            <a:extLst>
              <a:ext uri="{FF2B5EF4-FFF2-40B4-BE49-F238E27FC236}">
                <a16:creationId xmlns:a16="http://schemas.microsoft.com/office/drawing/2014/main" id="{0B3915A5-92E1-4431-B6F3-DC26C4988729}"/>
              </a:ext>
            </a:extLst>
          </p:cNvPr>
          <p:cNvSpPr>
            <a:spLocks noGrp="1"/>
          </p:cNvSpPr>
          <p:nvPr>
            <p:ph type="sldNum" sz="quarter" idx="12"/>
          </p:nvPr>
        </p:nvSpPr>
        <p:spPr>
          <a:xfrm>
            <a:off x="8841432" y="188640"/>
            <a:ext cx="895152" cy="276984"/>
          </a:xfrm>
          <a:noFill/>
          <a:ln w="6350">
            <a:noFill/>
          </a:ln>
        </p:spPr>
        <p:txBody>
          <a:bodyPr anchor="ct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r>
              <a:rPr kumimoji="0" lang="ja-JP" altLang="en-US" sz="1800" dirty="0">
                <a:latin typeface="+mn-ea"/>
                <a:ea typeface="+mn-ea"/>
              </a:rPr>
              <a:t>資料２</a:t>
            </a:r>
            <a:endParaRPr kumimoji="0" lang="en-US" altLang="ja-JP" sz="1800" dirty="0">
              <a:latin typeface="+mn-ea"/>
              <a:ea typeface="+mn-ea"/>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432011F1-71C9-4D0A-984E-CBC65D735B42}"/>
              </a:ext>
            </a:extLst>
          </p:cNvPr>
          <p:cNvGraphicFramePr>
            <a:graphicFrameLocks noGrp="1"/>
          </p:cNvGraphicFramePr>
          <p:nvPr>
            <p:extLst>
              <p:ext uri="{D42A27DB-BD31-4B8C-83A1-F6EECF244321}">
                <p14:modId xmlns:p14="http://schemas.microsoft.com/office/powerpoint/2010/main" val="2875684115"/>
              </p:ext>
            </p:extLst>
          </p:nvPr>
        </p:nvGraphicFramePr>
        <p:xfrm>
          <a:off x="527365" y="1729220"/>
          <a:ext cx="8820000" cy="1132769"/>
        </p:xfrm>
        <a:graphic>
          <a:graphicData uri="http://schemas.openxmlformats.org/drawingml/2006/table">
            <a:tbl>
              <a:tblPr firstRow="1" firstCol="1" bandRow="1">
                <a:tableStyleId>{5C22544A-7EE6-4342-B048-85BDC9FD1C3A}</a:tableStyleId>
              </a:tblPr>
              <a:tblGrid>
                <a:gridCol w="1080000">
                  <a:extLst>
                    <a:ext uri="{9D8B030D-6E8A-4147-A177-3AD203B41FA5}">
                      <a16:colId xmlns:a16="http://schemas.microsoft.com/office/drawing/2014/main" val="3773509220"/>
                    </a:ext>
                  </a:extLst>
                </a:gridCol>
                <a:gridCol w="3420000">
                  <a:extLst>
                    <a:ext uri="{9D8B030D-6E8A-4147-A177-3AD203B41FA5}">
                      <a16:colId xmlns:a16="http://schemas.microsoft.com/office/drawing/2014/main" val="454789397"/>
                    </a:ext>
                  </a:extLst>
                </a:gridCol>
                <a:gridCol w="864000">
                  <a:extLst>
                    <a:ext uri="{9D8B030D-6E8A-4147-A177-3AD203B41FA5}">
                      <a16:colId xmlns:a16="http://schemas.microsoft.com/office/drawing/2014/main" val="1504522912"/>
                    </a:ext>
                  </a:extLst>
                </a:gridCol>
                <a:gridCol w="864000">
                  <a:extLst>
                    <a:ext uri="{9D8B030D-6E8A-4147-A177-3AD203B41FA5}">
                      <a16:colId xmlns:a16="http://schemas.microsoft.com/office/drawing/2014/main" val="3650131290"/>
                    </a:ext>
                  </a:extLst>
                </a:gridCol>
                <a:gridCol w="864000">
                  <a:extLst>
                    <a:ext uri="{9D8B030D-6E8A-4147-A177-3AD203B41FA5}">
                      <a16:colId xmlns:a16="http://schemas.microsoft.com/office/drawing/2014/main" val="776676489"/>
                    </a:ext>
                  </a:extLst>
                </a:gridCol>
                <a:gridCol w="864000">
                  <a:extLst>
                    <a:ext uri="{9D8B030D-6E8A-4147-A177-3AD203B41FA5}">
                      <a16:colId xmlns:a16="http://schemas.microsoft.com/office/drawing/2014/main" val="1430509199"/>
                    </a:ext>
                  </a:extLst>
                </a:gridCol>
                <a:gridCol w="864000">
                  <a:extLst>
                    <a:ext uri="{9D8B030D-6E8A-4147-A177-3AD203B41FA5}">
                      <a16:colId xmlns:a16="http://schemas.microsoft.com/office/drawing/2014/main" val="1145348574"/>
                    </a:ext>
                  </a:extLst>
                </a:gridCol>
              </a:tblGrid>
              <a:tr h="412769">
                <a:tc gridSpan="2">
                  <a:txBody>
                    <a:bodyPr/>
                    <a:lstStyle/>
                    <a:p>
                      <a:pPr algn="ctr">
                        <a:lnSpc>
                          <a:spcPts val="1500"/>
                        </a:lnSpc>
                        <a:spcAft>
                          <a:spcPts val="0"/>
                        </a:spcAft>
                      </a:pPr>
                      <a:r>
                        <a:rPr lang="en-US" sz="1300" b="1" kern="0" dirty="0">
                          <a:solidFill>
                            <a:schemeClr val="tx1"/>
                          </a:solidFill>
                          <a:effectLst/>
                          <a:latin typeface="+mn-ea"/>
                          <a:ea typeface="+mn-ea"/>
                        </a:rPr>
                        <a:t> </a:t>
                      </a:r>
                      <a:r>
                        <a:rPr lang="ja-JP" altLang="en-US" sz="1300" b="1" kern="0" dirty="0">
                          <a:solidFill>
                            <a:schemeClr val="tx1"/>
                          </a:solidFill>
                          <a:effectLst/>
                          <a:latin typeface="+mn-ea"/>
                          <a:ea typeface="+mn-ea"/>
                        </a:rPr>
                        <a:t>指標項目</a:t>
                      </a:r>
                      <a:endParaRPr lang="en-US" sz="1300" b="1" kern="0" dirty="0">
                        <a:solidFill>
                          <a:schemeClr val="tx1"/>
                        </a:solidFill>
                        <a:effectLst/>
                        <a:latin typeface="+mn-ea"/>
                        <a:ea typeface="+mn-ea"/>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hMerge="1">
                  <a:txBody>
                    <a:bodyPr/>
                    <a:lstStyle/>
                    <a:p>
                      <a:pPr algn="just">
                        <a:spcAft>
                          <a:spcPts val="0"/>
                        </a:spcAft>
                      </a:pP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spcAft>
                          <a:spcPts val="0"/>
                        </a:spcAft>
                      </a:pPr>
                      <a:r>
                        <a:rPr lang="en-US" altLang="ja-JP" sz="1300" b="1" kern="0" dirty="0">
                          <a:solidFill>
                            <a:schemeClr val="tx1"/>
                          </a:solidFill>
                          <a:effectLst/>
                          <a:latin typeface="+mn-ea"/>
                          <a:ea typeface="+mn-ea"/>
                        </a:rPr>
                        <a:t>2019</a:t>
                      </a:r>
                      <a:r>
                        <a:rPr lang="ja-JP" sz="1300" b="1" kern="0" dirty="0">
                          <a:solidFill>
                            <a:schemeClr val="tx1"/>
                          </a:solidFill>
                          <a:effectLst/>
                          <a:latin typeface="+mn-ea"/>
                          <a:ea typeface="+mn-ea"/>
                        </a:rPr>
                        <a:t>年度</a:t>
                      </a:r>
                      <a:endParaRPr lang="ja-JP" sz="1300" b="1"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500"/>
                        </a:lnSpc>
                        <a:spcAft>
                          <a:spcPts val="0"/>
                        </a:spcAft>
                      </a:pPr>
                      <a:r>
                        <a:rPr lang="en-US" altLang="ja-JP" sz="1300" b="1" kern="0" dirty="0">
                          <a:solidFill>
                            <a:schemeClr val="tx1"/>
                          </a:solidFill>
                          <a:effectLst/>
                          <a:latin typeface="+mn-ea"/>
                          <a:ea typeface="+mn-ea"/>
                        </a:rPr>
                        <a:t>2020</a:t>
                      </a:r>
                      <a:r>
                        <a:rPr lang="ja-JP" sz="1300" b="1" kern="0" dirty="0">
                          <a:solidFill>
                            <a:schemeClr val="tx1"/>
                          </a:solidFill>
                          <a:effectLst/>
                          <a:latin typeface="+mn-ea"/>
                          <a:ea typeface="+mn-ea"/>
                        </a:rPr>
                        <a:t>年度</a:t>
                      </a:r>
                      <a:endParaRPr lang="ja-JP" sz="1300" b="1"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500"/>
                        </a:lnSpc>
                        <a:spcAft>
                          <a:spcPts val="0"/>
                        </a:spcAft>
                      </a:pPr>
                      <a:r>
                        <a:rPr lang="en-US" altLang="ja-JP" sz="1300" b="1" kern="0" dirty="0">
                          <a:solidFill>
                            <a:schemeClr val="tx1"/>
                          </a:solidFill>
                          <a:effectLst/>
                          <a:latin typeface="+mn-ea"/>
                          <a:ea typeface="+mn-ea"/>
                        </a:rPr>
                        <a:t>2021</a:t>
                      </a:r>
                      <a:r>
                        <a:rPr lang="ja-JP" sz="1300" b="1" kern="0" dirty="0">
                          <a:solidFill>
                            <a:schemeClr val="tx1"/>
                          </a:solidFill>
                          <a:effectLst/>
                          <a:latin typeface="+mn-ea"/>
                          <a:ea typeface="+mn-ea"/>
                        </a:rPr>
                        <a:t>年度</a:t>
                      </a:r>
                      <a:endParaRPr lang="ja-JP" sz="1300" b="1"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500"/>
                        </a:lnSpc>
                        <a:spcAft>
                          <a:spcPts val="0"/>
                        </a:spcAft>
                      </a:pPr>
                      <a:r>
                        <a:rPr lang="en-US" altLang="ja-JP" sz="1300" b="1" kern="100" dirty="0">
                          <a:solidFill>
                            <a:schemeClr val="tx1"/>
                          </a:solidFill>
                          <a:effectLst/>
                          <a:latin typeface="+mn-ea"/>
                          <a:ea typeface="+mn-ea"/>
                          <a:cs typeface="Times New Roman" panose="02020603050405020304" pitchFamily="18" charset="0"/>
                        </a:rPr>
                        <a:t>2022</a:t>
                      </a:r>
                      <a:r>
                        <a:rPr lang="ja-JP" altLang="en-US" sz="1300" b="1" kern="100" dirty="0">
                          <a:solidFill>
                            <a:schemeClr val="tx1"/>
                          </a:solidFill>
                          <a:effectLst/>
                          <a:latin typeface="+mn-ea"/>
                          <a:ea typeface="+mn-ea"/>
                          <a:cs typeface="Times New Roman" panose="02020603050405020304" pitchFamily="18" charset="0"/>
                        </a:rPr>
                        <a:t>年度</a:t>
                      </a:r>
                      <a:endParaRPr lang="en-US" altLang="ja-JP" sz="1300" b="1"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lang="en-US" altLang="ja-JP" sz="1300" b="1" kern="100" dirty="0">
                          <a:solidFill>
                            <a:schemeClr val="tx1"/>
                          </a:solidFill>
                          <a:effectLst/>
                          <a:latin typeface="+mn-ea"/>
                          <a:ea typeface="+mn-ea"/>
                          <a:cs typeface="Times New Roman" panose="02020603050405020304" pitchFamily="18" charset="0"/>
                        </a:rPr>
                        <a:t>2023</a:t>
                      </a:r>
                      <a:r>
                        <a:rPr lang="ja-JP" altLang="en-US" sz="1300" b="1" kern="100" dirty="0">
                          <a:solidFill>
                            <a:schemeClr val="tx1"/>
                          </a:solidFill>
                          <a:effectLst/>
                          <a:latin typeface="+mn-ea"/>
                          <a:ea typeface="+mn-ea"/>
                          <a:cs typeface="Times New Roman" panose="02020603050405020304" pitchFamily="18" charset="0"/>
                        </a:rPr>
                        <a:t>年度</a:t>
                      </a:r>
                      <a:endParaRPr lang="en-US" altLang="ja-JP" sz="1300" b="1" kern="100" dirty="0">
                        <a:solidFill>
                          <a:schemeClr val="tx1"/>
                        </a:solidFill>
                        <a:effectLst/>
                        <a:latin typeface="+mn-ea"/>
                        <a:ea typeface="+mn-ea"/>
                        <a:cs typeface="Times New Roman" panose="02020603050405020304" pitchFamily="18" charset="0"/>
                      </a:endParaRPr>
                    </a:p>
                    <a:p>
                      <a:pPr algn="ctr">
                        <a:lnSpc>
                          <a:spcPts val="1500"/>
                        </a:lnSpc>
                        <a:spcAft>
                          <a:spcPts val="0"/>
                        </a:spcAft>
                      </a:pPr>
                      <a:r>
                        <a:rPr lang="ja-JP" altLang="en-US" sz="1300" b="1" kern="100" dirty="0">
                          <a:solidFill>
                            <a:schemeClr val="tx1"/>
                          </a:solidFill>
                          <a:effectLst/>
                          <a:latin typeface="+mn-ea"/>
                          <a:ea typeface="+mn-ea"/>
                          <a:cs typeface="Times New Roman" panose="02020603050405020304" pitchFamily="18" charset="0"/>
                        </a:rPr>
                        <a:t>速報値</a:t>
                      </a:r>
                      <a:endParaRPr lang="ja-JP" sz="1300" b="1"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extLst>
                  <a:ext uri="{0D108BD9-81ED-4DB2-BD59-A6C34878D82A}">
                    <a16:rowId xmlns:a16="http://schemas.microsoft.com/office/drawing/2014/main" val="3683211942"/>
                  </a:ext>
                </a:extLst>
              </a:tr>
              <a:tr h="360000">
                <a:tc rowSpan="2">
                  <a:txBody>
                    <a:bodyPr/>
                    <a:lstStyle/>
                    <a:p>
                      <a:pPr algn="ctr">
                        <a:lnSpc>
                          <a:spcPts val="1560"/>
                        </a:lnSpc>
                        <a:spcAft>
                          <a:spcPts val="0"/>
                        </a:spcAft>
                      </a:pPr>
                      <a:r>
                        <a:rPr lang="ja-JP" altLang="en-US" sz="1300" b="0" kern="100" dirty="0">
                          <a:solidFill>
                            <a:schemeClr val="tx1"/>
                          </a:solidFill>
                          <a:effectLst/>
                          <a:latin typeface="+mn-ea"/>
                          <a:ea typeface="+mn-ea"/>
                          <a:cs typeface="Times New Roman" panose="02020603050405020304" pitchFamily="18" charset="0"/>
                        </a:rPr>
                        <a:t>一般廃棄物</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just">
                        <a:lnSpc>
                          <a:spcPts val="1560"/>
                        </a:lnSpc>
                        <a:spcAft>
                          <a:spcPts val="0"/>
                        </a:spcAft>
                      </a:pPr>
                      <a:r>
                        <a:rPr lang="ja-JP" sz="1300" b="0" kern="0" dirty="0">
                          <a:solidFill>
                            <a:schemeClr val="tx1"/>
                          </a:solidFill>
                          <a:effectLst/>
                          <a:latin typeface="+mn-ea"/>
                          <a:ea typeface="+mn-ea"/>
                        </a:rPr>
                        <a:t>１人１日当たり事業系ごみ排出量</a:t>
                      </a:r>
                      <a:r>
                        <a:rPr lang="en-US" altLang="ja-JP" sz="1300" b="0" kern="0" dirty="0">
                          <a:solidFill>
                            <a:schemeClr val="tx1"/>
                          </a:solidFill>
                          <a:effectLst/>
                          <a:latin typeface="+mn-ea"/>
                          <a:ea typeface="+mn-ea"/>
                        </a:rPr>
                        <a:t> </a:t>
                      </a:r>
                      <a:r>
                        <a:rPr lang="en-US" sz="1300" b="0" kern="0" dirty="0">
                          <a:solidFill>
                            <a:schemeClr val="tx1"/>
                          </a:solidFill>
                          <a:effectLst/>
                          <a:latin typeface="+mn-ea"/>
                          <a:ea typeface="+mn-ea"/>
                        </a:rPr>
                        <a:t>(g/</a:t>
                      </a:r>
                      <a:r>
                        <a:rPr lang="ja-JP" sz="1300" b="0" kern="0" dirty="0">
                          <a:solidFill>
                            <a:schemeClr val="tx1"/>
                          </a:solidFill>
                          <a:effectLst/>
                          <a:latin typeface="+mn-ea"/>
                          <a:ea typeface="+mn-ea"/>
                        </a:rPr>
                        <a:t>人・日</a:t>
                      </a:r>
                      <a:r>
                        <a:rPr lang="en-US" sz="1300" b="0" kern="0" dirty="0">
                          <a:solidFill>
                            <a:schemeClr val="tx1"/>
                          </a:solidFill>
                          <a:effectLst/>
                          <a:latin typeface="+mn-ea"/>
                          <a:ea typeface="+mn-ea"/>
                        </a:rPr>
                        <a:t>)</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sz="1300" b="0" kern="0" dirty="0">
                          <a:solidFill>
                            <a:schemeClr val="tx1"/>
                          </a:solidFill>
                          <a:effectLst/>
                          <a:latin typeface="+mn-ea"/>
                          <a:ea typeface="+mn-ea"/>
                        </a:rPr>
                        <a:t>389</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sz="1300" b="0" kern="0" dirty="0">
                          <a:solidFill>
                            <a:schemeClr val="tx1"/>
                          </a:solidFill>
                          <a:effectLst/>
                          <a:latin typeface="+mn-ea"/>
                          <a:ea typeface="+mn-ea"/>
                        </a:rPr>
                        <a:t>349</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sz="1300" b="0" kern="0" dirty="0">
                          <a:solidFill>
                            <a:schemeClr val="tx1"/>
                          </a:solidFill>
                          <a:effectLst/>
                          <a:latin typeface="+mn-ea"/>
                          <a:ea typeface="+mn-ea"/>
                        </a:rPr>
                        <a:t>354</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364</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368</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3929931596"/>
                  </a:ext>
                </a:extLst>
              </a:tr>
              <a:tr h="360000">
                <a:tc vMerge="1">
                  <a:txBody>
                    <a:bodyPr/>
                    <a:lstStyle/>
                    <a:p>
                      <a:endParaRPr kumimoji="1" lang="ja-JP" altLang="en-US"/>
                    </a:p>
                  </a:txBody>
                  <a:tcPr/>
                </a:tc>
                <a:tc>
                  <a:txBody>
                    <a:bodyPr/>
                    <a:lstStyle/>
                    <a:p>
                      <a:pPr algn="just">
                        <a:lnSpc>
                          <a:spcPts val="1560"/>
                        </a:lnSpc>
                        <a:spcAft>
                          <a:spcPts val="0"/>
                        </a:spcAft>
                      </a:pPr>
                      <a:r>
                        <a:rPr lang="ja-JP" altLang="en-US" sz="1300" b="0" kern="100" dirty="0">
                          <a:solidFill>
                            <a:schemeClr val="tx1"/>
                          </a:solidFill>
                          <a:effectLst/>
                          <a:latin typeface="+mn-ea"/>
                          <a:ea typeface="+mn-ea"/>
                          <a:cs typeface="Times New Roman" panose="02020603050405020304" pitchFamily="18" charset="0"/>
                        </a:rPr>
                        <a:t>事業系資源化物を含めた再生利用率 </a:t>
                      </a:r>
                      <a:r>
                        <a:rPr lang="en-US" altLang="ja-JP" sz="1300" b="0" kern="100" dirty="0">
                          <a:solidFill>
                            <a:schemeClr val="tx1"/>
                          </a:solidFill>
                          <a:effectLst/>
                          <a:latin typeface="+mn-ea"/>
                          <a:ea typeface="+mn-ea"/>
                          <a:cs typeface="Times New Roman" panose="02020603050405020304" pitchFamily="18" charset="0"/>
                        </a:rPr>
                        <a:t>(</a:t>
                      </a:r>
                      <a:r>
                        <a:rPr lang="ja-JP" altLang="en-US" sz="1300" b="0" kern="100" dirty="0">
                          <a:solidFill>
                            <a:schemeClr val="tx1"/>
                          </a:solidFill>
                          <a:effectLst/>
                          <a:latin typeface="+mn-ea"/>
                          <a:ea typeface="+mn-ea"/>
                          <a:cs typeface="Times New Roman" panose="02020603050405020304" pitchFamily="18" charset="0"/>
                        </a:rPr>
                        <a:t>％</a:t>
                      </a:r>
                      <a:r>
                        <a:rPr lang="en-US" altLang="ja-JP" sz="1300" b="0" kern="100" dirty="0">
                          <a:solidFill>
                            <a:schemeClr val="tx1"/>
                          </a:solidFill>
                          <a:effectLst/>
                          <a:latin typeface="+mn-ea"/>
                          <a:ea typeface="+mn-ea"/>
                          <a:cs typeface="Times New Roman" panose="02020603050405020304" pitchFamily="18" charset="0"/>
                        </a:rPr>
                        <a:t>)</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20.6</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en-US" altLang="ja-JP" sz="1300" b="0" kern="0" baseline="0" dirty="0">
                          <a:solidFill>
                            <a:schemeClr val="tx1"/>
                          </a:solidFill>
                          <a:effectLst/>
                          <a:latin typeface="+mn-ea"/>
                          <a:ea typeface="+mn-ea"/>
                          <a:cs typeface="+mn-cs"/>
                        </a:rPr>
                        <a:t>20.7</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en-US" altLang="ja-JP" sz="1300" b="0" kern="0" baseline="0" dirty="0">
                          <a:solidFill>
                            <a:schemeClr val="tx1"/>
                          </a:solidFill>
                          <a:effectLst/>
                          <a:latin typeface="+mn-ea"/>
                          <a:ea typeface="+mn-ea"/>
                          <a:cs typeface="+mn-cs"/>
                        </a:rPr>
                        <a:t>22.0</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r>
                        <a:rPr lang="en-US" altLang="ja-JP" sz="1300" b="0" kern="0" dirty="0">
                          <a:solidFill>
                            <a:schemeClr val="tx1"/>
                          </a:solidFill>
                          <a:effectLst/>
                          <a:latin typeface="+mn-ea"/>
                          <a:ea typeface="+mn-ea"/>
                        </a:rPr>
                        <a:t> </a:t>
                      </a:r>
                      <a:r>
                        <a:rPr lang="en-US" altLang="ja-JP" sz="1300" b="0" kern="0" baseline="30000" dirty="0">
                          <a:solidFill>
                            <a:schemeClr val="tx1"/>
                          </a:solidFill>
                          <a:effectLst/>
                          <a:latin typeface="+mn-ea"/>
                          <a:ea typeface="+mn-ea"/>
                        </a:rPr>
                        <a:t>(</a:t>
                      </a:r>
                      <a:r>
                        <a:rPr lang="ja-JP" altLang="en-US" sz="1300" b="0" kern="0" baseline="30000" dirty="0">
                          <a:solidFill>
                            <a:schemeClr val="tx1"/>
                          </a:solidFill>
                          <a:effectLst/>
                          <a:latin typeface="+mn-ea"/>
                          <a:ea typeface="+mn-ea"/>
                        </a:rPr>
                        <a:t>注</a:t>
                      </a:r>
                      <a:r>
                        <a:rPr lang="en-US" altLang="ja-JP" sz="1300" b="0" kern="0" baseline="30000" dirty="0">
                          <a:solidFill>
                            <a:schemeClr val="tx1"/>
                          </a:solidFill>
                          <a:effectLst/>
                          <a:latin typeface="+mn-ea"/>
                          <a:ea typeface="+mn-ea"/>
                        </a:rPr>
                        <a:t>2)</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829702656"/>
                  </a:ext>
                </a:extLst>
              </a:tr>
            </a:tbl>
          </a:graphicData>
        </a:graphic>
      </p:graphicFrame>
      <p:sp>
        <p:nvSpPr>
          <p:cNvPr id="7" name="テキスト ボックス 6">
            <a:extLst>
              <a:ext uri="{FF2B5EF4-FFF2-40B4-BE49-F238E27FC236}">
                <a16:creationId xmlns:a16="http://schemas.microsoft.com/office/drawing/2014/main" id="{8F20F22C-391B-4855-BF65-D309E16B68B0}"/>
              </a:ext>
            </a:extLst>
          </p:cNvPr>
          <p:cNvSpPr txBox="1"/>
          <p:nvPr/>
        </p:nvSpPr>
        <p:spPr>
          <a:xfrm>
            <a:off x="488504" y="5667726"/>
            <a:ext cx="7542903" cy="753091"/>
          </a:xfrm>
          <a:prstGeom prst="rect">
            <a:avLst/>
          </a:prstGeom>
          <a:noFill/>
          <a:ln>
            <a:noFill/>
            <a:prstDash val="dash"/>
            <a:miter lim="800000"/>
          </a:ln>
        </p:spPr>
        <p:txBody>
          <a:bodyPr wrap="square" rtlCol="0">
            <a:spAutoFit/>
          </a:bodyPr>
          <a:lstStyle>
            <a:defPPr>
              <a:defRPr lang="en-US"/>
            </a:defPPr>
            <a:lvl1pPr>
              <a:defRPr kumimoji="1" sz="1100" b="0">
                <a:latin typeface="ＭＳ 明朝" panose="02020609040205080304" pitchFamily="17" charset="-128"/>
                <a:ea typeface="ＭＳ 明朝" panose="02020609040205080304" pitchFamily="17" charset="-128"/>
              </a:defRPr>
            </a:lvl1pPr>
          </a:lstStyle>
          <a:p>
            <a:pPr algn="just">
              <a:lnSpc>
                <a:spcPts val="1800"/>
              </a:lnSpc>
            </a:pPr>
            <a:r>
              <a:rPr lang="en-US" altLang="ja-JP" sz="1200" dirty="0">
                <a:latin typeface="+mn-ea"/>
                <a:ea typeface="+mn-ea"/>
              </a:rPr>
              <a:t>(</a:t>
            </a:r>
            <a:r>
              <a:rPr lang="ja-JP" altLang="en-US" sz="1200" dirty="0">
                <a:latin typeface="+mn-ea"/>
                <a:ea typeface="+mn-ea"/>
              </a:rPr>
              <a:t>注</a:t>
            </a:r>
            <a:r>
              <a:rPr lang="en-US" altLang="ja-JP" sz="1200" dirty="0">
                <a:latin typeface="+mn-ea"/>
                <a:ea typeface="+mn-ea"/>
              </a:rPr>
              <a:t>1)  </a:t>
            </a:r>
            <a:r>
              <a:rPr lang="ja-JP" altLang="en-US" sz="1200" dirty="0">
                <a:latin typeface="+mn-ea"/>
                <a:ea typeface="+mn-ea"/>
              </a:rPr>
              <a:t>産業廃棄物は、概ね５年に１回の調査により把握しているため、</a:t>
            </a:r>
            <a:r>
              <a:rPr lang="en-US" altLang="ja-JP" sz="1200" dirty="0">
                <a:latin typeface="+mn-ea"/>
                <a:ea typeface="+mn-ea"/>
              </a:rPr>
              <a:t>2019</a:t>
            </a:r>
            <a:r>
              <a:rPr lang="ja-JP" altLang="en-US" sz="1200" dirty="0">
                <a:latin typeface="+mn-ea"/>
                <a:ea typeface="+mn-ea"/>
              </a:rPr>
              <a:t>年度実績値のみ記載</a:t>
            </a:r>
            <a:endParaRPr lang="en-US" altLang="ja-JP" sz="1200" dirty="0">
              <a:latin typeface="+mn-ea"/>
              <a:ea typeface="+mn-ea"/>
            </a:endParaRPr>
          </a:p>
          <a:p>
            <a:pPr algn="just">
              <a:lnSpc>
                <a:spcPts val="1800"/>
              </a:lnSpc>
            </a:pPr>
            <a:r>
              <a:rPr lang="en-US" altLang="ja-JP" sz="1200" dirty="0">
                <a:latin typeface="+mn-ea"/>
                <a:ea typeface="+mn-ea"/>
              </a:rPr>
              <a:t>(</a:t>
            </a:r>
            <a:r>
              <a:rPr lang="ja-JP" altLang="en-US" sz="1200" dirty="0">
                <a:latin typeface="+mn-ea"/>
                <a:ea typeface="+mn-ea"/>
              </a:rPr>
              <a:t>注</a:t>
            </a:r>
            <a:r>
              <a:rPr lang="en-US" altLang="ja-JP" sz="1200" dirty="0">
                <a:latin typeface="+mn-ea"/>
                <a:ea typeface="+mn-ea"/>
              </a:rPr>
              <a:t>2)  </a:t>
            </a:r>
            <a:r>
              <a:rPr lang="ja-JP" altLang="en-US" sz="1200" dirty="0">
                <a:latin typeface="+mn-ea"/>
                <a:ea typeface="+mn-ea"/>
              </a:rPr>
              <a:t>一般廃棄物の「事業系資源化物を含めた再生利用率」の</a:t>
            </a:r>
            <a:r>
              <a:rPr lang="en-US" altLang="ja-JP" sz="1200" dirty="0">
                <a:latin typeface="+mn-ea"/>
                <a:ea typeface="+mn-ea"/>
              </a:rPr>
              <a:t>2022</a:t>
            </a:r>
            <a:r>
              <a:rPr lang="ja-JP" altLang="en-US" sz="1200" dirty="0">
                <a:latin typeface="+mn-ea"/>
                <a:ea typeface="+mn-ea"/>
              </a:rPr>
              <a:t>年度値は、</a:t>
            </a:r>
            <a:r>
              <a:rPr lang="en-US" altLang="ja-JP" sz="1200" dirty="0">
                <a:latin typeface="+mn-ea"/>
                <a:ea typeface="+mn-ea"/>
              </a:rPr>
              <a:t>2025</a:t>
            </a:r>
            <a:r>
              <a:rPr lang="ja-JP" altLang="en-US" sz="1200" dirty="0">
                <a:latin typeface="+mn-ea"/>
                <a:ea typeface="+mn-ea"/>
              </a:rPr>
              <a:t>年３月以降に判明予定</a:t>
            </a:r>
            <a:endParaRPr lang="en-US" altLang="ja-JP" sz="1200" dirty="0">
              <a:latin typeface="+mn-ea"/>
              <a:ea typeface="+mn-ea"/>
            </a:endParaRPr>
          </a:p>
          <a:p>
            <a:pPr algn="just">
              <a:lnSpc>
                <a:spcPts val="1800"/>
              </a:lnSpc>
            </a:pPr>
            <a:r>
              <a:rPr lang="en-US" altLang="ja-JP" sz="1200" dirty="0">
                <a:latin typeface="+mn-ea"/>
                <a:ea typeface="+mn-ea"/>
              </a:rPr>
              <a:t>(</a:t>
            </a:r>
            <a:r>
              <a:rPr lang="ja-JP" altLang="en-US" sz="1200" dirty="0">
                <a:latin typeface="+mn-ea"/>
                <a:ea typeface="+mn-ea"/>
              </a:rPr>
              <a:t>注</a:t>
            </a:r>
            <a:r>
              <a:rPr lang="en-US" altLang="ja-JP" sz="1200" dirty="0">
                <a:latin typeface="+mn-ea"/>
                <a:ea typeface="+mn-ea"/>
              </a:rPr>
              <a:t>3)  </a:t>
            </a:r>
            <a:r>
              <a:rPr lang="ja-JP" altLang="en-US" sz="1200" dirty="0">
                <a:latin typeface="+mn-ea"/>
                <a:ea typeface="+mn-ea"/>
              </a:rPr>
              <a:t>プラスチックごみは一般廃棄物のみの値を記載。ただし、</a:t>
            </a:r>
            <a:r>
              <a:rPr lang="en-US" altLang="ja-JP" sz="1200" dirty="0">
                <a:latin typeface="+mn-ea"/>
                <a:ea typeface="+mn-ea"/>
              </a:rPr>
              <a:t>2019</a:t>
            </a:r>
            <a:r>
              <a:rPr lang="ja-JP" altLang="en-US" sz="1200" dirty="0">
                <a:latin typeface="+mn-ea"/>
                <a:ea typeface="+mn-ea"/>
              </a:rPr>
              <a:t>年度の（）内は産業廃棄物を含めた値　　 </a:t>
            </a:r>
          </a:p>
        </p:txBody>
      </p:sp>
      <p:graphicFrame>
        <p:nvGraphicFramePr>
          <p:cNvPr id="8" name="表 7">
            <a:extLst>
              <a:ext uri="{FF2B5EF4-FFF2-40B4-BE49-F238E27FC236}">
                <a16:creationId xmlns:a16="http://schemas.microsoft.com/office/drawing/2014/main" id="{68AB4DCF-417B-46E3-AF15-0FD9D4219BBD}"/>
              </a:ext>
            </a:extLst>
          </p:cNvPr>
          <p:cNvGraphicFramePr>
            <a:graphicFrameLocks noGrp="1"/>
          </p:cNvGraphicFramePr>
          <p:nvPr>
            <p:extLst>
              <p:ext uri="{D42A27DB-BD31-4B8C-83A1-F6EECF244321}">
                <p14:modId xmlns:p14="http://schemas.microsoft.com/office/powerpoint/2010/main" val="1213665948"/>
              </p:ext>
            </p:extLst>
          </p:nvPr>
        </p:nvGraphicFramePr>
        <p:xfrm>
          <a:off x="527365" y="3830228"/>
          <a:ext cx="8820000" cy="1800000"/>
        </p:xfrm>
        <a:graphic>
          <a:graphicData uri="http://schemas.openxmlformats.org/drawingml/2006/table">
            <a:tbl>
              <a:tblPr firstRow="1" firstCol="1" bandRow="1">
                <a:tableStyleId>{5C22544A-7EE6-4342-B048-85BDC9FD1C3A}</a:tableStyleId>
              </a:tblPr>
              <a:tblGrid>
                <a:gridCol w="1080000">
                  <a:extLst>
                    <a:ext uri="{9D8B030D-6E8A-4147-A177-3AD203B41FA5}">
                      <a16:colId xmlns:a16="http://schemas.microsoft.com/office/drawing/2014/main" val="3773509220"/>
                    </a:ext>
                  </a:extLst>
                </a:gridCol>
                <a:gridCol w="3420000">
                  <a:extLst>
                    <a:ext uri="{9D8B030D-6E8A-4147-A177-3AD203B41FA5}">
                      <a16:colId xmlns:a16="http://schemas.microsoft.com/office/drawing/2014/main" val="4117035137"/>
                    </a:ext>
                  </a:extLst>
                </a:gridCol>
                <a:gridCol w="864000">
                  <a:extLst>
                    <a:ext uri="{9D8B030D-6E8A-4147-A177-3AD203B41FA5}">
                      <a16:colId xmlns:a16="http://schemas.microsoft.com/office/drawing/2014/main" val="1504522912"/>
                    </a:ext>
                  </a:extLst>
                </a:gridCol>
                <a:gridCol w="864000">
                  <a:extLst>
                    <a:ext uri="{9D8B030D-6E8A-4147-A177-3AD203B41FA5}">
                      <a16:colId xmlns:a16="http://schemas.microsoft.com/office/drawing/2014/main" val="3650131290"/>
                    </a:ext>
                  </a:extLst>
                </a:gridCol>
                <a:gridCol w="864000">
                  <a:extLst>
                    <a:ext uri="{9D8B030D-6E8A-4147-A177-3AD203B41FA5}">
                      <a16:colId xmlns:a16="http://schemas.microsoft.com/office/drawing/2014/main" val="776676489"/>
                    </a:ext>
                  </a:extLst>
                </a:gridCol>
                <a:gridCol w="864000">
                  <a:extLst>
                    <a:ext uri="{9D8B030D-6E8A-4147-A177-3AD203B41FA5}">
                      <a16:colId xmlns:a16="http://schemas.microsoft.com/office/drawing/2014/main" val="3207394967"/>
                    </a:ext>
                  </a:extLst>
                </a:gridCol>
                <a:gridCol w="864000">
                  <a:extLst>
                    <a:ext uri="{9D8B030D-6E8A-4147-A177-3AD203B41FA5}">
                      <a16:colId xmlns:a16="http://schemas.microsoft.com/office/drawing/2014/main" val="1054697720"/>
                    </a:ext>
                  </a:extLst>
                </a:gridCol>
              </a:tblGrid>
              <a:tr h="360000">
                <a:tc rowSpan="5">
                  <a:txBody>
                    <a:bodyPr/>
                    <a:lstStyle/>
                    <a:p>
                      <a:pPr algn="ctr">
                        <a:spcAft>
                          <a:spcPts val="0"/>
                        </a:spcAft>
                      </a:pPr>
                      <a:r>
                        <a:rPr lang="ja-JP" altLang="en-US" sz="1300" b="0" kern="100" dirty="0">
                          <a:solidFill>
                            <a:schemeClr val="tx1"/>
                          </a:solidFill>
                          <a:effectLst/>
                          <a:latin typeface="+mn-ea"/>
                          <a:ea typeface="+mn-ea"/>
                          <a:cs typeface="Times New Roman" panose="02020603050405020304" pitchFamily="18" charset="0"/>
                        </a:rPr>
                        <a:t>プラスチック</a:t>
                      </a:r>
                      <a:endParaRPr lang="en-US" altLang="ja-JP" sz="1300" b="0" kern="100" dirty="0">
                        <a:solidFill>
                          <a:schemeClr val="tx1"/>
                        </a:solidFill>
                        <a:effectLst/>
                        <a:latin typeface="+mn-ea"/>
                        <a:ea typeface="+mn-ea"/>
                        <a:cs typeface="Times New Roman" panose="02020603050405020304" pitchFamily="18" charset="0"/>
                      </a:endParaRPr>
                    </a:p>
                    <a:p>
                      <a:pPr algn="ctr">
                        <a:spcAft>
                          <a:spcPts val="0"/>
                        </a:spcAft>
                      </a:pPr>
                      <a:r>
                        <a:rPr lang="ja-JP" altLang="en-US" sz="1300" b="0" kern="100" dirty="0">
                          <a:solidFill>
                            <a:schemeClr val="tx1"/>
                          </a:solidFill>
                          <a:effectLst/>
                          <a:latin typeface="+mn-ea"/>
                          <a:ea typeface="+mn-ea"/>
                          <a:cs typeface="Times New Roman" panose="02020603050405020304" pitchFamily="18" charset="0"/>
                        </a:rPr>
                        <a:t>   ごみ </a:t>
                      </a:r>
                      <a:r>
                        <a:rPr lang="en-US" altLang="ja-JP" sz="1300" b="0" kern="100" baseline="30000" dirty="0">
                          <a:solidFill>
                            <a:schemeClr val="tx1"/>
                          </a:solidFill>
                          <a:effectLst/>
                          <a:latin typeface="+mn-ea"/>
                          <a:ea typeface="+mn-ea"/>
                          <a:cs typeface="Times New Roman" panose="02020603050405020304" pitchFamily="18" charset="0"/>
                        </a:rPr>
                        <a:t>(</a:t>
                      </a:r>
                      <a:r>
                        <a:rPr lang="ja-JP" altLang="en-US" sz="1300" b="0" kern="100" baseline="30000" dirty="0">
                          <a:solidFill>
                            <a:schemeClr val="tx1"/>
                          </a:solidFill>
                          <a:effectLst/>
                          <a:latin typeface="+mn-ea"/>
                          <a:ea typeface="+mn-ea"/>
                          <a:cs typeface="Times New Roman" panose="02020603050405020304" pitchFamily="18" charset="0"/>
                        </a:rPr>
                        <a:t>注</a:t>
                      </a:r>
                      <a:r>
                        <a:rPr lang="en-US" altLang="ja-JP" sz="1300" b="0" kern="100" baseline="30000" dirty="0">
                          <a:solidFill>
                            <a:schemeClr val="tx1"/>
                          </a:solidFill>
                          <a:effectLst/>
                          <a:latin typeface="+mn-ea"/>
                          <a:ea typeface="+mn-ea"/>
                          <a:cs typeface="Times New Roman" panose="02020603050405020304" pitchFamily="18" charset="0"/>
                        </a:rPr>
                        <a:t>3)</a:t>
                      </a:r>
                      <a:endParaRPr 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just">
                        <a:lnSpc>
                          <a:spcPts val="1560"/>
                        </a:lnSpc>
                        <a:spcAft>
                          <a:spcPts val="0"/>
                        </a:spcAft>
                      </a:pPr>
                      <a:r>
                        <a:rPr lang="ja-JP" altLang="en-US" sz="1300" b="0" kern="100" dirty="0">
                          <a:solidFill>
                            <a:schemeClr val="tx1"/>
                          </a:solidFill>
                          <a:effectLst/>
                          <a:latin typeface="+mn-ea"/>
                          <a:ea typeface="+mn-ea"/>
                          <a:cs typeface="Times New Roman" panose="02020603050405020304" pitchFamily="18" charset="0"/>
                        </a:rPr>
                        <a:t>排出量 </a:t>
                      </a:r>
                      <a:r>
                        <a:rPr lang="en-US" altLang="ja-JP" sz="1300" b="0" kern="100" dirty="0">
                          <a:solidFill>
                            <a:schemeClr val="tx1"/>
                          </a:solidFill>
                          <a:effectLst/>
                          <a:latin typeface="+mn-ea"/>
                          <a:ea typeface="+mn-ea"/>
                          <a:cs typeface="Times New Roman" panose="02020603050405020304" pitchFamily="18" charset="0"/>
                        </a:rPr>
                        <a:t>(</a:t>
                      </a:r>
                      <a:r>
                        <a:rPr lang="ja-JP" altLang="en-US" sz="1300" b="0" kern="100" dirty="0">
                          <a:solidFill>
                            <a:schemeClr val="tx1"/>
                          </a:solidFill>
                          <a:effectLst/>
                          <a:latin typeface="+mn-ea"/>
                          <a:ea typeface="+mn-ea"/>
                          <a:cs typeface="Times New Roman" panose="02020603050405020304" pitchFamily="18" charset="0"/>
                        </a:rPr>
                        <a:t>万トン</a:t>
                      </a:r>
                      <a:r>
                        <a:rPr lang="en-US" altLang="ja-JP" sz="1300" b="0" kern="100" dirty="0">
                          <a:solidFill>
                            <a:schemeClr val="tx1"/>
                          </a:solidFill>
                          <a:effectLst/>
                          <a:latin typeface="+mn-ea"/>
                          <a:ea typeface="+mn-ea"/>
                          <a:cs typeface="Times New Roman" panose="02020603050405020304" pitchFamily="18" charset="0"/>
                        </a:rPr>
                        <a:t>)</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  48</a:t>
                      </a:r>
                      <a:r>
                        <a:rPr lang="ja-JP" altLang="en-US" sz="1300" b="0" kern="100" dirty="0">
                          <a:solidFill>
                            <a:schemeClr val="tx1"/>
                          </a:solidFill>
                          <a:effectLst/>
                          <a:latin typeface="+mn-ea"/>
                          <a:ea typeface="+mn-ea"/>
                          <a:cs typeface="Times New Roman" panose="02020603050405020304" pitchFamily="18" charset="0"/>
                        </a:rPr>
                        <a:t>（</a:t>
                      </a:r>
                      <a:r>
                        <a:rPr lang="en-US" altLang="ja-JP" sz="1300" b="0" kern="100" dirty="0">
                          <a:solidFill>
                            <a:schemeClr val="tx1"/>
                          </a:solidFill>
                          <a:effectLst/>
                          <a:latin typeface="+mn-ea"/>
                          <a:ea typeface="+mn-ea"/>
                          <a:cs typeface="Times New Roman" panose="02020603050405020304" pitchFamily="18" charset="0"/>
                        </a:rPr>
                        <a:t>76</a:t>
                      </a:r>
                      <a:r>
                        <a:rPr lang="ja-JP" altLang="en-US" sz="1300" b="0" kern="100" dirty="0">
                          <a:solidFill>
                            <a:schemeClr val="tx1"/>
                          </a:solidFill>
                          <a:effectLst/>
                          <a:latin typeface="+mn-ea"/>
                          <a:ea typeface="+mn-ea"/>
                          <a:cs typeface="Times New Roman" panose="02020603050405020304" pitchFamily="18" charset="0"/>
                        </a:rPr>
                        <a:t>）</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54</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44</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46</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43</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998456517"/>
                  </a:ext>
                </a:extLst>
              </a:tr>
              <a:tr h="360000">
                <a:tc vMerge="1">
                  <a:txBody>
                    <a:bodyPr/>
                    <a:lstStyle/>
                    <a:p>
                      <a:pPr algn="just">
                        <a:spcAft>
                          <a:spcPts val="0"/>
                        </a:spcAft>
                      </a:pP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lnSpc>
                          <a:spcPts val="1560"/>
                        </a:lnSpc>
                        <a:spcAft>
                          <a:spcPts val="0"/>
                        </a:spcAft>
                      </a:pPr>
                      <a:r>
                        <a:rPr lang="ja-JP" altLang="en-US" sz="1300" b="0" kern="100" dirty="0">
                          <a:solidFill>
                            <a:schemeClr val="tx1"/>
                          </a:solidFill>
                          <a:effectLst/>
                          <a:latin typeface="+mn-ea"/>
                          <a:ea typeface="+mn-ea"/>
                          <a:cs typeface="Times New Roman" panose="02020603050405020304" pitchFamily="18" charset="0"/>
                        </a:rPr>
                        <a:t>再生利用量 </a:t>
                      </a:r>
                      <a:r>
                        <a:rPr lang="en-US" altLang="ja-JP" sz="1300" b="0" kern="100" dirty="0">
                          <a:solidFill>
                            <a:schemeClr val="tx1"/>
                          </a:solidFill>
                          <a:effectLst/>
                          <a:latin typeface="+mn-ea"/>
                          <a:ea typeface="+mn-ea"/>
                          <a:cs typeface="Times New Roman" panose="02020603050405020304" pitchFamily="18" charset="0"/>
                        </a:rPr>
                        <a:t>(</a:t>
                      </a:r>
                      <a:r>
                        <a:rPr lang="ja-JP" altLang="en-US" sz="1300" b="0" kern="100" dirty="0">
                          <a:solidFill>
                            <a:schemeClr val="tx1"/>
                          </a:solidFill>
                          <a:effectLst/>
                          <a:latin typeface="+mn-ea"/>
                          <a:ea typeface="+mn-ea"/>
                          <a:cs typeface="Times New Roman" panose="02020603050405020304" pitchFamily="18" charset="0"/>
                        </a:rPr>
                        <a:t>万トン</a:t>
                      </a:r>
                      <a:r>
                        <a:rPr lang="en-US" altLang="ja-JP" sz="1300" b="0" kern="100" dirty="0">
                          <a:solidFill>
                            <a:schemeClr val="tx1"/>
                          </a:solidFill>
                          <a:effectLst/>
                          <a:latin typeface="+mn-ea"/>
                          <a:ea typeface="+mn-ea"/>
                          <a:cs typeface="Times New Roman" panose="02020603050405020304" pitchFamily="18" charset="0"/>
                        </a:rPr>
                        <a:t>)</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 6.5</a:t>
                      </a:r>
                      <a:r>
                        <a:rPr lang="ja-JP" altLang="en-US" sz="1300" b="0" kern="100" dirty="0">
                          <a:solidFill>
                            <a:schemeClr val="tx1"/>
                          </a:solidFill>
                          <a:effectLst/>
                          <a:latin typeface="+mn-ea"/>
                          <a:ea typeface="+mn-ea"/>
                          <a:cs typeface="Times New Roman" panose="02020603050405020304" pitchFamily="18" charset="0"/>
                        </a:rPr>
                        <a:t>（</a:t>
                      </a:r>
                      <a:r>
                        <a:rPr lang="en-US" altLang="ja-JP" sz="1300" b="0" kern="100" dirty="0">
                          <a:solidFill>
                            <a:schemeClr val="tx1"/>
                          </a:solidFill>
                          <a:effectLst/>
                          <a:latin typeface="+mn-ea"/>
                          <a:ea typeface="+mn-ea"/>
                          <a:cs typeface="Times New Roman" panose="02020603050405020304" pitchFamily="18" charset="0"/>
                        </a:rPr>
                        <a:t>22</a:t>
                      </a:r>
                      <a:r>
                        <a:rPr lang="ja-JP" altLang="en-US" sz="1300" b="0" kern="100" dirty="0">
                          <a:solidFill>
                            <a:schemeClr val="tx1"/>
                          </a:solidFill>
                          <a:effectLst/>
                          <a:latin typeface="+mn-ea"/>
                          <a:ea typeface="+mn-ea"/>
                          <a:cs typeface="Times New Roman" panose="02020603050405020304" pitchFamily="18" charset="0"/>
                        </a:rPr>
                        <a:t>）</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6.8</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6.9</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6.7</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6.5</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4101239149"/>
                  </a:ext>
                </a:extLst>
              </a:tr>
              <a:tr h="360000">
                <a:tc vMerge="1">
                  <a:txBody>
                    <a:bodyPr/>
                    <a:lstStyle/>
                    <a:p>
                      <a:endParaRPr kumimoji="1" lang="ja-JP" altLang="en-US"/>
                    </a:p>
                  </a:txBody>
                  <a:tcPr/>
                </a:tc>
                <a:tc>
                  <a:txBody>
                    <a:bodyPr/>
                    <a:lstStyle/>
                    <a:p>
                      <a:pPr algn="just">
                        <a:lnSpc>
                          <a:spcPts val="1560"/>
                        </a:lnSpc>
                        <a:spcAft>
                          <a:spcPts val="0"/>
                        </a:spcAft>
                      </a:pPr>
                      <a:r>
                        <a:rPr lang="ja-JP" altLang="en-US" sz="1300" b="0" kern="100" dirty="0">
                          <a:solidFill>
                            <a:schemeClr val="tx1"/>
                          </a:solidFill>
                          <a:effectLst/>
                          <a:latin typeface="+mn-ea"/>
                          <a:ea typeface="+mn-ea"/>
                          <a:cs typeface="Times New Roman" panose="02020603050405020304" pitchFamily="18" charset="0"/>
                        </a:rPr>
                        <a:t>最終処分量 （万トン）</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  0</a:t>
                      </a:r>
                      <a:r>
                        <a:rPr lang="ja-JP" altLang="en-US" sz="1300" b="0" kern="100" dirty="0">
                          <a:solidFill>
                            <a:schemeClr val="tx1"/>
                          </a:solidFill>
                          <a:effectLst/>
                          <a:latin typeface="+mn-ea"/>
                          <a:ea typeface="+mn-ea"/>
                          <a:cs typeface="Times New Roman" panose="02020603050405020304" pitchFamily="18" charset="0"/>
                        </a:rPr>
                        <a:t>（</a:t>
                      </a:r>
                      <a:r>
                        <a:rPr lang="en-US" altLang="ja-JP" sz="1300" b="0" kern="100" dirty="0">
                          <a:solidFill>
                            <a:schemeClr val="tx1"/>
                          </a:solidFill>
                          <a:effectLst/>
                          <a:latin typeface="+mn-ea"/>
                          <a:ea typeface="+mn-ea"/>
                          <a:cs typeface="Times New Roman" panose="02020603050405020304" pitchFamily="18" charset="0"/>
                        </a:rPr>
                        <a:t>6</a:t>
                      </a:r>
                      <a:r>
                        <a:rPr lang="ja-JP" altLang="en-US" sz="1300" b="0" kern="100" dirty="0">
                          <a:solidFill>
                            <a:schemeClr val="tx1"/>
                          </a:solidFill>
                          <a:effectLst/>
                          <a:latin typeface="+mn-ea"/>
                          <a:ea typeface="+mn-ea"/>
                          <a:cs typeface="Times New Roman" panose="02020603050405020304" pitchFamily="18" charset="0"/>
                        </a:rPr>
                        <a:t>）</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0</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0</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0</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0</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3769211518"/>
                  </a:ext>
                </a:extLst>
              </a:tr>
              <a:tr h="360000">
                <a:tc vMerge="1">
                  <a:txBody>
                    <a:bodyPr/>
                    <a:lstStyle/>
                    <a:p>
                      <a:pPr algn="just">
                        <a:spcAft>
                          <a:spcPts val="0"/>
                        </a:spcAft>
                      </a:pP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lnSpc>
                          <a:spcPts val="1560"/>
                        </a:lnSpc>
                        <a:spcAft>
                          <a:spcPts val="0"/>
                        </a:spcAft>
                      </a:pPr>
                      <a:r>
                        <a:rPr lang="ja-JP" altLang="en-US" sz="1300" b="0" kern="100" dirty="0">
                          <a:solidFill>
                            <a:schemeClr val="tx1"/>
                          </a:solidFill>
                          <a:effectLst/>
                          <a:latin typeface="+mn-ea"/>
                          <a:ea typeface="+mn-ea"/>
                          <a:cs typeface="Times New Roman" panose="02020603050405020304" pitchFamily="18" charset="0"/>
                        </a:rPr>
                        <a:t>単純焼却量 （万トン</a:t>
                      </a:r>
                      <a:r>
                        <a:rPr lang="en-US" altLang="ja-JP" sz="1300" b="0" kern="100" dirty="0">
                          <a:solidFill>
                            <a:schemeClr val="tx1"/>
                          </a:solidFill>
                          <a:effectLst/>
                          <a:latin typeface="+mn-ea"/>
                          <a:ea typeface="+mn-ea"/>
                          <a:cs typeface="Times New Roman" panose="02020603050405020304" pitchFamily="18" charset="0"/>
                        </a:rPr>
                        <a:t>)</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l">
                        <a:lnSpc>
                          <a:spcPts val="1560"/>
                        </a:lnSpc>
                        <a:spcAft>
                          <a:spcPts val="0"/>
                        </a:spcAft>
                      </a:pPr>
                      <a:r>
                        <a:rPr lang="ja-JP" altLang="en-US" sz="1300" b="0" kern="100" baseline="0" dirty="0">
                          <a:solidFill>
                            <a:schemeClr val="tx1"/>
                          </a:solidFill>
                          <a:effectLst/>
                          <a:latin typeface="+mn-ea"/>
                          <a:ea typeface="+mn-ea"/>
                          <a:cs typeface="Times New Roman" panose="02020603050405020304" pitchFamily="18" charset="0"/>
                        </a:rPr>
                        <a:t>  </a:t>
                      </a:r>
                      <a:r>
                        <a:rPr lang="en-US" altLang="ja-JP" sz="1300" b="0" kern="100" dirty="0">
                          <a:solidFill>
                            <a:schemeClr val="tx1"/>
                          </a:solidFill>
                          <a:effectLst/>
                          <a:latin typeface="+mn-ea"/>
                          <a:ea typeface="+mn-ea"/>
                          <a:cs typeface="Times New Roman" panose="02020603050405020304" pitchFamily="18" charset="0"/>
                        </a:rPr>
                        <a:t>0.25 (3)</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0.28</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0.28</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0.52</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0.48</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3945300946"/>
                  </a:ext>
                </a:extLst>
              </a:tr>
              <a:tr h="360000">
                <a:tc vMerge="1">
                  <a:txBody>
                    <a:bodyPr/>
                    <a:lstStyle/>
                    <a:p>
                      <a:pPr algn="just">
                        <a:spcAft>
                          <a:spcPts val="0"/>
                        </a:spcAft>
                      </a:pP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lnSpc>
                          <a:spcPts val="1560"/>
                        </a:lnSpc>
                        <a:spcAft>
                          <a:spcPts val="0"/>
                        </a:spcAft>
                      </a:pPr>
                      <a:r>
                        <a:rPr lang="ja-JP" altLang="en-US" sz="1300" b="0" kern="100" dirty="0">
                          <a:solidFill>
                            <a:schemeClr val="tx1"/>
                          </a:solidFill>
                          <a:effectLst/>
                          <a:latin typeface="+mn-ea"/>
                          <a:ea typeface="+mn-ea"/>
                          <a:cs typeface="Times New Roman" panose="02020603050405020304" pitchFamily="18" charset="0"/>
                        </a:rPr>
                        <a:t>生活系焼却ごみのプラスチック混入率 </a:t>
                      </a:r>
                      <a:r>
                        <a:rPr lang="en-US" altLang="ja-JP" sz="1300" b="0" kern="100" dirty="0">
                          <a:solidFill>
                            <a:schemeClr val="tx1"/>
                          </a:solidFill>
                          <a:effectLst/>
                          <a:latin typeface="+mn-ea"/>
                          <a:ea typeface="+mn-ea"/>
                          <a:cs typeface="Times New Roman" panose="02020603050405020304" pitchFamily="18" charset="0"/>
                        </a:rPr>
                        <a:t>(</a:t>
                      </a:r>
                      <a:r>
                        <a:rPr lang="ja-JP" altLang="en-US" sz="1300" b="0" kern="100" dirty="0">
                          <a:solidFill>
                            <a:schemeClr val="tx1"/>
                          </a:solidFill>
                          <a:effectLst/>
                          <a:latin typeface="+mn-ea"/>
                          <a:ea typeface="+mn-ea"/>
                          <a:cs typeface="Times New Roman" panose="02020603050405020304" pitchFamily="18" charset="0"/>
                        </a:rPr>
                        <a:t>％</a:t>
                      </a:r>
                      <a:r>
                        <a:rPr lang="en-US" altLang="ja-JP" sz="1300" b="0" kern="100" dirty="0">
                          <a:solidFill>
                            <a:schemeClr val="tx1"/>
                          </a:solidFill>
                          <a:effectLst/>
                          <a:latin typeface="+mn-ea"/>
                          <a:ea typeface="+mn-ea"/>
                          <a:cs typeface="Times New Roman" panose="02020603050405020304" pitchFamily="18" charset="0"/>
                        </a:rPr>
                        <a:t>)</a:t>
                      </a: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15.9</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16.4</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16.7</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15.9</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16.3</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2779684296"/>
                  </a:ext>
                </a:extLst>
              </a:tr>
            </a:tbl>
          </a:graphicData>
        </a:graphic>
      </p:graphicFrame>
      <p:graphicFrame>
        <p:nvGraphicFramePr>
          <p:cNvPr id="9" name="表 8">
            <a:extLst>
              <a:ext uri="{FF2B5EF4-FFF2-40B4-BE49-F238E27FC236}">
                <a16:creationId xmlns:a16="http://schemas.microsoft.com/office/drawing/2014/main" id="{8757734F-9266-4646-8750-70224B4FFE65}"/>
              </a:ext>
            </a:extLst>
          </p:cNvPr>
          <p:cNvGraphicFramePr>
            <a:graphicFrameLocks noGrp="1"/>
          </p:cNvGraphicFramePr>
          <p:nvPr>
            <p:extLst>
              <p:ext uri="{D42A27DB-BD31-4B8C-83A1-F6EECF244321}">
                <p14:modId xmlns:p14="http://schemas.microsoft.com/office/powerpoint/2010/main" val="558584194"/>
              </p:ext>
            </p:extLst>
          </p:nvPr>
        </p:nvGraphicFramePr>
        <p:xfrm>
          <a:off x="527365" y="2994859"/>
          <a:ext cx="8820000" cy="720000"/>
        </p:xfrm>
        <a:graphic>
          <a:graphicData uri="http://schemas.openxmlformats.org/drawingml/2006/table">
            <a:tbl>
              <a:tblPr firstRow="1" firstCol="1" bandRow="1">
                <a:tableStyleId>{5C22544A-7EE6-4342-B048-85BDC9FD1C3A}</a:tableStyleId>
              </a:tblPr>
              <a:tblGrid>
                <a:gridCol w="1080000">
                  <a:extLst>
                    <a:ext uri="{9D8B030D-6E8A-4147-A177-3AD203B41FA5}">
                      <a16:colId xmlns:a16="http://schemas.microsoft.com/office/drawing/2014/main" val="3773509220"/>
                    </a:ext>
                  </a:extLst>
                </a:gridCol>
                <a:gridCol w="3420000">
                  <a:extLst>
                    <a:ext uri="{9D8B030D-6E8A-4147-A177-3AD203B41FA5}">
                      <a16:colId xmlns:a16="http://schemas.microsoft.com/office/drawing/2014/main" val="454789397"/>
                    </a:ext>
                  </a:extLst>
                </a:gridCol>
                <a:gridCol w="864000">
                  <a:extLst>
                    <a:ext uri="{9D8B030D-6E8A-4147-A177-3AD203B41FA5}">
                      <a16:colId xmlns:a16="http://schemas.microsoft.com/office/drawing/2014/main" val="1504522912"/>
                    </a:ext>
                  </a:extLst>
                </a:gridCol>
                <a:gridCol w="864000">
                  <a:extLst>
                    <a:ext uri="{9D8B030D-6E8A-4147-A177-3AD203B41FA5}">
                      <a16:colId xmlns:a16="http://schemas.microsoft.com/office/drawing/2014/main" val="3650131290"/>
                    </a:ext>
                  </a:extLst>
                </a:gridCol>
                <a:gridCol w="864000">
                  <a:extLst>
                    <a:ext uri="{9D8B030D-6E8A-4147-A177-3AD203B41FA5}">
                      <a16:colId xmlns:a16="http://schemas.microsoft.com/office/drawing/2014/main" val="776676489"/>
                    </a:ext>
                  </a:extLst>
                </a:gridCol>
                <a:gridCol w="864000">
                  <a:extLst>
                    <a:ext uri="{9D8B030D-6E8A-4147-A177-3AD203B41FA5}">
                      <a16:colId xmlns:a16="http://schemas.microsoft.com/office/drawing/2014/main" val="2374479539"/>
                    </a:ext>
                  </a:extLst>
                </a:gridCol>
                <a:gridCol w="864000">
                  <a:extLst>
                    <a:ext uri="{9D8B030D-6E8A-4147-A177-3AD203B41FA5}">
                      <a16:colId xmlns:a16="http://schemas.microsoft.com/office/drawing/2014/main" val="143273091"/>
                    </a:ext>
                  </a:extLst>
                </a:gridCol>
              </a:tblGrid>
              <a:tr h="360000">
                <a:tc rowSpan="2">
                  <a:txBody>
                    <a:bodyPr/>
                    <a:lstStyle/>
                    <a:p>
                      <a:pPr algn="ctr">
                        <a:lnSpc>
                          <a:spcPts val="1560"/>
                        </a:lnSpc>
                        <a:spcAft>
                          <a:spcPts val="0"/>
                        </a:spcAft>
                      </a:pPr>
                      <a:r>
                        <a:rPr lang="ja-JP" altLang="en-US" sz="1300" b="0" kern="100" dirty="0">
                          <a:solidFill>
                            <a:schemeClr val="tx1"/>
                          </a:solidFill>
                          <a:effectLst/>
                          <a:latin typeface="+mn-ea"/>
                          <a:ea typeface="+mn-ea"/>
                          <a:cs typeface="Times New Roman" panose="02020603050405020304" pitchFamily="18" charset="0"/>
                        </a:rPr>
                        <a:t> 産業廃棄物</a:t>
                      </a:r>
                      <a:endParaRPr lang="en-US" altLang="ja-JP" sz="1300" b="0" kern="100" dirty="0">
                        <a:solidFill>
                          <a:schemeClr val="tx1"/>
                        </a:solidFill>
                        <a:effectLst/>
                        <a:latin typeface="+mn-ea"/>
                        <a:ea typeface="+mn-ea"/>
                        <a:cs typeface="Times New Roman" panose="02020603050405020304" pitchFamily="18" charset="0"/>
                      </a:endParaRPr>
                    </a:p>
                    <a:p>
                      <a:pPr algn="ctr">
                        <a:lnSpc>
                          <a:spcPts val="1560"/>
                        </a:lnSpc>
                        <a:spcAft>
                          <a:spcPts val="0"/>
                        </a:spcAft>
                      </a:pPr>
                      <a:r>
                        <a:rPr lang="en-US" altLang="ja-JP" sz="1300" b="0" kern="100" baseline="30000" dirty="0">
                          <a:solidFill>
                            <a:schemeClr val="tx1"/>
                          </a:solidFill>
                          <a:effectLst/>
                          <a:latin typeface="+mn-ea"/>
                          <a:ea typeface="+mn-ea"/>
                          <a:cs typeface="Times New Roman" panose="02020603050405020304" pitchFamily="18" charset="0"/>
                        </a:rPr>
                        <a:t>(</a:t>
                      </a:r>
                      <a:r>
                        <a:rPr lang="ja-JP" altLang="en-US" sz="1300" b="0" kern="100" baseline="30000" dirty="0">
                          <a:solidFill>
                            <a:schemeClr val="tx1"/>
                          </a:solidFill>
                          <a:effectLst/>
                          <a:latin typeface="+mn-ea"/>
                          <a:ea typeface="+mn-ea"/>
                          <a:cs typeface="Times New Roman" panose="02020603050405020304" pitchFamily="18" charset="0"/>
                        </a:rPr>
                        <a:t>注</a:t>
                      </a:r>
                      <a:r>
                        <a:rPr lang="en-US" altLang="ja-JP" sz="1300" b="0" kern="100" baseline="30000" dirty="0">
                          <a:solidFill>
                            <a:schemeClr val="tx1"/>
                          </a:solidFill>
                          <a:effectLst/>
                          <a:latin typeface="+mn-ea"/>
                          <a:ea typeface="+mn-ea"/>
                          <a:cs typeface="Times New Roman" panose="02020603050405020304" pitchFamily="18" charset="0"/>
                        </a:rPr>
                        <a:t>1)</a:t>
                      </a:r>
                      <a:endParaRPr 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just">
                        <a:lnSpc>
                          <a:spcPts val="1560"/>
                        </a:lnSpc>
                        <a:spcAft>
                          <a:spcPts val="0"/>
                        </a:spcAft>
                      </a:pPr>
                      <a:r>
                        <a:rPr lang="ja-JP" altLang="en-US" sz="1300" b="0" kern="0" dirty="0">
                          <a:solidFill>
                            <a:schemeClr val="tx1"/>
                          </a:solidFill>
                          <a:effectLst/>
                          <a:latin typeface="+mn-ea"/>
                          <a:ea typeface="+mn-ea"/>
                        </a:rPr>
                        <a:t>排出量から減量化量を除いた再生利用率 </a:t>
                      </a:r>
                      <a:r>
                        <a:rPr lang="en-US" altLang="ja-JP" sz="1300" b="0" kern="0" dirty="0">
                          <a:solidFill>
                            <a:schemeClr val="tx1"/>
                          </a:solidFill>
                          <a:effectLst/>
                          <a:latin typeface="+mn-ea"/>
                          <a:ea typeface="+mn-ea"/>
                        </a:rPr>
                        <a:t>(</a:t>
                      </a:r>
                      <a:r>
                        <a:rPr lang="ja-JP" altLang="en-US" sz="1300" b="0" kern="0" dirty="0">
                          <a:solidFill>
                            <a:schemeClr val="tx1"/>
                          </a:solidFill>
                          <a:effectLst/>
                          <a:latin typeface="+mn-ea"/>
                          <a:ea typeface="+mn-ea"/>
                        </a:rPr>
                        <a:t>％</a:t>
                      </a:r>
                      <a:r>
                        <a:rPr lang="en-US" altLang="ja-JP" sz="1300" b="0" kern="0" dirty="0">
                          <a:solidFill>
                            <a:schemeClr val="tx1"/>
                          </a:solidFill>
                          <a:effectLst/>
                          <a:latin typeface="+mn-ea"/>
                          <a:ea typeface="+mn-ea"/>
                        </a:rPr>
                        <a:t>)</a:t>
                      </a: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0" dirty="0">
                          <a:solidFill>
                            <a:schemeClr val="tx1"/>
                          </a:solidFill>
                          <a:effectLst/>
                          <a:latin typeface="+mn-ea"/>
                          <a:ea typeface="+mn-ea"/>
                          <a:cs typeface="+mn-cs"/>
                        </a:rPr>
                        <a:t>91.7</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3929931596"/>
                  </a:ext>
                </a:extLst>
              </a:tr>
              <a:tr h="360000">
                <a:tc vMerge="1">
                  <a:txBody>
                    <a:bodyPr/>
                    <a:lstStyle/>
                    <a:p>
                      <a:endParaRPr kumimoji="1" lang="ja-JP" altLang="en-US"/>
                    </a:p>
                  </a:txBody>
                  <a:tcPr/>
                </a:tc>
                <a:tc>
                  <a:txBody>
                    <a:bodyPr/>
                    <a:lstStyle/>
                    <a:p>
                      <a:pPr algn="just">
                        <a:lnSpc>
                          <a:spcPts val="1560"/>
                        </a:lnSpc>
                        <a:spcAft>
                          <a:spcPts val="0"/>
                        </a:spcAft>
                      </a:pPr>
                      <a:r>
                        <a:rPr lang="ja-JP" altLang="en-US" sz="1300" b="0" kern="100" dirty="0">
                          <a:solidFill>
                            <a:schemeClr val="tx1"/>
                          </a:solidFill>
                          <a:effectLst/>
                          <a:latin typeface="+mn-ea"/>
                          <a:ea typeface="+mn-ea"/>
                          <a:cs typeface="Times New Roman" panose="02020603050405020304" pitchFamily="18" charset="0"/>
                        </a:rPr>
                        <a:t>排出量から減量化量を除いた最終処分率 </a:t>
                      </a:r>
                      <a:r>
                        <a:rPr lang="en-US" altLang="ja-JP" sz="1300" b="0" kern="100" dirty="0">
                          <a:solidFill>
                            <a:schemeClr val="tx1"/>
                          </a:solidFill>
                          <a:effectLst/>
                          <a:latin typeface="+mn-ea"/>
                          <a:ea typeface="+mn-ea"/>
                          <a:cs typeface="Times New Roman" panose="02020603050405020304" pitchFamily="18" charset="0"/>
                        </a:rPr>
                        <a:t>(</a:t>
                      </a:r>
                      <a:r>
                        <a:rPr lang="ja-JP" altLang="en-US" sz="1300" b="0" kern="100" dirty="0">
                          <a:solidFill>
                            <a:schemeClr val="tx1"/>
                          </a:solidFill>
                          <a:effectLst/>
                          <a:latin typeface="+mn-ea"/>
                          <a:ea typeface="+mn-ea"/>
                          <a:cs typeface="Times New Roman" panose="02020603050405020304" pitchFamily="18" charset="0"/>
                        </a:rPr>
                        <a:t>％</a:t>
                      </a:r>
                      <a:r>
                        <a:rPr lang="en-US" altLang="ja-JP" sz="1300" b="0" kern="100" dirty="0">
                          <a:solidFill>
                            <a:schemeClr val="tx1"/>
                          </a:solidFill>
                          <a:effectLst/>
                          <a:latin typeface="+mn-ea"/>
                          <a:ea typeface="+mn-ea"/>
                          <a:cs typeface="Times New Roman" panose="02020603050405020304" pitchFamily="18" charset="0"/>
                        </a:rPr>
                        <a:t>)</a:t>
                      </a: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algn="ctr">
                        <a:lnSpc>
                          <a:spcPts val="1560"/>
                        </a:lnSpc>
                        <a:spcAft>
                          <a:spcPts val="0"/>
                        </a:spcAft>
                      </a:pPr>
                      <a:r>
                        <a:rPr lang="en-US" altLang="ja-JP" sz="1300" b="0" kern="100" dirty="0">
                          <a:solidFill>
                            <a:schemeClr val="tx1"/>
                          </a:solidFill>
                          <a:effectLst/>
                          <a:latin typeface="+mn-ea"/>
                          <a:ea typeface="+mn-ea"/>
                          <a:cs typeface="Times New Roman" panose="02020603050405020304" pitchFamily="18" charset="0"/>
                        </a:rPr>
                        <a:t>8.2</a:t>
                      </a:r>
                      <a:endParaRPr lang="ja-JP" sz="1300" b="0" kern="1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ctr" defTabSz="1271930" rtl="0" eaLnBrk="1" fontAlgn="auto" latinLnBrk="0" hangingPunct="1">
                        <a:lnSpc>
                          <a:spcPts val="1560"/>
                        </a:lnSpc>
                        <a:spcBef>
                          <a:spcPts val="0"/>
                        </a:spcBef>
                        <a:spcAft>
                          <a:spcPts val="0"/>
                        </a:spcAft>
                        <a:buClrTx/>
                        <a:buSzTx/>
                        <a:buFontTx/>
                        <a:buNone/>
                        <a:tabLst/>
                        <a:defRPr/>
                      </a:pPr>
                      <a:r>
                        <a:rPr lang="ja-JP" altLang="ja-JP" sz="1300" b="0" kern="0" dirty="0">
                          <a:solidFill>
                            <a:schemeClr val="tx1"/>
                          </a:solidFill>
                          <a:effectLst/>
                          <a:latin typeface="+mn-ea"/>
                          <a:ea typeface="+mn-ea"/>
                        </a:rPr>
                        <a:t>―</a:t>
                      </a:r>
                      <a:endParaRPr lang="ja-JP" altLang="ja-JP" sz="1300" b="0" kern="100" baseline="30000" dirty="0">
                        <a:solidFill>
                          <a:schemeClr val="tx1"/>
                        </a:solidFill>
                        <a:effectLst/>
                        <a:latin typeface="+mn-ea"/>
                        <a:ea typeface="+mn-ea"/>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829702656"/>
                  </a:ext>
                </a:extLst>
              </a:tr>
            </a:tbl>
          </a:graphicData>
        </a:graphic>
      </p:graphicFrame>
      <p:pic>
        <p:nvPicPr>
          <p:cNvPr id="10" name="図 9">
            <a:extLst>
              <a:ext uri="{FF2B5EF4-FFF2-40B4-BE49-F238E27FC236}">
                <a16:creationId xmlns:a16="http://schemas.microsoft.com/office/drawing/2014/main" id="{9E284C3D-FCD2-425D-A649-053421924A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1" name="直線コネクタ 10">
            <a:extLst>
              <a:ext uri="{FF2B5EF4-FFF2-40B4-BE49-F238E27FC236}">
                <a16:creationId xmlns:a16="http://schemas.microsoft.com/office/drawing/2014/main" id="{D59D7D0A-04D3-40F1-B14C-7BCE0492EA00}"/>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FC0BDAC4-6A89-493D-A3AA-4ED7C4D4604A}"/>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（参考） 進行管理指標</a:t>
            </a:r>
          </a:p>
        </p:txBody>
      </p:sp>
      <p:sp>
        <p:nvSpPr>
          <p:cNvPr id="13" name="コンテンツ プレースホルダー 2">
            <a:extLst>
              <a:ext uri="{FF2B5EF4-FFF2-40B4-BE49-F238E27FC236}">
                <a16:creationId xmlns:a16="http://schemas.microsoft.com/office/drawing/2014/main" id="{C852D147-D061-436D-B9A2-0098FD71AD16}"/>
              </a:ext>
            </a:extLst>
          </p:cNvPr>
          <p:cNvSpPr txBox="1">
            <a:spLocks/>
          </p:cNvSpPr>
          <p:nvPr/>
        </p:nvSpPr>
        <p:spPr bwMode="auto">
          <a:xfrm>
            <a:off x="339884" y="858388"/>
            <a:ext cx="9357260" cy="72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marL="216000" indent="-216000">
              <a:lnSpc>
                <a:spcPts val="2500"/>
              </a:lnSpc>
              <a:buClr>
                <a:srgbClr val="006600"/>
              </a:buClr>
              <a:buFont typeface="ＭＳ Ｐゴシック" panose="020B0600070205080204" pitchFamily="50" charset="-128"/>
              <a:buChar char="●"/>
            </a:pPr>
            <a:r>
              <a:rPr lang="ja-JP" altLang="en-US" sz="1700" dirty="0">
                <a:solidFill>
                  <a:srgbClr val="006600"/>
                </a:solidFill>
                <a:latin typeface="+mn-ea"/>
                <a:ea typeface="+mn-ea"/>
              </a:rPr>
              <a:t>本計画では、施策の実施効果を継続的に把握するため、目標項目に加えて以下の進行管理指標を設定し、計画の進行管理を行っている。</a:t>
            </a:r>
            <a:endParaRPr lang="en-US" altLang="ja-JP" sz="1700" dirty="0">
              <a:solidFill>
                <a:srgbClr val="006600"/>
              </a:solidFill>
              <a:latin typeface="+mn-ea"/>
              <a:ea typeface="+mn-ea"/>
            </a:endParaRPr>
          </a:p>
        </p:txBody>
      </p:sp>
      <p:sp>
        <p:nvSpPr>
          <p:cNvPr id="15" name="スライド番号プレースホルダー 3">
            <a:extLst>
              <a:ext uri="{FF2B5EF4-FFF2-40B4-BE49-F238E27FC236}">
                <a16:creationId xmlns:a16="http://schemas.microsoft.com/office/drawing/2014/main" id="{6FBA26FE-3A6A-4417-A7FB-E9643F7494E0}"/>
              </a:ext>
            </a:extLst>
          </p:cNvPr>
          <p:cNvSpPr>
            <a:spLocks noGrp="1"/>
          </p:cNvSpPr>
          <p:nvPr>
            <p:ph type="sldNum" sz="quarter" idx="12"/>
          </p:nvPr>
        </p:nvSpPr>
        <p:spPr>
          <a:xfrm>
            <a:off x="9353060" y="6400800"/>
            <a:ext cx="527539" cy="457200"/>
          </a:xfrm>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36E837CE-7CDF-4BEA-BAE3-F2B587CC5B3F}" type="slidenum">
              <a:rPr kumimoji="0" lang="en-US" altLang="ja-JP" sz="1100" smtClean="0">
                <a:latin typeface="+mn-ea"/>
                <a:ea typeface="+mn-ea"/>
              </a:rPr>
              <a:pPr>
                <a:spcBef>
                  <a:spcPct val="0"/>
                </a:spcBef>
                <a:buClrTx/>
                <a:buSzTx/>
                <a:buFontTx/>
                <a:buNone/>
              </a:pPr>
              <a:t>9</a:t>
            </a:fld>
            <a:endParaRPr kumimoji="0" lang="en-US" altLang="ja-JP" sz="1100" dirty="0">
              <a:latin typeface="+mn-ea"/>
              <a:ea typeface="+mn-ea"/>
            </a:endParaRPr>
          </a:p>
        </p:txBody>
      </p:sp>
    </p:spTree>
    <p:extLst>
      <p:ext uri="{BB962C8B-B14F-4D97-AF65-F5344CB8AC3E}">
        <p14:creationId xmlns:p14="http://schemas.microsoft.com/office/powerpoint/2010/main" val="2465919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FD73EF28-8987-40D4-A379-8121C10F9794}"/>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4" name="タイトル 1">
            <a:extLst>
              <a:ext uri="{FF2B5EF4-FFF2-40B4-BE49-F238E27FC236}">
                <a16:creationId xmlns:a16="http://schemas.microsoft.com/office/drawing/2014/main" id="{3BF81F5B-5309-4D69-BEDA-9C4B1C521A36}"/>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（参考） 廃棄物等の区分について</a:t>
            </a:r>
          </a:p>
        </p:txBody>
      </p:sp>
      <p:pic>
        <p:nvPicPr>
          <p:cNvPr id="5" name="図 4">
            <a:extLst>
              <a:ext uri="{FF2B5EF4-FFF2-40B4-BE49-F238E27FC236}">
                <a16:creationId xmlns:a16="http://schemas.microsoft.com/office/drawing/2014/main" id="{8031320B-55DE-4E62-AA4A-5105BA69F8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6" name="直線コネクタ 5">
            <a:extLst>
              <a:ext uri="{FF2B5EF4-FFF2-40B4-BE49-F238E27FC236}">
                <a16:creationId xmlns:a16="http://schemas.microsoft.com/office/drawing/2014/main" id="{7EBCF577-96A2-462D-B580-33D22C78B9F6}"/>
              </a:ext>
            </a:extLst>
          </p:cNvPr>
          <p:cNvCxnSpPr/>
          <p:nvPr/>
        </p:nvCxnSpPr>
        <p:spPr>
          <a:xfrm>
            <a:off x="1255303" y="5212808"/>
            <a:ext cx="4156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69348155-BC82-4189-834E-C866CBDAEDE3}"/>
              </a:ext>
            </a:extLst>
          </p:cNvPr>
          <p:cNvCxnSpPr/>
          <p:nvPr/>
        </p:nvCxnSpPr>
        <p:spPr>
          <a:xfrm>
            <a:off x="1253060" y="1417414"/>
            <a:ext cx="6984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403FE43-3F4A-43A3-9E31-C2B6BB9EC58D}"/>
              </a:ext>
            </a:extLst>
          </p:cNvPr>
          <p:cNvCxnSpPr>
            <a:cxnSpLocks noChangeShapeType="1"/>
          </p:cNvCxnSpPr>
          <p:nvPr/>
        </p:nvCxnSpPr>
        <p:spPr bwMode="auto">
          <a:xfrm>
            <a:off x="1253060" y="1417413"/>
            <a:ext cx="0" cy="38100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 name="直線コネクタ 8">
            <a:extLst>
              <a:ext uri="{FF2B5EF4-FFF2-40B4-BE49-F238E27FC236}">
                <a16:creationId xmlns:a16="http://schemas.microsoft.com/office/drawing/2014/main" id="{8918B105-C50F-4B7D-8520-D03C9395B476}"/>
              </a:ext>
            </a:extLst>
          </p:cNvPr>
          <p:cNvCxnSpPr>
            <a:cxnSpLocks noChangeShapeType="1"/>
          </p:cNvCxnSpPr>
          <p:nvPr/>
        </p:nvCxnSpPr>
        <p:spPr bwMode="auto">
          <a:xfrm>
            <a:off x="1103383" y="2089412"/>
            <a:ext cx="149528"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 name="直線コネクタ 9">
            <a:extLst>
              <a:ext uri="{FF2B5EF4-FFF2-40B4-BE49-F238E27FC236}">
                <a16:creationId xmlns:a16="http://schemas.microsoft.com/office/drawing/2014/main" id="{6675961C-7D0A-4E74-B3ED-FC480C00CE23}"/>
              </a:ext>
            </a:extLst>
          </p:cNvPr>
          <p:cNvCxnSpPr>
            <a:cxnSpLocks noChangeShapeType="1"/>
          </p:cNvCxnSpPr>
          <p:nvPr/>
        </p:nvCxnSpPr>
        <p:spPr bwMode="auto">
          <a:xfrm flipH="1">
            <a:off x="1957311" y="3700025"/>
            <a:ext cx="354867"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直線コネクタ 10">
            <a:extLst>
              <a:ext uri="{FF2B5EF4-FFF2-40B4-BE49-F238E27FC236}">
                <a16:creationId xmlns:a16="http://schemas.microsoft.com/office/drawing/2014/main" id="{BFD223CF-3647-4425-B1B2-9904CD4969CA}"/>
              </a:ext>
            </a:extLst>
          </p:cNvPr>
          <p:cNvCxnSpPr>
            <a:cxnSpLocks noChangeShapeType="1"/>
          </p:cNvCxnSpPr>
          <p:nvPr/>
        </p:nvCxnSpPr>
        <p:spPr bwMode="auto">
          <a:xfrm>
            <a:off x="1954141" y="1031015"/>
            <a:ext cx="0" cy="26728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直線コネクタ 11">
            <a:extLst>
              <a:ext uri="{FF2B5EF4-FFF2-40B4-BE49-F238E27FC236}">
                <a16:creationId xmlns:a16="http://schemas.microsoft.com/office/drawing/2014/main" id="{FD6E44D5-049A-46FE-A7DD-541601DB1CB0}"/>
              </a:ext>
            </a:extLst>
          </p:cNvPr>
          <p:cNvCxnSpPr>
            <a:cxnSpLocks noChangeShapeType="1"/>
          </p:cNvCxnSpPr>
          <p:nvPr/>
        </p:nvCxnSpPr>
        <p:spPr bwMode="auto">
          <a:xfrm flipH="1">
            <a:off x="1955238" y="1031269"/>
            <a:ext cx="375716"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3" name="テキスト ボックス 31">
            <a:extLst>
              <a:ext uri="{FF2B5EF4-FFF2-40B4-BE49-F238E27FC236}">
                <a16:creationId xmlns:a16="http://schemas.microsoft.com/office/drawing/2014/main" id="{B51D021A-8664-416B-8575-E89A550CFAB9}"/>
              </a:ext>
            </a:extLst>
          </p:cNvPr>
          <p:cNvSpPr txBox="1">
            <a:spLocks noChangeArrowheads="1"/>
          </p:cNvSpPr>
          <p:nvPr/>
        </p:nvSpPr>
        <p:spPr bwMode="auto">
          <a:xfrm>
            <a:off x="2619301" y="3903945"/>
            <a:ext cx="6222131" cy="699128"/>
          </a:xfrm>
          <a:prstGeom prst="rect">
            <a:avLst/>
          </a:prstGeom>
          <a:solidFill>
            <a:srgbClr val="FFFFFF"/>
          </a:solidFill>
          <a:ln w="9525">
            <a:solidFill>
              <a:srgbClr val="000000"/>
            </a:solidFill>
            <a:prstDash val="dash"/>
            <a:miter lim="800000"/>
            <a:headEnd/>
            <a:tailEnd/>
          </a:ln>
        </p:spPr>
        <p:txBody>
          <a:bodyPr rot="0" vert="horz" wrap="square" lIns="46183" tIns="46183" rIns="46183" bIns="46183" anchor="t" anchorCtr="0" upright="1">
            <a:noAutofit/>
          </a:bodyPr>
          <a:lstStyle/>
          <a:p>
            <a:pPr marL="171061" indent="-85531" algn="just">
              <a:spcAft>
                <a:spcPts val="0"/>
              </a:spcAft>
            </a:pPr>
            <a:r>
              <a:rPr lang="ja-JP" altLang="en-US" sz="1283" kern="100" dirty="0">
                <a:latin typeface="+mn-ea"/>
                <a:ea typeface="+mn-ea"/>
                <a:cs typeface="Times New Roman" panose="02020603050405020304" pitchFamily="18" charset="0"/>
              </a:rPr>
              <a:t>・</a:t>
            </a:r>
            <a:r>
              <a:rPr lang="ja-JP" altLang="en-US" sz="1300" kern="100" dirty="0">
                <a:latin typeface="+mn-ea"/>
                <a:ea typeface="+mn-ea"/>
                <a:cs typeface="Times New Roman" panose="02020603050405020304" pitchFamily="18" charset="0"/>
              </a:rPr>
              <a:t>事業活動に伴って排出される廃棄物であって、廃棄物処理法で定められた２０種類</a:t>
            </a:r>
            <a:r>
              <a:rPr lang="en-US" altLang="ja-JP" sz="1283" u="sng" kern="100" baseline="30000" dirty="0">
                <a:latin typeface="+mn-ea"/>
                <a:ea typeface="+mn-ea"/>
                <a:cs typeface="Times New Roman" panose="02020603050405020304" pitchFamily="18" charset="0"/>
              </a:rPr>
              <a:t>※</a:t>
            </a:r>
            <a:r>
              <a:rPr lang="ja-JP" altLang="en-US" sz="1283" u="sng" kern="100" baseline="30000" dirty="0">
                <a:latin typeface="+mn-ea"/>
                <a:ea typeface="+mn-ea"/>
                <a:cs typeface="Times New Roman" panose="02020603050405020304" pitchFamily="18" charset="0"/>
              </a:rPr>
              <a:t>１</a:t>
            </a:r>
            <a:endParaRPr lang="en-US" altLang="ja-JP" sz="1283" u="sng" kern="100" baseline="30000" dirty="0">
              <a:latin typeface="+mn-ea"/>
              <a:ea typeface="+mn-ea"/>
              <a:cs typeface="Times New Roman" panose="02020603050405020304" pitchFamily="18" charset="0"/>
            </a:endParaRPr>
          </a:p>
          <a:p>
            <a:pPr marL="171061" indent="-85531" algn="just">
              <a:spcAft>
                <a:spcPts val="0"/>
              </a:spcAft>
            </a:pPr>
            <a:r>
              <a:rPr lang="ja-JP" altLang="en-US" sz="1300" kern="100" dirty="0">
                <a:latin typeface="+mn-ea"/>
                <a:ea typeface="+mn-ea"/>
                <a:cs typeface="Times New Roman" panose="02020603050405020304" pitchFamily="18" charset="0"/>
              </a:rPr>
              <a:t>　（ただし、紙くず等７種類は特定の事業活動に伴うもののみ</a:t>
            </a:r>
            <a:r>
              <a:rPr lang="en-US" altLang="ja-JP" sz="1283" u="sng" kern="100" baseline="30000" dirty="0">
                <a:latin typeface="+mn-ea"/>
                <a:ea typeface="+mn-ea"/>
                <a:cs typeface="Times New Roman" panose="02020603050405020304" pitchFamily="18" charset="0"/>
              </a:rPr>
              <a:t>※</a:t>
            </a:r>
            <a:r>
              <a:rPr lang="ja-JP" altLang="en-US" sz="1283" u="sng" kern="100" baseline="30000" dirty="0">
                <a:latin typeface="+mn-ea"/>
                <a:ea typeface="+mn-ea"/>
                <a:cs typeface="Times New Roman" panose="02020603050405020304" pitchFamily="18" charset="0"/>
              </a:rPr>
              <a:t>２</a:t>
            </a:r>
            <a:r>
              <a:rPr lang="ja-JP" altLang="en-US" sz="1283" kern="100" dirty="0">
                <a:latin typeface="+mn-ea"/>
                <a:ea typeface="+mn-ea"/>
                <a:cs typeface="Times New Roman" panose="02020603050405020304" pitchFamily="18" charset="0"/>
              </a:rPr>
              <a:t>）</a:t>
            </a:r>
          </a:p>
          <a:p>
            <a:pPr algn="just">
              <a:spcAft>
                <a:spcPts val="0"/>
              </a:spcAft>
            </a:pPr>
            <a:r>
              <a:rPr lang="en-US" altLang="ja-JP" sz="1283" kern="100" dirty="0">
                <a:latin typeface="+mn-ea"/>
                <a:ea typeface="+mn-ea"/>
                <a:cs typeface="Times New Roman" panose="02020603050405020304" pitchFamily="18" charset="0"/>
              </a:rPr>
              <a:t>  </a:t>
            </a:r>
            <a:r>
              <a:rPr lang="ja-JP" altLang="en-US" sz="1300" kern="100" dirty="0">
                <a:latin typeface="+mn-ea"/>
                <a:ea typeface="+mn-ea"/>
                <a:cs typeface="Times New Roman" panose="02020603050405020304" pitchFamily="18" charset="0"/>
              </a:rPr>
              <a:t>・輸入された廃棄物</a:t>
            </a:r>
          </a:p>
        </p:txBody>
      </p:sp>
      <p:sp>
        <p:nvSpPr>
          <p:cNvPr id="14" name="テキスト ボックス 48">
            <a:extLst>
              <a:ext uri="{FF2B5EF4-FFF2-40B4-BE49-F238E27FC236}">
                <a16:creationId xmlns:a16="http://schemas.microsoft.com/office/drawing/2014/main" id="{A218D6E9-A573-4575-9FC7-DD5908C6A16D}"/>
              </a:ext>
            </a:extLst>
          </p:cNvPr>
          <p:cNvSpPr txBox="1">
            <a:spLocks noChangeArrowheads="1"/>
          </p:cNvSpPr>
          <p:nvPr/>
        </p:nvSpPr>
        <p:spPr bwMode="auto">
          <a:xfrm>
            <a:off x="704895" y="1704752"/>
            <a:ext cx="396000" cy="792000"/>
          </a:xfrm>
          <a:prstGeom prst="rect">
            <a:avLst/>
          </a:prstGeom>
          <a:solidFill>
            <a:srgbClr val="FFFFFF"/>
          </a:solidFill>
          <a:ln w="9525">
            <a:solidFill>
              <a:srgbClr val="000000"/>
            </a:solidFill>
            <a:miter lim="800000"/>
            <a:headEnd/>
            <a:tailEnd/>
          </a:ln>
        </p:spPr>
        <p:txBody>
          <a:bodyPr rot="0" vert="horz" wrap="square" lIns="47655" tIns="5702" rIns="47655" bIns="5702" anchor="ctr" anchorCtr="0" upright="1">
            <a:noAutofit/>
          </a:bodyPr>
          <a:lstStyle/>
          <a:p>
            <a:pPr algn="ctr">
              <a:spcAft>
                <a:spcPts val="0"/>
              </a:spcAft>
            </a:pPr>
            <a:r>
              <a:rPr lang="ja-JP" altLang="en-US" sz="1300" kern="100" dirty="0">
                <a:latin typeface="+mn-ea"/>
                <a:ea typeface="+mn-ea"/>
                <a:cs typeface="Times New Roman" panose="02020603050405020304" pitchFamily="18" charset="0"/>
              </a:rPr>
              <a:t>不要物</a:t>
            </a:r>
          </a:p>
        </p:txBody>
      </p:sp>
      <p:sp>
        <p:nvSpPr>
          <p:cNvPr id="15" name="テキスト ボックス 52">
            <a:extLst>
              <a:ext uri="{FF2B5EF4-FFF2-40B4-BE49-F238E27FC236}">
                <a16:creationId xmlns:a16="http://schemas.microsoft.com/office/drawing/2014/main" id="{A1AAE21B-B359-44F8-9063-1D105F86BA5D}"/>
              </a:ext>
            </a:extLst>
          </p:cNvPr>
          <p:cNvSpPr txBox="1">
            <a:spLocks noChangeArrowheads="1"/>
          </p:cNvSpPr>
          <p:nvPr/>
        </p:nvSpPr>
        <p:spPr bwMode="auto">
          <a:xfrm>
            <a:off x="2334667" y="3531466"/>
            <a:ext cx="1263774" cy="308559"/>
          </a:xfrm>
          <a:prstGeom prst="rect">
            <a:avLst/>
          </a:prstGeom>
          <a:solidFill>
            <a:srgbClr val="FFFFFF"/>
          </a:solidFill>
          <a:ln w="38100" cmpd="dbl">
            <a:solidFill>
              <a:srgbClr val="000000"/>
            </a:solidFill>
            <a:miter lim="800000"/>
            <a:headEnd/>
            <a:tailEnd/>
          </a:ln>
        </p:spPr>
        <p:txBody>
          <a:bodyPr rot="0" vert="horz" wrap="square" lIns="47655" tIns="115457" rIns="47655" bIns="5702" anchor="ctr" anchorCtr="0" upright="1">
            <a:noAutofit/>
          </a:bodyPr>
          <a:lstStyle/>
          <a:p>
            <a:pPr algn="ctr">
              <a:lnSpc>
                <a:spcPts val="962"/>
              </a:lnSpc>
              <a:spcBef>
                <a:spcPts val="192"/>
              </a:spcBef>
              <a:spcAft>
                <a:spcPts val="192"/>
              </a:spcAft>
            </a:pPr>
            <a:r>
              <a:rPr lang="ja-JP" altLang="en-US" sz="1500" b="1" kern="100" dirty="0">
                <a:latin typeface="+mn-ea"/>
                <a:ea typeface="+mn-ea"/>
                <a:cs typeface="Times New Roman" panose="02020603050405020304" pitchFamily="18" charset="0"/>
              </a:rPr>
              <a:t>産業廃棄物</a:t>
            </a:r>
            <a:endParaRPr lang="ja-JP" sz="1500" kern="100" dirty="0">
              <a:effectLst/>
              <a:latin typeface="+mn-ea"/>
              <a:ea typeface="+mn-ea"/>
              <a:cs typeface="Times New Roman" panose="02020603050405020304" pitchFamily="18" charset="0"/>
            </a:endParaRPr>
          </a:p>
        </p:txBody>
      </p:sp>
      <p:sp>
        <p:nvSpPr>
          <p:cNvPr id="16" name="テキスト ボックス 62">
            <a:extLst>
              <a:ext uri="{FF2B5EF4-FFF2-40B4-BE49-F238E27FC236}">
                <a16:creationId xmlns:a16="http://schemas.microsoft.com/office/drawing/2014/main" id="{08D6526C-006C-4551-A736-9CB7C2AD5CA0}"/>
              </a:ext>
            </a:extLst>
          </p:cNvPr>
          <p:cNvSpPr txBox="1">
            <a:spLocks noChangeArrowheads="1"/>
          </p:cNvSpPr>
          <p:nvPr/>
        </p:nvSpPr>
        <p:spPr bwMode="auto">
          <a:xfrm>
            <a:off x="3791992" y="1876621"/>
            <a:ext cx="4617390" cy="509168"/>
          </a:xfrm>
          <a:prstGeom prst="rect">
            <a:avLst/>
          </a:prstGeom>
          <a:solidFill>
            <a:srgbClr val="FFFFFF"/>
          </a:solidFill>
          <a:ln w="9525">
            <a:solidFill>
              <a:srgbClr val="000000"/>
            </a:solidFill>
            <a:prstDash val="dash"/>
            <a:miter lim="800000"/>
            <a:headEnd/>
            <a:tailEnd/>
          </a:ln>
        </p:spPr>
        <p:txBody>
          <a:bodyPr rot="0" vert="horz" wrap="square" lIns="46183" tIns="46183" rIns="46183" bIns="46183" anchor="t" anchorCtr="0" upright="1">
            <a:noAutofit/>
          </a:bodyPr>
          <a:lstStyle/>
          <a:p>
            <a:pPr marL="171061" indent="-85531" algn="just">
              <a:spcAft>
                <a:spcPts val="0"/>
              </a:spcAft>
            </a:pPr>
            <a:r>
              <a:rPr lang="ja-JP" altLang="en-US" sz="1300" kern="100" dirty="0">
                <a:latin typeface="+mn-ea"/>
                <a:ea typeface="+mn-ea"/>
                <a:cs typeface="Times New Roman" panose="02020603050405020304" pitchFamily="18" charset="0"/>
              </a:rPr>
              <a:t>事業活動に伴って生じた廃棄物のうち、産業廃棄物以外のもの</a:t>
            </a:r>
          </a:p>
          <a:p>
            <a:pPr marL="85531" algn="just">
              <a:spcAft>
                <a:spcPts val="0"/>
              </a:spcAft>
            </a:pPr>
            <a:r>
              <a:rPr lang="ja-JP" altLang="en-US" sz="1300" kern="100" dirty="0">
                <a:latin typeface="+mn-ea"/>
                <a:ea typeface="+mn-ea"/>
                <a:cs typeface="Times New Roman" panose="02020603050405020304" pitchFamily="18" charset="0"/>
              </a:rPr>
              <a:t>（例）事務所の紙くず、飲食店の厨芥ごみ等</a:t>
            </a:r>
          </a:p>
        </p:txBody>
      </p:sp>
      <p:sp>
        <p:nvSpPr>
          <p:cNvPr id="17" name="テキスト ボックス 83">
            <a:extLst>
              <a:ext uri="{FF2B5EF4-FFF2-40B4-BE49-F238E27FC236}">
                <a16:creationId xmlns:a16="http://schemas.microsoft.com/office/drawing/2014/main" id="{A1C3277A-57E9-46B3-B9C0-70256F378C97}"/>
              </a:ext>
            </a:extLst>
          </p:cNvPr>
          <p:cNvSpPr txBox="1">
            <a:spLocks noChangeArrowheads="1"/>
          </p:cNvSpPr>
          <p:nvPr/>
        </p:nvSpPr>
        <p:spPr bwMode="auto">
          <a:xfrm>
            <a:off x="2277741" y="888216"/>
            <a:ext cx="1320700" cy="329279"/>
          </a:xfrm>
          <a:prstGeom prst="rect">
            <a:avLst/>
          </a:prstGeom>
          <a:solidFill>
            <a:srgbClr val="FFFFFF"/>
          </a:solidFill>
          <a:ln w="38100" cmpd="dbl">
            <a:solidFill>
              <a:srgbClr val="000000"/>
            </a:solidFill>
            <a:miter lim="800000"/>
            <a:headEnd/>
            <a:tailEnd/>
          </a:ln>
        </p:spPr>
        <p:txBody>
          <a:bodyPr rot="0" vert="horz" wrap="square" lIns="47655" tIns="92365" rIns="47655" bIns="5702" anchor="ctr" anchorCtr="0" upright="1">
            <a:noAutofit/>
          </a:bodyPr>
          <a:lstStyle/>
          <a:p>
            <a:pPr algn="ctr">
              <a:lnSpc>
                <a:spcPts val="962"/>
              </a:lnSpc>
              <a:spcBef>
                <a:spcPts val="192"/>
              </a:spcBef>
              <a:spcAft>
                <a:spcPts val="192"/>
              </a:spcAft>
            </a:pPr>
            <a:r>
              <a:rPr lang="ja-JP" altLang="en-US" sz="1500" b="1" kern="100" dirty="0">
                <a:latin typeface="+mn-ea"/>
                <a:ea typeface="+mn-ea"/>
                <a:cs typeface="Times New Roman" panose="02020603050405020304" pitchFamily="18" charset="0"/>
              </a:rPr>
              <a:t>一般廃棄物</a:t>
            </a:r>
            <a:endParaRPr lang="ja-JP" altLang="en-US" sz="1500" kern="100" dirty="0">
              <a:latin typeface="+mn-ea"/>
              <a:ea typeface="+mn-ea"/>
              <a:cs typeface="Times New Roman" panose="02020603050405020304" pitchFamily="18" charset="0"/>
            </a:endParaRPr>
          </a:p>
        </p:txBody>
      </p:sp>
      <p:sp>
        <p:nvSpPr>
          <p:cNvPr id="18" name="テキスト ボックス 2">
            <a:extLst>
              <a:ext uri="{FF2B5EF4-FFF2-40B4-BE49-F238E27FC236}">
                <a16:creationId xmlns:a16="http://schemas.microsoft.com/office/drawing/2014/main" id="{BE2B499F-C24C-4992-B92C-A1C1FF95F105}"/>
              </a:ext>
            </a:extLst>
          </p:cNvPr>
          <p:cNvSpPr txBox="1">
            <a:spLocks noChangeArrowheads="1"/>
          </p:cNvSpPr>
          <p:nvPr/>
        </p:nvSpPr>
        <p:spPr bwMode="auto">
          <a:xfrm>
            <a:off x="2856727" y="3123767"/>
            <a:ext cx="664145" cy="259280"/>
          </a:xfrm>
          <a:prstGeom prst="rect">
            <a:avLst/>
          </a:prstGeom>
          <a:solidFill>
            <a:srgbClr val="FFFFFF"/>
          </a:solidFill>
          <a:ln w="9525">
            <a:solidFill>
              <a:srgbClr val="000000"/>
            </a:solidFill>
            <a:miter lim="800000"/>
            <a:headEnd/>
            <a:tailEnd/>
          </a:ln>
        </p:spPr>
        <p:txBody>
          <a:bodyPr rot="0" vert="horz" wrap="square" lIns="58652" tIns="29326" rIns="58652" bIns="29326" anchor="t" anchorCtr="0">
            <a:spAutoFit/>
          </a:bodyPr>
          <a:lstStyle/>
          <a:p>
            <a:pPr algn="ctr">
              <a:spcAft>
                <a:spcPts val="0"/>
              </a:spcAft>
            </a:pPr>
            <a:r>
              <a:rPr lang="ja-JP" altLang="en-US" sz="1300" kern="100" dirty="0">
                <a:latin typeface="+mn-ea"/>
                <a:ea typeface="+mn-ea"/>
                <a:cs typeface="Times New Roman" panose="02020603050405020304" pitchFamily="18" charset="0"/>
              </a:rPr>
              <a:t>し尿</a:t>
            </a:r>
          </a:p>
        </p:txBody>
      </p:sp>
      <p:sp>
        <p:nvSpPr>
          <p:cNvPr id="19" name="テキスト ボックス 26">
            <a:extLst>
              <a:ext uri="{FF2B5EF4-FFF2-40B4-BE49-F238E27FC236}">
                <a16:creationId xmlns:a16="http://schemas.microsoft.com/office/drawing/2014/main" id="{D395F94D-5543-4604-A39C-C6BCE9AF78B2}"/>
              </a:ext>
            </a:extLst>
          </p:cNvPr>
          <p:cNvSpPr txBox="1">
            <a:spLocks noChangeArrowheads="1"/>
          </p:cNvSpPr>
          <p:nvPr/>
        </p:nvSpPr>
        <p:spPr bwMode="auto">
          <a:xfrm>
            <a:off x="3806618" y="2822167"/>
            <a:ext cx="3502852" cy="288959"/>
          </a:xfrm>
          <a:prstGeom prst="rect">
            <a:avLst/>
          </a:prstGeom>
          <a:solidFill>
            <a:srgbClr val="FFFFFF"/>
          </a:solidFill>
          <a:ln w="9525">
            <a:solidFill>
              <a:srgbClr val="000000"/>
            </a:solidFill>
            <a:prstDash val="dash"/>
            <a:miter lim="800000"/>
            <a:headEnd/>
            <a:tailEnd/>
          </a:ln>
        </p:spPr>
        <p:txBody>
          <a:bodyPr rot="0" vert="horz" wrap="square" lIns="46183" tIns="46183" rIns="46183" bIns="46183" anchor="t" anchorCtr="0" upright="1">
            <a:noAutofit/>
          </a:bodyPr>
          <a:lstStyle/>
          <a:p>
            <a:pPr marL="85531" algn="just">
              <a:spcAft>
                <a:spcPts val="0"/>
              </a:spcAft>
            </a:pPr>
            <a:r>
              <a:rPr lang="ja-JP" altLang="en-US" sz="1300" kern="100" dirty="0">
                <a:latin typeface="+mn-ea"/>
                <a:ea typeface="+mn-ea"/>
                <a:cs typeface="Times New Roman" panose="02020603050405020304" pitchFamily="18" charset="0"/>
              </a:rPr>
              <a:t>一般家庭での日常生活に伴って生じた廃棄物</a:t>
            </a:r>
          </a:p>
          <a:p>
            <a:pPr marL="85531" algn="just">
              <a:spcAft>
                <a:spcPts val="0"/>
              </a:spcAft>
            </a:pPr>
            <a:r>
              <a:rPr lang="en-US" sz="1300" kern="100" dirty="0">
                <a:latin typeface="+mn-ea"/>
                <a:ea typeface="+mn-ea"/>
                <a:cs typeface="Times New Roman" panose="02020603050405020304" pitchFamily="18" charset="0"/>
              </a:rPr>
              <a:t> </a:t>
            </a:r>
            <a:endParaRPr lang="ja-JP" altLang="en-US" sz="1300" kern="100" dirty="0">
              <a:latin typeface="+mn-ea"/>
              <a:ea typeface="+mn-ea"/>
              <a:cs typeface="Times New Roman" panose="02020603050405020304" pitchFamily="18" charset="0"/>
            </a:endParaRPr>
          </a:p>
        </p:txBody>
      </p:sp>
      <p:sp>
        <p:nvSpPr>
          <p:cNvPr id="20" name="テキスト ボックス 27">
            <a:extLst>
              <a:ext uri="{FF2B5EF4-FFF2-40B4-BE49-F238E27FC236}">
                <a16:creationId xmlns:a16="http://schemas.microsoft.com/office/drawing/2014/main" id="{262063E8-512B-4284-8DE4-A8C534F56935}"/>
              </a:ext>
            </a:extLst>
          </p:cNvPr>
          <p:cNvSpPr txBox="1">
            <a:spLocks noChangeArrowheads="1"/>
          </p:cNvSpPr>
          <p:nvPr/>
        </p:nvSpPr>
        <p:spPr bwMode="auto">
          <a:xfrm>
            <a:off x="1900668" y="4777952"/>
            <a:ext cx="5904995" cy="887705"/>
          </a:xfrm>
          <a:prstGeom prst="rect">
            <a:avLst/>
          </a:prstGeom>
          <a:solidFill>
            <a:srgbClr val="FFFFFF"/>
          </a:solidFill>
          <a:ln w="9525">
            <a:solidFill>
              <a:srgbClr val="000000"/>
            </a:solidFill>
            <a:prstDash val="dash"/>
            <a:miter lim="800000"/>
            <a:headEnd/>
            <a:tailEnd/>
          </a:ln>
        </p:spPr>
        <p:txBody>
          <a:bodyPr rot="0" vert="horz" wrap="square" lIns="46183" tIns="46183" rIns="46183" bIns="46183" anchor="t" anchorCtr="0" upright="1">
            <a:noAutofit/>
          </a:bodyPr>
          <a:lstStyle/>
          <a:p>
            <a:pPr marL="171061" indent="-85531" algn="just">
              <a:spcAft>
                <a:spcPts val="0"/>
              </a:spcAft>
            </a:pPr>
            <a:r>
              <a:rPr lang="ja-JP" altLang="en-US" sz="1300" kern="100" dirty="0">
                <a:latin typeface="+mn-ea"/>
                <a:ea typeface="+mn-ea"/>
                <a:cs typeface="Times New Roman" panose="02020603050405020304" pitchFamily="18" charset="0"/>
              </a:rPr>
              <a:t>再生利用することを目的として回収され、有価で取り引きされているもの</a:t>
            </a:r>
          </a:p>
          <a:p>
            <a:pPr marL="85531" algn="just">
              <a:spcAft>
                <a:spcPts val="0"/>
              </a:spcAft>
            </a:pPr>
            <a:r>
              <a:rPr lang="ja-JP" altLang="en-US" sz="1300" kern="100" dirty="0">
                <a:latin typeface="+mn-ea"/>
                <a:ea typeface="+mn-ea"/>
                <a:cs typeface="Times New Roman" panose="02020603050405020304" pitchFamily="18" charset="0"/>
              </a:rPr>
              <a:t>（例） ・事務所から排出される古紙等</a:t>
            </a:r>
          </a:p>
          <a:p>
            <a:pPr indent="299357" algn="just">
              <a:spcAft>
                <a:spcPts val="0"/>
              </a:spcAft>
            </a:pPr>
            <a:r>
              <a:rPr lang="ja-JP" altLang="en-US" sz="1300" kern="100" dirty="0">
                <a:latin typeface="+mn-ea"/>
                <a:ea typeface="+mn-ea"/>
                <a:cs typeface="Times New Roman" panose="02020603050405020304" pitchFamily="18" charset="0"/>
              </a:rPr>
              <a:t>   ・地域の自治会等で回収される新聞紙、段ボール、空き缶等</a:t>
            </a:r>
          </a:p>
          <a:p>
            <a:pPr indent="299357" algn="just">
              <a:spcAft>
                <a:spcPts val="0"/>
              </a:spcAft>
            </a:pPr>
            <a:r>
              <a:rPr lang="ja-JP" altLang="en-US" sz="1300" kern="100" dirty="0">
                <a:latin typeface="+mn-ea"/>
                <a:ea typeface="+mn-ea"/>
                <a:cs typeface="Times New Roman" panose="02020603050405020304" pitchFamily="18" charset="0"/>
              </a:rPr>
              <a:t>   ・金属製品の加工時の鉄くず等</a:t>
            </a:r>
          </a:p>
        </p:txBody>
      </p:sp>
      <p:cxnSp>
        <p:nvCxnSpPr>
          <p:cNvPr id="21" name="直線コネクタ 20">
            <a:extLst>
              <a:ext uri="{FF2B5EF4-FFF2-40B4-BE49-F238E27FC236}">
                <a16:creationId xmlns:a16="http://schemas.microsoft.com/office/drawing/2014/main" id="{AF1FF9CC-4193-474E-89C5-2E0695AAF384}"/>
              </a:ext>
            </a:extLst>
          </p:cNvPr>
          <p:cNvCxnSpPr>
            <a:cxnSpLocks noChangeShapeType="1"/>
          </p:cNvCxnSpPr>
          <p:nvPr/>
        </p:nvCxnSpPr>
        <p:spPr bwMode="auto">
          <a:xfrm>
            <a:off x="2596531" y="1215815"/>
            <a:ext cx="0" cy="203817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2" name="テキスト ボックス 34">
            <a:extLst>
              <a:ext uri="{FF2B5EF4-FFF2-40B4-BE49-F238E27FC236}">
                <a16:creationId xmlns:a16="http://schemas.microsoft.com/office/drawing/2014/main" id="{D5BDB40E-1317-4515-9000-2FB130F28C87}"/>
              </a:ext>
            </a:extLst>
          </p:cNvPr>
          <p:cNvSpPr txBox="1">
            <a:spLocks noChangeArrowheads="1"/>
          </p:cNvSpPr>
          <p:nvPr/>
        </p:nvSpPr>
        <p:spPr bwMode="auto">
          <a:xfrm>
            <a:off x="1423841" y="1041067"/>
            <a:ext cx="396000" cy="792000"/>
          </a:xfrm>
          <a:prstGeom prst="rect">
            <a:avLst/>
          </a:prstGeom>
          <a:solidFill>
            <a:srgbClr val="FFFFFF"/>
          </a:solidFill>
          <a:ln w="9525">
            <a:solidFill>
              <a:srgbClr val="000000"/>
            </a:solidFill>
            <a:miter lim="800000"/>
            <a:headEnd/>
            <a:tailEnd/>
          </a:ln>
        </p:spPr>
        <p:txBody>
          <a:bodyPr rot="0" vert="horz" wrap="square" lIns="47655" tIns="5702" rIns="47655" bIns="5702" anchor="ctr" anchorCtr="0" upright="1">
            <a:noAutofit/>
          </a:bodyPr>
          <a:lstStyle/>
          <a:p>
            <a:pPr algn="ctr">
              <a:spcAft>
                <a:spcPts val="0"/>
              </a:spcAft>
            </a:pPr>
            <a:r>
              <a:rPr lang="ja-JP" altLang="en-US" sz="1300" kern="100" dirty="0">
                <a:latin typeface="+mn-ea"/>
                <a:ea typeface="+mn-ea"/>
                <a:cs typeface="Times New Roman" panose="02020603050405020304" pitchFamily="18" charset="0"/>
              </a:rPr>
              <a:t>廃棄物</a:t>
            </a:r>
          </a:p>
        </p:txBody>
      </p:sp>
      <p:sp>
        <p:nvSpPr>
          <p:cNvPr id="23" name="テキスト ボックス 51">
            <a:extLst>
              <a:ext uri="{FF2B5EF4-FFF2-40B4-BE49-F238E27FC236}">
                <a16:creationId xmlns:a16="http://schemas.microsoft.com/office/drawing/2014/main" id="{29AF50BF-437A-4958-88FF-5293020FB2B9}"/>
              </a:ext>
            </a:extLst>
          </p:cNvPr>
          <p:cNvSpPr txBox="1">
            <a:spLocks noChangeArrowheads="1"/>
          </p:cNvSpPr>
          <p:nvPr/>
        </p:nvSpPr>
        <p:spPr bwMode="auto">
          <a:xfrm>
            <a:off x="1423841" y="4833706"/>
            <a:ext cx="396000" cy="792000"/>
          </a:xfrm>
          <a:prstGeom prst="rect">
            <a:avLst/>
          </a:prstGeom>
          <a:solidFill>
            <a:srgbClr val="FFFFFF"/>
          </a:solidFill>
          <a:ln w="9525">
            <a:solidFill>
              <a:srgbClr val="000000"/>
            </a:solidFill>
            <a:miter lim="800000"/>
            <a:headEnd/>
            <a:tailEnd/>
          </a:ln>
        </p:spPr>
        <p:txBody>
          <a:bodyPr rot="0" vert="horz" wrap="square" lIns="47655" tIns="5702" rIns="47655" bIns="5702" anchor="ctr" anchorCtr="0" upright="1">
            <a:noAutofit/>
          </a:bodyPr>
          <a:lstStyle/>
          <a:p>
            <a:pPr algn="ctr">
              <a:spcAft>
                <a:spcPts val="0"/>
              </a:spcAft>
            </a:pPr>
            <a:r>
              <a:rPr lang="ja-JP" altLang="en-US" sz="1300" kern="100" dirty="0">
                <a:latin typeface="+mn-ea"/>
                <a:ea typeface="+mn-ea"/>
                <a:cs typeface="Times New Roman" panose="02020603050405020304" pitchFamily="18" charset="0"/>
              </a:rPr>
              <a:t>有価物</a:t>
            </a:r>
          </a:p>
        </p:txBody>
      </p:sp>
      <p:sp>
        <p:nvSpPr>
          <p:cNvPr id="24" name="テキスト ボックス 2">
            <a:extLst>
              <a:ext uri="{FF2B5EF4-FFF2-40B4-BE49-F238E27FC236}">
                <a16:creationId xmlns:a16="http://schemas.microsoft.com/office/drawing/2014/main" id="{2C90499D-29F3-48D8-ACA0-E45BF9D91886}"/>
              </a:ext>
            </a:extLst>
          </p:cNvPr>
          <p:cNvSpPr txBox="1">
            <a:spLocks noChangeArrowheads="1"/>
          </p:cNvSpPr>
          <p:nvPr/>
        </p:nvSpPr>
        <p:spPr bwMode="auto">
          <a:xfrm>
            <a:off x="2883744" y="1325015"/>
            <a:ext cx="671735" cy="259280"/>
          </a:xfrm>
          <a:prstGeom prst="rect">
            <a:avLst/>
          </a:prstGeom>
          <a:solidFill>
            <a:srgbClr val="FFFFFF"/>
          </a:solidFill>
          <a:ln w="9525">
            <a:solidFill>
              <a:srgbClr val="000000"/>
            </a:solidFill>
            <a:miter lim="800000"/>
            <a:headEnd/>
            <a:tailEnd/>
          </a:ln>
        </p:spPr>
        <p:txBody>
          <a:bodyPr rot="0" vert="horz" wrap="square" lIns="58652" tIns="29326" rIns="58652" bIns="29326" anchor="t" anchorCtr="0">
            <a:spAutoFit/>
          </a:bodyPr>
          <a:lstStyle/>
          <a:p>
            <a:pPr algn="ctr">
              <a:spcAft>
                <a:spcPts val="0"/>
              </a:spcAft>
            </a:pPr>
            <a:r>
              <a:rPr lang="ja-JP" altLang="en-US" sz="1300" b="1" kern="100" dirty="0">
                <a:latin typeface="+mn-ea"/>
                <a:ea typeface="+mn-ea"/>
                <a:cs typeface="Times New Roman" panose="02020603050405020304" pitchFamily="18" charset="0"/>
              </a:rPr>
              <a:t>ごみ</a:t>
            </a:r>
            <a:endParaRPr lang="ja-JP" altLang="en-US" sz="1300" kern="100" dirty="0">
              <a:latin typeface="+mn-ea"/>
              <a:ea typeface="+mn-ea"/>
              <a:cs typeface="Times New Roman" panose="02020603050405020304" pitchFamily="18" charset="0"/>
            </a:endParaRPr>
          </a:p>
        </p:txBody>
      </p:sp>
      <p:cxnSp>
        <p:nvCxnSpPr>
          <p:cNvPr id="25" name="直線コネクタ 24">
            <a:extLst>
              <a:ext uri="{FF2B5EF4-FFF2-40B4-BE49-F238E27FC236}">
                <a16:creationId xmlns:a16="http://schemas.microsoft.com/office/drawing/2014/main" id="{AF25D785-153E-4BB9-8BF9-050D07A2D066}"/>
              </a:ext>
            </a:extLst>
          </p:cNvPr>
          <p:cNvCxnSpPr/>
          <p:nvPr/>
        </p:nvCxnSpPr>
        <p:spPr>
          <a:xfrm flipV="1">
            <a:off x="2594888" y="3251453"/>
            <a:ext cx="25806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DBD7FBF0-6F89-42CB-B594-448887403B71}"/>
              </a:ext>
            </a:extLst>
          </p:cNvPr>
          <p:cNvCxnSpPr/>
          <p:nvPr/>
        </p:nvCxnSpPr>
        <p:spPr>
          <a:xfrm>
            <a:off x="2591960" y="1453335"/>
            <a:ext cx="263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2703619E-7147-48BC-BD6B-5E243D7B1B22}"/>
              </a:ext>
            </a:extLst>
          </p:cNvPr>
          <p:cNvCxnSpPr/>
          <p:nvPr/>
        </p:nvCxnSpPr>
        <p:spPr>
          <a:xfrm>
            <a:off x="3107772" y="2679768"/>
            <a:ext cx="6299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CD497EA6-3ED1-4308-8D53-69E6E8373050}"/>
              </a:ext>
            </a:extLst>
          </p:cNvPr>
          <p:cNvCxnSpPr/>
          <p:nvPr/>
        </p:nvCxnSpPr>
        <p:spPr>
          <a:xfrm>
            <a:off x="3112109" y="1702172"/>
            <a:ext cx="6299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3BE5F77D-DC89-4B68-A49B-9D427297D603}"/>
              </a:ext>
            </a:extLst>
          </p:cNvPr>
          <p:cNvCxnSpPr>
            <a:cxnSpLocks/>
          </p:cNvCxnSpPr>
          <p:nvPr/>
        </p:nvCxnSpPr>
        <p:spPr>
          <a:xfrm>
            <a:off x="3109955" y="1581655"/>
            <a:ext cx="0" cy="10981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4E64455E-5F56-4645-A712-44E6D0D62904}"/>
              </a:ext>
            </a:extLst>
          </p:cNvPr>
          <p:cNvSpPr/>
          <p:nvPr/>
        </p:nvSpPr>
        <p:spPr>
          <a:xfrm>
            <a:off x="919868" y="5771367"/>
            <a:ext cx="8778874" cy="1012778"/>
          </a:xfrm>
          <a:prstGeom prst="rect">
            <a:avLst/>
          </a:prstGeom>
        </p:spPr>
        <p:txBody>
          <a:bodyPr wrap="square">
            <a:spAutoFit/>
          </a:bodyPr>
          <a:lstStyle/>
          <a:p>
            <a:pPr algn="just">
              <a:lnSpc>
                <a:spcPts val="1700"/>
              </a:lnSpc>
            </a:pPr>
            <a:r>
              <a:rPr lang="en-US" altLang="ja-JP" sz="1200" u="sng" dirty="0">
                <a:latin typeface="+mn-ea"/>
                <a:ea typeface="+mn-ea"/>
              </a:rPr>
              <a:t>※</a:t>
            </a:r>
            <a:r>
              <a:rPr lang="ja-JP" altLang="en-US" sz="1200" u="sng" dirty="0">
                <a:latin typeface="+mn-ea"/>
                <a:ea typeface="+mn-ea"/>
              </a:rPr>
              <a:t>１</a:t>
            </a:r>
            <a:r>
              <a:rPr lang="ja-JP" altLang="en-US" sz="1200" dirty="0">
                <a:latin typeface="+mn-ea"/>
                <a:ea typeface="+mn-ea"/>
              </a:rPr>
              <a:t>：①燃えがら、②汚泥、③廃油、④廃酸、⑤廃アルカリ、⑥廃プラスチック類、⑦ゴムくず、⑧金属くず、</a:t>
            </a:r>
            <a:endParaRPr lang="en-US" altLang="ja-JP" sz="1200" dirty="0">
              <a:latin typeface="+mn-ea"/>
              <a:ea typeface="+mn-ea"/>
            </a:endParaRPr>
          </a:p>
          <a:p>
            <a:pPr marL="36000" indent="-457200" algn="just">
              <a:lnSpc>
                <a:spcPts val="1700"/>
              </a:lnSpc>
            </a:pPr>
            <a:r>
              <a:rPr lang="en-US" altLang="ja-JP" sz="1200" dirty="0">
                <a:latin typeface="+mn-ea"/>
                <a:ea typeface="+mn-ea"/>
              </a:rPr>
              <a:t>       </a:t>
            </a:r>
            <a:r>
              <a:rPr lang="ja-JP" altLang="en-US" sz="1200" dirty="0">
                <a:latin typeface="+mn-ea"/>
                <a:ea typeface="+mn-ea"/>
              </a:rPr>
              <a:t>⑨ガラスくず、コンクリートくず及び陶磁器くず、　⑩鉱さい、⑪がれき類、⑫ばいじん、</a:t>
            </a:r>
            <a:r>
              <a:rPr lang="ja-JP" altLang="en-US" sz="1200" u="sng" dirty="0">
                <a:latin typeface="+mn-ea"/>
                <a:ea typeface="+mn-ea"/>
              </a:rPr>
              <a:t>⑬紙くず</a:t>
            </a:r>
            <a:r>
              <a:rPr lang="ja-JP" altLang="en-US" sz="1200" dirty="0">
                <a:latin typeface="+mn-ea"/>
                <a:ea typeface="+mn-ea"/>
              </a:rPr>
              <a:t>、</a:t>
            </a:r>
            <a:r>
              <a:rPr lang="ja-JP" altLang="en-US" sz="1200" u="sng" dirty="0">
                <a:latin typeface="+mn-ea"/>
                <a:ea typeface="+mn-ea"/>
              </a:rPr>
              <a:t>⑭木くず</a:t>
            </a:r>
            <a:r>
              <a:rPr lang="ja-JP" altLang="en-US" sz="1200" dirty="0">
                <a:latin typeface="+mn-ea"/>
                <a:ea typeface="+mn-ea"/>
              </a:rPr>
              <a:t>、</a:t>
            </a:r>
            <a:r>
              <a:rPr lang="ja-JP" altLang="en-US" sz="1200" u="sng" dirty="0">
                <a:latin typeface="+mn-ea"/>
                <a:ea typeface="+mn-ea"/>
              </a:rPr>
              <a:t>⑮繊維くず</a:t>
            </a:r>
            <a:r>
              <a:rPr lang="ja-JP" altLang="en-US" sz="1200" dirty="0">
                <a:latin typeface="+mn-ea"/>
                <a:ea typeface="+mn-ea"/>
              </a:rPr>
              <a:t>、</a:t>
            </a:r>
            <a:endParaRPr lang="en-US" altLang="ja-JP" sz="1200" dirty="0">
              <a:latin typeface="+mn-ea"/>
              <a:ea typeface="+mn-ea"/>
            </a:endParaRPr>
          </a:p>
          <a:p>
            <a:pPr marL="36000" indent="-457200" algn="just">
              <a:lnSpc>
                <a:spcPts val="1700"/>
              </a:lnSpc>
            </a:pPr>
            <a:r>
              <a:rPr lang="en-US" altLang="ja-JP" sz="1200" dirty="0">
                <a:latin typeface="+mn-ea"/>
                <a:ea typeface="+mn-ea"/>
              </a:rPr>
              <a:t>       </a:t>
            </a:r>
            <a:r>
              <a:rPr lang="ja-JP" altLang="en-US" sz="1200" u="sng" dirty="0">
                <a:latin typeface="+mn-ea"/>
                <a:ea typeface="+mn-ea"/>
              </a:rPr>
              <a:t>⑯動植物性残渣</a:t>
            </a:r>
            <a:r>
              <a:rPr lang="ja-JP" altLang="en-US" sz="1200" dirty="0">
                <a:latin typeface="+mn-ea"/>
                <a:ea typeface="+mn-ea"/>
              </a:rPr>
              <a:t>、</a:t>
            </a:r>
            <a:r>
              <a:rPr lang="ja-JP" altLang="en-US" sz="1200" u="sng" dirty="0">
                <a:latin typeface="+mn-ea"/>
                <a:ea typeface="+mn-ea"/>
              </a:rPr>
              <a:t>⑰動物系固形不要物</a:t>
            </a:r>
            <a:r>
              <a:rPr lang="ja-JP" altLang="en-US" sz="1200" dirty="0">
                <a:latin typeface="+mn-ea"/>
                <a:ea typeface="+mn-ea"/>
              </a:rPr>
              <a:t>、</a:t>
            </a:r>
            <a:r>
              <a:rPr lang="ja-JP" altLang="en-US" sz="1200" u="sng" dirty="0">
                <a:latin typeface="+mn-ea"/>
                <a:ea typeface="+mn-ea"/>
              </a:rPr>
              <a:t>⑱動物のふん尿</a:t>
            </a:r>
            <a:r>
              <a:rPr lang="ja-JP" altLang="en-US" sz="1200" dirty="0">
                <a:latin typeface="+mn-ea"/>
                <a:ea typeface="+mn-ea"/>
              </a:rPr>
              <a:t>、</a:t>
            </a:r>
            <a:r>
              <a:rPr lang="ja-JP" altLang="en-US" sz="1200" u="sng" dirty="0">
                <a:latin typeface="+mn-ea"/>
                <a:ea typeface="+mn-ea"/>
              </a:rPr>
              <a:t>⑲動物の死体</a:t>
            </a:r>
            <a:r>
              <a:rPr lang="ja-JP" altLang="en-US" sz="1200" dirty="0">
                <a:latin typeface="+mn-ea"/>
                <a:ea typeface="+mn-ea"/>
              </a:rPr>
              <a:t>、⑳上記の産業廃棄物を処分するために処理したもの</a:t>
            </a:r>
          </a:p>
          <a:p>
            <a:pPr algn="just">
              <a:lnSpc>
                <a:spcPts val="1700"/>
              </a:lnSpc>
              <a:spcBef>
                <a:spcPts val="300"/>
              </a:spcBef>
            </a:pPr>
            <a:r>
              <a:rPr lang="en-US" altLang="ja-JP" sz="1200" u="sng" dirty="0">
                <a:latin typeface="+mn-ea"/>
                <a:ea typeface="+mn-ea"/>
              </a:rPr>
              <a:t>※</a:t>
            </a:r>
            <a:r>
              <a:rPr lang="ja-JP" altLang="en-US" sz="1200" u="sng" dirty="0">
                <a:latin typeface="+mn-ea"/>
                <a:ea typeface="+mn-ea"/>
              </a:rPr>
              <a:t>２</a:t>
            </a:r>
            <a:r>
              <a:rPr lang="ja-JP" altLang="en-US" sz="1200" dirty="0">
                <a:latin typeface="+mn-ea"/>
                <a:ea typeface="+mn-ea"/>
              </a:rPr>
              <a:t>：</a:t>
            </a:r>
            <a:r>
              <a:rPr lang="en-US" altLang="ja-JP" sz="1200" dirty="0">
                <a:latin typeface="+mn-ea"/>
                <a:ea typeface="+mn-ea"/>
              </a:rPr>
              <a:t>※</a:t>
            </a:r>
            <a:r>
              <a:rPr lang="ja-JP" altLang="en-US" sz="1200" dirty="0">
                <a:latin typeface="+mn-ea"/>
                <a:ea typeface="+mn-ea"/>
              </a:rPr>
              <a:t>１に示す２０種類のうち、下線で示した７種類</a:t>
            </a:r>
          </a:p>
        </p:txBody>
      </p:sp>
      <p:sp>
        <p:nvSpPr>
          <p:cNvPr id="32" name="テキスト ボックス 2">
            <a:extLst>
              <a:ext uri="{FF2B5EF4-FFF2-40B4-BE49-F238E27FC236}">
                <a16:creationId xmlns:a16="http://schemas.microsoft.com/office/drawing/2014/main" id="{AE9237D9-484D-49F3-A9A7-80BA2CF0C981}"/>
              </a:ext>
            </a:extLst>
          </p:cNvPr>
          <p:cNvSpPr txBox="1">
            <a:spLocks noChangeArrowheads="1"/>
          </p:cNvSpPr>
          <p:nvPr/>
        </p:nvSpPr>
        <p:spPr bwMode="auto">
          <a:xfrm>
            <a:off x="3706728" y="1582621"/>
            <a:ext cx="1092993" cy="259280"/>
          </a:xfrm>
          <a:prstGeom prst="rect">
            <a:avLst/>
          </a:prstGeom>
          <a:solidFill>
            <a:srgbClr val="FFFFFF"/>
          </a:solidFill>
          <a:ln w="9525">
            <a:solidFill>
              <a:srgbClr val="000000"/>
            </a:solidFill>
            <a:miter lim="800000"/>
            <a:headEnd/>
            <a:tailEnd/>
          </a:ln>
        </p:spPr>
        <p:txBody>
          <a:bodyPr rot="0" vert="horz" wrap="square" lIns="58652" tIns="29326" rIns="58652" bIns="29326" anchor="t" anchorCtr="0">
            <a:spAutoFit/>
          </a:bodyPr>
          <a:lstStyle/>
          <a:p>
            <a:pPr algn="ctr">
              <a:spcAft>
                <a:spcPts val="0"/>
              </a:spcAft>
            </a:pPr>
            <a:r>
              <a:rPr lang="ja-JP" altLang="en-US" sz="1300" b="1" kern="100" dirty="0">
                <a:latin typeface="+mn-ea"/>
                <a:ea typeface="+mn-ea"/>
                <a:cs typeface="Times New Roman" panose="02020603050405020304" pitchFamily="18" charset="0"/>
              </a:rPr>
              <a:t>事業系ごみ</a:t>
            </a:r>
            <a:endParaRPr lang="ja-JP" altLang="en-US" sz="1300" kern="100" dirty="0">
              <a:latin typeface="+mn-ea"/>
              <a:ea typeface="+mn-ea"/>
              <a:cs typeface="Times New Roman" panose="02020603050405020304" pitchFamily="18" charset="0"/>
            </a:endParaRPr>
          </a:p>
        </p:txBody>
      </p:sp>
      <p:sp>
        <p:nvSpPr>
          <p:cNvPr id="33" name="テキスト ボックス 2">
            <a:extLst>
              <a:ext uri="{FF2B5EF4-FFF2-40B4-BE49-F238E27FC236}">
                <a16:creationId xmlns:a16="http://schemas.microsoft.com/office/drawing/2014/main" id="{5C3D93EE-456A-4282-A655-5D9E86BEE6D8}"/>
              </a:ext>
            </a:extLst>
          </p:cNvPr>
          <p:cNvSpPr txBox="1">
            <a:spLocks noChangeArrowheads="1"/>
          </p:cNvSpPr>
          <p:nvPr/>
        </p:nvSpPr>
        <p:spPr bwMode="auto">
          <a:xfrm>
            <a:off x="3698582" y="2526569"/>
            <a:ext cx="1092993" cy="259280"/>
          </a:xfrm>
          <a:prstGeom prst="rect">
            <a:avLst/>
          </a:prstGeom>
          <a:solidFill>
            <a:srgbClr val="FFFFFF"/>
          </a:solidFill>
          <a:ln w="9525">
            <a:solidFill>
              <a:srgbClr val="000000"/>
            </a:solidFill>
            <a:miter lim="800000"/>
            <a:headEnd/>
            <a:tailEnd/>
          </a:ln>
        </p:spPr>
        <p:txBody>
          <a:bodyPr rot="0" vert="horz" wrap="square" lIns="58652" tIns="29326" rIns="58652" bIns="29326" anchor="t" anchorCtr="0">
            <a:spAutoFit/>
          </a:bodyPr>
          <a:lstStyle/>
          <a:p>
            <a:pPr algn="ctr">
              <a:spcAft>
                <a:spcPts val="0"/>
              </a:spcAft>
            </a:pPr>
            <a:r>
              <a:rPr lang="ja-JP" altLang="en-US" sz="1300" b="1" kern="100" dirty="0">
                <a:latin typeface="+mn-ea"/>
                <a:ea typeface="+mn-ea"/>
                <a:cs typeface="Times New Roman" panose="02020603050405020304" pitchFamily="18" charset="0"/>
              </a:rPr>
              <a:t>生活系ごみ</a:t>
            </a:r>
            <a:endParaRPr lang="ja-JP" altLang="en-US" sz="1300" kern="100" dirty="0">
              <a:latin typeface="+mn-ea"/>
              <a:ea typeface="+mn-ea"/>
              <a:cs typeface="Times New Roman" panose="02020603050405020304" pitchFamily="18" charset="0"/>
            </a:endParaRPr>
          </a:p>
        </p:txBody>
      </p:sp>
      <p:sp>
        <p:nvSpPr>
          <p:cNvPr id="37" name="スライド番号プレースホルダー 3">
            <a:extLst>
              <a:ext uri="{FF2B5EF4-FFF2-40B4-BE49-F238E27FC236}">
                <a16:creationId xmlns:a16="http://schemas.microsoft.com/office/drawing/2014/main" id="{A9AE5271-F99B-4194-9BDF-892FA91896D1}"/>
              </a:ext>
            </a:extLst>
          </p:cNvPr>
          <p:cNvSpPr>
            <a:spLocks noGrp="1"/>
          </p:cNvSpPr>
          <p:nvPr>
            <p:ph type="sldNum" sz="quarter" idx="12"/>
          </p:nvPr>
        </p:nvSpPr>
        <p:spPr>
          <a:xfrm>
            <a:off x="9353060" y="6400800"/>
            <a:ext cx="527539" cy="457200"/>
          </a:xfrm>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36E837CE-7CDF-4BEA-BAE3-F2B587CC5B3F}" type="slidenum">
              <a:rPr kumimoji="0" lang="en-US" altLang="ja-JP" sz="1100" smtClean="0">
                <a:latin typeface="+mn-ea"/>
                <a:ea typeface="+mn-ea"/>
              </a:rPr>
              <a:pPr>
                <a:spcBef>
                  <a:spcPct val="0"/>
                </a:spcBef>
                <a:buClrTx/>
                <a:buSzTx/>
                <a:buFontTx/>
                <a:buNone/>
              </a:pPr>
              <a:t>10</a:t>
            </a:fld>
            <a:endParaRPr kumimoji="0" lang="en-US" altLang="ja-JP" sz="1100" dirty="0">
              <a:latin typeface="+mn-ea"/>
              <a:ea typeface="+mn-ea"/>
            </a:endParaRPr>
          </a:p>
        </p:txBody>
      </p:sp>
    </p:spTree>
    <p:extLst>
      <p:ext uri="{BB962C8B-B14F-4D97-AF65-F5344CB8AC3E}">
        <p14:creationId xmlns:p14="http://schemas.microsoft.com/office/powerpoint/2010/main" val="3525041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ー 3"/>
          <p:cNvSpPr>
            <a:spLocks noGrp="1"/>
          </p:cNvSpPr>
          <p:nvPr>
            <p:ph type="sldNum" sz="quarter" idx="12"/>
          </p:nvPr>
        </p:nvSpPr>
        <p:spPr>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EB4F9DE9-D1FE-4C91-BCB0-DB719A2C279B}" type="slidenum">
              <a:rPr kumimoji="0" lang="en-US" altLang="ja-JP" sz="1100" smtClean="0">
                <a:latin typeface="+mn-ea"/>
                <a:ea typeface="+mn-ea"/>
              </a:rPr>
              <a:pPr>
                <a:spcBef>
                  <a:spcPct val="0"/>
                </a:spcBef>
                <a:buClrTx/>
                <a:buSzTx/>
                <a:buFontTx/>
                <a:buNone/>
              </a:pPr>
              <a:t>1</a:t>
            </a:fld>
            <a:endParaRPr kumimoji="0" lang="en-US" altLang="ja-JP" sz="1100" dirty="0">
              <a:latin typeface="+mn-ea"/>
              <a:ea typeface="+mn-ea"/>
            </a:endParaRPr>
          </a:p>
        </p:txBody>
      </p:sp>
      <p:sp>
        <p:nvSpPr>
          <p:cNvPr id="7" name="コンテンツ プレースホルダー 2">
            <a:extLst>
              <a:ext uri="{FF2B5EF4-FFF2-40B4-BE49-F238E27FC236}">
                <a16:creationId xmlns:a16="http://schemas.microsoft.com/office/drawing/2014/main" id="{94ECF252-8ADC-470D-A6BA-740D9EEAB864}"/>
              </a:ext>
            </a:extLst>
          </p:cNvPr>
          <p:cNvSpPr txBox="1">
            <a:spLocks/>
          </p:cNvSpPr>
          <p:nvPr/>
        </p:nvSpPr>
        <p:spPr>
          <a:xfrm>
            <a:off x="219800" y="872219"/>
            <a:ext cx="9613068" cy="1539074"/>
          </a:xfrm>
          <a:prstGeom prst="rect">
            <a:avLst/>
          </a:prstGeom>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a:lstStyle>
          <a:p>
            <a:pPr marL="0" indent="0" algn="just" eaLnBrk="1" hangingPunct="1">
              <a:lnSpc>
                <a:spcPts val="2800"/>
              </a:lnSpc>
              <a:spcBef>
                <a:spcPts val="1200"/>
              </a:spcBef>
              <a:buFont typeface="Wingdings" panose="05000000000000000000" pitchFamily="2" charset="2"/>
              <a:buNone/>
              <a:defRPr/>
            </a:pPr>
            <a:r>
              <a:rPr lang="ja-JP" altLang="en-US" sz="2000" kern="0" dirty="0">
                <a:solidFill>
                  <a:srgbClr val="006600"/>
                </a:solidFill>
                <a:latin typeface="+mn-ea"/>
              </a:rPr>
              <a:t>● 計画の位置づけ</a:t>
            </a:r>
            <a:endParaRPr lang="en-US" altLang="ja-JP" sz="2000" kern="0" dirty="0">
              <a:solidFill>
                <a:srgbClr val="006600"/>
              </a:solidFill>
              <a:latin typeface="+mn-ea"/>
            </a:endParaRPr>
          </a:p>
          <a:p>
            <a:pPr marL="216000" indent="-108000" algn="just" eaLnBrk="1" hangingPunct="1">
              <a:lnSpc>
                <a:spcPts val="2600"/>
              </a:lnSpc>
              <a:spcBef>
                <a:spcPts val="0"/>
              </a:spcBef>
              <a:buClrTx/>
              <a:buFont typeface="Arial" panose="020B0604020202020204" pitchFamily="34" charset="0"/>
              <a:buChar char="•"/>
              <a:defRPr/>
            </a:pPr>
            <a:r>
              <a:rPr lang="ja-JP" altLang="en-US" sz="1600" kern="0" dirty="0">
                <a:latin typeface="+mn-ea"/>
              </a:rPr>
              <a:t>「廃棄物の処理及び清掃に関する法律」に基づく都道府県廃棄物処理計画（第５条の５）</a:t>
            </a:r>
            <a:endParaRPr lang="en-US" altLang="ja-JP" sz="1600" kern="0" dirty="0">
              <a:latin typeface="+mn-ea"/>
            </a:endParaRPr>
          </a:p>
          <a:p>
            <a:pPr marL="216000" indent="-108000" algn="just" eaLnBrk="1" hangingPunct="1">
              <a:lnSpc>
                <a:spcPts val="2600"/>
              </a:lnSpc>
              <a:spcBef>
                <a:spcPts val="0"/>
              </a:spcBef>
              <a:buClrTx/>
              <a:buFont typeface="Arial" panose="020B0604020202020204" pitchFamily="34" charset="0"/>
              <a:buChar char="•"/>
              <a:defRPr/>
            </a:pPr>
            <a:r>
              <a:rPr lang="ja-JP" altLang="en-US" sz="1600" kern="0" dirty="0">
                <a:latin typeface="+mn-ea"/>
              </a:rPr>
              <a:t>「大阪府循環型社会形成推進条例」に基づく施策の基本方針（第６条）、各主体の行動指針（第８条）</a:t>
            </a:r>
            <a:endParaRPr lang="en-US" altLang="ja-JP" sz="1600" kern="0" dirty="0">
              <a:latin typeface="+mn-ea"/>
            </a:endParaRPr>
          </a:p>
          <a:p>
            <a:pPr marL="216000" indent="-108000" algn="just" eaLnBrk="1" hangingPunct="1">
              <a:lnSpc>
                <a:spcPts val="2600"/>
              </a:lnSpc>
              <a:spcBef>
                <a:spcPts val="0"/>
              </a:spcBef>
              <a:buClrTx/>
              <a:buFont typeface="Arial" panose="020B0604020202020204" pitchFamily="34" charset="0"/>
              <a:buChar char="•"/>
              <a:defRPr/>
            </a:pPr>
            <a:r>
              <a:rPr lang="ja-JP" altLang="en-US" sz="1600" kern="0" dirty="0">
                <a:latin typeface="+mn-ea"/>
              </a:rPr>
              <a:t>「</a:t>
            </a:r>
            <a:r>
              <a:rPr lang="en-US" altLang="ja-JP" sz="1600" kern="0" dirty="0">
                <a:latin typeface="+mn-ea"/>
              </a:rPr>
              <a:t>2030</a:t>
            </a:r>
            <a:r>
              <a:rPr lang="ja-JP" altLang="en-US" sz="1600" kern="0" dirty="0">
                <a:latin typeface="+mn-ea"/>
              </a:rPr>
              <a:t>大阪府環境総合計画」の資源循環分野の個別計画</a:t>
            </a:r>
            <a:endParaRPr lang="en-US" altLang="ja-JP" sz="1600" kern="0" dirty="0">
              <a:latin typeface="+mn-ea"/>
            </a:endParaRPr>
          </a:p>
        </p:txBody>
      </p:sp>
      <p:pic>
        <p:nvPicPr>
          <p:cNvPr id="2" name="図 1">
            <a:extLst>
              <a:ext uri="{FF2B5EF4-FFF2-40B4-BE49-F238E27FC236}">
                <a16:creationId xmlns:a16="http://schemas.microsoft.com/office/drawing/2014/main" id="{2E56334A-E84D-4C94-9E10-399533546BD6}"/>
              </a:ext>
            </a:extLst>
          </p:cNvPr>
          <p:cNvPicPr>
            <a:picLocks noChangeAspect="1"/>
          </p:cNvPicPr>
          <p:nvPr/>
        </p:nvPicPr>
        <p:blipFill>
          <a:blip r:embed="rId3">
            <a:extLst>
              <a:ext uri="{BEBA8EAE-BF5A-486C-A8C5-ECC9F3942E4B}">
                <a14:imgProps xmlns:a14="http://schemas.microsoft.com/office/drawing/2010/main">
                  <a14:imgLayer r:embed="rId4">
                    <a14:imgEffect>
                      <a14:saturation sat="200000"/>
                    </a14:imgEffect>
                  </a14:imgLayer>
                </a14:imgProps>
              </a:ext>
            </a:extLst>
          </a:blip>
          <a:stretch>
            <a:fillRect/>
          </a:stretch>
        </p:blipFill>
        <p:spPr>
          <a:xfrm>
            <a:off x="4244898" y="3716158"/>
            <a:ext cx="5356366" cy="2906737"/>
          </a:xfrm>
          <a:prstGeom prst="rect">
            <a:avLst/>
          </a:prstGeom>
        </p:spPr>
      </p:pic>
      <p:sp>
        <p:nvSpPr>
          <p:cNvPr id="9" name="コンテンツ プレースホルダー 2">
            <a:extLst>
              <a:ext uri="{FF2B5EF4-FFF2-40B4-BE49-F238E27FC236}">
                <a16:creationId xmlns:a16="http://schemas.microsoft.com/office/drawing/2014/main" id="{459BE60E-B6FD-49D3-83C4-8646913C1F6B}"/>
              </a:ext>
            </a:extLst>
          </p:cNvPr>
          <p:cNvSpPr txBox="1">
            <a:spLocks/>
          </p:cNvSpPr>
          <p:nvPr/>
        </p:nvSpPr>
        <p:spPr>
          <a:xfrm>
            <a:off x="219800" y="2567858"/>
            <a:ext cx="9487679" cy="1308365"/>
          </a:xfrm>
          <a:prstGeom prst="rect">
            <a:avLst/>
          </a:prstGeom>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a:lstStyle>
          <a:p>
            <a:pPr marL="0" indent="0" algn="just" eaLnBrk="1" hangingPunct="1">
              <a:lnSpc>
                <a:spcPts val="2800"/>
              </a:lnSpc>
              <a:spcBef>
                <a:spcPts val="1200"/>
              </a:spcBef>
              <a:buFont typeface="Wingdings" panose="05000000000000000000" pitchFamily="2" charset="2"/>
              <a:buNone/>
              <a:defRPr/>
            </a:pPr>
            <a:r>
              <a:rPr lang="ja-JP" altLang="en-US" sz="2000" kern="0" dirty="0">
                <a:solidFill>
                  <a:srgbClr val="006600"/>
                </a:solidFill>
                <a:latin typeface="+mn-ea"/>
              </a:rPr>
              <a:t>● 実施主体</a:t>
            </a:r>
            <a:endParaRPr lang="en-US" altLang="ja-JP" sz="2000" kern="0" dirty="0">
              <a:solidFill>
                <a:srgbClr val="006600"/>
              </a:solidFill>
              <a:latin typeface="+mn-ea"/>
            </a:endParaRPr>
          </a:p>
          <a:p>
            <a:pPr marL="216000" indent="-108000" algn="just" eaLnBrk="1" hangingPunct="1">
              <a:lnSpc>
                <a:spcPts val="2600"/>
              </a:lnSpc>
              <a:spcBef>
                <a:spcPts val="0"/>
              </a:spcBef>
              <a:buClr>
                <a:schemeClr val="tx1"/>
              </a:buClr>
              <a:buFont typeface="Arial" panose="020B0604020202020204" pitchFamily="34" charset="0"/>
              <a:buChar char="•"/>
              <a:defRPr/>
            </a:pPr>
            <a:r>
              <a:rPr lang="ja-JP" altLang="en-US" sz="1600" kern="0" dirty="0">
                <a:latin typeface="+mn-ea"/>
              </a:rPr>
              <a:t>循環型社会の実現のため、府民・事業者・市町村・府の各主体が、それぞれの果たすべき役割を認識した上で、連携・協働して、３</a:t>
            </a:r>
            <a:r>
              <a:rPr lang="en-US" altLang="ja-JP" sz="1600" kern="0" dirty="0">
                <a:latin typeface="+mn-ea"/>
              </a:rPr>
              <a:t>R</a:t>
            </a:r>
            <a:r>
              <a:rPr lang="ja-JP" altLang="en-US" sz="1600" kern="0" dirty="0">
                <a:latin typeface="+mn-ea"/>
              </a:rPr>
              <a:t>や適正処理に取り組んでいく。</a:t>
            </a:r>
          </a:p>
        </p:txBody>
      </p:sp>
      <p:sp>
        <p:nvSpPr>
          <p:cNvPr id="10" name="コンテンツ プレースホルダー 2">
            <a:extLst>
              <a:ext uri="{FF2B5EF4-FFF2-40B4-BE49-F238E27FC236}">
                <a16:creationId xmlns:a16="http://schemas.microsoft.com/office/drawing/2014/main" id="{DED7ECD1-A3E1-482A-B872-90F39A4E6149}"/>
              </a:ext>
            </a:extLst>
          </p:cNvPr>
          <p:cNvSpPr txBox="1">
            <a:spLocks/>
          </p:cNvSpPr>
          <p:nvPr/>
        </p:nvSpPr>
        <p:spPr>
          <a:xfrm>
            <a:off x="219800" y="3890987"/>
            <a:ext cx="3820732" cy="831683"/>
          </a:xfrm>
          <a:prstGeom prst="rect">
            <a:avLst/>
          </a:prstGeom>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a:lstStyle>
          <a:p>
            <a:pPr marL="0" indent="0" algn="just" eaLnBrk="1" hangingPunct="1">
              <a:lnSpc>
                <a:spcPts val="2800"/>
              </a:lnSpc>
              <a:spcBef>
                <a:spcPts val="1200"/>
              </a:spcBef>
              <a:buFont typeface="Wingdings" panose="05000000000000000000" pitchFamily="2" charset="2"/>
              <a:buNone/>
              <a:defRPr/>
            </a:pPr>
            <a:r>
              <a:rPr lang="ja-JP" altLang="en-US" sz="2000" kern="0" dirty="0">
                <a:solidFill>
                  <a:srgbClr val="006600"/>
                </a:solidFill>
                <a:latin typeface="+mn-ea"/>
              </a:rPr>
              <a:t>● 計画期間</a:t>
            </a:r>
            <a:endParaRPr lang="en-US" altLang="ja-JP" sz="2000" kern="0" dirty="0">
              <a:solidFill>
                <a:srgbClr val="006600"/>
              </a:solidFill>
              <a:latin typeface="+mn-ea"/>
            </a:endParaRPr>
          </a:p>
          <a:p>
            <a:pPr marL="216000" indent="-108000" algn="just" eaLnBrk="1" hangingPunct="1">
              <a:lnSpc>
                <a:spcPts val="2600"/>
              </a:lnSpc>
              <a:spcBef>
                <a:spcPts val="0"/>
              </a:spcBef>
              <a:buClr>
                <a:schemeClr val="tx1"/>
              </a:buClr>
              <a:buFont typeface="Arial" panose="020B0604020202020204" pitchFamily="34" charset="0"/>
              <a:buChar char="•"/>
              <a:defRPr/>
            </a:pPr>
            <a:r>
              <a:rPr lang="en-US" altLang="ja-JP" sz="1600" kern="0" dirty="0">
                <a:latin typeface="+mn-ea"/>
              </a:rPr>
              <a:t>2021</a:t>
            </a:r>
            <a:r>
              <a:rPr lang="ja-JP" altLang="en-US" sz="1600" kern="0" dirty="0">
                <a:latin typeface="+mn-ea"/>
              </a:rPr>
              <a:t>年度から</a:t>
            </a:r>
            <a:r>
              <a:rPr lang="en-US" altLang="ja-JP" sz="1600" kern="0" dirty="0">
                <a:latin typeface="+mn-ea"/>
              </a:rPr>
              <a:t>2025</a:t>
            </a:r>
            <a:r>
              <a:rPr lang="ja-JP" altLang="en-US" sz="1600" kern="0" dirty="0">
                <a:latin typeface="+mn-ea"/>
              </a:rPr>
              <a:t>年度までの５年間</a:t>
            </a:r>
          </a:p>
        </p:txBody>
      </p:sp>
      <p:sp>
        <p:nvSpPr>
          <p:cNvPr id="11" name="タイトル 1">
            <a:extLst>
              <a:ext uri="{FF2B5EF4-FFF2-40B4-BE49-F238E27FC236}">
                <a16:creationId xmlns:a16="http://schemas.microsoft.com/office/drawing/2014/main" id="{A3FE2233-6D3B-45F9-AA78-A4BAFF4400EE}"/>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基本的事項（１）</a:t>
            </a:r>
          </a:p>
        </p:txBody>
      </p:sp>
      <p:pic>
        <p:nvPicPr>
          <p:cNvPr id="13" name="図 12">
            <a:extLst>
              <a:ext uri="{FF2B5EF4-FFF2-40B4-BE49-F238E27FC236}">
                <a16:creationId xmlns:a16="http://schemas.microsoft.com/office/drawing/2014/main" id="{EF7CE2CD-91F0-48B8-87C6-E81990E1C5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4" name="直線コネクタ 3">
            <a:extLst>
              <a:ext uri="{FF2B5EF4-FFF2-40B4-BE49-F238E27FC236}">
                <a16:creationId xmlns:a16="http://schemas.microsoft.com/office/drawing/2014/main" id="{E2FA698C-6E61-475C-A1E6-6A90D0AE6B40}"/>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49884"/>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ー 3"/>
          <p:cNvSpPr>
            <a:spLocks noGrp="1"/>
          </p:cNvSpPr>
          <p:nvPr>
            <p:ph type="sldNum" sz="quarter" idx="12"/>
          </p:nvPr>
        </p:nvSpPr>
        <p:spPr>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36E837CE-7CDF-4BEA-BAE3-F2B587CC5B3F}" type="slidenum">
              <a:rPr kumimoji="0" lang="en-US" altLang="ja-JP" sz="1100" smtClean="0">
                <a:latin typeface="+mn-ea"/>
                <a:ea typeface="+mn-ea"/>
              </a:rPr>
              <a:pPr>
                <a:spcBef>
                  <a:spcPct val="0"/>
                </a:spcBef>
                <a:buClrTx/>
                <a:buSzTx/>
                <a:buFontTx/>
                <a:buNone/>
              </a:pPr>
              <a:t>2</a:t>
            </a:fld>
            <a:endParaRPr kumimoji="0" lang="en-US" altLang="ja-JP" sz="1100" dirty="0">
              <a:latin typeface="+mn-ea"/>
              <a:ea typeface="+mn-ea"/>
            </a:endParaRPr>
          </a:p>
        </p:txBody>
      </p:sp>
      <p:sp>
        <p:nvSpPr>
          <p:cNvPr id="9" name="対角する 2 つの角を丸めた四角形 1" descr="大阪から世界へ、現在から未来へ　府民がつくる暮らしやすい資源循環型社会">
            <a:extLst>
              <a:ext uri="{FF2B5EF4-FFF2-40B4-BE49-F238E27FC236}">
                <a16:creationId xmlns:a16="http://schemas.microsoft.com/office/drawing/2014/main" id="{6F12992E-1479-4044-887E-A4F402CAC2F7}"/>
              </a:ext>
            </a:extLst>
          </p:cNvPr>
          <p:cNvSpPr/>
          <p:nvPr/>
        </p:nvSpPr>
        <p:spPr>
          <a:xfrm>
            <a:off x="425706" y="1345203"/>
            <a:ext cx="9279822" cy="457200"/>
          </a:xfrm>
          <a:prstGeom prst="round2DiagRect">
            <a:avLst>
              <a:gd name="adj1" fmla="val 38337"/>
              <a:gd name="adj2" fmla="val 0"/>
            </a:avLst>
          </a:prstGeom>
          <a:solidFill>
            <a:srgbClr val="00B05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ctr" latinLnBrk="0" hangingPunct="1">
              <a:lnSpc>
                <a:spcPts val="2000"/>
              </a:lnSpc>
              <a:spcBef>
                <a:spcPts val="0"/>
              </a:spcBef>
              <a:spcAft>
                <a:spcPts val="0"/>
              </a:spcAft>
              <a:buClrTx/>
              <a:buSzTx/>
              <a:buFontTx/>
              <a:buNone/>
              <a:tabLst/>
              <a:defRPr/>
            </a:pPr>
            <a:r>
              <a:rPr kumimoji="0" lang="ja-JP" altLang="en-US" b="1" i="0" u="none" strike="noStrike" kern="100" cap="none" spc="0" normalizeH="0" baseline="0" noProof="0" dirty="0">
                <a:ln>
                  <a:noFill/>
                </a:ln>
                <a:solidFill>
                  <a:srgbClr val="FFFFFF"/>
                </a:solidFill>
                <a:effectLst>
                  <a:outerShdw blurRad="50800" dist="38100" dir="2700000" algn="tl">
                    <a:srgbClr val="000000">
                      <a:alpha val="70000"/>
                    </a:srgbClr>
                  </a:outerShdw>
                </a:effectLst>
                <a:uLnTx/>
                <a:uFillTx/>
                <a:latin typeface="+mn-ea"/>
                <a:ea typeface="+mn-ea"/>
                <a:cs typeface="Times New Roman" panose="02020603050405020304" pitchFamily="18" charset="0"/>
              </a:rPr>
              <a:t>大阪から世界へ、現在から未来へ　府民がつくる暮らしやすい資源循環型社会</a:t>
            </a:r>
            <a:endParaRPr kumimoji="0" lang="ja-JP" altLang="en-US" b="0" i="0" u="none" strike="noStrike" kern="100" cap="none" spc="0" normalizeH="0" baseline="0" noProof="0" dirty="0">
              <a:ln>
                <a:noFill/>
              </a:ln>
              <a:solidFill>
                <a:sysClr val="windowText" lastClr="000000"/>
              </a:solidFill>
              <a:effectLst/>
              <a:uLnTx/>
              <a:uFillTx/>
              <a:latin typeface="+mn-ea"/>
              <a:ea typeface="+mn-ea"/>
              <a:cs typeface="Times New Roman" panose="02020603050405020304" pitchFamily="18" charset="0"/>
            </a:endParaRPr>
          </a:p>
        </p:txBody>
      </p:sp>
      <p:sp>
        <p:nvSpPr>
          <p:cNvPr id="16" name="コンテンツ プレースホルダー 2">
            <a:extLst>
              <a:ext uri="{FF2B5EF4-FFF2-40B4-BE49-F238E27FC236}">
                <a16:creationId xmlns:a16="http://schemas.microsoft.com/office/drawing/2014/main" id="{C1EC6D92-8454-4873-86BA-625A22DB6089}"/>
              </a:ext>
            </a:extLst>
          </p:cNvPr>
          <p:cNvSpPr txBox="1">
            <a:spLocks/>
          </p:cNvSpPr>
          <p:nvPr/>
        </p:nvSpPr>
        <p:spPr>
          <a:xfrm>
            <a:off x="231840" y="845726"/>
            <a:ext cx="5801280" cy="457200"/>
          </a:xfrm>
          <a:prstGeom prst="rect">
            <a:avLst/>
          </a:prstGeom>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a:lstStyle>
          <a:p>
            <a:pPr marL="0" indent="0" eaLnBrk="1" hangingPunct="1">
              <a:lnSpc>
                <a:spcPct val="120000"/>
              </a:lnSpc>
              <a:spcBef>
                <a:spcPts val="1200"/>
              </a:spcBef>
              <a:buFont typeface="Wingdings" panose="05000000000000000000" pitchFamily="2" charset="2"/>
              <a:buNone/>
              <a:defRPr/>
            </a:pPr>
            <a:r>
              <a:rPr lang="ja-JP" altLang="en-US" sz="2000" kern="0" dirty="0">
                <a:solidFill>
                  <a:srgbClr val="006600"/>
                </a:solidFill>
                <a:latin typeface="+mn-ea"/>
              </a:rPr>
              <a:t>● </a:t>
            </a:r>
            <a:r>
              <a:rPr lang="en-US" altLang="ja-JP" sz="2000" kern="0" dirty="0">
                <a:solidFill>
                  <a:srgbClr val="006600"/>
                </a:solidFill>
                <a:latin typeface="+mn-ea"/>
              </a:rPr>
              <a:t>2050</a:t>
            </a:r>
            <a:r>
              <a:rPr lang="ja-JP" altLang="en-US" sz="2000" kern="0" dirty="0">
                <a:solidFill>
                  <a:srgbClr val="006600"/>
                </a:solidFill>
                <a:latin typeface="+mn-ea"/>
              </a:rPr>
              <a:t>年にめざすべき循環型社会の将来像</a:t>
            </a:r>
            <a:endParaRPr lang="en-US" altLang="ja-JP" sz="2000" kern="0" dirty="0">
              <a:latin typeface="+mn-ea"/>
            </a:endParaRPr>
          </a:p>
          <a:p>
            <a:pPr marL="0" indent="0" eaLnBrk="1" hangingPunct="1">
              <a:lnSpc>
                <a:spcPct val="120000"/>
              </a:lnSpc>
              <a:spcBef>
                <a:spcPts val="1200"/>
              </a:spcBef>
              <a:spcAft>
                <a:spcPts val="1800"/>
              </a:spcAft>
              <a:buFont typeface="Wingdings" panose="05000000000000000000" pitchFamily="2" charset="2"/>
              <a:buNone/>
              <a:defRPr/>
            </a:pPr>
            <a:r>
              <a:rPr lang="en-US" altLang="ja-JP" sz="2000" kern="0" dirty="0">
                <a:latin typeface="+mn-ea"/>
              </a:rPr>
              <a:t>  </a:t>
            </a:r>
            <a:endParaRPr lang="ja-JP" altLang="en-US" sz="2200" kern="0" dirty="0">
              <a:latin typeface="+mn-ea"/>
            </a:endParaRPr>
          </a:p>
        </p:txBody>
      </p:sp>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23" name="タイトル 1">
            <a:extLst>
              <a:ext uri="{FF2B5EF4-FFF2-40B4-BE49-F238E27FC236}">
                <a16:creationId xmlns:a16="http://schemas.microsoft.com/office/drawing/2014/main" id="{95E01E82-86D3-495F-A22B-C41B63418176}"/>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基本的事項（２）</a:t>
            </a:r>
          </a:p>
        </p:txBody>
      </p:sp>
      <p:sp>
        <p:nvSpPr>
          <p:cNvPr id="17" name="テキスト ボックス 16">
            <a:extLst>
              <a:ext uri="{FF2B5EF4-FFF2-40B4-BE49-F238E27FC236}">
                <a16:creationId xmlns:a16="http://schemas.microsoft.com/office/drawing/2014/main" id="{2C35B9B0-65E1-45B3-AB78-043202DFEF5D}"/>
              </a:ext>
            </a:extLst>
          </p:cNvPr>
          <p:cNvSpPr txBox="1"/>
          <p:nvPr/>
        </p:nvSpPr>
        <p:spPr>
          <a:xfrm>
            <a:off x="409581" y="1944443"/>
            <a:ext cx="9103082" cy="4685898"/>
          </a:xfrm>
          <a:prstGeom prst="rect">
            <a:avLst/>
          </a:prstGeom>
          <a:noFill/>
        </p:spPr>
        <p:txBody>
          <a:bodyPr wrap="square" rtlCol="0">
            <a:spAutoFit/>
          </a:bodyPr>
          <a:lstStyle/>
          <a:p>
            <a:pPr marL="288000" indent="-144000" algn="just">
              <a:lnSpc>
                <a:spcPts val="2500"/>
              </a:lnSpc>
              <a:buFont typeface="Wingdings" panose="05000000000000000000" pitchFamily="2" charset="2"/>
              <a:buChar char=""/>
            </a:pPr>
            <a:r>
              <a:rPr kumimoji="1" lang="ja-JP" altLang="en-US" sz="1600" dirty="0">
                <a:latin typeface="+mn-ea"/>
                <a:ea typeface="+mn-ea"/>
              </a:rPr>
              <a:t>世界中の人々が知恵を出し合い、これからの世界を共創していく場となる</a:t>
            </a:r>
            <a:r>
              <a:rPr kumimoji="1" lang="en-US" altLang="ja-JP" sz="1600" dirty="0">
                <a:latin typeface="+mn-ea"/>
                <a:ea typeface="+mn-ea"/>
              </a:rPr>
              <a:t>2025</a:t>
            </a:r>
            <a:r>
              <a:rPr kumimoji="1" lang="ja-JP" altLang="en-US" sz="1600" dirty="0">
                <a:latin typeface="+mn-ea"/>
                <a:ea typeface="+mn-ea"/>
              </a:rPr>
              <a:t>年大阪・関西万博を経て、</a:t>
            </a:r>
            <a:r>
              <a:rPr kumimoji="1" lang="en-US" altLang="ja-JP" sz="1600" dirty="0">
                <a:latin typeface="+mn-ea"/>
                <a:ea typeface="+mn-ea"/>
              </a:rPr>
              <a:t>2030</a:t>
            </a:r>
            <a:r>
              <a:rPr kumimoji="1" lang="ja-JP" altLang="en-US" sz="1600" dirty="0">
                <a:latin typeface="+mn-ea"/>
                <a:ea typeface="+mn-ea"/>
              </a:rPr>
              <a:t>年に達成される</a:t>
            </a:r>
            <a:r>
              <a:rPr kumimoji="1" lang="en-US" altLang="ja-JP" sz="1600" dirty="0">
                <a:latin typeface="+mn-ea"/>
                <a:ea typeface="+mn-ea"/>
              </a:rPr>
              <a:t>SDGs</a:t>
            </a:r>
            <a:r>
              <a:rPr kumimoji="1" lang="ja-JP" altLang="en-US" sz="1600" dirty="0">
                <a:latin typeface="+mn-ea"/>
                <a:ea typeface="+mn-ea"/>
              </a:rPr>
              <a:t>の価値観が大阪から世界に広がり、ひとを救い、地球を守る取組が社会全体に浸透している。</a:t>
            </a:r>
          </a:p>
          <a:p>
            <a:pPr marL="288000" indent="-144000" algn="just">
              <a:lnSpc>
                <a:spcPts val="2500"/>
              </a:lnSpc>
              <a:spcBef>
                <a:spcPts val="1000"/>
              </a:spcBef>
              <a:buFont typeface="Wingdings" panose="05000000000000000000" pitchFamily="2" charset="2"/>
              <a:buChar char=""/>
            </a:pPr>
            <a:r>
              <a:rPr kumimoji="1" lang="ja-JP" altLang="en-US" sz="1600" dirty="0">
                <a:latin typeface="+mn-ea"/>
                <a:ea typeface="+mn-ea"/>
              </a:rPr>
              <a:t>資源循環分野においては、</a:t>
            </a:r>
            <a:r>
              <a:rPr kumimoji="1" lang="en-US" altLang="ja-JP" sz="1600" dirty="0">
                <a:latin typeface="+mn-ea"/>
                <a:ea typeface="+mn-ea"/>
              </a:rPr>
              <a:t>2030</a:t>
            </a:r>
            <a:r>
              <a:rPr kumimoji="1" lang="ja-JP" altLang="en-US" sz="1600" dirty="0">
                <a:latin typeface="+mn-ea"/>
                <a:ea typeface="+mn-ea"/>
              </a:rPr>
              <a:t>年までに３Ｒの取組が一層進み、生じた廃棄物は、ほぼ全量が再生資源やエネルギーとして使用され、製品として購入されることによって循環し、最終処分量も必要最小限となっている。</a:t>
            </a:r>
          </a:p>
          <a:p>
            <a:pPr marL="288000" indent="-144000" algn="just">
              <a:lnSpc>
                <a:spcPts val="2500"/>
              </a:lnSpc>
              <a:spcBef>
                <a:spcPts val="1000"/>
              </a:spcBef>
              <a:buFont typeface="Wingdings" panose="05000000000000000000" pitchFamily="2" charset="2"/>
              <a:buChar char=""/>
            </a:pPr>
            <a:r>
              <a:rPr kumimoji="1" lang="ja-JP" altLang="en-US" sz="1600" dirty="0">
                <a:latin typeface="+mn-ea"/>
                <a:ea typeface="+mn-ea"/>
              </a:rPr>
              <a:t>さらに、</a:t>
            </a:r>
            <a:r>
              <a:rPr kumimoji="1" lang="en-US" altLang="ja-JP" sz="1600" dirty="0">
                <a:latin typeface="+mn-ea"/>
                <a:ea typeface="+mn-ea"/>
              </a:rPr>
              <a:t>2050</a:t>
            </a:r>
            <a:r>
              <a:rPr kumimoji="1" lang="ja-JP" altLang="en-US" sz="1600" dirty="0">
                <a:latin typeface="+mn-ea"/>
                <a:ea typeface="+mn-ea"/>
              </a:rPr>
              <a:t>年には、環境、社会、企業統治の観点から企業投資を行う「</a:t>
            </a:r>
            <a:r>
              <a:rPr kumimoji="1" lang="en-US" altLang="ja-JP" sz="1600" dirty="0">
                <a:latin typeface="+mn-ea"/>
                <a:ea typeface="+mn-ea"/>
              </a:rPr>
              <a:t>ESG</a:t>
            </a:r>
            <a:r>
              <a:rPr kumimoji="1" lang="ja-JP" altLang="en-US" sz="1600" dirty="0">
                <a:latin typeface="+mn-ea"/>
                <a:ea typeface="+mn-ea"/>
              </a:rPr>
              <a:t>投資」が一層進み、拡大しつつある車や家等のシェアリングサービスが社会に浸透し、サーキュラーエコノミーに移行して、できるだけ少ない資源で最低限必要な物が生産され、全ての府民が持続可能なライフスタイルを実践している。</a:t>
            </a:r>
          </a:p>
          <a:p>
            <a:pPr marL="288000" indent="-144000" algn="just">
              <a:lnSpc>
                <a:spcPts val="2500"/>
              </a:lnSpc>
              <a:spcBef>
                <a:spcPts val="1000"/>
              </a:spcBef>
              <a:buFont typeface="Wingdings" panose="05000000000000000000" pitchFamily="2" charset="2"/>
              <a:buChar char=""/>
            </a:pPr>
            <a:r>
              <a:rPr kumimoji="1" lang="ja-JP" altLang="en-US" sz="1600" dirty="0">
                <a:latin typeface="+mn-ea"/>
                <a:ea typeface="+mn-ea"/>
              </a:rPr>
              <a:t>また、プラスチックごみはリデュース、リユース又はリサイクル、それが技術的・経済的な観点等から難しい場合には熱回収も含め</a:t>
            </a:r>
            <a:r>
              <a:rPr kumimoji="1" lang="en-US" altLang="ja-JP" sz="1600" dirty="0">
                <a:latin typeface="+mn-ea"/>
                <a:ea typeface="+mn-ea"/>
              </a:rPr>
              <a:t>100%</a:t>
            </a:r>
            <a:r>
              <a:rPr kumimoji="1" lang="ja-JP" altLang="en-US" sz="1600" dirty="0">
                <a:latin typeface="+mn-ea"/>
                <a:ea typeface="+mn-ea"/>
              </a:rPr>
              <a:t>有効利用し、海に流出しないよう適切に管理され、「大阪ブルー・オーシャン・ビジョン」が達成されている。</a:t>
            </a:r>
          </a:p>
        </p:txBody>
      </p:sp>
    </p:spTree>
  </p:cSld>
  <p:clrMapOvr>
    <a:masterClrMapping/>
  </p:clrMapOvr>
  <p:transition spd="slow" advTm="6662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45C2AB32-C92D-4564-BF43-8D2BE5366FA4}"/>
              </a:ext>
            </a:extLst>
          </p:cNvPr>
          <p:cNvSpPr>
            <a:spLocks noGrp="1"/>
          </p:cNvSpPr>
          <p:nvPr>
            <p:ph type="sldNum" sz="quarter" idx="12"/>
          </p:nvPr>
        </p:nvSpPr>
        <p:spPr>
          <a:xfrm>
            <a:off x="7569200" y="6400800"/>
            <a:ext cx="2311400" cy="457200"/>
          </a:xfrm>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36E837CE-7CDF-4BEA-BAE3-F2B587CC5B3F}" type="slidenum">
              <a:rPr kumimoji="0" lang="en-US" altLang="ja-JP" sz="1100" smtClean="0">
                <a:latin typeface="+mn-ea"/>
                <a:ea typeface="+mn-ea"/>
              </a:rPr>
              <a:pPr>
                <a:spcBef>
                  <a:spcPct val="0"/>
                </a:spcBef>
                <a:buClrTx/>
                <a:buSzTx/>
                <a:buFontTx/>
                <a:buNone/>
              </a:pPr>
              <a:t>3</a:t>
            </a:fld>
            <a:endParaRPr kumimoji="0" lang="en-US" altLang="ja-JP" sz="1100" dirty="0">
              <a:latin typeface="+mn-ea"/>
              <a:ea typeface="+mn-ea"/>
            </a:endParaRPr>
          </a:p>
        </p:txBody>
      </p:sp>
      <p:cxnSp>
        <p:nvCxnSpPr>
          <p:cNvPr id="4" name="直線コネクタ 3">
            <a:extLst>
              <a:ext uri="{FF2B5EF4-FFF2-40B4-BE49-F238E27FC236}">
                <a16:creationId xmlns:a16="http://schemas.microsoft.com/office/drawing/2014/main" id="{7A130F7E-A0EC-42A9-8449-94204D041143}"/>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5" name="タイトル 1">
            <a:extLst>
              <a:ext uri="{FF2B5EF4-FFF2-40B4-BE49-F238E27FC236}">
                <a16:creationId xmlns:a16="http://schemas.microsoft.com/office/drawing/2014/main" id="{2CC017F8-649D-43F9-9386-A1F490D20408}"/>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計画目標（一般廃棄物・産業廃棄物）</a:t>
            </a:r>
          </a:p>
        </p:txBody>
      </p:sp>
      <p:pic>
        <p:nvPicPr>
          <p:cNvPr id="6" name="図 5">
            <a:extLst>
              <a:ext uri="{FF2B5EF4-FFF2-40B4-BE49-F238E27FC236}">
                <a16:creationId xmlns:a16="http://schemas.microsoft.com/office/drawing/2014/main" id="{C597C43E-91E5-4168-99DF-868C1B7C5D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graphicFrame>
        <p:nvGraphicFramePr>
          <p:cNvPr id="8" name="表 7">
            <a:extLst>
              <a:ext uri="{FF2B5EF4-FFF2-40B4-BE49-F238E27FC236}">
                <a16:creationId xmlns:a16="http://schemas.microsoft.com/office/drawing/2014/main" id="{733532DD-2B6B-4E91-891E-6FE0C1805A52}"/>
              </a:ext>
            </a:extLst>
          </p:cNvPr>
          <p:cNvGraphicFramePr>
            <a:graphicFrameLocks noGrp="1"/>
          </p:cNvGraphicFramePr>
          <p:nvPr>
            <p:extLst>
              <p:ext uri="{D42A27DB-BD31-4B8C-83A1-F6EECF244321}">
                <p14:modId xmlns:p14="http://schemas.microsoft.com/office/powerpoint/2010/main" val="3321564766"/>
              </p:ext>
            </p:extLst>
          </p:nvPr>
        </p:nvGraphicFramePr>
        <p:xfrm>
          <a:off x="361568" y="1360442"/>
          <a:ext cx="9252000" cy="2376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20000"/>
                    </a:ext>
                  </a:extLst>
                </a:gridCol>
                <a:gridCol w="864000">
                  <a:extLst>
                    <a:ext uri="{9D8B030D-6E8A-4147-A177-3AD203B41FA5}">
                      <a16:colId xmlns:a16="http://schemas.microsoft.com/office/drawing/2014/main" val="20001"/>
                    </a:ext>
                  </a:extLst>
                </a:gridCol>
                <a:gridCol w="864000">
                  <a:extLst>
                    <a:ext uri="{9D8B030D-6E8A-4147-A177-3AD203B41FA5}">
                      <a16:colId xmlns:a16="http://schemas.microsoft.com/office/drawing/2014/main" val="20005"/>
                    </a:ext>
                  </a:extLst>
                </a:gridCol>
                <a:gridCol w="5724000">
                  <a:extLst>
                    <a:ext uri="{9D8B030D-6E8A-4147-A177-3AD203B41FA5}">
                      <a16:colId xmlns:a16="http://schemas.microsoft.com/office/drawing/2014/main" val="2239844779"/>
                    </a:ext>
                  </a:extLst>
                </a:gridCol>
              </a:tblGrid>
              <a:tr h="468000">
                <a:tc>
                  <a:txBody>
                    <a:bodyPr/>
                    <a:lstStyle/>
                    <a:p>
                      <a:pPr algn="ctr">
                        <a:lnSpc>
                          <a:spcPts val="1600"/>
                        </a:lnSpc>
                      </a:pPr>
                      <a:r>
                        <a:rPr kumimoji="1" lang="ja-JP" altLang="en-US" sz="1600" b="1" dirty="0">
                          <a:solidFill>
                            <a:schemeClr val="tx1"/>
                          </a:solidFill>
                          <a:latin typeface="+mn-ea"/>
                          <a:ea typeface="+mn-ea"/>
                        </a:rPr>
                        <a:t>一般廃棄物</a:t>
                      </a:r>
                      <a:endParaRPr kumimoji="1" lang="en-US" altLang="ja-JP" sz="1600" b="1"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D9E0D6"/>
                    </a:solidFill>
                  </a:tcPr>
                </a:tc>
                <a:tc>
                  <a:txBody>
                    <a:bodyPr/>
                    <a:lstStyle/>
                    <a:p>
                      <a:pPr algn="ctr">
                        <a:lnSpc>
                          <a:spcPts val="1600"/>
                        </a:lnSpc>
                      </a:pPr>
                      <a:r>
                        <a:rPr kumimoji="1" lang="en-US" altLang="ja-JP" sz="1300" b="1" dirty="0">
                          <a:solidFill>
                            <a:schemeClr val="tx1"/>
                          </a:solidFill>
                          <a:latin typeface="+mn-ea"/>
                          <a:ea typeface="+mn-ea"/>
                        </a:rPr>
                        <a:t>2019</a:t>
                      </a:r>
                      <a:r>
                        <a:rPr kumimoji="1" lang="ja-JP" altLang="en-US" sz="1300" b="1" dirty="0">
                          <a:solidFill>
                            <a:schemeClr val="tx1"/>
                          </a:solidFill>
                          <a:latin typeface="+mn-ea"/>
                          <a:ea typeface="+mn-ea"/>
                        </a:rPr>
                        <a:t>年度</a:t>
                      </a:r>
                    </a:p>
                  </a:txBody>
                  <a:tcPr marL="74303" marR="74303" marT="37154" marB="37154" anchor="ctr">
                    <a:lnL w="38100" cap="flat" cmpd="sng" algn="ctr">
                      <a:solidFill>
                        <a:schemeClr val="bg1"/>
                      </a:solidFill>
                      <a:prstDash val="solid"/>
                      <a:round/>
                      <a:headEnd type="none" w="med" len="med"/>
                      <a:tailEnd type="none" w="med" len="med"/>
                    </a:lnL>
                    <a:solidFill>
                      <a:srgbClr val="D9E0D6"/>
                    </a:solidFill>
                  </a:tcPr>
                </a:tc>
                <a:tc>
                  <a:txBody>
                    <a:bodyPr/>
                    <a:lstStyle/>
                    <a:p>
                      <a:pPr algn="ctr">
                        <a:lnSpc>
                          <a:spcPts val="1600"/>
                        </a:lnSpc>
                      </a:pPr>
                      <a:r>
                        <a:rPr kumimoji="1" lang="ja-JP" altLang="en-US" sz="1300" b="1" dirty="0">
                          <a:solidFill>
                            <a:schemeClr val="tx1"/>
                          </a:solidFill>
                          <a:latin typeface="+mn-ea"/>
                          <a:ea typeface="+mn-ea"/>
                        </a:rPr>
                        <a:t>（目標）</a:t>
                      </a:r>
                      <a:endParaRPr kumimoji="1" lang="en-US" altLang="ja-JP" sz="1300" b="1" dirty="0">
                        <a:solidFill>
                          <a:schemeClr val="tx1"/>
                        </a:solidFill>
                        <a:latin typeface="+mn-ea"/>
                        <a:ea typeface="+mn-ea"/>
                      </a:endParaRPr>
                    </a:p>
                    <a:p>
                      <a:pPr algn="ctr">
                        <a:lnSpc>
                          <a:spcPts val="1600"/>
                        </a:lnSpc>
                      </a:pPr>
                      <a:r>
                        <a:rPr kumimoji="1" lang="en-US" altLang="ja-JP" sz="1300" b="1" dirty="0">
                          <a:solidFill>
                            <a:schemeClr val="tx1"/>
                          </a:solidFill>
                          <a:latin typeface="+mn-ea"/>
                          <a:ea typeface="+mn-ea"/>
                        </a:rPr>
                        <a:t>2025</a:t>
                      </a:r>
                      <a:r>
                        <a:rPr kumimoji="1" lang="ja-JP" altLang="en-US" sz="1300" b="1" dirty="0">
                          <a:solidFill>
                            <a:schemeClr val="tx1"/>
                          </a:solidFill>
                          <a:latin typeface="+mn-ea"/>
                          <a:ea typeface="+mn-ea"/>
                        </a:rPr>
                        <a:t>年度</a:t>
                      </a:r>
                    </a:p>
                  </a:txBody>
                  <a:tcPr marL="74303" marR="74303" marT="37154" marB="37154" anchor="ctr">
                    <a:lnR w="38100" cap="flat" cmpd="sng" algn="ctr">
                      <a:solidFill>
                        <a:schemeClr val="bg1"/>
                      </a:solidFill>
                      <a:prstDash val="solid"/>
                      <a:round/>
                      <a:headEnd type="none" w="med" len="med"/>
                      <a:tailEnd type="none" w="med" len="med"/>
                    </a:lnR>
                    <a:solidFill>
                      <a:srgbClr val="D9E0D6"/>
                    </a:solidFill>
                  </a:tcPr>
                </a:tc>
                <a:tc>
                  <a:txBody>
                    <a:bodyPr/>
                    <a:lstStyle/>
                    <a:p>
                      <a:pPr algn="ctr">
                        <a:lnSpc>
                          <a:spcPts val="1600"/>
                        </a:lnSpc>
                      </a:pPr>
                      <a:r>
                        <a:rPr kumimoji="1" lang="ja-JP" altLang="en-US" sz="1300" b="1" dirty="0">
                          <a:solidFill>
                            <a:schemeClr val="tx1"/>
                          </a:solidFill>
                          <a:latin typeface="+mn-ea"/>
                          <a:ea typeface="+mn-ea"/>
                        </a:rPr>
                        <a:t>目標値設定の考え方</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D9E0D6"/>
                    </a:solidFill>
                  </a:tcPr>
                </a:tc>
                <a:extLst>
                  <a:ext uri="{0D108BD9-81ED-4DB2-BD59-A6C34878D82A}">
                    <a16:rowId xmlns:a16="http://schemas.microsoft.com/office/drawing/2014/main" val="10000"/>
                  </a:ext>
                </a:extLst>
              </a:tr>
              <a:tr h="432000">
                <a:tc>
                  <a:txBody>
                    <a:bodyPr/>
                    <a:lstStyle/>
                    <a:p>
                      <a:pPr algn="ctr"/>
                      <a:r>
                        <a:rPr kumimoji="1" lang="ja-JP" altLang="en-US" sz="1300" b="0" dirty="0">
                          <a:latin typeface="+mn-ea"/>
                          <a:ea typeface="+mn-ea"/>
                        </a:rPr>
                        <a:t>排出量 （万トン）</a:t>
                      </a:r>
                      <a:endParaRPr kumimoji="1" lang="en-US" altLang="ja-JP" sz="1300" b="0" dirty="0">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308</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tc>
                  <a:txBody>
                    <a:bodyPr/>
                    <a:lstStyle/>
                    <a:p>
                      <a:pPr algn="ctr"/>
                      <a:r>
                        <a:rPr kumimoji="1" lang="en-US" altLang="ja-JP" sz="1300" b="0" dirty="0">
                          <a:solidFill>
                            <a:schemeClr val="tx1"/>
                          </a:solidFill>
                          <a:latin typeface="+mn-ea"/>
                          <a:ea typeface="+mn-ea"/>
                        </a:rPr>
                        <a:t>276</a:t>
                      </a:r>
                      <a:endParaRPr kumimoji="1" lang="ja-JP" altLang="en-US" sz="1300" b="0"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第四次基本計画の削減目標（</a:t>
                      </a:r>
                      <a:r>
                        <a:rPr kumimoji="1" lang="en-US" altLang="ja-JP" sz="1300" b="0" dirty="0">
                          <a:solidFill>
                            <a:schemeClr val="tx1"/>
                          </a:solidFill>
                          <a:latin typeface="+mn-ea"/>
                          <a:ea typeface="+mn-ea"/>
                        </a:rPr>
                        <a:t>2018</a:t>
                      </a:r>
                      <a:r>
                        <a:rPr kumimoji="1" lang="ja-JP" altLang="en-US" sz="1300" b="0" dirty="0">
                          <a:solidFill>
                            <a:schemeClr val="tx1"/>
                          </a:solidFill>
                          <a:latin typeface="+mn-ea"/>
                          <a:ea typeface="+mn-ea"/>
                        </a:rPr>
                        <a:t>年度比▲</a:t>
                      </a:r>
                      <a:r>
                        <a:rPr kumimoji="1" lang="en-US" altLang="ja-JP" sz="1300" b="0" dirty="0">
                          <a:solidFill>
                            <a:schemeClr val="tx1"/>
                          </a:solidFill>
                          <a:latin typeface="+mn-ea"/>
                          <a:ea typeface="+mn-ea"/>
                        </a:rPr>
                        <a:t>11</a:t>
                      </a:r>
                      <a:r>
                        <a:rPr kumimoji="1" lang="ja-JP" altLang="en-US" sz="1300" b="0" dirty="0">
                          <a:solidFill>
                            <a:schemeClr val="tx1"/>
                          </a:solidFill>
                          <a:latin typeface="+mn-ea"/>
                          <a:ea typeface="+mn-ea"/>
                        </a:rPr>
                        <a:t>％）と同等</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extLst>
                  <a:ext uri="{0D108BD9-81ED-4DB2-BD59-A6C34878D82A}">
                    <a16:rowId xmlns:a16="http://schemas.microsoft.com/office/drawing/2014/main" val="10001"/>
                  </a:ext>
                </a:extLst>
              </a:tr>
              <a:tr h="504000">
                <a:tc>
                  <a:txBody>
                    <a:bodyPr/>
                    <a:lstStyle/>
                    <a:p>
                      <a:pPr algn="ctr"/>
                      <a:r>
                        <a:rPr kumimoji="1" lang="ja-JP" altLang="en-US" sz="1300" b="0" dirty="0">
                          <a:latin typeface="+mn-ea"/>
                          <a:ea typeface="+mn-ea"/>
                        </a:rPr>
                        <a:t>再生利用率 （％）</a:t>
                      </a:r>
                      <a:endParaRPr kumimoji="1" lang="en-US" altLang="ja-JP" sz="1300" b="0" dirty="0">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13.1</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tc>
                  <a:txBody>
                    <a:bodyPr/>
                    <a:lstStyle/>
                    <a:p>
                      <a:pPr algn="ctr"/>
                      <a:r>
                        <a:rPr kumimoji="1" lang="en-US" altLang="ja-JP" sz="1300" b="0" dirty="0">
                          <a:solidFill>
                            <a:schemeClr val="tx1"/>
                          </a:solidFill>
                          <a:latin typeface="+mn-ea"/>
                          <a:ea typeface="+mn-ea"/>
                        </a:rPr>
                        <a:t>17.7</a:t>
                      </a:r>
                      <a:endParaRPr kumimoji="1" lang="ja-JP" altLang="en-US" sz="1300" b="0"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府の現状を踏まえつつ、最終処分量の目標</a:t>
                      </a:r>
                      <a:r>
                        <a:rPr kumimoji="1" lang="en-US" altLang="ja-JP" sz="1300" b="0" dirty="0">
                          <a:solidFill>
                            <a:schemeClr val="tx1"/>
                          </a:solidFill>
                          <a:latin typeface="+mn-ea"/>
                          <a:ea typeface="+mn-ea"/>
                        </a:rPr>
                        <a:t>(31</a:t>
                      </a:r>
                      <a:r>
                        <a:rPr kumimoji="1" lang="ja-JP" altLang="en-US" sz="1300" b="0" dirty="0">
                          <a:solidFill>
                            <a:schemeClr val="tx1"/>
                          </a:solidFill>
                          <a:latin typeface="+mn-ea"/>
                          <a:ea typeface="+mn-ea"/>
                        </a:rPr>
                        <a:t>万トン</a:t>
                      </a:r>
                      <a:r>
                        <a:rPr kumimoji="1" lang="en-US" altLang="ja-JP" sz="1300" b="0" dirty="0">
                          <a:solidFill>
                            <a:schemeClr val="tx1"/>
                          </a:solidFill>
                          <a:latin typeface="+mn-ea"/>
                          <a:ea typeface="+mn-ea"/>
                        </a:rPr>
                        <a:t>)</a:t>
                      </a:r>
                      <a:r>
                        <a:rPr kumimoji="1" lang="ja-JP" altLang="en-US" sz="1300" b="0" dirty="0">
                          <a:solidFill>
                            <a:schemeClr val="tx1"/>
                          </a:solidFill>
                          <a:latin typeface="+mn-ea"/>
                          <a:ea typeface="+mn-ea"/>
                        </a:rPr>
                        <a:t>を達成できる再生利用量の増加を見込んで設定</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extLst>
                  <a:ext uri="{0D108BD9-81ED-4DB2-BD59-A6C34878D82A}">
                    <a16:rowId xmlns:a16="http://schemas.microsoft.com/office/drawing/2014/main" val="2776034556"/>
                  </a:ext>
                </a:extLst>
              </a:tr>
              <a:tr h="432000">
                <a:tc>
                  <a:txBody>
                    <a:bodyPr/>
                    <a:lstStyle/>
                    <a:p>
                      <a:pPr algn="ctr"/>
                      <a:r>
                        <a:rPr kumimoji="1" lang="ja-JP" altLang="en-US" sz="1300" b="0" dirty="0">
                          <a:latin typeface="+mn-ea"/>
                          <a:ea typeface="+mn-ea"/>
                        </a:rPr>
                        <a:t>最終処分量 （万トン）</a:t>
                      </a: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37</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tc>
                  <a:txBody>
                    <a:bodyPr/>
                    <a:lstStyle/>
                    <a:p>
                      <a:pPr algn="ctr"/>
                      <a:r>
                        <a:rPr kumimoji="1" lang="en-US" altLang="ja-JP" sz="1300" b="0" dirty="0">
                          <a:solidFill>
                            <a:schemeClr val="tx1"/>
                          </a:solidFill>
                          <a:latin typeface="+mn-ea"/>
                          <a:ea typeface="+mn-ea"/>
                        </a:rPr>
                        <a:t>31</a:t>
                      </a:r>
                      <a:endParaRPr kumimoji="1" lang="ja-JP" altLang="en-US" sz="1300" b="0"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第四次基本計画の削減目標（</a:t>
                      </a:r>
                      <a:r>
                        <a:rPr kumimoji="1" lang="en-US" altLang="ja-JP" sz="1300" b="0" dirty="0">
                          <a:solidFill>
                            <a:schemeClr val="tx1"/>
                          </a:solidFill>
                          <a:latin typeface="+mn-ea"/>
                          <a:ea typeface="+mn-ea"/>
                        </a:rPr>
                        <a:t>2018</a:t>
                      </a:r>
                      <a:r>
                        <a:rPr kumimoji="1" lang="ja-JP" altLang="en-US" sz="1300" b="0" dirty="0">
                          <a:solidFill>
                            <a:schemeClr val="tx1"/>
                          </a:solidFill>
                          <a:latin typeface="+mn-ea"/>
                          <a:ea typeface="+mn-ea"/>
                        </a:rPr>
                        <a:t>年度比▲</a:t>
                      </a:r>
                      <a:r>
                        <a:rPr kumimoji="1" lang="en-US" altLang="ja-JP" sz="1300" b="0" dirty="0">
                          <a:solidFill>
                            <a:schemeClr val="tx1"/>
                          </a:solidFill>
                          <a:latin typeface="+mn-ea"/>
                          <a:ea typeface="+mn-ea"/>
                        </a:rPr>
                        <a:t>17</a:t>
                      </a:r>
                      <a:r>
                        <a:rPr kumimoji="1" lang="ja-JP" altLang="en-US" sz="1300" b="0" dirty="0">
                          <a:solidFill>
                            <a:schemeClr val="tx1"/>
                          </a:solidFill>
                          <a:latin typeface="+mn-ea"/>
                          <a:ea typeface="+mn-ea"/>
                        </a:rPr>
                        <a:t>％）と同等</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extLst>
                  <a:ext uri="{0D108BD9-81ED-4DB2-BD59-A6C34878D82A}">
                    <a16:rowId xmlns:a16="http://schemas.microsoft.com/office/drawing/2014/main" val="3918675045"/>
                  </a:ext>
                </a:extLst>
              </a:tr>
              <a:tr h="540000">
                <a:tc>
                  <a:txBody>
                    <a:bodyPr/>
                    <a:lstStyle/>
                    <a:p>
                      <a:pPr algn="ctr"/>
                      <a:r>
                        <a:rPr kumimoji="1" lang="ja-JP" altLang="en-US" sz="1300" b="0" dirty="0">
                          <a:latin typeface="+mn-ea"/>
                          <a:ea typeface="+mn-ea"/>
                        </a:rPr>
                        <a:t>生活系ごみ排出量</a:t>
                      </a:r>
                      <a:endParaRPr kumimoji="1" lang="en-US" altLang="ja-JP" sz="1300" b="0" dirty="0">
                        <a:latin typeface="+mn-ea"/>
                        <a:ea typeface="+mn-ea"/>
                      </a:endParaRPr>
                    </a:p>
                    <a:p>
                      <a:pPr algn="ctr"/>
                      <a:r>
                        <a:rPr kumimoji="1" lang="ja-JP" altLang="en-US" sz="1300" b="0" dirty="0">
                          <a:latin typeface="+mn-ea"/>
                          <a:ea typeface="+mn-ea"/>
                        </a:rPr>
                        <a:t> （</a:t>
                      </a:r>
                      <a:r>
                        <a:rPr kumimoji="1" lang="en-US" altLang="ja-JP" sz="1300" b="0" dirty="0">
                          <a:latin typeface="+mn-ea"/>
                          <a:ea typeface="+mn-ea"/>
                        </a:rPr>
                        <a:t>1</a:t>
                      </a:r>
                      <a:r>
                        <a:rPr kumimoji="1" lang="ja-JP" altLang="en-US" sz="1300" b="0" dirty="0">
                          <a:latin typeface="+mn-ea"/>
                          <a:ea typeface="+mn-ea"/>
                        </a:rPr>
                        <a:t>人</a:t>
                      </a:r>
                      <a:r>
                        <a:rPr kumimoji="1" lang="en-US" altLang="ja-JP" sz="1300" b="0" dirty="0">
                          <a:latin typeface="+mn-ea"/>
                          <a:ea typeface="+mn-ea"/>
                        </a:rPr>
                        <a:t>1</a:t>
                      </a:r>
                      <a:r>
                        <a:rPr kumimoji="1" lang="ja-JP" altLang="en-US" sz="1300" b="0" dirty="0">
                          <a:latin typeface="+mn-ea"/>
                          <a:ea typeface="+mn-ea"/>
                        </a:rPr>
                        <a:t>日）</a:t>
                      </a: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450</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tc>
                  <a:txBody>
                    <a:bodyPr/>
                    <a:lstStyle/>
                    <a:p>
                      <a:pPr algn="ctr"/>
                      <a:r>
                        <a:rPr kumimoji="1" lang="en-US" altLang="ja-JP" sz="1300" b="0" dirty="0">
                          <a:solidFill>
                            <a:schemeClr val="tx1"/>
                          </a:solidFill>
                          <a:latin typeface="+mn-ea"/>
                          <a:ea typeface="+mn-ea"/>
                        </a:rPr>
                        <a:t>400</a:t>
                      </a:r>
                      <a:endParaRPr kumimoji="1" lang="ja-JP" altLang="en-US" sz="1300" b="0"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排出量の目標値から算定し、第四次基本計画の数値目標（</a:t>
                      </a:r>
                      <a:r>
                        <a:rPr kumimoji="1" lang="en-US" altLang="ja-JP" sz="1300" b="0" dirty="0">
                          <a:solidFill>
                            <a:schemeClr val="tx1"/>
                          </a:solidFill>
                          <a:latin typeface="+mn-ea"/>
                          <a:ea typeface="+mn-ea"/>
                        </a:rPr>
                        <a:t>440g/</a:t>
                      </a:r>
                      <a:r>
                        <a:rPr kumimoji="1" lang="ja-JP" altLang="en-US" sz="1300" b="0" dirty="0">
                          <a:solidFill>
                            <a:schemeClr val="tx1"/>
                          </a:solidFill>
                          <a:latin typeface="+mn-ea"/>
                          <a:ea typeface="+mn-ea"/>
                        </a:rPr>
                        <a:t>人・日）より少なくなるよう設定</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extLst>
                  <a:ext uri="{0D108BD9-81ED-4DB2-BD59-A6C34878D82A}">
                    <a16:rowId xmlns:a16="http://schemas.microsoft.com/office/drawing/2014/main" val="3942819137"/>
                  </a:ext>
                </a:extLst>
              </a:tr>
            </a:tbl>
          </a:graphicData>
        </a:graphic>
      </p:graphicFrame>
      <p:graphicFrame>
        <p:nvGraphicFramePr>
          <p:cNvPr id="26" name="表 7">
            <a:extLst>
              <a:ext uri="{FF2B5EF4-FFF2-40B4-BE49-F238E27FC236}">
                <a16:creationId xmlns:a16="http://schemas.microsoft.com/office/drawing/2014/main" id="{72D0A8EA-EA65-43FA-A945-53F22C3E55CB}"/>
              </a:ext>
            </a:extLst>
          </p:cNvPr>
          <p:cNvGraphicFramePr>
            <a:graphicFrameLocks noGrp="1"/>
          </p:cNvGraphicFramePr>
          <p:nvPr>
            <p:extLst>
              <p:ext uri="{D42A27DB-BD31-4B8C-83A1-F6EECF244321}">
                <p14:modId xmlns:p14="http://schemas.microsoft.com/office/powerpoint/2010/main" val="2466770791"/>
              </p:ext>
            </p:extLst>
          </p:nvPr>
        </p:nvGraphicFramePr>
        <p:xfrm>
          <a:off x="361568" y="3989806"/>
          <a:ext cx="9252000" cy="2628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20000"/>
                    </a:ext>
                  </a:extLst>
                </a:gridCol>
                <a:gridCol w="864000">
                  <a:extLst>
                    <a:ext uri="{9D8B030D-6E8A-4147-A177-3AD203B41FA5}">
                      <a16:colId xmlns:a16="http://schemas.microsoft.com/office/drawing/2014/main" val="20001"/>
                    </a:ext>
                  </a:extLst>
                </a:gridCol>
                <a:gridCol w="864000">
                  <a:extLst>
                    <a:ext uri="{9D8B030D-6E8A-4147-A177-3AD203B41FA5}">
                      <a16:colId xmlns:a16="http://schemas.microsoft.com/office/drawing/2014/main" val="20005"/>
                    </a:ext>
                  </a:extLst>
                </a:gridCol>
                <a:gridCol w="5724000">
                  <a:extLst>
                    <a:ext uri="{9D8B030D-6E8A-4147-A177-3AD203B41FA5}">
                      <a16:colId xmlns:a16="http://schemas.microsoft.com/office/drawing/2014/main" val="2221038632"/>
                    </a:ext>
                  </a:extLst>
                </a:gridCol>
              </a:tblGrid>
              <a:tr h="468000">
                <a:tc>
                  <a:txBody>
                    <a:bodyPr/>
                    <a:lstStyle/>
                    <a:p>
                      <a:pPr algn="ctr">
                        <a:lnSpc>
                          <a:spcPts val="1800"/>
                        </a:lnSpc>
                      </a:pPr>
                      <a:r>
                        <a:rPr kumimoji="1" lang="ja-JP" altLang="en-US" sz="1600" b="1" dirty="0">
                          <a:solidFill>
                            <a:schemeClr val="tx1"/>
                          </a:solidFill>
                          <a:latin typeface="+mn-ea"/>
                          <a:ea typeface="+mn-ea"/>
                        </a:rPr>
                        <a:t>産業廃棄物</a:t>
                      </a:r>
                    </a:p>
                  </a:txBody>
                  <a:tcPr marL="74303" marR="74303" marT="37154" marB="37154" anchor="ctr">
                    <a:lnR w="38100" cap="flat" cmpd="sng" algn="ctr">
                      <a:solidFill>
                        <a:schemeClr val="bg1"/>
                      </a:solidFill>
                      <a:prstDash val="solid"/>
                      <a:round/>
                      <a:headEnd type="none" w="med" len="med"/>
                      <a:tailEnd type="none" w="med" len="med"/>
                    </a:lnR>
                    <a:solidFill>
                      <a:srgbClr val="D9E0D6"/>
                    </a:solidFill>
                  </a:tcPr>
                </a:tc>
                <a:tc>
                  <a:txBody>
                    <a:bodyPr/>
                    <a:lstStyle/>
                    <a:p>
                      <a:pPr algn="ctr">
                        <a:lnSpc>
                          <a:spcPts val="1600"/>
                        </a:lnSpc>
                      </a:pPr>
                      <a:r>
                        <a:rPr kumimoji="1" lang="en-US" altLang="ja-JP" sz="1300" b="1" dirty="0">
                          <a:solidFill>
                            <a:schemeClr val="tx1"/>
                          </a:solidFill>
                          <a:latin typeface="+mn-ea"/>
                          <a:ea typeface="+mn-ea"/>
                        </a:rPr>
                        <a:t>2019</a:t>
                      </a:r>
                      <a:r>
                        <a:rPr kumimoji="1" lang="ja-JP" altLang="en-US" sz="1300" b="1" dirty="0">
                          <a:solidFill>
                            <a:schemeClr val="tx1"/>
                          </a:solidFill>
                          <a:latin typeface="+mn-ea"/>
                          <a:ea typeface="+mn-ea"/>
                        </a:rPr>
                        <a:t>年度</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9E0D6"/>
                    </a:solidFill>
                  </a:tcPr>
                </a:tc>
                <a:tc>
                  <a:txBody>
                    <a:bodyPr/>
                    <a:lstStyle/>
                    <a:p>
                      <a:pPr algn="ctr">
                        <a:lnSpc>
                          <a:spcPts val="1600"/>
                        </a:lnSpc>
                      </a:pPr>
                      <a:r>
                        <a:rPr kumimoji="1" lang="ja-JP" altLang="en-US" sz="1300" b="1" dirty="0">
                          <a:solidFill>
                            <a:schemeClr val="tx1"/>
                          </a:solidFill>
                          <a:latin typeface="+mn-ea"/>
                          <a:ea typeface="+mn-ea"/>
                        </a:rPr>
                        <a:t>（目標）</a:t>
                      </a:r>
                      <a:endParaRPr kumimoji="1" lang="en-US" altLang="ja-JP" sz="1300" b="1" dirty="0">
                        <a:solidFill>
                          <a:schemeClr val="tx1"/>
                        </a:solidFill>
                        <a:latin typeface="+mn-ea"/>
                        <a:ea typeface="+mn-ea"/>
                      </a:endParaRPr>
                    </a:p>
                    <a:p>
                      <a:pPr algn="ctr">
                        <a:lnSpc>
                          <a:spcPts val="1600"/>
                        </a:lnSpc>
                      </a:pPr>
                      <a:r>
                        <a:rPr kumimoji="1" lang="en-US" altLang="ja-JP" sz="1300" b="1" dirty="0">
                          <a:solidFill>
                            <a:schemeClr val="tx1"/>
                          </a:solidFill>
                          <a:latin typeface="+mn-ea"/>
                          <a:ea typeface="+mn-ea"/>
                        </a:rPr>
                        <a:t>2025</a:t>
                      </a:r>
                      <a:r>
                        <a:rPr kumimoji="1" lang="ja-JP" altLang="en-US" sz="1300" b="1" dirty="0">
                          <a:solidFill>
                            <a:schemeClr val="tx1"/>
                          </a:solidFill>
                          <a:latin typeface="+mn-ea"/>
                          <a:ea typeface="+mn-ea"/>
                        </a:rPr>
                        <a:t>年度</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9E0D6"/>
                    </a:solidFill>
                  </a:tcPr>
                </a:tc>
                <a:tc>
                  <a:txBody>
                    <a:bodyPr/>
                    <a:lstStyle/>
                    <a:p>
                      <a:pPr algn="ctr">
                        <a:lnSpc>
                          <a:spcPts val="1600"/>
                        </a:lnSpc>
                      </a:pPr>
                      <a:r>
                        <a:rPr kumimoji="1" lang="ja-JP" altLang="en-US" sz="1300" b="1" dirty="0">
                          <a:solidFill>
                            <a:schemeClr val="tx1"/>
                          </a:solidFill>
                          <a:latin typeface="+mn-ea"/>
                          <a:ea typeface="+mn-ea"/>
                        </a:rPr>
                        <a:t>目標値設定の考え方</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D9E0D6"/>
                    </a:solidFill>
                  </a:tcPr>
                </a:tc>
                <a:extLst>
                  <a:ext uri="{0D108BD9-81ED-4DB2-BD59-A6C34878D82A}">
                    <a16:rowId xmlns:a16="http://schemas.microsoft.com/office/drawing/2014/main" val="10000"/>
                  </a:ext>
                </a:extLst>
              </a:tr>
              <a:tr h="720000">
                <a:tc>
                  <a:txBody>
                    <a:bodyPr/>
                    <a:lstStyle/>
                    <a:p>
                      <a:pPr algn="ctr"/>
                      <a:r>
                        <a:rPr kumimoji="1" lang="ja-JP" altLang="en-US" sz="1300" b="0" dirty="0">
                          <a:latin typeface="+mn-ea"/>
                          <a:ea typeface="+mn-ea"/>
                        </a:rPr>
                        <a:t>排出量 （万トン）</a:t>
                      </a:r>
                      <a:endParaRPr kumimoji="1" lang="en-US" altLang="ja-JP" sz="1300" b="0" dirty="0">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1,357</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1,368</a:t>
                      </a:r>
                      <a:endParaRPr kumimoji="1" lang="ja-JP" altLang="en-US" sz="1300" b="0" dirty="0">
                        <a:solidFill>
                          <a:schemeClr val="tx1"/>
                        </a:solidFill>
                        <a:latin typeface="+mn-ea"/>
                        <a:ea typeface="+mn-ea"/>
                      </a:endParaRP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第四次基本計画の目標（</a:t>
                      </a:r>
                      <a:r>
                        <a:rPr kumimoji="1" lang="en-US" altLang="ja-JP" sz="1300" b="0" dirty="0">
                          <a:solidFill>
                            <a:schemeClr val="tx1"/>
                          </a:solidFill>
                          <a:latin typeface="+mn-ea"/>
                          <a:ea typeface="+mn-ea"/>
                        </a:rPr>
                        <a:t>2018</a:t>
                      </a:r>
                      <a:r>
                        <a:rPr kumimoji="1" lang="ja-JP" altLang="en-US" sz="1300" b="0" dirty="0">
                          <a:solidFill>
                            <a:schemeClr val="tx1"/>
                          </a:solidFill>
                          <a:latin typeface="+mn-ea"/>
                          <a:ea typeface="+mn-ea"/>
                        </a:rPr>
                        <a:t>年度比＋４％）を考慮し、新型コロナウイルスにより低下した産業活動の回復及び事業系廃プラスチック類の一般廃棄物からの分別排出を見込んで設定</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F9F9F5"/>
                    </a:solidFill>
                  </a:tcPr>
                </a:tc>
                <a:extLst>
                  <a:ext uri="{0D108BD9-81ED-4DB2-BD59-A6C34878D82A}">
                    <a16:rowId xmlns:a16="http://schemas.microsoft.com/office/drawing/2014/main" val="10001"/>
                  </a:ext>
                </a:extLst>
              </a:tr>
              <a:tr h="720000">
                <a:tc>
                  <a:txBody>
                    <a:bodyPr/>
                    <a:lstStyle/>
                    <a:p>
                      <a:pPr algn="ctr"/>
                      <a:r>
                        <a:rPr kumimoji="1" lang="ja-JP" altLang="en-US" sz="1300" b="0" dirty="0">
                          <a:latin typeface="+mn-ea"/>
                          <a:ea typeface="+mn-ea"/>
                        </a:rPr>
                        <a:t>再生利用率 （％）</a:t>
                      </a:r>
                      <a:endParaRPr kumimoji="1" lang="en-US" altLang="ja-JP" sz="1300" b="0" dirty="0">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32.4</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33.2</a:t>
                      </a:r>
                      <a:endParaRPr kumimoji="1" lang="ja-JP" altLang="en-US" sz="1300" b="0" dirty="0">
                        <a:solidFill>
                          <a:schemeClr val="tx1"/>
                        </a:solidFill>
                        <a:latin typeface="+mn-ea"/>
                        <a:ea typeface="+mn-ea"/>
                      </a:endParaRP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下水汚泥の排出量が多く、再生利用率が低い府の現状を踏まえつつ、建設混合廃棄物の排出削減及びプラスチックの有効利用による再生利用量の増加を見込んで設定</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F9F9F5"/>
                    </a:solidFill>
                  </a:tcPr>
                </a:tc>
                <a:extLst>
                  <a:ext uri="{0D108BD9-81ED-4DB2-BD59-A6C34878D82A}">
                    <a16:rowId xmlns:a16="http://schemas.microsoft.com/office/drawing/2014/main" val="2776034556"/>
                  </a:ext>
                </a:extLst>
              </a:tr>
              <a:tr h="720000">
                <a:tc>
                  <a:txBody>
                    <a:bodyPr/>
                    <a:lstStyle/>
                    <a:p>
                      <a:pPr algn="ctr"/>
                      <a:r>
                        <a:rPr kumimoji="1" lang="ja-JP" altLang="en-US" sz="1300" b="0" dirty="0">
                          <a:latin typeface="+mn-ea"/>
                          <a:ea typeface="+mn-ea"/>
                        </a:rPr>
                        <a:t>最終処分量 （万トン）</a:t>
                      </a: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40</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33</a:t>
                      </a:r>
                      <a:endParaRPr kumimoji="1" lang="ja-JP" altLang="en-US" sz="1300" b="0" dirty="0">
                        <a:solidFill>
                          <a:schemeClr val="tx1"/>
                        </a:solidFill>
                        <a:latin typeface="+mn-ea"/>
                        <a:ea typeface="+mn-ea"/>
                      </a:endParaRP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第四次基本計画の目標（</a:t>
                      </a:r>
                      <a:r>
                        <a:rPr kumimoji="1" lang="en-US" altLang="ja-JP" sz="1300" b="0" dirty="0">
                          <a:solidFill>
                            <a:schemeClr val="tx1"/>
                          </a:solidFill>
                          <a:latin typeface="+mn-ea"/>
                          <a:ea typeface="+mn-ea"/>
                        </a:rPr>
                        <a:t>2018</a:t>
                      </a:r>
                      <a:r>
                        <a:rPr kumimoji="1" lang="ja-JP" altLang="en-US" sz="1300" b="0" dirty="0">
                          <a:solidFill>
                            <a:schemeClr val="tx1"/>
                          </a:solidFill>
                          <a:latin typeface="+mn-ea"/>
                          <a:ea typeface="+mn-ea"/>
                        </a:rPr>
                        <a:t>年度比＋７％）及び産業活動の回復を考慮したうえで、建設混合廃棄物の排出削減及びプラスチックの有効利用による削減効果、一般廃棄物から分別排出された事業系廃プラスチック類算入分を見込んで設定</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F9F9F5"/>
                    </a:solidFill>
                  </a:tcPr>
                </a:tc>
                <a:extLst>
                  <a:ext uri="{0D108BD9-81ED-4DB2-BD59-A6C34878D82A}">
                    <a16:rowId xmlns:a16="http://schemas.microsoft.com/office/drawing/2014/main" val="3918675045"/>
                  </a:ext>
                </a:extLst>
              </a:tr>
            </a:tbl>
          </a:graphicData>
        </a:graphic>
      </p:graphicFrame>
      <p:sp>
        <p:nvSpPr>
          <p:cNvPr id="32" name="コンテンツ プレースホルダー 2">
            <a:extLst>
              <a:ext uri="{FF2B5EF4-FFF2-40B4-BE49-F238E27FC236}">
                <a16:creationId xmlns:a16="http://schemas.microsoft.com/office/drawing/2014/main" id="{682A5A56-BB5B-46B2-ACAA-66FAB202378B}"/>
              </a:ext>
            </a:extLst>
          </p:cNvPr>
          <p:cNvSpPr txBox="1">
            <a:spLocks/>
          </p:cNvSpPr>
          <p:nvPr/>
        </p:nvSpPr>
        <p:spPr bwMode="auto">
          <a:xfrm>
            <a:off x="332264" y="868548"/>
            <a:ext cx="6204912" cy="390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marL="216000" indent="-216000">
              <a:lnSpc>
                <a:spcPts val="1700"/>
              </a:lnSpc>
              <a:buClr>
                <a:srgbClr val="006600"/>
              </a:buClr>
              <a:buFont typeface="ＭＳ Ｐゴシック" panose="020B0600070205080204" pitchFamily="50" charset="-128"/>
              <a:buChar char="●"/>
            </a:pPr>
            <a:r>
              <a:rPr lang="ja-JP" altLang="en-US" sz="1600" dirty="0">
                <a:solidFill>
                  <a:srgbClr val="006600"/>
                </a:solidFill>
                <a:latin typeface="+mn-ea"/>
                <a:ea typeface="+mn-ea"/>
              </a:rPr>
              <a:t>廃棄物処理法の基本方針を踏まえて項目を設定</a:t>
            </a:r>
            <a:endParaRPr lang="en-US" altLang="ja-JP" sz="1600" dirty="0">
              <a:solidFill>
                <a:srgbClr val="006600"/>
              </a:solidFill>
              <a:latin typeface="+mn-ea"/>
              <a:ea typeface="+mn-ea"/>
            </a:endParaRPr>
          </a:p>
        </p:txBody>
      </p:sp>
    </p:spTree>
    <p:extLst>
      <p:ext uri="{BB962C8B-B14F-4D97-AF65-F5344CB8AC3E}">
        <p14:creationId xmlns:p14="http://schemas.microsoft.com/office/powerpoint/2010/main" val="3226964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a:extLst>
              <a:ext uri="{FF2B5EF4-FFF2-40B4-BE49-F238E27FC236}">
                <a16:creationId xmlns:a16="http://schemas.microsoft.com/office/drawing/2014/main" id="{2441DBC2-85C0-479D-9BE0-57EB0DB0B71D}"/>
              </a:ext>
            </a:extLst>
          </p:cNvPr>
          <p:cNvSpPr txBox="1"/>
          <p:nvPr/>
        </p:nvSpPr>
        <p:spPr>
          <a:xfrm>
            <a:off x="3770270" y="6080180"/>
            <a:ext cx="6048794" cy="491225"/>
          </a:xfrm>
          <a:prstGeom prst="rect">
            <a:avLst/>
          </a:prstGeom>
          <a:noFill/>
        </p:spPr>
        <p:txBody>
          <a:bodyPr wrap="square">
            <a:spAutoFit/>
          </a:bodyPr>
          <a:lstStyle/>
          <a:p>
            <a:pPr marL="108000" algn="ctr" eaLnBrk="1" hangingPunct="1">
              <a:lnSpc>
                <a:spcPts val="1500"/>
              </a:lnSpc>
              <a:spcBef>
                <a:spcPts val="0"/>
              </a:spcBef>
              <a:buClr>
                <a:schemeClr val="tx1"/>
              </a:buClr>
              <a:defRPr/>
            </a:pPr>
            <a:r>
              <a:rPr lang="ja-JP" altLang="en-US" sz="1300" kern="0" dirty="0">
                <a:latin typeface="+mn-ea"/>
              </a:rPr>
              <a:t>産廃は概ね５年に１回の調査により把握しているため、</a:t>
            </a:r>
            <a:r>
              <a:rPr lang="en-US" altLang="ja-JP" sz="1300" kern="0" dirty="0">
                <a:latin typeface="+mn-ea"/>
              </a:rPr>
              <a:t>2019</a:t>
            </a:r>
            <a:r>
              <a:rPr lang="ja-JP" altLang="en-US" sz="1300" kern="0" dirty="0">
                <a:latin typeface="+mn-ea"/>
              </a:rPr>
              <a:t>年度実績値が最新値</a:t>
            </a:r>
            <a:endParaRPr lang="en-US" altLang="ja-JP" sz="1300" kern="0" dirty="0">
              <a:latin typeface="+mn-ea"/>
            </a:endParaRPr>
          </a:p>
          <a:p>
            <a:pPr marL="108000" algn="ctr" eaLnBrk="1" hangingPunct="1">
              <a:lnSpc>
                <a:spcPts val="1500"/>
              </a:lnSpc>
              <a:spcBef>
                <a:spcPts val="300"/>
              </a:spcBef>
              <a:buClr>
                <a:schemeClr val="tx1"/>
              </a:buClr>
              <a:defRPr/>
            </a:pPr>
            <a:r>
              <a:rPr lang="en-US" altLang="ja-JP" sz="1100" kern="0" dirty="0">
                <a:latin typeface="+mn-ea"/>
              </a:rPr>
              <a:t>※ </a:t>
            </a:r>
            <a:r>
              <a:rPr lang="ja-JP" altLang="en-US" sz="1100" kern="0" dirty="0">
                <a:latin typeface="+mn-ea"/>
              </a:rPr>
              <a:t>第３回部会で</a:t>
            </a:r>
            <a:r>
              <a:rPr lang="en-US" altLang="ja-JP" sz="1100" kern="0" dirty="0">
                <a:latin typeface="+mn-ea"/>
              </a:rPr>
              <a:t>2024</a:t>
            </a:r>
            <a:r>
              <a:rPr lang="ja-JP" altLang="en-US" sz="1100" kern="0" dirty="0">
                <a:latin typeface="+mn-ea"/>
              </a:rPr>
              <a:t>年度実績値を示す予定</a:t>
            </a:r>
          </a:p>
        </p:txBody>
      </p:sp>
      <p:pic>
        <p:nvPicPr>
          <p:cNvPr id="7" name="図 6">
            <a:extLst>
              <a:ext uri="{FF2B5EF4-FFF2-40B4-BE49-F238E27FC236}">
                <a16:creationId xmlns:a16="http://schemas.microsoft.com/office/drawing/2014/main" id="{CF3B070B-7976-451D-A15B-A773A9D4D338}"/>
              </a:ext>
            </a:extLst>
          </p:cNvPr>
          <p:cNvPicPr preferRelativeResize="0">
            <a:picLocks noChangeAspect="1"/>
          </p:cNvPicPr>
          <p:nvPr/>
        </p:nvPicPr>
        <p:blipFill rotWithShape="1">
          <a:blip r:embed="rId2"/>
          <a:srcRect l="6290" b="4989"/>
          <a:stretch/>
        </p:blipFill>
        <p:spPr>
          <a:xfrm>
            <a:off x="6869132" y="1280963"/>
            <a:ext cx="2712092" cy="2086450"/>
          </a:xfrm>
          <a:prstGeom prst="rect">
            <a:avLst/>
          </a:prstGeom>
        </p:spPr>
      </p:pic>
      <p:pic>
        <p:nvPicPr>
          <p:cNvPr id="8" name="図 7">
            <a:extLst>
              <a:ext uri="{FF2B5EF4-FFF2-40B4-BE49-F238E27FC236}">
                <a16:creationId xmlns:a16="http://schemas.microsoft.com/office/drawing/2014/main" id="{3057708A-AA92-46E3-AE5F-61A0954E86E7}"/>
              </a:ext>
            </a:extLst>
          </p:cNvPr>
          <p:cNvPicPr preferRelativeResize="0">
            <a:picLocks noChangeAspect="1"/>
          </p:cNvPicPr>
          <p:nvPr/>
        </p:nvPicPr>
        <p:blipFill rotWithShape="1">
          <a:blip r:embed="rId3"/>
          <a:srcRect l="6321" b="5929"/>
          <a:stretch/>
        </p:blipFill>
        <p:spPr>
          <a:xfrm>
            <a:off x="3647782" y="1286043"/>
            <a:ext cx="2751941" cy="2031933"/>
          </a:xfrm>
          <a:prstGeom prst="rect">
            <a:avLst/>
          </a:prstGeom>
        </p:spPr>
      </p:pic>
      <p:pic>
        <p:nvPicPr>
          <p:cNvPr id="6" name="図 5">
            <a:extLst>
              <a:ext uri="{FF2B5EF4-FFF2-40B4-BE49-F238E27FC236}">
                <a16:creationId xmlns:a16="http://schemas.microsoft.com/office/drawing/2014/main" id="{1F50C02D-7D5D-48E8-864B-E818C4757A7B}"/>
              </a:ext>
            </a:extLst>
          </p:cNvPr>
          <p:cNvPicPr preferRelativeResize="0">
            <a:picLocks/>
          </p:cNvPicPr>
          <p:nvPr/>
        </p:nvPicPr>
        <p:blipFill rotWithShape="1">
          <a:blip r:embed="rId4"/>
          <a:srcRect l="11002" b="5983"/>
          <a:stretch/>
        </p:blipFill>
        <p:spPr>
          <a:xfrm>
            <a:off x="471934" y="3994151"/>
            <a:ext cx="2842750" cy="2132309"/>
          </a:xfrm>
          <a:prstGeom prst="rect">
            <a:avLst/>
          </a:prstGeom>
        </p:spPr>
      </p:pic>
      <p:pic>
        <p:nvPicPr>
          <p:cNvPr id="9" name="図 8">
            <a:extLst>
              <a:ext uri="{FF2B5EF4-FFF2-40B4-BE49-F238E27FC236}">
                <a16:creationId xmlns:a16="http://schemas.microsoft.com/office/drawing/2014/main" id="{FAAD075E-3AF6-42F3-9B74-57CC77F31688}"/>
              </a:ext>
            </a:extLst>
          </p:cNvPr>
          <p:cNvPicPr preferRelativeResize="0">
            <a:picLocks noChangeAspect="1"/>
          </p:cNvPicPr>
          <p:nvPr/>
        </p:nvPicPr>
        <p:blipFill rotWithShape="1">
          <a:blip r:embed="rId5"/>
          <a:srcRect l="5396" b="5501"/>
          <a:stretch/>
        </p:blipFill>
        <p:spPr>
          <a:xfrm>
            <a:off x="471934" y="1270696"/>
            <a:ext cx="2805427" cy="2075196"/>
          </a:xfrm>
          <a:prstGeom prst="rect">
            <a:avLst/>
          </a:prstGeom>
        </p:spPr>
      </p:pic>
      <p:cxnSp>
        <p:nvCxnSpPr>
          <p:cNvPr id="3" name="直線コネクタ 2">
            <a:extLst>
              <a:ext uri="{FF2B5EF4-FFF2-40B4-BE49-F238E27FC236}">
                <a16:creationId xmlns:a16="http://schemas.microsoft.com/office/drawing/2014/main" id="{AC6AF890-79AF-4124-89A0-454892CB02E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4" name="タイトル 1">
            <a:extLst>
              <a:ext uri="{FF2B5EF4-FFF2-40B4-BE49-F238E27FC236}">
                <a16:creationId xmlns:a16="http://schemas.microsoft.com/office/drawing/2014/main" id="{B411C8E7-E695-43F5-9DCC-517C40A3198B}"/>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実績（一般廃棄物・産業廃棄物）</a:t>
            </a:r>
          </a:p>
        </p:txBody>
      </p:sp>
      <p:pic>
        <p:nvPicPr>
          <p:cNvPr id="5" name="図 4">
            <a:extLst>
              <a:ext uri="{FF2B5EF4-FFF2-40B4-BE49-F238E27FC236}">
                <a16:creationId xmlns:a16="http://schemas.microsoft.com/office/drawing/2014/main" id="{A1E763AA-F00E-4504-8480-0669F79C77A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pic>
        <p:nvPicPr>
          <p:cNvPr id="10" name="図 9">
            <a:extLst>
              <a:ext uri="{FF2B5EF4-FFF2-40B4-BE49-F238E27FC236}">
                <a16:creationId xmlns:a16="http://schemas.microsoft.com/office/drawing/2014/main" id="{3D961B93-7B6D-48ED-84C0-63567F9F7724}"/>
              </a:ext>
            </a:extLst>
          </p:cNvPr>
          <p:cNvPicPr preferRelativeResize="0">
            <a:picLocks noChangeAspect="1"/>
          </p:cNvPicPr>
          <p:nvPr/>
        </p:nvPicPr>
        <p:blipFill rotWithShape="1">
          <a:blip r:embed="rId7"/>
          <a:srcRect l="6807"/>
          <a:stretch/>
        </p:blipFill>
        <p:spPr>
          <a:xfrm>
            <a:off x="6822388" y="4028919"/>
            <a:ext cx="3003049" cy="2124000"/>
          </a:xfrm>
          <a:prstGeom prst="rect">
            <a:avLst/>
          </a:prstGeom>
        </p:spPr>
      </p:pic>
      <p:pic>
        <p:nvPicPr>
          <p:cNvPr id="11" name="図 10">
            <a:extLst>
              <a:ext uri="{FF2B5EF4-FFF2-40B4-BE49-F238E27FC236}">
                <a16:creationId xmlns:a16="http://schemas.microsoft.com/office/drawing/2014/main" id="{6CD6A477-F5CD-4596-BBA4-8CD9AD11DA76}"/>
              </a:ext>
            </a:extLst>
          </p:cNvPr>
          <p:cNvPicPr preferRelativeResize="0">
            <a:picLocks noChangeAspect="1"/>
          </p:cNvPicPr>
          <p:nvPr/>
        </p:nvPicPr>
        <p:blipFill rotWithShape="1">
          <a:blip r:embed="rId8"/>
          <a:srcRect l="5105"/>
          <a:stretch/>
        </p:blipFill>
        <p:spPr>
          <a:xfrm>
            <a:off x="3647782" y="4015482"/>
            <a:ext cx="3003049" cy="2088000"/>
          </a:xfrm>
          <a:prstGeom prst="rect">
            <a:avLst/>
          </a:prstGeom>
        </p:spPr>
      </p:pic>
      <p:sp>
        <p:nvSpPr>
          <p:cNvPr id="12" name="テキスト ボックス 11">
            <a:extLst>
              <a:ext uri="{FF2B5EF4-FFF2-40B4-BE49-F238E27FC236}">
                <a16:creationId xmlns:a16="http://schemas.microsoft.com/office/drawing/2014/main" id="{B70134E9-EF7F-46A1-BD07-60EB7487148D}"/>
              </a:ext>
            </a:extLst>
          </p:cNvPr>
          <p:cNvSpPr txBox="1"/>
          <p:nvPr/>
        </p:nvSpPr>
        <p:spPr>
          <a:xfrm>
            <a:off x="541384" y="911880"/>
            <a:ext cx="2700000" cy="340519"/>
          </a:xfrm>
          <a:prstGeom prst="roundRect">
            <a:avLst/>
          </a:prstGeom>
          <a:solidFill>
            <a:srgbClr val="D9E0D6"/>
          </a:solidFill>
          <a:ln w="3175">
            <a:noFill/>
            <a:prstDash val="solid"/>
            <a:miter lim="800000"/>
          </a:ln>
        </p:spPr>
        <p:txBody>
          <a:bodyPr wrap="square" rtlCol="0" anchor="ctr">
            <a:spAutoFit/>
          </a:bodyPr>
          <a:lstStyle/>
          <a:p>
            <a:pPr algn="ctr"/>
            <a:r>
              <a:rPr kumimoji="1" lang="ja-JP" altLang="en-US" sz="1400" b="1" dirty="0">
                <a:latin typeface="+mn-ea"/>
              </a:rPr>
              <a:t>排出量 </a:t>
            </a:r>
            <a:r>
              <a:rPr kumimoji="1" lang="ja-JP" altLang="en-US" sz="1200" b="1" dirty="0">
                <a:latin typeface="+mn-ea"/>
              </a:rPr>
              <a:t>（一廃）</a:t>
            </a:r>
          </a:p>
        </p:txBody>
      </p:sp>
      <p:sp>
        <p:nvSpPr>
          <p:cNvPr id="38" name="テキスト ボックス 37">
            <a:extLst>
              <a:ext uri="{FF2B5EF4-FFF2-40B4-BE49-F238E27FC236}">
                <a16:creationId xmlns:a16="http://schemas.microsoft.com/office/drawing/2014/main" id="{8EDAD8ED-8C1E-4D76-BB74-B950AE494F5D}"/>
              </a:ext>
            </a:extLst>
          </p:cNvPr>
          <p:cNvSpPr txBox="1"/>
          <p:nvPr/>
        </p:nvSpPr>
        <p:spPr>
          <a:xfrm>
            <a:off x="3816002" y="911880"/>
            <a:ext cx="2520000" cy="340519"/>
          </a:xfrm>
          <a:prstGeom prst="roundRect">
            <a:avLst/>
          </a:prstGeom>
          <a:solidFill>
            <a:srgbClr val="D9E0D6"/>
          </a:solidFill>
          <a:ln w="3175">
            <a:noFill/>
            <a:prstDash val="solid"/>
            <a:miter lim="800000"/>
          </a:ln>
        </p:spPr>
        <p:txBody>
          <a:bodyPr wrap="square" rtlCol="0" anchor="ctr">
            <a:spAutoFit/>
          </a:bodyPr>
          <a:lstStyle/>
          <a:p>
            <a:pPr algn="ctr"/>
            <a:r>
              <a:rPr kumimoji="1" lang="ja-JP" altLang="en-US" sz="1400" b="1" dirty="0">
                <a:latin typeface="+mn-ea"/>
              </a:rPr>
              <a:t>再生利用率 </a:t>
            </a:r>
            <a:r>
              <a:rPr kumimoji="1" lang="ja-JP" altLang="en-US" sz="1200" b="1" dirty="0">
                <a:latin typeface="+mn-ea"/>
              </a:rPr>
              <a:t>（一廃）</a:t>
            </a:r>
          </a:p>
        </p:txBody>
      </p:sp>
      <p:sp>
        <p:nvSpPr>
          <p:cNvPr id="39" name="テキスト ボックス 38">
            <a:extLst>
              <a:ext uri="{FF2B5EF4-FFF2-40B4-BE49-F238E27FC236}">
                <a16:creationId xmlns:a16="http://schemas.microsoft.com/office/drawing/2014/main" id="{76272280-E3B9-41F0-A3AC-BA78AC462999}"/>
              </a:ext>
            </a:extLst>
          </p:cNvPr>
          <p:cNvSpPr txBox="1"/>
          <p:nvPr/>
        </p:nvSpPr>
        <p:spPr>
          <a:xfrm>
            <a:off x="6995297" y="911880"/>
            <a:ext cx="2520000" cy="340519"/>
          </a:xfrm>
          <a:prstGeom prst="roundRect">
            <a:avLst/>
          </a:prstGeom>
          <a:solidFill>
            <a:srgbClr val="D9E0D6"/>
          </a:solidFill>
          <a:ln w="3175">
            <a:noFill/>
            <a:prstDash val="solid"/>
            <a:miter lim="800000"/>
          </a:ln>
        </p:spPr>
        <p:txBody>
          <a:bodyPr wrap="square" rtlCol="0" anchor="ctr">
            <a:spAutoFit/>
          </a:bodyPr>
          <a:lstStyle/>
          <a:p>
            <a:pPr algn="ctr"/>
            <a:r>
              <a:rPr kumimoji="1" lang="ja-JP" altLang="en-US" sz="1400" b="1" dirty="0">
                <a:latin typeface="+mn-ea"/>
              </a:rPr>
              <a:t>最終処分量 </a:t>
            </a:r>
            <a:r>
              <a:rPr kumimoji="1" lang="ja-JP" altLang="en-US" sz="1200" b="1" dirty="0">
                <a:latin typeface="+mn-ea"/>
              </a:rPr>
              <a:t>（一廃）</a:t>
            </a:r>
          </a:p>
        </p:txBody>
      </p:sp>
      <p:sp>
        <p:nvSpPr>
          <p:cNvPr id="42" name="テキスト ボックス 41">
            <a:extLst>
              <a:ext uri="{FF2B5EF4-FFF2-40B4-BE49-F238E27FC236}">
                <a16:creationId xmlns:a16="http://schemas.microsoft.com/office/drawing/2014/main" id="{6E7A67B5-B0F2-47B6-A14E-91F066B6EA15}"/>
              </a:ext>
            </a:extLst>
          </p:cNvPr>
          <p:cNvSpPr txBox="1"/>
          <p:nvPr/>
        </p:nvSpPr>
        <p:spPr>
          <a:xfrm>
            <a:off x="541384" y="3636775"/>
            <a:ext cx="2700000" cy="340519"/>
          </a:xfrm>
          <a:prstGeom prst="roundRect">
            <a:avLst/>
          </a:prstGeom>
          <a:solidFill>
            <a:srgbClr val="D9E0D6"/>
          </a:solidFill>
          <a:ln w="3175">
            <a:noFill/>
            <a:prstDash val="solid"/>
            <a:miter lim="800000"/>
          </a:ln>
        </p:spPr>
        <p:txBody>
          <a:bodyPr wrap="square" rtlCol="0" anchor="ctr">
            <a:spAutoFit/>
          </a:bodyPr>
          <a:lstStyle/>
          <a:p>
            <a:pPr algn="ctr"/>
            <a:r>
              <a:rPr kumimoji="1" lang="ja-JP" altLang="en-US" sz="1400" b="1" dirty="0">
                <a:latin typeface="+mn-ea"/>
              </a:rPr>
              <a:t>１人１日当たり生活系ごみ排出量</a:t>
            </a:r>
          </a:p>
        </p:txBody>
      </p:sp>
      <p:sp>
        <p:nvSpPr>
          <p:cNvPr id="45" name="テキスト ボックス 44">
            <a:extLst>
              <a:ext uri="{FF2B5EF4-FFF2-40B4-BE49-F238E27FC236}">
                <a16:creationId xmlns:a16="http://schemas.microsoft.com/office/drawing/2014/main" id="{9B1742AF-BF64-40EC-A4D8-C7CCC5438F72}"/>
              </a:ext>
            </a:extLst>
          </p:cNvPr>
          <p:cNvSpPr txBox="1"/>
          <p:nvPr/>
        </p:nvSpPr>
        <p:spPr>
          <a:xfrm>
            <a:off x="3816002" y="3636775"/>
            <a:ext cx="2520000" cy="340519"/>
          </a:xfrm>
          <a:prstGeom prst="roundRect">
            <a:avLst/>
          </a:prstGeom>
          <a:solidFill>
            <a:srgbClr val="D9E0D6"/>
          </a:solidFill>
          <a:ln w="3175">
            <a:noFill/>
            <a:prstDash val="solid"/>
            <a:miter lim="800000"/>
          </a:ln>
        </p:spPr>
        <p:txBody>
          <a:bodyPr wrap="square" rtlCol="0" anchor="ctr">
            <a:spAutoFit/>
          </a:bodyPr>
          <a:lstStyle/>
          <a:p>
            <a:pPr algn="ctr"/>
            <a:r>
              <a:rPr kumimoji="1" lang="zh-TW" altLang="en-US" sz="1400" b="1" dirty="0">
                <a:latin typeface="+mn-ea"/>
              </a:rPr>
              <a:t>排出量、最終処分量等 </a:t>
            </a:r>
            <a:r>
              <a:rPr kumimoji="1" lang="ja-JP" altLang="en-US" sz="1200" b="1" dirty="0">
                <a:latin typeface="+mn-ea"/>
              </a:rPr>
              <a:t>（産廃）</a:t>
            </a:r>
          </a:p>
        </p:txBody>
      </p:sp>
      <p:sp>
        <p:nvSpPr>
          <p:cNvPr id="46" name="テキスト ボックス 45">
            <a:extLst>
              <a:ext uri="{FF2B5EF4-FFF2-40B4-BE49-F238E27FC236}">
                <a16:creationId xmlns:a16="http://schemas.microsoft.com/office/drawing/2014/main" id="{9C2E917B-EA89-440F-A29D-B29C75C5479C}"/>
              </a:ext>
            </a:extLst>
          </p:cNvPr>
          <p:cNvSpPr txBox="1"/>
          <p:nvPr/>
        </p:nvSpPr>
        <p:spPr>
          <a:xfrm>
            <a:off x="6995297" y="3636775"/>
            <a:ext cx="2520000" cy="340519"/>
          </a:xfrm>
          <a:prstGeom prst="roundRect">
            <a:avLst/>
          </a:prstGeom>
          <a:solidFill>
            <a:srgbClr val="D9E0D6"/>
          </a:solidFill>
          <a:ln w="3175">
            <a:noFill/>
            <a:prstDash val="solid"/>
            <a:miter lim="800000"/>
          </a:ln>
        </p:spPr>
        <p:txBody>
          <a:bodyPr wrap="square" rtlCol="0" anchor="ctr">
            <a:spAutoFit/>
          </a:bodyPr>
          <a:lstStyle/>
          <a:p>
            <a:pPr algn="ctr"/>
            <a:r>
              <a:rPr lang="ja-JP" altLang="en-US" sz="1400" b="1" dirty="0">
                <a:latin typeface="+mn-ea"/>
              </a:rPr>
              <a:t>再生利用率等 </a:t>
            </a:r>
            <a:r>
              <a:rPr lang="ja-JP" altLang="en-US" sz="1200" b="1" dirty="0">
                <a:latin typeface="+mn-ea"/>
              </a:rPr>
              <a:t>（産廃）</a:t>
            </a:r>
            <a:endParaRPr kumimoji="1" lang="ja-JP" altLang="en-US" sz="1200" b="1" dirty="0">
              <a:latin typeface="+mn-ea"/>
            </a:endParaRPr>
          </a:p>
        </p:txBody>
      </p:sp>
      <p:sp>
        <p:nvSpPr>
          <p:cNvPr id="73" name="テキスト ボックス 72">
            <a:extLst>
              <a:ext uri="{FF2B5EF4-FFF2-40B4-BE49-F238E27FC236}">
                <a16:creationId xmlns:a16="http://schemas.microsoft.com/office/drawing/2014/main" id="{1746DC04-CE7B-402D-A821-60387E78763E}"/>
              </a:ext>
            </a:extLst>
          </p:cNvPr>
          <p:cNvSpPr txBox="1"/>
          <p:nvPr/>
        </p:nvSpPr>
        <p:spPr>
          <a:xfrm>
            <a:off x="191760" y="1731014"/>
            <a:ext cx="323165" cy="936104"/>
          </a:xfrm>
          <a:prstGeom prst="rect">
            <a:avLst/>
          </a:prstGeom>
          <a:noFill/>
        </p:spPr>
        <p:txBody>
          <a:bodyPr vert="eaVert" wrap="square" rtlCol="0" anchor="ctr">
            <a:spAutoFit/>
          </a:bodyPr>
          <a:lstStyle/>
          <a:p>
            <a:pPr algn="ctr"/>
            <a:r>
              <a:rPr kumimoji="1" lang="ja-JP" altLang="en-US" sz="900" dirty="0">
                <a:latin typeface="Meiryo UI" panose="020B0604030504040204" pitchFamily="50" charset="-128"/>
                <a:ea typeface="Meiryo UI" panose="020B0604030504040204" pitchFamily="50" charset="-128"/>
              </a:rPr>
              <a:t>万トン</a:t>
            </a:r>
          </a:p>
        </p:txBody>
      </p:sp>
      <p:sp>
        <p:nvSpPr>
          <p:cNvPr id="74" name="テキスト ボックス 73">
            <a:extLst>
              <a:ext uri="{FF2B5EF4-FFF2-40B4-BE49-F238E27FC236}">
                <a16:creationId xmlns:a16="http://schemas.microsoft.com/office/drawing/2014/main" id="{DC802344-C606-4375-A37B-175466D136F8}"/>
              </a:ext>
            </a:extLst>
          </p:cNvPr>
          <p:cNvSpPr txBox="1"/>
          <p:nvPr/>
        </p:nvSpPr>
        <p:spPr>
          <a:xfrm>
            <a:off x="3407521" y="1749540"/>
            <a:ext cx="346249" cy="936104"/>
          </a:xfrm>
          <a:prstGeom prst="rect">
            <a:avLst/>
          </a:prstGeom>
          <a:noFill/>
        </p:spPr>
        <p:txBody>
          <a:bodyPr vert="eaVert" wrap="square" rtlCol="0" anchor="ctr">
            <a:spAutoFit/>
          </a:bodyPr>
          <a:lstStyle/>
          <a:p>
            <a:pPr algn="ctr"/>
            <a:r>
              <a:rPr kumimoji="1" lang="ja-JP" altLang="en-US" sz="1050" dirty="0">
                <a:latin typeface="Meiryo UI" panose="020B0604030504040204" pitchFamily="50" charset="-128"/>
                <a:ea typeface="Meiryo UI" panose="020B0604030504040204" pitchFamily="50" charset="-128"/>
              </a:rPr>
              <a:t>％</a:t>
            </a:r>
          </a:p>
        </p:txBody>
      </p:sp>
      <p:sp>
        <p:nvSpPr>
          <p:cNvPr id="75" name="テキスト ボックス 74">
            <a:extLst>
              <a:ext uri="{FF2B5EF4-FFF2-40B4-BE49-F238E27FC236}">
                <a16:creationId xmlns:a16="http://schemas.microsoft.com/office/drawing/2014/main" id="{1CA60A95-83E3-4D70-A5E3-E4CD45E0F6F3}"/>
              </a:ext>
            </a:extLst>
          </p:cNvPr>
          <p:cNvSpPr txBox="1"/>
          <p:nvPr/>
        </p:nvSpPr>
        <p:spPr>
          <a:xfrm>
            <a:off x="6600941" y="1751943"/>
            <a:ext cx="323165" cy="936104"/>
          </a:xfrm>
          <a:prstGeom prst="rect">
            <a:avLst/>
          </a:prstGeom>
          <a:noFill/>
        </p:spPr>
        <p:txBody>
          <a:bodyPr vert="eaVert" wrap="square" rtlCol="0" anchor="ctr">
            <a:spAutoFit/>
          </a:bodyPr>
          <a:lstStyle/>
          <a:p>
            <a:pPr algn="ctr"/>
            <a:r>
              <a:rPr kumimoji="1" lang="ja-JP" altLang="en-US" sz="900" dirty="0">
                <a:latin typeface="Meiryo UI" panose="020B0604030504040204" pitchFamily="50" charset="-128"/>
                <a:ea typeface="Meiryo UI" panose="020B0604030504040204" pitchFamily="50" charset="-128"/>
              </a:rPr>
              <a:t>万トン</a:t>
            </a:r>
          </a:p>
        </p:txBody>
      </p:sp>
      <p:sp>
        <p:nvSpPr>
          <p:cNvPr id="76" name="テキスト ボックス 75">
            <a:extLst>
              <a:ext uri="{FF2B5EF4-FFF2-40B4-BE49-F238E27FC236}">
                <a16:creationId xmlns:a16="http://schemas.microsoft.com/office/drawing/2014/main" id="{CEEE513B-A5E0-4527-8BD5-71BC02E0D52D}"/>
              </a:ext>
            </a:extLst>
          </p:cNvPr>
          <p:cNvSpPr txBox="1"/>
          <p:nvPr/>
        </p:nvSpPr>
        <p:spPr>
          <a:xfrm>
            <a:off x="221969" y="4660515"/>
            <a:ext cx="323165" cy="584270"/>
          </a:xfrm>
          <a:prstGeom prst="rect">
            <a:avLst/>
          </a:prstGeom>
          <a:noFill/>
        </p:spPr>
        <p:txBody>
          <a:bodyPr vert="eaVert" wrap="square" rtlCol="0" anchor="ctr">
            <a:spAutoFit/>
          </a:bodyPr>
          <a:lstStyle/>
          <a:p>
            <a:pPr algn="ctr"/>
            <a:r>
              <a:rPr kumimoji="1" lang="ja-JP" altLang="en-US" sz="900" dirty="0">
                <a:latin typeface="Meiryo UI" panose="020B0604030504040204" pitchFamily="50" charset="-128"/>
                <a:ea typeface="Meiryo UI" panose="020B0604030504040204" pitchFamily="50" charset="-128"/>
              </a:rPr>
              <a:t>グラム</a:t>
            </a:r>
          </a:p>
        </p:txBody>
      </p:sp>
      <p:sp>
        <p:nvSpPr>
          <p:cNvPr id="77" name="テキスト ボックス 76">
            <a:extLst>
              <a:ext uri="{FF2B5EF4-FFF2-40B4-BE49-F238E27FC236}">
                <a16:creationId xmlns:a16="http://schemas.microsoft.com/office/drawing/2014/main" id="{C4DC957C-91C7-4D0E-A27B-4765873B091B}"/>
              </a:ext>
            </a:extLst>
          </p:cNvPr>
          <p:cNvSpPr txBox="1"/>
          <p:nvPr/>
        </p:nvSpPr>
        <p:spPr>
          <a:xfrm>
            <a:off x="3382866" y="4569707"/>
            <a:ext cx="323165" cy="936104"/>
          </a:xfrm>
          <a:prstGeom prst="rect">
            <a:avLst/>
          </a:prstGeom>
          <a:noFill/>
        </p:spPr>
        <p:txBody>
          <a:bodyPr vert="eaVert" wrap="square" rtlCol="0" anchor="ctr">
            <a:spAutoFit/>
          </a:bodyPr>
          <a:lstStyle/>
          <a:p>
            <a:pPr algn="ctr"/>
            <a:r>
              <a:rPr kumimoji="1" lang="ja-JP" altLang="en-US" sz="900" dirty="0">
                <a:latin typeface="Meiryo UI" panose="020B0604030504040204" pitchFamily="50" charset="-128"/>
                <a:ea typeface="Meiryo UI" panose="020B0604030504040204" pitchFamily="50" charset="-128"/>
              </a:rPr>
              <a:t>万トン</a:t>
            </a:r>
          </a:p>
        </p:txBody>
      </p:sp>
      <p:sp>
        <p:nvSpPr>
          <p:cNvPr id="78" name="テキスト ボックス 77">
            <a:extLst>
              <a:ext uri="{FF2B5EF4-FFF2-40B4-BE49-F238E27FC236}">
                <a16:creationId xmlns:a16="http://schemas.microsoft.com/office/drawing/2014/main" id="{50FC21A4-3F1B-46F7-B1C1-7552F9362C99}"/>
              </a:ext>
            </a:extLst>
          </p:cNvPr>
          <p:cNvSpPr txBox="1"/>
          <p:nvPr/>
        </p:nvSpPr>
        <p:spPr>
          <a:xfrm>
            <a:off x="6522883" y="4495765"/>
            <a:ext cx="346249" cy="936104"/>
          </a:xfrm>
          <a:prstGeom prst="rect">
            <a:avLst/>
          </a:prstGeom>
          <a:noFill/>
        </p:spPr>
        <p:txBody>
          <a:bodyPr vert="eaVert" wrap="square" rtlCol="0" anchor="ctr">
            <a:spAutoFit/>
          </a:bodyPr>
          <a:lstStyle/>
          <a:p>
            <a:pPr algn="ctr"/>
            <a:r>
              <a:rPr kumimoji="1" lang="ja-JP" altLang="en-US" sz="1050" dirty="0">
                <a:latin typeface="Meiryo UI" panose="020B0604030504040204" pitchFamily="50" charset="-128"/>
                <a:ea typeface="Meiryo UI" panose="020B0604030504040204" pitchFamily="50" charset="-128"/>
              </a:rPr>
              <a:t>％</a:t>
            </a:r>
          </a:p>
        </p:txBody>
      </p:sp>
      <p:sp>
        <p:nvSpPr>
          <p:cNvPr id="79" name="スライド番号プレースホルダー 3">
            <a:extLst>
              <a:ext uri="{FF2B5EF4-FFF2-40B4-BE49-F238E27FC236}">
                <a16:creationId xmlns:a16="http://schemas.microsoft.com/office/drawing/2014/main" id="{DDE80027-97FC-4138-92F1-B6FEA3F5F3E4}"/>
              </a:ext>
            </a:extLst>
          </p:cNvPr>
          <p:cNvSpPr>
            <a:spLocks noGrp="1"/>
          </p:cNvSpPr>
          <p:nvPr>
            <p:ph type="sldNum" sz="quarter" idx="12"/>
          </p:nvPr>
        </p:nvSpPr>
        <p:spPr>
          <a:xfrm>
            <a:off x="7569200" y="6400800"/>
            <a:ext cx="2311400" cy="457200"/>
          </a:xfrm>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36E837CE-7CDF-4BEA-BAE3-F2B587CC5B3F}" type="slidenum">
              <a:rPr kumimoji="0" lang="en-US" altLang="ja-JP" sz="1100" smtClean="0">
                <a:latin typeface="+mn-ea"/>
                <a:ea typeface="+mn-ea"/>
              </a:rPr>
              <a:pPr>
                <a:spcBef>
                  <a:spcPct val="0"/>
                </a:spcBef>
                <a:buClrTx/>
                <a:buSzTx/>
                <a:buFontTx/>
                <a:buNone/>
              </a:pPr>
              <a:t>4</a:t>
            </a:fld>
            <a:endParaRPr kumimoji="0" lang="en-US" altLang="ja-JP" sz="1100" dirty="0">
              <a:latin typeface="+mn-ea"/>
              <a:ea typeface="+mn-ea"/>
            </a:endParaRPr>
          </a:p>
        </p:txBody>
      </p:sp>
    </p:spTree>
    <p:extLst>
      <p:ext uri="{BB962C8B-B14F-4D97-AF65-F5344CB8AC3E}">
        <p14:creationId xmlns:p14="http://schemas.microsoft.com/office/powerpoint/2010/main" val="2969397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図 31">
            <a:extLst>
              <a:ext uri="{FF2B5EF4-FFF2-40B4-BE49-F238E27FC236}">
                <a16:creationId xmlns:a16="http://schemas.microsoft.com/office/drawing/2014/main" id="{26F90A6A-210E-4EC3-A56B-CC884E1266B4}"/>
              </a:ext>
            </a:extLst>
          </p:cNvPr>
          <p:cNvPicPr preferRelativeResize="0">
            <a:picLocks noChangeAspect="1"/>
          </p:cNvPicPr>
          <p:nvPr/>
        </p:nvPicPr>
        <p:blipFill rotWithShape="1">
          <a:blip r:embed="rId2"/>
          <a:srcRect l="6177" b="2938"/>
          <a:stretch/>
        </p:blipFill>
        <p:spPr>
          <a:xfrm>
            <a:off x="5216610" y="4387978"/>
            <a:ext cx="3103717" cy="2196000"/>
          </a:xfrm>
          <a:prstGeom prst="rect">
            <a:avLst/>
          </a:prstGeom>
        </p:spPr>
      </p:pic>
      <p:pic>
        <p:nvPicPr>
          <p:cNvPr id="33" name="図 32">
            <a:extLst>
              <a:ext uri="{FF2B5EF4-FFF2-40B4-BE49-F238E27FC236}">
                <a16:creationId xmlns:a16="http://schemas.microsoft.com/office/drawing/2014/main" id="{21C52A05-A096-47EE-A2D2-C5E2278D1874}"/>
              </a:ext>
            </a:extLst>
          </p:cNvPr>
          <p:cNvPicPr preferRelativeResize="0">
            <a:picLocks noChangeAspect="1"/>
          </p:cNvPicPr>
          <p:nvPr/>
        </p:nvPicPr>
        <p:blipFill rotWithShape="1">
          <a:blip r:embed="rId3"/>
          <a:srcRect l="6804" t="-652" r="-1036" b="3211"/>
          <a:stretch/>
        </p:blipFill>
        <p:spPr>
          <a:xfrm>
            <a:off x="1643830" y="4360574"/>
            <a:ext cx="3075839" cy="2196000"/>
          </a:xfrm>
          <a:prstGeom prst="rect">
            <a:avLst/>
          </a:prstGeom>
        </p:spPr>
      </p:pic>
      <p:cxnSp>
        <p:nvCxnSpPr>
          <p:cNvPr id="4" name="直線コネクタ 3">
            <a:extLst>
              <a:ext uri="{FF2B5EF4-FFF2-40B4-BE49-F238E27FC236}">
                <a16:creationId xmlns:a16="http://schemas.microsoft.com/office/drawing/2014/main" id="{7A130F7E-A0EC-42A9-8449-94204D041143}"/>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5" name="タイトル 1">
            <a:extLst>
              <a:ext uri="{FF2B5EF4-FFF2-40B4-BE49-F238E27FC236}">
                <a16:creationId xmlns:a16="http://schemas.microsoft.com/office/drawing/2014/main" id="{2CC017F8-649D-43F9-9386-A1F490D20408}"/>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計画目標及び実績（プラスチックごみ）</a:t>
            </a:r>
          </a:p>
        </p:txBody>
      </p:sp>
      <p:pic>
        <p:nvPicPr>
          <p:cNvPr id="6" name="図 5">
            <a:extLst>
              <a:ext uri="{FF2B5EF4-FFF2-40B4-BE49-F238E27FC236}">
                <a16:creationId xmlns:a16="http://schemas.microsoft.com/office/drawing/2014/main" id="{C597C43E-91E5-4168-99DF-868C1B7C5D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76" y="0"/>
            <a:ext cx="128464" cy="6858592"/>
          </a:xfrm>
          <a:prstGeom prst="rect">
            <a:avLst/>
          </a:prstGeom>
        </p:spPr>
      </p:pic>
      <p:graphicFrame>
        <p:nvGraphicFramePr>
          <p:cNvPr id="8" name="表 7">
            <a:extLst>
              <a:ext uri="{FF2B5EF4-FFF2-40B4-BE49-F238E27FC236}">
                <a16:creationId xmlns:a16="http://schemas.microsoft.com/office/drawing/2014/main" id="{733532DD-2B6B-4E91-891E-6FE0C1805A52}"/>
              </a:ext>
            </a:extLst>
          </p:cNvPr>
          <p:cNvGraphicFramePr>
            <a:graphicFrameLocks noGrp="1"/>
          </p:cNvGraphicFramePr>
          <p:nvPr>
            <p:extLst>
              <p:ext uri="{D42A27DB-BD31-4B8C-83A1-F6EECF244321}">
                <p14:modId xmlns:p14="http://schemas.microsoft.com/office/powerpoint/2010/main" val="194454803"/>
              </p:ext>
            </p:extLst>
          </p:nvPr>
        </p:nvGraphicFramePr>
        <p:xfrm>
          <a:off x="402208" y="997339"/>
          <a:ext cx="9266600" cy="2735999"/>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4119535337"/>
                    </a:ext>
                  </a:extLst>
                </a:gridCol>
                <a:gridCol w="2462600">
                  <a:extLst>
                    <a:ext uri="{9D8B030D-6E8A-4147-A177-3AD203B41FA5}">
                      <a16:colId xmlns:a16="http://schemas.microsoft.com/office/drawing/2014/main" val="20000"/>
                    </a:ext>
                  </a:extLst>
                </a:gridCol>
                <a:gridCol w="864000">
                  <a:extLst>
                    <a:ext uri="{9D8B030D-6E8A-4147-A177-3AD203B41FA5}">
                      <a16:colId xmlns:a16="http://schemas.microsoft.com/office/drawing/2014/main" val="20001"/>
                    </a:ext>
                  </a:extLst>
                </a:gridCol>
                <a:gridCol w="864000">
                  <a:extLst>
                    <a:ext uri="{9D8B030D-6E8A-4147-A177-3AD203B41FA5}">
                      <a16:colId xmlns:a16="http://schemas.microsoft.com/office/drawing/2014/main" val="20005"/>
                    </a:ext>
                  </a:extLst>
                </a:gridCol>
                <a:gridCol w="4716000">
                  <a:extLst>
                    <a:ext uri="{9D8B030D-6E8A-4147-A177-3AD203B41FA5}">
                      <a16:colId xmlns:a16="http://schemas.microsoft.com/office/drawing/2014/main" val="2239844779"/>
                    </a:ext>
                  </a:extLst>
                </a:gridCol>
              </a:tblGrid>
              <a:tr h="530497">
                <a:tc gridSpan="2">
                  <a:txBody>
                    <a:bodyPr/>
                    <a:lstStyle/>
                    <a:p>
                      <a:pPr algn="ctr">
                        <a:lnSpc>
                          <a:spcPts val="1800"/>
                        </a:lnSpc>
                      </a:pPr>
                      <a:r>
                        <a:rPr kumimoji="1" lang="ja-JP" altLang="en-US" sz="1300" b="1" dirty="0">
                          <a:solidFill>
                            <a:schemeClr val="tx1"/>
                          </a:solidFill>
                          <a:latin typeface="+mn-ea"/>
                          <a:ea typeface="+mn-ea"/>
                        </a:rPr>
                        <a:t>項　目</a:t>
                      </a:r>
                      <a:endParaRPr kumimoji="1" lang="en-US" altLang="ja-JP" sz="1300" b="1"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D9E0D6"/>
                    </a:solidFill>
                  </a:tcPr>
                </a:tc>
                <a:tc hMerge="1">
                  <a:txBody>
                    <a:bodyPr/>
                    <a:lstStyle/>
                    <a:p>
                      <a:pPr algn="ctr">
                        <a:lnSpc>
                          <a:spcPts val="1800"/>
                        </a:lnSpc>
                      </a:pPr>
                      <a:r>
                        <a:rPr kumimoji="1" lang="ja-JP" altLang="en-US" sz="1400" b="0" dirty="0">
                          <a:solidFill>
                            <a:schemeClr val="tx1"/>
                          </a:solidFill>
                          <a:latin typeface="+mn-ea"/>
                          <a:ea typeface="+mn-ea"/>
                        </a:rPr>
                        <a:t>項　目</a:t>
                      </a:r>
                      <a:endParaRPr kumimoji="1" lang="en-US" altLang="ja-JP" sz="1400" b="0" dirty="0">
                        <a:solidFill>
                          <a:schemeClr val="tx1"/>
                        </a:solidFill>
                        <a:latin typeface="+mn-ea"/>
                        <a:ea typeface="+mn-ea"/>
                      </a:endParaRP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9E0D6"/>
                    </a:solidFill>
                  </a:tcPr>
                </a:tc>
                <a:tc>
                  <a:txBody>
                    <a:bodyPr/>
                    <a:lstStyle/>
                    <a:p>
                      <a:pPr algn="ctr">
                        <a:lnSpc>
                          <a:spcPts val="1800"/>
                        </a:lnSpc>
                      </a:pPr>
                      <a:r>
                        <a:rPr kumimoji="1" lang="en-US" altLang="ja-JP" sz="1300" b="1" dirty="0">
                          <a:solidFill>
                            <a:schemeClr val="tx1"/>
                          </a:solidFill>
                          <a:latin typeface="+mn-ea"/>
                          <a:ea typeface="+mn-ea"/>
                        </a:rPr>
                        <a:t>2019</a:t>
                      </a:r>
                      <a:r>
                        <a:rPr kumimoji="1" lang="ja-JP" altLang="en-US" sz="1300" b="1" dirty="0">
                          <a:solidFill>
                            <a:schemeClr val="tx1"/>
                          </a:solidFill>
                          <a:latin typeface="+mn-ea"/>
                          <a:ea typeface="+mn-ea"/>
                        </a:rPr>
                        <a:t>年度</a:t>
                      </a:r>
                    </a:p>
                  </a:txBody>
                  <a:tcPr marL="74303" marR="74303" marT="37154" marB="37154" anchor="ctr">
                    <a:lnL w="38100" cap="flat" cmpd="sng" algn="ctr">
                      <a:solidFill>
                        <a:schemeClr val="bg1"/>
                      </a:solidFill>
                      <a:prstDash val="solid"/>
                      <a:round/>
                      <a:headEnd type="none" w="med" len="med"/>
                      <a:tailEnd type="none" w="med" len="med"/>
                    </a:lnL>
                    <a:solidFill>
                      <a:srgbClr val="D9E0D6"/>
                    </a:solidFill>
                  </a:tcPr>
                </a:tc>
                <a:tc>
                  <a:txBody>
                    <a:bodyPr/>
                    <a:lstStyle/>
                    <a:p>
                      <a:pPr algn="ctr">
                        <a:lnSpc>
                          <a:spcPts val="1800"/>
                        </a:lnSpc>
                      </a:pPr>
                      <a:r>
                        <a:rPr kumimoji="1" lang="ja-JP" altLang="en-US" sz="1300" b="1" dirty="0">
                          <a:solidFill>
                            <a:schemeClr val="tx1"/>
                          </a:solidFill>
                          <a:latin typeface="+mn-ea"/>
                          <a:ea typeface="+mn-ea"/>
                        </a:rPr>
                        <a:t>（目標）</a:t>
                      </a:r>
                      <a:endParaRPr kumimoji="1" lang="en-US" altLang="ja-JP" sz="1300" b="1" dirty="0">
                        <a:solidFill>
                          <a:schemeClr val="tx1"/>
                        </a:solidFill>
                        <a:latin typeface="+mn-ea"/>
                        <a:ea typeface="+mn-ea"/>
                      </a:endParaRPr>
                    </a:p>
                    <a:p>
                      <a:pPr algn="ctr">
                        <a:lnSpc>
                          <a:spcPts val="1800"/>
                        </a:lnSpc>
                      </a:pPr>
                      <a:r>
                        <a:rPr kumimoji="1" lang="en-US" altLang="ja-JP" sz="1300" b="1" dirty="0">
                          <a:solidFill>
                            <a:schemeClr val="tx1"/>
                          </a:solidFill>
                          <a:latin typeface="+mn-ea"/>
                          <a:ea typeface="+mn-ea"/>
                        </a:rPr>
                        <a:t>2025</a:t>
                      </a:r>
                      <a:r>
                        <a:rPr kumimoji="1" lang="ja-JP" altLang="en-US" sz="1300" b="1" dirty="0">
                          <a:solidFill>
                            <a:schemeClr val="tx1"/>
                          </a:solidFill>
                          <a:latin typeface="+mn-ea"/>
                          <a:ea typeface="+mn-ea"/>
                        </a:rPr>
                        <a:t>年度</a:t>
                      </a:r>
                    </a:p>
                  </a:txBody>
                  <a:tcPr marL="74303" marR="74303" marT="37154" marB="37154" anchor="ctr">
                    <a:lnR w="38100" cap="flat" cmpd="sng" algn="ctr">
                      <a:solidFill>
                        <a:schemeClr val="bg1"/>
                      </a:solidFill>
                      <a:prstDash val="solid"/>
                      <a:round/>
                      <a:headEnd type="none" w="med" len="med"/>
                      <a:tailEnd type="none" w="med" len="med"/>
                    </a:lnR>
                    <a:solidFill>
                      <a:srgbClr val="D9E0D6"/>
                    </a:solidFill>
                  </a:tcPr>
                </a:tc>
                <a:tc>
                  <a:txBody>
                    <a:bodyPr/>
                    <a:lstStyle/>
                    <a:p>
                      <a:pPr algn="ctr">
                        <a:lnSpc>
                          <a:spcPts val="1800"/>
                        </a:lnSpc>
                      </a:pPr>
                      <a:r>
                        <a:rPr kumimoji="1" lang="ja-JP" altLang="en-US" sz="1300" b="1" dirty="0">
                          <a:solidFill>
                            <a:schemeClr val="tx1"/>
                          </a:solidFill>
                          <a:latin typeface="+mn-ea"/>
                          <a:ea typeface="+mn-ea"/>
                        </a:rPr>
                        <a:t>目標値設定の考え方</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D9E0D6"/>
                    </a:solidFill>
                  </a:tcPr>
                </a:tc>
                <a:extLst>
                  <a:ext uri="{0D108BD9-81ED-4DB2-BD59-A6C34878D82A}">
                    <a16:rowId xmlns:a16="http://schemas.microsoft.com/office/drawing/2014/main" val="10000"/>
                  </a:ext>
                </a:extLst>
              </a:tr>
              <a:tr h="532363">
                <a:tc rowSpan="2">
                  <a:txBody>
                    <a:bodyPr/>
                    <a:lstStyle/>
                    <a:p>
                      <a:pPr algn="ctr"/>
                      <a:r>
                        <a:rPr kumimoji="1" lang="ja-JP" altLang="en-US" sz="1300" b="0" dirty="0">
                          <a:latin typeface="+mn-ea"/>
                          <a:ea typeface="+mn-ea"/>
                        </a:rPr>
                        <a:t>一廃</a:t>
                      </a: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l"/>
                      <a:r>
                        <a:rPr kumimoji="1" lang="ja-JP" altLang="en-US" sz="1300" b="0" dirty="0">
                          <a:latin typeface="+mn-ea"/>
                          <a:ea typeface="+mn-ea"/>
                        </a:rPr>
                        <a:t>容器包装プラ排出量 （万トン</a:t>
                      </a:r>
                      <a:r>
                        <a:rPr kumimoji="1" lang="en-US" altLang="ja-JP" sz="1300" b="0" dirty="0">
                          <a:latin typeface="+mn-ea"/>
                          <a:ea typeface="+mn-ea"/>
                        </a:rPr>
                        <a:t>)</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24</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tc>
                  <a:txBody>
                    <a:bodyPr/>
                    <a:lstStyle/>
                    <a:p>
                      <a:pPr algn="ctr"/>
                      <a:r>
                        <a:rPr kumimoji="1" lang="en-US" altLang="ja-JP" sz="1300" b="0" dirty="0">
                          <a:solidFill>
                            <a:schemeClr val="tx1"/>
                          </a:solidFill>
                          <a:latin typeface="+mn-ea"/>
                          <a:ea typeface="+mn-ea"/>
                        </a:rPr>
                        <a:t>21</a:t>
                      </a:r>
                      <a:endParaRPr kumimoji="1" lang="ja-JP" altLang="en-US" sz="1300" b="0"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国の「プラスチック資源循環戦略」の目標（</a:t>
                      </a:r>
                      <a:r>
                        <a:rPr kumimoji="1" lang="en-US" altLang="ja-JP" sz="1300" b="0" dirty="0">
                          <a:solidFill>
                            <a:schemeClr val="tx1"/>
                          </a:solidFill>
                          <a:latin typeface="+mn-ea"/>
                          <a:ea typeface="+mn-ea"/>
                        </a:rPr>
                        <a:t>2030</a:t>
                      </a:r>
                      <a:r>
                        <a:rPr kumimoji="1" lang="ja-JP" altLang="en-US" sz="1300" b="0" dirty="0">
                          <a:solidFill>
                            <a:schemeClr val="tx1"/>
                          </a:solidFill>
                          <a:latin typeface="+mn-ea"/>
                          <a:ea typeface="+mn-ea"/>
                        </a:rPr>
                        <a:t>年までにワンウェイプラスチックを累積</a:t>
                      </a:r>
                      <a:r>
                        <a:rPr kumimoji="1" lang="en-US" altLang="ja-JP" sz="1300" b="0" dirty="0">
                          <a:solidFill>
                            <a:schemeClr val="tx1"/>
                          </a:solidFill>
                          <a:latin typeface="+mn-ea"/>
                          <a:ea typeface="+mn-ea"/>
                        </a:rPr>
                        <a:t>25%</a:t>
                      </a:r>
                      <a:r>
                        <a:rPr kumimoji="1" lang="ja-JP" altLang="en-US" sz="1300" b="0" dirty="0">
                          <a:solidFill>
                            <a:schemeClr val="tx1"/>
                          </a:solidFill>
                          <a:latin typeface="+mn-ea"/>
                          <a:ea typeface="+mn-ea"/>
                        </a:rPr>
                        <a:t>排出抑制）の達成を見据えた目標値</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extLst>
                  <a:ext uri="{0D108BD9-81ED-4DB2-BD59-A6C34878D82A}">
                    <a16:rowId xmlns:a16="http://schemas.microsoft.com/office/drawing/2014/main" val="10001"/>
                  </a:ext>
                </a:extLst>
              </a:tr>
              <a:tr h="532363">
                <a:tc vMerge="1">
                  <a:txBody>
                    <a:bodyPr/>
                    <a:lstStyle/>
                    <a:p>
                      <a:pPr algn="l"/>
                      <a:endParaRPr kumimoji="1" lang="ja-JP" altLang="en-US" sz="1400" b="0" dirty="0">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l"/>
                      <a:r>
                        <a:rPr kumimoji="1" lang="ja-JP" altLang="en-US" sz="1300" b="0" dirty="0">
                          <a:latin typeface="+mn-ea"/>
                          <a:ea typeface="+mn-ea"/>
                        </a:rPr>
                        <a:t>容器包装プラ再生利用率 （％）</a:t>
                      </a:r>
                      <a:endParaRPr kumimoji="1" lang="en-US" altLang="ja-JP" sz="1300" b="0" dirty="0">
                        <a:latin typeface="+mn-ea"/>
                        <a:ea typeface="+mn-ea"/>
                      </a:endParaRP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27</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tc>
                  <a:txBody>
                    <a:bodyPr/>
                    <a:lstStyle/>
                    <a:p>
                      <a:pPr algn="ctr"/>
                      <a:r>
                        <a:rPr kumimoji="1" lang="en-US" altLang="ja-JP" sz="1300" b="0" dirty="0">
                          <a:solidFill>
                            <a:schemeClr val="tx1"/>
                          </a:solidFill>
                          <a:latin typeface="+mn-ea"/>
                          <a:ea typeface="+mn-ea"/>
                        </a:rPr>
                        <a:t>50</a:t>
                      </a:r>
                      <a:endParaRPr kumimoji="1" lang="ja-JP" altLang="en-US" sz="1300" b="0"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プラ戦略の目標（</a:t>
                      </a:r>
                      <a:r>
                        <a:rPr kumimoji="1" lang="en-US" altLang="ja-JP" sz="1300" b="0" dirty="0">
                          <a:solidFill>
                            <a:schemeClr val="tx1"/>
                          </a:solidFill>
                          <a:latin typeface="+mn-ea"/>
                          <a:ea typeface="+mn-ea"/>
                        </a:rPr>
                        <a:t>2030</a:t>
                      </a:r>
                      <a:r>
                        <a:rPr kumimoji="1" lang="ja-JP" altLang="en-US" sz="1300" b="0" dirty="0">
                          <a:solidFill>
                            <a:schemeClr val="tx1"/>
                          </a:solidFill>
                          <a:latin typeface="+mn-ea"/>
                          <a:ea typeface="+mn-ea"/>
                        </a:rPr>
                        <a:t>年までに容器包装の</a:t>
                      </a:r>
                      <a:r>
                        <a:rPr kumimoji="1" lang="en-US" altLang="ja-JP" sz="1300" b="0" dirty="0">
                          <a:solidFill>
                            <a:schemeClr val="tx1"/>
                          </a:solidFill>
                          <a:latin typeface="+mn-ea"/>
                          <a:ea typeface="+mn-ea"/>
                        </a:rPr>
                        <a:t>6</a:t>
                      </a:r>
                      <a:r>
                        <a:rPr kumimoji="1" lang="ja-JP" altLang="en-US" sz="1300" b="0" dirty="0">
                          <a:solidFill>
                            <a:schemeClr val="tx1"/>
                          </a:solidFill>
                          <a:latin typeface="+mn-ea"/>
                          <a:ea typeface="+mn-ea"/>
                        </a:rPr>
                        <a:t>割をリユース・リサイクル）の達成を見据えた目標値</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extLst>
                  <a:ext uri="{0D108BD9-81ED-4DB2-BD59-A6C34878D82A}">
                    <a16:rowId xmlns:a16="http://schemas.microsoft.com/office/drawing/2014/main" val="2776034556"/>
                  </a:ext>
                </a:extLst>
              </a:tr>
              <a:tr h="570388">
                <a:tc rowSpan="2">
                  <a:txBody>
                    <a:bodyPr/>
                    <a:lstStyle/>
                    <a:p>
                      <a:pPr algn="ctr"/>
                      <a:r>
                        <a:rPr kumimoji="1" lang="ja-JP" altLang="en-US" sz="1300" b="0" dirty="0">
                          <a:latin typeface="+mn-ea"/>
                          <a:ea typeface="+mn-ea"/>
                        </a:rPr>
                        <a:t>一廃・産廃</a:t>
                      </a: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l"/>
                      <a:r>
                        <a:rPr kumimoji="1" lang="ja-JP" altLang="en-US" sz="1300" b="0" dirty="0">
                          <a:latin typeface="+mn-ea"/>
                          <a:ea typeface="+mn-ea"/>
                        </a:rPr>
                        <a:t>プラスチック焼却量 </a:t>
                      </a:r>
                      <a:r>
                        <a:rPr kumimoji="1" lang="en-US" altLang="ja-JP" sz="1300" b="0" dirty="0">
                          <a:latin typeface="+mn-ea"/>
                          <a:ea typeface="+mn-ea"/>
                        </a:rPr>
                        <a:t>(</a:t>
                      </a:r>
                      <a:r>
                        <a:rPr kumimoji="1" lang="ja-JP" altLang="en-US" sz="1300" b="0" dirty="0">
                          <a:latin typeface="+mn-ea"/>
                          <a:ea typeface="+mn-ea"/>
                        </a:rPr>
                        <a:t>万トン</a:t>
                      </a:r>
                      <a:r>
                        <a:rPr kumimoji="1" lang="en-US" altLang="ja-JP" sz="1300" b="0" dirty="0">
                          <a:latin typeface="+mn-ea"/>
                          <a:ea typeface="+mn-ea"/>
                        </a:rPr>
                        <a:t>)</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48</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tc>
                  <a:txBody>
                    <a:bodyPr/>
                    <a:lstStyle/>
                    <a:p>
                      <a:pPr algn="ctr"/>
                      <a:r>
                        <a:rPr kumimoji="1" lang="en-US" altLang="ja-JP" sz="1300" b="0" dirty="0">
                          <a:solidFill>
                            <a:schemeClr val="tx1"/>
                          </a:solidFill>
                          <a:latin typeface="+mn-ea"/>
                          <a:ea typeface="+mn-ea"/>
                        </a:rPr>
                        <a:t>36</a:t>
                      </a:r>
                      <a:endParaRPr kumimoji="1" lang="ja-JP" altLang="en-US" sz="1300" b="0"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容器包装・製品プラスチックの削減、分別排出、リユース・リサイクルへの誘導等の効果を見込んだ目標値</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extLst>
                  <a:ext uri="{0D108BD9-81ED-4DB2-BD59-A6C34878D82A}">
                    <a16:rowId xmlns:a16="http://schemas.microsoft.com/office/drawing/2014/main" val="3918675045"/>
                  </a:ext>
                </a:extLst>
              </a:tr>
              <a:tr h="570388">
                <a:tc vMerge="1">
                  <a:txBody>
                    <a:bodyPr/>
                    <a:lstStyle/>
                    <a:p>
                      <a:pPr algn="l"/>
                      <a:endParaRPr kumimoji="1" lang="ja-JP" altLang="en-US" sz="1400" b="0" dirty="0">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l"/>
                      <a:r>
                        <a:rPr kumimoji="1" lang="ja-JP" altLang="en-US" sz="1300" b="0" dirty="0">
                          <a:latin typeface="+mn-ea"/>
                          <a:ea typeface="+mn-ea"/>
                        </a:rPr>
                        <a:t>プラスチック有効利用率 </a:t>
                      </a:r>
                      <a:r>
                        <a:rPr kumimoji="1" lang="en-US" altLang="ja-JP" sz="1300" b="0" dirty="0">
                          <a:latin typeface="+mn-ea"/>
                          <a:ea typeface="+mn-ea"/>
                        </a:rPr>
                        <a:t>(</a:t>
                      </a:r>
                      <a:r>
                        <a:rPr kumimoji="1" lang="ja-JP" altLang="en-US" sz="1300" b="0" dirty="0">
                          <a:latin typeface="+mn-ea"/>
                          <a:ea typeface="+mn-ea"/>
                        </a:rPr>
                        <a:t>％</a:t>
                      </a:r>
                      <a:r>
                        <a:rPr kumimoji="1" lang="en-US" altLang="ja-JP" sz="1300" b="0" dirty="0">
                          <a:latin typeface="+mn-ea"/>
                          <a:ea typeface="+mn-ea"/>
                        </a:rPr>
                        <a:t>)</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ctr"/>
                      <a:r>
                        <a:rPr kumimoji="1" lang="en-US" altLang="ja-JP" sz="1300" b="0" dirty="0">
                          <a:solidFill>
                            <a:schemeClr val="tx1"/>
                          </a:solidFill>
                          <a:latin typeface="+mn-ea"/>
                          <a:ea typeface="+mn-ea"/>
                        </a:rPr>
                        <a:t>88</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tc>
                  <a:txBody>
                    <a:bodyPr/>
                    <a:lstStyle/>
                    <a:p>
                      <a:pPr algn="ctr"/>
                      <a:r>
                        <a:rPr kumimoji="1" lang="en-US" altLang="ja-JP" sz="1300" b="0" dirty="0">
                          <a:solidFill>
                            <a:schemeClr val="tx1"/>
                          </a:solidFill>
                          <a:latin typeface="+mn-ea"/>
                          <a:ea typeface="+mn-ea"/>
                        </a:rPr>
                        <a:t>94</a:t>
                      </a:r>
                      <a:endParaRPr kumimoji="1" lang="ja-JP" altLang="en-US" sz="1300" b="0" dirty="0">
                        <a:solidFill>
                          <a:schemeClr val="tx1"/>
                        </a:solidFill>
                        <a:latin typeface="+mn-ea"/>
                        <a:ea typeface="+mn-ea"/>
                      </a:endParaRP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algn="just"/>
                      <a:r>
                        <a:rPr kumimoji="1" lang="ja-JP" altLang="en-US" sz="1300" b="0" dirty="0">
                          <a:solidFill>
                            <a:schemeClr val="tx1"/>
                          </a:solidFill>
                          <a:latin typeface="+mn-ea"/>
                          <a:ea typeface="+mn-ea"/>
                        </a:rPr>
                        <a:t>プラ戦略の目標（</a:t>
                      </a:r>
                      <a:r>
                        <a:rPr kumimoji="1" lang="en-US" altLang="ja-JP" sz="1300" b="0" dirty="0">
                          <a:solidFill>
                            <a:schemeClr val="tx1"/>
                          </a:solidFill>
                          <a:latin typeface="+mn-ea"/>
                          <a:ea typeface="+mn-ea"/>
                        </a:rPr>
                        <a:t>2035</a:t>
                      </a:r>
                      <a:r>
                        <a:rPr kumimoji="1" lang="ja-JP" altLang="en-US" sz="1300" b="0" dirty="0">
                          <a:solidFill>
                            <a:schemeClr val="tx1"/>
                          </a:solidFill>
                          <a:latin typeface="+mn-ea"/>
                          <a:ea typeface="+mn-ea"/>
                        </a:rPr>
                        <a:t>年までに使用済みプラスチックを</a:t>
                      </a:r>
                      <a:r>
                        <a:rPr kumimoji="1" lang="en-US" altLang="ja-JP" sz="1300" b="0" dirty="0">
                          <a:solidFill>
                            <a:schemeClr val="tx1"/>
                          </a:solidFill>
                          <a:latin typeface="+mn-ea"/>
                          <a:ea typeface="+mn-ea"/>
                        </a:rPr>
                        <a:t>100%</a:t>
                      </a:r>
                      <a:r>
                        <a:rPr kumimoji="1" lang="ja-JP" altLang="en-US" sz="1300" b="0" dirty="0">
                          <a:solidFill>
                            <a:schemeClr val="tx1"/>
                          </a:solidFill>
                          <a:latin typeface="+mn-ea"/>
                          <a:ea typeface="+mn-ea"/>
                        </a:rPr>
                        <a:t>リユース・リサイクル等により有効利用）の達成を見据えた目標値</a:t>
                      </a:r>
                    </a:p>
                  </a:txBody>
                  <a:tcPr marL="74303" marR="74303" marT="37154" marB="37154" anchor="ctr">
                    <a:lnL w="38100" cap="flat" cmpd="sng" algn="ctr">
                      <a:solidFill>
                        <a:schemeClr val="bg1"/>
                      </a:solidFill>
                      <a:prstDash val="solid"/>
                      <a:round/>
                      <a:headEnd type="none" w="med" len="med"/>
                      <a:tailEnd type="none" w="med" len="med"/>
                    </a:lnL>
                    <a:solidFill>
                      <a:srgbClr val="F9F9F5"/>
                    </a:solidFill>
                  </a:tcPr>
                </a:tc>
                <a:extLst>
                  <a:ext uri="{0D108BD9-81ED-4DB2-BD59-A6C34878D82A}">
                    <a16:rowId xmlns:a16="http://schemas.microsoft.com/office/drawing/2014/main" val="3942819137"/>
                  </a:ext>
                </a:extLst>
              </a:tr>
            </a:tbl>
          </a:graphicData>
        </a:graphic>
      </p:graphicFrame>
      <p:sp>
        <p:nvSpPr>
          <p:cNvPr id="23" name="テキスト ボックス 22">
            <a:extLst>
              <a:ext uri="{FF2B5EF4-FFF2-40B4-BE49-F238E27FC236}">
                <a16:creationId xmlns:a16="http://schemas.microsoft.com/office/drawing/2014/main" id="{44182A14-FF48-4EBF-8A08-B2C2CDCE5D3A}"/>
              </a:ext>
            </a:extLst>
          </p:cNvPr>
          <p:cNvSpPr txBox="1"/>
          <p:nvPr/>
        </p:nvSpPr>
        <p:spPr>
          <a:xfrm>
            <a:off x="1843894" y="4043556"/>
            <a:ext cx="2700000" cy="340519"/>
          </a:xfrm>
          <a:prstGeom prst="roundRect">
            <a:avLst/>
          </a:prstGeom>
          <a:solidFill>
            <a:srgbClr val="D9E0D6"/>
          </a:solidFill>
          <a:ln w="3175">
            <a:noFill/>
            <a:prstDash val="solid"/>
            <a:miter lim="800000"/>
          </a:ln>
        </p:spPr>
        <p:txBody>
          <a:bodyPr wrap="square" rtlCol="0" anchor="ctr">
            <a:spAutoFit/>
          </a:bodyPr>
          <a:lstStyle/>
          <a:p>
            <a:pPr algn="ctr"/>
            <a:r>
              <a:rPr kumimoji="1" lang="ja-JP" altLang="en-US" sz="1400" b="1" dirty="0">
                <a:latin typeface="+mn-ea"/>
              </a:rPr>
              <a:t>容器包装プラ 排出量 </a:t>
            </a:r>
            <a:r>
              <a:rPr kumimoji="1" lang="ja-JP" altLang="en-US" sz="1200" b="1" dirty="0">
                <a:latin typeface="+mn-ea"/>
              </a:rPr>
              <a:t>（一廃）</a:t>
            </a:r>
          </a:p>
        </p:txBody>
      </p:sp>
      <p:sp>
        <p:nvSpPr>
          <p:cNvPr id="24" name="テキスト ボックス 23">
            <a:extLst>
              <a:ext uri="{FF2B5EF4-FFF2-40B4-BE49-F238E27FC236}">
                <a16:creationId xmlns:a16="http://schemas.microsoft.com/office/drawing/2014/main" id="{D2EF70FE-45DC-4CBC-8C28-E95EEC979C15}"/>
              </a:ext>
            </a:extLst>
          </p:cNvPr>
          <p:cNvSpPr txBox="1"/>
          <p:nvPr/>
        </p:nvSpPr>
        <p:spPr>
          <a:xfrm>
            <a:off x="5500546" y="4043556"/>
            <a:ext cx="2700000" cy="340519"/>
          </a:xfrm>
          <a:prstGeom prst="roundRect">
            <a:avLst/>
          </a:prstGeom>
          <a:solidFill>
            <a:srgbClr val="D9E0D6"/>
          </a:solidFill>
          <a:ln w="3175">
            <a:noFill/>
            <a:prstDash val="solid"/>
            <a:miter lim="800000"/>
          </a:ln>
        </p:spPr>
        <p:txBody>
          <a:bodyPr wrap="square" rtlCol="0" anchor="ctr">
            <a:spAutoFit/>
          </a:bodyPr>
          <a:lstStyle/>
          <a:p>
            <a:pPr algn="ctr"/>
            <a:r>
              <a:rPr kumimoji="1" lang="ja-JP" altLang="en-US" sz="1400" b="1" dirty="0">
                <a:latin typeface="+mn-ea"/>
              </a:rPr>
              <a:t>容器包装プラ 再生利用率 </a:t>
            </a:r>
            <a:r>
              <a:rPr kumimoji="1" lang="ja-JP" altLang="en-US" sz="1200" b="1" dirty="0">
                <a:latin typeface="+mn-ea"/>
              </a:rPr>
              <a:t>（一廃）</a:t>
            </a:r>
          </a:p>
        </p:txBody>
      </p:sp>
      <p:sp>
        <p:nvSpPr>
          <p:cNvPr id="44" name="テキスト ボックス 43">
            <a:extLst>
              <a:ext uri="{FF2B5EF4-FFF2-40B4-BE49-F238E27FC236}">
                <a16:creationId xmlns:a16="http://schemas.microsoft.com/office/drawing/2014/main" id="{D26323BC-9993-4F88-98A2-EA6C67E71AD5}"/>
              </a:ext>
            </a:extLst>
          </p:cNvPr>
          <p:cNvSpPr txBox="1"/>
          <p:nvPr/>
        </p:nvSpPr>
        <p:spPr>
          <a:xfrm>
            <a:off x="1397397" y="4865294"/>
            <a:ext cx="323165" cy="936104"/>
          </a:xfrm>
          <a:prstGeom prst="rect">
            <a:avLst/>
          </a:prstGeom>
          <a:noFill/>
        </p:spPr>
        <p:txBody>
          <a:bodyPr vert="eaVert" wrap="square" rtlCol="0" anchor="ctr">
            <a:spAutoFit/>
          </a:bodyPr>
          <a:lstStyle/>
          <a:p>
            <a:pPr algn="ctr"/>
            <a:r>
              <a:rPr kumimoji="1" lang="ja-JP" altLang="en-US" sz="900" dirty="0">
                <a:latin typeface="Meiryo UI" panose="020B0604030504040204" pitchFamily="50" charset="-128"/>
                <a:ea typeface="Meiryo UI" panose="020B0604030504040204" pitchFamily="50" charset="-128"/>
              </a:rPr>
              <a:t>万トン</a:t>
            </a:r>
          </a:p>
        </p:txBody>
      </p:sp>
      <p:sp>
        <p:nvSpPr>
          <p:cNvPr id="45" name="テキスト ボックス 44">
            <a:extLst>
              <a:ext uri="{FF2B5EF4-FFF2-40B4-BE49-F238E27FC236}">
                <a16:creationId xmlns:a16="http://schemas.microsoft.com/office/drawing/2014/main" id="{B1624529-D096-4312-B4BA-CFA1C80EF6AF}"/>
              </a:ext>
            </a:extLst>
          </p:cNvPr>
          <p:cNvSpPr txBox="1"/>
          <p:nvPr/>
        </p:nvSpPr>
        <p:spPr>
          <a:xfrm>
            <a:off x="4934235" y="4866759"/>
            <a:ext cx="346249" cy="936104"/>
          </a:xfrm>
          <a:prstGeom prst="rect">
            <a:avLst/>
          </a:prstGeom>
          <a:noFill/>
        </p:spPr>
        <p:txBody>
          <a:bodyPr vert="eaVert" wrap="square" rtlCol="0" anchor="ctr">
            <a:spAutoFit/>
          </a:bodyPr>
          <a:lstStyle/>
          <a:p>
            <a:pPr algn="ctr"/>
            <a:r>
              <a:rPr kumimoji="1" lang="ja-JP" altLang="en-US" sz="1050" dirty="0">
                <a:latin typeface="Meiryo UI" panose="020B0604030504040204" pitchFamily="50" charset="-128"/>
                <a:ea typeface="Meiryo UI" panose="020B0604030504040204" pitchFamily="50" charset="-128"/>
              </a:rPr>
              <a:t>％</a:t>
            </a:r>
          </a:p>
        </p:txBody>
      </p:sp>
      <p:sp>
        <p:nvSpPr>
          <p:cNvPr id="46" name="スライド番号プレースホルダー 3">
            <a:extLst>
              <a:ext uri="{FF2B5EF4-FFF2-40B4-BE49-F238E27FC236}">
                <a16:creationId xmlns:a16="http://schemas.microsoft.com/office/drawing/2014/main" id="{6C8FCDFE-6263-486C-8420-A372C729661F}"/>
              </a:ext>
            </a:extLst>
          </p:cNvPr>
          <p:cNvSpPr>
            <a:spLocks noGrp="1"/>
          </p:cNvSpPr>
          <p:nvPr>
            <p:ph type="sldNum" sz="quarter" idx="12"/>
          </p:nvPr>
        </p:nvSpPr>
        <p:spPr>
          <a:xfrm>
            <a:off x="7569200" y="6400800"/>
            <a:ext cx="2311400" cy="457200"/>
          </a:xfrm>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36E837CE-7CDF-4BEA-BAE3-F2B587CC5B3F}" type="slidenum">
              <a:rPr kumimoji="0" lang="en-US" altLang="ja-JP" sz="1100" smtClean="0">
                <a:latin typeface="+mn-ea"/>
                <a:ea typeface="+mn-ea"/>
              </a:rPr>
              <a:pPr>
                <a:spcBef>
                  <a:spcPct val="0"/>
                </a:spcBef>
                <a:buClrTx/>
                <a:buSzTx/>
                <a:buFontTx/>
                <a:buNone/>
              </a:pPr>
              <a:t>5</a:t>
            </a:fld>
            <a:endParaRPr kumimoji="0" lang="en-US" altLang="ja-JP" sz="1100" dirty="0">
              <a:latin typeface="+mn-ea"/>
              <a:ea typeface="+mn-ea"/>
            </a:endParaRPr>
          </a:p>
        </p:txBody>
      </p:sp>
    </p:spTree>
    <p:extLst>
      <p:ext uri="{BB962C8B-B14F-4D97-AF65-F5344CB8AC3E}">
        <p14:creationId xmlns:p14="http://schemas.microsoft.com/office/powerpoint/2010/main" val="3723569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descr="施策の４つの柱&#10;１リデュース・リユースの推進&#10;２リサイクルの推進&#10;３プラスチックごみ対策の推進&#10;４適正処理の推進">
            <a:extLst>
              <a:ext uri="{FF2B5EF4-FFF2-40B4-BE49-F238E27FC236}">
                <a16:creationId xmlns:a16="http://schemas.microsoft.com/office/drawing/2014/main" id="{0B878080-3A60-48CC-9EB7-B91090D6CBB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92292" y="978945"/>
            <a:ext cx="3660769" cy="1726180"/>
          </a:xfrm>
          <a:prstGeom prst="rect">
            <a:avLst/>
          </a:prstGeom>
          <a:noFill/>
          <a:ln>
            <a:noFill/>
          </a:ln>
        </p:spPr>
      </p:pic>
      <p:pic>
        <p:nvPicPr>
          <p:cNvPr id="6" name="図 5">
            <a:extLst>
              <a:ext uri="{FF2B5EF4-FFF2-40B4-BE49-F238E27FC236}">
                <a16:creationId xmlns:a16="http://schemas.microsoft.com/office/drawing/2014/main" id="{E7B140CC-4CB8-465A-8523-86CBB49F06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7" name="直線コネクタ 6">
            <a:extLst>
              <a:ext uri="{FF2B5EF4-FFF2-40B4-BE49-F238E27FC236}">
                <a16:creationId xmlns:a16="http://schemas.microsoft.com/office/drawing/2014/main" id="{95A00311-605E-41C8-98EB-A9926E5E9C04}"/>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8" name="タイトル 1">
            <a:extLst>
              <a:ext uri="{FF2B5EF4-FFF2-40B4-BE49-F238E27FC236}">
                <a16:creationId xmlns:a16="http://schemas.microsoft.com/office/drawing/2014/main" id="{5F29A6D4-F928-4D19-8EA7-9248DEA97728}"/>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（参考） 目標達成に向けて講じる主な施策（１）</a:t>
            </a:r>
          </a:p>
        </p:txBody>
      </p:sp>
      <p:graphicFrame>
        <p:nvGraphicFramePr>
          <p:cNvPr id="10" name="表 9">
            <a:extLst>
              <a:ext uri="{FF2B5EF4-FFF2-40B4-BE49-F238E27FC236}">
                <a16:creationId xmlns:a16="http://schemas.microsoft.com/office/drawing/2014/main" id="{5C5FF21C-5B89-4E73-BDDB-7E5B7B61B88B}"/>
              </a:ext>
            </a:extLst>
          </p:cNvPr>
          <p:cNvGraphicFramePr>
            <a:graphicFrameLocks noGrp="1"/>
          </p:cNvGraphicFramePr>
          <p:nvPr>
            <p:extLst>
              <p:ext uri="{D42A27DB-BD31-4B8C-83A1-F6EECF244321}">
                <p14:modId xmlns:p14="http://schemas.microsoft.com/office/powerpoint/2010/main" val="535514729"/>
              </p:ext>
            </p:extLst>
          </p:nvPr>
        </p:nvGraphicFramePr>
        <p:xfrm>
          <a:off x="524510" y="3483348"/>
          <a:ext cx="8986946" cy="2844000"/>
        </p:xfrm>
        <a:graphic>
          <a:graphicData uri="http://schemas.openxmlformats.org/drawingml/2006/table">
            <a:tbl>
              <a:tblPr firstRow="1" bandRow="1">
                <a:tableStyleId>{5940675A-B579-460E-94D1-54222C63F5DA}</a:tableStyleId>
              </a:tblPr>
              <a:tblGrid>
                <a:gridCol w="346130">
                  <a:extLst>
                    <a:ext uri="{9D8B030D-6E8A-4147-A177-3AD203B41FA5}">
                      <a16:colId xmlns:a16="http://schemas.microsoft.com/office/drawing/2014/main" val="184076512"/>
                    </a:ext>
                  </a:extLst>
                </a:gridCol>
                <a:gridCol w="7344816">
                  <a:extLst>
                    <a:ext uri="{9D8B030D-6E8A-4147-A177-3AD203B41FA5}">
                      <a16:colId xmlns:a16="http://schemas.microsoft.com/office/drawing/2014/main" val="20000"/>
                    </a:ext>
                  </a:extLst>
                </a:gridCol>
                <a:gridCol w="324000">
                  <a:extLst>
                    <a:ext uri="{9D8B030D-6E8A-4147-A177-3AD203B41FA5}">
                      <a16:colId xmlns:a16="http://schemas.microsoft.com/office/drawing/2014/main" val="20001"/>
                    </a:ext>
                  </a:extLst>
                </a:gridCol>
                <a:gridCol w="324000">
                  <a:extLst>
                    <a:ext uri="{9D8B030D-6E8A-4147-A177-3AD203B41FA5}">
                      <a16:colId xmlns:a16="http://schemas.microsoft.com/office/drawing/2014/main" val="20002"/>
                    </a:ext>
                  </a:extLst>
                </a:gridCol>
                <a:gridCol w="324000">
                  <a:extLst>
                    <a:ext uri="{9D8B030D-6E8A-4147-A177-3AD203B41FA5}">
                      <a16:colId xmlns:a16="http://schemas.microsoft.com/office/drawing/2014/main" val="20003"/>
                    </a:ext>
                  </a:extLst>
                </a:gridCol>
                <a:gridCol w="324000">
                  <a:extLst>
                    <a:ext uri="{9D8B030D-6E8A-4147-A177-3AD203B41FA5}">
                      <a16:colId xmlns:a16="http://schemas.microsoft.com/office/drawing/2014/main" val="20004"/>
                    </a:ext>
                  </a:extLst>
                </a:gridCol>
              </a:tblGrid>
              <a:tr h="684000">
                <a:tc gridSpan="2">
                  <a:txBody>
                    <a:bodyPr/>
                    <a:lstStyle/>
                    <a:p>
                      <a:pPr algn="ctr">
                        <a:lnSpc>
                          <a:spcPts val="1400"/>
                        </a:lnSpc>
                      </a:pPr>
                      <a:r>
                        <a:rPr kumimoji="1" lang="ja-JP" altLang="en-US" sz="1400" b="1" dirty="0">
                          <a:solidFill>
                            <a:schemeClr val="tx1"/>
                          </a:solidFill>
                          <a:latin typeface="+mn-ea"/>
                          <a:ea typeface="+mn-ea"/>
                        </a:rPr>
                        <a:t>講じる施策</a:t>
                      </a: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hMerge="1">
                  <a:txBody>
                    <a:bodyPr/>
                    <a:lstStyle/>
                    <a:p>
                      <a:pPr algn="ctr">
                        <a:lnSpc>
                          <a:spcPts val="1400"/>
                        </a:lnSpc>
                      </a:pPr>
                      <a:r>
                        <a:rPr kumimoji="1" lang="ja-JP" altLang="en-US" sz="1400" dirty="0">
                          <a:solidFill>
                            <a:schemeClr val="tx1"/>
                          </a:solidFill>
                          <a:latin typeface="+mn-ea"/>
                          <a:ea typeface="+mn-ea"/>
                        </a:rPr>
                        <a:t>講じる施策</a:t>
                      </a:r>
                      <a:endParaRPr kumimoji="1" lang="ja-JP" altLang="en-US" sz="1400" b="0" dirty="0">
                        <a:solidFill>
                          <a:schemeClr val="tx1"/>
                        </a:solidFill>
                        <a:latin typeface="+mn-ea"/>
                        <a:ea typeface="+mn-ea"/>
                      </a:endParaRP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ts val="1400"/>
                        </a:lnSpc>
                      </a:pPr>
                      <a:r>
                        <a:rPr kumimoji="1" lang="ja-JP" altLang="en-US" sz="1400" b="1" dirty="0">
                          <a:solidFill>
                            <a:schemeClr val="tx1"/>
                          </a:solidFill>
                          <a:latin typeface="+mn-ea"/>
                          <a:ea typeface="+mn-ea"/>
                        </a:rPr>
                        <a:t>府民</a:t>
                      </a: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事業者</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市町村</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府</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extLst>
                  <a:ext uri="{0D108BD9-81ED-4DB2-BD59-A6C34878D82A}">
                    <a16:rowId xmlns:a16="http://schemas.microsoft.com/office/drawing/2014/main" val="10000"/>
                  </a:ext>
                </a:extLst>
              </a:tr>
              <a:tr h="432000">
                <a:tc>
                  <a:txBody>
                    <a:bodyPr/>
                    <a:lstStyle/>
                    <a:p>
                      <a:pPr marL="72000" indent="-72000">
                        <a:lnSpc>
                          <a:spcPct val="100000"/>
                        </a:lnSpc>
                      </a:pPr>
                      <a:r>
                        <a:rPr kumimoji="1" lang="ja-JP" altLang="en-US" sz="1400" dirty="0">
                          <a:solidFill>
                            <a:schemeClr val="tx1"/>
                          </a:solidFill>
                          <a:latin typeface="+mn-ea"/>
                          <a:ea typeface="+mn-ea"/>
                        </a:rPr>
                        <a:t>①</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ごみを出さないライフスタイルの促進</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1"/>
                  </a:ext>
                </a:extLst>
              </a:tr>
              <a:tr h="432000">
                <a:tc>
                  <a:txBody>
                    <a:bodyPr/>
                    <a:lstStyle/>
                    <a:p>
                      <a:pPr marL="72000" indent="-72000">
                        <a:lnSpc>
                          <a:spcPct val="100000"/>
                        </a:lnSpc>
                      </a:pPr>
                      <a:r>
                        <a:rPr kumimoji="1" lang="ja-JP" altLang="en-US" sz="1400" dirty="0">
                          <a:solidFill>
                            <a:schemeClr val="tx1"/>
                          </a:solidFill>
                          <a:latin typeface="+mn-ea"/>
                          <a:ea typeface="+mn-ea"/>
                        </a:rPr>
                        <a:t>②</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ごみ処理有料化の促進</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gn="ctr">
                        <a:lnSpc>
                          <a:spcPct val="100000"/>
                        </a:lnSpc>
                      </a:pP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gn="ctr">
                        <a:lnSpc>
                          <a:spcPct val="100000"/>
                        </a:lnSpc>
                      </a:pP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gn="ctr">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gn="ctr">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2"/>
                  </a:ext>
                </a:extLst>
              </a:tr>
              <a:tr h="432000">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③</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食品ﾛｽ削減推進計画に基づく取組</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3"/>
                  </a:ext>
                </a:extLst>
              </a:tr>
              <a:tr h="432000">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④</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事業系の資源化可能な紙や一般廃棄物に混入している廃プラスチック類の削減</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4"/>
                  </a:ext>
                </a:extLst>
              </a:tr>
              <a:tr h="43200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⑤</a:t>
                      </a: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事業者による産業廃棄物の排出抑制の促進</a:t>
                      </a: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ctr"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5"/>
                  </a:ext>
                </a:extLst>
              </a:tr>
            </a:tbl>
          </a:graphicData>
        </a:graphic>
      </p:graphicFrame>
      <p:sp>
        <p:nvSpPr>
          <p:cNvPr id="11" name="正方形/長方形 10">
            <a:extLst>
              <a:ext uri="{FF2B5EF4-FFF2-40B4-BE49-F238E27FC236}">
                <a16:creationId xmlns:a16="http://schemas.microsoft.com/office/drawing/2014/main" id="{35DC2ACD-5575-4ABE-B828-9E31591AA3F6}"/>
              </a:ext>
            </a:extLst>
          </p:cNvPr>
          <p:cNvSpPr/>
          <p:nvPr/>
        </p:nvSpPr>
        <p:spPr>
          <a:xfrm>
            <a:off x="344488" y="3017893"/>
            <a:ext cx="4275209" cy="380553"/>
          </a:xfrm>
          <a:prstGeom prst="rect">
            <a:avLst/>
          </a:prstGeom>
        </p:spPr>
        <p:txBody>
          <a:bodyPr wrap="none">
            <a:spAutoFit/>
          </a:bodyPr>
          <a:lstStyle/>
          <a:p>
            <a:pPr marL="252000" indent="-252000" eaLnBrk="1" hangingPunct="1">
              <a:lnSpc>
                <a:spcPct val="120000"/>
              </a:lnSpc>
              <a:spcBef>
                <a:spcPts val="1200"/>
              </a:spcBef>
              <a:buClr>
                <a:srgbClr val="006600"/>
              </a:buClr>
              <a:buFont typeface="Wingdings" panose="05000000000000000000" pitchFamily="2" charset="2"/>
              <a:buChar char="l"/>
              <a:defRPr/>
            </a:pPr>
            <a:r>
              <a:rPr lang="ja-JP" altLang="en-US" kern="0" dirty="0">
                <a:solidFill>
                  <a:srgbClr val="006600"/>
                </a:solidFill>
                <a:latin typeface="+mn-ea"/>
                <a:ea typeface="+mn-ea"/>
              </a:rPr>
              <a:t>施策の柱１：リデュース・リユースの推進</a:t>
            </a:r>
            <a:endParaRPr lang="en-US" altLang="ja-JP" kern="0" dirty="0">
              <a:solidFill>
                <a:srgbClr val="006600"/>
              </a:solidFill>
              <a:latin typeface="+mn-ea"/>
              <a:ea typeface="+mn-ea"/>
            </a:endParaRPr>
          </a:p>
        </p:txBody>
      </p:sp>
      <p:sp>
        <p:nvSpPr>
          <p:cNvPr id="12" name="スライド番号プレースホルダー 3">
            <a:extLst>
              <a:ext uri="{FF2B5EF4-FFF2-40B4-BE49-F238E27FC236}">
                <a16:creationId xmlns:a16="http://schemas.microsoft.com/office/drawing/2014/main" id="{A721EF4A-4D3C-408D-A3E0-642AE886B05B}"/>
              </a:ext>
            </a:extLst>
          </p:cNvPr>
          <p:cNvSpPr>
            <a:spLocks noGrp="1"/>
          </p:cNvSpPr>
          <p:nvPr>
            <p:ph type="sldNum" sz="quarter" idx="12"/>
          </p:nvPr>
        </p:nvSpPr>
        <p:spPr>
          <a:xfrm>
            <a:off x="9353060" y="6400800"/>
            <a:ext cx="527539" cy="457200"/>
          </a:xfrm>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36E837CE-7CDF-4BEA-BAE3-F2B587CC5B3F}" type="slidenum">
              <a:rPr kumimoji="0" lang="en-US" altLang="ja-JP" sz="1100" smtClean="0">
                <a:latin typeface="+mn-ea"/>
                <a:ea typeface="+mn-ea"/>
              </a:rPr>
              <a:pPr>
                <a:spcBef>
                  <a:spcPct val="0"/>
                </a:spcBef>
                <a:buClrTx/>
                <a:buSzTx/>
                <a:buFontTx/>
                <a:buNone/>
              </a:pPr>
              <a:t>6</a:t>
            </a:fld>
            <a:endParaRPr kumimoji="0" lang="en-US" altLang="ja-JP" sz="1100" dirty="0">
              <a:latin typeface="+mn-ea"/>
              <a:ea typeface="+mn-ea"/>
            </a:endParaRPr>
          </a:p>
        </p:txBody>
      </p:sp>
      <p:sp>
        <p:nvSpPr>
          <p:cNvPr id="16" name="コンテンツ プレースホルダー 2">
            <a:extLst>
              <a:ext uri="{FF2B5EF4-FFF2-40B4-BE49-F238E27FC236}">
                <a16:creationId xmlns:a16="http://schemas.microsoft.com/office/drawing/2014/main" id="{30BD9BB8-1E61-40B2-87A7-49A6BBCA51B1}"/>
              </a:ext>
            </a:extLst>
          </p:cNvPr>
          <p:cNvSpPr txBox="1">
            <a:spLocks/>
          </p:cNvSpPr>
          <p:nvPr/>
        </p:nvSpPr>
        <p:spPr bwMode="auto">
          <a:xfrm>
            <a:off x="344488" y="1045379"/>
            <a:ext cx="5256584" cy="1375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marL="252000" indent="-252000" algn="just">
              <a:lnSpc>
                <a:spcPts val="2500"/>
              </a:lnSpc>
              <a:buClr>
                <a:srgbClr val="006600"/>
              </a:buClr>
              <a:buFont typeface="ＭＳ Ｐゴシック" panose="020B0600070205080204" pitchFamily="50" charset="-128"/>
              <a:buChar char="●"/>
            </a:pPr>
            <a:r>
              <a:rPr lang="ja-JP" altLang="en-US" sz="1700" dirty="0">
                <a:solidFill>
                  <a:srgbClr val="006600"/>
                </a:solidFill>
                <a:latin typeface="+mn-ea"/>
                <a:ea typeface="+mn-ea"/>
              </a:rPr>
              <a:t>府が講じる施策の柱を 「リデュース・リユースの推進」「リサイクルの推進」  「プラスチックごみ対策の推進」</a:t>
            </a:r>
            <a:endParaRPr lang="en-US" altLang="ja-JP" sz="1700" dirty="0">
              <a:solidFill>
                <a:srgbClr val="006600"/>
              </a:solidFill>
              <a:latin typeface="+mn-ea"/>
              <a:ea typeface="+mn-ea"/>
            </a:endParaRPr>
          </a:p>
          <a:p>
            <a:pPr algn="just">
              <a:lnSpc>
                <a:spcPts val="2500"/>
              </a:lnSpc>
              <a:spcBef>
                <a:spcPts val="0"/>
              </a:spcBef>
              <a:buClr>
                <a:srgbClr val="006600"/>
              </a:buClr>
              <a:buNone/>
            </a:pPr>
            <a:r>
              <a:rPr lang="ja-JP" altLang="en-US" sz="1700" dirty="0">
                <a:solidFill>
                  <a:srgbClr val="006600"/>
                </a:solidFill>
                <a:latin typeface="+mn-ea"/>
                <a:ea typeface="+mn-ea"/>
              </a:rPr>
              <a:t>    「適正処理の推進」 の４つとし、目標の達成に向け、 </a:t>
            </a:r>
            <a:endParaRPr lang="en-US" altLang="ja-JP" sz="1700" dirty="0">
              <a:solidFill>
                <a:srgbClr val="006600"/>
              </a:solidFill>
              <a:latin typeface="+mn-ea"/>
              <a:ea typeface="+mn-ea"/>
            </a:endParaRPr>
          </a:p>
          <a:p>
            <a:pPr algn="just">
              <a:lnSpc>
                <a:spcPts val="2500"/>
              </a:lnSpc>
              <a:spcBef>
                <a:spcPts val="0"/>
              </a:spcBef>
              <a:buClr>
                <a:srgbClr val="006600"/>
              </a:buClr>
              <a:buNone/>
            </a:pPr>
            <a:r>
              <a:rPr lang="en-US" altLang="ja-JP" sz="1700" dirty="0">
                <a:solidFill>
                  <a:srgbClr val="006600"/>
                </a:solidFill>
                <a:latin typeface="+mn-ea"/>
                <a:ea typeface="+mn-ea"/>
              </a:rPr>
              <a:t>    </a:t>
            </a:r>
            <a:r>
              <a:rPr lang="ja-JP" altLang="en-US" sz="1700" dirty="0">
                <a:solidFill>
                  <a:srgbClr val="006600"/>
                </a:solidFill>
                <a:latin typeface="+mn-ea"/>
                <a:ea typeface="+mn-ea"/>
              </a:rPr>
              <a:t>府民、事業者、市町村と連携して進めていく。</a:t>
            </a:r>
            <a:endParaRPr lang="ja-JP" altLang="ja-JP" sz="1700" dirty="0">
              <a:solidFill>
                <a:srgbClr val="006600"/>
              </a:solidFill>
              <a:latin typeface="+mn-ea"/>
              <a:ea typeface="+mn-ea"/>
            </a:endParaRPr>
          </a:p>
        </p:txBody>
      </p:sp>
    </p:spTree>
    <p:extLst>
      <p:ext uri="{BB962C8B-B14F-4D97-AF65-F5344CB8AC3E}">
        <p14:creationId xmlns:p14="http://schemas.microsoft.com/office/powerpoint/2010/main" val="1227922422"/>
      </p:ext>
    </p:extLst>
  </p:cSld>
  <p:clrMapOvr>
    <a:masterClrMapping/>
  </p:clrMapOvr>
  <p:transition spd="slow" advTm="74259"/>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CBE8D91F-01C7-43D4-9744-977FE722FB97}"/>
              </a:ext>
            </a:extLst>
          </p:cNvPr>
          <p:cNvSpPr txBox="1">
            <a:spLocks/>
          </p:cNvSpPr>
          <p:nvPr/>
        </p:nvSpPr>
        <p:spPr>
          <a:xfrm>
            <a:off x="344488" y="1484313"/>
            <a:ext cx="9288462" cy="5143500"/>
          </a:xfrm>
          <a:prstGeom prst="rect">
            <a:avLst/>
          </a:prstGeom>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a:lstStyle>
          <a:p>
            <a:pPr marL="0" indent="0" eaLnBrk="1" hangingPunct="1">
              <a:lnSpc>
                <a:spcPct val="120000"/>
              </a:lnSpc>
              <a:spcBef>
                <a:spcPts val="0"/>
              </a:spcBef>
              <a:spcAft>
                <a:spcPts val="1200"/>
              </a:spcAft>
              <a:buFont typeface="Wingdings" panose="05000000000000000000" pitchFamily="2" charset="2"/>
              <a:buNone/>
              <a:defRPr/>
            </a:pPr>
            <a:r>
              <a:rPr lang="ja-JP" altLang="en-US" sz="2000" kern="0" dirty="0">
                <a:latin typeface="Meiryo UI" panose="020B0604030504040204" pitchFamily="50" charset="-128"/>
                <a:ea typeface="Meiryo UI" panose="020B0604030504040204" pitchFamily="50" charset="-128"/>
              </a:rPr>
              <a:t>　</a:t>
            </a:r>
            <a:endParaRPr lang="en-US" altLang="ja-JP" sz="2000" kern="0" dirty="0">
              <a:latin typeface="Meiryo UI" panose="020B0604030504040204" pitchFamily="50" charset="-128"/>
              <a:ea typeface="Meiryo UI" panose="020B0604030504040204" pitchFamily="50" charset="-128"/>
            </a:endParaRPr>
          </a:p>
        </p:txBody>
      </p:sp>
      <p:pic>
        <p:nvPicPr>
          <p:cNvPr id="13" name="図 12">
            <a:extLst>
              <a:ext uri="{FF2B5EF4-FFF2-40B4-BE49-F238E27FC236}">
                <a16:creationId xmlns:a16="http://schemas.microsoft.com/office/drawing/2014/main" id="{81247563-E666-4569-BB7F-EB00FF42C3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4" name="直線コネクタ 13">
            <a:extLst>
              <a:ext uri="{FF2B5EF4-FFF2-40B4-BE49-F238E27FC236}">
                <a16:creationId xmlns:a16="http://schemas.microsoft.com/office/drawing/2014/main" id="{7DF8692E-64F7-4949-9FB1-740018F622AD}"/>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graphicFrame>
        <p:nvGraphicFramePr>
          <p:cNvPr id="16" name="表 15">
            <a:extLst>
              <a:ext uri="{FF2B5EF4-FFF2-40B4-BE49-F238E27FC236}">
                <a16:creationId xmlns:a16="http://schemas.microsoft.com/office/drawing/2014/main" id="{5CE39F90-566F-42B7-8292-08A8D20115AF}"/>
              </a:ext>
            </a:extLst>
          </p:cNvPr>
          <p:cNvGraphicFramePr>
            <a:graphicFrameLocks noGrp="1"/>
          </p:cNvGraphicFramePr>
          <p:nvPr>
            <p:extLst>
              <p:ext uri="{D42A27DB-BD31-4B8C-83A1-F6EECF244321}">
                <p14:modId xmlns:p14="http://schemas.microsoft.com/office/powerpoint/2010/main" val="1026944805"/>
              </p:ext>
            </p:extLst>
          </p:nvPr>
        </p:nvGraphicFramePr>
        <p:xfrm>
          <a:off x="524510" y="1251989"/>
          <a:ext cx="8986946" cy="1980000"/>
        </p:xfrm>
        <a:graphic>
          <a:graphicData uri="http://schemas.openxmlformats.org/drawingml/2006/table">
            <a:tbl>
              <a:tblPr firstRow="1" bandRow="1">
                <a:tableStyleId>{5940675A-B579-460E-94D1-54222C63F5DA}</a:tableStyleId>
              </a:tblPr>
              <a:tblGrid>
                <a:gridCol w="346130">
                  <a:extLst>
                    <a:ext uri="{9D8B030D-6E8A-4147-A177-3AD203B41FA5}">
                      <a16:colId xmlns:a16="http://schemas.microsoft.com/office/drawing/2014/main" val="184076512"/>
                    </a:ext>
                  </a:extLst>
                </a:gridCol>
                <a:gridCol w="7344816">
                  <a:extLst>
                    <a:ext uri="{9D8B030D-6E8A-4147-A177-3AD203B41FA5}">
                      <a16:colId xmlns:a16="http://schemas.microsoft.com/office/drawing/2014/main" val="20000"/>
                    </a:ext>
                  </a:extLst>
                </a:gridCol>
                <a:gridCol w="324000">
                  <a:extLst>
                    <a:ext uri="{9D8B030D-6E8A-4147-A177-3AD203B41FA5}">
                      <a16:colId xmlns:a16="http://schemas.microsoft.com/office/drawing/2014/main" val="20001"/>
                    </a:ext>
                  </a:extLst>
                </a:gridCol>
                <a:gridCol w="324000">
                  <a:extLst>
                    <a:ext uri="{9D8B030D-6E8A-4147-A177-3AD203B41FA5}">
                      <a16:colId xmlns:a16="http://schemas.microsoft.com/office/drawing/2014/main" val="20002"/>
                    </a:ext>
                  </a:extLst>
                </a:gridCol>
                <a:gridCol w="324000">
                  <a:extLst>
                    <a:ext uri="{9D8B030D-6E8A-4147-A177-3AD203B41FA5}">
                      <a16:colId xmlns:a16="http://schemas.microsoft.com/office/drawing/2014/main" val="20003"/>
                    </a:ext>
                  </a:extLst>
                </a:gridCol>
                <a:gridCol w="324000">
                  <a:extLst>
                    <a:ext uri="{9D8B030D-6E8A-4147-A177-3AD203B41FA5}">
                      <a16:colId xmlns:a16="http://schemas.microsoft.com/office/drawing/2014/main" val="20004"/>
                    </a:ext>
                  </a:extLst>
                </a:gridCol>
              </a:tblGrid>
              <a:tr h="684000">
                <a:tc gridSpan="2">
                  <a:txBody>
                    <a:bodyPr/>
                    <a:lstStyle/>
                    <a:p>
                      <a:pPr algn="ctr">
                        <a:lnSpc>
                          <a:spcPts val="1400"/>
                        </a:lnSpc>
                      </a:pPr>
                      <a:r>
                        <a:rPr kumimoji="1" lang="ja-JP" altLang="en-US" sz="1400" b="1" dirty="0">
                          <a:solidFill>
                            <a:schemeClr val="tx1"/>
                          </a:solidFill>
                          <a:latin typeface="+mn-ea"/>
                          <a:ea typeface="+mn-ea"/>
                        </a:rPr>
                        <a:t>講じる施策</a:t>
                      </a: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hMerge="1">
                  <a:txBody>
                    <a:bodyPr/>
                    <a:lstStyle/>
                    <a:p>
                      <a:pPr algn="ctr">
                        <a:lnSpc>
                          <a:spcPts val="1400"/>
                        </a:lnSpc>
                      </a:pPr>
                      <a:r>
                        <a:rPr kumimoji="1" lang="ja-JP" altLang="en-US" sz="1400" dirty="0">
                          <a:solidFill>
                            <a:schemeClr val="tx1"/>
                          </a:solidFill>
                          <a:latin typeface="+mn-ea"/>
                          <a:ea typeface="+mn-ea"/>
                        </a:rPr>
                        <a:t>講じる施策</a:t>
                      </a:r>
                      <a:endParaRPr kumimoji="1" lang="ja-JP" altLang="en-US" sz="1400" b="0" dirty="0">
                        <a:solidFill>
                          <a:schemeClr val="tx1"/>
                        </a:solidFill>
                        <a:latin typeface="+mn-ea"/>
                        <a:ea typeface="+mn-ea"/>
                      </a:endParaRP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ts val="1400"/>
                        </a:lnSpc>
                      </a:pPr>
                      <a:r>
                        <a:rPr kumimoji="1" lang="ja-JP" altLang="en-US" sz="1400" b="1" dirty="0">
                          <a:solidFill>
                            <a:schemeClr val="tx1"/>
                          </a:solidFill>
                          <a:latin typeface="+mn-ea"/>
                          <a:ea typeface="+mn-ea"/>
                        </a:rPr>
                        <a:t>府民</a:t>
                      </a: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事業者</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市町村</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府</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extLst>
                  <a:ext uri="{0D108BD9-81ED-4DB2-BD59-A6C34878D82A}">
                    <a16:rowId xmlns:a16="http://schemas.microsoft.com/office/drawing/2014/main" val="10000"/>
                  </a:ext>
                </a:extLst>
              </a:tr>
              <a:tr h="432000">
                <a:tc>
                  <a:txBody>
                    <a:bodyPr/>
                    <a:lstStyle/>
                    <a:p>
                      <a:pPr marL="72000" indent="-72000">
                        <a:lnSpc>
                          <a:spcPct val="100000"/>
                        </a:lnSpc>
                      </a:pPr>
                      <a:r>
                        <a:rPr kumimoji="1" lang="ja-JP" altLang="en-US" sz="1400" dirty="0">
                          <a:solidFill>
                            <a:schemeClr val="tx1"/>
                          </a:solidFill>
                          <a:latin typeface="+mn-ea"/>
                          <a:ea typeface="+mn-ea"/>
                        </a:rPr>
                        <a:t>①</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容器包装廃棄物などの分別収集の促進</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1"/>
                  </a:ext>
                </a:extLst>
              </a:tr>
              <a:tr h="432000">
                <a:tc>
                  <a:txBody>
                    <a:bodyPr/>
                    <a:lstStyle/>
                    <a:p>
                      <a:pPr marL="72000" indent="-72000">
                        <a:lnSpc>
                          <a:spcPct val="100000"/>
                        </a:lnSpc>
                      </a:pPr>
                      <a:r>
                        <a:rPr kumimoji="1" lang="ja-JP" altLang="en-US" sz="1400" dirty="0">
                          <a:solidFill>
                            <a:schemeClr val="tx1"/>
                          </a:solidFill>
                          <a:latin typeface="+mn-ea"/>
                          <a:ea typeface="+mn-ea"/>
                        </a:rPr>
                        <a:t>②</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質の高いリサイクルの促進</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795069770"/>
                  </a:ext>
                </a:extLst>
              </a:tr>
              <a:tr h="432000">
                <a:tc>
                  <a:txBody>
                    <a:bodyPr/>
                    <a:lstStyle/>
                    <a:p>
                      <a:pPr marL="72000" indent="-72000">
                        <a:lnSpc>
                          <a:spcPct val="100000"/>
                        </a:lnSpc>
                      </a:pPr>
                      <a:r>
                        <a:rPr kumimoji="1" lang="ja-JP" altLang="en-US" sz="1400" dirty="0">
                          <a:solidFill>
                            <a:schemeClr val="tx1"/>
                          </a:solidFill>
                          <a:latin typeface="+mn-ea"/>
                          <a:ea typeface="+mn-ea"/>
                        </a:rPr>
                        <a:t>③</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建設混合廃棄物の発生抑制</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2"/>
                  </a:ext>
                </a:extLst>
              </a:tr>
            </a:tbl>
          </a:graphicData>
        </a:graphic>
      </p:graphicFrame>
      <p:sp>
        <p:nvSpPr>
          <p:cNvPr id="17" name="正方形/長方形 16">
            <a:extLst>
              <a:ext uri="{FF2B5EF4-FFF2-40B4-BE49-F238E27FC236}">
                <a16:creationId xmlns:a16="http://schemas.microsoft.com/office/drawing/2014/main" id="{F683DA1B-7376-42C7-96F2-C4D3F0366E53}"/>
              </a:ext>
            </a:extLst>
          </p:cNvPr>
          <p:cNvSpPr/>
          <p:nvPr/>
        </p:nvSpPr>
        <p:spPr>
          <a:xfrm>
            <a:off x="344488" y="837334"/>
            <a:ext cx="3337452" cy="380553"/>
          </a:xfrm>
          <a:prstGeom prst="rect">
            <a:avLst/>
          </a:prstGeom>
        </p:spPr>
        <p:txBody>
          <a:bodyPr wrap="none">
            <a:spAutoFit/>
          </a:bodyPr>
          <a:lstStyle/>
          <a:p>
            <a:pPr marL="252000" indent="-252000" eaLnBrk="1" hangingPunct="1">
              <a:lnSpc>
                <a:spcPct val="120000"/>
              </a:lnSpc>
              <a:spcBef>
                <a:spcPts val="1200"/>
              </a:spcBef>
              <a:buClr>
                <a:srgbClr val="006600"/>
              </a:buClr>
              <a:buFont typeface="Wingdings" panose="05000000000000000000" pitchFamily="2" charset="2"/>
              <a:buChar char="l"/>
              <a:defRPr/>
            </a:pPr>
            <a:r>
              <a:rPr lang="ja-JP" altLang="en-US" kern="0" dirty="0">
                <a:solidFill>
                  <a:srgbClr val="006600"/>
                </a:solidFill>
                <a:latin typeface="+mn-ea"/>
                <a:ea typeface="+mn-ea"/>
              </a:rPr>
              <a:t>施策の柱２：リサイクルの推進</a:t>
            </a:r>
            <a:endParaRPr lang="en-US" altLang="ja-JP" kern="0" dirty="0">
              <a:solidFill>
                <a:srgbClr val="006600"/>
              </a:solidFill>
              <a:latin typeface="+mn-ea"/>
              <a:ea typeface="+mn-ea"/>
            </a:endParaRPr>
          </a:p>
        </p:txBody>
      </p:sp>
      <p:sp>
        <p:nvSpPr>
          <p:cNvPr id="20" name="正方形/長方形 19">
            <a:extLst>
              <a:ext uri="{FF2B5EF4-FFF2-40B4-BE49-F238E27FC236}">
                <a16:creationId xmlns:a16="http://schemas.microsoft.com/office/drawing/2014/main" id="{86B1D3CA-F06D-4CEA-A152-EF66C89B6BD2}"/>
              </a:ext>
            </a:extLst>
          </p:cNvPr>
          <p:cNvSpPr/>
          <p:nvPr/>
        </p:nvSpPr>
        <p:spPr>
          <a:xfrm>
            <a:off x="344488" y="3279828"/>
            <a:ext cx="4390626" cy="380553"/>
          </a:xfrm>
          <a:prstGeom prst="rect">
            <a:avLst/>
          </a:prstGeom>
        </p:spPr>
        <p:txBody>
          <a:bodyPr wrap="none">
            <a:spAutoFit/>
          </a:bodyPr>
          <a:lstStyle/>
          <a:p>
            <a:pPr marL="252000" indent="-252000" eaLnBrk="1" hangingPunct="1">
              <a:lnSpc>
                <a:spcPct val="120000"/>
              </a:lnSpc>
              <a:spcBef>
                <a:spcPts val="1200"/>
              </a:spcBef>
              <a:buClr>
                <a:srgbClr val="006600"/>
              </a:buClr>
              <a:buFont typeface="Wingdings" panose="05000000000000000000" pitchFamily="2" charset="2"/>
              <a:buChar char="l"/>
              <a:defRPr/>
            </a:pPr>
            <a:r>
              <a:rPr lang="ja-JP" altLang="en-US" kern="0" dirty="0">
                <a:solidFill>
                  <a:srgbClr val="006600"/>
                </a:solidFill>
                <a:latin typeface="+mn-ea"/>
                <a:ea typeface="+mn-ea"/>
              </a:rPr>
              <a:t>施策の柱３：プラスチックごみ対策の推進</a:t>
            </a:r>
            <a:endParaRPr lang="en-US" altLang="ja-JP" kern="0" dirty="0">
              <a:solidFill>
                <a:srgbClr val="006600"/>
              </a:solidFill>
              <a:latin typeface="+mn-ea"/>
              <a:ea typeface="+mn-ea"/>
            </a:endParaRPr>
          </a:p>
        </p:txBody>
      </p:sp>
      <p:graphicFrame>
        <p:nvGraphicFramePr>
          <p:cNvPr id="21" name="表 20">
            <a:extLst>
              <a:ext uri="{FF2B5EF4-FFF2-40B4-BE49-F238E27FC236}">
                <a16:creationId xmlns:a16="http://schemas.microsoft.com/office/drawing/2014/main" id="{A44E4971-3ABD-4A31-B04E-4F9B2CB5EE18}"/>
              </a:ext>
            </a:extLst>
          </p:cNvPr>
          <p:cNvGraphicFramePr>
            <a:graphicFrameLocks noGrp="1"/>
          </p:cNvGraphicFramePr>
          <p:nvPr>
            <p:extLst>
              <p:ext uri="{D42A27DB-BD31-4B8C-83A1-F6EECF244321}">
                <p14:modId xmlns:p14="http://schemas.microsoft.com/office/powerpoint/2010/main" val="3696472525"/>
              </p:ext>
            </p:extLst>
          </p:nvPr>
        </p:nvGraphicFramePr>
        <p:xfrm>
          <a:off x="524510" y="3704529"/>
          <a:ext cx="8986946" cy="2952000"/>
        </p:xfrm>
        <a:graphic>
          <a:graphicData uri="http://schemas.openxmlformats.org/drawingml/2006/table">
            <a:tbl>
              <a:tblPr firstRow="1" bandRow="1">
                <a:tableStyleId>{5940675A-B579-460E-94D1-54222C63F5DA}</a:tableStyleId>
              </a:tblPr>
              <a:tblGrid>
                <a:gridCol w="346130">
                  <a:extLst>
                    <a:ext uri="{9D8B030D-6E8A-4147-A177-3AD203B41FA5}">
                      <a16:colId xmlns:a16="http://schemas.microsoft.com/office/drawing/2014/main" val="184076512"/>
                    </a:ext>
                  </a:extLst>
                </a:gridCol>
                <a:gridCol w="7344816">
                  <a:extLst>
                    <a:ext uri="{9D8B030D-6E8A-4147-A177-3AD203B41FA5}">
                      <a16:colId xmlns:a16="http://schemas.microsoft.com/office/drawing/2014/main" val="20000"/>
                    </a:ext>
                  </a:extLst>
                </a:gridCol>
                <a:gridCol w="324000">
                  <a:extLst>
                    <a:ext uri="{9D8B030D-6E8A-4147-A177-3AD203B41FA5}">
                      <a16:colId xmlns:a16="http://schemas.microsoft.com/office/drawing/2014/main" val="20001"/>
                    </a:ext>
                  </a:extLst>
                </a:gridCol>
                <a:gridCol w="324000">
                  <a:extLst>
                    <a:ext uri="{9D8B030D-6E8A-4147-A177-3AD203B41FA5}">
                      <a16:colId xmlns:a16="http://schemas.microsoft.com/office/drawing/2014/main" val="20002"/>
                    </a:ext>
                  </a:extLst>
                </a:gridCol>
                <a:gridCol w="324000">
                  <a:extLst>
                    <a:ext uri="{9D8B030D-6E8A-4147-A177-3AD203B41FA5}">
                      <a16:colId xmlns:a16="http://schemas.microsoft.com/office/drawing/2014/main" val="20003"/>
                    </a:ext>
                  </a:extLst>
                </a:gridCol>
                <a:gridCol w="324000">
                  <a:extLst>
                    <a:ext uri="{9D8B030D-6E8A-4147-A177-3AD203B41FA5}">
                      <a16:colId xmlns:a16="http://schemas.microsoft.com/office/drawing/2014/main" val="20004"/>
                    </a:ext>
                  </a:extLst>
                </a:gridCol>
              </a:tblGrid>
              <a:tr h="684000">
                <a:tc gridSpan="2">
                  <a:txBody>
                    <a:bodyPr/>
                    <a:lstStyle/>
                    <a:p>
                      <a:pPr algn="ctr">
                        <a:lnSpc>
                          <a:spcPts val="1400"/>
                        </a:lnSpc>
                      </a:pPr>
                      <a:r>
                        <a:rPr kumimoji="1" lang="ja-JP" altLang="en-US" sz="1400" b="1" dirty="0">
                          <a:solidFill>
                            <a:schemeClr val="tx1"/>
                          </a:solidFill>
                          <a:latin typeface="+mn-ea"/>
                          <a:ea typeface="+mn-ea"/>
                        </a:rPr>
                        <a:t>講じる施策</a:t>
                      </a: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hMerge="1">
                  <a:txBody>
                    <a:bodyPr/>
                    <a:lstStyle/>
                    <a:p>
                      <a:pPr algn="ctr">
                        <a:lnSpc>
                          <a:spcPts val="1400"/>
                        </a:lnSpc>
                      </a:pPr>
                      <a:r>
                        <a:rPr kumimoji="1" lang="ja-JP" altLang="en-US" sz="1400" dirty="0">
                          <a:solidFill>
                            <a:schemeClr val="tx1"/>
                          </a:solidFill>
                          <a:latin typeface="+mn-ea"/>
                          <a:ea typeface="+mn-ea"/>
                        </a:rPr>
                        <a:t>講じる施策</a:t>
                      </a:r>
                      <a:endParaRPr kumimoji="1" lang="ja-JP" altLang="en-US" sz="1400" b="0" dirty="0">
                        <a:solidFill>
                          <a:schemeClr val="tx1"/>
                        </a:solidFill>
                        <a:latin typeface="+mn-ea"/>
                        <a:ea typeface="+mn-ea"/>
                      </a:endParaRP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ts val="1400"/>
                        </a:lnSpc>
                      </a:pPr>
                      <a:r>
                        <a:rPr kumimoji="1" lang="ja-JP" altLang="en-US" sz="1400" b="1" dirty="0">
                          <a:solidFill>
                            <a:schemeClr val="tx1"/>
                          </a:solidFill>
                          <a:latin typeface="+mn-ea"/>
                          <a:ea typeface="+mn-ea"/>
                        </a:rPr>
                        <a:t>府民</a:t>
                      </a: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事業者</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市町村</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府</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extLst>
                  <a:ext uri="{0D108BD9-81ED-4DB2-BD59-A6C34878D82A}">
                    <a16:rowId xmlns:a16="http://schemas.microsoft.com/office/drawing/2014/main" val="10000"/>
                  </a:ext>
                </a:extLst>
              </a:tr>
              <a:tr h="540000">
                <a:tc>
                  <a:txBody>
                    <a:bodyPr/>
                    <a:lstStyle/>
                    <a:p>
                      <a:pPr marL="72000" indent="-72000">
                        <a:lnSpc>
                          <a:spcPct val="100000"/>
                        </a:lnSpc>
                      </a:pPr>
                      <a:r>
                        <a:rPr kumimoji="1" lang="ja-JP" altLang="en-US" sz="1400" dirty="0">
                          <a:solidFill>
                            <a:schemeClr val="tx1"/>
                          </a:solidFill>
                          <a:latin typeface="+mn-ea"/>
                          <a:ea typeface="+mn-ea"/>
                        </a:rPr>
                        <a:t>①</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マイ容器の使用可能店舗の情報発信等によるワンウェイプラスチックの削減</a:t>
                      </a:r>
                      <a:endParaRPr kumimoji="1" lang="en-US" altLang="ja-JP" sz="1400" dirty="0">
                        <a:solidFill>
                          <a:schemeClr val="tx1"/>
                        </a:solidFill>
                        <a:latin typeface="+mn-ea"/>
                        <a:ea typeface="+mn-ea"/>
                      </a:endParaRPr>
                    </a:p>
                  </a:txBody>
                  <a:tcPr marL="91445" marR="91445" marT="14406" marB="14406"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1"/>
                  </a:ext>
                </a:extLst>
              </a:tr>
              <a:tr h="432000">
                <a:tc>
                  <a:txBody>
                    <a:bodyPr/>
                    <a:lstStyle/>
                    <a:p>
                      <a:pPr marL="72000" indent="-72000">
                        <a:lnSpc>
                          <a:spcPct val="100000"/>
                        </a:lnSpc>
                      </a:pPr>
                      <a:r>
                        <a:rPr kumimoji="1" lang="ja-JP" altLang="en-US" sz="1400" dirty="0">
                          <a:solidFill>
                            <a:schemeClr val="tx1"/>
                          </a:solidFill>
                          <a:latin typeface="+mn-ea"/>
                          <a:ea typeface="+mn-ea"/>
                        </a:rPr>
                        <a:t>②</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プラスチック製容器包装の分別・リサイクルの一層の推進</a:t>
                      </a:r>
                      <a:endParaRPr kumimoji="1" lang="en-US" altLang="ja-JP" sz="1400" dirty="0">
                        <a:solidFill>
                          <a:schemeClr val="tx1"/>
                        </a:solidFill>
                        <a:latin typeface="+mn-ea"/>
                        <a:ea typeface="+mn-ea"/>
                      </a:endParaRPr>
                    </a:p>
                  </a:txBody>
                  <a:tcPr marL="91445" marR="91445" marT="14406" marB="14406"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2"/>
                  </a:ext>
                </a:extLst>
              </a:tr>
              <a:tr h="432000">
                <a:tc>
                  <a:txBody>
                    <a:bodyPr/>
                    <a:lstStyle/>
                    <a:p>
                      <a:pPr marL="72000" indent="-72000">
                        <a:lnSpc>
                          <a:spcPct val="100000"/>
                        </a:lnSpc>
                      </a:pPr>
                      <a:r>
                        <a:rPr kumimoji="1" lang="ja-JP" altLang="en-US" sz="1400" dirty="0">
                          <a:solidFill>
                            <a:schemeClr val="tx1"/>
                          </a:solidFill>
                          <a:latin typeface="+mn-ea"/>
                          <a:ea typeface="+mn-ea"/>
                        </a:rPr>
                        <a:t>③</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製品プラスチックの分別・リサイクルの実施</a:t>
                      </a:r>
                      <a:endParaRPr kumimoji="1" lang="en-US" altLang="ja-JP" sz="1400" dirty="0">
                        <a:solidFill>
                          <a:schemeClr val="tx1"/>
                        </a:solidFill>
                        <a:latin typeface="+mn-ea"/>
                        <a:ea typeface="+mn-ea"/>
                      </a:endParaRPr>
                    </a:p>
                  </a:txBody>
                  <a:tcPr marL="91445" marR="91445" marT="14406" marB="14406"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443434343"/>
                  </a:ext>
                </a:extLst>
              </a:tr>
              <a:tr h="432000">
                <a:tc>
                  <a:txBody>
                    <a:bodyPr/>
                    <a:lstStyle/>
                    <a:p>
                      <a:pPr marL="72000" indent="-72000">
                        <a:lnSpc>
                          <a:spcPct val="100000"/>
                        </a:lnSpc>
                      </a:pPr>
                      <a:r>
                        <a:rPr kumimoji="1" lang="ja-JP" altLang="en-US" sz="1400" dirty="0">
                          <a:solidFill>
                            <a:schemeClr val="tx1"/>
                          </a:solidFill>
                          <a:latin typeface="+mn-ea"/>
                          <a:ea typeface="+mn-ea"/>
                        </a:rPr>
                        <a:t>④</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ペットボトルのボトル</a:t>
                      </a:r>
                      <a:r>
                        <a:rPr kumimoji="1" lang="en-US" altLang="ja-JP" sz="1400" dirty="0">
                          <a:solidFill>
                            <a:schemeClr val="tx1"/>
                          </a:solidFill>
                          <a:latin typeface="+mn-ea"/>
                          <a:ea typeface="+mn-ea"/>
                        </a:rPr>
                        <a:t>to</a:t>
                      </a:r>
                      <a:r>
                        <a:rPr kumimoji="1" lang="ja-JP" altLang="en-US" sz="1400" dirty="0">
                          <a:solidFill>
                            <a:schemeClr val="tx1"/>
                          </a:solidFill>
                          <a:latin typeface="+mn-ea"/>
                          <a:ea typeface="+mn-ea"/>
                        </a:rPr>
                        <a:t>ボトルリサイクルの促進</a:t>
                      </a:r>
                      <a:endParaRPr kumimoji="1" lang="en-US" altLang="ja-JP" sz="1400" dirty="0">
                        <a:solidFill>
                          <a:schemeClr val="tx1"/>
                        </a:solidFill>
                        <a:latin typeface="+mn-ea"/>
                        <a:ea typeface="+mn-ea"/>
                      </a:endParaRPr>
                    </a:p>
                  </a:txBody>
                  <a:tcPr marL="91445" marR="91445" marT="14406" marB="14406"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2496192593"/>
                  </a:ext>
                </a:extLst>
              </a:tr>
              <a:tr h="432000">
                <a:tc>
                  <a:txBody>
                    <a:bodyPr/>
                    <a:lstStyle/>
                    <a:p>
                      <a:pPr marL="72000" indent="-72000">
                        <a:lnSpc>
                          <a:spcPct val="100000"/>
                        </a:lnSpc>
                      </a:pPr>
                      <a:r>
                        <a:rPr kumimoji="1" lang="ja-JP" altLang="en-US" sz="1400" dirty="0">
                          <a:solidFill>
                            <a:schemeClr val="tx1"/>
                          </a:solidFill>
                          <a:latin typeface="+mn-ea"/>
                          <a:ea typeface="+mn-ea"/>
                        </a:rPr>
                        <a:t>⑤</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質の高いリサイクルの促進</a:t>
                      </a:r>
                    </a:p>
                  </a:txBody>
                  <a:tcPr marL="91445" marR="91445" marT="14406" marB="14406"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endParaRPr kumimoji="1" lang="ja-JP" altLang="en-US"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endParaRPr kumimoji="1" lang="ja-JP" altLang="en-US"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indent="-72000">
                        <a:lnSpc>
                          <a:spcPct val="100000"/>
                        </a:lnSpc>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519378442"/>
                  </a:ext>
                </a:extLst>
              </a:tr>
            </a:tbl>
          </a:graphicData>
        </a:graphic>
      </p:graphicFrame>
      <p:sp>
        <p:nvSpPr>
          <p:cNvPr id="22" name="スライド番号プレースホルダー 3">
            <a:extLst>
              <a:ext uri="{FF2B5EF4-FFF2-40B4-BE49-F238E27FC236}">
                <a16:creationId xmlns:a16="http://schemas.microsoft.com/office/drawing/2014/main" id="{EB77C48F-E550-4E05-A7BA-9F81B64F7A2F}"/>
              </a:ext>
            </a:extLst>
          </p:cNvPr>
          <p:cNvSpPr>
            <a:spLocks noGrp="1"/>
          </p:cNvSpPr>
          <p:nvPr>
            <p:ph type="sldNum" sz="quarter" idx="12"/>
          </p:nvPr>
        </p:nvSpPr>
        <p:spPr>
          <a:xfrm>
            <a:off x="9353060" y="6400800"/>
            <a:ext cx="527539" cy="457200"/>
          </a:xfrm>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36E837CE-7CDF-4BEA-BAE3-F2B587CC5B3F}" type="slidenum">
              <a:rPr kumimoji="0" lang="en-US" altLang="ja-JP" sz="1100" smtClean="0">
                <a:latin typeface="+mn-ea"/>
                <a:ea typeface="+mn-ea"/>
              </a:rPr>
              <a:pPr>
                <a:spcBef>
                  <a:spcPct val="0"/>
                </a:spcBef>
                <a:buClrTx/>
                <a:buSzTx/>
                <a:buFontTx/>
                <a:buNone/>
              </a:pPr>
              <a:t>7</a:t>
            </a:fld>
            <a:endParaRPr kumimoji="0" lang="en-US" altLang="ja-JP" sz="1100" dirty="0">
              <a:latin typeface="+mn-ea"/>
              <a:ea typeface="+mn-ea"/>
            </a:endParaRPr>
          </a:p>
        </p:txBody>
      </p:sp>
      <p:sp>
        <p:nvSpPr>
          <p:cNvPr id="18" name="タイトル 1">
            <a:extLst>
              <a:ext uri="{FF2B5EF4-FFF2-40B4-BE49-F238E27FC236}">
                <a16:creationId xmlns:a16="http://schemas.microsoft.com/office/drawing/2014/main" id="{5D40498C-C89B-4066-9AC9-BBF830FB1852}"/>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（参考） 目標達成に向けて講じる主な施策（２）</a:t>
            </a:r>
          </a:p>
        </p:txBody>
      </p:sp>
    </p:spTree>
  </p:cSld>
  <p:clrMapOvr>
    <a:masterClrMapping/>
  </p:clrMapOvr>
  <p:transition spd="slow" advTm="74259"/>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118F11EF-C6FC-447C-8A95-B5E540981AAB}"/>
              </a:ext>
            </a:extLst>
          </p:cNvPr>
          <p:cNvSpPr txBox="1">
            <a:spLocks/>
          </p:cNvSpPr>
          <p:nvPr/>
        </p:nvSpPr>
        <p:spPr>
          <a:xfrm>
            <a:off x="344488" y="1484313"/>
            <a:ext cx="9288462" cy="5143500"/>
          </a:xfrm>
          <a:prstGeom prst="rect">
            <a:avLst/>
          </a:prstGeom>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a:lstStyle>
          <a:p>
            <a:pPr marL="0" indent="0" eaLnBrk="1" hangingPunct="1">
              <a:lnSpc>
                <a:spcPct val="120000"/>
              </a:lnSpc>
              <a:spcBef>
                <a:spcPts val="0"/>
              </a:spcBef>
              <a:spcAft>
                <a:spcPts val="1200"/>
              </a:spcAft>
              <a:buFont typeface="Wingdings" panose="05000000000000000000" pitchFamily="2" charset="2"/>
              <a:buNone/>
              <a:defRPr/>
            </a:pPr>
            <a:r>
              <a:rPr lang="ja-JP" altLang="en-US" sz="2000" kern="0" dirty="0">
                <a:latin typeface="+mn-ea"/>
              </a:rPr>
              <a:t>　</a:t>
            </a:r>
            <a:endParaRPr lang="en-US" altLang="ja-JP" sz="2000" kern="0" dirty="0">
              <a:latin typeface="+mn-ea"/>
            </a:endParaRPr>
          </a:p>
        </p:txBody>
      </p:sp>
      <p:pic>
        <p:nvPicPr>
          <p:cNvPr id="14" name="図 13">
            <a:extLst>
              <a:ext uri="{FF2B5EF4-FFF2-40B4-BE49-F238E27FC236}">
                <a16:creationId xmlns:a16="http://schemas.microsoft.com/office/drawing/2014/main" id="{11F6F26E-6806-4136-97AD-A41B80BBDF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5" name="直線コネクタ 14">
            <a:extLst>
              <a:ext uri="{FF2B5EF4-FFF2-40B4-BE49-F238E27FC236}">
                <a16:creationId xmlns:a16="http://schemas.microsoft.com/office/drawing/2014/main" id="{89577189-64B0-4E9A-A539-5BCF4C3E690A}"/>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0918E199-6238-4047-9986-E5F7BD63DF9E}"/>
              </a:ext>
            </a:extLst>
          </p:cNvPr>
          <p:cNvSpPr/>
          <p:nvPr/>
        </p:nvSpPr>
        <p:spPr>
          <a:xfrm>
            <a:off x="344488" y="837334"/>
            <a:ext cx="3337452" cy="380553"/>
          </a:xfrm>
          <a:prstGeom prst="rect">
            <a:avLst/>
          </a:prstGeom>
        </p:spPr>
        <p:txBody>
          <a:bodyPr wrap="none">
            <a:spAutoFit/>
          </a:bodyPr>
          <a:lstStyle/>
          <a:p>
            <a:pPr marL="252000" indent="-252000" eaLnBrk="1" hangingPunct="1">
              <a:lnSpc>
                <a:spcPct val="120000"/>
              </a:lnSpc>
              <a:spcBef>
                <a:spcPts val="1200"/>
              </a:spcBef>
              <a:buClr>
                <a:srgbClr val="006600"/>
              </a:buClr>
              <a:buFont typeface="Wingdings" panose="05000000000000000000" pitchFamily="2" charset="2"/>
              <a:buChar char="l"/>
              <a:defRPr/>
            </a:pPr>
            <a:r>
              <a:rPr lang="ja-JP" altLang="en-US" kern="0" dirty="0">
                <a:solidFill>
                  <a:srgbClr val="006600"/>
                </a:solidFill>
                <a:latin typeface="+mn-ea"/>
                <a:ea typeface="+mn-ea"/>
              </a:rPr>
              <a:t>施策の柱４：適正処理の推進</a:t>
            </a:r>
            <a:endParaRPr lang="en-US" altLang="ja-JP" kern="0" dirty="0">
              <a:solidFill>
                <a:srgbClr val="006600"/>
              </a:solidFill>
              <a:latin typeface="+mn-ea"/>
              <a:ea typeface="+mn-ea"/>
            </a:endParaRPr>
          </a:p>
        </p:txBody>
      </p:sp>
      <p:graphicFrame>
        <p:nvGraphicFramePr>
          <p:cNvPr id="18" name="表 17">
            <a:extLst>
              <a:ext uri="{FF2B5EF4-FFF2-40B4-BE49-F238E27FC236}">
                <a16:creationId xmlns:a16="http://schemas.microsoft.com/office/drawing/2014/main" id="{831F62A4-34EC-4B81-8A8F-0C1981AAEB10}"/>
              </a:ext>
            </a:extLst>
          </p:cNvPr>
          <p:cNvGraphicFramePr>
            <a:graphicFrameLocks noGrp="1"/>
          </p:cNvGraphicFramePr>
          <p:nvPr>
            <p:extLst>
              <p:ext uri="{D42A27DB-BD31-4B8C-83A1-F6EECF244321}">
                <p14:modId xmlns:p14="http://schemas.microsoft.com/office/powerpoint/2010/main" val="923217493"/>
              </p:ext>
            </p:extLst>
          </p:nvPr>
        </p:nvGraphicFramePr>
        <p:xfrm>
          <a:off x="524510" y="1302789"/>
          <a:ext cx="8986946" cy="3024000"/>
        </p:xfrm>
        <a:graphic>
          <a:graphicData uri="http://schemas.openxmlformats.org/drawingml/2006/table">
            <a:tbl>
              <a:tblPr firstRow="1" bandRow="1">
                <a:tableStyleId>{5940675A-B579-460E-94D1-54222C63F5DA}</a:tableStyleId>
              </a:tblPr>
              <a:tblGrid>
                <a:gridCol w="346130">
                  <a:extLst>
                    <a:ext uri="{9D8B030D-6E8A-4147-A177-3AD203B41FA5}">
                      <a16:colId xmlns:a16="http://schemas.microsoft.com/office/drawing/2014/main" val="184076512"/>
                    </a:ext>
                  </a:extLst>
                </a:gridCol>
                <a:gridCol w="7344816">
                  <a:extLst>
                    <a:ext uri="{9D8B030D-6E8A-4147-A177-3AD203B41FA5}">
                      <a16:colId xmlns:a16="http://schemas.microsoft.com/office/drawing/2014/main" val="20000"/>
                    </a:ext>
                  </a:extLst>
                </a:gridCol>
                <a:gridCol w="324000">
                  <a:extLst>
                    <a:ext uri="{9D8B030D-6E8A-4147-A177-3AD203B41FA5}">
                      <a16:colId xmlns:a16="http://schemas.microsoft.com/office/drawing/2014/main" val="20001"/>
                    </a:ext>
                  </a:extLst>
                </a:gridCol>
                <a:gridCol w="324000">
                  <a:extLst>
                    <a:ext uri="{9D8B030D-6E8A-4147-A177-3AD203B41FA5}">
                      <a16:colId xmlns:a16="http://schemas.microsoft.com/office/drawing/2014/main" val="20002"/>
                    </a:ext>
                  </a:extLst>
                </a:gridCol>
                <a:gridCol w="324000">
                  <a:extLst>
                    <a:ext uri="{9D8B030D-6E8A-4147-A177-3AD203B41FA5}">
                      <a16:colId xmlns:a16="http://schemas.microsoft.com/office/drawing/2014/main" val="20003"/>
                    </a:ext>
                  </a:extLst>
                </a:gridCol>
                <a:gridCol w="324000">
                  <a:extLst>
                    <a:ext uri="{9D8B030D-6E8A-4147-A177-3AD203B41FA5}">
                      <a16:colId xmlns:a16="http://schemas.microsoft.com/office/drawing/2014/main" val="20004"/>
                    </a:ext>
                  </a:extLst>
                </a:gridCol>
              </a:tblGrid>
              <a:tr h="684000">
                <a:tc gridSpan="2">
                  <a:txBody>
                    <a:bodyPr/>
                    <a:lstStyle/>
                    <a:p>
                      <a:pPr algn="ctr">
                        <a:lnSpc>
                          <a:spcPts val="1400"/>
                        </a:lnSpc>
                      </a:pPr>
                      <a:r>
                        <a:rPr kumimoji="1" lang="ja-JP" altLang="en-US" sz="1400" b="1" dirty="0">
                          <a:solidFill>
                            <a:schemeClr val="tx1"/>
                          </a:solidFill>
                          <a:latin typeface="+mn-ea"/>
                          <a:ea typeface="+mn-ea"/>
                        </a:rPr>
                        <a:t>講じる施策</a:t>
                      </a: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hMerge="1">
                  <a:txBody>
                    <a:bodyPr/>
                    <a:lstStyle/>
                    <a:p>
                      <a:pPr algn="ctr">
                        <a:lnSpc>
                          <a:spcPts val="1400"/>
                        </a:lnSpc>
                      </a:pPr>
                      <a:r>
                        <a:rPr kumimoji="1" lang="ja-JP" altLang="en-US" sz="1400" dirty="0">
                          <a:solidFill>
                            <a:schemeClr val="tx1"/>
                          </a:solidFill>
                          <a:latin typeface="+mn-ea"/>
                          <a:ea typeface="+mn-ea"/>
                        </a:rPr>
                        <a:t>講じる施策</a:t>
                      </a:r>
                      <a:endParaRPr kumimoji="1" lang="ja-JP" altLang="en-US" sz="1400" b="0" dirty="0">
                        <a:solidFill>
                          <a:schemeClr val="tx1"/>
                        </a:solidFill>
                        <a:latin typeface="+mn-ea"/>
                        <a:ea typeface="+mn-ea"/>
                      </a:endParaRP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ts val="1400"/>
                        </a:lnSpc>
                      </a:pPr>
                      <a:r>
                        <a:rPr kumimoji="1" lang="ja-JP" altLang="en-US" sz="1400" b="1" dirty="0">
                          <a:solidFill>
                            <a:schemeClr val="tx1"/>
                          </a:solidFill>
                          <a:latin typeface="+mn-ea"/>
                          <a:ea typeface="+mn-ea"/>
                        </a:rPr>
                        <a:t>府民</a:t>
                      </a:r>
                    </a:p>
                  </a:txBody>
                  <a:tcPr marL="91445" marR="91445" marT="45700" marB="4570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事業者</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市町村</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tc>
                  <a:txBody>
                    <a:bodyPr/>
                    <a:lstStyle/>
                    <a:p>
                      <a:pPr algn="ctr">
                        <a:lnSpc>
                          <a:spcPts val="1400"/>
                        </a:lnSpc>
                      </a:pPr>
                      <a:r>
                        <a:rPr kumimoji="1" lang="ja-JP" altLang="en-US" sz="1400" b="1" dirty="0">
                          <a:solidFill>
                            <a:schemeClr val="tx1"/>
                          </a:solidFill>
                          <a:latin typeface="+mn-ea"/>
                          <a:ea typeface="+mn-ea"/>
                        </a:rPr>
                        <a:t>府</a:t>
                      </a:r>
                    </a:p>
                  </a:txBody>
                  <a:tcPr marL="91445" marR="91445" marT="45700" marB="4570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D9E0D6"/>
                    </a:solidFill>
                  </a:tcPr>
                </a:tc>
                <a:extLst>
                  <a:ext uri="{0D108BD9-81ED-4DB2-BD59-A6C34878D82A}">
                    <a16:rowId xmlns:a16="http://schemas.microsoft.com/office/drawing/2014/main" val="10000"/>
                  </a:ext>
                </a:extLst>
              </a:tr>
              <a:tr h="468000">
                <a:tc>
                  <a:txBody>
                    <a:bodyPr/>
                    <a:lstStyle/>
                    <a:p>
                      <a:pPr marL="72000" indent="-72000">
                        <a:lnSpc>
                          <a:spcPct val="100000"/>
                        </a:lnSpc>
                      </a:pPr>
                      <a:r>
                        <a:rPr kumimoji="1" lang="ja-JP" altLang="en-US" sz="1400" dirty="0">
                          <a:solidFill>
                            <a:schemeClr val="tx1"/>
                          </a:solidFill>
                          <a:latin typeface="+mn-ea"/>
                          <a:ea typeface="+mn-ea"/>
                        </a:rPr>
                        <a:t>①</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一般廃棄物の適正処理</a:t>
                      </a:r>
                      <a:endParaRPr kumimoji="1" lang="en-US" altLang="ja-JP" sz="1400" dirty="0">
                        <a:solidFill>
                          <a:schemeClr val="tx1"/>
                        </a:solidFill>
                        <a:latin typeface="+mn-ea"/>
                        <a:ea typeface="+mn-ea"/>
                      </a:endParaRPr>
                    </a:p>
                  </a:txBody>
                  <a:tcPr marL="91445" marR="91445" marT="14400" marB="144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105262742"/>
                  </a:ext>
                </a:extLst>
              </a:tr>
              <a:tr h="468000">
                <a:tc>
                  <a:txBody>
                    <a:bodyPr/>
                    <a:lstStyle/>
                    <a:p>
                      <a:pPr marL="72000" indent="-72000">
                        <a:lnSpc>
                          <a:spcPct val="100000"/>
                        </a:lnSpc>
                      </a:pPr>
                      <a:r>
                        <a:rPr kumimoji="1" lang="ja-JP" altLang="en-US" sz="1400" dirty="0">
                          <a:solidFill>
                            <a:schemeClr val="tx1"/>
                          </a:solidFill>
                          <a:latin typeface="+mn-ea"/>
                          <a:ea typeface="+mn-ea"/>
                        </a:rPr>
                        <a:t>②</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一般廃棄物処理の広域化</a:t>
                      </a:r>
                      <a:endParaRPr kumimoji="1" lang="en-US" altLang="ja-JP" sz="1400" dirty="0">
                        <a:solidFill>
                          <a:schemeClr val="tx1"/>
                        </a:solidFill>
                        <a:latin typeface="+mn-ea"/>
                        <a:ea typeface="+mn-ea"/>
                      </a:endParaRPr>
                    </a:p>
                  </a:txBody>
                  <a:tcPr marL="91445" marR="91445" marT="14400" marB="144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2915864199"/>
                  </a:ext>
                </a:extLst>
              </a:tr>
              <a:tr h="468000">
                <a:tc>
                  <a:txBody>
                    <a:bodyPr/>
                    <a:lstStyle/>
                    <a:p>
                      <a:pPr marL="72000" indent="-72000">
                        <a:lnSpc>
                          <a:spcPct val="100000"/>
                        </a:lnSpc>
                      </a:pPr>
                      <a:r>
                        <a:rPr kumimoji="1" lang="ja-JP" altLang="en-US" sz="1400" dirty="0">
                          <a:solidFill>
                            <a:schemeClr val="tx1"/>
                          </a:solidFill>
                          <a:latin typeface="+mn-ea"/>
                          <a:ea typeface="+mn-ea"/>
                        </a:rPr>
                        <a:t>③</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産業廃棄物適正処理の徹底</a:t>
                      </a:r>
                      <a:endParaRPr kumimoji="1" lang="en-US" altLang="ja-JP" sz="1400" dirty="0">
                        <a:solidFill>
                          <a:schemeClr val="tx1"/>
                        </a:solidFill>
                        <a:latin typeface="+mn-ea"/>
                        <a:ea typeface="+mn-ea"/>
                      </a:endParaRPr>
                    </a:p>
                  </a:txBody>
                  <a:tcPr marL="91445" marR="91445" marT="14400" marB="144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endParaRPr kumimoji="1" lang="en-US" altLang="ja-JP" sz="1400" dirty="0">
                        <a:solidFill>
                          <a:schemeClr val="tx1"/>
                        </a:solidFill>
                        <a:latin typeface="+mn-ea"/>
                        <a:ea typeface="+mn-ea"/>
                      </a:endParaRP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10002"/>
                  </a:ext>
                </a:extLst>
              </a:tr>
              <a:tr h="468000">
                <a:tc>
                  <a:txBody>
                    <a:bodyPr/>
                    <a:lstStyle/>
                    <a:p>
                      <a:pPr marL="72000" indent="-72000">
                        <a:lnSpc>
                          <a:spcPct val="100000"/>
                        </a:lnSpc>
                      </a:pPr>
                      <a:r>
                        <a:rPr kumimoji="1" lang="ja-JP" altLang="en-US" sz="1400" dirty="0">
                          <a:solidFill>
                            <a:schemeClr val="tx1"/>
                          </a:solidFill>
                          <a:latin typeface="+mn-ea"/>
                          <a:ea typeface="+mn-ea"/>
                        </a:rPr>
                        <a:t>④</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最終処分場の確保</a:t>
                      </a:r>
                    </a:p>
                  </a:txBody>
                  <a:tcPr marL="91445" marR="91445" marT="14400" marB="144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3048451965"/>
                  </a:ext>
                </a:extLst>
              </a:tr>
              <a:tr h="468000">
                <a:tc>
                  <a:txBody>
                    <a:bodyPr/>
                    <a:lstStyle/>
                    <a:p>
                      <a:pPr marL="72000" indent="-72000">
                        <a:lnSpc>
                          <a:spcPct val="100000"/>
                        </a:lnSpc>
                      </a:pPr>
                      <a:r>
                        <a:rPr kumimoji="1" lang="ja-JP" altLang="en-US" sz="1400" dirty="0">
                          <a:solidFill>
                            <a:schemeClr val="tx1"/>
                          </a:solidFill>
                          <a:latin typeface="+mn-ea"/>
                          <a:ea typeface="+mn-ea"/>
                        </a:rPr>
                        <a:t>⑤</a:t>
                      </a:r>
                      <a:endParaRPr kumimoji="1" lang="en-US" altLang="ja-JP" sz="1400" dirty="0">
                        <a:solidFill>
                          <a:schemeClr val="tx1"/>
                        </a:solidFill>
                        <a:latin typeface="+mn-ea"/>
                        <a:ea typeface="+mn-ea"/>
                      </a:endParaRPr>
                    </a:p>
                  </a:txBody>
                  <a:tcPr marL="91445" marR="91445" marT="14393" marB="1439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災害発生時における廃棄物処理の備え</a:t>
                      </a:r>
                    </a:p>
                  </a:txBody>
                  <a:tcPr marL="91445" marR="91445" marT="14400" marB="144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n-ea"/>
                        <a:ea typeface="+mn-ea"/>
                      </a:endParaRPr>
                    </a:p>
                  </a:txBody>
                  <a:tcPr marL="0" marR="0" marT="0" marB="0" anchor="ctr" anchorCtr="1">
                    <a:lnL w="317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a:t>
                      </a:r>
                    </a:p>
                  </a:txBody>
                  <a:tcPr marL="0" marR="0" marT="0" marB="0" anchor="ctr" anchorCtr="1">
                    <a:lnL w="3175" cap="flat" cmpd="sng" algn="ctr">
                      <a:solidFill>
                        <a:schemeClr val="tx1"/>
                      </a:solidFill>
                      <a:prstDash val="dash"/>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9F9F5"/>
                    </a:solidFill>
                  </a:tcPr>
                </a:tc>
                <a:extLst>
                  <a:ext uri="{0D108BD9-81ED-4DB2-BD59-A6C34878D82A}">
                    <a16:rowId xmlns:a16="http://schemas.microsoft.com/office/drawing/2014/main" val="2376751188"/>
                  </a:ext>
                </a:extLst>
              </a:tr>
            </a:tbl>
          </a:graphicData>
        </a:graphic>
      </p:graphicFrame>
      <p:sp>
        <p:nvSpPr>
          <p:cNvPr id="19" name="スライド番号プレースホルダー 3">
            <a:extLst>
              <a:ext uri="{FF2B5EF4-FFF2-40B4-BE49-F238E27FC236}">
                <a16:creationId xmlns:a16="http://schemas.microsoft.com/office/drawing/2014/main" id="{C385B814-4223-4112-8B57-4479A9594804}"/>
              </a:ext>
            </a:extLst>
          </p:cNvPr>
          <p:cNvSpPr>
            <a:spLocks noGrp="1"/>
          </p:cNvSpPr>
          <p:nvPr>
            <p:ph type="sldNum" sz="quarter" idx="12"/>
          </p:nvPr>
        </p:nvSpPr>
        <p:spPr>
          <a:xfrm>
            <a:off x="9353060" y="6400800"/>
            <a:ext cx="527539" cy="457200"/>
          </a:xfrm>
          <a:noFill/>
        </p:spPr>
        <p:txBody>
          <a:bodyPr/>
          <a:lstStyle>
            <a:lvl1pPr>
              <a:spcBef>
                <a:spcPct val="20000"/>
              </a:spcBef>
              <a:buClr>
                <a:schemeClr val="bg2"/>
              </a:buClr>
              <a:buSzPct val="75000"/>
              <a:buFont typeface="Wingdings" panose="05000000000000000000" pitchFamily="2" charset="2"/>
              <a:buChar char="p"/>
              <a:defRPr kumimoji="1" sz="28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lr>
                <a:schemeClr val="tx2"/>
              </a:buClr>
              <a:buSzPct val="75000"/>
              <a:buFont typeface="Wingdings" panose="05000000000000000000" pitchFamily="2" charset="2"/>
              <a:buChar char="n"/>
              <a:defRPr kumimoji="1" sz="24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p"/>
              <a:defRPr kumimoji="1" sz="20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lr>
                <a:schemeClr val="bg2"/>
              </a:buClr>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Verdana" panose="020B0604030504040204" pitchFamily="34" charset="0"/>
                <a:ea typeface="ＭＳ Ｐゴシック" panose="020B0600070205080204" pitchFamily="50" charset="-128"/>
              </a:defRPr>
            </a:lvl9pPr>
          </a:lstStyle>
          <a:p>
            <a:pPr>
              <a:spcBef>
                <a:spcPct val="0"/>
              </a:spcBef>
              <a:buClrTx/>
              <a:buSzTx/>
              <a:buFontTx/>
              <a:buNone/>
            </a:pPr>
            <a:fld id="{36E837CE-7CDF-4BEA-BAE3-F2B587CC5B3F}" type="slidenum">
              <a:rPr kumimoji="0" lang="en-US" altLang="ja-JP" sz="1100" smtClean="0">
                <a:latin typeface="+mn-ea"/>
                <a:ea typeface="+mn-ea"/>
              </a:rPr>
              <a:pPr>
                <a:spcBef>
                  <a:spcPct val="0"/>
                </a:spcBef>
                <a:buClrTx/>
                <a:buSzTx/>
                <a:buFontTx/>
                <a:buNone/>
              </a:pPr>
              <a:t>8</a:t>
            </a:fld>
            <a:endParaRPr kumimoji="0" lang="en-US" altLang="ja-JP" sz="1100" dirty="0">
              <a:latin typeface="+mn-ea"/>
              <a:ea typeface="+mn-ea"/>
            </a:endParaRPr>
          </a:p>
        </p:txBody>
      </p:sp>
      <p:sp>
        <p:nvSpPr>
          <p:cNvPr id="10" name="タイトル 1">
            <a:extLst>
              <a:ext uri="{FF2B5EF4-FFF2-40B4-BE49-F238E27FC236}">
                <a16:creationId xmlns:a16="http://schemas.microsoft.com/office/drawing/2014/main" id="{D4126C5E-ECB9-4805-AE14-0AEABE288FC9}"/>
              </a:ext>
            </a:extLst>
          </p:cNvPr>
          <p:cNvSpPr txBox="1">
            <a:spLocks/>
          </p:cNvSpPr>
          <p:nvPr/>
        </p:nvSpPr>
        <p:spPr>
          <a:xfrm>
            <a:off x="253812" y="64428"/>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800" kern="0" dirty="0">
                <a:solidFill>
                  <a:srgbClr val="006600"/>
                </a:solidFill>
                <a:latin typeface="+mn-ea"/>
                <a:ea typeface="+mn-ea"/>
              </a:rPr>
              <a:t>（参考） 目標達成に向けて講じる主な施策（３）</a:t>
            </a:r>
          </a:p>
        </p:txBody>
      </p:sp>
    </p:spTree>
  </p:cSld>
  <p:clrMapOvr>
    <a:masterClrMapping/>
  </p:clrMapOvr>
  <p:transition spd="slow" advTm="52496"/>
</p:sld>
</file>

<file path=ppt/theme/theme1.xml><?xml version="1.0" encoding="utf-8"?>
<a:theme xmlns:a="http://schemas.openxmlformats.org/drawingml/2006/main" name="Level">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Level">
      <a:majorFont>
        <a:latin typeface="Garamond"/>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0</TotalTime>
  <Words>1988</Words>
  <Application>Microsoft Office PowerPoint</Application>
  <PresentationFormat>A4 210 x 297 mm</PresentationFormat>
  <Paragraphs>345</Paragraphs>
  <Slides>11</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Meiryo UI</vt:lpstr>
      <vt:lpstr>ＭＳ Ｐゴシック</vt:lpstr>
      <vt:lpstr>Arial</vt:lpstr>
      <vt:lpstr>Garamond</vt:lpstr>
      <vt:lpstr>Times New Roman</vt:lpstr>
      <vt:lpstr>Verdana</vt:lpstr>
      <vt:lpstr>Wingdings</vt:lpstr>
      <vt:lpstr>Level</vt:lpstr>
      <vt:lpstr>現行計画の概要及び進捗状況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2025-05-15T03:19:34Z</dcterms:created>
  <dcterms:modified xsi:type="dcterms:W3CDTF">2025-05-15T03:19:58Z</dcterms:modified>
</cp:coreProperties>
</file>