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705" r:id="rId1"/>
  </p:sldMasterIdLst>
  <p:notesMasterIdLst>
    <p:notesMasterId r:id="rId15"/>
  </p:notesMasterIdLst>
  <p:handoutMasterIdLst>
    <p:handoutMasterId r:id="rId16"/>
  </p:handoutMasterIdLst>
  <p:sldIdLst>
    <p:sldId id="391" r:id="rId2"/>
    <p:sldId id="351" r:id="rId3"/>
    <p:sldId id="388" r:id="rId4"/>
    <p:sldId id="400" r:id="rId5"/>
    <p:sldId id="403" r:id="rId6"/>
    <p:sldId id="399" r:id="rId7"/>
    <p:sldId id="405" r:id="rId8"/>
    <p:sldId id="363" r:id="rId9"/>
    <p:sldId id="369" r:id="rId10"/>
    <p:sldId id="408" r:id="rId11"/>
    <p:sldId id="359" r:id="rId12"/>
    <p:sldId id="407" r:id="rId13"/>
    <p:sldId id="406" r:id="rId14"/>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9E0"/>
    <a:srgbClr val="E9F4F0"/>
    <a:srgbClr val="F9F9F5"/>
    <a:srgbClr val="44C1A3"/>
    <a:srgbClr val="006600"/>
    <a:srgbClr val="7F7F7F"/>
    <a:srgbClr val="66CCB4"/>
    <a:srgbClr val="F4FAF8"/>
    <a:srgbClr val="DFF1EA"/>
    <a:srgbClr val="D4E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38" autoAdjust="0"/>
    <p:restoredTop sz="95896" autoAdjust="0"/>
  </p:normalViewPr>
  <p:slideViewPr>
    <p:cSldViewPr>
      <p:cViewPr varScale="1">
        <p:scale>
          <a:sx n="96" d="100"/>
          <a:sy n="96" d="100"/>
        </p:scale>
        <p:origin x="1224" y="77"/>
      </p:cViewPr>
      <p:guideLst>
        <p:guide orient="horz" pos="2160"/>
        <p:guide pos="3120"/>
      </p:guideLst>
    </p:cSldViewPr>
  </p:slideViewPr>
  <p:outlineViewPr>
    <p:cViewPr>
      <p:scale>
        <a:sx n="33" d="100"/>
        <a:sy n="33" d="100"/>
      </p:scale>
      <p:origin x="66" y="2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203" y="4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97D422-B3B8-4BB9-B989-0B8D787FF0FA}"/>
              </a:ext>
            </a:extLst>
          </p:cNvPr>
          <p:cNvSpPr>
            <a:spLocks noGrp="1"/>
          </p:cNvSpPr>
          <p:nvPr>
            <p:ph type="sldNum" sz="quarter" idx="3"/>
          </p:nvPr>
        </p:nvSpPr>
        <p:spPr>
          <a:xfrm>
            <a:off x="3856038" y="9440863"/>
            <a:ext cx="2949575" cy="496887"/>
          </a:xfrm>
          <a:prstGeom prst="rect">
            <a:avLst/>
          </a:prstGeom>
        </p:spPr>
        <p:txBody>
          <a:bodyPr vert="horz" wrap="square" lIns="91418" tIns="45710" rIns="91418" bIns="45710" numCol="1" anchor="b" anchorCtr="0" compatLnSpc="1">
            <a:prstTxWarp prst="textNoShape">
              <a:avLst/>
            </a:prstTxWarp>
          </a:bodyPr>
          <a:lstStyle>
            <a:lvl1pPr algn="r" eaLnBrk="1" hangingPunct="1">
              <a:defRPr sz="1200"/>
            </a:lvl1pPr>
          </a:lstStyle>
          <a:p>
            <a:pPr>
              <a:defRPr/>
            </a:pPr>
            <a:fld id="{09047620-C713-4A94-AFD4-CBE051879E6E}"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2B187FB-D1E9-40F8-BC31-810201CF08A2}"/>
              </a:ext>
            </a:extLst>
          </p:cNvPr>
          <p:cNvSpPr>
            <a:spLocks noGrp="1" noChangeArrowheads="1"/>
          </p:cNvSpPr>
          <p:nvPr>
            <p:ph type="dt" idx="1"/>
          </p:nvPr>
        </p:nvSpPr>
        <p:spPr bwMode="auto">
          <a:xfrm>
            <a:off x="3854450" y="0"/>
            <a:ext cx="29511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0" tIns="47800" rIns="95600" bIns="47800" numCol="1" anchor="t" anchorCtr="0" compatLnSpc="1">
            <a:prstTxWarp prst="textNoShape">
              <a:avLst/>
            </a:prstTxWarp>
          </a:bodyPr>
          <a:lstStyle>
            <a:lvl1pPr algn="r" defTabSz="956792" eaLnBrk="1" hangingPunct="1">
              <a:defRPr sz="1300">
                <a:latin typeface="Arial" charset="0"/>
                <a:ea typeface="ＭＳ Ｐゴシック" pitchFamily="50" charset="-128"/>
              </a:defRPr>
            </a:lvl1pPr>
          </a:lstStyle>
          <a:p>
            <a:pPr>
              <a:defRPr/>
            </a:pPr>
            <a:endParaRPr lang="en-US" altLang="ja-JP"/>
          </a:p>
        </p:txBody>
      </p:sp>
      <p:sp>
        <p:nvSpPr>
          <p:cNvPr id="4099" name="Rectangle 4"/>
          <p:cNvSpPr>
            <a:spLocks noGrp="1" noRot="1" noChangeAspect="1" noChangeArrowheads="1" noTextEdit="1"/>
          </p:cNvSpPr>
          <p:nvPr>
            <p:ph type="sldImg" idx="2"/>
          </p:nvPr>
        </p:nvSpPr>
        <p:spPr bwMode="auto">
          <a:xfrm>
            <a:off x="712788" y="746125"/>
            <a:ext cx="5383212"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016BD87-402E-4E3B-8A08-3A67E4935614}"/>
              </a:ext>
            </a:extLst>
          </p:cNvPr>
          <p:cNvSpPr>
            <a:spLocks noGrp="1" noChangeArrowheads="1"/>
          </p:cNvSpPr>
          <p:nvPr>
            <p:ph type="body" sz="quarter" idx="3"/>
          </p:nvPr>
        </p:nvSpPr>
        <p:spPr bwMode="auto">
          <a:xfrm>
            <a:off x="679450" y="4719638"/>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0" tIns="47800" rIns="95600" bIns="4780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a:extLst>
              <a:ext uri="{FF2B5EF4-FFF2-40B4-BE49-F238E27FC236}">
                <a16:creationId xmlns:a16="http://schemas.microsoft.com/office/drawing/2014/main" id="{C6AA050E-70C9-4D91-A1BC-098D8FB196C3}"/>
              </a:ext>
            </a:extLst>
          </p:cNvPr>
          <p:cNvSpPr>
            <a:spLocks noGrp="1" noChangeArrowheads="1"/>
          </p:cNvSpPr>
          <p:nvPr>
            <p:ph type="ftr" sz="quarter" idx="4"/>
          </p:nvPr>
        </p:nvSpPr>
        <p:spPr bwMode="auto">
          <a:xfrm>
            <a:off x="0" y="9444038"/>
            <a:ext cx="2951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0" tIns="47800" rIns="95600" bIns="47800" numCol="1" anchor="b" anchorCtr="0" compatLnSpc="1">
            <a:prstTxWarp prst="textNoShape">
              <a:avLst/>
            </a:prstTxWarp>
          </a:bodyPr>
          <a:lstStyle>
            <a:lvl1pPr defTabSz="956792" eaLnBrk="1" hangingPunct="1">
              <a:defRPr sz="1300">
                <a:latin typeface="Arial" charset="0"/>
                <a:ea typeface="ＭＳ Ｐゴシック" pitchFamily="50" charset="-128"/>
              </a:defRPr>
            </a:lvl1pPr>
          </a:lstStyle>
          <a:p>
            <a:pPr>
              <a:defRPr/>
            </a:pPr>
            <a:endParaRPr lang="en-US" altLang="ja-JP"/>
          </a:p>
        </p:txBody>
      </p:sp>
      <p:sp>
        <p:nvSpPr>
          <p:cNvPr id="3079" name="Rectangle 7">
            <a:extLst>
              <a:ext uri="{FF2B5EF4-FFF2-40B4-BE49-F238E27FC236}">
                <a16:creationId xmlns:a16="http://schemas.microsoft.com/office/drawing/2014/main" id="{F1890CDB-4F1A-4B49-9400-B6BFF2BDE335}"/>
              </a:ext>
            </a:extLst>
          </p:cNvPr>
          <p:cNvSpPr>
            <a:spLocks noGrp="1" noChangeArrowheads="1"/>
          </p:cNvSpPr>
          <p:nvPr>
            <p:ph type="sldNum" sz="quarter" idx="5"/>
          </p:nvPr>
        </p:nvSpPr>
        <p:spPr bwMode="auto">
          <a:xfrm>
            <a:off x="3854450" y="9444038"/>
            <a:ext cx="2951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0" tIns="47800" rIns="95600" bIns="47800" numCol="1" anchor="b" anchorCtr="0" compatLnSpc="1">
            <a:prstTxWarp prst="textNoShape">
              <a:avLst/>
            </a:prstTxWarp>
          </a:bodyPr>
          <a:lstStyle>
            <a:lvl1pPr algn="r" defTabSz="955675" eaLnBrk="1" hangingPunct="1">
              <a:defRPr sz="1300">
                <a:latin typeface="Arial" panose="020B0604020202020204" pitchFamily="34" charset="0"/>
              </a:defRPr>
            </a:lvl1pPr>
          </a:lstStyle>
          <a:p>
            <a:pPr>
              <a:defRPr/>
            </a:pPr>
            <a:fld id="{C30F6B76-76F5-4A42-8ED9-BD85F76CC736}" type="slidenum">
              <a:rPr lang="en-US" altLang="ja-JP"/>
              <a:pPr>
                <a:defRPr/>
              </a:pPr>
              <a:t>‹#›</a:t>
            </a:fld>
            <a:endParaRPr lang="en-US" altLang="ja-JP"/>
          </a:p>
        </p:txBody>
      </p:sp>
      <p:sp>
        <p:nvSpPr>
          <p:cNvPr id="2" name="ヘッダー プレースホルダー 1">
            <a:extLst>
              <a:ext uri="{FF2B5EF4-FFF2-40B4-BE49-F238E27FC236}">
                <a16:creationId xmlns:a16="http://schemas.microsoft.com/office/drawing/2014/main" id="{5F8891EB-25A3-4967-B33B-698E6991FF5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a:defRPr/>
            </a:pPr>
            <a:endParaRPr lang="ja-JP"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2</a:t>
            </a:fld>
            <a:endParaRPr lang="en-US" altLang="ja-JP">
              <a:latin typeface="Arial" panose="020B0604020202020204" pitchFamily="34" charset="0"/>
            </a:endParaRPr>
          </a:p>
        </p:txBody>
      </p:sp>
    </p:spTree>
    <p:extLst>
      <p:ext uri="{BB962C8B-B14F-4D97-AF65-F5344CB8AC3E}">
        <p14:creationId xmlns:p14="http://schemas.microsoft.com/office/powerpoint/2010/main" val="1205178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11</a:t>
            </a:fld>
            <a:endParaRPr lang="en-US" altLang="ja-JP">
              <a:latin typeface="Arial" panose="020B0604020202020204" pitchFamily="34" charset="0"/>
            </a:endParaRPr>
          </a:p>
        </p:txBody>
      </p:sp>
    </p:spTree>
    <p:extLst>
      <p:ext uri="{BB962C8B-B14F-4D97-AF65-F5344CB8AC3E}">
        <p14:creationId xmlns:p14="http://schemas.microsoft.com/office/powerpoint/2010/main" val="172539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12</a:t>
            </a:fld>
            <a:endParaRPr lang="en-US" altLang="ja-JP">
              <a:latin typeface="Arial" panose="020B0604020202020204" pitchFamily="34" charset="0"/>
            </a:endParaRPr>
          </a:p>
        </p:txBody>
      </p:sp>
    </p:spTree>
    <p:extLst>
      <p:ext uri="{BB962C8B-B14F-4D97-AF65-F5344CB8AC3E}">
        <p14:creationId xmlns:p14="http://schemas.microsoft.com/office/powerpoint/2010/main" val="99161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13</a:t>
            </a:fld>
            <a:endParaRPr lang="en-US" altLang="ja-JP">
              <a:latin typeface="Arial" panose="020B0604020202020204" pitchFamily="34" charset="0"/>
            </a:endParaRPr>
          </a:p>
        </p:txBody>
      </p:sp>
    </p:spTree>
    <p:extLst>
      <p:ext uri="{BB962C8B-B14F-4D97-AF65-F5344CB8AC3E}">
        <p14:creationId xmlns:p14="http://schemas.microsoft.com/office/powerpoint/2010/main" val="286470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3</a:t>
            </a:fld>
            <a:endParaRPr lang="en-US" altLang="ja-JP">
              <a:latin typeface="Arial" panose="020B0604020202020204" pitchFamily="34" charset="0"/>
            </a:endParaRPr>
          </a:p>
        </p:txBody>
      </p:sp>
    </p:spTree>
    <p:extLst>
      <p:ext uri="{BB962C8B-B14F-4D97-AF65-F5344CB8AC3E}">
        <p14:creationId xmlns:p14="http://schemas.microsoft.com/office/powerpoint/2010/main" val="136333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4</a:t>
            </a:fld>
            <a:endParaRPr lang="en-US" altLang="ja-JP">
              <a:latin typeface="Arial" panose="020B0604020202020204" pitchFamily="34" charset="0"/>
            </a:endParaRPr>
          </a:p>
        </p:txBody>
      </p:sp>
    </p:spTree>
    <p:extLst>
      <p:ext uri="{BB962C8B-B14F-4D97-AF65-F5344CB8AC3E}">
        <p14:creationId xmlns:p14="http://schemas.microsoft.com/office/powerpoint/2010/main" val="12496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5</a:t>
            </a:fld>
            <a:endParaRPr lang="en-US" altLang="ja-JP">
              <a:latin typeface="Arial" panose="020B0604020202020204" pitchFamily="34" charset="0"/>
            </a:endParaRPr>
          </a:p>
        </p:txBody>
      </p:sp>
    </p:spTree>
    <p:extLst>
      <p:ext uri="{BB962C8B-B14F-4D97-AF65-F5344CB8AC3E}">
        <p14:creationId xmlns:p14="http://schemas.microsoft.com/office/powerpoint/2010/main" val="118557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6</a:t>
            </a:fld>
            <a:endParaRPr lang="en-US" altLang="ja-JP">
              <a:latin typeface="Arial" panose="020B0604020202020204" pitchFamily="34" charset="0"/>
            </a:endParaRPr>
          </a:p>
        </p:txBody>
      </p:sp>
    </p:spTree>
    <p:extLst>
      <p:ext uri="{BB962C8B-B14F-4D97-AF65-F5344CB8AC3E}">
        <p14:creationId xmlns:p14="http://schemas.microsoft.com/office/powerpoint/2010/main" val="408994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7</a:t>
            </a:fld>
            <a:endParaRPr lang="en-US" altLang="ja-JP">
              <a:latin typeface="Arial" panose="020B0604020202020204" pitchFamily="34" charset="0"/>
            </a:endParaRPr>
          </a:p>
        </p:txBody>
      </p:sp>
    </p:spTree>
    <p:extLst>
      <p:ext uri="{BB962C8B-B14F-4D97-AF65-F5344CB8AC3E}">
        <p14:creationId xmlns:p14="http://schemas.microsoft.com/office/powerpoint/2010/main" val="46773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8</a:t>
            </a:fld>
            <a:endParaRPr lang="en-US" altLang="ja-JP">
              <a:latin typeface="Arial" panose="020B0604020202020204" pitchFamily="34" charset="0"/>
            </a:endParaRPr>
          </a:p>
        </p:txBody>
      </p:sp>
    </p:spTree>
    <p:extLst>
      <p:ext uri="{BB962C8B-B14F-4D97-AF65-F5344CB8AC3E}">
        <p14:creationId xmlns:p14="http://schemas.microsoft.com/office/powerpoint/2010/main" val="287795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9</a:t>
            </a:fld>
            <a:endParaRPr lang="en-US" altLang="ja-JP">
              <a:latin typeface="Arial" panose="020B0604020202020204" pitchFamily="34" charset="0"/>
            </a:endParaRPr>
          </a:p>
        </p:txBody>
      </p:sp>
    </p:spTree>
    <p:extLst>
      <p:ext uri="{BB962C8B-B14F-4D97-AF65-F5344CB8AC3E}">
        <p14:creationId xmlns:p14="http://schemas.microsoft.com/office/powerpoint/2010/main" val="48007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0"/>
            <a:ext cx="2951163"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5675">
              <a:defRPr kumimoji="1">
                <a:solidFill>
                  <a:schemeClr val="tx1"/>
                </a:solidFill>
                <a:latin typeface="Verdana" panose="020B0604030504040204" pitchFamily="34" charset="0"/>
                <a:ea typeface="ＭＳ Ｐゴシック" panose="020B0600070205080204" pitchFamily="50" charset="-128"/>
              </a:defRPr>
            </a:lvl1pPr>
            <a:lvl2pPr marL="742950" indent="-285750" defTabSz="955675">
              <a:defRPr kumimoji="1">
                <a:solidFill>
                  <a:schemeClr val="tx1"/>
                </a:solidFill>
                <a:latin typeface="Verdana" panose="020B0604030504040204" pitchFamily="34" charset="0"/>
                <a:ea typeface="ＭＳ Ｐゴシック" panose="020B0600070205080204" pitchFamily="50" charset="-128"/>
              </a:defRPr>
            </a:lvl2pPr>
            <a:lvl3pPr marL="1143000" indent="-228600" defTabSz="955675">
              <a:defRPr kumimoji="1">
                <a:solidFill>
                  <a:schemeClr val="tx1"/>
                </a:solidFill>
                <a:latin typeface="Verdana" panose="020B0604030504040204" pitchFamily="34" charset="0"/>
                <a:ea typeface="ＭＳ Ｐゴシック" panose="020B0600070205080204" pitchFamily="50" charset="-128"/>
              </a:defRPr>
            </a:lvl3pPr>
            <a:lvl4pPr marL="1600200" indent="-228600" defTabSz="955675">
              <a:defRPr kumimoji="1">
                <a:solidFill>
                  <a:schemeClr val="tx1"/>
                </a:solidFill>
                <a:latin typeface="Verdana" panose="020B0604030504040204" pitchFamily="34" charset="0"/>
                <a:ea typeface="ＭＳ Ｐゴシック" panose="020B0600070205080204" pitchFamily="50" charset="-128"/>
              </a:defRPr>
            </a:lvl4pPr>
            <a:lvl5pPr marL="2057400" indent="-228600" defTabSz="955675">
              <a:defRPr kumimoji="1">
                <a:solidFill>
                  <a:schemeClr val="tx1"/>
                </a:solidFill>
                <a:latin typeface="Verdana" panose="020B0604030504040204" pitchFamily="34" charset="0"/>
                <a:ea typeface="ＭＳ Ｐゴシック" panose="020B0600070205080204" pitchFamily="50" charset="-128"/>
              </a:defRPr>
            </a:lvl5pPr>
            <a:lvl6pPr marL="25146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defTabSz="955675"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10</a:t>
            </a:fld>
            <a:endParaRPr lang="en-US" altLang="ja-JP">
              <a:latin typeface="Arial" panose="020B0604020202020204" pitchFamily="34" charset="0"/>
            </a:endParaRPr>
          </a:p>
        </p:txBody>
      </p:sp>
    </p:spTree>
    <p:extLst>
      <p:ext uri="{BB962C8B-B14F-4D97-AF65-F5344CB8AC3E}">
        <p14:creationId xmlns:p14="http://schemas.microsoft.com/office/powerpoint/2010/main" val="48007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7"/>
          <p:cNvGrpSpPr>
            <a:grpSpLocks/>
          </p:cNvGrpSpPr>
          <p:nvPr/>
        </p:nvGrpSpPr>
        <p:grpSpPr bwMode="auto">
          <a:xfrm>
            <a:off x="247650" y="2889250"/>
            <a:ext cx="9328150" cy="201613"/>
            <a:chOff x="144" y="1680"/>
            <a:chExt cx="5424" cy="144"/>
          </a:xfrm>
        </p:grpSpPr>
        <p:sp>
          <p:nvSpPr>
            <p:cNvPr id="5" name="Rectangle 8">
              <a:extLst>
                <a:ext uri="{FF2B5EF4-FFF2-40B4-BE49-F238E27FC236}">
                  <a16:creationId xmlns:a16="http://schemas.microsoft.com/office/drawing/2014/main" id="{5E6394AC-BD15-42D2-A493-BCC49558173A}"/>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defRPr/>
              </a:pPr>
              <a:endParaRPr lang="ja-JP" altLang="en-US"/>
            </a:p>
          </p:txBody>
        </p:sp>
        <p:sp>
          <p:nvSpPr>
            <p:cNvPr id="6" name="Rectangle 9">
              <a:extLst>
                <a:ext uri="{FF2B5EF4-FFF2-40B4-BE49-F238E27FC236}">
                  <a16:creationId xmlns:a16="http://schemas.microsoft.com/office/drawing/2014/main" id="{1DABEF65-34B9-4D4B-AFBD-C3F9F177D350}"/>
                </a:ext>
              </a:extLst>
            </p:cNvPr>
            <p:cNvSpPr>
              <a:spLocks noChangeArrowheads="1"/>
            </p:cNvSpPr>
            <p:nvPr userDrawn="1"/>
          </p:nvSpPr>
          <p:spPr bwMode="auto">
            <a:xfrm>
              <a:off x="1952" y="1680"/>
              <a:ext cx="1806"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defRPr/>
              </a:pPr>
              <a:endParaRPr lang="ja-JP" altLang="en-US"/>
            </a:p>
          </p:txBody>
        </p:sp>
        <p:sp>
          <p:nvSpPr>
            <p:cNvPr id="7" name="Rectangle 10">
              <a:extLst>
                <a:ext uri="{FF2B5EF4-FFF2-40B4-BE49-F238E27FC236}">
                  <a16:creationId xmlns:a16="http://schemas.microsoft.com/office/drawing/2014/main" id="{7DFAF793-2A0E-4459-9AAC-759874A830D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defRPr/>
              </a:pPr>
              <a:endParaRPr lang="ja-JP" altLang="en-US"/>
            </a:p>
          </p:txBody>
        </p:sp>
      </p:grpSp>
      <p:sp>
        <p:nvSpPr>
          <p:cNvPr id="138242" name="Rectangle 2"/>
          <p:cNvSpPr>
            <a:spLocks noGrp="1" noChangeArrowheads="1"/>
          </p:cNvSpPr>
          <p:nvPr>
            <p:ph type="ctrTitle"/>
          </p:nvPr>
        </p:nvSpPr>
        <p:spPr>
          <a:xfrm>
            <a:off x="742950" y="685800"/>
            <a:ext cx="8420100" cy="2127250"/>
          </a:xfrm>
        </p:spPr>
        <p:txBody>
          <a:bodyPr/>
          <a:lstStyle>
            <a:lvl1pPr algn="ctr">
              <a:defRPr sz="5800"/>
            </a:lvl1pPr>
          </a:lstStyle>
          <a:p>
            <a:pPr lvl="0"/>
            <a:r>
              <a:rPr lang="ja-JP" altLang="en-US" noProof="0"/>
              <a:t>マスタ タイトルの書式設定</a:t>
            </a:r>
          </a:p>
        </p:txBody>
      </p:sp>
      <p:sp>
        <p:nvSpPr>
          <p:cNvPr id="138243" name="Rectangle 3"/>
          <p:cNvSpPr>
            <a:spLocks noGrp="1" noChangeArrowheads="1"/>
          </p:cNvSpPr>
          <p:nvPr>
            <p:ph type="subTitle" idx="1"/>
          </p:nvPr>
        </p:nvSpPr>
        <p:spPr>
          <a:xfrm>
            <a:off x="1485900" y="3270250"/>
            <a:ext cx="6934200" cy="2209800"/>
          </a:xfrm>
        </p:spPr>
        <p:txBody>
          <a:bodyPr/>
          <a:lstStyle>
            <a:lvl1pPr marL="0" indent="0" algn="ctr">
              <a:buFont typeface="Wingdings" pitchFamily="2" charset="2"/>
              <a:buNone/>
              <a:defRPr sz="3000"/>
            </a:lvl1pPr>
          </a:lstStyle>
          <a:p>
            <a:pPr lvl="0"/>
            <a:r>
              <a:rPr lang="ja-JP" altLang="en-US" noProof="0"/>
              <a:t>マスタ サブタイトルの書式設定</a:t>
            </a:r>
          </a:p>
        </p:txBody>
      </p:sp>
      <p:sp>
        <p:nvSpPr>
          <p:cNvPr id="9" name="Rectangle 4">
            <a:extLst>
              <a:ext uri="{FF2B5EF4-FFF2-40B4-BE49-F238E27FC236}">
                <a16:creationId xmlns:a16="http://schemas.microsoft.com/office/drawing/2014/main" id="{FF11E35C-9F7A-4F16-B41E-5704F0A3F126}"/>
              </a:ext>
            </a:extLst>
          </p:cNvPr>
          <p:cNvSpPr>
            <a:spLocks noGrp="1" noChangeArrowheads="1"/>
          </p:cNvSpPr>
          <p:nvPr>
            <p:ph type="dt" sz="half" idx="10"/>
          </p:nvPr>
        </p:nvSpPr>
        <p:spPr/>
        <p:txBody>
          <a:bodyPr/>
          <a:lstStyle>
            <a:lvl1pPr>
              <a:defRPr/>
            </a:lvl1pPr>
          </a:lstStyle>
          <a:p>
            <a:pPr>
              <a:defRPr/>
            </a:pPr>
            <a:endParaRPr lang="en-US" altLang="ja-JP"/>
          </a:p>
        </p:txBody>
      </p:sp>
      <p:sp>
        <p:nvSpPr>
          <p:cNvPr id="10" name="Rectangle 5">
            <a:extLst>
              <a:ext uri="{FF2B5EF4-FFF2-40B4-BE49-F238E27FC236}">
                <a16:creationId xmlns:a16="http://schemas.microsoft.com/office/drawing/2014/main" id="{0BBE4B5B-C59F-4EFC-97FC-B9224F63D1D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a:extLst>
              <a:ext uri="{FF2B5EF4-FFF2-40B4-BE49-F238E27FC236}">
                <a16:creationId xmlns:a16="http://schemas.microsoft.com/office/drawing/2014/main" id="{8E95AC47-00DB-46B3-BB3F-8EB2C4964B36}"/>
              </a:ext>
            </a:extLst>
          </p:cNvPr>
          <p:cNvSpPr>
            <a:spLocks noGrp="1" noChangeArrowheads="1"/>
          </p:cNvSpPr>
          <p:nvPr>
            <p:ph type="sldNum" sz="quarter" idx="12"/>
          </p:nvPr>
        </p:nvSpPr>
        <p:spPr/>
        <p:txBody>
          <a:bodyPr/>
          <a:lstStyle>
            <a:lvl1pPr>
              <a:defRPr/>
            </a:lvl1pPr>
          </a:lstStyle>
          <a:p>
            <a:pPr>
              <a:defRPr/>
            </a:pPr>
            <a:fld id="{5AD24178-7F66-49A6-B7A1-18B2627530BB}" type="slidenum">
              <a:rPr lang="en-US" altLang="ja-JP"/>
              <a:pPr>
                <a:defRPr/>
              </a:pPr>
              <a:t>‹#›</a:t>
            </a:fld>
            <a:endParaRPr lang="en-US" altLang="ja-JP"/>
          </a:p>
        </p:txBody>
      </p:sp>
    </p:spTree>
    <p:extLst>
      <p:ext uri="{BB962C8B-B14F-4D97-AF65-F5344CB8AC3E}">
        <p14:creationId xmlns:p14="http://schemas.microsoft.com/office/powerpoint/2010/main" val="11539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9AA815D8-0EB0-42BE-885E-C19FB671C679}" type="slidenum">
              <a:rPr lang="en-US" altLang="ja-JP"/>
              <a:pPr>
                <a:defRPr/>
              </a:pPr>
              <a:t>‹#›</a:t>
            </a:fld>
            <a:endParaRPr lang="en-US" altLang="ja-JP"/>
          </a:p>
        </p:txBody>
      </p:sp>
    </p:spTree>
    <p:extLst>
      <p:ext uri="{BB962C8B-B14F-4D97-AF65-F5344CB8AC3E}">
        <p14:creationId xmlns:p14="http://schemas.microsoft.com/office/powerpoint/2010/main" val="3057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DD350037-7246-4681-88BA-DA23750220FA}" type="slidenum">
              <a:rPr lang="en-US" altLang="ja-JP"/>
              <a:pPr>
                <a:defRPr/>
              </a:pPr>
              <a:t>‹#›</a:t>
            </a:fld>
            <a:endParaRPr lang="en-US" altLang="ja-JP"/>
          </a:p>
        </p:txBody>
      </p:sp>
    </p:spTree>
    <p:extLst>
      <p:ext uri="{BB962C8B-B14F-4D97-AF65-F5344CB8AC3E}">
        <p14:creationId xmlns:p14="http://schemas.microsoft.com/office/powerpoint/2010/main" val="8221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7813"/>
            <a:ext cx="222885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7813"/>
            <a:ext cx="653415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78D3F4-47DE-4325-A571-5CC9611BF899}" type="slidenum">
              <a:rPr lang="en-US" altLang="ja-JP"/>
              <a:pPr>
                <a:defRPr/>
              </a:pPr>
              <a:t>‹#›</a:t>
            </a:fld>
            <a:endParaRPr lang="en-US" altLang="ja-JP"/>
          </a:p>
        </p:txBody>
      </p:sp>
    </p:spTree>
    <p:extLst>
      <p:ext uri="{BB962C8B-B14F-4D97-AF65-F5344CB8AC3E}">
        <p14:creationId xmlns:p14="http://schemas.microsoft.com/office/powerpoint/2010/main" val="279800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52400"/>
            <a:ext cx="8915400" cy="1139825"/>
          </a:xfr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339415-12E7-411C-A7FC-28D981AB5BB1}" type="slidenum">
              <a:rPr lang="en-US" altLang="ja-JP"/>
              <a:pPr>
                <a:defRPr/>
              </a:pPr>
              <a:t>‹#›</a:t>
            </a:fld>
            <a:endParaRPr lang="en-US" altLang="ja-JP"/>
          </a:p>
        </p:txBody>
      </p:sp>
    </p:spTree>
    <p:extLst>
      <p:ext uri="{BB962C8B-B14F-4D97-AF65-F5344CB8AC3E}">
        <p14:creationId xmlns:p14="http://schemas.microsoft.com/office/powerpoint/2010/main" val="15548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5F0A0-C65C-4BAC-BC54-62C1F14FA3EC}"/>
              </a:ext>
            </a:extLst>
          </p:cNvPr>
          <p:cNvSpPr>
            <a:spLocks noGrp="1"/>
          </p:cNvSpPr>
          <p:nvPr>
            <p:ph type="title"/>
          </p:nvPr>
        </p:nvSpPr>
        <p:spPr>
          <a:xfrm>
            <a:off x="507772" y="-243408"/>
            <a:ext cx="8915400" cy="1139825"/>
          </a:xfr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E9A777-D0E5-4878-A666-9C607CD936C0}"/>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84B2638-8EF0-42A1-AABD-13F55AA31EAF}"/>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47F199FC-02B3-4E51-8DA4-CA24440B6ABE}"/>
              </a:ext>
            </a:extLst>
          </p:cNvPr>
          <p:cNvSpPr>
            <a:spLocks noGrp="1"/>
          </p:cNvSpPr>
          <p:nvPr>
            <p:ph type="sldNum" sz="quarter" idx="12"/>
          </p:nvPr>
        </p:nvSpPr>
        <p:spPr/>
        <p:txBody>
          <a:bodyPr/>
          <a:lstStyle/>
          <a:p>
            <a:pPr>
              <a:defRPr/>
            </a:pPr>
            <a:fld id="{290E9058-1618-4D96-B4F0-F21C47244F74}" type="slidenum">
              <a:rPr lang="en-US" altLang="ja-JP" smtClean="0"/>
              <a:pPr>
                <a:defRPr/>
              </a:pPr>
              <a:t>‹#›</a:t>
            </a:fld>
            <a:endParaRPr lang="en-US" altLang="ja-JP"/>
          </a:p>
        </p:txBody>
      </p:sp>
    </p:spTree>
    <p:extLst>
      <p:ext uri="{BB962C8B-B14F-4D97-AF65-F5344CB8AC3E}">
        <p14:creationId xmlns:p14="http://schemas.microsoft.com/office/powerpoint/2010/main" val="151866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1C7B48C9-9A70-4D56-8E94-C88AA22D01F9}" type="slidenum">
              <a:rPr lang="en-US" altLang="ja-JP"/>
              <a:pPr>
                <a:defRPr/>
              </a:pPr>
              <a:t>‹#›</a:t>
            </a:fld>
            <a:endParaRPr lang="en-US" altLang="ja-JP"/>
          </a:p>
        </p:txBody>
      </p:sp>
    </p:spTree>
    <p:extLst>
      <p:ext uri="{BB962C8B-B14F-4D97-AF65-F5344CB8AC3E}">
        <p14:creationId xmlns:p14="http://schemas.microsoft.com/office/powerpoint/2010/main" val="426569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5E3E107C-4227-4839-9CF3-EABE2F4AB5D9}" type="slidenum">
              <a:rPr lang="en-US" altLang="ja-JP"/>
              <a:pPr>
                <a:defRPr/>
              </a:pPr>
              <a:t>‹#›</a:t>
            </a:fld>
            <a:endParaRPr lang="en-US" altLang="ja-JP"/>
          </a:p>
        </p:txBody>
      </p:sp>
    </p:spTree>
    <p:extLst>
      <p:ext uri="{BB962C8B-B14F-4D97-AF65-F5344CB8AC3E}">
        <p14:creationId xmlns:p14="http://schemas.microsoft.com/office/powerpoint/2010/main" val="8889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441585BA-FC7D-4979-A3AC-C7E1114FB906}" type="slidenum">
              <a:rPr lang="en-US" altLang="ja-JP"/>
              <a:pPr>
                <a:defRPr/>
              </a:pPr>
              <a:t>‹#›</a:t>
            </a:fld>
            <a:endParaRPr lang="en-US" altLang="ja-JP"/>
          </a:p>
        </p:txBody>
      </p:sp>
    </p:spTree>
    <p:extLst>
      <p:ext uri="{BB962C8B-B14F-4D97-AF65-F5344CB8AC3E}">
        <p14:creationId xmlns:p14="http://schemas.microsoft.com/office/powerpoint/2010/main" val="408783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256515BA-FE26-42AE-9C71-58AE5254E431}" type="slidenum">
              <a:rPr lang="en-US" altLang="ja-JP"/>
              <a:pPr>
                <a:defRPr/>
              </a:pPr>
              <a:t>‹#›</a:t>
            </a:fld>
            <a:endParaRPr lang="en-US" altLang="ja-JP"/>
          </a:p>
        </p:txBody>
      </p:sp>
    </p:spTree>
    <p:extLst>
      <p:ext uri="{BB962C8B-B14F-4D97-AF65-F5344CB8AC3E}">
        <p14:creationId xmlns:p14="http://schemas.microsoft.com/office/powerpoint/2010/main" val="804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CE9397-E153-4400-90A8-C96A9E4217C2}"/>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02C48BB-57D3-47E7-BB70-6139A6E5F783}"/>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9F5F82F-4D7F-4BC9-8767-8ED3D0336549}"/>
              </a:ext>
            </a:extLst>
          </p:cNvPr>
          <p:cNvSpPr>
            <a:spLocks noGrp="1" noChangeArrowheads="1"/>
          </p:cNvSpPr>
          <p:nvPr>
            <p:ph type="sldNum" sz="quarter" idx="12"/>
          </p:nvPr>
        </p:nvSpPr>
        <p:spPr>
          <a:xfrm>
            <a:off x="7569200" y="6400800"/>
            <a:ext cx="2311400" cy="457200"/>
          </a:xfrm>
        </p:spPr>
        <p:txBody>
          <a:bodyPr/>
          <a:lstStyle>
            <a:lvl1pPr algn="r">
              <a:defRPr sz="1600">
                <a:latin typeface="Meiryo UI" panose="020B0604030504040204" pitchFamily="50" charset="-128"/>
                <a:ea typeface="Meiryo UI" panose="020B0604030504040204" pitchFamily="50" charset="-128"/>
              </a:defRPr>
            </a:lvl1pPr>
          </a:lstStyle>
          <a:p>
            <a:pPr>
              <a:defRPr/>
            </a:pPr>
            <a:fld id="{7D7066D1-700B-42FD-A325-F976443D9E7C}" type="slidenum">
              <a:rPr lang="en-US" altLang="ja-JP"/>
              <a:pPr>
                <a:defRPr/>
              </a:pPr>
              <a:t>‹#›</a:t>
            </a:fld>
            <a:endParaRPr lang="en-US" altLang="ja-JP"/>
          </a:p>
        </p:txBody>
      </p:sp>
    </p:spTree>
    <p:extLst>
      <p:ext uri="{BB962C8B-B14F-4D97-AF65-F5344CB8AC3E}">
        <p14:creationId xmlns:p14="http://schemas.microsoft.com/office/powerpoint/2010/main" val="205324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671F954-641A-4DA2-8C40-2636DDBA6F98}" type="slidenum">
              <a:rPr lang="en-US" altLang="ja-JP"/>
              <a:pPr>
                <a:defRPr/>
              </a:pPr>
              <a:t>‹#›</a:t>
            </a:fld>
            <a:endParaRPr lang="en-US" altLang="ja-JP"/>
          </a:p>
        </p:txBody>
      </p:sp>
    </p:spTree>
    <p:extLst>
      <p:ext uri="{BB962C8B-B14F-4D97-AF65-F5344CB8AC3E}">
        <p14:creationId xmlns:p14="http://schemas.microsoft.com/office/powerpoint/2010/main" val="290592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7813"/>
            <a:ext cx="8915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7220" name="Rectangle 4">
            <a:extLst>
              <a:ext uri="{FF2B5EF4-FFF2-40B4-BE49-F238E27FC236}">
                <a16:creationId xmlns:a16="http://schemas.microsoft.com/office/drawing/2014/main" id="{921D7432-5BF7-4ECC-A32C-8A4FD77D2369}"/>
              </a:ext>
            </a:extLst>
          </p:cNvPr>
          <p:cNvSpPr>
            <a:spLocks noGrp="1" noChangeArrowheads="1"/>
          </p:cNvSpPr>
          <p:nvPr>
            <p:ph type="dt" sz="half" idx="2"/>
          </p:nvPr>
        </p:nvSpPr>
        <p:spPr bwMode="auto">
          <a:xfrm>
            <a:off x="495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ea typeface="ＭＳ Ｐゴシック" pitchFamily="50" charset="-128"/>
              </a:defRPr>
            </a:lvl1pPr>
          </a:lstStyle>
          <a:p>
            <a:pPr>
              <a:defRPr/>
            </a:pPr>
            <a:endParaRPr lang="en-US" altLang="ja-JP"/>
          </a:p>
        </p:txBody>
      </p:sp>
      <p:sp>
        <p:nvSpPr>
          <p:cNvPr id="137221" name="Rectangle 5">
            <a:extLst>
              <a:ext uri="{FF2B5EF4-FFF2-40B4-BE49-F238E27FC236}">
                <a16:creationId xmlns:a16="http://schemas.microsoft.com/office/drawing/2014/main" id="{1D9C27A6-4C0E-4A19-B49C-E1091EF83210}"/>
              </a:ext>
            </a:extLst>
          </p:cNvPr>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ea typeface="ＭＳ Ｐゴシック" pitchFamily="50" charset="-128"/>
              </a:defRPr>
            </a:lvl1pPr>
          </a:lstStyle>
          <a:p>
            <a:pPr>
              <a:defRPr/>
            </a:pPr>
            <a:endParaRPr lang="en-US" altLang="ja-JP"/>
          </a:p>
        </p:txBody>
      </p:sp>
      <p:sp>
        <p:nvSpPr>
          <p:cNvPr id="137222" name="Rectangle 6">
            <a:extLst>
              <a:ext uri="{FF2B5EF4-FFF2-40B4-BE49-F238E27FC236}">
                <a16:creationId xmlns:a16="http://schemas.microsoft.com/office/drawing/2014/main" id="{59E048F9-85AD-4FB4-B556-C752078C96E6}"/>
              </a:ext>
            </a:extLst>
          </p:cNvPr>
          <p:cNvSpPr>
            <a:spLocks noGrp="1" noChangeArrowheads="1"/>
          </p:cNvSpPr>
          <p:nvPr>
            <p:ph type="sldNum" sz="quarter" idx="4"/>
          </p:nvPr>
        </p:nvSpPr>
        <p:spPr bwMode="auto">
          <a:xfrm>
            <a:off x="7594600" y="64008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600">
                <a:latin typeface="Meiryo UI" panose="020B0604030504040204" pitchFamily="50" charset="-128"/>
                <a:ea typeface="Meiryo UI" panose="020B0604030504040204" pitchFamily="50" charset="-128"/>
              </a:defRPr>
            </a:lvl1pPr>
          </a:lstStyle>
          <a:p>
            <a:pPr>
              <a:defRPr/>
            </a:pPr>
            <a:fld id="{290E9058-1618-4D96-B4F0-F21C47244F74}" type="slidenum">
              <a:rPr lang="en-US" altLang="ja-JP"/>
              <a:pPr>
                <a:defRPr/>
              </a:pPr>
              <a:t>‹#›</a:t>
            </a:fld>
            <a:endParaRPr lang="en-US" altLang="ja-JP"/>
          </a:p>
        </p:txBody>
      </p:sp>
      <p:sp>
        <p:nvSpPr>
          <p:cNvPr id="1031" name="Rectangle 7">
            <a:extLst>
              <a:ext uri="{FF2B5EF4-FFF2-40B4-BE49-F238E27FC236}">
                <a16:creationId xmlns:a16="http://schemas.microsoft.com/office/drawing/2014/main" id="{154BE88A-0742-46C2-9AF1-395814438058}"/>
              </a:ext>
            </a:extLst>
          </p:cNvPr>
          <p:cNvSpPr>
            <a:spLocks noChangeArrowheads="1"/>
          </p:cNvSpPr>
          <p:nvPr/>
        </p:nvSpPr>
        <p:spPr bwMode="auto">
          <a:xfrm>
            <a:off x="0" y="0"/>
            <a:ext cx="24765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2" name="Line 8"/>
          <p:cNvSpPr>
            <a:spLocks noChangeShapeType="1"/>
          </p:cNvSpPr>
          <p:nvPr/>
        </p:nvSpPr>
        <p:spPr bwMode="auto">
          <a:xfrm>
            <a:off x="495300" y="1447800"/>
            <a:ext cx="87503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Rectangle 9">
            <a:extLst>
              <a:ext uri="{FF2B5EF4-FFF2-40B4-BE49-F238E27FC236}">
                <a16:creationId xmlns:a16="http://schemas.microsoft.com/office/drawing/2014/main" id="{D240DF3A-D1A4-407F-9FFD-66C168C16718}"/>
              </a:ext>
            </a:extLst>
          </p:cNvPr>
          <p:cNvSpPr>
            <a:spLocks noChangeArrowheads="1"/>
          </p:cNvSpPr>
          <p:nvPr/>
        </p:nvSpPr>
        <p:spPr bwMode="auto">
          <a:xfrm>
            <a:off x="0" y="2286000"/>
            <a:ext cx="24765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4" name="Rectangle 10">
            <a:extLst>
              <a:ext uri="{FF2B5EF4-FFF2-40B4-BE49-F238E27FC236}">
                <a16:creationId xmlns:a16="http://schemas.microsoft.com/office/drawing/2014/main" id="{D97A860A-AD8E-4C81-9EBC-3E0CCCBC46EF}"/>
              </a:ext>
            </a:extLst>
          </p:cNvPr>
          <p:cNvSpPr>
            <a:spLocks noChangeArrowheads="1"/>
          </p:cNvSpPr>
          <p:nvPr/>
        </p:nvSpPr>
        <p:spPr bwMode="auto">
          <a:xfrm>
            <a:off x="0" y="4572000"/>
            <a:ext cx="24765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577" r:id="rId1"/>
    <p:sldLayoutId id="2147484568" r:id="rId2"/>
    <p:sldLayoutId id="2147484579" r:id="rId3"/>
    <p:sldLayoutId id="2147484569" r:id="rId4"/>
    <p:sldLayoutId id="2147484570" r:id="rId5"/>
    <p:sldLayoutId id="2147484571" r:id="rId6"/>
    <p:sldLayoutId id="2147484572" r:id="rId7"/>
    <p:sldLayoutId id="2147484578" r:id="rId8"/>
    <p:sldLayoutId id="2147484573" r:id="rId9"/>
    <p:sldLayoutId id="2147484574" r:id="rId10"/>
    <p:sldLayoutId id="2147484575" r:id="rId11"/>
    <p:sldLayoutId id="2147484576" r:id="rId12"/>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6CA62DB-58D8-4092-8599-E6FE0A567FB1}"/>
              </a:ext>
            </a:extLst>
          </p:cNvPr>
          <p:cNvSpPr txBox="1">
            <a:spLocks/>
          </p:cNvSpPr>
          <p:nvPr/>
        </p:nvSpPr>
        <p:spPr>
          <a:xfrm>
            <a:off x="0" y="2100689"/>
            <a:ext cx="9905999"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lgn="ctr">
              <a:defRPr/>
            </a:pPr>
            <a:r>
              <a:rPr lang="ja-JP" altLang="en-US" sz="3600" kern="0" dirty="0">
                <a:solidFill>
                  <a:srgbClr val="006600"/>
                </a:solidFill>
                <a:latin typeface="+mn-ea"/>
                <a:ea typeface="+mn-ea"/>
              </a:rPr>
              <a:t>目標設定の考え方（案）</a:t>
            </a:r>
          </a:p>
        </p:txBody>
      </p:sp>
      <p:sp>
        <p:nvSpPr>
          <p:cNvPr id="5" name="テキスト ボックス 4">
            <a:extLst>
              <a:ext uri="{FF2B5EF4-FFF2-40B4-BE49-F238E27FC236}">
                <a16:creationId xmlns:a16="http://schemas.microsoft.com/office/drawing/2014/main" id="{68D230E2-EAC5-40DF-9F9E-5D6AA489E3F7}"/>
              </a:ext>
            </a:extLst>
          </p:cNvPr>
          <p:cNvSpPr txBox="1"/>
          <p:nvPr/>
        </p:nvSpPr>
        <p:spPr>
          <a:xfrm>
            <a:off x="9002740" y="130481"/>
            <a:ext cx="720080" cy="289246"/>
          </a:xfrm>
          <a:prstGeom prst="rect">
            <a:avLst/>
          </a:prstGeom>
          <a:noFill/>
          <a:ln>
            <a:solidFill>
              <a:schemeClr val="tx1"/>
            </a:solidFill>
          </a:ln>
        </p:spPr>
        <p:txBody>
          <a:bodyPr wrap="square" rtlCol="0">
            <a:spAutoFit/>
          </a:bodyPr>
          <a:lstStyle/>
          <a:p>
            <a:pPr algn="ctr">
              <a:lnSpc>
                <a:spcPts val="1700"/>
              </a:lnSpc>
            </a:pPr>
            <a:r>
              <a:rPr lang="ja-JP" altLang="en-US" sz="1100" b="1" dirty="0">
                <a:latin typeface="+mn-ea"/>
              </a:rPr>
              <a:t>資料２</a:t>
            </a:r>
            <a:endParaRPr lang="en-US" altLang="ja-JP" sz="1100" b="1" dirty="0">
              <a:latin typeface="+mn-ea"/>
            </a:endParaRPr>
          </a:p>
        </p:txBody>
      </p:sp>
    </p:spTree>
    <p:extLst>
      <p:ext uri="{BB962C8B-B14F-4D97-AF65-F5344CB8AC3E}">
        <p14:creationId xmlns:p14="http://schemas.microsoft.com/office/powerpoint/2010/main" val="385948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C2FA17B1-1765-4F2E-BDBB-B40BB5022EB2}"/>
              </a:ext>
            </a:extLst>
          </p:cNvPr>
          <p:cNvSpPr txBox="1"/>
          <p:nvPr/>
        </p:nvSpPr>
        <p:spPr>
          <a:xfrm>
            <a:off x="518680" y="1200070"/>
            <a:ext cx="9046608" cy="830997"/>
          </a:xfrm>
          <a:prstGeom prst="rect">
            <a:avLst/>
          </a:prstGeom>
          <a:noFill/>
        </p:spPr>
        <p:txBody>
          <a:bodyPr wrap="square">
            <a:spAutoFit/>
          </a:bodyPr>
          <a:lstStyle/>
          <a:p>
            <a:pPr marL="144000" indent="-144000" algn="just">
              <a:buFont typeface="Wingdings" panose="05000000000000000000" pitchFamily="2" charset="2"/>
              <a:buChar char=""/>
            </a:pPr>
            <a:r>
              <a:rPr lang="ja-JP" altLang="en-US" sz="1600" kern="100" dirty="0">
                <a:effectLst/>
                <a:ea typeface="游ゴシック" panose="020B0400000000000000" pitchFamily="50" charset="-128"/>
                <a:cs typeface="Times New Roman" panose="02020603050405020304" pitchFamily="18" charset="0"/>
              </a:rPr>
              <a:t>資源を効率的に利用するという観点</a:t>
            </a:r>
            <a:r>
              <a:rPr lang="ja-JP" altLang="en-US" sz="1600" kern="100" dirty="0">
                <a:ea typeface="游ゴシック" panose="020B0400000000000000" pitchFamily="50" charset="-128"/>
                <a:cs typeface="Times New Roman" panose="02020603050405020304" pitchFamily="18" charset="0"/>
              </a:rPr>
              <a:t>から</a:t>
            </a:r>
            <a:r>
              <a:rPr lang="ja-JP" altLang="en-US" sz="1600" kern="100" dirty="0">
                <a:effectLst/>
                <a:ea typeface="游ゴシック" panose="020B0400000000000000" pitchFamily="50" charset="-128"/>
                <a:cs typeface="Times New Roman" panose="02020603050405020304" pitchFamily="18" charset="0"/>
              </a:rPr>
              <a:t>、事業活動において、製品の軽量化や副産物を他工場等での利用などの取組を進めることが重要であり、事業者の</a:t>
            </a:r>
            <a:r>
              <a:rPr lang="ja-JP" altLang="en-US" sz="1600" kern="100" dirty="0">
                <a:ea typeface="游ゴシック" panose="020B0400000000000000" pitchFamily="50" charset="-128"/>
                <a:cs typeface="Times New Roman" panose="02020603050405020304" pitchFamily="18" charset="0"/>
              </a:rPr>
              <a:t>発生</a:t>
            </a:r>
            <a:r>
              <a:rPr lang="ja-JP" altLang="en-US" sz="1600" kern="100" dirty="0">
                <a:effectLst/>
                <a:ea typeface="游ゴシック" panose="020B0400000000000000" pitchFamily="50" charset="-128"/>
                <a:cs typeface="Times New Roman" panose="02020603050405020304" pitchFamily="18" charset="0"/>
              </a:rPr>
              <a:t>抑制の取組状況を表すことができるため。</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5EB8915D-7EBE-42CA-9217-1BDBBE5DA14D}"/>
              </a:ext>
            </a:extLst>
          </p:cNvPr>
          <p:cNvSpPr txBox="1"/>
          <p:nvPr/>
        </p:nvSpPr>
        <p:spPr>
          <a:xfrm>
            <a:off x="372132" y="868411"/>
            <a:ext cx="5732996" cy="338554"/>
          </a:xfrm>
          <a:prstGeom prst="rect">
            <a:avLst/>
          </a:prstGeom>
          <a:noFill/>
        </p:spPr>
        <p:txBody>
          <a:bodyPr wrap="square">
            <a:spAutoFit/>
          </a:bodyPr>
          <a:lstStyle/>
          <a:p>
            <a:pPr marL="17100" algn="just"/>
            <a:r>
              <a:rPr lang="ja-JP" altLang="en-US" sz="1600" b="1" kern="100" dirty="0">
                <a:ea typeface="游ゴシック" panose="020B0400000000000000" pitchFamily="50" charset="-128"/>
                <a:cs typeface="Times New Roman" panose="02020603050405020304" pitchFamily="18" charset="0"/>
              </a:rPr>
              <a:t>♦ 排出量</a:t>
            </a:r>
            <a:r>
              <a:rPr lang="en-US" altLang="ja-JP" sz="1600" b="1" kern="100" baseline="30000" dirty="0">
                <a:ea typeface="游ゴシック" panose="020B0400000000000000" pitchFamily="50" charset="-128"/>
                <a:cs typeface="Times New Roman" panose="02020603050405020304" pitchFamily="18" charset="0"/>
              </a:rPr>
              <a:t>※</a:t>
            </a:r>
          </a:p>
        </p:txBody>
      </p:sp>
      <p:sp>
        <p:nvSpPr>
          <p:cNvPr id="22" name="テキスト ボックス 21">
            <a:extLst>
              <a:ext uri="{FF2B5EF4-FFF2-40B4-BE49-F238E27FC236}">
                <a16:creationId xmlns:a16="http://schemas.microsoft.com/office/drawing/2014/main" id="{575B638F-1ABB-40CF-A913-CDDA4CC441AD}"/>
              </a:ext>
            </a:extLst>
          </p:cNvPr>
          <p:cNvSpPr txBox="1"/>
          <p:nvPr/>
        </p:nvSpPr>
        <p:spPr>
          <a:xfrm>
            <a:off x="562421" y="2643326"/>
            <a:ext cx="8855076" cy="830997"/>
          </a:xfrm>
          <a:prstGeom prst="rect">
            <a:avLst/>
          </a:prstGeom>
          <a:noFill/>
        </p:spPr>
        <p:txBody>
          <a:bodyPr wrap="square">
            <a:spAutoFit/>
          </a:bodyPr>
          <a:lstStyle/>
          <a:p>
            <a:pPr marL="144000" indent="-144000" algn="just">
              <a:buFont typeface="Wingdings" panose="05000000000000000000" pitchFamily="2" charset="2"/>
              <a:buChar char=""/>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資源を循環的に利用するという観点から、発生抑制と併せて、産業廃棄物の再資源化、再生材の製品への使用、エネルギーとしての使用といった事業者の取組成果として最終的に表れるのが「最終処分量」であるため。</a:t>
            </a:r>
          </a:p>
        </p:txBody>
      </p:sp>
      <p:sp>
        <p:nvSpPr>
          <p:cNvPr id="23" name="テキスト ボックス 22">
            <a:extLst>
              <a:ext uri="{FF2B5EF4-FFF2-40B4-BE49-F238E27FC236}">
                <a16:creationId xmlns:a16="http://schemas.microsoft.com/office/drawing/2014/main" id="{7AD365CE-6E85-4608-B4F4-9D99CD15BC79}"/>
              </a:ext>
            </a:extLst>
          </p:cNvPr>
          <p:cNvSpPr txBox="1"/>
          <p:nvPr/>
        </p:nvSpPr>
        <p:spPr>
          <a:xfrm>
            <a:off x="372132" y="2304772"/>
            <a:ext cx="5732996" cy="338554"/>
          </a:xfrm>
          <a:prstGeom prst="rect">
            <a:avLst/>
          </a:prstGeom>
          <a:noFill/>
        </p:spPr>
        <p:txBody>
          <a:bodyPr wrap="square">
            <a:spAutoFit/>
          </a:bodyPr>
          <a:lstStyle/>
          <a:p>
            <a:pPr marL="17100" algn="just"/>
            <a:r>
              <a:rPr lang="ja-JP" altLang="en-US" sz="1600" b="1" kern="100" dirty="0">
                <a:ea typeface="游ゴシック" panose="020B0400000000000000" pitchFamily="50" charset="-128"/>
                <a:cs typeface="Times New Roman" panose="02020603050405020304" pitchFamily="18" charset="0"/>
              </a:rPr>
              <a:t>♦ 最終処分量</a:t>
            </a:r>
            <a:r>
              <a:rPr lang="en-US" altLang="ja-JP" sz="1600" b="1" kern="100" baseline="30000" dirty="0">
                <a:ea typeface="游ゴシック" panose="020B0400000000000000" pitchFamily="50" charset="-128"/>
                <a:cs typeface="Times New Roman" panose="02020603050405020304" pitchFamily="18" charset="0"/>
              </a:rPr>
              <a:t>※</a:t>
            </a:r>
          </a:p>
        </p:txBody>
      </p:sp>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目標項目（案）：産業廃棄物</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600C102-101E-4ED7-A9C6-264885FFF43B}"/>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9</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6F2544D-80D4-4986-B4C3-60C441EE7CE6}"/>
              </a:ext>
            </a:extLst>
          </p:cNvPr>
          <p:cNvSpPr txBox="1"/>
          <p:nvPr/>
        </p:nvSpPr>
        <p:spPr>
          <a:xfrm>
            <a:off x="491624" y="3795909"/>
            <a:ext cx="9312056" cy="307777"/>
          </a:xfrm>
          <a:prstGeom prst="rect">
            <a:avLst/>
          </a:prstGeom>
          <a:noFill/>
        </p:spPr>
        <p:txBody>
          <a:bodyPr wrap="square" rtlCol="0">
            <a:spAutoFit/>
          </a:bodyPr>
          <a:lstStyle/>
          <a:p>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 産業廃棄物の目標は、経済状況の将来予測も加味した上で設定する。</a:t>
            </a:r>
            <a:endPar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855310162"/>
      </p:ext>
    </p:extLst>
  </p:cSld>
  <p:clrMapOvr>
    <a:masterClrMapping/>
  </p:clrMapOvr>
  <p:transition spd="slow" advTm="666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F0785D-251C-407F-AE2C-1353BC563633}"/>
              </a:ext>
            </a:extLst>
          </p:cNvPr>
          <p:cNvSpPr/>
          <p:nvPr/>
        </p:nvSpPr>
        <p:spPr>
          <a:xfrm>
            <a:off x="616973" y="1797459"/>
            <a:ext cx="9046608" cy="3875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参考指標（案）：一般廃棄物</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F2D34E8-76B3-49FE-8E87-E8910902B2B4}"/>
              </a:ext>
            </a:extLst>
          </p:cNvPr>
          <p:cNvSpPr txBox="1"/>
          <p:nvPr/>
        </p:nvSpPr>
        <p:spPr>
          <a:xfrm>
            <a:off x="576555" y="1197444"/>
            <a:ext cx="9046608" cy="599010"/>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kern="100" dirty="0">
                <a:effectLst/>
                <a:ea typeface="游ゴシック" panose="020B0400000000000000" pitchFamily="50" charset="-128"/>
                <a:cs typeface="Times New Roman" panose="02020603050405020304" pitchFamily="18" charset="0"/>
              </a:rPr>
              <a:t>「排出量」及び「最終処分量」の目標達成時に見込まれる</a:t>
            </a:r>
            <a:r>
              <a:rPr lang="ja-JP" altLang="en-US" sz="1500" kern="100" dirty="0">
                <a:effectLst/>
                <a:latin typeface="游ゴシック" panose="020B0400000000000000" pitchFamily="50" charset="-128"/>
                <a:ea typeface="游ゴシック" panose="020B0400000000000000" pitchFamily="50" charset="-128"/>
                <a:cs typeface="Times New Roman" panose="02020603050405020304" pitchFamily="18" charset="0"/>
              </a:rPr>
              <a:t>将来値（</a:t>
            </a:r>
            <a:r>
              <a:rPr lang="en-US" altLang="ja-JP" sz="1500" kern="100" dirty="0">
                <a:effectLst/>
                <a:latin typeface="游ゴシック" panose="020B0400000000000000" pitchFamily="50" charset="-128"/>
                <a:ea typeface="游ゴシック" panose="020B0400000000000000" pitchFamily="50" charset="-128"/>
                <a:cs typeface="Times New Roman" panose="02020603050405020304" pitchFamily="18" charset="0"/>
              </a:rPr>
              <a:t>R12</a:t>
            </a:r>
            <a:r>
              <a:rPr lang="ja-JP" altLang="en-US" sz="15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年度）</a:t>
            </a:r>
            <a:r>
              <a:rPr lang="ja-JP" altLang="en-US" sz="1500" kern="100" dirty="0">
                <a:effectLst/>
                <a:ea typeface="游ゴシック" panose="020B0400000000000000" pitchFamily="50" charset="-128"/>
                <a:cs typeface="Times New Roman" panose="02020603050405020304" pitchFamily="18" charset="0"/>
              </a:rPr>
              <a:t>を記載する。</a:t>
            </a:r>
            <a:endParaRPr lang="en-US" altLang="ja-JP" sz="1500" kern="100" dirty="0">
              <a:effectLst/>
              <a:ea typeface="游ゴシック" panose="020B0400000000000000" pitchFamily="50" charset="-128"/>
              <a:cs typeface="Times New Roman" panose="02020603050405020304" pitchFamily="18" charset="0"/>
            </a:endParaRPr>
          </a:p>
          <a:p>
            <a:pPr marL="144000" indent="-144000" algn="just">
              <a:lnSpc>
                <a:spcPts val="2000"/>
              </a:lnSpc>
              <a:buFont typeface="Wingdings" panose="05000000000000000000" pitchFamily="2" charset="2"/>
              <a:buChar char=""/>
            </a:pPr>
            <a:r>
              <a:rPr lang="ja-JP" altLang="en-US" sz="1500" kern="100" dirty="0">
                <a:ea typeface="游ゴシック" panose="020B0400000000000000" pitchFamily="50" charset="-128"/>
                <a:cs typeface="Times New Roman" panose="02020603050405020304" pitchFamily="18" charset="0"/>
              </a:rPr>
              <a:t>「行政回収」の実施状況を把握するための指標とする。</a:t>
            </a:r>
            <a:endParaRPr lang="en-US" altLang="ja-JP" sz="15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DF7BAA77-2069-4DD4-86DB-1530CFC60B2B}"/>
              </a:ext>
            </a:extLst>
          </p:cNvPr>
          <p:cNvSpPr txBox="1"/>
          <p:nvPr/>
        </p:nvSpPr>
        <p:spPr>
          <a:xfrm>
            <a:off x="656388" y="1826275"/>
            <a:ext cx="8908900" cy="1246495"/>
          </a:xfrm>
          <a:prstGeom prst="rect">
            <a:avLst/>
          </a:prstGeom>
          <a:noFill/>
        </p:spPr>
        <p:txBody>
          <a:bodyPr wrap="square">
            <a:spAutoFit/>
          </a:bodyPr>
          <a:lstStyle/>
          <a:p>
            <a:pPr marL="144000" indent="-144000" algn="just">
              <a:buFont typeface="Wingdings" panose="05000000000000000000" pitchFamily="2" charset="2"/>
              <a:buChar char=""/>
            </a:pPr>
            <a:r>
              <a:rPr lang="ja-JP" altLang="en-US" sz="1400" kern="100" dirty="0">
                <a:ea typeface="游ゴシック" panose="020B0400000000000000" pitchFamily="50" charset="-128"/>
                <a:cs typeface="Times New Roman" panose="02020603050405020304" pitchFamily="18" charset="0"/>
              </a:rPr>
              <a:t>現行計画では「再生利用率」を目標項目としているが、当該数値は「行政回収」の実績から算出されているものであり、店頭回収等による「民間回収量」や、事業所で排出される資源ごみのうち「直接再生事業者に引き渡されている量」は反映されていない（</a:t>
            </a:r>
            <a:r>
              <a:rPr lang="ja-JP" altLang="en-US" sz="1400" b="1" u="sng" kern="100" dirty="0">
                <a:ea typeface="游ゴシック" panose="020B0400000000000000" pitchFamily="50" charset="-128"/>
                <a:cs typeface="Times New Roman" panose="02020603050405020304" pitchFamily="18" charset="0"/>
              </a:rPr>
              <a:t>府内全体の実態を正確に表せていない</a:t>
            </a:r>
            <a:r>
              <a:rPr lang="ja-JP" altLang="en-US" sz="1400" kern="100" dirty="0">
                <a:ea typeface="游ゴシック" panose="020B0400000000000000" pitchFamily="50" charset="-128"/>
                <a:cs typeface="Times New Roman" panose="02020603050405020304" pitchFamily="18" charset="0"/>
              </a:rPr>
              <a:t>）。</a:t>
            </a:r>
            <a:endParaRPr lang="en-US" altLang="ja-JP" sz="1400" kern="100" dirty="0">
              <a:ea typeface="游ゴシック" panose="020B0400000000000000" pitchFamily="50" charset="-128"/>
              <a:cs typeface="Times New Roman" panose="02020603050405020304" pitchFamily="18" charset="0"/>
            </a:endParaRPr>
          </a:p>
          <a:p>
            <a:pPr marL="144000" indent="-144000" algn="just">
              <a:spcBef>
                <a:spcPts val="600"/>
              </a:spcBef>
              <a:buFont typeface="Wingdings" panose="05000000000000000000" pitchFamily="2" charset="2"/>
              <a:buChar char=""/>
            </a:pPr>
            <a:r>
              <a:rPr lang="ja-JP" altLang="en-US" sz="1400" kern="100" dirty="0">
                <a:ea typeface="游ゴシック" panose="020B0400000000000000" pitchFamily="50" charset="-128"/>
                <a:cs typeface="Times New Roman" panose="02020603050405020304" pitchFamily="18" charset="0"/>
              </a:rPr>
              <a:t>紙類（紙パック・容器包装除く）を中心とした減量化の取組（デジタル化）が進展し、府内の資源化量が減少している。経年推移を踏まえると</a:t>
            </a:r>
            <a:r>
              <a:rPr lang="ja-JP" altLang="en-US" sz="1400" b="1" u="sng" kern="100" dirty="0">
                <a:ea typeface="游ゴシック" panose="020B0400000000000000" pitchFamily="50" charset="-128"/>
                <a:cs typeface="Times New Roman" panose="02020603050405020304" pitchFamily="18" charset="0"/>
              </a:rPr>
              <a:t>今後も資源化量は減少（再生利用率の低下）</a:t>
            </a:r>
            <a:r>
              <a:rPr lang="ja-JP" altLang="en-US" sz="1400" kern="100" dirty="0">
                <a:ea typeface="游ゴシック" panose="020B0400000000000000" pitchFamily="50" charset="-128"/>
                <a:cs typeface="Times New Roman" panose="02020603050405020304" pitchFamily="18" charset="0"/>
              </a:rPr>
              <a:t>することが予想される。</a:t>
            </a:r>
            <a:endParaRPr lang="en-US" altLang="ja-JP" sz="1400" kern="100" dirty="0">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3C2D6EA-EC95-440F-992F-A2C6C9CC9357}"/>
              </a:ext>
            </a:extLst>
          </p:cNvPr>
          <p:cNvSpPr txBox="1"/>
          <p:nvPr/>
        </p:nvSpPr>
        <p:spPr>
          <a:xfrm>
            <a:off x="372132" y="861006"/>
            <a:ext cx="1628540" cy="338554"/>
          </a:xfrm>
          <a:prstGeom prst="rect">
            <a:avLst/>
          </a:prstGeom>
          <a:noFill/>
        </p:spPr>
        <p:txBody>
          <a:bodyPr wrap="square">
            <a:spAutoFit/>
          </a:bodyPr>
          <a:lstStyle/>
          <a:p>
            <a:pPr marL="17100" algn="just"/>
            <a:r>
              <a:rPr lang="ja-JP" altLang="en-US" sz="1600" b="1" u="sng" kern="100" dirty="0">
                <a:ea typeface="游ゴシック" panose="020B0400000000000000" pitchFamily="50" charset="-128"/>
                <a:cs typeface="Times New Roman" panose="02020603050405020304" pitchFamily="18" charset="0"/>
              </a:rPr>
              <a:t>① 再生利用率</a:t>
            </a:r>
            <a:endParaRPr lang="en-US" altLang="ja-JP" sz="1600" b="1" u="sng" kern="100" dirty="0">
              <a:ea typeface="游ゴシック" panose="020B0400000000000000" pitchFamily="50" charset="-128"/>
              <a:cs typeface="Times New Roman" panose="02020603050405020304" pitchFamily="18" charset="0"/>
            </a:endParaRPr>
          </a:p>
        </p:txBody>
      </p:sp>
      <p:graphicFrame>
        <p:nvGraphicFramePr>
          <p:cNvPr id="2" name="表 2">
            <a:extLst>
              <a:ext uri="{FF2B5EF4-FFF2-40B4-BE49-F238E27FC236}">
                <a16:creationId xmlns:a16="http://schemas.microsoft.com/office/drawing/2014/main" id="{405601CD-CBC7-4273-8E87-857E4A4207BF}"/>
              </a:ext>
            </a:extLst>
          </p:cNvPr>
          <p:cNvGraphicFramePr>
            <a:graphicFrameLocks noGrp="1"/>
          </p:cNvGraphicFramePr>
          <p:nvPr>
            <p:extLst>
              <p:ext uri="{D42A27DB-BD31-4B8C-83A1-F6EECF244321}">
                <p14:modId xmlns:p14="http://schemas.microsoft.com/office/powerpoint/2010/main" val="1876530325"/>
              </p:ext>
            </p:extLst>
          </p:nvPr>
        </p:nvGraphicFramePr>
        <p:xfrm>
          <a:off x="918262" y="3374964"/>
          <a:ext cx="8424000" cy="518160"/>
        </p:xfrm>
        <a:graphic>
          <a:graphicData uri="http://schemas.openxmlformats.org/drawingml/2006/table">
            <a:tbl>
              <a:tblPr firstRow="1" bandRow="1">
                <a:tableStyleId>{00A15C55-8517-42AA-B614-E9B94910E393}</a:tableStyleId>
              </a:tblPr>
              <a:tblGrid>
                <a:gridCol w="2304000">
                  <a:extLst>
                    <a:ext uri="{9D8B030D-6E8A-4147-A177-3AD203B41FA5}">
                      <a16:colId xmlns:a16="http://schemas.microsoft.com/office/drawing/2014/main" val="363367657"/>
                    </a:ext>
                  </a:extLst>
                </a:gridCol>
                <a:gridCol w="1224000">
                  <a:extLst>
                    <a:ext uri="{9D8B030D-6E8A-4147-A177-3AD203B41FA5}">
                      <a16:colId xmlns:a16="http://schemas.microsoft.com/office/drawing/2014/main" val="169211381"/>
                    </a:ext>
                  </a:extLst>
                </a:gridCol>
                <a:gridCol w="1224000">
                  <a:extLst>
                    <a:ext uri="{9D8B030D-6E8A-4147-A177-3AD203B41FA5}">
                      <a16:colId xmlns:a16="http://schemas.microsoft.com/office/drawing/2014/main" val="1919835235"/>
                    </a:ext>
                  </a:extLst>
                </a:gridCol>
                <a:gridCol w="1224000">
                  <a:extLst>
                    <a:ext uri="{9D8B030D-6E8A-4147-A177-3AD203B41FA5}">
                      <a16:colId xmlns:a16="http://schemas.microsoft.com/office/drawing/2014/main" val="1833543642"/>
                    </a:ext>
                  </a:extLst>
                </a:gridCol>
                <a:gridCol w="1224000">
                  <a:extLst>
                    <a:ext uri="{9D8B030D-6E8A-4147-A177-3AD203B41FA5}">
                      <a16:colId xmlns:a16="http://schemas.microsoft.com/office/drawing/2014/main" val="1806222023"/>
                    </a:ext>
                  </a:extLst>
                </a:gridCol>
                <a:gridCol w="1224000">
                  <a:extLst>
                    <a:ext uri="{9D8B030D-6E8A-4147-A177-3AD203B41FA5}">
                      <a16:colId xmlns:a16="http://schemas.microsoft.com/office/drawing/2014/main" val="1277875006"/>
                    </a:ext>
                  </a:extLst>
                </a:gridCol>
              </a:tblGrid>
              <a:tr h="252000">
                <a:tc>
                  <a:txBody>
                    <a:bodyPr/>
                    <a:lstStyle/>
                    <a:p>
                      <a:pPr algn="ctr"/>
                      <a:r>
                        <a:rPr kumimoji="1" lang="ja-JP" altLang="en-US" sz="1100" dirty="0">
                          <a:latin typeface="游ゴシック" panose="020B0400000000000000" pitchFamily="50" charset="-128"/>
                          <a:ea typeface="游ゴシック" panose="020B0400000000000000" pitchFamily="50" charset="-128"/>
                        </a:rPr>
                        <a:t>品目</a:t>
                      </a:r>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100" dirty="0">
                          <a:latin typeface="游ゴシック" panose="020B0400000000000000" pitchFamily="50" charset="-128"/>
                          <a:ea typeface="游ゴシック" panose="020B0400000000000000" pitchFamily="50" charset="-128"/>
                        </a:rPr>
                        <a:t>H30</a:t>
                      </a:r>
                      <a:r>
                        <a:rPr kumimoji="1" lang="ja-JP" altLang="en-US" sz="1100" dirty="0">
                          <a:latin typeface="游ゴシック" panose="020B0400000000000000" pitchFamily="50" charset="-128"/>
                          <a:ea typeface="游ゴシック" panose="020B0400000000000000" pitchFamily="50" charset="-128"/>
                        </a:rPr>
                        <a:t>年度</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100" dirty="0">
                          <a:latin typeface="游ゴシック" panose="020B0400000000000000" pitchFamily="50" charset="-128"/>
                          <a:ea typeface="游ゴシック" panose="020B0400000000000000" pitchFamily="50" charset="-128"/>
                        </a:rPr>
                        <a:t>R</a:t>
                      </a:r>
                      <a:r>
                        <a:rPr kumimoji="1" lang="ja-JP" altLang="en-US" sz="1100" dirty="0">
                          <a:latin typeface="游ゴシック" panose="020B0400000000000000" pitchFamily="50" charset="-128"/>
                          <a:ea typeface="游ゴシック" panose="020B0400000000000000" pitchFamily="50" charset="-128"/>
                        </a:rPr>
                        <a:t>元年度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R2</a:t>
                      </a:r>
                      <a:r>
                        <a:rPr kumimoji="1" lang="ja-JP" altLang="en-US" sz="1100" dirty="0">
                          <a:latin typeface="游ゴシック" panose="020B0400000000000000" pitchFamily="50" charset="-128"/>
                          <a:ea typeface="游ゴシック" panose="020B0400000000000000" pitchFamily="50" charset="-128"/>
                        </a:rPr>
                        <a:t>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R3</a:t>
                      </a:r>
                      <a:r>
                        <a:rPr kumimoji="1" lang="ja-JP" altLang="en-US" sz="1100" dirty="0">
                          <a:latin typeface="游ゴシック" panose="020B0400000000000000" pitchFamily="50" charset="-128"/>
                          <a:ea typeface="游ゴシック" panose="020B0400000000000000" pitchFamily="50" charset="-128"/>
                        </a:rPr>
                        <a:t>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R4</a:t>
                      </a:r>
                      <a:r>
                        <a:rPr kumimoji="1" lang="ja-JP" altLang="en-US" sz="1100" dirty="0">
                          <a:latin typeface="游ゴシック" panose="020B0400000000000000" pitchFamily="50" charset="-128"/>
                          <a:ea typeface="游ゴシック" panose="020B0400000000000000" pitchFamily="50" charset="-128"/>
                        </a:rPr>
                        <a:t>年度</a:t>
                      </a:r>
                    </a:p>
                  </a:txBody>
                  <a:tcPr anchor="ctr"/>
                </a:tc>
                <a:extLst>
                  <a:ext uri="{0D108BD9-81ED-4DB2-BD59-A6C34878D82A}">
                    <a16:rowId xmlns:a16="http://schemas.microsoft.com/office/drawing/2014/main" val="526168200"/>
                  </a:ext>
                </a:extLst>
              </a:tr>
              <a:tr h="252000">
                <a:tc>
                  <a:txBody>
                    <a:bodyPr/>
                    <a:lstStyle/>
                    <a:p>
                      <a:pPr algn="just"/>
                      <a:r>
                        <a:rPr kumimoji="1" lang="ja-JP" altLang="en-US" sz="1100" dirty="0">
                          <a:latin typeface="游ゴシック" panose="020B0400000000000000" pitchFamily="50" charset="-128"/>
                          <a:ea typeface="游ゴシック" panose="020B0400000000000000" pitchFamily="50" charset="-128"/>
                        </a:rPr>
                        <a:t>資源化量（全体）</a:t>
                      </a:r>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415,346 </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403,568 </a:t>
                      </a:r>
                    </a:p>
                  </a:txBody>
                  <a:tcPr anchor="ctr"/>
                </a:tc>
                <a:tc>
                  <a:txBody>
                    <a:bodyPr/>
                    <a:lstStyle/>
                    <a:p>
                      <a:pPr algn="ctr"/>
                      <a:r>
                        <a:rPr kumimoji="1" lang="en-US" altLang="ja-JP" sz="1100" b="1" dirty="0">
                          <a:latin typeface="游ゴシック" panose="020B0400000000000000" pitchFamily="50" charset="-128"/>
                          <a:ea typeface="游ゴシック" panose="020B0400000000000000" pitchFamily="50" charset="-128"/>
                        </a:rPr>
                        <a:t>396,042 </a:t>
                      </a:r>
                    </a:p>
                  </a:txBody>
                  <a:tcPr anchor="ctr">
                    <a:solidFill>
                      <a:srgbClr val="CFE9E0"/>
                    </a:solidFil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388,908 </a:t>
                      </a:r>
                    </a:p>
                  </a:txBody>
                  <a:tcPr anchor="ctr">
                    <a:solidFill>
                      <a:srgbClr val="CFE9E0"/>
                    </a:solidFil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376,831 </a:t>
                      </a:r>
                    </a:p>
                  </a:txBody>
                  <a:tcPr anchor="ctr">
                    <a:solidFill>
                      <a:srgbClr val="CFE9E0"/>
                    </a:solidFill>
                  </a:tcPr>
                </a:tc>
                <a:extLst>
                  <a:ext uri="{0D108BD9-81ED-4DB2-BD59-A6C34878D82A}">
                    <a16:rowId xmlns:a16="http://schemas.microsoft.com/office/drawing/2014/main" val="2012752299"/>
                  </a:ext>
                </a:extLst>
              </a:tr>
            </a:tbl>
          </a:graphicData>
        </a:graphic>
      </p:graphicFrame>
      <p:graphicFrame>
        <p:nvGraphicFramePr>
          <p:cNvPr id="24" name="表 2">
            <a:extLst>
              <a:ext uri="{FF2B5EF4-FFF2-40B4-BE49-F238E27FC236}">
                <a16:creationId xmlns:a16="http://schemas.microsoft.com/office/drawing/2014/main" id="{91AC1D27-0948-4623-888B-FCC495CC491C}"/>
              </a:ext>
            </a:extLst>
          </p:cNvPr>
          <p:cNvGraphicFramePr>
            <a:graphicFrameLocks noGrp="1"/>
          </p:cNvGraphicFramePr>
          <p:nvPr>
            <p:extLst>
              <p:ext uri="{D42A27DB-BD31-4B8C-83A1-F6EECF244321}">
                <p14:modId xmlns:p14="http://schemas.microsoft.com/office/powerpoint/2010/main" val="727398671"/>
              </p:ext>
            </p:extLst>
          </p:nvPr>
        </p:nvGraphicFramePr>
        <p:xfrm>
          <a:off x="918262" y="4101741"/>
          <a:ext cx="8424000" cy="1295400"/>
        </p:xfrm>
        <a:graphic>
          <a:graphicData uri="http://schemas.openxmlformats.org/drawingml/2006/table">
            <a:tbl>
              <a:tblPr firstRow="1" bandRow="1">
                <a:tableStyleId>{00A15C55-8517-42AA-B614-E9B94910E393}</a:tableStyleId>
              </a:tblPr>
              <a:tblGrid>
                <a:gridCol w="2304000">
                  <a:extLst>
                    <a:ext uri="{9D8B030D-6E8A-4147-A177-3AD203B41FA5}">
                      <a16:colId xmlns:a16="http://schemas.microsoft.com/office/drawing/2014/main" val="363367657"/>
                    </a:ext>
                  </a:extLst>
                </a:gridCol>
                <a:gridCol w="1224000">
                  <a:extLst>
                    <a:ext uri="{9D8B030D-6E8A-4147-A177-3AD203B41FA5}">
                      <a16:colId xmlns:a16="http://schemas.microsoft.com/office/drawing/2014/main" val="169211381"/>
                    </a:ext>
                  </a:extLst>
                </a:gridCol>
                <a:gridCol w="1224000">
                  <a:extLst>
                    <a:ext uri="{9D8B030D-6E8A-4147-A177-3AD203B41FA5}">
                      <a16:colId xmlns:a16="http://schemas.microsoft.com/office/drawing/2014/main" val="1919835235"/>
                    </a:ext>
                  </a:extLst>
                </a:gridCol>
                <a:gridCol w="1224000">
                  <a:extLst>
                    <a:ext uri="{9D8B030D-6E8A-4147-A177-3AD203B41FA5}">
                      <a16:colId xmlns:a16="http://schemas.microsoft.com/office/drawing/2014/main" val="1833543642"/>
                    </a:ext>
                  </a:extLst>
                </a:gridCol>
                <a:gridCol w="1224000">
                  <a:extLst>
                    <a:ext uri="{9D8B030D-6E8A-4147-A177-3AD203B41FA5}">
                      <a16:colId xmlns:a16="http://schemas.microsoft.com/office/drawing/2014/main" val="1806222023"/>
                    </a:ext>
                  </a:extLst>
                </a:gridCol>
                <a:gridCol w="1224000">
                  <a:extLst>
                    <a:ext uri="{9D8B030D-6E8A-4147-A177-3AD203B41FA5}">
                      <a16:colId xmlns:a16="http://schemas.microsoft.com/office/drawing/2014/main" val="1277875006"/>
                    </a:ext>
                  </a:extLst>
                </a:gridCol>
              </a:tblGrid>
              <a:tr h="252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紙類（紙パック・容器包装除く）</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199,136 </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190,208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175,616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170,863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159,016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extLst>
                  <a:ext uri="{0D108BD9-81ED-4DB2-BD59-A6C34878D82A}">
                    <a16:rowId xmlns:a16="http://schemas.microsoft.com/office/drawing/2014/main" val="2012752299"/>
                  </a:ext>
                </a:extLst>
              </a:tr>
              <a:tr h="252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紙類（紙パック・容器包装）</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21,296 </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21,822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23,556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24,899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28,467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extLst>
                  <a:ext uri="{0D108BD9-81ED-4DB2-BD59-A6C34878D82A}">
                    <a16:rowId xmlns:a16="http://schemas.microsoft.com/office/drawing/2014/main" val="2511822642"/>
                  </a:ext>
                </a:extLst>
              </a:tr>
              <a:tr h="252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金属類</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38,278 </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37,712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41,946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38,192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34,957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extLst>
                  <a:ext uri="{0D108BD9-81ED-4DB2-BD59-A6C34878D82A}">
                    <a16:rowId xmlns:a16="http://schemas.microsoft.com/office/drawing/2014/main" val="2013797888"/>
                  </a:ext>
                </a:extLst>
              </a:tr>
              <a:tr h="252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ペットボトル</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17,726 </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18,164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18,266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17,729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18,304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extLst>
                  <a:ext uri="{0D108BD9-81ED-4DB2-BD59-A6C34878D82A}">
                    <a16:rowId xmlns:a16="http://schemas.microsoft.com/office/drawing/2014/main" val="150922459"/>
                  </a:ext>
                </a:extLst>
              </a:tr>
              <a:tr h="252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容器包装プラスチック</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49,146 </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49,029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50,603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51,304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49,873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E9E0"/>
                    </a:solidFill>
                  </a:tcPr>
                </a:tc>
                <a:extLst>
                  <a:ext uri="{0D108BD9-81ED-4DB2-BD59-A6C34878D82A}">
                    <a16:rowId xmlns:a16="http://schemas.microsoft.com/office/drawing/2014/main" val="286795137"/>
                  </a:ext>
                </a:extLst>
              </a:tr>
            </a:tbl>
          </a:graphicData>
        </a:graphic>
      </p:graphicFrame>
      <p:sp>
        <p:nvSpPr>
          <p:cNvPr id="25" name="テキスト ボックス 24">
            <a:extLst>
              <a:ext uri="{FF2B5EF4-FFF2-40B4-BE49-F238E27FC236}">
                <a16:creationId xmlns:a16="http://schemas.microsoft.com/office/drawing/2014/main" id="{43D36DEF-988A-45E1-95C4-4F719E8BA0D5}"/>
              </a:ext>
            </a:extLst>
          </p:cNvPr>
          <p:cNvSpPr txBox="1"/>
          <p:nvPr/>
        </p:nvSpPr>
        <p:spPr>
          <a:xfrm>
            <a:off x="831563" y="3102086"/>
            <a:ext cx="5133352" cy="307777"/>
          </a:xfrm>
          <a:prstGeom prst="rect">
            <a:avLst/>
          </a:prstGeom>
          <a:noFill/>
        </p:spPr>
        <p:txBody>
          <a:bodyPr wrap="square">
            <a:spAutoFit/>
          </a:bodyPr>
          <a:lstStyle/>
          <a:p>
            <a:pPr marL="17100" algn="just"/>
            <a:r>
              <a:rPr lang="ja-JP" altLang="en-US" sz="1400" b="1" kern="100" dirty="0">
                <a:ea typeface="游ゴシック" panose="020B0400000000000000" pitchFamily="50" charset="-128"/>
                <a:cs typeface="Times New Roman" panose="02020603050405020304" pitchFamily="18" charset="0"/>
              </a:rPr>
              <a:t>表：府内の資源化量の推移（市町村を介しているもの）</a:t>
            </a:r>
            <a:endParaRPr lang="en-US" altLang="ja-JP" sz="1400" b="1" kern="100" dirty="0">
              <a:ea typeface="游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C2A1790-5609-4535-BB60-5C2509B0A8AF}"/>
              </a:ext>
            </a:extLst>
          </p:cNvPr>
          <p:cNvSpPr txBox="1"/>
          <p:nvPr/>
        </p:nvSpPr>
        <p:spPr>
          <a:xfrm>
            <a:off x="5295843" y="3140186"/>
            <a:ext cx="1274080" cy="276999"/>
          </a:xfrm>
          <a:prstGeom prst="rect">
            <a:avLst/>
          </a:prstGeom>
          <a:noFill/>
        </p:spPr>
        <p:txBody>
          <a:bodyPr wrap="square">
            <a:spAutoFit/>
          </a:bodyPr>
          <a:lstStyle/>
          <a:p>
            <a:pPr marL="17100" algn="just"/>
            <a:r>
              <a:rPr lang="ja-JP" altLang="en-US" sz="1200" kern="100" dirty="0">
                <a:ea typeface="游ゴシック" panose="020B0400000000000000" pitchFamily="50" charset="-128"/>
                <a:cs typeface="Times New Roman" panose="02020603050405020304" pitchFamily="18" charset="0"/>
              </a:rPr>
              <a:t>単位：トン</a:t>
            </a:r>
            <a:endParaRPr lang="en-US" altLang="ja-JP" sz="1200" kern="100" dirty="0">
              <a:ea typeface="游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3B5E2576-7DE7-4793-ADD9-16B764BE5289}"/>
              </a:ext>
            </a:extLst>
          </p:cNvPr>
          <p:cNvSpPr txBox="1"/>
          <p:nvPr/>
        </p:nvSpPr>
        <p:spPr>
          <a:xfrm>
            <a:off x="826482" y="3879844"/>
            <a:ext cx="1674053" cy="276999"/>
          </a:xfrm>
          <a:prstGeom prst="rect">
            <a:avLst/>
          </a:prstGeom>
          <a:noFill/>
        </p:spPr>
        <p:txBody>
          <a:bodyPr wrap="square">
            <a:spAutoFit/>
          </a:bodyPr>
          <a:lstStyle/>
          <a:p>
            <a:pPr marL="17100" algn="just"/>
            <a:r>
              <a:rPr lang="en-US" altLang="ja-JP" sz="1200" b="1" kern="100" dirty="0">
                <a:ea typeface="游ゴシック" panose="020B0400000000000000" pitchFamily="50" charset="-128"/>
                <a:cs typeface="Times New Roman" panose="02020603050405020304" pitchFamily="18" charset="0"/>
              </a:rPr>
              <a:t>※ </a:t>
            </a:r>
            <a:r>
              <a:rPr lang="ja-JP" altLang="en-US" sz="1200" b="1" kern="100" dirty="0">
                <a:ea typeface="游ゴシック" panose="020B0400000000000000" pitchFamily="50" charset="-128"/>
                <a:cs typeface="Times New Roman" panose="02020603050405020304" pitchFamily="18" charset="0"/>
              </a:rPr>
              <a:t>以下は主な品目</a:t>
            </a:r>
            <a:endParaRPr lang="en-US" altLang="ja-JP" sz="1200" b="1" kern="100" dirty="0">
              <a:ea typeface="游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E0E784C5-515D-4D9F-A441-E34A37255690}"/>
              </a:ext>
            </a:extLst>
          </p:cNvPr>
          <p:cNvSpPr txBox="1"/>
          <p:nvPr/>
        </p:nvSpPr>
        <p:spPr>
          <a:xfrm>
            <a:off x="5256018" y="5391873"/>
            <a:ext cx="4176464" cy="246221"/>
          </a:xfrm>
          <a:prstGeom prst="rect">
            <a:avLst/>
          </a:prstGeom>
          <a:noFill/>
        </p:spPr>
        <p:txBody>
          <a:bodyPr wrap="square">
            <a:spAutoFit/>
          </a:bodyPr>
          <a:lstStyle/>
          <a:p>
            <a:pPr marL="17100" algn="r"/>
            <a:r>
              <a:rPr lang="en-US" altLang="ja-JP" sz="1000" kern="100" dirty="0">
                <a:ea typeface="游ゴシック" panose="020B0400000000000000" pitchFamily="50" charset="-128"/>
                <a:cs typeface="Times New Roman" panose="02020603050405020304" pitchFamily="18" charset="0"/>
              </a:rPr>
              <a:t>※</a:t>
            </a:r>
            <a:r>
              <a:rPr lang="zh-TW" altLang="en-US" sz="1000" kern="100" dirty="0">
                <a:ea typeface="游ゴシック" panose="020B0400000000000000" pitchFamily="50" charset="-128"/>
                <a:cs typeface="Times New Roman" panose="02020603050405020304" pitchFamily="18" charset="0"/>
              </a:rPr>
              <a:t>一般廃棄物処理実態調査結果</a:t>
            </a:r>
            <a:r>
              <a:rPr lang="ja-JP" altLang="en-US" sz="1000" kern="100" dirty="0">
                <a:ea typeface="游ゴシック" panose="020B0400000000000000" pitchFamily="50" charset="-128"/>
                <a:cs typeface="Times New Roman" panose="02020603050405020304" pitchFamily="18" charset="0"/>
              </a:rPr>
              <a:t>（環境省）より大阪府作成</a:t>
            </a:r>
            <a:endParaRPr lang="en-US" altLang="ja-JP" sz="1000" kern="100" dirty="0">
              <a:ea typeface="游ゴシック" panose="020B0400000000000000"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9FB001F8-B773-4397-B337-E51791A07D14}"/>
              </a:ext>
            </a:extLst>
          </p:cNvPr>
          <p:cNvSpPr txBox="1"/>
          <p:nvPr/>
        </p:nvSpPr>
        <p:spPr>
          <a:xfrm>
            <a:off x="1818882" y="900850"/>
            <a:ext cx="7590652" cy="276999"/>
          </a:xfrm>
          <a:prstGeom prst="rect">
            <a:avLst/>
          </a:prstGeom>
          <a:noFill/>
          <a:ln>
            <a:noFill/>
            <a:prstDash val="sysDot"/>
          </a:ln>
        </p:spPr>
        <p:txBody>
          <a:bodyPr wrap="square">
            <a:spAutoFit/>
          </a:bodyPr>
          <a:lstStyle/>
          <a:p>
            <a:pPr algn="ctr"/>
            <a:r>
              <a:rPr lang="ja-JP" altLang="en-US" sz="1200" dirty="0">
                <a:latin typeface="游ゴシック" panose="020B0400000000000000" pitchFamily="50" charset="-128"/>
                <a:ea typeface="游ゴシック" panose="020B0400000000000000" pitchFamily="50" charset="-128"/>
              </a:rPr>
              <a:t>⇒　■ </a:t>
            </a:r>
            <a:r>
              <a:rPr lang="ja-JP" altLang="en-US" sz="1200" u="sng" dirty="0">
                <a:latin typeface="游ゴシック" panose="020B0400000000000000" pitchFamily="50" charset="-128"/>
                <a:ea typeface="游ゴシック" panose="020B0400000000000000" pitchFamily="50" charset="-128"/>
              </a:rPr>
              <a:t>再生利用率 ＝ 資源化量 ／ 排出量</a:t>
            </a:r>
            <a:r>
              <a:rPr lang="ja-JP" altLang="en-US" sz="1200" dirty="0">
                <a:latin typeface="游ゴシック" panose="020B0400000000000000" pitchFamily="50" charset="-128"/>
                <a:ea typeface="游ゴシック" panose="020B0400000000000000" pitchFamily="50" charset="-128"/>
              </a:rPr>
              <a:t>　   ■ </a:t>
            </a:r>
            <a:r>
              <a:rPr lang="ja-JP" altLang="en-US" sz="1200" u="sng" dirty="0">
                <a:latin typeface="游ゴシック" panose="020B0400000000000000" pitchFamily="50" charset="-128"/>
                <a:ea typeface="游ゴシック" panose="020B0400000000000000" pitchFamily="50" charset="-128"/>
              </a:rPr>
              <a:t>資源化量 ＝ 排出量 － 減量化量（中間処理）－ 最終処分量  </a:t>
            </a:r>
            <a:endParaRPr lang="en-US" altLang="ja-JP" sz="1200" u="sng" dirty="0">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C3C83FB4-37F9-4408-A6C0-DD46BF214A31}"/>
              </a:ext>
            </a:extLst>
          </p:cNvPr>
          <p:cNvSpPr txBox="1"/>
          <p:nvPr/>
        </p:nvSpPr>
        <p:spPr>
          <a:xfrm>
            <a:off x="9608158" y="6586529"/>
            <a:ext cx="352478"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10</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5ACD1D22-4159-4453-994C-1C399AAFFE1F}"/>
              </a:ext>
            </a:extLst>
          </p:cNvPr>
          <p:cNvSpPr txBox="1"/>
          <p:nvPr/>
        </p:nvSpPr>
        <p:spPr>
          <a:xfrm>
            <a:off x="372132" y="5862224"/>
            <a:ext cx="9015188" cy="338554"/>
          </a:xfrm>
          <a:prstGeom prst="rect">
            <a:avLst/>
          </a:prstGeom>
          <a:noFill/>
        </p:spPr>
        <p:txBody>
          <a:bodyPr wrap="square">
            <a:spAutoFit/>
          </a:bodyPr>
          <a:lstStyle/>
          <a:p>
            <a:pPr marL="17100" algn="just"/>
            <a:r>
              <a:rPr lang="ja-JP" altLang="en-US" sz="1600" b="1" u="sng" kern="100" dirty="0">
                <a:ea typeface="游ゴシック" panose="020B0400000000000000" pitchFamily="50" charset="-128"/>
                <a:cs typeface="Times New Roman" panose="02020603050405020304" pitchFamily="18" charset="0"/>
              </a:rPr>
              <a:t>② </a:t>
            </a:r>
            <a:r>
              <a:rPr lang="zh-TW" altLang="en-US" sz="1600" b="1" u="sng" kern="100" dirty="0">
                <a:ea typeface="游ゴシック" panose="020B0400000000000000" pitchFamily="50" charset="-128"/>
                <a:cs typeface="Times New Roman" panose="02020603050405020304" pitchFamily="18" charset="0"/>
              </a:rPr>
              <a:t>事業系</a:t>
            </a:r>
            <a:r>
              <a:rPr lang="ja-JP" altLang="en-US" sz="1600" b="1" u="sng" kern="100" dirty="0">
                <a:ea typeface="游ゴシック" panose="020B0400000000000000" pitchFamily="50" charset="-128"/>
                <a:cs typeface="Times New Roman" panose="02020603050405020304" pitchFamily="18" charset="0"/>
              </a:rPr>
              <a:t>資源化量</a:t>
            </a:r>
            <a:r>
              <a:rPr lang="en-US" altLang="ja-JP" sz="1500" b="1" kern="100" baseline="30000" dirty="0">
                <a:ea typeface="游ゴシック" panose="020B0400000000000000" pitchFamily="50" charset="-128"/>
                <a:cs typeface="Times New Roman" panose="02020603050405020304" pitchFamily="18" charset="0"/>
              </a:rPr>
              <a:t>※</a:t>
            </a:r>
            <a:endParaRPr lang="en-US" altLang="ja-JP" sz="1500" kern="100" baseline="30000" dirty="0">
              <a:ea typeface="游ゴシック" panose="020B04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FD29B206-F9C0-4C5B-8570-8653EFA818E2}"/>
              </a:ext>
            </a:extLst>
          </p:cNvPr>
          <p:cNvSpPr txBox="1"/>
          <p:nvPr/>
        </p:nvSpPr>
        <p:spPr>
          <a:xfrm>
            <a:off x="576555" y="6127982"/>
            <a:ext cx="9046608" cy="535916"/>
          </a:xfrm>
          <a:prstGeom prst="rect">
            <a:avLst/>
          </a:prstGeom>
          <a:noFill/>
        </p:spPr>
        <p:txBody>
          <a:bodyPr wrap="square">
            <a:spAutoFit/>
          </a:bodyPr>
          <a:lstStyle/>
          <a:p>
            <a:pPr marL="144000" indent="-144000" algn="just">
              <a:lnSpc>
                <a:spcPts val="1800"/>
              </a:lnSpc>
              <a:buFont typeface="Wingdings" panose="05000000000000000000" pitchFamily="2" charset="2"/>
              <a:buChar char=""/>
            </a:pPr>
            <a:r>
              <a:rPr lang="ja-JP" altLang="en-US" sz="1500" kern="100" dirty="0">
                <a:ea typeface="游ゴシック" panose="020B0400000000000000" pitchFamily="50" charset="-128"/>
                <a:cs typeface="Times New Roman" panose="02020603050405020304" pitchFamily="18" charset="0"/>
              </a:rPr>
              <a:t>府内事業所で排出される資源ごみの分別排出の実施状況を把握するための指標とする。</a:t>
            </a:r>
            <a:endParaRPr lang="en-US" altLang="ja-JP" sz="1500" kern="100" dirty="0">
              <a:ea typeface="游ゴシック" panose="020B0400000000000000" pitchFamily="50" charset="-128"/>
              <a:cs typeface="Times New Roman" panose="02020603050405020304" pitchFamily="18" charset="0"/>
            </a:endParaRPr>
          </a:p>
          <a:p>
            <a:pPr indent="-171450" algn="just">
              <a:lnSpc>
                <a:spcPts val="1800"/>
              </a:lnSpc>
              <a:buFont typeface="Meiryo UI" panose="020B0604030504040204" pitchFamily="50" charset="-128"/>
              <a:buChar char="※"/>
            </a:pPr>
            <a:r>
              <a:rPr lang="ja-JP" altLang="en-US" sz="1200" kern="100" dirty="0">
                <a:ea typeface="游ゴシック" panose="020B0400000000000000" pitchFamily="50" charset="-128"/>
                <a:cs typeface="Times New Roman" panose="02020603050405020304" pitchFamily="18" charset="0"/>
              </a:rPr>
              <a:t>事業所で排出される資源ごみのうち、直接再生事業者に引き渡されているもの</a:t>
            </a:r>
          </a:p>
        </p:txBody>
      </p:sp>
    </p:spTree>
    <p:extLst>
      <p:ext uri="{BB962C8B-B14F-4D97-AF65-F5344CB8AC3E}">
        <p14:creationId xmlns:p14="http://schemas.microsoft.com/office/powerpoint/2010/main" val="4236147582"/>
      </p:ext>
    </p:extLst>
  </p:cSld>
  <p:clrMapOvr>
    <a:masterClrMapping/>
  </p:clrMapOvr>
  <p:transition spd="slow" advTm="6662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881E14E-4EE3-481F-B9E7-81132240CBD5}"/>
              </a:ext>
            </a:extLst>
          </p:cNvPr>
          <p:cNvSpPr/>
          <p:nvPr/>
        </p:nvSpPr>
        <p:spPr>
          <a:xfrm>
            <a:off x="616971" y="2708920"/>
            <a:ext cx="8872533"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7B3DA034-91DB-40DC-B5D4-8AD8C374EAD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参考指標（案）：産業廃棄物</a:t>
            </a:r>
          </a:p>
        </p:txBody>
      </p:sp>
      <p:sp>
        <p:nvSpPr>
          <p:cNvPr id="7" name="テキスト ボックス 6">
            <a:extLst>
              <a:ext uri="{FF2B5EF4-FFF2-40B4-BE49-F238E27FC236}">
                <a16:creationId xmlns:a16="http://schemas.microsoft.com/office/drawing/2014/main" id="{8E4F91AB-35FE-4B90-AAAA-FF8BA02BCFB9}"/>
              </a:ext>
            </a:extLst>
          </p:cNvPr>
          <p:cNvSpPr txBox="1"/>
          <p:nvPr/>
        </p:nvSpPr>
        <p:spPr>
          <a:xfrm>
            <a:off x="513612" y="1229007"/>
            <a:ext cx="9046608" cy="1231363"/>
          </a:xfrm>
          <a:prstGeom prst="rect">
            <a:avLst/>
          </a:prstGeom>
          <a:noFill/>
        </p:spPr>
        <p:txBody>
          <a:bodyPr wrap="square">
            <a:spAutoFit/>
          </a:bodyPr>
          <a:lstStyle/>
          <a:p>
            <a:pPr algn="just">
              <a:lnSpc>
                <a:spcPts val="2000"/>
              </a:lnSpc>
            </a:pPr>
            <a:r>
              <a:rPr lang="ja-JP" altLang="en-US" sz="16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　■減量化量を除いた再生利用率＝再生利用量</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（再生利用量＋最終処分量）</a:t>
            </a:r>
          </a:p>
          <a:p>
            <a:pPr algn="just">
              <a:lnSpc>
                <a:spcPts val="1000"/>
              </a:lnSpc>
            </a:pPr>
            <a:endParaRPr lang="en-US" altLang="ja-JP" sz="1600" kern="100" dirty="0">
              <a:effectLst/>
              <a:ea typeface="游ゴシック" panose="020B0400000000000000" pitchFamily="50" charset="-128"/>
              <a:cs typeface="Times New Roman" panose="02020603050405020304" pitchFamily="18" charset="0"/>
            </a:endParaRPr>
          </a:p>
          <a:p>
            <a:pPr marL="144000" indent="-144000" algn="just">
              <a:lnSpc>
                <a:spcPts val="2400"/>
              </a:lnSpc>
              <a:buFont typeface="Wingdings" panose="05000000000000000000" pitchFamily="2" charset="2"/>
              <a:buChar char=""/>
            </a:pPr>
            <a:r>
              <a:rPr lang="ja-JP" altLang="en-US" sz="1600" kern="100" dirty="0">
                <a:effectLst/>
                <a:ea typeface="游ゴシック" panose="020B0400000000000000" pitchFamily="50" charset="-128"/>
                <a:cs typeface="Times New Roman" panose="02020603050405020304" pitchFamily="18" charset="0"/>
              </a:rPr>
              <a:t>「排出量」</a:t>
            </a:r>
            <a:r>
              <a:rPr lang="ja-JP" altLang="en-US" sz="1600" kern="100" dirty="0">
                <a:ea typeface="游ゴシック" panose="020B0400000000000000" pitchFamily="50" charset="-128"/>
                <a:cs typeface="Times New Roman" panose="02020603050405020304" pitchFamily="18" charset="0"/>
              </a:rPr>
              <a:t>及び「最終処分量」</a:t>
            </a:r>
            <a:r>
              <a:rPr lang="ja-JP" altLang="en-US" sz="1600" kern="100" dirty="0">
                <a:effectLst/>
                <a:ea typeface="游ゴシック" panose="020B0400000000000000" pitchFamily="50" charset="-128"/>
                <a:cs typeface="Times New Roman" panose="02020603050405020304" pitchFamily="18" charset="0"/>
              </a:rPr>
              <a:t>の目標達成時に見込まれる将来値</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R12</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年度）</a:t>
            </a:r>
            <a:r>
              <a:rPr lang="ja-JP" altLang="en-US" sz="1600" kern="100" dirty="0">
                <a:effectLst/>
                <a:ea typeface="游ゴシック" panose="020B0400000000000000" pitchFamily="50" charset="-128"/>
                <a:cs typeface="Times New Roman" panose="02020603050405020304" pitchFamily="18" charset="0"/>
              </a:rPr>
              <a:t>を記載する。</a:t>
            </a:r>
            <a:endParaRPr lang="en-US" altLang="ja-JP" sz="1600" kern="100" dirty="0">
              <a:effectLst/>
              <a:ea typeface="游ゴシック" panose="020B0400000000000000" pitchFamily="50" charset="-128"/>
              <a:cs typeface="Times New Roman" panose="02020603050405020304" pitchFamily="18" charset="0"/>
            </a:endParaRPr>
          </a:p>
          <a:p>
            <a:pPr marL="144000" indent="-144000" algn="just">
              <a:lnSpc>
                <a:spcPts val="2400"/>
              </a:lnSpc>
              <a:buFont typeface="Wingdings" panose="05000000000000000000" pitchFamily="2" charset="2"/>
              <a:buChar char=""/>
            </a:pPr>
            <a:r>
              <a:rPr lang="ja-JP" altLang="en-US" sz="1600" kern="100" dirty="0">
                <a:ea typeface="游ゴシック" panose="020B0400000000000000" pitchFamily="50" charset="-128"/>
                <a:cs typeface="Times New Roman" panose="02020603050405020304" pitchFamily="18" charset="0"/>
              </a:rPr>
              <a:t>産業廃棄物の再生利用の実態を把握するための指標とする。</a:t>
            </a:r>
            <a:endParaRPr lang="en-US" altLang="ja-JP" sz="1600" kern="100" dirty="0">
              <a:effectLst/>
              <a:ea typeface="游ゴシック" panose="020B0400000000000000" pitchFamily="50" charset="-128"/>
              <a:cs typeface="Times New Roman" panose="02020603050405020304" pitchFamily="18" charset="0"/>
            </a:endParaRPr>
          </a:p>
          <a:p>
            <a:pPr algn="just">
              <a:lnSpc>
                <a:spcPts val="1000"/>
              </a:lnSpc>
            </a:pPr>
            <a:endParaRPr lang="en-US" altLang="ja-JP" sz="1600" kern="100" dirty="0">
              <a:effectLst/>
              <a:ea typeface="游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FDC22352-43B2-4EB7-90BB-D5DE85259714}"/>
              </a:ext>
            </a:extLst>
          </p:cNvPr>
          <p:cNvSpPr txBox="1"/>
          <p:nvPr/>
        </p:nvSpPr>
        <p:spPr>
          <a:xfrm>
            <a:off x="367064" y="888324"/>
            <a:ext cx="6026096" cy="338554"/>
          </a:xfrm>
          <a:prstGeom prst="rect">
            <a:avLst/>
          </a:prstGeom>
          <a:noFill/>
        </p:spPr>
        <p:txBody>
          <a:bodyPr wrap="square">
            <a:spAutoFit/>
          </a:bodyPr>
          <a:lstStyle/>
          <a:p>
            <a:pPr marL="17100" algn="just"/>
            <a:r>
              <a:rPr lang="ja-JP" altLang="en-US" sz="1600" b="1" kern="100" dirty="0">
                <a:ea typeface="游ゴシック" panose="020B0400000000000000" pitchFamily="50" charset="-128"/>
                <a:cs typeface="Times New Roman" panose="02020603050405020304" pitchFamily="18" charset="0"/>
              </a:rPr>
              <a:t>③ 排出量から減量化量を除いた再生利用率</a:t>
            </a:r>
            <a:endParaRPr lang="en-US" altLang="ja-JP" sz="1600" b="1" kern="100" dirty="0">
              <a:ea typeface="游ゴシック" panose="020B0400000000000000" pitchFamily="50" charset="-128"/>
              <a:cs typeface="Times New Roman" panose="02020603050405020304" pitchFamily="18" charset="0"/>
            </a:endParaRPr>
          </a:p>
        </p:txBody>
      </p:sp>
      <p:sp>
        <p:nvSpPr>
          <p:cNvPr id="4" name="左大かっこ 3"/>
          <p:cNvSpPr/>
          <p:nvPr/>
        </p:nvSpPr>
        <p:spPr>
          <a:xfrm rot="5400000">
            <a:off x="4364925" y="2202145"/>
            <a:ext cx="164114" cy="590858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4088904" y="4869160"/>
            <a:ext cx="877163" cy="369332"/>
          </a:xfrm>
          <a:prstGeom prst="rect">
            <a:avLst/>
          </a:prstGeom>
          <a:solidFill>
            <a:schemeClr val="bg1">
              <a:lumMod val="95000"/>
            </a:schemeClr>
          </a:solidFill>
        </p:spPr>
        <p:txBody>
          <a:bodyPr wrap="none" rtlCol="0">
            <a:spAutoFit/>
          </a:bodyPr>
          <a:lstStyle/>
          <a:p>
            <a:r>
              <a:rPr kumimoji="1" lang="ja-JP" altLang="en-US" dirty="0"/>
              <a:t>排出量</a:t>
            </a:r>
          </a:p>
        </p:txBody>
      </p:sp>
      <p:cxnSp>
        <p:nvCxnSpPr>
          <p:cNvPr id="12" name="直線コネクタ 11"/>
          <p:cNvCxnSpPr>
            <a:cxnSpLocks/>
          </p:cNvCxnSpPr>
          <p:nvPr/>
        </p:nvCxnSpPr>
        <p:spPr>
          <a:xfrm flipV="1">
            <a:off x="7401272" y="5238492"/>
            <a:ext cx="504056"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693859" y="5229200"/>
            <a:ext cx="1338828" cy="369332"/>
          </a:xfrm>
          <a:prstGeom prst="rect">
            <a:avLst/>
          </a:prstGeom>
          <a:solidFill>
            <a:schemeClr val="bg1">
              <a:lumMod val="95000"/>
            </a:schemeClr>
          </a:solidFill>
        </p:spPr>
        <p:txBody>
          <a:bodyPr wrap="none" rtlCol="0">
            <a:spAutoFit/>
          </a:bodyPr>
          <a:lstStyle/>
          <a:p>
            <a:r>
              <a:rPr lang="ja-JP" altLang="en-US" dirty="0"/>
              <a:t>最終処分</a:t>
            </a:r>
            <a:r>
              <a:rPr kumimoji="1" lang="ja-JP" altLang="en-US" dirty="0"/>
              <a:t>量</a:t>
            </a:r>
          </a:p>
        </p:txBody>
      </p:sp>
      <p:sp>
        <p:nvSpPr>
          <p:cNvPr id="16" name="正方形/長方形 15"/>
          <p:cNvSpPr/>
          <p:nvPr/>
        </p:nvSpPr>
        <p:spPr>
          <a:xfrm>
            <a:off x="5259320" y="5327307"/>
            <a:ext cx="1858386" cy="5760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再生利用量</a:t>
            </a:r>
          </a:p>
        </p:txBody>
      </p:sp>
      <p:sp>
        <p:nvSpPr>
          <p:cNvPr id="17" name="正方形/長方形 16"/>
          <p:cNvSpPr/>
          <p:nvPr/>
        </p:nvSpPr>
        <p:spPr>
          <a:xfrm>
            <a:off x="7128338" y="5327307"/>
            <a:ext cx="275950" cy="57606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1524260" y="5327307"/>
            <a:ext cx="3716772" cy="576064"/>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減量化量</a:t>
            </a:r>
          </a:p>
        </p:txBody>
      </p:sp>
      <p:sp>
        <p:nvSpPr>
          <p:cNvPr id="23" name="テキスト ボックス 22">
            <a:extLst>
              <a:ext uri="{FF2B5EF4-FFF2-40B4-BE49-F238E27FC236}">
                <a16:creationId xmlns:a16="http://schemas.microsoft.com/office/drawing/2014/main" id="{FFDAA9DB-3757-48A3-869B-F0C15591B813}"/>
              </a:ext>
            </a:extLst>
          </p:cNvPr>
          <p:cNvSpPr txBox="1"/>
          <p:nvPr/>
        </p:nvSpPr>
        <p:spPr>
          <a:xfrm>
            <a:off x="9608158" y="6586529"/>
            <a:ext cx="352478" cy="266740"/>
          </a:xfrm>
          <a:prstGeom prst="rect">
            <a:avLst/>
          </a:prstGeom>
          <a:noFill/>
        </p:spPr>
        <p:txBody>
          <a:bodyPr wrap="square">
            <a:spAutoFit/>
          </a:bodyPr>
          <a:lstStyle/>
          <a:p>
            <a:pPr algn="ctr">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11</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4395BC6E-FD95-4221-99B9-2C44CA55ED0A}"/>
              </a:ext>
            </a:extLst>
          </p:cNvPr>
          <p:cNvSpPr txBox="1"/>
          <p:nvPr/>
        </p:nvSpPr>
        <p:spPr>
          <a:xfrm>
            <a:off x="739357" y="2885345"/>
            <a:ext cx="8748000" cy="1871218"/>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400" kern="100" dirty="0">
                <a:ea typeface="游ゴシック" panose="020B0400000000000000" pitchFamily="50" charset="-128"/>
                <a:cs typeface="Times New Roman" panose="02020603050405020304" pitchFamily="18" charset="0"/>
              </a:rPr>
              <a:t>Ｒ１年度の調査結果によると、</a:t>
            </a:r>
            <a:r>
              <a:rPr lang="ja-JP" altLang="en-US" sz="1400" kern="100" dirty="0">
                <a:effectLst/>
                <a:ea typeface="游ゴシック" panose="020B0400000000000000" pitchFamily="50" charset="-128"/>
                <a:cs typeface="Times New Roman" panose="02020603050405020304" pitchFamily="18" charset="0"/>
              </a:rPr>
              <a:t>大阪府で発生する産業廃棄物の約</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2/3</a:t>
            </a:r>
            <a:r>
              <a:rPr lang="ja-JP" altLang="en-US" sz="1400" kern="100" dirty="0">
                <a:ea typeface="游ゴシック" panose="020B0400000000000000" pitchFamily="50" charset="-128"/>
                <a:cs typeface="Times New Roman" panose="02020603050405020304" pitchFamily="18" charset="0"/>
              </a:rPr>
              <a:t>が</a:t>
            </a:r>
            <a:r>
              <a:rPr lang="ja-JP" altLang="en-US" sz="1400" kern="100" dirty="0">
                <a:effectLst/>
                <a:ea typeface="游ゴシック" panose="020B0400000000000000" pitchFamily="50" charset="-128"/>
                <a:cs typeface="Times New Roman" panose="02020603050405020304" pitchFamily="18" charset="0"/>
              </a:rPr>
              <a:t>汚泥である。</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R</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６</a:t>
            </a:r>
            <a:r>
              <a:rPr lang="ja-JP" altLang="en-US" sz="1400" kern="100" dirty="0">
                <a:ea typeface="游ゴシック" panose="020B0400000000000000" pitchFamily="50" charset="-128"/>
                <a:cs typeface="Times New Roman" panose="02020603050405020304" pitchFamily="18" charset="0"/>
              </a:rPr>
              <a:t>年度の排出実態は調査中）</a:t>
            </a:r>
            <a:endParaRPr lang="en-US" altLang="ja-JP" sz="1400" kern="100" dirty="0">
              <a:effectLst/>
              <a:ea typeface="游ゴシック" panose="020B0400000000000000" pitchFamily="50" charset="-128"/>
              <a:cs typeface="Times New Roman" panose="02020603050405020304" pitchFamily="18" charset="0"/>
            </a:endParaRPr>
          </a:p>
          <a:p>
            <a:pPr marL="144000" indent="-144000" algn="just">
              <a:lnSpc>
                <a:spcPts val="2000"/>
              </a:lnSpc>
              <a:buFont typeface="Wingdings" panose="05000000000000000000" pitchFamily="2" charset="2"/>
              <a:buChar char=""/>
            </a:pPr>
            <a:r>
              <a:rPr lang="ja-JP" altLang="en-US" sz="1400" kern="100" dirty="0">
                <a:effectLst/>
                <a:ea typeface="游ゴシック" panose="020B0400000000000000" pitchFamily="50" charset="-128"/>
                <a:cs typeface="Times New Roman" panose="02020603050405020304" pitchFamily="18" charset="0"/>
              </a:rPr>
              <a:t>汚泥は８～９割が水分であり、その水分は、脱水・乾燥等の処理によって減量化され、再生利用することができない。</a:t>
            </a:r>
            <a:endParaRPr lang="en-US" altLang="ja-JP" sz="1400" kern="100" dirty="0">
              <a:effectLst/>
              <a:ea typeface="游ゴシック" panose="020B0400000000000000" pitchFamily="50" charset="-128"/>
              <a:cs typeface="Times New Roman" panose="02020603050405020304" pitchFamily="18" charset="0"/>
            </a:endParaRPr>
          </a:p>
          <a:p>
            <a:pPr algn="just">
              <a:lnSpc>
                <a:spcPts val="2000"/>
              </a:lnSpc>
            </a:pPr>
            <a:r>
              <a:rPr lang="ja-JP" altLang="en-US" sz="1400" kern="100" dirty="0">
                <a:ea typeface="游ゴシック" panose="020B0400000000000000" pitchFamily="50" charset="-128"/>
                <a:cs typeface="Times New Roman" panose="02020603050405020304" pitchFamily="18" charset="0"/>
              </a:rPr>
              <a:t>　なお、「廃酸」「廃アルカリ」「廃油」も同様に、中間処理の過程で水分が減量化される。</a:t>
            </a:r>
            <a:endParaRPr lang="en-US" altLang="ja-JP" sz="1400" kern="100" dirty="0">
              <a:effectLst/>
              <a:ea typeface="游ゴシック" panose="020B0400000000000000" pitchFamily="50" charset="-128"/>
              <a:cs typeface="Times New Roman" panose="02020603050405020304" pitchFamily="18" charset="0"/>
            </a:endParaRPr>
          </a:p>
          <a:p>
            <a:pPr marL="144000" indent="-144000" algn="just">
              <a:lnSpc>
                <a:spcPts val="2000"/>
              </a:lnSpc>
              <a:buFont typeface="Wingdings" panose="05000000000000000000" pitchFamily="2" charset="2"/>
              <a:buChar char=""/>
            </a:pPr>
            <a:r>
              <a:rPr lang="ja-JP" altLang="en-US" sz="1400" kern="100" dirty="0">
                <a:ea typeface="游ゴシック" panose="020B0400000000000000" pitchFamily="50" charset="-128"/>
                <a:cs typeface="Times New Roman" panose="02020603050405020304" pitchFamily="18" charset="0"/>
              </a:rPr>
              <a:t>中間処理における減量化量</a:t>
            </a:r>
            <a:r>
              <a:rPr lang="en-US" altLang="ja-JP" sz="1400" kern="100" baseline="30000" dirty="0">
                <a:ea typeface="游ゴシック" panose="020B0400000000000000" pitchFamily="50" charset="-128"/>
                <a:cs typeface="Times New Roman" panose="02020603050405020304" pitchFamily="18" charset="0"/>
              </a:rPr>
              <a:t>※</a:t>
            </a:r>
            <a:r>
              <a:rPr lang="ja-JP" altLang="en-US" sz="1400" kern="100" dirty="0">
                <a:ea typeface="游ゴシック" panose="020B0400000000000000" pitchFamily="50" charset="-128"/>
                <a:cs typeface="Times New Roman" panose="02020603050405020304" pitchFamily="18" charset="0"/>
              </a:rPr>
              <a:t>を除くことで、産業廃棄物の再生利用の実態をより正確に表せると考えられる。</a:t>
            </a:r>
            <a:endParaRPr lang="en-US" altLang="ja-JP" sz="1400" kern="100" dirty="0">
              <a:ea typeface="游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78F90615-3C5E-4BCB-8ACB-A668F6B83452}"/>
              </a:ext>
            </a:extLst>
          </p:cNvPr>
          <p:cNvSpPr txBox="1"/>
          <p:nvPr/>
        </p:nvSpPr>
        <p:spPr>
          <a:xfrm>
            <a:off x="859597" y="5993846"/>
            <a:ext cx="8627760" cy="330924"/>
          </a:xfrm>
          <a:prstGeom prst="rect">
            <a:avLst/>
          </a:prstGeom>
          <a:noFill/>
        </p:spPr>
        <p:txBody>
          <a:bodyPr wrap="square">
            <a:spAutoFit/>
          </a:bodyPr>
          <a:lstStyle/>
          <a:p>
            <a:pPr algn="just">
              <a:lnSpc>
                <a:spcPts val="2000"/>
              </a:lnSpc>
            </a:pPr>
            <a:r>
              <a:rPr lang="en-US" altLang="ja-JP" sz="1100" kern="100" dirty="0">
                <a:ea typeface="游ゴシック" panose="020B0400000000000000" pitchFamily="50" charset="-128"/>
                <a:cs typeface="Times New Roman" panose="02020603050405020304" pitchFamily="18" charset="0"/>
              </a:rPr>
              <a:t>※</a:t>
            </a:r>
            <a:r>
              <a:rPr lang="ja-JP" altLang="en-US" sz="1100" kern="100" dirty="0">
                <a:ea typeface="游ゴシック" panose="020B0400000000000000" pitchFamily="50" charset="-128"/>
                <a:cs typeface="Times New Roman" panose="02020603050405020304" pitchFamily="18" charset="0"/>
              </a:rPr>
              <a:t>脱水・乾燥等による水分の減量化分だけを算定できないため、焼却等も含めた中間処理における減量化量を使用</a:t>
            </a:r>
            <a:endParaRPr lang="en-US" altLang="ja-JP" sz="1100" kern="100" dirty="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545888143"/>
      </p:ext>
    </p:extLst>
  </p:cSld>
  <p:clrMapOvr>
    <a:masterClrMapping/>
  </p:clrMapOvr>
  <p:transition spd="slow" advTm="6662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7CEC5B5A-A724-46AC-B089-AB96297CF668}"/>
              </a:ext>
            </a:extLst>
          </p:cNvPr>
          <p:cNvSpPr/>
          <p:nvPr/>
        </p:nvSpPr>
        <p:spPr>
          <a:xfrm>
            <a:off x="505868" y="1478291"/>
            <a:ext cx="9001968" cy="1665658"/>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3BFD8D9B-4596-4821-AF44-724B3994BB34}"/>
              </a:ext>
            </a:extLst>
          </p:cNvPr>
          <p:cNvSpPr txBox="1"/>
          <p:nvPr/>
        </p:nvSpPr>
        <p:spPr>
          <a:xfrm>
            <a:off x="474336" y="1488555"/>
            <a:ext cx="9128974" cy="572401"/>
          </a:xfrm>
          <a:prstGeom prst="rect">
            <a:avLst/>
          </a:prstGeom>
          <a:noFill/>
        </p:spPr>
        <p:txBody>
          <a:bodyPr wrap="square">
            <a:spAutoFit/>
          </a:bodyPr>
          <a:lstStyle/>
          <a:p>
            <a:pPr algn="just">
              <a:lnSpc>
                <a:spcPts val="2000"/>
              </a:lnSpc>
            </a:pP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計算式</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p>
          <a:p>
            <a:pPr algn="just">
              <a:lnSpc>
                <a:spcPts val="1800"/>
              </a:lnSpc>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 ＝ </a:t>
            </a:r>
            <a:r>
              <a:rPr lang="ja-JP" altLang="en-US" sz="1400" u="sng" kern="100" dirty="0">
                <a:latin typeface="游ゴシック" panose="020B0400000000000000" pitchFamily="50" charset="-128"/>
                <a:ea typeface="游ゴシック" panose="020B0400000000000000" pitchFamily="50" charset="-128"/>
                <a:cs typeface="Times New Roman" panose="02020603050405020304" pitchFamily="18" charset="0"/>
              </a:rPr>
              <a:t>容器包装プラ分別回収量 </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300" b="1" u="sng" kern="100" dirty="0">
                <a:latin typeface="游ゴシック" panose="020B0400000000000000" pitchFamily="50" charset="-128"/>
                <a:ea typeface="游ゴシック" panose="020B0400000000000000" pitchFamily="50" charset="-128"/>
                <a:cs typeface="Times New Roman" panose="02020603050405020304" pitchFamily="18" charset="0"/>
              </a:rPr>
              <a:t>実績値</a:t>
            </a:r>
            <a:r>
              <a:rPr lang="en-US" altLang="ja-JP" sz="1300" b="1"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※1</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400" u="sng"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u="sng" kern="100" dirty="0">
                <a:latin typeface="游ゴシック" panose="020B0400000000000000" pitchFamily="50" charset="-128"/>
                <a:ea typeface="游ゴシック" panose="020B0400000000000000" pitchFamily="50" charset="-128"/>
                <a:cs typeface="Times New Roman" panose="02020603050405020304" pitchFamily="18" charset="0"/>
              </a:rPr>
              <a:t>製品プラ分別</a:t>
            </a:r>
            <a:r>
              <a:rPr lang="ja-JP" altLang="en-US" sz="1300" u="sng" kern="100" dirty="0">
                <a:latin typeface="游ゴシック" panose="020B0400000000000000" pitchFamily="50" charset="-128"/>
                <a:ea typeface="游ゴシック" panose="020B0400000000000000" pitchFamily="50" charset="-128"/>
                <a:cs typeface="Times New Roman" panose="02020603050405020304" pitchFamily="18" charset="0"/>
              </a:rPr>
              <a:t>回収量 </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300" b="1" u="sng" kern="100" dirty="0">
                <a:latin typeface="游ゴシック" panose="020B0400000000000000" pitchFamily="50" charset="-128"/>
                <a:ea typeface="游ゴシック" panose="020B0400000000000000" pitchFamily="50" charset="-128"/>
                <a:cs typeface="Times New Roman" panose="02020603050405020304" pitchFamily="18" charset="0"/>
              </a:rPr>
              <a:t>実績値</a:t>
            </a:r>
            <a:r>
              <a:rPr lang="en-US" altLang="ja-JP" sz="1300" b="1"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※1</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300" u="sng"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400" u="sng"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u="sng" kern="100" dirty="0">
                <a:latin typeface="游ゴシック" panose="020B0400000000000000" pitchFamily="50" charset="-128"/>
                <a:ea typeface="游ゴシック" panose="020B0400000000000000" pitchFamily="50" charset="-128"/>
                <a:cs typeface="Times New Roman" panose="02020603050405020304" pitchFamily="18" charset="0"/>
              </a:rPr>
              <a:t>ペットボトル分別</a:t>
            </a:r>
            <a:r>
              <a:rPr lang="ja-JP" altLang="en-US" sz="1300" u="sng" kern="100" dirty="0">
                <a:latin typeface="游ゴシック" panose="020B0400000000000000" pitchFamily="50" charset="-128"/>
                <a:ea typeface="游ゴシック" panose="020B0400000000000000" pitchFamily="50" charset="-128"/>
                <a:cs typeface="Times New Roman" panose="02020603050405020304" pitchFamily="18" charset="0"/>
              </a:rPr>
              <a:t>回収量 </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300" b="1" u="sng" kern="100" dirty="0">
                <a:latin typeface="游ゴシック" panose="020B0400000000000000" pitchFamily="50" charset="-128"/>
                <a:ea typeface="游ゴシック" panose="020B0400000000000000" pitchFamily="50" charset="-128"/>
                <a:cs typeface="Times New Roman" panose="02020603050405020304" pitchFamily="18" charset="0"/>
              </a:rPr>
              <a:t>実績値</a:t>
            </a:r>
            <a:r>
              <a:rPr lang="en-US" altLang="ja-JP" sz="1300" b="1"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※1</a:t>
            </a:r>
            <a:r>
              <a:rPr lang="en-US" altLang="ja-JP" sz="13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参考指標（案）：プラスチックごみ</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F2D34E8-76B3-49FE-8E87-E8910902B2B4}"/>
              </a:ext>
            </a:extLst>
          </p:cNvPr>
          <p:cNvSpPr txBox="1"/>
          <p:nvPr/>
        </p:nvSpPr>
        <p:spPr>
          <a:xfrm>
            <a:off x="497306" y="1160868"/>
            <a:ext cx="9128973" cy="335733"/>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kern="100" dirty="0">
                <a:ea typeface="游ゴシック" panose="020B0400000000000000" pitchFamily="50" charset="-128"/>
                <a:cs typeface="Times New Roman" panose="02020603050405020304" pitchFamily="18" charset="0"/>
              </a:rPr>
              <a:t>府民及び市町村による、プラスチックごみの分別に係る実施状況を把握するための指標とする。</a:t>
            </a:r>
            <a:endParaRPr lang="en-US" altLang="ja-JP" sz="1500" kern="100" dirty="0">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DF7BAA77-2069-4DD4-86DB-1530CFC60B2B}"/>
              </a:ext>
            </a:extLst>
          </p:cNvPr>
          <p:cNvSpPr txBox="1"/>
          <p:nvPr/>
        </p:nvSpPr>
        <p:spPr>
          <a:xfrm>
            <a:off x="626809" y="2301443"/>
            <a:ext cx="8770722" cy="773097"/>
          </a:xfrm>
          <a:prstGeom prst="rect">
            <a:avLst/>
          </a:prstGeom>
          <a:noFill/>
          <a:ln w="6350">
            <a:solidFill>
              <a:schemeClr val="tx1"/>
            </a:solidFill>
            <a:prstDash val="dash"/>
          </a:ln>
        </p:spPr>
        <p:txBody>
          <a:bodyPr wrap="square">
            <a:spAutoFit/>
          </a:bodyPr>
          <a:lstStyle/>
          <a:p>
            <a:pPr marL="144000" indent="-144000" algn="just">
              <a:lnSpc>
                <a:spcPts val="1800"/>
              </a:lnSpc>
              <a:buFont typeface="Wingdings" panose="05000000000000000000" pitchFamily="2" charset="2"/>
              <a:buChar char=""/>
            </a:pPr>
            <a:r>
              <a:rPr lang="ja-JP" altLang="en-US" sz="1350" kern="100" dirty="0">
                <a:ea typeface="游ゴシック" panose="020B0400000000000000" pitchFamily="50" charset="-128"/>
                <a:cs typeface="Times New Roman" panose="02020603050405020304" pitchFamily="18" charset="0"/>
              </a:rPr>
              <a:t>「行政回収」を基に算定するものであり、店頭回収等による「民間回収量」は反映されない（</a:t>
            </a:r>
            <a:r>
              <a:rPr lang="ja-JP" altLang="en-US" sz="1350" b="1" u="sng" kern="100" dirty="0">
                <a:ea typeface="游ゴシック" panose="020B0400000000000000" pitchFamily="50" charset="-128"/>
                <a:cs typeface="Times New Roman" panose="02020603050405020304" pitchFamily="18" charset="0"/>
              </a:rPr>
              <a:t>府内全体の実態を正確に表す指標ではない</a:t>
            </a:r>
            <a:r>
              <a:rPr lang="ja-JP" altLang="en-US" sz="1350" kern="100" dirty="0">
                <a:ea typeface="游ゴシック" panose="020B0400000000000000" pitchFamily="50" charset="-128"/>
                <a:cs typeface="Times New Roman" panose="02020603050405020304" pitchFamily="18" charset="0"/>
              </a:rPr>
              <a:t>）。民間回収の拡大は重要だが、総量の把握が困難。</a:t>
            </a:r>
            <a:endParaRPr lang="en-US" altLang="ja-JP" sz="1350" kern="100" dirty="0">
              <a:ea typeface="游ゴシック" panose="020B0400000000000000" pitchFamily="50" charset="-128"/>
              <a:cs typeface="Times New Roman" panose="02020603050405020304" pitchFamily="18" charset="0"/>
            </a:endParaRPr>
          </a:p>
          <a:p>
            <a:pPr marL="144000" indent="-144000" algn="just">
              <a:lnSpc>
                <a:spcPts val="1800"/>
              </a:lnSpc>
              <a:buFont typeface="Wingdings" panose="05000000000000000000" pitchFamily="2" charset="2"/>
              <a:buChar char=""/>
            </a:pPr>
            <a:r>
              <a:rPr lang="ja-JP" altLang="en-US" sz="1350" kern="100" dirty="0">
                <a:ea typeface="游ゴシック" panose="020B0400000000000000" pitchFamily="50" charset="-128"/>
                <a:cs typeface="Times New Roman" panose="02020603050405020304" pitchFamily="18" charset="0"/>
              </a:rPr>
              <a:t>品目ごと（容器包装プラ、製品プラ、ペットボトル）の内訳についても示す。</a:t>
            </a:r>
            <a:endParaRPr lang="en-US" altLang="ja-JP" sz="1350" kern="100" dirty="0">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3C2D6EA-EC95-440F-992F-A2C6C9CC9357}"/>
              </a:ext>
            </a:extLst>
          </p:cNvPr>
          <p:cNvSpPr txBox="1"/>
          <p:nvPr/>
        </p:nvSpPr>
        <p:spPr>
          <a:xfrm>
            <a:off x="372132" y="861006"/>
            <a:ext cx="5732996" cy="338554"/>
          </a:xfrm>
          <a:prstGeom prst="rect">
            <a:avLst/>
          </a:prstGeom>
          <a:noFill/>
        </p:spPr>
        <p:txBody>
          <a:bodyPr wrap="square">
            <a:spAutoFit/>
          </a:bodyPr>
          <a:lstStyle/>
          <a:p>
            <a:pPr marL="17100" algn="just"/>
            <a:r>
              <a:rPr lang="ja-JP" altLang="en-US" sz="1600" b="1" u="sng" kern="100" dirty="0">
                <a:ea typeface="游ゴシック" panose="020B0400000000000000" pitchFamily="50" charset="-128"/>
                <a:cs typeface="Times New Roman" panose="02020603050405020304" pitchFamily="18" charset="0"/>
              </a:rPr>
              <a:t>④ プラスチックごみ分別回収量</a:t>
            </a:r>
            <a:r>
              <a:rPr lang="ja-JP" altLang="en-US" sz="1600" u="sng" kern="100" dirty="0">
                <a:ea typeface="游ゴシック" panose="020B0400000000000000" pitchFamily="50" charset="-128"/>
                <a:cs typeface="Times New Roman" panose="02020603050405020304" pitchFamily="18" charset="0"/>
              </a:rPr>
              <a:t>（一般廃棄物・行政回収）</a:t>
            </a:r>
            <a:endParaRPr lang="en-US" altLang="ja-JP" sz="1600" u="sng" kern="100" dirty="0">
              <a:ea typeface="游ゴシック" panose="020B0400000000000000"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F759F958-F6BC-48E4-AF45-7D4B364838A2}"/>
              </a:ext>
            </a:extLst>
          </p:cNvPr>
          <p:cNvSpPr txBox="1"/>
          <p:nvPr/>
        </p:nvSpPr>
        <p:spPr>
          <a:xfrm>
            <a:off x="9608158" y="6586529"/>
            <a:ext cx="352478" cy="266740"/>
          </a:xfrm>
          <a:prstGeom prst="rect">
            <a:avLst/>
          </a:prstGeom>
          <a:noFill/>
        </p:spPr>
        <p:txBody>
          <a:bodyPr wrap="square">
            <a:spAutoFit/>
          </a:bodyPr>
          <a:lstStyle/>
          <a:p>
            <a:pPr algn="ctr">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12</a:t>
            </a:r>
            <a:endParaRPr lang="en-US" altLang="ja-JP"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524FC1D8-3F6C-4361-B0DC-11EBF7D482D9}"/>
              </a:ext>
            </a:extLst>
          </p:cNvPr>
          <p:cNvSpPr txBox="1"/>
          <p:nvPr/>
        </p:nvSpPr>
        <p:spPr>
          <a:xfrm>
            <a:off x="497306" y="3615846"/>
            <a:ext cx="9128973" cy="335733"/>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kern="100" dirty="0">
                <a:ea typeface="游ゴシック" panose="020B0400000000000000" pitchFamily="50" charset="-128"/>
                <a:cs typeface="Times New Roman" panose="02020603050405020304" pitchFamily="18" charset="0"/>
              </a:rPr>
              <a:t>資源循環分野における温室効果ガス排出削減の観点も含めた、取組状況を把握するための指標とする。</a:t>
            </a:r>
            <a:endParaRPr lang="en-US" altLang="ja-JP" sz="1500" kern="100" dirty="0">
              <a:ea typeface="游ゴシック" panose="020B0400000000000000" pitchFamily="50"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1B4351B6-8FAE-49FB-B2E7-4720046BA87E}"/>
              </a:ext>
            </a:extLst>
          </p:cNvPr>
          <p:cNvSpPr/>
          <p:nvPr/>
        </p:nvSpPr>
        <p:spPr>
          <a:xfrm>
            <a:off x="505868" y="3976429"/>
            <a:ext cx="9001968" cy="279856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0584A205-FBAD-4471-A81C-34DF3C005696}"/>
              </a:ext>
            </a:extLst>
          </p:cNvPr>
          <p:cNvSpPr txBox="1"/>
          <p:nvPr/>
        </p:nvSpPr>
        <p:spPr>
          <a:xfrm>
            <a:off x="372132" y="3321829"/>
            <a:ext cx="7173156" cy="338554"/>
          </a:xfrm>
          <a:prstGeom prst="rect">
            <a:avLst/>
          </a:prstGeom>
          <a:noFill/>
        </p:spPr>
        <p:txBody>
          <a:bodyPr wrap="square">
            <a:spAutoFit/>
          </a:bodyPr>
          <a:lstStyle/>
          <a:p>
            <a:pPr marL="17100" algn="just"/>
            <a:r>
              <a:rPr lang="ja-JP" altLang="en-US" sz="1600" b="1" u="sng" kern="100" dirty="0">
                <a:ea typeface="游ゴシック" panose="020B0400000000000000" pitchFamily="50" charset="-128"/>
                <a:cs typeface="Times New Roman" panose="02020603050405020304" pitchFamily="18" charset="0"/>
              </a:rPr>
              <a:t>⑤ プラスチック焼却量</a:t>
            </a:r>
            <a:r>
              <a:rPr lang="ja-JP" altLang="en-US" sz="1600" u="sng" kern="100" dirty="0">
                <a:ea typeface="游ゴシック" panose="020B0400000000000000" pitchFamily="50" charset="-128"/>
                <a:cs typeface="Times New Roman" panose="02020603050405020304" pitchFamily="18" charset="0"/>
              </a:rPr>
              <a:t>（一般廃棄物及び産業廃棄物）</a:t>
            </a:r>
            <a:endParaRPr lang="en-US" altLang="ja-JP" sz="1200" u="sng" kern="100" dirty="0">
              <a:ea typeface="游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32C5B9E1-6E3C-4D7F-BC55-9BC327569757}"/>
              </a:ext>
            </a:extLst>
          </p:cNvPr>
          <p:cNvSpPr txBox="1"/>
          <p:nvPr/>
        </p:nvSpPr>
        <p:spPr>
          <a:xfrm>
            <a:off x="586045" y="4760218"/>
            <a:ext cx="9065867" cy="446276"/>
          </a:xfrm>
          <a:prstGeom prst="rect">
            <a:avLst/>
          </a:prstGeom>
          <a:noFill/>
        </p:spPr>
        <p:txBody>
          <a:bodyPr wrap="square">
            <a:spAutoFit/>
          </a:bodyPr>
          <a:lstStyle/>
          <a:p>
            <a:pPr algn="just">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：市町村が実施する「家庭ごみ」の組成調査結果を基に算定する推計値 ⇒ 府内の燃えるごみ量（家庭）</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組成調査結果によるプラ割合 </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：産業廃棄物処理実態調査による推計値</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F6BDBA94-D825-46C1-8508-2CAB028B9359}"/>
              </a:ext>
            </a:extLst>
          </p:cNvPr>
          <p:cNvSpPr txBox="1"/>
          <p:nvPr/>
        </p:nvSpPr>
        <p:spPr>
          <a:xfrm>
            <a:off x="474336" y="3984956"/>
            <a:ext cx="8429887" cy="848117"/>
          </a:xfrm>
          <a:prstGeom prst="rect">
            <a:avLst/>
          </a:prstGeom>
          <a:noFill/>
        </p:spPr>
        <p:txBody>
          <a:bodyPr wrap="square">
            <a:spAutoFit/>
          </a:bodyPr>
          <a:lstStyle/>
          <a:p>
            <a:pPr algn="just">
              <a:lnSpc>
                <a:spcPts val="2000"/>
              </a:lnSpc>
            </a:pP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計算式</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p>
          <a:p>
            <a:pPr algn="just">
              <a:lnSpc>
                <a:spcPts val="2000"/>
              </a:lnSpc>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  一般廃棄物 </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u="sng" kern="100" dirty="0">
                <a:latin typeface="游ゴシック" panose="020B0400000000000000" pitchFamily="50" charset="-128"/>
                <a:ea typeface="游ゴシック" panose="020B0400000000000000" pitchFamily="50" charset="-128"/>
                <a:cs typeface="Times New Roman" panose="02020603050405020304" pitchFamily="18" charset="0"/>
              </a:rPr>
              <a:t>燃えるごみに含まれるプラごみ量 </a:t>
            </a:r>
            <a:r>
              <a:rPr lang="en-US" altLang="ja-JP" sz="14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u="sng" kern="100" dirty="0">
                <a:latin typeface="游ゴシック" panose="020B0400000000000000" pitchFamily="50" charset="-128"/>
                <a:ea typeface="游ゴシック" panose="020B0400000000000000" pitchFamily="50" charset="-128"/>
                <a:cs typeface="Times New Roman" panose="02020603050405020304" pitchFamily="18" charset="0"/>
              </a:rPr>
              <a:t>推計値</a:t>
            </a:r>
            <a:r>
              <a:rPr lang="en-US" altLang="ja-JP" sz="1400"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※2</a:t>
            </a:r>
            <a:r>
              <a:rPr lang="en-US" altLang="ja-JP" sz="14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u="sng" kern="100" dirty="0">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400" b="1" u="sng"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2000"/>
              </a:lnSpc>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  産業廃棄物 </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u="sng" kern="100" dirty="0">
                <a:latin typeface="游ゴシック" panose="020B0400000000000000" pitchFamily="50" charset="-128"/>
                <a:ea typeface="游ゴシック" panose="020B0400000000000000" pitchFamily="50" charset="-128"/>
                <a:cs typeface="Times New Roman" panose="02020603050405020304" pitchFamily="18" charset="0"/>
              </a:rPr>
              <a:t>廃プラスチック類の熱利用量＋廃プラスチック類の単純焼却量 </a:t>
            </a:r>
            <a:r>
              <a:rPr lang="en-US" altLang="ja-JP" sz="14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u="sng" kern="100" dirty="0">
                <a:latin typeface="游ゴシック" panose="020B0400000000000000" pitchFamily="50" charset="-128"/>
                <a:ea typeface="游ゴシック" panose="020B0400000000000000" pitchFamily="50" charset="-128"/>
                <a:cs typeface="Times New Roman" panose="02020603050405020304" pitchFamily="18" charset="0"/>
              </a:rPr>
              <a:t>推計値</a:t>
            </a:r>
            <a:r>
              <a:rPr lang="en-US" altLang="ja-JP" sz="1400" b="1"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※3</a:t>
            </a:r>
            <a:r>
              <a:rPr lang="en-US" altLang="ja-JP" sz="140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43" name="テキスト ボックス 42">
            <a:extLst>
              <a:ext uri="{FF2B5EF4-FFF2-40B4-BE49-F238E27FC236}">
                <a16:creationId xmlns:a16="http://schemas.microsoft.com/office/drawing/2014/main" id="{38DEACD3-52C7-4E63-B5A0-461BFEB90E14}"/>
              </a:ext>
            </a:extLst>
          </p:cNvPr>
          <p:cNvSpPr txBox="1"/>
          <p:nvPr/>
        </p:nvSpPr>
        <p:spPr>
          <a:xfrm>
            <a:off x="761304" y="2004007"/>
            <a:ext cx="8584183" cy="266740"/>
          </a:xfrm>
          <a:prstGeom prst="rect">
            <a:avLst/>
          </a:prstGeom>
          <a:noFill/>
        </p:spPr>
        <p:txBody>
          <a:bodyPr wrap="square">
            <a:spAutoFit/>
          </a:bodyPr>
          <a:lstStyle/>
          <a:p>
            <a:pPr algn="just">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：現在、容器包装プラは</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35</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市町村、製品プラは</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市（大阪市：</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R7.4</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～）、ペットボトルは</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43</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市町村が分別回収を実施している。</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F2661A93-7F46-4451-B7D4-EB679E6FC92D}"/>
              </a:ext>
            </a:extLst>
          </p:cNvPr>
          <p:cNvSpPr txBox="1"/>
          <p:nvPr/>
        </p:nvSpPr>
        <p:spPr>
          <a:xfrm>
            <a:off x="621491" y="5248048"/>
            <a:ext cx="8770722" cy="1314399"/>
          </a:xfrm>
          <a:prstGeom prst="rect">
            <a:avLst/>
          </a:prstGeom>
          <a:noFill/>
          <a:ln w="6350">
            <a:solidFill>
              <a:schemeClr val="tx1"/>
            </a:solidFill>
            <a:prstDash val="dash"/>
          </a:ln>
        </p:spPr>
        <p:txBody>
          <a:bodyPr wrap="square">
            <a:spAutoFit/>
          </a:bodyPr>
          <a:lstStyle/>
          <a:p>
            <a:pPr marL="144000" indent="-144000" algn="just">
              <a:lnSpc>
                <a:spcPts val="1800"/>
              </a:lnSpc>
              <a:buFont typeface="Wingdings" panose="05000000000000000000" pitchFamily="2" charset="2"/>
              <a:buChar char=""/>
            </a:pP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燃えるごみに含まれるプラごみ量（一廃）については、市町村が実施する「家庭ごみ」の組成調査結果を基に推計するもの。</a:t>
            </a:r>
            <a:r>
              <a:rPr lang="ja-JP" altLang="en-US" sz="1350" b="1" u="sng" kern="100" dirty="0">
                <a:latin typeface="游ゴシック" panose="020B0400000000000000" pitchFamily="50" charset="-128"/>
                <a:ea typeface="游ゴシック" panose="020B0400000000000000" pitchFamily="50" charset="-128"/>
                <a:cs typeface="Times New Roman" panose="02020603050405020304" pitchFamily="18" charset="0"/>
              </a:rPr>
              <a:t>毎年、全市町村が組成調査を実施しているわけではなく（</a:t>
            </a:r>
            <a:r>
              <a:rPr lang="en-US" altLang="ja-JP" sz="1350" b="1" u="sng" kern="100" dirty="0">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350" b="1" u="sng" kern="100" dirty="0">
                <a:latin typeface="游ゴシック" panose="020B0400000000000000" pitchFamily="50" charset="-128"/>
                <a:ea typeface="游ゴシック" panose="020B0400000000000000" pitchFamily="50" charset="-128"/>
                <a:cs typeface="Times New Roman" panose="02020603050405020304" pitchFamily="18" charset="0"/>
              </a:rPr>
              <a:t>自治体・事務組合ほど</a:t>
            </a:r>
            <a:r>
              <a:rPr lang="en-US" altLang="ja-JP" sz="1350" b="1" u="sng"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350" b="1" u="sng" kern="100" dirty="0">
                <a:latin typeface="游ゴシック" panose="020B0400000000000000" pitchFamily="50" charset="-128"/>
                <a:ea typeface="游ゴシック" panose="020B0400000000000000" pitchFamily="50" charset="-128"/>
                <a:cs typeface="Times New Roman" panose="02020603050405020304" pitchFamily="18" charset="0"/>
              </a:rPr>
              <a:t>年）、各自治体等で調査方法・品目も異なっている。</a:t>
            </a:r>
            <a:endParaRPr lang="en-US" altLang="ja-JP" sz="1350" b="1" u="sng"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44000" indent="-144000" algn="just">
              <a:lnSpc>
                <a:spcPts val="1800"/>
              </a:lnSpc>
              <a:spcBef>
                <a:spcPts val="600"/>
              </a:spcBef>
              <a:buFont typeface="Wingdings" panose="05000000000000000000" pitchFamily="2" charset="2"/>
              <a:buChar char=""/>
            </a:pPr>
            <a:r>
              <a:rPr lang="ja-JP" altLang="en-US" sz="1350" b="1" u="sng" kern="100" dirty="0">
                <a:latin typeface="游ゴシック" panose="020B0400000000000000" pitchFamily="50" charset="-128"/>
                <a:ea typeface="游ゴシック" panose="020B0400000000000000" pitchFamily="50" charset="-128"/>
                <a:cs typeface="Times New Roman" panose="02020603050405020304" pitchFamily="18" charset="0"/>
              </a:rPr>
              <a:t>廃棄物分野の温室効果ガス排出量</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の約</a:t>
            </a:r>
            <a:r>
              <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rPr>
              <a:t>76%</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を「廃棄物の焼却・原燃料利用に伴う</a:t>
            </a:r>
            <a:r>
              <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rPr>
              <a:t>CO2</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排出」が占め、うち、</a:t>
            </a:r>
            <a:r>
              <a:rPr lang="ja-JP" altLang="en-US" sz="1350" b="1" u="sng" kern="100" dirty="0">
                <a:latin typeface="游ゴシック" panose="020B0400000000000000" pitchFamily="50" charset="-128"/>
                <a:ea typeface="游ゴシック" panose="020B0400000000000000" pitchFamily="50" charset="-128"/>
                <a:cs typeface="Times New Roman" panose="02020603050405020304" pitchFamily="18" charset="0"/>
              </a:rPr>
              <a:t>廃プラスチック（一般廃棄物・産業廃棄物）</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及び廃油（産業廃棄物）からの</a:t>
            </a:r>
            <a:r>
              <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rPr>
              <a:t>CO2</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排出が約</a:t>
            </a:r>
            <a:r>
              <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分の</a:t>
            </a:r>
            <a:r>
              <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を占める</a:t>
            </a:r>
            <a:r>
              <a:rPr lang="en-US" altLang="ja-JP" sz="1350" kern="100" baseline="30000" dirty="0">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350" kern="1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35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7" name="Rectangle 7">
            <a:extLst>
              <a:ext uri="{FF2B5EF4-FFF2-40B4-BE49-F238E27FC236}">
                <a16:creationId xmlns:a16="http://schemas.microsoft.com/office/drawing/2014/main" id="{A77D9825-3FF5-4B0E-898A-0EA2B18F9F9E}"/>
              </a:ext>
            </a:extLst>
          </p:cNvPr>
          <p:cNvSpPr>
            <a:spLocks noChangeArrowheads="1"/>
          </p:cNvSpPr>
          <p:nvPr/>
        </p:nvSpPr>
        <p:spPr bwMode="auto">
          <a:xfrm>
            <a:off x="2288704" y="6568185"/>
            <a:ext cx="72506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en-US" altLang="ja-JP" sz="1000" dirty="0">
                <a:latin typeface="游ゴシック" panose="020B0400000000000000" pitchFamily="50" charset="-128"/>
                <a:ea typeface="游ゴシック" panose="020B0400000000000000" pitchFamily="50" charset="-128"/>
                <a:cs typeface="Times New Roman" panose="02020603050405020304" pitchFamily="18" charset="0"/>
              </a:rPr>
              <a:t>5</a:t>
            </a:r>
            <a:r>
              <a:rPr kumimoji="0" lang="ja-JP" altLang="en-US"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：廃棄物・資源循環分野における</a:t>
            </a:r>
            <a:r>
              <a:rPr kumimoji="0" lang="en-US" altLang="ja-JP"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2050</a:t>
            </a:r>
            <a:r>
              <a:rPr kumimoji="0" lang="ja-JP" altLang="en-US"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年温室効果ガス排出実質ゼロに向けた中長期シナリオ</a:t>
            </a:r>
            <a:r>
              <a:rPr kumimoji="0" lang="en-US" altLang="ja-JP"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案</a:t>
            </a:r>
            <a:r>
              <a:rPr kumimoji="0" lang="en-US" altLang="ja-JP"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 </a:t>
            </a:r>
            <a:r>
              <a:rPr kumimoji="0" lang="en-US" altLang="ja-JP" sz="1000" dirty="0">
                <a:latin typeface="游ゴシック" panose="020B0400000000000000" pitchFamily="50" charset="-128"/>
                <a:ea typeface="游ゴシック" panose="020B0400000000000000" pitchFamily="50" charset="-128"/>
                <a:cs typeface="Times New Roman" panose="02020603050405020304" pitchFamily="18" charset="0"/>
              </a:rPr>
              <a:t>2021</a:t>
            </a:r>
            <a:r>
              <a:rPr kumimoji="0" lang="ja-JP" altLang="en-US"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rPr>
              <a:t>年８月５日 環境省</a:t>
            </a:r>
            <a:endParaRPr kumimoji="0" lang="en-US" altLang="ja-JP" sz="1000" b="0" i="0" u="none" strike="noStrike" cap="none" normalizeH="0" baseline="0" dirty="0">
              <a:ln>
                <a:noFill/>
              </a:ln>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4900615"/>
      </p:ext>
    </p:extLst>
  </p:cSld>
  <p:clrMapOvr>
    <a:masterClrMapping/>
  </p:clrMapOvr>
  <p:transition spd="slow" advTm="6662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現行計画の目標設定の考え方</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9AAD3D43-B6DA-492B-8D86-A41B2AABB3F8}"/>
              </a:ext>
            </a:extLst>
          </p:cNvPr>
          <p:cNvGraphicFramePr>
            <a:graphicFrameLocks noGrp="1"/>
          </p:cNvGraphicFramePr>
          <p:nvPr/>
        </p:nvGraphicFramePr>
        <p:xfrm>
          <a:off x="498925" y="1866268"/>
          <a:ext cx="9157119" cy="491735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25194806"/>
                    </a:ext>
                  </a:extLst>
                </a:gridCol>
                <a:gridCol w="396000">
                  <a:extLst>
                    <a:ext uri="{9D8B030D-6E8A-4147-A177-3AD203B41FA5}">
                      <a16:colId xmlns:a16="http://schemas.microsoft.com/office/drawing/2014/main" val="20000"/>
                    </a:ext>
                  </a:extLst>
                </a:gridCol>
                <a:gridCol w="1345119">
                  <a:extLst>
                    <a:ext uri="{9D8B030D-6E8A-4147-A177-3AD203B41FA5}">
                      <a16:colId xmlns:a16="http://schemas.microsoft.com/office/drawing/2014/main" val="4208362059"/>
                    </a:ext>
                  </a:extLst>
                </a:gridCol>
                <a:gridCol w="7056000">
                  <a:extLst>
                    <a:ext uri="{9D8B030D-6E8A-4147-A177-3AD203B41FA5}">
                      <a16:colId xmlns:a16="http://schemas.microsoft.com/office/drawing/2014/main" val="2239844779"/>
                    </a:ext>
                  </a:extLst>
                </a:gridCol>
              </a:tblGrid>
              <a:tr h="324000">
                <a:tc>
                  <a:txBody>
                    <a:bodyPr/>
                    <a:lstStyle/>
                    <a:p>
                      <a:pPr algn="ctr">
                        <a:lnSpc>
                          <a:spcPts val="1400"/>
                        </a:lnSpc>
                      </a:pP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E0D6"/>
                    </a:solidFill>
                  </a:tcPr>
                </a:tc>
                <a:tc gridSpan="2">
                  <a:txBody>
                    <a:bodyPr/>
                    <a:lstStyle/>
                    <a:p>
                      <a:pPr algn="ctr">
                        <a:lnSpc>
                          <a:spcPts val="1400"/>
                        </a:lnSpc>
                      </a:pPr>
                      <a:r>
                        <a:rPr kumimoji="1" lang="ja-JP" altLang="en-US" sz="1300" b="1" dirty="0">
                          <a:solidFill>
                            <a:schemeClr val="tx1"/>
                          </a:solidFill>
                          <a:latin typeface="游ゴシック" panose="020B0400000000000000" pitchFamily="50" charset="-128"/>
                          <a:ea typeface="游ゴシック" panose="020B0400000000000000" pitchFamily="50" charset="-128"/>
                        </a:rPr>
                        <a:t>目標項目</a:t>
                      </a:r>
                      <a:endParaRPr kumimoji="1" lang="en-US" altLang="ja-JP" sz="1300" b="1" dirty="0">
                        <a:solidFill>
                          <a:schemeClr val="tx1"/>
                        </a:solidFill>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E0D6"/>
                    </a:solidFill>
                  </a:tcPr>
                </a:tc>
                <a:tc hMerge="1">
                  <a:txBody>
                    <a:bodyPr/>
                    <a:lstStyle/>
                    <a:p>
                      <a:endParaRPr kumimoji="1" lang="ja-JP" altLang="en-US"/>
                    </a:p>
                  </a:txBody>
                  <a:tcPr/>
                </a:tc>
                <a:tc>
                  <a:txBody>
                    <a:bodyPr/>
                    <a:lstStyle/>
                    <a:p>
                      <a:pPr algn="ctr">
                        <a:lnSpc>
                          <a:spcPts val="1400"/>
                        </a:lnSpc>
                      </a:pPr>
                      <a:r>
                        <a:rPr kumimoji="1" lang="ja-JP" altLang="en-US" sz="1300" b="1" dirty="0">
                          <a:solidFill>
                            <a:schemeClr val="tx1"/>
                          </a:solidFill>
                          <a:latin typeface="游ゴシック" panose="020B0400000000000000" pitchFamily="50" charset="-128"/>
                          <a:ea typeface="游ゴシック" panose="020B0400000000000000" pitchFamily="50" charset="-128"/>
                        </a:rPr>
                        <a:t>目標値設定の考え方</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9E0D6"/>
                    </a:solidFill>
                  </a:tcPr>
                </a:tc>
                <a:extLst>
                  <a:ext uri="{0D108BD9-81ED-4DB2-BD59-A6C34878D82A}">
                    <a16:rowId xmlns:a16="http://schemas.microsoft.com/office/drawing/2014/main" val="10000"/>
                  </a:ext>
                </a:extLst>
              </a:tr>
              <a:tr h="324000">
                <a:tc rowSpan="4">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一般廃棄物</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gridSpan="2">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排出量 （万トン）</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algn="just">
                        <a:lnSpc>
                          <a:spcPts val="1400"/>
                        </a:lnSpc>
                      </a:pPr>
                      <a:r>
                        <a:rPr kumimoji="1" lang="ja-JP" altLang="en-US" sz="1200" b="0" u="sng" dirty="0">
                          <a:solidFill>
                            <a:schemeClr val="tx1"/>
                          </a:solidFill>
                          <a:latin typeface="游ゴシック" panose="020B0400000000000000" pitchFamily="50" charset="-128"/>
                          <a:ea typeface="游ゴシック" panose="020B0400000000000000" pitchFamily="50" charset="-128"/>
                        </a:rPr>
                        <a:t>第四次基本計画の削減目標（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2018</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年度比▲</a:t>
                      </a:r>
                      <a:r>
                        <a:rPr kumimoji="1" lang="en-US" altLang="ja-JP" sz="1200" b="0" u="sng" dirty="0">
                          <a:solidFill>
                            <a:schemeClr val="tx1"/>
                          </a:solidFill>
                          <a:latin typeface="游ゴシック" panose="020B0400000000000000" pitchFamily="50" charset="-128"/>
                          <a:ea typeface="游ゴシック" panose="020B0400000000000000" pitchFamily="50" charset="-128"/>
                        </a:rPr>
                        <a:t>11</a:t>
                      </a:r>
                      <a:r>
                        <a:rPr kumimoji="1" lang="ja-JP" altLang="en-US" sz="1200" b="0" u="sng" dirty="0">
                          <a:solidFill>
                            <a:schemeClr val="tx1"/>
                          </a:solidFill>
                          <a:latin typeface="游ゴシック" panose="020B0400000000000000" pitchFamily="50" charset="-128"/>
                          <a:ea typeface="游ゴシック" panose="020B0400000000000000" pitchFamily="50" charset="-128"/>
                        </a:rPr>
                        <a:t>％）と同等</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10001"/>
                  </a:ext>
                </a:extLst>
              </a:tr>
              <a:tr h="324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gridSpan="2">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再生利用率 （％）</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algn="just">
                        <a:lnSpc>
                          <a:spcPts val="1400"/>
                        </a:lnSpc>
                      </a:pPr>
                      <a:r>
                        <a:rPr kumimoji="1" lang="ja-JP" altLang="en-US" sz="1200" b="0" dirty="0">
                          <a:solidFill>
                            <a:schemeClr val="tx1"/>
                          </a:solidFill>
                          <a:latin typeface="游ゴシック" panose="020B0400000000000000" pitchFamily="50" charset="-128"/>
                          <a:ea typeface="游ゴシック" panose="020B0400000000000000" pitchFamily="50" charset="-128"/>
                        </a:rPr>
                        <a:t>府の現状を踏まえつつ、</a:t>
                      </a:r>
                      <a:r>
                        <a:rPr kumimoji="1" lang="ja-JP" altLang="en-US" sz="1200" b="0" u="sng" dirty="0">
                          <a:solidFill>
                            <a:schemeClr val="tx1"/>
                          </a:solidFill>
                          <a:latin typeface="游ゴシック" panose="020B0400000000000000" pitchFamily="50" charset="-128"/>
                          <a:ea typeface="游ゴシック" panose="020B0400000000000000" pitchFamily="50" charset="-128"/>
                        </a:rPr>
                        <a:t>最終処分量の目標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(31</a:t>
                      </a:r>
                      <a:r>
                        <a:rPr kumimoji="1" lang="ja-JP" altLang="en-US" sz="1200" b="0" u="sng" dirty="0">
                          <a:solidFill>
                            <a:schemeClr val="tx1"/>
                          </a:solidFill>
                          <a:latin typeface="游ゴシック" panose="020B0400000000000000" pitchFamily="50" charset="-128"/>
                          <a:ea typeface="游ゴシック" panose="020B0400000000000000" pitchFamily="50" charset="-128"/>
                        </a:rPr>
                        <a:t>万トン</a:t>
                      </a:r>
                      <a:r>
                        <a:rPr kumimoji="1" lang="en-US" altLang="ja-JP" sz="1200" b="0" u="sng" dirty="0">
                          <a:solidFill>
                            <a:schemeClr val="tx1"/>
                          </a:solidFill>
                          <a:latin typeface="游ゴシック" panose="020B0400000000000000" pitchFamily="50" charset="-128"/>
                          <a:ea typeface="游ゴシック" panose="020B0400000000000000" pitchFamily="50" charset="-128"/>
                        </a:rPr>
                        <a:t>)</a:t>
                      </a:r>
                      <a:r>
                        <a:rPr kumimoji="1" lang="ja-JP" altLang="en-US" sz="1200" b="0" u="sng" dirty="0">
                          <a:solidFill>
                            <a:schemeClr val="tx1"/>
                          </a:solidFill>
                          <a:latin typeface="游ゴシック" panose="020B0400000000000000" pitchFamily="50" charset="-128"/>
                          <a:ea typeface="游ゴシック" panose="020B0400000000000000" pitchFamily="50" charset="-128"/>
                        </a:rPr>
                        <a:t>を達成できる再生利用量の増加を見込んで設定</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2776034556"/>
                  </a:ext>
                </a:extLst>
              </a:tr>
              <a:tr h="324000">
                <a:tc vMerge="1">
                  <a:txBody>
                    <a:bodyPr/>
                    <a:lstStyle/>
                    <a:p>
                      <a:pPr algn="ctr"/>
                      <a:endParaRPr kumimoji="1" lang="ja-JP" altLang="en-US"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gridSpan="2">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最終処分量 （万トン）</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algn="just">
                        <a:lnSpc>
                          <a:spcPts val="1400"/>
                        </a:lnSpc>
                      </a:pPr>
                      <a:r>
                        <a:rPr kumimoji="1" lang="ja-JP" altLang="en-US" sz="1200" b="0" u="sng" dirty="0">
                          <a:solidFill>
                            <a:schemeClr val="tx1"/>
                          </a:solidFill>
                          <a:latin typeface="游ゴシック" panose="020B0400000000000000" pitchFamily="50" charset="-128"/>
                          <a:ea typeface="游ゴシック" panose="020B0400000000000000" pitchFamily="50" charset="-128"/>
                        </a:rPr>
                        <a:t>第四次基本計画の削減目標（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2018</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年度比▲</a:t>
                      </a:r>
                      <a:r>
                        <a:rPr kumimoji="1" lang="en-US" altLang="ja-JP" sz="1200" b="0" u="sng" dirty="0">
                          <a:solidFill>
                            <a:schemeClr val="tx1"/>
                          </a:solidFill>
                          <a:latin typeface="游ゴシック" panose="020B0400000000000000" pitchFamily="50" charset="-128"/>
                          <a:ea typeface="游ゴシック" panose="020B0400000000000000" pitchFamily="50" charset="-128"/>
                        </a:rPr>
                        <a:t>17</a:t>
                      </a:r>
                      <a:r>
                        <a:rPr kumimoji="1" lang="ja-JP" altLang="en-US" sz="1200" b="0" u="sng" dirty="0">
                          <a:solidFill>
                            <a:schemeClr val="tx1"/>
                          </a:solidFill>
                          <a:latin typeface="游ゴシック" panose="020B0400000000000000" pitchFamily="50" charset="-128"/>
                          <a:ea typeface="游ゴシック" panose="020B0400000000000000" pitchFamily="50" charset="-128"/>
                        </a:rPr>
                        <a:t>％）と同等</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3918675045"/>
                  </a:ext>
                </a:extLst>
              </a:tr>
              <a:tr h="396000">
                <a:tc vMerge="1">
                  <a:txBody>
                    <a:bodyPr/>
                    <a:lstStyle/>
                    <a:p>
                      <a:pPr algn="ctr"/>
                      <a:endParaRPr kumimoji="1" lang="ja-JP" altLang="en-US"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gridSpan="2">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生活系ごみ排出量</a:t>
                      </a:r>
                      <a:endParaRPr kumimoji="1" lang="en-US" altLang="ja-JP" sz="1200" b="0" dirty="0">
                        <a:latin typeface="游ゴシック" panose="020B0400000000000000" pitchFamily="50" charset="-128"/>
                        <a:ea typeface="游ゴシック" panose="020B0400000000000000" pitchFamily="50" charset="-128"/>
                      </a:endParaRPr>
                    </a:p>
                    <a:p>
                      <a:pPr algn="ctr">
                        <a:lnSpc>
                          <a:spcPts val="1400"/>
                        </a:lnSpc>
                      </a:pPr>
                      <a:r>
                        <a:rPr kumimoji="1" lang="ja-JP" altLang="en-US" sz="1200" b="0" dirty="0">
                          <a:latin typeface="游ゴシック" panose="020B0400000000000000" pitchFamily="50" charset="-128"/>
                          <a:ea typeface="游ゴシック" panose="020B0400000000000000" pitchFamily="50" charset="-128"/>
                        </a:rPr>
                        <a:t> </a:t>
                      </a:r>
                      <a:r>
                        <a:rPr kumimoji="1" lang="en-US" altLang="ja-JP" sz="1200" b="0" dirty="0">
                          <a:latin typeface="游ゴシック" panose="020B0400000000000000" pitchFamily="50" charset="-128"/>
                          <a:ea typeface="游ゴシック" panose="020B0400000000000000" pitchFamily="50" charset="-128"/>
                        </a:rPr>
                        <a:t>1</a:t>
                      </a:r>
                      <a:r>
                        <a:rPr kumimoji="1" lang="ja-JP" altLang="en-US" sz="1200" b="0" dirty="0">
                          <a:latin typeface="游ゴシック" panose="020B0400000000000000" pitchFamily="50" charset="-128"/>
                          <a:ea typeface="游ゴシック" panose="020B0400000000000000" pitchFamily="50" charset="-128"/>
                        </a:rPr>
                        <a:t>人</a:t>
                      </a:r>
                      <a:r>
                        <a:rPr kumimoji="1" lang="en-US" altLang="ja-JP" sz="1200" b="0" dirty="0">
                          <a:latin typeface="游ゴシック" panose="020B0400000000000000" pitchFamily="50" charset="-128"/>
                          <a:ea typeface="游ゴシック" panose="020B0400000000000000" pitchFamily="50" charset="-128"/>
                        </a:rPr>
                        <a:t>1</a:t>
                      </a:r>
                      <a:r>
                        <a:rPr kumimoji="1" lang="ja-JP" altLang="en-US" sz="1200" b="0" dirty="0">
                          <a:latin typeface="游ゴシック" panose="020B0400000000000000" pitchFamily="50" charset="-128"/>
                          <a:ea typeface="游ゴシック" panose="020B0400000000000000" pitchFamily="50" charset="-128"/>
                        </a:rPr>
                        <a:t>日当たり（</a:t>
                      </a:r>
                      <a:r>
                        <a:rPr kumimoji="1" lang="en-US" altLang="ja-JP" sz="1200" b="0" dirty="0">
                          <a:latin typeface="游ゴシック" panose="020B0400000000000000" pitchFamily="50" charset="-128"/>
                          <a:ea typeface="游ゴシック" panose="020B0400000000000000" pitchFamily="50" charset="-128"/>
                        </a:rPr>
                        <a:t>g</a:t>
                      </a:r>
                      <a:r>
                        <a:rPr kumimoji="1" lang="ja-JP" altLang="en-US" sz="1200" b="0" dirty="0">
                          <a:latin typeface="游ゴシック" panose="020B0400000000000000" pitchFamily="50" charset="-128"/>
                          <a:ea typeface="游ゴシック" panose="020B0400000000000000" pitchFamily="50" charset="-128"/>
                        </a:rPr>
                        <a:t>）</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algn="just">
                        <a:lnSpc>
                          <a:spcPts val="1400"/>
                        </a:lnSpc>
                      </a:pPr>
                      <a:r>
                        <a:rPr kumimoji="1" lang="ja-JP" altLang="en-US" sz="1200" b="0" dirty="0">
                          <a:solidFill>
                            <a:schemeClr val="tx1"/>
                          </a:solidFill>
                          <a:latin typeface="游ゴシック" panose="020B0400000000000000" pitchFamily="50" charset="-128"/>
                          <a:ea typeface="游ゴシック" panose="020B0400000000000000" pitchFamily="50" charset="-128"/>
                        </a:rPr>
                        <a:t>排出量の目標値から算定し、</a:t>
                      </a:r>
                      <a:r>
                        <a:rPr kumimoji="1" lang="ja-JP" altLang="en-US" sz="1200" b="0" u="sng" dirty="0">
                          <a:solidFill>
                            <a:schemeClr val="tx1"/>
                          </a:solidFill>
                          <a:latin typeface="游ゴシック" panose="020B0400000000000000" pitchFamily="50" charset="-128"/>
                          <a:ea typeface="游ゴシック" panose="020B0400000000000000" pitchFamily="50" charset="-128"/>
                        </a:rPr>
                        <a:t>第四次基本計画の数値目標（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440g/</a:t>
                      </a:r>
                      <a:r>
                        <a:rPr kumimoji="1" lang="ja-JP" altLang="en-US" sz="1200" b="0" u="sng" dirty="0">
                          <a:solidFill>
                            <a:schemeClr val="tx1"/>
                          </a:solidFill>
                          <a:latin typeface="游ゴシック" panose="020B0400000000000000" pitchFamily="50" charset="-128"/>
                          <a:ea typeface="游ゴシック" panose="020B0400000000000000" pitchFamily="50" charset="-128"/>
                        </a:rPr>
                        <a:t>人・日）より少なくなるよう設定</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3942819137"/>
                  </a:ext>
                </a:extLst>
              </a:tr>
              <a:tr h="396000">
                <a:tc rowSpan="3">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産業廃棄物</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grid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排出量 （万トン）</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u="sng" dirty="0">
                          <a:solidFill>
                            <a:schemeClr val="tx1"/>
                          </a:solidFill>
                          <a:latin typeface="游ゴシック" panose="020B0400000000000000" pitchFamily="50" charset="-128"/>
                          <a:ea typeface="游ゴシック" panose="020B0400000000000000" pitchFamily="50" charset="-128"/>
                        </a:rPr>
                        <a:t>第四次基本計画の目標（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2018</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年度比＋４％）を考慮</a:t>
                      </a:r>
                      <a:r>
                        <a:rPr kumimoji="1" lang="ja-JP" altLang="en-US" sz="1200" b="0" dirty="0">
                          <a:solidFill>
                            <a:schemeClr val="tx1"/>
                          </a:solidFill>
                          <a:latin typeface="游ゴシック" panose="020B0400000000000000" pitchFamily="50" charset="-128"/>
                          <a:ea typeface="游ゴシック" panose="020B0400000000000000" pitchFamily="50" charset="-128"/>
                        </a:rPr>
                        <a:t>し、新型コロナウイルスにより低下した産業活動の回復及び事業系廃プラスチック類の一般廃棄物からの分別排出を見込んで設定</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4225883528"/>
                  </a:ext>
                </a:extLst>
              </a:tr>
              <a:tr h="396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grid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再生利用率 （％）</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dirty="0">
                          <a:solidFill>
                            <a:schemeClr val="tx1"/>
                          </a:solidFill>
                          <a:latin typeface="游ゴシック" panose="020B0400000000000000" pitchFamily="50" charset="-128"/>
                          <a:ea typeface="游ゴシック" panose="020B0400000000000000" pitchFamily="50" charset="-128"/>
                        </a:rPr>
                        <a:t>下水汚泥の排出量が多く、再生利用率が低い府の現状を踏まえつつ、建設混合廃棄物の排出削減及びプラスチックの有効利用による再生利用量の増加を見込んで設定</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3855014530"/>
                  </a:ext>
                </a:extLst>
              </a:tr>
              <a:tr h="612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grid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最終処分量 （万トン）</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hMerge="1">
                  <a:txBody>
                    <a:bodyPr/>
                    <a:lstStyle/>
                    <a:p>
                      <a:endParaRPr kumimoji="1" lang="ja-JP" altLang="en-US"/>
                    </a:p>
                  </a:txBody>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u="sng" dirty="0">
                          <a:solidFill>
                            <a:schemeClr val="tx1"/>
                          </a:solidFill>
                          <a:latin typeface="游ゴシック" panose="020B0400000000000000" pitchFamily="50" charset="-128"/>
                          <a:ea typeface="游ゴシック" panose="020B0400000000000000" pitchFamily="50" charset="-128"/>
                        </a:rPr>
                        <a:t>第四次基本計画の目標（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2018</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年度比＋７％）及び産業活動の回復を考慮</a:t>
                      </a:r>
                      <a:r>
                        <a:rPr kumimoji="1" lang="ja-JP" altLang="en-US" sz="1200" b="0" dirty="0">
                          <a:solidFill>
                            <a:schemeClr val="tx1"/>
                          </a:solidFill>
                          <a:latin typeface="游ゴシック" panose="020B0400000000000000" pitchFamily="50" charset="-128"/>
                          <a:ea typeface="游ゴシック" panose="020B0400000000000000" pitchFamily="50" charset="-128"/>
                        </a:rPr>
                        <a:t>したうえで、建設混合廃棄物の排出削減及びプラスチックの有効利用による削減効果、一般廃棄物から分別排出された事業系廃プラスチック類算入分を見込んで設定</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2417060062"/>
                  </a:ext>
                </a:extLst>
              </a:tr>
              <a:tr h="396000">
                <a:tc rowSpan="4">
                  <a:txBody>
                    <a:bodyPr/>
                    <a:lstStyle/>
                    <a:p>
                      <a:pPr algn="ctr">
                        <a:lnSpc>
                          <a:spcPts val="1400"/>
                        </a:lnSpc>
                      </a:pPr>
                      <a:r>
                        <a:rPr kumimoji="1" lang="ja-JP" altLang="en-US" sz="1200" b="0" dirty="0">
                          <a:latin typeface="游ゴシック" panose="020B0400000000000000" pitchFamily="50" charset="-128"/>
                          <a:ea typeface="游ゴシック" panose="020B0400000000000000" pitchFamily="50" charset="-128"/>
                        </a:rPr>
                        <a:t>プラスチックごみ</a:t>
                      </a:r>
                      <a:endParaRPr kumimoji="1" lang="en-US" altLang="ja-JP" sz="1200" b="0" dirty="0">
                        <a:latin typeface="游ゴシック" panose="020B0400000000000000" pitchFamily="50" charset="-128"/>
                        <a:ea typeface="游ゴシック" panose="020B0400000000000000" pitchFamily="50" charset="-128"/>
                      </a:endParaRPr>
                    </a:p>
                  </a:txBody>
                  <a:tcPr marL="74303" marR="74303" marT="37154" marB="37154"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row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dirty="0">
                          <a:latin typeface="游ゴシック" panose="020B0400000000000000" pitchFamily="50" charset="-128"/>
                          <a:ea typeface="游ゴシック" panose="020B0400000000000000" pitchFamily="50" charset="-128"/>
                        </a:rPr>
                        <a:t>一廃</a:t>
                      </a:r>
                    </a:p>
                  </a:txBody>
                  <a:tcPr marL="74303" marR="74303" marT="37154" marB="37154"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容器包装プラ</a:t>
                      </a:r>
                      <a:endParaRPr kumimoji="1" lang="en-US" altLang="ja-JP" sz="1200" b="0"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排出量 </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万トン</a:t>
                      </a:r>
                      <a:r>
                        <a:rPr kumimoji="1" lang="en-US" altLang="ja-JP" sz="1200" b="0" dirty="0">
                          <a:latin typeface="游ゴシック" panose="020B0400000000000000" pitchFamily="50" charset="-128"/>
                          <a:ea typeface="游ゴシック" panose="020B0400000000000000" pitchFamily="50" charset="-128"/>
                        </a:rPr>
                        <a:t>)</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u="sng" dirty="0">
                          <a:solidFill>
                            <a:schemeClr val="tx1"/>
                          </a:solidFill>
                          <a:latin typeface="游ゴシック" panose="020B0400000000000000" pitchFamily="50" charset="-128"/>
                          <a:ea typeface="游ゴシック" panose="020B0400000000000000" pitchFamily="50" charset="-128"/>
                        </a:rPr>
                        <a:t>国の「プラスチック資源循環戦略」の目標（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2030</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年までにワンウェイプラスチックを累積</a:t>
                      </a:r>
                      <a:r>
                        <a:rPr kumimoji="1" lang="en-US" altLang="ja-JP" sz="1200" b="0" u="sng" dirty="0">
                          <a:solidFill>
                            <a:schemeClr val="tx1"/>
                          </a:solidFill>
                          <a:latin typeface="游ゴシック" panose="020B0400000000000000" pitchFamily="50" charset="-128"/>
                          <a:ea typeface="游ゴシック" panose="020B0400000000000000" pitchFamily="50" charset="-128"/>
                        </a:rPr>
                        <a:t>25%</a:t>
                      </a:r>
                      <a:r>
                        <a:rPr kumimoji="1" lang="ja-JP" altLang="en-US" sz="1200" b="0" u="sng" dirty="0">
                          <a:solidFill>
                            <a:schemeClr val="tx1"/>
                          </a:solidFill>
                          <a:latin typeface="游ゴシック" panose="020B0400000000000000" pitchFamily="50" charset="-128"/>
                          <a:ea typeface="游ゴシック" panose="020B0400000000000000" pitchFamily="50" charset="-128"/>
                        </a:rPr>
                        <a:t>排出抑制）の達成を見据えた目標値</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4209876347"/>
                  </a:ext>
                </a:extLst>
              </a:tr>
              <a:tr h="396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b="0" dirty="0">
                        <a:latin typeface="+mn-ea"/>
                        <a:ea typeface="+mn-ea"/>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9F9F5"/>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容器包装プラ</a:t>
                      </a:r>
                      <a:endParaRPr kumimoji="1" lang="en-US" altLang="ja-JP" sz="1200" b="0"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再生利用率 </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a:t>
                      </a:r>
                      <a:r>
                        <a:rPr kumimoji="1" lang="en-US" altLang="ja-JP" sz="1200" b="0" dirty="0">
                          <a:latin typeface="游ゴシック" panose="020B0400000000000000" pitchFamily="50" charset="-128"/>
                          <a:ea typeface="游ゴシック" panose="020B0400000000000000" pitchFamily="50" charset="-128"/>
                        </a:rPr>
                        <a:t>)</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u="sng" dirty="0">
                          <a:solidFill>
                            <a:schemeClr val="tx1"/>
                          </a:solidFill>
                          <a:latin typeface="游ゴシック" panose="020B0400000000000000" pitchFamily="50" charset="-128"/>
                          <a:ea typeface="游ゴシック" panose="020B0400000000000000" pitchFamily="50" charset="-128"/>
                        </a:rPr>
                        <a:t>プラ戦略の目標（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2030</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年までに容器包装の</a:t>
                      </a:r>
                      <a:r>
                        <a:rPr kumimoji="1" lang="en-US" altLang="ja-JP" sz="1200" b="0" u="sng" dirty="0">
                          <a:solidFill>
                            <a:schemeClr val="tx1"/>
                          </a:solidFill>
                          <a:latin typeface="游ゴシック" panose="020B0400000000000000" pitchFamily="50" charset="-128"/>
                          <a:ea typeface="游ゴシック" panose="020B0400000000000000" pitchFamily="50" charset="-128"/>
                        </a:rPr>
                        <a:t>6</a:t>
                      </a:r>
                      <a:r>
                        <a:rPr kumimoji="1" lang="ja-JP" altLang="en-US" sz="1200" b="0" u="sng" dirty="0">
                          <a:solidFill>
                            <a:schemeClr val="tx1"/>
                          </a:solidFill>
                          <a:latin typeface="游ゴシック" panose="020B0400000000000000" pitchFamily="50" charset="-128"/>
                          <a:ea typeface="游ゴシック" panose="020B0400000000000000" pitchFamily="50" charset="-128"/>
                        </a:rPr>
                        <a:t>割をリユース・リサイクル）の達成を見据えた目標値</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213046523"/>
                  </a:ext>
                </a:extLst>
              </a:tr>
              <a:tr h="396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row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dirty="0">
                          <a:latin typeface="游ゴシック" panose="020B0400000000000000" pitchFamily="50" charset="-128"/>
                          <a:ea typeface="游ゴシック" panose="020B0400000000000000" pitchFamily="50" charset="-128"/>
                        </a:rPr>
                        <a:t>一廃 ・ 産廃</a:t>
                      </a:r>
                    </a:p>
                  </a:txBody>
                  <a:tcPr marL="74303" marR="74303" marT="37154" marB="37154"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プラスチック</a:t>
                      </a:r>
                      <a:endParaRPr kumimoji="1" lang="en-US" altLang="ja-JP" sz="1200" b="0"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焼却量 </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万トン</a:t>
                      </a:r>
                      <a:r>
                        <a:rPr kumimoji="1" lang="en-US" altLang="ja-JP" sz="1200" b="0" dirty="0">
                          <a:latin typeface="游ゴシック" panose="020B0400000000000000" pitchFamily="50" charset="-128"/>
                          <a:ea typeface="游ゴシック" panose="020B0400000000000000" pitchFamily="50" charset="-128"/>
                        </a:rPr>
                        <a:t>)</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dirty="0">
                          <a:solidFill>
                            <a:schemeClr val="tx1"/>
                          </a:solidFill>
                          <a:latin typeface="游ゴシック" panose="020B0400000000000000" pitchFamily="50" charset="-128"/>
                          <a:ea typeface="游ゴシック" panose="020B0400000000000000" pitchFamily="50" charset="-128"/>
                        </a:rPr>
                        <a:t>容器包装・製品プラの削減、分別排出、リユース・リサイクルへの誘導等の効果を見込んだ目標値</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1197887451"/>
                  </a:ext>
                </a:extLst>
              </a:tr>
              <a:tr h="396000">
                <a:tc vMerge="1">
                  <a:txBody>
                    <a:bodyPr/>
                    <a:lstStyle/>
                    <a:p>
                      <a:pPr algn="ctr"/>
                      <a:endParaRPr kumimoji="1" lang="en-US" altLang="ja-JP" sz="1300" b="0" dirty="0">
                        <a:latin typeface="+mn-ea"/>
                        <a:ea typeface="+mn-ea"/>
                      </a:endParaRPr>
                    </a:p>
                  </a:txBody>
                  <a:tcPr marL="74303" marR="74303" marT="37154" marB="37154" anchor="ctr">
                    <a:lnR w="38100" cap="flat" cmpd="sng" algn="ctr">
                      <a:solidFill>
                        <a:schemeClr val="bg1"/>
                      </a:solidFill>
                      <a:prstDash val="solid"/>
                      <a:round/>
                      <a:headEnd type="none" w="med" len="med"/>
                      <a:tailEnd type="none" w="med" len="med"/>
                    </a:lnR>
                    <a:solidFill>
                      <a:srgbClr val="F9F9F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b="0" dirty="0">
                        <a:latin typeface="+mn-ea"/>
                        <a:ea typeface="+mn-ea"/>
                      </a:endParaRP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9F9F5"/>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プラスチック</a:t>
                      </a:r>
                      <a:endParaRPr kumimoji="1" lang="en-US" altLang="ja-JP" sz="1200" b="0"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dirty="0">
                          <a:latin typeface="游ゴシック" panose="020B0400000000000000" pitchFamily="50" charset="-128"/>
                          <a:ea typeface="游ゴシック" panose="020B0400000000000000" pitchFamily="50" charset="-128"/>
                        </a:rPr>
                        <a:t>有効利用率 </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a:t>
                      </a:r>
                      <a:r>
                        <a:rPr kumimoji="1" lang="en-US" altLang="ja-JP" sz="1200" b="0" dirty="0">
                          <a:latin typeface="游ゴシック" panose="020B0400000000000000" pitchFamily="50" charset="-128"/>
                          <a:ea typeface="游ゴシック" panose="020B0400000000000000" pitchFamily="50" charset="-128"/>
                        </a:rPr>
                        <a:t>)</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b="0" u="sng" dirty="0">
                          <a:solidFill>
                            <a:schemeClr val="tx1"/>
                          </a:solidFill>
                          <a:latin typeface="游ゴシック" panose="020B0400000000000000" pitchFamily="50" charset="-128"/>
                          <a:ea typeface="游ゴシック" panose="020B0400000000000000" pitchFamily="50" charset="-128"/>
                        </a:rPr>
                        <a:t>プラ戦略の目標（</a:t>
                      </a:r>
                      <a:r>
                        <a:rPr kumimoji="1" lang="en-US" altLang="ja-JP" sz="1200" b="0" u="sng" dirty="0">
                          <a:solidFill>
                            <a:schemeClr val="tx1"/>
                          </a:solidFill>
                          <a:latin typeface="游ゴシック" panose="020B0400000000000000" pitchFamily="50" charset="-128"/>
                          <a:ea typeface="游ゴシック" panose="020B0400000000000000" pitchFamily="50" charset="-128"/>
                        </a:rPr>
                        <a:t>2035</a:t>
                      </a:r>
                      <a:r>
                        <a:rPr kumimoji="1" lang="ja-JP" altLang="en-US" sz="1200" b="0" u="sng" dirty="0">
                          <a:solidFill>
                            <a:schemeClr val="tx1"/>
                          </a:solidFill>
                          <a:latin typeface="游ゴシック" panose="020B0400000000000000" pitchFamily="50" charset="-128"/>
                          <a:ea typeface="游ゴシック" panose="020B0400000000000000" pitchFamily="50" charset="-128"/>
                        </a:rPr>
                        <a:t>年までに使用済みプラスチックを</a:t>
                      </a:r>
                      <a:r>
                        <a:rPr kumimoji="1" lang="en-US" altLang="ja-JP" sz="1200" b="0" u="sng" dirty="0">
                          <a:solidFill>
                            <a:schemeClr val="tx1"/>
                          </a:solidFill>
                          <a:latin typeface="游ゴシック" panose="020B0400000000000000" pitchFamily="50" charset="-128"/>
                          <a:ea typeface="游ゴシック" panose="020B0400000000000000" pitchFamily="50" charset="-128"/>
                        </a:rPr>
                        <a:t>100%</a:t>
                      </a:r>
                      <a:r>
                        <a:rPr kumimoji="1" lang="ja-JP" altLang="en-US" sz="1200" b="0" u="sng" dirty="0">
                          <a:solidFill>
                            <a:schemeClr val="tx1"/>
                          </a:solidFill>
                          <a:latin typeface="游ゴシック" panose="020B0400000000000000" pitchFamily="50" charset="-128"/>
                          <a:ea typeface="游ゴシック" panose="020B0400000000000000" pitchFamily="50" charset="-128"/>
                        </a:rPr>
                        <a:t>リユース・リサイクル等により有効利用）の達成を見据えた目標値</a:t>
                      </a:r>
                    </a:p>
                  </a:txBody>
                  <a:tcPr marL="74303" marR="74303" marT="37154" marB="371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5"/>
                    </a:solidFill>
                  </a:tcPr>
                </a:tc>
                <a:extLst>
                  <a:ext uri="{0D108BD9-81ED-4DB2-BD59-A6C34878D82A}">
                    <a16:rowId xmlns:a16="http://schemas.microsoft.com/office/drawing/2014/main" val="2004505235"/>
                  </a:ext>
                </a:extLst>
              </a:tr>
            </a:tbl>
          </a:graphicData>
        </a:graphic>
      </p:graphicFrame>
      <p:sp>
        <p:nvSpPr>
          <p:cNvPr id="11" name="テキスト ボックス 10">
            <a:extLst>
              <a:ext uri="{FF2B5EF4-FFF2-40B4-BE49-F238E27FC236}">
                <a16:creationId xmlns:a16="http://schemas.microsoft.com/office/drawing/2014/main" id="{5189FEFF-2CFF-4B66-A362-788F8AD5DEC6}"/>
              </a:ext>
            </a:extLst>
          </p:cNvPr>
          <p:cNvSpPr txBox="1"/>
          <p:nvPr/>
        </p:nvSpPr>
        <p:spPr>
          <a:xfrm>
            <a:off x="362629" y="741003"/>
            <a:ext cx="9329711" cy="1111971"/>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dirty="0">
                <a:latin typeface="游ゴシック" panose="020B0400000000000000" pitchFamily="50" charset="-128"/>
                <a:ea typeface="游ゴシック" panose="020B0400000000000000" pitchFamily="50" charset="-128"/>
              </a:rPr>
              <a:t>目標項目は「廃棄物の処理及び清掃に関する法律」の基本方針を参考としている。</a:t>
            </a:r>
            <a:endParaRPr lang="en-US" altLang="ja-JP" sz="1500" dirty="0">
              <a:latin typeface="游ゴシック" panose="020B0400000000000000" pitchFamily="50" charset="-128"/>
              <a:ea typeface="游ゴシック" panose="020B0400000000000000" pitchFamily="50" charset="-128"/>
            </a:endParaRPr>
          </a:p>
          <a:p>
            <a:pPr marL="144000" indent="-144000" algn="just">
              <a:lnSpc>
                <a:spcPts val="2000"/>
              </a:lnSpc>
              <a:buFont typeface="Wingdings" panose="05000000000000000000" pitchFamily="2" charset="2"/>
              <a:buChar char=""/>
            </a:pPr>
            <a:r>
              <a:rPr lang="ja-JP" altLang="en-US" sz="1500" b="1" u="sng" dirty="0">
                <a:latin typeface="游ゴシック" panose="020B0400000000000000" pitchFamily="50" charset="-128"/>
                <a:ea typeface="游ゴシック" panose="020B0400000000000000" pitchFamily="50" charset="-128"/>
              </a:rPr>
              <a:t>目標値</a:t>
            </a:r>
            <a:r>
              <a:rPr lang="ja-JP" altLang="en-US" sz="1500" dirty="0">
                <a:latin typeface="游ゴシック" panose="020B0400000000000000" pitchFamily="50" charset="-128"/>
                <a:ea typeface="游ゴシック" panose="020B0400000000000000" pitchFamily="50" charset="-128"/>
              </a:rPr>
              <a:t>は、</a:t>
            </a:r>
            <a:r>
              <a:rPr lang="ja-JP" altLang="en-US" sz="1500" b="1" u="sng" dirty="0">
                <a:latin typeface="游ゴシック" panose="020B0400000000000000" pitchFamily="50" charset="-128"/>
                <a:ea typeface="游ゴシック" panose="020B0400000000000000" pitchFamily="50" charset="-128"/>
              </a:rPr>
              <a:t>国の計画等</a:t>
            </a:r>
            <a:r>
              <a:rPr lang="ja-JP" altLang="en-US" sz="1500" dirty="0">
                <a:latin typeface="游ゴシック" panose="020B0400000000000000" pitchFamily="50" charset="-128"/>
                <a:ea typeface="游ゴシック" panose="020B0400000000000000" pitchFamily="50" charset="-128"/>
              </a:rPr>
              <a:t>（</a:t>
            </a:r>
            <a:r>
              <a:rPr lang="zh-TW" altLang="en-US" sz="1500" dirty="0">
                <a:latin typeface="游ゴシック" panose="020B0400000000000000" pitchFamily="50" charset="-128"/>
                <a:ea typeface="游ゴシック" panose="020B0400000000000000" pitchFamily="50" charset="-128"/>
              </a:rPr>
              <a:t>第四次循環型社会形成推進基本計画 </a:t>
            </a:r>
            <a:r>
              <a:rPr lang="en-US" altLang="zh-TW" sz="1500" dirty="0">
                <a:latin typeface="游ゴシック" panose="020B0400000000000000" pitchFamily="50" charset="-128"/>
                <a:ea typeface="游ゴシック" panose="020B0400000000000000" pitchFamily="50" charset="-128"/>
              </a:rPr>
              <a:t>(</a:t>
            </a:r>
            <a:r>
              <a:rPr lang="ja-JP" altLang="en-US" sz="1500" dirty="0">
                <a:latin typeface="游ゴシック" panose="020B0400000000000000" pitchFamily="50" charset="-128"/>
                <a:ea typeface="游ゴシック" panose="020B0400000000000000" pitchFamily="50" charset="-128"/>
              </a:rPr>
              <a:t>平成</a:t>
            </a:r>
            <a:r>
              <a:rPr lang="en-US" altLang="ja-JP" sz="1500" dirty="0">
                <a:latin typeface="游ゴシック" panose="020B0400000000000000" pitchFamily="50" charset="-128"/>
                <a:ea typeface="游ゴシック" panose="020B0400000000000000" pitchFamily="50" charset="-128"/>
              </a:rPr>
              <a:t>30</a:t>
            </a:r>
            <a:r>
              <a:rPr lang="ja-JP" altLang="en-US" sz="1500" dirty="0">
                <a:latin typeface="游ゴシック" panose="020B0400000000000000" pitchFamily="50" charset="-128"/>
                <a:ea typeface="游ゴシック" panose="020B0400000000000000" pitchFamily="50" charset="-128"/>
              </a:rPr>
              <a:t>年</a:t>
            </a:r>
            <a:r>
              <a:rPr lang="en-US" altLang="ja-JP" sz="1500" dirty="0">
                <a:latin typeface="游ゴシック" panose="020B0400000000000000" pitchFamily="50" charset="-128"/>
                <a:ea typeface="游ゴシック" panose="020B0400000000000000" pitchFamily="50" charset="-128"/>
              </a:rPr>
              <a:t>) </a:t>
            </a:r>
            <a:r>
              <a:rPr lang="ja-JP" altLang="en-US" sz="1500" dirty="0">
                <a:latin typeface="游ゴシック" panose="020B0400000000000000" pitchFamily="50" charset="-128"/>
                <a:ea typeface="游ゴシック" panose="020B0400000000000000" pitchFamily="50" charset="-128"/>
              </a:rPr>
              <a:t>やプラスチック資源循環戦略</a:t>
            </a:r>
            <a:r>
              <a:rPr lang="en-US" altLang="ja-JP" sz="1500" dirty="0">
                <a:latin typeface="游ゴシック" panose="020B0400000000000000" pitchFamily="50" charset="-128"/>
                <a:ea typeface="游ゴシック" panose="020B0400000000000000" pitchFamily="50" charset="-128"/>
              </a:rPr>
              <a:t>(</a:t>
            </a:r>
            <a:r>
              <a:rPr lang="ja-JP" altLang="en-US" sz="1500" dirty="0">
                <a:latin typeface="游ゴシック" panose="020B0400000000000000" pitchFamily="50" charset="-128"/>
                <a:ea typeface="游ゴシック" panose="020B0400000000000000" pitchFamily="50" charset="-128"/>
              </a:rPr>
              <a:t>令和２年</a:t>
            </a:r>
            <a:r>
              <a:rPr lang="en-US" altLang="ja-JP" sz="1500" dirty="0">
                <a:latin typeface="游ゴシック" panose="020B0400000000000000" pitchFamily="50" charset="-128"/>
                <a:ea typeface="游ゴシック" panose="020B0400000000000000" pitchFamily="50" charset="-128"/>
              </a:rPr>
              <a:t>))</a:t>
            </a:r>
            <a:r>
              <a:rPr lang="ja-JP" altLang="en-US" sz="1500" b="1" u="sng" dirty="0">
                <a:latin typeface="游ゴシック" panose="020B0400000000000000" pitchFamily="50" charset="-128"/>
                <a:ea typeface="游ゴシック" panose="020B0400000000000000" pitchFamily="50" charset="-128"/>
              </a:rPr>
              <a:t>で掲げられている数値と同等又はそれ以上となるように設定した。</a:t>
            </a:r>
            <a:endParaRPr lang="en-US" altLang="ja-JP" sz="1500" b="1" u="sng" dirty="0">
              <a:latin typeface="游ゴシック" panose="020B0400000000000000" pitchFamily="50" charset="-128"/>
              <a:ea typeface="游ゴシック" panose="020B0400000000000000" pitchFamily="50" charset="-128"/>
            </a:endParaRPr>
          </a:p>
          <a:p>
            <a:pPr marL="144000" indent="-144000" algn="just">
              <a:lnSpc>
                <a:spcPts val="2000"/>
              </a:lnSpc>
              <a:buFont typeface="Wingdings" panose="05000000000000000000" pitchFamily="2" charset="2"/>
              <a:buChar char=""/>
            </a:pPr>
            <a:r>
              <a:rPr lang="ja-JP" altLang="en-US" sz="1500" b="1" u="sng" dirty="0">
                <a:latin typeface="游ゴシック" panose="020B0400000000000000" pitchFamily="50" charset="-128"/>
                <a:ea typeface="游ゴシック" panose="020B0400000000000000" pitchFamily="50" charset="-128"/>
              </a:rPr>
              <a:t>当該目標を達成できるように施策効果を積み上げた</a:t>
            </a:r>
            <a:r>
              <a:rPr lang="ja-JP" altLang="en-US" sz="1500" dirty="0">
                <a:latin typeface="游ゴシック" panose="020B0400000000000000" pitchFamily="50" charset="-128"/>
                <a:ea typeface="游ゴシック" panose="020B0400000000000000" pitchFamily="50" charset="-128"/>
              </a:rPr>
              <a:t>。</a:t>
            </a:r>
            <a:endParaRPr lang="en-US" altLang="ja-JP" sz="1500"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8DC19C2-D36D-4429-B60B-D70DB93EDB2F}"/>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1</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862673525"/>
      </p:ext>
    </p:extLst>
  </p:cSld>
  <p:clrMapOvr>
    <a:masterClrMapping/>
  </p:clrMapOvr>
  <p:transition spd="slow" advTm="6662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再生利用率（一般廃棄物・行政回収）の状況</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graphicFrame>
        <p:nvGraphicFramePr>
          <p:cNvPr id="21" name="表 2">
            <a:extLst>
              <a:ext uri="{FF2B5EF4-FFF2-40B4-BE49-F238E27FC236}">
                <a16:creationId xmlns:a16="http://schemas.microsoft.com/office/drawing/2014/main" id="{6FDED5FE-71A1-4E58-B88D-ACFD4703CBBE}"/>
              </a:ext>
            </a:extLst>
          </p:cNvPr>
          <p:cNvGraphicFramePr>
            <a:graphicFrameLocks noGrp="1"/>
          </p:cNvGraphicFramePr>
          <p:nvPr>
            <p:extLst>
              <p:ext uri="{D42A27DB-BD31-4B8C-83A1-F6EECF244321}">
                <p14:modId xmlns:p14="http://schemas.microsoft.com/office/powerpoint/2010/main" val="1403155497"/>
              </p:ext>
            </p:extLst>
          </p:nvPr>
        </p:nvGraphicFramePr>
        <p:xfrm>
          <a:off x="489008" y="3703836"/>
          <a:ext cx="9072000" cy="2468880"/>
        </p:xfrm>
        <a:graphic>
          <a:graphicData uri="http://schemas.openxmlformats.org/drawingml/2006/table">
            <a:tbl>
              <a:tblPr firstRow="1" bandRow="1">
                <a:tableStyleId>{00A15C55-8517-42AA-B614-E9B94910E393}</a:tableStyleId>
              </a:tblPr>
              <a:tblGrid>
                <a:gridCol w="468000">
                  <a:extLst>
                    <a:ext uri="{9D8B030D-6E8A-4147-A177-3AD203B41FA5}">
                      <a16:colId xmlns:a16="http://schemas.microsoft.com/office/drawing/2014/main" val="3858332099"/>
                    </a:ext>
                  </a:extLst>
                </a:gridCol>
                <a:gridCol w="1908000">
                  <a:extLst>
                    <a:ext uri="{9D8B030D-6E8A-4147-A177-3AD203B41FA5}">
                      <a16:colId xmlns:a16="http://schemas.microsoft.com/office/drawing/2014/main" val="363367657"/>
                    </a:ext>
                  </a:extLst>
                </a:gridCol>
                <a:gridCol w="1116000">
                  <a:extLst>
                    <a:ext uri="{9D8B030D-6E8A-4147-A177-3AD203B41FA5}">
                      <a16:colId xmlns:a16="http://schemas.microsoft.com/office/drawing/2014/main" val="1919835235"/>
                    </a:ext>
                  </a:extLst>
                </a:gridCol>
                <a:gridCol w="1116000">
                  <a:extLst>
                    <a:ext uri="{9D8B030D-6E8A-4147-A177-3AD203B41FA5}">
                      <a16:colId xmlns:a16="http://schemas.microsoft.com/office/drawing/2014/main" val="1833543642"/>
                    </a:ext>
                  </a:extLst>
                </a:gridCol>
                <a:gridCol w="1116000">
                  <a:extLst>
                    <a:ext uri="{9D8B030D-6E8A-4147-A177-3AD203B41FA5}">
                      <a16:colId xmlns:a16="http://schemas.microsoft.com/office/drawing/2014/main" val="1806222023"/>
                    </a:ext>
                  </a:extLst>
                </a:gridCol>
                <a:gridCol w="1116000">
                  <a:extLst>
                    <a:ext uri="{9D8B030D-6E8A-4147-A177-3AD203B41FA5}">
                      <a16:colId xmlns:a16="http://schemas.microsoft.com/office/drawing/2014/main" val="1277875006"/>
                    </a:ext>
                  </a:extLst>
                </a:gridCol>
                <a:gridCol w="1116000">
                  <a:extLst>
                    <a:ext uri="{9D8B030D-6E8A-4147-A177-3AD203B41FA5}">
                      <a16:colId xmlns:a16="http://schemas.microsoft.com/office/drawing/2014/main" val="429725941"/>
                    </a:ext>
                  </a:extLst>
                </a:gridCol>
                <a:gridCol w="1116000">
                  <a:extLst>
                    <a:ext uri="{9D8B030D-6E8A-4147-A177-3AD203B41FA5}">
                      <a16:colId xmlns:a16="http://schemas.microsoft.com/office/drawing/2014/main" val="279480555"/>
                    </a:ext>
                  </a:extLst>
                </a:gridCol>
              </a:tblGrid>
              <a:tr h="252000">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R w="381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游ゴシック" panose="020B0400000000000000" pitchFamily="50" charset="-128"/>
                          <a:ea typeface="游ゴシック" panose="020B0400000000000000" pitchFamily="50" charset="-128"/>
                        </a:rPr>
                        <a:t>R</a:t>
                      </a:r>
                      <a:r>
                        <a:rPr kumimoji="1" lang="ja-JP" altLang="en-US" sz="1200" dirty="0">
                          <a:latin typeface="游ゴシック" panose="020B0400000000000000" pitchFamily="50" charset="-128"/>
                          <a:ea typeface="游ゴシック" panose="020B0400000000000000" pitchFamily="50" charset="-128"/>
                        </a:rPr>
                        <a:t>元年</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200" dirty="0">
                          <a:latin typeface="游ゴシック" panose="020B0400000000000000" pitchFamily="50" charset="-128"/>
                          <a:ea typeface="游ゴシック" panose="020B0400000000000000" pitchFamily="50" charset="-128"/>
                        </a:rPr>
                        <a:t>R2</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dirty="0">
                          <a:latin typeface="游ゴシック" panose="020B0400000000000000" pitchFamily="50" charset="-128"/>
                          <a:ea typeface="游ゴシック" panose="020B0400000000000000" pitchFamily="50" charset="-128"/>
                        </a:rPr>
                        <a:t>R3</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dirty="0">
                          <a:latin typeface="游ゴシック" panose="020B0400000000000000" pitchFamily="50" charset="-128"/>
                          <a:ea typeface="游ゴシック" panose="020B0400000000000000" pitchFamily="50" charset="-128"/>
                        </a:rPr>
                        <a:t>R4</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dirty="0">
                          <a:latin typeface="游ゴシック" panose="020B0400000000000000" pitchFamily="50" charset="-128"/>
                          <a:ea typeface="游ゴシック" panose="020B0400000000000000" pitchFamily="50" charset="-128"/>
                        </a:rPr>
                        <a:t>R5</a:t>
                      </a:r>
                      <a:r>
                        <a:rPr kumimoji="1" lang="ja-JP" altLang="en-US" sz="1200" dirty="0">
                          <a:latin typeface="游ゴシック" panose="020B0400000000000000" pitchFamily="50" charset="-128"/>
                          <a:ea typeface="游ゴシック" panose="020B0400000000000000" pitchFamily="50" charset="-128"/>
                        </a:rPr>
                        <a:t>速報</a:t>
                      </a:r>
                    </a:p>
                  </a:txBody>
                  <a:tcPr anchor="ctr"/>
                </a:tc>
                <a:tc>
                  <a:txBody>
                    <a:bodyPr/>
                    <a:lstStyle/>
                    <a:p>
                      <a:pPr algn="ctr"/>
                      <a:r>
                        <a:rPr kumimoji="1" lang="en-US" altLang="ja-JP" sz="1200" dirty="0">
                          <a:latin typeface="游ゴシック" panose="020B0400000000000000" pitchFamily="50" charset="-128"/>
                          <a:ea typeface="游ゴシック" panose="020B0400000000000000" pitchFamily="50" charset="-128"/>
                        </a:rPr>
                        <a:t>R7</a:t>
                      </a:r>
                      <a:r>
                        <a:rPr kumimoji="1" lang="ja-JP" altLang="en-US" sz="1200" dirty="0">
                          <a:latin typeface="游ゴシック" panose="020B0400000000000000" pitchFamily="50" charset="-128"/>
                          <a:ea typeface="游ゴシック" panose="020B0400000000000000" pitchFamily="50" charset="-128"/>
                        </a:rPr>
                        <a:t>目標</a:t>
                      </a:r>
                      <a:r>
                        <a:rPr kumimoji="1" lang="en-US" altLang="ja-JP" sz="1200" baseline="30000" dirty="0">
                          <a:latin typeface="游ゴシック" panose="020B0400000000000000" pitchFamily="50" charset="-128"/>
                          <a:ea typeface="游ゴシック" panose="020B0400000000000000" pitchFamily="50" charset="-128"/>
                        </a:rPr>
                        <a:t>※</a:t>
                      </a:r>
                      <a:endParaRPr kumimoji="1" lang="ja-JP" altLang="en-US" sz="1200" baseline="300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526168200"/>
                  </a:ext>
                </a:extLst>
              </a:tr>
              <a:tr h="252000">
                <a:tc rowSpan="4">
                  <a:txBody>
                    <a:bodyPr/>
                    <a:lstStyle/>
                    <a:p>
                      <a:pPr algn="ctr"/>
                      <a:r>
                        <a:rPr kumimoji="1" lang="ja-JP" altLang="en-US" sz="1200" dirty="0">
                          <a:latin typeface="游ゴシック" panose="020B0400000000000000" pitchFamily="50" charset="-128"/>
                          <a:ea typeface="游ゴシック" panose="020B0400000000000000" pitchFamily="50" charset="-128"/>
                        </a:rPr>
                        <a:t>大阪府</a:t>
                      </a:r>
                    </a:p>
                  </a:txBody>
                  <a:tcPr vert="eaVert" anchor="ctr">
                    <a:lnR w="38100" cap="flat" cmpd="sng" algn="ctr">
                      <a:solidFill>
                        <a:schemeClr val="bg1"/>
                      </a:solidFill>
                      <a:prstDash val="solid"/>
                      <a:round/>
                      <a:headEnd type="none" w="med" len="med"/>
                      <a:tailEnd type="none" w="med" len="med"/>
                    </a:lnR>
                    <a:solidFill>
                      <a:srgbClr val="E9F4F0"/>
                    </a:solidFill>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再生利用率（</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13.1</a:t>
                      </a:r>
                    </a:p>
                  </a:txBody>
                  <a:tcPr anchor="ctr">
                    <a:lnL w="38100" cap="flat" cmpd="sng" algn="ctr">
                      <a:solidFill>
                        <a:schemeClr val="bg1"/>
                      </a:solidFill>
                      <a:prstDash val="solid"/>
                      <a:round/>
                      <a:headEnd type="none" w="med" len="med"/>
                      <a:tailEnd type="none" w="med" len="med"/>
                    </a:lnL>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13.4 </a:t>
                      </a:r>
                    </a:p>
                  </a:txBody>
                  <a:tcPr anchor="ctr">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13.3 </a:t>
                      </a:r>
                    </a:p>
                  </a:txBody>
                  <a:tcPr anchor="ctr">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13.0</a:t>
                      </a:r>
                    </a:p>
                  </a:txBody>
                  <a:tcPr anchor="ctr">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12.2</a:t>
                      </a:r>
                    </a:p>
                  </a:txBody>
                  <a:tcPr anchor="ctr">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17.7</a:t>
                      </a:r>
                    </a:p>
                  </a:txBody>
                  <a:tcPr anchor="ctr">
                    <a:lnB w="28575" cap="flat" cmpd="sng" algn="ctr">
                      <a:solidFill>
                        <a:schemeClr val="bg1">
                          <a:lumMod val="50000"/>
                        </a:schemeClr>
                      </a:solidFill>
                      <a:prstDash val="sysDash"/>
                      <a:round/>
                      <a:headEnd type="none" w="med" len="med"/>
                      <a:tailEnd type="none" w="med" len="med"/>
                    </a:lnB>
                    <a:solidFill>
                      <a:srgbClr val="E9F4F0"/>
                    </a:solidFill>
                  </a:tcPr>
                </a:tc>
                <a:extLst>
                  <a:ext uri="{0D108BD9-81ED-4DB2-BD59-A6C34878D82A}">
                    <a16:rowId xmlns:a16="http://schemas.microsoft.com/office/drawing/2014/main" val="2012752299"/>
                  </a:ext>
                </a:extLst>
              </a:tr>
              <a:tr h="252000">
                <a:tc vMerge="1">
                  <a:txBody>
                    <a:bodyPr/>
                    <a:lstStyle/>
                    <a:p>
                      <a:pPr algn="just"/>
                      <a:endParaRPr kumimoji="1" lang="ja-JP" altLang="en-US" sz="1100" dirty="0">
                        <a:latin typeface="游ゴシック" panose="020B0400000000000000" pitchFamily="50" charset="-128"/>
                        <a:ea typeface="游ゴシック" panose="020B0400000000000000" pitchFamily="50" charset="-128"/>
                      </a:endParaRPr>
                    </a:p>
                  </a:txBody>
                  <a:tcPr anchor="ctr">
                    <a:lnR w="38100" cap="flat" cmpd="sng" algn="ctr">
                      <a:solidFill>
                        <a:schemeClr val="bg1"/>
                      </a:solidFill>
                      <a:prstDash val="solid"/>
                      <a:round/>
                      <a:headEnd type="none" w="med" len="med"/>
                      <a:tailEnd type="none" w="med" len="med"/>
                    </a:lnR>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総再生利用量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28575" cap="flat" cmpd="sng" algn="ctr">
                      <a:solidFill>
                        <a:schemeClr val="bg1">
                          <a:lumMod val="50000"/>
                        </a:schemeClr>
                      </a:solidFill>
                      <a:prstDash val="sysDash"/>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40.3</a:t>
                      </a:r>
                    </a:p>
                  </a:txBody>
                  <a:tcPr anchor="ctr">
                    <a:lnL w="38100" cap="flat" cmpd="sng" algn="ctr">
                      <a:solidFill>
                        <a:schemeClr val="bg1"/>
                      </a:solidFill>
                      <a:prstDash val="solid"/>
                      <a:round/>
                      <a:headEnd type="none" w="med" len="med"/>
                      <a:tailEnd type="none" w="med" len="med"/>
                    </a:lnL>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39.6</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38.8</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37.6</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35.4</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48.8</a:t>
                      </a:r>
                    </a:p>
                  </a:txBody>
                  <a:tcPr anchor="ctr">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E9F4F0"/>
                    </a:solidFill>
                  </a:tcPr>
                </a:tc>
                <a:extLst>
                  <a:ext uri="{0D108BD9-81ED-4DB2-BD59-A6C34878D82A}">
                    <a16:rowId xmlns:a16="http://schemas.microsoft.com/office/drawing/2014/main" val="2519110993"/>
                  </a:ext>
                </a:extLst>
              </a:tr>
              <a:tr h="252000">
                <a:tc vMerge="1">
                  <a:txBody>
                    <a:bodyPr/>
                    <a:lstStyle/>
                    <a:p>
                      <a:pPr algn="just"/>
                      <a:endParaRPr kumimoji="1" lang="ja-JP" altLang="en-US" sz="1100" dirty="0">
                        <a:latin typeface="游ゴシック" panose="020B0400000000000000" pitchFamily="50" charset="-128"/>
                        <a:ea typeface="游ゴシック" panose="020B0400000000000000" pitchFamily="50" charset="-128"/>
                      </a:endParaRPr>
                    </a:p>
                  </a:txBody>
                  <a:tcPr anchor="ctr">
                    <a:lnR w="38100" cap="flat" cmpd="sng" algn="ctr">
                      <a:solidFill>
                        <a:schemeClr val="bg1"/>
                      </a:solidFill>
                      <a:prstDash val="solid"/>
                      <a:round/>
                      <a:headEnd type="none" w="med" len="med"/>
                      <a:tailEnd type="none" w="med" len="med"/>
                    </a:lnR>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総排出量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308.5</a:t>
                      </a:r>
                    </a:p>
                  </a:txBody>
                  <a:tcPr anchor="ctr">
                    <a:lnL w="38100" cap="flat" cmpd="sng" algn="ctr">
                      <a:solidFill>
                        <a:schemeClr val="bg1"/>
                      </a:solidFill>
                      <a:prstDash val="solid"/>
                      <a:round/>
                      <a:headEnd type="none" w="med" len="med"/>
                      <a:tailEnd type="none" w="med" len="med"/>
                    </a:lnL>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295.1</a:t>
                      </a:r>
                    </a:p>
                  </a:txBody>
                  <a:tcPr anchor="ctr">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293.0</a:t>
                      </a:r>
                    </a:p>
                  </a:txBody>
                  <a:tcPr anchor="ctr">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289.2</a:t>
                      </a:r>
                    </a:p>
                  </a:txBody>
                  <a:tcPr anchor="ctr">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282.0</a:t>
                      </a:r>
                    </a:p>
                  </a:txBody>
                  <a:tcPr anchor="ctr">
                    <a:lnT w="28575" cap="flat" cmpd="sng" algn="ctr">
                      <a:solidFill>
                        <a:schemeClr val="bg1">
                          <a:lumMod val="50000"/>
                        </a:schemeClr>
                      </a:solidFill>
                      <a:prstDash val="sysDash"/>
                      <a:round/>
                      <a:headEnd type="none" w="med" len="med"/>
                      <a:tailEnd type="none" w="med" len="med"/>
                    </a:lnT>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275.4</a:t>
                      </a:r>
                    </a:p>
                  </a:txBody>
                  <a:tcPr anchor="ctr">
                    <a:lnT w="28575" cap="flat" cmpd="sng" algn="ctr">
                      <a:solidFill>
                        <a:schemeClr val="bg1">
                          <a:lumMod val="50000"/>
                        </a:schemeClr>
                      </a:solidFill>
                      <a:prstDash val="sysDash"/>
                      <a:round/>
                      <a:headEnd type="none" w="med" len="med"/>
                      <a:tailEnd type="none" w="med" len="med"/>
                    </a:lnT>
                    <a:solidFill>
                      <a:srgbClr val="E9F4F0"/>
                    </a:solidFill>
                  </a:tcPr>
                </a:tc>
                <a:extLst>
                  <a:ext uri="{0D108BD9-81ED-4DB2-BD59-A6C34878D82A}">
                    <a16:rowId xmlns:a16="http://schemas.microsoft.com/office/drawing/2014/main" val="4249952108"/>
                  </a:ext>
                </a:extLst>
              </a:tr>
              <a:tr h="252000">
                <a:tc vMerge="1">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vert="eaVert" anchor="ctr">
                    <a:lnR w="38100" cap="flat" cmpd="sng" algn="ctr">
                      <a:solidFill>
                        <a:schemeClr val="bg1"/>
                      </a:solidFill>
                      <a:prstDash val="solid"/>
                      <a:round/>
                      <a:headEnd type="none" w="med" len="med"/>
                      <a:tailEnd type="none" w="med" len="med"/>
                    </a:lnR>
                    <a:solidFill>
                      <a:srgbClr val="E9F4F0"/>
                    </a:solidFill>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最終処分量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36.6</a:t>
                      </a:r>
                    </a:p>
                  </a:txBody>
                  <a:tcPr anchor="ctr">
                    <a:lnL w="38100" cap="flat" cmpd="sng" algn="ctr">
                      <a:solidFill>
                        <a:schemeClr val="bg1"/>
                      </a:solidFill>
                      <a:prstDash val="solid"/>
                      <a:round/>
                      <a:headEnd type="none" w="med" len="med"/>
                      <a:tailEnd type="none" w="med" len="med"/>
                    </a:lnL>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35.5</a:t>
                      </a:r>
                    </a:p>
                  </a:txBody>
                  <a:tcPr anchor="ctr">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33.9</a:t>
                      </a:r>
                    </a:p>
                  </a:txBody>
                  <a:tcPr anchor="ctr">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33.6</a:t>
                      </a:r>
                    </a:p>
                  </a:txBody>
                  <a:tcPr anchor="ctr">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31.8</a:t>
                      </a:r>
                    </a:p>
                  </a:txBody>
                  <a:tcPr anchor="ctr">
                    <a:solidFill>
                      <a:srgbClr val="E9F4F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30.6</a:t>
                      </a:r>
                    </a:p>
                  </a:txBody>
                  <a:tcPr anchor="ctr">
                    <a:solidFill>
                      <a:srgbClr val="E9F4F0"/>
                    </a:solidFill>
                  </a:tcPr>
                </a:tc>
                <a:extLst>
                  <a:ext uri="{0D108BD9-81ED-4DB2-BD59-A6C34878D82A}">
                    <a16:rowId xmlns:a16="http://schemas.microsoft.com/office/drawing/2014/main" val="2316475351"/>
                  </a:ext>
                </a:extLst>
              </a:tr>
              <a:tr h="252000">
                <a:tc rowSpan="4">
                  <a:txBody>
                    <a:bodyPr/>
                    <a:lstStyle/>
                    <a:p>
                      <a:pPr algn="ctr"/>
                      <a:r>
                        <a:rPr kumimoji="1" lang="ja-JP" altLang="en-US" sz="1200" dirty="0">
                          <a:latin typeface="游ゴシック" panose="020B0400000000000000" pitchFamily="50" charset="-128"/>
                          <a:ea typeface="游ゴシック" panose="020B0400000000000000" pitchFamily="50" charset="-128"/>
                        </a:rPr>
                        <a:t>全国</a:t>
                      </a:r>
                    </a:p>
                  </a:txBody>
                  <a:tcPr vert="eaVert" anchor="ctr">
                    <a:lnR w="38100" cap="flat" cmpd="sng" algn="ctr">
                      <a:solidFill>
                        <a:schemeClr val="bg1"/>
                      </a:solidFill>
                      <a:prstDash val="solid"/>
                      <a:round/>
                      <a:headEnd type="none" w="med" len="med"/>
                      <a:tailEnd type="none" w="med" len="med"/>
                    </a:lnR>
                    <a:solidFill>
                      <a:srgbClr val="CFE9E0"/>
                    </a:solidFill>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再生利用率（</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19.6</a:t>
                      </a:r>
                    </a:p>
                  </a:txBody>
                  <a:tcPr anchor="ctr">
                    <a:lnL w="38100" cap="flat" cmpd="sng" algn="ctr">
                      <a:solidFill>
                        <a:schemeClr val="bg1"/>
                      </a:solidFill>
                      <a:prstDash val="solid"/>
                      <a:round/>
                      <a:headEnd type="none" w="med" len="med"/>
                      <a:tailEnd type="none" w="med" len="med"/>
                    </a:lnL>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20.0</a:t>
                      </a:r>
                    </a:p>
                  </a:txBody>
                  <a:tcPr anchor="ctr">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19.9</a:t>
                      </a:r>
                    </a:p>
                  </a:txBody>
                  <a:tcPr anchor="ctr">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19.6</a:t>
                      </a:r>
                    </a:p>
                  </a:txBody>
                  <a:tcPr anchor="ctr">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19.5</a:t>
                      </a:r>
                    </a:p>
                  </a:txBody>
                  <a:tcPr anchor="ctr">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約</a:t>
                      </a:r>
                      <a:r>
                        <a:rPr kumimoji="1" lang="en-US" altLang="ja-JP" sz="1200" b="0" dirty="0">
                          <a:latin typeface="游ゴシック" panose="020B0400000000000000" pitchFamily="50" charset="-128"/>
                          <a:ea typeface="游ゴシック" panose="020B0400000000000000" pitchFamily="50" charset="-128"/>
                        </a:rPr>
                        <a:t>28</a:t>
                      </a:r>
                    </a:p>
                  </a:txBody>
                  <a:tcPr anchor="ctr">
                    <a:lnB w="28575" cap="flat" cmpd="sng" algn="ctr">
                      <a:solidFill>
                        <a:schemeClr val="bg1">
                          <a:lumMod val="50000"/>
                        </a:schemeClr>
                      </a:solidFill>
                      <a:prstDash val="sysDash"/>
                      <a:round/>
                      <a:headEnd type="none" w="med" len="med"/>
                      <a:tailEnd type="none" w="med" len="med"/>
                    </a:lnB>
                    <a:solidFill>
                      <a:srgbClr val="CFE9E0"/>
                    </a:solidFill>
                  </a:tcPr>
                </a:tc>
                <a:extLst>
                  <a:ext uri="{0D108BD9-81ED-4DB2-BD59-A6C34878D82A}">
                    <a16:rowId xmlns:a16="http://schemas.microsoft.com/office/drawing/2014/main" val="1740114485"/>
                  </a:ext>
                </a:extLst>
              </a:tr>
              <a:tr h="252000">
                <a:tc vMerge="1">
                  <a:txBody>
                    <a:bodyPr/>
                    <a:lstStyle/>
                    <a:p>
                      <a:pPr algn="just"/>
                      <a:endParaRPr kumimoji="1" lang="ja-JP" altLang="en-US" sz="1100" dirty="0">
                        <a:latin typeface="游ゴシック" panose="020B0400000000000000" pitchFamily="50" charset="-128"/>
                        <a:ea typeface="游ゴシック" panose="020B0400000000000000" pitchFamily="50" charset="-128"/>
                      </a:endParaRPr>
                    </a:p>
                  </a:txBody>
                  <a:tcPr anchor="ctr">
                    <a:lnR w="38100" cap="flat" cmpd="sng" algn="ctr">
                      <a:solidFill>
                        <a:schemeClr val="bg1"/>
                      </a:solidFill>
                      <a:prstDash val="solid"/>
                      <a:round/>
                      <a:headEnd type="none" w="med" len="med"/>
                      <a:tailEnd type="none" w="med" len="med"/>
                    </a:lnR>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総再生利用量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28575" cap="flat" cmpd="sng" algn="ctr">
                      <a:solidFill>
                        <a:schemeClr val="bg1">
                          <a:lumMod val="50000"/>
                        </a:schemeClr>
                      </a:solidFill>
                      <a:prstDash val="sysDash"/>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839.8</a:t>
                      </a:r>
                    </a:p>
                  </a:txBody>
                  <a:tcPr anchor="ctr">
                    <a:lnL w="38100" cap="flat" cmpd="sng" algn="ctr">
                      <a:solidFill>
                        <a:schemeClr val="bg1"/>
                      </a:solidFill>
                      <a:prstDash val="solid"/>
                      <a:round/>
                      <a:headEnd type="none" w="med" len="med"/>
                      <a:tailEnd type="none" w="med" len="med"/>
                    </a:lnL>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832.6</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815.7</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790.6</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763.3</a:t>
                      </a:r>
                    </a:p>
                  </a:txBody>
                  <a:tcPr anchor="ct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a:t>
                      </a:r>
                    </a:p>
                  </a:txBody>
                  <a:tcPr anchor="ctr">
                    <a:lnR w="28575" cap="flat" cmpd="sng" algn="ctr">
                      <a:solidFill>
                        <a:schemeClr val="bg1">
                          <a:lumMod val="50000"/>
                        </a:schemeClr>
                      </a:solidFill>
                      <a:prstDash val="sysDash"/>
                      <a:round/>
                      <a:headEnd type="none" w="med" len="med"/>
                      <a:tailEnd type="none" w="med" len="med"/>
                    </a:lnR>
                    <a:lnT w="28575" cap="flat" cmpd="sng" algn="ctr">
                      <a:solidFill>
                        <a:schemeClr val="bg1">
                          <a:lumMod val="50000"/>
                        </a:schemeClr>
                      </a:solidFill>
                      <a:prstDash val="sysDash"/>
                      <a:round/>
                      <a:headEnd type="none" w="med" len="med"/>
                      <a:tailEnd type="none" w="med" len="med"/>
                    </a:lnT>
                    <a:lnB w="28575" cap="flat" cmpd="sng" algn="ctr">
                      <a:solidFill>
                        <a:schemeClr val="bg1">
                          <a:lumMod val="50000"/>
                        </a:schemeClr>
                      </a:solidFill>
                      <a:prstDash val="sysDash"/>
                      <a:round/>
                      <a:headEnd type="none" w="med" len="med"/>
                      <a:tailEnd type="none" w="med" len="med"/>
                    </a:lnB>
                    <a:solidFill>
                      <a:srgbClr val="CFE9E0"/>
                    </a:solidFill>
                  </a:tcPr>
                </a:tc>
                <a:extLst>
                  <a:ext uri="{0D108BD9-81ED-4DB2-BD59-A6C34878D82A}">
                    <a16:rowId xmlns:a16="http://schemas.microsoft.com/office/drawing/2014/main" val="2912869740"/>
                  </a:ext>
                </a:extLst>
              </a:tr>
              <a:tr h="252000">
                <a:tc vMerge="1">
                  <a:txBody>
                    <a:bodyPr/>
                    <a:lstStyle/>
                    <a:p>
                      <a:pPr algn="just"/>
                      <a:endParaRPr kumimoji="1" lang="ja-JP" altLang="en-US" sz="1100" dirty="0">
                        <a:latin typeface="游ゴシック" panose="020B0400000000000000" pitchFamily="50" charset="-128"/>
                        <a:ea typeface="游ゴシック" panose="020B0400000000000000" pitchFamily="50" charset="-128"/>
                      </a:endParaRPr>
                    </a:p>
                  </a:txBody>
                  <a:tcPr anchor="ctr">
                    <a:lnR w="38100" cap="flat" cmpd="sng" algn="ctr">
                      <a:solidFill>
                        <a:schemeClr val="bg1"/>
                      </a:solidFill>
                      <a:prstDash val="solid"/>
                      <a:round/>
                      <a:headEnd type="none" w="med" len="med"/>
                      <a:tailEnd type="none" w="med" len="med"/>
                    </a:lnR>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総排出量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4,273.7</a:t>
                      </a:r>
                    </a:p>
                  </a:txBody>
                  <a:tcPr anchor="ctr">
                    <a:lnL w="38100" cap="flat" cmpd="sng" algn="ctr">
                      <a:solidFill>
                        <a:schemeClr val="bg1"/>
                      </a:solidFill>
                      <a:prstDash val="solid"/>
                      <a:round/>
                      <a:headEnd type="none" w="med" len="med"/>
                      <a:tailEnd type="none" w="med" len="med"/>
                    </a:lnL>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4,166.9</a:t>
                      </a:r>
                    </a:p>
                  </a:txBody>
                  <a:tcPr anchor="ctr">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4,095.3</a:t>
                      </a:r>
                    </a:p>
                  </a:txBody>
                  <a:tcPr anchor="ctr">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4,034.4</a:t>
                      </a:r>
                    </a:p>
                  </a:txBody>
                  <a:tcPr anchor="ctr">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3,894.4</a:t>
                      </a:r>
                    </a:p>
                  </a:txBody>
                  <a:tcPr anchor="ctr">
                    <a:lnT w="28575" cap="flat" cmpd="sng" algn="ctr">
                      <a:solidFill>
                        <a:schemeClr val="bg1">
                          <a:lumMod val="50000"/>
                        </a:schemeClr>
                      </a:solidFill>
                      <a:prstDash val="sysDash"/>
                      <a:round/>
                      <a:headEnd type="none" w="med" len="med"/>
                      <a:tailEnd type="none" w="med" len="med"/>
                    </a:lnT>
                    <a:solidFill>
                      <a:srgbClr val="CFE9E0"/>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約</a:t>
                      </a:r>
                      <a:r>
                        <a:rPr kumimoji="1" lang="en-US" altLang="ja-JP" sz="1200" b="0" dirty="0">
                          <a:latin typeface="游ゴシック" panose="020B0400000000000000" pitchFamily="50" charset="-128"/>
                          <a:ea typeface="游ゴシック" panose="020B0400000000000000" pitchFamily="50" charset="-128"/>
                        </a:rPr>
                        <a:t>3,800</a:t>
                      </a:r>
                    </a:p>
                  </a:txBody>
                  <a:tcPr anchor="ctr">
                    <a:lnT w="28575" cap="flat" cmpd="sng" algn="ctr">
                      <a:solidFill>
                        <a:schemeClr val="bg1">
                          <a:lumMod val="50000"/>
                        </a:schemeClr>
                      </a:solidFill>
                      <a:prstDash val="sysDash"/>
                      <a:round/>
                      <a:headEnd type="none" w="med" len="med"/>
                      <a:tailEnd type="none" w="med" len="med"/>
                    </a:lnT>
                    <a:solidFill>
                      <a:srgbClr val="CFE9E0"/>
                    </a:solidFill>
                  </a:tcPr>
                </a:tc>
                <a:extLst>
                  <a:ext uri="{0D108BD9-81ED-4DB2-BD59-A6C34878D82A}">
                    <a16:rowId xmlns:a16="http://schemas.microsoft.com/office/drawing/2014/main" val="2602442554"/>
                  </a:ext>
                </a:extLst>
              </a:tr>
              <a:tr h="252000">
                <a:tc vMerge="1">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vert="eaVert" anchor="ctr">
                    <a:lnR w="38100" cap="flat" cmpd="sng" algn="ctr">
                      <a:solidFill>
                        <a:schemeClr val="bg1"/>
                      </a:solidFill>
                      <a:prstDash val="solid"/>
                      <a:round/>
                      <a:headEnd type="none" w="med" len="med"/>
                      <a:tailEnd type="none" w="med" len="med"/>
                    </a:lnR>
                    <a:solidFill>
                      <a:srgbClr val="CFE9E0"/>
                    </a:solidFill>
                  </a:tcPr>
                </a:tc>
                <a:tc>
                  <a:txBody>
                    <a:bodyPr/>
                    <a:lstStyle/>
                    <a:p>
                      <a:pPr algn="just"/>
                      <a:r>
                        <a:rPr kumimoji="1" lang="ja-JP" altLang="en-US" sz="1200" dirty="0">
                          <a:latin typeface="游ゴシック" panose="020B0400000000000000" pitchFamily="50" charset="-128"/>
                          <a:ea typeface="游ゴシック" panose="020B0400000000000000" pitchFamily="50" charset="-128"/>
                        </a:rPr>
                        <a:t>最終処分量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万トン</a:t>
                      </a:r>
                      <a:r>
                        <a:rPr kumimoji="1" lang="en-US" altLang="ja-JP" sz="1200" dirty="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380.2</a:t>
                      </a:r>
                    </a:p>
                  </a:txBody>
                  <a:tcPr anchor="ctr">
                    <a:lnL w="38100" cap="flat" cmpd="sng" algn="ctr">
                      <a:solidFill>
                        <a:schemeClr val="bg1"/>
                      </a:solidFill>
                      <a:prstDash val="solid"/>
                      <a:round/>
                      <a:headEnd type="none" w="med" len="med"/>
                      <a:tailEnd type="none" w="med" len="med"/>
                    </a:lnL>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363.8</a:t>
                      </a:r>
                    </a:p>
                  </a:txBody>
                  <a:tcPr anchor="ctr">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342.4</a:t>
                      </a:r>
                    </a:p>
                  </a:txBody>
                  <a:tcPr anchor="ctr">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337.5</a:t>
                      </a:r>
                    </a:p>
                  </a:txBody>
                  <a:tcPr anchor="ctr">
                    <a:solidFill>
                      <a:srgbClr val="CFE9E0"/>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315.6</a:t>
                      </a:r>
                    </a:p>
                  </a:txBody>
                  <a:tcPr anchor="ctr">
                    <a:solidFill>
                      <a:srgbClr val="CFE9E0"/>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約</a:t>
                      </a:r>
                      <a:r>
                        <a:rPr kumimoji="1" lang="en-US" altLang="ja-JP" sz="1200" b="0" dirty="0">
                          <a:latin typeface="游ゴシック" panose="020B0400000000000000" pitchFamily="50" charset="-128"/>
                          <a:ea typeface="游ゴシック" panose="020B0400000000000000" pitchFamily="50" charset="-128"/>
                        </a:rPr>
                        <a:t>320</a:t>
                      </a:r>
                    </a:p>
                  </a:txBody>
                  <a:tcPr anchor="ctr">
                    <a:solidFill>
                      <a:srgbClr val="CFE9E0"/>
                    </a:solidFill>
                  </a:tcPr>
                </a:tc>
                <a:extLst>
                  <a:ext uri="{0D108BD9-81ED-4DB2-BD59-A6C34878D82A}">
                    <a16:rowId xmlns:a16="http://schemas.microsoft.com/office/drawing/2014/main" val="3334964415"/>
                  </a:ext>
                </a:extLst>
              </a:tr>
            </a:tbl>
          </a:graphicData>
        </a:graphic>
      </p:graphicFrame>
      <p:sp>
        <p:nvSpPr>
          <p:cNvPr id="22" name="テキスト ボックス 21">
            <a:extLst>
              <a:ext uri="{FF2B5EF4-FFF2-40B4-BE49-F238E27FC236}">
                <a16:creationId xmlns:a16="http://schemas.microsoft.com/office/drawing/2014/main" id="{CAC83270-A1CC-4819-AFF7-AC88A901F8A5}"/>
              </a:ext>
            </a:extLst>
          </p:cNvPr>
          <p:cNvSpPr txBox="1"/>
          <p:nvPr/>
        </p:nvSpPr>
        <p:spPr>
          <a:xfrm>
            <a:off x="440274" y="6157486"/>
            <a:ext cx="9438896" cy="662874"/>
          </a:xfrm>
          <a:prstGeom prst="rect">
            <a:avLst/>
          </a:prstGeom>
          <a:noFill/>
        </p:spPr>
        <p:txBody>
          <a:bodyPr wrap="square">
            <a:spAutoFit/>
          </a:bodyPr>
          <a:lstStyle/>
          <a:p>
            <a:pPr algn="just">
              <a:lnSpc>
                <a:spcPts val="1500"/>
              </a:lnSpc>
            </a:pPr>
            <a:r>
              <a:rPr lang="en-US" altLang="ja-JP" sz="115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zh-TW" altLang="en-US" sz="1150" kern="100" dirty="0">
                <a:latin typeface="游ゴシック" panose="020B0400000000000000" pitchFamily="50" charset="-128"/>
                <a:ea typeface="游ゴシック" panose="020B0400000000000000" pitchFamily="50" charset="-128"/>
                <a:cs typeface="Times New Roman" panose="02020603050405020304" pitchFamily="18" charset="0"/>
              </a:rPr>
              <a:t>一般廃棄物処理実態調査結果</a:t>
            </a:r>
            <a:r>
              <a:rPr lang="ja-JP" altLang="en-US" sz="1150" kern="100" dirty="0">
                <a:latin typeface="游ゴシック" panose="020B0400000000000000" pitchFamily="50" charset="-128"/>
                <a:ea typeface="游ゴシック" panose="020B0400000000000000" pitchFamily="50" charset="-128"/>
                <a:cs typeface="Times New Roman" panose="02020603050405020304" pitchFamily="18" charset="0"/>
              </a:rPr>
              <a:t>（環境省）より大阪府作成。</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大阪府の目標は</a:t>
            </a:r>
            <a:r>
              <a:rPr lang="en-US" altLang="ja-JP" sz="1150" dirty="0">
                <a:latin typeface="游ゴシック" panose="020B0400000000000000" pitchFamily="50" charset="-128"/>
                <a:ea typeface="游ゴシック" panose="020B0400000000000000" pitchFamily="50" charset="-128"/>
                <a:cs typeface="Meiryo UI" panose="020B0604030504040204" pitchFamily="50" charset="-128"/>
              </a:rPr>
              <a:t>R</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元年を基準年度としている。</a:t>
            </a:r>
            <a:endParaRPr lang="en-US" altLang="ja-JP" sz="1150" dirty="0">
              <a:latin typeface="游ゴシック" panose="020B0400000000000000" pitchFamily="50" charset="-128"/>
              <a:ea typeface="游ゴシック" panose="020B0400000000000000" pitchFamily="50" charset="-128"/>
              <a:cs typeface="Meiryo UI" panose="020B0604030504040204" pitchFamily="50" charset="-128"/>
            </a:endParaRPr>
          </a:p>
          <a:p>
            <a:pPr algn="just">
              <a:lnSpc>
                <a:spcPts val="1500"/>
              </a:lnSpc>
            </a:pPr>
            <a:r>
              <a:rPr lang="en-US" altLang="ja-JP" sz="1150" dirty="0">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全国の</a:t>
            </a:r>
            <a:r>
              <a:rPr lang="en-US" altLang="ja-JP" sz="1150" dirty="0">
                <a:latin typeface="游ゴシック" panose="020B0400000000000000" pitchFamily="50" charset="-128"/>
                <a:ea typeface="游ゴシック" panose="020B0400000000000000" pitchFamily="50" charset="-128"/>
                <a:cs typeface="Meiryo UI" panose="020B0604030504040204" pitchFamily="50" charset="-128"/>
              </a:rPr>
              <a:t>R7</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目標は「廃棄物の減量その他その適正な処理に関する施策の総合的かつ計画的な推進を図るための基本的な方針」を参考。</a:t>
            </a:r>
            <a:endParaRPr lang="en-US" altLang="ja-JP" sz="1150" dirty="0">
              <a:latin typeface="游ゴシック" panose="020B0400000000000000" pitchFamily="50" charset="-128"/>
              <a:ea typeface="游ゴシック" panose="020B0400000000000000" pitchFamily="50" charset="-128"/>
              <a:cs typeface="Meiryo UI" panose="020B0604030504040204" pitchFamily="50" charset="-128"/>
            </a:endParaRPr>
          </a:p>
          <a:p>
            <a:pPr algn="just">
              <a:lnSpc>
                <a:spcPts val="1500"/>
              </a:lnSpc>
            </a:pPr>
            <a:r>
              <a:rPr lang="en-US" altLang="ja-JP" sz="1150" dirty="0">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計算式：</a:t>
            </a:r>
            <a:r>
              <a:rPr lang="zh-TW" altLang="en-US" sz="1150" dirty="0">
                <a:latin typeface="游ゴシック" panose="020B0400000000000000" pitchFamily="50" charset="-128"/>
                <a:ea typeface="游ゴシック" panose="020B0400000000000000" pitchFamily="50" charset="-128"/>
                <a:cs typeface="Meiryo UI" panose="020B0604030504040204" pitchFamily="50" charset="-128"/>
              </a:rPr>
              <a:t>再生利用率 ＝ 総</a:t>
            </a:r>
            <a:r>
              <a:rPr lang="ja-JP" altLang="en-US" sz="1150" dirty="0">
                <a:latin typeface="游ゴシック" panose="020B0400000000000000" pitchFamily="50" charset="-128"/>
                <a:ea typeface="游ゴシック" panose="020B0400000000000000" pitchFamily="50" charset="-128"/>
                <a:cs typeface="Meiryo UI" panose="020B0604030504040204" pitchFamily="50" charset="-128"/>
              </a:rPr>
              <a:t>再生利用</a:t>
            </a:r>
            <a:r>
              <a:rPr lang="zh-TW" altLang="en-US" sz="1150" dirty="0">
                <a:latin typeface="游ゴシック" panose="020B0400000000000000" pitchFamily="50" charset="-128"/>
                <a:ea typeface="游ゴシック" panose="020B0400000000000000" pitchFamily="50" charset="-128"/>
                <a:cs typeface="Meiryo UI" panose="020B0604030504040204" pitchFamily="50" charset="-128"/>
              </a:rPr>
              <a:t>量 ／ 総排出量</a:t>
            </a:r>
            <a:endParaRPr lang="en-US" altLang="ja-JP" sz="115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2E047213-5994-4143-A5E7-E419261A1B90}"/>
              </a:ext>
            </a:extLst>
          </p:cNvPr>
          <p:cNvSpPr txBox="1"/>
          <p:nvPr/>
        </p:nvSpPr>
        <p:spPr>
          <a:xfrm>
            <a:off x="266630" y="830619"/>
            <a:ext cx="9438897" cy="2862322"/>
          </a:xfrm>
          <a:prstGeom prst="rect">
            <a:avLst/>
          </a:prstGeom>
          <a:noFill/>
        </p:spPr>
        <p:txBody>
          <a:bodyPr wrap="square">
            <a:spAutoFit/>
          </a:bodyPr>
          <a:lstStyle/>
          <a:p>
            <a:pPr marL="144000" indent="-144000" algn="just">
              <a:lnSpc>
                <a:spcPts val="1800"/>
              </a:lnSpc>
              <a:buFont typeface="Wingdings" panose="05000000000000000000" pitchFamily="2" charset="2"/>
              <a:buChar char=""/>
            </a:pPr>
            <a:r>
              <a:rPr kumimoji="1" lang="ja-JP" altLang="en-US" sz="1500" b="0" dirty="0">
                <a:latin typeface="游ゴシック" panose="020B0400000000000000" pitchFamily="50" charset="-128"/>
                <a:ea typeface="游ゴシック" panose="020B0400000000000000" pitchFamily="50" charset="-128"/>
              </a:rPr>
              <a:t>現行計画の「再生利用率」の目標値については、府の現状を踏まえつつ、</a:t>
            </a:r>
            <a:r>
              <a:rPr kumimoji="1" lang="ja-JP" altLang="en-US" sz="1500" dirty="0">
                <a:latin typeface="游ゴシック" panose="020B0400000000000000" pitchFamily="50" charset="-128"/>
                <a:ea typeface="游ゴシック" panose="020B0400000000000000" pitchFamily="50" charset="-128"/>
              </a:rPr>
              <a:t>最終処分量の目標</a:t>
            </a:r>
            <a:r>
              <a:rPr lang="ja-JP" altLang="en-US" sz="1500" dirty="0">
                <a:latin typeface="游ゴシック" panose="020B0400000000000000" pitchFamily="50" charset="-128"/>
                <a:ea typeface="游ゴシック" panose="020B0400000000000000" pitchFamily="50" charset="-128"/>
              </a:rPr>
              <a:t>（</a:t>
            </a:r>
            <a:r>
              <a:rPr kumimoji="1" lang="en-US" altLang="ja-JP" sz="1500" dirty="0">
                <a:latin typeface="游ゴシック" panose="020B0400000000000000" pitchFamily="50" charset="-128"/>
                <a:ea typeface="游ゴシック" panose="020B0400000000000000" pitchFamily="50" charset="-128"/>
              </a:rPr>
              <a:t>31</a:t>
            </a:r>
            <a:r>
              <a:rPr kumimoji="1" lang="ja-JP" altLang="en-US" sz="1500" dirty="0">
                <a:latin typeface="游ゴシック" panose="020B0400000000000000" pitchFamily="50" charset="-128"/>
                <a:ea typeface="游ゴシック" panose="020B0400000000000000" pitchFamily="50" charset="-128"/>
              </a:rPr>
              <a:t>万トン</a:t>
            </a:r>
            <a:r>
              <a:rPr lang="ja-JP" altLang="en-US" sz="1500" dirty="0">
                <a:latin typeface="游ゴシック" panose="020B0400000000000000" pitchFamily="50" charset="-128"/>
                <a:ea typeface="游ゴシック" panose="020B0400000000000000" pitchFamily="50" charset="-128"/>
              </a:rPr>
              <a:t>）</a:t>
            </a:r>
            <a:r>
              <a:rPr kumimoji="1" lang="ja-JP" altLang="en-US" sz="1500" dirty="0">
                <a:latin typeface="游ゴシック" panose="020B0400000000000000" pitchFamily="50" charset="-128"/>
                <a:ea typeface="游ゴシック" panose="020B0400000000000000" pitchFamily="50" charset="-128"/>
              </a:rPr>
              <a:t>を達成できる再生利用量の増加を見込んで設定したものである。</a:t>
            </a:r>
            <a:endParaRPr kumimoji="1" lang="en-US" altLang="ja-JP" sz="1500" dirty="0">
              <a:latin typeface="游ゴシック" panose="020B0400000000000000" pitchFamily="50" charset="-128"/>
              <a:ea typeface="游ゴシック" panose="020B0400000000000000" pitchFamily="50" charset="-128"/>
            </a:endParaRPr>
          </a:p>
          <a:p>
            <a:pPr marL="144000" indent="-144000" algn="just">
              <a:lnSpc>
                <a:spcPts val="1800"/>
              </a:lnSpc>
              <a:spcBef>
                <a:spcPts val="600"/>
              </a:spcBef>
              <a:buFont typeface="Wingdings" panose="05000000000000000000" pitchFamily="2" charset="2"/>
              <a:buChar char=""/>
            </a:pPr>
            <a:r>
              <a:rPr lang="ja-JP" altLang="en-US" sz="1500" dirty="0">
                <a:latin typeface="游ゴシック" panose="020B0400000000000000" pitchFamily="50" charset="-128"/>
                <a:ea typeface="游ゴシック" panose="020B0400000000000000" pitchFamily="50" charset="-128"/>
              </a:rPr>
              <a:t>目標達成のため再生利用量の増加を見込んでいたが、実績値では減少傾向にあり、目標値の達成は困難となっている。全国値についても同様の傾向を示している。</a:t>
            </a:r>
            <a:endParaRPr lang="en-US" altLang="ja-JP" sz="1500" dirty="0">
              <a:latin typeface="游ゴシック" panose="020B0400000000000000" pitchFamily="50" charset="-128"/>
              <a:ea typeface="游ゴシック" panose="020B0400000000000000" pitchFamily="50" charset="-128"/>
            </a:endParaRPr>
          </a:p>
          <a:p>
            <a:pPr marL="144000" indent="-144000" algn="just">
              <a:lnSpc>
                <a:spcPts val="1800"/>
              </a:lnSpc>
              <a:spcBef>
                <a:spcPts val="600"/>
              </a:spcBef>
              <a:buFont typeface="Wingdings" panose="05000000000000000000" pitchFamily="2" charset="2"/>
              <a:buChar char=""/>
            </a:pPr>
            <a:r>
              <a:rPr kumimoji="1" lang="ja-JP" altLang="en-US" sz="1500" dirty="0">
                <a:latin typeface="游ゴシック" panose="020B0400000000000000" pitchFamily="50" charset="-128"/>
                <a:ea typeface="游ゴシック" panose="020B0400000000000000" pitchFamily="50" charset="-128"/>
              </a:rPr>
              <a:t>一方で、</a:t>
            </a:r>
            <a:r>
              <a:rPr kumimoji="1" lang="ja-JP" altLang="en-US" sz="1500" b="1" dirty="0">
                <a:latin typeface="游ゴシック" panose="020B0400000000000000" pitchFamily="50" charset="-128"/>
                <a:ea typeface="游ゴシック" panose="020B0400000000000000" pitchFamily="50" charset="-128"/>
              </a:rPr>
              <a:t>本項目は行政回収（市町村を介して処理されたもの）を</a:t>
            </a:r>
            <a:r>
              <a:rPr lang="ja-JP" altLang="en-US" sz="1500" b="1" dirty="0">
                <a:latin typeface="游ゴシック" panose="020B0400000000000000" pitchFamily="50" charset="-128"/>
                <a:ea typeface="游ゴシック" panose="020B0400000000000000" pitchFamily="50" charset="-128"/>
              </a:rPr>
              <a:t>基に算出</a:t>
            </a:r>
            <a:r>
              <a:rPr kumimoji="1" lang="ja-JP" altLang="en-US" sz="1500" dirty="0">
                <a:latin typeface="游ゴシック" panose="020B0400000000000000" pitchFamily="50" charset="-128"/>
                <a:ea typeface="游ゴシック" panose="020B0400000000000000" pitchFamily="50" charset="-128"/>
              </a:rPr>
              <a:t>したものであり、</a:t>
            </a:r>
            <a:r>
              <a:rPr lang="ja-JP" altLang="en-US" sz="1500" b="1" dirty="0">
                <a:latin typeface="游ゴシック" panose="020B0400000000000000" pitchFamily="50" charset="-128"/>
                <a:ea typeface="游ゴシック" panose="020B0400000000000000" pitchFamily="50" charset="-128"/>
              </a:rPr>
              <a:t>再生利用</a:t>
            </a:r>
            <a:r>
              <a:rPr kumimoji="1" lang="ja-JP" altLang="en-US" sz="1500" b="1" dirty="0">
                <a:latin typeface="游ゴシック" panose="020B0400000000000000" pitchFamily="50" charset="-128"/>
                <a:ea typeface="游ゴシック" panose="020B0400000000000000" pitchFamily="50" charset="-128"/>
              </a:rPr>
              <a:t>量の減少については「減量化に係る取組の進展」や「民間事業者による自主回収・分別回収の拡大」といった資源循環に関する情勢の変化も影響</a:t>
            </a:r>
            <a:r>
              <a:rPr kumimoji="1" lang="ja-JP" altLang="en-US" sz="1500" dirty="0">
                <a:latin typeface="游ゴシック" panose="020B0400000000000000" pitchFamily="50" charset="-128"/>
                <a:ea typeface="游ゴシック" panose="020B0400000000000000" pitchFamily="50" charset="-128"/>
              </a:rPr>
              <a:t>していると考えられる。</a:t>
            </a:r>
            <a:endParaRPr kumimoji="1" lang="en-US" altLang="ja-JP" sz="1500" dirty="0">
              <a:latin typeface="游ゴシック" panose="020B0400000000000000" pitchFamily="50" charset="-128"/>
              <a:ea typeface="游ゴシック" panose="020B0400000000000000" pitchFamily="50" charset="-128"/>
            </a:endParaRPr>
          </a:p>
          <a:p>
            <a:pPr marL="144000" indent="-144000">
              <a:lnSpc>
                <a:spcPts val="1800"/>
              </a:lnSpc>
              <a:spcBef>
                <a:spcPts val="600"/>
              </a:spcBef>
              <a:buFont typeface="Wingdings" panose="05000000000000000000" pitchFamily="2" charset="2"/>
              <a:buChar char=""/>
            </a:pPr>
            <a:r>
              <a:rPr lang="ja-JP" altLang="en-US" sz="1500" dirty="0">
                <a:latin typeface="游ゴシック" panose="020B0400000000000000" pitchFamily="50" charset="-128"/>
                <a:ea typeface="游ゴシック" panose="020B0400000000000000" pitchFamily="50" charset="-128"/>
              </a:rPr>
              <a:t>また、現行計画の目標項目の一つである</a:t>
            </a:r>
            <a:r>
              <a:rPr lang="ja-JP" altLang="en-US" sz="1500" b="1" dirty="0">
                <a:latin typeface="游ゴシック" panose="020B0400000000000000" pitchFamily="50" charset="-128"/>
                <a:ea typeface="游ゴシック" panose="020B0400000000000000" pitchFamily="50" charset="-128"/>
              </a:rPr>
              <a:t>「容器包装プラスチック再生利用率」</a:t>
            </a:r>
            <a:r>
              <a:rPr lang="ja-JP" altLang="en-US" sz="1500" dirty="0">
                <a:latin typeface="游ゴシック" panose="020B0400000000000000" pitchFamily="50" charset="-128"/>
                <a:ea typeface="游ゴシック" panose="020B0400000000000000" pitchFamily="50" charset="-128"/>
              </a:rPr>
              <a:t>についても、</a:t>
            </a:r>
            <a:r>
              <a:rPr lang="ja-JP" altLang="en-US" sz="1500" b="1" dirty="0">
                <a:latin typeface="游ゴシック" panose="020B0400000000000000" pitchFamily="50" charset="-128"/>
                <a:ea typeface="游ゴシック" panose="020B0400000000000000" pitchFamily="50" charset="-128"/>
              </a:rPr>
              <a:t>再生利用量が増加しておらず</a:t>
            </a:r>
            <a:r>
              <a:rPr lang="ja-JP" altLang="en-US" sz="1500" dirty="0">
                <a:latin typeface="游ゴシック" panose="020B0400000000000000" pitchFamily="50" charset="-128"/>
                <a:ea typeface="游ゴシック" panose="020B0400000000000000" pitchFamily="50" charset="-128"/>
              </a:rPr>
              <a:t>、</a:t>
            </a:r>
            <a:r>
              <a:rPr lang="ja-JP" altLang="en-US" sz="1500" b="1" dirty="0">
                <a:latin typeface="游ゴシック" panose="020B0400000000000000" pitchFamily="50" charset="-128"/>
                <a:ea typeface="游ゴシック" panose="020B0400000000000000" pitchFamily="50" charset="-128"/>
              </a:rPr>
              <a:t>同様の影響</a:t>
            </a:r>
            <a:r>
              <a:rPr lang="ja-JP" altLang="en-US" sz="1500" dirty="0">
                <a:latin typeface="游ゴシック" panose="020B0400000000000000" pitchFamily="50" charset="-128"/>
                <a:ea typeface="游ゴシック" panose="020B0400000000000000" pitchFamily="50" charset="-128"/>
              </a:rPr>
              <a:t>が生じていると考えられる。</a:t>
            </a:r>
            <a:endParaRPr lang="en-US" altLang="ja-JP" sz="1500" dirty="0">
              <a:latin typeface="游ゴシック" panose="020B0400000000000000" pitchFamily="50" charset="-128"/>
              <a:ea typeface="游ゴシック" panose="020B0400000000000000" pitchFamily="50" charset="-128"/>
            </a:endParaRPr>
          </a:p>
          <a:p>
            <a:pPr>
              <a:lnSpc>
                <a:spcPts val="1800"/>
              </a:lnSpc>
              <a:spcBef>
                <a:spcPts val="0"/>
              </a:spcBef>
            </a:pPr>
            <a:r>
              <a:rPr lang="ja-JP" altLang="en-US" sz="1400" dirty="0">
                <a:latin typeface="游ゴシック" panose="020B0400000000000000" pitchFamily="50" charset="-128"/>
                <a:ea typeface="游ゴシック" panose="020B0400000000000000" pitchFamily="50" charset="-128"/>
              </a:rPr>
              <a:t>   ⇒ 容器包装プラ＋ペットボトルの再生利用量（府内の行政回収量）：</a:t>
            </a:r>
            <a:r>
              <a:rPr lang="en-US" altLang="ja-JP" sz="1400" b="1" u="sng" dirty="0">
                <a:latin typeface="游ゴシック" panose="020B0400000000000000" pitchFamily="50" charset="-128"/>
                <a:ea typeface="游ゴシック" panose="020B0400000000000000" pitchFamily="50" charset="-128"/>
              </a:rPr>
              <a:t>R</a:t>
            </a:r>
            <a:r>
              <a:rPr lang="ja-JP" altLang="en-US" sz="1400" b="1" u="sng" dirty="0">
                <a:latin typeface="游ゴシック" panose="020B0400000000000000" pitchFamily="50" charset="-128"/>
                <a:ea typeface="游ゴシック" panose="020B0400000000000000" pitchFamily="50" charset="-128"/>
              </a:rPr>
              <a:t>元年 </a:t>
            </a:r>
            <a:r>
              <a:rPr lang="en-US" altLang="ja-JP" sz="1400" b="1" u="sng" dirty="0">
                <a:latin typeface="游ゴシック" panose="020B0400000000000000" pitchFamily="50" charset="-128"/>
                <a:ea typeface="游ゴシック" panose="020B0400000000000000" pitchFamily="50" charset="-128"/>
              </a:rPr>
              <a:t>6.5</a:t>
            </a:r>
            <a:r>
              <a:rPr lang="ja-JP" altLang="en-US" sz="1400" b="1" u="sng" dirty="0">
                <a:latin typeface="游ゴシック" panose="020B0400000000000000" pitchFamily="50" charset="-128"/>
                <a:ea typeface="游ゴシック" panose="020B0400000000000000" pitchFamily="50" charset="-128"/>
              </a:rPr>
              <a:t>万トン ⇒ </a:t>
            </a:r>
            <a:r>
              <a:rPr lang="en-US" altLang="ja-JP" sz="1400" b="1" u="sng" dirty="0">
                <a:latin typeface="游ゴシック" panose="020B0400000000000000" pitchFamily="50" charset="-128"/>
                <a:ea typeface="游ゴシック" panose="020B0400000000000000" pitchFamily="50" charset="-128"/>
              </a:rPr>
              <a:t>R5</a:t>
            </a:r>
            <a:r>
              <a:rPr lang="ja-JP" altLang="en-US" sz="1400" b="1" u="sng" dirty="0">
                <a:latin typeface="游ゴシック" panose="020B0400000000000000" pitchFamily="50" charset="-128"/>
                <a:ea typeface="游ゴシック" panose="020B0400000000000000" pitchFamily="50" charset="-128"/>
              </a:rPr>
              <a:t>速報 </a:t>
            </a:r>
            <a:r>
              <a:rPr lang="en-US" altLang="ja-JP" sz="1400" b="1" u="sng" dirty="0">
                <a:latin typeface="游ゴシック" panose="020B0400000000000000" pitchFamily="50" charset="-128"/>
                <a:ea typeface="游ゴシック" panose="020B0400000000000000" pitchFamily="50" charset="-128"/>
              </a:rPr>
              <a:t>6.5</a:t>
            </a:r>
            <a:r>
              <a:rPr lang="ja-JP" altLang="en-US" sz="1400" b="1" u="sng" dirty="0">
                <a:latin typeface="游ゴシック" panose="020B0400000000000000" pitchFamily="50" charset="-128"/>
                <a:ea typeface="游ゴシック" panose="020B0400000000000000" pitchFamily="50" charset="-128"/>
              </a:rPr>
              <a:t>万トン</a:t>
            </a:r>
            <a:br>
              <a:rPr lang="en-US" altLang="ja-JP" sz="1500" dirty="0">
                <a:latin typeface="游ゴシック" panose="020B0400000000000000" pitchFamily="50" charset="-128"/>
                <a:ea typeface="游ゴシック" panose="020B0400000000000000" pitchFamily="50" charset="-128"/>
              </a:rPr>
            </a:br>
            <a:endParaRPr kumimoji="1" lang="ja-JP" altLang="en-US" sz="1500"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58EF5D16-238C-449A-8285-9F59313BDA84}"/>
              </a:ext>
            </a:extLst>
          </p:cNvPr>
          <p:cNvSpPr txBox="1"/>
          <p:nvPr/>
        </p:nvSpPr>
        <p:spPr>
          <a:xfrm>
            <a:off x="408270" y="3434175"/>
            <a:ext cx="2293226" cy="292388"/>
          </a:xfrm>
          <a:prstGeom prst="rect">
            <a:avLst/>
          </a:prstGeom>
          <a:noFill/>
        </p:spPr>
        <p:txBody>
          <a:bodyPr wrap="square">
            <a:spAutoFit/>
          </a:bodyPr>
          <a:lstStyle/>
          <a:p>
            <a:pPr marL="17100" algn="just"/>
            <a:r>
              <a:rPr lang="ja-JP" altLang="en-US" sz="1300" b="1" kern="100" dirty="0">
                <a:latin typeface="游ゴシック" panose="020B0400000000000000" pitchFamily="50" charset="-128"/>
                <a:ea typeface="游ゴシック" panose="020B0400000000000000" pitchFamily="50" charset="-128"/>
                <a:cs typeface="Times New Roman" panose="02020603050405020304" pitchFamily="18" charset="0"/>
              </a:rPr>
              <a:t>表：府内及び全国の状況</a:t>
            </a:r>
            <a:endPar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C49D7D8-D135-40E1-AF76-0BF9FD97C90E}"/>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2</a:t>
            </a:r>
            <a:endParaRPr lang="en-US" altLang="ja-JP"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266819222"/>
      </p:ext>
    </p:extLst>
  </p:cSld>
  <p:clrMapOvr>
    <a:masterClrMapping/>
  </p:clrMapOvr>
  <p:transition spd="slow" advTm="6662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減量化に係る取組の進展</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4DE7F69-FF48-4B82-BDF2-6ECA8C6DB8E7}"/>
              </a:ext>
            </a:extLst>
          </p:cNvPr>
          <p:cNvSpPr txBox="1"/>
          <p:nvPr/>
        </p:nvSpPr>
        <p:spPr>
          <a:xfrm>
            <a:off x="372344" y="1311060"/>
            <a:ext cx="6308848" cy="323165"/>
          </a:xfrm>
          <a:prstGeom prst="rect">
            <a:avLst/>
          </a:prstGeom>
          <a:noFill/>
        </p:spPr>
        <p:txBody>
          <a:bodyPr wrap="square">
            <a:spAutoFit/>
          </a:bodyPr>
          <a:lstStyle/>
          <a:p>
            <a:pPr marL="108000" indent="-108000" algn="just">
              <a:lnSpc>
                <a:spcPts val="1800"/>
              </a:lnSpc>
              <a:buFont typeface="Wingdings" panose="05000000000000000000" pitchFamily="2" charset="2"/>
              <a:buChar char=""/>
            </a:pPr>
            <a:r>
              <a:rPr lang="ja-JP" altLang="en-US" sz="1500" dirty="0">
                <a:latin typeface="游ゴシック" panose="020B0400000000000000" pitchFamily="50" charset="-128"/>
                <a:ea typeface="游ゴシック" panose="020B0400000000000000" pitchFamily="50" charset="-128"/>
              </a:rPr>
              <a:t>国内需要が約</a:t>
            </a:r>
            <a:r>
              <a:rPr lang="en-US" altLang="ja-JP" sz="1500" dirty="0">
                <a:latin typeface="游ゴシック" panose="020B0400000000000000" pitchFamily="50" charset="-128"/>
                <a:ea typeface="游ゴシック" panose="020B0400000000000000" pitchFamily="50" charset="-128"/>
              </a:rPr>
              <a:t>370</a:t>
            </a:r>
            <a:r>
              <a:rPr lang="ja-JP" altLang="en-US" sz="1500" dirty="0">
                <a:latin typeface="游ゴシック" panose="020B0400000000000000" pitchFamily="50" charset="-128"/>
                <a:ea typeface="游ゴシック" panose="020B0400000000000000" pitchFamily="50" charset="-128"/>
              </a:rPr>
              <a:t>万トン減少している</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R</a:t>
            </a:r>
            <a:r>
              <a:rPr lang="ja-JP" altLang="en-US" sz="1200" dirty="0">
                <a:latin typeface="游ゴシック" panose="020B0400000000000000" pitchFamily="50" charset="-128"/>
                <a:ea typeface="游ゴシック" panose="020B0400000000000000" pitchFamily="50" charset="-128"/>
              </a:rPr>
              <a:t>元年度 ⇒ </a:t>
            </a:r>
            <a:r>
              <a:rPr lang="en-US" altLang="ja-JP" sz="1200" dirty="0">
                <a:latin typeface="游ゴシック" panose="020B0400000000000000" pitchFamily="50" charset="-128"/>
                <a:ea typeface="游ゴシック" panose="020B0400000000000000" pitchFamily="50" charset="-128"/>
              </a:rPr>
              <a:t>R</a:t>
            </a:r>
            <a:r>
              <a:rPr lang="ja-JP" altLang="en-US" sz="1200" dirty="0">
                <a:latin typeface="游ゴシック" panose="020B0400000000000000" pitchFamily="50" charset="-128"/>
                <a:ea typeface="游ゴシック" panose="020B0400000000000000" pitchFamily="50" charset="-128"/>
              </a:rPr>
              <a:t>５年度）</a:t>
            </a:r>
            <a:endParaRPr lang="en-US" altLang="ja-JP" sz="1200"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5E0B9627-5CAF-4C6F-9224-56D48FEA6BFB}"/>
              </a:ext>
            </a:extLst>
          </p:cNvPr>
          <p:cNvSpPr txBox="1"/>
          <p:nvPr/>
        </p:nvSpPr>
        <p:spPr>
          <a:xfrm>
            <a:off x="399776" y="898310"/>
            <a:ext cx="6857480"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デジタル化等の進展による紙類（紙パック・容器包装除く）の国内需要の減少</a:t>
            </a:r>
            <a:endParaRPr lang="en-US" altLang="ja-JP" sz="1600" b="1" dirty="0">
              <a:solidFill>
                <a:prstClr val="black"/>
              </a:solidFill>
              <a:latin typeface="+mn-ea"/>
              <a:ea typeface="+mn-ea"/>
              <a:cs typeface="Meiryo UI" panose="020B0604030504040204" pitchFamily="50" charset="-128"/>
            </a:endParaRPr>
          </a:p>
        </p:txBody>
      </p:sp>
      <p:sp>
        <p:nvSpPr>
          <p:cNvPr id="20" name="正方形/長方形 19">
            <a:extLst>
              <a:ext uri="{FF2B5EF4-FFF2-40B4-BE49-F238E27FC236}">
                <a16:creationId xmlns:a16="http://schemas.microsoft.com/office/drawing/2014/main" id="{7048A32B-2DCD-4F91-B8AE-B18EA50DE0AE}"/>
              </a:ext>
            </a:extLst>
          </p:cNvPr>
          <p:cNvSpPr/>
          <p:nvPr/>
        </p:nvSpPr>
        <p:spPr>
          <a:xfrm>
            <a:off x="5589840" y="1508686"/>
            <a:ext cx="4118591" cy="2448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D7295B6-AC64-40D9-92B3-F7A2E2CFC8F8}"/>
              </a:ext>
            </a:extLst>
          </p:cNvPr>
          <p:cNvSpPr txBox="1"/>
          <p:nvPr/>
        </p:nvSpPr>
        <p:spPr>
          <a:xfrm>
            <a:off x="5604243" y="1550367"/>
            <a:ext cx="4052626" cy="2161489"/>
          </a:xfrm>
          <a:prstGeom prst="rect">
            <a:avLst/>
          </a:prstGeom>
          <a:noFill/>
        </p:spPr>
        <p:txBody>
          <a:bodyPr wrap="square">
            <a:spAutoFit/>
          </a:bodyPr>
          <a:lstStyle/>
          <a:p>
            <a:pPr marL="17100" algn="just">
              <a:lnSpc>
                <a:spcPts val="1500"/>
              </a:lnSpc>
            </a:pPr>
            <a:r>
              <a:rPr lang="ja-JP" altLang="en-US" sz="1100" b="1" u="sng" kern="100" dirty="0">
                <a:latin typeface="游ゴシック" panose="020B0400000000000000" pitchFamily="50" charset="-128"/>
                <a:ea typeface="游ゴシック" panose="020B0400000000000000" pitchFamily="50" charset="-128"/>
                <a:cs typeface="Times New Roman" panose="02020603050405020304" pitchFamily="18" charset="0"/>
              </a:rPr>
              <a:t>参考：</a:t>
            </a:r>
            <a:r>
              <a:rPr lang="en-US" altLang="ja-JP" sz="1100" b="1" u="sng" kern="100" dirty="0">
                <a:latin typeface="游ゴシック" panose="020B0400000000000000" pitchFamily="50" charset="-128"/>
                <a:ea typeface="游ゴシック" panose="020B0400000000000000" pitchFamily="50" charset="-128"/>
                <a:cs typeface="Times New Roman" panose="02020603050405020304" pitchFamily="18" charset="0"/>
              </a:rPr>
              <a:t>2025</a:t>
            </a:r>
            <a:r>
              <a:rPr lang="ja-JP" altLang="en-US" sz="1100" b="1" u="sng" kern="100" dirty="0">
                <a:latin typeface="游ゴシック" panose="020B0400000000000000" pitchFamily="50" charset="-128"/>
                <a:ea typeface="游ゴシック" panose="020B0400000000000000" pitchFamily="50" charset="-128"/>
                <a:cs typeface="Times New Roman" panose="02020603050405020304" pitchFamily="18" charset="0"/>
              </a:rPr>
              <a:t>年 紙・板紙内需見通し 増減要因</a:t>
            </a:r>
            <a:r>
              <a:rPr lang="en-US" altLang="ja-JP" sz="1100" b="1" u="sng" kern="100" baseline="300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100" u="sng" kern="100" baseline="30000" dirty="0">
              <a:latin typeface="游ゴシック" panose="020B0400000000000000" pitchFamily="50" charset="-128"/>
              <a:ea typeface="游ゴシック" panose="020B0400000000000000" pitchFamily="50" charset="-128"/>
              <a:cs typeface="Times New Roman" panose="02020603050405020304" pitchFamily="18" charset="0"/>
            </a:endParaRPr>
          </a:p>
          <a:p>
            <a:pPr marL="17100" algn="just">
              <a:lnSpc>
                <a:spcPts val="1500"/>
              </a:lnSpc>
              <a:spcBef>
                <a:spcPts val="300"/>
              </a:spcBef>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グラフィック用紙</a:t>
            </a:r>
          </a:p>
          <a:p>
            <a:pPr marL="17100" algn="just">
              <a:lnSpc>
                <a:spcPts val="1500"/>
              </a:lnSpc>
              <a:spcBef>
                <a:spcPts val="300"/>
              </a:spcBef>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 デジタル化の継続</a:t>
            </a:r>
          </a:p>
          <a:p>
            <a:pPr marL="288000" indent="-108000" algn="just">
              <a:lnSpc>
                <a:spcPts val="1500"/>
              </a:lnSpc>
              <a:spcBef>
                <a:spcPts val="300"/>
              </a:spcBef>
              <a:buFont typeface="Wingdings" panose="05000000000000000000" pitchFamily="2" charset="2"/>
              <a:buChar char=""/>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新聞発行部数、書籍・雑誌出版部数の減少</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8000" indent="-108000" algn="just">
              <a:lnSpc>
                <a:spcPts val="1500"/>
              </a:lnSpc>
              <a:spcBef>
                <a:spcPts val="0"/>
              </a:spcBef>
              <a:buFont typeface="Wingdings" panose="05000000000000000000" pitchFamily="2" charset="2"/>
              <a:buChar char=""/>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企業や自治体等の使用量減少、ペーパーレス化（コストダウン強化、テレワークや</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Web</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会議の定着、環境対応）</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8000" indent="-108000" algn="just">
              <a:lnSpc>
                <a:spcPts val="1500"/>
              </a:lnSpc>
              <a:spcBef>
                <a:spcPts val="0"/>
              </a:spcBef>
              <a:buFont typeface="Wingdings" panose="05000000000000000000" pitchFamily="2" charset="2"/>
              <a:buChar char=""/>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スマートフォン等の利用拡大（ネット広告へのシフト、コンテンツの充実）</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8000" indent="-108000" algn="just">
              <a:lnSpc>
                <a:spcPts val="1500"/>
              </a:lnSpc>
              <a:spcBef>
                <a:spcPts val="0"/>
              </a:spcBef>
              <a:buFont typeface="Wingdings" panose="05000000000000000000" pitchFamily="2" charset="2"/>
              <a:buChar char=""/>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政府のデジタル化を推進する制度</a:t>
            </a:r>
          </a:p>
          <a:p>
            <a:pPr marL="17100" algn="just">
              <a:lnSpc>
                <a:spcPts val="1500"/>
              </a:lnSpc>
              <a:spcBef>
                <a:spcPts val="300"/>
              </a:spcBef>
            </a:pP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 ● 軽量化、グレードダウン</a:t>
            </a:r>
          </a:p>
        </p:txBody>
      </p:sp>
      <p:pic>
        <p:nvPicPr>
          <p:cNvPr id="33" name="図 32">
            <a:extLst>
              <a:ext uri="{FF2B5EF4-FFF2-40B4-BE49-F238E27FC236}">
                <a16:creationId xmlns:a16="http://schemas.microsoft.com/office/drawing/2014/main" id="{44554ABF-6C24-4E82-9EB7-8B5900204B9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p:blipFill>
        <p:spPr>
          <a:xfrm>
            <a:off x="420736" y="1859883"/>
            <a:ext cx="5016883" cy="2013683"/>
          </a:xfrm>
          <a:prstGeom prst="rect">
            <a:avLst/>
          </a:prstGeom>
        </p:spPr>
      </p:pic>
      <p:pic>
        <p:nvPicPr>
          <p:cNvPr id="34" name="図 33">
            <a:extLst>
              <a:ext uri="{FF2B5EF4-FFF2-40B4-BE49-F238E27FC236}">
                <a16:creationId xmlns:a16="http://schemas.microsoft.com/office/drawing/2014/main" id="{A230409E-F9A3-4576-BC95-5C3AA0B4D53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p:blipFill>
        <p:spPr>
          <a:xfrm>
            <a:off x="1297464" y="1692762"/>
            <a:ext cx="3872753" cy="415116"/>
          </a:xfrm>
          <a:prstGeom prst="rect">
            <a:avLst/>
          </a:prstGeom>
        </p:spPr>
      </p:pic>
      <p:sp>
        <p:nvSpPr>
          <p:cNvPr id="35" name="テキスト ボックス 34">
            <a:extLst>
              <a:ext uri="{FF2B5EF4-FFF2-40B4-BE49-F238E27FC236}">
                <a16:creationId xmlns:a16="http://schemas.microsoft.com/office/drawing/2014/main" id="{111C6EEF-2B41-421E-9BBF-518A0B638E19}"/>
              </a:ext>
            </a:extLst>
          </p:cNvPr>
          <p:cNvSpPr txBox="1"/>
          <p:nvPr/>
        </p:nvSpPr>
        <p:spPr>
          <a:xfrm>
            <a:off x="810444" y="3877510"/>
            <a:ext cx="4627944" cy="292388"/>
          </a:xfrm>
          <a:prstGeom prst="rect">
            <a:avLst/>
          </a:prstGeom>
          <a:noFill/>
        </p:spPr>
        <p:txBody>
          <a:bodyPr wrap="square">
            <a:spAutoFit/>
          </a:bodyPr>
          <a:lstStyle/>
          <a:p>
            <a:pPr marL="17100"/>
            <a:r>
              <a:rPr lang="ja-JP" altLang="en-US" sz="1300" b="1" kern="100" dirty="0">
                <a:ea typeface="游ゴシック" panose="020B0400000000000000" pitchFamily="50" charset="-128"/>
                <a:cs typeface="Times New Roman" panose="02020603050405020304" pitchFamily="18" charset="0"/>
              </a:rPr>
              <a:t>図：紙類に関する国内需要　</a:t>
            </a:r>
            <a:r>
              <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出典：</a:t>
            </a:r>
            <a:r>
              <a:rPr lang="zh-TW"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日本製紙連合会</a:t>
            </a:r>
            <a:r>
              <a:rPr lang="en-US" altLang="zh-TW" sz="1100" kern="100" dirty="0">
                <a:latin typeface="游ゴシック" panose="020B0400000000000000" pitchFamily="50" charset="-128"/>
                <a:ea typeface="游ゴシック" panose="020B0400000000000000" pitchFamily="50" charset="-128"/>
                <a:cs typeface="Times New Roman" panose="02020603050405020304" pitchFamily="18" charset="0"/>
              </a:rPr>
              <a:t>HP</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参照</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0B1D7040-9D70-4EA5-8098-71D8FF8FD05B}"/>
              </a:ext>
            </a:extLst>
          </p:cNvPr>
          <p:cNvSpPr txBox="1"/>
          <p:nvPr/>
        </p:nvSpPr>
        <p:spPr>
          <a:xfrm>
            <a:off x="3149353" y="2145094"/>
            <a:ext cx="1155575" cy="276999"/>
          </a:xfrm>
          <a:prstGeom prst="rect">
            <a:avLst/>
          </a:prstGeom>
          <a:noFill/>
        </p:spPr>
        <p:txBody>
          <a:bodyPr wrap="square">
            <a:spAutoFit/>
          </a:bodyPr>
          <a:lstStyle/>
          <a:p>
            <a:pPr marL="17100" algn="ctr"/>
            <a:r>
              <a:rPr lang="en-US" altLang="ja-JP" sz="1200" b="1" u="sng" kern="100" dirty="0">
                <a:latin typeface="游ゴシック" panose="020B0400000000000000" pitchFamily="50" charset="-128"/>
                <a:ea typeface="游ゴシック" panose="020B0400000000000000" pitchFamily="50" charset="-128"/>
                <a:cs typeface="Times New Roman" panose="02020603050405020304" pitchFamily="18" charset="0"/>
              </a:rPr>
              <a:t>2,537</a:t>
            </a:r>
            <a:r>
              <a:rPr lang="ja-JP" altLang="en-US" sz="900" b="1" u="sng" kern="100" dirty="0">
                <a:latin typeface="游ゴシック" panose="020B0400000000000000" pitchFamily="50" charset="-128"/>
                <a:ea typeface="游ゴシック" panose="020B0400000000000000" pitchFamily="50" charset="-128"/>
                <a:cs typeface="Times New Roman" panose="02020603050405020304" pitchFamily="18" charset="0"/>
              </a:rPr>
              <a:t>万トン</a:t>
            </a:r>
            <a:endParaRPr lang="en-US" altLang="ja-JP" sz="1200" u="sng"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DB3A62E5-717E-4837-8911-6436CC32082A}"/>
              </a:ext>
            </a:extLst>
          </p:cNvPr>
          <p:cNvSpPr txBox="1"/>
          <p:nvPr/>
        </p:nvSpPr>
        <p:spPr>
          <a:xfrm>
            <a:off x="4472201" y="2280355"/>
            <a:ext cx="1155575" cy="276999"/>
          </a:xfrm>
          <a:prstGeom prst="rect">
            <a:avLst/>
          </a:prstGeom>
          <a:noFill/>
        </p:spPr>
        <p:txBody>
          <a:bodyPr wrap="square">
            <a:spAutoFit/>
          </a:bodyPr>
          <a:lstStyle/>
          <a:p>
            <a:pPr marL="17100" algn="ctr"/>
            <a:r>
              <a:rPr lang="en-US" altLang="ja-JP" sz="1200" b="1" u="sng" kern="100" dirty="0">
                <a:latin typeface="游ゴシック" panose="020B0400000000000000" pitchFamily="50" charset="-128"/>
                <a:ea typeface="游ゴシック" panose="020B0400000000000000" pitchFamily="50" charset="-128"/>
                <a:cs typeface="Times New Roman" panose="02020603050405020304" pitchFamily="18" charset="0"/>
              </a:rPr>
              <a:t>2,165</a:t>
            </a:r>
            <a:r>
              <a:rPr lang="ja-JP" altLang="en-US" sz="900" b="1" u="sng" kern="100" dirty="0">
                <a:latin typeface="游ゴシック" panose="020B0400000000000000" pitchFamily="50" charset="-128"/>
                <a:ea typeface="游ゴシック" panose="020B0400000000000000" pitchFamily="50" charset="-128"/>
                <a:cs typeface="Times New Roman" panose="02020603050405020304" pitchFamily="18" charset="0"/>
              </a:rPr>
              <a:t>万</a:t>
            </a:r>
            <a:r>
              <a:rPr lang="ja-JP" altLang="en-US" sz="1000" b="1" u="sng" kern="100" dirty="0">
                <a:latin typeface="游ゴシック" panose="020B0400000000000000" pitchFamily="50" charset="-128"/>
                <a:ea typeface="游ゴシック" panose="020B0400000000000000" pitchFamily="50" charset="-128"/>
                <a:cs typeface="Times New Roman" panose="02020603050405020304" pitchFamily="18" charset="0"/>
              </a:rPr>
              <a:t>トン</a:t>
            </a:r>
            <a:endParaRPr lang="en-US" altLang="ja-JP" sz="1200" u="sng"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8" name="矢印: 右 37">
            <a:extLst>
              <a:ext uri="{FF2B5EF4-FFF2-40B4-BE49-F238E27FC236}">
                <a16:creationId xmlns:a16="http://schemas.microsoft.com/office/drawing/2014/main" id="{3895350B-F0A5-4B7B-AE08-DEEF512394C4}"/>
              </a:ext>
            </a:extLst>
          </p:cNvPr>
          <p:cNvSpPr/>
          <p:nvPr/>
        </p:nvSpPr>
        <p:spPr>
          <a:xfrm rot="566134">
            <a:off x="3812639" y="2477170"/>
            <a:ext cx="1363497"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9" name="表 2">
            <a:extLst>
              <a:ext uri="{FF2B5EF4-FFF2-40B4-BE49-F238E27FC236}">
                <a16:creationId xmlns:a16="http://schemas.microsoft.com/office/drawing/2014/main" id="{CCF42A5F-BED4-4092-8DAF-844BBCA82DE6}"/>
              </a:ext>
            </a:extLst>
          </p:cNvPr>
          <p:cNvGraphicFramePr>
            <a:graphicFrameLocks noGrp="1"/>
          </p:cNvGraphicFramePr>
          <p:nvPr>
            <p:extLst>
              <p:ext uri="{D42A27DB-BD31-4B8C-83A1-F6EECF244321}">
                <p14:modId xmlns:p14="http://schemas.microsoft.com/office/powerpoint/2010/main" val="2584994188"/>
              </p:ext>
            </p:extLst>
          </p:nvPr>
        </p:nvGraphicFramePr>
        <p:xfrm>
          <a:off x="503195" y="4750752"/>
          <a:ext cx="9144000" cy="972000"/>
        </p:xfrm>
        <a:graphic>
          <a:graphicData uri="http://schemas.openxmlformats.org/drawingml/2006/table">
            <a:tbl>
              <a:tblPr firstRow="1" bandRow="1">
                <a:tableStyleId>{00A15C55-8517-42AA-B614-E9B94910E393}</a:tableStyleId>
              </a:tblPr>
              <a:tblGrid>
                <a:gridCol w="2592000">
                  <a:extLst>
                    <a:ext uri="{9D8B030D-6E8A-4147-A177-3AD203B41FA5}">
                      <a16:colId xmlns:a16="http://schemas.microsoft.com/office/drawing/2014/main" val="363367657"/>
                    </a:ext>
                  </a:extLst>
                </a:gridCol>
                <a:gridCol w="1044000">
                  <a:extLst>
                    <a:ext uri="{9D8B030D-6E8A-4147-A177-3AD203B41FA5}">
                      <a16:colId xmlns:a16="http://schemas.microsoft.com/office/drawing/2014/main" val="1919835235"/>
                    </a:ext>
                  </a:extLst>
                </a:gridCol>
                <a:gridCol w="1044000">
                  <a:extLst>
                    <a:ext uri="{9D8B030D-6E8A-4147-A177-3AD203B41FA5}">
                      <a16:colId xmlns:a16="http://schemas.microsoft.com/office/drawing/2014/main" val="1833543642"/>
                    </a:ext>
                  </a:extLst>
                </a:gridCol>
                <a:gridCol w="1044000">
                  <a:extLst>
                    <a:ext uri="{9D8B030D-6E8A-4147-A177-3AD203B41FA5}">
                      <a16:colId xmlns:a16="http://schemas.microsoft.com/office/drawing/2014/main" val="1806222023"/>
                    </a:ext>
                  </a:extLst>
                </a:gridCol>
                <a:gridCol w="1044000">
                  <a:extLst>
                    <a:ext uri="{9D8B030D-6E8A-4147-A177-3AD203B41FA5}">
                      <a16:colId xmlns:a16="http://schemas.microsoft.com/office/drawing/2014/main" val="1277875006"/>
                    </a:ext>
                  </a:extLst>
                </a:gridCol>
                <a:gridCol w="1044000">
                  <a:extLst>
                    <a:ext uri="{9D8B030D-6E8A-4147-A177-3AD203B41FA5}">
                      <a16:colId xmlns:a16="http://schemas.microsoft.com/office/drawing/2014/main" val="113572514"/>
                    </a:ext>
                  </a:extLst>
                </a:gridCol>
                <a:gridCol w="1332000">
                  <a:extLst>
                    <a:ext uri="{9D8B030D-6E8A-4147-A177-3AD203B41FA5}">
                      <a16:colId xmlns:a16="http://schemas.microsoft.com/office/drawing/2014/main" val="1584190257"/>
                    </a:ext>
                  </a:extLst>
                </a:gridCol>
              </a:tblGrid>
              <a:tr h="324000">
                <a:tc>
                  <a:txBody>
                    <a:bodyPr/>
                    <a:lstStyle/>
                    <a:p>
                      <a:pPr algn="ctr"/>
                      <a:r>
                        <a:rPr kumimoji="1" lang="ja-JP" altLang="en-US" sz="1100" dirty="0">
                          <a:latin typeface="游ゴシック" panose="020B0400000000000000" pitchFamily="50" charset="-128"/>
                          <a:ea typeface="游ゴシック" panose="020B0400000000000000" pitchFamily="50" charset="-128"/>
                        </a:rPr>
                        <a:t>品目</a:t>
                      </a:r>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100" dirty="0">
                          <a:latin typeface="游ゴシック" panose="020B0400000000000000" pitchFamily="50" charset="-128"/>
                          <a:ea typeface="游ゴシック" panose="020B0400000000000000" pitchFamily="50" charset="-128"/>
                        </a:rPr>
                        <a:t>R</a:t>
                      </a:r>
                      <a:r>
                        <a:rPr kumimoji="1" lang="ja-JP" altLang="en-US" sz="1100" dirty="0">
                          <a:latin typeface="游ゴシック" panose="020B0400000000000000" pitchFamily="50" charset="-128"/>
                          <a:ea typeface="游ゴシック" panose="020B0400000000000000" pitchFamily="50" charset="-128"/>
                        </a:rPr>
                        <a:t>元年度</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100" dirty="0">
                          <a:latin typeface="游ゴシック" panose="020B0400000000000000" pitchFamily="50" charset="-128"/>
                          <a:ea typeface="游ゴシック" panose="020B0400000000000000" pitchFamily="50" charset="-128"/>
                        </a:rPr>
                        <a:t>R2</a:t>
                      </a:r>
                      <a:r>
                        <a:rPr kumimoji="1" lang="ja-JP" altLang="en-US" sz="1100" dirty="0">
                          <a:latin typeface="游ゴシック" panose="020B0400000000000000" pitchFamily="50" charset="-128"/>
                          <a:ea typeface="游ゴシック" panose="020B0400000000000000" pitchFamily="50" charset="-128"/>
                        </a:rPr>
                        <a:t>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R3</a:t>
                      </a:r>
                      <a:r>
                        <a:rPr kumimoji="1" lang="ja-JP" altLang="en-US" sz="1100" dirty="0">
                          <a:latin typeface="游ゴシック" panose="020B0400000000000000" pitchFamily="50" charset="-128"/>
                          <a:ea typeface="游ゴシック" panose="020B0400000000000000" pitchFamily="50" charset="-128"/>
                        </a:rPr>
                        <a:t>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R4</a:t>
                      </a:r>
                      <a:r>
                        <a:rPr kumimoji="1" lang="ja-JP" altLang="en-US" sz="1100" dirty="0">
                          <a:latin typeface="游ゴシック" panose="020B0400000000000000" pitchFamily="50" charset="-128"/>
                          <a:ea typeface="游ゴシック" panose="020B0400000000000000" pitchFamily="50" charset="-128"/>
                        </a:rPr>
                        <a:t>年度</a:t>
                      </a:r>
                    </a:p>
                  </a:txBody>
                  <a:tcPr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R5</a:t>
                      </a:r>
                      <a:r>
                        <a:rPr kumimoji="1" lang="ja-JP" altLang="en-US" sz="1100" dirty="0">
                          <a:latin typeface="游ゴシック" panose="020B0400000000000000" pitchFamily="50" charset="-128"/>
                          <a:ea typeface="游ゴシック" panose="020B0400000000000000" pitchFamily="50" charset="-128"/>
                        </a:rPr>
                        <a:t>年度</a:t>
                      </a:r>
                    </a:p>
                  </a:txBody>
                  <a:tcPr anchor="ctr">
                    <a:lnR w="12700" cap="flat" cmpd="sng" algn="ctr">
                      <a:solidFill>
                        <a:schemeClr val="bg1"/>
                      </a:solidFill>
                      <a:prstDash val="sysDash"/>
                      <a:round/>
                      <a:headEnd type="none" w="med" len="med"/>
                      <a:tailEnd type="none" w="med" len="med"/>
                    </a:lnR>
                  </a:tcPr>
                </a:tc>
                <a:tc>
                  <a:txBody>
                    <a:bodyPr/>
                    <a:lstStyle/>
                    <a:p>
                      <a:pPr algn="ctr"/>
                      <a:r>
                        <a:rPr kumimoji="1" lang="en-US" altLang="ja-JP" sz="1100" dirty="0">
                          <a:latin typeface="游ゴシック" panose="020B0400000000000000" pitchFamily="50" charset="-128"/>
                          <a:ea typeface="游ゴシック" panose="020B0400000000000000" pitchFamily="50" charset="-128"/>
                        </a:rPr>
                        <a:t>R5</a:t>
                      </a:r>
                      <a:r>
                        <a:rPr kumimoji="1" lang="ja-JP" altLang="en-US" sz="1100" dirty="0">
                          <a:latin typeface="游ゴシック" panose="020B0400000000000000" pitchFamily="50" charset="-128"/>
                          <a:ea typeface="游ゴシック" panose="020B0400000000000000" pitchFamily="50" charset="-128"/>
                        </a:rPr>
                        <a:t>年度－</a:t>
                      </a:r>
                      <a:r>
                        <a:rPr kumimoji="1" lang="en-US" altLang="ja-JP" sz="1100" dirty="0">
                          <a:latin typeface="游ゴシック" panose="020B0400000000000000" pitchFamily="50" charset="-128"/>
                          <a:ea typeface="游ゴシック" panose="020B0400000000000000" pitchFamily="50" charset="-128"/>
                        </a:rPr>
                        <a:t>R</a:t>
                      </a:r>
                      <a:r>
                        <a:rPr kumimoji="1" lang="ja-JP" altLang="en-US" sz="1100" dirty="0">
                          <a:latin typeface="游ゴシック" panose="020B0400000000000000" pitchFamily="50" charset="-128"/>
                          <a:ea typeface="游ゴシック" panose="020B0400000000000000" pitchFamily="50" charset="-128"/>
                        </a:rPr>
                        <a:t>元年度</a:t>
                      </a:r>
                    </a:p>
                  </a:txBody>
                  <a:tcPr anchor="ctr">
                    <a:lnL w="12700" cap="flat" cmpd="sng" algn="ctr">
                      <a:solidFill>
                        <a:schemeClr val="bg1"/>
                      </a:solidFill>
                      <a:prstDash val="sysDash"/>
                      <a:round/>
                      <a:headEnd type="none" w="med" len="med"/>
                      <a:tailEnd type="none" w="med" len="med"/>
                    </a:lnL>
                  </a:tcPr>
                </a:tc>
                <a:extLst>
                  <a:ext uri="{0D108BD9-81ED-4DB2-BD59-A6C34878D82A}">
                    <a16:rowId xmlns:a16="http://schemas.microsoft.com/office/drawing/2014/main" val="526168200"/>
                  </a:ext>
                </a:extLst>
              </a:tr>
              <a:tr h="324000">
                <a:tc>
                  <a:txBody>
                    <a:bodyPr/>
                    <a:lstStyle/>
                    <a:p>
                      <a:pPr algn="just"/>
                      <a:r>
                        <a:rPr kumimoji="1" lang="ja-JP" altLang="en-US" sz="1100" dirty="0">
                          <a:latin typeface="游ゴシック" panose="020B0400000000000000" pitchFamily="50" charset="-128"/>
                          <a:ea typeface="游ゴシック" panose="020B0400000000000000" pitchFamily="50" charset="-128"/>
                        </a:rPr>
                        <a:t>総再生利用量</a:t>
                      </a:r>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403,568 </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396,042 </a:t>
                      </a:r>
                    </a:p>
                  </a:txBody>
                  <a:tcPr anchor="ctr">
                    <a:solidFill>
                      <a:srgbClr val="CFE9E0"/>
                    </a:solidFil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388,908 </a:t>
                      </a:r>
                    </a:p>
                  </a:txBody>
                  <a:tcPr anchor="ctr">
                    <a:solidFill>
                      <a:srgbClr val="CFE9E0"/>
                    </a:solidFil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376,831 </a:t>
                      </a:r>
                    </a:p>
                  </a:txBody>
                  <a:tcPr anchor="ctr">
                    <a:solidFill>
                      <a:srgbClr val="CFE9E0"/>
                    </a:solidFill>
                  </a:tcPr>
                </a:tc>
                <a:tc>
                  <a:txBody>
                    <a:bodyPr/>
                    <a:lstStyle/>
                    <a:p>
                      <a:pPr algn="ctr"/>
                      <a:r>
                        <a:rPr kumimoji="1" lang="en-US" altLang="ja-JP" sz="1100" b="1" dirty="0">
                          <a:latin typeface="游ゴシック" panose="020B0400000000000000" pitchFamily="50" charset="-128"/>
                          <a:ea typeface="游ゴシック" panose="020B0400000000000000" pitchFamily="50" charset="-128"/>
                        </a:rPr>
                        <a:t>354,934</a:t>
                      </a:r>
                    </a:p>
                  </a:txBody>
                  <a:tcPr anchor="ctr">
                    <a:lnR w="12700" cap="flat" cmpd="sng" algn="ctr">
                      <a:solidFill>
                        <a:schemeClr val="bg1"/>
                      </a:solidFill>
                      <a:prstDash val="sysDash"/>
                      <a:round/>
                      <a:headEnd type="none" w="med" len="med"/>
                      <a:tailEnd type="none" w="med" len="med"/>
                    </a:lnR>
                    <a:solidFill>
                      <a:srgbClr val="CFE9E0"/>
                    </a:solidFill>
                  </a:tcPr>
                </a:tc>
                <a:tc>
                  <a:txBody>
                    <a:bodyPr/>
                    <a:lstStyle/>
                    <a:p>
                      <a:pPr algn="ctr"/>
                      <a:r>
                        <a:rPr kumimoji="1" lang="ja-JP" altLang="en-US" sz="1100" b="1" dirty="0">
                          <a:latin typeface="游ゴシック" panose="020B0400000000000000" pitchFamily="50" charset="-128"/>
                          <a:ea typeface="游ゴシック" panose="020B0400000000000000" pitchFamily="50" charset="-128"/>
                        </a:rPr>
                        <a:t>減少：</a:t>
                      </a:r>
                      <a:r>
                        <a:rPr kumimoji="1" lang="en-US" altLang="ja-JP" sz="1100" b="1" dirty="0">
                          <a:latin typeface="游ゴシック" panose="020B0400000000000000" pitchFamily="50" charset="-128"/>
                          <a:ea typeface="游ゴシック" panose="020B0400000000000000" pitchFamily="50" charset="-128"/>
                        </a:rPr>
                        <a:t>48,634</a:t>
                      </a:r>
                    </a:p>
                  </a:txBody>
                  <a:tcPr anchor="ctr">
                    <a:lnL w="12700" cap="flat" cmpd="sng" algn="ctr">
                      <a:solidFill>
                        <a:schemeClr val="bg1"/>
                      </a:solidFill>
                      <a:prstDash val="sysDash"/>
                      <a:round/>
                      <a:headEnd type="none" w="med" len="med"/>
                      <a:tailEnd type="none" w="med" len="med"/>
                    </a:lnL>
                    <a:solidFill>
                      <a:srgbClr val="CFE9E0"/>
                    </a:solidFill>
                  </a:tcPr>
                </a:tc>
                <a:extLst>
                  <a:ext uri="{0D108BD9-81ED-4DB2-BD59-A6C34878D82A}">
                    <a16:rowId xmlns:a16="http://schemas.microsoft.com/office/drawing/2014/main" val="438106777"/>
                  </a:ext>
                </a:extLst>
              </a:tr>
              <a:tr h="324000">
                <a:tc>
                  <a:txBody>
                    <a:bodyPr/>
                    <a:lstStyle/>
                    <a:p>
                      <a:pPr algn="just"/>
                      <a:r>
                        <a:rPr kumimoji="1" lang="ja-JP" altLang="en-US" sz="1100" b="0" dirty="0">
                          <a:solidFill>
                            <a:schemeClr val="tx1"/>
                          </a:solidFill>
                          <a:latin typeface="游ゴシック" panose="020B0400000000000000" pitchFamily="50" charset="-128"/>
                          <a:ea typeface="游ゴシック" panose="020B0400000000000000" pitchFamily="50" charset="-128"/>
                        </a:rPr>
                        <a:t>うち紙類（紙パック・容器包装除く）</a:t>
                      </a:r>
                    </a:p>
                  </a:txBody>
                  <a:tcPr anchor="ctr">
                    <a:lnR w="381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190,208 </a:t>
                      </a: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175,616 </a:t>
                      </a:r>
                    </a:p>
                  </a:txBody>
                  <a:tcPr anchor="ctr">
                    <a:solidFill>
                      <a:schemeClr val="bg1">
                        <a:lumMod val="95000"/>
                      </a:schemeClr>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170,863 </a:t>
                      </a:r>
                    </a:p>
                  </a:txBody>
                  <a:tcPr anchor="ctr">
                    <a:solidFill>
                      <a:schemeClr val="bg1">
                        <a:lumMod val="95000"/>
                      </a:schemeClr>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159,016 </a:t>
                      </a:r>
                    </a:p>
                  </a:txBody>
                  <a:tcPr anchor="ctr">
                    <a:solidFill>
                      <a:schemeClr val="bg1">
                        <a:lumMod val="95000"/>
                      </a:schemeClr>
                    </a:solidFill>
                  </a:tcPr>
                </a:tc>
                <a:tc>
                  <a:txBody>
                    <a:bodyPr/>
                    <a:lstStyle/>
                    <a:p>
                      <a:pPr algn="ctr"/>
                      <a:r>
                        <a:rPr kumimoji="1" lang="en-US" altLang="ja-JP" sz="1100" b="1" dirty="0">
                          <a:solidFill>
                            <a:schemeClr val="tx1"/>
                          </a:solidFill>
                          <a:latin typeface="游ゴシック" panose="020B0400000000000000" pitchFamily="50" charset="-128"/>
                          <a:ea typeface="游ゴシック" panose="020B0400000000000000" pitchFamily="50" charset="-128"/>
                        </a:rPr>
                        <a:t>147,300</a:t>
                      </a:r>
                    </a:p>
                  </a:txBody>
                  <a:tcPr anchor="ctr">
                    <a:lnR w="12700" cap="flat" cmpd="sng" algn="ctr">
                      <a:solidFill>
                        <a:schemeClr val="bg1"/>
                      </a:solidFill>
                      <a:prstDash val="sysDash"/>
                      <a:round/>
                      <a:headEnd type="none" w="med" len="med"/>
                      <a:tailEnd type="none" w="med" len="med"/>
                    </a:lnR>
                    <a:solidFill>
                      <a:schemeClr val="bg1">
                        <a:lumMod val="95000"/>
                      </a:schemeClr>
                    </a:solidFill>
                  </a:tcPr>
                </a:tc>
                <a:tc>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減少：</a:t>
                      </a:r>
                      <a:r>
                        <a:rPr kumimoji="1" lang="en-US" altLang="ja-JP" sz="1100" b="1" dirty="0">
                          <a:solidFill>
                            <a:schemeClr val="tx1"/>
                          </a:solidFill>
                          <a:latin typeface="游ゴシック" panose="020B0400000000000000" pitchFamily="50" charset="-128"/>
                          <a:ea typeface="游ゴシック" panose="020B0400000000000000" pitchFamily="50" charset="-128"/>
                        </a:rPr>
                        <a:t>42,908</a:t>
                      </a:r>
                    </a:p>
                  </a:txBody>
                  <a:tcPr anchor="ctr">
                    <a:lnL w="12700" cap="flat" cmpd="sng" algn="ctr">
                      <a:solidFill>
                        <a:schemeClr val="bg1"/>
                      </a:solidFill>
                      <a:prstDash val="sysDash"/>
                      <a:round/>
                      <a:headEnd type="none" w="med" len="med"/>
                      <a:tailEnd type="none" w="med" len="med"/>
                    </a:lnL>
                    <a:solidFill>
                      <a:schemeClr val="bg1">
                        <a:lumMod val="95000"/>
                      </a:schemeClr>
                    </a:solidFill>
                  </a:tcPr>
                </a:tc>
                <a:extLst>
                  <a:ext uri="{0D108BD9-81ED-4DB2-BD59-A6C34878D82A}">
                    <a16:rowId xmlns:a16="http://schemas.microsoft.com/office/drawing/2014/main" val="2012752299"/>
                  </a:ext>
                </a:extLst>
              </a:tr>
            </a:tbl>
          </a:graphicData>
        </a:graphic>
      </p:graphicFrame>
      <p:sp>
        <p:nvSpPr>
          <p:cNvPr id="40" name="テキスト ボックス 39">
            <a:extLst>
              <a:ext uri="{FF2B5EF4-FFF2-40B4-BE49-F238E27FC236}">
                <a16:creationId xmlns:a16="http://schemas.microsoft.com/office/drawing/2014/main" id="{DBCCF568-9963-44DE-97C0-7EC8157D1F25}"/>
              </a:ext>
            </a:extLst>
          </p:cNvPr>
          <p:cNvSpPr txBox="1"/>
          <p:nvPr/>
        </p:nvSpPr>
        <p:spPr>
          <a:xfrm>
            <a:off x="411414" y="4494322"/>
            <a:ext cx="8141985" cy="292388"/>
          </a:xfrm>
          <a:prstGeom prst="rect">
            <a:avLst/>
          </a:prstGeom>
          <a:noFill/>
        </p:spPr>
        <p:txBody>
          <a:bodyPr wrap="square">
            <a:spAutoFit/>
          </a:bodyPr>
          <a:lstStyle/>
          <a:p>
            <a:pPr marL="17100" algn="just"/>
            <a:r>
              <a:rPr lang="ja-JP" altLang="en-US" sz="1300" b="1" kern="100" dirty="0">
                <a:ea typeface="游ゴシック" panose="020B0400000000000000" pitchFamily="50" charset="-128"/>
                <a:cs typeface="Times New Roman" panose="02020603050405020304" pitchFamily="18" charset="0"/>
              </a:rPr>
              <a:t>表：府内における紙類（紙パック・容器包装除く）における再生利用量（行政回収）の推移</a:t>
            </a:r>
            <a:endParaRPr lang="en-US" altLang="ja-JP" sz="1300" b="1" kern="100" dirty="0">
              <a:ea typeface="游ゴシック" panose="020B0400000000000000" pitchFamily="50" charset="-128"/>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4609AD19-9B63-4008-9CD4-9CF4BCF4A0C0}"/>
              </a:ext>
            </a:extLst>
          </p:cNvPr>
          <p:cNvSpPr txBox="1"/>
          <p:nvPr/>
        </p:nvSpPr>
        <p:spPr>
          <a:xfrm>
            <a:off x="475206" y="5979527"/>
            <a:ext cx="9171990" cy="595356"/>
          </a:xfrm>
          <a:prstGeom prst="rect">
            <a:avLst/>
          </a:prstGeom>
          <a:noFill/>
        </p:spPr>
        <p:txBody>
          <a:bodyPr wrap="square">
            <a:spAutoFit/>
          </a:bodyPr>
          <a:lstStyle/>
          <a:p>
            <a:pPr marL="108000" indent="-108000" algn="just">
              <a:lnSpc>
                <a:spcPts val="2000"/>
              </a:lnSpc>
              <a:spcBef>
                <a:spcPts val="300"/>
              </a:spcBef>
              <a:buFont typeface="Wingdings" panose="05000000000000000000" pitchFamily="2" charset="2"/>
              <a:buChar char=""/>
            </a:pP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紙類（紙パック・容器包装除く）は約</a:t>
            </a:r>
            <a:r>
              <a:rPr lang="en-US" altLang="ja-JP"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4.3</a:t>
            </a: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万トン減少しており、総資源化量の減少に大きく影響している</a:t>
            </a:r>
            <a:r>
              <a:rPr lang="en-US" altLang="ja-JP"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減少量の約</a:t>
            </a:r>
            <a:r>
              <a:rPr lang="en-US" altLang="ja-JP"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88</a:t>
            </a: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％を占めている</a:t>
            </a:r>
            <a:r>
              <a:rPr lang="en-US" altLang="ja-JP"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67B40BEB-1989-42CB-B743-BF811E8EB4DE}"/>
              </a:ext>
            </a:extLst>
          </p:cNvPr>
          <p:cNvSpPr txBox="1"/>
          <p:nvPr/>
        </p:nvSpPr>
        <p:spPr>
          <a:xfrm>
            <a:off x="8680544" y="4471633"/>
            <a:ext cx="1008112" cy="308802"/>
          </a:xfrm>
          <a:prstGeom prst="rect">
            <a:avLst/>
          </a:prstGeom>
          <a:noFill/>
        </p:spPr>
        <p:txBody>
          <a:bodyPr wrap="square">
            <a:spAutoFit/>
          </a:bodyPr>
          <a:lstStyle/>
          <a:p>
            <a:pPr algn="r">
              <a:lnSpc>
                <a:spcPts val="1800"/>
              </a:lnSpc>
            </a:pPr>
            <a:r>
              <a:rPr lang="ja-JP" altLang="en-US" sz="1100" dirty="0">
                <a:latin typeface="游ゴシック" panose="020B0400000000000000" pitchFamily="50" charset="-128"/>
                <a:ea typeface="游ゴシック" panose="020B0400000000000000" pitchFamily="50" charset="-128"/>
              </a:rPr>
              <a:t>単位：トン</a:t>
            </a:r>
            <a:endParaRPr lang="en-US" altLang="ja-JP" sz="11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60F15207-D4B8-4511-8753-603E0E5E6435}"/>
              </a:ext>
            </a:extLst>
          </p:cNvPr>
          <p:cNvSpPr txBox="1"/>
          <p:nvPr/>
        </p:nvSpPr>
        <p:spPr>
          <a:xfrm>
            <a:off x="452466" y="5685046"/>
            <a:ext cx="9438896" cy="278153"/>
          </a:xfrm>
          <a:prstGeom prst="rect">
            <a:avLst/>
          </a:prstGeom>
          <a:noFill/>
        </p:spPr>
        <p:txBody>
          <a:bodyPr wrap="square">
            <a:spAutoFit/>
          </a:bodyPr>
          <a:lstStyle/>
          <a:p>
            <a:pPr algn="just">
              <a:lnSpc>
                <a:spcPts val="1500"/>
              </a:lnSpc>
            </a:pPr>
            <a:r>
              <a:rPr lang="en-US" altLang="ja-JP" sz="115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zh-TW" altLang="en-US" sz="1150" kern="100" dirty="0">
                <a:latin typeface="游ゴシック" panose="020B0400000000000000" pitchFamily="50" charset="-128"/>
                <a:ea typeface="游ゴシック" panose="020B0400000000000000" pitchFamily="50" charset="-128"/>
                <a:cs typeface="Times New Roman" panose="02020603050405020304" pitchFamily="18" charset="0"/>
              </a:rPr>
              <a:t>一般廃棄物処理実態調査結果</a:t>
            </a:r>
            <a:r>
              <a:rPr lang="ja-JP" altLang="en-US" sz="1150" kern="100" dirty="0">
                <a:latin typeface="游ゴシック" panose="020B0400000000000000" pitchFamily="50" charset="-128"/>
                <a:ea typeface="游ゴシック" panose="020B0400000000000000" pitchFamily="50" charset="-128"/>
                <a:cs typeface="Times New Roman" panose="02020603050405020304" pitchFamily="18" charset="0"/>
              </a:rPr>
              <a:t>（環境省）より大阪府作成。</a:t>
            </a:r>
            <a:endParaRPr lang="en-US" altLang="ja-JP" sz="115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FD8426E8-7AC8-461F-95BD-3E20451A4102}"/>
              </a:ext>
            </a:extLst>
          </p:cNvPr>
          <p:cNvSpPr txBox="1"/>
          <p:nvPr/>
        </p:nvSpPr>
        <p:spPr>
          <a:xfrm>
            <a:off x="5541714" y="3701982"/>
            <a:ext cx="3916928" cy="246221"/>
          </a:xfrm>
          <a:prstGeom prst="rect">
            <a:avLst/>
          </a:prstGeom>
          <a:noFill/>
        </p:spPr>
        <p:txBody>
          <a:bodyPr wrap="square">
            <a:spAutoFit/>
          </a:bodyPr>
          <a:lstStyle/>
          <a:p>
            <a:pPr marL="17100"/>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2025</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年 紙・板紙内需見通し報告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日本製紙連合会</a:t>
            </a:r>
            <a:r>
              <a:rPr lang="en-US" altLang="zh-TW"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を一部抜粋</a:t>
            </a:r>
            <a:endPar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517A2086-E61B-484B-99FB-CEED93E4B95C}"/>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3</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921109795"/>
      </p:ext>
    </p:extLst>
  </p:cSld>
  <p:clrMapOvr>
    <a:masterClrMapping/>
  </p:clrMapOvr>
  <p:transition spd="slow" advTm="666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減量化に係る取組の進展</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E0B9627-5CAF-4C6F-9224-56D48FEA6BFB}"/>
              </a:ext>
            </a:extLst>
          </p:cNvPr>
          <p:cNvSpPr txBox="1"/>
          <p:nvPr/>
        </p:nvSpPr>
        <p:spPr>
          <a:xfrm>
            <a:off x="399776" y="898310"/>
            <a:ext cx="3761136"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取組事例：市町村によるリユースの促進</a:t>
            </a:r>
            <a:endParaRPr lang="en-US" altLang="ja-JP" sz="1600" b="1" dirty="0">
              <a:solidFill>
                <a:prstClr val="black"/>
              </a:solidFill>
              <a:latin typeface="+mn-ea"/>
              <a:ea typeface="+mn-ea"/>
              <a:cs typeface="Meiryo UI" panose="020B0604030504040204" pitchFamily="50" charset="-128"/>
            </a:endParaRPr>
          </a:p>
        </p:txBody>
      </p:sp>
      <p:sp>
        <p:nvSpPr>
          <p:cNvPr id="23" name="テキスト ボックス 22">
            <a:extLst>
              <a:ext uri="{FF2B5EF4-FFF2-40B4-BE49-F238E27FC236}">
                <a16:creationId xmlns:a16="http://schemas.microsoft.com/office/drawing/2014/main" id="{BBA0340F-A73E-4642-8528-CAC0A7CDB5CA}"/>
              </a:ext>
            </a:extLst>
          </p:cNvPr>
          <p:cNvSpPr txBox="1"/>
          <p:nvPr/>
        </p:nvSpPr>
        <p:spPr>
          <a:xfrm>
            <a:off x="376146" y="1291292"/>
            <a:ext cx="9171990" cy="595356"/>
          </a:xfrm>
          <a:prstGeom prst="rect">
            <a:avLst/>
          </a:prstGeom>
          <a:noFill/>
        </p:spPr>
        <p:txBody>
          <a:bodyPr wrap="square">
            <a:spAutoFit/>
          </a:bodyPr>
          <a:lstStyle/>
          <a:p>
            <a:pPr marL="108000" indent="-108000" algn="just">
              <a:lnSpc>
                <a:spcPts val="2000"/>
              </a:lnSpc>
              <a:spcBef>
                <a:spcPts val="300"/>
              </a:spcBef>
              <a:buFont typeface="Wingdings" panose="05000000000000000000" pitchFamily="2" charset="2"/>
              <a:buChar char=""/>
            </a:pPr>
            <a:r>
              <a:rPr lang="ja-JP" altLang="en-US" sz="15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市町村が民間事業者と連携して、フリマアプリや不用品買取サービスの情報提供を実施。住民が不用品をごみとして排出する前に売却するリユースの検討を促すもの。</a:t>
            </a:r>
          </a:p>
        </p:txBody>
      </p:sp>
      <p:sp>
        <p:nvSpPr>
          <p:cNvPr id="24" name="テキスト ボックス 23">
            <a:extLst>
              <a:ext uri="{FF2B5EF4-FFF2-40B4-BE49-F238E27FC236}">
                <a16:creationId xmlns:a16="http://schemas.microsoft.com/office/drawing/2014/main" id="{C41F6A21-17AA-4E79-A792-0788FB3D7E7E}"/>
              </a:ext>
            </a:extLst>
          </p:cNvPr>
          <p:cNvSpPr txBox="1"/>
          <p:nvPr/>
        </p:nvSpPr>
        <p:spPr>
          <a:xfrm>
            <a:off x="399776" y="2268183"/>
            <a:ext cx="3761136"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取組事例：製品の軽量化（ペットボトル）</a:t>
            </a:r>
            <a:endParaRPr lang="en-US" altLang="ja-JP" sz="1600" b="1" dirty="0">
              <a:solidFill>
                <a:prstClr val="black"/>
              </a:solidFill>
              <a:latin typeface="+mn-ea"/>
              <a:ea typeface="+mn-ea"/>
              <a:cs typeface="Meiryo UI" panose="020B0604030504040204" pitchFamily="50" charset="-128"/>
            </a:endParaRPr>
          </a:p>
        </p:txBody>
      </p:sp>
      <p:sp>
        <p:nvSpPr>
          <p:cNvPr id="25" name="テキスト ボックス 24">
            <a:extLst>
              <a:ext uri="{FF2B5EF4-FFF2-40B4-BE49-F238E27FC236}">
                <a16:creationId xmlns:a16="http://schemas.microsoft.com/office/drawing/2014/main" id="{9FE1FE73-D4FF-493B-ADC2-F2376CF50BD1}"/>
              </a:ext>
            </a:extLst>
          </p:cNvPr>
          <p:cNvSpPr txBox="1"/>
          <p:nvPr/>
        </p:nvSpPr>
        <p:spPr>
          <a:xfrm>
            <a:off x="376146" y="5426702"/>
            <a:ext cx="9036000" cy="851836"/>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dirty="0">
                <a:latin typeface="游ゴシック" panose="020B0400000000000000" pitchFamily="50" charset="-128"/>
                <a:ea typeface="游ゴシック" panose="020B0400000000000000" pitchFamily="50" charset="-128"/>
              </a:rPr>
              <a:t>ペットボトル推進協議会では「３</a:t>
            </a:r>
            <a:r>
              <a:rPr lang="en-US" altLang="ja-JP" sz="1500" dirty="0">
                <a:latin typeface="游ゴシック" panose="020B0400000000000000" pitchFamily="50" charset="-128"/>
                <a:ea typeface="游ゴシック" panose="020B0400000000000000" pitchFamily="50" charset="-128"/>
              </a:rPr>
              <a:t>R</a:t>
            </a:r>
            <a:r>
              <a:rPr lang="ja-JP" altLang="en-US" sz="1500" dirty="0">
                <a:latin typeface="游ゴシック" panose="020B0400000000000000" pitchFamily="50" charset="-128"/>
                <a:ea typeface="游ゴシック" panose="020B0400000000000000" pitchFamily="50" charset="-128"/>
              </a:rPr>
              <a:t>推進のための自主行動計画</a:t>
            </a:r>
            <a:r>
              <a:rPr lang="en-US" altLang="ja-JP" sz="1500" dirty="0">
                <a:latin typeface="游ゴシック" panose="020B0400000000000000" pitchFamily="50" charset="-128"/>
                <a:ea typeface="游ゴシック" panose="020B0400000000000000" pitchFamily="50" charset="-128"/>
              </a:rPr>
              <a:t>2025</a:t>
            </a:r>
            <a:r>
              <a:rPr lang="ja-JP" altLang="en-US" sz="1500" dirty="0">
                <a:latin typeface="游ゴシック" panose="020B0400000000000000" pitchFamily="50" charset="-128"/>
                <a:ea typeface="游ゴシック" panose="020B0400000000000000" pitchFamily="50" charset="-128"/>
              </a:rPr>
              <a:t>」において、「指定</a:t>
            </a:r>
            <a:r>
              <a:rPr lang="en-US" altLang="ja-JP" sz="1500" dirty="0">
                <a:latin typeface="游ゴシック" panose="020B0400000000000000" pitchFamily="50" charset="-128"/>
                <a:ea typeface="游ゴシック" panose="020B0400000000000000" pitchFamily="50" charset="-128"/>
              </a:rPr>
              <a:t>PET</a:t>
            </a:r>
            <a:r>
              <a:rPr lang="ja-JP" altLang="en-US" sz="1500" dirty="0">
                <a:latin typeface="游ゴシック" panose="020B0400000000000000" pitchFamily="50" charset="-128"/>
                <a:ea typeface="游ゴシック" panose="020B0400000000000000" pitchFamily="50" charset="-128"/>
              </a:rPr>
              <a:t>ボトル全体で</a:t>
            </a:r>
            <a:r>
              <a:rPr lang="en-US" altLang="ja-JP" sz="1500" dirty="0">
                <a:latin typeface="游ゴシック" panose="020B0400000000000000" pitchFamily="50" charset="-128"/>
                <a:ea typeface="游ゴシック" panose="020B0400000000000000" pitchFamily="50" charset="-128"/>
              </a:rPr>
              <a:t>25</a:t>
            </a:r>
            <a:r>
              <a:rPr lang="ja-JP" altLang="en-US" sz="1500" dirty="0">
                <a:latin typeface="游ゴシック" panose="020B0400000000000000" pitchFamily="50" charset="-128"/>
                <a:ea typeface="游ゴシック" panose="020B0400000000000000" pitchFamily="50" charset="-128"/>
              </a:rPr>
              <a:t>％以上の軽量化（</a:t>
            </a:r>
            <a:r>
              <a:rPr lang="en-US" altLang="ja-JP" sz="1500" dirty="0">
                <a:latin typeface="游ゴシック" panose="020B0400000000000000" pitchFamily="50" charset="-128"/>
                <a:ea typeface="游ゴシック" panose="020B0400000000000000" pitchFamily="50" charset="-128"/>
              </a:rPr>
              <a:t>2004</a:t>
            </a:r>
            <a:r>
              <a:rPr lang="ja-JP" altLang="en-US" sz="1500" dirty="0">
                <a:latin typeface="游ゴシック" panose="020B0400000000000000" pitchFamily="50" charset="-128"/>
                <a:ea typeface="游ゴシック" panose="020B0400000000000000" pitchFamily="50" charset="-128"/>
              </a:rPr>
              <a:t>年度比）」を目標に設定しており、</a:t>
            </a:r>
            <a:r>
              <a:rPr lang="en-US" altLang="ja-JP" sz="1500" dirty="0">
                <a:latin typeface="游ゴシック" panose="020B0400000000000000" pitchFamily="50" charset="-128"/>
                <a:ea typeface="游ゴシック" panose="020B0400000000000000" pitchFamily="50" charset="-128"/>
              </a:rPr>
              <a:t>2023</a:t>
            </a:r>
            <a:r>
              <a:rPr lang="ja-JP" altLang="en-US" sz="1500" dirty="0">
                <a:latin typeface="游ゴシック" panose="020B0400000000000000" pitchFamily="50" charset="-128"/>
                <a:ea typeface="游ゴシック" panose="020B0400000000000000" pitchFamily="50" charset="-128"/>
              </a:rPr>
              <a:t>年度は、軽量化による</a:t>
            </a:r>
            <a:r>
              <a:rPr lang="en-US" altLang="ja-JP" sz="1500" dirty="0">
                <a:latin typeface="游ゴシック" panose="020B0400000000000000" pitchFamily="50" charset="-128"/>
                <a:ea typeface="游ゴシック" panose="020B0400000000000000" pitchFamily="50" charset="-128"/>
              </a:rPr>
              <a:t>PET</a:t>
            </a:r>
            <a:r>
              <a:rPr lang="ja-JP" altLang="en-US" sz="1500" dirty="0">
                <a:latin typeface="游ゴシック" panose="020B0400000000000000" pitchFamily="50" charset="-128"/>
                <a:ea typeface="游ゴシック" panose="020B0400000000000000" pitchFamily="50" charset="-128"/>
              </a:rPr>
              <a:t>樹脂の削減効果量は</a:t>
            </a:r>
            <a:r>
              <a:rPr lang="en-US" altLang="ja-JP" sz="1500" dirty="0">
                <a:latin typeface="游ゴシック" panose="020B0400000000000000" pitchFamily="50" charset="-128"/>
                <a:ea typeface="游ゴシック" panose="020B0400000000000000" pitchFamily="50" charset="-128"/>
              </a:rPr>
              <a:t>237</a:t>
            </a:r>
            <a:r>
              <a:rPr lang="ja-JP" altLang="en-US" sz="1500" dirty="0">
                <a:latin typeface="游ゴシック" panose="020B0400000000000000" pitchFamily="50" charset="-128"/>
                <a:ea typeface="游ゴシック" panose="020B0400000000000000" pitchFamily="50" charset="-128"/>
              </a:rPr>
              <a:t>千トンにて、全体で</a:t>
            </a:r>
            <a:r>
              <a:rPr lang="en-US" altLang="ja-JP" sz="1500" dirty="0">
                <a:latin typeface="游ゴシック" panose="020B0400000000000000" pitchFamily="50" charset="-128"/>
                <a:ea typeface="游ゴシック" panose="020B0400000000000000" pitchFamily="50" charset="-128"/>
              </a:rPr>
              <a:t>28.4</a:t>
            </a:r>
            <a:r>
              <a:rPr lang="ja-JP" altLang="en-US" sz="1500" dirty="0">
                <a:latin typeface="游ゴシック" panose="020B0400000000000000" pitchFamily="50" charset="-128"/>
                <a:ea typeface="游ゴシック" panose="020B0400000000000000" pitchFamily="50" charset="-128"/>
              </a:rPr>
              <a:t>％の軽量化となり目標を達成。</a:t>
            </a:r>
            <a:endParaRPr lang="en-US" altLang="ja-JP" sz="15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0FFC1D12-24FF-4B0B-A29D-847C052734B3}"/>
              </a:ext>
            </a:extLst>
          </p:cNvPr>
          <p:cNvSpPr txBox="1"/>
          <p:nvPr/>
        </p:nvSpPr>
        <p:spPr>
          <a:xfrm>
            <a:off x="488504" y="4763029"/>
            <a:ext cx="5616624" cy="492443"/>
          </a:xfrm>
          <a:prstGeom prst="rect">
            <a:avLst/>
          </a:prstGeom>
          <a:noFill/>
        </p:spPr>
        <p:txBody>
          <a:bodyPr wrap="square">
            <a:spAutoFit/>
          </a:bodyPr>
          <a:lstStyle/>
          <a:p>
            <a:pPr marL="17100" algn="just"/>
            <a:r>
              <a:rPr lang="ja-JP" altLang="en-US" sz="1300" b="1" kern="100" dirty="0">
                <a:ea typeface="游ゴシック" panose="020B0400000000000000" pitchFamily="50" charset="-128"/>
                <a:cs typeface="Times New Roman" panose="02020603050405020304" pitchFamily="18" charset="0"/>
              </a:rPr>
              <a:t> 図：容器軽量化による削減効果量と軽量化率の推移</a:t>
            </a:r>
            <a:endParaRPr lang="en-US" altLang="ja-JP" sz="1300" b="1" kern="100" dirty="0">
              <a:ea typeface="游ゴシック" panose="020B0400000000000000" pitchFamily="50" charset="-128"/>
              <a:cs typeface="Times New Roman" panose="02020603050405020304" pitchFamily="18" charset="0"/>
            </a:endParaRPr>
          </a:p>
          <a:p>
            <a:pPr marL="17100" algn="just"/>
            <a:r>
              <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出典：</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PET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ボトルリサイクル年次報告書</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2024</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（ペットボトルリサイクル推進協議会）</a:t>
            </a:r>
            <a:endPar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53E3A8AD-1241-4EBC-8DC8-73B6245DC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69" y="2878563"/>
            <a:ext cx="6229116" cy="1928502"/>
          </a:xfrm>
          <a:prstGeom prst="rect">
            <a:avLst/>
          </a:prstGeom>
        </p:spPr>
      </p:pic>
      <p:pic>
        <p:nvPicPr>
          <p:cNvPr id="8" name="図 7">
            <a:extLst>
              <a:ext uri="{FF2B5EF4-FFF2-40B4-BE49-F238E27FC236}">
                <a16:creationId xmlns:a16="http://schemas.microsoft.com/office/drawing/2014/main" id="{B2C5F141-B640-4219-B930-8F28AD7266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202" y="3103254"/>
            <a:ext cx="2764013" cy="1495935"/>
          </a:xfrm>
          <a:prstGeom prst="rect">
            <a:avLst/>
          </a:prstGeom>
        </p:spPr>
      </p:pic>
      <p:sp>
        <p:nvSpPr>
          <p:cNvPr id="42" name="テキスト ボックス 41">
            <a:extLst>
              <a:ext uri="{FF2B5EF4-FFF2-40B4-BE49-F238E27FC236}">
                <a16:creationId xmlns:a16="http://schemas.microsoft.com/office/drawing/2014/main" id="{EEBCA16B-5BEA-4CAA-9935-81ACF82B4BE4}"/>
              </a:ext>
            </a:extLst>
          </p:cNvPr>
          <p:cNvSpPr txBox="1"/>
          <p:nvPr/>
        </p:nvSpPr>
        <p:spPr>
          <a:xfrm>
            <a:off x="6632089" y="4763029"/>
            <a:ext cx="3145447" cy="492443"/>
          </a:xfrm>
          <a:prstGeom prst="rect">
            <a:avLst/>
          </a:prstGeom>
          <a:noFill/>
        </p:spPr>
        <p:txBody>
          <a:bodyPr wrap="square">
            <a:spAutoFit/>
          </a:bodyPr>
          <a:lstStyle/>
          <a:p>
            <a:pPr marL="17100" algn="just"/>
            <a:r>
              <a:rPr lang="ja-JP" altLang="en-US" sz="1300" b="1" kern="100" dirty="0">
                <a:ea typeface="游ゴシック" panose="020B0400000000000000" pitchFamily="50" charset="-128"/>
                <a:cs typeface="Times New Roman" panose="02020603050405020304" pitchFamily="18" charset="0"/>
              </a:rPr>
              <a:t> 図：ペットボトルの軽量化</a:t>
            </a:r>
            <a:r>
              <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rPr>
              <a:t> </a:t>
            </a:r>
          </a:p>
          <a:p>
            <a:pPr marL="17100" algn="just"/>
            <a:r>
              <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出典：プラスチック・スマート（環境省</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HP</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B4B84AB6-7F1A-43AB-B510-A5884564142B}"/>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4</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170747410"/>
      </p:ext>
    </p:extLst>
  </p:cSld>
  <p:clrMapOvr>
    <a:masterClrMapping/>
  </p:clrMapOvr>
  <p:transition spd="slow" advTm="6662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民間事業者による自主回収・分別回収の拡大</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4DE7F69-FF48-4B82-BDF2-6ECA8C6DB8E7}"/>
              </a:ext>
            </a:extLst>
          </p:cNvPr>
          <p:cNvSpPr txBox="1"/>
          <p:nvPr/>
        </p:nvSpPr>
        <p:spPr>
          <a:xfrm>
            <a:off x="323576" y="1197716"/>
            <a:ext cx="5781552" cy="2569486"/>
          </a:xfrm>
          <a:prstGeom prst="rect">
            <a:avLst/>
          </a:prstGeom>
          <a:noFill/>
        </p:spPr>
        <p:txBody>
          <a:bodyPr wrap="square">
            <a:spAutoFit/>
          </a:bodyPr>
          <a:lstStyle/>
          <a:p>
            <a:pPr algn="just">
              <a:lnSpc>
                <a:spcPts val="1800"/>
              </a:lnSpc>
            </a:pPr>
            <a:r>
              <a:rPr lang="ja-JP" altLang="en-US" sz="1400" b="1" dirty="0">
                <a:latin typeface="游ゴシック" panose="020B0400000000000000" pitchFamily="50" charset="-128"/>
                <a:ea typeface="游ゴシック" panose="020B0400000000000000" pitchFamily="50" charset="-128"/>
              </a:rPr>
              <a:t>○ プラスチック資源循環法：自主回収・再資源化事業計画</a:t>
            </a:r>
            <a:endParaRPr lang="en-US" altLang="ja-JP" sz="1400" b="1" dirty="0">
              <a:latin typeface="游ゴシック" panose="020B0400000000000000" pitchFamily="50" charset="-128"/>
              <a:ea typeface="游ゴシック" panose="020B0400000000000000" pitchFamily="50" charset="-128"/>
            </a:endParaRPr>
          </a:p>
          <a:p>
            <a:pPr marL="216000" indent="-144000" algn="just">
              <a:lnSpc>
                <a:spcPts val="1800"/>
              </a:lnSpc>
              <a:spcBef>
                <a:spcPts val="300"/>
              </a:spcBef>
              <a:buFont typeface="Wingdings" panose="05000000000000000000" pitchFamily="2" charset="2"/>
              <a:buChar char=""/>
            </a:pPr>
            <a:r>
              <a:rPr lang="ja-JP" altLang="en-US" sz="1300" dirty="0">
                <a:latin typeface="游ゴシック" panose="020B0400000000000000" pitchFamily="50" charset="-128"/>
                <a:ea typeface="游ゴシック" panose="020B0400000000000000" pitchFamily="50" charset="-128"/>
              </a:rPr>
              <a:t>製造・販売事業者等が「自主回収・再資源化事業計画」を作成し、国の認定を受けることで、廃棄物処理法に基づく業の許可がなくても、使用済プラスチック使用製品の自主回収等を行うことができる。</a:t>
            </a:r>
            <a:endParaRPr lang="en-US" altLang="ja-JP" sz="1300" dirty="0">
              <a:latin typeface="游ゴシック" panose="020B0400000000000000" pitchFamily="50" charset="-128"/>
              <a:ea typeface="游ゴシック" panose="020B0400000000000000" pitchFamily="50" charset="-128"/>
            </a:endParaRPr>
          </a:p>
          <a:p>
            <a:pPr marL="216000" indent="-144000" algn="just">
              <a:lnSpc>
                <a:spcPts val="1800"/>
              </a:lnSpc>
              <a:spcBef>
                <a:spcPts val="300"/>
              </a:spcBef>
              <a:buFont typeface="Wingdings" panose="05000000000000000000" pitchFamily="2" charset="2"/>
              <a:buChar char=""/>
            </a:pPr>
            <a:r>
              <a:rPr lang="ja-JP" altLang="en-US" sz="1300" dirty="0">
                <a:latin typeface="游ゴシック" panose="020B0400000000000000" pitchFamily="50" charset="-128"/>
                <a:ea typeface="游ゴシック" panose="020B0400000000000000" pitchFamily="50" charset="-128"/>
              </a:rPr>
              <a:t>府内では、当該計画に認定されている「川上産業株式会社」が家庭及び事業所由来の気泡緩衝材（プチプチ：容器包装プラスチック）の自主回収を実施している。枚方市は同社と連携して拠点回収を実施。</a:t>
            </a:r>
            <a:endParaRPr lang="en-US" altLang="ja-JP" sz="1300" dirty="0">
              <a:latin typeface="游ゴシック" panose="020B0400000000000000" pitchFamily="50" charset="-128"/>
              <a:ea typeface="游ゴシック" panose="020B0400000000000000" pitchFamily="50" charset="-128"/>
            </a:endParaRPr>
          </a:p>
          <a:p>
            <a:pPr algn="just">
              <a:lnSpc>
                <a:spcPts val="1800"/>
              </a:lnSpc>
              <a:spcBef>
                <a:spcPts val="800"/>
              </a:spcBef>
            </a:pPr>
            <a:r>
              <a:rPr lang="ja-JP" altLang="en-US" sz="1400" b="1" dirty="0">
                <a:latin typeface="游ゴシック" panose="020B0400000000000000" pitchFamily="50" charset="-128"/>
                <a:ea typeface="游ゴシック" panose="020B0400000000000000" pitchFamily="50" charset="-128"/>
              </a:rPr>
              <a:t>○ </a:t>
            </a:r>
            <a:r>
              <a:rPr lang="zh-TW" altLang="en-US" sz="1400" b="1" dirty="0">
                <a:latin typeface="游ゴシック" panose="020B0400000000000000" pitchFamily="50" charset="-128"/>
                <a:ea typeface="游ゴシック" panose="020B0400000000000000" pitchFamily="50" charset="-128"/>
              </a:rPr>
              <a:t>資源有効利用促進法</a:t>
            </a:r>
            <a:r>
              <a:rPr lang="ja-JP" altLang="en-US" sz="1400" b="1" dirty="0">
                <a:latin typeface="游ゴシック" panose="020B0400000000000000" pitchFamily="50" charset="-128"/>
                <a:ea typeface="游ゴシック" panose="020B0400000000000000" pitchFamily="50" charset="-128"/>
              </a:rPr>
              <a:t>：自主回収及び再資源化の義務付け</a:t>
            </a:r>
            <a:endParaRPr lang="en-US" altLang="ja-JP" sz="1400" b="1" dirty="0">
              <a:latin typeface="游ゴシック" panose="020B0400000000000000" pitchFamily="50" charset="-128"/>
              <a:ea typeface="游ゴシック" panose="020B0400000000000000" pitchFamily="50" charset="-128"/>
            </a:endParaRPr>
          </a:p>
          <a:p>
            <a:pPr marL="216000" indent="-144000" algn="just">
              <a:lnSpc>
                <a:spcPts val="1800"/>
              </a:lnSpc>
              <a:buFont typeface="Wingdings" panose="05000000000000000000" pitchFamily="2" charset="2"/>
              <a:buChar char=""/>
            </a:pPr>
            <a:r>
              <a:rPr lang="ja-JP" altLang="en-US" sz="1300" dirty="0">
                <a:latin typeface="游ゴシック" panose="020B0400000000000000" pitchFamily="50" charset="-128"/>
                <a:ea typeface="游ゴシック" panose="020B0400000000000000" pitchFamily="50" charset="-128"/>
              </a:rPr>
              <a:t>パソコン及び小型二次電池製品の製造事業者及び輸入事業者は、自主回収及び再資源化に取り組むことが求められている。</a:t>
            </a:r>
            <a:endParaRPr lang="en-US" altLang="ja-JP" sz="1300"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5E0B9627-5CAF-4C6F-9224-56D48FEA6BFB}"/>
              </a:ext>
            </a:extLst>
          </p:cNvPr>
          <p:cNvSpPr txBox="1"/>
          <p:nvPr/>
        </p:nvSpPr>
        <p:spPr>
          <a:xfrm>
            <a:off x="399776" y="827638"/>
            <a:ext cx="1456880"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 国による推進</a:t>
            </a:r>
            <a:endParaRPr lang="en-US" altLang="ja-JP" sz="1600" b="1" dirty="0">
              <a:solidFill>
                <a:prstClr val="black"/>
              </a:solidFill>
              <a:latin typeface="+mn-ea"/>
              <a:ea typeface="+mn-ea"/>
              <a:cs typeface="Meiryo UI" panose="020B0604030504040204" pitchFamily="50" charset="-128"/>
            </a:endParaRPr>
          </a:p>
        </p:txBody>
      </p:sp>
      <p:sp>
        <p:nvSpPr>
          <p:cNvPr id="24" name="テキスト ボックス 23">
            <a:extLst>
              <a:ext uri="{FF2B5EF4-FFF2-40B4-BE49-F238E27FC236}">
                <a16:creationId xmlns:a16="http://schemas.microsoft.com/office/drawing/2014/main" id="{8CB127EF-F3A5-4E5D-8A3C-4A5DB8A076AD}"/>
              </a:ext>
            </a:extLst>
          </p:cNvPr>
          <p:cNvSpPr txBox="1"/>
          <p:nvPr/>
        </p:nvSpPr>
        <p:spPr>
          <a:xfrm>
            <a:off x="323576" y="4425341"/>
            <a:ext cx="9217024" cy="591765"/>
          </a:xfrm>
          <a:prstGeom prst="rect">
            <a:avLst/>
          </a:prstGeom>
          <a:noFill/>
        </p:spPr>
        <p:txBody>
          <a:bodyPr wrap="square">
            <a:spAutoFit/>
          </a:bodyPr>
          <a:lstStyle/>
          <a:p>
            <a:pPr algn="just">
              <a:lnSpc>
                <a:spcPts val="2000"/>
              </a:lnSpc>
            </a:pPr>
            <a:r>
              <a:rPr lang="ja-JP" altLang="en-US" sz="1400" dirty="0">
                <a:latin typeface="游ゴシック" panose="020B0400000000000000" pitchFamily="50" charset="-128"/>
                <a:ea typeface="游ゴシック" panose="020B0400000000000000" pitchFamily="50" charset="-128"/>
              </a:rPr>
              <a:t>○ 自社製品（衣服・プラ収納用品など多数）の分別回収</a:t>
            </a:r>
            <a:endParaRPr lang="en-US" altLang="ja-JP" sz="1300" dirty="0">
              <a:latin typeface="游ゴシック" panose="020B0400000000000000" pitchFamily="50" charset="-128"/>
              <a:ea typeface="游ゴシック" panose="020B0400000000000000" pitchFamily="50" charset="-128"/>
            </a:endParaRPr>
          </a:p>
          <a:p>
            <a:pPr algn="just">
              <a:lnSpc>
                <a:spcPts val="2000"/>
              </a:lnSpc>
            </a:pPr>
            <a:r>
              <a:rPr lang="ja-JP" altLang="en-US" sz="1400" dirty="0">
                <a:latin typeface="游ゴシック" panose="020B0400000000000000" pitchFamily="50" charset="-128"/>
                <a:ea typeface="游ゴシック" panose="020B0400000000000000" pitchFamily="50" charset="-128"/>
              </a:rPr>
              <a:t>○ スーパー等おける店頭回収（ペットボトル、古紙、白色トレイ、紙パックなど）</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26" name="表 25">
            <a:extLst>
              <a:ext uri="{FF2B5EF4-FFF2-40B4-BE49-F238E27FC236}">
                <a16:creationId xmlns:a16="http://schemas.microsoft.com/office/drawing/2014/main" id="{E2EABB7B-74B9-450E-A0C7-FBEFF3E07DBB}"/>
              </a:ext>
            </a:extLst>
          </p:cNvPr>
          <p:cNvGraphicFramePr>
            <a:graphicFrameLocks noGrp="1"/>
          </p:cNvGraphicFramePr>
          <p:nvPr>
            <p:extLst>
              <p:ext uri="{D42A27DB-BD31-4B8C-83A1-F6EECF244321}">
                <p14:modId xmlns:p14="http://schemas.microsoft.com/office/powerpoint/2010/main" val="300871877"/>
              </p:ext>
            </p:extLst>
          </p:nvPr>
        </p:nvGraphicFramePr>
        <p:xfrm>
          <a:off x="687240" y="5294606"/>
          <a:ext cx="8731914" cy="684000"/>
        </p:xfrm>
        <a:graphic>
          <a:graphicData uri="http://schemas.openxmlformats.org/drawingml/2006/table">
            <a:tbl>
              <a:tblPr firstRow="1" bandRow="1">
                <a:tableStyleId>{5C22544A-7EE6-4342-B048-85BDC9FD1C3A}</a:tableStyleId>
              </a:tblPr>
              <a:tblGrid>
                <a:gridCol w="1531914">
                  <a:extLst>
                    <a:ext uri="{9D8B030D-6E8A-4147-A177-3AD203B41FA5}">
                      <a16:colId xmlns:a16="http://schemas.microsoft.com/office/drawing/2014/main" val="3006617294"/>
                    </a:ext>
                  </a:extLst>
                </a:gridCol>
                <a:gridCol w="720000">
                  <a:extLst>
                    <a:ext uri="{9D8B030D-6E8A-4147-A177-3AD203B41FA5}">
                      <a16:colId xmlns:a16="http://schemas.microsoft.com/office/drawing/2014/main" val="1699134561"/>
                    </a:ext>
                  </a:extLst>
                </a:gridCol>
                <a:gridCol w="720000">
                  <a:extLst>
                    <a:ext uri="{9D8B030D-6E8A-4147-A177-3AD203B41FA5}">
                      <a16:colId xmlns:a16="http://schemas.microsoft.com/office/drawing/2014/main" val="35288432"/>
                    </a:ext>
                  </a:extLst>
                </a:gridCol>
                <a:gridCol w="720000">
                  <a:extLst>
                    <a:ext uri="{9D8B030D-6E8A-4147-A177-3AD203B41FA5}">
                      <a16:colId xmlns:a16="http://schemas.microsoft.com/office/drawing/2014/main" val="610139906"/>
                    </a:ext>
                  </a:extLst>
                </a:gridCol>
                <a:gridCol w="720000">
                  <a:extLst>
                    <a:ext uri="{9D8B030D-6E8A-4147-A177-3AD203B41FA5}">
                      <a16:colId xmlns:a16="http://schemas.microsoft.com/office/drawing/2014/main" val="1570158189"/>
                    </a:ext>
                  </a:extLst>
                </a:gridCol>
                <a:gridCol w="720000">
                  <a:extLst>
                    <a:ext uri="{9D8B030D-6E8A-4147-A177-3AD203B41FA5}">
                      <a16:colId xmlns:a16="http://schemas.microsoft.com/office/drawing/2014/main" val="1351957129"/>
                    </a:ext>
                  </a:extLst>
                </a:gridCol>
                <a:gridCol w="720000">
                  <a:extLst>
                    <a:ext uri="{9D8B030D-6E8A-4147-A177-3AD203B41FA5}">
                      <a16:colId xmlns:a16="http://schemas.microsoft.com/office/drawing/2014/main" val="517993615"/>
                    </a:ext>
                  </a:extLst>
                </a:gridCol>
                <a:gridCol w="720000">
                  <a:extLst>
                    <a:ext uri="{9D8B030D-6E8A-4147-A177-3AD203B41FA5}">
                      <a16:colId xmlns:a16="http://schemas.microsoft.com/office/drawing/2014/main" val="2906520030"/>
                    </a:ext>
                  </a:extLst>
                </a:gridCol>
                <a:gridCol w="720000">
                  <a:extLst>
                    <a:ext uri="{9D8B030D-6E8A-4147-A177-3AD203B41FA5}">
                      <a16:colId xmlns:a16="http://schemas.microsoft.com/office/drawing/2014/main" val="1840646236"/>
                    </a:ext>
                  </a:extLst>
                </a:gridCol>
                <a:gridCol w="720000">
                  <a:extLst>
                    <a:ext uri="{9D8B030D-6E8A-4147-A177-3AD203B41FA5}">
                      <a16:colId xmlns:a16="http://schemas.microsoft.com/office/drawing/2014/main" val="812532716"/>
                    </a:ext>
                  </a:extLst>
                </a:gridCol>
                <a:gridCol w="720000">
                  <a:extLst>
                    <a:ext uri="{9D8B030D-6E8A-4147-A177-3AD203B41FA5}">
                      <a16:colId xmlns:a16="http://schemas.microsoft.com/office/drawing/2014/main" val="2605394355"/>
                    </a:ext>
                  </a:extLst>
                </a:gridCol>
              </a:tblGrid>
              <a:tr h="324000">
                <a:tc>
                  <a:txBody>
                    <a:bodyPr/>
                    <a:lstStyle/>
                    <a:p>
                      <a:pPr algn="ctr"/>
                      <a:r>
                        <a:rPr kumimoji="1" lang="ja-JP" altLang="en-US" sz="1050" dirty="0">
                          <a:latin typeface="游ゴシック" panose="020B0400000000000000" pitchFamily="50" charset="-128"/>
                          <a:ea typeface="游ゴシック" panose="020B0400000000000000" pitchFamily="50" charset="-128"/>
                        </a:rPr>
                        <a:t>年度</a:t>
                      </a:r>
                      <a:endParaRPr kumimoji="1" lang="en-US" altLang="ja-JP" sz="1050" dirty="0">
                        <a:latin typeface="游ゴシック" panose="020B0400000000000000" pitchFamily="50" charset="-128"/>
                        <a:ea typeface="游ゴシック" panose="020B0400000000000000" pitchFamily="50" charset="-128"/>
                      </a:endParaRPr>
                    </a:p>
                  </a:txBody>
                  <a:tcPr marL="74303" marR="74303" marT="37154" marB="37154"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H25</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H26</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H27</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H28</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H29</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bg1"/>
                          </a:solidFill>
                          <a:latin typeface="游ゴシック" panose="020B0400000000000000" pitchFamily="50" charset="-128"/>
                          <a:ea typeface="游ゴシック" panose="020B0400000000000000" pitchFamily="50" charset="-128"/>
                        </a:rPr>
                        <a:t>H30</a:t>
                      </a:r>
                      <a:endParaRPr kumimoji="1" lang="ja-JP" altLang="en-US" sz="1050" b="1" dirty="0">
                        <a:solidFill>
                          <a:schemeClr val="bg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latin typeface="游ゴシック" panose="020B0400000000000000" pitchFamily="50" charset="-128"/>
                          <a:ea typeface="游ゴシック" panose="020B0400000000000000" pitchFamily="50" charset="-128"/>
                        </a:rPr>
                        <a:t>Ｒ元年</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Ｒ２</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bg1"/>
                          </a:solidFill>
                          <a:latin typeface="游ゴシック" panose="020B0400000000000000" pitchFamily="50" charset="-128"/>
                          <a:ea typeface="游ゴシック" panose="020B0400000000000000" pitchFamily="50" charset="-128"/>
                        </a:rPr>
                        <a:t>Ｒ３</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tc>
                  <a:txBody>
                    <a:bodyPr/>
                    <a:lstStyle/>
                    <a:p>
                      <a:pPr algn="ctr"/>
                      <a:r>
                        <a:rPr kumimoji="1" lang="ja-JP" altLang="en-US" sz="1050" b="1" dirty="0">
                          <a:solidFill>
                            <a:schemeClr val="bg1"/>
                          </a:solidFill>
                          <a:latin typeface="游ゴシック" panose="020B0400000000000000" pitchFamily="50" charset="-128"/>
                          <a:ea typeface="游ゴシック" panose="020B0400000000000000" pitchFamily="50" charset="-128"/>
                        </a:rPr>
                        <a:t>Ｒ４</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C1A3"/>
                    </a:solidFill>
                  </a:tcPr>
                </a:tc>
                <a:extLst>
                  <a:ext uri="{0D108BD9-81ED-4DB2-BD59-A6C34878D82A}">
                    <a16:rowId xmlns:a16="http://schemas.microsoft.com/office/drawing/2014/main" val="4104709857"/>
                  </a:ext>
                </a:extLst>
              </a:tr>
              <a:tr h="360000">
                <a:tc>
                  <a:txBody>
                    <a:bodyPr/>
                    <a:lstStyle/>
                    <a:p>
                      <a:pPr algn="ctr"/>
                      <a:r>
                        <a:rPr kumimoji="1" lang="ja-JP" altLang="en-US" sz="1050" dirty="0">
                          <a:latin typeface="游ゴシック" panose="020B0400000000000000" pitchFamily="50" charset="-128"/>
                          <a:ea typeface="游ゴシック" panose="020B0400000000000000" pitchFamily="50" charset="-128"/>
                        </a:rPr>
                        <a:t>ペットボトル</a:t>
                      </a:r>
                      <a:endParaRPr kumimoji="1" lang="en-US" altLang="ja-JP" sz="1050" dirty="0">
                        <a:latin typeface="游ゴシック" panose="020B0400000000000000" pitchFamily="50" charset="-128"/>
                        <a:ea typeface="游ゴシック" panose="020B0400000000000000" pitchFamily="50" charset="-128"/>
                      </a:endParaRPr>
                    </a:p>
                  </a:txBody>
                  <a:tcPr marL="74303" marR="74303" marT="37154" marB="37154"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17,242</a:t>
                      </a:r>
                    </a:p>
                  </a:txBody>
                  <a:tcPr marL="74303" marR="74303" marT="37154" marB="37154"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17,490</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16,138</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19,145</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23,577</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050" b="0" dirty="0">
                          <a:solidFill>
                            <a:schemeClr val="tx1"/>
                          </a:solidFill>
                          <a:latin typeface="游ゴシック" panose="020B0400000000000000" pitchFamily="50" charset="-128"/>
                          <a:ea typeface="游ゴシック" panose="020B0400000000000000" pitchFamily="50" charset="-128"/>
                        </a:rPr>
                        <a:t>17,677</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27,509</a:t>
                      </a: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23,419</a:t>
                      </a:r>
                      <a:endParaRPr kumimoji="1" lang="ja-JP" altLang="en-US" sz="1100" b="0" dirty="0">
                        <a:solidFill>
                          <a:schemeClr val="tx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26,362</a:t>
                      </a:r>
                      <a:endParaRPr kumimoji="1" lang="ja-JP" altLang="en-US" sz="1100" b="0" dirty="0">
                        <a:solidFill>
                          <a:schemeClr val="tx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dirty="0">
                          <a:solidFill>
                            <a:schemeClr val="tx1"/>
                          </a:solidFill>
                          <a:latin typeface="游ゴシック" panose="020B0400000000000000" pitchFamily="50" charset="-128"/>
                          <a:ea typeface="游ゴシック" panose="020B0400000000000000" pitchFamily="50" charset="-128"/>
                        </a:rPr>
                        <a:t>26,317</a:t>
                      </a:r>
                      <a:endParaRPr kumimoji="1" lang="ja-JP" altLang="en-US" sz="1100" b="0" dirty="0">
                        <a:solidFill>
                          <a:schemeClr val="tx1"/>
                        </a:solidFill>
                        <a:latin typeface="游ゴシック" panose="020B0400000000000000" pitchFamily="50" charset="-128"/>
                        <a:ea typeface="游ゴシック" panose="020B0400000000000000" pitchFamily="50" charset="-128"/>
                      </a:endParaRPr>
                    </a:p>
                  </a:txBody>
                  <a:tcPr marL="74303" marR="74303" marT="37154" marB="371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3161689"/>
                  </a:ext>
                </a:extLst>
              </a:tr>
            </a:tbl>
          </a:graphicData>
        </a:graphic>
      </p:graphicFrame>
      <p:sp>
        <p:nvSpPr>
          <p:cNvPr id="27" name="テキスト ボックス 26">
            <a:extLst>
              <a:ext uri="{FF2B5EF4-FFF2-40B4-BE49-F238E27FC236}">
                <a16:creationId xmlns:a16="http://schemas.microsoft.com/office/drawing/2014/main" id="{E0588B24-4A58-439C-9034-E1FCA09E4969}"/>
              </a:ext>
            </a:extLst>
          </p:cNvPr>
          <p:cNvSpPr txBox="1"/>
          <p:nvPr/>
        </p:nvSpPr>
        <p:spPr>
          <a:xfrm>
            <a:off x="611040" y="5973187"/>
            <a:ext cx="4265759" cy="266740"/>
          </a:xfrm>
          <a:prstGeom prst="rect">
            <a:avLst/>
          </a:prstGeom>
          <a:noFill/>
        </p:spPr>
        <p:txBody>
          <a:bodyPr wrap="square" rtlCol="0">
            <a:spAutoFit/>
          </a:bodyPr>
          <a:lstStyle/>
          <a:p>
            <a:pPr>
              <a:lnSpc>
                <a:spcPts val="1400"/>
              </a:lnSpc>
            </a:pPr>
            <a:r>
              <a:rPr kumimoji="1" lang="en-US" altLang="ja-JP" sz="1100" dirty="0">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日本チェーンストア協会会員企業による店頭回収量（全国）</a:t>
            </a:r>
            <a:endParaRPr kumimoji="1" lang="en-US" altLang="ja-JP" sz="1100"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4C0AF7E0-176A-4C06-9687-AC831A8CB592}"/>
              </a:ext>
            </a:extLst>
          </p:cNvPr>
          <p:cNvSpPr txBox="1"/>
          <p:nvPr/>
        </p:nvSpPr>
        <p:spPr>
          <a:xfrm>
            <a:off x="414898" y="4012319"/>
            <a:ext cx="2953925"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民間事業者の取組の拡大（例）</a:t>
            </a:r>
            <a:endParaRPr lang="en-US" altLang="ja-JP" sz="1600" b="1" dirty="0">
              <a:solidFill>
                <a:prstClr val="black"/>
              </a:solidFill>
              <a:latin typeface="+mn-ea"/>
              <a:ea typeface="+mn-ea"/>
              <a:cs typeface="Meiryo UI" panose="020B0604030504040204" pitchFamily="50" charset="-128"/>
            </a:endParaRPr>
          </a:p>
        </p:txBody>
      </p:sp>
      <p:pic>
        <p:nvPicPr>
          <p:cNvPr id="3" name="図 2">
            <a:extLst>
              <a:ext uri="{FF2B5EF4-FFF2-40B4-BE49-F238E27FC236}">
                <a16:creationId xmlns:a16="http://schemas.microsoft.com/office/drawing/2014/main" id="{1F462FA0-38FB-4AC5-8D62-A3F109F7C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160" y="1246853"/>
            <a:ext cx="3267870" cy="1849454"/>
          </a:xfrm>
          <a:prstGeom prst="rect">
            <a:avLst/>
          </a:prstGeom>
        </p:spPr>
      </p:pic>
      <p:sp>
        <p:nvSpPr>
          <p:cNvPr id="40" name="テキスト ボックス 39">
            <a:extLst>
              <a:ext uri="{FF2B5EF4-FFF2-40B4-BE49-F238E27FC236}">
                <a16:creationId xmlns:a16="http://schemas.microsoft.com/office/drawing/2014/main" id="{98B53BA9-06E4-40E2-B235-A342C0346B8F}"/>
              </a:ext>
            </a:extLst>
          </p:cNvPr>
          <p:cNvSpPr txBox="1"/>
          <p:nvPr/>
        </p:nvSpPr>
        <p:spPr>
          <a:xfrm>
            <a:off x="6249144" y="3096307"/>
            <a:ext cx="3349886" cy="492443"/>
          </a:xfrm>
          <a:prstGeom prst="rect">
            <a:avLst/>
          </a:prstGeom>
          <a:noFill/>
        </p:spPr>
        <p:txBody>
          <a:bodyPr wrap="square">
            <a:spAutoFit/>
          </a:bodyPr>
          <a:lstStyle/>
          <a:p>
            <a:pPr marL="17100" algn="just"/>
            <a:r>
              <a:rPr lang="ja-JP" altLang="en-US" sz="1300" b="1" kern="100" dirty="0">
                <a:ea typeface="游ゴシック" panose="020B0400000000000000" pitchFamily="50" charset="-128"/>
                <a:cs typeface="Times New Roman" panose="02020603050405020304" pitchFamily="18" charset="0"/>
              </a:rPr>
              <a:t> 図：プチプチリサイクルプロジェクト</a:t>
            </a:r>
            <a:endParaRPr lang="en-US" altLang="ja-JP" sz="1300" b="1" kern="100" dirty="0">
              <a:ea typeface="游ゴシック" panose="020B0400000000000000" pitchFamily="50" charset="-128"/>
              <a:cs typeface="Times New Roman" panose="02020603050405020304" pitchFamily="18" charset="0"/>
            </a:endParaRPr>
          </a:p>
          <a:p>
            <a:pPr marL="17100" algn="just"/>
            <a:r>
              <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出典：川上産業株式会社</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HP</a:t>
            </a:r>
          </a:p>
        </p:txBody>
      </p:sp>
      <p:sp>
        <p:nvSpPr>
          <p:cNvPr id="43" name="テキスト ボックス 42">
            <a:extLst>
              <a:ext uri="{FF2B5EF4-FFF2-40B4-BE49-F238E27FC236}">
                <a16:creationId xmlns:a16="http://schemas.microsoft.com/office/drawing/2014/main" id="{5B1D3B84-EC98-47DF-B98C-D9B6748F1A80}"/>
              </a:ext>
            </a:extLst>
          </p:cNvPr>
          <p:cNvSpPr txBox="1"/>
          <p:nvPr/>
        </p:nvSpPr>
        <p:spPr>
          <a:xfrm>
            <a:off x="606966" y="5033310"/>
            <a:ext cx="6578282" cy="276999"/>
          </a:xfrm>
          <a:prstGeom prst="rect">
            <a:avLst/>
          </a:prstGeom>
          <a:noFill/>
        </p:spPr>
        <p:txBody>
          <a:bodyPr wrap="square">
            <a:spAutoFit/>
          </a:bodyPr>
          <a:lstStyle/>
          <a:p>
            <a:pPr marL="17100" algn="just"/>
            <a:r>
              <a:rPr lang="ja-JP" altLang="en-US" sz="1200" b="1" kern="100" dirty="0">
                <a:ea typeface="游ゴシック" panose="020B0400000000000000" pitchFamily="50" charset="-128"/>
                <a:cs typeface="Times New Roman" panose="02020603050405020304" pitchFamily="18" charset="0"/>
              </a:rPr>
              <a:t>表：店頭回収量</a:t>
            </a:r>
            <a:r>
              <a:rPr lang="en-US" altLang="ja-JP" sz="1200" b="1" kern="100" baseline="30000" dirty="0">
                <a:ea typeface="游ゴシック" panose="020B0400000000000000" pitchFamily="50" charset="-128"/>
                <a:cs typeface="Times New Roman" panose="02020603050405020304" pitchFamily="18" charset="0"/>
              </a:rPr>
              <a:t>※</a:t>
            </a:r>
            <a:r>
              <a:rPr lang="ja-JP" altLang="en-US" sz="1200" b="1" kern="100" dirty="0">
                <a:ea typeface="游ゴシック" panose="020B0400000000000000" pitchFamily="50" charset="-128"/>
                <a:cs typeface="Times New Roman" panose="02020603050405020304" pitchFamily="18" charset="0"/>
              </a:rPr>
              <a:t>の推移（全国・ペットボトル）　</a:t>
            </a:r>
            <a:r>
              <a:rPr lang="en-US" altLang="zh-TW" sz="1100" kern="100" dirty="0">
                <a:ea typeface="游ゴシック" panose="020B0400000000000000" pitchFamily="50" charset="-128"/>
                <a:cs typeface="Times New Roman" panose="02020603050405020304" pitchFamily="18" charset="0"/>
              </a:rPr>
              <a:t>※</a:t>
            </a:r>
            <a:r>
              <a:rPr lang="ja-JP" altLang="en-US" sz="1100" kern="100" dirty="0">
                <a:ea typeface="游ゴシック" panose="020B0400000000000000" pitchFamily="50" charset="-128"/>
                <a:cs typeface="Times New Roman" panose="02020603050405020304" pitchFamily="18" charset="0"/>
              </a:rPr>
              <a:t>日本</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チェーンストア協会</a:t>
            </a:r>
            <a:r>
              <a:rPr lang="en-US" altLang="zh-TW" sz="1100" kern="100" dirty="0">
                <a:latin typeface="游ゴシック" panose="020B0400000000000000" pitchFamily="50" charset="-128"/>
                <a:ea typeface="游ゴシック" panose="020B0400000000000000" pitchFamily="50" charset="-128"/>
                <a:cs typeface="Times New Roman" panose="02020603050405020304" pitchFamily="18" charset="0"/>
              </a:rPr>
              <a:t>HP</a:t>
            </a: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より</a:t>
            </a:r>
            <a:r>
              <a:rPr lang="ja-JP" altLang="en-US" sz="1100" kern="100" dirty="0">
                <a:ea typeface="游ゴシック" panose="020B0400000000000000" pitchFamily="50" charset="-128"/>
                <a:cs typeface="Times New Roman" panose="02020603050405020304" pitchFamily="18" charset="0"/>
              </a:rPr>
              <a:t>大阪府作成</a:t>
            </a:r>
            <a:endParaRPr lang="en-US" altLang="ja-JP" sz="1100" kern="100" dirty="0">
              <a:ea typeface="游ゴシック" panose="020B0400000000000000"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20A3671B-FE91-4E67-8B65-4673288A8012}"/>
              </a:ext>
            </a:extLst>
          </p:cNvPr>
          <p:cNvSpPr txBox="1"/>
          <p:nvPr/>
        </p:nvSpPr>
        <p:spPr>
          <a:xfrm>
            <a:off x="8452129" y="5016747"/>
            <a:ext cx="1008112" cy="308802"/>
          </a:xfrm>
          <a:prstGeom prst="rect">
            <a:avLst/>
          </a:prstGeom>
          <a:noFill/>
        </p:spPr>
        <p:txBody>
          <a:bodyPr wrap="square">
            <a:spAutoFit/>
          </a:bodyPr>
          <a:lstStyle/>
          <a:p>
            <a:pPr algn="r">
              <a:lnSpc>
                <a:spcPts val="1800"/>
              </a:lnSpc>
            </a:pPr>
            <a:r>
              <a:rPr lang="ja-JP" altLang="en-US" sz="1100" dirty="0">
                <a:latin typeface="游ゴシック" panose="020B0400000000000000" pitchFamily="50" charset="-128"/>
                <a:ea typeface="游ゴシック" panose="020B0400000000000000" pitchFamily="50" charset="-128"/>
              </a:rPr>
              <a:t>単位：トン</a:t>
            </a:r>
            <a:endParaRPr lang="en-US" altLang="ja-JP" sz="1100" dirty="0">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4A88A7A3-66CD-45EB-9229-FCD5468ABD45}"/>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5</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947560828"/>
      </p:ext>
    </p:extLst>
  </p:cSld>
  <p:clrMapOvr>
    <a:masterClrMapping/>
  </p:clrMapOvr>
  <p:transition spd="slow" advTm="6662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6EF5B0CF-66D3-4ED1-B906-DAC4D3A7ECA8}"/>
              </a:ext>
            </a:extLst>
          </p:cNvPr>
          <p:cNvSpPr txBox="1"/>
          <p:nvPr/>
        </p:nvSpPr>
        <p:spPr>
          <a:xfrm>
            <a:off x="399776" y="827638"/>
            <a:ext cx="3185072" cy="338554"/>
          </a:xfrm>
          <a:prstGeom prst="rect">
            <a:avLst/>
          </a:prstGeom>
          <a:solidFill>
            <a:srgbClr val="D9E0D6"/>
          </a:solidFill>
          <a:ln w="3175">
            <a:noFill/>
          </a:ln>
        </p:spPr>
        <p:txBody>
          <a:bodyPr wrap="square">
            <a:spAutoFit/>
          </a:bodyPr>
          <a:lstStyle/>
          <a:p>
            <a:pPr algn="ctr">
              <a:spcBef>
                <a:spcPts val="600"/>
              </a:spcBef>
            </a:pPr>
            <a:r>
              <a:rPr lang="ja-JP" altLang="en-US" sz="1600" b="1" dirty="0">
                <a:solidFill>
                  <a:prstClr val="black"/>
                </a:solidFill>
                <a:latin typeface="+mn-ea"/>
                <a:ea typeface="+mn-ea"/>
                <a:cs typeface="Meiryo UI" panose="020B0604030504040204" pitchFamily="50" charset="-128"/>
              </a:rPr>
              <a:t> 自治体と民間事業者の連携（例）</a:t>
            </a:r>
            <a:endParaRPr lang="en-US" altLang="ja-JP" sz="1600" b="1" dirty="0">
              <a:solidFill>
                <a:prstClr val="black"/>
              </a:solidFill>
              <a:latin typeface="+mn-ea"/>
              <a:ea typeface="+mn-ea"/>
              <a:cs typeface="Meiryo UI" panose="020B0604030504040204" pitchFamily="50" charset="-128"/>
            </a:endParaRPr>
          </a:p>
        </p:txBody>
      </p:sp>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民間事業者による自主回収・分別回収の拡大</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3320C489-9BD9-422B-AF9A-26819566B92C}"/>
              </a:ext>
            </a:extLst>
          </p:cNvPr>
          <p:cNvSpPr/>
          <p:nvPr/>
        </p:nvSpPr>
        <p:spPr>
          <a:xfrm>
            <a:off x="1451356" y="6292811"/>
            <a:ext cx="6768752" cy="41086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F50830AE-F865-4AC4-9CF6-B7509DB8E3C0}"/>
              </a:ext>
            </a:extLst>
          </p:cNvPr>
          <p:cNvSpPr txBox="1"/>
          <p:nvPr/>
        </p:nvSpPr>
        <p:spPr>
          <a:xfrm>
            <a:off x="1673440" y="6360934"/>
            <a:ext cx="6326756" cy="302262"/>
          </a:xfrm>
          <a:prstGeom prst="rect">
            <a:avLst/>
          </a:prstGeom>
          <a:noFill/>
        </p:spPr>
        <p:txBody>
          <a:bodyPr wrap="square">
            <a:spAutoFit/>
          </a:bodyPr>
          <a:lstStyle/>
          <a:p>
            <a:pPr marL="36000" algn="ctr">
              <a:lnSpc>
                <a:spcPts val="1700"/>
              </a:lnSpc>
            </a:pPr>
            <a:r>
              <a:rPr lang="ja-JP" altLang="en-US" sz="1300" b="1" dirty="0">
                <a:solidFill>
                  <a:schemeClr val="bg1"/>
                </a:solidFill>
                <a:latin typeface="游ゴシック" panose="020B0400000000000000" pitchFamily="50" charset="-128"/>
                <a:ea typeface="游ゴシック" panose="020B0400000000000000" pitchFamily="50" charset="-128"/>
              </a:rPr>
              <a:t>「行政回収」から「民間回収」への動き（廃棄物 ⇒ 有価物になるケースもある）</a:t>
            </a:r>
          </a:p>
        </p:txBody>
      </p:sp>
      <p:sp>
        <p:nvSpPr>
          <p:cNvPr id="11" name="テキスト ボックス 10">
            <a:extLst>
              <a:ext uri="{FF2B5EF4-FFF2-40B4-BE49-F238E27FC236}">
                <a16:creationId xmlns:a16="http://schemas.microsoft.com/office/drawing/2014/main" id="{7523BD43-02DD-415A-A0E5-596AE50219FA}"/>
              </a:ext>
            </a:extLst>
          </p:cNvPr>
          <p:cNvSpPr txBox="1"/>
          <p:nvPr/>
        </p:nvSpPr>
        <p:spPr>
          <a:xfrm>
            <a:off x="323576" y="1260637"/>
            <a:ext cx="5171427" cy="5069721"/>
          </a:xfrm>
          <a:prstGeom prst="rect">
            <a:avLst/>
          </a:prstGeom>
          <a:noFill/>
        </p:spPr>
        <p:txBody>
          <a:bodyPr wrap="square">
            <a:spAutoFit/>
          </a:bodyPr>
          <a:lstStyle/>
          <a:p>
            <a:pPr algn="just">
              <a:lnSpc>
                <a:spcPts val="1700"/>
              </a:lnSpc>
            </a:pPr>
            <a:r>
              <a:rPr lang="ja-JP" altLang="en-US" sz="1400" b="1" u="sng" dirty="0">
                <a:latin typeface="游ゴシック" panose="020B0400000000000000" pitchFamily="50" charset="-128"/>
                <a:ea typeface="游ゴシック" panose="020B0400000000000000" pitchFamily="50" charset="-128"/>
              </a:rPr>
              <a:t>○ みんなでつなげるペットボトル循環プロジェクト</a:t>
            </a:r>
            <a:r>
              <a:rPr lang="ja-JP" altLang="en-US" sz="1100" u="sng" dirty="0">
                <a:latin typeface="游ゴシック" panose="020B0400000000000000" pitchFamily="50" charset="-128"/>
                <a:ea typeface="游ゴシック" panose="020B0400000000000000" pitchFamily="50" charset="-128"/>
              </a:rPr>
              <a:t>（大阪市）</a:t>
            </a:r>
            <a:endParaRPr lang="en-US" altLang="ja-JP" sz="1100" u="sng"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自治会が集めたペットボトルを「廃棄物」ではなく「有価物」として取扱い、自治会と売買契約を締結した事業者が、ペットボトルを回収し、再資源化事業者へ直接引き渡し。</a:t>
            </a:r>
            <a:endParaRPr lang="en-US" altLang="ja-JP" sz="1200" dirty="0">
              <a:latin typeface="游ゴシック" panose="020B0400000000000000" pitchFamily="50" charset="-128"/>
              <a:ea typeface="游ゴシック" panose="020B0400000000000000" pitchFamily="50" charset="-128"/>
            </a:endParaRPr>
          </a:p>
          <a:p>
            <a:pPr marL="216000" indent="-144000" algn="just">
              <a:lnSpc>
                <a:spcPts val="17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得られた売却益は自治会に還元され、活力ある地域社会づくりに貢献するとともに、ペットボトルの資源循環を推進。</a:t>
            </a:r>
            <a:endParaRPr lang="en-US" altLang="ja-JP" sz="1200" dirty="0">
              <a:latin typeface="游ゴシック" panose="020B0400000000000000" pitchFamily="50" charset="-128"/>
              <a:ea typeface="游ゴシック" panose="020B0400000000000000" pitchFamily="50" charset="-128"/>
            </a:endParaRPr>
          </a:p>
          <a:p>
            <a:pPr algn="just">
              <a:lnSpc>
                <a:spcPts val="1700"/>
              </a:lnSpc>
              <a:spcBef>
                <a:spcPts val="600"/>
              </a:spcBef>
            </a:pPr>
            <a:r>
              <a:rPr lang="ja-JP" altLang="en-US" sz="1400" b="1" u="sng" dirty="0">
                <a:latin typeface="游ゴシック" panose="020B0400000000000000" pitchFamily="50" charset="-128"/>
                <a:ea typeface="游ゴシック" panose="020B0400000000000000" pitchFamily="50" charset="-128"/>
              </a:rPr>
              <a:t>○ コンビニにおけるペットボトル回収</a:t>
            </a:r>
            <a:r>
              <a:rPr lang="ja-JP" altLang="en-US" sz="1100" u="sng" dirty="0">
                <a:latin typeface="游ゴシック" panose="020B0400000000000000" pitchFamily="50" charset="-128"/>
                <a:ea typeface="游ゴシック" panose="020B0400000000000000" pitchFamily="50" charset="-128"/>
              </a:rPr>
              <a:t>（堺市）</a:t>
            </a:r>
            <a:endParaRPr lang="en-US" altLang="ja-JP" sz="1100" u="sng"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大阪府内初の取組として、堺市内のセブン</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イレブン店舗（一部店舗除く）にペットボトル回収機を設置。堺市はセブンイレブン・ジャパンとの連携事業として、本取組の情報発信を実施。</a:t>
            </a:r>
            <a:endParaRPr lang="en-US" altLang="ja-JP" sz="1200" dirty="0">
              <a:latin typeface="游ゴシック" panose="020B0400000000000000" pitchFamily="50" charset="-128"/>
              <a:ea typeface="游ゴシック" panose="020B0400000000000000" pitchFamily="50" charset="-128"/>
            </a:endParaRPr>
          </a:p>
          <a:p>
            <a:pPr algn="just">
              <a:lnSpc>
                <a:spcPts val="1700"/>
              </a:lnSpc>
              <a:spcBef>
                <a:spcPts val="600"/>
              </a:spcBef>
            </a:pPr>
            <a:r>
              <a:rPr lang="ja-JP" altLang="en-US" sz="1400" b="1" u="sng" dirty="0">
                <a:latin typeface="游ゴシック" panose="020B0400000000000000" pitchFamily="50" charset="-128"/>
                <a:ea typeface="游ゴシック" panose="020B0400000000000000" pitchFamily="50" charset="-128"/>
              </a:rPr>
              <a:t>○ 使い捨てコンタクトレンズの空ケース回収 </a:t>
            </a:r>
            <a:r>
              <a:rPr lang="ja-JP" altLang="en-US" sz="1100" u="sng" dirty="0">
                <a:latin typeface="游ゴシック" panose="020B0400000000000000" pitchFamily="50" charset="-128"/>
                <a:ea typeface="游ゴシック" panose="020B0400000000000000" pitchFamily="50" charset="-128"/>
              </a:rPr>
              <a:t>（河内長野市 等）</a:t>
            </a:r>
            <a:endParaRPr lang="en-US" altLang="ja-JP" sz="1100" u="sng"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企業、学校、自治体等と連携して空ケースの回収を実施。自治体においては、庁舎等への回収箱の設置や住民への情報発信等を実施。</a:t>
            </a:r>
            <a:endParaRPr lang="en-US" altLang="ja-JP" sz="1200" dirty="0">
              <a:latin typeface="游ゴシック" panose="020B0400000000000000" pitchFamily="50" charset="-128"/>
              <a:ea typeface="游ゴシック" panose="020B0400000000000000" pitchFamily="50" charset="-128"/>
            </a:endParaRPr>
          </a:p>
          <a:p>
            <a:pPr algn="just">
              <a:lnSpc>
                <a:spcPts val="1700"/>
              </a:lnSpc>
              <a:spcBef>
                <a:spcPts val="600"/>
              </a:spcBef>
            </a:pPr>
            <a:r>
              <a:rPr lang="ja-JP" altLang="en-US" sz="1400" b="1" u="sng" dirty="0">
                <a:latin typeface="游ゴシック" panose="020B0400000000000000" pitchFamily="50" charset="-128"/>
                <a:ea typeface="游ゴシック" panose="020B0400000000000000" pitchFamily="50" charset="-128"/>
              </a:rPr>
              <a:t>○ 企業と自治体の共同による衣類回収</a:t>
            </a:r>
            <a:r>
              <a:rPr lang="ja-JP" altLang="en-US" sz="1050" u="sng" dirty="0">
                <a:latin typeface="游ゴシック" panose="020B0400000000000000" pitchFamily="50" charset="-128"/>
                <a:ea typeface="游ゴシック" panose="020B0400000000000000" pitchFamily="50" charset="-128"/>
              </a:rPr>
              <a:t>（大阪府、吹田市、藤井寺市）</a:t>
            </a:r>
            <a:endParaRPr lang="en-US" altLang="ja-JP" sz="1050" u="sng"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環境省「令和６年度使用済衣類回収のシステム構築に関するモデル実証事業」により、衣類の分別回収を実施。</a:t>
            </a:r>
            <a:endParaRPr lang="en-US" altLang="ja-JP" sz="1200" dirty="0">
              <a:latin typeface="游ゴシック" panose="020B0400000000000000" pitchFamily="50" charset="-128"/>
              <a:ea typeface="游ゴシック" panose="020B0400000000000000" pitchFamily="50" charset="-128"/>
            </a:endParaRPr>
          </a:p>
          <a:p>
            <a:pPr algn="just">
              <a:lnSpc>
                <a:spcPts val="1700"/>
              </a:lnSpc>
              <a:spcBef>
                <a:spcPts val="600"/>
              </a:spcBef>
            </a:pPr>
            <a:r>
              <a:rPr lang="ja-JP" altLang="en-US" sz="1400" b="1" u="sng" dirty="0">
                <a:latin typeface="游ゴシック" panose="020B0400000000000000" pitchFamily="50" charset="-128"/>
                <a:ea typeface="游ゴシック" panose="020B0400000000000000" pitchFamily="50" charset="-128"/>
              </a:rPr>
              <a:t>○ 大阪府リサイクル製品認定制度</a:t>
            </a:r>
            <a:r>
              <a:rPr lang="ja-JP" altLang="en-US" sz="1100" u="sng" dirty="0">
                <a:latin typeface="游ゴシック" panose="020B0400000000000000" pitchFamily="50" charset="-128"/>
                <a:ea typeface="游ゴシック" panose="020B0400000000000000" pitchFamily="50" charset="-128"/>
              </a:rPr>
              <a:t>（大阪府）</a:t>
            </a:r>
            <a:endParaRPr lang="en-US" altLang="ja-JP" sz="1100" u="sng"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基準等に適合する製品を「大阪府認定リサイクル製品」として認定。</a:t>
            </a:r>
            <a:endParaRPr lang="en-US" altLang="ja-JP" sz="1200" dirty="0">
              <a:latin typeface="游ゴシック" panose="020B0400000000000000" pitchFamily="50" charset="-128"/>
              <a:ea typeface="游ゴシック" panose="020B0400000000000000" pitchFamily="50" charset="-128"/>
            </a:endParaRPr>
          </a:p>
          <a:p>
            <a:pPr marL="216000" indent="-144000" algn="just">
              <a:lnSpc>
                <a:spcPts val="1700"/>
              </a:lnSpc>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このうち、使用済みとなったリサイクル製品を製造者が自ら回収し、使用済品が素材としてリサイクルされる製品を、「なにわエコ良品ネクスト」として認定し、府民等に広報・</a:t>
            </a:r>
            <a:r>
              <a:rPr lang="en-US" altLang="ja-JP" sz="1200" dirty="0">
                <a:latin typeface="游ゴシック" panose="020B0400000000000000" pitchFamily="50" charset="-128"/>
                <a:ea typeface="游ゴシック" panose="020B0400000000000000" pitchFamily="50" charset="-128"/>
              </a:rPr>
              <a:t>PR</a:t>
            </a:r>
            <a:r>
              <a:rPr lang="ja-JP" altLang="en-US" sz="1200" dirty="0">
                <a:latin typeface="游ゴシック" panose="020B0400000000000000" pitchFamily="50" charset="-128"/>
                <a:ea typeface="游ゴシック" panose="020B0400000000000000" pitchFamily="50" charset="-128"/>
              </a:rPr>
              <a:t>を実施。</a:t>
            </a:r>
          </a:p>
        </p:txBody>
      </p:sp>
      <p:pic>
        <p:nvPicPr>
          <p:cNvPr id="1026" name="Picture 2" descr="リサイクルの流れを図示しています。">
            <a:extLst>
              <a:ext uri="{FF2B5EF4-FFF2-40B4-BE49-F238E27FC236}">
                <a16:creationId xmlns:a16="http://schemas.microsoft.com/office/drawing/2014/main" id="{529E69AD-B7E7-4C28-A82C-ECC8B4FC874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27360" y="1155285"/>
            <a:ext cx="3931920" cy="222683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1D0765ED-AC3C-4A49-A3ED-0ACFA0A87C23}"/>
              </a:ext>
            </a:extLst>
          </p:cNvPr>
          <p:cNvSpPr txBox="1"/>
          <p:nvPr/>
        </p:nvSpPr>
        <p:spPr>
          <a:xfrm>
            <a:off x="5832228" y="3413629"/>
            <a:ext cx="3931921" cy="477054"/>
          </a:xfrm>
          <a:prstGeom prst="rect">
            <a:avLst/>
          </a:prstGeom>
          <a:noFill/>
        </p:spPr>
        <p:txBody>
          <a:bodyPr wrap="square">
            <a:spAutoFit/>
          </a:bodyPr>
          <a:lstStyle/>
          <a:p>
            <a:pPr marL="17100" algn="just">
              <a:lnSpc>
                <a:spcPts val="1500"/>
              </a:lnSpc>
            </a:pPr>
            <a:r>
              <a:rPr lang="ja-JP" altLang="en-US" sz="1300" b="1" kern="100" dirty="0">
                <a:ea typeface="游ゴシック" panose="020B0400000000000000" pitchFamily="50" charset="-128"/>
                <a:cs typeface="Times New Roman" panose="02020603050405020304" pitchFamily="18" charset="0"/>
              </a:rPr>
              <a:t> </a:t>
            </a:r>
            <a:r>
              <a:rPr lang="ja-JP" altLang="en-US" sz="1200" b="1" kern="100" dirty="0">
                <a:ea typeface="游ゴシック" panose="020B0400000000000000" pitchFamily="50" charset="-128"/>
                <a:cs typeface="Times New Roman" panose="02020603050405020304" pitchFamily="18" charset="0"/>
              </a:rPr>
              <a:t>図：みんなでつなげるペットボトル循環プロジェクト</a:t>
            </a:r>
            <a:endParaRPr lang="en-US" altLang="ja-JP" sz="1200" b="1" kern="100" dirty="0">
              <a:ea typeface="游ゴシック" panose="020B0400000000000000" pitchFamily="50" charset="-128"/>
              <a:cs typeface="Times New Roman" panose="02020603050405020304" pitchFamily="18" charset="0"/>
            </a:endParaRPr>
          </a:p>
          <a:p>
            <a:pPr marL="17100" algn="just">
              <a:lnSpc>
                <a:spcPts val="1500"/>
              </a:lnSpc>
            </a:pPr>
            <a:r>
              <a:rPr lang="en-US" altLang="ja-JP" sz="13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kern="100" dirty="0">
                <a:latin typeface="游ゴシック" panose="020B0400000000000000" pitchFamily="50" charset="-128"/>
                <a:ea typeface="游ゴシック" panose="020B0400000000000000" pitchFamily="50" charset="-128"/>
                <a:cs typeface="Times New Roman" panose="02020603050405020304" pitchFamily="18" charset="0"/>
              </a:rPr>
              <a:t>出典：大阪市</a:t>
            </a:r>
            <a:r>
              <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rPr>
              <a:t>HP</a:t>
            </a:r>
          </a:p>
        </p:txBody>
      </p:sp>
      <p:pic>
        <p:nvPicPr>
          <p:cNvPr id="25" name="図 24">
            <a:extLst>
              <a:ext uri="{FF2B5EF4-FFF2-40B4-BE49-F238E27FC236}">
                <a16:creationId xmlns:a16="http://schemas.microsoft.com/office/drawing/2014/main" id="{0C6AA5A2-E580-46E5-B396-FE5DA2BDFBB1}"/>
              </a:ext>
            </a:extLst>
          </p:cNvPr>
          <p:cNvPicPr>
            <a:picLocks noChangeAspect="1"/>
          </p:cNvPicPr>
          <p:nvPr/>
        </p:nvPicPr>
        <p:blipFill>
          <a:blip r:embed="rId5"/>
          <a:stretch>
            <a:fillRect/>
          </a:stretch>
        </p:blipFill>
        <p:spPr>
          <a:xfrm>
            <a:off x="6027403" y="4025294"/>
            <a:ext cx="1332000" cy="1776000"/>
          </a:xfrm>
          <a:prstGeom prst="rect">
            <a:avLst/>
          </a:prstGeom>
          <a:effectLst>
            <a:outerShdw blurRad="63500" sx="102000" sy="102000" algn="ctr" rotWithShape="0">
              <a:prstClr val="black">
                <a:alpha val="40000"/>
              </a:prstClr>
            </a:outerShdw>
          </a:effectLst>
        </p:spPr>
      </p:pic>
      <p:pic>
        <p:nvPicPr>
          <p:cNvPr id="1028" name="Picture 4" descr="「なにわエコ良品ネクスト」認定マーク">
            <a:extLst>
              <a:ext uri="{FF2B5EF4-FFF2-40B4-BE49-F238E27FC236}">
                <a16:creationId xmlns:a16="http://schemas.microsoft.com/office/drawing/2014/main" id="{7298FA0B-F464-4FD0-A16C-19D98A79C1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9606" y="4535171"/>
            <a:ext cx="1800000" cy="117573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C77764D8-1BF3-43FB-858D-CE3467254D2F}"/>
              </a:ext>
            </a:extLst>
          </p:cNvPr>
          <p:cNvSpPr txBox="1"/>
          <p:nvPr/>
        </p:nvSpPr>
        <p:spPr>
          <a:xfrm>
            <a:off x="5511577" y="5888343"/>
            <a:ext cx="2244779" cy="276999"/>
          </a:xfrm>
          <a:prstGeom prst="rect">
            <a:avLst/>
          </a:prstGeom>
          <a:noFill/>
        </p:spPr>
        <p:txBody>
          <a:bodyPr wrap="square">
            <a:spAutoFit/>
          </a:bodyPr>
          <a:lstStyle/>
          <a:p>
            <a:pPr marL="17100" algn="ctr"/>
            <a:r>
              <a:rPr lang="ja-JP" altLang="en-US" sz="1200" b="1" kern="100" dirty="0">
                <a:ea typeface="游ゴシック" panose="020B0400000000000000" pitchFamily="50" charset="-128"/>
                <a:cs typeface="Times New Roman" panose="02020603050405020304" pitchFamily="18" charset="0"/>
              </a:rPr>
              <a:t> 図：衣類の回収ボックス</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885D5B14-EA96-436E-B330-C7733BE1B886}"/>
              </a:ext>
            </a:extLst>
          </p:cNvPr>
          <p:cNvSpPr txBox="1"/>
          <p:nvPr/>
        </p:nvSpPr>
        <p:spPr>
          <a:xfrm>
            <a:off x="7488696" y="5774875"/>
            <a:ext cx="2335194" cy="430887"/>
          </a:xfrm>
          <a:prstGeom prst="rect">
            <a:avLst/>
          </a:prstGeom>
          <a:noFill/>
        </p:spPr>
        <p:txBody>
          <a:bodyPr wrap="square">
            <a:spAutoFit/>
          </a:bodyPr>
          <a:lstStyle/>
          <a:p>
            <a:pPr marL="17100" algn="ctr"/>
            <a:r>
              <a:rPr lang="ja-JP" altLang="en-US" sz="1200" b="1" kern="100" dirty="0">
                <a:ea typeface="游ゴシック" panose="020B0400000000000000" pitchFamily="50" charset="-128"/>
                <a:cs typeface="Times New Roman" panose="02020603050405020304" pitchFamily="18" charset="0"/>
              </a:rPr>
              <a:t> 図：認定マーク</a:t>
            </a:r>
            <a:endParaRPr lang="en-US" altLang="ja-JP" sz="1200" b="1" kern="100" dirty="0">
              <a:ea typeface="游ゴシック" panose="020B0400000000000000" pitchFamily="50" charset="-128"/>
              <a:cs typeface="Times New Roman" panose="02020603050405020304" pitchFamily="18" charset="0"/>
            </a:endParaRPr>
          </a:p>
          <a:p>
            <a:pPr marL="17100" algn="ctr"/>
            <a:r>
              <a:rPr lang="ja-JP" altLang="en-US" sz="1000" b="1" kern="100" dirty="0">
                <a:latin typeface="游ゴシック" panose="020B0400000000000000" pitchFamily="50" charset="-128"/>
                <a:ea typeface="游ゴシック" panose="020B0400000000000000" pitchFamily="50" charset="-128"/>
                <a:cs typeface="Times New Roman" panose="02020603050405020304" pitchFamily="18" charset="0"/>
              </a:rPr>
              <a:t>（大阪府リサイクル製品認定制度）</a:t>
            </a:r>
            <a:endParaRPr lang="en-US" altLang="ja-JP" sz="10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8F522B30-78EF-4422-BBBB-6CF11A40D2F4}"/>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6</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515849898"/>
      </p:ext>
    </p:extLst>
  </p:cSld>
  <p:clrMapOvr>
    <a:masterClrMapping/>
  </p:clrMapOvr>
  <p:transition spd="slow" advTm="6662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次期計画の目標設定の考え方（案）</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C7D5923-DD03-4EB9-A9CD-E740697DEDFB}"/>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7</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4E53ECBE-92A9-458A-B2CE-9E6D8C1D1D23}"/>
              </a:ext>
            </a:extLst>
          </p:cNvPr>
          <p:cNvSpPr txBox="1"/>
          <p:nvPr/>
        </p:nvSpPr>
        <p:spPr>
          <a:xfrm>
            <a:off x="438894" y="3932221"/>
            <a:ext cx="9110494" cy="643894"/>
          </a:xfrm>
          <a:prstGeom prst="rect">
            <a:avLst/>
          </a:prstGeom>
          <a:noFill/>
        </p:spPr>
        <p:txBody>
          <a:bodyPr wrap="square">
            <a:spAutoFit/>
          </a:bodyPr>
          <a:lstStyle/>
          <a:p>
            <a:pPr marL="288000" indent="-288000" algn="just">
              <a:lnSpc>
                <a:spcPts val="2200"/>
              </a:lnSpc>
              <a:spcBef>
                <a:spcPts val="1200"/>
              </a:spcBef>
              <a:buFont typeface="Meiryo UI" panose="020B0604030504040204" pitchFamily="50" charset="-128"/>
              <a:buChar char="※"/>
            </a:pPr>
            <a:r>
              <a:rPr lang="ja-JP" altLang="en-US" sz="1500" kern="100" dirty="0">
                <a:latin typeface="游ゴシック" panose="020B0400000000000000" pitchFamily="50" charset="-128"/>
                <a:ea typeface="游ゴシック" panose="020B0400000000000000" pitchFamily="50" charset="-128"/>
                <a:cs typeface="Courier New" panose="02070309020205020404" pitchFamily="49" charset="0"/>
              </a:rPr>
              <a:t>一般廃棄物については、市町村別の数値（排出量、最終処分量、再生利用率）についても把握して毎年度公表する。</a:t>
            </a:r>
            <a:endParaRPr lang="en-US" altLang="ja-JP" sz="1500"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3" name="テキスト ボックス 12">
            <a:extLst>
              <a:ext uri="{FF2B5EF4-FFF2-40B4-BE49-F238E27FC236}">
                <a16:creationId xmlns:a16="http://schemas.microsoft.com/office/drawing/2014/main" id="{524294A9-213A-4940-8677-A4E5BCD8415D}"/>
              </a:ext>
            </a:extLst>
          </p:cNvPr>
          <p:cNvSpPr txBox="1"/>
          <p:nvPr/>
        </p:nvSpPr>
        <p:spPr>
          <a:xfrm>
            <a:off x="403428" y="908720"/>
            <a:ext cx="9206920" cy="584775"/>
          </a:xfrm>
          <a:prstGeom prst="rect">
            <a:avLst/>
          </a:prstGeom>
          <a:noFill/>
        </p:spPr>
        <p:txBody>
          <a:bodyPr wrap="square">
            <a:spAutoFit/>
          </a:bodyPr>
          <a:lstStyle/>
          <a:p>
            <a:pPr marL="285750" indent="-285750">
              <a:buFont typeface="Wingdings" panose="05000000000000000000" pitchFamily="2" charset="2"/>
              <a:buChar char="u"/>
            </a:pPr>
            <a:r>
              <a:rPr lang="ja-JP" altLang="en-US" sz="1600" kern="100" dirty="0">
                <a:latin typeface="游ゴシック" panose="020B0400000000000000" pitchFamily="50" charset="-128"/>
                <a:ea typeface="游ゴシック" panose="020B0400000000000000" pitchFamily="50" charset="-128"/>
                <a:cs typeface="Courier New" panose="02070309020205020404" pitchFamily="49" charset="0"/>
              </a:rPr>
              <a:t>大阪府における循環型社会の形成の進捗状況を把握、評価するため、代表的な指標について、計画期間において達成すべき</a:t>
            </a:r>
            <a:r>
              <a:rPr lang="ja-JP" altLang="en-US" sz="1600" b="1" kern="100" dirty="0">
                <a:latin typeface="游ゴシック" panose="020B0400000000000000" pitchFamily="50" charset="-128"/>
                <a:ea typeface="游ゴシック" panose="020B0400000000000000" pitchFamily="50" charset="-128"/>
                <a:cs typeface="Courier New" panose="02070309020205020404" pitchFamily="49" charset="0"/>
              </a:rPr>
              <a:t>「目標」</a:t>
            </a:r>
            <a:r>
              <a:rPr lang="ja-JP" altLang="en-US" sz="1600" kern="100" dirty="0">
                <a:latin typeface="游ゴシック" panose="020B0400000000000000" pitchFamily="50" charset="-128"/>
                <a:ea typeface="游ゴシック" panose="020B0400000000000000" pitchFamily="50" charset="-128"/>
                <a:cs typeface="Courier New" panose="02070309020205020404" pitchFamily="49" charset="0"/>
              </a:rPr>
              <a:t>を定める。</a:t>
            </a:r>
            <a:endParaRPr lang="en-US" altLang="ja-JP" sz="1600"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4" name="正方形/長方形 13">
            <a:extLst>
              <a:ext uri="{FF2B5EF4-FFF2-40B4-BE49-F238E27FC236}">
                <a16:creationId xmlns:a16="http://schemas.microsoft.com/office/drawing/2014/main" id="{8091319A-9851-41F3-94F4-290349A64837}"/>
              </a:ext>
            </a:extLst>
          </p:cNvPr>
          <p:cNvSpPr/>
          <p:nvPr/>
        </p:nvSpPr>
        <p:spPr>
          <a:xfrm>
            <a:off x="647596" y="1493495"/>
            <a:ext cx="8854976" cy="748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71768AF9-F699-4540-BC07-5E57C6AEF722}"/>
              </a:ext>
            </a:extLst>
          </p:cNvPr>
          <p:cNvSpPr txBox="1"/>
          <p:nvPr/>
        </p:nvSpPr>
        <p:spPr>
          <a:xfrm>
            <a:off x="753684" y="1568582"/>
            <a:ext cx="8663811" cy="598818"/>
          </a:xfrm>
          <a:prstGeom prst="rect">
            <a:avLst/>
          </a:prstGeom>
          <a:noFill/>
        </p:spPr>
        <p:txBody>
          <a:bodyPr wrap="square">
            <a:spAutoFit/>
          </a:bodyPr>
          <a:lstStyle/>
          <a:p>
            <a:pPr marL="144000" indent="-144000" algn="just">
              <a:lnSpc>
                <a:spcPts val="2000"/>
              </a:lnSpc>
              <a:buFont typeface="Wingdings" panose="05000000000000000000" pitchFamily="2" charset="2"/>
              <a:buChar char=""/>
            </a:pPr>
            <a:r>
              <a:rPr lang="ja-JP" altLang="en-US" sz="1500" b="1" kern="100" dirty="0">
                <a:latin typeface="游ゴシック" panose="020B0400000000000000" pitchFamily="50" charset="-128"/>
                <a:ea typeface="游ゴシック" panose="020B0400000000000000" pitchFamily="50" charset="-128"/>
                <a:cs typeface="Courier New" panose="02070309020205020404" pitchFamily="49" charset="0"/>
              </a:rPr>
              <a:t>目標値の設定については、府の実態を踏まえて、単純将来予測（人口減少）及び、現実的な施策効果（見込み）の積み上げを行う。</a:t>
            </a:r>
            <a:endParaRPr lang="en-US" altLang="ja-JP" sz="1500" b="1"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6" name="テキスト ボックス 15">
            <a:extLst>
              <a:ext uri="{FF2B5EF4-FFF2-40B4-BE49-F238E27FC236}">
                <a16:creationId xmlns:a16="http://schemas.microsoft.com/office/drawing/2014/main" id="{0E1FA5BE-E585-40C1-9A5F-DA58B30E2A96}"/>
              </a:ext>
            </a:extLst>
          </p:cNvPr>
          <p:cNvSpPr txBox="1"/>
          <p:nvPr/>
        </p:nvSpPr>
        <p:spPr>
          <a:xfrm>
            <a:off x="403428" y="2624820"/>
            <a:ext cx="9206920" cy="584775"/>
          </a:xfrm>
          <a:prstGeom prst="rect">
            <a:avLst/>
          </a:prstGeom>
          <a:noFill/>
        </p:spPr>
        <p:txBody>
          <a:bodyPr wrap="square">
            <a:spAutoFit/>
          </a:bodyPr>
          <a:lstStyle/>
          <a:p>
            <a:pPr marL="285750" indent="-285750">
              <a:buFont typeface="Wingdings" panose="05000000000000000000" pitchFamily="2" charset="2"/>
              <a:buChar char="u"/>
            </a:pPr>
            <a:r>
              <a:rPr lang="ja-JP" altLang="en-US" sz="1600" kern="100" dirty="0">
                <a:latin typeface="游ゴシック" panose="020B0400000000000000" pitchFamily="50" charset="-128"/>
                <a:ea typeface="游ゴシック" panose="020B0400000000000000" pitchFamily="50" charset="-128"/>
                <a:cs typeface="Courier New" panose="02070309020205020404" pitchFamily="49" charset="0"/>
              </a:rPr>
              <a:t>「目標値」に対する進捗状況の要因分析、各施策の実施効果の把握・進行管理、各主体の取組の進捗状況の把握に用いる「</a:t>
            </a:r>
            <a:r>
              <a:rPr lang="ja-JP" altLang="en-US" sz="1600" b="1" kern="100" dirty="0">
                <a:latin typeface="游ゴシック" panose="020B0400000000000000" pitchFamily="50" charset="-128"/>
                <a:ea typeface="游ゴシック" panose="020B0400000000000000" pitchFamily="50" charset="-128"/>
                <a:cs typeface="Courier New" panose="02070309020205020404" pitchFamily="49" charset="0"/>
              </a:rPr>
              <a:t>参考指標</a:t>
            </a:r>
            <a:r>
              <a:rPr lang="ja-JP" altLang="en-US" sz="1600" kern="100" dirty="0">
                <a:latin typeface="游ゴシック" panose="020B0400000000000000" pitchFamily="50" charset="-128"/>
                <a:ea typeface="游ゴシック" panose="020B0400000000000000" pitchFamily="50" charset="-128"/>
                <a:cs typeface="Courier New" panose="02070309020205020404" pitchFamily="49" charset="0"/>
              </a:rPr>
              <a:t>」を定める。</a:t>
            </a:r>
          </a:p>
        </p:txBody>
      </p:sp>
      <p:sp>
        <p:nvSpPr>
          <p:cNvPr id="17" name="正方形/長方形 16">
            <a:extLst>
              <a:ext uri="{FF2B5EF4-FFF2-40B4-BE49-F238E27FC236}">
                <a16:creationId xmlns:a16="http://schemas.microsoft.com/office/drawing/2014/main" id="{0D81D0C2-FD65-46EF-8EAA-0F0A88E6AAE4}"/>
              </a:ext>
            </a:extLst>
          </p:cNvPr>
          <p:cNvSpPr/>
          <p:nvPr/>
        </p:nvSpPr>
        <p:spPr>
          <a:xfrm>
            <a:off x="647596" y="3209595"/>
            <a:ext cx="8854976" cy="50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38C271F8-4CE6-49E2-8E78-422327ABC20E}"/>
              </a:ext>
            </a:extLst>
          </p:cNvPr>
          <p:cNvSpPr txBox="1"/>
          <p:nvPr/>
        </p:nvSpPr>
        <p:spPr>
          <a:xfrm>
            <a:off x="753684" y="3296920"/>
            <a:ext cx="8748888" cy="338747"/>
          </a:xfrm>
          <a:prstGeom prst="rect">
            <a:avLst/>
          </a:prstGeom>
          <a:noFill/>
        </p:spPr>
        <p:txBody>
          <a:bodyPr wrap="square">
            <a:spAutoFit/>
          </a:bodyPr>
          <a:lstStyle/>
          <a:p>
            <a:pPr marL="144000" indent="-144000" algn="just">
              <a:lnSpc>
                <a:spcPts val="2000"/>
              </a:lnSpc>
              <a:spcBef>
                <a:spcPts val="1200"/>
              </a:spcBef>
              <a:buFont typeface="Wingdings" panose="05000000000000000000" pitchFamily="2" charset="2"/>
              <a:buChar char=""/>
            </a:pPr>
            <a:r>
              <a:rPr lang="ja-JP" altLang="en-US" sz="1500" b="1" kern="100" dirty="0">
                <a:latin typeface="游ゴシック" panose="020B0400000000000000" pitchFamily="50" charset="-128"/>
                <a:ea typeface="游ゴシック" panose="020B0400000000000000" pitchFamily="50" charset="-128"/>
                <a:cs typeface="Courier New" panose="02070309020205020404" pitchFamily="49" charset="0"/>
              </a:rPr>
              <a:t>府内全体の実態が正確に反映されていない項目、推計等により算定される項目は参考指標とする。</a:t>
            </a:r>
            <a:endParaRPr lang="en-US" altLang="ja-JP" sz="1500"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3030898163"/>
      </p:ext>
    </p:extLst>
  </p:cSld>
  <p:clrMapOvr>
    <a:masterClrMapping/>
  </p:clrMapOvr>
  <p:transition spd="slow" advTm="6662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a:extLst>
              <a:ext uri="{FF2B5EF4-FFF2-40B4-BE49-F238E27FC236}">
                <a16:creationId xmlns:a16="http://schemas.microsoft.com/office/drawing/2014/main" id="{ABD60A07-9F0E-40B8-9B0B-5F7AC4E27254}"/>
              </a:ext>
            </a:extLst>
          </p:cNvPr>
          <p:cNvSpPr txBox="1">
            <a:spLocks/>
          </p:cNvSpPr>
          <p:nvPr/>
        </p:nvSpPr>
        <p:spPr>
          <a:xfrm>
            <a:off x="25381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200" kern="0" dirty="0">
                <a:solidFill>
                  <a:srgbClr val="006600"/>
                </a:solidFill>
                <a:latin typeface="+mn-ea"/>
                <a:ea typeface="+mn-ea"/>
              </a:rPr>
              <a:t>目標項目（案）：一般廃棄物</a:t>
            </a:r>
          </a:p>
        </p:txBody>
      </p:sp>
      <p:pic>
        <p:nvPicPr>
          <p:cNvPr id="6" name="図 5">
            <a:extLst>
              <a:ext uri="{FF2B5EF4-FFF2-40B4-BE49-F238E27FC236}">
                <a16:creationId xmlns:a16="http://schemas.microsoft.com/office/drawing/2014/main" id="{22D471E5-1294-47E4-B591-DA13FF733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8464" cy="6858592"/>
          </a:xfrm>
          <a:prstGeom prst="rect">
            <a:avLst/>
          </a:prstGeom>
        </p:spPr>
      </p:pic>
      <p:cxnSp>
        <p:nvCxnSpPr>
          <p:cNvPr id="19" name="直線コネクタ 18">
            <a:extLst>
              <a:ext uri="{FF2B5EF4-FFF2-40B4-BE49-F238E27FC236}">
                <a16:creationId xmlns:a16="http://schemas.microsoft.com/office/drawing/2014/main" id="{070BD6D4-72D5-4365-B0A9-D2169A95ED2B}"/>
              </a:ext>
            </a:extLst>
          </p:cNvPr>
          <p:cNvCxnSpPr>
            <a:cxnSpLocks/>
          </p:cNvCxnSpPr>
          <p:nvPr/>
        </p:nvCxnSpPr>
        <p:spPr>
          <a:xfrm>
            <a:off x="200472" y="681648"/>
            <a:ext cx="964907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F2D34E8-76B3-49FE-8E87-E8910902B2B4}"/>
              </a:ext>
            </a:extLst>
          </p:cNvPr>
          <p:cNvSpPr txBox="1"/>
          <p:nvPr/>
        </p:nvSpPr>
        <p:spPr>
          <a:xfrm>
            <a:off x="518680" y="1216095"/>
            <a:ext cx="9046608" cy="830997"/>
          </a:xfrm>
          <a:prstGeom prst="rect">
            <a:avLst/>
          </a:prstGeom>
          <a:noFill/>
        </p:spPr>
        <p:txBody>
          <a:bodyPr wrap="square">
            <a:spAutoFit/>
          </a:bodyPr>
          <a:lstStyle/>
          <a:p>
            <a:pPr marL="144000" indent="-144000" algn="just">
              <a:buFont typeface="Wingdings" panose="05000000000000000000" pitchFamily="2" charset="2"/>
              <a:buChar char=""/>
            </a:pPr>
            <a:r>
              <a:rPr lang="ja-JP" altLang="en-US" sz="1600" kern="100" dirty="0">
                <a:effectLst/>
                <a:ea typeface="游ゴシック" panose="020B0400000000000000" pitchFamily="50" charset="-128"/>
                <a:cs typeface="Times New Roman" panose="02020603050405020304" pitchFamily="18" charset="0"/>
              </a:rPr>
              <a:t>資源を効率的に有効利用するという観点から、２Ｒやシェアリングサービス、リペア等といった「ごみの減量化」を推進することが重要であり、府民、事業者、行政における排出抑制の取組の進捗状況</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を表す</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ことができるため</a:t>
            </a:r>
            <a:r>
              <a:rPr lang="ja-JP" altLang="en-US" sz="16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553AEA5-5A14-4E7F-8B73-AA702122FC0D}"/>
              </a:ext>
            </a:extLst>
          </p:cNvPr>
          <p:cNvSpPr txBox="1"/>
          <p:nvPr/>
        </p:nvSpPr>
        <p:spPr>
          <a:xfrm>
            <a:off x="372132" y="884436"/>
            <a:ext cx="5732996" cy="338554"/>
          </a:xfrm>
          <a:prstGeom prst="rect">
            <a:avLst/>
          </a:prstGeom>
          <a:noFill/>
        </p:spPr>
        <p:txBody>
          <a:bodyPr wrap="square">
            <a:spAutoFit/>
          </a:bodyPr>
          <a:lstStyle/>
          <a:p>
            <a:pPr marL="17100" algn="just"/>
            <a:r>
              <a:rPr lang="ja-JP" altLang="en-US" sz="1600" b="1" kern="100" dirty="0">
                <a:ea typeface="游ゴシック" panose="020B0400000000000000" pitchFamily="50" charset="-128"/>
                <a:cs typeface="Times New Roman" panose="02020603050405020304" pitchFamily="18" charset="0"/>
              </a:rPr>
              <a:t>♦ 排出量（総量及び１人１日当たり</a:t>
            </a:r>
            <a:r>
              <a:rPr lang="en-US" altLang="ja-JP" sz="1600" b="1" kern="100" baseline="30000" dirty="0">
                <a:ea typeface="游ゴシック" panose="020B0400000000000000" pitchFamily="50" charset="-128"/>
                <a:cs typeface="Times New Roman" panose="02020603050405020304" pitchFamily="18" charset="0"/>
              </a:rPr>
              <a:t>※</a:t>
            </a:r>
            <a:r>
              <a:rPr lang="ja-JP" altLang="en-US" sz="1600" b="1" kern="100" dirty="0">
                <a:ea typeface="游ゴシック" panose="020B0400000000000000" pitchFamily="50" charset="-128"/>
                <a:cs typeface="Times New Roman" panose="02020603050405020304" pitchFamily="18" charset="0"/>
              </a:rPr>
              <a:t>）</a:t>
            </a:r>
            <a:endParaRPr lang="en-US" altLang="ja-JP" sz="1600" b="1" kern="100" dirty="0">
              <a:ea typeface="游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A02581B-458B-4EAD-BCBA-E6BE19FCF1BC}"/>
              </a:ext>
            </a:extLst>
          </p:cNvPr>
          <p:cNvSpPr txBox="1"/>
          <p:nvPr/>
        </p:nvSpPr>
        <p:spPr>
          <a:xfrm>
            <a:off x="518680" y="2477811"/>
            <a:ext cx="9046608" cy="1077218"/>
          </a:xfrm>
          <a:prstGeom prst="rect">
            <a:avLst/>
          </a:prstGeom>
          <a:noFill/>
        </p:spPr>
        <p:txBody>
          <a:bodyPr wrap="square">
            <a:spAutoFit/>
          </a:bodyPr>
          <a:lstStyle/>
          <a:p>
            <a:pPr marL="144000" indent="-144000" algn="just">
              <a:buFont typeface="Wingdings" panose="05000000000000000000" pitchFamily="2" charset="2"/>
              <a:buChar char=""/>
            </a:pPr>
            <a:r>
              <a:rPr lang="ja-JP" altLang="en-US" sz="1600" kern="100" dirty="0">
                <a:effectLst/>
                <a:ea typeface="游ゴシック" panose="020B0400000000000000" pitchFamily="50" charset="-128"/>
                <a:cs typeface="Times New Roman" panose="02020603050405020304" pitchFamily="18" charset="0"/>
              </a:rPr>
              <a:t>資源を循環的に有効利用するという観点から、資源ごみの分別排出、再資源化、再生材の製品への使用といった「資源循環」を推進し、天然資源の投入を必要最小限にすることも重要であり、「ごみの減量化」と併せて、府民、事業者、市町村における取組成果として最終的に表れるのが「最終処分量」であるため。</a:t>
            </a:r>
            <a:endParaRPr lang="en-US" altLang="ja-JP" sz="1600" kern="100" dirty="0">
              <a:effectLst/>
              <a:ea typeface="游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D79E8D3-9979-48B9-82F4-955200DD6C97}"/>
              </a:ext>
            </a:extLst>
          </p:cNvPr>
          <p:cNvSpPr txBox="1"/>
          <p:nvPr/>
        </p:nvSpPr>
        <p:spPr>
          <a:xfrm>
            <a:off x="372132" y="2146152"/>
            <a:ext cx="4364844" cy="338554"/>
          </a:xfrm>
          <a:prstGeom prst="rect">
            <a:avLst/>
          </a:prstGeom>
          <a:noFill/>
        </p:spPr>
        <p:txBody>
          <a:bodyPr wrap="square">
            <a:spAutoFit/>
          </a:bodyPr>
          <a:lstStyle/>
          <a:p>
            <a:pPr marL="17100" algn="just"/>
            <a:r>
              <a:rPr lang="ja-JP" altLang="en-US" sz="1600" b="1" kern="100" dirty="0">
                <a:ea typeface="游ゴシック" panose="020B0400000000000000" pitchFamily="50" charset="-128"/>
                <a:cs typeface="Times New Roman" panose="02020603050405020304" pitchFamily="18" charset="0"/>
              </a:rPr>
              <a:t>♦ 最終処分量（総量及び１人１日当たり</a:t>
            </a:r>
            <a:r>
              <a:rPr lang="en-US" altLang="ja-JP" sz="1600" b="1" kern="100" baseline="30000" dirty="0">
                <a:ea typeface="游ゴシック" panose="020B0400000000000000" pitchFamily="50" charset="-128"/>
                <a:cs typeface="Times New Roman" panose="02020603050405020304" pitchFamily="18" charset="0"/>
              </a:rPr>
              <a:t>※</a:t>
            </a:r>
            <a:r>
              <a:rPr lang="ja-JP" altLang="en-US" sz="1600" b="1" kern="100" dirty="0">
                <a:ea typeface="游ゴシック" panose="020B0400000000000000" pitchFamily="50" charset="-128"/>
                <a:cs typeface="Times New Roman" panose="02020603050405020304" pitchFamily="18" charset="0"/>
              </a:rPr>
              <a:t>）</a:t>
            </a:r>
            <a:endParaRPr lang="en-US" altLang="ja-JP" sz="1600" b="1" kern="100" dirty="0">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45CCCD9-8588-486A-B240-E9AE1C7FEE91}"/>
              </a:ext>
            </a:extLst>
          </p:cNvPr>
          <p:cNvSpPr txBox="1"/>
          <p:nvPr/>
        </p:nvSpPr>
        <p:spPr>
          <a:xfrm>
            <a:off x="387764" y="3867394"/>
            <a:ext cx="8992880" cy="307777"/>
          </a:xfrm>
          <a:prstGeom prst="rect">
            <a:avLst/>
          </a:prstGeom>
          <a:noFill/>
        </p:spPr>
        <p:txBody>
          <a:bodyPr wrap="square">
            <a:spAutoFit/>
          </a:bodyPr>
          <a:lstStyle/>
          <a:p>
            <a:pPr marL="285750" indent="-285750" algn="just">
              <a:spcBef>
                <a:spcPts val="600"/>
              </a:spcBef>
              <a:buFont typeface="Meiryo UI" panose="020B0604030504040204" pitchFamily="50" charset="-128"/>
              <a:buChar char="※"/>
            </a:pPr>
            <a:r>
              <a:rPr lang="ja-JP" altLang="en-US" sz="1400" kern="100" dirty="0">
                <a:ea typeface="游ゴシック" panose="020B0400000000000000" pitchFamily="50" charset="-128"/>
                <a:cs typeface="Times New Roman" panose="02020603050405020304" pitchFamily="18" charset="0"/>
              </a:rPr>
              <a:t>「１人１日当たり」とすることで、人口減少による影響を含めず、取組状況のみを反映するものとなる。</a:t>
            </a:r>
            <a:endParaRPr lang="en-US" altLang="ja-JP" sz="1400" kern="100" dirty="0">
              <a:ea typeface="游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26EC48C5-1C5A-47D5-A9C1-2AA1D681562A}"/>
              </a:ext>
            </a:extLst>
          </p:cNvPr>
          <p:cNvSpPr txBox="1"/>
          <p:nvPr/>
        </p:nvSpPr>
        <p:spPr>
          <a:xfrm>
            <a:off x="9610348" y="6586529"/>
            <a:ext cx="288032" cy="266740"/>
          </a:xfrm>
          <a:prstGeom prst="rect">
            <a:avLst/>
          </a:prstGeom>
          <a:noFill/>
        </p:spPr>
        <p:txBody>
          <a:bodyPr wrap="square">
            <a:spAutoFit/>
          </a:bodyPr>
          <a:lstStyle/>
          <a:p>
            <a:pPr algn="ctr">
              <a:lnSpc>
                <a:spcPts val="1400"/>
              </a:lnSpc>
            </a:pPr>
            <a:r>
              <a:rPr lang="en-US" altLang="ja-JP" sz="1100"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8</a:t>
            </a:r>
            <a:endParaRPr lang="en-US" altLang="ja-JP" sz="1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141464106"/>
      </p:ext>
    </p:extLst>
  </p:cSld>
  <p:clrMapOvr>
    <a:masterClrMapping/>
  </p:clrMapOvr>
  <p:transition spd="slow" advTm="66620"/>
</p:sld>
</file>

<file path=ppt/theme/theme1.xml><?xml version="1.0" encoding="utf-8"?>
<a:theme xmlns:a="http://schemas.openxmlformats.org/drawingml/2006/main" name="Level">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3666</Words>
  <Application>Microsoft Office PowerPoint</Application>
  <PresentationFormat>A4 210 x 297 mm</PresentationFormat>
  <Paragraphs>363</Paragraphs>
  <Slides>13</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ＭＳ Ｐゴシック</vt:lpstr>
      <vt:lpstr>游ゴシック</vt:lpstr>
      <vt:lpstr>Arial</vt:lpstr>
      <vt:lpstr>Garamond</vt:lpstr>
      <vt:lpstr>Times New Roman</vt:lpstr>
      <vt:lpstr>Verdana</vt:lpstr>
      <vt:lpstr>Wingdings</vt:lpstr>
      <vt:lpstr>Level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2025-06-19T06:10:42Z</dcterms:created>
  <dcterms:modified xsi:type="dcterms:W3CDTF">2025-06-19T06:10:45Z</dcterms:modified>
</cp:coreProperties>
</file>