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自立支援課" initials="O" lastIdx="1" clrIdx="0">
    <p:extLst>
      <p:ext uri="{19B8F6BF-5375-455C-9EA6-DF929625EA0E}">
        <p15:presenceInfo xmlns:p15="http://schemas.microsoft.com/office/powerpoint/2012/main" userId="自立支援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1" autoAdjust="0"/>
    <p:restoredTop sz="94492" autoAdjust="0"/>
  </p:normalViewPr>
  <p:slideViewPr>
    <p:cSldViewPr snapToGrid="0" showGuides="1">
      <p:cViewPr>
        <p:scale>
          <a:sx n="100" d="100"/>
          <a:sy n="100" d="100"/>
        </p:scale>
        <p:origin x="139" y="5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把握している地域ネットワークの有無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4B-4936-9A67-C74C383AD64A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444-4C40-AA7B-184852B562EC}"/>
              </c:ext>
            </c:extLst>
          </c:dPt>
          <c:dLbls>
            <c:dLbl>
              <c:idx val="0"/>
              <c:layout>
                <c:manualLayout>
                  <c:x val="-6.0552553684326424E-2"/>
                  <c:y val="0.140825231031214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4B-4936-9A67-C74C383AD64A}"/>
                </c:ext>
              </c:extLst>
            </c:dLbl>
            <c:dLbl>
              <c:idx val="1"/>
              <c:layout>
                <c:manualLayout>
                  <c:x val="6.1183617123087494E-2"/>
                  <c:y val="-0.17655498863050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44-4C40-AA7B-184852B562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あり</c:v>
                </c:pt>
                <c:pt idx="1">
                  <c:v>なし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4-4C40-AA7B-184852B562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832220335466159"/>
          <c:y val="0.39962437419100239"/>
          <c:w val="0.24400209189960576"/>
          <c:h val="0.101076367138283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2913643280158E-2"/>
          <c:y val="0.27532371500231045"/>
          <c:w val="0.90858795237603462"/>
          <c:h val="0.430968793272620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市町村数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０事業所</c:v>
                </c:pt>
                <c:pt idx="1">
                  <c:v>１事業所</c:v>
                </c:pt>
                <c:pt idx="2">
                  <c:v>２事業所</c:v>
                </c:pt>
                <c:pt idx="3">
                  <c:v>３事業所</c:v>
                </c:pt>
                <c:pt idx="4">
                  <c:v>４事業所</c:v>
                </c:pt>
                <c:pt idx="5">
                  <c:v>５事業所</c:v>
                </c:pt>
                <c:pt idx="6">
                  <c:v>６事業所</c:v>
                </c:pt>
                <c:pt idx="7">
                  <c:v>７事業所</c:v>
                </c:pt>
                <c:pt idx="8">
                  <c:v>８事業所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20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48-4521-ABAB-1C4273344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678080"/>
        <c:axId val="125672672"/>
      </c:barChart>
      <c:catAx>
        <c:axId val="12567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5672672"/>
        <c:crosses val="autoZero"/>
        <c:auto val="1"/>
        <c:lblAlgn val="ctr"/>
        <c:lblOffset val="100"/>
        <c:noMultiLvlLbl val="0"/>
      </c:catAx>
      <c:valAx>
        <c:axId val="125672672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567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190478500648731"/>
          <c:y val="0.30701061419548475"/>
          <c:w val="0.16908866439658846"/>
          <c:h val="7.86627716381703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8EAF8-3752-4FA8-BA48-0FBEECA3D86D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CC012-FF1E-4844-939B-B97B9D7DC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42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CCC012-FF1E-4844-939B-B97B9D7DCD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90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7843C9-25F2-4ACE-8DD4-108A093A8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BE6C02B-475C-458A-8E3E-924EC9ABB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95035F-D5E5-438A-A830-A5631450F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235CA4-5CD9-4587-809A-728EC80B9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A543ED-05C6-4299-B81C-C0055776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99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96E82D-F17C-49FB-AB1D-3C6148AF9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552582-0500-4C7A-9984-202481BB3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305155-E49C-4204-BC42-4EFC21285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B70A19-C026-47D3-BAF8-F3EF5DFB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9C3F8B-F30F-4A17-B913-47D8988CE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76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FCD63B3-78B0-4580-9A84-B5EFD15ACB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9ABF5C-3DF6-4F0E-9FC3-F92F2A9ED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44A570-F09F-48F2-92A3-7E49B97AF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F6E38B-6CF2-455F-8E61-8828F16F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8817E7-E5B0-41A9-86E7-20C3D1292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7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8345AF-0C05-4EA7-B6A5-A7EA9C5F1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EBC63E-C7AD-4E08-98C7-DF2D55B65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9A2F44-7636-4693-A9EF-98DC30E10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1B8415-A634-4497-9BBA-E16C55CFA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75A20F-AD8B-4431-B67C-010E7BAE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83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B2521B-DF2E-4057-B8EE-AD2D414A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207A87-9F1A-475F-9F56-F00759214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D3084B-4597-4A40-9775-4D5DC0EB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7B73EE-85AB-4457-8718-4CD9BCAA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25A6F4-7C03-48ED-B426-59721F608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5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E74099-C6DC-43A6-A8ED-27D15FDB6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160D64-F156-4BCB-833C-4D6FA384ED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6DB9AA-AFA3-4CDB-B71C-CD2CE1236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19FA36-AD2B-43CA-92DF-9F0D213E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9D37FB-622A-4138-9567-C8DFCD721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CA6C58-2A24-4795-96BD-EC115BD73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6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A6FEF-C6A3-4CB1-8C87-9C9EC9EED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8EF484-6EA3-4286-87C9-C018C972F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AAE693-0116-42A0-BC49-0C892C6F7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B2CA5FB-38EB-46B6-836B-3CA3FAD2D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6DEDD16-8211-4785-8DE6-231C1F9C8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CCD60B2-A910-4700-896C-3C07656B1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E0EF5CD-8F52-44AA-BB8D-B229773D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A1F68D9-CD92-4367-B8CF-0CC52F9F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62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A338E-E995-4E3A-9C3F-3C676BAB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C3C599-594B-47D4-8086-5F0FB720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71A78EC-7D7D-41ED-9518-7F0D7FC16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8328E3-A844-4B4F-AD95-37519DDC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05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C26B99-919E-46CC-9396-3C0813358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298DB9-F20C-44E5-8845-B60D7B4C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2EC8C1-E27F-49F9-8EB5-77BA82308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6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714C8-C90E-4627-BA24-47EC11D32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EE899B-3B11-4C5A-9E96-2DCFF9FA9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05BA4C-5F58-49BD-BA48-3C3F0EA59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DC4B4A-DD61-44FC-8293-B5A39B395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D85567-CB65-4163-8991-7C1E0836C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0D7E26-FEFB-4C64-BD5F-9BA2D0866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24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0C203D-3F87-46C8-AFBD-03992C8CE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AAA881C-43CC-4B6E-9392-C21B7F37F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0013A9-56C1-47F0-9323-A9112E770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26E582-C810-4DE4-AFFA-7B1F87FCA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914B3C-A703-4B2B-8326-365EB21C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EEAC21-1424-421F-B87B-1D49FE43C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74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983C80B-1972-4650-A90A-75CAF153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452F9B-DCAB-4B4B-B63E-235863326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23C6B6-1BC3-41FE-8B26-D6122E788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8FE92-63CB-4EB6-B6DB-4A2637C8B99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BC4C2B-7EAD-44D8-B045-AAB13E825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3F4687-F0E7-4D21-9E4D-D7F7D5517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9B3A7-1F99-40CA-A74F-AA08A89F8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90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41A32C2-B7C7-47B1-9686-292E83170C05}"/>
              </a:ext>
            </a:extLst>
          </p:cNvPr>
          <p:cNvSpPr/>
          <p:nvPr/>
        </p:nvSpPr>
        <p:spPr bwMode="gray">
          <a:xfrm>
            <a:off x="1" y="0"/>
            <a:ext cx="12192000" cy="5172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6461125" algn="l"/>
              </a:tabLst>
            </a:pP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</a:t>
            </a:r>
            <a:r>
              <a:rPr kumimoji="1" lang="ja-JP" altLang="en-US" sz="2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選択支援に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係る</a:t>
            </a:r>
            <a:r>
              <a:rPr kumimoji="1" lang="ja-JP" altLang="en-US" sz="2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大阪府内の状況（市町村）</a:t>
            </a:r>
            <a:endParaRPr kumimoji="1" lang="ja-JP" altLang="en-US" sz="18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2661EAA-DE38-4AEA-9C56-956B5E668735}"/>
              </a:ext>
            </a:extLst>
          </p:cNvPr>
          <p:cNvSpPr txBox="1"/>
          <p:nvPr/>
        </p:nvSpPr>
        <p:spPr bwMode="gray">
          <a:xfrm>
            <a:off x="6492238" y="61654"/>
            <a:ext cx="447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令和７年度 第１回 大阪府障がい者自立支援協議会就労支援部会</a:t>
            </a:r>
            <a:endParaRPr lang="en-US" altLang="ja-JP" sz="1000" b="1" dirty="0">
              <a:solidFill>
                <a:schemeClr val="bg1">
                  <a:lumMod val="9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kumimoji="1" lang="ja-JP" altLang="en-US" sz="1000" b="1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福祉部障がい福祉室自立支援課</a:t>
            </a:r>
            <a:endParaRPr kumimoji="1" lang="ja-JP" altLang="en-US" sz="1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17E01C0-76B4-443C-8B22-F4FBD8B6EFDD}"/>
              </a:ext>
            </a:extLst>
          </p:cNvPr>
          <p:cNvSpPr/>
          <p:nvPr/>
        </p:nvSpPr>
        <p:spPr bwMode="gray">
          <a:xfrm>
            <a:off x="76003" y="603199"/>
            <a:ext cx="12039993" cy="369161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R7.7</a:t>
            </a: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～８月、府内市町村</a:t>
            </a:r>
            <a:r>
              <a:rPr lang="ja-JP" altLang="en-US" sz="1050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障がい福祉主管課長あてに就労選択支援にかかるアンケートを実施</a:t>
            </a: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　</a:t>
            </a:r>
            <a:r>
              <a:rPr lang="en-US" altLang="ja-JP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R7.8.14</a:t>
            </a: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時点回答：</a:t>
            </a:r>
            <a:r>
              <a:rPr lang="en-US" altLang="ja-JP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42/43</a:t>
            </a:r>
            <a:r>
              <a:rPr lang="ja-JP" altLang="en-US" sz="105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</a:t>
            </a:r>
            <a:endParaRPr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EE36247-D1A0-4B18-A4CA-741442445F2C}"/>
              </a:ext>
            </a:extLst>
          </p:cNvPr>
          <p:cNvSpPr/>
          <p:nvPr/>
        </p:nvSpPr>
        <p:spPr bwMode="gray">
          <a:xfrm>
            <a:off x="67377" y="1069772"/>
            <a:ext cx="12039994" cy="5736472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810C30-59B0-47DF-BB13-F0CD80B7E3D8}"/>
              </a:ext>
            </a:extLst>
          </p:cNvPr>
          <p:cNvSpPr txBox="1"/>
          <p:nvPr/>
        </p:nvSpPr>
        <p:spPr bwMode="gray">
          <a:xfrm>
            <a:off x="191173" y="1118540"/>
            <a:ext cx="5760000" cy="2616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ja-JP" altLang="en-US" sz="11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１．市町村において把握している就労選択支援にかかる地域ネットワークの有無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ED90F9E-F4DF-4E66-BF52-643773280490}"/>
              </a:ext>
            </a:extLst>
          </p:cNvPr>
          <p:cNvSpPr txBox="1"/>
          <p:nvPr/>
        </p:nvSpPr>
        <p:spPr>
          <a:xfrm>
            <a:off x="11074400" y="80727"/>
            <a:ext cx="100583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lang="en-US" altLang="ja-JP" sz="16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ja-JP" altLang="en-US" sz="1600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30AB7A3-E42D-4CFE-A4D0-73F1381BF431}"/>
              </a:ext>
            </a:extLst>
          </p:cNvPr>
          <p:cNvSpPr/>
          <p:nvPr/>
        </p:nvSpPr>
        <p:spPr>
          <a:xfrm>
            <a:off x="6176960" y="1389690"/>
            <a:ext cx="2808000" cy="24427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■高槻市選択支援事業所連絡協議会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発起人：就労系障害福祉サービス事業所、障害者就業・生活支援センター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計画相談支援事業所、支援学校、市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R7.6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月設立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■豊中市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就労系障害福祉サービス事業所、支援学校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市（事務局）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■吹田市障がい者就労支援ネットワーク会議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市内就労移行支援事業所、障害者就業・生活支援センター、ハローワーク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7C889FEE-92E8-4521-B1AB-D2229C3BBB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5145287"/>
              </p:ext>
            </p:extLst>
          </p:nvPr>
        </p:nvGraphicFramePr>
        <p:xfrm>
          <a:off x="226674" y="1383138"/>
          <a:ext cx="4722980" cy="2670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9FB06E81-9226-4BE1-B373-69A5EE7CCC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75008"/>
              </p:ext>
            </p:extLst>
          </p:nvPr>
        </p:nvGraphicFramePr>
        <p:xfrm>
          <a:off x="194554" y="3568287"/>
          <a:ext cx="5565447" cy="343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表 20">
            <a:extLst>
              <a:ext uri="{FF2B5EF4-FFF2-40B4-BE49-F238E27FC236}">
                <a16:creationId xmlns:a16="http://schemas.microsoft.com/office/drawing/2014/main" id="{8E9913FE-BAC3-4A44-B9CA-79AA35408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537727"/>
              </p:ext>
            </p:extLst>
          </p:nvPr>
        </p:nvGraphicFramePr>
        <p:xfrm>
          <a:off x="6176959" y="3947121"/>
          <a:ext cx="5760001" cy="268281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792357">
                  <a:extLst>
                    <a:ext uri="{9D8B030D-6E8A-4147-A177-3AD203B41FA5}">
                      <a16:colId xmlns:a16="http://schemas.microsoft.com/office/drawing/2014/main" val="88462347"/>
                    </a:ext>
                  </a:extLst>
                </a:gridCol>
                <a:gridCol w="225196">
                  <a:extLst>
                    <a:ext uri="{9D8B030D-6E8A-4147-A177-3AD203B41FA5}">
                      <a16:colId xmlns:a16="http://schemas.microsoft.com/office/drawing/2014/main" val="4160597718"/>
                    </a:ext>
                  </a:extLst>
                </a:gridCol>
                <a:gridCol w="2742448">
                  <a:extLst>
                    <a:ext uri="{9D8B030D-6E8A-4147-A177-3AD203B41FA5}">
                      <a16:colId xmlns:a16="http://schemas.microsoft.com/office/drawing/2014/main" val="863761946"/>
                    </a:ext>
                  </a:extLst>
                </a:gridCol>
              </a:tblGrid>
              <a:tr h="32117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069254"/>
                  </a:ext>
                </a:extLst>
              </a:tr>
              <a:tr h="45058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指定要件を満たす事業所数が少ない／事業所がないこと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安易に特定の事業所に流れないよう中立性の確保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514644"/>
                  </a:ext>
                </a:extLst>
              </a:tr>
              <a:tr h="45058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支援学校から事業所・多機関連携会議出席のための送迎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セルフプラン利用者の多機関連携会議の在り方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42572"/>
                  </a:ext>
                </a:extLst>
              </a:tr>
              <a:tr h="45058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支援学校との調整（実施場所、適正な評価をするための日数等）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105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本人と支援者の評価が異なる場合のすり合わせ・調整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660692"/>
                  </a:ext>
                </a:extLst>
              </a:tr>
              <a:tr h="454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アセスメント手法・日数・ツール等、事業所によってばらつきが生じないような仕組み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105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利用期間１か月では短いこと（計画相談の利用や適正な評価には時間が必要）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876768"/>
                  </a:ext>
                </a:extLst>
              </a:tr>
              <a:tr h="27772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従来の就労アセスメントとのすみ分け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制度の趣旨に沿った利用の周知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85150"/>
                  </a:ext>
                </a:extLst>
              </a:tr>
              <a:tr h="27772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05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多機関連携によるケース会議への関わり方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105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105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789416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287EAED-2D65-44DB-A0C9-DC80C7F20616}"/>
              </a:ext>
            </a:extLst>
          </p:cNvPr>
          <p:cNvSpPr txBox="1"/>
          <p:nvPr/>
        </p:nvSpPr>
        <p:spPr bwMode="gray">
          <a:xfrm>
            <a:off x="191173" y="3909830"/>
            <a:ext cx="5760000" cy="2616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ja-JP" altLang="en-US" sz="11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３．</a:t>
            </a:r>
            <a:r>
              <a:rPr lang="en-US" altLang="ja-JP" sz="11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R7</a:t>
            </a:r>
            <a:r>
              <a:rPr lang="ja-JP" altLang="en-US" sz="11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年度中に就労選択支援の指定を希望する事業所数別の市町村数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6BAEEF1-C40B-4D7E-82A2-0078191041F3}"/>
              </a:ext>
            </a:extLst>
          </p:cNvPr>
          <p:cNvSpPr txBox="1"/>
          <p:nvPr/>
        </p:nvSpPr>
        <p:spPr bwMode="gray">
          <a:xfrm>
            <a:off x="6176959" y="1121441"/>
            <a:ext cx="5760000" cy="2616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ja-JP" altLang="en-US" sz="11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２．就労選択支援にかかる地域ネットワーク例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54A2B90-505E-45EB-831B-AFB4523A860D}"/>
              </a:ext>
            </a:extLst>
          </p:cNvPr>
          <p:cNvSpPr txBox="1"/>
          <p:nvPr/>
        </p:nvSpPr>
        <p:spPr bwMode="gray">
          <a:xfrm>
            <a:off x="6176959" y="3920325"/>
            <a:ext cx="5760000" cy="2616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ja-JP" altLang="en-US" sz="11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４．課題（複数回答あり）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AF55B75-EDDB-477D-925C-78DECF391BF2}"/>
              </a:ext>
            </a:extLst>
          </p:cNvPr>
          <p:cNvSpPr/>
          <p:nvPr/>
        </p:nvSpPr>
        <p:spPr>
          <a:xfrm>
            <a:off x="9139899" y="1389690"/>
            <a:ext cx="2797060" cy="24427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■大東市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中心：障害者就業・生活支援センター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基幹相談支援センター、市内就労移行支援事業所、市障害福祉課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■河内長野市　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就労アセスメント判定会議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■東大阪就労支援ネットワーク連絡会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障害者就業・生活支援センター</a:t>
            </a:r>
            <a:r>
              <a:rPr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</a:t>
            </a:r>
            <a:r>
              <a:rPr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市はオブザーバー参加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■中河内・南河内エリア就労選択支援準備セミナー実行委員会　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障害福祉サービス事業所、関係市町村</a:t>
            </a:r>
            <a:endParaRPr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６月就労選択支援事業準備セミナー開催</a:t>
            </a:r>
            <a:endParaRPr lang="en-US" altLang="ja-JP" sz="5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575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1924</TotalTime>
  <Words>407</Words>
  <PresentationFormat>ワイド画面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2025-08-20T05:09:02Z</cp:lastPrinted>
  <dcterms:created xsi:type="dcterms:W3CDTF">2025-02-14T00:40:02Z</dcterms:created>
  <dcterms:modified xsi:type="dcterms:W3CDTF">2025-08-22T04:06:03Z</dcterms:modified>
</cp:coreProperties>
</file>