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自立支援課" initials="O" lastIdx="1" clrIdx="0">
    <p:extLst>
      <p:ext uri="{19B8F6BF-5375-455C-9EA6-DF929625EA0E}">
        <p15:presenceInfo xmlns:p15="http://schemas.microsoft.com/office/powerpoint/2012/main" userId="自立支援課"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11" autoAdjust="0"/>
    <p:restoredTop sz="94492" autoAdjust="0"/>
  </p:normalViewPr>
  <p:slideViewPr>
    <p:cSldViewPr snapToGrid="0" showGuides="1">
      <p:cViewPr>
        <p:scale>
          <a:sx n="100" d="100"/>
          <a:sy n="100" d="100"/>
        </p:scale>
        <p:origin x="-4205" y="-691"/>
      </p:cViewPr>
      <p:guideLst>
        <p:guide orient="horz" pos="2183"/>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8693"/>
          </a:xfrm>
          <a:prstGeom prst="rect">
            <a:avLst/>
          </a:prstGeom>
        </p:spPr>
        <p:txBody>
          <a:bodyPr vert="horz" lIns="91440" tIns="45720" rIns="91440" bIns="45720" rtlCol="0"/>
          <a:lstStyle>
            <a:lvl1pPr algn="r">
              <a:defRPr sz="1200"/>
            </a:lvl1pPr>
          </a:lstStyle>
          <a:p>
            <a:fld id="{A468EAF8-3752-4FA8-BA48-0FBEECA3D86D}" type="datetimeFigureOut">
              <a:rPr kumimoji="1" lang="ja-JP" altLang="en-US" smtClean="0"/>
              <a:t>2025/8/20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8"/>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7" cy="498692"/>
          </a:xfrm>
          <a:prstGeom prst="rect">
            <a:avLst/>
          </a:prstGeom>
        </p:spPr>
        <p:txBody>
          <a:bodyPr vert="horz" lIns="91440" tIns="45720" rIns="91440" bIns="45720" rtlCol="0" anchor="b"/>
          <a:lstStyle>
            <a:lvl1pPr algn="r">
              <a:defRPr sz="1200"/>
            </a:lvl1pPr>
          </a:lstStyle>
          <a:p>
            <a:fld id="{14CCC012-FF1E-4844-939B-B97B9D7DCD7D}" type="slidenum">
              <a:rPr kumimoji="1" lang="ja-JP" altLang="en-US" smtClean="0"/>
              <a:t>‹#›</a:t>
            </a:fld>
            <a:endParaRPr kumimoji="1" lang="ja-JP" altLang="en-US"/>
          </a:p>
        </p:txBody>
      </p:sp>
    </p:spTree>
    <p:extLst>
      <p:ext uri="{BB962C8B-B14F-4D97-AF65-F5344CB8AC3E}">
        <p14:creationId xmlns:p14="http://schemas.microsoft.com/office/powerpoint/2010/main" val="23584254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4CCC012-FF1E-4844-939B-B97B9D7DCD7D}" type="slidenum">
              <a:rPr kumimoji="1" lang="ja-JP" altLang="en-US" smtClean="0"/>
              <a:t>1</a:t>
            </a:fld>
            <a:endParaRPr kumimoji="1" lang="ja-JP" altLang="en-US"/>
          </a:p>
        </p:txBody>
      </p:sp>
    </p:spTree>
    <p:extLst>
      <p:ext uri="{BB962C8B-B14F-4D97-AF65-F5344CB8AC3E}">
        <p14:creationId xmlns:p14="http://schemas.microsoft.com/office/powerpoint/2010/main" val="2297904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7843C9-25F2-4ACE-8DD4-108A093A83D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BE6C02B-475C-458A-8E3E-924EC9ABB6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895035F-D5E5-438A-A830-A5631450F8D1}"/>
              </a:ext>
            </a:extLst>
          </p:cNvPr>
          <p:cNvSpPr>
            <a:spLocks noGrp="1"/>
          </p:cNvSpPr>
          <p:nvPr>
            <p:ph type="dt" sz="half" idx="10"/>
          </p:nvPr>
        </p:nvSpPr>
        <p:spPr/>
        <p:txBody>
          <a:bodyPr/>
          <a:lstStyle/>
          <a:p>
            <a:fld id="{77E8FE92-63CB-4EB6-B6DB-4A2637C8B992}" type="datetimeFigureOut">
              <a:rPr kumimoji="1" lang="ja-JP" altLang="en-US" smtClean="0"/>
              <a:t>2025/8/20</a:t>
            </a:fld>
            <a:endParaRPr kumimoji="1" lang="ja-JP" altLang="en-US"/>
          </a:p>
        </p:txBody>
      </p:sp>
      <p:sp>
        <p:nvSpPr>
          <p:cNvPr id="5" name="フッター プレースホルダー 4">
            <a:extLst>
              <a:ext uri="{FF2B5EF4-FFF2-40B4-BE49-F238E27FC236}">
                <a16:creationId xmlns:a16="http://schemas.microsoft.com/office/drawing/2014/main" id="{45235CA4-5CD9-4587-809A-728EC80B92D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9A543ED-05C6-4299-B81C-C00557769EC2}"/>
              </a:ext>
            </a:extLst>
          </p:cNvPr>
          <p:cNvSpPr>
            <a:spLocks noGrp="1"/>
          </p:cNvSpPr>
          <p:nvPr>
            <p:ph type="sldNum" sz="quarter" idx="12"/>
          </p:nvPr>
        </p:nvSpPr>
        <p:spPr/>
        <p:txBody>
          <a:bodyPr/>
          <a:lstStyle/>
          <a:p>
            <a:fld id="{6BF9B3A7-1F99-40CA-A74F-AA08A89F86E0}" type="slidenum">
              <a:rPr kumimoji="1" lang="ja-JP" altLang="en-US" smtClean="0"/>
              <a:t>‹#›</a:t>
            </a:fld>
            <a:endParaRPr kumimoji="1" lang="ja-JP" altLang="en-US"/>
          </a:p>
        </p:txBody>
      </p:sp>
    </p:spTree>
    <p:extLst>
      <p:ext uri="{BB962C8B-B14F-4D97-AF65-F5344CB8AC3E}">
        <p14:creationId xmlns:p14="http://schemas.microsoft.com/office/powerpoint/2010/main" val="2283992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96E82D-F17C-49FB-AB1D-3C6148AF95D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A552582-0500-4C7A-9984-202481BB307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E305155-E49C-4204-BC42-4EFC21285361}"/>
              </a:ext>
            </a:extLst>
          </p:cNvPr>
          <p:cNvSpPr>
            <a:spLocks noGrp="1"/>
          </p:cNvSpPr>
          <p:nvPr>
            <p:ph type="dt" sz="half" idx="10"/>
          </p:nvPr>
        </p:nvSpPr>
        <p:spPr/>
        <p:txBody>
          <a:bodyPr/>
          <a:lstStyle/>
          <a:p>
            <a:fld id="{77E8FE92-63CB-4EB6-B6DB-4A2637C8B992}" type="datetimeFigureOut">
              <a:rPr kumimoji="1" lang="ja-JP" altLang="en-US" smtClean="0"/>
              <a:t>2025/8/20</a:t>
            </a:fld>
            <a:endParaRPr kumimoji="1" lang="ja-JP" altLang="en-US"/>
          </a:p>
        </p:txBody>
      </p:sp>
      <p:sp>
        <p:nvSpPr>
          <p:cNvPr id="5" name="フッター プレースホルダー 4">
            <a:extLst>
              <a:ext uri="{FF2B5EF4-FFF2-40B4-BE49-F238E27FC236}">
                <a16:creationId xmlns:a16="http://schemas.microsoft.com/office/drawing/2014/main" id="{DAB70A19-C026-47D3-BAF8-F3EF5DFBB0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C9C3F8B-F30F-4A17-B913-47D8988CE361}"/>
              </a:ext>
            </a:extLst>
          </p:cNvPr>
          <p:cNvSpPr>
            <a:spLocks noGrp="1"/>
          </p:cNvSpPr>
          <p:nvPr>
            <p:ph type="sldNum" sz="quarter" idx="12"/>
          </p:nvPr>
        </p:nvSpPr>
        <p:spPr/>
        <p:txBody>
          <a:bodyPr/>
          <a:lstStyle/>
          <a:p>
            <a:fld id="{6BF9B3A7-1F99-40CA-A74F-AA08A89F86E0}" type="slidenum">
              <a:rPr kumimoji="1" lang="ja-JP" altLang="en-US" smtClean="0"/>
              <a:t>‹#›</a:t>
            </a:fld>
            <a:endParaRPr kumimoji="1" lang="ja-JP" altLang="en-US"/>
          </a:p>
        </p:txBody>
      </p:sp>
    </p:spTree>
    <p:extLst>
      <p:ext uri="{BB962C8B-B14F-4D97-AF65-F5344CB8AC3E}">
        <p14:creationId xmlns:p14="http://schemas.microsoft.com/office/powerpoint/2010/main" val="503761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FCD63B3-78B0-4580-9A84-B5EFD15ACB1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09ABF5C-3DF6-4F0E-9FC3-F92F2A9EDCA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A44A570-F09F-48F2-92A3-7E49B97AF5D6}"/>
              </a:ext>
            </a:extLst>
          </p:cNvPr>
          <p:cNvSpPr>
            <a:spLocks noGrp="1"/>
          </p:cNvSpPr>
          <p:nvPr>
            <p:ph type="dt" sz="half" idx="10"/>
          </p:nvPr>
        </p:nvSpPr>
        <p:spPr/>
        <p:txBody>
          <a:bodyPr/>
          <a:lstStyle/>
          <a:p>
            <a:fld id="{77E8FE92-63CB-4EB6-B6DB-4A2637C8B992}" type="datetimeFigureOut">
              <a:rPr kumimoji="1" lang="ja-JP" altLang="en-US" smtClean="0"/>
              <a:t>2025/8/20</a:t>
            </a:fld>
            <a:endParaRPr kumimoji="1" lang="ja-JP" altLang="en-US"/>
          </a:p>
        </p:txBody>
      </p:sp>
      <p:sp>
        <p:nvSpPr>
          <p:cNvPr id="5" name="フッター プレースホルダー 4">
            <a:extLst>
              <a:ext uri="{FF2B5EF4-FFF2-40B4-BE49-F238E27FC236}">
                <a16:creationId xmlns:a16="http://schemas.microsoft.com/office/drawing/2014/main" id="{AFF6E38B-6CF2-455F-8E61-8828F16FCA4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08817E7-E5B0-41A9-86E7-20C3D12928D8}"/>
              </a:ext>
            </a:extLst>
          </p:cNvPr>
          <p:cNvSpPr>
            <a:spLocks noGrp="1"/>
          </p:cNvSpPr>
          <p:nvPr>
            <p:ph type="sldNum" sz="quarter" idx="12"/>
          </p:nvPr>
        </p:nvSpPr>
        <p:spPr/>
        <p:txBody>
          <a:bodyPr/>
          <a:lstStyle/>
          <a:p>
            <a:fld id="{6BF9B3A7-1F99-40CA-A74F-AA08A89F86E0}" type="slidenum">
              <a:rPr kumimoji="1" lang="ja-JP" altLang="en-US" smtClean="0"/>
              <a:t>‹#›</a:t>
            </a:fld>
            <a:endParaRPr kumimoji="1" lang="ja-JP" altLang="en-US"/>
          </a:p>
        </p:txBody>
      </p:sp>
    </p:spTree>
    <p:extLst>
      <p:ext uri="{BB962C8B-B14F-4D97-AF65-F5344CB8AC3E}">
        <p14:creationId xmlns:p14="http://schemas.microsoft.com/office/powerpoint/2010/main" val="296979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8345AF-0C05-4EA7-B6A5-A7EA9C5F165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6EBC63E-C7AD-4E08-98C7-DF2D55B65F5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B9A2F44-7636-4693-A9EF-98DC30E109A5}"/>
              </a:ext>
            </a:extLst>
          </p:cNvPr>
          <p:cNvSpPr>
            <a:spLocks noGrp="1"/>
          </p:cNvSpPr>
          <p:nvPr>
            <p:ph type="dt" sz="half" idx="10"/>
          </p:nvPr>
        </p:nvSpPr>
        <p:spPr/>
        <p:txBody>
          <a:bodyPr/>
          <a:lstStyle/>
          <a:p>
            <a:fld id="{77E8FE92-63CB-4EB6-B6DB-4A2637C8B992}" type="datetimeFigureOut">
              <a:rPr kumimoji="1" lang="ja-JP" altLang="en-US" smtClean="0"/>
              <a:t>2025/8/20</a:t>
            </a:fld>
            <a:endParaRPr kumimoji="1" lang="ja-JP" altLang="en-US"/>
          </a:p>
        </p:txBody>
      </p:sp>
      <p:sp>
        <p:nvSpPr>
          <p:cNvPr id="5" name="フッター プレースホルダー 4">
            <a:extLst>
              <a:ext uri="{FF2B5EF4-FFF2-40B4-BE49-F238E27FC236}">
                <a16:creationId xmlns:a16="http://schemas.microsoft.com/office/drawing/2014/main" id="{E71B8415-A634-4497-9BBA-E16C55CFAEC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975A20F-AD8B-4431-B67C-010E7BAE24FB}"/>
              </a:ext>
            </a:extLst>
          </p:cNvPr>
          <p:cNvSpPr>
            <a:spLocks noGrp="1"/>
          </p:cNvSpPr>
          <p:nvPr>
            <p:ph type="sldNum" sz="quarter" idx="12"/>
          </p:nvPr>
        </p:nvSpPr>
        <p:spPr/>
        <p:txBody>
          <a:bodyPr/>
          <a:lstStyle/>
          <a:p>
            <a:fld id="{6BF9B3A7-1F99-40CA-A74F-AA08A89F86E0}" type="slidenum">
              <a:rPr kumimoji="1" lang="ja-JP" altLang="en-US" smtClean="0"/>
              <a:t>‹#›</a:t>
            </a:fld>
            <a:endParaRPr kumimoji="1" lang="ja-JP" altLang="en-US"/>
          </a:p>
        </p:txBody>
      </p:sp>
    </p:spTree>
    <p:extLst>
      <p:ext uri="{BB962C8B-B14F-4D97-AF65-F5344CB8AC3E}">
        <p14:creationId xmlns:p14="http://schemas.microsoft.com/office/powerpoint/2010/main" val="3244838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B2521B-DF2E-4057-B8EE-AD2D414A99A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B207A87-9F1A-475F-9F56-F007592145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FD3084B-4597-4A40-9775-4D5DC0EB6B00}"/>
              </a:ext>
            </a:extLst>
          </p:cNvPr>
          <p:cNvSpPr>
            <a:spLocks noGrp="1"/>
          </p:cNvSpPr>
          <p:nvPr>
            <p:ph type="dt" sz="half" idx="10"/>
          </p:nvPr>
        </p:nvSpPr>
        <p:spPr/>
        <p:txBody>
          <a:bodyPr/>
          <a:lstStyle/>
          <a:p>
            <a:fld id="{77E8FE92-63CB-4EB6-B6DB-4A2637C8B992}" type="datetimeFigureOut">
              <a:rPr kumimoji="1" lang="ja-JP" altLang="en-US" smtClean="0"/>
              <a:t>2025/8/20</a:t>
            </a:fld>
            <a:endParaRPr kumimoji="1" lang="ja-JP" altLang="en-US"/>
          </a:p>
        </p:txBody>
      </p:sp>
      <p:sp>
        <p:nvSpPr>
          <p:cNvPr id="5" name="フッター プレースホルダー 4">
            <a:extLst>
              <a:ext uri="{FF2B5EF4-FFF2-40B4-BE49-F238E27FC236}">
                <a16:creationId xmlns:a16="http://schemas.microsoft.com/office/drawing/2014/main" id="{EA7B73EE-85AB-4457-8718-4CD9BCAAE40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825A6F4-7C03-48ED-B426-59721F608449}"/>
              </a:ext>
            </a:extLst>
          </p:cNvPr>
          <p:cNvSpPr>
            <a:spLocks noGrp="1"/>
          </p:cNvSpPr>
          <p:nvPr>
            <p:ph type="sldNum" sz="quarter" idx="12"/>
          </p:nvPr>
        </p:nvSpPr>
        <p:spPr/>
        <p:txBody>
          <a:bodyPr/>
          <a:lstStyle/>
          <a:p>
            <a:fld id="{6BF9B3A7-1F99-40CA-A74F-AA08A89F86E0}" type="slidenum">
              <a:rPr kumimoji="1" lang="ja-JP" altLang="en-US" smtClean="0"/>
              <a:t>‹#›</a:t>
            </a:fld>
            <a:endParaRPr kumimoji="1" lang="ja-JP" altLang="en-US"/>
          </a:p>
        </p:txBody>
      </p:sp>
    </p:spTree>
    <p:extLst>
      <p:ext uri="{BB962C8B-B14F-4D97-AF65-F5344CB8AC3E}">
        <p14:creationId xmlns:p14="http://schemas.microsoft.com/office/powerpoint/2010/main" val="882589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E74099-C6DC-43A6-A8ED-27D15FDB69D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5160D64-F156-4BCB-833C-4D6FA384ED7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56DB9AA-AFA3-4CDB-B71C-CD2CE1236EB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419FA36-AD2B-43CA-92DF-9F0D213E7DD2}"/>
              </a:ext>
            </a:extLst>
          </p:cNvPr>
          <p:cNvSpPr>
            <a:spLocks noGrp="1"/>
          </p:cNvSpPr>
          <p:nvPr>
            <p:ph type="dt" sz="half" idx="10"/>
          </p:nvPr>
        </p:nvSpPr>
        <p:spPr/>
        <p:txBody>
          <a:bodyPr/>
          <a:lstStyle/>
          <a:p>
            <a:fld id="{77E8FE92-63CB-4EB6-B6DB-4A2637C8B992}" type="datetimeFigureOut">
              <a:rPr kumimoji="1" lang="ja-JP" altLang="en-US" smtClean="0"/>
              <a:t>2025/8/20</a:t>
            </a:fld>
            <a:endParaRPr kumimoji="1" lang="ja-JP" altLang="en-US"/>
          </a:p>
        </p:txBody>
      </p:sp>
      <p:sp>
        <p:nvSpPr>
          <p:cNvPr id="6" name="フッター プレースホルダー 5">
            <a:extLst>
              <a:ext uri="{FF2B5EF4-FFF2-40B4-BE49-F238E27FC236}">
                <a16:creationId xmlns:a16="http://schemas.microsoft.com/office/drawing/2014/main" id="{0B9D37FB-622A-4138-9567-C8DFCD7213D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7CA6C58-2A24-4795-96BD-EC115BD736D8}"/>
              </a:ext>
            </a:extLst>
          </p:cNvPr>
          <p:cNvSpPr>
            <a:spLocks noGrp="1"/>
          </p:cNvSpPr>
          <p:nvPr>
            <p:ph type="sldNum" sz="quarter" idx="12"/>
          </p:nvPr>
        </p:nvSpPr>
        <p:spPr/>
        <p:txBody>
          <a:bodyPr/>
          <a:lstStyle/>
          <a:p>
            <a:fld id="{6BF9B3A7-1F99-40CA-A74F-AA08A89F86E0}" type="slidenum">
              <a:rPr kumimoji="1" lang="ja-JP" altLang="en-US" smtClean="0"/>
              <a:t>‹#›</a:t>
            </a:fld>
            <a:endParaRPr kumimoji="1" lang="ja-JP" altLang="en-US"/>
          </a:p>
        </p:txBody>
      </p:sp>
    </p:spTree>
    <p:extLst>
      <p:ext uri="{BB962C8B-B14F-4D97-AF65-F5344CB8AC3E}">
        <p14:creationId xmlns:p14="http://schemas.microsoft.com/office/powerpoint/2010/main" val="3771644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CA6FEF-C6A3-4CB1-8C87-9C9EC9EEDF4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48EF484-6EA3-4286-87C9-C018C972FD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0AAE693-0116-42A0-BC49-0C892C6F706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B2CA5FB-38EB-46B6-836B-3CA3FAD2D9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6DEDD16-8211-4785-8DE6-231C1F9C813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CCD60B2-A910-4700-896C-3C07656B1744}"/>
              </a:ext>
            </a:extLst>
          </p:cNvPr>
          <p:cNvSpPr>
            <a:spLocks noGrp="1"/>
          </p:cNvSpPr>
          <p:nvPr>
            <p:ph type="dt" sz="half" idx="10"/>
          </p:nvPr>
        </p:nvSpPr>
        <p:spPr/>
        <p:txBody>
          <a:bodyPr/>
          <a:lstStyle/>
          <a:p>
            <a:fld id="{77E8FE92-63CB-4EB6-B6DB-4A2637C8B992}" type="datetimeFigureOut">
              <a:rPr kumimoji="1" lang="ja-JP" altLang="en-US" smtClean="0"/>
              <a:t>2025/8/20</a:t>
            </a:fld>
            <a:endParaRPr kumimoji="1" lang="ja-JP" altLang="en-US"/>
          </a:p>
        </p:txBody>
      </p:sp>
      <p:sp>
        <p:nvSpPr>
          <p:cNvPr id="8" name="フッター プレースホルダー 7">
            <a:extLst>
              <a:ext uri="{FF2B5EF4-FFF2-40B4-BE49-F238E27FC236}">
                <a16:creationId xmlns:a16="http://schemas.microsoft.com/office/drawing/2014/main" id="{CE0EF5CD-8F52-44AA-BB8D-B229773D2DB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A1F68D9-CD92-4367-B8CF-0CC52F9FA103}"/>
              </a:ext>
            </a:extLst>
          </p:cNvPr>
          <p:cNvSpPr>
            <a:spLocks noGrp="1"/>
          </p:cNvSpPr>
          <p:nvPr>
            <p:ph type="sldNum" sz="quarter" idx="12"/>
          </p:nvPr>
        </p:nvSpPr>
        <p:spPr/>
        <p:txBody>
          <a:bodyPr/>
          <a:lstStyle/>
          <a:p>
            <a:fld id="{6BF9B3A7-1F99-40CA-A74F-AA08A89F86E0}" type="slidenum">
              <a:rPr kumimoji="1" lang="ja-JP" altLang="en-US" smtClean="0"/>
              <a:t>‹#›</a:t>
            </a:fld>
            <a:endParaRPr kumimoji="1" lang="ja-JP" altLang="en-US"/>
          </a:p>
        </p:txBody>
      </p:sp>
    </p:spTree>
    <p:extLst>
      <p:ext uri="{BB962C8B-B14F-4D97-AF65-F5344CB8AC3E}">
        <p14:creationId xmlns:p14="http://schemas.microsoft.com/office/powerpoint/2010/main" val="1806624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AA338E-E995-4E3A-9C3F-3C676BABA0A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1C3C599-594B-47D4-8086-5F0FB7208DEA}"/>
              </a:ext>
            </a:extLst>
          </p:cNvPr>
          <p:cNvSpPr>
            <a:spLocks noGrp="1"/>
          </p:cNvSpPr>
          <p:nvPr>
            <p:ph type="dt" sz="half" idx="10"/>
          </p:nvPr>
        </p:nvSpPr>
        <p:spPr/>
        <p:txBody>
          <a:bodyPr/>
          <a:lstStyle/>
          <a:p>
            <a:fld id="{77E8FE92-63CB-4EB6-B6DB-4A2637C8B992}" type="datetimeFigureOut">
              <a:rPr kumimoji="1" lang="ja-JP" altLang="en-US" smtClean="0"/>
              <a:t>2025/8/20</a:t>
            </a:fld>
            <a:endParaRPr kumimoji="1" lang="ja-JP" altLang="en-US"/>
          </a:p>
        </p:txBody>
      </p:sp>
      <p:sp>
        <p:nvSpPr>
          <p:cNvPr id="4" name="フッター プレースホルダー 3">
            <a:extLst>
              <a:ext uri="{FF2B5EF4-FFF2-40B4-BE49-F238E27FC236}">
                <a16:creationId xmlns:a16="http://schemas.microsoft.com/office/drawing/2014/main" id="{E71A78EC-7D7D-41ED-9518-7F0D7FC1696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C8328E3-A844-4B4F-AD95-37519DDC1984}"/>
              </a:ext>
            </a:extLst>
          </p:cNvPr>
          <p:cNvSpPr>
            <a:spLocks noGrp="1"/>
          </p:cNvSpPr>
          <p:nvPr>
            <p:ph type="sldNum" sz="quarter" idx="12"/>
          </p:nvPr>
        </p:nvSpPr>
        <p:spPr/>
        <p:txBody>
          <a:bodyPr/>
          <a:lstStyle/>
          <a:p>
            <a:fld id="{6BF9B3A7-1F99-40CA-A74F-AA08A89F86E0}" type="slidenum">
              <a:rPr kumimoji="1" lang="ja-JP" altLang="en-US" smtClean="0"/>
              <a:t>‹#›</a:t>
            </a:fld>
            <a:endParaRPr kumimoji="1" lang="ja-JP" altLang="en-US"/>
          </a:p>
        </p:txBody>
      </p:sp>
    </p:spTree>
    <p:extLst>
      <p:ext uri="{BB962C8B-B14F-4D97-AF65-F5344CB8AC3E}">
        <p14:creationId xmlns:p14="http://schemas.microsoft.com/office/powerpoint/2010/main" val="3886055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6C26B99-919E-46CC-9396-3C0813358100}"/>
              </a:ext>
            </a:extLst>
          </p:cNvPr>
          <p:cNvSpPr>
            <a:spLocks noGrp="1"/>
          </p:cNvSpPr>
          <p:nvPr>
            <p:ph type="dt" sz="half" idx="10"/>
          </p:nvPr>
        </p:nvSpPr>
        <p:spPr/>
        <p:txBody>
          <a:bodyPr/>
          <a:lstStyle/>
          <a:p>
            <a:fld id="{77E8FE92-63CB-4EB6-B6DB-4A2637C8B992}" type="datetimeFigureOut">
              <a:rPr kumimoji="1" lang="ja-JP" altLang="en-US" smtClean="0"/>
              <a:t>2025/8/20</a:t>
            </a:fld>
            <a:endParaRPr kumimoji="1" lang="ja-JP" altLang="en-US"/>
          </a:p>
        </p:txBody>
      </p:sp>
      <p:sp>
        <p:nvSpPr>
          <p:cNvPr id="3" name="フッター プレースホルダー 2">
            <a:extLst>
              <a:ext uri="{FF2B5EF4-FFF2-40B4-BE49-F238E27FC236}">
                <a16:creationId xmlns:a16="http://schemas.microsoft.com/office/drawing/2014/main" id="{2A298DB9-F20C-44E5-8845-B60D7B4C654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82EC8C1-E27F-49F9-8EB5-77BA823084F9}"/>
              </a:ext>
            </a:extLst>
          </p:cNvPr>
          <p:cNvSpPr>
            <a:spLocks noGrp="1"/>
          </p:cNvSpPr>
          <p:nvPr>
            <p:ph type="sldNum" sz="quarter" idx="12"/>
          </p:nvPr>
        </p:nvSpPr>
        <p:spPr/>
        <p:txBody>
          <a:bodyPr/>
          <a:lstStyle/>
          <a:p>
            <a:fld id="{6BF9B3A7-1F99-40CA-A74F-AA08A89F86E0}" type="slidenum">
              <a:rPr kumimoji="1" lang="ja-JP" altLang="en-US" smtClean="0"/>
              <a:t>‹#›</a:t>
            </a:fld>
            <a:endParaRPr kumimoji="1" lang="ja-JP" altLang="en-US"/>
          </a:p>
        </p:txBody>
      </p:sp>
    </p:spTree>
    <p:extLst>
      <p:ext uri="{BB962C8B-B14F-4D97-AF65-F5344CB8AC3E}">
        <p14:creationId xmlns:p14="http://schemas.microsoft.com/office/powerpoint/2010/main" val="3638468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7714C8-C90E-4627-BA24-47EC11D32DB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6EE899B-3B11-4C5A-9E96-2DCFF9FA9E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E05BA4C-5F58-49BD-BA48-3C3F0EA596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BDC4B4A-DD61-44FC-8293-B5A39B39598D}"/>
              </a:ext>
            </a:extLst>
          </p:cNvPr>
          <p:cNvSpPr>
            <a:spLocks noGrp="1"/>
          </p:cNvSpPr>
          <p:nvPr>
            <p:ph type="dt" sz="half" idx="10"/>
          </p:nvPr>
        </p:nvSpPr>
        <p:spPr/>
        <p:txBody>
          <a:bodyPr/>
          <a:lstStyle/>
          <a:p>
            <a:fld id="{77E8FE92-63CB-4EB6-B6DB-4A2637C8B992}" type="datetimeFigureOut">
              <a:rPr kumimoji="1" lang="ja-JP" altLang="en-US" smtClean="0"/>
              <a:t>2025/8/20</a:t>
            </a:fld>
            <a:endParaRPr kumimoji="1" lang="ja-JP" altLang="en-US"/>
          </a:p>
        </p:txBody>
      </p:sp>
      <p:sp>
        <p:nvSpPr>
          <p:cNvPr id="6" name="フッター プレースホルダー 5">
            <a:extLst>
              <a:ext uri="{FF2B5EF4-FFF2-40B4-BE49-F238E27FC236}">
                <a16:creationId xmlns:a16="http://schemas.microsoft.com/office/drawing/2014/main" id="{1DD85567-CB65-4163-8991-7C1E0836CD3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90D7E26-FEFB-4C64-BD5F-9BA2D0866BF2}"/>
              </a:ext>
            </a:extLst>
          </p:cNvPr>
          <p:cNvSpPr>
            <a:spLocks noGrp="1"/>
          </p:cNvSpPr>
          <p:nvPr>
            <p:ph type="sldNum" sz="quarter" idx="12"/>
          </p:nvPr>
        </p:nvSpPr>
        <p:spPr/>
        <p:txBody>
          <a:bodyPr/>
          <a:lstStyle/>
          <a:p>
            <a:fld id="{6BF9B3A7-1F99-40CA-A74F-AA08A89F86E0}" type="slidenum">
              <a:rPr kumimoji="1" lang="ja-JP" altLang="en-US" smtClean="0"/>
              <a:t>‹#›</a:t>
            </a:fld>
            <a:endParaRPr kumimoji="1" lang="ja-JP" altLang="en-US"/>
          </a:p>
        </p:txBody>
      </p:sp>
    </p:spTree>
    <p:extLst>
      <p:ext uri="{BB962C8B-B14F-4D97-AF65-F5344CB8AC3E}">
        <p14:creationId xmlns:p14="http://schemas.microsoft.com/office/powerpoint/2010/main" val="2043249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0C203D-3F87-46C8-AFBD-03992C8CE4A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AAA881C-43CC-4B6E-9392-C21B7F37F5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10013A9-56C1-47F0-9323-A9112E7705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A26E582-C810-4DE4-AFFA-7B1F87FCA778}"/>
              </a:ext>
            </a:extLst>
          </p:cNvPr>
          <p:cNvSpPr>
            <a:spLocks noGrp="1"/>
          </p:cNvSpPr>
          <p:nvPr>
            <p:ph type="dt" sz="half" idx="10"/>
          </p:nvPr>
        </p:nvSpPr>
        <p:spPr/>
        <p:txBody>
          <a:bodyPr/>
          <a:lstStyle/>
          <a:p>
            <a:fld id="{77E8FE92-63CB-4EB6-B6DB-4A2637C8B992}" type="datetimeFigureOut">
              <a:rPr kumimoji="1" lang="ja-JP" altLang="en-US" smtClean="0"/>
              <a:t>2025/8/20</a:t>
            </a:fld>
            <a:endParaRPr kumimoji="1" lang="ja-JP" altLang="en-US"/>
          </a:p>
        </p:txBody>
      </p:sp>
      <p:sp>
        <p:nvSpPr>
          <p:cNvPr id="6" name="フッター プレースホルダー 5">
            <a:extLst>
              <a:ext uri="{FF2B5EF4-FFF2-40B4-BE49-F238E27FC236}">
                <a16:creationId xmlns:a16="http://schemas.microsoft.com/office/drawing/2014/main" id="{09914B3C-A703-4B2B-8326-365EB21C706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BEEAC21-1424-421F-B87B-1D49FE43CED1}"/>
              </a:ext>
            </a:extLst>
          </p:cNvPr>
          <p:cNvSpPr>
            <a:spLocks noGrp="1"/>
          </p:cNvSpPr>
          <p:nvPr>
            <p:ph type="sldNum" sz="quarter" idx="12"/>
          </p:nvPr>
        </p:nvSpPr>
        <p:spPr/>
        <p:txBody>
          <a:bodyPr/>
          <a:lstStyle/>
          <a:p>
            <a:fld id="{6BF9B3A7-1F99-40CA-A74F-AA08A89F86E0}" type="slidenum">
              <a:rPr kumimoji="1" lang="ja-JP" altLang="en-US" smtClean="0"/>
              <a:t>‹#›</a:t>
            </a:fld>
            <a:endParaRPr kumimoji="1" lang="ja-JP" altLang="en-US"/>
          </a:p>
        </p:txBody>
      </p:sp>
    </p:spTree>
    <p:extLst>
      <p:ext uri="{BB962C8B-B14F-4D97-AF65-F5344CB8AC3E}">
        <p14:creationId xmlns:p14="http://schemas.microsoft.com/office/powerpoint/2010/main" val="890746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983C80B-1972-4650-A90A-75CAF1539D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4452F9B-DCAB-4B4B-B63E-235863326B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C23C6B6-1BC3-41FE-8B26-D6122E788B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E8FE92-63CB-4EB6-B6DB-4A2637C8B992}" type="datetimeFigureOut">
              <a:rPr kumimoji="1" lang="ja-JP" altLang="en-US" smtClean="0"/>
              <a:t>2025/8/20</a:t>
            </a:fld>
            <a:endParaRPr kumimoji="1" lang="ja-JP" altLang="en-US"/>
          </a:p>
        </p:txBody>
      </p:sp>
      <p:sp>
        <p:nvSpPr>
          <p:cNvPr id="5" name="フッター プレースホルダー 4">
            <a:extLst>
              <a:ext uri="{FF2B5EF4-FFF2-40B4-BE49-F238E27FC236}">
                <a16:creationId xmlns:a16="http://schemas.microsoft.com/office/drawing/2014/main" id="{C6BC4C2B-7EAD-44D8-B045-AAB13E825E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73F4687-F0E7-4D21-9E4D-D7F7D55176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F9B3A7-1F99-40CA-A74F-AA08A89F86E0}" type="slidenum">
              <a:rPr kumimoji="1" lang="ja-JP" altLang="en-US" smtClean="0"/>
              <a:t>‹#›</a:t>
            </a:fld>
            <a:endParaRPr kumimoji="1" lang="ja-JP" altLang="en-US"/>
          </a:p>
        </p:txBody>
      </p:sp>
    </p:spTree>
    <p:extLst>
      <p:ext uri="{BB962C8B-B14F-4D97-AF65-F5344CB8AC3E}">
        <p14:creationId xmlns:p14="http://schemas.microsoft.com/office/powerpoint/2010/main" val="914900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41A32C2-B7C7-47B1-9686-292E83170C05}"/>
              </a:ext>
            </a:extLst>
          </p:cNvPr>
          <p:cNvSpPr/>
          <p:nvPr/>
        </p:nvSpPr>
        <p:spPr bwMode="gray">
          <a:xfrm>
            <a:off x="1" y="0"/>
            <a:ext cx="12192000" cy="517236"/>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6461125" algn="l"/>
              </a:tabLst>
            </a:pPr>
            <a:r>
              <a:rPr kumimoji="1" lang="ja-JP" altLang="en-US" b="1" dirty="0">
                <a:latin typeface="BIZ UDPゴシック" panose="020B0400000000000000" pitchFamily="50" charset="-128"/>
                <a:ea typeface="BIZ UDPゴシック" panose="020B0400000000000000" pitchFamily="50" charset="-128"/>
              </a:rPr>
              <a:t>　</a:t>
            </a:r>
            <a:r>
              <a:rPr kumimoji="1" lang="ja-JP" altLang="en-US" sz="2000" b="1" dirty="0">
                <a:latin typeface="BIZ UDPゴシック" panose="020B0400000000000000" pitchFamily="50" charset="-128"/>
                <a:ea typeface="BIZ UDPゴシック" panose="020B0400000000000000" pitchFamily="50" charset="-128"/>
              </a:rPr>
              <a:t>令和７年度就労移行等連携調整事業について</a:t>
            </a:r>
            <a:endParaRPr kumimoji="1" lang="ja-JP" altLang="en-US" sz="1800" dirty="0">
              <a:solidFill>
                <a:schemeClr val="bg1"/>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52661EAA-DE38-4AEA-9C56-956B5E668735}"/>
              </a:ext>
            </a:extLst>
          </p:cNvPr>
          <p:cNvSpPr txBox="1"/>
          <p:nvPr/>
        </p:nvSpPr>
        <p:spPr bwMode="gray">
          <a:xfrm>
            <a:off x="6492238" y="61654"/>
            <a:ext cx="4470400" cy="400110"/>
          </a:xfrm>
          <a:prstGeom prst="rect">
            <a:avLst/>
          </a:prstGeom>
          <a:noFill/>
        </p:spPr>
        <p:txBody>
          <a:bodyPr wrap="square" rtlCol="0">
            <a:spAutoFit/>
          </a:bodyPr>
          <a:lstStyle/>
          <a:p>
            <a:pPr algn="r"/>
            <a:r>
              <a:rPr lang="ja-JP" altLang="en-US" sz="1000" b="1" dirty="0">
                <a:solidFill>
                  <a:schemeClr val="bg1">
                    <a:lumMod val="95000"/>
                  </a:schemeClr>
                </a:solidFill>
                <a:latin typeface="BIZ UDPゴシック" panose="020B0400000000000000" pitchFamily="50" charset="-128"/>
                <a:ea typeface="BIZ UDPゴシック" panose="020B0400000000000000" pitchFamily="50" charset="-128"/>
              </a:rPr>
              <a:t>令和７年度 第１回 大阪府障がい者自立支援協議会就労支援部会</a:t>
            </a:r>
            <a:endParaRPr lang="en-US" altLang="ja-JP" sz="1000" b="1" dirty="0">
              <a:solidFill>
                <a:schemeClr val="bg1">
                  <a:lumMod val="95000"/>
                </a:schemeClr>
              </a:solidFill>
              <a:latin typeface="BIZ UDPゴシック" panose="020B0400000000000000" pitchFamily="50" charset="-128"/>
              <a:ea typeface="BIZ UDPゴシック" panose="020B0400000000000000" pitchFamily="50" charset="-128"/>
            </a:endParaRPr>
          </a:p>
          <a:p>
            <a:pPr algn="r"/>
            <a:r>
              <a:rPr kumimoji="1" lang="ja-JP" altLang="en-US" sz="1000" b="1" dirty="0">
                <a:solidFill>
                  <a:schemeClr val="bg1">
                    <a:lumMod val="95000"/>
                  </a:schemeClr>
                </a:solidFill>
                <a:latin typeface="BIZ UDPゴシック" panose="020B0400000000000000" pitchFamily="50" charset="-128"/>
                <a:ea typeface="BIZ UDPゴシック" panose="020B0400000000000000" pitchFamily="50" charset="-128"/>
              </a:rPr>
              <a:t>福祉部障がい福祉室自立支援課</a:t>
            </a:r>
            <a:endParaRPr kumimoji="1" lang="ja-JP" altLang="en-US" sz="1000" b="1" dirty="0">
              <a:solidFill>
                <a:schemeClr val="bg1">
                  <a:lumMod val="95000"/>
                </a:schemeClr>
              </a:solidFill>
            </a:endParaRPr>
          </a:p>
        </p:txBody>
      </p:sp>
      <p:sp>
        <p:nvSpPr>
          <p:cNvPr id="4" name="正方形/長方形 3">
            <a:extLst>
              <a:ext uri="{FF2B5EF4-FFF2-40B4-BE49-F238E27FC236}">
                <a16:creationId xmlns:a16="http://schemas.microsoft.com/office/drawing/2014/main" id="{117E01C0-76B4-443C-8B22-F4FBD8B6EFDD}"/>
              </a:ext>
            </a:extLst>
          </p:cNvPr>
          <p:cNvSpPr/>
          <p:nvPr/>
        </p:nvSpPr>
        <p:spPr bwMode="gray">
          <a:xfrm>
            <a:off x="76003" y="792459"/>
            <a:ext cx="7272751" cy="361317"/>
          </a:xfrm>
          <a:prstGeom prst="rect">
            <a:avLst/>
          </a:prstGeom>
          <a:no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rgbClr val="000000"/>
                </a:solidFill>
                <a:latin typeface="BIZ UDPゴシック" panose="020B0400000000000000" pitchFamily="50" charset="-128"/>
                <a:ea typeface="BIZ UDPゴシック" panose="020B0400000000000000" pitchFamily="50" charset="-128"/>
              </a:rPr>
              <a:t>　</a:t>
            </a:r>
            <a:r>
              <a:rPr lang="ja-JP" altLang="en-US" sz="1050" b="0" i="0" dirty="0">
                <a:solidFill>
                  <a:srgbClr val="000000"/>
                </a:solidFill>
                <a:effectLst/>
                <a:latin typeface="BIZ UDPゴシック" panose="020B0400000000000000" pitchFamily="50" charset="-128"/>
                <a:ea typeface="BIZ UDPゴシック" panose="020B0400000000000000" pitchFamily="50" charset="-128"/>
              </a:rPr>
              <a:t>福祉施設からの一般就労への移行及び就労定着の促進のため、</a:t>
            </a:r>
            <a:r>
              <a:rPr lang="ja-JP" altLang="en-US" sz="1050" dirty="0">
                <a:solidFill>
                  <a:srgbClr val="000000"/>
                </a:solidFill>
                <a:latin typeface="BIZ UDPゴシック" panose="020B0400000000000000" pitchFamily="50" charset="-128"/>
                <a:ea typeface="BIZ UDPゴシック" panose="020B0400000000000000" pitchFamily="50" charset="-128"/>
              </a:rPr>
              <a:t>就労選択支援の効果的な実施をめざす。</a:t>
            </a:r>
            <a:endParaRPr lang="en-US" altLang="ja-JP" sz="1050" dirty="0">
              <a:solidFill>
                <a:schemeClr val="tx1"/>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68679018-160C-4104-A92C-DA4D428FBD34}"/>
              </a:ext>
            </a:extLst>
          </p:cNvPr>
          <p:cNvSpPr txBox="1"/>
          <p:nvPr/>
        </p:nvSpPr>
        <p:spPr bwMode="gray">
          <a:xfrm>
            <a:off x="134726" y="578209"/>
            <a:ext cx="1257878" cy="261610"/>
          </a:xfrm>
          <a:prstGeom prst="rect">
            <a:avLst/>
          </a:prstGeom>
          <a:solidFill>
            <a:schemeClr val="accent6">
              <a:lumMod val="40000"/>
              <a:lumOff val="60000"/>
            </a:schemeClr>
          </a:solidFill>
        </p:spPr>
        <p:txBody>
          <a:bodyPr wrap="square" rtlCol="0" anchor="ctr">
            <a:spAutoFit/>
          </a:bodyPr>
          <a:lstStyle/>
          <a:p>
            <a:pPr algn="ctr"/>
            <a:r>
              <a:rPr lang="ja-JP" altLang="en-US" sz="1100" b="1" kern="0" dirty="0">
                <a:latin typeface="BIZ UDPゴシック" panose="020B0400000000000000" pitchFamily="50" charset="-128"/>
                <a:ea typeface="BIZ UDPゴシック" panose="020B0400000000000000" pitchFamily="50" charset="-128"/>
                <a:cs typeface="Meiryo UI" panose="020B0604030504040204" pitchFamily="50" charset="-128"/>
              </a:rPr>
              <a:t>目的</a:t>
            </a:r>
          </a:p>
        </p:txBody>
      </p:sp>
      <p:sp>
        <p:nvSpPr>
          <p:cNvPr id="8" name="正方形/長方形 7">
            <a:extLst>
              <a:ext uri="{FF2B5EF4-FFF2-40B4-BE49-F238E27FC236}">
                <a16:creationId xmlns:a16="http://schemas.microsoft.com/office/drawing/2014/main" id="{AC97E8CB-565C-4CF8-8023-7A0DEFF4B6B6}"/>
              </a:ext>
            </a:extLst>
          </p:cNvPr>
          <p:cNvSpPr/>
          <p:nvPr/>
        </p:nvSpPr>
        <p:spPr bwMode="gray">
          <a:xfrm>
            <a:off x="76002" y="1423682"/>
            <a:ext cx="7272752" cy="501789"/>
          </a:xfrm>
          <a:prstGeom prst="rect">
            <a:avLst/>
          </a:prstGeom>
          <a:no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ja-JP" altLang="en-US" sz="1050">
                <a:solidFill>
                  <a:schemeClr val="tx1"/>
                </a:solidFill>
                <a:latin typeface="BIZ UDPゴシック" panose="020B0400000000000000" pitchFamily="50" charset="-128"/>
                <a:ea typeface="BIZ UDPゴシック" panose="020B0400000000000000" pitchFamily="50" charset="-128"/>
              </a:rPr>
              <a:t>就労選択支援の実施者をはじめ、関係機関が就労選択支援の目的や意味を十分に理解する必要がある。</a:t>
            </a:r>
            <a:endParaRPr lang="en-US" altLang="ja-JP" sz="1050">
              <a:solidFill>
                <a:schemeClr val="tx1"/>
              </a:solidFill>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50">
                <a:solidFill>
                  <a:schemeClr val="tx1"/>
                </a:solidFill>
                <a:latin typeface="BIZ UDPゴシック" panose="020B0400000000000000" pitchFamily="50" charset="-128"/>
                <a:ea typeface="BIZ UDPゴシック" panose="020B0400000000000000" pitchFamily="50" charset="-128"/>
              </a:rPr>
              <a:t>地域の実情に応じて、持続可能性のある、より有機的な多機関連携体制の在り方を検討し、構築する必要がある。</a:t>
            </a:r>
            <a:endParaRPr lang="en-US" altLang="ja-JP" sz="1050" dirty="0">
              <a:solidFill>
                <a:schemeClr val="tx1"/>
              </a:solidFill>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DA7381C3-C4B3-4897-8F49-89B36F3A9549}"/>
              </a:ext>
            </a:extLst>
          </p:cNvPr>
          <p:cNvSpPr txBox="1"/>
          <p:nvPr/>
        </p:nvSpPr>
        <p:spPr bwMode="gray">
          <a:xfrm>
            <a:off x="134726" y="1219411"/>
            <a:ext cx="1257878" cy="261610"/>
          </a:xfrm>
          <a:prstGeom prst="rect">
            <a:avLst/>
          </a:prstGeom>
          <a:solidFill>
            <a:schemeClr val="accent6">
              <a:lumMod val="40000"/>
              <a:lumOff val="60000"/>
            </a:schemeClr>
          </a:solidFill>
        </p:spPr>
        <p:txBody>
          <a:bodyPr wrap="square" rtlCol="0" anchor="ctr">
            <a:spAutoFit/>
          </a:bodyPr>
          <a:lstStyle/>
          <a:p>
            <a:pPr algn="ctr"/>
            <a:r>
              <a:rPr lang="ja-JP" altLang="en-US" sz="1100" b="1" kern="0" dirty="0">
                <a:latin typeface="BIZ UDPゴシック" panose="020B0400000000000000" pitchFamily="50" charset="-128"/>
                <a:ea typeface="BIZ UDPゴシック" panose="020B0400000000000000" pitchFamily="50" charset="-128"/>
                <a:cs typeface="Meiryo UI" panose="020B0604030504040204" pitchFamily="50" charset="-128"/>
              </a:rPr>
              <a:t>課題</a:t>
            </a:r>
          </a:p>
        </p:txBody>
      </p:sp>
      <p:sp>
        <p:nvSpPr>
          <p:cNvPr id="14" name="正方形/長方形 13">
            <a:extLst>
              <a:ext uri="{FF2B5EF4-FFF2-40B4-BE49-F238E27FC236}">
                <a16:creationId xmlns:a16="http://schemas.microsoft.com/office/drawing/2014/main" id="{CEE36247-D1A0-4B18-A4CA-741442445F2C}"/>
              </a:ext>
            </a:extLst>
          </p:cNvPr>
          <p:cNvSpPr/>
          <p:nvPr/>
        </p:nvSpPr>
        <p:spPr bwMode="gray">
          <a:xfrm>
            <a:off x="76002" y="2186751"/>
            <a:ext cx="12039994" cy="4494633"/>
          </a:xfrm>
          <a:prstGeom prst="rect">
            <a:avLst/>
          </a:prstGeom>
          <a:no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b="1" dirty="0">
              <a:solidFill>
                <a:schemeClr val="tx1"/>
              </a:solidFill>
              <a:latin typeface="BIZ UDPゴシック" panose="020B0400000000000000" pitchFamily="50" charset="-128"/>
              <a:ea typeface="BIZ UDPゴシック" panose="020B0400000000000000" pitchFamily="50" charset="-128"/>
            </a:endParaRPr>
          </a:p>
          <a:p>
            <a:r>
              <a:rPr lang="ja-JP" altLang="en-US" sz="1050" dirty="0">
                <a:solidFill>
                  <a:schemeClr val="tx1"/>
                </a:solidFill>
                <a:latin typeface="BIZ UDPゴシック" panose="020B0400000000000000" pitchFamily="50" charset="-128"/>
                <a:ea typeface="BIZ UDPゴシック" panose="020B0400000000000000" pitchFamily="50" charset="-128"/>
              </a:rPr>
              <a:t>　　</a:t>
            </a:r>
            <a:endParaRPr lang="en-US" altLang="ja-JP" sz="1050" dirty="0">
              <a:solidFill>
                <a:schemeClr val="tx1"/>
              </a:solidFill>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B0810C30-59B0-47DF-BB13-F0CD80B7E3D8}"/>
              </a:ext>
            </a:extLst>
          </p:cNvPr>
          <p:cNvSpPr txBox="1"/>
          <p:nvPr/>
        </p:nvSpPr>
        <p:spPr bwMode="gray">
          <a:xfrm>
            <a:off x="134726" y="1983262"/>
            <a:ext cx="1257878" cy="261610"/>
          </a:xfrm>
          <a:prstGeom prst="rect">
            <a:avLst/>
          </a:prstGeom>
          <a:solidFill>
            <a:schemeClr val="accent6">
              <a:lumMod val="40000"/>
              <a:lumOff val="60000"/>
            </a:schemeClr>
          </a:solidFill>
        </p:spPr>
        <p:txBody>
          <a:bodyPr wrap="square" rtlCol="0" anchor="ctr">
            <a:spAutoFit/>
          </a:bodyPr>
          <a:lstStyle/>
          <a:p>
            <a:pPr algn="ctr"/>
            <a:r>
              <a:rPr lang="ja-JP" altLang="en-US" sz="1100" b="1" kern="0" dirty="0">
                <a:latin typeface="BIZ UDPゴシック" panose="020B0400000000000000" pitchFamily="50" charset="-128"/>
                <a:ea typeface="BIZ UDPゴシック" panose="020B0400000000000000" pitchFamily="50" charset="-128"/>
                <a:cs typeface="Meiryo UI" panose="020B0604030504040204" pitchFamily="50" charset="-128"/>
              </a:rPr>
              <a:t>実施内容</a:t>
            </a:r>
          </a:p>
        </p:txBody>
      </p:sp>
      <p:sp>
        <p:nvSpPr>
          <p:cNvPr id="7" name="正方形/長方形 6">
            <a:extLst>
              <a:ext uri="{FF2B5EF4-FFF2-40B4-BE49-F238E27FC236}">
                <a16:creationId xmlns:a16="http://schemas.microsoft.com/office/drawing/2014/main" id="{86439859-3C24-401D-83E4-4F654162B347}"/>
              </a:ext>
            </a:extLst>
          </p:cNvPr>
          <p:cNvSpPr/>
          <p:nvPr/>
        </p:nvSpPr>
        <p:spPr>
          <a:xfrm>
            <a:off x="7432645" y="582896"/>
            <a:ext cx="4683351" cy="134792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b="1" dirty="0">
                <a:solidFill>
                  <a:schemeClr val="tx1"/>
                </a:solidFill>
                <a:latin typeface="BIZ UDPゴシック" panose="020B0400000000000000" pitchFamily="50" charset="-128"/>
                <a:ea typeface="BIZ UDPゴシック" panose="020B0400000000000000" pitchFamily="50" charset="-128"/>
              </a:rPr>
              <a:t>【</a:t>
            </a:r>
            <a:r>
              <a:rPr lang="ja-JP" altLang="en-US" sz="1050" b="1" dirty="0">
                <a:solidFill>
                  <a:schemeClr val="tx1"/>
                </a:solidFill>
                <a:latin typeface="BIZ UDPゴシック" panose="020B0400000000000000" pitchFamily="50" charset="-128"/>
                <a:ea typeface="BIZ UDPゴシック" panose="020B0400000000000000" pitchFamily="50" charset="-128"/>
              </a:rPr>
              <a:t>参考：第７期障がい福祉計画</a:t>
            </a:r>
            <a:r>
              <a:rPr lang="en-US" altLang="ja-JP" sz="1050" b="1" dirty="0">
                <a:solidFill>
                  <a:schemeClr val="tx1"/>
                </a:solidFill>
                <a:latin typeface="BIZ UDPゴシック" panose="020B0400000000000000" pitchFamily="50" charset="-128"/>
                <a:ea typeface="BIZ UDPゴシック" panose="020B0400000000000000" pitchFamily="50" charset="-128"/>
              </a:rPr>
              <a:t>】</a:t>
            </a:r>
            <a:r>
              <a:rPr lang="ja-JP" altLang="en-US" sz="1050" b="1" dirty="0">
                <a:solidFill>
                  <a:schemeClr val="tx1"/>
                </a:solidFill>
                <a:latin typeface="BIZ UDPゴシック" panose="020B0400000000000000" pitchFamily="50" charset="-128"/>
                <a:ea typeface="BIZ UDPゴシック" panose="020B0400000000000000" pitchFamily="50" charset="-128"/>
              </a:rPr>
              <a:t>　</a:t>
            </a:r>
            <a:r>
              <a:rPr lang="en-US" altLang="ja-JP" sz="1050" b="1" dirty="0">
                <a:solidFill>
                  <a:schemeClr val="tx1"/>
                </a:solidFill>
                <a:latin typeface="BIZ UDPゴシック" panose="020B0400000000000000" pitchFamily="50" charset="-128"/>
                <a:ea typeface="BIZ UDPゴシック" panose="020B0400000000000000" pitchFamily="50" charset="-128"/>
              </a:rPr>
              <a:t>※</a:t>
            </a:r>
            <a:r>
              <a:rPr lang="ja-JP" altLang="en-US" sz="1050" b="1" dirty="0">
                <a:solidFill>
                  <a:schemeClr val="tx1"/>
                </a:solidFill>
                <a:latin typeface="BIZ UDPゴシック" panose="020B0400000000000000" pitchFamily="50" charset="-128"/>
                <a:ea typeface="BIZ UDPゴシック" panose="020B0400000000000000" pitchFamily="50" charset="-128"/>
              </a:rPr>
              <a:t>いずれも</a:t>
            </a:r>
            <a:r>
              <a:rPr lang="en-US" altLang="ja-JP" sz="1050" b="1" dirty="0">
                <a:solidFill>
                  <a:schemeClr val="tx1"/>
                </a:solidFill>
                <a:latin typeface="BIZ UDPゴシック" panose="020B0400000000000000" pitchFamily="50" charset="-128"/>
                <a:ea typeface="BIZ UDPゴシック" panose="020B0400000000000000" pitchFamily="50" charset="-128"/>
              </a:rPr>
              <a:t>R8</a:t>
            </a:r>
            <a:r>
              <a:rPr lang="ja-JP" altLang="en-US" sz="1050" b="1" dirty="0">
                <a:solidFill>
                  <a:schemeClr val="tx1"/>
                </a:solidFill>
                <a:latin typeface="BIZ UDPゴシック" panose="020B0400000000000000" pitchFamily="50" charset="-128"/>
                <a:ea typeface="BIZ UDPゴシック" panose="020B0400000000000000" pitchFamily="50" charset="-128"/>
              </a:rPr>
              <a:t>目標</a:t>
            </a:r>
            <a:endParaRPr lang="en-US" altLang="ja-JP" sz="1050" b="1" dirty="0">
              <a:solidFill>
                <a:schemeClr val="tx1"/>
              </a:solidFill>
              <a:latin typeface="BIZ UDPゴシック" panose="020B0400000000000000" pitchFamily="50" charset="-128"/>
              <a:ea typeface="BIZ UDPゴシック" panose="020B0400000000000000" pitchFamily="50" charset="-128"/>
            </a:endParaRPr>
          </a:p>
          <a:p>
            <a:endParaRPr lang="en-US" altLang="ja-JP" sz="500" b="1" dirty="0">
              <a:solidFill>
                <a:schemeClr val="tx1"/>
              </a:solidFill>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lang="ja-JP" altLang="en-US" sz="1050" dirty="0">
                <a:solidFill>
                  <a:schemeClr val="tx1"/>
                </a:solidFill>
                <a:latin typeface="BIZ UDPゴシック" panose="020B0400000000000000" pitchFamily="50" charset="-128"/>
                <a:ea typeface="BIZ UDPゴシック" panose="020B0400000000000000" pitchFamily="50" charset="-128"/>
              </a:rPr>
              <a:t>福祉施設からの一般就労への移行者数：</a:t>
            </a:r>
            <a:r>
              <a:rPr lang="en-US" altLang="ja-JP" sz="1050" dirty="0">
                <a:solidFill>
                  <a:schemeClr val="tx1"/>
                </a:solidFill>
                <a:latin typeface="BIZ UDPゴシック" panose="020B0400000000000000" pitchFamily="50" charset="-128"/>
                <a:ea typeface="BIZ UDPゴシック" panose="020B0400000000000000" pitchFamily="50" charset="-128"/>
              </a:rPr>
              <a:t>3,142</a:t>
            </a:r>
            <a:r>
              <a:rPr lang="ja-JP" altLang="en-US" sz="1050" dirty="0">
                <a:solidFill>
                  <a:schemeClr val="tx1"/>
                </a:solidFill>
                <a:latin typeface="BIZ UDPゴシック" panose="020B0400000000000000" pitchFamily="50" charset="-128"/>
                <a:ea typeface="BIZ UDPゴシック" panose="020B0400000000000000" pitchFamily="50" charset="-128"/>
              </a:rPr>
              <a:t>人（</a:t>
            </a:r>
            <a:r>
              <a:rPr lang="en-US" altLang="ja-JP" sz="1050" dirty="0">
                <a:solidFill>
                  <a:schemeClr val="tx1"/>
                </a:solidFill>
                <a:latin typeface="BIZ UDPゴシック" panose="020B0400000000000000" pitchFamily="50" charset="-128"/>
                <a:ea typeface="BIZ UDPゴシック" panose="020B0400000000000000" pitchFamily="50" charset="-128"/>
              </a:rPr>
              <a:t>R3</a:t>
            </a:r>
            <a:r>
              <a:rPr lang="ja-JP" altLang="en-US" sz="1050" dirty="0">
                <a:solidFill>
                  <a:schemeClr val="tx1"/>
                </a:solidFill>
                <a:latin typeface="BIZ UDPゴシック" panose="020B0400000000000000" pitchFamily="50" charset="-128"/>
                <a:ea typeface="BIZ UDPゴシック" panose="020B0400000000000000" pitchFamily="50" charset="-128"/>
              </a:rPr>
              <a:t>実績の</a:t>
            </a:r>
            <a:r>
              <a:rPr lang="en-US" altLang="ja-JP" sz="1050" dirty="0">
                <a:solidFill>
                  <a:schemeClr val="tx1"/>
                </a:solidFill>
                <a:latin typeface="BIZ UDPゴシック" panose="020B0400000000000000" pitchFamily="50" charset="-128"/>
                <a:ea typeface="BIZ UDPゴシック" panose="020B0400000000000000" pitchFamily="50" charset="-128"/>
              </a:rPr>
              <a:t>1.28</a:t>
            </a:r>
            <a:r>
              <a:rPr lang="ja-JP" altLang="en-US" sz="1050" dirty="0">
                <a:solidFill>
                  <a:schemeClr val="tx1"/>
                </a:solidFill>
                <a:latin typeface="BIZ UDPゴシック" panose="020B0400000000000000" pitchFamily="50" charset="-128"/>
                <a:ea typeface="BIZ UDPゴシック" panose="020B0400000000000000" pitchFamily="50" charset="-128"/>
              </a:rPr>
              <a:t>倍）</a:t>
            </a:r>
          </a:p>
          <a:p>
            <a:pPr marL="171450" indent="-171450">
              <a:buFont typeface="Arial" panose="020B0604020202020204" pitchFamily="34" charset="0"/>
              <a:buChar char="•"/>
            </a:pPr>
            <a:r>
              <a:rPr lang="ja-JP" altLang="en-US" sz="1050" dirty="0">
                <a:solidFill>
                  <a:schemeClr val="tx1"/>
                </a:solidFill>
                <a:latin typeface="BIZ UDPゴシック" panose="020B0400000000000000" pitchFamily="50" charset="-128"/>
                <a:ea typeface="BIZ UDPゴシック" panose="020B0400000000000000" pitchFamily="50" charset="-128"/>
              </a:rPr>
              <a:t>利用終了者に占める一般就労へ移行した者の割合が５割以上の就労移行支援事業所：６割</a:t>
            </a:r>
          </a:p>
          <a:p>
            <a:pPr marL="171450" indent="-171450">
              <a:buFont typeface="Arial" panose="020B0604020202020204" pitchFamily="34" charset="0"/>
              <a:buChar char="•"/>
            </a:pPr>
            <a:r>
              <a:rPr lang="ja-JP" altLang="en-US" sz="1050" dirty="0">
                <a:solidFill>
                  <a:schemeClr val="tx1"/>
                </a:solidFill>
                <a:latin typeface="BIZ UDPゴシック" panose="020B0400000000000000" pitchFamily="50" charset="-128"/>
                <a:ea typeface="BIZ UDPゴシック" panose="020B0400000000000000" pitchFamily="50" charset="-128"/>
              </a:rPr>
              <a:t>就労定着支援事業の利用者数：</a:t>
            </a:r>
            <a:r>
              <a:rPr lang="en-US" altLang="ja-JP" sz="1050" dirty="0">
                <a:solidFill>
                  <a:schemeClr val="tx1"/>
                </a:solidFill>
                <a:latin typeface="BIZ UDPゴシック" panose="020B0400000000000000" pitchFamily="50" charset="-128"/>
                <a:ea typeface="BIZ UDPゴシック" panose="020B0400000000000000" pitchFamily="50" charset="-128"/>
              </a:rPr>
              <a:t>1,781</a:t>
            </a:r>
            <a:r>
              <a:rPr lang="ja-JP" altLang="en-US" sz="1050" dirty="0">
                <a:solidFill>
                  <a:schemeClr val="tx1"/>
                </a:solidFill>
                <a:latin typeface="BIZ UDPゴシック" panose="020B0400000000000000" pitchFamily="50" charset="-128"/>
                <a:ea typeface="BIZ UDPゴシック" panose="020B0400000000000000" pitchFamily="50" charset="-128"/>
              </a:rPr>
              <a:t>人（</a:t>
            </a:r>
            <a:r>
              <a:rPr lang="en-US" altLang="ja-JP" sz="1050" dirty="0">
                <a:solidFill>
                  <a:schemeClr val="tx1"/>
                </a:solidFill>
                <a:latin typeface="BIZ UDPゴシック" panose="020B0400000000000000" pitchFamily="50" charset="-128"/>
                <a:ea typeface="BIZ UDPゴシック" panose="020B0400000000000000" pitchFamily="50" charset="-128"/>
              </a:rPr>
              <a:t>R3</a:t>
            </a:r>
            <a:r>
              <a:rPr lang="ja-JP" altLang="en-US" sz="1050" dirty="0">
                <a:solidFill>
                  <a:schemeClr val="tx1"/>
                </a:solidFill>
                <a:latin typeface="BIZ UDPゴシック" panose="020B0400000000000000" pitchFamily="50" charset="-128"/>
                <a:ea typeface="BIZ UDPゴシック" panose="020B0400000000000000" pitchFamily="50" charset="-128"/>
              </a:rPr>
              <a:t>実績の</a:t>
            </a:r>
            <a:r>
              <a:rPr lang="en-US" altLang="ja-JP" sz="1050" dirty="0">
                <a:solidFill>
                  <a:schemeClr val="tx1"/>
                </a:solidFill>
                <a:latin typeface="BIZ UDPゴシック" panose="020B0400000000000000" pitchFamily="50" charset="-128"/>
                <a:ea typeface="BIZ UDPゴシック" panose="020B0400000000000000" pitchFamily="50" charset="-128"/>
              </a:rPr>
              <a:t>1.41</a:t>
            </a:r>
            <a:r>
              <a:rPr lang="ja-JP" altLang="en-US" sz="1050" dirty="0">
                <a:solidFill>
                  <a:schemeClr val="tx1"/>
                </a:solidFill>
                <a:latin typeface="BIZ UDPゴシック" panose="020B0400000000000000" pitchFamily="50" charset="-128"/>
                <a:ea typeface="BIZ UDPゴシック" panose="020B0400000000000000" pitchFamily="50" charset="-128"/>
              </a:rPr>
              <a:t>倍）</a:t>
            </a:r>
          </a:p>
          <a:p>
            <a:pPr marL="171450" indent="-171450">
              <a:buFont typeface="Arial" panose="020B0604020202020204" pitchFamily="34" charset="0"/>
              <a:buChar char="•"/>
            </a:pPr>
            <a:r>
              <a:rPr lang="ja-JP" altLang="en-US" sz="1050" dirty="0">
                <a:solidFill>
                  <a:schemeClr val="tx1"/>
                </a:solidFill>
                <a:latin typeface="BIZ UDPゴシック" panose="020B0400000000000000" pitchFamily="50" charset="-128"/>
                <a:ea typeface="BIZ UDPゴシック" panose="020B0400000000000000" pitchFamily="50" charset="-128"/>
              </a:rPr>
              <a:t>就労定着支援事業所の利用終了後の一定期間における就労定着率が７割以上となる就労定着支援事業所の割合：２割５分</a:t>
            </a:r>
          </a:p>
        </p:txBody>
      </p:sp>
      <p:pic>
        <p:nvPicPr>
          <p:cNvPr id="17" name="図 16">
            <a:extLst>
              <a:ext uri="{FF2B5EF4-FFF2-40B4-BE49-F238E27FC236}">
                <a16:creationId xmlns:a16="http://schemas.microsoft.com/office/drawing/2014/main" id="{3BFA1A2A-910B-4917-8785-621D168BB7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64000" y="3110269"/>
            <a:ext cx="2312581" cy="3282636"/>
          </a:xfrm>
          <a:prstGeom prst="rect">
            <a:avLst/>
          </a:prstGeom>
        </p:spPr>
      </p:pic>
      <p:graphicFrame>
        <p:nvGraphicFramePr>
          <p:cNvPr id="18" name="表 18">
            <a:extLst>
              <a:ext uri="{FF2B5EF4-FFF2-40B4-BE49-F238E27FC236}">
                <a16:creationId xmlns:a16="http://schemas.microsoft.com/office/drawing/2014/main" id="{EDE0236C-DFB3-4B59-BA56-AF9FF11D2109}"/>
              </a:ext>
            </a:extLst>
          </p:cNvPr>
          <p:cNvGraphicFramePr>
            <a:graphicFrameLocks noGrp="1"/>
          </p:cNvGraphicFramePr>
          <p:nvPr>
            <p:extLst>
              <p:ext uri="{D42A27DB-BD31-4B8C-83A1-F6EECF244321}">
                <p14:modId xmlns:p14="http://schemas.microsoft.com/office/powerpoint/2010/main" val="1818589292"/>
              </p:ext>
            </p:extLst>
          </p:nvPr>
        </p:nvGraphicFramePr>
        <p:xfrm>
          <a:off x="234868" y="2754283"/>
          <a:ext cx="4012642" cy="3672000"/>
        </p:xfrm>
        <a:graphic>
          <a:graphicData uri="http://schemas.openxmlformats.org/drawingml/2006/table">
            <a:tbl>
              <a:tblPr firstRow="1" bandRow="1">
                <a:tableStyleId>{16D9F66E-5EB9-4882-86FB-DCBF35E3C3E4}</a:tableStyleId>
              </a:tblPr>
              <a:tblGrid>
                <a:gridCol w="864000">
                  <a:extLst>
                    <a:ext uri="{9D8B030D-6E8A-4147-A177-3AD203B41FA5}">
                      <a16:colId xmlns:a16="http://schemas.microsoft.com/office/drawing/2014/main" val="861196801"/>
                    </a:ext>
                  </a:extLst>
                </a:gridCol>
                <a:gridCol w="3148642">
                  <a:extLst>
                    <a:ext uri="{9D8B030D-6E8A-4147-A177-3AD203B41FA5}">
                      <a16:colId xmlns:a16="http://schemas.microsoft.com/office/drawing/2014/main" val="1971018005"/>
                    </a:ext>
                  </a:extLst>
                </a:gridCol>
              </a:tblGrid>
              <a:tr h="972000">
                <a:tc>
                  <a:txBody>
                    <a:bodyPr/>
                    <a:lstStyle/>
                    <a:p>
                      <a:r>
                        <a:rPr kumimoji="1" lang="ja-JP" altLang="en-US" sz="1050" b="0" dirty="0">
                          <a:latin typeface="BIZ UDPゴシック" panose="020B0400000000000000" pitchFamily="50" charset="-128"/>
                          <a:ea typeface="BIZ UDPゴシック" panose="020B0400000000000000" pitchFamily="50" charset="-128"/>
                        </a:rPr>
                        <a:t>受講対象</a:t>
                      </a:r>
                    </a:p>
                  </a:txBody>
                  <a:tcPr anchor="ctr"/>
                </a:tc>
                <a:tc>
                  <a:txBody>
                    <a:bodyPr/>
                    <a:lstStyle/>
                    <a:p>
                      <a:r>
                        <a:rPr kumimoji="1" lang="ja-JP" altLang="en-US" sz="1050" b="0" dirty="0">
                          <a:latin typeface="BIZ UDPゴシック" panose="020B0400000000000000" pitchFamily="50" charset="-128"/>
                          <a:ea typeface="BIZ UDPゴシック" panose="020B0400000000000000" pitchFamily="50" charset="-128"/>
                        </a:rPr>
                        <a:t>大阪府内の障がい者の就労支援に携わる者（市町村、計画相談支援事業所、障害福祉サービス事業所、障害者就業・生活支援センター、支援学校等教育機関、医療機関、ハローワーク、障害者職業センター、企業等）</a:t>
                      </a:r>
                    </a:p>
                  </a:txBody>
                  <a:tcPr anchor="ctr"/>
                </a:tc>
                <a:extLst>
                  <a:ext uri="{0D108BD9-81ED-4DB2-BD59-A6C34878D82A}">
                    <a16:rowId xmlns:a16="http://schemas.microsoft.com/office/drawing/2014/main" val="1395737335"/>
                  </a:ext>
                </a:extLst>
              </a:tr>
              <a:tr h="360000">
                <a:tc>
                  <a:txBody>
                    <a:bodyPr/>
                    <a:lstStyle/>
                    <a:p>
                      <a:r>
                        <a:rPr kumimoji="1" lang="ja-JP" altLang="en-US" sz="1050" b="0" dirty="0">
                          <a:latin typeface="BIZ UDPゴシック" panose="020B0400000000000000" pitchFamily="50" charset="-128"/>
                          <a:ea typeface="BIZ UDPゴシック" panose="020B0400000000000000" pitchFamily="50" charset="-128"/>
                        </a:rPr>
                        <a:t>方法</a:t>
                      </a:r>
                    </a:p>
                  </a:txBody>
                  <a:tcPr anchor="ctr"/>
                </a:tc>
                <a:tc>
                  <a:txBody>
                    <a:bodyPr/>
                    <a:lstStyle/>
                    <a:p>
                      <a:r>
                        <a:rPr kumimoji="1" lang="ja-JP" altLang="en-US" sz="1050" b="0" dirty="0">
                          <a:latin typeface="BIZ UDPゴシック" panose="020B0400000000000000" pitchFamily="50" charset="-128"/>
                          <a:ea typeface="BIZ UDPゴシック" panose="020B0400000000000000" pitchFamily="50" charset="-128"/>
                        </a:rPr>
                        <a:t>動画配信</a:t>
                      </a:r>
                    </a:p>
                  </a:txBody>
                  <a:tcPr anchor="ctr"/>
                </a:tc>
                <a:extLst>
                  <a:ext uri="{0D108BD9-81ED-4DB2-BD59-A6C34878D82A}">
                    <a16:rowId xmlns:a16="http://schemas.microsoft.com/office/drawing/2014/main" val="3967480392"/>
                  </a:ext>
                </a:extLst>
              </a:tr>
              <a:tr h="360000">
                <a:tc>
                  <a:txBody>
                    <a:bodyPr/>
                    <a:lstStyle/>
                    <a:p>
                      <a:r>
                        <a:rPr kumimoji="1" lang="ja-JP" altLang="en-US" sz="1050" b="0" dirty="0">
                          <a:latin typeface="BIZ UDPゴシック" panose="020B0400000000000000" pitchFamily="50" charset="-128"/>
                          <a:ea typeface="BIZ UDPゴシック" panose="020B0400000000000000" pitchFamily="50" charset="-128"/>
                        </a:rPr>
                        <a:t>講師</a:t>
                      </a:r>
                    </a:p>
                  </a:txBody>
                  <a:tcPr anchor="ctr"/>
                </a:tc>
                <a:tc>
                  <a:txBody>
                    <a:bodyPr/>
                    <a:lstStyle/>
                    <a:p>
                      <a:r>
                        <a:rPr kumimoji="1" lang="ja-JP" altLang="ja-JP" sz="1050" b="0" kern="1200" dirty="0">
                          <a:solidFill>
                            <a:schemeClr val="dk1"/>
                          </a:solidFill>
                          <a:effectLst/>
                          <a:latin typeface="BIZ UDPゴシック" panose="020B0400000000000000" pitchFamily="50" charset="-128"/>
                          <a:ea typeface="BIZ UDPゴシック" panose="020B0400000000000000" pitchFamily="50" charset="-128"/>
                          <a:cs typeface="+mn-cs"/>
                        </a:rPr>
                        <a:t>社会福祉法人加島友愛会　理事長</a:t>
                      </a:r>
                      <a:r>
                        <a:rPr kumimoji="1" lang="ja-JP" altLang="en-US" sz="1050" b="0" kern="1200" dirty="0">
                          <a:solidFill>
                            <a:schemeClr val="dk1"/>
                          </a:solidFill>
                          <a:effectLst/>
                          <a:latin typeface="BIZ UDPゴシック" panose="020B0400000000000000" pitchFamily="50" charset="-128"/>
                          <a:ea typeface="BIZ UDPゴシック" panose="020B0400000000000000" pitchFamily="50" charset="-128"/>
                          <a:cs typeface="+mn-cs"/>
                        </a:rPr>
                        <a:t>　酒井大介氏</a:t>
                      </a:r>
                      <a:endParaRPr kumimoji="1" lang="ja-JP" altLang="en-US" sz="1050" b="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0890150"/>
                  </a:ext>
                </a:extLst>
              </a:tr>
              <a:tr h="1080000">
                <a:tc>
                  <a:txBody>
                    <a:bodyPr/>
                    <a:lstStyle/>
                    <a:p>
                      <a:r>
                        <a:rPr kumimoji="1" lang="ja-JP" altLang="en-US" sz="1050" b="0" dirty="0">
                          <a:latin typeface="BIZ UDPゴシック" panose="020B0400000000000000" pitchFamily="50" charset="-128"/>
                          <a:ea typeface="BIZ UDPゴシック" panose="020B0400000000000000" pitchFamily="50" charset="-128"/>
                        </a:rPr>
                        <a:t>内容</a:t>
                      </a:r>
                    </a:p>
                  </a:txBody>
                  <a:tcPr anchor="ctr"/>
                </a:tc>
                <a:tc>
                  <a:txBody>
                    <a:bodyPr/>
                    <a:lstStyle/>
                    <a:p>
                      <a:pPr marL="285750" indent="-285750">
                        <a:buFont typeface="Arial" panose="020B0604020202020204" pitchFamily="34" charset="0"/>
                        <a:buChar char="•"/>
                      </a:pPr>
                      <a:r>
                        <a:rPr kumimoji="1" lang="ja-JP" altLang="en-US" sz="1050" b="0" dirty="0">
                          <a:latin typeface="BIZ UDPゴシック" panose="020B0400000000000000" pitchFamily="50" charset="-128"/>
                          <a:ea typeface="BIZ UDPゴシック" panose="020B0400000000000000" pitchFamily="50" charset="-128"/>
                        </a:rPr>
                        <a:t>制度の解説</a:t>
                      </a:r>
                      <a:endParaRPr kumimoji="1" lang="en-US" altLang="ja-JP" sz="1050" b="0" dirty="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050" b="0" dirty="0">
                          <a:latin typeface="BIZ UDPゴシック" panose="020B0400000000000000" pitchFamily="50" charset="-128"/>
                          <a:ea typeface="BIZ UDPゴシック" panose="020B0400000000000000" pitchFamily="50" charset="-128"/>
                        </a:rPr>
                        <a:t>実施の流れと事例</a:t>
                      </a:r>
                      <a:endParaRPr kumimoji="1" lang="en-US" altLang="ja-JP" sz="1050" b="0" dirty="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050" b="0" dirty="0">
                          <a:latin typeface="BIZ UDPゴシック" panose="020B0400000000000000" pitchFamily="50" charset="-128"/>
                          <a:ea typeface="BIZ UDPゴシック" panose="020B0400000000000000" pitchFamily="50" charset="-128"/>
                        </a:rPr>
                        <a:t>アセスメントツールの活用について</a:t>
                      </a:r>
                      <a:endParaRPr kumimoji="1" lang="en-US" altLang="ja-JP" sz="1050" b="0" dirty="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050" b="0" dirty="0">
                          <a:latin typeface="BIZ UDPゴシック" panose="020B0400000000000000" pitchFamily="50" charset="-128"/>
                          <a:ea typeface="BIZ UDPゴシック" panose="020B0400000000000000" pitchFamily="50" charset="-128"/>
                        </a:rPr>
                        <a:t>多機関連携によるケース会議を作るには</a:t>
                      </a:r>
                      <a:endParaRPr kumimoji="1" lang="en-US" altLang="ja-JP" sz="1050" b="0" dirty="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050" b="0" dirty="0">
                          <a:latin typeface="BIZ UDPゴシック" panose="020B0400000000000000" pitchFamily="50" charset="-128"/>
                          <a:ea typeface="BIZ UDPゴシック" panose="020B0400000000000000" pitchFamily="50" charset="-128"/>
                        </a:rPr>
                        <a:t>実施にあたってのポイント</a:t>
                      </a:r>
                      <a:endParaRPr kumimoji="1" lang="en-US" altLang="ja-JP" sz="1050" b="0" dirty="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050" b="0" dirty="0">
                          <a:latin typeface="BIZ UDPゴシック" panose="020B0400000000000000" pitchFamily="50" charset="-128"/>
                          <a:ea typeface="BIZ UDPゴシック" panose="020B0400000000000000" pitchFamily="50" charset="-128"/>
                        </a:rPr>
                        <a:t>制度がスタートするまでに検討すべきこと</a:t>
                      </a:r>
                    </a:p>
                  </a:txBody>
                  <a:tcPr anchor="ctr"/>
                </a:tc>
                <a:extLst>
                  <a:ext uri="{0D108BD9-81ED-4DB2-BD59-A6C34878D82A}">
                    <a16:rowId xmlns:a16="http://schemas.microsoft.com/office/drawing/2014/main" val="2422550322"/>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latin typeface="BIZ UDPゴシック" panose="020B0400000000000000" pitchFamily="50" charset="-128"/>
                          <a:ea typeface="BIZ UDPゴシック" panose="020B0400000000000000" pitchFamily="50" charset="-128"/>
                        </a:rPr>
                        <a:t>申込数</a:t>
                      </a:r>
                      <a:endParaRPr kumimoji="1" lang="en-US" altLang="ja-JP" sz="105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dirty="0">
                          <a:latin typeface="BIZ UDPゴシック" panose="020B0400000000000000" pitchFamily="50" charset="-128"/>
                          <a:ea typeface="BIZ UDPゴシック" panose="020B0400000000000000" pitchFamily="50" charset="-128"/>
                        </a:rPr>
                        <a:t>R7.8.6</a:t>
                      </a:r>
                      <a:r>
                        <a:rPr kumimoji="1" lang="ja-JP" altLang="en-US" sz="900" b="0" dirty="0">
                          <a:latin typeface="BIZ UDPゴシック" panose="020B0400000000000000" pitchFamily="50" charset="-128"/>
                          <a:ea typeface="BIZ UDPゴシック" panose="020B0400000000000000" pitchFamily="50" charset="-128"/>
                        </a:rPr>
                        <a:t>時点</a:t>
                      </a:r>
                      <a:endParaRPr kumimoji="1" lang="ja-JP" altLang="en-US" sz="1050" b="0" dirty="0">
                        <a:latin typeface="BIZ UDPゴシック" panose="020B0400000000000000" pitchFamily="50" charset="-128"/>
                        <a:ea typeface="BIZ UDPゴシック" panose="020B0400000000000000" pitchFamily="50" charset="-128"/>
                      </a:endParaRPr>
                    </a:p>
                  </a:txBody>
                  <a:tcPr anchor="ctr"/>
                </a:tc>
                <a:tc>
                  <a:txBody>
                    <a:bodyPr/>
                    <a:lstStyle/>
                    <a:p>
                      <a:r>
                        <a:rPr kumimoji="1" lang="en-US" altLang="ja-JP" sz="1050" b="0" dirty="0">
                          <a:latin typeface="BIZ UDPゴシック" panose="020B0400000000000000" pitchFamily="50" charset="-128"/>
                          <a:ea typeface="BIZ UDPゴシック" panose="020B0400000000000000" pitchFamily="50" charset="-128"/>
                        </a:rPr>
                        <a:t>894</a:t>
                      </a:r>
                      <a:r>
                        <a:rPr kumimoji="1" lang="ja-JP" altLang="en-US" sz="1050" b="0" dirty="0">
                          <a:latin typeface="BIZ UDPゴシック" panose="020B0400000000000000" pitchFamily="50" charset="-128"/>
                          <a:ea typeface="BIZ UDPゴシック" panose="020B0400000000000000" pitchFamily="50" charset="-128"/>
                        </a:rPr>
                        <a:t>件</a:t>
                      </a:r>
                      <a:endParaRPr kumimoji="1" lang="en-US" altLang="ja-JP" sz="1050" b="0" dirty="0">
                        <a:latin typeface="BIZ UDPゴシック" panose="020B0400000000000000" pitchFamily="50" charset="-128"/>
                        <a:ea typeface="BIZ UDPゴシック" panose="020B0400000000000000" pitchFamily="50" charset="-128"/>
                      </a:endParaRPr>
                    </a:p>
                    <a:p>
                      <a:r>
                        <a:rPr kumimoji="1" lang="ja-JP" altLang="en-US" sz="1050" b="0" dirty="0">
                          <a:latin typeface="BIZ UDPゴシック" panose="020B0400000000000000" pitchFamily="50" charset="-128"/>
                          <a:ea typeface="BIZ UDPゴシック" panose="020B0400000000000000" pitchFamily="50" charset="-128"/>
                        </a:rPr>
                        <a:t>（うち計画相談</a:t>
                      </a:r>
                      <a:r>
                        <a:rPr kumimoji="1" lang="en-US" altLang="ja-JP" sz="1050" b="0" dirty="0">
                          <a:latin typeface="BIZ UDPゴシック" panose="020B0400000000000000" pitchFamily="50" charset="-128"/>
                          <a:ea typeface="BIZ UDPゴシック" panose="020B0400000000000000" pitchFamily="50" charset="-128"/>
                        </a:rPr>
                        <a:t>242</a:t>
                      </a:r>
                      <a:r>
                        <a:rPr kumimoji="1" lang="ja-JP" altLang="en-US" sz="1050" b="0" dirty="0">
                          <a:latin typeface="BIZ UDPゴシック" panose="020B0400000000000000" pitchFamily="50" charset="-128"/>
                          <a:ea typeface="BIZ UDPゴシック" panose="020B0400000000000000" pitchFamily="50" charset="-128"/>
                        </a:rPr>
                        <a:t>件　</a:t>
                      </a:r>
                      <a:r>
                        <a:rPr kumimoji="1" lang="en-US" altLang="ja-JP" sz="1050" b="0" dirty="0">
                          <a:latin typeface="BIZ UDPゴシック" panose="020B0400000000000000" pitchFamily="50" charset="-128"/>
                          <a:ea typeface="BIZ UDPゴシック" panose="020B0400000000000000" pitchFamily="50" charset="-128"/>
                        </a:rPr>
                        <a:t>B</a:t>
                      </a:r>
                      <a:r>
                        <a:rPr kumimoji="1" lang="ja-JP" altLang="en-US" sz="1050" b="0" dirty="0">
                          <a:latin typeface="BIZ UDPゴシック" panose="020B0400000000000000" pitchFamily="50" charset="-128"/>
                          <a:ea typeface="BIZ UDPゴシック" panose="020B0400000000000000" pitchFamily="50" charset="-128"/>
                        </a:rPr>
                        <a:t>型</a:t>
                      </a:r>
                      <a:r>
                        <a:rPr kumimoji="1" lang="en-US" altLang="ja-JP" sz="1050" b="0" dirty="0">
                          <a:latin typeface="BIZ UDPゴシック" panose="020B0400000000000000" pitchFamily="50" charset="-128"/>
                          <a:ea typeface="BIZ UDPゴシック" panose="020B0400000000000000" pitchFamily="50" charset="-128"/>
                        </a:rPr>
                        <a:t>251</a:t>
                      </a:r>
                      <a:r>
                        <a:rPr kumimoji="1" lang="ja-JP" altLang="en-US" sz="1050" b="0" dirty="0">
                          <a:latin typeface="BIZ UDPゴシック" panose="020B0400000000000000" pitchFamily="50" charset="-128"/>
                          <a:ea typeface="BIZ UDPゴシック" panose="020B0400000000000000" pitchFamily="50" charset="-128"/>
                        </a:rPr>
                        <a:t>件）</a:t>
                      </a:r>
                    </a:p>
                  </a:txBody>
                  <a:tcPr anchor="ctr"/>
                </a:tc>
                <a:extLst>
                  <a:ext uri="{0D108BD9-81ED-4DB2-BD59-A6C34878D82A}">
                    <a16:rowId xmlns:a16="http://schemas.microsoft.com/office/drawing/2014/main" val="1712352770"/>
                  </a:ext>
                </a:extLst>
              </a:tr>
              <a:tr h="360000">
                <a:tc>
                  <a:txBody>
                    <a:bodyPr/>
                    <a:lstStyle/>
                    <a:p>
                      <a:r>
                        <a:rPr kumimoji="1" lang="ja-JP" altLang="en-US" sz="1050" b="0" dirty="0">
                          <a:latin typeface="BIZ UDPゴシック" panose="020B0400000000000000" pitchFamily="50" charset="-128"/>
                          <a:ea typeface="BIZ UDPゴシック" panose="020B0400000000000000" pitchFamily="50" charset="-128"/>
                        </a:rPr>
                        <a:t>配信期間</a:t>
                      </a:r>
                    </a:p>
                  </a:txBody>
                  <a:tcPr anchor="ctr"/>
                </a:tc>
                <a:tc>
                  <a:txBody>
                    <a:bodyPr/>
                    <a:lstStyle/>
                    <a:p>
                      <a:r>
                        <a:rPr kumimoji="1" lang="en-US" altLang="ja-JP" sz="1050" b="0" dirty="0">
                          <a:latin typeface="BIZ UDPゴシック" panose="020B0400000000000000" pitchFamily="50" charset="-128"/>
                          <a:ea typeface="BIZ UDPゴシック" panose="020B0400000000000000" pitchFamily="50" charset="-128"/>
                        </a:rPr>
                        <a:t>R7.7.1</a:t>
                      </a:r>
                      <a:r>
                        <a:rPr kumimoji="1" lang="ja-JP" altLang="en-US" sz="1050" b="0" dirty="0">
                          <a:latin typeface="BIZ UDPゴシック" panose="020B0400000000000000" pitchFamily="50" charset="-128"/>
                          <a:ea typeface="BIZ UDPゴシック" panose="020B0400000000000000" pitchFamily="50" charset="-128"/>
                        </a:rPr>
                        <a:t>～</a:t>
                      </a:r>
                      <a:r>
                        <a:rPr kumimoji="1" lang="en-US" altLang="ja-JP" sz="1050" b="0" dirty="0">
                          <a:latin typeface="BIZ UDPゴシック" panose="020B0400000000000000" pitchFamily="50" charset="-128"/>
                          <a:ea typeface="BIZ UDPゴシック" panose="020B0400000000000000" pitchFamily="50" charset="-128"/>
                        </a:rPr>
                        <a:t>R8.3.31</a:t>
                      </a:r>
                      <a:endParaRPr kumimoji="1" lang="ja-JP" altLang="en-US" sz="1050" b="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920783624"/>
                  </a:ext>
                </a:extLst>
              </a:tr>
            </a:tbl>
          </a:graphicData>
        </a:graphic>
      </p:graphicFrame>
      <p:sp>
        <p:nvSpPr>
          <p:cNvPr id="19" name="テキスト ボックス 18">
            <a:extLst>
              <a:ext uri="{FF2B5EF4-FFF2-40B4-BE49-F238E27FC236}">
                <a16:creationId xmlns:a16="http://schemas.microsoft.com/office/drawing/2014/main" id="{871D6E02-F37C-4A2D-8BDE-F60BCBC76C00}"/>
              </a:ext>
            </a:extLst>
          </p:cNvPr>
          <p:cNvSpPr txBox="1"/>
          <p:nvPr/>
        </p:nvSpPr>
        <p:spPr>
          <a:xfrm>
            <a:off x="6745956" y="2235054"/>
            <a:ext cx="5334282" cy="9079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２．就労選択支援のモデル実施</a:t>
            </a:r>
            <a:r>
              <a:rPr kumimoji="1" lang="en-US" altLang="ja-JP" sz="1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【R7.7</a:t>
            </a:r>
            <a:r>
              <a:rPr kumimoji="1" lang="ja-JP" altLang="en-US" sz="1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1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12</a:t>
            </a:r>
            <a:r>
              <a:rPr kumimoji="1" lang="ja-JP" altLang="en-US" sz="1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月予定</a:t>
            </a:r>
            <a:r>
              <a:rPr kumimoji="1" lang="en-US" altLang="ja-JP" sz="1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作業場面等を活用した状況把握（アセスメント）や、多機関連携によるケース会議を開催し支援を行う場合のノウハウや課題等を把握・分析。</a:t>
            </a:r>
            <a:endPar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⇒府内の就労選択支援事業の関係者が実践するにあたってのモデルとする。</a:t>
            </a:r>
            <a:endPar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BIZ UDPゴシック" panose="020B0400000000000000" pitchFamily="50" charset="-128"/>
                <a:ea typeface="BIZ UDPゴシック" panose="020B0400000000000000" pitchFamily="50" charset="-128"/>
              </a:rPr>
              <a:t>　　</a:t>
            </a:r>
            <a:r>
              <a:rPr lang="en-US" altLang="ja-JP" sz="1050" dirty="0">
                <a:solidFill>
                  <a:prstClr val="black"/>
                </a:solidFill>
                <a:latin typeface="BIZ UDPゴシック" panose="020B0400000000000000" pitchFamily="50" charset="-128"/>
                <a:ea typeface="BIZ UDPゴシック" panose="020B0400000000000000" pitchFamily="50" charset="-128"/>
              </a:rPr>
              <a:t>【</a:t>
            </a:r>
            <a:r>
              <a:rPr lang="ja-JP" altLang="en-US" sz="1050" dirty="0">
                <a:solidFill>
                  <a:prstClr val="black"/>
                </a:solidFill>
                <a:latin typeface="BIZ UDPゴシック" panose="020B0400000000000000" pitchFamily="50" charset="-128"/>
                <a:ea typeface="BIZ UDPゴシック" panose="020B0400000000000000" pitchFamily="50" charset="-128"/>
              </a:rPr>
              <a:t>実施予定ケース</a:t>
            </a:r>
            <a:r>
              <a:rPr lang="en-US" altLang="ja-JP" sz="1050" dirty="0">
                <a:solidFill>
                  <a:prstClr val="black"/>
                </a:solidFill>
                <a:latin typeface="BIZ UDPゴシック" panose="020B0400000000000000" pitchFamily="50" charset="-128"/>
                <a:ea typeface="BIZ UDPゴシック" panose="020B0400000000000000" pitchFamily="50" charset="-128"/>
              </a:rPr>
              <a:t>】</a:t>
            </a:r>
            <a:endPar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0" name="テキスト ボックス 19">
            <a:extLst>
              <a:ext uri="{FF2B5EF4-FFF2-40B4-BE49-F238E27FC236}">
                <a16:creationId xmlns:a16="http://schemas.microsoft.com/office/drawing/2014/main" id="{E4D357C9-6D52-4D30-8FAA-9617539FED60}"/>
              </a:ext>
            </a:extLst>
          </p:cNvPr>
          <p:cNvSpPr txBox="1"/>
          <p:nvPr/>
        </p:nvSpPr>
        <p:spPr>
          <a:xfrm>
            <a:off x="6756249" y="5927337"/>
            <a:ext cx="5323989"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３．モデル実施の報告会</a:t>
            </a:r>
            <a:r>
              <a:rPr kumimoji="1" lang="en-US" altLang="ja-JP" sz="1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【R8.1</a:t>
            </a:r>
            <a:r>
              <a:rPr kumimoji="1" lang="ja-JP" altLang="en-US" sz="1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月下旬</a:t>
            </a:r>
            <a:r>
              <a:rPr kumimoji="1" lang="en-US" altLang="ja-JP" sz="1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上記２の実施者や関係者から、地域における連携体制の構築にかかる知見</a:t>
            </a:r>
            <a:r>
              <a:rPr lang="ja-JP" altLang="en-US" sz="1050" dirty="0">
                <a:solidFill>
                  <a:prstClr val="black"/>
                </a:solidFill>
                <a:latin typeface="BIZ UDPゴシック" panose="020B0400000000000000" pitchFamily="50" charset="-128"/>
                <a:ea typeface="BIZ UDPゴシック" panose="020B0400000000000000" pitchFamily="50" charset="-128"/>
              </a:rPr>
              <a:t>や</a:t>
            </a:r>
            <a:r>
              <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モデルケースを通じて得られた効果</a:t>
            </a:r>
            <a:r>
              <a:rPr lang="ja-JP" altLang="en-US" sz="1050" dirty="0">
                <a:solidFill>
                  <a:prstClr val="black"/>
                </a:solidFill>
                <a:latin typeface="BIZ UDPゴシック" panose="020B0400000000000000" pitchFamily="50" charset="-128"/>
                <a:ea typeface="BIZ UDPゴシック" panose="020B0400000000000000" pitchFamily="50" charset="-128"/>
              </a:rPr>
              <a:t>・</a:t>
            </a:r>
            <a:r>
              <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課題等を講義形式で報告する。府域全体への横展開を図る。</a:t>
            </a:r>
            <a:endPar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21" name="表 20">
            <a:extLst>
              <a:ext uri="{FF2B5EF4-FFF2-40B4-BE49-F238E27FC236}">
                <a16:creationId xmlns:a16="http://schemas.microsoft.com/office/drawing/2014/main" id="{B19422F9-7A3F-43DA-8B5C-7A3A4940E07D}"/>
              </a:ext>
            </a:extLst>
          </p:cNvPr>
          <p:cNvGraphicFramePr>
            <a:graphicFrameLocks noGrp="1"/>
          </p:cNvGraphicFramePr>
          <p:nvPr>
            <p:extLst>
              <p:ext uri="{D42A27DB-BD31-4B8C-83A1-F6EECF244321}">
                <p14:modId xmlns:p14="http://schemas.microsoft.com/office/powerpoint/2010/main" val="471225374"/>
              </p:ext>
            </p:extLst>
          </p:nvPr>
        </p:nvGraphicFramePr>
        <p:xfrm>
          <a:off x="7000991" y="3110269"/>
          <a:ext cx="4980373" cy="2736000"/>
        </p:xfrm>
        <a:graphic>
          <a:graphicData uri="http://schemas.openxmlformats.org/drawingml/2006/table">
            <a:tbl>
              <a:tblPr>
                <a:tableStyleId>{10A1B5D5-9B99-4C35-A422-299274C87663}</a:tableStyleId>
              </a:tblPr>
              <a:tblGrid>
                <a:gridCol w="259345">
                  <a:extLst>
                    <a:ext uri="{9D8B030D-6E8A-4147-A177-3AD203B41FA5}">
                      <a16:colId xmlns:a16="http://schemas.microsoft.com/office/drawing/2014/main" val="707614893"/>
                    </a:ext>
                  </a:extLst>
                </a:gridCol>
                <a:gridCol w="954024">
                  <a:extLst>
                    <a:ext uri="{9D8B030D-6E8A-4147-A177-3AD203B41FA5}">
                      <a16:colId xmlns:a16="http://schemas.microsoft.com/office/drawing/2014/main" val="2664544982"/>
                    </a:ext>
                  </a:extLst>
                </a:gridCol>
                <a:gridCol w="624840">
                  <a:extLst>
                    <a:ext uri="{9D8B030D-6E8A-4147-A177-3AD203B41FA5}">
                      <a16:colId xmlns:a16="http://schemas.microsoft.com/office/drawing/2014/main" val="969977502"/>
                    </a:ext>
                  </a:extLst>
                </a:gridCol>
                <a:gridCol w="3142164">
                  <a:extLst>
                    <a:ext uri="{9D8B030D-6E8A-4147-A177-3AD203B41FA5}">
                      <a16:colId xmlns:a16="http://schemas.microsoft.com/office/drawing/2014/main" val="2434325858"/>
                    </a:ext>
                  </a:extLst>
                </a:gridCol>
              </a:tblGrid>
              <a:tr h="216000">
                <a:tc>
                  <a:txBody>
                    <a:bodyPr/>
                    <a:lstStyle/>
                    <a:p>
                      <a:pPr algn="l" fontAlgn="b"/>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b"/>
                      <a:r>
                        <a:rPr lang="ja-JP" altLang="en-US" sz="1050" u="none" strike="noStrike" dirty="0">
                          <a:effectLst/>
                          <a:latin typeface="BIZ UDPゴシック" panose="020B0400000000000000" pitchFamily="50" charset="-128"/>
                          <a:ea typeface="BIZ UDPゴシック" panose="020B0400000000000000" pitchFamily="50" charset="-128"/>
                        </a:rPr>
                        <a:t>分類</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b"/>
                      <a:r>
                        <a:rPr lang="ja-JP" altLang="en-US" sz="1050" u="none" strike="noStrike" dirty="0">
                          <a:effectLst/>
                          <a:latin typeface="BIZ UDPゴシック" panose="020B0400000000000000" pitchFamily="50" charset="-128"/>
                          <a:ea typeface="BIZ UDPゴシック" panose="020B0400000000000000" pitchFamily="50" charset="-128"/>
                        </a:rPr>
                        <a:t>地域</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b"/>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内容・ポイント</a:t>
                      </a:r>
                    </a:p>
                  </a:txBody>
                  <a:tcPr marL="7620" marR="7620" marT="7620" marB="0" anchor="ctr"/>
                </a:tc>
                <a:extLst>
                  <a:ext uri="{0D108BD9-81ED-4DB2-BD59-A6C34878D82A}">
                    <a16:rowId xmlns:a16="http://schemas.microsoft.com/office/drawing/2014/main" val="4230277486"/>
                  </a:ext>
                </a:extLst>
              </a:tr>
              <a:tr h="360000">
                <a:tc>
                  <a:txBody>
                    <a:bodyPr/>
                    <a:lstStyle/>
                    <a:p>
                      <a:pPr algn="ctr" fontAlgn="ctr"/>
                      <a:r>
                        <a:rPr lang="en-US" altLang="ja-JP" sz="1050" u="none" strike="noStrike" dirty="0">
                          <a:effectLst/>
                          <a:latin typeface="BIZ UDPゴシック" panose="020B0400000000000000" pitchFamily="50" charset="-128"/>
                          <a:ea typeface="BIZ UDPゴシック" panose="020B0400000000000000" pitchFamily="50" charset="-128"/>
                        </a:rPr>
                        <a:t>1</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ctr"/>
                      <a:r>
                        <a:rPr lang="zh-CN" altLang="en-US" sz="1050" u="none" strike="noStrike" dirty="0">
                          <a:effectLst/>
                          <a:latin typeface="BIZ UDPゴシック" panose="020B0400000000000000" pitchFamily="50" charset="-128"/>
                          <a:ea typeface="BIZ UDPゴシック" panose="020B0400000000000000" pitchFamily="50" charset="-128"/>
                        </a:rPr>
                        <a:t>支援学校</a:t>
                      </a:r>
                      <a:br>
                        <a:rPr lang="zh-CN"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身体</a:t>
                      </a:r>
                      <a:endParaRPr lang="zh-CN"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大阪市</a:t>
                      </a:r>
                    </a:p>
                  </a:txBody>
                  <a:tcPr marL="7620" marR="7620" marT="7620" marB="0" anchor="ctr"/>
                </a:tc>
                <a:tc>
                  <a:txBody>
                    <a:bodyPr/>
                    <a:lstStyle/>
                    <a:p>
                      <a:pPr algn="l" fontAlgn="ctr"/>
                      <a:r>
                        <a:rPr lang="en-US" altLang="ja-JP" sz="1050" u="none" strike="noStrike" dirty="0">
                          <a:effectLst/>
                          <a:latin typeface="BIZ UDPゴシック" panose="020B0400000000000000" pitchFamily="50" charset="-128"/>
                          <a:ea typeface="BIZ UDPゴシック" panose="020B0400000000000000" pitchFamily="50" charset="-128"/>
                        </a:rPr>
                        <a:t>B</a:t>
                      </a:r>
                      <a:r>
                        <a:rPr lang="ja-JP" altLang="en-US" sz="1050" u="none" strike="noStrike" dirty="0">
                          <a:effectLst/>
                          <a:latin typeface="BIZ UDPゴシック" panose="020B0400000000000000" pitchFamily="50" charset="-128"/>
                          <a:ea typeface="BIZ UDPゴシック" panose="020B0400000000000000" pitchFamily="50" charset="-128"/>
                        </a:rPr>
                        <a:t>型と生活介護を検討。</a:t>
                      </a:r>
                      <a:endParaRPr lang="en-US" altLang="ja-JP" sz="1050" u="none" strike="noStrike" dirty="0">
                        <a:effectLst/>
                        <a:latin typeface="BIZ UDPゴシック" panose="020B0400000000000000" pitchFamily="50" charset="-128"/>
                        <a:ea typeface="BIZ UDPゴシック" panose="020B0400000000000000" pitchFamily="50" charset="-128"/>
                      </a:endParaRPr>
                    </a:p>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支援学校や計画相談との調整について課題等を収集。</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7620" marR="7620" marT="7620" marB="0" anchor="ctr"/>
                </a:tc>
                <a:extLst>
                  <a:ext uri="{0D108BD9-81ED-4DB2-BD59-A6C34878D82A}">
                    <a16:rowId xmlns:a16="http://schemas.microsoft.com/office/drawing/2014/main" val="2281425760"/>
                  </a:ext>
                </a:extLst>
              </a:tr>
              <a:tr h="360000">
                <a:tc>
                  <a:txBody>
                    <a:bodyPr/>
                    <a:lstStyle/>
                    <a:p>
                      <a:pPr algn="ctr" fontAlgn="ctr"/>
                      <a:r>
                        <a:rPr lang="en-US" altLang="ja-JP" sz="1050" u="none" strike="noStrike" dirty="0">
                          <a:effectLst/>
                          <a:latin typeface="BIZ UDPゴシック" panose="020B0400000000000000" pitchFamily="50" charset="-128"/>
                          <a:ea typeface="BIZ UDPゴシック" panose="020B0400000000000000" pitchFamily="50" charset="-128"/>
                        </a:rPr>
                        <a:t>2</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ctr"/>
                      <a:r>
                        <a:rPr lang="zh-CN" altLang="en-US" sz="1050" u="none" strike="noStrike" dirty="0">
                          <a:effectLst/>
                          <a:latin typeface="BIZ UDPゴシック" panose="020B0400000000000000" pitchFamily="50" charset="-128"/>
                          <a:ea typeface="BIZ UDPゴシック" panose="020B0400000000000000" pitchFamily="50" charset="-128"/>
                        </a:rPr>
                        <a:t>支援学校</a:t>
                      </a:r>
                      <a:br>
                        <a:rPr lang="zh-CN" altLang="en-US" sz="1050" u="none" strike="noStrike" dirty="0">
                          <a:effectLst/>
                          <a:latin typeface="BIZ UDPゴシック" panose="020B0400000000000000" pitchFamily="50" charset="-128"/>
                          <a:ea typeface="BIZ UDPゴシック" panose="020B0400000000000000" pitchFamily="50" charset="-128"/>
                        </a:rPr>
                      </a:br>
                      <a:r>
                        <a:rPr lang="zh-CN" altLang="en-US" sz="1050" u="none" strike="noStrike" dirty="0">
                          <a:effectLst/>
                          <a:latin typeface="BIZ UDPゴシック" panose="020B0400000000000000" pitchFamily="50" charset="-128"/>
                          <a:ea typeface="BIZ UDPゴシック" panose="020B0400000000000000" pitchFamily="50" charset="-128"/>
                        </a:rPr>
                        <a:t>知的</a:t>
                      </a:r>
                      <a:endParaRPr lang="zh-CN"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大阪市</a:t>
                      </a:r>
                    </a:p>
                  </a:txBody>
                  <a:tcPr marL="7620" marR="7620" marT="7620" marB="0" anchor="ctr"/>
                </a:tc>
                <a:tc>
                  <a:txBody>
                    <a:bodyPr/>
                    <a:lstStyle/>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特定の</a:t>
                      </a:r>
                      <a:r>
                        <a:rPr lang="en-US" altLang="ja-JP" sz="1050" u="none" strike="noStrike" dirty="0">
                          <a:effectLst/>
                          <a:latin typeface="BIZ UDPゴシック" panose="020B0400000000000000" pitchFamily="50" charset="-128"/>
                          <a:ea typeface="BIZ UDPゴシック" panose="020B0400000000000000" pitchFamily="50" charset="-128"/>
                        </a:rPr>
                        <a:t>B</a:t>
                      </a:r>
                      <a:r>
                        <a:rPr lang="ja-JP" altLang="en-US" sz="1050" u="none" strike="noStrike" dirty="0">
                          <a:effectLst/>
                          <a:latin typeface="BIZ UDPゴシック" panose="020B0400000000000000" pitchFamily="50" charset="-128"/>
                          <a:ea typeface="BIZ UDPゴシック" panose="020B0400000000000000" pitchFamily="50" charset="-128"/>
                        </a:rPr>
                        <a:t>型を利用希望。セルフプランの実態把握、本人へのフィードバック方法についての課題等を収集。</a:t>
                      </a:r>
                    </a:p>
                  </a:txBody>
                  <a:tcPr marL="7620" marR="7620" marT="7620" marB="0" anchor="ctr"/>
                </a:tc>
                <a:extLst>
                  <a:ext uri="{0D108BD9-81ED-4DB2-BD59-A6C34878D82A}">
                    <a16:rowId xmlns:a16="http://schemas.microsoft.com/office/drawing/2014/main" val="1890755572"/>
                  </a:ext>
                </a:extLst>
              </a:tr>
              <a:tr h="360000">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３</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ctr"/>
                      <a:r>
                        <a:rPr lang="zh-CN" altLang="en-US" sz="1050" u="none" strike="noStrike" dirty="0">
                          <a:effectLst/>
                          <a:latin typeface="BIZ UDPゴシック" panose="020B0400000000000000" pitchFamily="50" charset="-128"/>
                          <a:ea typeface="BIZ UDPゴシック" panose="020B0400000000000000" pitchFamily="50" charset="-128"/>
                        </a:rPr>
                        <a:t>支援学校</a:t>
                      </a:r>
                      <a:br>
                        <a:rPr lang="zh-CN" altLang="en-US" sz="1050" u="none" strike="noStrike" dirty="0">
                          <a:effectLst/>
                          <a:latin typeface="BIZ UDPゴシック" panose="020B0400000000000000" pitchFamily="50" charset="-128"/>
                          <a:ea typeface="BIZ UDPゴシック" panose="020B0400000000000000" pitchFamily="50" charset="-128"/>
                        </a:rPr>
                      </a:br>
                      <a:r>
                        <a:rPr lang="ja-JP" altLang="en-US" sz="1050" u="none" strike="noStrike" dirty="0">
                          <a:effectLst/>
                          <a:latin typeface="BIZ UDPゴシック" panose="020B0400000000000000" pitchFamily="50" charset="-128"/>
                          <a:ea typeface="BIZ UDPゴシック" panose="020B0400000000000000" pitchFamily="50" charset="-128"/>
                        </a:rPr>
                        <a:t>知的</a:t>
                      </a:r>
                      <a:endParaRPr lang="zh-CN"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大阪市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親が</a:t>
                      </a:r>
                      <a:r>
                        <a:rPr lang="en-US" altLang="ja-JP" sz="1050" u="none" strike="noStrike" dirty="0">
                          <a:effectLst/>
                          <a:latin typeface="BIZ UDPゴシック" panose="020B0400000000000000" pitchFamily="50" charset="-128"/>
                          <a:ea typeface="BIZ UDPゴシック" panose="020B0400000000000000" pitchFamily="50" charset="-128"/>
                        </a:rPr>
                        <a:t>B</a:t>
                      </a:r>
                      <a:r>
                        <a:rPr lang="ja-JP" altLang="en-US" sz="1050" u="none" strike="noStrike" dirty="0">
                          <a:effectLst/>
                          <a:latin typeface="BIZ UDPゴシック" panose="020B0400000000000000" pitchFamily="50" charset="-128"/>
                          <a:ea typeface="BIZ UDPゴシック" panose="020B0400000000000000" pitchFamily="50" charset="-128"/>
                        </a:rPr>
                        <a:t>型の利用を希望。</a:t>
                      </a:r>
                      <a:endParaRPr lang="en-US" altLang="ja-JP" sz="1050" u="none" strike="noStrike" dirty="0">
                        <a:effectLst/>
                        <a:latin typeface="BIZ UDPゴシック" panose="020B0400000000000000" pitchFamily="50" charset="-128"/>
                        <a:ea typeface="BIZ UDPゴシック" panose="020B0400000000000000" pitchFamily="50" charset="-128"/>
                      </a:endParaRPr>
                    </a:p>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計画相談・区役所との調整について課題等を収集。</a:t>
                      </a:r>
                      <a:endParaRPr lang="en-US" altLang="ja-JP" sz="1050" u="none" strike="noStrike" dirty="0">
                        <a:effectLst/>
                        <a:latin typeface="BIZ UDPゴシック" panose="020B0400000000000000" pitchFamily="50" charset="-128"/>
                        <a:ea typeface="BIZ UDPゴシック" panose="020B0400000000000000" pitchFamily="50" charset="-128"/>
                      </a:endParaRPr>
                    </a:p>
                  </a:txBody>
                  <a:tcPr marL="7620" marR="7620" marT="7620" marB="0" anchor="ctr"/>
                </a:tc>
                <a:extLst>
                  <a:ext uri="{0D108BD9-81ED-4DB2-BD59-A6C34878D82A}">
                    <a16:rowId xmlns:a16="http://schemas.microsoft.com/office/drawing/2014/main" val="3617946168"/>
                  </a:ext>
                </a:extLst>
              </a:tr>
              <a:tr h="360000">
                <a:tc>
                  <a:txBody>
                    <a:bodyPr/>
                    <a:lstStyle/>
                    <a:p>
                      <a:pPr algn="ctr"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４</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支援学校</a:t>
                      </a:r>
                      <a:endParaRPr lang="en-US" altLang="ja-JP" sz="1050" u="none" strike="noStrike" dirty="0">
                        <a:effectLst/>
                        <a:latin typeface="BIZ UDPゴシック" panose="020B0400000000000000" pitchFamily="50" charset="-128"/>
                        <a:ea typeface="BIZ UDPゴシック" panose="020B0400000000000000" pitchFamily="50" charset="-128"/>
                      </a:endParaRPr>
                    </a:p>
                    <a:p>
                      <a:pPr algn="l"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知的</a:t>
                      </a:r>
                    </a:p>
                  </a:txBody>
                  <a:tcPr marL="7620" marR="7620" marT="7620" marB="0" anchor="ctr"/>
                </a:tc>
                <a:tc>
                  <a:txBody>
                    <a:bodyPr/>
                    <a:lstStyle/>
                    <a:p>
                      <a:pPr algn="l"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大阪市</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セルフプランの実態把握、支援学校やハローワーク等との連携体制を構築する上での課題等を収集。</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extLst>
                  <a:ext uri="{0D108BD9-81ED-4DB2-BD59-A6C34878D82A}">
                    <a16:rowId xmlns:a16="http://schemas.microsoft.com/office/drawing/2014/main" val="2709209256"/>
                  </a:ext>
                </a:extLst>
              </a:tr>
              <a:tr h="360000">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５</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支援学校</a:t>
                      </a:r>
                      <a:endParaRPr lang="en-US" altLang="ja-JP" sz="1050" u="none" strike="noStrike" dirty="0">
                        <a:effectLst/>
                        <a:latin typeface="BIZ UDPゴシック" panose="020B0400000000000000" pitchFamily="50" charset="-128"/>
                        <a:ea typeface="BIZ UDPゴシック" panose="020B0400000000000000" pitchFamily="50" charset="-128"/>
                      </a:endParaRPr>
                    </a:p>
                    <a:p>
                      <a:pPr algn="l"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知的</a:t>
                      </a:r>
                    </a:p>
                  </a:txBody>
                  <a:tcPr marL="7620" marR="7620" marT="7620" marB="0" anchor="ctr"/>
                </a:tc>
                <a:tc>
                  <a:txBody>
                    <a:bodyPr/>
                    <a:lstStyle/>
                    <a:p>
                      <a:pPr algn="l"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門真市</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支援学校２年生、一般就労希望。</a:t>
                      </a:r>
                      <a:endParaRPr lang="en-US" altLang="ja-JP" sz="1050" u="none" strike="noStrike" dirty="0">
                        <a:effectLst/>
                        <a:latin typeface="BIZ UDPゴシック" panose="020B0400000000000000" pitchFamily="50" charset="-128"/>
                        <a:ea typeface="BIZ UDPゴシック" panose="020B0400000000000000" pitchFamily="50" charset="-128"/>
                      </a:endParaRPr>
                    </a:p>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本人へのフィードバック方法・支援学校との調整。</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extLst>
                  <a:ext uri="{0D108BD9-81ED-4DB2-BD59-A6C34878D82A}">
                    <a16:rowId xmlns:a16="http://schemas.microsoft.com/office/drawing/2014/main" val="554358550"/>
                  </a:ext>
                </a:extLst>
              </a:tr>
              <a:tr h="360000">
                <a:tc>
                  <a:txBody>
                    <a:bodyPr/>
                    <a:lstStyle/>
                    <a:p>
                      <a:pPr algn="ctr"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６</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大学生</a:t>
                      </a:r>
                      <a:endParaRPr lang="en-US" altLang="ja-JP" sz="1050" u="none" strike="noStrike" dirty="0">
                        <a:effectLst/>
                        <a:latin typeface="BIZ UDPゴシック" panose="020B0400000000000000" pitchFamily="50" charset="-128"/>
                        <a:ea typeface="BIZ UDPゴシック" panose="020B0400000000000000" pitchFamily="50" charset="-128"/>
                      </a:endParaRPr>
                    </a:p>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身体・場面緘黙</a:t>
                      </a:r>
                      <a:endParaRPr lang="zh-CN"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茨木市</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大学４年生、一般就労希望。</a:t>
                      </a:r>
                      <a:endParaRPr lang="en-US" altLang="ja-JP" sz="1050" u="none" strike="noStrike" dirty="0">
                        <a:effectLst/>
                        <a:latin typeface="BIZ UDPゴシック" panose="020B0400000000000000" pitchFamily="50" charset="-128"/>
                        <a:ea typeface="BIZ UDPゴシック" panose="020B0400000000000000" pitchFamily="50" charset="-128"/>
                      </a:endParaRPr>
                    </a:p>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大学生に実施する上での留意点・課題等を収集。</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extLst>
                  <a:ext uri="{0D108BD9-81ED-4DB2-BD59-A6C34878D82A}">
                    <a16:rowId xmlns:a16="http://schemas.microsoft.com/office/drawing/2014/main" val="3656462410"/>
                  </a:ext>
                </a:extLst>
              </a:tr>
              <a:tr h="360000">
                <a:tc>
                  <a:txBody>
                    <a:bodyPr/>
                    <a:lstStyle/>
                    <a:p>
                      <a:pPr algn="ctr" fontAlgn="ctr"/>
                      <a:r>
                        <a:rPr lang="ja-JP" altLang="en-US" sz="1050" u="none" strike="noStrike" dirty="0">
                          <a:effectLst/>
                          <a:latin typeface="BIZ UDPゴシック" panose="020B0400000000000000" pitchFamily="50" charset="-128"/>
                          <a:ea typeface="BIZ UDPゴシック" panose="020B0400000000000000" pitchFamily="50" charset="-128"/>
                        </a:rPr>
                        <a:t>７</a:t>
                      </a:r>
                      <a:endParaRPr lang="en-US" altLang="ja-JP"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引きこもり</a:t>
                      </a:r>
                      <a:endParaRPr lang="en-US" altLang="ja-JP" sz="1050" u="none" strike="noStrike" dirty="0">
                        <a:effectLst/>
                        <a:latin typeface="BIZ UDPゴシック" panose="020B0400000000000000" pitchFamily="50" charset="-128"/>
                        <a:ea typeface="BIZ UDPゴシック" panose="020B0400000000000000" pitchFamily="50" charset="-128"/>
                      </a:endParaRPr>
                    </a:p>
                    <a:p>
                      <a:pPr algn="l" fontAlgn="ctr"/>
                      <a:r>
                        <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rPr>
                        <a:t>発達</a:t>
                      </a:r>
                    </a:p>
                  </a:txBody>
                  <a:tcPr marL="7620" marR="7620" marT="7620" marB="0" anchor="ctr"/>
                </a:tc>
                <a:tc>
                  <a:txBody>
                    <a:bodyPr/>
                    <a:lstStyle/>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茨木市　</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tc>
                  <a:txBody>
                    <a:bodyPr/>
                    <a:lstStyle/>
                    <a:p>
                      <a:pPr algn="l" fontAlgn="ctr"/>
                      <a:r>
                        <a:rPr lang="en-US" altLang="ja-JP" sz="1050" u="none" strike="noStrike" dirty="0">
                          <a:effectLst/>
                          <a:latin typeface="BIZ UDPゴシック" panose="020B0400000000000000" pitchFamily="50" charset="-128"/>
                          <a:ea typeface="BIZ UDPゴシック" panose="020B0400000000000000" pitchFamily="50" charset="-128"/>
                        </a:rPr>
                        <a:t>17</a:t>
                      </a:r>
                      <a:r>
                        <a:rPr lang="ja-JP" altLang="en-US" sz="1050" u="none" strike="noStrike" dirty="0">
                          <a:effectLst/>
                          <a:latin typeface="BIZ UDPゴシック" panose="020B0400000000000000" pitchFamily="50" charset="-128"/>
                          <a:ea typeface="BIZ UDPゴシック" panose="020B0400000000000000" pitchFamily="50" charset="-128"/>
                        </a:rPr>
                        <a:t>歳、一般就労と</a:t>
                      </a:r>
                      <a:r>
                        <a:rPr lang="en-US" altLang="ja-JP" sz="1050" u="none" strike="noStrike" dirty="0">
                          <a:effectLst/>
                          <a:latin typeface="BIZ UDPゴシック" panose="020B0400000000000000" pitchFamily="50" charset="-128"/>
                          <a:ea typeface="BIZ UDPゴシック" panose="020B0400000000000000" pitchFamily="50" charset="-128"/>
                        </a:rPr>
                        <a:t>B</a:t>
                      </a:r>
                      <a:r>
                        <a:rPr lang="ja-JP" altLang="en-US" sz="1050" u="none" strike="noStrike" dirty="0">
                          <a:effectLst/>
                          <a:latin typeface="BIZ UDPゴシック" panose="020B0400000000000000" pitchFamily="50" charset="-128"/>
                          <a:ea typeface="BIZ UDPゴシック" panose="020B0400000000000000" pitchFamily="50" charset="-128"/>
                        </a:rPr>
                        <a:t>型を検討。</a:t>
                      </a:r>
                      <a:endParaRPr lang="en-US" altLang="ja-JP" sz="1050" u="none" strike="noStrike" dirty="0">
                        <a:effectLst/>
                        <a:latin typeface="BIZ UDPゴシック" panose="020B0400000000000000" pitchFamily="50" charset="-128"/>
                        <a:ea typeface="BIZ UDPゴシック" panose="020B0400000000000000" pitchFamily="50" charset="-128"/>
                      </a:endParaRPr>
                    </a:p>
                    <a:p>
                      <a:pPr algn="l" fontAlgn="ctr"/>
                      <a:r>
                        <a:rPr lang="ja-JP" altLang="en-US" sz="1050" u="none" strike="noStrike" dirty="0">
                          <a:effectLst/>
                          <a:latin typeface="BIZ UDPゴシック" panose="020B0400000000000000" pitchFamily="50" charset="-128"/>
                          <a:ea typeface="BIZ UDPゴシック" panose="020B0400000000000000" pitchFamily="50" charset="-128"/>
                        </a:rPr>
                        <a:t>アセスメントを行う上での工夫等を収集。</a:t>
                      </a:r>
                      <a:endParaRPr lang="ja-JP" altLang="en-US" sz="105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tc>
                <a:extLst>
                  <a:ext uri="{0D108BD9-81ED-4DB2-BD59-A6C34878D82A}">
                    <a16:rowId xmlns:a16="http://schemas.microsoft.com/office/drawing/2014/main" val="275966152"/>
                  </a:ext>
                </a:extLst>
              </a:tr>
            </a:tbl>
          </a:graphicData>
        </a:graphic>
      </p:graphicFrame>
      <p:sp>
        <p:nvSpPr>
          <p:cNvPr id="16" name="テキスト ボックス 15">
            <a:extLst>
              <a:ext uri="{FF2B5EF4-FFF2-40B4-BE49-F238E27FC236}">
                <a16:creationId xmlns:a16="http://schemas.microsoft.com/office/drawing/2014/main" id="{FED90F9E-F4DF-4E66-BF52-643773280490}"/>
              </a:ext>
            </a:extLst>
          </p:cNvPr>
          <p:cNvSpPr txBox="1"/>
          <p:nvPr/>
        </p:nvSpPr>
        <p:spPr>
          <a:xfrm>
            <a:off x="11074400" y="80727"/>
            <a:ext cx="1005839" cy="338554"/>
          </a:xfrm>
          <a:prstGeom prst="rect">
            <a:avLst/>
          </a:prstGeom>
          <a:solidFill>
            <a:schemeClr val="bg1"/>
          </a:solidFill>
        </p:spPr>
        <p:txBody>
          <a:bodyPr wrap="square" rtlCol="0">
            <a:spAutoFit/>
          </a:bodyPr>
          <a:lstStyle/>
          <a:p>
            <a:pPr algn="ctr"/>
            <a:r>
              <a:rPr kumimoji="1" lang="ja-JP" altLang="en-US" sz="1600" dirty="0">
                <a:solidFill>
                  <a:schemeClr val="accent6">
                    <a:lumMod val="50000"/>
                  </a:schemeClr>
                </a:solidFill>
                <a:latin typeface="BIZ UDPゴシック" panose="020B0400000000000000" pitchFamily="50" charset="-128"/>
                <a:ea typeface="BIZ UDPゴシック" panose="020B0400000000000000" pitchFamily="50" charset="-128"/>
              </a:rPr>
              <a:t>資料３</a:t>
            </a:r>
          </a:p>
        </p:txBody>
      </p:sp>
      <p:sp>
        <p:nvSpPr>
          <p:cNvPr id="22" name="テキスト ボックス 21">
            <a:extLst>
              <a:ext uri="{FF2B5EF4-FFF2-40B4-BE49-F238E27FC236}">
                <a16:creationId xmlns:a16="http://schemas.microsoft.com/office/drawing/2014/main" id="{B9BB62F7-F72A-4E91-8671-A48DADE3E3AC}"/>
              </a:ext>
            </a:extLst>
          </p:cNvPr>
          <p:cNvSpPr txBox="1"/>
          <p:nvPr/>
        </p:nvSpPr>
        <p:spPr>
          <a:xfrm>
            <a:off x="157472" y="2227434"/>
            <a:ext cx="6407336" cy="446276"/>
          </a:xfrm>
          <a:prstGeom prst="rect">
            <a:avLst/>
          </a:prstGeom>
          <a:noFill/>
        </p:spPr>
        <p:txBody>
          <a:bodyPr wrap="square" rtlCol="0">
            <a:spAutoFit/>
          </a:bodyPr>
          <a:lstStyle/>
          <a:p>
            <a:r>
              <a:rPr lang="ja-JP" altLang="en-US" sz="1100" b="1" dirty="0">
                <a:solidFill>
                  <a:schemeClr val="tx1"/>
                </a:solidFill>
                <a:latin typeface="BIZ UDPゴシック" panose="020B0400000000000000" pitchFamily="50" charset="-128"/>
                <a:ea typeface="BIZ UDPゴシック" panose="020B0400000000000000" pitchFamily="50" charset="-128"/>
              </a:rPr>
              <a:t>１．就労選択支援の理解を深めるための研修</a:t>
            </a:r>
            <a:r>
              <a:rPr lang="en-US" altLang="ja-JP" sz="1100" b="1" dirty="0">
                <a:solidFill>
                  <a:schemeClr val="tx1"/>
                </a:solidFill>
                <a:latin typeface="BIZ UDPゴシック" panose="020B0400000000000000" pitchFamily="50" charset="-128"/>
                <a:ea typeface="BIZ UDPゴシック" panose="020B0400000000000000" pitchFamily="50" charset="-128"/>
              </a:rPr>
              <a:t>【R7.7</a:t>
            </a:r>
            <a:r>
              <a:rPr lang="ja-JP" altLang="en-US" sz="1100" b="1" dirty="0">
                <a:solidFill>
                  <a:schemeClr val="tx1"/>
                </a:solidFill>
                <a:latin typeface="BIZ UDPゴシック" panose="020B0400000000000000" pitchFamily="50" charset="-128"/>
                <a:ea typeface="BIZ UDPゴシック" panose="020B0400000000000000" pitchFamily="50" charset="-128"/>
              </a:rPr>
              <a:t>月～</a:t>
            </a:r>
            <a:r>
              <a:rPr lang="en-US" altLang="ja-JP" sz="1100" b="1" dirty="0">
                <a:solidFill>
                  <a:schemeClr val="tx1"/>
                </a:solidFill>
                <a:latin typeface="BIZ UDPゴシック" panose="020B0400000000000000" pitchFamily="50" charset="-128"/>
                <a:ea typeface="BIZ UDPゴシック" panose="020B0400000000000000" pitchFamily="50" charset="-128"/>
              </a:rPr>
              <a:t>R8.3</a:t>
            </a:r>
            <a:r>
              <a:rPr lang="ja-JP" altLang="en-US" sz="1100" b="1" dirty="0">
                <a:solidFill>
                  <a:schemeClr val="tx1"/>
                </a:solidFill>
                <a:latin typeface="BIZ UDPゴシック" panose="020B0400000000000000" pitchFamily="50" charset="-128"/>
                <a:ea typeface="BIZ UDPゴシック" panose="020B0400000000000000" pitchFamily="50" charset="-128"/>
              </a:rPr>
              <a:t>月</a:t>
            </a:r>
            <a:r>
              <a:rPr lang="en-US" altLang="ja-JP" sz="1100" b="1" dirty="0">
                <a:solidFill>
                  <a:schemeClr val="tx1"/>
                </a:solidFill>
                <a:latin typeface="BIZ UDPゴシック" panose="020B0400000000000000" pitchFamily="50" charset="-128"/>
                <a:ea typeface="BIZ UDPゴシック" panose="020B0400000000000000" pitchFamily="50" charset="-128"/>
              </a:rPr>
              <a:t>】</a:t>
            </a:r>
          </a:p>
          <a:p>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ja-JP" altLang="en-US" sz="1050" dirty="0">
                <a:solidFill>
                  <a:schemeClr val="tx1"/>
                </a:solidFill>
                <a:latin typeface="BIZ UDPゴシック" panose="020B0400000000000000" pitchFamily="50" charset="-128"/>
                <a:ea typeface="BIZ UDPゴシック" panose="020B0400000000000000" pitchFamily="50" charset="-128"/>
              </a:rPr>
              <a:t>就労選択支援が創設された経緯、目的、サービスの流れ等、制度の理解を深めるための研修動画を配信中。</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05751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1694</TotalTime>
  <Words>730</Words>
  <PresentationFormat>ワイド画面</PresentationFormat>
  <Paragraphs>86</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2025-03-17T00:33:09Z</cp:lastPrinted>
  <dcterms:created xsi:type="dcterms:W3CDTF">2025-02-14T00:40:02Z</dcterms:created>
  <dcterms:modified xsi:type="dcterms:W3CDTF">2025-08-20T00:55:11Z</dcterms:modified>
</cp:coreProperties>
</file>