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4.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7.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8.xml" ContentType="application/vnd.openxmlformats-officedocument.presentationml.notesSl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notesSlides/notesSlide9.xml" ContentType="application/vnd.openxmlformats-officedocument.presentationml.notesSlid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65" r:id="rId4"/>
    <p:sldId id="266" r:id="rId5"/>
    <p:sldId id="267" r:id="rId6"/>
    <p:sldId id="278" r:id="rId7"/>
    <p:sldId id="269" r:id="rId8"/>
    <p:sldId id="284" r:id="rId9"/>
    <p:sldId id="270" r:id="rId10"/>
    <p:sldId id="279" r:id="rId11"/>
    <p:sldId id="260" r:id="rId12"/>
    <p:sldId id="282" r:id="rId13"/>
    <p:sldId id="280" r:id="rId14"/>
    <p:sldId id="281" r:id="rId15"/>
    <p:sldId id="283" r:id="rId16"/>
    <p:sldId id="274" r:id="rId17"/>
    <p:sldId id="276" r:id="rId18"/>
    <p:sldId id="261" r:id="rId19"/>
    <p:sldId id="262" r:id="rId20"/>
    <p:sldId id="285" r:id="rId21"/>
    <p:sldId id="264" r:id="rId22"/>
    <p:sldId id="271" r:id="rId2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28"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地　英里花" initials="大地　英里花" lastIdx="1" clrIdx="0">
    <p:extLst>
      <p:ext uri="{19B8F6BF-5375-455C-9EA6-DF929625EA0E}">
        <p15:presenceInfo xmlns:p15="http://schemas.microsoft.com/office/powerpoint/2012/main" userId="S::DaichiE@lan.pref.osaka.jp::acb2f7c2-a4d7-4405-a370-85c5d7da91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63" autoAdjust="0"/>
    <p:restoredTop sz="95796" autoAdjust="0"/>
  </p:normalViewPr>
  <p:slideViewPr>
    <p:cSldViewPr snapToGrid="0">
      <p:cViewPr varScale="1">
        <p:scale>
          <a:sx n="90" d="100"/>
          <a:sy n="90" d="100"/>
        </p:scale>
        <p:origin x="1382" y="62"/>
      </p:cViewPr>
      <p:guideLst>
        <p:guide orient="horz" pos="2228"/>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6.xml"/><Relationship Id="rId1" Type="http://schemas.microsoft.com/office/2011/relationships/chartStyle" Target="style26.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Sheet1!$A$1:$E$1</c:f>
              <c:strCache>
                <c:ptCount val="5"/>
                <c:pt idx="0">
                  <c:v>R2</c:v>
                </c:pt>
                <c:pt idx="1">
                  <c:v>R3</c:v>
                </c:pt>
                <c:pt idx="2">
                  <c:v>R4</c:v>
                </c:pt>
                <c:pt idx="3">
                  <c:v>R5</c:v>
                </c:pt>
                <c:pt idx="4">
                  <c:v>R6</c:v>
                </c:pt>
              </c:strCache>
            </c:strRef>
          </c:cat>
          <c:val>
            <c:numRef>
              <c:f>Sheet1!$A$2:$E$2</c:f>
              <c:numCache>
                <c:formatCode>General</c:formatCode>
                <c:ptCount val="5"/>
                <c:pt idx="0">
                  <c:v>2015</c:v>
                </c:pt>
                <c:pt idx="1">
                  <c:v>2454</c:v>
                </c:pt>
                <c:pt idx="2">
                  <c:v>2841</c:v>
                </c:pt>
                <c:pt idx="3">
                  <c:v>3263</c:v>
                </c:pt>
                <c:pt idx="4">
                  <c:v>3744</c:v>
                </c:pt>
              </c:numCache>
            </c:numRef>
          </c:val>
          <c:extLst>
            <c:ext xmlns:c16="http://schemas.microsoft.com/office/drawing/2014/chart" uri="{C3380CC4-5D6E-409C-BE32-E72D297353CC}">
              <c16:uniqueId val="{00000000-EE49-4B71-A3B9-74BD57AFEEA6}"/>
            </c:ext>
          </c:extLst>
        </c:ser>
        <c:dLbls>
          <c:dLblPos val="outEnd"/>
          <c:showLegendKey val="0"/>
          <c:showVal val="1"/>
          <c:showCatName val="0"/>
          <c:showSerName val="0"/>
          <c:showPercent val="0"/>
          <c:showBubbleSize val="0"/>
        </c:dLbls>
        <c:gapWidth val="219"/>
        <c:overlap val="-27"/>
        <c:axId val="892387152"/>
        <c:axId val="892387984"/>
      </c:barChart>
      <c:catAx>
        <c:axId val="892387152"/>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ja-JP"/>
          </a:p>
        </c:txPr>
        <c:crossAx val="892387984"/>
        <c:crosses val="autoZero"/>
        <c:auto val="1"/>
        <c:lblAlgn val="ctr"/>
        <c:lblOffset val="100"/>
        <c:noMultiLvlLbl val="0"/>
      </c:catAx>
      <c:valAx>
        <c:axId val="892387984"/>
        <c:scaling>
          <c:orientation val="minMax"/>
        </c:scaling>
        <c:delete val="0"/>
        <c:axPos val="l"/>
        <c:majorGridlines>
          <c:spPr>
            <a:ln w="9525" cap="flat" cmpd="sng" algn="ctr">
              <a:noFill/>
              <a:round/>
            </a:ln>
            <a:effectLst/>
          </c:spPr>
        </c:majorGridlines>
        <c:numFmt formatCode="#,##0_);[Red]\(#,##0\)" sourceLinked="0"/>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892387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sz="1400" dirty="0">
                <a:solidFill>
                  <a:schemeClr val="tx1"/>
                </a:solidFill>
                <a:latin typeface="Meiryo UI" panose="020B0604030504040204" pitchFamily="50" charset="-128"/>
                <a:ea typeface="Meiryo UI" panose="020B0604030504040204" pitchFamily="50" charset="-128"/>
              </a:rPr>
              <a:t>就労移行支援事業所</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0000"/>
                </a:schemeClr>
              </a:solidFill>
              <a:ln w="19050">
                <a:solidFill>
                  <a:schemeClr val="lt1"/>
                </a:solidFill>
              </a:ln>
              <a:effectLst/>
            </c:spPr>
            <c:extLst>
              <c:ext xmlns:c16="http://schemas.microsoft.com/office/drawing/2014/chart" uri="{C3380CC4-5D6E-409C-BE32-E72D297353CC}">
                <c16:uniqueId val="{00000001-C7CA-46EB-894D-0DE542458325}"/>
              </c:ext>
            </c:extLst>
          </c:dPt>
          <c:dPt>
            <c:idx val="1"/>
            <c:bubble3D val="0"/>
            <c:spPr>
              <a:solidFill>
                <a:schemeClr val="accent3">
                  <a:tint val="70000"/>
                </a:schemeClr>
              </a:solidFill>
              <a:ln w="19050">
                <a:solidFill>
                  <a:schemeClr val="lt1"/>
                </a:solidFill>
              </a:ln>
              <a:effectLst/>
            </c:spPr>
            <c:extLst>
              <c:ext xmlns:c16="http://schemas.microsoft.com/office/drawing/2014/chart" uri="{C3380CC4-5D6E-409C-BE32-E72D297353CC}">
                <c16:uniqueId val="{00000003-C7CA-46EB-894D-0DE542458325}"/>
              </c:ext>
            </c:extLst>
          </c:dPt>
          <c:dPt>
            <c:idx val="2"/>
            <c:bubble3D val="0"/>
            <c:spPr>
              <a:solidFill>
                <a:schemeClr val="accent3">
                  <a:tint val="90000"/>
                </a:schemeClr>
              </a:solidFill>
              <a:ln w="19050">
                <a:solidFill>
                  <a:schemeClr val="lt1"/>
                </a:solidFill>
              </a:ln>
              <a:effectLst/>
            </c:spPr>
            <c:extLst>
              <c:ext xmlns:c16="http://schemas.microsoft.com/office/drawing/2014/chart" uri="{C3380CC4-5D6E-409C-BE32-E72D297353CC}">
                <c16:uniqueId val="{00000007-A5A0-4111-BF0F-994C474C9190}"/>
              </c:ext>
            </c:extLst>
          </c:dPt>
          <c:dPt>
            <c:idx val="3"/>
            <c:bubble3D val="0"/>
            <c:spPr>
              <a:solidFill>
                <a:schemeClr val="accent3">
                  <a:shade val="90000"/>
                </a:schemeClr>
              </a:solidFill>
              <a:ln w="19050">
                <a:solidFill>
                  <a:schemeClr val="lt1"/>
                </a:solidFill>
              </a:ln>
              <a:effectLst/>
            </c:spPr>
            <c:extLst>
              <c:ext xmlns:c16="http://schemas.microsoft.com/office/drawing/2014/chart" uri="{C3380CC4-5D6E-409C-BE32-E72D297353CC}">
                <c16:uniqueId val="{00000007-C7CA-46EB-894D-0DE542458325}"/>
              </c:ext>
            </c:extLst>
          </c:dPt>
          <c:dPt>
            <c:idx val="4"/>
            <c:bubble3D val="0"/>
            <c:spPr>
              <a:solidFill>
                <a:schemeClr val="accent3">
                  <a:shade val="70000"/>
                </a:schemeClr>
              </a:solidFill>
              <a:ln w="19050">
                <a:solidFill>
                  <a:schemeClr val="lt1"/>
                </a:solidFill>
              </a:ln>
              <a:effectLst/>
            </c:spPr>
            <c:extLst>
              <c:ext xmlns:c16="http://schemas.microsoft.com/office/drawing/2014/chart" uri="{C3380CC4-5D6E-409C-BE32-E72D297353CC}">
                <c16:uniqueId val="{00000008-A5A0-4111-BF0F-994C474C9190}"/>
              </c:ext>
            </c:extLst>
          </c:dPt>
          <c:dPt>
            <c:idx val="5"/>
            <c:bubble3D val="0"/>
            <c:spPr>
              <a:solidFill>
                <a:schemeClr val="accent3">
                  <a:shade val="50000"/>
                </a:schemeClr>
              </a:solidFill>
              <a:ln w="19050">
                <a:solidFill>
                  <a:schemeClr val="lt1"/>
                </a:solidFill>
              </a:ln>
              <a:effectLst/>
            </c:spPr>
            <c:extLst>
              <c:ext xmlns:c16="http://schemas.microsoft.com/office/drawing/2014/chart" uri="{C3380CC4-5D6E-409C-BE32-E72D297353CC}">
                <c16:uniqueId val="{00000009-A5A0-4111-BF0F-994C474C9190}"/>
              </c:ext>
            </c:extLst>
          </c:dPt>
          <c:dLbls>
            <c:dLbl>
              <c:idx val="0"/>
              <c:layout>
                <c:manualLayout>
                  <c:x val="0.11942424242424242"/>
                  <c:y val="8.5257638888888848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1-C7CA-46EB-894D-0DE542458325}"/>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3-C7CA-46EB-894D-0DE542458325}"/>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7-A5A0-4111-BF0F-994C474C9190}"/>
                </c:ext>
              </c:extLst>
            </c:dLbl>
            <c:dLbl>
              <c:idx val="3"/>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7-C7CA-46EB-894D-0DE542458325}"/>
                </c:ext>
              </c:extLst>
            </c:dLbl>
            <c:dLbl>
              <c:idx val="4"/>
              <c:layout>
                <c:manualLayout>
                  <c:x val="-0.1768881081266781"/>
                  <c:y val="6.6608785182340022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5454545454545454"/>
                      <c:h val="0.125"/>
                    </c:manualLayout>
                  </c15:layout>
                </c:ext>
                <c:ext xmlns:c16="http://schemas.microsoft.com/office/drawing/2014/chart" uri="{C3380CC4-5D6E-409C-BE32-E72D297353CC}">
                  <c16:uniqueId val="{00000008-A5A0-4111-BF0F-994C474C9190}"/>
                </c:ext>
              </c:extLst>
            </c:dLbl>
            <c:dLbl>
              <c:idx val="5"/>
              <c:layout>
                <c:manualLayout>
                  <c:x val="2.0280808080808021E-2"/>
                  <c:y val="4.837812499999998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9-A5A0-4111-BF0F-994C474C9190}"/>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Sheet1!$B$4:$G$4</c:f>
              <c:strCache>
                <c:ptCount val="6"/>
                <c:pt idx="0">
                  <c:v>身体</c:v>
                </c:pt>
                <c:pt idx="1">
                  <c:v>知的</c:v>
                </c:pt>
                <c:pt idx="2">
                  <c:v>精神</c:v>
                </c:pt>
                <c:pt idx="3">
                  <c:v>発達</c:v>
                </c:pt>
                <c:pt idx="4">
                  <c:v>高次脳機能</c:v>
                </c:pt>
                <c:pt idx="5">
                  <c:v>難病</c:v>
                </c:pt>
              </c:strCache>
            </c:strRef>
          </c:cat>
          <c:val>
            <c:numRef>
              <c:f>Sheet1!$B$5:$G$5</c:f>
              <c:numCache>
                <c:formatCode>0%</c:formatCode>
                <c:ptCount val="6"/>
                <c:pt idx="0">
                  <c:v>4.8451151707704525E-2</c:v>
                </c:pt>
                <c:pt idx="1">
                  <c:v>0.16441620333598095</c:v>
                </c:pt>
                <c:pt idx="2">
                  <c:v>0.54143500132380196</c:v>
                </c:pt>
                <c:pt idx="3">
                  <c:v>0.22928249933809902</c:v>
                </c:pt>
                <c:pt idx="4">
                  <c:v>1.3502779984114376E-2</c:v>
                </c:pt>
                <c:pt idx="5">
                  <c:v>2.9123643102991793E-3</c:v>
                </c:pt>
              </c:numCache>
            </c:numRef>
          </c:val>
          <c:extLst>
            <c:ext xmlns:c16="http://schemas.microsoft.com/office/drawing/2014/chart" uri="{C3380CC4-5D6E-409C-BE32-E72D297353CC}">
              <c16:uniqueId val="{00000000-A5A0-4111-BF0F-994C474C9190}"/>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sz="1400" dirty="0">
                <a:solidFill>
                  <a:schemeClr val="tx1"/>
                </a:solidFill>
                <a:latin typeface="Meiryo UI" panose="020B0604030504040204" pitchFamily="50" charset="-128"/>
                <a:ea typeface="Meiryo UI" panose="020B0604030504040204" pitchFamily="50" charset="-128"/>
              </a:rPr>
              <a:t>就労継続支援Ａ型事業所</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0000"/>
                </a:schemeClr>
              </a:solidFill>
              <a:ln w="19050">
                <a:solidFill>
                  <a:schemeClr val="lt1"/>
                </a:solidFill>
              </a:ln>
              <a:effectLst/>
            </c:spPr>
            <c:extLst>
              <c:ext xmlns:c16="http://schemas.microsoft.com/office/drawing/2014/chart" uri="{C3380CC4-5D6E-409C-BE32-E72D297353CC}">
                <c16:uniqueId val="{00000001-7BAA-4375-9F63-84024863D441}"/>
              </c:ext>
            </c:extLst>
          </c:dPt>
          <c:dPt>
            <c:idx val="1"/>
            <c:bubble3D val="0"/>
            <c:spPr>
              <a:solidFill>
                <a:schemeClr val="accent3">
                  <a:tint val="70000"/>
                </a:schemeClr>
              </a:solidFill>
              <a:ln w="19050">
                <a:solidFill>
                  <a:schemeClr val="lt1"/>
                </a:solidFill>
              </a:ln>
              <a:effectLst/>
            </c:spPr>
            <c:extLst>
              <c:ext xmlns:c16="http://schemas.microsoft.com/office/drawing/2014/chart" uri="{C3380CC4-5D6E-409C-BE32-E72D297353CC}">
                <c16:uniqueId val="{00000003-7BAA-4375-9F63-84024863D441}"/>
              </c:ext>
            </c:extLst>
          </c:dPt>
          <c:dPt>
            <c:idx val="2"/>
            <c:bubble3D val="0"/>
            <c:spPr>
              <a:solidFill>
                <a:schemeClr val="accent3">
                  <a:tint val="90000"/>
                </a:schemeClr>
              </a:solidFill>
              <a:ln w="19050">
                <a:solidFill>
                  <a:schemeClr val="lt1"/>
                </a:solidFill>
              </a:ln>
              <a:effectLst/>
            </c:spPr>
            <c:extLst>
              <c:ext xmlns:c16="http://schemas.microsoft.com/office/drawing/2014/chart" uri="{C3380CC4-5D6E-409C-BE32-E72D297353CC}">
                <c16:uniqueId val="{00000005-7BAA-4375-9F63-84024863D441}"/>
              </c:ext>
            </c:extLst>
          </c:dPt>
          <c:dPt>
            <c:idx val="3"/>
            <c:bubble3D val="0"/>
            <c:spPr>
              <a:solidFill>
                <a:schemeClr val="accent3">
                  <a:shade val="90000"/>
                </a:schemeClr>
              </a:solidFill>
              <a:ln w="19050">
                <a:solidFill>
                  <a:schemeClr val="lt1"/>
                </a:solidFill>
              </a:ln>
              <a:effectLst/>
            </c:spPr>
            <c:extLst>
              <c:ext xmlns:c16="http://schemas.microsoft.com/office/drawing/2014/chart" uri="{C3380CC4-5D6E-409C-BE32-E72D297353CC}">
                <c16:uniqueId val="{00000007-7BAA-4375-9F63-84024863D441}"/>
              </c:ext>
            </c:extLst>
          </c:dPt>
          <c:dPt>
            <c:idx val="4"/>
            <c:bubble3D val="0"/>
            <c:spPr>
              <a:solidFill>
                <a:schemeClr val="accent3">
                  <a:shade val="70000"/>
                </a:schemeClr>
              </a:solidFill>
              <a:ln w="19050">
                <a:solidFill>
                  <a:schemeClr val="lt1"/>
                </a:solidFill>
              </a:ln>
              <a:effectLst/>
            </c:spPr>
            <c:extLst>
              <c:ext xmlns:c16="http://schemas.microsoft.com/office/drawing/2014/chart" uri="{C3380CC4-5D6E-409C-BE32-E72D297353CC}">
                <c16:uniqueId val="{00000009-7BAA-4375-9F63-84024863D441}"/>
              </c:ext>
            </c:extLst>
          </c:dPt>
          <c:dPt>
            <c:idx val="5"/>
            <c:bubble3D val="0"/>
            <c:spPr>
              <a:solidFill>
                <a:schemeClr val="accent3">
                  <a:shade val="50000"/>
                </a:schemeClr>
              </a:solidFill>
              <a:ln w="19050">
                <a:solidFill>
                  <a:schemeClr val="lt1"/>
                </a:solidFill>
              </a:ln>
              <a:effectLst/>
            </c:spPr>
            <c:extLst>
              <c:ext xmlns:c16="http://schemas.microsoft.com/office/drawing/2014/chart" uri="{C3380CC4-5D6E-409C-BE32-E72D297353CC}">
                <c16:uniqueId val="{0000000B-7BAA-4375-9F63-84024863D441}"/>
              </c:ext>
            </c:extLst>
          </c:dPt>
          <c:dLbls>
            <c:dLbl>
              <c:idx val="0"/>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1-7BAA-4375-9F63-84024863D441}"/>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3-7BAA-4375-9F63-84024863D441}"/>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5-7BAA-4375-9F63-84024863D441}"/>
                </c:ext>
              </c:extLst>
            </c:dLbl>
            <c:dLbl>
              <c:idx val="3"/>
              <c:layout>
                <c:manualLayout>
                  <c:x val="-0.12390378787878788"/>
                  <c:y val="0.1679208333333333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7-7BAA-4375-9F63-84024863D441}"/>
                </c:ext>
              </c:extLst>
            </c:dLbl>
            <c:dLbl>
              <c:idx val="4"/>
              <c:layout>
                <c:manualLayout>
                  <c:x val="-0.16676767676767676"/>
                  <c:y val="4.9632638888888872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4896590909090909"/>
                      <c:h val="0.125"/>
                    </c:manualLayout>
                  </c15:layout>
                </c:ext>
                <c:ext xmlns:c16="http://schemas.microsoft.com/office/drawing/2014/chart" uri="{C3380CC4-5D6E-409C-BE32-E72D297353CC}">
                  <c16:uniqueId val="{00000009-7BAA-4375-9F63-84024863D441}"/>
                </c:ext>
              </c:extLst>
            </c:dLbl>
            <c:dLbl>
              <c:idx val="5"/>
              <c:layout>
                <c:manualLayout>
                  <c:x val="1.9242424242424182E-2"/>
                  <c:y val="2.8692013888888888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B-7BAA-4375-9F63-84024863D441}"/>
                </c:ext>
              </c:extLst>
            </c:dLbl>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Sheet1!$B$4:$G$4</c:f>
              <c:strCache>
                <c:ptCount val="6"/>
                <c:pt idx="0">
                  <c:v>身体</c:v>
                </c:pt>
                <c:pt idx="1">
                  <c:v>知的</c:v>
                </c:pt>
                <c:pt idx="2">
                  <c:v>精神</c:v>
                </c:pt>
                <c:pt idx="3">
                  <c:v>発達</c:v>
                </c:pt>
                <c:pt idx="4">
                  <c:v>高次脳機能</c:v>
                </c:pt>
                <c:pt idx="5">
                  <c:v>難病</c:v>
                </c:pt>
              </c:strCache>
            </c:strRef>
          </c:cat>
          <c:val>
            <c:numRef>
              <c:f>Sheet1!$B$5:$G$5</c:f>
              <c:numCache>
                <c:formatCode>0%</c:formatCode>
                <c:ptCount val="6"/>
                <c:pt idx="0">
                  <c:v>0.15444279685183074</c:v>
                </c:pt>
                <c:pt idx="1">
                  <c:v>0.22219687464354967</c:v>
                </c:pt>
                <c:pt idx="2">
                  <c:v>0.54043572487738112</c:v>
                </c:pt>
                <c:pt idx="3">
                  <c:v>5.8400821261548989E-2</c:v>
                </c:pt>
                <c:pt idx="4">
                  <c:v>8.5548078019847158E-3</c:v>
                </c:pt>
                <c:pt idx="5">
                  <c:v>1.5968974563704802E-2</c:v>
                </c:pt>
              </c:numCache>
            </c:numRef>
          </c:val>
          <c:extLst>
            <c:ext xmlns:c16="http://schemas.microsoft.com/office/drawing/2014/chart" uri="{C3380CC4-5D6E-409C-BE32-E72D297353CC}">
              <c16:uniqueId val="{00000000-C8C5-4BDE-B973-1A2563E26651}"/>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sz="1400" dirty="0">
                <a:solidFill>
                  <a:schemeClr val="tx1"/>
                </a:solidFill>
                <a:latin typeface="Meiryo UI" panose="020B0604030504040204" pitchFamily="50" charset="-128"/>
                <a:ea typeface="Meiryo UI" panose="020B0604030504040204" pitchFamily="50" charset="-128"/>
              </a:rPr>
              <a:t>就労継続支援Ｂ型事業所</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0000"/>
                </a:schemeClr>
              </a:solidFill>
              <a:ln w="19050">
                <a:solidFill>
                  <a:schemeClr val="lt1"/>
                </a:solidFill>
              </a:ln>
              <a:effectLst/>
            </c:spPr>
            <c:extLst>
              <c:ext xmlns:c16="http://schemas.microsoft.com/office/drawing/2014/chart" uri="{C3380CC4-5D6E-409C-BE32-E72D297353CC}">
                <c16:uniqueId val="{00000001-7836-448D-B2B3-8227550D9A61}"/>
              </c:ext>
            </c:extLst>
          </c:dPt>
          <c:dPt>
            <c:idx val="1"/>
            <c:bubble3D val="0"/>
            <c:spPr>
              <a:solidFill>
                <a:schemeClr val="accent3">
                  <a:tint val="70000"/>
                </a:schemeClr>
              </a:solidFill>
              <a:ln w="19050">
                <a:solidFill>
                  <a:schemeClr val="lt1"/>
                </a:solidFill>
              </a:ln>
              <a:effectLst/>
            </c:spPr>
            <c:extLst>
              <c:ext xmlns:c16="http://schemas.microsoft.com/office/drawing/2014/chart" uri="{C3380CC4-5D6E-409C-BE32-E72D297353CC}">
                <c16:uniqueId val="{00000003-7836-448D-B2B3-8227550D9A61}"/>
              </c:ext>
            </c:extLst>
          </c:dPt>
          <c:dPt>
            <c:idx val="2"/>
            <c:bubble3D val="0"/>
            <c:spPr>
              <a:solidFill>
                <a:schemeClr val="accent3">
                  <a:tint val="90000"/>
                </a:schemeClr>
              </a:solidFill>
              <a:ln w="19050">
                <a:solidFill>
                  <a:schemeClr val="lt1"/>
                </a:solidFill>
              </a:ln>
              <a:effectLst/>
            </c:spPr>
            <c:extLst>
              <c:ext xmlns:c16="http://schemas.microsoft.com/office/drawing/2014/chart" uri="{C3380CC4-5D6E-409C-BE32-E72D297353CC}">
                <c16:uniqueId val="{00000005-7836-448D-B2B3-8227550D9A61}"/>
              </c:ext>
            </c:extLst>
          </c:dPt>
          <c:dPt>
            <c:idx val="3"/>
            <c:bubble3D val="0"/>
            <c:spPr>
              <a:solidFill>
                <a:schemeClr val="accent3">
                  <a:shade val="90000"/>
                </a:schemeClr>
              </a:solidFill>
              <a:ln w="19050">
                <a:solidFill>
                  <a:schemeClr val="lt1"/>
                </a:solidFill>
              </a:ln>
              <a:effectLst/>
            </c:spPr>
            <c:extLst>
              <c:ext xmlns:c16="http://schemas.microsoft.com/office/drawing/2014/chart" uri="{C3380CC4-5D6E-409C-BE32-E72D297353CC}">
                <c16:uniqueId val="{00000007-7E69-45FB-BA1B-295AA3BA14D1}"/>
              </c:ext>
            </c:extLst>
          </c:dPt>
          <c:dPt>
            <c:idx val="4"/>
            <c:bubble3D val="0"/>
            <c:spPr>
              <a:solidFill>
                <a:schemeClr val="accent3">
                  <a:shade val="70000"/>
                </a:schemeClr>
              </a:solidFill>
              <a:ln w="19050">
                <a:solidFill>
                  <a:schemeClr val="lt1"/>
                </a:solidFill>
              </a:ln>
              <a:effectLst/>
            </c:spPr>
            <c:extLst>
              <c:ext xmlns:c16="http://schemas.microsoft.com/office/drawing/2014/chart" uri="{C3380CC4-5D6E-409C-BE32-E72D297353CC}">
                <c16:uniqueId val="{00000008-7E69-45FB-BA1B-295AA3BA14D1}"/>
              </c:ext>
            </c:extLst>
          </c:dPt>
          <c:dPt>
            <c:idx val="5"/>
            <c:bubble3D val="0"/>
            <c:spPr>
              <a:solidFill>
                <a:schemeClr val="accent3">
                  <a:shade val="50000"/>
                </a:schemeClr>
              </a:solidFill>
              <a:ln w="19050">
                <a:solidFill>
                  <a:schemeClr val="lt1"/>
                </a:solidFill>
              </a:ln>
              <a:effectLst/>
            </c:spPr>
            <c:extLst>
              <c:ext xmlns:c16="http://schemas.microsoft.com/office/drawing/2014/chart" uri="{C3380CC4-5D6E-409C-BE32-E72D297353CC}">
                <c16:uniqueId val="{0000000B-7836-448D-B2B3-8227550D9A61}"/>
              </c:ext>
            </c:extLst>
          </c:dPt>
          <c:dLbls>
            <c:dLbl>
              <c:idx val="0"/>
              <c:dLblPos val="bestFit"/>
              <c:showLegendKey val="0"/>
              <c:showVal val="0"/>
              <c:showCatName val="1"/>
              <c:showSerName val="0"/>
              <c:showPercent val="1"/>
              <c:showBubbleSize val="0"/>
              <c:extLst>
                <c:ext xmlns:c15="http://schemas.microsoft.com/office/drawing/2012/chart" uri="{CE6537A1-D6FC-4f65-9D91-7224C49458BB}">
                  <c15:layout>
                    <c:manualLayout>
                      <c:w val="7.1244696969696972E-2"/>
                      <c:h val="0.125"/>
                    </c:manualLayout>
                  </c15:layout>
                </c:ext>
                <c:ext xmlns:c16="http://schemas.microsoft.com/office/drawing/2014/chart" uri="{C3380CC4-5D6E-409C-BE32-E72D297353CC}">
                  <c16:uniqueId val="{00000001-7836-448D-B2B3-8227550D9A61}"/>
                </c:ext>
              </c:extLst>
            </c:dLbl>
            <c:dLbl>
              <c:idx val="1"/>
              <c:dLblPos val="bestFit"/>
              <c:showLegendKey val="0"/>
              <c:showVal val="0"/>
              <c:showCatName val="1"/>
              <c:showSerName val="0"/>
              <c:showPercent val="1"/>
              <c:showBubbleSize val="0"/>
              <c:extLst>
                <c:ext xmlns:c15="http://schemas.microsoft.com/office/drawing/2012/chart" uri="{CE6537A1-D6FC-4f65-9D91-7224C49458BB}">
                  <c15:layout>
                    <c:manualLayout>
                      <c:w val="7.1244696969696972E-2"/>
                      <c:h val="0.125"/>
                    </c:manualLayout>
                  </c15:layout>
                </c:ext>
                <c:ext xmlns:c16="http://schemas.microsoft.com/office/drawing/2014/chart" uri="{C3380CC4-5D6E-409C-BE32-E72D297353CC}">
                  <c16:uniqueId val="{00000003-7836-448D-B2B3-8227550D9A61}"/>
                </c:ext>
              </c:extLst>
            </c:dLbl>
            <c:dLbl>
              <c:idx val="2"/>
              <c:dLblPos val="bestFit"/>
              <c:showLegendKey val="0"/>
              <c:showVal val="0"/>
              <c:showCatName val="1"/>
              <c:showSerName val="0"/>
              <c:showPercent val="1"/>
              <c:showBubbleSize val="0"/>
              <c:extLst>
                <c:ext xmlns:c15="http://schemas.microsoft.com/office/drawing/2012/chart" uri="{CE6537A1-D6FC-4f65-9D91-7224C49458BB}">
                  <c15:layout>
                    <c:manualLayout>
                      <c:w val="7.1244696969696972E-2"/>
                      <c:h val="0.125"/>
                    </c:manualLayout>
                  </c15:layout>
                </c:ext>
                <c:ext xmlns:c16="http://schemas.microsoft.com/office/drawing/2014/chart" uri="{C3380CC4-5D6E-409C-BE32-E72D297353CC}">
                  <c16:uniqueId val="{00000005-7836-448D-B2B3-8227550D9A61}"/>
                </c:ext>
              </c:extLst>
            </c:dLbl>
            <c:dLbl>
              <c:idx val="3"/>
              <c:layout>
                <c:manualLayout>
                  <c:x val="-0.17541376262626265"/>
                  <c:y val="0.1854631944444444"/>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7.1244696969696958E-2"/>
                      <c:h val="0.12940972222222222"/>
                    </c:manualLayout>
                  </c15:layout>
                </c:ext>
                <c:ext xmlns:c16="http://schemas.microsoft.com/office/drawing/2014/chart" uri="{C3380CC4-5D6E-409C-BE32-E72D297353CC}">
                  <c16:uniqueId val="{00000007-7E69-45FB-BA1B-295AA3BA14D1}"/>
                </c:ext>
              </c:extLst>
            </c:dLbl>
            <c:dLbl>
              <c:idx val="4"/>
              <c:layout>
                <c:manualLayout>
                  <c:x val="-0.16405631313131311"/>
                  <c:y val="4.1068750000000001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5454545454545454"/>
                      <c:h val="0.125"/>
                    </c:manualLayout>
                  </c15:layout>
                </c:ext>
                <c:ext xmlns:c16="http://schemas.microsoft.com/office/drawing/2014/chart" uri="{C3380CC4-5D6E-409C-BE32-E72D297353CC}">
                  <c16:uniqueId val="{00000008-7E69-45FB-BA1B-295AA3BA14D1}"/>
                </c:ext>
              </c:extLst>
            </c:dLbl>
            <c:dLbl>
              <c:idx val="5"/>
              <c:layout>
                <c:manualLayout>
                  <c:x val="9.6212121212121207E-3"/>
                  <c:y val="4.0894791666666645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7.1244696969696972E-2"/>
                      <c:h val="0.125"/>
                    </c:manualLayout>
                  </c15:layout>
                </c:ext>
                <c:ext xmlns:c16="http://schemas.microsoft.com/office/drawing/2014/chart" uri="{C3380CC4-5D6E-409C-BE32-E72D297353CC}">
                  <c16:uniqueId val="{0000000B-7836-448D-B2B3-8227550D9A61}"/>
                </c:ext>
              </c:extLst>
            </c:dLbl>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Sheet1!$B$4:$G$4</c:f>
              <c:strCache>
                <c:ptCount val="6"/>
                <c:pt idx="0">
                  <c:v>身体</c:v>
                </c:pt>
                <c:pt idx="1">
                  <c:v>知的</c:v>
                </c:pt>
                <c:pt idx="2">
                  <c:v>精神</c:v>
                </c:pt>
                <c:pt idx="3">
                  <c:v>発達</c:v>
                </c:pt>
                <c:pt idx="4">
                  <c:v>高次脳機能</c:v>
                </c:pt>
                <c:pt idx="5">
                  <c:v>難病</c:v>
                </c:pt>
              </c:strCache>
            </c:strRef>
          </c:cat>
          <c:val>
            <c:numRef>
              <c:f>Sheet1!$B$5:$G$5</c:f>
              <c:numCache>
                <c:formatCode>0%</c:formatCode>
                <c:ptCount val="6"/>
                <c:pt idx="0">
                  <c:v>9.8864814713747751E-2</c:v>
                </c:pt>
                <c:pt idx="1">
                  <c:v>0.29602139387654858</c:v>
                </c:pt>
                <c:pt idx="2">
                  <c:v>0.54251487201877424</c:v>
                </c:pt>
                <c:pt idx="3">
                  <c:v>4.1969109861922177E-2</c:v>
                </c:pt>
                <c:pt idx="4">
                  <c:v>1.3262020411504667E-2</c:v>
                </c:pt>
                <c:pt idx="5">
                  <c:v>7.3677891175025923E-3</c:v>
                </c:pt>
              </c:numCache>
            </c:numRef>
          </c:val>
          <c:extLst>
            <c:ext xmlns:c16="http://schemas.microsoft.com/office/drawing/2014/chart" uri="{C3380CC4-5D6E-409C-BE32-E72D297353CC}">
              <c16:uniqueId val="{00000000-7E69-45FB-BA1B-295AA3BA14D1}"/>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sz="1400" dirty="0">
                <a:solidFill>
                  <a:schemeClr val="tx1"/>
                </a:solidFill>
                <a:latin typeface="Meiryo UI" panose="020B0604030504040204" pitchFamily="50" charset="-128"/>
                <a:ea typeface="Meiryo UI" panose="020B0604030504040204" pitchFamily="50" charset="-128"/>
              </a:rPr>
              <a:t>就労定着支援事業所</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0000"/>
                </a:schemeClr>
              </a:solidFill>
              <a:ln w="19050">
                <a:solidFill>
                  <a:schemeClr val="lt1"/>
                </a:solidFill>
              </a:ln>
              <a:effectLst/>
            </c:spPr>
            <c:extLst>
              <c:ext xmlns:c16="http://schemas.microsoft.com/office/drawing/2014/chart" uri="{C3380CC4-5D6E-409C-BE32-E72D297353CC}">
                <c16:uniqueId val="{00000001-D243-4BBB-9CD3-36C0A734D589}"/>
              </c:ext>
            </c:extLst>
          </c:dPt>
          <c:dPt>
            <c:idx val="1"/>
            <c:bubble3D val="0"/>
            <c:spPr>
              <a:solidFill>
                <a:schemeClr val="accent3">
                  <a:tint val="70000"/>
                </a:schemeClr>
              </a:solidFill>
              <a:ln w="19050">
                <a:solidFill>
                  <a:schemeClr val="lt1"/>
                </a:solidFill>
              </a:ln>
              <a:effectLst/>
            </c:spPr>
            <c:extLst>
              <c:ext xmlns:c16="http://schemas.microsoft.com/office/drawing/2014/chart" uri="{C3380CC4-5D6E-409C-BE32-E72D297353CC}">
                <c16:uniqueId val="{00000003-D243-4BBB-9CD3-36C0A734D589}"/>
              </c:ext>
            </c:extLst>
          </c:dPt>
          <c:dPt>
            <c:idx val="2"/>
            <c:bubble3D val="0"/>
            <c:spPr>
              <a:solidFill>
                <a:schemeClr val="accent3">
                  <a:tint val="90000"/>
                </a:schemeClr>
              </a:solidFill>
              <a:ln w="19050">
                <a:solidFill>
                  <a:schemeClr val="lt1"/>
                </a:solidFill>
              </a:ln>
              <a:effectLst/>
            </c:spPr>
            <c:extLst>
              <c:ext xmlns:c16="http://schemas.microsoft.com/office/drawing/2014/chart" uri="{C3380CC4-5D6E-409C-BE32-E72D297353CC}">
                <c16:uniqueId val="{00000005-D243-4BBB-9CD3-36C0A734D589}"/>
              </c:ext>
            </c:extLst>
          </c:dPt>
          <c:dPt>
            <c:idx val="3"/>
            <c:bubble3D val="0"/>
            <c:spPr>
              <a:solidFill>
                <a:schemeClr val="accent3">
                  <a:shade val="90000"/>
                </a:schemeClr>
              </a:solidFill>
              <a:ln w="19050">
                <a:solidFill>
                  <a:schemeClr val="lt1"/>
                </a:solidFill>
              </a:ln>
              <a:effectLst/>
            </c:spPr>
            <c:extLst>
              <c:ext xmlns:c16="http://schemas.microsoft.com/office/drawing/2014/chart" uri="{C3380CC4-5D6E-409C-BE32-E72D297353CC}">
                <c16:uniqueId val="{00000007-D243-4BBB-9CD3-36C0A734D589}"/>
              </c:ext>
            </c:extLst>
          </c:dPt>
          <c:dPt>
            <c:idx val="4"/>
            <c:bubble3D val="0"/>
            <c:spPr>
              <a:solidFill>
                <a:schemeClr val="accent3">
                  <a:shade val="70000"/>
                </a:schemeClr>
              </a:solidFill>
              <a:ln w="19050">
                <a:solidFill>
                  <a:schemeClr val="lt1"/>
                </a:solidFill>
              </a:ln>
              <a:effectLst/>
            </c:spPr>
            <c:extLst>
              <c:ext xmlns:c16="http://schemas.microsoft.com/office/drawing/2014/chart" uri="{C3380CC4-5D6E-409C-BE32-E72D297353CC}">
                <c16:uniqueId val="{00000009-D243-4BBB-9CD3-36C0A734D589}"/>
              </c:ext>
            </c:extLst>
          </c:dPt>
          <c:dPt>
            <c:idx val="5"/>
            <c:bubble3D val="0"/>
            <c:spPr>
              <a:solidFill>
                <a:schemeClr val="accent3">
                  <a:shade val="50000"/>
                </a:schemeClr>
              </a:solidFill>
              <a:ln w="19050">
                <a:solidFill>
                  <a:schemeClr val="lt1"/>
                </a:solidFill>
              </a:ln>
              <a:effectLst/>
            </c:spPr>
            <c:extLst>
              <c:ext xmlns:c16="http://schemas.microsoft.com/office/drawing/2014/chart" uri="{C3380CC4-5D6E-409C-BE32-E72D297353CC}">
                <c16:uniqueId val="{0000000B-D243-4BBB-9CD3-36C0A734D589}"/>
              </c:ext>
            </c:extLst>
          </c:dPt>
          <c:dLbls>
            <c:dLbl>
              <c:idx val="0"/>
              <c:layout>
                <c:manualLayout>
                  <c:x val="9.9419318181818178E-2"/>
                  <c:y val="6.3217881944444443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58E-2"/>
                      <c:h val="0.12499999999999999"/>
                    </c:manualLayout>
                  </c15:layout>
                </c:ext>
                <c:ext xmlns:c16="http://schemas.microsoft.com/office/drawing/2014/chart" uri="{C3380CC4-5D6E-409C-BE32-E72D297353CC}">
                  <c16:uniqueId val="{00000001-D243-4BBB-9CD3-36C0A734D589}"/>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3-D243-4BBB-9CD3-36C0A734D589}"/>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5-D243-4BBB-9CD3-36C0A734D589}"/>
                </c:ext>
              </c:extLst>
            </c:dLbl>
            <c:dLbl>
              <c:idx val="3"/>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7-D243-4BBB-9CD3-36C0A734D589}"/>
                </c:ext>
              </c:extLst>
            </c:dLbl>
            <c:dLbl>
              <c:idx val="4"/>
              <c:layout>
                <c:manualLayout>
                  <c:x val="-0.22449494949494947"/>
                  <c:y val="7.0624652777777783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5454545454545454"/>
                      <c:h val="0.125"/>
                    </c:manualLayout>
                  </c15:layout>
                </c:ext>
                <c:ext xmlns:c16="http://schemas.microsoft.com/office/drawing/2014/chart" uri="{C3380CC4-5D6E-409C-BE32-E72D297353CC}">
                  <c16:uniqueId val="{00000009-D243-4BBB-9CD3-36C0A734D589}"/>
                </c:ext>
              </c:extLst>
            </c:dLbl>
            <c:dLbl>
              <c:idx val="5"/>
              <c:layout>
                <c:manualLayout>
                  <c:x val="-1.2828282828282887E-2"/>
                  <c:y val="3.5712152777777798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B-D243-4BBB-9CD3-36C0A734D589}"/>
                </c:ext>
              </c:extLst>
            </c:dLbl>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Sheet1!$B$3:$G$3</c:f>
              <c:strCache>
                <c:ptCount val="6"/>
                <c:pt idx="0">
                  <c:v>身体</c:v>
                </c:pt>
                <c:pt idx="1">
                  <c:v>知的</c:v>
                </c:pt>
                <c:pt idx="2">
                  <c:v>精神</c:v>
                </c:pt>
                <c:pt idx="3">
                  <c:v>発達</c:v>
                </c:pt>
                <c:pt idx="4">
                  <c:v>高次脳機能</c:v>
                </c:pt>
                <c:pt idx="5">
                  <c:v>難病</c:v>
                </c:pt>
              </c:strCache>
            </c:strRef>
          </c:cat>
          <c:val>
            <c:numRef>
              <c:f>Sheet1!$B$4:$G$4</c:f>
              <c:numCache>
                <c:formatCode>0%</c:formatCode>
                <c:ptCount val="6"/>
                <c:pt idx="0">
                  <c:v>2.6936026936026935E-2</c:v>
                </c:pt>
                <c:pt idx="1">
                  <c:v>0.27833894500561168</c:v>
                </c:pt>
                <c:pt idx="2">
                  <c:v>0.42592592592592593</c:v>
                </c:pt>
                <c:pt idx="3">
                  <c:v>0.25476992143658811</c:v>
                </c:pt>
                <c:pt idx="4">
                  <c:v>1.2906846240179574E-2</c:v>
                </c:pt>
                <c:pt idx="5">
                  <c:v>1.1223344556677891E-3</c:v>
                </c:pt>
              </c:numCache>
            </c:numRef>
          </c:val>
          <c:extLst>
            <c:ext xmlns:c16="http://schemas.microsoft.com/office/drawing/2014/chart" uri="{C3380CC4-5D6E-409C-BE32-E72D297353CC}">
              <c16:uniqueId val="{00000000-27AD-46F4-8E16-A7618DCEEA8A}"/>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ja-JP" sz="1400" b="0" i="0" baseline="0" dirty="0">
                <a:solidFill>
                  <a:schemeClr val="tx1"/>
                </a:solidFill>
                <a:effectLst/>
                <a:latin typeface="Meiryo UI" panose="020B0604030504040204" pitchFamily="50" charset="-128"/>
                <a:ea typeface="Meiryo UI" panose="020B0604030504040204" pitchFamily="50" charset="-128"/>
              </a:rPr>
              <a:t>就労移行支援事業所</a:t>
            </a:r>
            <a:endParaRPr lang="ja-JP" altLang="ja-JP" sz="1400" dirty="0">
              <a:solidFill>
                <a:schemeClr val="tx1"/>
              </a:solidFill>
              <a:effectLst/>
              <a:latin typeface="Meiryo UI" panose="020B0604030504040204" pitchFamily="50" charset="-128"/>
              <a:ea typeface="Meiryo UI" panose="020B0604030504040204" pitchFamily="50" charset="-128"/>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8000"/>
                </a:schemeClr>
              </a:solidFill>
              <a:ln w="19050">
                <a:solidFill>
                  <a:schemeClr val="lt1"/>
                </a:solidFill>
              </a:ln>
              <a:effectLst/>
            </c:spPr>
            <c:extLst>
              <c:ext xmlns:c16="http://schemas.microsoft.com/office/drawing/2014/chart" uri="{C3380CC4-5D6E-409C-BE32-E72D297353CC}">
                <c16:uniqueId val="{00000007-C024-4245-812B-2EE924A60F9E}"/>
              </c:ext>
            </c:extLst>
          </c:dPt>
          <c:dPt>
            <c:idx val="1"/>
            <c:bubble3D val="0"/>
            <c:spPr>
              <a:solidFill>
                <a:schemeClr val="accent3">
                  <a:tint val="86000"/>
                </a:schemeClr>
              </a:solidFill>
              <a:ln w="19050">
                <a:solidFill>
                  <a:schemeClr val="lt1"/>
                </a:solidFill>
              </a:ln>
              <a:effectLst/>
            </c:spPr>
            <c:extLst>
              <c:ext xmlns:c16="http://schemas.microsoft.com/office/drawing/2014/chart" uri="{C3380CC4-5D6E-409C-BE32-E72D297353CC}">
                <c16:uniqueId val="{00000005-C024-4245-812B-2EE924A60F9E}"/>
              </c:ext>
            </c:extLst>
          </c:dPt>
          <c:dPt>
            <c:idx val="2"/>
            <c:bubble3D val="0"/>
            <c:spPr>
              <a:solidFill>
                <a:schemeClr val="accent3">
                  <a:shade val="86000"/>
                </a:schemeClr>
              </a:solidFill>
              <a:ln w="19050">
                <a:solidFill>
                  <a:schemeClr val="lt1"/>
                </a:solidFill>
              </a:ln>
              <a:effectLst/>
            </c:spPr>
            <c:extLst>
              <c:ext xmlns:c16="http://schemas.microsoft.com/office/drawing/2014/chart" uri="{C3380CC4-5D6E-409C-BE32-E72D297353CC}">
                <c16:uniqueId val="{00000008-C024-4245-812B-2EE924A60F9E}"/>
              </c:ext>
            </c:extLst>
          </c:dPt>
          <c:dPt>
            <c:idx val="3"/>
            <c:bubble3D val="0"/>
            <c:spPr>
              <a:solidFill>
                <a:schemeClr val="accent3">
                  <a:shade val="58000"/>
                </a:schemeClr>
              </a:solidFill>
              <a:ln w="19050">
                <a:solidFill>
                  <a:schemeClr val="lt1"/>
                </a:solidFill>
              </a:ln>
              <a:effectLst/>
            </c:spPr>
            <c:extLst>
              <c:ext xmlns:c16="http://schemas.microsoft.com/office/drawing/2014/chart" uri="{C3380CC4-5D6E-409C-BE32-E72D297353CC}">
                <c16:uniqueId val="{00000006-C024-4245-812B-2EE924A60F9E}"/>
              </c:ext>
            </c:extLst>
          </c:dPt>
          <c:dLbls>
            <c:dLbl>
              <c:idx val="0"/>
              <c:layout>
                <c:manualLayout>
                  <c:x val="6.0934343434343431E-2"/>
                  <c:y val="8.6715625000000005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7-C024-4245-812B-2EE924A60F9E}"/>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5-C024-4245-812B-2EE924A60F9E}"/>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8-C024-4245-812B-2EE924A60F9E}"/>
                </c:ext>
              </c:extLst>
            </c:dLbl>
            <c:dLbl>
              <c:idx val="3"/>
              <c:layout>
                <c:manualLayout>
                  <c:x val="-0.10262626262626262"/>
                  <c:y val="8.5239583333333327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eparator>
</c:separator>
              <c:extLst>
                <c:ext xmlns:c15="http://schemas.microsoft.com/office/drawing/2012/chart" uri="{CE6537A1-D6FC-4f65-9D91-7224C49458BB}">
                  <c15:spPr xmlns:c15="http://schemas.microsoft.com/office/drawing/2012/chart">
                    <a:prstGeom prst="wedgeRectCallout">
                      <a:avLst/>
                    </a:prstGeom>
                    <a:noFill/>
                    <a:ln>
                      <a:noFill/>
                    </a:ln>
                  </c15:spPr>
                  <c15:layout>
                    <c:manualLayout>
                      <c:w val="9.7151767676767684E-2"/>
                      <c:h val="0.125"/>
                    </c:manualLayout>
                  </c15:layout>
                </c:ext>
                <c:ext xmlns:c16="http://schemas.microsoft.com/office/drawing/2014/chart" uri="{C3380CC4-5D6E-409C-BE32-E72D297353CC}">
                  <c16:uniqueId val="{00000006-C024-4245-812B-2EE924A60F9E}"/>
                </c:ext>
              </c:extLst>
            </c:dLbl>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eparator>
</c:separator>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Sheet1!$B$3:$E$3</c:f>
              <c:strCache>
                <c:ptCount val="4"/>
                <c:pt idx="0">
                  <c:v>身体</c:v>
                </c:pt>
                <c:pt idx="1">
                  <c:v>知的</c:v>
                </c:pt>
                <c:pt idx="2">
                  <c:v>精神</c:v>
                </c:pt>
                <c:pt idx="3">
                  <c:v>難病等</c:v>
                </c:pt>
              </c:strCache>
            </c:strRef>
          </c:cat>
          <c:val>
            <c:numRef>
              <c:f>Sheet1!$B$4:$E$4</c:f>
              <c:numCache>
                <c:formatCode>0%</c:formatCode>
                <c:ptCount val="4"/>
                <c:pt idx="0">
                  <c:v>4.3478260869565209E-2</c:v>
                </c:pt>
                <c:pt idx="1">
                  <c:v>0.19565217391304349</c:v>
                </c:pt>
                <c:pt idx="2">
                  <c:v>0.75362318840579712</c:v>
                </c:pt>
                <c:pt idx="3">
                  <c:v>7.246376811594203E-3</c:v>
                </c:pt>
              </c:numCache>
            </c:numRef>
          </c:val>
          <c:extLst>
            <c:ext xmlns:c16="http://schemas.microsoft.com/office/drawing/2014/chart" uri="{C3380CC4-5D6E-409C-BE32-E72D297353CC}">
              <c16:uniqueId val="{00000000-C024-4245-812B-2EE924A60F9E}"/>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ja-JP" sz="1400" b="0" i="0" baseline="0" dirty="0">
                <a:solidFill>
                  <a:schemeClr val="tx1"/>
                </a:solidFill>
                <a:effectLst/>
                <a:latin typeface="Meiryo UI" panose="020B0604030504040204" pitchFamily="50" charset="-128"/>
                <a:ea typeface="Meiryo UI" panose="020B0604030504040204" pitchFamily="50" charset="-128"/>
              </a:rPr>
              <a:t>就労継続支援Ａ型事業所</a:t>
            </a:r>
            <a:endParaRPr lang="ja-JP" altLang="ja-JP" sz="1400" dirty="0">
              <a:solidFill>
                <a:schemeClr val="tx1"/>
              </a:solidFill>
              <a:effectLst/>
              <a:latin typeface="Meiryo UI" panose="020B0604030504040204" pitchFamily="50" charset="-128"/>
              <a:ea typeface="Meiryo UI" panose="020B0604030504040204" pitchFamily="50" charset="-128"/>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8000"/>
                </a:schemeClr>
              </a:solidFill>
              <a:ln w="19050">
                <a:solidFill>
                  <a:schemeClr val="lt1"/>
                </a:solidFill>
              </a:ln>
              <a:effectLst/>
            </c:spPr>
            <c:extLst>
              <c:ext xmlns:c16="http://schemas.microsoft.com/office/drawing/2014/chart" uri="{C3380CC4-5D6E-409C-BE32-E72D297353CC}">
                <c16:uniqueId val="{00000006-7C0C-4D29-AE70-1AE637359EE4}"/>
              </c:ext>
            </c:extLst>
          </c:dPt>
          <c:dPt>
            <c:idx val="1"/>
            <c:bubble3D val="0"/>
            <c:spPr>
              <a:solidFill>
                <a:schemeClr val="accent3">
                  <a:tint val="86000"/>
                </a:schemeClr>
              </a:solidFill>
              <a:ln w="19050">
                <a:solidFill>
                  <a:schemeClr val="lt1"/>
                </a:solidFill>
              </a:ln>
              <a:effectLst/>
            </c:spPr>
            <c:extLst>
              <c:ext xmlns:c16="http://schemas.microsoft.com/office/drawing/2014/chart" uri="{C3380CC4-5D6E-409C-BE32-E72D297353CC}">
                <c16:uniqueId val="{00000007-7C0C-4D29-AE70-1AE637359EE4}"/>
              </c:ext>
            </c:extLst>
          </c:dPt>
          <c:dPt>
            <c:idx val="2"/>
            <c:bubble3D val="0"/>
            <c:spPr>
              <a:solidFill>
                <a:schemeClr val="accent3">
                  <a:shade val="86000"/>
                </a:schemeClr>
              </a:solidFill>
              <a:ln w="19050">
                <a:solidFill>
                  <a:schemeClr val="lt1"/>
                </a:solidFill>
              </a:ln>
              <a:effectLst/>
            </c:spPr>
            <c:extLst>
              <c:ext xmlns:c16="http://schemas.microsoft.com/office/drawing/2014/chart" uri="{C3380CC4-5D6E-409C-BE32-E72D297353CC}">
                <c16:uniqueId val="{00000008-7C0C-4D29-AE70-1AE637359EE4}"/>
              </c:ext>
            </c:extLst>
          </c:dPt>
          <c:dPt>
            <c:idx val="3"/>
            <c:bubble3D val="0"/>
            <c:spPr>
              <a:solidFill>
                <a:schemeClr val="accent3">
                  <a:shade val="58000"/>
                </a:schemeClr>
              </a:solidFill>
              <a:ln w="19050">
                <a:solidFill>
                  <a:schemeClr val="lt1"/>
                </a:solidFill>
              </a:ln>
              <a:effectLst/>
            </c:spPr>
            <c:extLst>
              <c:ext xmlns:c16="http://schemas.microsoft.com/office/drawing/2014/chart" uri="{C3380CC4-5D6E-409C-BE32-E72D297353CC}">
                <c16:uniqueId val="{00000005-7C0C-4D29-AE70-1AE637359EE4}"/>
              </c:ext>
            </c:extLst>
          </c:dPt>
          <c:dLbls>
            <c:dLbl>
              <c:idx val="0"/>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6-7C0C-4D29-AE70-1AE637359EE4}"/>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7-7C0C-4D29-AE70-1AE637359EE4}"/>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8-7C0C-4D29-AE70-1AE637359EE4}"/>
                </c:ext>
              </c:extLst>
            </c:dLbl>
            <c:dLbl>
              <c:idx val="3"/>
              <c:layout>
                <c:manualLayout>
                  <c:x val="-0.1065699494949495"/>
                  <c:y val="6.9553124999999993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9.7151767676767684E-2"/>
                      <c:h val="0.125"/>
                    </c:manualLayout>
                  </c15:layout>
                </c:ext>
                <c:ext xmlns:c16="http://schemas.microsoft.com/office/drawing/2014/chart" uri="{C3380CC4-5D6E-409C-BE32-E72D297353CC}">
                  <c16:uniqueId val="{00000005-7C0C-4D29-AE70-1AE637359EE4}"/>
                </c:ext>
              </c:extLst>
            </c:dLbl>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Sheet1!$B$3:$E$3</c:f>
              <c:strCache>
                <c:ptCount val="4"/>
                <c:pt idx="0">
                  <c:v>身体</c:v>
                </c:pt>
                <c:pt idx="1">
                  <c:v>知的</c:v>
                </c:pt>
                <c:pt idx="2">
                  <c:v>精神</c:v>
                </c:pt>
                <c:pt idx="3">
                  <c:v>難病等</c:v>
                </c:pt>
              </c:strCache>
            </c:strRef>
          </c:cat>
          <c:val>
            <c:numRef>
              <c:f>Sheet1!$B$4:$E$4</c:f>
              <c:numCache>
                <c:formatCode>0%</c:formatCode>
                <c:ptCount val="4"/>
                <c:pt idx="0">
                  <c:v>0.12616822429906543</c:v>
                </c:pt>
                <c:pt idx="1">
                  <c:v>0.37383177570093457</c:v>
                </c:pt>
                <c:pt idx="2">
                  <c:v>0.48598130841121501</c:v>
                </c:pt>
                <c:pt idx="3">
                  <c:v>1.4018691588785045E-2</c:v>
                </c:pt>
              </c:numCache>
            </c:numRef>
          </c:val>
          <c:extLst>
            <c:ext xmlns:c16="http://schemas.microsoft.com/office/drawing/2014/chart" uri="{C3380CC4-5D6E-409C-BE32-E72D297353CC}">
              <c16:uniqueId val="{00000000-7C0C-4D29-AE70-1AE637359EE4}"/>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ja-JP" sz="1400" b="0" i="0" baseline="0" dirty="0">
                <a:solidFill>
                  <a:schemeClr val="tx1"/>
                </a:solidFill>
                <a:effectLst/>
                <a:latin typeface="Meiryo UI" panose="020B0604030504040204" pitchFamily="50" charset="-128"/>
                <a:ea typeface="Meiryo UI" panose="020B0604030504040204" pitchFamily="50" charset="-128"/>
              </a:rPr>
              <a:t>就労継続支援Ｂ型事業所</a:t>
            </a:r>
            <a:endParaRPr lang="ja-JP" altLang="ja-JP" sz="1400" dirty="0">
              <a:solidFill>
                <a:schemeClr val="tx1"/>
              </a:solidFill>
              <a:effectLst/>
              <a:latin typeface="Meiryo UI" panose="020B0604030504040204" pitchFamily="50" charset="-128"/>
              <a:ea typeface="Meiryo UI" panose="020B0604030504040204" pitchFamily="50" charset="-128"/>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8000"/>
                </a:schemeClr>
              </a:solidFill>
              <a:ln w="19050">
                <a:solidFill>
                  <a:schemeClr val="lt1"/>
                </a:solidFill>
              </a:ln>
              <a:effectLst/>
            </c:spPr>
            <c:extLst>
              <c:ext xmlns:c16="http://schemas.microsoft.com/office/drawing/2014/chart" uri="{C3380CC4-5D6E-409C-BE32-E72D297353CC}">
                <c16:uniqueId val="{00000005-4006-4B53-B0F6-35E482775A8B}"/>
              </c:ext>
            </c:extLst>
          </c:dPt>
          <c:dPt>
            <c:idx val="1"/>
            <c:bubble3D val="0"/>
            <c:spPr>
              <a:solidFill>
                <a:schemeClr val="accent3">
                  <a:tint val="86000"/>
                </a:schemeClr>
              </a:solidFill>
              <a:ln w="19050">
                <a:solidFill>
                  <a:schemeClr val="lt1"/>
                </a:solidFill>
              </a:ln>
              <a:effectLst/>
            </c:spPr>
            <c:extLst>
              <c:ext xmlns:c16="http://schemas.microsoft.com/office/drawing/2014/chart" uri="{C3380CC4-5D6E-409C-BE32-E72D297353CC}">
                <c16:uniqueId val="{00000006-4006-4B53-B0F6-35E482775A8B}"/>
              </c:ext>
            </c:extLst>
          </c:dPt>
          <c:dPt>
            <c:idx val="2"/>
            <c:bubble3D val="0"/>
            <c:spPr>
              <a:solidFill>
                <a:schemeClr val="accent3">
                  <a:shade val="86000"/>
                </a:schemeClr>
              </a:solidFill>
              <a:ln w="19050">
                <a:solidFill>
                  <a:schemeClr val="lt1"/>
                </a:solidFill>
              </a:ln>
              <a:effectLst/>
            </c:spPr>
            <c:extLst>
              <c:ext xmlns:c16="http://schemas.microsoft.com/office/drawing/2014/chart" uri="{C3380CC4-5D6E-409C-BE32-E72D297353CC}">
                <c16:uniqueId val="{00000008-4006-4B53-B0F6-35E482775A8B}"/>
              </c:ext>
            </c:extLst>
          </c:dPt>
          <c:dPt>
            <c:idx val="3"/>
            <c:bubble3D val="0"/>
            <c:spPr>
              <a:solidFill>
                <a:schemeClr val="accent3">
                  <a:shade val="58000"/>
                </a:schemeClr>
              </a:solidFill>
              <a:ln w="19050">
                <a:solidFill>
                  <a:schemeClr val="lt1"/>
                </a:solidFill>
              </a:ln>
              <a:effectLst/>
            </c:spPr>
            <c:extLst>
              <c:ext xmlns:c16="http://schemas.microsoft.com/office/drawing/2014/chart" uri="{C3380CC4-5D6E-409C-BE32-E72D297353CC}">
                <c16:uniqueId val="{00000007-4006-4B53-B0F6-35E482775A8B}"/>
              </c:ext>
            </c:extLst>
          </c:dPt>
          <c:dLbls>
            <c:dLbl>
              <c:idx val="0"/>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5-4006-4B53-B0F6-35E482775A8B}"/>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6-4006-4B53-B0F6-35E482775A8B}"/>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8-4006-4B53-B0F6-35E482775A8B}"/>
                </c:ext>
              </c:extLst>
            </c:dLbl>
            <c:dLbl>
              <c:idx val="3"/>
              <c:layout>
                <c:manualLayout>
                  <c:x val="-0.10583333333333339"/>
                  <c:y val="8.2246180555555562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9.7151767676767684E-2"/>
                      <c:h val="0.125"/>
                    </c:manualLayout>
                  </c15:layout>
                </c:ext>
                <c:ext xmlns:c16="http://schemas.microsoft.com/office/drawing/2014/chart" uri="{C3380CC4-5D6E-409C-BE32-E72D297353CC}">
                  <c16:uniqueId val="{00000007-4006-4B53-B0F6-35E482775A8B}"/>
                </c:ext>
              </c:extLst>
            </c:dLbl>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Sheet1!$B$3:$E$3</c:f>
              <c:strCache>
                <c:ptCount val="4"/>
                <c:pt idx="0">
                  <c:v>身体</c:v>
                </c:pt>
                <c:pt idx="1">
                  <c:v>知的</c:v>
                </c:pt>
                <c:pt idx="2">
                  <c:v>精神</c:v>
                </c:pt>
                <c:pt idx="3">
                  <c:v>難病等</c:v>
                </c:pt>
              </c:strCache>
            </c:strRef>
          </c:cat>
          <c:val>
            <c:numRef>
              <c:f>Sheet1!$B$4:$E$4</c:f>
              <c:numCache>
                <c:formatCode>0%</c:formatCode>
                <c:ptCount val="4"/>
                <c:pt idx="0">
                  <c:v>0.10747663551401869</c:v>
                </c:pt>
                <c:pt idx="1">
                  <c:v>0.46261682242990659</c:v>
                </c:pt>
                <c:pt idx="2">
                  <c:v>0.40654205607476634</c:v>
                </c:pt>
                <c:pt idx="3">
                  <c:v>2.3364485981308414E-2</c:v>
                </c:pt>
              </c:numCache>
            </c:numRef>
          </c:val>
          <c:extLst>
            <c:ext xmlns:c16="http://schemas.microsoft.com/office/drawing/2014/chart" uri="{C3380CC4-5D6E-409C-BE32-E72D297353CC}">
              <c16:uniqueId val="{00000000-4006-4B53-B0F6-35E482775A8B}"/>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sz="1400" dirty="0">
                <a:solidFill>
                  <a:schemeClr val="tx1"/>
                </a:solidFill>
                <a:latin typeface="Meiryo UI" panose="020B0604030504040204" pitchFamily="50" charset="-128"/>
                <a:ea typeface="Meiryo UI" panose="020B0604030504040204" pitchFamily="50" charset="-128"/>
              </a:rPr>
              <a:t>就労移行支援事業所</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0000"/>
                </a:schemeClr>
              </a:solidFill>
              <a:ln w="19050">
                <a:solidFill>
                  <a:schemeClr val="lt1"/>
                </a:solidFill>
              </a:ln>
              <a:effectLst/>
            </c:spPr>
            <c:extLst>
              <c:ext xmlns:c16="http://schemas.microsoft.com/office/drawing/2014/chart" uri="{C3380CC4-5D6E-409C-BE32-E72D297353CC}">
                <c16:uniqueId val="{00000001-1D5F-46A6-B491-B8BE274DFD8F}"/>
              </c:ext>
            </c:extLst>
          </c:dPt>
          <c:dPt>
            <c:idx val="1"/>
            <c:bubble3D val="0"/>
            <c:spPr>
              <a:solidFill>
                <a:schemeClr val="accent3">
                  <a:tint val="70000"/>
                </a:schemeClr>
              </a:solidFill>
              <a:ln w="19050">
                <a:solidFill>
                  <a:schemeClr val="lt1"/>
                </a:solidFill>
              </a:ln>
              <a:effectLst/>
            </c:spPr>
            <c:extLst>
              <c:ext xmlns:c16="http://schemas.microsoft.com/office/drawing/2014/chart" uri="{C3380CC4-5D6E-409C-BE32-E72D297353CC}">
                <c16:uniqueId val="{00000003-1D5F-46A6-B491-B8BE274DFD8F}"/>
              </c:ext>
            </c:extLst>
          </c:dPt>
          <c:dPt>
            <c:idx val="2"/>
            <c:bubble3D val="0"/>
            <c:spPr>
              <a:solidFill>
                <a:schemeClr val="accent3">
                  <a:tint val="90000"/>
                </a:schemeClr>
              </a:solidFill>
              <a:ln w="19050">
                <a:solidFill>
                  <a:schemeClr val="lt1"/>
                </a:solidFill>
              </a:ln>
              <a:effectLst/>
            </c:spPr>
            <c:extLst>
              <c:ext xmlns:c16="http://schemas.microsoft.com/office/drawing/2014/chart" uri="{C3380CC4-5D6E-409C-BE32-E72D297353CC}">
                <c16:uniqueId val="{00000005-1D5F-46A6-B491-B8BE274DFD8F}"/>
              </c:ext>
            </c:extLst>
          </c:dPt>
          <c:dPt>
            <c:idx val="3"/>
            <c:bubble3D val="0"/>
            <c:spPr>
              <a:solidFill>
                <a:schemeClr val="accent3">
                  <a:shade val="90000"/>
                </a:schemeClr>
              </a:solidFill>
              <a:ln w="19050">
                <a:solidFill>
                  <a:schemeClr val="lt1"/>
                </a:solidFill>
              </a:ln>
              <a:effectLst/>
            </c:spPr>
            <c:extLst>
              <c:ext xmlns:c16="http://schemas.microsoft.com/office/drawing/2014/chart" uri="{C3380CC4-5D6E-409C-BE32-E72D297353CC}">
                <c16:uniqueId val="{00000007-1D5F-46A6-B491-B8BE274DFD8F}"/>
              </c:ext>
            </c:extLst>
          </c:dPt>
          <c:dPt>
            <c:idx val="4"/>
            <c:bubble3D val="0"/>
            <c:spPr>
              <a:solidFill>
                <a:schemeClr val="accent3">
                  <a:shade val="70000"/>
                </a:schemeClr>
              </a:solidFill>
              <a:ln w="19050">
                <a:solidFill>
                  <a:schemeClr val="lt1"/>
                </a:solidFill>
              </a:ln>
              <a:effectLst/>
            </c:spPr>
            <c:extLst>
              <c:ext xmlns:c16="http://schemas.microsoft.com/office/drawing/2014/chart" uri="{C3380CC4-5D6E-409C-BE32-E72D297353CC}">
                <c16:uniqueId val="{00000009-1D5F-46A6-B491-B8BE274DFD8F}"/>
              </c:ext>
            </c:extLst>
          </c:dPt>
          <c:dPt>
            <c:idx val="5"/>
            <c:bubble3D val="0"/>
            <c:spPr>
              <a:solidFill>
                <a:schemeClr val="accent3">
                  <a:shade val="50000"/>
                </a:schemeClr>
              </a:solidFill>
              <a:ln w="19050">
                <a:solidFill>
                  <a:schemeClr val="lt1"/>
                </a:solidFill>
              </a:ln>
              <a:effectLst/>
            </c:spPr>
            <c:extLst>
              <c:ext xmlns:c16="http://schemas.microsoft.com/office/drawing/2014/chart" uri="{C3380CC4-5D6E-409C-BE32-E72D297353CC}">
                <c16:uniqueId val="{0000000B-1D5F-46A6-B491-B8BE274DFD8F}"/>
              </c:ext>
            </c:extLst>
          </c:dPt>
          <c:dLbls>
            <c:dLbl>
              <c:idx val="0"/>
              <c:layout>
                <c:manualLayout>
                  <c:x val="0.11942424242424242"/>
                  <c:y val="8.5257638888888848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1-1D5F-46A6-B491-B8BE274DFD8F}"/>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3-1D5F-46A6-B491-B8BE274DFD8F}"/>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5-1D5F-46A6-B491-B8BE274DFD8F}"/>
                </c:ext>
              </c:extLst>
            </c:dLbl>
            <c:dLbl>
              <c:idx val="3"/>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7-1D5F-46A6-B491-B8BE274DFD8F}"/>
                </c:ext>
              </c:extLst>
            </c:dLbl>
            <c:dLbl>
              <c:idx val="4"/>
              <c:layout>
                <c:manualLayout>
                  <c:x val="-0.1768881081266781"/>
                  <c:y val="6.6608785182340022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5454545454545454"/>
                      <c:h val="0.125"/>
                    </c:manualLayout>
                  </c15:layout>
                </c:ext>
                <c:ext xmlns:c16="http://schemas.microsoft.com/office/drawing/2014/chart" uri="{C3380CC4-5D6E-409C-BE32-E72D297353CC}">
                  <c16:uniqueId val="{00000009-1D5F-46A6-B491-B8BE274DFD8F}"/>
                </c:ext>
              </c:extLst>
            </c:dLbl>
            <c:dLbl>
              <c:idx val="5"/>
              <c:layout>
                <c:manualLayout>
                  <c:x val="2.0280808080808021E-2"/>
                  <c:y val="4.837812499999998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B-1D5F-46A6-B491-B8BE274DFD8F}"/>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Sheet1!$B$4:$G$4</c:f>
              <c:strCache>
                <c:ptCount val="6"/>
                <c:pt idx="0">
                  <c:v>身体</c:v>
                </c:pt>
                <c:pt idx="1">
                  <c:v>知的</c:v>
                </c:pt>
                <c:pt idx="2">
                  <c:v>精神</c:v>
                </c:pt>
                <c:pt idx="3">
                  <c:v>発達</c:v>
                </c:pt>
                <c:pt idx="4">
                  <c:v>高次脳機能</c:v>
                </c:pt>
                <c:pt idx="5">
                  <c:v>難病</c:v>
                </c:pt>
              </c:strCache>
            </c:strRef>
          </c:cat>
          <c:val>
            <c:numRef>
              <c:f>Sheet1!$B$5:$G$5</c:f>
              <c:numCache>
                <c:formatCode>0%</c:formatCode>
                <c:ptCount val="6"/>
                <c:pt idx="0">
                  <c:v>4.8451151707704525E-2</c:v>
                </c:pt>
                <c:pt idx="1">
                  <c:v>0.16441620333598095</c:v>
                </c:pt>
                <c:pt idx="2">
                  <c:v>0.54143500132380196</c:v>
                </c:pt>
                <c:pt idx="3">
                  <c:v>0.22928249933809902</c:v>
                </c:pt>
                <c:pt idx="4">
                  <c:v>1.3502779984114376E-2</c:v>
                </c:pt>
                <c:pt idx="5">
                  <c:v>2.9123643102991793E-3</c:v>
                </c:pt>
              </c:numCache>
            </c:numRef>
          </c:val>
          <c:extLst>
            <c:ext xmlns:c16="http://schemas.microsoft.com/office/drawing/2014/chart" uri="{C3380CC4-5D6E-409C-BE32-E72D297353CC}">
              <c16:uniqueId val="{0000000C-1D5F-46A6-B491-B8BE274DFD8F}"/>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sz="1400" dirty="0">
                <a:solidFill>
                  <a:schemeClr val="tx1"/>
                </a:solidFill>
                <a:latin typeface="Meiryo UI" panose="020B0604030504040204" pitchFamily="50" charset="-128"/>
                <a:ea typeface="Meiryo UI" panose="020B0604030504040204" pitchFamily="50" charset="-128"/>
              </a:rPr>
              <a:t>就労継続支援Ａ型事業所</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0000"/>
                </a:schemeClr>
              </a:solidFill>
              <a:ln w="19050">
                <a:solidFill>
                  <a:schemeClr val="lt1"/>
                </a:solidFill>
              </a:ln>
              <a:effectLst/>
            </c:spPr>
            <c:extLst>
              <c:ext xmlns:c16="http://schemas.microsoft.com/office/drawing/2014/chart" uri="{C3380CC4-5D6E-409C-BE32-E72D297353CC}">
                <c16:uniqueId val="{00000001-6E58-477C-B4F7-BED6D6E4CE18}"/>
              </c:ext>
            </c:extLst>
          </c:dPt>
          <c:dPt>
            <c:idx val="1"/>
            <c:bubble3D val="0"/>
            <c:spPr>
              <a:solidFill>
                <a:schemeClr val="accent3">
                  <a:tint val="70000"/>
                </a:schemeClr>
              </a:solidFill>
              <a:ln w="19050">
                <a:solidFill>
                  <a:schemeClr val="lt1"/>
                </a:solidFill>
              </a:ln>
              <a:effectLst/>
            </c:spPr>
            <c:extLst>
              <c:ext xmlns:c16="http://schemas.microsoft.com/office/drawing/2014/chart" uri="{C3380CC4-5D6E-409C-BE32-E72D297353CC}">
                <c16:uniqueId val="{00000003-6E58-477C-B4F7-BED6D6E4CE18}"/>
              </c:ext>
            </c:extLst>
          </c:dPt>
          <c:dPt>
            <c:idx val="2"/>
            <c:bubble3D val="0"/>
            <c:spPr>
              <a:solidFill>
                <a:schemeClr val="accent3">
                  <a:tint val="90000"/>
                </a:schemeClr>
              </a:solidFill>
              <a:ln w="19050">
                <a:solidFill>
                  <a:schemeClr val="lt1"/>
                </a:solidFill>
              </a:ln>
              <a:effectLst/>
            </c:spPr>
            <c:extLst>
              <c:ext xmlns:c16="http://schemas.microsoft.com/office/drawing/2014/chart" uri="{C3380CC4-5D6E-409C-BE32-E72D297353CC}">
                <c16:uniqueId val="{00000005-6E58-477C-B4F7-BED6D6E4CE18}"/>
              </c:ext>
            </c:extLst>
          </c:dPt>
          <c:dPt>
            <c:idx val="3"/>
            <c:bubble3D val="0"/>
            <c:spPr>
              <a:solidFill>
                <a:schemeClr val="accent3">
                  <a:shade val="90000"/>
                </a:schemeClr>
              </a:solidFill>
              <a:ln w="19050">
                <a:solidFill>
                  <a:schemeClr val="lt1"/>
                </a:solidFill>
              </a:ln>
              <a:effectLst/>
            </c:spPr>
            <c:extLst>
              <c:ext xmlns:c16="http://schemas.microsoft.com/office/drawing/2014/chart" uri="{C3380CC4-5D6E-409C-BE32-E72D297353CC}">
                <c16:uniqueId val="{00000007-6E58-477C-B4F7-BED6D6E4CE18}"/>
              </c:ext>
            </c:extLst>
          </c:dPt>
          <c:dPt>
            <c:idx val="4"/>
            <c:bubble3D val="0"/>
            <c:spPr>
              <a:solidFill>
                <a:schemeClr val="accent3">
                  <a:shade val="70000"/>
                </a:schemeClr>
              </a:solidFill>
              <a:ln w="19050">
                <a:solidFill>
                  <a:schemeClr val="lt1"/>
                </a:solidFill>
              </a:ln>
              <a:effectLst/>
            </c:spPr>
            <c:extLst>
              <c:ext xmlns:c16="http://schemas.microsoft.com/office/drawing/2014/chart" uri="{C3380CC4-5D6E-409C-BE32-E72D297353CC}">
                <c16:uniqueId val="{00000009-6E58-477C-B4F7-BED6D6E4CE18}"/>
              </c:ext>
            </c:extLst>
          </c:dPt>
          <c:dPt>
            <c:idx val="5"/>
            <c:bubble3D val="0"/>
            <c:spPr>
              <a:solidFill>
                <a:schemeClr val="accent3">
                  <a:shade val="50000"/>
                </a:schemeClr>
              </a:solidFill>
              <a:ln w="19050">
                <a:solidFill>
                  <a:schemeClr val="lt1"/>
                </a:solidFill>
              </a:ln>
              <a:effectLst/>
            </c:spPr>
            <c:extLst>
              <c:ext xmlns:c16="http://schemas.microsoft.com/office/drawing/2014/chart" uri="{C3380CC4-5D6E-409C-BE32-E72D297353CC}">
                <c16:uniqueId val="{0000000B-6E58-477C-B4F7-BED6D6E4CE18}"/>
              </c:ext>
            </c:extLst>
          </c:dPt>
          <c:dLbls>
            <c:dLbl>
              <c:idx val="0"/>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1-6E58-477C-B4F7-BED6D6E4CE18}"/>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3-6E58-477C-B4F7-BED6D6E4CE18}"/>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5-6E58-477C-B4F7-BED6D6E4CE18}"/>
                </c:ext>
              </c:extLst>
            </c:dLbl>
            <c:dLbl>
              <c:idx val="3"/>
              <c:layout>
                <c:manualLayout>
                  <c:x val="-0.12390378787878788"/>
                  <c:y val="0.1679208333333333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7-6E58-477C-B4F7-BED6D6E4CE18}"/>
                </c:ext>
              </c:extLst>
            </c:dLbl>
            <c:dLbl>
              <c:idx val="4"/>
              <c:layout>
                <c:manualLayout>
                  <c:x val="-0.16676767676767676"/>
                  <c:y val="4.9632638888888872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4896590909090909"/>
                      <c:h val="0.125"/>
                    </c:manualLayout>
                  </c15:layout>
                </c:ext>
                <c:ext xmlns:c16="http://schemas.microsoft.com/office/drawing/2014/chart" uri="{C3380CC4-5D6E-409C-BE32-E72D297353CC}">
                  <c16:uniqueId val="{00000009-6E58-477C-B4F7-BED6D6E4CE18}"/>
                </c:ext>
              </c:extLst>
            </c:dLbl>
            <c:dLbl>
              <c:idx val="5"/>
              <c:layout>
                <c:manualLayout>
                  <c:x val="1.9242424242424182E-2"/>
                  <c:y val="2.8692013888888888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7.1244696969696972E-2"/>
                      <c:h val="0.125"/>
                    </c:manualLayout>
                  </c15:layout>
                </c:ext>
                <c:ext xmlns:c16="http://schemas.microsoft.com/office/drawing/2014/chart" uri="{C3380CC4-5D6E-409C-BE32-E72D297353CC}">
                  <c16:uniqueId val="{0000000B-6E58-477C-B4F7-BED6D6E4CE18}"/>
                </c:ext>
              </c:extLst>
            </c:dLbl>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Sheet1!$B$4:$G$4</c:f>
              <c:strCache>
                <c:ptCount val="6"/>
                <c:pt idx="0">
                  <c:v>身体</c:v>
                </c:pt>
                <c:pt idx="1">
                  <c:v>知的</c:v>
                </c:pt>
                <c:pt idx="2">
                  <c:v>精神</c:v>
                </c:pt>
                <c:pt idx="3">
                  <c:v>発達</c:v>
                </c:pt>
                <c:pt idx="4">
                  <c:v>高次脳機能</c:v>
                </c:pt>
                <c:pt idx="5">
                  <c:v>難病</c:v>
                </c:pt>
              </c:strCache>
            </c:strRef>
          </c:cat>
          <c:val>
            <c:numRef>
              <c:f>Sheet1!$B$5:$G$5</c:f>
              <c:numCache>
                <c:formatCode>0%</c:formatCode>
                <c:ptCount val="6"/>
                <c:pt idx="0">
                  <c:v>0.15444279685183074</c:v>
                </c:pt>
                <c:pt idx="1">
                  <c:v>0.22219687464354967</c:v>
                </c:pt>
                <c:pt idx="2">
                  <c:v>0.54043572487738112</c:v>
                </c:pt>
                <c:pt idx="3">
                  <c:v>5.8400821261548989E-2</c:v>
                </c:pt>
                <c:pt idx="4">
                  <c:v>8.5548078019847158E-3</c:v>
                </c:pt>
                <c:pt idx="5">
                  <c:v>1.5968974563704802E-2</c:v>
                </c:pt>
              </c:numCache>
            </c:numRef>
          </c:val>
          <c:extLst>
            <c:ext xmlns:c16="http://schemas.microsoft.com/office/drawing/2014/chart" uri="{C3380CC4-5D6E-409C-BE32-E72D297353CC}">
              <c16:uniqueId val="{0000000C-6E58-477C-B4F7-BED6D6E4CE18}"/>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sz="1400" dirty="0">
                <a:solidFill>
                  <a:schemeClr val="tx1"/>
                </a:solidFill>
                <a:latin typeface="Meiryo UI" panose="020B0604030504040204" pitchFamily="50" charset="-128"/>
                <a:ea typeface="Meiryo UI" panose="020B0604030504040204" pitchFamily="50" charset="-128"/>
              </a:rPr>
              <a:t>就労継続支援Ｂ型事業所</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explosion val="2"/>
          <c:dPt>
            <c:idx val="0"/>
            <c:bubble3D val="0"/>
            <c:spPr>
              <a:solidFill>
                <a:schemeClr val="accent3">
                  <a:tint val="50000"/>
                </a:schemeClr>
              </a:solidFill>
              <a:ln w="19050">
                <a:solidFill>
                  <a:schemeClr val="lt1"/>
                </a:solidFill>
              </a:ln>
              <a:effectLst/>
            </c:spPr>
            <c:extLst>
              <c:ext xmlns:c16="http://schemas.microsoft.com/office/drawing/2014/chart" uri="{C3380CC4-5D6E-409C-BE32-E72D297353CC}">
                <c16:uniqueId val="{00000001-DF73-4AE3-AC09-D93FCFE56172}"/>
              </c:ext>
            </c:extLst>
          </c:dPt>
          <c:dPt>
            <c:idx val="1"/>
            <c:bubble3D val="0"/>
            <c:spPr>
              <a:solidFill>
                <a:schemeClr val="accent3">
                  <a:tint val="70000"/>
                </a:schemeClr>
              </a:solidFill>
              <a:ln w="19050">
                <a:solidFill>
                  <a:schemeClr val="lt1"/>
                </a:solidFill>
              </a:ln>
              <a:effectLst/>
            </c:spPr>
            <c:extLst>
              <c:ext xmlns:c16="http://schemas.microsoft.com/office/drawing/2014/chart" uri="{C3380CC4-5D6E-409C-BE32-E72D297353CC}">
                <c16:uniqueId val="{00000003-DF73-4AE3-AC09-D93FCFE56172}"/>
              </c:ext>
            </c:extLst>
          </c:dPt>
          <c:dPt>
            <c:idx val="2"/>
            <c:bubble3D val="0"/>
            <c:spPr>
              <a:solidFill>
                <a:schemeClr val="accent3">
                  <a:tint val="90000"/>
                </a:schemeClr>
              </a:solidFill>
              <a:ln w="19050">
                <a:solidFill>
                  <a:schemeClr val="lt1"/>
                </a:solidFill>
              </a:ln>
              <a:effectLst/>
            </c:spPr>
            <c:extLst>
              <c:ext xmlns:c16="http://schemas.microsoft.com/office/drawing/2014/chart" uri="{C3380CC4-5D6E-409C-BE32-E72D297353CC}">
                <c16:uniqueId val="{00000005-DF73-4AE3-AC09-D93FCFE56172}"/>
              </c:ext>
            </c:extLst>
          </c:dPt>
          <c:dPt>
            <c:idx val="3"/>
            <c:bubble3D val="0"/>
            <c:spPr>
              <a:solidFill>
                <a:schemeClr val="accent3">
                  <a:shade val="90000"/>
                </a:schemeClr>
              </a:solidFill>
              <a:ln w="19050">
                <a:solidFill>
                  <a:schemeClr val="lt1"/>
                </a:solidFill>
              </a:ln>
              <a:effectLst/>
            </c:spPr>
            <c:extLst>
              <c:ext xmlns:c16="http://schemas.microsoft.com/office/drawing/2014/chart" uri="{C3380CC4-5D6E-409C-BE32-E72D297353CC}">
                <c16:uniqueId val="{00000007-DF73-4AE3-AC09-D93FCFE56172}"/>
              </c:ext>
            </c:extLst>
          </c:dPt>
          <c:dPt>
            <c:idx val="4"/>
            <c:bubble3D val="0"/>
            <c:spPr>
              <a:solidFill>
                <a:schemeClr val="accent3">
                  <a:shade val="70000"/>
                </a:schemeClr>
              </a:solidFill>
              <a:ln w="19050">
                <a:solidFill>
                  <a:schemeClr val="lt1"/>
                </a:solidFill>
              </a:ln>
              <a:effectLst/>
            </c:spPr>
            <c:extLst>
              <c:ext xmlns:c16="http://schemas.microsoft.com/office/drawing/2014/chart" uri="{C3380CC4-5D6E-409C-BE32-E72D297353CC}">
                <c16:uniqueId val="{00000009-DF73-4AE3-AC09-D93FCFE56172}"/>
              </c:ext>
            </c:extLst>
          </c:dPt>
          <c:dPt>
            <c:idx val="5"/>
            <c:bubble3D val="0"/>
            <c:spPr>
              <a:solidFill>
                <a:schemeClr val="accent3">
                  <a:shade val="50000"/>
                </a:schemeClr>
              </a:solidFill>
              <a:ln w="19050">
                <a:solidFill>
                  <a:schemeClr val="lt1"/>
                </a:solidFill>
              </a:ln>
              <a:effectLst/>
            </c:spPr>
            <c:extLst>
              <c:ext xmlns:c16="http://schemas.microsoft.com/office/drawing/2014/chart" uri="{C3380CC4-5D6E-409C-BE32-E72D297353CC}">
                <c16:uniqueId val="{0000000B-DF73-4AE3-AC09-D93FCFE56172}"/>
              </c:ext>
            </c:extLst>
          </c:dPt>
          <c:dLbls>
            <c:dLbl>
              <c:idx val="0"/>
              <c:dLblPos val="bestFit"/>
              <c:showLegendKey val="0"/>
              <c:showVal val="0"/>
              <c:showCatName val="1"/>
              <c:showSerName val="0"/>
              <c:showPercent val="1"/>
              <c:showBubbleSize val="0"/>
              <c:extLst>
                <c:ext xmlns:c15="http://schemas.microsoft.com/office/drawing/2012/chart" uri="{CE6537A1-D6FC-4f65-9D91-7224C49458BB}">
                  <c15:layout>
                    <c:manualLayout>
                      <c:w val="7.1244696969696972E-2"/>
                      <c:h val="0.125"/>
                    </c:manualLayout>
                  </c15:layout>
                </c:ext>
                <c:ext xmlns:c16="http://schemas.microsoft.com/office/drawing/2014/chart" uri="{C3380CC4-5D6E-409C-BE32-E72D297353CC}">
                  <c16:uniqueId val="{00000001-DF73-4AE3-AC09-D93FCFE56172}"/>
                </c:ext>
              </c:extLst>
            </c:dLbl>
            <c:dLbl>
              <c:idx val="1"/>
              <c:dLblPos val="bestFit"/>
              <c:showLegendKey val="0"/>
              <c:showVal val="0"/>
              <c:showCatName val="1"/>
              <c:showSerName val="0"/>
              <c:showPercent val="1"/>
              <c:showBubbleSize val="0"/>
              <c:extLst>
                <c:ext xmlns:c15="http://schemas.microsoft.com/office/drawing/2012/chart" uri="{CE6537A1-D6FC-4f65-9D91-7224C49458BB}">
                  <c15:layout>
                    <c:manualLayout>
                      <c:w val="7.1244696969696972E-2"/>
                      <c:h val="0.125"/>
                    </c:manualLayout>
                  </c15:layout>
                </c:ext>
                <c:ext xmlns:c16="http://schemas.microsoft.com/office/drawing/2014/chart" uri="{C3380CC4-5D6E-409C-BE32-E72D297353CC}">
                  <c16:uniqueId val="{00000003-DF73-4AE3-AC09-D93FCFE56172}"/>
                </c:ext>
              </c:extLst>
            </c:dLbl>
            <c:dLbl>
              <c:idx val="2"/>
              <c:dLblPos val="bestFit"/>
              <c:showLegendKey val="0"/>
              <c:showVal val="0"/>
              <c:showCatName val="1"/>
              <c:showSerName val="0"/>
              <c:showPercent val="1"/>
              <c:showBubbleSize val="0"/>
              <c:extLst>
                <c:ext xmlns:c15="http://schemas.microsoft.com/office/drawing/2012/chart" uri="{CE6537A1-D6FC-4f65-9D91-7224C49458BB}">
                  <c15:layout>
                    <c:manualLayout>
                      <c:w val="7.1244696969696972E-2"/>
                      <c:h val="0.125"/>
                    </c:manualLayout>
                  </c15:layout>
                </c:ext>
                <c:ext xmlns:c16="http://schemas.microsoft.com/office/drawing/2014/chart" uri="{C3380CC4-5D6E-409C-BE32-E72D297353CC}">
                  <c16:uniqueId val="{00000005-DF73-4AE3-AC09-D93FCFE56172}"/>
                </c:ext>
              </c:extLst>
            </c:dLbl>
            <c:dLbl>
              <c:idx val="3"/>
              <c:layout>
                <c:manualLayout>
                  <c:x val="-0.17541376262626265"/>
                  <c:y val="0.1854631944444444"/>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7.1244696969696958E-2"/>
                      <c:h val="0.12940972222222222"/>
                    </c:manualLayout>
                  </c15:layout>
                </c:ext>
                <c:ext xmlns:c16="http://schemas.microsoft.com/office/drawing/2014/chart" uri="{C3380CC4-5D6E-409C-BE32-E72D297353CC}">
                  <c16:uniqueId val="{00000007-DF73-4AE3-AC09-D93FCFE56172}"/>
                </c:ext>
              </c:extLst>
            </c:dLbl>
            <c:dLbl>
              <c:idx val="4"/>
              <c:layout>
                <c:manualLayout>
                  <c:x val="-0.16405631313131311"/>
                  <c:y val="4.1068750000000001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no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5454545454545454"/>
                      <c:h val="0.125"/>
                    </c:manualLayout>
                  </c15:layout>
                </c:ext>
                <c:ext xmlns:c16="http://schemas.microsoft.com/office/drawing/2014/chart" uri="{C3380CC4-5D6E-409C-BE32-E72D297353CC}">
                  <c16:uniqueId val="{00000009-DF73-4AE3-AC09-D93FCFE56172}"/>
                </c:ext>
              </c:extLst>
            </c:dLbl>
            <c:dLbl>
              <c:idx val="5"/>
              <c:layout>
                <c:manualLayout>
                  <c:x val="9.6212121212121207E-3"/>
                  <c:y val="4.0894791666666645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7.1244696969696972E-2"/>
                      <c:h val="0.125"/>
                    </c:manualLayout>
                  </c15:layout>
                </c:ext>
                <c:ext xmlns:c16="http://schemas.microsoft.com/office/drawing/2014/chart" uri="{C3380CC4-5D6E-409C-BE32-E72D297353CC}">
                  <c16:uniqueId val="{0000000B-DF73-4AE3-AC09-D93FCFE56172}"/>
                </c:ext>
              </c:extLst>
            </c:dLbl>
            <c:spPr>
              <a:solidFill>
                <a:prstClr val="white"/>
              </a:solidFill>
              <a:ln>
                <a:solidFill>
                  <a:prstClr val="black">
                    <a:lumMod val="25000"/>
                    <a:lumOff val="75000"/>
                  </a:prstClr>
                </a:solidFill>
              </a:ln>
              <a:effectLst/>
            </c:spPr>
            <c:txPr>
              <a:bodyPr rot="0" spcFirstLastPara="1" vertOverflow="clip" horzOverflow="clip" vert="horz" wrap="square" lIns="38100" tIns="0" rIns="38100" bIns="0" anchor="ctr" anchorCtr="1">
                <a:spAutoFit/>
              </a:bodyPr>
              <a:lstStyle/>
              <a:p>
                <a:pPr>
                  <a:defRPr sz="800" b="0"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Sheet1!$B$4:$G$4</c:f>
              <c:strCache>
                <c:ptCount val="6"/>
                <c:pt idx="0">
                  <c:v>身体</c:v>
                </c:pt>
                <c:pt idx="1">
                  <c:v>知的</c:v>
                </c:pt>
                <c:pt idx="2">
                  <c:v>精神</c:v>
                </c:pt>
                <c:pt idx="3">
                  <c:v>発達</c:v>
                </c:pt>
                <c:pt idx="4">
                  <c:v>高次脳機能</c:v>
                </c:pt>
                <c:pt idx="5">
                  <c:v>難病</c:v>
                </c:pt>
              </c:strCache>
            </c:strRef>
          </c:cat>
          <c:val>
            <c:numRef>
              <c:f>Sheet1!$B$5:$G$5</c:f>
              <c:numCache>
                <c:formatCode>0%</c:formatCode>
                <c:ptCount val="6"/>
                <c:pt idx="0">
                  <c:v>9.8864814713747751E-2</c:v>
                </c:pt>
                <c:pt idx="1">
                  <c:v>0.29602139387654858</c:v>
                </c:pt>
                <c:pt idx="2">
                  <c:v>0.54251487201877424</c:v>
                </c:pt>
                <c:pt idx="3">
                  <c:v>4.1969109861922177E-2</c:v>
                </c:pt>
                <c:pt idx="4">
                  <c:v>1.3262020411504667E-2</c:v>
                </c:pt>
                <c:pt idx="5">
                  <c:v>7.3677891175025923E-3</c:v>
                </c:pt>
              </c:numCache>
            </c:numRef>
          </c:val>
          <c:extLst>
            <c:ext xmlns:c16="http://schemas.microsoft.com/office/drawing/2014/chart" uri="{C3380CC4-5D6E-409C-BE32-E72D297353CC}">
              <c16:uniqueId val="{0000000C-DF73-4AE3-AC09-D93FCFE56172}"/>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683168076212692E-2"/>
          <c:y val="0.18326975476839236"/>
          <c:w val="0.91434152328181195"/>
          <c:h val="0.73561307901907369"/>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Sheet1!$A$2:$AI$2</c:f>
              <c:strCache>
                <c:ptCount val="35"/>
                <c:pt idx="0">
                  <c:v>R2</c:v>
                </c:pt>
                <c:pt idx="1">
                  <c:v>R3</c:v>
                </c:pt>
                <c:pt idx="2">
                  <c:v>R4</c:v>
                </c:pt>
                <c:pt idx="3">
                  <c:v>R5</c:v>
                </c:pt>
                <c:pt idx="4">
                  <c:v>R6</c:v>
                </c:pt>
                <c:pt idx="6">
                  <c:v>R2</c:v>
                </c:pt>
                <c:pt idx="7">
                  <c:v>R3</c:v>
                </c:pt>
                <c:pt idx="8">
                  <c:v>R4</c:v>
                </c:pt>
                <c:pt idx="9">
                  <c:v>R5</c:v>
                </c:pt>
                <c:pt idx="10">
                  <c:v>R6</c:v>
                </c:pt>
                <c:pt idx="12">
                  <c:v>R2</c:v>
                </c:pt>
                <c:pt idx="13">
                  <c:v>R3</c:v>
                </c:pt>
                <c:pt idx="14">
                  <c:v>R4</c:v>
                </c:pt>
                <c:pt idx="15">
                  <c:v>R5</c:v>
                </c:pt>
                <c:pt idx="16">
                  <c:v>R6</c:v>
                </c:pt>
                <c:pt idx="18">
                  <c:v>R2</c:v>
                </c:pt>
                <c:pt idx="19">
                  <c:v>R3</c:v>
                </c:pt>
                <c:pt idx="20">
                  <c:v>R4</c:v>
                </c:pt>
                <c:pt idx="21">
                  <c:v>R5</c:v>
                </c:pt>
                <c:pt idx="22">
                  <c:v>R6</c:v>
                </c:pt>
                <c:pt idx="24">
                  <c:v>R2</c:v>
                </c:pt>
                <c:pt idx="25">
                  <c:v>R3</c:v>
                </c:pt>
                <c:pt idx="26">
                  <c:v>R4</c:v>
                </c:pt>
                <c:pt idx="27">
                  <c:v>R5</c:v>
                </c:pt>
                <c:pt idx="28">
                  <c:v>R6</c:v>
                </c:pt>
                <c:pt idx="30">
                  <c:v>R2</c:v>
                </c:pt>
                <c:pt idx="31">
                  <c:v>R3</c:v>
                </c:pt>
                <c:pt idx="32">
                  <c:v>R4</c:v>
                </c:pt>
                <c:pt idx="33">
                  <c:v>R5</c:v>
                </c:pt>
                <c:pt idx="34">
                  <c:v>R6</c:v>
                </c:pt>
              </c:strCache>
            </c:strRef>
          </c:cat>
          <c:val>
            <c:numRef>
              <c:f>Sheet1!$A$3:$AI$3</c:f>
              <c:numCache>
                <c:formatCode>#,##0_);[Red]\(#,##0\)</c:formatCode>
                <c:ptCount val="35"/>
                <c:pt idx="0">
                  <c:v>156</c:v>
                </c:pt>
                <c:pt idx="1">
                  <c:v>181</c:v>
                </c:pt>
                <c:pt idx="2">
                  <c:v>191</c:v>
                </c:pt>
                <c:pt idx="3">
                  <c:v>235</c:v>
                </c:pt>
                <c:pt idx="4">
                  <c:v>267</c:v>
                </c:pt>
                <c:pt idx="6">
                  <c:v>386</c:v>
                </c:pt>
                <c:pt idx="7">
                  <c:v>498</c:v>
                </c:pt>
                <c:pt idx="8">
                  <c:v>464</c:v>
                </c:pt>
                <c:pt idx="9">
                  <c:v>494</c:v>
                </c:pt>
                <c:pt idx="10">
                  <c:v>546</c:v>
                </c:pt>
                <c:pt idx="12">
                  <c:v>1022</c:v>
                </c:pt>
                <c:pt idx="13">
                  <c:v>1276</c:v>
                </c:pt>
                <c:pt idx="14">
                  <c:v>1547</c:v>
                </c:pt>
                <c:pt idx="15">
                  <c:v>1926</c:v>
                </c:pt>
                <c:pt idx="16">
                  <c:v>2269</c:v>
                </c:pt>
                <c:pt idx="18">
                  <c:v>389</c:v>
                </c:pt>
                <c:pt idx="19">
                  <c:v>428</c:v>
                </c:pt>
                <c:pt idx="20">
                  <c:v>571</c:v>
                </c:pt>
                <c:pt idx="21">
                  <c:v>551</c:v>
                </c:pt>
                <c:pt idx="22">
                  <c:v>594</c:v>
                </c:pt>
                <c:pt idx="24">
                  <c:v>38</c:v>
                </c:pt>
                <c:pt idx="25">
                  <c:v>51</c:v>
                </c:pt>
                <c:pt idx="26">
                  <c:v>38</c:v>
                </c:pt>
                <c:pt idx="27">
                  <c:v>44</c:v>
                </c:pt>
                <c:pt idx="28">
                  <c:v>51</c:v>
                </c:pt>
                <c:pt idx="30">
                  <c:v>24</c:v>
                </c:pt>
                <c:pt idx="31">
                  <c:v>20</c:v>
                </c:pt>
                <c:pt idx="32">
                  <c:v>30</c:v>
                </c:pt>
                <c:pt idx="33">
                  <c:v>13</c:v>
                </c:pt>
                <c:pt idx="34">
                  <c:v>17</c:v>
                </c:pt>
              </c:numCache>
            </c:numRef>
          </c:val>
          <c:extLst>
            <c:ext xmlns:c16="http://schemas.microsoft.com/office/drawing/2014/chart" uri="{C3380CC4-5D6E-409C-BE32-E72D297353CC}">
              <c16:uniqueId val="{00000000-09F8-4F34-8F82-E2D721261BB8}"/>
            </c:ext>
          </c:extLst>
        </c:ser>
        <c:dLbls>
          <c:dLblPos val="outEnd"/>
          <c:showLegendKey val="0"/>
          <c:showVal val="1"/>
          <c:showCatName val="0"/>
          <c:showSerName val="0"/>
          <c:showPercent val="0"/>
          <c:showBubbleSize val="0"/>
        </c:dLbls>
        <c:gapWidth val="219"/>
        <c:overlap val="-27"/>
        <c:axId val="1083678016"/>
        <c:axId val="1083686336"/>
      </c:barChart>
      <c:catAx>
        <c:axId val="1083678016"/>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083686336"/>
        <c:crosses val="autoZero"/>
        <c:auto val="1"/>
        <c:lblAlgn val="ctr"/>
        <c:lblOffset val="100"/>
        <c:noMultiLvlLbl val="0"/>
      </c:catAx>
      <c:valAx>
        <c:axId val="1083686336"/>
        <c:scaling>
          <c:orientation val="minMax"/>
        </c:scaling>
        <c:delete val="0"/>
        <c:axPos val="l"/>
        <c:majorGridlines>
          <c:spPr>
            <a:ln w="9525" cap="flat" cmpd="sng" algn="ctr">
              <a:noFill/>
              <a:round/>
            </a:ln>
            <a:effectLst/>
          </c:spPr>
        </c:majorGridlines>
        <c:numFmt formatCode="#,##0_);[Red]\(#,##0\)"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0836780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就労定着支援事業所利用者数</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Sheet1!$B$2:$F$2</c:f>
              <c:numCache>
                <c:formatCode>#,##0_);[Red]\(#,##0\)</c:formatCode>
                <c:ptCount val="5"/>
                <c:pt idx="0">
                  <c:v>1410</c:v>
                </c:pt>
                <c:pt idx="1">
                  <c:v>1502</c:v>
                </c:pt>
                <c:pt idx="2">
                  <c:v>1666</c:v>
                </c:pt>
                <c:pt idx="3">
                  <c:v>1787</c:v>
                </c:pt>
                <c:pt idx="4">
                  <c:v>1782</c:v>
                </c:pt>
              </c:numCache>
            </c:numRef>
          </c:val>
          <c:extLst>
            <c:ext xmlns:c16="http://schemas.microsoft.com/office/drawing/2014/chart" uri="{C3380CC4-5D6E-409C-BE32-E72D297353CC}">
              <c16:uniqueId val="{00000000-3079-4846-9019-C4586B685B59}"/>
            </c:ext>
          </c:extLst>
        </c:ser>
        <c:ser>
          <c:idx val="1"/>
          <c:order val="1"/>
          <c:tx>
            <c:strRef>
              <c:f>Sheet1!$A$3</c:f>
              <c:strCache>
                <c:ptCount val="1"/>
                <c:pt idx="0">
                  <c:v>うち、送り出し機関と同法人が運営する就労定着支援事業所を利用している者</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Sheet1!$B$3:$F$3</c:f>
              <c:numCache>
                <c:formatCode>#,##0_);[Red]\(#,##0\)</c:formatCode>
                <c:ptCount val="5"/>
                <c:pt idx="0">
                  <c:v>1128</c:v>
                </c:pt>
                <c:pt idx="1">
                  <c:v>1366</c:v>
                </c:pt>
                <c:pt idx="2">
                  <c:v>1555</c:v>
                </c:pt>
                <c:pt idx="3">
                  <c:v>1658</c:v>
                </c:pt>
                <c:pt idx="4">
                  <c:v>1606</c:v>
                </c:pt>
              </c:numCache>
            </c:numRef>
          </c:val>
          <c:extLst>
            <c:ext xmlns:c16="http://schemas.microsoft.com/office/drawing/2014/chart" uri="{C3380CC4-5D6E-409C-BE32-E72D297353CC}">
              <c16:uniqueId val="{00000001-3079-4846-9019-C4586B685B59}"/>
            </c:ext>
          </c:extLst>
        </c:ser>
        <c:dLbls>
          <c:dLblPos val="outEnd"/>
          <c:showLegendKey val="0"/>
          <c:showVal val="1"/>
          <c:showCatName val="0"/>
          <c:showSerName val="0"/>
          <c:showPercent val="0"/>
          <c:showBubbleSize val="0"/>
        </c:dLbls>
        <c:gapWidth val="219"/>
        <c:axId val="1732343152"/>
        <c:axId val="1732351888"/>
      </c:barChart>
      <c:catAx>
        <c:axId val="1732343152"/>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crossAx val="1732351888"/>
        <c:crosses val="autoZero"/>
        <c:auto val="1"/>
        <c:lblAlgn val="ctr"/>
        <c:lblOffset val="100"/>
        <c:noMultiLvlLbl val="0"/>
      </c:catAx>
      <c:valAx>
        <c:axId val="1732351888"/>
        <c:scaling>
          <c:orientation val="minMax"/>
        </c:scaling>
        <c:delete val="0"/>
        <c:axPos val="l"/>
        <c:majorGridlines>
          <c:spPr>
            <a:ln w="9525" cap="flat" cmpd="sng" algn="ctr">
              <a:noFill/>
              <a:round/>
            </a:ln>
            <a:effectLst/>
          </c:spPr>
        </c:majorGridlines>
        <c:numFmt formatCode="#,##0_);[Red]\(#,##0\)"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crossAx val="1732343152"/>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197" b="0" i="0" u="none" strike="noStrike" kern="1200" baseline="0">
                <a:solidFill>
                  <a:schemeClr val="tx1"/>
                </a:solidFill>
                <a:effectLst/>
                <a:latin typeface="+mn-lt"/>
                <a:ea typeface="+mn-ea"/>
                <a:cs typeface="+mn-cs"/>
              </a:defRPr>
            </a:pPr>
            <a:endParaRPr lang="ja-JP"/>
          </a:p>
        </c:txPr>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effectLst/>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ja-JP"/>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Sheet1!$A$2:$W$2</c:f>
              <c:strCache>
                <c:ptCount val="23"/>
                <c:pt idx="0">
                  <c:v>R3</c:v>
                </c:pt>
                <c:pt idx="1">
                  <c:v>R4</c:v>
                </c:pt>
                <c:pt idx="2">
                  <c:v>R5</c:v>
                </c:pt>
                <c:pt idx="3">
                  <c:v>R6</c:v>
                </c:pt>
                <c:pt idx="4">
                  <c:v>R7</c:v>
                </c:pt>
                <c:pt idx="6">
                  <c:v>R3</c:v>
                </c:pt>
                <c:pt idx="7">
                  <c:v>R4</c:v>
                </c:pt>
                <c:pt idx="8">
                  <c:v>R5</c:v>
                </c:pt>
                <c:pt idx="9">
                  <c:v>R6</c:v>
                </c:pt>
                <c:pt idx="10">
                  <c:v>R7</c:v>
                </c:pt>
                <c:pt idx="12">
                  <c:v>R3</c:v>
                </c:pt>
                <c:pt idx="13">
                  <c:v>R4</c:v>
                </c:pt>
                <c:pt idx="14">
                  <c:v>R5</c:v>
                </c:pt>
                <c:pt idx="15">
                  <c:v>R6</c:v>
                </c:pt>
                <c:pt idx="16">
                  <c:v>R7</c:v>
                </c:pt>
                <c:pt idx="18">
                  <c:v>R3</c:v>
                </c:pt>
                <c:pt idx="19">
                  <c:v>R4</c:v>
                </c:pt>
                <c:pt idx="20">
                  <c:v>R5</c:v>
                </c:pt>
                <c:pt idx="21">
                  <c:v>R6</c:v>
                </c:pt>
                <c:pt idx="22">
                  <c:v>R7</c:v>
                </c:pt>
              </c:strCache>
            </c:strRef>
          </c:cat>
          <c:val>
            <c:numRef>
              <c:f>Sheet1!$A$3:$W$3</c:f>
              <c:numCache>
                <c:formatCode>General</c:formatCode>
                <c:ptCount val="23"/>
                <c:pt idx="0">
                  <c:v>323</c:v>
                </c:pt>
                <c:pt idx="1">
                  <c:v>337</c:v>
                </c:pt>
                <c:pt idx="2">
                  <c:v>340</c:v>
                </c:pt>
                <c:pt idx="3">
                  <c:v>343</c:v>
                </c:pt>
                <c:pt idx="4">
                  <c:v>345</c:v>
                </c:pt>
                <c:pt idx="6">
                  <c:v>394</c:v>
                </c:pt>
                <c:pt idx="7">
                  <c:v>442</c:v>
                </c:pt>
                <c:pt idx="8">
                  <c:v>480</c:v>
                </c:pt>
                <c:pt idx="9">
                  <c:v>510</c:v>
                </c:pt>
                <c:pt idx="10">
                  <c:v>491</c:v>
                </c:pt>
                <c:pt idx="12" formatCode="#,##0">
                  <c:v>1185</c:v>
                </c:pt>
                <c:pt idx="13" formatCode="#,##0">
                  <c:v>1369</c:v>
                </c:pt>
                <c:pt idx="14" formatCode="#,##0">
                  <c:v>1558</c:v>
                </c:pt>
                <c:pt idx="15" formatCode="#,##0">
                  <c:v>1757</c:v>
                </c:pt>
                <c:pt idx="16" formatCode="#,##0">
                  <c:v>2053</c:v>
                </c:pt>
                <c:pt idx="18">
                  <c:v>146</c:v>
                </c:pt>
                <c:pt idx="19">
                  <c:v>155</c:v>
                </c:pt>
                <c:pt idx="20">
                  <c:v>171</c:v>
                </c:pt>
                <c:pt idx="21">
                  <c:v>184</c:v>
                </c:pt>
                <c:pt idx="22">
                  <c:v>199</c:v>
                </c:pt>
              </c:numCache>
            </c:numRef>
          </c:val>
          <c:extLst>
            <c:ext xmlns:c16="http://schemas.microsoft.com/office/drawing/2014/chart" uri="{C3380CC4-5D6E-409C-BE32-E72D297353CC}">
              <c16:uniqueId val="{00000000-8414-4837-ACE6-662D6CD83E73}"/>
            </c:ext>
          </c:extLst>
        </c:ser>
        <c:dLbls>
          <c:showLegendKey val="0"/>
          <c:showVal val="1"/>
          <c:showCatName val="0"/>
          <c:showSerName val="0"/>
          <c:showPercent val="0"/>
          <c:showBubbleSize val="0"/>
        </c:dLbls>
        <c:gapWidth val="150"/>
        <c:axId val="714942175"/>
        <c:axId val="714935935"/>
      </c:barChart>
      <c:catAx>
        <c:axId val="714942175"/>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714935935"/>
        <c:crosses val="autoZero"/>
        <c:auto val="1"/>
        <c:lblAlgn val="ctr"/>
        <c:lblOffset val="100"/>
        <c:noMultiLvlLbl val="0"/>
      </c:catAx>
      <c:valAx>
        <c:axId val="714935935"/>
        <c:scaling>
          <c:orientation val="minMax"/>
        </c:scaling>
        <c:delete val="0"/>
        <c:axPos val="l"/>
        <c:majorGridlines>
          <c:spPr>
            <a:ln w="9525" cap="flat" cmpd="sng" algn="ctr">
              <a:noFill/>
              <a:round/>
            </a:ln>
            <a:effectLst/>
          </c:spPr>
        </c:majorGridlines>
        <c:numFmt formatCode="#,##0_);[Red]\(#,##0\)" sourceLinked="0"/>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7149421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Sheet1!$A$8</c:f>
              <c:strCache>
                <c:ptCount val="1"/>
                <c:pt idx="0">
                  <c:v>新規</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Sheet1!$B$7:$F$7</c:f>
              <c:strCache>
                <c:ptCount val="5"/>
                <c:pt idx="0">
                  <c:v>R2</c:v>
                </c:pt>
                <c:pt idx="1">
                  <c:v>R3</c:v>
                </c:pt>
                <c:pt idx="2">
                  <c:v>R4</c:v>
                </c:pt>
                <c:pt idx="3">
                  <c:v>R5</c:v>
                </c:pt>
                <c:pt idx="4">
                  <c:v>R6</c:v>
                </c:pt>
              </c:strCache>
            </c:strRef>
          </c:cat>
          <c:val>
            <c:numRef>
              <c:f>Sheet1!$B$8:$F$8</c:f>
              <c:numCache>
                <c:formatCode>General</c:formatCode>
                <c:ptCount val="5"/>
                <c:pt idx="0">
                  <c:v>46</c:v>
                </c:pt>
                <c:pt idx="1">
                  <c:v>44</c:v>
                </c:pt>
                <c:pt idx="2">
                  <c:v>36</c:v>
                </c:pt>
                <c:pt idx="3">
                  <c:v>46</c:v>
                </c:pt>
                <c:pt idx="4">
                  <c:v>26</c:v>
                </c:pt>
              </c:numCache>
            </c:numRef>
          </c:val>
          <c:extLst>
            <c:ext xmlns:c16="http://schemas.microsoft.com/office/drawing/2014/chart" uri="{C3380CC4-5D6E-409C-BE32-E72D297353CC}">
              <c16:uniqueId val="{00000000-34C2-4474-A479-A9EA083F428A}"/>
            </c:ext>
          </c:extLst>
        </c:ser>
        <c:ser>
          <c:idx val="1"/>
          <c:order val="1"/>
          <c:tx>
            <c:strRef>
              <c:f>Sheet1!$A$9</c:f>
              <c:strCache>
                <c:ptCount val="1"/>
                <c:pt idx="0">
                  <c:v>廃止</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Sheet1!$B$7:$F$7</c:f>
              <c:strCache>
                <c:ptCount val="5"/>
                <c:pt idx="0">
                  <c:v>R2</c:v>
                </c:pt>
                <c:pt idx="1">
                  <c:v>R3</c:v>
                </c:pt>
                <c:pt idx="2">
                  <c:v>R4</c:v>
                </c:pt>
                <c:pt idx="3">
                  <c:v>R5</c:v>
                </c:pt>
                <c:pt idx="4">
                  <c:v>R6</c:v>
                </c:pt>
              </c:strCache>
            </c:strRef>
          </c:cat>
          <c:val>
            <c:numRef>
              <c:f>Sheet1!$B$9:$F$9</c:f>
              <c:numCache>
                <c:formatCode>General</c:formatCode>
                <c:ptCount val="5"/>
                <c:pt idx="0">
                  <c:v>44</c:v>
                </c:pt>
                <c:pt idx="1">
                  <c:v>25</c:v>
                </c:pt>
                <c:pt idx="2">
                  <c:v>26</c:v>
                </c:pt>
                <c:pt idx="3">
                  <c:v>46</c:v>
                </c:pt>
                <c:pt idx="4">
                  <c:v>22</c:v>
                </c:pt>
              </c:numCache>
            </c:numRef>
          </c:val>
          <c:extLst>
            <c:ext xmlns:c16="http://schemas.microsoft.com/office/drawing/2014/chart" uri="{C3380CC4-5D6E-409C-BE32-E72D297353CC}">
              <c16:uniqueId val="{00000001-34C2-4474-A479-A9EA083F428A}"/>
            </c:ext>
          </c:extLst>
        </c:ser>
        <c:dLbls>
          <c:showLegendKey val="0"/>
          <c:showVal val="0"/>
          <c:showCatName val="0"/>
          <c:showSerName val="0"/>
          <c:showPercent val="0"/>
          <c:showBubbleSize val="0"/>
        </c:dLbls>
        <c:gapWidth val="219"/>
        <c:overlap val="-70"/>
        <c:axId val="160412080"/>
        <c:axId val="160413328"/>
      </c:barChart>
      <c:catAx>
        <c:axId val="160412080"/>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60413328"/>
        <c:crosses val="autoZero"/>
        <c:auto val="1"/>
        <c:lblAlgn val="ctr"/>
        <c:lblOffset val="100"/>
        <c:noMultiLvlLbl val="0"/>
      </c:catAx>
      <c:valAx>
        <c:axId val="160413328"/>
        <c:scaling>
          <c:orientation val="minMax"/>
          <c:max val="50"/>
        </c:scaling>
        <c:delete val="0"/>
        <c:axPos val="l"/>
        <c:majorGridlines>
          <c:spPr>
            <a:ln w="9525" cap="flat" cmpd="sng" algn="ctr">
              <a:noFill/>
              <a:round/>
            </a:ln>
            <a:effectLst/>
          </c:spPr>
        </c:majorGridlines>
        <c:numFmt formatCode="General"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60412080"/>
        <c:crosses val="autoZero"/>
        <c:crossBetween val="between"/>
      </c:valAx>
      <c:spPr>
        <a:noFill/>
        <a:ln>
          <a:noFill/>
        </a:ln>
        <a:effectLst/>
      </c:spPr>
    </c:plotArea>
    <c:legend>
      <c:legendPos val="b"/>
      <c:layout>
        <c:manualLayout>
          <c:xMode val="edge"/>
          <c:yMode val="edge"/>
          <c:x val="0.3584248366013072"/>
          <c:y val="0.81739494949494962"/>
          <c:w val="0.28315032679738561"/>
          <c:h val="0.1120494949494949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pPr>
      <a:endParaRPr lang="ja-JP"/>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546480813458014"/>
          <c:y val="7.2336344845012779E-2"/>
          <c:w val="0.84641060150463721"/>
          <c:h val="0.61553828182281378"/>
        </c:manualLayout>
      </c:layout>
      <c:barChart>
        <c:barDir val="col"/>
        <c:grouping val="clustered"/>
        <c:varyColors val="0"/>
        <c:ser>
          <c:idx val="0"/>
          <c:order val="0"/>
          <c:tx>
            <c:strRef>
              <c:f>Sheet1!$A$2</c:f>
              <c:strCache>
                <c:ptCount val="1"/>
                <c:pt idx="0">
                  <c:v>新規</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Sheet1!$B$2:$F$2</c:f>
              <c:numCache>
                <c:formatCode>General</c:formatCode>
                <c:ptCount val="5"/>
                <c:pt idx="0">
                  <c:v>63</c:v>
                </c:pt>
                <c:pt idx="1">
                  <c:v>63</c:v>
                </c:pt>
                <c:pt idx="2">
                  <c:v>72</c:v>
                </c:pt>
                <c:pt idx="3">
                  <c:v>67</c:v>
                </c:pt>
                <c:pt idx="4">
                  <c:v>49</c:v>
                </c:pt>
              </c:numCache>
            </c:numRef>
          </c:val>
          <c:extLst>
            <c:ext xmlns:c16="http://schemas.microsoft.com/office/drawing/2014/chart" uri="{C3380CC4-5D6E-409C-BE32-E72D297353CC}">
              <c16:uniqueId val="{00000000-3B12-4310-8353-3F885EB65867}"/>
            </c:ext>
          </c:extLst>
        </c:ser>
        <c:ser>
          <c:idx val="1"/>
          <c:order val="1"/>
          <c:tx>
            <c:strRef>
              <c:f>Sheet1!$A$3</c:f>
              <c:strCache>
                <c:ptCount val="1"/>
                <c:pt idx="0">
                  <c:v>廃止</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Sheet1!$B$3:$F$3</c:f>
              <c:numCache>
                <c:formatCode>General</c:formatCode>
                <c:ptCount val="5"/>
                <c:pt idx="0">
                  <c:v>19</c:v>
                </c:pt>
                <c:pt idx="1">
                  <c:v>25</c:v>
                </c:pt>
                <c:pt idx="2">
                  <c:v>21</c:v>
                </c:pt>
                <c:pt idx="3">
                  <c:v>35</c:v>
                </c:pt>
                <c:pt idx="4">
                  <c:v>64</c:v>
                </c:pt>
              </c:numCache>
            </c:numRef>
          </c:val>
          <c:extLst>
            <c:ext xmlns:c16="http://schemas.microsoft.com/office/drawing/2014/chart" uri="{C3380CC4-5D6E-409C-BE32-E72D297353CC}">
              <c16:uniqueId val="{00000001-3B12-4310-8353-3F885EB65867}"/>
            </c:ext>
          </c:extLst>
        </c:ser>
        <c:dLbls>
          <c:dLblPos val="outEnd"/>
          <c:showLegendKey val="0"/>
          <c:showVal val="1"/>
          <c:showCatName val="0"/>
          <c:showSerName val="0"/>
          <c:showPercent val="0"/>
          <c:showBubbleSize val="0"/>
        </c:dLbls>
        <c:gapWidth val="219"/>
        <c:overlap val="-70"/>
        <c:axId val="149524208"/>
        <c:axId val="149503824"/>
      </c:barChart>
      <c:catAx>
        <c:axId val="149524208"/>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49503824"/>
        <c:crosses val="autoZero"/>
        <c:auto val="1"/>
        <c:lblAlgn val="ctr"/>
        <c:lblOffset val="100"/>
        <c:noMultiLvlLbl val="0"/>
      </c:catAx>
      <c:valAx>
        <c:axId val="149503824"/>
        <c:scaling>
          <c:orientation val="minMax"/>
          <c:max val="80"/>
        </c:scaling>
        <c:delete val="0"/>
        <c:axPos val="l"/>
        <c:majorGridlines>
          <c:spPr>
            <a:ln w="9525" cap="flat" cmpd="sng" algn="ctr">
              <a:noFill/>
              <a:round/>
            </a:ln>
            <a:effectLst/>
          </c:spPr>
        </c:majorGridlines>
        <c:numFmt formatCode="General"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49524208"/>
        <c:crosses val="autoZero"/>
        <c:crossBetween val="between"/>
      </c:valAx>
      <c:spPr>
        <a:noFill/>
        <a:ln>
          <a:noFill/>
        </a:ln>
        <a:effectLst/>
      </c:spPr>
    </c:plotArea>
    <c:legend>
      <c:legendPos val="b"/>
      <c:layout>
        <c:manualLayout>
          <c:xMode val="edge"/>
          <c:yMode val="edge"/>
          <c:x val="0.3584248366013072"/>
          <c:y val="0.79815252525252522"/>
          <c:w val="0.28315032679738561"/>
          <c:h val="0.1120494949494949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solidFill>
            <a:schemeClr val="tx1"/>
          </a:solidFill>
        </a:defRPr>
      </a:pPr>
      <a:endParaRPr lang="ja-JP"/>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新規</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Sheet1!$B$2:$F$2</c:f>
              <c:numCache>
                <c:formatCode>General</c:formatCode>
                <c:ptCount val="5"/>
                <c:pt idx="0">
                  <c:v>159</c:v>
                </c:pt>
                <c:pt idx="1">
                  <c:v>226</c:v>
                </c:pt>
                <c:pt idx="2">
                  <c:v>257</c:v>
                </c:pt>
                <c:pt idx="3">
                  <c:v>284</c:v>
                </c:pt>
                <c:pt idx="4">
                  <c:v>272</c:v>
                </c:pt>
              </c:numCache>
            </c:numRef>
          </c:val>
          <c:extLst>
            <c:ext xmlns:c16="http://schemas.microsoft.com/office/drawing/2014/chart" uri="{C3380CC4-5D6E-409C-BE32-E72D297353CC}">
              <c16:uniqueId val="{00000000-A3D6-46BB-A585-6E3DD1586BD3}"/>
            </c:ext>
          </c:extLst>
        </c:ser>
        <c:ser>
          <c:idx val="1"/>
          <c:order val="1"/>
          <c:tx>
            <c:strRef>
              <c:f>Sheet1!$A$3</c:f>
              <c:strCache>
                <c:ptCount val="1"/>
                <c:pt idx="0">
                  <c:v>廃止</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Sheet1!$B$3:$F$3</c:f>
              <c:numCache>
                <c:formatCode>General</c:formatCode>
                <c:ptCount val="5"/>
                <c:pt idx="0">
                  <c:v>55</c:v>
                </c:pt>
                <c:pt idx="1">
                  <c:v>43</c:v>
                </c:pt>
                <c:pt idx="2">
                  <c:v>34</c:v>
                </c:pt>
                <c:pt idx="3">
                  <c:v>75</c:v>
                </c:pt>
                <c:pt idx="4">
                  <c:v>54</c:v>
                </c:pt>
              </c:numCache>
            </c:numRef>
          </c:val>
          <c:extLst>
            <c:ext xmlns:c16="http://schemas.microsoft.com/office/drawing/2014/chart" uri="{C3380CC4-5D6E-409C-BE32-E72D297353CC}">
              <c16:uniqueId val="{00000001-A3D6-46BB-A585-6E3DD1586BD3}"/>
            </c:ext>
          </c:extLst>
        </c:ser>
        <c:dLbls>
          <c:dLblPos val="outEnd"/>
          <c:showLegendKey val="0"/>
          <c:showVal val="1"/>
          <c:showCatName val="0"/>
          <c:showSerName val="0"/>
          <c:showPercent val="0"/>
          <c:showBubbleSize val="0"/>
        </c:dLbls>
        <c:gapWidth val="219"/>
        <c:overlap val="-70"/>
        <c:axId val="401825120"/>
        <c:axId val="401829696"/>
      </c:barChart>
      <c:catAx>
        <c:axId val="401825120"/>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401829696"/>
        <c:crosses val="autoZero"/>
        <c:auto val="1"/>
        <c:lblAlgn val="ctr"/>
        <c:lblOffset val="100"/>
        <c:noMultiLvlLbl val="0"/>
      </c:catAx>
      <c:valAx>
        <c:axId val="401829696"/>
        <c:scaling>
          <c:orientation val="minMax"/>
        </c:scaling>
        <c:delete val="0"/>
        <c:axPos val="l"/>
        <c:majorGridlines>
          <c:spPr>
            <a:ln w="9525" cap="flat" cmpd="sng" algn="ctr">
              <a:noFill/>
              <a:round/>
            </a:ln>
            <a:effectLst/>
          </c:spPr>
        </c:majorGridlines>
        <c:numFmt formatCode="General"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401825120"/>
        <c:crosses val="autoZero"/>
        <c:crossBetween val="between"/>
        <c:majorUnit val="50"/>
      </c:valAx>
      <c:spPr>
        <a:noFill/>
        <a:ln>
          <a:noFill/>
        </a:ln>
        <a:effectLst/>
      </c:spPr>
    </c:plotArea>
    <c:legend>
      <c:legendPos val="b"/>
      <c:layout>
        <c:manualLayout>
          <c:xMode val="edge"/>
          <c:yMode val="edge"/>
          <c:x val="0.35427450980392156"/>
          <c:y val="0.81098080808080808"/>
          <c:w val="0.28315032679738561"/>
          <c:h val="0.1120494949494949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solidFill>
            <a:schemeClr val="tx1"/>
          </a:solidFill>
        </a:defRPr>
      </a:pPr>
      <a:endParaRPr lang="ja-JP"/>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新規</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Sheet1!$B$2:$F$2</c:f>
              <c:numCache>
                <c:formatCode>General</c:formatCode>
                <c:ptCount val="5"/>
                <c:pt idx="0">
                  <c:v>11</c:v>
                </c:pt>
                <c:pt idx="1">
                  <c:v>14</c:v>
                </c:pt>
                <c:pt idx="2">
                  <c:v>22</c:v>
                </c:pt>
                <c:pt idx="3">
                  <c:v>17</c:v>
                </c:pt>
                <c:pt idx="4">
                  <c:v>21</c:v>
                </c:pt>
              </c:numCache>
            </c:numRef>
          </c:val>
          <c:extLst>
            <c:ext xmlns:c16="http://schemas.microsoft.com/office/drawing/2014/chart" uri="{C3380CC4-5D6E-409C-BE32-E72D297353CC}">
              <c16:uniqueId val="{00000000-7615-4880-A0E5-60BF051CCFE3}"/>
            </c:ext>
          </c:extLst>
        </c:ser>
        <c:ser>
          <c:idx val="1"/>
          <c:order val="1"/>
          <c:tx>
            <c:strRef>
              <c:f>Sheet1!$A$3</c:f>
              <c:strCache>
                <c:ptCount val="1"/>
                <c:pt idx="0">
                  <c:v>廃止</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Sheet1!$B$3:$F$3</c:f>
              <c:numCache>
                <c:formatCode>General</c:formatCode>
                <c:ptCount val="5"/>
                <c:pt idx="0">
                  <c:v>5</c:v>
                </c:pt>
                <c:pt idx="1">
                  <c:v>4</c:v>
                </c:pt>
                <c:pt idx="2">
                  <c:v>5</c:v>
                </c:pt>
                <c:pt idx="3">
                  <c:v>3</c:v>
                </c:pt>
                <c:pt idx="4">
                  <c:v>12</c:v>
                </c:pt>
              </c:numCache>
            </c:numRef>
          </c:val>
          <c:extLst>
            <c:ext xmlns:c16="http://schemas.microsoft.com/office/drawing/2014/chart" uri="{C3380CC4-5D6E-409C-BE32-E72D297353CC}">
              <c16:uniqueId val="{00000001-7615-4880-A0E5-60BF051CCFE3}"/>
            </c:ext>
          </c:extLst>
        </c:ser>
        <c:dLbls>
          <c:dLblPos val="outEnd"/>
          <c:showLegendKey val="0"/>
          <c:showVal val="1"/>
          <c:showCatName val="0"/>
          <c:showSerName val="0"/>
          <c:showPercent val="0"/>
          <c:showBubbleSize val="0"/>
        </c:dLbls>
        <c:gapWidth val="219"/>
        <c:overlap val="-70"/>
        <c:axId val="153225344"/>
        <c:axId val="153234496"/>
      </c:barChart>
      <c:catAx>
        <c:axId val="153225344"/>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53234496"/>
        <c:crosses val="autoZero"/>
        <c:auto val="1"/>
        <c:lblAlgn val="ctr"/>
        <c:lblOffset val="100"/>
        <c:noMultiLvlLbl val="0"/>
      </c:catAx>
      <c:valAx>
        <c:axId val="153234496"/>
        <c:scaling>
          <c:orientation val="minMax"/>
          <c:max val="30"/>
        </c:scaling>
        <c:delete val="0"/>
        <c:axPos val="l"/>
        <c:majorGridlines>
          <c:spPr>
            <a:ln w="9525" cap="flat" cmpd="sng" algn="ctr">
              <a:noFill/>
              <a:round/>
            </a:ln>
            <a:effectLst/>
          </c:spPr>
        </c:majorGridlines>
        <c:numFmt formatCode="General"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53225344"/>
        <c:crosses val="autoZero"/>
        <c:crossBetween val="between"/>
      </c:valAx>
      <c:spPr>
        <a:noFill/>
        <a:ln>
          <a:noFill/>
        </a:ln>
        <a:effectLst/>
      </c:spPr>
    </c:plotArea>
    <c:legend>
      <c:legendPos val="b"/>
      <c:layout>
        <c:manualLayout>
          <c:xMode val="edge"/>
          <c:yMode val="edge"/>
          <c:x val="0.3584248366013072"/>
          <c:y val="0.81098080808080819"/>
          <c:w val="0.28315032679738561"/>
          <c:h val="0.1120494949494949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solidFill>
            <a:schemeClr val="tx1"/>
          </a:solidFill>
        </a:defRPr>
      </a:pPr>
      <a:endParaRPr lang="ja-JP"/>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回答事業者数</c:v>
                </c:pt>
              </c:strCache>
            </c:strRef>
          </c:tx>
          <c:spPr>
            <a:solidFill>
              <a:schemeClr val="accent1"/>
            </a:solidFill>
            <a:ln>
              <a:noFill/>
            </a:ln>
            <a:effectLst/>
          </c:spPr>
          <c:invertIfNegative val="0"/>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R2</c:v>
                </c:pt>
                <c:pt idx="1">
                  <c:v>R3</c:v>
                </c:pt>
                <c:pt idx="2">
                  <c:v>R4</c:v>
                </c:pt>
                <c:pt idx="3">
                  <c:v>R5</c:v>
                </c:pt>
                <c:pt idx="4">
                  <c:v>R6</c:v>
                </c:pt>
              </c:strCache>
            </c:strRef>
          </c:cat>
          <c:val>
            <c:numRef>
              <c:f>Sheet1!$B$2:$B$6</c:f>
              <c:numCache>
                <c:formatCode>#,##0_);[Red]\(#,##0\)</c:formatCode>
                <c:ptCount val="5"/>
                <c:pt idx="0">
                  <c:v>1210</c:v>
                </c:pt>
                <c:pt idx="1">
                  <c:v>1318</c:v>
                </c:pt>
                <c:pt idx="2">
                  <c:v>1348</c:v>
                </c:pt>
                <c:pt idx="3">
                  <c:v>1473</c:v>
                </c:pt>
                <c:pt idx="4">
                  <c:v>1689</c:v>
                </c:pt>
              </c:numCache>
            </c:numRef>
          </c:val>
          <c:extLst>
            <c:ext xmlns:c16="http://schemas.microsoft.com/office/drawing/2014/chart" uri="{C3380CC4-5D6E-409C-BE32-E72D297353CC}">
              <c16:uniqueId val="{00000000-2221-47BE-8D35-EDC063D2D955}"/>
            </c:ext>
          </c:extLst>
        </c:ser>
        <c:ser>
          <c:idx val="1"/>
          <c:order val="1"/>
          <c:tx>
            <c:strRef>
              <c:f>Sheet1!$C$1</c:f>
              <c:strCache>
                <c:ptCount val="1"/>
                <c:pt idx="0">
                  <c:v>うち、在宅利用実施事業所数</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R2</c:v>
                </c:pt>
                <c:pt idx="1">
                  <c:v>R3</c:v>
                </c:pt>
                <c:pt idx="2">
                  <c:v>R4</c:v>
                </c:pt>
                <c:pt idx="3">
                  <c:v>R5</c:v>
                </c:pt>
                <c:pt idx="4">
                  <c:v>R6</c:v>
                </c:pt>
              </c:strCache>
            </c:strRef>
          </c:cat>
          <c:val>
            <c:numRef>
              <c:f>Sheet1!$C$2:$C$6</c:f>
              <c:numCache>
                <c:formatCode>#,##0_);[Red]\(#,##0\)</c:formatCode>
                <c:ptCount val="5"/>
                <c:pt idx="0">
                  <c:v>250</c:v>
                </c:pt>
                <c:pt idx="1">
                  <c:v>424</c:v>
                </c:pt>
                <c:pt idx="2">
                  <c:v>656</c:v>
                </c:pt>
                <c:pt idx="3">
                  <c:v>625</c:v>
                </c:pt>
                <c:pt idx="4">
                  <c:v>746</c:v>
                </c:pt>
              </c:numCache>
            </c:numRef>
          </c:val>
          <c:extLst>
            <c:ext xmlns:c16="http://schemas.microsoft.com/office/drawing/2014/chart" uri="{C3380CC4-5D6E-409C-BE32-E72D297353CC}">
              <c16:uniqueId val="{00000001-2221-47BE-8D35-EDC063D2D955}"/>
            </c:ext>
          </c:extLst>
        </c:ser>
        <c:ser>
          <c:idx val="2"/>
          <c:order val="2"/>
          <c:tx>
            <c:strRef>
              <c:f>Sheet1!$D$1</c:f>
              <c:strCache>
                <c:ptCount val="1"/>
                <c:pt idx="0">
                  <c:v>在宅利用実施事業所のうち、在宅利用者の割合が50％以上の事業所数</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R2</c:v>
                </c:pt>
                <c:pt idx="1">
                  <c:v>R3</c:v>
                </c:pt>
                <c:pt idx="2">
                  <c:v>R4</c:v>
                </c:pt>
                <c:pt idx="3">
                  <c:v>R5</c:v>
                </c:pt>
                <c:pt idx="4">
                  <c:v>R6</c:v>
                </c:pt>
              </c:strCache>
            </c:strRef>
          </c:cat>
          <c:val>
            <c:numRef>
              <c:f>Sheet1!$D$2:$D$6</c:f>
              <c:numCache>
                <c:formatCode>#,##0_);[Red]\(#,##0\)</c:formatCode>
                <c:ptCount val="5"/>
                <c:pt idx="0">
                  <c:v>33</c:v>
                </c:pt>
                <c:pt idx="1">
                  <c:v>39</c:v>
                </c:pt>
                <c:pt idx="2">
                  <c:v>80</c:v>
                </c:pt>
                <c:pt idx="3">
                  <c:v>108</c:v>
                </c:pt>
                <c:pt idx="4">
                  <c:v>187</c:v>
                </c:pt>
              </c:numCache>
            </c:numRef>
          </c:val>
          <c:extLst>
            <c:ext xmlns:c16="http://schemas.microsoft.com/office/drawing/2014/chart" uri="{C3380CC4-5D6E-409C-BE32-E72D297353CC}">
              <c16:uniqueId val="{00000004-2221-47BE-8D35-EDC063D2D955}"/>
            </c:ext>
          </c:extLst>
        </c:ser>
        <c:dLbls>
          <c:showLegendKey val="0"/>
          <c:showVal val="0"/>
          <c:showCatName val="0"/>
          <c:showSerName val="0"/>
          <c:showPercent val="0"/>
          <c:showBubbleSize val="0"/>
        </c:dLbls>
        <c:gapWidth val="219"/>
        <c:axId val="337144767"/>
        <c:axId val="337152255"/>
      </c:barChart>
      <c:catAx>
        <c:axId val="337144767"/>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crossAx val="337152255"/>
        <c:crosses val="autoZero"/>
        <c:auto val="1"/>
        <c:lblAlgn val="ctr"/>
        <c:lblOffset val="100"/>
        <c:noMultiLvlLbl val="0"/>
      </c:catAx>
      <c:valAx>
        <c:axId val="337152255"/>
        <c:scaling>
          <c:orientation val="minMax"/>
        </c:scaling>
        <c:delete val="0"/>
        <c:axPos val="l"/>
        <c:majorGridlines>
          <c:spPr>
            <a:ln w="9525" cap="flat" cmpd="sng" algn="ctr">
              <a:noFill/>
              <a:round/>
            </a:ln>
            <a:effectLst/>
          </c:spPr>
        </c:majorGridlines>
        <c:numFmt formatCode="#,##0_);[Red]\(#,##0\)" sourceLinked="0"/>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crossAx val="337144767"/>
        <c:crosses val="autoZero"/>
        <c:crossBetween val="between"/>
      </c:valAx>
      <c:spPr>
        <a:noFill/>
        <a:ln>
          <a:noFill/>
        </a:ln>
        <a:effectLst/>
      </c:spPr>
    </c:plotArea>
    <c:legend>
      <c:legendPos val="b"/>
      <c:legendEntry>
        <c:idx val="2"/>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legendEntry>
      <c:layout>
        <c:manualLayout>
          <c:xMode val="edge"/>
          <c:yMode val="edge"/>
          <c:x val="0.1889862680208452"/>
          <c:y val="0.75176981682964938"/>
          <c:w val="0.65906437419960184"/>
          <c:h val="0.2081216163331348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Sheet1!$A$2:$W$2</c:f>
              <c:strCache>
                <c:ptCount val="23"/>
                <c:pt idx="0">
                  <c:v>R2</c:v>
                </c:pt>
                <c:pt idx="1">
                  <c:v>R3</c:v>
                </c:pt>
                <c:pt idx="2">
                  <c:v>R4</c:v>
                </c:pt>
                <c:pt idx="3">
                  <c:v>R5</c:v>
                </c:pt>
                <c:pt idx="4">
                  <c:v>R6</c:v>
                </c:pt>
                <c:pt idx="6">
                  <c:v>R2</c:v>
                </c:pt>
                <c:pt idx="7">
                  <c:v>R3</c:v>
                </c:pt>
                <c:pt idx="8">
                  <c:v>R4</c:v>
                </c:pt>
                <c:pt idx="9">
                  <c:v>R5</c:v>
                </c:pt>
                <c:pt idx="10">
                  <c:v>R6</c:v>
                </c:pt>
                <c:pt idx="12">
                  <c:v>R2</c:v>
                </c:pt>
                <c:pt idx="13">
                  <c:v>R3</c:v>
                </c:pt>
                <c:pt idx="14">
                  <c:v>R4</c:v>
                </c:pt>
                <c:pt idx="15">
                  <c:v>R5</c:v>
                </c:pt>
                <c:pt idx="16">
                  <c:v>R6</c:v>
                </c:pt>
                <c:pt idx="18">
                  <c:v>R2</c:v>
                </c:pt>
                <c:pt idx="19">
                  <c:v>R3</c:v>
                </c:pt>
                <c:pt idx="20">
                  <c:v>R4</c:v>
                </c:pt>
                <c:pt idx="21">
                  <c:v>R5</c:v>
                </c:pt>
                <c:pt idx="22">
                  <c:v>R6</c:v>
                </c:pt>
              </c:strCache>
            </c:strRef>
          </c:cat>
          <c:val>
            <c:numRef>
              <c:f>Sheet1!$A$3:$W$3</c:f>
              <c:numCache>
                <c:formatCode>#,##0_);[Red]\(#,##0\)</c:formatCode>
                <c:ptCount val="23"/>
                <c:pt idx="0">
                  <c:v>1299</c:v>
                </c:pt>
                <c:pt idx="1">
                  <c:v>1682</c:v>
                </c:pt>
                <c:pt idx="2">
                  <c:v>1727</c:v>
                </c:pt>
                <c:pt idx="3">
                  <c:v>1920</c:v>
                </c:pt>
                <c:pt idx="4">
                  <c:v>1910</c:v>
                </c:pt>
                <c:pt idx="6">
                  <c:v>434</c:v>
                </c:pt>
                <c:pt idx="7">
                  <c:v>440</c:v>
                </c:pt>
                <c:pt idx="8">
                  <c:v>666</c:v>
                </c:pt>
                <c:pt idx="9">
                  <c:v>705</c:v>
                </c:pt>
                <c:pt idx="10">
                  <c:v>966</c:v>
                </c:pt>
                <c:pt idx="12">
                  <c:v>221</c:v>
                </c:pt>
                <c:pt idx="13">
                  <c:v>271</c:v>
                </c:pt>
                <c:pt idx="14">
                  <c:v>375</c:v>
                </c:pt>
                <c:pt idx="15">
                  <c:v>548</c:v>
                </c:pt>
                <c:pt idx="16">
                  <c:v>744</c:v>
                </c:pt>
                <c:pt idx="18">
                  <c:v>61</c:v>
                </c:pt>
                <c:pt idx="19">
                  <c:v>61</c:v>
                </c:pt>
                <c:pt idx="20">
                  <c:v>73</c:v>
                </c:pt>
                <c:pt idx="21">
                  <c:v>90</c:v>
                </c:pt>
                <c:pt idx="22">
                  <c:v>124</c:v>
                </c:pt>
              </c:numCache>
            </c:numRef>
          </c:val>
          <c:extLst>
            <c:ext xmlns:c16="http://schemas.microsoft.com/office/drawing/2014/chart" uri="{C3380CC4-5D6E-409C-BE32-E72D297353CC}">
              <c16:uniqueId val="{00000000-F2CF-4145-A70D-78B4FD56D85E}"/>
            </c:ext>
          </c:extLst>
        </c:ser>
        <c:dLbls>
          <c:showLegendKey val="0"/>
          <c:showVal val="0"/>
          <c:showCatName val="0"/>
          <c:showSerName val="0"/>
          <c:showPercent val="0"/>
          <c:showBubbleSize val="0"/>
        </c:dLbls>
        <c:gapWidth val="219"/>
        <c:overlap val="-27"/>
        <c:axId val="1109511296"/>
        <c:axId val="1109508800"/>
      </c:barChart>
      <c:catAx>
        <c:axId val="1109511296"/>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109508800"/>
        <c:crosses val="autoZero"/>
        <c:auto val="1"/>
        <c:lblAlgn val="ctr"/>
        <c:lblOffset val="100"/>
        <c:noMultiLvlLbl val="0"/>
      </c:catAx>
      <c:valAx>
        <c:axId val="1109508800"/>
        <c:scaling>
          <c:orientation val="minMax"/>
        </c:scaling>
        <c:delete val="0"/>
        <c:axPos val="l"/>
        <c:majorGridlines>
          <c:spPr>
            <a:ln w="9525" cap="flat" cmpd="sng" algn="ctr">
              <a:noFill/>
              <a:round/>
            </a:ln>
            <a:effectLst/>
          </c:spPr>
        </c:majorGridlines>
        <c:numFmt formatCode="#,##0_);[Red]\(#,##0\)"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1095112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一般就労実績のない事業所</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Sheet1!$B$2:$F$2</c:f>
              <c:numCache>
                <c:formatCode>General</c:formatCode>
                <c:ptCount val="5"/>
                <c:pt idx="0">
                  <c:v>84</c:v>
                </c:pt>
                <c:pt idx="1">
                  <c:v>72</c:v>
                </c:pt>
                <c:pt idx="2">
                  <c:v>66</c:v>
                </c:pt>
                <c:pt idx="3">
                  <c:v>70</c:v>
                </c:pt>
                <c:pt idx="4">
                  <c:v>52</c:v>
                </c:pt>
              </c:numCache>
            </c:numRef>
          </c:val>
          <c:extLst>
            <c:ext xmlns:c16="http://schemas.microsoft.com/office/drawing/2014/chart" uri="{C3380CC4-5D6E-409C-BE32-E72D297353CC}">
              <c16:uniqueId val="{00000000-CB1E-4113-A842-80FD08710BC1}"/>
            </c:ext>
          </c:extLst>
        </c:ser>
        <c:ser>
          <c:idx val="1"/>
          <c:order val="1"/>
          <c:tx>
            <c:strRef>
              <c:f>Sheet1!$A$3</c:f>
              <c:strCache>
                <c:ptCount val="1"/>
                <c:pt idx="0">
                  <c:v>うち、開設から２年以上</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Sheet1!$B$3:$F$3</c:f>
              <c:numCache>
                <c:formatCode>General</c:formatCode>
                <c:ptCount val="5"/>
                <c:pt idx="0">
                  <c:v>45</c:v>
                </c:pt>
                <c:pt idx="1">
                  <c:v>39</c:v>
                </c:pt>
                <c:pt idx="2">
                  <c:v>38</c:v>
                </c:pt>
                <c:pt idx="3">
                  <c:v>40</c:v>
                </c:pt>
                <c:pt idx="4">
                  <c:v>31</c:v>
                </c:pt>
              </c:numCache>
            </c:numRef>
          </c:val>
          <c:extLst>
            <c:ext xmlns:c16="http://schemas.microsoft.com/office/drawing/2014/chart" uri="{C3380CC4-5D6E-409C-BE32-E72D297353CC}">
              <c16:uniqueId val="{00000001-CB1E-4113-A842-80FD08710BC1}"/>
            </c:ext>
          </c:extLst>
        </c:ser>
        <c:dLbls>
          <c:dLblPos val="outEnd"/>
          <c:showLegendKey val="0"/>
          <c:showVal val="1"/>
          <c:showCatName val="0"/>
          <c:showSerName val="0"/>
          <c:showPercent val="0"/>
          <c:showBubbleSize val="0"/>
        </c:dLbls>
        <c:gapWidth val="219"/>
        <c:axId val="1282479456"/>
        <c:axId val="1282489856"/>
      </c:barChart>
      <c:catAx>
        <c:axId val="1282479456"/>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1282489856"/>
        <c:crosses val="autoZero"/>
        <c:auto val="1"/>
        <c:lblAlgn val="ctr"/>
        <c:lblOffset val="100"/>
        <c:noMultiLvlLbl val="0"/>
      </c:catAx>
      <c:valAx>
        <c:axId val="1282489856"/>
        <c:scaling>
          <c:orientation val="minMax"/>
        </c:scaling>
        <c:delete val="0"/>
        <c:axPos val="l"/>
        <c:majorGridlines>
          <c:spPr>
            <a:ln w="9525" cap="flat" cmpd="sng" algn="ctr">
              <a:noFill/>
              <a:round/>
            </a:ln>
            <a:effectLst/>
          </c:spPr>
        </c:majorGridlines>
        <c:numFmt formatCode="General"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12824794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Sheet1!$A$2</c:f>
              <c:strCache>
                <c:ptCount val="1"/>
                <c:pt idx="0">
                  <c:v>就労移行支援事業所数</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Sheet1!$B$2:$F$2</c:f>
              <c:numCache>
                <c:formatCode>General</c:formatCode>
                <c:ptCount val="5"/>
                <c:pt idx="0">
                  <c:v>323</c:v>
                </c:pt>
                <c:pt idx="1">
                  <c:v>337</c:v>
                </c:pt>
                <c:pt idx="2">
                  <c:v>340</c:v>
                </c:pt>
                <c:pt idx="3">
                  <c:v>343</c:v>
                </c:pt>
                <c:pt idx="4">
                  <c:v>345</c:v>
                </c:pt>
              </c:numCache>
            </c:numRef>
          </c:val>
          <c:extLst>
            <c:ext xmlns:c16="http://schemas.microsoft.com/office/drawing/2014/chart" uri="{C3380CC4-5D6E-409C-BE32-E72D297353CC}">
              <c16:uniqueId val="{00000003-315E-447D-B797-7383E8E6496B}"/>
            </c:ext>
          </c:extLst>
        </c:ser>
        <c:ser>
          <c:idx val="0"/>
          <c:order val="1"/>
          <c:tx>
            <c:strRef>
              <c:f>Sheet1!$A$3</c:f>
              <c:strCache>
                <c:ptCount val="1"/>
                <c:pt idx="0">
                  <c:v>うち、利用終了者に占める一般就労へ移行した者の割合が5割以上の事業所数</c:v>
                </c:pt>
              </c:strCache>
            </c:strRef>
          </c:tx>
          <c:spPr>
            <a:solidFill>
              <a:schemeClr val="bg2">
                <a:lumMod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R2</c:v>
                </c:pt>
                <c:pt idx="1">
                  <c:v>R3</c:v>
                </c:pt>
                <c:pt idx="2">
                  <c:v>R4</c:v>
                </c:pt>
                <c:pt idx="3">
                  <c:v>R5</c:v>
                </c:pt>
                <c:pt idx="4">
                  <c:v>R6</c:v>
                </c:pt>
              </c:strCache>
            </c:strRef>
          </c:cat>
          <c:val>
            <c:numRef>
              <c:f>Sheet1!$B$3:$F$3</c:f>
              <c:numCache>
                <c:formatCode>General</c:formatCode>
                <c:ptCount val="5"/>
                <c:pt idx="0">
                  <c:v>164</c:v>
                </c:pt>
                <c:pt idx="1">
                  <c:v>172</c:v>
                </c:pt>
                <c:pt idx="2">
                  <c:v>177</c:v>
                </c:pt>
                <c:pt idx="3">
                  <c:v>175</c:v>
                </c:pt>
                <c:pt idx="4">
                  <c:v>186</c:v>
                </c:pt>
              </c:numCache>
            </c:numRef>
          </c:val>
          <c:extLst>
            <c:ext xmlns:c16="http://schemas.microsoft.com/office/drawing/2014/chart" uri="{C3380CC4-5D6E-409C-BE32-E72D297353CC}">
              <c16:uniqueId val="{00000000-315E-447D-B797-7383E8E6496B}"/>
            </c:ext>
          </c:extLst>
        </c:ser>
        <c:dLbls>
          <c:dLblPos val="outEnd"/>
          <c:showLegendKey val="0"/>
          <c:showVal val="1"/>
          <c:showCatName val="0"/>
          <c:showSerName val="0"/>
          <c:showPercent val="0"/>
          <c:showBubbleSize val="0"/>
        </c:dLbls>
        <c:gapWidth val="219"/>
        <c:axId val="1282479456"/>
        <c:axId val="1282489856"/>
      </c:barChart>
      <c:lineChart>
        <c:grouping val="standard"/>
        <c:varyColors val="0"/>
        <c:ser>
          <c:idx val="2"/>
          <c:order val="2"/>
          <c:tx>
            <c:strRef>
              <c:f>Sheet1!$A$4</c:f>
              <c:strCache>
                <c:ptCount val="1"/>
              </c:strCache>
            </c:strRef>
          </c:tx>
          <c:spPr>
            <a:ln w="28575" cap="rnd">
              <a:solidFill>
                <a:schemeClr val="accent3"/>
              </a:solidFill>
              <a:round/>
            </a:ln>
            <a:effectLst/>
          </c:spPr>
          <c:marker>
            <c:symbol val="squar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Sheet1!$A$1:$F$1</c:f>
              <c:strCache>
                <c:ptCount val="6"/>
                <c:pt idx="0">
                  <c:v> </c:v>
                </c:pt>
                <c:pt idx="1">
                  <c:v>R2</c:v>
                </c:pt>
                <c:pt idx="2">
                  <c:v>R3</c:v>
                </c:pt>
                <c:pt idx="3">
                  <c:v>R4</c:v>
                </c:pt>
                <c:pt idx="4">
                  <c:v>R5</c:v>
                </c:pt>
                <c:pt idx="5">
                  <c:v>R6</c:v>
                </c:pt>
              </c:strCache>
              <c:extLst/>
            </c:strRef>
          </c:cat>
          <c:val>
            <c:numRef>
              <c:f>Sheet1!$B$4:$F$4</c:f>
              <c:numCache>
                <c:formatCode>0.0%</c:formatCode>
                <c:ptCount val="5"/>
                <c:pt idx="0">
                  <c:v>0.50773993808049533</c:v>
                </c:pt>
                <c:pt idx="1">
                  <c:v>0.51038575667655783</c:v>
                </c:pt>
                <c:pt idx="2">
                  <c:v>0.52058823529411768</c:v>
                </c:pt>
                <c:pt idx="3">
                  <c:v>0.51020408163265307</c:v>
                </c:pt>
                <c:pt idx="4">
                  <c:v>0.53913043478260869</c:v>
                </c:pt>
              </c:numCache>
            </c:numRef>
          </c:val>
          <c:smooth val="0"/>
          <c:extLst>
            <c:ext xmlns:c16="http://schemas.microsoft.com/office/drawing/2014/chart" uri="{C3380CC4-5D6E-409C-BE32-E72D297353CC}">
              <c16:uniqueId val="{00000005-315E-447D-B797-7383E8E6496B}"/>
            </c:ext>
          </c:extLst>
        </c:ser>
        <c:dLbls>
          <c:showLegendKey val="0"/>
          <c:showVal val="0"/>
          <c:showCatName val="0"/>
          <c:showSerName val="0"/>
          <c:showPercent val="0"/>
          <c:showBubbleSize val="0"/>
        </c:dLbls>
        <c:marker val="1"/>
        <c:smooth val="0"/>
        <c:axId val="1485445616"/>
        <c:axId val="1485448528"/>
      </c:lineChart>
      <c:catAx>
        <c:axId val="1282479456"/>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ja-JP"/>
          </a:p>
        </c:txPr>
        <c:crossAx val="1282489856"/>
        <c:crosses val="autoZero"/>
        <c:auto val="1"/>
        <c:lblAlgn val="ctr"/>
        <c:lblOffset val="100"/>
        <c:noMultiLvlLbl val="0"/>
      </c:catAx>
      <c:valAx>
        <c:axId val="1282489856"/>
        <c:scaling>
          <c:orientation val="minMax"/>
          <c:max val="400"/>
        </c:scaling>
        <c:delete val="0"/>
        <c:axPos val="l"/>
        <c:majorGridlines>
          <c:spPr>
            <a:ln w="9525" cap="flat" cmpd="sng" algn="ctr">
              <a:noFill/>
              <a:round/>
            </a:ln>
            <a:effectLst/>
          </c:spPr>
        </c:majorGridlines>
        <c:numFmt formatCode="General"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1282479456"/>
        <c:crosses val="autoZero"/>
        <c:crossBetween val="between"/>
        <c:majorUnit val="100"/>
      </c:valAx>
      <c:valAx>
        <c:axId val="1485448528"/>
        <c:scaling>
          <c:orientation val="minMax"/>
          <c:max val="0.60000000000000009"/>
          <c:min val="0.4"/>
        </c:scaling>
        <c:delete val="0"/>
        <c:axPos val="r"/>
        <c:numFmt formatCode="0%" sourceLinked="0"/>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crossAx val="1485445616"/>
        <c:crosses val="max"/>
        <c:crossBetween val="between"/>
      </c:valAx>
      <c:catAx>
        <c:axId val="1485445616"/>
        <c:scaling>
          <c:orientation val="minMax"/>
        </c:scaling>
        <c:delete val="1"/>
        <c:axPos val="b"/>
        <c:numFmt formatCode="General" sourceLinked="1"/>
        <c:majorTickMark val="out"/>
        <c:minorTickMark val="none"/>
        <c:tickLblPos val="nextTo"/>
        <c:crossAx val="1485448528"/>
        <c:crosses val="autoZero"/>
        <c:auto val="1"/>
        <c:lblAlgn val="ctr"/>
        <c:lblOffset val="100"/>
        <c:noMultiLvlLbl val="0"/>
      </c:cat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838768115942027E-2"/>
          <c:y val="5.2661728395061731E-2"/>
          <c:w val="0.89875543478260866"/>
          <c:h val="0.86112345679012348"/>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Sheet1!$A$2:$Q$2</c:f>
              <c:strCache>
                <c:ptCount val="17"/>
                <c:pt idx="0">
                  <c:v>R3.3</c:v>
                </c:pt>
                <c:pt idx="1">
                  <c:v>R4.3</c:v>
                </c:pt>
                <c:pt idx="2">
                  <c:v>R5.3</c:v>
                </c:pt>
                <c:pt idx="3">
                  <c:v>R6.3</c:v>
                </c:pt>
                <c:pt idx="4">
                  <c:v>R7.3</c:v>
                </c:pt>
                <c:pt idx="6">
                  <c:v>R3.3</c:v>
                </c:pt>
                <c:pt idx="7">
                  <c:v>R4.3</c:v>
                </c:pt>
                <c:pt idx="8">
                  <c:v>R5.3</c:v>
                </c:pt>
                <c:pt idx="9">
                  <c:v>R6.3</c:v>
                </c:pt>
                <c:pt idx="10">
                  <c:v>R7.3</c:v>
                </c:pt>
                <c:pt idx="12">
                  <c:v>R3.3</c:v>
                </c:pt>
                <c:pt idx="13">
                  <c:v>R4.3</c:v>
                </c:pt>
                <c:pt idx="14">
                  <c:v>R5.3</c:v>
                </c:pt>
                <c:pt idx="15">
                  <c:v>R6.3</c:v>
                </c:pt>
                <c:pt idx="16">
                  <c:v>R7.3</c:v>
                </c:pt>
              </c:strCache>
            </c:strRef>
          </c:cat>
          <c:val>
            <c:numRef>
              <c:f>Sheet1!$A$3:$Q$3</c:f>
              <c:numCache>
                <c:formatCode>#,##0_);[Red]\(#,##0\)</c:formatCode>
                <c:ptCount val="17"/>
                <c:pt idx="0">
                  <c:v>380485</c:v>
                </c:pt>
                <c:pt idx="1">
                  <c:v>377667</c:v>
                </c:pt>
                <c:pt idx="2">
                  <c:v>375582</c:v>
                </c:pt>
                <c:pt idx="3">
                  <c:v>372963</c:v>
                </c:pt>
                <c:pt idx="4">
                  <c:v>371667</c:v>
                </c:pt>
                <c:pt idx="6">
                  <c:v>91962</c:v>
                </c:pt>
                <c:pt idx="7">
                  <c:v>95624</c:v>
                </c:pt>
                <c:pt idx="8">
                  <c:v>100261</c:v>
                </c:pt>
                <c:pt idx="9">
                  <c:v>104638</c:v>
                </c:pt>
                <c:pt idx="10">
                  <c:v>109356</c:v>
                </c:pt>
                <c:pt idx="12">
                  <c:v>104629</c:v>
                </c:pt>
                <c:pt idx="13">
                  <c:v>111415</c:v>
                </c:pt>
                <c:pt idx="14">
                  <c:v>119115</c:v>
                </c:pt>
                <c:pt idx="15">
                  <c:v>126668</c:v>
                </c:pt>
                <c:pt idx="16">
                  <c:v>135916</c:v>
                </c:pt>
              </c:numCache>
            </c:numRef>
          </c:val>
          <c:extLst>
            <c:ext xmlns:c16="http://schemas.microsoft.com/office/drawing/2014/chart" uri="{C3380CC4-5D6E-409C-BE32-E72D297353CC}">
              <c16:uniqueId val="{00000000-EC89-48F0-8C56-D2B45D8E9A0D}"/>
            </c:ext>
          </c:extLst>
        </c:ser>
        <c:dLbls>
          <c:showLegendKey val="0"/>
          <c:showVal val="0"/>
          <c:showCatName val="0"/>
          <c:showSerName val="0"/>
          <c:showPercent val="0"/>
          <c:showBubbleSize val="0"/>
        </c:dLbls>
        <c:gapWidth val="256"/>
        <c:overlap val="-16"/>
        <c:axId val="652638000"/>
        <c:axId val="652630096"/>
      </c:barChart>
      <c:catAx>
        <c:axId val="652638000"/>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652630096"/>
        <c:crosses val="autoZero"/>
        <c:auto val="1"/>
        <c:lblAlgn val="ctr"/>
        <c:lblOffset val="100"/>
        <c:noMultiLvlLbl val="0"/>
      </c:catAx>
      <c:valAx>
        <c:axId val="652630096"/>
        <c:scaling>
          <c:orientation val="minMax"/>
        </c:scaling>
        <c:delete val="0"/>
        <c:axPos val="l"/>
        <c:majorGridlines>
          <c:spPr>
            <a:ln w="9525" cap="flat" cmpd="sng" algn="ctr">
              <a:noFill/>
              <a:round/>
            </a:ln>
            <a:effectLst/>
          </c:spPr>
        </c:majorGridlines>
        <c:numFmt formatCode="#,##0_);[Red]\(#,##0\)"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6526380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Sheet1!$A$2:$W$2</c:f>
              <c:strCache>
                <c:ptCount val="23"/>
                <c:pt idx="0">
                  <c:v>R3</c:v>
                </c:pt>
                <c:pt idx="1">
                  <c:v>R4</c:v>
                </c:pt>
                <c:pt idx="2">
                  <c:v>R5</c:v>
                </c:pt>
                <c:pt idx="3">
                  <c:v>R6</c:v>
                </c:pt>
                <c:pt idx="4">
                  <c:v>R7</c:v>
                </c:pt>
                <c:pt idx="6">
                  <c:v>R3</c:v>
                </c:pt>
                <c:pt idx="7">
                  <c:v>R4</c:v>
                </c:pt>
                <c:pt idx="8">
                  <c:v>R5</c:v>
                </c:pt>
                <c:pt idx="9">
                  <c:v>R6</c:v>
                </c:pt>
                <c:pt idx="10">
                  <c:v>R7</c:v>
                </c:pt>
                <c:pt idx="12">
                  <c:v>R3</c:v>
                </c:pt>
                <c:pt idx="13">
                  <c:v>R4</c:v>
                </c:pt>
                <c:pt idx="14">
                  <c:v>R5</c:v>
                </c:pt>
                <c:pt idx="15">
                  <c:v>R6</c:v>
                </c:pt>
                <c:pt idx="16">
                  <c:v>R7</c:v>
                </c:pt>
                <c:pt idx="18">
                  <c:v>R3</c:v>
                </c:pt>
                <c:pt idx="19">
                  <c:v>R4</c:v>
                </c:pt>
                <c:pt idx="20">
                  <c:v>R5</c:v>
                </c:pt>
                <c:pt idx="21">
                  <c:v>R6</c:v>
                </c:pt>
                <c:pt idx="22">
                  <c:v>R7</c:v>
                </c:pt>
              </c:strCache>
            </c:strRef>
          </c:cat>
          <c:val>
            <c:numRef>
              <c:f>Sheet1!$A$3:$W$3</c:f>
              <c:numCache>
                <c:formatCode>#,##0_);[Red]\(#,##0\)</c:formatCode>
                <c:ptCount val="23"/>
                <c:pt idx="0">
                  <c:v>3841</c:v>
                </c:pt>
                <c:pt idx="1">
                  <c:v>3835</c:v>
                </c:pt>
                <c:pt idx="2">
                  <c:v>3801</c:v>
                </c:pt>
                <c:pt idx="3">
                  <c:v>3935</c:v>
                </c:pt>
                <c:pt idx="4">
                  <c:v>3777</c:v>
                </c:pt>
                <c:pt idx="6">
                  <c:v>6904</c:v>
                </c:pt>
                <c:pt idx="7">
                  <c:v>7680</c:v>
                </c:pt>
                <c:pt idx="8">
                  <c:v>8303</c:v>
                </c:pt>
                <c:pt idx="9">
                  <c:v>9165</c:v>
                </c:pt>
                <c:pt idx="10">
                  <c:v>8767</c:v>
                </c:pt>
                <c:pt idx="12">
                  <c:v>20436</c:v>
                </c:pt>
                <c:pt idx="13">
                  <c:v>23344</c:v>
                </c:pt>
                <c:pt idx="14">
                  <c:v>26501</c:v>
                </c:pt>
                <c:pt idx="15">
                  <c:v>30447</c:v>
                </c:pt>
                <c:pt idx="16">
                  <c:v>36646</c:v>
                </c:pt>
                <c:pt idx="18">
                  <c:v>1410</c:v>
                </c:pt>
                <c:pt idx="19">
                  <c:v>1502</c:v>
                </c:pt>
                <c:pt idx="20">
                  <c:v>1666</c:v>
                </c:pt>
                <c:pt idx="21">
                  <c:v>1787</c:v>
                </c:pt>
                <c:pt idx="22">
                  <c:v>1782</c:v>
                </c:pt>
              </c:numCache>
            </c:numRef>
          </c:val>
          <c:extLst>
            <c:ext xmlns:c16="http://schemas.microsoft.com/office/drawing/2014/chart" uri="{C3380CC4-5D6E-409C-BE32-E72D297353CC}">
              <c16:uniqueId val="{00000000-F52A-4570-ABA5-A4EE59A6540D}"/>
            </c:ext>
          </c:extLst>
        </c:ser>
        <c:dLbls>
          <c:dLblPos val="outEnd"/>
          <c:showLegendKey val="0"/>
          <c:showVal val="1"/>
          <c:showCatName val="0"/>
          <c:showSerName val="0"/>
          <c:showPercent val="0"/>
          <c:showBubbleSize val="0"/>
        </c:dLbls>
        <c:gapWidth val="219"/>
        <c:overlap val="-27"/>
        <c:axId val="1270001616"/>
        <c:axId val="1270009520"/>
      </c:barChart>
      <c:catAx>
        <c:axId val="1270001616"/>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270009520"/>
        <c:crosses val="autoZero"/>
        <c:auto val="1"/>
        <c:lblAlgn val="ctr"/>
        <c:lblOffset val="100"/>
        <c:noMultiLvlLbl val="0"/>
      </c:catAx>
      <c:valAx>
        <c:axId val="1270009520"/>
        <c:scaling>
          <c:orientation val="minMax"/>
        </c:scaling>
        <c:delete val="0"/>
        <c:axPos val="l"/>
        <c:majorGridlines>
          <c:spPr>
            <a:ln w="9525" cap="flat" cmpd="sng" algn="ctr">
              <a:noFill/>
              <a:round/>
            </a:ln>
            <a:effectLst/>
          </c:spPr>
        </c:majorGridlines>
        <c:numFmt formatCode="#,##0_);[Red]\(#,##0\)" sourceLinked="1"/>
        <c:majorTickMark val="cross"/>
        <c:minorTickMark val="none"/>
        <c:tickLblPos val="nextTo"/>
        <c:spPr>
          <a:noFill/>
          <a:ln>
            <a:solidFill>
              <a:schemeClr val="accent1"/>
            </a:solid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12700016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pieChart>
        <c:varyColors val="1"/>
        <c:ser>
          <c:idx val="0"/>
          <c:order val="0"/>
          <c:dPt>
            <c:idx val="0"/>
            <c:bubble3D val="0"/>
            <c:spPr>
              <a:solidFill>
                <a:schemeClr val="accent3">
                  <a:tint val="65000"/>
                </a:schemeClr>
              </a:solidFill>
              <a:ln w="19050">
                <a:solidFill>
                  <a:schemeClr val="lt1"/>
                </a:solidFill>
              </a:ln>
              <a:effectLst/>
            </c:spPr>
            <c:extLst>
              <c:ext xmlns:c16="http://schemas.microsoft.com/office/drawing/2014/chart" uri="{C3380CC4-5D6E-409C-BE32-E72D297353CC}">
                <c16:uniqueId val="{00000001-B695-4C7E-BAD2-1342457F30CA}"/>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B695-4C7E-BAD2-1342457F30CA}"/>
              </c:ext>
            </c:extLst>
          </c:dPt>
          <c:dPt>
            <c:idx val="2"/>
            <c:bubble3D val="0"/>
            <c:spPr>
              <a:solidFill>
                <a:schemeClr val="accent3">
                  <a:shade val="65000"/>
                </a:schemeClr>
              </a:solidFill>
              <a:ln w="19050">
                <a:solidFill>
                  <a:schemeClr val="lt1"/>
                </a:solidFill>
              </a:ln>
              <a:effectLst/>
            </c:spPr>
            <c:extLst>
              <c:ext xmlns:c16="http://schemas.microsoft.com/office/drawing/2014/chart" uri="{C3380CC4-5D6E-409C-BE32-E72D297353CC}">
                <c16:uniqueId val="{00000005-B695-4C7E-BAD2-1342457F30CA}"/>
              </c:ext>
            </c:extLst>
          </c:dPt>
          <c:dLbls>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ja-JP"/>
              </a:p>
            </c:txPr>
            <c:dLblPos val="in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Sheet1!$A$1:$C$1</c:f>
              <c:strCache>
                <c:ptCount val="3"/>
                <c:pt idx="0">
                  <c:v>移行</c:v>
                </c:pt>
                <c:pt idx="1">
                  <c:v>就Ａ</c:v>
                </c:pt>
                <c:pt idx="2">
                  <c:v>就Ｂ</c:v>
                </c:pt>
              </c:strCache>
            </c:strRef>
          </c:cat>
          <c:val>
            <c:numRef>
              <c:f>Sheet1!$A$2:$C$2</c:f>
              <c:numCache>
                <c:formatCode>0%</c:formatCode>
                <c:ptCount val="3"/>
                <c:pt idx="0">
                  <c:v>0.24</c:v>
                </c:pt>
                <c:pt idx="1">
                  <c:v>0.36</c:v>
                </c:pt>
                <c:pt idx="2">
                  <c:v>0.4</c:v>
                </c:pt>
              </c:numCache>
            </c:numRef>
          </c:val>
          <c:extLst>
            <c:ext xmlns:c16="http://schemas.microsoft.com/office/drawing/2014/chart" uri="{C3380CC4-5D6E-409C-BE32-E72D297353CC}">
              <c16:uniqueId val="{00000000-F724-414B-A4A9-68635ECFEF87}"/>
            </c:ext>
          </c:extLst>
        </c:ser>
        <c:dLbls>
          <c:dLblPos val="inEnd"/>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pieChart>
        <c:varyColors val="1"/>
        <c:ser>
          <c:idx val="0"/>
          <c:order val="0"/>
          <c:dPt>
            <c:idx val="0"/>
            <c:bubble3D val="0"/>
            <c:spPr>
              <a:solidFill>
                <a:schemeClr val="accent3">
                  <a:tint val="65000"/>
                </a:schemeClr>
              </a:solidFill>
              <a:ln w="19050">
                <a:solidFill>
                  <a:schemeClr val="lt1"/>
                </a:solidFill>
              </a:ln>
              <a:effectLst/>
            </c:spPr>
            <c:extLst>
              <c:ext xmlns:c16="http://schemas.microsoft.com/office/drawing/2014/chart" uri="{C3380CC4-5D6E-409C-BE32-E72D297353CC}">
                <c16:uniqueId val="{00000005-D1EC-42DD-B2B8-F0A3DF650481}"/>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4-D1EC-42DD-B2B8-F0A3DF650481}"/>
              </c:ext>
            </c:extLst>
          </c:dPt>
          <c:dPt>
            <c:idx val="2"/>
            <c:bubble3D val="0"/>
            <c:spPr>
              <a:solidFill>
                <a:schemeClr val="accent3">
                  <a:shade val="65000"/>
                </a:schemeClr>
              </a:solidFill>
              <a:ln w="19050">
                <a:solidFill>
                  <a:schemeClr val="lt1"/>
                </a:solidFill>
              </a:ln>
              <a:effectLst/>
            </c:spPr>
            <c:extLst>
              <c:ext xmlns:c16="http://schemas.microsoft.com/office/drawing/2014/chart" uri="{C3380CC4-5D6E-409C-BE32-E72D297353CC}">
                <c16:uniqueId val="{00000005-D155-4E2F-8A3A-93FF988DD707}"/>
              </c:ext>
            </c:extLst>
          </c:dPt>
          <c:dLbls>
            <c:dLbl>
              <c:idx val="0"/>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ja-JP"/>
                </a:p>
              </c:txPr>
              <c:dLblPos val="in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8.4545454545454549E-2"/>
                      <c:h val="0.16250000000000001"/>
                    </c:manualLayout>
                  </c15:layout>
                </c:ext>
                <c:ext xmlns:c16="http://schemas.microsoft.com/office/drawing/2014/chart" uri="{C3380CC4-5D6E-409C-BE32-E72D297353CC}">
                  <c16:uniqueId val="{00000005-D1EC-42DD-B2B8-F0A3DF650481}"/>
                </c:ext>
              </c:extLst>
            </c:dLbl>
            <c:dLbl>
              <c:idx val="1"/>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ja-JP"/>
                </a:p>
              </c:txPr>
              <c:dLblPos val="in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4-D1EC-42DD-B2B8-F0A3DF650481}"/>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ja-JP"/>
                </a:p>
              </c:txPr>
              <c:dLblPos val="in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5-D155-4E2F-8A3A-93FF988DD707}"/>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ja-JP"/>
              </a:p>
            </c:txPr>
            <c:dLblPos val="in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Sheet1!$A$1:$C$1</c:f>
              <c:strCache>
                <c:ptCount val="3"/>
                <c:pt idx="0">
                  <c:v>移行</c:v>
                </c:pt>
                <c:pt idx="1">
                  <c:v>就Ａ</c:v>
                </c:pt>
                <c:pt idx="2">
                  <c:v>就Ｂ</c:v>
                </c:pt>
              </c:strCache>
            </c:strRef>
          </c:cat>
          <c:val>
            <c:numRef>
              <c:f>Sheet1!$A$2:$C$2</c:f>
              <c:numCache>
                <c:formatCode>0%</c:formatCode>
                <c:ptCount val="3"/>
                <c:pt idx="0">
                  <c:v>0.08</c:v>
                </c:pt>
                <c:pt idx="1">
                  <c:v>0.18</c:v>
                </c:pt>
                <c:pt idx="2">
                  <c:v>0.74</c:v>
                </c:pt>
              </c:numCache>
            </c:numRef>
          </c:val>
          <c:extLst>
            <c:ext xmlns:c16="http://schemas.microsoft.com/office/drawing/2014/chart" uri="{C3380CC4-5D6E-409C-BE32-E72D297353CC}">
              <c16:uniqueId val="{00000000-D1EC-42DD-B2B8-F0A3DF650481}"/>
            </c:ext>
          </c:extLst>
        </c:ser>
        <c:dLbls>
          <c:dLblPos val="bestFit"/>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withinLinearReversed" id="23">
  <a:schemeClr val="accent3"/>
</cs:colorStyle>
</file>

<file path=ppt/charts/colors11.xml><?xml version="1.0" encoding="utf-8"?>
<cs:colorStyle xmlns:cs="http://schemas.microsoft.com/office/drawing/2012/chartStyle" xmlns:a="http://schemas.openxmlformats.org/drawingml/2006/main" meth="withinLinearReversed" id="23">
  <a:schemeClr val="accent3"/>
</cs:colorStyle>
</file>

<file path=ppt/charts/colors12.xml><?xml version="1.0" encoding="utf-8"?>
<cs:colorStyle xmlns:cs="http://schemas.microsoft.com/office/drawing/2012/chartStyle" xmlns:a="http://schemas.openxmlformats.org/drawingml/2006/main" meth="withinLinearReversed" id="23">
  <a:schemeClr val="accent3"/>
</cs:colorStyle>
</file>

<file path=ppt/charts/colors13.xml><?xml version="1.0" encoding="utf-8"?>
<cs:colorStyle xmlns:cs="http://schemas.microsoft.com/office/drawing/2012/chartStyle" xmlns:a="http://schemas.openxmlformats.org/drawingml/2006/main" meth="withinLinearReversed" id="23">
  <a:schemeClr val="accent3"/>
</cs:colorStyle>
</file>

<file path=ppt/charts/colors14.xml><?xml version="1.0" encoding="utf-8"?>
<cs:colorStyle xmlns:cs="http://schemas.microsoft.com/office/drawing/2012/chartStyle" xmlns:a="http://schemas.openxmlformats.org/drawingml/2006/main" meth="withinLinearReversed" id="23">
  <a:schemeClr val="accent3"/>
</cs:colorStyle>
</file>

<file path=ppt/charts/colors15.xml><?xml version="1.0" encoding="utf-8"?>
<cs:colorStyle xmlns:cs="http://schemas.microsoft.com/office/drawing/2012/chartStyle" xmlns:a="http://schemas.openxmlformats.org/drawingml/2006/main" meth="withinLinearReversed" id="23">
  <a:schemeClr val="accent3"/>
</cs:colorStyle>
</file>

<file path=ppt/charts/colors16.xml><?xml version="1.0" encoding="utf-8"?>
<cs:colorStyle xmlns:cs="http://schemas.microsoft.com/office/drawing/2012/chartStyle" xmlns:a="http://schemas.openxmlformats.org/drawingml/2006/main" meth="withinLinearReversed" id="23">
  <a:schemeClr val="accent3"/>
</cs:colorStyle>
</file>

<file path=ppt/charts/colors17.xml><?xml version="1.0" encoding="utf-8"?>
<cs:colorStyle xmlns:cs="http://schemas.microsoft.com/office/drawing/2012/chartStyle" xmlns:a="http://schemas.openxmlformats.org/drawingml/2006/main" meth="withinLinearReversed" id="23">
  <a:schemeClr val="accent3"/>
</cs:colorStyle>
</file>

<file path=ppt/charts/colors18.xml><?xml version="1.0" encoding="utf-8"?>
<cs:colorStyle xmlns:cs="http://schemas.microsoft.com/office/drawing/2012/chartStyle" xmlns:a="http://schemas.openxmlformats.org/drawingml/2006/main" meth="withinLinearReversed" id="23">
  <a:schemeClr val="accent3"/>
</cs:colorStyle>
</file>

<file path=ppt/charts/colors19.xml><?xml version="1.0" encoding="utf-8"?>
<cs:colorStyle xmlns:cs="http://schemas.microsoft.com/office/drawing/2012/chartStyle" xmlns:a="http://schemas.openxmlformats.org/drawingml/2006/main" meth="withinLinearReversed" id="23">
  <a:schemeClr val="accent3"/>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withinLinearReversed" id="23">
  <a:schemeClr val="accent3"/>
</cs:colorStyle>
</file>

<file path=ppt/charts/colors9.xml><?xml version="1.0" encoding="utf-8"?>
<cs:colorStyle xmlns:cs="http://schemas.microsoft.com/office/drawing/2012/chartStyle" xmlns:a="http://schemas.openxmlformats.org/drawingml/2006/main" meth="withinLinearReversed" id="23">
  <a:schemeClr val="accent3"/>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r>
              <a:rPr kumimoji="1" lang="en-US" altLang="ja-JP"/>
              <a:t>R3.9.7</a:t>
            </a:r>
            <a:r>
              <a:rPr kumimoji="1" lang="ja-JP" altLang="en-US"/>
              <a:t>　就労支援部会</a:t>
            </a:r>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B7A860B0-B60C-4DF2-9ACD-00034A1A0103}" type="slidenum">
              <a:rPr kumimoji="1" lang="ja-JP" altLang="en-US" smtClean="0"/>
              <a:t>‹#›</a:t>
            </a:fld>
            <a:endParaRPr kumimoji="1" lang="ja-JP" altLang="en-US"/>
          </a:p>
        </p:txBody>
      </p:sp>
    </p:spTree>
    <p:extLst>
      <p:ext uri="{BB962C8B-B14F-4D97-AF65-F5344CB8AC3E}">
        <p14:creationId xmlns:p14="http://schemas.microsoft.com/office/powerpoint/2010/main" val="2234360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r>
              <a:rPr kumimoji="1" lang="en-US" altLang="ja-JP"/>
              <a:t>R3.9.7</a:t>
            </a:r>
            <a:r>
              <a:rPr kumimoji="1" lang="ja-JP" altLang="en-US"/>
              <a:t>　就労支援部会</a:t>
            </a:r>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183485C-33B2-4594-9947-E3CCBB9B3B20}" type="slidenum">
              <a:rPr kumimoji="1" lang="ja-JP" altLang="en-US" smtClean="0"/>
              <a:t>‹#›</a:t>
            </a:fld>
            <a:endParaRPr kumimoji="1" lang="ja-JP" altLang="en-US"/>
          </a:p>
        </p:txBody>
      </p:sp>
    </p:spTree>
    <p:extLst>
      <p:ext uri="{BB962C8B-B14F-4D97-AF65-F5344CB8AC3E}">
        <p14:creationId xmlns:p14="http://schemas.microsoft.com/office/powerpoint/2010/main" val="172235303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4</a:t>
            </a:fld>
            <a:endParaRPr kumimoji="1" lang="ja-JP" altLang="en-US"/>
          </a:p>
        </p:txBody>
      </p:sp>
    </p:spTree>
    <p:extLst>
      <p:ext uri="{BB962C8B-B14F-4D97-AF65-F5344CB8AC3E}">
        <p14:creationId xmlns:p14="http://schemas.microsoft.com/office/powerpoint/2010/main" val="303627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21</a:t>
            </a:fld>
            <a:endParaRPr kumimoji="1" lang="ja-JP" altLang="en-US"/>
          </a:p>
        </p:txBody>
      </p:sp>
    </p:spTree>
    <p:extLst>
      <p:ext uri="{BB962C8B-B14F-4D97-AF65-F5344CB8AC3E}">
        <p14:creationId xmlns:p14="http://schemas.microsoft.com/office/powerpoint/2010/main" val="616909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10</a:t>
            </a:fld>
            <a:endParaRPr kumimoji="1" lang="ja-JP" altLang="en-US" dirty="0"/>
          </a:p>
        </p:txBody>
      </p:sp>
    </p:spTree>
    <p:extLst>
      <p:ext uri="{BB962C8B-B14F-4D97-AF65-F5344CB8AC3E}">
        <p14:creationId xmlns:p14="http://schemas.microsoft.com/office/powerpoint/2010/main" val="507080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11</a:t>
            </a:fld>
            <a:endParaRPr kumimoji="1" lang="ja-JP" altLang="en-US"/>
          </a:p>
        </p:txBody>
      </p:sp>
    </p:spTree>
    <p:extLst>
      <p:ext uri="{BB962C8B-B14F-4D97-AF65-F5344CB8AC3E}">
        <p14:creationId xmlns:p14="http://schemas.microsoft.com/office/powerpoint/2010/main" val="587515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13</a:t>
            </a:fld>
            <a:endParaRPr kumimoji="1" lang="ja-JP" altLang="en-US"/>
          </a:p>
        </p:txBody>
      </p:sp>
    </p:spTree>
    <p:extLst>
      <p:ext uri="{BB962C8B-B14F-4D97-AF65-F5344CB8AC3E}">
        <p14:creationId xmlns:p14="http://schemas.microsoft.com/office/powerpoint/2010/main" val="2020815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16</a:t>
            </a:fld>
            <a:endParaRPr kumimoji="1" lang="ja-JP" altLang="en-US"/>
          </a:p>
        </p:txBody>
      </p:sp>
    </p:spTree>
    <p:extLst>
      <p:ext uri="{BB962C8B-B14F-4D97-AF65-F5344CB8AC3E}">
        <p14:creationId xmlns:p14="http://schemas.microsoft.com/office/powerpoint/2010/main" val="3554356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17</a:t>
            </a:fld>
            <a:endParaRPr kumimoji="1" lang="ja-JP" altLang="en-US"/>
          </a:p>
        </p:txBody>
      </p:sp>
    </p:spTree>
    <p:extLst>
      <p:ext uri="{BB962C8B-B14F-4D97-AF65-F5344CB8AC3E}">
        <p14:creationId xmlns:p14="http://schemas.microsoft.com/office/powerpoint/2010/main" val="3550104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18</a:t>
            </a:fld>
            <a:endParaRPr kumimoji="1" lang="ja-JP" altLang="en-US"/>
          </a:p>
        </p:txBody>
      </p:sp>
    </p:spTree>
    <p:extLst>
      <p:ext uri="{BB962C8B-B14F-4D97-AF65-F5344CB8AC3E}">
        <p14:creationId xmlns:p14="http://schemas.microsoft.com/office/powerpoint/2010/main" val="2271066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19</a:t>
            </a:fld>
            <a:endParaRPr kumimoji="1" lang="ja-JP" altLang="en-US"/>
          </a:p>
        </p:txBody>
      </p:sp>
    </p:spTree>
    <p:extLst>
      <p:ext uri="{BB962C8B-B14F-4D97-AF65-F5344CB8AC3E}">
        <p14:creationId xmlns:p14="http://schemas.microsoft.com/office/powerpoint/2010/main" val="2589622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183485C-33B2-4594-9947-E3CCBB9B3B20}" type="slidenum">
              <a:rPr kumimoji="1" lang="ja-JP" altLang="en-US" smtClean="0"/>
              <a:t>20</a:t>
            </a:fld>
            <a:endParaRPr kumimoji="1" lang="ja-JP" altLang="en-US"/>
          </a:p>
        </p:txBody>
      </p:sp>
    </p:spTree>
    <p:extLst>
      <p:ext uri="{BB962C8B-B14F-4D97-AF65-F5344CB8AC3E}">
        <p14:creationId xmlns:p14="http://schemas.microsoft.com/office/powerpoint/2010/main" val="243313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A6449F9-90F9-44BC-A998-0E89A53E8E7A}" type="datetime1">
              <a:rPr kumimoji="1" lang="ja-JP" altLang="en-US" smtClean="0"/>
              <a:t>2025/8/26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3925488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74A27F-0E69-4538-B635-E7B985A4A699}" type="datetime1">
              <a:rPr kumimoji="1" lang="ja-JP" altLang="en-US" smtClean="0"/>
              <a:t>2025/8/26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1126296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0315BA-AD7D-4C77-B2E3-4A7F4BD9BE96}" type="datetime1">
              <a:rPr kumimoji="1" lang="ja-JP" altLang="en-US" smtClean="0"/>
              <a:t>2025/8/26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953238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CEFCA3-6C53-4DF1-AA33-28DA0E736BEA}" type="datetime1">
              <a:rPr kumimoji="1" lang="ja-JP" altLang="en-US" smtClean="0"/>
              <a:t>2025/8/26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2114704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7D79E99-7D32-4679-B193-6E5E5036E4D7}" type="datetime1">
              <a:rPr kumimoji="1" lang="ja-JP" altLang="en-US" smtClean="0"/>
              <a:t>2025/8/26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402469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B6DE42F-5BDB-49D5-B7E5-BC2CB5136DE4}" type="datetime1">
              <a:rPr kumimoji="1" lang="ja-JP" altLang="en-US" smtClean="0"/>
              <a:t>2025/8/26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2412933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7881B5F-4F69-41D2-8521-17F305C6B2ED}" type="datetime1">
              <a:rPr kumimoji="1" lang="ja-JP" altLang="en-US" smtClean="0"/>
              <a:t>2025/8/26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886960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6F005D-8282-4DD8-B65D-3AB810205970}" type="datetime1">
              <a:rPr kumimoji="1" lang="ja-JP" altLang="en-US" smtClean="0"/>
              <a:t>2025/8/26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3854451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2F41C0D-876B-49F9-BD47-92A392FADF22}" type="datetime1">
              <a:rPr kumimoji="1" lang="ja-JP" altLang="en-US" smtClean="0"/>
              <a:t>2025/8/26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3628984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BB66F7C-BEDD-4D68-867D-8DA2F4307F88}" type="datetime1">
              <a:rPr kumimoji="1" lang="ja-JP" altLang="en-US" smtClean="0"/>
              <a:t>2025/8/26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414071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483259-C4E6-4E1B-8438-C4D100DE4F20}" type="datetime1">
              <a:rPr kumimoji="1" lang="ja-JP" altLang="en-US" smtClean="0"/>
              <a:t>2025/8/26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2806031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0F66A2-05A7-435E-85BE-12CF40E32506}" type="datetime1">
              <a:rPr kumimoji="1" lang="ja-JP" altLang="en-US" smtClean="0"/>
              <a:t>2025/8/26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2542332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chart" Target="../charts/chart13.xml"/><Relationship Id="rId5" Type="http://schemas.openxmlformats.org/officeDocument/2006/relationships/chart" Target="../charts/chart12.xml"/><Relationship Id="rId4" Type="http://schemas.openxmlformats.org/officeDocument/2006/relationships/chart" Target="../charts/chart11.xml"/></Relationships>
</file>

<file path=ppt/slides/_rels/slide14.xml.rels><?xml version="1.0" encoding="UTF-8" standalone="yes"?>
<Relationships xmlns="http://schemas.openxmlformats.org/package/2006/relationships"><Relationship Id="rId3" Type="http://schemas.openxmlformats.org/officeDocument/2006/relationships/chart" Target="../charts/chart15.xml"/><Relationship Id="rId7" Type="http://schemas.openxmlformats.org/officeDocument/2006/relationships/chart" Target="../charts/chart19.xml"/><Relationship Id="rId2" Type="http://schemas.openxmlformats.org/officeDocument/2006/relationships/chart" Target="../charts/chart14.xml"/><Relationship Id="rId1" Type="http://schemas.openxmlformats.org/officeDocument/2006/relationships/slideLayout" Target="../slideLayouts/slideLayout7.xml"/><Relationship Id="rId6" Type="http://schemas.openxmlformats.org/officeDocument/2006/relationships/chart" Target="../charts/chart18.xml"/><Relationship Id="rId5" Type="http://schemas.openxmlformats.org/officeDocument/2006/relationships/chart" Target="../charts/chart17.xml"/><Relationship Id="rId4" Type="http://schemas.openxmlformats.org/officeDocument/2006/relationships/chart" Target="../charts/char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chart" Target="../charts/chart25.xml"/><Relationship Id="rId5" Type="http://schemas.openxmlformats.org/officeDocument/2006/relationships/chart" Target="../charts/chart24.xml"/><Relationship Id="rId4" Type="http://schemas.openxmlformats.org/officeDocument/2006/relationships/chart" Target="../charts/char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2092723"/>
            <a:ext cx="6858000" cy="2672554"/>
          </a:xfrm>
        </p:spPr>
        <p:txBody>
          <a:bodyPr anchor="ctr">
            <a:normAutofit/>
          </a:bodyPr>
          <a:lstStyle/>
          <a:p>
            <a:r>
              <a:rPr lang="ja-JP" altLang="ja-JP" sz="4400" dirty="0">
                <a:latin typeface="Meiryo UI" panose="020B0604030504040204" pitchFamily="50" charset="-128"/>
                <a:ea typeface="Meiryo UI" panose="020B0604030504040204" pitchFamily="50" charset="-128"/>
              </a:rPr>
              <a:t>就労人数調査</a:t>
            </a:r>
            <a:br>
              <a:rPr lang="en-US" altLang="ja-JP" sz="4400" dirty="0">
                <a:latin typeface="Meiryo UI" panose="020B0604030504040204" pitchFamily="50" charset="-128"/>
                <a:ea typeface="Meiryo UI" panose="020B0604030504040204" pitchFamily="50" charset="-128"/>
              </a:rPr>
            </a:br>
            <a:r>
              <a:rPr lang="ja-JP" altLang="ja-JP" sz="4400" dirty="0">
                <a:latin typeface="Meiryo UI" panose="020B0604030504040204" pitchFamily="50" charset="-128"/>
                <a:ea typeface="Meiryo UI" panose="020B0604030504040204" pitchFamily="50" charset="-128"/>
              </a:rPr>
              <a:t>（</a:t>
            </a:r>
            <a:r>
              <a:rPr lang="ja-JP" altLang="en-US" sz="4400" dirty="0">
                <a:latin typeface="Meiryo UI" panose="020B0604030504040204" pitchFamily="50" charset="-128"/>
                <a:ea typeface="Meiryo UI" panose="020B0604030504040204" pitchFamily="50" charset="-128"/>
              </a:rPr>
              <a:t>令和６</a:t>
            </a:r>
            <a:r>
              <a:rPr lang="ja-JP" altLang="ja-JP" sz="4400" dirty="0">
                <a:latin typeface="Meiryo UI" panose="020B0604030504040204" pitchFamily="50" charset="-128"/>
                <a:ea typeface="Meiryo UI" panose="020B0604030504040204" pitchFamily="50" charset="-128"/>
              </a:rPr>
              <a:t>年度実績）</a:t>
            </a:r>
            <a:br>
              <a:rPr lang="en-US" altLang="ja-JP" sz="4400" dirty="0">
                <a:latin typeface="Meiryo UI" panose="020B0604030504040204" pitchFamily="50" charset="-128"/>
                <a:ea typeface="Meiryo UI" panose="020B0604030504040204" pitchFamily="50" charset="-128"/>
              </a:rPr>
            </a:br>
            <a:r>
              <a:rPr lang="ja-JP" altLang="ja-JP" sz="4400" dirty="0">
                <a:latin typeface="Meiryo UI" panose="020B0604030504040204" pitchFamily="50" charset="-128"/>
                <a:ea typeface="Meiryo UI" panose="020B0604030504040204" pitchFamily="50" charset="-128"/>
              </a:rPr>
              <a:t>調査結果</a:t>
            </a:r>
            <a:r>
              <a:rPr lang="ja-JP" altLang="en-US" sz="4400" dirty="0">
                <a:latin typeface="Meiryo UI" panose="020B0604030504040204" pitchFamily="50" charset="-128"/>
                <a:ea typeface="Meiryo UI" panose="020B0604030504040204" pitchFamily="50" charset="-128"/>
              </a:rPr>
              <a:t>等</a:t>
            </a:r>
            <a:br>
              <a:rPr lang="en-US" altLang="ja-JP" sz="4400" dirty="0">
                <a:latin typeface="Meiryo UI" panose="020B0604030504040204" pitchFamily="50" charset="-128"/>
                <a:ea typeface="Meiryo UI" panose="020B0604030504040204" pitchFamily="50" charset="-128"/>
              </a:rPr>
            </a:br>
            <a:r>
              <a:rPr lang="en-US" altLang="ja-JP" sz="4400" dirty="0">
                <a:latin typeface="Meiryo UI" panose="020B0604030504040204" pitchFamily="50" charset="-128"/>
                <a:ea typeface="Meiryo UI" panose="020B0604030504040204" pitchFamily="50" charset="-128"/>
              </a:rPr>
              <a:t>【</a:t>
            </a:r>
            <a:r>
              <a:rPr lang="ja-JP" altLang="en-US" sz="4400" dirty="0">
                <a:latin typeface="Meiryo UI" panose="020B0604030504040204" pitchFamily="50" charset="-128"/>
                <a:ea typeface="Meiryo UI" panose="020B0604030504040204" pitchFamily="50" charset="-128"/>
              </a:rPr>
              <a:t>速報</a:t>
            </a:r>
            <a:r>
              <a:rPr lang="en-US" altLang="ja-JP" sz="4400">
                <a:latin typeface="Meiryo UI" panose="020B0604030504040204" pitchFamily="50" charset="-128"/>
                <a:ea typeface="Meiryo UI" panose="020B0604030504040204" pitchFamily="50" charset="-128"/>
              </a:rPr>
              <a:t>】</a:t>
            </a:r>
            <a:endParaRPr kumimoji="1" lang="ja-JP" altLang="en-US" sz="44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9B4E7C66-E236-42A3-BA9F-4527269E02C0}"/>
              </a:ext>
            </a:extLst>
          </p:cNvPr>
          <p:cNvSpPr txBox="1"/>
          <p:nvPr/>
        </p:nvSpPr>
        <p:spPr>
          <a:xfrm>
            <a:off x="4867064" y="735120"/>
            <a:ext cx="4572000" cy="369332"/>
          </a:xfrm>
          <a:prstGeom prst="rect">
            <a:avLst/>
          </a:prstGeom>
          <a:noFill/>
        </p:spPr>
        <p:txBody>
          <a:bodyPr wrap="square">
            <a:spAutoFit/>
          </a:bodyPr>
          <a:lstStyle/>
          <a:p>
            <a:r>
              <a:rPr lang="ja-JP" altLang="en-US" dirty="0">
                <a:latin typeface="Meiryo UI" panose="020B0604030504040204" pitchFamily="50" charset="-128"/>
                <a:ea typeface="Meiryo UI" panose="020B0604030504040204" pitchFamily="50" charset="-128"/>
              </a:rPr>
              <a:t>大阪府福祉部障がい福祉室自立支援課</a:t>
            </a:r>
          </a:p>
        </p:txBody>
      </p:sp>
      <p:sp>
        <p:nvSpPr>
          <p:cNvPr id="5" name="スライド番号プレースホルダー 3">
            <a:extLst>
              <a:ext uri="{FF2B5EF4-FFF2-40B4-BE49-F238E27FC236}">
                <a16:creationId xmlns:a16="http://schemas.microsoft.com/office/drawing/2014/main" id="{9F89A449-3E4E-4681-A9FF-FF9B1DB4D930}"/>
              </a:ext>
            </a:extLst>
          </p:cNvPr>
          <p:cNvSpPr>
            <a:spLocks noGrp="1"/>
          </p:cNvSpPr>
          <p:nvPr>
            <p:ph type="sldNum" sz="quarter" idx="12"/>
          </p:nvPr>
        </p:nvSpPr>
        <p:spPr>
          <a:xfrm>
            <a:off x="6972300" y="6372486"/>
            <a:ext cx="2057400" cy="365125"/>
          </a:xfrm>
        </p:spPr>
        <p:txBody>
          <a:bodyPr/>
          <a:lstStyle/>
          <a:p>
            <a:fld id="{F7C2ABA0-2C79-4E71-91B6-07983140A210}" type="slidenum">
              <a:rPr kumimoji="1" lang="ja-JP" altLang="en-US" smtClean="0"/>
              <a:t>1</a:t>
            </a:fld>
            <a:endParaRPr kumimoji="1" lang="ja-JP" altLang="en-US" dirty="0"/>
          </a:p>
        </p:txBody>
      </p:sp>
      <p:sp>
        <p:nvSpPr>
          <p:cNvPr id="3" name="テキスト ボックス 2">
            <a:extLst>
              <a:ext uri="{FF2B5EF4-FFF2-40B4-BE49-F238E27FC236}">
                <a16:creationId xmlns:a16="http://schemas.microsoft.com/office/drawing/2014/main" id="{7208786D-A8F1-4E0C-9708-814312110003}"/>
              </a:ext>
            </a:extLst>
          </p:cNvPr>
          <p:cNvSpPr txBox="1"/>
          <p:nvPr/>
        </p:nvSpPr>
        <p:spPr>
          <a:xfrm>
            <a:off x="8123766" y="116182"/>
            <a:ext cx="905934" cy="369332"/>
          </a:xfrm>
          <a:prstGeom prst="rect">
            <a:avLst/>
          </a:prstGeom>
          <a:noFill/>
          <a:ln w="6350">
            <a:solidFill>
              <a:schemeClr val="tx1"/>
            </a:solidFill>
          </a:ln>
        </p:spPr>
        <p:txBody>
          <a:bodyPr wrap="square" rtlCol="0">
            <a:spAutoFit/>
          </a:bodyPr>
          <a:lstStyle/>
          <a:p>
            <a:pPr algn="ctr"/>
            <a:r>
              <a:rPr kumimoji="1" lang="ja-JP" altLang="en-US" dirty="0"/>
              <a:t>資料２</a:t>
            </a:r>
          </a:p>
        </p:txBody>
      </p:sp>
    </p:spTree>
    <p:extLst>
      <p:ext uri="{BB962C8B-B14F-4D97-AF65-F5344CB8AC3E}">
        <p14:creationId xmlns:p14="http://schemas.microsoft.com/office/powerpoint/2010/main" val="2398946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878082" y="560961"/>
            <a:ext cx="3784978" cy="338554"/>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各年度３月３１日時点の手帳所持者数</a:t>
            </a:r>
            <a:endParaRPr lang="en-US" altLang="ja-JP" sz="1600"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7155887" y="2625460"/>
            <a:ext cx="1690226" cy="26161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出典：福祉行政の概要</a:t>
            </a:r>
            <a:endParaRPr lang="en-US" altLang="ja-JP" sz="1100"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4212C816-F9F5-4C6B-81AC-28BD4376D17F}"/>
              </a:ext>
            </a:extLst>
          </p:cNvPr>
          <p:cNvGraphicFramePr>
            <a:graphicFrameLocks noGrp="1"/>
          </p:cNvGraphicFramePr>
          <p:nvPr>
            <p:extLst>
              <p:ext uri="{D42A27DB-BD31-4B8C-83A1-F6EECF244321}">
                <p14:modId xmlns:p14="http://schemas.microsoft.com/office/powerpoint/2010/main" val="2002967858"/>
              </p:ext>
            </p:extLst>
          </p:nvPr>
        </p:nvGraphicFramePr>
        <p:xfrm>
          <a:off x="1605184" y="1002724"/>
          <a:ext cx="5933631" cy="1387814"/>
        </p:xfrm>
        <a:graphic>
          <a:graphicData uri="http://schemas.openxmlformats.org/drawingml/2006/table">
            <a:tbl>
              <a:tblPr/>
              <a:tblGrid>
                <a:gridCol w="1938846">
                  <a:extLst>
                    <a:ext uri="{9D8B030D-6E8A-4147-A177-3AD203B41FA5}">
                      <a16:colId xmlns:a16="http://schemas.microsoft.com/office/drawing/2014/main" val="737133311"/>
                    </a:ext>
                  </a:extLst>
                </a:gridCol>
                <a:gridCol w="798957">
                  <a:extLst>
                    <a:ext uri="{9D8B030D-6E8A-4147-A177-3AD203B41FA5}">
                      <a16:colId xmlns:a16="http://schemas.microsoft.com/office/drawing/2014/main" val="2964158438"/>
                    </a:ext>
                  </a:extLst>
                </a:gridCol>
                <a:gridCol w="798957">
                  <a:extLst>
                    <a:ext uri="{9D8B030D-6E8A-4147-A177-3AD203B41FA5}">
                      <a16:colId xmlns:a16="http://schemas.microsoft.com/office/drawing/2014/main" val="3855414128"/>
                    </a:ext>
                  </a:extLst>
                </a:gridCol>
                <a:gridCol w="798957">
                  <a:extLst>
                    <a:ext uri="{9D8B030D-6E8A-4147-A177-3AD203B41FA5}">
                      <a16:colId xmlns:a16="http://schemas.microsoft.com/office/drawing/2014/main" val="2067240438"/>
                    </a:ext>
                  </a:extLst>
                </a:gridCol>
                <a:gridCol w="798957">
                  <a:extLst>
                    <a:ext uri="{9D8B030D-6E8A-4147-A177-3AD203B41FA5}">
                      <a16:colId xmlns:a16="http://schemas.microsoft.com/office/drawing/2014/main" val="3698044981"/>
                    </a:ext>
                  </a:extLst>
                </a:gridCol>
                <a:gridCol w="798957">
                  <a:extLst>
                    <a:ext uri="{9D8B030D-6E8A-4147-A177-3AD203B41FA5}">
                      <a16:colId xmlns:a16="http://schemas.microsoft.com/office/drawing/2014/main" val="526018456"/>
                    </a:ext>
                  </a:extLst>
                </a:gridCol>
              </a:tblGrid>
              <a:tr h="273192">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R3.3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R4.3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R5.3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R6.3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R</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7</a:t>
                      </a:r>
                      <a:r>
                        <a:rPr lang="en-US" sz="11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01147535"/>
                  </a:ext>
                </a:extLst>
              </a:tr>
              <a:tr h="273192">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身体障がい者手帳</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380,485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377,667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375,582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372,963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371,667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6485612"/>
                  </a:ext>
                </a:extLst>
              </a:tr>
              <a:tr h="273192">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療育手帳</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91,962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95,624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100,261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104,638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109,356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4919842"/>
                  </a:ext>
                </a:extLst>
              </a:tr>
              <a:tr h="284119">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精神障がい者保健福祉手帳</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104,629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111,415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119,115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126,668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135,916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3357676"/>
                  </a:ext>
                </a:extLst>
              </a:tr>
              <a:tr h="284119">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合計</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577,076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584,706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594,958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604,269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616,939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69846"/>
                  </a:ext>
                </a:extLst>
              </a:tr>
            </a:tbl>
          </a:graphicData>
        </a:graphic>
      </p:graphicFrame>
      <p:sp>
        <p:nvSpPr>
          <p:cNvPr id="15" name="テキスト ボックス 14">
            <a:extLst>
              <a:ext uri="{FF2B5EF4-FFF2-40B4-BE49-F238E27FC236}">
                <a16:creationId xmlns:a16="http://schemas.microsoft.com/office/drawing/2014/main" id="{829E7AEE-57F5-4EE0-AF81-00A2E08C6093}"/>
              </a:ext>
            </a:extLst>
          </p:cNvPr>
          <p:cNvSpPr txBox="1"/>
          <p:nvPr/>
        </p:nvSpPr>
        <p:spPr>
          <a:xfrm>
            <a:off x="1289748" y="6046443"/>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身体障がい者手帳</a:t>
            </a:r>
          </a:p>
        </p:txBody>
      </p:sp>
      <p:sp>
        <p:nvSpPr>
          <p:cNvPr id="18" name="テキスト ボックス 17">
            <a:extLst>
              <a:ext uri="{FF2B5EF4-FFF2-40B4-BE49-F238E27FC236}">
                <a16:creationId xmlns:a16="http://schemas.microsoft.com/office/drawing/2014/main" id="{8CEBF698-5B9F-4DA9-AE53-26EB2DB77472}"/>
              </a:ext>
            </a:extLst>
          </p:cNvPr>
          <p:cNvSpPr txBox="1"/>
          <p:nvPr/>
        </p:nvSpPr>
        <p:spPr>
          <a:xfrm>
            <a:off x="3919508" y="6046443"/>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療育手帳</a:t>
            </a:r>
          </a:p>
        </p:txBody>
      </p:sp>
      <p:sp>
        <p:nvSpPr>
          <p:cNvPr id="19" name="テキスト ボックス 18">
            <a:extLst>
              <a:ext uri="{FF2B5EF4-FFF2-40B4-BE49-F238E27FC236}">
                <a16:creationId xmlns:a16="http://schemas.microsoft.com/office/drawing/2014/main" id="{8259EC9A-8ADC-4E20-AE74-948DDD5EEA87}"/>
              </a:ext>
            </a:extLst>
          </p:cNvPr>
          <p:cNvSpPr txBox="1"/>
          <p:nvPr/>
        </p:nvSpPr>
        <p:spPr>
          <a:xfrm>
            <a:off x="6316345" y="6045157"/>
            <a:ext cx="2141853" cy="261610"/>
          </a:xfrm>
          <a:prstGeom prst="rect">
            <a:avLst/>
          </a:prstGeom>
          <a:noFill/>
        </p:spPr>
        <p:txBody>
          <a:bodyPr wrap="square" rtlCol="0">
            <a:spAutoFit/>
          </a:bodyPr>
          <a:lstStyle/>
          <a:p>
            <a:pPr marL="0" algn="ctr" rtl="0" eaLnBrk="1" fontAlgn="ctr" latinLnBrk="0" hangingPunct="1">
              <a:spcBef>
                <a:spcPts val="0"/>
              </a:spcBef>
              <a:spcAft>
                <a:spcPts val="0"/>
              </a:spcAft>
            </a:pPr>
            <a:r>
              <a:rPr kumimoji="1" lang="ja-JP" altLang="ja-JP" sz="1100" b="0" i="0" u="none" strike="noStrike" kern="1200" dirty="0">
                <a:solidFill>
                  <a:srgbClr val="000000"/>
                </a:solidFill>
                <a:effectLst/>
                <a:latin typeface="Meiryo UI" panose="020B0604030504040204" pitchFamily="50" charset="-128"/>
                <a:ea typeface="Meiryo UI" panose="020B0604030504040204" pitchFamily="50" charset="-128"/>
              </a:rPr>
              <a:t>精神障がい者保健福祉手帳</a:t>
            </a:r>
            <a:endParaRPr lang="ja-JP" altLang="ja-JP" sz="1800" b="0" i="0" u="none" strike="noStrike" dirty="0">
              <a:effectLst/>
              <a:latin typeface="Arial" panose="020B0604020202020204" pitchFamily="34" charset="0"/>
            </a:endParaRPr>
          </a:p>
        </p:txBody>
      </p:sp>
      <p:sp>
        <p:nvSpPr>
          <p:cNvPr id="13" name="スライド番号プレースホルダー 3">
            <a:extLst>
              <a:ext uri="{FF2B5EF4-FFF2-40B4-BE49-F238E27FC236}">
                <a16:creationId xmlns:a16="http://schemas.microsoft.com/office/drawing/2014/main" id="{2E70D822-E649-4F9E-A772-9E11BF8D8337}"/>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10</a:t>
            </a:fld>
            <a:endParaRPr lang="ja-JP" altLang="en-US" dirty="0"/>
          </a:p>
        </p:txBody>
      </p:sp>
      <p:graphicFrame>
        <p:nvGraphicFramePr>
          <p:cNvPr id="10" name="グラフ 9">
            <a:extLst>
              <a:ext uri="{FF2B5EF4-FFF2-40B4-BE49-F238E27FC236}">
                <a16:creationId xmlns:a16="http://schemas.microsoft.com/office/drawing/2014/main" id="{3A074EA8-5E98-4C28-BDE2-8457B63EE3D2}"/>
              </a:ext>
            </a:extLst>
          </p:cNvPr>
          <p:cNvGraphicFramePr/>
          <p:nvPr>
            <p:extLst>
              <p:ext uri="{D42A27DB-BD31-4B8C-83A1-F6EECF244321}">
                <p14:modId xmlns:p14="http://schemas.microsoft.com/office/powerpoint/2010/main" val="916171120"/>
              </p:ext>
            </p:extLst>
          </p:nvPr>
        </p:nvGraphicFramePr>
        <p:xfrm>
          <a:off x="339089" y="2716580"/>
          <a:ext cx="8280000" cy="32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58848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163455" y="558177"/>
            <a:ext cx="6817091"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各年度４月１日時点での就労系サービスの利用者数</a:t>
            </a:r>
            <a:r>
              <a:rPr lang="ja-JP" altLang="en-US" sz="1600" dirty="0">
                <a:latin typeface="Meiryo UI" panose="020B0604030504040204" pitchFamily="50" charset="-128"/>
                <a:ea typeface="Meiryo UI" panose="020B0604030504040204" pitchFamily="50" charset="-128"/>
              </a:rPr>
              <a:t>（就労人数調査ベース）</a:t>
            </a:r>
            <a:endParaRPr lang="en-US" altLang="ja-JP" sz="1600" dirty="0">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0239C3ED-0425-468D-83AB-241E4FFA876C}"/>
              </a:ext>
            </a:extLst>
          </p:cNvPr>
          <p:cNvGraphicFramePr>
            <a:graphicFrameLocks noGrp="1"/>
          </p:cNvGraphicFramePr>
          <p:nvPr>
            <p:extLst>
              <p:ext uri="{D42A27DB-BD31-4B8C-83A1-F6EECF244321}">
                <p14:modId xmlns:p14="http://schemas.microsoft.com/office/powerpoint/2010/main" val="3327869679"/>
              </p:ext>
            </p:extLst>
          </p:nvPr>
        </p:nvGraphicFramePr>
        <p:xfrm>
          <a:off x="1889635" y="1000744"/>
          <a:ext cx="5180500" cy="1661891"/>
        </p:xfrm>
        <a:graphic>
          <a:graphicData uri="http://schemas.openxmlformats.org/drawingml/2006/table">
            <a:tbl>
              <a:tblPr/>
              <a:tblGrid>
                <a:gridCol w="1594000">
                  <a:extLst>
                    <a:ext uri="{9D8B030D-6E8A-4147-A177-3AD203B41FA5}">
                      <a16:colId xmlns:a16="http://schemas.microsoft.com/office/drawing/2014/main" val="1382636714"/>
                    </a:ext>
                  </a:extLst>
                </a:gridCol>
                <a:gridCol w="717300">
                  <a:extLst>
                    <a:ext uri="{9D8B030D-6E8A-4147-A177-3AD203B41FA5}">
                      <a16:colId xmlns:a16="http://schemas.microsoft.com/office/drawing/2014/main" val="2098753522"/>
                    </a:ext>
                  </a:extLst>
                </a:gridCol>
                <a:gridCol w="717300">
                  <a:extLst>
                    <a:ext uri="{9D8B030D-6E8A-4147-A177-3AD203B41FA5}">
                      <a16:colId xmlns:a16="http://schemas.microsoft.com/office/drawing/2014/main" val="2824523409"/>
                    </a:ext>
                  </a:extLst>
                </a:gridCol>
                <a:gridCol w="717300">
                  <a:extLst>
                    <a:ext uri="{9D8B030D-6E8A-4147-A177-3AD203B41FA5}">
                      <a16:colId xmlns:a16="http://schemas.microsoft.com/office/drawing/2014/main" val="3669535466"/>
                    </a:ext>
                  </a:extLst>
                </a:gridCol>
                <a:gridCol w="717300">
                  <a:extLst>
                    <a:ext uri="{9D8B030D-6E8A-4147-A177-3AD203B41FA5}">
                      <a16:colId xmlns:a16="http://schemas.microsoft.com/office/drawing/2014/main" val="2161309304"/>
                    </a:ext>
                  </a:extLst>
                </a:gridCol>
                <a:gridCol w="717300">
                  <a:extLst>
                    <a:ext uri="{9D8B030D-6E8A-4147-A177-3AD203B41FA5}">
                      <a16:colId xmlns:a16="http://schemas.microsoft.com/office/drawing/2014/main" val="3206041889"/>
                    </a:ext>
                  </a:extLst>
                </a:gridCol>
              </a:tblGrid>
              <a:tr h="273126">
                <a:tc>
                  <a:txBody>
                    <a:bodyPr/>
                    <a:lstStyle/>
                    <a:p>
                      <a:pPr algn="ctr" fontAlgn="b"/>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100" b="0" i="0" u="none" strike="noStrike" dirty="0">
                          <a:solidFill>
                            <a:srgbClr val="000000"/>
                          </a:solidFill>
                          <a:effectLst/>
                          <a:latin typeface="Meiryo UI" panose="020B0604030504040204" pitchFamily="50" charset="-128"/>
                          <a:ea typeface="Meiryo UI" panose="020B0604030504040204" pitchFamily="50" charset="-128"/>
                        </a:rPr>
                        <a:t>R3.4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100" b="0" i="0" u="none" strike="noStrike" dirty="0">
                          <a:solidFill>
                            <a:srgbClr val="000000"/>
                          </a:solidFill>
                          <a:effectLst/>
                          <a:latin typeface="Meiryo UI" panose="020B0604030504040204" pitchFamily="50" charset="-128"/>
                          <a:ea typeface="Meiryo UI" panose="020B0604030504040204" pitchFamily="50" charset="-128"/>
                        </a:rPr>
                        <a:t>R4.4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100" b="0" i="0" u="none" strike="noStrike" dirty="0">
                          <a:solidFill>
                            <a:srgbClr val="000000"/>
                          </a:solidFill>
                          <a:effectLst/>
                          <a:latin typeface="Meiryo UI" panose="020B0604030504040204" pitchFamily="50" charset="-128"/>
                          <a:ea typeface="Meiryo UI" panose="020B0604030504040204" pitchFamily="50" charset="-128"/>
                        </a:rPr>
                        <a:t>R5.4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100" b="0" i="0" u="none" strike="noStrike" dirty="0">
                          <a:solidFill>
                            <a:srgbClr val="000000"/>
                          </a:solidFill>
                          <a:effectLst/>
                          <a:latin typeface="Meiryo UI" panose="020B0604030504040204" pitchFamily="50" charset="-128"/>
                          <a:ea typeface="Meiryo UI" panose="020B0604030504040204" pitchFamily="50" charset="-128"/>
                        </a:rPr>
                        <a:t>R6.4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sz="1100" b="0" i="0" u="none" strike="noStrike" dirty="0">
                          <a:solidFill>
                            <a:srgbClr val="000000"/>
                          </a:solidFill>
                          <a:effectLst/>
                          <a:latin typeface="Meiryo UI" panose="020B0604030504040204" pitchFamily="50" charset="-128"/>
                          <a:ea typeface="Meiryo UI" panose="020B0604030504040204" pitchFamily="50" charset="-128"/>
                        </a:rPr>
                        <a:t>R</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7</a:t>
                      </a:r>
                      <a:r>
                        <a:rPr lang="en-US" sz="1100" b="0" i="0" u="none" strike="noStrike" dirty="0">
                          <a:solidFill>
                            <a:srgbClr val="000000"/>
                          </a:solidFill>
                          <a:effectLst/>
                          <a:latin typeface="Meiryo UI" panose="020B0604030504040204" pitchFamily="50" charset="-128"/>
                          <a:ea typeface="Meiryo UI" panose="020B0604030504040204" pitchFamily="50" charset="-128"/>
                        </a:rPr>
                        <a:t>.4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645207343"/>
                  </a:ext>
                </a:extLst>
              </a:tr>
              <a:tr h="273126">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就労移行支援</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3,841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3,835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3,801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3,935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3,777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5507"/>
                  </a:ext>
                </a:extLst>
              </a:tr>
              <a:tr h="273126">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就労継続支援</a:t>
                      </a:r>
                      <a:r>
                        <a:rPr lang="en-US" sz="1100" b="0" i="0" u="none" strike="noStrike" dirty="0">
                          <a:solidFill>
                            <a:srgbClr val="000000"/>
                          </a:solidFill>
                          <a:effectLst/>
                          <a:latin typeface="Meiryo UI" panose="020B0604030504040204" pitchFamily="50" charset="-128"/>
                          <a:ea typeface="Meiryo UI" panose="020B0604030504040204" pitchFamily="50" charset="-128"/>
                        </a:rPr>
                        <a:t>Ａ</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型</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6,904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7,680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8,303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9,165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8,767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921399"/>
                  </a:ext>
                </a:extLst>
              </a:tr>
              <a:tr h="273126">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就労継続支援</a:t>
                      </a:r>
                      <a:r>
                        <a:rPr lang="en-US" sz="1100" b="0" i="0" u="none" strike="noStrike" dirty="0">
                          <a:solidFill>
                            <a:srgbClr val="000000"/>
                          </a:solidFill>
                          <a:effectLst/>
                          <a:latin typeface="Meiryo UI" panose="020B0604030504040204" pitchFamily="50" charset="-128"/>
                          <a:ea typeface="Meiryo UI" panose="020B0604030504040204" pitchFamily="50" charset="-128"/>
                        </a:rPr>
                        <a:t>Ｂ</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型</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20,436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23,344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26,501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30,447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36,646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8193678"/>
                  </a:ext>
                </a:extLst>
              </a:tr>
              <a:tr h="285335">
                <a:tc>
                  <a:txBody>
                    <a:bodyPr/>
                    <a:lstStyle/>
                    <a:p>
                      <a:pPr algn="ctr" fontAlgn="b"/>
                      <a:r>
                        <a:rPr lang="zh-CN" altLang="en-US" sz="1100" b="0" i="0" u="none" strike="noStrike" dirty="0">
                          <a:solidFill>
                            <a:srgbClr val="000000"/>
                          </a:solidFill>
                          <a:effectLst/>
                          <a:latin typeface="Meiryo UI" panose="020B0604030504040204" pitchFamily="50" charset="-128"/>
                          <a:ea typeface="Meiryo UI" panose="020B0604030504040204" pitchFamily="50" charset="-128"/>
                        </a:rPr>
                        <a:t>就労定着支援</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1,410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1,502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1,666</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1,787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1,782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8166679"/>
                  </a:ext>
                </a:extLst>
              </a:tr>
              <a:tr h="284052">
                <a:tc>
                  <a:txBody>
                    <a:bodyPr/>
                    <a:lstStyle/>
                    <a:p>
                      <a:pPr algn="ctr" fontAlgn="b"/>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合計</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32,591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36,361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1" i="0" u="none" strike="noStrike" dirty="0">
                          <a:solidFill>
                            <a:schemeClr val="tx1"/>
                          </a:solidFill>
                          <a:effectLst/>
                          <a:latin typeface="Meiryo UI" panose="020B0604030504040204" pitchFamily="50" charset="-128"/>
                          <a:ea typeface="Meiryo UI" panose="020B0604030504040204" pitchFamily="50" charset="-128"/>
                        </a:rPr>
                        <a:t>40,271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45,334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50,972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384354"/>
                  </a:ext>
                </a:extLst>
              </a:tr>
            </a:tbl>
          </a:graphicData>
        </a:graphic>
      </p:graphicFrame>
      <p:sp>
        <p:nvSpPr>
          <p:cNvPr id="11" name="テキスト ボックス 10">
            <a:extLst>
              <a:ext uri="{FF2B5EF4-FFF2-40B4-BE49-F238E27FC236}">
                <a16:creationId xmlns:a16="http://schemas.microsoft.com/office/drawing/2014/main" id="{829E7AEE-57F5-4EE0-AF81-00A2E08C6093}"/>
              </a:ext>
            </a:extLst>
          </p:cNvPr>
          <p:cNvSpPr txBox="1"/>
          <p:nvPr/>
        </p:nvSpPr>
        <p:spPr>
          <a:xfrm>
            <a:off x="1033532" y="6043921"/>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就労移行支援</a:t>
            </a:r>
          </a:p>
        </p:txBody>
      </p:sp>
      <p:sp>
        <p:nvSpPr>
          <p:cNvPr id="12" name="テキスト ボックス 11">
            <a:extLst>
              <a:ext uri="{FF2B5EF4-FFF2-40B4-BE49-F238E27FC236}">
                <a16:creationId xmlns:a16="http://schemas.microsoft.com/office/drawing/2014/main" id="{829E7AEE-57F5-4EE0-AF81-00A2E08C6093}"/>
              </a:ext>
            </a:extLst>
          </p:cNvPr>
          <p:cNvSpPr txBox="1"/>
          <p:nvPr/>
        </p:nvSpPr>
        <p:spPr>
          <a:xfrm>
            <a:off x="2995259" y="6043921"/>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就労継続支援Ａ型</a:t>
            </a:r>
          </a:p>
        </p:txBody>
      </p:sp>
      <p:sp>
        <p:nvSpPr>
          <p:cNvPr id="14" name="テキスト ボックス 13">
            <a:extLst>
              <a:ext uri="{FF2B5EF4-FFF2-40B4-BE49-F238E27FC236}">
                <a16:creationId xmlns:a16="http://schemas.microsoft.com/office/drawing/2014/main" id="{829E7AEE-57F5-4EE0-AF81-00A2E08C6093}"/>
              </a:ext>
            </a:extLst>
          </p:cNvPr>
          <p:cNvSpPr txBox="1"/>
          <p:nvPr/>
        </p:nvSpPr>
        <p:spPr>
          <a:xfrm>
            <a:off x="4965453" y="6043921"/>
            <a:ext cx="1690226" cy="261610"/>
          </a:xfrm>
          <a:prstGeom prst="rect">
            <a:avLst/>
          </a:prstGeom>
          <a:noFill/>
        </p:spPr>
        <p:txBody>
          <a:bodyPr wrap="square" rtlCol="0">
            <a:spAutoFit/>
          </a:bodyPr>
          <a:lstStyle/>
          <a:p>
            <a:pPr algn="ctr" fontAlgn="ctr"/>
            <a:r>
              <a:rPr lang="ja-JP" altLang="en-US" sz="1100" dirty="0">
                <a:solidFill>
                  <a:srgbClr val="000000"/>
                </a:solidFill>
                <a:latin typeface="Meiryo UI" panose="020B0604030504040204" pitchFamily="50" charset="-128"/>
                <a:ea typeface="Meiryo UI" panose="020B0604030504040204" pitchFamily="50" charset="-128"/>
              </a:rPr>
              <a:t>就労継続支援Ｂ型</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829E7AEE-57F5-4EE0-AF81-00A2E08C6093}"/>
              </a:ext>
            </a:extLst>
          </p:cNvPr>
          <p:cNvSpPr txBox="1"/>
          <p:nvPr/>
        </p:nvSpPr>
        <p:spPr>
          <a:xfrm>
            <a:off x="6901782" y="6043921"/>
            <a:ext cx="1690226" cy="261610"/>
          </a:xfrm>
          <a:prstGeom prst="rect">
            <a:avLst/>
          </a:prstGeom>
          <a:noFill/>
        </p:spPr>
        <p:txBody>
          <a:bodyPr wrap="square" rtlCol="0">
            <a:spAutoFit/>
          </a:bodyPr>
          <a:lstStyle/>
          <a:p>
            <a:pPr algn="ctr" fontAlgn="ctr"/>
            <a:r>
              <a:rPr lang="ja-JP" altLang="en-US" sz="1100" dirty="0">
                <a:solidFill>
                  <a:srgbClr val="000000"/>
                </a:solidFill>
                <a:latin typeface="Meiryo UI" panose="020B0604030504040204" pitchFamily="50" charset="-128"/>
                <a:ea typeface="Meiryo UI" panose="020B0604030504040204" pitchFamily="50" charset="-128"/>
              </a:rPr>
              <a:t>就労定着支援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p:txBody>
      </p:sp>
      <p:sp>
        <p:nvSpPr>
          <p:cNvPr id="17" name="スライド番号プレースホルダー 3">
            <a:extLst>
              <a:ext uri="{FF2B5EF4-FFF2-40B4-BE49-F238E27FC236}">
                <a16:creationId xmlns:a16="http://schemas.microsoft.com/office/drawing/2014/main" id="{CB85A417-CE29-40A0-B169-B130F1ABFD7C}"/>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11</a:t>
            </a:fld>
            <a:endParaRPr lang="ja-JP" altLang="en-US" dirty="0"/>
          </a:p>
        </p:txBody>
      </p:sp>
      <p:sp>
        <p:nvSpPr>
          <p:cNvPr id="18" name="テキスト ボックス 17">
            <a:extLst>
              <a:ext uri="{FF2B5EF4-FFF2-40B4-BE49-F238E27FC236}">
                <a16:creationId xmlns:a16="http://schemas.microsoft.com/office/drawing/2014/main" id="{DC843491-4B1A-44B5-8376-3A94448165D3}"/>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graphicFrame>
        <p:nvGraphicFramePr>
          <p:cNvPr id="6" name="グラフ 5">
            <a:extLst>
              <a:ext uri="{FF2B5EF4-FFF2-40B4-BE49-F238E27FC236}">
                <a16:creationId xmlns:a16="http://schemas.microsoft.com/office/drawing/2014/main" id="{E4CBEA07-9612-4B80-9D1D-7E501089DD30}"/>
              </a:ext>
            </a:extLst>
          </p:cNvPr>
          <p:cNvGraphicFramePr/>
          <p:nvPr>
            <p:extLst>
              <p:ext uri="{D42A27DB-BD31-4B8C-83A1-F6EECF244321}">
                <p14:modId xmlns:p14="http://schemas.microsoft.com/office/powerpoint/2010/main" val="3967606346"/>
              </p:ext>
            </p:extLst>
          </p:nvPr>
        </p:nvGraphicFramePr>
        <p:xfrm>
          <a:off x="432000" y="2819401"/>
          <a:ext cx="8280000" cy="32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18251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1CE1CAB0-2618-400F-8D8C-34FD0F743BE2}"/>
              </a:ext>
            </a:extLst>
          </p:cNvPr>
          <p:cNvSpPr txBox="1"/>
          <p:nvPr/>
        </p:nvSpPr>
        <p:spPr>
          <a:xfrm>
            <a:off x="1462506" y="560318"/>
            <a:ext cx="6218988" cy="338554"/>
          </a:xfrm>
          <a:prstGeom prst="rect">
            <a:avLst/>
          </a:prstGeom>
          <a:noFill/>
        </p:spPr>
        <p:txBody>
          <a:bodyPr wrap="square">
            <a:spAutoFit/>
          </a:bodyPr>
          <a:lstStyle/>
          <a:p>
            <a:pPr algn="ctr"/>
            <a:r>
              <a:rPr lang="ja-JP" altLang="en-US" sz="1600" b="1" dirty="0">
                <a:latin typeface="Meiryo UI" panose="020B0604030504040204" pitchFamily="50" charset="-128"/>
                <a:ea typeface="Meiryo UI" panose="020B0604030504040204" pitchFamily="50" charset="-128"/>
              </a:rPr>
              <a:t>就労系サービスの利用者数（事業種別）（全国との比較）</a:t>
            </a:r>
            <a:endParaRPr lang="ja-JP" altLang="en-US" sz="1600" dirty="0"/>
          </a:p>
        </p:txBody>
      </p:sp>
      <p:sp>
        <p:nvSpPr>
          <p:cNvPr id="7" name="テキスト ボックス 6">
            <a:extLst>
              <a:ext uri="{FF2B5EF4-FFF2-40B4-BE49-F238E27FC236}">
                <a16:creationId xmlns:a16="http://schemas.microsoft.com/office/drawing/2014/main" id="{7A0CB8E2-8C65-4B85-A645-055A13052C2E}"/>
              </a:ext>
            </a:extLst>
          </p:cNvPr>
          <p:cNvSpPr txBox="1"/>
          <p:nvPr/>
        </p:nvSpPr>
        <p:spPr>
          <a:xfrm>
            <a:off x="1486682" y="1553009"/>
            <a:ext cx="2010900"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≪全国≫</a:t>
            </a:r>
            <a:r>
              <a:rPr lang="en-US" altLang="ja-JP" sz="1100" dirty="0">
                <a:latin typeface="Meiryo UI" panose="020B0604030504040204" pitchFamily="50" charset="-128"/>
                <a:ea typeface="Meiryo UI" panose="020B0604030504040204" pitchFamily="50" charset="-128"/>
              </a:rPr>
              <a:t>※R6.11</a:t>
            </a:r>
            <a:r>
              <a:rPr lang="ja-JP" altLang="en-US" sz="1100" dirty="0">
                <a:latin typeface="Meiryo UI" panose="020B0604030504040204" pitchFamily="50" charset="-128"/>
                <a:ea typeface="Meiryo UI" panose="020B0604030504040204" pitchFamily="50" charset="-128"/>
              </a:rPr>
              <a:t>時点</a:t>
            </a:r>
            <a:endParaRPr lang="en-US" altLang="ja-JP" sz="16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F85D74C-40E3-4A1A-8BA5-4DE5143333A1}"/>
              </a:ext>
            </a:extLst>
          </p:cNvPr>
          <p:cNvSpPr txBox="1"/>
          <p:nvPr/>
        </p:nvSpPr>
        <p:spPr>
          <a:xfrm>
            <a:off x="5646419" y="1553009"/>
            <a:ext cx="2231880"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≪大阪府≫</a:t>
            </a:r>
            <a:r>
              <a:rPr lang="en-US" altLang="ja-JP" sz="1100" dirty="0">
                <a:latin typeface="Meiryo UI" panose="020B0604030504040204" pitchFamily="50" charset="-128"/>
                <a:ea typeface="Meiryo UI" panose="020B0604030504040204" pitchFamily="50" charset="-128"/>
              </a:rPr>
              <a:t>※R7.4</a:t>
            </a:r>
            <a:r>
              <a:rPr lang="ja-JP" altLang="en-US" sz="1100" dirty="0">
                <a:latin typeface="Meiryo UI" panose="020B0604030504040204" pitchFamily="50" charset="-128"/>
                <a:ea typeface="Meiryo UI" panose="020B0604030504040204" pitchFamily="50" charset="-128"/>
              </a:rPr>
              <a:t>時点</a:t>
            </a:r>
            <a:endParaRPr lang="en-US" altLang="ja-JP" sz="16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C736B458-B5E3-4921-A27E-939A32C3C875}"/>
              </a:ext>
            </a:extLst>
          </p:cNvPr>
          <p:cNvSpPr txBox="1"/>
          <p:nvPr/>
        </p:nvSpPr>
        <p:spPr>
          <a:xfrm>
            <a:off x="862717" y="4966438"/>
            <a:ext cx="3454841" cy="430887"/>
          </a:xfrm>
          <a:prstGeom prst="rect">
            <a:avLst/>
          </a:prstGeom>
          <a:noFill/>
        </p:spPr>
        <p:txBody>
          <a:bodyPr wrap="square">
            <a:spAutoFit/>
          </a:bodyPr>
          <a:lstStyle/>
          <a:p>
            <a:r>
              <a:rPr lang="ja-JP" altLang="en-US" sz="1100" dirty="0">
                <a:latin typeface="Meiryo UI" panose="020B0604030504040204" pitchFamily="50" charset="-128"/>
                <a:ea typeface="Meiryo UI" panose="020B0604030504040204" pitchFamily="50" charset="-128"/>
              </a:rPr>
              <a:t>令和６年度障害福祉サービス等報酬改定検証調査</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就労系障害福祉サービスの実態に関する調査より</a:t>
            </a:r>
          </a:p>
        </p:txBody>
      </p:sp>
      <p:sp>
        <p:nvSpPr>
          <p:cNvPr id="10" name="スライド番号プレースホルダー 3">
            <a:extLst>
              <a:ext uri="{FF2B5EF4-FFF2-40B4-BE49-F238E27FC236}">
                <a16:creationId xmlns:a16="http://schemas.microsoft.com/office/drawing/2014/main" id="{556DB8B7-12B7-4D84-AA3A-A55F65238980}"/>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12</a:t>
            </a:fld>
            <a:endParaRPr lang="ja-JP" altLang="en-US" dirty="0"/>
          </a:p>
        </p:txBody>
      </p:sp>
      <p:graphicFrame>
        <p:nvGraphicFramePr>
          <p:cNvPr id="4" name="グラフ 3">
            <a:extLst>
              <a:ext uri="{FF2B5EF4-FFF2-40B4-BE49-F238E27FC236}">
                <a16:creationId xmlns:a16="http://schemas.microsoft.com/office/drawing/2014/main" id="{5225488A-C853-43F8-9237-0701666DB29C}"/>
              </a:ext>
            </a:extLst>
          </p:cNvPr>
          <p:cNvGraphicFramePr/>
          <p:nvPr>
            <p:extLst>
              <p:ext uri="{D42A27DB-BD31-4B8C-83A1-F6EECF244321}">
                <p14:modId xmlns:p14="http://schemas.microsoft.com/office/powerpoint/2010/main" val="968511519"/>
              </p:ext>
            </p:extLst>
          </p:nvPr>
        </p:nvGraphicFramePr>
        <p:xfrm>
          <a:off x="357558" y="2086438"/>
          <a:ext cx="3960000" cy="288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グラフ 13">
            <a:extLst>
              <a:ext uri="{FF2B5EF4-FFF2-40B4-BE49-F238E27FC236}">
                <a16:creationId xmlns:a16="http://schemas.microsoft.com/office/drawing/2014/main" id="{E2F08634-4C21-4E40-AC54-D60A56A17902}"/>
              </a:ext>
            </a:extLst>
          </p:cNvPr>
          <p:cNvGraphicFramePr/>
          <p:nvPr>
            <p:extLst>
              <p:ext uri="{D42A27DB-BD31-4B8C-83A1-F6EECF244321}">
                <p14:modId xmlns:p14="http://schemas.microsoft.com/office/powerpoint/2010/main" val="3124221359"/>
              </p:ext>
            </p:extLst>
          </p:nvPr>
        </p:nvGraphicFramePr>
        <p:xfrm>
          <a:off x="4596176" y="2086438"/>
          <a:ext cx="3960000" cy="2880000"/>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a:extLst>
              <a:ext uri="{FF2B5EF4-FFF2-40B4-BE49-F238E27FC236}">
                <a16:creationId xmlns:a16="http://schemas.microsoft.com/office/drawing/2014/main" id="{809D6F12-E3AE-4162-A2FA-DD1FF2C62FB4}"/>
              </a:ext>
            </a:extLst>
          </p:cNvPr>
          <p:cNvSpPr txBox="1"/>
          <p:nvPr/>
        </p:nvSpPr>
        <p:spPr>
          <a:xfrm>
            <a:off x="183660" y="134596"/>
            <a:ext cx="962570"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（参考）</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59159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80399" y="557179"/>
            <a:ext cx="6683899"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事業種別・障がい種別利用者数割合</a:t>
            </a:r>
            <a:r>
              <a:rPr lang="ja-JP" altLang="en-US" sz="1600" dirty="0">
                <a:latin typeface="Meiryo UI" panose="020B0604030504040204" pitchFamily="50" charset="-128"/>
                <a:ea typeface="Meiryo UI" panose="020B0604030504040204" pitchFamily="50" charset="-128"/>
              </a:rPr>
              <a:t>（令和７年４月１日時点）</a:t>
            </a:r>
            <a:endParaRPr lang="en-US" altLang="ja-JP" sz="16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AE7FD663-52B5-4166-9F5D-F43D6C79CD7E}"/>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graphicFrame>
        <p:nvGraphicFramePr>
          <p:cNvPr id="5" name="グラフ 4">
            <a:extLst>
              <a:ext uri="{FF2B5EF4-FFF2-40B4-BE49-F238E27FC236}">
                <a16:creationId xmlns:a16="http://schemas.microsoft.com/office/drawing/2014/main" id="{116B4AA7-2145-43B5-B2AF-770B2D604EF2}"/>
              </a:ext>
            </a:extLst>
          </p:cNvPr>
          <p:cNvGraphicFramePr/>
          <p:nvPr>
            <p:extLst>
              <p:ext uri="{D42A27DB-BD31-4B8C-83A1-F6EECF244321}">
                <p14:modId xmlns:p14="http://schemas.microsoft.com/office/powerpoint/2010/main" val="4112906001"/>
              </p:ext>
            </p:extLst>
          </p:nvPr>
        </p:nvGraphicFramePr>
        <p:xfrm>
          <a:off x="360000" y="1005730"/>
          <a:ext cx="3960000" cy="288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a:extLst>
              <a:ext uri="{FF2B5EF4-FFF2-40B4-BE49-F238E27FC236}">
                <a16:creationId xmlns:a16="http://schemas.microsoft.com/office/drawing/2014/main" id="{D79C400C-12EF-49D3-B81D-2726FEADABBA}"/>
              </a:ext>
            </a:extLst>
          </p:cNvPr>
          <p:cNvGraphicFramePr/>
          <p:nvPr>
            <p:extLst>
              <p:ext uri="{D42A27DB-BD31-4B8C-83A1-F6EECF244321}">
                <p14:modId xmlns:p14="http://schemas.microsoft.com/office/powerpoint/2010/main" val="1911151956"/>
              </p:ext>
            </p:extLst>
          </p:nvPr>
        </p:nvGraphicFramePr>
        <p:xfrm>
          <a:off x="4801748" y="1005730"/>
          <a:ext cx="3960000" cy="288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グラフ 16">
            <a:extLst>
              <a:ext uri="{FF2B5EF4-FFF2-40B4-BE49-F238E27FC236}">
                <a16:creationId xmlns:a16="http://schemas.microsoft.com/office/drawing/2014/main" id="{6D561D44-C5FC-43C1-B4D3-AE9D4AC036B7}"/>
              </a:ext>
            </a:extLst>
          </p:cNvPr>
          <p:cNvGraphicFramePr/>
          <p:nvPr>
            <p:extLst>
              <p:ext uri="{D42A27DB-BD31-4B8C-83A1-F6EECF244321}">
                <p14:modId xmlns:p14="http://schemas.microsoft.com/office/powerpoint/2010/main" val="2948224953"/>
              </p:ext>
            </p:extLst>
          </p:nvPr>
        </p:nvGraphicFramePr>
        <p:xfrm>
          <a:off x="360000" y="3793345"/>
          <a:ext cx="3960000" cy="288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 name="グラフ 19">
            <a:extLst>
              <a:ext uri="{FF2B5EF4-FFF2-40B4-BE49-F238E27FC236}">
                <a16:creationId xmlns:a16="http://schemas.microsoft.com/office/drawing/2014/main" id="{2F92AFA4-7C2B-4DE7-ADAE-3ABD921FB9F6}"/>
              </a:ext>
            </a:extLst>
          </p:cNvPr>
          <p:cNvGraphicFramePr/>
          <p:nvPr>
            <p:extLst>
              <p:ext uri="{D42A27DB-BD31-4B8C-83A1-F6EECF244321}">
                <p14:modId xmlns:p14="http://schemas.microsoft.com/office/powerpoint/2010/main" val="3494191964"/>
              </p:ext>
            </p:extLst>
          </p:nvPr>
        </p:nvGraphicFramePr>
        <p:xfrm>
          <a:off x="4801748" y="3793345"/>
          <a:ext cx="3960000" cy="2880000"/>
        </p:xfrm>
        <a:graphic>
          <a:graphicData uri="http://schemas.openxmlformats.org/drawingml/2006/chart">
            <c:chart xmlns:c="http://schemas.openxmlformats.org/drawingml/2006/chart" xmlns:r="http://schemas.openxmlformats.org/officeDocument/2006/relationships" r:id="rId6"/>
          </a:graphicData>
        </a:graphic>
      </p:graphicFrame>
      <p:sp>
        <p:nvSpPr>
          <p:cNvPr id="11" name="スライド番号プレースホルダー 3">
            <a:extLst>
              <a:ext uri="{FF2B5EF4-FFF2-40B4-BE49-F238E27FC236}">
                <a16:creationId xmlns:a16="http://schemas.microsoft.com/office/drawing/2014/main" id="{138FDADB-A0D8-457E-A1FF-233BB7C8B063}"/>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13</a:t>
            </a:fld>
            <a:endParaRPr lang="ja-JP" altLang="en-US" dirty="0"/>
          </a:p>
        </p:txBody>
      </p:sp>
    </p:spTree>
    <p:extLst>
      <p:ext uri="{BB962C8B-B14F-4D97-AF65-F5344CB8AC3E}">
        <p14:creationId xmlns:p14="http://schemas.microsoft.com/office/powerpoint/2010/main" val="2091800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4A4803F7-9C51-4482-8947-AE83A96A1080}"/>
              </a:ext>
            </a:extLst>
          </p:cNvPr>
          <p:cNvSpPr txBox="1"/>
          <p:nvPr/>
        </p:nvSpPr>
        <p:spPr>
          <a:xfrm>
            <a:off x="2050681" y="116850"/>
            <a:ext cx="5714171" cy="338554"/>
          </a:xfrm>
          <a:prstGeom prst="rect">
            <a:avLst/>
          </a:prstGeom>
          <a:noFill/>
        </p:spPr>
        <p:txBody>
          <a:bodyPr wrap="square">
            <a:spAutoFit/>
          </a:bodyPr>
          <a:lstStyle/>
          <a:p>
            <a:pPr algn="ctr"/>
            <a:r>
              <a:rPr lang="ja-JP" altLang="en-US" sz="1600" b="1" dirty="0">
                <a:latin typeface="Meiryo UI" panose="020B0604030504040204" pitchFamily="50" charset="-128"/>
                <a:ea typeface="Meiryo UI" panose="020B0604030504040204" pitchFamily="50" charset="-128"/>
              </a:rPr>
              <a:t>事業種別・障がい種別利用者数割合（全国との比較）</a:t>
            </a:r>
            <a:endParaRPr lang="en-US" altLang="ja-JP" sz="1600" b="1"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47A8600D-DBD1-4394-8106-7349F7B4B084}"/>
              </a:ext>
            </a:extLst>
          </p:cNvPr>
          <p:cNvSpPr txBox="1"/>
          <p:nvPr/>
        </p:nvSpPr>
        <p:spPr>
          <a:xfrm>
            <a:off x="254949" y="542720"/>
            <a:ext cx="2010900" cy="338554"/>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≪全国≫</a:t>
            </a:r>
            <a:r>
              <a:rPr lang="en-US" altLang="ja-JP" sz="1100" dirty="0">
                <a:latin typeface="Meiryo UI" panose="020B0604030504040204" pitchFamily="50" charset="-128"/>
                <a:ea typeface="Meiryo UI" panose="020B0604030504040204" pitchFamily="50" charset="-128"/>
              </a:rPr>
              <a:t>※R6.11</a:t>
            </a:r>
            <a:r>
              <a:rPr lang="ja-JP" altLang="en-US" sz="1100" dirty="0">
                <a:latin typeface="Meiryo UI" panose="020B0604030504040204" pitchFamily="50" charset="-128"/>
                <a:ea typeface="Meiryo UI" panose="020B0604030504040204" pitchFamily="50" charset="-128"/>
              </a:rPr>
              <a:t>時点</a:t>
            </a:r>
            <a:endParaRPr lang="en-US" altLang="ja-JP" sz="16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4566C6A2-BF99-45A9-B270-8E840EC3DB36}"/>
              </a:ext>
            </a:extLst>
          </p:cNvPr>
          <p:cNvSpPr txBox="1"/>
          <p:nvPr/>
        </p:nvSpPr>
        <p:spPr>
          <a:xfrm>
            <a:off x="255414" y="3652872"/>
            <a:ext cx="2231880" cy="338554"/>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≪大阪府≫</a:t>
            </a:r>
            <a:r>
              <a:rPr lang="en-US" altLang="ja-JP" sz="1100" dirty="0">
                <a:latin typeface="Meiryo UI" panose="020B0604030504040204" pitchFamily="50" charset="-128"/>
                <a:ea typeface="Meiryo UI" panose="020B0604030504040204" pitchFamily="50" charset="-128"/>
              </a:rPr>
              <a:t>※R7.4</a:t>
            </a:r>
            <a:r>
              <a:rPr lang="ja-JP" altLang="en-US" sz="1100" dirty="0">
                <a:latin typeface="Meiryo UI" panose="020B0604030504040204" pitchFamily="50" charset="-128"/>
                <a:ea typeface="Meiryo UI" panose="020B0604030504040204" pitchFamily="50" charset="-128"/>
              </a:rPr>
              <a:t>時点</a:t>
            </a:r>
            <a:endParaRPr lang="en-US" altLang="ja-JP" sz="16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50B935A2-7A93-4AA6-B46A-9C93D0DFDF81}"/>
              </a:ext>
            </a:extLst>
          </p:cNvPr>
          <p:cNvSpPr txBox="1"/>
          <p:nvPr/>
        </p:nvSpPr>
        <p:spPr>
          <a:xfrm>
            <a:off x="5073984" y="6506861"/>
            <a:ext cx="3500220" cy="276999"/>
          </a:xfrm>
          <a:prstGeom prst="rect">
            <a:avLst/>
          </a:prstGeom>
          <a:noFill/>
        </p:spPr>
        <p:txBody>
          <a:bodyPr wrap="square" rtlCol="0">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就労定着支援事業所については全国調査なし</a:t>
            </a:r>
            <a:endParaRPr lang="en-US" altLang="ja-JP" sz="12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1137E356-C170-4596-B216-5949D8221F2B}"/>
              </a:ext>
            </a:extLst>
          </p:cNvPr>
          <p:cNvSpPr txBox="1"/>
          <p:nvPr/>
        </p:nvSpPr>
        <p:spPr>
          <a:xfrm>
            <a:off x="2135842" y="596581"/>
            <a:ext cx="5876283" cy="230832"/>
          </a:xfrm>
          <a:prstGeom prst="rect">
            <a:avLst/>
          </a:prstGeom>
          <a:noFill/>
        </p:spPr>
        <p:txBody>
          <a:bodyPr wrap="square">
            <a:spAutoFit/>
          </a:bodyPr>
          <a:lstStyle/>
          <a:p>
            <a:r>
              <a:rPr lang="ja-JP" altLang="en-US" sz="900" dirty="0">
                <a:latin typeface="Meiryo UI" panose="020B0604030504040204" pitchFamily="50" charset="-128"/>
                <a:ea typeface="Meiryo UI" panose="020B0604030504040204" pitchFamily="50" charset="-128"/>
              </a:rPr>
              <a:t>令和６年度障害福祉サービス等報酬改定検証調査　就労系障害福祉サービスの実態に関する調査より</a:t>
            </a:r>
          </a:p>
        </p:txBody>
      </p:sp>
      <p:sp>
        <p:nvSpPr>
          <p:cNvPr id="19" name="スライド番号プレースホルダー 3">
            <a:extLst>
              <a:ext uri="{FF2B5EF4-FFF2-40B4-BE49-F238E27FC236}">
                <a16:creationId xmlns:a16="http://schemas.microsoft.com/office/drawing/2014/main" id="{88834C43-59F7-4163-AB01-4D6829FA8BA7}"/>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14</a:t>
            </a:fld>
            <a:endParaRPr lang="ja-JP" altLang="en-US" dirty="0"/>
          </a:p>
        </p:txBody>
      </p:sp>
      <p:graphicFrame>
        <p:nvGraphicFramePr>
          <p:cNvPr id="5" name="グラフ 4">
            <a:extLst>
              <a:ext uri="{FF2B5EF4-FFF2-40B4-BE49-F238E27FC236}">
                <a16:creationId xmlns:a16="http://schemas.microsoft.com/office/drawing/2014/main" id="{8EAB7620-778A-4068-B07B-5214570DB9BF}"/>
              </a:ext>
            </a:extLst>
          </p:cNvPr>
          <p:cNvGraphicFramePr/>
          <p:nvPr>
            <p:extLst>
              <p:ext uri="{D42A27DB-BD31-4B8C-83A1-F6EECF244321}">
                <p14:modId xmlns:p14="http://schemas.microsoft.com/office/powerpoint/2010/main" val="3356050069"/>
              </p:ext>
            </p:extLst>
          </p:nvPr>
        </p:nvGraphicFramePr>
        <p:xfrm>
          <a:off x="3354" y="840448"/>
          <a:ext cx="3960000" cy="288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グラフ 8">
            <a:extLst>
              <a:ext uri="{FF2B5EF4-FFF2-40B4-BE49-F238E27FC236}">
                <a16:creationId xmlns:a16="http://schemas.microsoft.com/office/drawing/2014/main" id="{F393E7B4-A80D-431F-9C74-6B7099E68C1A}"/>
              </a:ext>
            </a:extLst>
          </p:cNvPr>
          <p:cNvGraphicFramePr/>
          <p:nvPr>
            <p:extLst>
              <p:ext uri="{D42A27DB-BD31-4B8C-83A1-F6EECF244321}">
                <p14:modId xmlns:p14="http://schemas.microsoft.com/office/powerpoint/2010/main" val="4009297716"/>
              </p:ext>
            </p:extLst>
          </p:nvPr>
        </p:nvGraphicFramePr>
        <p:xfrm>
          <a:off x="2592000" y="840448"/>
          <a:ext cx="3960000" cy="288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グラフ 14">
            <a:extLst>
              <a:ext uri="{FF2B5EF4-FFF2-40B4-BE49-F238E27FC236}">
                <a16:creationId xmlns:a16="http://schemas.microsoft.com/office/drawing/2014/main" id="{F057B230-F4D6-4DF8-A2FF-F217ACDF87D5}"/>
              </a:ext>
            </a:extLst>
          </p:cNvPr>
          <p:cNvGraphicFramePr/>
          <p:nvPr>
            <p:extLst>
              <p:ext uri="{D42A27DB-BD31-4B8C-83A1-F6EECF244321}">
                <p14:modId xmlns:p14="http://schemas.microsoft.com/office/powerpoint/2010/main" val="1131149972"/>
              </p:ext>
            </p:extLst>
          </p:nvPr>
        </p:nvGraphicFramePr>
        <p:xfrm>
          <a:off x="5184000" y="840448"/>
          <a:ext cx="3960000" cy="2880000"/>
        </p:xfrm>
        <a:graphic>
          <a:graphicData uri="http://schemas.openxmlformats.org/drawingml/2006/chart">
            <c:chart xmlns:c="http://schemas.openxmlformats.org/drawingml/2006/chart" xmlns:r="http://schemas.openxmlformats.org/officeDocument/2006/relationships" r:id="rId4"/>
          </a:graphicData>
        </a:graphic>
      </p:graphicFrame>
      <p:sp>
        <p:nvSpPr>
          <p:cNvPr id="14" name="テキスト ボックス 13">
            <a:extLst>
              <a:ext uri="{FF2B5EF4-FFF2-40B4-BE49-F238E27FC236}">
                <a16:creationId xmlns:a16="http://schemas.microsoft.com/office/drawing/2014/main" id="{942F7F9F-2535-4281-9103-F23F3B56ECA6}"/>
              </a:ext>
            </a:extLst>
          </p:cNvPr>
          <p:cNvSpPr txBox="1"/>
          <p:nvPr/>
        </p:nvSpPr>
        <p:spPr>
          <a:xfrm>
            <a:off x="183660" y="134596"/>
            <a:ext cx="962570"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（参考）</a:t>
            </a:r>
            <a:endParaRPr lang="en-US" altLang="ja-JP" sz="1200" dirty="0">
              <a:latin typeface="Meiryo UI" panose="020B0604030504040204" pitchFamily="50" charset="-128"/>
              <a:ea typeface="Meiryo UI" panose="020B0604030504040204" pitchFamily="50" charset="-128"/>
            </a:endParaRPr>
          </a:p>
        </p:txBody>
      </p:sp>
      <p:graphicFrame>
        <p:nvGraphicFramePr>
          <p:cNvPr id="16" name="グラフ 15">
            <a:extLst>
              <a:ext uri="{FF2B5EF4-FFF2-40B4-BE49-F238E27FC236}">
                <a16:creationId xmlns:a16="http://schemas.microsoft.com/office/drawing/2014/main" id="{7671FD31-3A8F-4E1F-A7FD-65248864382C}"/>
              </a:ext>
            </a:extLst>
          </p:cNvPr>
          <p:cNvGraphicFramePr/>
          <p:nvPr>
            <p:extLst>
              <p:ext uri="{D42A27DB-BD31-4B8C-83A1-F6EECF244321}">
                <p14:modId xmlns:p14="http://schemas.microsoft.com/office/powerpoint/2010/main" val="4082449764"/>
              </p:ext>
            </p:extLst>
          </p:nvPr>
        </p:nvGraphicFramePr>
        <p:xfrm>
          <a:off x="3354" y="3949938"/>
          <a:ext cx="3960000" cy="288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 name="グラフ 16">
            <a:extLst>
              <a:ext uri="{FF2B5EF4-FFF2-40B4-BE49-F238E27FC236}">
                <a16:creationId xmlns:a16="http://schemas.microsoft.com/office/drawing/2014/main" id="{321F1112-DA77-46BC-B4A5-65C945B4432B}"/>
              </a:ext>
            </a:extLst>
          </p:cNvPr>
          <p:cNvGraphicFramePr/>
          <p:nvPr>
            <p:extLst>
              <p:ext uri="{D42A27DB-BD31-4B8C-83A1-F6EECF244321}">
                <p14:modId xmlns:p14="http://schemas.microsoft.com/office/powerpoint/2010/main" val="6021524"/>
              </p:ext>
            </p:extLst>
          </p:nvPr>
        </p:nvGraphicFramePr>
        <p:xfrm>
          <a:off x="2592000" y="3949938"/>
          <a:ext cx="3960000" cy="2880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0" name="グラフ 19">
            <a:extLst>
              <a:ext uri="{FF2B5EF4-FFF2-40B4-BE49-F238E27FC236}">
                <a16:creationId xmlns:a16="http://schemas.microsoft.com/office/drawing/2014/main" id="{FF6A78CC-3AA1-499A-A9D9-5E2DE6D0C78A}"/>
              </a:ext>
            </a:extLst>
          </p:cNvPr>
          <p:cNvGraphicFramePr/>
          <p:nvPr>
            <p:extLst>
              <p:ext uri="{D42A27DB-BD31-4B8C-83A1-F6EECF244321}">
                <p14:modId xmlns:p14="http://schemas.microsoft.com/office/powerpoint/2010/main" val="4282554055"/>
              </p:ext>
            </p:extLst>
          </p:nvPr>
        </p:nvGraphicFramePr>
        <p:xfrm>
          <a:off x="5184000" y="3949938"/>
          <a:ext cx="3960000" cy="28800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443363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63F43F3-D6D6-4965-83C4-6EE81BC0B9C6}"/>
              </a:ext>
            </a:extLst>
          </p:cNvPr>
          <p:cNvSpPr txBox="1"/>
          <p:nvPr/>
        </p:nvSpPr>
        <p:spPr>
          <a:xfrm>
            <a:off x="1068250" y="555767"/>
            <a:ext cx="7007501"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事業種別・障がい種別利用者数割合 推移</a:t>
            </a:r>
            <a:endParaRPr lang="en-US" altLang="ja-JP" sz="1600" b="1"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85A27A65-A0D4-426C-A223-192BEB9F802E}"/>
              </a:ext>
            </a:extLst>
          </p:cNvPr>
          <p:cNvSpPr txBox="1"/>
          <p:nvPr/>
        </p:nvSpPr>
        <p:spPr>
          <a:xfrm>
            <a:off x="183660" y="134596"/>
            <a:ext cx="962570"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（参考）</a:t>
            </a:r>
            <a:endParaRPr lang="en-US" altLang="ja-JP" sz="1200" dirty="0">
              <a:latin typeface="Meiryo UI" panose="020B0604030504040204" pitchFamily="50" charset="-128"/>
              <a:ea typeface="Meiryo UI" panose="020B0604030504040204" pitchFamily="50" charset="-128"/>
            </a:endParaRPr>
          </a:p>
        </p:txBody>
      </p:sp>
      <p:graphicFrame>
        <p:nvGraphicFramePr>
          <p:cNvPr id="6" name="表 6">
            <a:extLst>
              <a:ext uri="{FF2B5EF4-FFF2-40B4-BE49-F238E27FC236}">
                <a16:creationId xmlns:a16="http://schemas.microsoft.com/office/drawing/2014/main" id="{154555C5-D8A9-4ECF-9CCF-7CB6810C8D27}"/>
              </a:ext>
            </a:extLst>
          </p:cNvPr>
          <p:cNvGraphicFramePr>
            <a:graphicFrameLocks noGrp="1"/>
          </p:cNvGraphicFramePr>
          <p:nvPr>
            <p:extLst>
              <p:ext uri="{D42A27DB-BD31-4B8C-83A1-F6EECF244321}">
                <p14:modId xmlns:p14="http://schemas.microsoft.com/office/powerpoint/2010/main" val="3400677005"/>
              </p:ext>
            </p:extLst>
          </p:nvPr>
        </p:nvGraphicFramePr>
        <p:xfrm>
          <a:off x="469332" y="1337733"/>
          <a:ext cx="3960000" cy="2052000"/>
        </p:xfrm>
        <a:graphic>
          <a:graphicData uri="http://schemas.openxmlformats.org/drawingml/2006/table">
            <a:tbl>
              <a:tblPr firstRow="1" bandRow="1">
                <a:tableStyleId>{5940675A-B579-460E-94D1-54222C63F5DA}</a:tableStyleId>
              </a:tblPr>
              <a:tblGrid>
                <a:gridCol w="900000">
                  <a:extLst>
                    <a:ext uri="{9D8B030D-6E8A-4147-A177-3AD203B41FA5}">
                      <a16:colId xmlns:a16="http://schemas.microsoft.com/office/drawing/2014/main" val="2026513548"/>
                    </a:ext>
                  </a:extLst>
                </a:gridCol>
                <a:gridCol w="612000">
                  <a:extLst>
                    <a:ext uri="{9D8B030D-6E8A-4147-A177-3AD203B41FA5}">
                      <a16:colId xmlns:a16="http://schemas.microsoft.com/office/drawing/2014/main" val="1806553194"/>
                    </a:ext>
                  </a:extLst>
                </a:gridCol>
                <a:gridCol w="612000">
                  <a:extLst>
                    <a:ext uri="{9D8B030D-6E8A-4147-A177-3AD203B41FA5}">
                      <a16:colId xmlns:a16="http://schemas.microsoft.com/office/drawing/2014/main" val="3550727725"/>
                    </a:ext>
                  </a:extLst>
                </a:gridCol>
                <a:gridCol w="612000">
                  <a:extLst>
                    <a:ext uri="{9D8B030D-6E8A-4147-A177-3AD203B41FA5}">
                      <a16:colId xmlns:a16="http://schemas.microsoft.com/office/drawing/2014/main" val="3569063916"/>
                    </a:ext>
                  </a:extLst>
                </a:gridCol>
                <a:gridCol w="612000">
                  <a:extLst>
                    <a:ext uri="{9D8B030D-6E8A-4147-A177-3AD203B41FA5}">
                      <a16:colId xmlns:a16="http://schemas.microsoft.com/office/drawing/2014/main" val="854078566"/>
                    </a:ext>
                  </a:extLst>
                </a:gridCol>
                <a:gridCol w="612000">
                  <a:extLst>
                    <a:ext uri="{9D8B030D-6E8A-4147-A177-3AD203B41FA5}">
                      <a16:colId xmlns:a16="http://schemas.microsoft.com/office/drawing/2014/main" val="2804662624"/>
                    </a:ext>
                  </a:extLst>
                </a:gridCol>
              </a:tblGrid>
              <a:tr h="288000">
                <a:tc gridSpan="6">
                  <a:txBody>
                    <a:bodyPr/>
                    <a:lstStyle/>
                    <a:p>
                      <a:pPr algn="ctr"/>
                      <a:r>
                        <a:rPr kumimoji="1" lang="ja-JP" altLang="en-US" sz="1400" b="0" dirty="0">
                          <a:latin typeface="Meiryo UI" panose="020B0604030504040204" pitchFamily="50" charset="-128"/>
                          <a:ea typeface="Meiryo UI" panose="020B0604030504040204" pitchFamily="50" charset="-128"/>
                        </a:rPr>
                        <a:t>就労移行支援事業所</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6543645"/>
                  </a:ext>
                </a:extLst>
              </a:tr>
              <a:tr h="252000">
                <a:tc>
                  <a:txBody>
                    <a:bodyPr/>
                    <a:lstStyle/>
                    <a:p>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R2</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R3</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R4</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R5</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15233665"/>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身体</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2574026"/>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知的</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23.1%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21.7%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18.0%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16.4%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8551122"/>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精神</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46.9%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48.8%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49.9%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52.8%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54.1%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969621"/>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発達</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23.2%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22.4%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25.6%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22.7%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22.9%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7625497"/>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高次脳機能</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4095470"/>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難病</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0.5%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533399"/>
                  </a:ext>
                </a:extLst>
              </a:tr>
            </a:tbl>
          </a:graphicData>
        </a:graphic>
      </p:graphicFrame>
      <p:graphicFrame>
        <p:nvGraphicFramePr>
          <p:cNvPr id="41" name="表 6">
            <a:extLst>
              <a:ext uri="{FF2B5EF4-FFF2-40B4-BE49-F238E27FC236}">
                <a16:creationId xmlns:a16="http://schemas.microsoft.com/office/drawing/2014/main" id="{EC647FD2-C02D-46E8-AE4E-9603E97F0BC5}"/>
              </a:ext>
            </a:extLst>
          </p:cNvPr>
          <p:cNvGraphicFramePr>
            <a:graphicFrameLocks noGrp="1"/>
          </p:cNvGraphicFramePr>
          <p:nvPr>
            <p:extLst>
              <p:ext uri="{D42A27DB-BD31-4B8C-83A1-F6EECF244321}">
                <p14:modId xmlns:p14="http://schemas.microsoft.com/office/powerpoint/2010/main" val="2036561885"/>
              </p:ext>
            </p:extLst>
          </p:nvPr>
        </p:nvGraphicFramePr>
        <p:xfrm>
          <a:off x="4733800" y="3720267"/>
          <a:ext cx="3960000" cy="2052000"/>
        </p:xfrm>
        <a:graphic>
          <a:graphicData uri="http://schemas.openxmlformats.org/drawingml/2006/table">
            <a:tbl>
              <a:tblPr firstRow="1" bandRow="1">
                <a:tableStyleId>{5940675A-B579-460E-94D1-54222C63F5DA}</a:tableStyleId>
              </a:tblPr>
              <a:tblGrid>
                <a:gridCol w="900000">
                  <a:extLst>
                    <a:ext uri="{9D8B030D-6E8A-4147-A177-3AD203B41FA5}">
                      <a16:colId xmlns:a16="http://schemas.microsoft.com/office/drawing/2014/main" val="2026513548"/>
                    </a:ext>
                  </a:extLst>
                </a:gridCol>
                <a:gridCol w="612000">
                  <a:extLst>
                    <a:ext uri="{9D8B030D-6E8A-4147-A177-3AD203B41FA5}">
                      <a16:colId xmlns:a16="http://schemas.microsoft.com/office/drawing/2014/main" val="1806553194"/>
                    </a:ext>
                  </a:extLst>
                </a:gridCol>
                <a:gridCol w="612000">
                  <a:extLst>
                    <a:ext uri="{9D8B030D-6E8A-4147-A177-3AD203B41FA5}">
                      <a16:colId xmlns:a16="http://schemas.microsoft.com/office/drawing/2014/main" val="3550727725"/>
                    </a:ext>
                  </a:extLst>
                </a:gridCol>
                <a:gridCol w="612000">
                  <a:extLst>
                    <a:ext uri="{9D8B030D-6E8A-4147-A177-3AD203B41FA5}">
                      <a16:colId xmlns:a16="http://schemas.microsoft.com/office/drawing/2014/main" val="3569063916"/>
                    </a:ext>
                  </a:extLst>
                </a:gridCol>
                <a:gridCol w="612000">
                  <a:extLst>
                    <a:ext uri="{9D8B030D-6E8A-4147-A177-3AD203B41FA5}">
                      <a16:colId xmlns:a16="http://schemas.microsoft.com/office/drawing/2014/main" val="854078566"/>
                    </a:ext>
                  </a:extLst>
                </a:gridCol>
                <a:gridCol w="612000">
                  <a:extLst>
                    <a:ext uri="{9D8B030D-6E8A-4147-A177-3AD203B41FA5}">
                      <a16:colId xmlns:a16="http://schemas.microsoft.com/office/drawing/2014/main" val="2804662624"/>
                    </a:ext>
                  </a:extLst>
                </a:gridCol>
              </a:tblGrid>
              <a:tr h="288000">
                <a:tc gridSpan="6">
                  <a:txBody>
                    <a:bodyPr/>
                    <a:lstStyle/>
                    <a:p>
                      <a:pPr algn="ctr"/>
                      <a:r>
                        <a:rPr kumimoji="1" lang="ja-JP" altLang="en-US" sz="1400" b="0" dirty="0">
                          <a:latin typeface="Meiryo UI" panose="020B0604030504040204" pitchFamily="50" charset="-128"/>
                          <a:ea typeface="Meiryo UI" panose="020B0604030504040204" pitchFamily="50" charset="-128"/>
                        </a:rPr>
                        <a:t>就労定着支援事業所</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6543645"/>
                  </a:ext>
                </a:extLst>
              </a:tr>
              <a:tr h="252000">
                <a:tc>
                  <a:txBody>
                    <a:bodyPr/>
                    <a:lstStyle/>
                    <a:p>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R2</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R3</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R4</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R5</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15233665"/>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身体</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2574026"/>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知的</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31.3%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31.4%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28.6%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30.1%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27.8%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8551122"/>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精神</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34.6%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36.8%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36.7%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38.9%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42.6%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969621"/>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発達</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28.2%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26.4%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29.8%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26.2%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25.5%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7625497"/>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高次脳機能</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4095470"/>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難病</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533399"/>
                  </a:ext>
                </a:extLst>
              </a:tr>
            </a:tbl>
          </a:graphicData>
        </a:graphic>
      </p:graphicFrame>
      <p:graphicFrame>
        <p:nvGraphicFramePr>
          <p:cNvPr id="42" name="表 6">
            <a:extLst>
              <a:ext uri="{FF2B5EF4-FFF2-40B4-BE49-F238E27FC236}">
                <a16:creationId xmlns:a16="http://schemas.microsoft.com/office/drawing/2014/main" id="{BE0636DC-4F14-4B46-A5CB-00AD6F7F04FE}"/>
              </a:ext>
            </a:extLst>
          </p:cNvPr>
          <p:cNvGraphicFramePr>
            <a:graphicFrameLocks noGrp="1"/>
          </p:cNvGraphicFramePr>
          <p:nvPr>
            <p:extLst>
              <p:ext uri="{D42A27DB-BD31-4B8C-83A1-F6EECF244321}">
                <p14:modId xmlns:p14="http://schemas.microsoft.com/office/powerpoint/2010/main" val="3174107983"/>
              </p:ext>
            </p:extLst>
          </p:nvPr>
        </p:nvGraphicFramePr>
        <p:xfrm>
          <a:off x="469332" y="3720267"/>
          <a:ext cx="3960000" cy="2052000"/>
        </p:xfrm>
        <a:graphic>
          <a:graphicData uri="http://schemas.openxmlformats.org/drawingml/2006/table">
            <a:tbl>
              <a:tblPr firstRow="1" bandRow="1">
                <a:tableStyleId>{5940675A-B579-460E-94D1-54222C63F5DA}</a:tableStyleId>
              </a:tblPr>
              <a:tblGrid>
                <a:gridCol w="900000">
                  <a:extLst>
                    <a:ext uri="{9D8B030D-6E8A-4147-A177-3AD203B41FA5}">
                      <a16:colId xmlns:a16="http://schemas.microsoft.com/office/drawing/2014/main" val="2026513548"/>
                    </a:ext>
                  </a:extLst>
                </a:gridCol>
                <a:gridCol w="612000">
                  <a:extLst>
                    <a:ext uri="{9D8B030D-6E8A-4147-A177-3AD203B41FA5}">
                      <a16:colId xmlns:a16="http://schemas.microsoft.com/office/drawing/2014/main" val="1806553194"/>
                    </a:ext>
                  </a:extLst>
                </a:gridCol>
                <a:gridCol w="612000">
                  <a:extLst>
                    <a:ext uri="{9D8B030D-6E8A-4147-A177-3AD203B41FA5}">
                      <a16:colId xmlns:a16="http://schemas.microsoft.com/office/drawing/2014/main" val="3550727725"/>
                    </a:ext>
                  </a:extLst>
                </a:gridCol>
                <a:gridCol w="612000">
                  <a:extLst>
                    <a:ext uri="{9D8B030D-6E8A-4147-A177-3AD203B41FA5}">
                      <a16:colId xmlns:a16="http://schemas.microsoft.com/office/drawing/2014/main" val="3569063916"/>
                    </a:ext>
                  </a:extLst>
                </a:gridCol>
                <a:gridCol w="612000">
                  <a:extLst>
                    <a:ext uri="{9D8B030D-6E8A-4147-A177-3AD203B41FA5}">
                      <a16:colId xmlns:a16="http://schemas.microsoft.com/office/drawing/2014/main" val="854078566"/>
                    </a:ext>
                  </a:extLst>
                </a:gridCol>
                <a:gridCol w="612000">
                  <a:extLst>
                    <a:ext uri="{9D8B030D-6E8A-4147-A177-3AD203B41FA5}">
                      <a16:colId xmlns:a16="http://schemas.microsoft.com/office/drawing/2014/main" val="2804662624"/>
                    </a:ext>
                  </a:extLst>
                </a:gridCol>
              </a:tblGrid>
              <a:tr h="288000">
                <a:tc gridSpan="6">
                  <a:txBody>
                    <a:bodyPr/>
                    <a:lstStyle/>
                    <a:p>
                      <a:pPr algn="ctr"/>
                      <a:r>
                        <a:rPr kumimoji="1" lang="ja-JP" altLang="en-US" sz="1400" b="0" dirty="0">
                          <a:latin typeface="Meiryo UI" panose="020B0604030504040204" pitchFamily="50" charset="-128"/>
                          <a:ea typeface="Meiryo UI" panose="020B0604030504040204" pitchFamily="50" charset="-128"/>
                        </a:rPr>
                        <a:t>就労継続支援Ｂ型事業所</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6543645"/>
                  </a:ext>
                </a:extLst>
              </a:tr>
              <a:tr h="252000">
                <a:tc>
                  <a:txBody>
                    <a:bodyPr/>
                    <a:lstStyle/>
                    <a:p>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R2</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R3</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R4</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R5</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15233665"/>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身体</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8.9%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2574026"/>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知的</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43.3%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40.0%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37.0%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33.4%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29.6%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8551122"/>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精神</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40.9%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44.2%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47.1%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50.4%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54.3%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969621"/>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発達</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7625497"/>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高次脳機能</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4095470"/>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難病</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0.6%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533399"/>
                  </a:ext>
                </a:extLst>
              </a:tr>
            </a:tbl>
          </a:graphicData>
        </a:graphic>
      </p:graphicFrame>
      <p:graphicFrame>
        <p:nvGraphicFramePr>
          <p:cNvPr id="43" name="表 6">
            <a:extLst>
              <a:ext uri="{FF2B5EF4-FFF2-40B4-BE49-F238E27FC236}">
                <a16:creationId xmlns:a16="http://schemas.microsoft.com/office/drawing/2014/main" id="{BE808954-8F8E-46DE-9228-C5E4FE1E2BC8}"/>
              </a:ext>
            </a:extLst>
          </p:cNvPr>
          <p:cNvGraphicFramePr>
            <a:graphicFrameLocks noGrp="1"/>
          </p:cNvGraphicFramePr>
          <p:nvPr>
            <p:extLst>
              <p:ext uri="{D42A27DB-BD31-4B8C-83A1-F6EECF244321}">
                <p14:modId xmlns:p14="http://schemas.microsoft.com/office/powerpoint/2010/main" val="1413558774"/>
              </p:ext>
            </p:extLst>
          </p:nvPr>
        </p:nvGraphicFramePr>
        <p:xfrm>
          <a:off x="4733800" y="1337733"/>
          <a:ext cx="3960000" cy="2052000"/>
        </p:xfrm>
        <a:graphic>
          <a:graphicData uri="http://schemas.openxmlformats.org/drawingml/2006/table">
            <a:tbl>
              <a:tblPr firstRow="1" bandRow="1">
                <a:tableStyleId>{5940675A-B579-460E-94D1-54222C63F5DA}</a:tableStyleId>
              </a:tblPr>
              <a:tblGrid>
                <a:gridCol w="900000">
                  <a:extLst>
                    <a:ext uri="{9D8B030D-6E8A-4147-A177-3AD203B41FA5}">
                      <a16:colId xmlns:a16="http://schemas.microsoft.com/office/drawing/2014/main" val="2026513548"/>
                    </a:ext>
                  </a:extLst>
                </a:gridCol>
                <a:gridCol w="612000">
                  <a:extLst>
                    <a:ext uri="{9D8B030D-6E8A-4147-A177-3AD203B41FA5}">
                      <a16:colId xmlns:a16="http://schemas.microsoft.com/office/drawing/2014/main" val="1806553194"/>
                    </a:ext>
                  </a:extLst>
                </a:gridCol>
                <a:gridCol w="612000">
                  <a:extLst>
                    <a:ext uri="{9D8B030D-6E8A-4147-A177-3AD203B41FA5}">
                      <a16:colId xmlns:a16="http://schemas.microsoft.com/office/drawing/2014/main" val="3550727725"/>
                    </a:ext>
                  </a:extLst>
                </a:gridCol>
                <a:gridCol w="612000">
                  <a:extLst>
                    <a:ext uri="{9D8B030D-6E8A-4147-A177-3AD203B41FA5}">
                      <a16:colId xmlns:a16="http://schemas.microsoft.com/office/drawing/2014/main" val="3569063916"/>
                    </a:ext>
                  </a:extLst>
                </a:gridCol>
                <a:gridCol w="612000">
                  <a:extLst>
                    <a:ext uri="{9D8B030D-6E8A-4147-A177-3AD203B41FA5}">
                      <a16:colId xmlns:a16="http://schemas.microsoft.com/office/drawing/2014/main" val="854078566"/>
                    </a:ext>
                  </a:extLst>
                </a:gridCol>
                <a:gridCol w="612000">
                  <a:extLst>
                    <a:ext uri="{9D8B030D-6E8A-4147-A177-3AD203B41FA5}">
                      <a16:colId xmlns:a16="http://schemas.microsoft.com/office/drawing/2014/main" val="2804662624"/>
                    </a:ext>
                  </a:extLst>
                </a:gridCol>
              </a:tblGrid>
              <a:tr h="288000">
                <a:tc gridSpan="6">
                  <a:txBody>
                    <a:bodyPr/>
                    <a:lstStyle/>
                    <a:p>
                      <a:pPr algn="ctr"/>
                      <a:r>
                        <a:rPr kumimoji="1" lang="ja-JP" altLang="en-US" sz="1400" b="0" dirty="0">
                          <a:latin typeface="Meiryo UI" panose="020B0604030504040204" pitchFamily="50" charset="-128"/>
                          <a:ea typeface="Meiryo UI" panose="020B0604030504040204" pitchFamily="50" charset="-128"/>
                        </a:rPr>
                        <a:t>就労継続支援Ａ型事業所</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6543645"/>
                  </a:ext>
                </a:extLst>
              </a:tr>
              <a:tr h="252000">
                <a:tc>
                  <a:txBody>
                    <a:bodyPr/>
                    <a:lstStyle/>
                    <a:p>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R2</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R3</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R4</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R5</a:t>
                      </a:r>
                      <a:endParaRPr kumimoji="1" lang="ja-JP" altLang="en-US" sz="1100" dirty="0">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R6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15233665"/>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身体</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18.7%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18.6%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16.1%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15.4%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2574026"/>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知的</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26.1%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25.5%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23.6%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23.0%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22.2%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8551122"/>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精神</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46.4%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49.3%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49.7%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52.7%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54.0%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969621"/>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発達</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7625497"/>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高次脳機能</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0.9%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4095470"/>
                  </a:ext>
                </a:extLst>
              </a:tr>
              <a:tr h="252000">
                <a:tc>
                  <a:txBody>
                    <a:bodyPr/>
                    <a:lstStyle/>
                    <a:p>
                      <a:pPr algn="ctr"/>
                      <a:r>
                        <a:rPr kumimoji="1" lang="ja-JP" altLang="en-US" sz="1100" dirty="0">
                          <a:latin typeface="Meiryo UI" panose="020B0604030504040204" pitchFamily="50" charset="-128"/>
                          <a:ea typeface="Meiryo UI" panose="020B0604030504040204" pitchFamily="50" charset="-128"/>
                        </a:rPr>
                        <a:t>難病</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533399"/>
                  </a:ext>
                </a:extLst>
              </a:tr>
            </a:tbl>
          </a:graphicData>
        </a:graphic>
      </p:graphicFrame>
      <p:sp>
        <p:nvSpPr>
          <p:cNvPr id="48" name="スライド番号プレースホルダー 3">
            <a:extLst>
              <a:ext uri="{FF2B5EF4-FFF2-40B4-BE49-F238E27FC236}">
                <a16:creationId xmlns:a16="http://schemas.microsoft.com/office/drawing/2014/main" id="{9F3E2565-4FB9-4E8E-82BB-F99791CC0B90}"/>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15</a:t>
            </a:fld>
            <a:endParaRPr lang="ja-JP" altLang="en-US" dirty="0"/>
          </a:p>
        </p:txBody>
      </p:sp>
    </p:spTree>
    <p:extLst>
      <p:ext uri="{BB962C8B-B14F-4D97-AF65-F5344CB8AC3E}">
        <p14:creationId xmlns:p14="http://schemas.microsoft.com/office/powerpoint/2010/main" val="311791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28710" y="561269"/>
            <a:ext cx="2486579" cy="338554"/>
          </a:xfrm>
          <a:prstGeom prst="rect">
            <a:avLst/>
          </a:prstGeom>
          <a:noFill/>
        </p:spPr>
        <p:txBody>
          <a:bodyPr wrap="none" rtlCol="0">
            <a:spAutoFit/>
          </a:bodyPr>
          <a:lstStyle/>
          <a:p>
            <a:pPr algn="ctr"/>
            <a:r>
              <a:rPr kumimoji="1" lang="ja-JP" altLang="en-US" sz="1600" b="1" dirty="0">
                <a:latin typeface="Meiryo UI" panose="020B0604030504040204" pitchFamily="50" charset="-128"/>
                <a:ea typeface="Meiryo UI" panose="020B0604030504040204" pitchFamily="50" charset="-128"/>
              </a:rPr>
              <a:t>支援学校の卒業生について</a:t>
            </a:r>
          </a:p>
        </p:txBody>
      </p:sp>
      <p:graphicFrame>
        <p:nvGraphicFramePr>
          <p:cNvPr id="8" name="表 7"/>
          <p:cNvGraphicFramePr>
            <a:graphicFrameLocks noGrp="1"/>
          </p:cNvGraphicFramePr>
          <p:nvPr>
            <p:extLst>
              <p:ext uri="{D42A27DB-BD31-4B8C-83A1-F6EECF244321}">
                <p14:modId xmlns:p14="http://schemas.microsoft.com/office/powerpoint/2010/main" val="3253896088"/>
              </p:ext>
            </p:extLst>
          </p:nvPr>
        </p:nvGraphicFramePr>
        <p:xfrm>
          <a:off x="1068022" y="1277752"/>
          <a:ext cx="7007957" cy="1941033"/>
        </p:xfrm>
        <a:graphic>
          <a:graphicData uri="http://schemas.openxmlformats.org/drawingml/2006/table">
            <a:tbl>
              <a:tblPr/>
              <a:tblGrid>
                <a:gridCol w="1647393">
                  <a:extLst>
                    <a:ext uri="{9D8B030D-6E8A-4147-A177-3AD203B41FA5}">
                      <a16:colId xmlns:a16="http://schemas.microsoft.com/office/drawing/2014/main" val="3125740309"/>
                    </a:ext>
                  </a:extLst>
                </a:gridCol>
                <a:gridCol w="1229008">
                  <a:extLst>
                    <a:ext uri="{9D8B030D-6E8A-4147-A177-3AD203B41FA5}">
                      <a16:colId xmlns:a16="http://schemas.microsoft.com/office/drawing/2014/main" val="633326810"/>
                    </a:ext>
                  </a:extLst>
                </a:gridCol>
                <a:gridCol w="1032889">
                  <a:extLst>
                    <a:ext uri="{9D8B030D-6E8A-4147-A177-3AD203B41FA5}">
                      <a16:colId xmlns:a16="http://schemas.microsoft.com/office/drawing/2014/main" val="2164794134"/>
                    </a:ext>
                  </a:extLst>
                </a:gridCol>
                <a:gridCol w="1032889">
                  <a:extLst>
                    <a:ext uri="{9D8B030D-6E8A-4147-A177-3AD203B41FA5}">
                      <a16:colId xmlns:a16="http://schemas.microsoft.com/office/drawing/2014/main" val="2006215258"/>
                    </a:ext>
                  </a:extLst>
                </a:gridCol>
                <a:gridCol w="1032889">
                  <a:extLst>
                    <a:ext uri="{9D8B030D-6E8A-4147-A177-3AD203B41FA5}">
                      <a16:colId xmlns:a16="http://schemas.microsoft.com/office/drawing/2014/main" val="2813570045"/>
                    </a:ext>
                  </a:extLst>
                </a:gridCol>
                <a:gridCol w="1032889">
                  <a:extLst>
                    <a:ext uri="{9D8B030D-6E8A-4147-A177-3AD203B41FA5}">
                      <a16:colId xmlns:a16="http://schemas.microsoft.com/office/drawing/2014/main" val="4098363385"/>
                    </a:ext>
                  </a:extLst>
                </a:gridCol>
              </a:tblGrid>
              <a:tr h="0">
                <a:tc rowSpan="3">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rtl="0"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R7.4.1</a:t>
                      </a:r>
                    </a:p>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利用者数</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rowSpan="2" gridSpan="2">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支援学校を卒業後に</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直接利用した者</a:t>
                      </a:r>
                    </a:p>
                  </a:txBody>
                  <a:tcPr marL="9525" marR="9525" marT="9525" marB="0" anchor="ctr">
                    <a:lnL w="9525" cap="flat" cmpd="sng" algn="ctr">
                      <a:solidFill>
                        <a:schemeClr val="tx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rowSpan="2" hMerge="1">
                  <a:txBody>
                    <a:bodyPr/>
                    <a:lstStyle/>
                    <a:p>
                      <a:endParaRPr kumimoji="1" lang="ja-JP" altLang="en-US"/>
                    </a:p>
                  </a:txBody>
                  <a:tcPr/>
                </a:tc>
                <a:tc gridSpan="2">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9525"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extLst>
                  <a:ext uri="{0D108BD9-81ED-4DB2-BD59-A6C34878D82A}">
                    <a16:rowId xmlns:a16="http://schemas.microsoft.com/office/drawing/2014/main" val="2382480032"/>
                  </a:ext>
                </a:extLst>
              </a:tr>
              <a:tr h="248285">
                <a:tc vMerge="1">
                  <a:txBody>
                    <a:bodyPr/>
                    <a:lstStyle/>
                    <a:p>
                      <a:endParaRPr kumimoji="1" lang="ja-JP" altLang="en-US"/>
                    </a:p>
                  </a:txBody>
                  <a:tcPr/>
                </a:tc>
                <a:tc vMerge="1">
                  <a:txBody>
                    <a:bodyPr/>
                    <a:lstStyle/>
                    <a:p>
                      <a:pPr algn="ctr" rtl="0" fontAlgn="ctr"/>
                      <a:endParaRPr 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a:noFill/>
                    </a:lnT>
                    <a:lnB>
                      <a:noFill/>
                    </a:lnB>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rtl="0"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R</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7</a:t>
                      </a:r>
                      <a:r>
                        <a:rPr lang="en-US" sz="1400" b="0" i="0" u="none" strike="noStrike" dirty="0">
                          <a:solidFill>
                            <a:srgbClr val="000000"/>
                          </a:solidFill>
                          <a:effectLst/>
                          <a:latin typeface="Meiryo UI" panose="020B0604030504040204" pitchFamily="50" charset="-128"/>
                          <a:ea typeface="Meiryo UI" panose="020B0604030504040204" pitchFamily="50" charset="-128"/>
                        </a:rPr>
                        <a:t>.3</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卒業生</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extLst>
                  <a:ext uri="{0D108BD9-81ED-4DB2-BD59-A6C34878D82A}">
                    <a16:rowId xmlns:a16="http://schemas.microsoft.com/office/drawing/2014/main" val="3496896543"/>
                  </a:ext>
                </a:extLst>
              </a:tr>
              <a:tr h="288000">
                <a:tc vMerge="1">
                  <a:txBody>
                    <a:bodyPr/>
                    <a:lstStyle/>
                    <a:p>
                      <a:endParaRPr kumimoji="1" lang="ja-JP" altLang="en-US"/>
                    </a:p>
                  </a:txBody>
                  <a:tcPr>
                    <a:lnT w="12700" cap="flat" cmpd="sng" algn="ctr">
                      <a:solidFill>
                        <a:srgbClr val="A5A5A5"/>
                      </a:solidFill>
                      <a:prstDash val="solid"/>
                      <a:round/>
                      <a:headEnd type="none" w="med" len="med"/>
                      <a:tailEnd type="none" w="med" len="med"/>
                    </a:lnT>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（ａ）</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（ｂ）</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（ｂ/ａ）</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（ｃ）</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（ｃ/ａ）</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34440327"/>
                  </a:ext>
                </a:extLst>
              </a:tr>
              <a:tr h="292755">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就労移行支援</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3,777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129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3.4%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5076673"/>
                  </a:ext>
                </a:extLst>
              </a:tr>
              <a:tr h="292755">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就労継続支援Ａ型</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8,767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208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0.5%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9650789"/>
                  </a:ext>
                </a:extLst>
              </a:tr>
              <a:tr h="292755">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就労継続支援Ｂ型</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36,646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2,591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7.1%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318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5574003"/>
                  </a:ext>
                </a:extLst>
              </a:tr>
              <a:tr h="303598">
                <a:tc>
                  <a:txBody>
                    <a:bodyPr/>
                    <a:lstStyle/>
                    <a:p>
                      <a:pPr algn="ctr" fontAlgn="ctr"/>
                      <a:r>
                        <a:rPr lang="ja-JP" altLang="en-US" sz="1400" b="1" i="0" u="none" strike="noStrike" dirty="0">
                          <a:solidFill>
                            <a:schemeClr val="tx1"/>
                          </a:solidFill>
                          <a:effectLst/>
                          <a:latin typeface="Meiryo UI" panose="020B0604030504040204" pitchFamily="50" charset="-128"/>
                          <a:ea typeface="Meiryo UI" panose="020B0604030504040204" pitchFamily="50" charset="-128"/>
                        </a:rPr>
                        <a:t>合計</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49,190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2,928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6.0%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408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0.8%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3953582"/>
                  </a:ext>
                </a:extLst>
              </a:tr>
            </a:tbl>
          </a:graphicData>
        </a:graphic>
      </p:graphicFrame>
      <p:sp>
        <p:nvSpPr>
          <p:cNvPr id="9" name="テキスト ボックス 8"/>
          <p:cNvSpPr txBox="1"/>
          <p:nvPr/>
        </p:nvSpPr>
        <p:spPr>
          <a:xfrm>
            <a:off x="1019662" y="3715809"/>
            <a:ext cx="7265130" cy="1092607"/>
          </a:xfrm>
          <a:prstGeom prst="rect">
            <a:avLst/>
          </a:prstGeom>
          <a:noFill/>
        </p:spPr>
        <p:txBody>
          <a:bodyPr wrap="none" rtlCol="0">
            <a:spAutoFit/>
          </a:bodyPr>
          <a:lstStyle/>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参考（教育庁提供データ）</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速報値</a:t>
            </a:r>
            <a:endParaRPr lang="en-US" altLang="ja-JP" sz="1600" dirty="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令和７年３月の支援学校卒業生のうち、就労系福祉サービスを利用している者の割合</a:t>
            </a:r>
            <a:endParaRPr lang="en-US" altLang="ja-JP" sz="1600" dirty="0">
              <a:latin typeface="Meiryo UI" panose="020B0604030504040204" pitchFamily="50" charset="-128"/>
              <a:ea typeface="Meiryo UI" panose="020B0604030504040204" pitchFamily="50" charset="-128"/>
            </a:endParaRPr>
          </a:p>
          <a:p>
            <a:endParaRPr lang="en-US" altLang="ja-JP" sz="5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en-US" altLang="ja-JP" sz="2000" b="1" dirty="0">
                <a:latin typeface="Meiryo UI" panose="020B0604030504040204" pitchFamily="50" charset="-128"/>
                <a:ea typeface="Meiryo UI" panose="020B0604030504040204" pitchFamily="50" charset="-128"/>
              </a:rPr>
              <a:t>31.4</a:t>
            </a:r>
            <a:r>
              <a:rPr lang="ja-JP" altLang="en-US" sz="2000" b="1"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423</a:t>
            </a:r>
            <a:r>
              <a:rPr lang="ja-JP" altLang="en-US" sz="1600" dirty="0">
                <a:latin typeface="Meiryo UI" panose="020B0604030504040204" pitchFamily="50" charset="-128"/>
                <a:ea typeface="Meiryo UI" panose="020B0604030504040204" pitchFamily="50" charset="-128"/>
              </a:rPr>
              <a:t>人</a:t>
            </a:r>
            <a:r>
              <a:rPr lang="en-US" altLang="ja-JP" sz="1600" dirty="0">
                <a:latin typeface="Meiryo UI" panose="020B0604030504040204" pitchFamily="50" charset="-128"/>
                <a:ea typeface="Meiryo UI" panose="020B0604030504040204" pitchFamily="50" charset="-128"/>
              </a:rPr>
              <a:t>/1,349</a:t>
            </a:r>
            <a:r>
              <a:rPr lang="ja-JP" altLang="en-US" sz="1600" dirty="0">
                <a:latin typeface="Meiryo UI" panose="020B0604030504040204" pitchFamily="50" charset="-128"/>
                <a:ea typeface="Meiryo UI" panose="020B0604030504040204" pitchFamily="50" charset="-128"/>
              </a:rPr>
              <a:t>人）（</a:t>
            </a:r>
            <a:r>
              <a:rPr lang="en-US" altLang="ja-JP" sz="1600" dirty="0">
                <a:latin typeface="Meiryo UI" panose="020B0604030504040204" pitchFamily="50" charset="-128"/>
                <a:ea typeface="Meiryo UI" panose="020B0604030504040204" pitchFamily="50" charset="-128"/>
              </a:rPr>
              <a:t>R7.3</a:t>
            </a:r>
            <a:r>
              <a:rPr lang="ja-JP" altLang="en-US" sz="1600" dirty="0">
                <a:latin typeface="Meiryo UI" panose="020B0604030504040204" pitchFamily="50" charset="-128"/>
                <a:ea typeface="Meiryo UI" panose="020B0604030504040204" pitchFamily="50" charset="-128"/>
              </a:rPr>
              <a:t>府内支援学校卒業生）</a:t>
            </a:r>
            <a:endParaRPr lang="en-US" altLang="ja-JP" sz="1600" dirty="0">
              <a:latin typeface="Meiryo UI" panose="020B0604030504040204" pitchFamily="50" charset="-128"/>
              <a:ea typeface="Meiryo UI" panose="020B0604030504040204" pitchFamily="50" charset="-128"/>
            </a:endParaRPr>
          </a:p>
        </p:txBody>
      </p:sp>
      <p:sp>
        <p:nvSpPr>
          <p:cNvPr id="10" name="スライド番号プレースホルダー 3">
            <a:extLst>
              <a:ext uri="{FF2B5EF4-FFF2-40B4-BE49-F238E27FC236}">
                <a16:creationId xmlns:a16="http://schemas.microsoft.com/office/drawing/2014/main" id="{A7063AAA-9318-4A23-8DD1-E1A3CDFA836F}"/>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16</a:t>
            </a:fld>
            <a:endParaRPr lang="ja-JP" altLang="en-US" dirty="0"/>
          </a:p>
        </p:txBody>
      </p:sp>
      <p:sp>
        <p:nvSpPr>
          <p:cNvPr id="11" name="テキスト ボックス 10">
            <a:extLst>
              <a:ext uri="{FF2B5EF4-FFF2-40B4-BE49-F238E27FC236}">
                <a16:creationId xmlns:a16="http://schemas.microsoft.com/office/drawing/2014/main" id="{1D0B175D-B54E-46F8-B3AA-340D7350D0C7}"/>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21949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1021781" y="762896"/>
            <a:ext cx="7100438"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同一法人内の事業所から就労定着支援事業の利用を開始した者の割合</a:t>
            </a:r>
            <a:endParaRPr lang="en-US" altLang="ja-JP" sz="1600" b="1" dirty="0">
              <a:latin typeface="Meiryo UI" panose="020B0604030504040204" pitchFamily="50" charset="-128"/>
              <a:ea typeface="Meiryo UI" panose="020B0604030504040204" pitchFamily="50" charset="-128"/>
            </a:endParaRPr>
          </a:p>
        </p:txBody>
      </p:sp>
      <p:sp>
        <p:nvSpPr>
          <p:cNvPr id="15" name="スライド番号プレースホルダー 3">
            <a:extLst>
              <a:ext uri="{FF2B5EF4-FFF2-40B4-BE49-F238E27FC236}">
                <a16:creationId xmlns:a16="http://schemas.microsoft.com/office/drawing/2014/main" id="{5EB36234-7F9B-4F9B-845B-E4941B84A4F2}"/>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17</a:t>
            </a:fld>
            <a:endParaRPr lang="ja-JP" altLang="en-US" dirty="0"/>
          </a:p>
        </p:txBody>
      </p:sp>
      <p:graphicFrame>
        <p:nvGraphicFramePr>
          <p:cNvPr id="4" name="グラフ 3">
            <a:extLst>
              <a:ext uri="{FF2B5EF4-FFF2-40B4-BE49-F238E27FC236}">
                <a16:creationId xmlns:a16="http://schemas.microsoft.com/office/drawing/2014/main" id="{5901FDD6-22D2-48C1-9DF7-56E6BC3FA295}"/>
              </a:ext>
            </a:extLst>
          </p:cNvPr>
          <p:cNvGraphicFramePr/>
          <p:nvPr>
            <p:extLst>
              <p:ext uri="{D42A27DB-BD31-4B8C-83A1-F6EECF244321}">
                <p14:modId xmlns:p14="http://schemas.microsoft.com/office/powerpoint/2010/main" val="2650691146"/>
              </p:ext>
            </p:extLst>
          </p:nvPr>
        </p:nvGraphicFramePr>
        <p:xfrm>
          <a:off x="1016000" y="1499658"/>
          <a:ext cx="7085123" cy="4368799"/>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a:extLst>
              <a:ext uri="{FF2B5EF4-FFF2-40B4-BE49-F238E27FC236}">
                <a16:creationId xmlns:a16="http://schemas.microsoft.com/office/drawing/2014/main" id="{7EE7EC23-678A-41F0-8355-23ABCF5261BB}"/>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17597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2155592" y="556809"/>
            <a:ext cx="4832816"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就労系サービスの事業所数の推移</a:t>
            </a:r>
            <a:r>
              <a:rPr lang="ja-JP" altLang="en-US" sz="1600" dirty="0">
                <a:latin typeface="Meiryo UI" panose="020B0604030504040204" pitchFamily="50" charset="-128"/>
                <a:ea typeface="Meiryo UI" panose="020B0604030504040204" pitchFamily="50" charset="-128"/>
              </a:rPr>
              <a:t>（４月１日時点）</a:t>
            </a:r>
            <a:endParaRPr lang="en-US" altLang="ja-JP" sz="1600" dirty="0">
              <a:latin typeface="Meiryo UI" panose="020B0604030504040204" pitchFamily="50" charset="-128"/>
              <a:ea typeface="Meiryo UI" panose="020B0604030504040204" pitchFamily="50" charset="-128"/>
            </a:endParaRPr>
          </a:p>
        </p:txBody>
      </p:sp>
      <p:sp>
        <p:nvSpPr>
          <p:cNvPr id="11" name="スライド番号プレースホルダー 3">
            <a:extLst>
              <a:ext uri="{FF2B5EF4-FFF2-40B4-BE49-F238E27FC236}">
                <a16:creationId xmlns:a16="http://schemas.microsoft.com/office/drawing/2014/main" id="{DC8E5B0D-2F37-4C61-A0E1-32BBBB4A03C8}"/>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18</a:t>
            </a:fld>
            <a:endParaRPr lang="ja-JP" altLang="en-US" dirty="0"/>
          </a:p>
        </p:txBody>
      </p:sp>
      <p:sp>
        <p:nvSpPr>
          <p:cNvPr id="15" name="テキスト ボックス 14">
            <a:extLst>
              <a:ext uri="{FF2B5EF4-FFF2-40B4-BE49-F238E27FC236}">
                <a16:creationId xmlns:a16="http://schemas.microsoft.com/office/drawing/2014/main" id="{44E2BF05-7577-4BF9-9514-FD9A6C7CE299}"/>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graphicFrame>
        <p:nvGraphicFramePr>
          <p:cNvPr id="5" name="グラフ 4">
            <a:extLst>
              <a:ext uri="{FF2B5EF4-FFF2-40B4-BE49-F238E27FC236}">
                <a16:creationId xmlns:a16="http://schemas.microsoft.com/office/drawing/2014/main" id="{6E55CBA8-DEFF-4B6D-848B-AD90015A22DD}"/>
              </a:ext>
            </a:extLst>
          </p:cNvPr>
          <p:cNvGraphicFramePr/>
          <p:nvPr>
            <p:extLst>
              <p:ext uri="{D42A27DB-BD31-4B8C-83A1-F6EECF244321}">
                <p14:modId xmlns:p14="http://schemas.microsoft.com/office/powerpoint/2010/main" val="942434169"/>
              </p:ext>
            </p:extLst>
          </p:nvPr>
        </p:nvGraphicFramePr>
        <p:xfrm>
          <a:off x="719667" y="1109133"/>
          <a:ext cx="7890933" cy="4336879"/>
        </p:xfrm>
        <a:graphic>
          <a:graphicData uri="http://schemas.openxmlformats.org/drawingml/2006/chart">
            <c:chart xmlns:c="http://schemas.openxmlformats.org/drawingml/2006/chart" xmlns:r="http://schemas.openxmlformats.org/officeDocument/2006/relationships" r:id="rId3"/>
          </a:graphicData>
        </a:graphic>
      </p:graphicFrame>
      <p:sp>
        <p:nvSpPr>
          <p:cNvPr id="14" name="テキスト ボックス 13">
            <a:extLst>
              <a:ext uri="{FF2B5EF4-FFF2-40B4-BE49-F238E27FC236}">
                <a16:creationId xmlns:a16="http://schemas.microsoft.com/office/drawing/2014/main" id="{3881C314-8CCB-479E-AFA5-C7D4EDDA202B}"/>
              </a:ext>
            </a:extLst>
          </p:cNvPr>
          <p:cNvSpPr txBox="1"/>
          <p:nvPr/>
        </p:nvSpPr>
        <p:spPr>
          <a:xfrm>
            <a:off x="1196197" y="5395252"/>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就労移行支援</a:t>
            </a:r>
          </a:p>
        </p:txBody>
      </p:sp>
      <p:sp>
        <p:nvSpPr>
          <p:cNvPr id="16" name="テキスト ボックス 15">
            <a:extLst>
              <a:ext uri="{FF2B5EF4-FFF2-40B4-BE49-F238E27FC236}">
                <a16:creationId xmlns:a16="http://schemas.microsoft.com/office/drawing/2014/main" id="{C829AAA3-5452-4579-B23E-30C1688BC211}"/>
              </a:ext>
            </a:extLst>
          </p:cNvPr>
          <p:cNvSpPr txBox="1"/>
          <p:nvPr/>
        </p:nvSpPr>
        <p:spPr>
          <a:xfrm>
            <a:off x="3094354" y="5410444"/>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就労継続支援Ａ型</a:t>
            </a:r>
          </a:p>
        </p:txBody>
      </p:sp>
      <p:sp>
        <p:nvSpPr>
          <p:cNvPr id="17" name="テキスト ボックス 16">
            <a:extLst>
              <a:ext uri="{FF2B5EF4-FFF2-40B4-BE49-F238E27FC236}">
                <a16:creationId xmlns:a16="http://schemas.microsoft.com/office/drawing/2014/main" id="{C27CF879-B325-4451-BAF9-4563BEBEFCA9}"/>
              </a:ext>
            </a:extLst>
          </p:cNvPr>
          <p:cNvSpPr txBox="1"/>
          <p:nvPr/>
        </p:nvSpPr>
        <p:spPr>
          <a:xfrm>
            <a:off x="4947955" y="5427133"/>
            <a:ext cx="1690226" cy="261610"/>
          </a:xfrm>
          <a:prstGeom prst="rect">
            <a:avLst/>
          </a:prstGeom>
          <a:noFill/>
        </p:spPr>
        <p:txBody>
          <a:bodyPr wrap="square" rtlCol="0">
            <a:spAutoFit/>
          </a:bodyPr>
          <a:lstStyle/>
          <a:p>
            <a:pPr algn="ctr" fontAlgn="ctr"/>
            <a:r>
              <a:rPr lang="ja-JP" altLang="en-US" sz="1100" dirty="0">
                <a:solidFill>
                  <a:srgbClr val="000000"/>
                </a:solidFill>
                <a:latin typeface="Meiryo UI" panose="020B0604030504040204" pitchFamily="50" charset="-128"/>
                <a:ea typeface="Meiryo UI" panose="020B0604030504040204" pitchFamily="50" charset="-128"/>
              </a:rPr>
              <a:t>就労継続支援Ｂ型</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F3B248A3-BCA2-49E0-8CB2-2449C77399CC}"/>
              </a:ext>
            </a:extLst>
          </p:cNvPr>
          <p:cNvSpPr txBox="1"/>
          <p:nvPr/>
        </p:nvSpPr>
        <p:spPr>
          <a:xfrm>
            <a:off x="6869574" y="5409943"/>
            <a:ext cx="1690226" cy="261610"/>
          </a:xfrm>
          <a:prstGeom prst="rect">
            <a:avLst/>
          </a:prstGeom>
          <a:noFill/>
        </p:spPr>
        <p:txBody>
          <a:bodyPr wrap="square" rtlCol="0">
            <a:spAutoFit/>
          </a:bodyPr>
          <a:lstStyle/>
          <a:p>
            <a:pPr algn="ctr" fontAlgn="ctr"/>
            <a:r>
              <a:rPr lang="ja-JP" altLang="en-US" sz="1100" dirty="0">
                <a:solidFill>
                  <a:srgbClr val="000000"/>
                </a:solidFill>
                <a:latin typeface="Meiryo UI" panose="020B0604030504040204" pitchFamily="50" charset="-128"/>
                <a:ea typeface="Meiryo UI" panose="020B0604030504040204" pitchFamily="50" charset="-128"/>
              </a:rPr>
              <a:t>就労定着支援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D15DB8F0-2ECF-4E1B-A764-94AD89020F47}"/>
              </a:ext>
            </a:extLst>
          </p:cNvPr>
          <p:cNvSpPr txBox="1"/>
          <p:nvPr/>
        </p:nvSpPr>
        <p:spPr>
          <a:xfrm>
            <a:off x="7426271" y="5868889"/>
            <a:ext cx="1603429" cy="26161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出典：国保連データ</a:t>
            </a:r>
            <a:endParaRPr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38392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2671479" y="165859"/>
            <a:ext cx="3801042" cy="338554"/>
          </a:xfrm>
          <a:prstGeom prst="rect">
            <a:avLst/>
          </a:prstGeom>
          <a:noFill/>
        </p:spPr>
        <p:txBody>
          <a:bodyPr wrap="none" rtlCol="0">
            <a:spAutoFit/>
          </a:bodyPr>
          <a:lstStyle/>
          <a:p>
            <a:pPr algn="ctr"/>
            <a:r>
              <a:rPr lang="ja-JP" altLang="en-US" sz="1600" b="1" dirty="0">
                <a:latin typeface="Meiryo UI" panose="020B0604030504040204" pitchFamily="50" charset="-128"/>
                <a:ea typeface="Meiryo UI" panose="020B0604030504040204" pitchFamily="50" charset="-128"/>
              </a:rPr>
              <a:t>新規開設事業所数と廃止事業所数の推移</a:t>
            </a:r>
            <a:endParaRPr kumimoji="1" lang="ja-JP" altLang="en-US" sz="1600" b="1"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7377182" y="2187902"/>
            <a:ext cx="1603429" cy="261610"/>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出典：国保連データ</a:t>
            </a:r>
            <a:endParaRPr lang="en-US" altLang="ja-JP" sz="105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78389571"/>
              </p:ext>
            </p:extLst>
          </p:nvPr>
        </p:nvGraphicFramePr>
        <p:xfrm>
          <a:off x="1797808" y="532942"/>
          <a:ext cx="5548384" cy="1944000"/>
        </p:xfrm>
        <a:graphic>
          <a:graphicData uri="http://schemas.openxmlformats.org/drawingml/2006/table">
            <a:tbl>
              <a:tblPr>
                <a:tableStyleId>{5940675A-B579-460E-94D1-54222C63F5DA}</a:tableStyleId>
              </a:tblPr>
              <a:tblGrid>
                <a:gridCol w="1348204">
                  <a:extLst>
                    <a:ext uri="{9D8B030D-6E8A-4147-A177-3AD203B41FA5}">
                      <a16:colId xmlns:a16="http://schemas.microsoft.com/office/drawing/2014/main" val="812670934"/>
                    </a:ext>
                  </a:extLst>
                </a:gridCol>
                <a:gridCol w="700030">
                  <a:extLst>
                    <a:ext uri="{9D8B030D-6E8A-4147-A177-3AD203B41FA5}">
                      <a16:colId xmlns:a16="http://schemas.microsoft.com/office/drawing/2014/main" val="1347408547"/>
                    </a:ext>
                  </a:extLst>
                </a:gridCol>
                <a:gridCol w="700030">
                  <a:extLst>
                    <a:ext uri="{9D8B030D-6E8A-4147-A177-3AD203B41FA5}">
                      <a16:colId xmlns:a16="http://schemas.microsoft.com/office/drawing/2014/main" val="2928546243"/>
                    </a:ext>
                  </a:extLst>
                </a:gridCol>
                <a:gridCol w="700030">
                  <a:extLst>
                    <a:ext uri="{9D8B030D-6E8A-4147-A177-3AD203B41FA5}">
                      <a16:colId xmlns:a16="http://schemas.microsoft.com/office/drawing/2014/main" val="24012062"/>
                    </a:ext>
                  </a:extLst>
                </a:gridCol>
                <a:gridCol w="700030">
                  <a:extLst>
                    <a:ext uri="{9D8B030D-6E8A-4147-A177-3AD203B41FA5}">
                      <a16:colId xmlns:a16="http://schemas.microsoft.com/office/drawing/2014/main" val="4052411572"/>
                    </a:ext>
                  </a:extLst>
                </a:gridCol>
                <a:gridCol w="700030">
                  <a:extLst>
                    <a:ext uri="{9D8B030D-6E8A-4147-A177-3AD203B41FA5}">
                      <a16:colId xmlns:a16="http://schemas.microsoft.com/office/drawing/2014/main" val="794293788"/>
                    </a:ext>
                  </a:extLst>
                </a:gridCol>
                <a:gridCol w="700030">
                  <a:extLst>
                    <a:ext uri="{9D8B030D-6E8A-4147-A177-3AD203B41FA5}">
                      <a16:colId xmlns:a16="http://schemas.microsoft.com/office/drawing/2014/main" val="1354672152"/>
                    </a:ext>
                  </a:extLst>
                </a:gridCol>
              </a:tblGrid>
              <a:tr h="216000">
                <a:tc>
                  <a:txBody>
                    <a:bodyPr/>
                    <a:lstStyle/>
                    <a:p>
                      <a:pPr algn="ctr" fontAlgn="ctr"/>
                      <a:r>
                        <a:rPr lang="zh-TW" altLang="en-US" sz="1000" u="none" strike="noStrike" dirty="0">
                          <a:effectLst/>
                          <a:latin typeface="Meiryo UI" panose="020B0604030504040204" pitchFamily="50" charset="-128"/>
                          <a:ea typeface="Meiryo UI" panose="020B0604030504040204" pitchFamily="50" charset="-128"/>
                        </a:rPr>
                        <a:t>（単位：事業所</a:t>
                      </a:r>
                      <a:r>
                        <a:rPr lang="ja-JP" altLang="en-US" sz="1000" u="none" strike="noStrike" dirty="0">
                          <a:effectLst/>
                          <a:latin typeface="Meiryo UI" panose="020B0604030504040204" pitchFamily="50" charset="-128"/>
                          <a:ea typeface="Meiryo UI" panose="020B0604030504040204" pitchFamily="50" charset="-128"/>
                        </a:rPr>
                        <a:t>数</a:t>
                      </a:r>
                      <a:r>
                        <a:rPr lang="zh-TW" altLang="en-US" sz="1000" u="none" strike="noStrike" dirty="0">
                          <a:effectLst/>
                          <a:latin typeface="Meiryo UI" panose="020B0604030504040204" pitchFamily="50" charset="-128"/>
                          <a:ea typeface="Meiryo UI" panose="020B0604030504040204" pitchFamily="50" charset="-128"/>
                        </a:rPr>
                        <a:t>）</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bg1">
                        <a:lumMod val="85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R2</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R3</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R4</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R5</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R6</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89261299"/>
                  </a:ext>
                </a:extLst>
              </a:tr>
              <a:tr h="216000">
                <a:tc row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就労移行支援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新規</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46</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44</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36</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0649526"/>
                  </a:ext>
                </a:extLst>
              </a:tr>
              <a:tr h="216000">
                <a:tc vMerge="1">
                  <a:txBody>
                    <a:bodyPr/>
                    <a:lstStyle/>
                    <a:p>
                      <a:endParaRPr kumimoji="1" lang="ja-JP" altLang="en-US"/>
                    </a:p>
                  </a:txBody>
                  <a:tcP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廃止</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44</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25</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26</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1591127"/>
                  </a:ext>
                </a:extLst>
              </a:tr>
              <a:tr h="216000">
                <a:tc row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就労継続支援</a:t>
                      </a:r>
                      <a:r>
                        <a:rPr lang="en-US" sz="1100" u="none" strike="noStrike" dirty="0">
                          <a:effectLst/>
                          <a:latin typeface="Meiryo UI" panose="020B0604030504040204" pitchFamily="50" charset="-128"/>
                          <a:ea typeface="Meiryo UI" panose="020B0604030504040204" pitchFamily="50" charset="-128"/>
                        </a:rPr>
                        <a:t>A</a:t>
                      </a:r>
                      <a:r>
                        <a:rPr lang="ja-JP" altLang="en-US" sz="1100" u="none" strike="noStrike" dirty="0">
                          <a:effectLst/>
                          <a:latin typeface="Meiryo UI" panose="020B0604030504040204" pitchFamily="50" charset="-128"/>
                          <a:ea typeface="Meiryo UI" panose="020B0604030504040204" pitchFamily="50" charset="-128"/>
                        </a:rPr>
                        <a:t>型</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新規</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63</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63</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72</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49</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8627729"/>
                  </a:ext>
                </a:extLst>
              </a:tr>
              <a:tr h="216000">
                <a:tc vMerge="1">
                  <a:txBody>
                    <a:bodyPr/>
                    <a:lstStyle/>
                    <a:p>
                      <a:endParaRPr kumimoji="1" lang="ja-JP" altLang="en-US"/>
                    </a:p>
                  </a:txBody>
                  <a:tcP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廃止</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19</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25</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21</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3646090"/>
                  </a:ext>
                </a:extLst>
              </a:tr>
              <a:tr h="216000">
                <a:tc row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就労継続支援</a:t>
                      </a:r>
                      <a:r>
                        <a:rPr lang="en-US" sz="1100" u="none" strike="noStrike" dirty="0">
                          <a:effectLst/>
                          <a:latin typeface="Meiryo UI" panose="020B0604030504040204" pitchFamily="50" charset="-128"/>
                          <a:ea typeface="Meiryo UI" panose="020B0604030504040204" pitchFamily="50" charset="-128"/>
                        </a:rPr>
                        <a:t>B</a:t>
                      </a:r>
                      <a:r>
                        <a:rPr lang="ja-JP" altLang="en-US" sz="1100" u="none" strike="noStrike" dirty="0">
                          <a:effectLst/>
                          <a:latin typeface="Meiryo UI" panose="020B0604030504040204" pitchFamily="50" charset="-128"/>
                          <a:ea typeface="Meiryo UI" panose="020B0604030504040204" pitchFamily="50" charset="-128"/>
                        </a:rPr>
                        <a:t>型</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新規</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159</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226</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257</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284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272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1212573"/>
                  </a:ext>
                </a:extLst>
              </a:tr>
              <a:tr h="216000">
                <a:tc vMerge="1">
                  <a:txBody>
                    <a:bodyPr/>
                    <a:lstStyle/>
                    <a:p>
                      <a:endParaRPr kumimoji="1" lang="ja-JP" altLang="en-US"/>
                    </a:p>
                  </a:txBody>
                  <a:tcPr/>
                </a:tc>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廃止</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55</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43</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34</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75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3229017"/>
                  </a:ext>
                </a:extLst>
              </a:tr>
              <a:tr h="216000">
                <a:tc rowSpan="2">
                  <a:txBody>
                    <a:bodyPr/>
                    <a:lstStyle/>
                    <a:p>
                      <a:pPr algn="ctr" fontAlgn="ctr"/>
                      <a:r>
                        <a:rPr lang="zh-CN" altLang="en-US" sz="1100" u="none" strike="noStrike" dirty="0">
                          <a:effectLst/>
                          <a:latin typeface="Meiryo UI" panose="020B0604030504040204" pitchFamily="50" charset="-128"/>
                          <a:ea typeface="Meiryo UI" panose="020B0604030504040204" pitchFamily="50" charset="-128"/>
                        </a:rPr>
                        <a:t>就労定着支援</a:t>
                      </a:r>
                      <a:endParaRPr lang="zh-CN"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新規</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11</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14</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22</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311415"/>
                  </a:ext>
                </a:extLst>
              </a:tr>
              <a:tr h="216000">
                <a:tc vMerge="1">
                  <a:txBody>
                    <a:bodyPr/>
                    <a:lstStyle/>
                    <a:p>
                      <a:endParaRPr kumimoji="1" lang="ja-JP" altLang="en-US"/>
                    </a:p>
                  </a:txBody>
                  <a:tcP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廃止</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5</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4</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solidFill>
                            <a:schemeClr val="tx1"/>
                          </a:solidFill>
                          <a:effectLst/>
                          <a:latin typeface="Meiryo UI" panose="020B0604030504040204" pitchFamily="50" charset="-128"/>
                          <a:ea typeface="Meiryo UI" panose="020B0604030504040204" pitchFamily="50" charset="-128"/>
                        </a:rPr>
                        <a:t>5</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7309430"/>
                  </a:ext>
                </a:extLst>
              </a:tr>
            </a:tbl>
          </a:graphicData>
        </a:graphic>
      </p:graphicFrame>
      <p:sp>
        <p:nvSpPr>
          <p:cNvPr id="17" name="スライド番号プレースホルダー 3">
            <a:extLst>
              <a:ext uri="{FF2B5EF4-FFF2-40B4-BE49-F238E27FC236}">
                <a16:creationId xmlns:a16="http://schemas.microsoft.com/office/drawing/2014/main" id="{03C5EB1C-97CC-424E-A7AA-06F2163E6169}"/>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19</a:t>
            </a:fld>
            <a:endParaRPr lang="ja-JP" altLang="en-US" dirty="0"/>
          </a:p>
        </p:txBody>
      </p:sp>
      <p:sp>
        <p:nvSpPr>
          <p:cNvPr id="18" name="テキスト ボックス 17">
            <a:extLst>
              <a:ext uri="{FF2B5EF4-FFF2-40B4-BE49-F238E27FC236}">
                <a16:creationId xmlns:a16="http://schemas.microsoft.com/office/drawing/2014/main" id="{1F5B6AAC-A825-4FBD-956B-7EA27598AC4C}"/>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graphicFrame>
        <p:nvGraphicFramePr>
          <p:cNvPr id="5" name="グラフ 4">
            <a:extLst>
              <a:ext uri="{FF2B5EF4-FFF2-40B4-BE49-F238E27FC236}">
                <a16:creationId xmlns:a16="http://schemas.microsoft.com/office/drawing/2014/main" id="{AF8C2B86-3960-4ABD-BD8B-3C9C0AE1C829}"/>
              </a:ext>
            </a:extLst>
          </p:cNvPr>
          <p:cNvGraphicFramePr/>
          <p:nvPr>
            <p:extLst>
              <p:ext uri="{D42A27DB-BD31-4B8C-83A1-F6EECF244321}">
                <p14:modId xmlns:p14="http://schemas.microsoft.com/office/powerpoint/2010/main" val="2014880782"/>
              </p:ext>
            </p:extLst>
          </p:nvPr>
        </p:nvGraphicFramePr>
        <p:xfrm>
          <a:off x="715844" y="2772154"/>
          <a:ext cx="3060000" cy="198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a:extLst>
              <a:ext uri="{FF2B5EF4-FFF2-40B4-BE49-F238E27FC236}">
                <a16:creationId xmlns:a16="http://schemas.microsoft.com/office/drawing/2014/main" id="{CE598735-3FDB-4F7A-AD4B-7560A9BD9EDD}"/>
              </a:ext>
            </a:extLst>
          </p:cNvPr>
          <p:cNvGraphicFramePr/>
          <p:nvPr>
            <p:extLst>
              <p:ext uri="{D42A27DB-BD31-4B8C-83A1-F6EECF244321}">
                <p14:modId xmlns:p14="http://schemas.microsoft.com/office/powerpoint/2010/main" val="1860726331"/>
              </p:ext>
            </p:extLst>
          </p:nvPr>
        </p:nvGraphicFramePr>
        <p:xfrm>
          <a:off x="5118896" y="2772154"/>
          <a:ext cx="3060000" cy="198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a:extLst>
              <a:ext uri="{FF2B5EF4-FFF2-40B4-BE49-F238E27FC236}">
                <a16:creationId xmlns:a16="http://schemas.microsoft.com/office/drawing/2014/main" id="{CD89A7A0-8640-45ED-A412-C844C68F87C4}"/>
              </a:ext>
            </a:extLst>
          </p:cNvPr>
          <p:cNvGraphicFramePr/>
          <p:nvPr>
            <p:extLst>
              <p:ext uri="{D42A27DB-BD31-4B8C-83A1-F6EECF244321}">
                <p14:modId xmlns:p14="http://schemas.microsoft.com/office/powerpoint/2010/main" val="3990571698"/>
              </p:ext>
            </p:extLst>
          </p:nvPr>
        </p:nvGraphicFramePr>
        <p:xfrm>
          <a:off x="715844" y="4850321"/>
          <a:ext cx="3060000" cy="198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3" name="グラフ 22">
            <a:extLst>
              <a:ext uri="{FF2B5EF4-FFF2-40B4-BE49-F238E27FC236}">
                <a16:creationId xmlns:a16="http://schemas.microsoft.com/office/drawing/2014/main" id="{78DBB5B8-23B1-4002-B220-D9A2B8E2F861}"/>
              </a:ext>
            </a:extLst>
          </p:cNvPr>
          <p:cNvGraphicFramePr/>
          <p:nvPr>
            <p:extLst>
              <p:ext uri="{D42A27DB-BD31-4B8C-83A1-F6EECF244321}">
                <p14:modId xmlns:p14="http://schemas.microsoft.com/office/powerpoint/2010/main" val="2380879493"/>
              </p:ext>
            </p:extLst>
          </p:nvPr>
        </p:nvGraphicFramePr>
        <p:xfrm>
          <a:off x="5124279" y="4850321"/>
          <a:ext cx="3060000" cy="1980000"/>
        </p:xfrm>
        <a:graphic>
          <a:graphicData uri="http://schemas.openxmlformats.org/drawingml/2006/chart">
            <c:chart xmlns:c="http://schemas.openxmlformats.org/drawingml/2006/chart" xmlns:r="http://schemas.openxmlformats.org/officeDocument/2006/relationships" r:id="rId6"/>
          </a:graphicData>
        </a:graphic>
      </p:graphicFrame>
      <p:sp>
        <p:nvSpPr>
          <p:cNvPr id="12" name="テキスト ボックス 11">
            <a:extLst>
              <a:ext uri="{FF2B5EF4-FFF2-40B4-BE49-F238E27FC236}">
                <a16:creationId xmlns:a16="http://schemas.microsoft.com/office/drawing/2014/main" id="{2F1037B3-88DD-48D0-AC01-C4E3A161D18B}"/>
              </a:ext>
            </a:extLst>
          </p:cNvPr>
          <p:cNvSpPr txBox="1"/>
          <p:nvPr/>
        </p:nvSpPr>
        <p:spPr>
          <a:xfrm>
            <a:off x="1400731" y="2582080"/>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就労移行支援</a:t>
            </a:r>
          </a:p>
        </p:txBody>
      </p:sp>
      <p:sp>
        <p:nvSpPr>
          <p:cNvPr id="14" name="テキスト ボックス 13">
            <a:extLst>
              <a:ext uri="{FF2B5EF4-FFF2-40B4-BE49-F238E27FC236}">
                <a16:creationId xmlns:a16="http://schemas.microsoft.com/office/drawing/2014/main" id="{03A5A35E-CE97-497D-910A-C0824FD79968}"/>
              </a:ext>
            </a:extLst>
          </p:cNvPr>
          <p:cNvSpPr txBox="1"/>
          <p:nvPr/>
        </p:nvSpPr>
        <p:spPr>
          <a:xfrm>
            <a:off x="5803783" y="2582080"/>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就労継続支援Ａ型</a:t>
            </a:r>
          </a:p>
        </p:txBody>
      </p:sp>
      <p:sp>
        <p:nvSpPr>
          <p:cNvPr id="15" name="テキスト ボックス 14">
            <a:extLst>
              <a:ext uri="{FF2B5EF4-FFF2-40B4-BE49-F238E27FC236}">
                <a16:creationId xmlns:a16="http://schemas.microsoft.com/office/drawing/2014/main" id="{ED2B50BC-A1F0-45B9-A21A-75F3F0D00EDF}"/>
              </a:ext>
            </a:extLst>
          </p:cNvPr>
          <p:cNvSpPr txBox="1"/>
          <p:nvPr/>
        </p:nvSpPr>
        <p:spPr>
          <a:xfrm>
            <a:off x="1400731" y="4603278"/>
            <a:ext cx="1690226" cy="261610"/>
          </a:xfrm>
          <a:prstGeom prst="rect">
            <a:avLst/>
          </a:prstGeom>
          <a:noFill/>
        </p:spPr>
        <p:txBody>
          <a:bodyPr wrap="square" rtlCol="0">
            <a:spAutoFit/>
          </a:bodyPr>
          <a:lstStyle/>
          <a:p>
            <a:pPr algn="ctr" fontAlgn="ctr"/>
            <a:r>
              <a:rPr lang="ja-JP" altLang="en-US" sz="1100" dirty="0">
                <a:solidFill>
                  <a:srgbClr val="000000"/>
                </a:solidFill>
                <a:latin typeface="Meiryo UI" panose="020B0604030504040204" pitchFamily="50" charset="-128"/>
                <a:ea typeface="Meiryo UI" panose="020B0604030504040204" pitchFamily="50" charset="-128"/>
              </a:rPr>
              <a:t>就労継続支援Ｂ型</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C8A58C50-82B6-4553-9340-2EDEBBE15E84}"/>
              </a:ext>
            </a:extLst>
          </p:cNvPr>
          <p:cNvSpPr txBox="1"/>
          <p:nvPr/>
        </p:nvSpPr>
        <p:spPr>
          <a:xfrm>
            <a:off x="5919439" y="4603278"/>
            <a:ext cx="1690226" cy="261610"/>
          </a:xfrm>
          <a:prstGeom prst="rect">
            <a:avLst/>
          </a:prstGeom>
          <a:noFill/>
        </p:spPr>
        <p:txBody>
          <a:bodyPr wrap="square" rtlCol="0">
            <a:spAutoFit/>
          </a:bodyPr>
          <a:lstStyle/>
          <a:p>
            <a:pPr algn="ctr" fontAlgn="ctr"/>
            <a:r>
              <a:rPr lang="ja-JP" altLang="en-US" sz="1100" dirty="0">
                <a:solidFill>
                  <a:srgbClr val="000000"/>
                </a:solidFill>
                <a:latin typeface="Meiryo UI" panose="020B0604030504040204" pitchFamily="50" charset="-128"/>
                <a:ea typeface="Meiryo UI" panose="020B0604030504040204" pitchFamily="50" charset="-128"/>
              </a:rPr>
              <a:t>就労定着支援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10537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24206" y="331465"/>
            <a:ext cx="8414789" cy="3570208"/>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令和６年度就労人数調査の概要</a:t>
            </a:r>
            <a:endParaRPr lang="en-US" altLang="ja-JP" sz="2000"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調査対象事業所</a:t>
            </a:r>
            <a:r>
              <a:rPr lang="en-US" altLang="ja-JP" dirty="0">
                <a:latin typeface="Meiryo UI" panose="020B0604030504040204" pitchFamily="50" charset="-128"/>
                <a:ea typeface="Meiryo UI" panose="020B0604030504040204" pitchFamily="50" charset="-128"/>
              </a:rPr>
              <a:t>】</a:t>
            </a:r>
          </a:p>
          <a:p>
            <a:pPr marL="285750" indent="-285750">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rPr>
              <a:t>令和７年４月１日時点で、就労移行支援、就労継続支援（Ａ型・Ｂ型）、就労定着支援の指定を受けている事業所</a:t>
            </a:r>
            <a:endParaRPr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rPr>
              <a:t>令和７年４月１日時点で、生活介護、自立訓練（機能訓練・生活訓練）の指定を受けており、令和６年度中に一般就労者を輩出している事業所</a:t>
            </a:r>
          </a:p>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大阪府に所在している事業所。ただし以下に該当する事業所は除く。</a:t>
            </a:r>
          </a:p>
          <a:p>
            <a:pPr marL="742950" lvl="1" indent="-285750">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令和７年４月１日時点で当該サービスを休止及び廃止している事業所</a:t>
            </a:r>
          </a:p>
          <a:p>
            <a:pPr marL="742950" lvl="1" indent="-285750">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令和７年４月１日以降に開設した（令和６年度中の活動実績がない）事業所</a:t>
            </a:r>
          </a:p>
          <a:p>
            <a:endParaRPr lang="en-US" altLang="ja-JP" b="1"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調査期間</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令和７年５月９日から同年６月１３日</a:t>
            </a:r>
          </a:p>
        </p:txBody>
      </p:sp>
      <p:graphicFrame>
        <p:nvGraphicFramePr>
          <p:cNvPr id="6" name="表 5">
            <a:extLst>
              <a:ext uri="{FF2B5EF4-FFF2-40B4-BE49-F238E27FC236}">
                <a16:creationId xmlns:a16="http://schemas.microsoft.com/office/drawing/2014/main" id="{5CDA5901-72C6-4CB5-A95F-655F728EFAB2}"/>
              </a:ext>
            </a:extLst>
          </p:cNvPr>
          <p:cNvGraphicFramePr>
            <a:graphicFrameLocks noGrp="1"/>
          </p:cNvGraphicFramePr>
          <p:nvPr>
            <p:extLst>
              <p:ext uri="{D42A27DB-BD31-4B8C-83A1-F6EECF244321}">
                <p14:modId xmlns:p14="http://schemas.microsoft.com/office/powerpoint/2010/main" val="1259330739"/>
              </p:ext>
            </p:extLst>
          </p:nvPr>
        </p:nvGraphicFramePr>
        <p:xfrm>
          <a:off x="616187" y="3880352"/>
          <a:ext cx="7830825" cy="2462452"/>
        </p:xfrm>
        <a:graphic>
          <a:graphicData uri="http://schemas.openxmlformats.org/drawingml/2006/table">
            <a:tbl>
              <a:tblPr/>
              <a:tblGrid>
                <a:gridCol w="2507961">
                  <a:extLst>
                    <a:ext uri="{9D8B030D-6E8A-4147-A177-3AD203B41FA5}">
                      <a16:colId xmlns:a16="http://schemas.microsoft.com/office/drawing/2014/main" val="920120874"/>
                    </a:ext>
                  </a:extLst>
                </a:gridCol>
                <a:gridCol w="1330716">
                  <a:extLst>
                    <a:ext uri="{9D8B030D-6E8A-4147-A177-3AD203B41FA5}">
                      <a16:colId xmlns:a16="http://schemas.microsoft.com/office/drawing/2014/main" val="3696123151"/>
                    </a:ext>
                  </a:extLst>
                </a:gridCol>
                <a:gridCol w="1330716">
                  <a:extLst>
                    <a:ext uri="{9D8B030D-6E8A-4147-A177-3AD203B41FA5}">
                      <a16:colId xmlns:a16="http://schemas.microsoft.com/office/drawing/2014/main" val="4293587086"/>
                    </a:ext>
                  </a:extLst>
                </a:gridCol>
                <a:gridCol w="1330716">
                  <a:extLst>
                    <a:ext uri="{9D8B030D-6E8A-4147-A177-3AD203B41FA5}">
                      <a16:colId xmlns:a16="http://schemas.microsoft.com/office/drawing/2014/main" val="414473887"/>
                    </a:ext>
                  </a:extLst>
                </a:gridCol>
                <a:gridCol w="1330716">
                  <a:extLst>
                    <a:ext uri="{9D8B030D-6E8A-4147-A177-3AD203B41FA5}">
                      <a16:colId xmlns:a16="http://schemas.microsoft.com/office/drawing/2014/main" val="2999636719"/>
                    </a:ext>
                  </a:extLst>
                </a:gridCol>
              </a:tblGrid>
              <a:tr h="662452">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R7.4.1</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時点</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指定事業所数</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調査対象</a:t>
                      </a:r>
                      <a:endParaRPr lang="en-US" altLang="zh-TW" sz="14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事業所数</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回答</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事業所数</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回収率</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53705210"/>
                  </a:ext>
                </a:extLst>
              </a:tr>
              <a:tr h="360000">
                <a:tc>
                  <a:txBody>
                    <a:bodyPr/>
                    <a:lstStyle/>
                    <a:p>
                      <a:pPr algn="ctr" fontAlgn="ct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就労移行支援事業所</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345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315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273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86.7%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8905745"/>
                  </a:ext>
                </a:extLst>
              </a:tr>
              <a:tr h="360000">
                <a:tc>
                  <a:txBody>
                    <a:bodyPr/>
                    <a:lstStyle/>
                    <a:p>
                      <a:pPr algn="ctr" fontAlgn="ct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就労継続支援Ａ</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型</a:t>
                      </a: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事業所</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491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459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407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88.7%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0173379"/>
                  </a:ext>
                </a:extLst>
              </a:tr>
              <a:tr h="360000">
                <a:tc>
                  <a:txBody>
                    <a:bodyPr/>
                    <a:lstStyle/>
                    <a:p>
                      <a:pPr algn="ctr" fontAlgn="ct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就労継続支援Ｂ</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型</a:t>
                      </a: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事業所</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2,053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1,972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1,732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87.8%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9712033"/>
                  </a:ext>
                </a:extLst>
              </a:tr>
              <a:tr h="360000">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就労定着支援事業所</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199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193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165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85.5%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4079547"/>
                  </a:ext>
                </a:extLst>
              </a:tr>
              <a:tr h="360000">
                <a:tc>
                  <a:txBody>
                    <a:bodyPr/>
                    <a:lstStyle/>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合計</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1" i="0" u="none" strike="noStrike" dirty="0">
                          <a:solidFill>
                            <a:schemeClr val="tx1"/>
                          </a:solidFill>
                          <a:effectLst/>
                          <a:latin typeface="Meiryo UI" panose="020B0604030504040204" pitchFamily="50" charset="-128"/>
                          <a:ea typeface="Meiryo UI" panose="020B0604030504040204" pitchFamily="50" charset="-128"/>
                        </a:rPr>
                        <a:t>3,088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2,939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2,577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lvl="1" algn="ctr"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87.7%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2900372"/>
                  </a:ext>
                </a:extLst>
              </a:tr>
            </a:tbl>
          </a:graphicData>
        </a:graphic>
      </p:graphicFrame>
      <p:sp>
        <p:nvSpPr>
          <p:cNvPr id="7" name="スライド番号プレースホルダー 3">
            <a:extLst>
              <a:ext uri="{FF2B5EF4-FFF2-40B4-BE49-F238E27FC236}">
                <a16:creationId xmlns:a16="http://schemas.microsoft.com/office/drawing/2014/main" id="{3FDD8C37-3FA4-4BFB-9EB7-5AEA709728D7}"/>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2</a:t>
            </a:fld>
            <a:endParaRPr lang="ja-JP" altLang="en-US" dirty="0"/>
          </a:p>
        </p:txBody>
      </p:sp>
    </p:spTree>
    <p:extLst>
      <p:ext uri="{BB962C8B-B14F-4D97-AF65-F5344CB8AC3E}">
        <p14:creationId xmlns:p14="http://schemas.microsoft.com/office/powerpoint/2010/main" val="2018746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7C8008-9698-4747-A220-21433D2B067E}"/>
              </a:ext>
            </a:extLst>
          </p:cNvPr>
          <p:cNvSpPr>
            <a:spLocks noGrp="1"/>
          </p:cNvSpPr>
          <p:nvPr>
            <p:ph type="title"/>
          </p:nvPr>
        </p:nvSpPr>
        <p:spPr>
          <a:xfrm>
            <a:off x="1848379" y="559069"/>
            <a:ext cx="5447242" cy="338400"/>
          </a:xfrm>
        </p:spPr>
        <p:txBody>
          <a:bodyPr>
            <a:noAutofit/>
          </a:bodyPr>
          <a:lstStyle/>
          <a:p>
            <a:pPr algn="ctr"/>
            <a:r>
              <a:rPr lang="ja-JP" altLang="en-US" sz="1600" b="1" dirty="0">
                <a:latin typeface="Meiryo UI" panose="020B0604030504040204" pitchFamily="50" charset="-128"/>
                <a:ea typeface="Meiryo UI" panose="020B0604030504040204" pitchFamily="50" charset="-128"/>
              </a:rPr>
              <a:t>就労継続支援</a:t>
            </a:r>
            <a:r>
              <a:rPr lang="en-US" altLang="ja-JP" sz="1600" b="1" dirty="0">
                <a:latin typeface="Meiryo UI" panose="020B0604030504040204" pitchFamily="50" charset="-128"/>
                <a:ea typeface="Meiryo UI" panose="020B0604030504040204" pitchFamily="50" charset="-128"/>
              </a:rPr>
              <a:t>B</a:t>
            </a:r>
            <a:r>
              <a:rPr lang="ja-JP" altLang="en-US" sz="1600" b="1" dirty="0">
                <a:latin typeface="Meiryo UI" panose="020B0604030504040204" pitchFamily="50" charset="-128"/>
                <a:ea typeface="Meiryo UI" panose="020B0604030504040204" pitchFamily="50" charset="-128"/>
              </a:rPr>
              <a:t>型事業所における在宅利用実施事業所数</a:t>
            </a:r>
          </a:p>
        </p:txBody>
      </p:sp>
      <p:graphicFrame>
        <p:nvGraphicFramePr>
          <p:cNvPr id="9" name="コンテンツ プレースホルダー 8">
            <a:extLst>
              <a:ext uri="{FF2B5EF4-FFF2-40B4-BE49-F238E27FC236}">
                <a16:creationId xmlns:a16="http://schemas.microsoft.com/office/drawing/2014/main" id="{1921FF7A-4898-4C7B-AD33-F3032992B804}"/>
              </a:ext>
            </a:extLst>
          </p:cNvPr>
          <p:cNvGraphicFramePr>
            <a:graphicFrameLocks noGrp="1"/>
          </p:cNvGraphicFramePr>
          <p:nvPr>
            <p:ph idx="1"/>
            <p:extLst>
              <p:ext uri="{D42A27DB-BD31-4B8C-83A1-F6EECF244321}">
                <p14:modId xmlns:p14="http://schemas.microsoft.com/office/powerpoint/2010/main" val="875089336"/>
              </p:ext>
            </p:extLst>
          </p:nvPr>
        </p:nvGraphicFramePr>
        <p:xfrm>
          <a:off x="628650" y="1225118"/>
          <a:ext cx="7886700" cy="3799687"/>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a:extLst>
              <a:ext uri="{FF2B5EF4-FFF2-40B4-BE49-F238E27FC236}">
                <a16:creationId xmlns:a16="http://schemas.microsoft.com/office/drawing/2014/main" id="{1127D037-905B-480A-84D4-C8AB227FEF62}"/>
              </a:ext>
            </a:extLst>
          </p:cNvPr>
          <p:cNvSpPr txBox="1"/>
          <p:nvPr/>
        </p:nvSpPr>
        <p:spPr>
          <a:xfrm>
            <a:off x="6300457" y="6192792"/>
            <a:ext cx="2923442" cy="300082"/>
          </a:xfrm>
          <a:prstGeom prst="rect">
            <a:avLst/>
          </a:prstGeom>
          <a:noFill/>
        </p:spPr>
        <p:txBody>
          <a:bodyPr wrap="square" rtlCol="0">
            <a:spAutoFit/>
          </a:bodyPr>
          <a:lstStyle/>
          <a:p>
            <a:r>
              <a:rPr lang="ja-JP" altLang="en-US" sz="1350" dirty="0">
                <a:latin typeface="Meiryo UI" panose="020B0604030504040204" pitchFamily="50" charset="-128"/>
                <a:ea typeface="Meiryo UI" panose="020B0604030504040204" pitchFamily="50" charset="-128"/>
              </a:rPr>
              <a:t>出典：大阪府工賃実績調査</a:t>
            </a:r>
          </a:p>
        </p:txBody>
      </p:sp>
      <p:graphicFrame>
        <p:nvGraphicFramePr>
          <p:cNvPr id="13" name="表 12">
            <a:extLst>
              <a:ext uri="{FF2B5EF4-FFF2-40B4-BE49-F238E27FC236}">
                <a16:creationId xmlns:a16="http://schemas.microsoft.com/office/drawing/2014/main" id="{88684558-C805-4822-A95F-5AF7DC09D648}"/>
              </a:ext>
            </a:extLst>
          </p:cNvPr>
          <p:cNvGraphicFramePr>
            <a:graphicFrameLocks noGrp="1"/>
          </p:cNvGraphicFramePr>
          <p:nvPr>
            <p:extLst>
              <p:ext uri="{D42A27DB-BD31-4B8C-83A1-F6EECF244321}">
                <p14:modId xmlns:p14="http://schemas.microsoft.com/office/powerpoint/2010/main" val="3085098776"/>
              </p:ext>
            </p:extLst>
          </p:nvPr>
        </p:nvGraphicFramePr>
        <p:xfrm>
          <a:off x="1926454" y="5090990"/>
          <a:ext cx="5388746" cy="1029050"/>
        </p:xfrm>
        <a:graphic>
          <a:graphicData uri="http://schemas.openxmlformats.org/drawingml/2006/table">
            <a:tbl>
              <a:tblPr firstRow="1" firstCol="1" bandRow="1">
                <a:tableStyleId>{5940675A-B579-460E-94D1-54222C63F5DA}</a:tableStyleId>
              </a:tblPr>
              <a:tblGrid>
                <a:gridCol w="1557539">
                  <a:extLst>
                    <a:ext uri="{9D8B030D-6E8A-4147-A177-3AD203B41FA5}">
                      <a16:colId xmlns:a16="http://schemas.microsoft.com/office/drawing/2014/main" val="3651522110"/>
                    </a:ext>
                  </a:extLst>
                </a:gridCol>
                <a:gridCol w="3831207">
                  <a:extLst>
                    <a:ext uri="{9D8B030D-6E8A-4147-A177-3AD203B41FA5}">
                      <a16:colId xmlns:a16="http://schemas.microsoft.com/office/drawing/2014/main" val="2905814715"/>
                    </a:ext>
                  </a:extLst>
                </a:gridCol>
              </a:tblGrid>
              <a:tr h="510820">
                <a:tc>
                  <a:txBody>
                    <a:bodyPr/>
                    <a:lstStyle/>
                    <a:p>
                      <a:pPr algn="just"/>
                      <a:r>
                        <a:rPr lang="ja-JP" sz="1050" dirty="0">
                          <a:effectLst/>
                          <a:latin typeface="Meiryo UI" panose="020B0604030504040204" pitchFamily="50" charset="-128"/>
                          <a:ea typeface="Meiryo UI" panose="020B0604030504040204" pitchFamily="50" charset="-128"/>
                        </a:rPr>
                        <a:t>在宅利用実施</a:t>
                      </a:r>
                      <a:r>
                        <a:rPr lang="ja-JP" altLang="en-US" sz="1050" dirty="0">
                          <a:effectLst/>
                          <a:latin typeface="Meiryo UI" panose="020B0604030504040204" pitchFamily="50" charset="-128"/>
                          <a:ea typeface="Meiryo UI" panose="020B0604030504040204" pitchFamily="50" charset="-128"/>
                        </a:rPr>
                        <a:t>事業所</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27146" marR="2714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ja-JP" sz="1050" dirty="0">
                          <a:effectLst/>
                          <a:latin typeface="Meiryo UI" panose="020B0604030504040204" pitchFamily="50" charset="-128"/>
                          <a:ea typeface="Meiryo UI" panose="020B0604030504040204" pitchFamily="50" charset="-128"/>
                        </a:rPr>
                        <a:t>運営規程において在宅で実施する訓練及び支援内容が明記されている</a:t>
                      </a:r>
                      <a:r>
                        <a:rPr lang="ja-JP" altLang="en-US" sz="1050" dirty="0">
                          <a:effectLst/>
                          <a:latin typeface="Meiryo UI" panose="020B0604030504040204" pitchFamily="50" charset="-128"/>
                          <a:ea typeface="Meiryo UI" panose="020B0604030504040204" pitchFamily="50" charset="-128"/>
                        </a:rPr>
                        <a:t>事業所</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27146" marR="2714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7665454"/>
                  </a:ext>
                </a:extLst>
              </a:tr>
              <a:tr h="518230">
                <a:tc>
                  <a:txBody>
                    <a:bodyPr/>
                    <a:lstStyle/>
                    <a:p>
                      <a:pPr algn="just"/>
                      <a:r>
                        <a:rPr lang="ja-JP" sz="1050" dirty="0">
                          <a:effectLst/>
                          <a:latin typeface="Meiryo UI" panose="020B0604030504040204" pitchFamily="50" charset="-128"/>
                          <a:ea typeface="Meiryo UI" panose="020B0604030504040204" pitchFamily="50" charset="-128"/>
                        </a:rPr>
                        <a:t>在宅利用者の割合</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27146" marR="2714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ja-JP" sz="1050" dirty="0">
                          <a:effectLst/>
                          <a:latin typeface="Meiryo UI" panose="020B0604030504040204" pitchFamily="50" charset="-128"/>
                          <a:ea typeface="Meiryo UI" panose="020B0604030504040204" pitchFamily="50" charset="-128"/>
                        </a:rPr>
                        <a:t>実利用者数に占める、常時（利用日数のうち概ね</a:t>
                      </a:r>
                      <a:r>
                        <a:rPr lang="en-US" sz="1050" dirty="0">
                          <a:effectLst/>
                          <a:latin typeface="Meiryo UI" panose="020B0604030504040204" pitchFamily="50" charset="-128"/>
                          <a:ea typeface="Meiryo UI" panose="020B0604030504040204" pitchFamily="50" charset="-128"/>
                        </a:rPr>
                        <a:t>6</a:t>
                      </a:r>
                      <a:r>
                        <a:rPr lang="ja-JP" sz="1050" dirty="0">
                          <a:effectLst/>
                          <a:latin typeface="Meiryo UI" panose="020B0604030504040204" pitchFamily="50" charset="-128"/>
                          <a:ea typeface="Meiryo UI" panose="020B0604030504040204" pitchFamily="50" charset="-128"/>
                        </a:rPr>
                        <a:t>割程度以上）在宅で実施する訓練及び支援を受けている実利用者数の割合</a:t>
                      </a:r>
                      <a:endParaRPr 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27146" marR="2714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251409"/>
                  </a:ext>
                </a:extLst>
              </a:tr>
            </a:tbl>
          </a:graphicData>
        </a:graphic>
      </p:graphicFrame>
      <p:sp>
        <p:nvSpPr>
          <p:cNvPr id="6" name="スライド番号プレースホルダー 3">
            <a:extLst>
              <a:ext uri="{FF2B5EF4-FFF2-40B4-BE49-F238E27FC236}">
                <a16:creationId xmlns:a16="http://schemas.microsoft.com/office/drawing/2014/main" id="{11386192-C635-4B57-8D06-AA7303107E7E}"/>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20</a:t>
            </a:fld>
            <a:endParaRPr lang="ja-JP" altLang="en-US" dirty="0"/>
          </a:p>
        </p:txBody>
      </p:sp>
      <p:sp>
        <p:nvSpPr>
          <p:cNvPr id="8" name="テキスト ボックス 7">
            <a:extLst>
              <a:ext uri="{FF2B5EF4-FFF2-40B4-BE49-F238E27FC236}">
                <a16:creationId xmlns:a16="http://schemas.microsoft.com/office/drawing/2014/main" id="{9A7E592D-3267-4F8B-BE09-D9B802F4B0B4}"/>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16511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58143" y="555763"/>
            <a:ext cx="5227713" cy="338554"/>
          </a:xfrm>
          <a:prstGeom prst="rect">
            <a:avLst/>
          </a:prstGeom>
          <a:noFill/>
        </p:spPr>
        <p:txBody>
          <a:bodyPr wrap="none" rtlCol="0">
            <a:spAutoFit/>
          </a:bodyPr>
          <a:lstStyle/>
          <a:p>
            <a:pPr algn="ctr"/>
            <a:r>
              <a:rPr kumimoji="1" lang="ja-JP" altLang="en-US" sz="1600" b="1" dirty="0">
                <a:latin typeface="Meiryo UI" panose="020B0604030504040204" pitchFamily="50" charset="-128"/>
                <a:ea typeface="Meiryo UI" panose="020B0604030504040204" pitchFamily="50" charset="-128"/>
              </a:rPr>
              <a:t>府内の就労移行支援事業所数の推移</a:t>
            </a:r>
            <a:r>
              <a:rPr kumimoji="1" lang="ja-JP" altLang="en-US" sz="1400" dirty="0">
                <a:latin typeface="Meiryo UI" panose="020B0604030504040204" pitchFamily="50" charset="-128"/>
                <a:ea typeface="Meiryo UI" panose="020B0604030504040204" pitchFamily="50" charset="-128"/>
              </a:rPr>
              <a:t>（各年</a:t>
            </a:r>
            <a:r>
              <a:rPr lang="ja-JP" altLang="en-US" sz="1400" dirty="0">
                <a:latin typeface="Meiryo UI" panose="020B0604030504040204" pitchFamily="50" charset="-128"/>
                <a:ea typeface="Meiryo UI" panose="020B0604030504040204" pitchFamily="50" charset="-128"/>
              </a:rPr>
              <a:t>４</a:t>
            </a:r>
            <a:r>
              <a:rPr kumimoji="1" lang="ja-JP" altLang="en-US" sz="1400" dirty="0">
                <a:latin typeface="Meiryo UI" panose="020B0604030504040204" pitchFamily="50" charset="-128"/>
                <a:ea typeface="Meiryo UI" panose="020B0604030504040204" pitchFamily="50" charset="-128"/>
              </a:rPr>
              <a:t>月１日時点）</a:t>
            </a:r>
          </a:p>
        </p:txBody>
      </p:sp>
      <p:sp>
        <p:nvSpPr>
          <p:cNvPr id="10" name="テキスト ボックス 9"/>
          <p:cNvSpPr txBox="1"/>
          <p:nvPr/>
        </p:nvSpPr>
        <p:spPr>
          <a:xfrm>
            <a:off x="7426271" y="5936625"/>
            <a:ext cx="1603429" cy="26161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出典：国保連データ</a:t>
            </a:r>
            <a:endParaRPr lang="en-US" altLang="ja-JP" sz="1100"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4087946326"/>
              </p:ext>
            </p:extLst>
          </p:nvPr>
        </p:nvGraphicFramePr>
        <p:xfrm>
          <a:off x="363133" y="1285136"/>
          <a:ext cx="4140000" cy="3960000"/>
        </p:xfrm>
        <a:graphic>
          <a:graphicData uri="http://schemas.openxmlformats.org/drawingml/2006/table">
            <a:tbl>
              <a:tblPr bandRow="1">
                <a:tableStyleId>{8799B23B-EC83-4686-B30A-512413B5E67A}</a:tableStyleId>
              </a:tblPr>
              <a:tblGrid>
                <a:gridCol w="900000">
                  <a:extLst>
                    <a:ext uri="{9D8B030D-6E8A-4147-A177-3AD203B41FA5}">
                      <a16:colId xmlns:a16="http://schemas.microsoft.com/office/drawing/2014/main" val="1520177582"/>
                    </a:ext>
                  </a:extLst>
                </a:gridCol>
                <a:gridCol w="720000">
                  <a:extLst>
                    <a:ext uri="{9D8B030D-6E8A-4147-A177-3AD203B41FA5}">
                      <a16:colId xmlns:a16="http://schemas.microsoft.com/office/drawing/2014/main" val="2605256500"/>
                    </a:ext>
                  </a:extLst>
                </a:gridCol>
                <a:gridCol w="504000">
                  <a:extLst>
                    <a:ext uri="{9D8B030D-6E8A-4147-A177-3AD203B41FA5}">
                      <a16:colId xmlns:a16="http://schemas.microsoft.com/office/drawing/2014/main" val="819799863"/>
                    </a:ext>
                  </a:extLst>
                </a:gridCol>
                <a:gridCol w="504000">
                  <a:extLst>
                    <a:ext uri="{9D8B030D-6E8A-4147-A177-3AD203B41FA5}">
                      <a16:colId xmlns:a16="http://schemas.microsoft.com/office/drawing/2014/main" val="3982958752"/>
                    </a:ext>
                  </a:extLst>
                </a:gridCol>
                <a:gridCol w="504000">
                  <a:extLst>
                    <a:ext uri="{9D8B030D-6E8A-4147-A177-3AD203B41FA5}">
                      <a16:colId xmlns:a16="http://schemas.microsoft.com/office/drawing/2014/main" val="1726097361"/>
                    </a:ext>
                  </a:extLst>
                </a:gridCol>
                <a:gridCol w="504000">
                  <a:extLst>
                    <a:ext uri="{9D8B030D-6E8A-4147-A177-3AD203B41FA5}">
                      <a16:colId xmlns:a16="http://schemas.microsoft.com/office/drawing/2014/main" val="4094890332"/>
                    </a:ext>
                  </a:extLst>
                </a:gridCol>
                <a:gridCol w="504000">
                  <a:extLst>
                    <a:ext uri="{9D8B030D-6E8A-4147-A177-3AD203B41FA5}">
                      <a16:colId xmlns:a16="http://schemas.microsoft.com/office/drawing/2014/main" val="1563483153"/>
                    </a:ext>
                  </a:extLst>
                </a:gridCol>
              </a:tblGrid>
              <a:tr h="180000">
                <a:tc>
                  <a:txBody>
                    <a:bodyPr/>
                    <a:lstStyle/>
                    <a:p>
                      <a:pPr algn="ctr" fontAlgn="ctr"/>
                      <a:r>
                        <a:rPr lang="ja-JP" altLang="en-US" sz="900" b="0" i="0" u="none" strike="noStrike" dirty="0" err="1">
                          <a:solidFill>
                            <a:schemeClr val="tx1"/>
                          </a:solidFill>
                          <a:effectLst/>
                          <a:latin typeface="Meiryo UI" panose="020B0604030504040204" pitchFamily="50" charset="-128"/>
                          <a:ea typeface="Meiryo UI" panose="020B0604030504040204" pitchFamily="50" charset="-128"/>
                        </a:rPr>
                        <a:t>障がい</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福祉圏域</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市町村</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R7</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3078293"/>
                  </a:ext>
                </a:extLst>
              </a:tr>
              <a:tr h="180000">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171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180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185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195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200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1795928"/>
                  </a:ext>
                </a:extLst>
              </a:tr>
              <a:tr h="180000">
                <a:tc rowSpan="4">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豊能北</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池田市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91583785"/>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箕面市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902044"/>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豊能町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4452061"/>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能勢町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9868628"/>
                  </a:ext>
                </a:extLst>
              </a:tr>
              <a:tr h="180000">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豊能豊中</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豊中市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9</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1305122"/>
                  </a:ext>
                </a:extLst>
              </a:tr>
              <a:tr h="180000">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豊能吹田</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吹田市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9</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0201312"/>
                  </a:ext>
                </a:extLst>
              </a:tr>
              <a:tr h="180000">
                <a:tc rowSpan="3">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三島</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茨木市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0740536"/>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摂津市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8880709"/>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島本町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4254931"/>
                  </a:ext>
                </a:extLst>
              </a:tr>
              <a:tr h="180000">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三島高槻</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高槻市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6950178"/>
                  </a:ext>
                </a:extLst>
              </a:tr>
              <a:tr h="180000">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北河内枚方</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枚方市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2586446"/>
                  </a:ext>
                </a:extLst>
              </a:tr>
              <a:tr h="180000">
                <a:tc>
                  <a:txBody>
                    <a:bodyPr/>
                    <a:lstStyle/>
                    <a:p>
                      <a:pPr algn="ctr" fontAlgn="ctr"/>
                      <a:r>
                        <a:rPr lang="zh-CN" altLang="en-US" sz="900" b="0" i="0" u="none" strike="noStrike">
                          <a:solidFill>
                            <a:schemeClr val="tx1"/>
                          </a:solidFill>
                          <a:effectLst/>
                          <a:latin typeface="Meiryo UI" panose="020B0604030504040204" pitchFamily="50" charset="-128"/>
                          <a:ea typeface="Meiryo UI" panose="020B0604030504040204" pitchFamily="50" charset="-128"/>
                        </a:rPr>
                        <a:t>北河内寝屋川</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寝屋川市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8494599"/>
                  </a:ext>
                </a:extLst>
              </a:tr>
              <a:tr h="180000">
                <a:tc rowSpan="2">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北河内西</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守口市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0623290"/>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門真市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5185919"/>
                  </a:ext>
                </a:extLst>
              </a:tr>
              <a:tr h="180000">
                <a:tc rowSpan="3">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北河内東</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大東市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5474474"/>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四條畷市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6731738"/>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交野市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4507640"/>
                  </a:ext>
                </a:extLst>
              </a:tr>
              <a:tr h="180000">
                <a:tc rowSpan="2">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中河内南</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八尾市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407577"/>
                  </a:ext>
                </a:extLst>
              </a:tr>
              <a:tr h="180000">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柏原市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1588947"/>
                  </a:ext>
                </a:extLst>
              </a:tr>
              <a:tr h="180000">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中河内東大阪</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東大阪市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9</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804465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687691690"/>
              </p:ext>
            </p:extLst>
          </p:nvPr>
        </p:nvGraphicFramePr>
        <p:xfrm>
          <a:off x="4665133" y="1285136"/>
          <a:ext cx="4140000" cy="4500000"/>
        </p:xfrm>
        <a:graphic>
          <a:graphicData uri="http://schemas.openxmlformats.org/drawingml/2006/table">
            <a:tbl>
              <a:tblPr bandRow="1">
                <a:tableStyleId>{8799B23B-EC83-4686-B30A-512413B5E67A}</a:tableStyleId>
              </a:tblPr>
              <a:tblGrid>
                <a:gridCol w="900000">
                  <a:extLst>
                    <a:ext uri="{9D8B030D-6E8A-4147-A177-3AD203B41FA5}">
                      <a16:colId xmlns:a16="http://schemas.microsoft.com/office/drawing/2014/main" val="249974385"/>
                    </a:ext>
                  </a:extLst>
                </a:gridCol>
                <a:gridCol w="720000">
                  <a:extLst>
                    <a:ext uri="{9D8B030D-6E8A-4147-A177-3AD203B41FA5}">
                      <a16:colId xmlns:a16="http://schemas.microsoft.com/office/drawing/2014/main" val="1907875535"/>
                    </a:ext>
                  </a:extLst>
                </a:gridCol>
                <a:gridCol w="504000">
                  <a:extLst>
                    <a:ext uri="{9D8B030D-6E8A-4147-A177-3AD203B41FA5}">
                      <a16:colId xmlns:a16="http://schemas.microsoft.com/office/drawing/2014/main" val="3280682023"/>
                    </a:ext>
                  </a:extLst>
                </a:gridCol>
                <a:gridCol w="504000">
                  <a:extLst>
                    <a:ext uri="{9D8B030D-6E8A-4147-A177-3AD203B41FA5}">
                      <a16:colId xmlns:a16="http://schemas.microsoft.com/office/drawing/2014/main" val="3299304274"/>
                    </a:ext>
                  </a:extLst>
                </a:gridCol>
                <a:gridCol w="504000">
                  <a:extLst>
                    <a:ext uri="{9D8B030D-6E8A-4147-A177-3AD203B41FA5}">
                      <a16:colId xmlns:a16="http://schemas.microsoft.com/office/drawing/2014/main" val="1430067882"/>
                    </a:ext>
                  </a:extLst>
                </a:gridCol>
                <a:gridCol w="504000">
                  <a:extLst>
                    <a:ext uri="{9D8B030D-6E8A-4147-A177-3AD203B41FA5}">
                      <a16:colId xmlns:a16="http://schemas.microsoft.com/office/drawing/2014/main" val="2898843326"/>
                    </a:ext>
                  </a:extLst>
                </a:gridCol>
                <a:gridCol w="504000">
                  <a:extLst>
                    <a:ext uri="{9D8B030D-6E8A-4147-A177-3AD203B41FA5}">
                      <a16:colId xmlns:a16="http://schemas.microsoft.com/office/drawing/2014/main" val="1641322912"/>
                    </a:ext>
                  </a:extLst>
                </a:gridCol>
              </a:tblGrid>
              <a:tr h="180000">
                <a:tc>
                  <a:txBody>
                    <a:bodyPr/>
                    <a:lstStyle/>
                    <a:p>
                      <a:pPr algn="ctr" fontAlgn="ctr"/>
                      <a:r>
                        <a:rPr lang="ja-JP" altLang="en-US" sz="900" b="0" i="0" u="none" strike="noStrike" dirty="0" err="1">
                          <a:solidFill>
                            <a:schemeClr val="tx1"/>
                          </a:solidFill>
                          <a:effectLst/>
                          <a:latin typeface="Meiryo UI" panose="020B0604030504040204" pitchFamily="50" charset="-128"/>
                          <a:ea typeface="Meiryo UI" panose="020B0604030504040204" pitchFamily="50" charset="-128"/>
                        </a:rPr>
                        <a:t>障がい</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福祉圏域</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市町村</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900" b="0" i="0" u="none" strike="noStrike" dirty="0">
                          <a:solidFill>
                            <a:schemeClr val="tx1"/>
                          </a:solidFill>
                          <a:effectLst/>
                          <a:latin typeface="Meiryo UI" panose="020B0604030504040204" pitchFamily="50" charset="-128"/>
                          <a:ea typeface="Meiryo UI" panose="020B0604030504040204" pitchFamily="50" charset="-128"/>
                        </a:rPr>
                        <a:t>R7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4323443"/>
                  </a:ext>
                </a:extLst>
              </a:tr>
              <a:tr h="180000">
                <a:tc rowSpan="3">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南河内北</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松原市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0073173"/>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羽曳野市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2972395"/>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藤井寺市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9221982"/>
                  </a:ext>
                </a:extLst>
              </a:tr>
              <a:tr h="180000">
                <a:tc rowSpan="6">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南河内南</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富田林市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221262"/>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河内長野市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22113"/>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大阪狭山市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5723943"/>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河南町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3040127"/>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太子町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9944359"/>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千早赤阪村</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9693190"/>
                  </a:ext>
                </a:extLst>
              </a:tr>
              <a:tr h="180000">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堺市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堺市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1816361"/>
                  </a:ext>
                </a:extLst>
              </a:tr>
              <a:tr h="180000">
                <a:tc rowSpan="4">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泉州北</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泉大津市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5443294"/>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和泉市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5624093"/>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高石市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4810997"/>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忠岡町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5590723"/>
                  </a:ext>
                </a:extLst>
              </a:tr>
              <a:tr h="180000">
                <a:tc rowSpan="2">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泉州中</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岸和田市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0919786"/>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貝塚市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1546909"/>
                  </a:ext>
                </a:extLst>
              </a:tr>
              <a:tr h="180000">
                <a:tc rowSpan="6">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泉州南</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泉佐野市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8313584"/>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泉南市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2025654"/>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阪南市</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986038"/>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熊取町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0818586"/>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田尻町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1924317"/>
                  </a:ext>
                </a:extLst>
              </a:tr>
              <a:tr h="180000">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岬町</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4728920"/>
                  </a:ext>
                </a:extLst>
              </a:tr>
              <a:tr h="360000">
                <a:tc gridSpan="2">
                  <a:txBody>
                    <a:bodyPr/>
                    <a:lstStyle/>
                    <a:p>
                      <a:pPr algn="ctr" fontAlgn="ctr"/>
                      <a:r>
                        <a:rPr lang="ja-JP" altLang="en-US" sz="900" b="1" i="0" u="none" strike="noStrike" dirty="0">
                          <a:solidFill>
                            <a:schemeClr val="tx1"/>
                          </a:solidFill>
                          <a:effectLst/>
                          <a:latin typeface="Meiryo UI" panose="020B0604030504040204" pitchFamily="50" charset="-128"/>
                          <a:ea typeface="Meiryo UI" panose="020B0604030504040204" pitchFamily="50" charset="-128"/>
                        </a:rPr>
                        <a:t>合計</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323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337</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340</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343</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345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7518266"/>
                  </a:ext>
                </a:extLst>
              </a:tr>
            </a:tbl>
          </a:graphicData>
        </a:graphic>
      </p:graphicFrame>
      <p:sp>
        <p:nvSpPr>
          <p:cNvPr id="8" name="スライド番号プレースホルダー 3">
            <a:extLst>
              <a:ext uri="{FF2B5EF4-FFF2-40B4-BE49-F238E27FC236}">
                <a16:creationId xmlns:a16="http://schemas.microsoft.com/office/drawing/2014/main" id="{728B39B7-70CD-4FFD-8AC7-A004A49F558B}"/>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21</a:t>
            </a:fld>
            <a:endParaRPr lang="ja-JP" altLang="en-US" dirty="0"/>
          </a:p>
        </p:txBody>
      </p:sp>
      <p:sp>
        <p:nvSpPr>
          <p:cNvPr id="15" name="テキスト ボックス 14">
            <a:extLst>
              <a:ext uri="{FF2B5EF4-FFF2-40B4-BE49-F238E27FC236}">
                <a16:creationId xmlns:a16="http://schemas.microsoft.com/office/drawing/2014/main" id="{FF295FB6-B993-4887-865A-400110ACF1E1}"/>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45691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206137813"/>
              </p:ext>
            </p:extLst>
          </p:nvPr>
        </p:nvGraphicFramePr>
        <p:xfrm>
          <a:off x="354668" y="1288789"/>
          <a:ext cx="4140000" cy="3960000"/>
        </p:xfrm>
        <a:graphic>
          <a:graphicData uri="http://schemas.openxmlformats.org/drawingml/2006/table">
            <a:tbl>
              <a:tblPr bandRow="1">
                <a:tableStyleId>{8799B23B-EC83-4686-B30A-512413B5E67A}</a:tableStyleId>
              </a:tblPr>
              <a:tblGrid>
                <a:gridCol w="900000">
                  <a:extLst>
                    <a:ext uri="{9D8B030D-6E8A-4147-A177-3AD203B41FA5}">
                      <a16:colId xmlns:a16="http://schemas.microsoft.com/office/drawing/2014/main" val="1520177582"/>
                    </a:ext>
                  </a:extLst>
                </a:gridCol>
                <a:gridCol w="720000">
                  <a:extLst>
                    <a:ext uri="{9D8B030D-6E8A-4147-A177-3AD203B41FA5}">
                      <a16:colId xmlns:a16="http://schemas.microsoft.com/office/drawing/2014/main" val="2605256500"/>
                    </a:ext>
                  </a:extLst>
                </a:gridCol>
                <a:gridCol w="630000">
                  <a:extLst>
                    <a:ext uri="{9D8B030D-6E8A-4147-A177-3AD203B41FA5}">
                      <a16:colId xmlns:a16="http://schemas.microsoft.com/office/drawing/2014/main" val="819799863"/>
                    </a:ext>
                  </a:extLst>
                </a:gridCol>
                <a:gridCol w="630000">
                  <a:extLst>
                    <a:ext uri="{9D8B030D-6E8A-4147-A177-3AD203B41FA5}">
                      <a16:colId xmlns:a16="http://schemas.microsoft.com/office/drawing/2014/main" val="1726097361"/>
                    </a:ext>
                  </a:extLst>
                </a:gridCol>
                <a:gridCol w="630000">
                  <a:extLst>
                    <a:ext uri="{9D8B030D-6E8A-4147-A177-3AD203B41FA5}">
                      <a16:colId xmlns:a16="http://schemas.microsoft.com/office/drawing/2014/main" val="4094890332"/>
                    </a:ext>
                  </a:extLst>
                </a:gridCol>
                <a:gridCol w="630000">
                  <a:extLst>
                    <a:ext uri="{9D8B030D-6E8A-4147-A177-3AD203B41FA5}">
                      <a16:colId xmlns:a16="http://schemas.microsoft.com/office/drawing/2014/main" val="1563483153"/>
                    </a:ext>
                  </a:extLst>
                </a:gridCol>
              </a:tblGrid>
              <a:tr h="180000">
                <a:tc>
                  <a:txBody>
                    <a:bodyPr/>
                    <a:lstStyle/>
                    <a:p>
                      <a:pPr algn="ctr" fontAlgn="ctr"/>
                      <a:r>
                        <a:rPr lang="ja-JP" altLang="en-US" sz="900" u="none" strike="noStrike" dirty="0" err="1">
                          <a:solidFill>
                            <a:schemeClr val="tx1"/>
                          </a:solidFill>
                          <a:effectLst/>
                          <a:latin typeface="Meiryo UI" panose="020B0604030504040204" pitchFamily="50" charset="-128"/>
                          <a:ea typeface="Meiryo UI" panose="020B0604030504040204" pitchFamily="50" charset="-128"/>
                        </a:rPr>
                        <a:t>障がい</a:t>
                      </a:r>
                      <a:r>
                        <a:rPr lang="ja-JP" altLang="en-US" sz="900" u="none" strike="noStrike" dirty="0">
                          <a:solidFill>
                            <a:schemeClr val="tx1"/>
                          </a:solidFill>
                          <a:effectLst/>
                          <a:latin typeface="Meiryo UI" panose="020B0604030504040204" pitchFamily="50" charset="-128"/>
                          <a:ea typeface="Meiryo UI" panose="020B0604030504040204" pitchFamily="50" charset="-128"/>
                        </a:rPr>
                        <a:t>福祉圏域</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市町村</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就労移行</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就Ａ</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就Ｂ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zh-CN" altLang="en-US" sz="900" u="none" strike="noStrike" dirty="0">
                          <a:solidFill>
                            <a:schemeClr val="tx1"/>
                          </a:solidFill>
                          <a:effectLst/>
                          <a:latin typeface="Meiryo UI" panose="020B0604030504040204" pitchFamily="50" charset="-128"/>
                          <a:ea typeface="Meiryo UI" panose="020B0604030504040204" pitchFamily="50" charset="-128"/>
                        </a:rPr>
                        <a:t>就労定着</a:t>
                      </a:r>
                      <a:endParaRPr lang="zh-CN"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3078293"/>
                  </a:ext>
                </a:extLst>
              </a:tr>
              <a:tr h="180000">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大阪市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大阪市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200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291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925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108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1795928"/>
                  </a:ext>
                </a:extLst>
              </a:tr>
              <a:tr h="180000">
                <a:tc rowSpan="4">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豊能北</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池田市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91583785"/>
                  </a:ext>
                </a:extLst>
              </a:tr>
              <a:tr h="180000">
                <a:tc vMerge="1">
                  <a:txBody>
                    <a:bodyPr/>
                    <a:lstStyle/>
                    <a:p>
                      <a:endParaRPr kumimoji="1" lang="ja-JP" altLang="en-US"/>
                    </a:p>
                  </a:txBody>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箕面市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902044"/>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豊能町</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4452061"/>
                  </a:ext>
                </a:extLst>
              </a:tr>
              <a:tr h="180000">
                <a:tc vMerge="1">
                  <a:txBody>
                    <a:bodyPr/>
                    <a:lstStyle/>
                    <a:p>
                      <a:endParaRPr kumimoji="1" lang="ja-JP" altLang="en-US"/>
                    </a:p>
                  </a:txBody>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能勢町</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9868628"/>
                  </a:ext>
                </a:extLst>
              </a:tr>
              <a:tr h="180000">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豊能豊中</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豊中市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1305122"/>
                  </a:ext>
                </a:extLst>
              </a:tr>
              <a:tr h="180000">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豊能吹田</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吹田市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0201312"/>
                  </a:ext>
                </a:extLst>
              </a:tr>
              <a:tr h="180000">
                <a:tc rowSpan="3">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三島</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茨木市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0740536"/>
                  </a:ext>
                </a:extLst>
              </a:tr>
              <a:tr h="180000">
                <a:tc vMerge="1">
                  <a:txBody>
                    <a:bodyPr/>
                    <a:lstStyle/>
                    <a:p>
                      <a:endParaRPr kumimoji="1" lang="ja-JP" altLang="en-US"/>
                    </a:p>
                  </a:txBody>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摂津市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8880709"/>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島本町</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4254931"/>
                  </a:ext>
                </a:extLst>
              </a:tr>
              <a:tr h="180000">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三島高槻</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高槻市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6950178"/>
                  </a:ext>
                </a:extLst>
              </a:tr>
              <a:tr h="180000">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北河内枚方</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枚方市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2586446"/>
                  </a:ext>
                </a:extLst>
              </a:tr>
              <a:tr h="180000">
                <a:tc>
                  <a:txBody>
                    <a:bodyPr/>
                    <a:lstStyle/>
                    <a:p>
                      <a:pPr algn="ctr" fontAlgn="ctr"/>
                      <a:r>
                        <a:rPr lang="zh-CN" altLang="en-US" sz="900" u="none" strike="noStrike" dirty="0">
                          <a:solidFill>
                            <a:schemeClr val="tx1"/>
                          </a:solidFill>
                          <a:effectLst/>
                          <a:latin typeface="Meiryo UI" panose="020B0604030504040204" pitchFamily="50" charset="-128"/>
                          <a:ea typeface="Meiryo UI" panose="020B0604030504040204" pitchFamily="50" charset="-128"/>
                        </a:rPr>
                        <a:t>北河内寝屋川</a:t>
                      </a:r>
                      <a:endParaRPr lang="zh-CN"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寝屋川市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8494599"/>
                  </a:ext>
                </a:extLst>
              </a:tr>
              <a:tr h="180000">
                <a:tc rowSpan="2">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北河内西</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守口市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0623290"/>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門真市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5185919"/>
                  </a:ext>
                </a:extLst>
              </a:tr>
              <a:tr h="180000">
                <a:tc rowSpan="3">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北河内東</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大東市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5474474"/>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四條畷市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6731738"/>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交野市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4507640"/>
                  </a:ext>
                </a:extLst>
              </a:tr>
              <a:tr h="180000">
                <a:tc rowSpan="2">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中河内南</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八尾市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407577"/>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柏原市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1588947"/>
                  </a:ext>
                </a:extLst>
              </a:tr>
              <a:tr h="180000">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中河内東大阪</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東大阪市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107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8044652"/>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12358631"/>
              </p:ext>
            </p:extLst>
          </p:nvPr>
        </p:nvGraphicFramePr>
        <p:xfrm>
          <a:off x="4656670" y="1288789"/>
          <a:ext cx="4140000" cy="4500000"/>
        </p:xfrm>
        <a:graphic>
          <a:graphicData uri="http://schemas.openxmlformats.org/drawingml/2006/table">
            <a:tbl>
              <a:tblPr bandRow="1">
                <a:tableStyleId>{8799B23B-EC83-4686-B30A-512413B5E67A}</a:tableStyleId>
              </a:tblPr>
              <a:tblGrid>
                <a:gridCol w="900000">
                  <a:extLst>
                    <a:ext uri="{9D8B030D-6E8A-4147-A177-3AD203B41FA5}">
                      <a16:colId xmlns:a16="http://schemas.microsoft.com/office/drawing/2014/main" val="249974385"/>
                    </a:ext>
                  </a:extLst>
                </a:gridCol>
                <a:gridCol w="720000">
                  <a:extLst>
                    <a:ext uri="{9D8B030D-6E8A-4147-A177-3AD203B41FA5}">
                      <a16:colId xmlns:a16="http://schemas.microsoft.com/office/drawing/2014/main" val="1907875535"/>
                    </a:ext>
                  </a:extLst>
                </a:gridCol>
                <a:gridCol w="630000">
                  <a:extLst>
                    <a:ext uri="{9D8B030D-6E8A-4147-A177-3AD203B41FA5}">
                      <a16:colId xmlns:a16="http://schemas.microsoft.com/office/drawing/2014/main" val="3299304274"/>
                    </a:ext>
                  </a:extLst>
                </a:gridCol>
                <a:gridCol w="630000">
                  <a:extLst>
                    <a:ext uri="{9D8B030D-6E8A-4147-A177-3AD203B41FA5}">
                      <a16:colId xmlns:a16="http://schemas.microsoft.com/office/drawing/2014/main" val="1430067882"/>
                    </a:ext>
                  </a:extLst>
                </a:gridCol>
                <a:gridCol w="630000">
                  <a:extLst>
                    <a:ext uri="{9D8B030D-6E8A-4147-A177-3AD203B41FA5}">
                      <a16:colId xmlns:a16="http://schemas.microsoft.com/office/drawing/2014/main" val="2898843326"/>
                    </a:ext>
                  </a:extLst>
                </a:gridCol>
                <a:gridCol w="630000">
                  <a:extLst>
                    <a:ext uri="{9D8B030D-6E8A-4147-A177-3AD203B41FA5}">
                      <a16:colId xmlns:a16="http://schemas.microsoft.com/office/drawing/2014/main" val="1641322912"/>
                    </a:ext>
                  </a:extLst>
                </a:gridCol>
              </a:tblGrid>
              <a:tr h="180000">
                <a:tc>
                  <a:txBody>
                    <a:bodyPr/>
                    <a:lstStyle/>
                    <a:p>
                      <a:pPr algn="ctr" fontAlgn="ctr"/>
                      <a:r>
                        <a:rPr lang="ja-JP" altLang="en-US" sz="900" u="none" strike="noStrike" dirty="0" err="1">
                          <a:solidFill>
                            <a:schemeClr val="tx1"/>
                          </a:solidFill>
                          <a:effectLst/>
                          <a:latin typeface="Meiryo UI" panose="020B0604030504040204" pitchFamily="50" charset="-128"/>
                          <a:ea typeface="Meiryo UI" panose="020B0604030504040204" pitchFamily="50" charset="-128"/>
                        </a:rPr>
                        <a:t>障がい</a:t>
                      </a:r>
                      <a:r>
                        <a:rPr lang="ja-JP" altLang="en-US" sz="900" u="none" strike="noStrike" dirty="0">
                          <a:solidFill>
                            <a:schemeClr val="tx1"/>
                          </a:solidFill>
                          <a:effectLst/>
                          <a:latin typeface="Meiryo UI" panose="020B0604030504040204" pitchFamily="50" charset="-128"/>
                          <a:ea typeface="Meiryo UI" panose="020B0604030504040204" pitchFamily="50" charset="-128"/>
                        </a:rPr>
                        <a:t>福祉圏域</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市町村</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就労移行</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就Ａ</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就Ｂ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zh-CN" altLang="en-US" sz="900" u="none" strike="noStrike" dirty="0">
                          <a:solidFill>
                            <a:schemeClr val="tx1"/>
                          </a:solidFill>
                          <a:effectLst/>
                          <a:latin typeface="Meiryo UI" panose="020B0604030504040204" pitchFamily="50" charset="-128"/>
                          <a:ea typeface="Meiryo UI" panose="020B0604030504040204" pitchFamily="50" charset="-128"/>
                        </a:rPr>
                        <a:t>就労定着</a:t>
                      </a:r>
                      <a:endParaRPr lang="zh-CN"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4323443"/>
                  </a:ext>
                </a:extLst>
              </a:tr>
              <a:tr h="180000">
                <a:tc rowSpan="3">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南河内北</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松原市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0073173"/>
                  </a:ext>
                </a:extLst>
              </a:tr>
              <a:tr h="180000">
                <a:tc vMerge="1">
                  <a:txBody>
                    <a:bodyPr/>
                    <a:lstStyle/>
                    <a:p>
                      <a:endParaRPr kumimoji="1" lang="ja-JP" altLang="en-US"/>
                    </a:p>
                  </a:txBody>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羽曳野市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2972395"/>
                  </a:ext>
                </a:extLst>
              </a:tr>
              <a:tr h="180000">
                <a:tc vMerge="1">
                  <a:txBody>
                    <a:bodyPr/>
                    <a:lstStyle/>
                    <a:p>
                      <a:endParaRPr kumimoji="1" lang="ja-JP" altLang="en-US"/>
                    </a:p>
                  </a:txBody>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藤井寺市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9221982"/>
                  </a:ext>
                </a:extLst>
              </a:tr>
              <a:tr h="180000">
                <a:tc rowSpan="6">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南河内南</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富田林市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221262"/>
                  </a:ext>
                </a:extLst>
              </a:tr>
              <a:tr h="180000">
                <a:tc vMerge="1">
                  <a:txBody>
                    <a:bodyPr/>
                    <a:lstStyle/>
                    <a:p>
                      <a:endParaRPr kumimoji="1" lang="ja-JP" altLang="en-US"/>
                    </a:p>
                  </a:txBody>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河内長野市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22113"/>
                  </a:ext>
                </a:extLst>
              </a:tr>
              <a:tr h="180000">
                <a:tc vMerge="1">
                  <a:txBody>
                    <a:bodyPr/>
                    <a:lstStyle/>
                    <a:p>
                      <a:endParaRPr kumimoji="1" lang="ja-JP" altLang="en-US"/>
                    </a:p>
                  </a:txBody>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大阪狭山市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5723943"/>
                  </a:ext>
                </a:extLst>
              </a:tr>
              <a:tr h="180000">
                <a:tc vMerge="1">
                  <a:txBody>
                    <a:bodyPr/>
                    <a:lstStyle/>
                    <a:p>
                      <a:endParaRPr kumimoji="1" lang="ja-JP" altLang="en-US"/>
                    </a:p>
                  </a:txBody>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河南町</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3040127"/>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太子町</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9944359"/>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千早赤阪村</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9693190"/>
                  </a:ext>
                </a:extLst>
              </a:tr>
              <a:tr h="180000">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堺市</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堺市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184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1816361"/>
                  </a:ext>
                </a:extLst>
              </a:tr>
              <a:tr h="180000">
                <a:tc rowSpan="4">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泉州北</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泉大津市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5443294"/>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和泉市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5624093"/>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高石市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4810997"/>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忠岡町</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5590723"/>
                  </a:ext>
                </a:extLst>
              </a:tr>
              <a:tr h="180000">
                <a:tc rowSpan="2">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泉州中</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岸和田市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0919786"/>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貝塚市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1546909"/>
                  </a:ext>
                </a:extLst>
              </a:tr>
              <a:tr h="180000">
                <a:tc rowSpan="6">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泉州南</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泉佐野市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8313584"/>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泉南市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2025654"/>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阪南市</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986038"/>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熊取町</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0818586"/>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田尻町</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1924317"/>
                  </a:ext>
                </a:extLst>
              </a:tr>
              <a:tr h="180000">
                <a:tc vMerge="1">
                  <a:txBody>
                    <a:bodyPr/>
                    <a:lstStyle/>
                    <a:p>
                      <a:endParaRPr kumimoji="1" lang="ja-JP" altLang="en-US"/>
                    </a:p>
                  </a:txBody>
                  <a:tcPr/>
                </a:tc>
                <a:tc>
                  <a:txBody>
                    <a:bodyPr/>
                    <a:lstStyle/>
                    <a:p>
                      <a:pPr algn="ctr" fontAlgn="ctr"/>
                      <a:r>
                        <a:rPr lang="ja-JP" altLang="en-US" sz="900" u="none" strike="noStrike">
                          <a:solidFill>
                            <a:schemeClr val="tx1"/>
                          </a:solidFill>
                          <a:effectLst/>
                          <a:latin typeface="Meiryo UI" panose="020B0604030504040204" pitchFamily="50" charset="-128"/>
                          <a:ea typeface="Meiryo UI" panose="020B0604030504040204" pitchFamily="50" charset="-128"/>
                        </a:rPr>
                        <a:t>岬町</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4728920"/>
                  </a:ext>
                </a:extLst>
              </a:tr>
              <a:tr h="360000">
                <a:tc gridSpan="2">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合計</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345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491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2,053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900" b="1" i="0" u="none" strike="noStrike" dirty="0">
                          <a:solidFill>
                            <a:schemeClr val="tx1"/>
                          </a:solidFill>
                          <a:effectLst/>
                          <a:latin typeface="Meiryo UI" panose="020B0604030504040204" pitchFamily="50" charset="-128"/>
                          <a:ea typeface="Meiryo UI" panose="020B0604030504040204" pitchFamily="50" charset="-128"/>
                        </a:rPr>
                        <a:t>199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7518266"/>
                  </a:ext>
                </a:extLst>
              </a:tr>
            </a:tbl>
          </a:graphicData>
        </a:graphic>
      </p:graphicFrame>
      <p:sp>
        <p:nvSpPr>
          <p:cNvPr id="10" name="スライド番号プレースホルダー 3">
            <a:extLst>
              <a:ext uri="{FF2B5EF4-FFF2-40B4-BE49-F238E27FC236}">
                <a16:creationId xmlns:a16="http://schemas.microsoft.com/office/drawing/2014/main" id="{1E11F2CB-D0E4-46E3-8F06-01BAC048055B}"/>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22</a:t>
            </a:fld>
            <a:endParaRPr lang="ja-JP" altLang="en-US" dirty="0"/>
          </a:p>
        </p:txBody>
      </p:sp>
      <p:sp>
        <p:nvSpPr>
          <p:cNvPr id="11" name="テキスト ボックス 10">
            <a:extLst>
              <a:ext uri="{FF2B5EF4-FFF2-40B4-BE49-F238E27FC236}">
                <a16:creationId xmlns:a16="http://schemas.microsoft.com/office/drawing/2014/main" id="{E5CFC308-5AD6-419A-859E-175EB998191A}"/>
              </a:ext>
            </a:extLst>
          </p:cNvPr>
          <p:cNvSpPr txBox="1"/>
          <p:nvPr/>
        </p:nvSpPr>
        <p:spPr>
          <a:xfrm>
            <a:off x="152359" y="143297"/>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6E1F0F6E-F572-4C6D-A75D-566959EC5484}"/>
              </a:ext>
            </a:extLst>
          </p:cNvPr>
          <p:cNvSpPr txBox="1"/>
          <p:nvPr/>
        </p:nvSpPr>
        <p:spPr>
          <a:xfrm>
            <a:off x="1742539" y="555761"/>
            <a:ext cx="5658921" cy="338554"/>
          </a:xfrm>
          <a:prstGeom prst="rect">
            <a:avLst/>
          </a:prstGeom>
          <a:noFill/>
        </p:spPr>
        <p:txBody>
          <a:bodyPr wrap="none" rtlCol="0">
            <a:spAutoFit/>
          </a:bodyPr>
          <a:lstStyle/>
          <a:p>
            <a:pPr algn="ctr"/>
            <a:r>
              <a:rPr kumimoji="1" lang="ja-JP" altLang="en-US" sz="1600" b="1" dirty="0">
                <a:latin typeface="Meiryo UI" panose="020B0604030504040204" pitchFamily="50" charset="-128"/>
                <a:ea typeface="Meiryo UI" panose="020B0604030504040204" pitchFamily="50" charset="-128"/>
              </a:rPr>
              <a:t>府内市町村の就労系サービス事業所</a:t>
            </a:r>
            <a:r>
              <a:rPr lang="ja-JP" altLang="en-US" sz="1600" b="1" dirty="0">
                <a:latin typeface="Meiryo UI" panose="020B0604030504040204" pitchFamily="50" charset="-128"/>
                <a:ea typeface="Meiryo UI" panose="020B0604030504040204" pitchFamily="50" charset="-128"/>
              </a:rPr>
              <a:t>数</a:t>
            </a:r>
            <a:r>
              <a:rPr lang="ja-JP" altLang="en-US" sz="1400" dirty="0">
                <a:latin typeface="Meiryo UI" panose="020B0604030504040204" pitchFamily="50" charset="-128"/>
                <a:ea typeface="Meiryo UI" panose="020B0604030504040204" pitchFamily="50" charset="-128"/>
              </a:rPr>
              <a:t>（令和７年４月１日時点）</a:t>
            </a:r>
            <a:endParaRPr kumimoji="1" lang="ja-JP" altLang="en-US" sz="14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A58726DF-CFF1-42FA-95B3-751D1C5924CA}"/>
              </a:ext>
            </a:extLst>
          </p:cNvPr>
          <p:cNvSpPr txBox="1"/>
          <p:nvPr/>
        </p:nvSpPr>
        <p:spPr>
          <a:xfrm>
            <a:off x="7426271" y="5936625"/>
            <a:ext cx="1603429" cy="26161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出典：国保連データ</a:t>
            </a:r>
            <a:endParaRPr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6092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62019" y="184930"/>
            <a:ext cx="4192173" cy="369332"/>
          </a:xfrm>
          <a:prstGeom prst="rect">
            <a:avLst/>
          </a:prstGeom>
          <a:noFill/>
        </p:spPr>
        <p:txBody>
          <a:bodyPr wrap="none" rtlCol="0">
            <a:spAutoFit/>
          </a:bodyPr>
          <a:lstStyle/>
          <a:p>
            <a:r>
              <a:rPr kumimoji="1" lang="ja-JP" altLang="en-US" b="1" dirty="0">
                <a:latin typeface="Meiryo UI" panose="020B0604030504040204" pitchFamily="50" charset="-128"/>
                <a:ea typeface="Meiryo UI" panose="020B0604030504040204" pitchFamily="50" charset="-128"/>
              </a:rPr>
              <a:t>１．福祉施設から一般就労への移行状況</a:t>
            </a:r>
          </a:p>
        </p:txBody>
      </p:sp>
      <p:sp>
        <p:nvSpPr>
          <p:cNvPr id="9" name="スライド番号プレースホルダー 3">
            <a:extLst>
              <a:ext uri="{FF2B5EF4-FFF2-40B4-BE49-F238E27FC236}">
                <a16:creationId xmlns:a16="http://schemas.microsoft.com/office/drawing/2014/main" id="{B7C40159-2A37-4740-B9AA-343DB07139E3}"/>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3</a:t>
            </a:fld>
            <a:endParaRPr lang="ja-JP" altLang="en-US" dirty="0"/>
          </a:p>
        </p:txBody>
      </p:sp>
      <p:graphicFrame>
        <p:nvGraphicFramePr>
          <p:cNvPr id="5" name="グラフ 4">
            <a:extLst>
              <a:ext uri="{FF2B5EF4-FFF2-40B4-BE49-F238E27FC236}">
                <a16:creationId xmlns:a16="http://schemas.microsoft.com/office/drawing/2014/main" id="{6AC68FB9-220C-4D0F-B4B6-47262AF0E3EA}"/>
              </a:ext>
            </a:extLst>
          </p:cNvPr>
          <p:cNvGraphicFramePr/>
          <p:nvPr>
            <p:extLst>
              <p:ext uri="{D42A27DB-BD31-4B8C-83A1-F6EECF244321}">
                <p14:modId xmlns:p14="http://schemas.microsoft.com/office/powerpoint/2010/main" val="3326119264"/>
              </p:ext>
            </p:extLst>
          </p:nvPr>
        </p:nvGraphicFramePr>
        <p:xfrm>
          <a:off x="1012124" y="1495348"/>
          <a:ext cx="7119752" cy="4840515"/>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a:extLst>
              <a:ext uri="{FF2B5EF4-FFF2-40B4-BE49-F238E27FC236}">
                <a16:creationId xmlns:a16="http://schemas.microsoft.com/office/drawing/2014/main" id="{174B5630-923D-4C07-98F8-FD2EFA4A953F}"/>
              </a:ext>
            </a:extLst>
          </p:cNvPr>
          <p:cNvSpPr txBox="1"/>
          <p:nvPr/>
        </p:nvSpPr>
        <p:spPr>
          <a:xfrm>
            <a:off x="2191348" y="684015"/>
            <a:ext cx="4761304" cy="584775"/>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福祉施設からの一般就労者数の推移</a:t>
            </a:r>
          </a:p>
          <a:p>
            <a:pPr algn="ct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R8</a:t>
            </a:r>
            <a:r>
              <a:rPr lang="ja-JP" altLang="en-US" sz="1600" dirty="0">
                <a:latin typeface="Meiryo UI" panose="020B0604030504040204" pitchFamily="50" charset="-128"/>
                <a:ea typeface="Meiryo UI" panose="020B0604030504040204" pitchFamily="50" charset="-128"/>
              </a:rPr>
              <a:t>目標値：</a:t>
            </a:r>
            <a:r>
              <a:rPr lang="en-US" altLang="ja-JP" sz="1600" dirty="0">
                <a:latin typeface="Meiryo UI" panose="020B0604030504040204" pitchFamily="50" charset="-128"/>
                <a:ea typeface="Meiryo UI" panose="020B0604030504040204" pitchFamily="50" charset="-128"/>
              </a:rPr>
              <a:t>3,142</a:t>
            </a:r>
            <a:r>
              <a:rPr lang="ja-JP" altLang="en-US" sz="1600" dirty="0">
                <a:latin typeface="Meiryo UI" panose="020B0604030504040204" pitchFamily="50" charset="-128"/>
                <a:ea typeface="Meiryo UI" panose="020B0604030504040204" pitchFamily="50" charset="-128"/>
              </a:rPr>
              <a:t>人</a:t>
            </a:r>
            <a:r>
              <a:rPr lang="en-US" altLang="ja-JP" sz="16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96739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152688" y="5652880"/>
            <a:ext cx="777777" cy="246221"/>
          </a:xfrm>
          <a:prstGeom prst="rect">
            <a:avLst/>
          </a:prstGeom>
          <a:noFill/>
        </p:spPr>
        <p:txBody>
          <a:bodyPr wrap="none" rtlCol="0">
            <a:spAutoFit/>
          </a:bodyPr>
          <a:lstStyle/>
          <a:p>
            <a:r>
              <a:rPr kumimoji="1" lang="ja-JP" altLang="en-US" sz="1000" dirty="0" err="1">
                <a:latin typeface="Meiryo UI" panose="020B0604030504040204" pitchFamily="50" charset="-128"/>
                <a:ea typeface="Meiryo UI" panose="020B0604030504040204" pitchFamily="50" charset="-128"/>
              </a:rPr>
              <a:t>身体障がい</a:t>
            </a:r>
            <a:endParaRPr kumimoji="1" lang="ja-JP" altLang="en-US" sz="10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454959" y="5652880"/>
            <a:ext cx="777777"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rPr>
              <a:t>知的</a:t>
            </a:r>
            <a:r>
              <a:rPr kumimoji="1" lang="ja-JP" altLang="en-US" sz="1000" dirty="0" err="1">
                <a:latin typeface="Meiryo UI" panose="020B0604030504040204" pitchFamily="50" charset="-128"/>
                <a:ea typeface="Meiryo UI" panose="020B0604030504040204" pitchFamily="50" charset="-128"/>
              </a:rPr>
              <a:t>障がい</a:t>
            </a:r>
            <a:endParaRPr kumimoji="1" lang="ja-JP" altLang="en-US" sz="10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748763" y="5652880"/>
            <a:ext cx="777777" cy="246221"/>
          </a:xfrm>
          <a:prstGeom prst="rect">
            <a:avLst/>
          </a:prstGeom>
          <a:noFill/>
        </p:spPr>
        <p:txBody>
          <a:bodyPr wrap="none" rtlCol="0">
            <a:spAutoFit/>
          </a:bodyPr>
          <a:lstStyle/>
          <a:p>
            <a:r>
              <a:rPr kumimoji="1" lang="ja-JP" altLang="en-US" sz="1000" dirty="0" err="1">
                <a:latin typeface="Meiryo UI" panose="020B0604030504040204" pitchFamily="50" charset="-128"/>
                <a:ea typeface="Meiryo UI" panose="020B0604030504040204" pitchFamily="50" charset="-128"/>
              </a:rPr>
              <a:t>精神障がい</a:t>
            </a:r>
            <a:endParaRPr kumimoji="1" lang="ja-JP" altLang="en-US" sz="10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5034102" y="5652880"/>
            <a:ext cx="777777" cy="246221"/>
          </a:xfrm>
          <a:prstGeom prst="rect">
            <a:avLst/>
          </a:prstGeom>
          <a:noFill/>
        </p:spPr>
        <p:txBody>
          <a:bodyPr wrap="none" rtlCol="0">
            <a:spAutoFit/>
          </a:bodyPr>
          <a:lstStyle/>
          <a:p>
            <a:r>
              <a:rPr kumimoji="1" lang="ja-JP" altLang="en-US" sz="1000" dirty="0" err="1">
                <a:latin typeface="Meiryo UI" panose="020B0604030504040204" pitchFamily="50" charset="-128"/>
                <a:ea typeface="Meiryo UI" panose="020B0604030504040204" pitchFamily="50" charset="-128"/>
              </a:rPr>
              <a:t>発達障がい</a:t>
            </a:r>
            <a:endParaRPr kumimoji="1" lang="ja-JP" altLang="en-US" sz="10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6152702" y="5652880"/>
            <a:ext cx="1162498" cy="246221"/>
          </a:xfrm>
          <a:prstGeom prst="rect">
            <a:avLst/>
          </a:prstGeom>
          <a:noFill/>
        </p:spPr>
        <p:txBody>
          <a:bodyPr wrap="none" rtlCol="0">
            <a:spAutoFit/>
          </a:bodyPr>
          <a:lstStyle/>
          <a:p>
            <a:r>
              <a:rPr kumimoji="1" lang="ja-JP" altLang="en-US" sz="1000" dirty="0" err="1">
                <a:latin typeface="Meiryo UI" panose="020B0604030504040204" pitchFamily="50" charset="-128"/>
                <a:ea typeface="Meiryo UI" panose="020B0604030504040204" pitchFamily="50" charset="-128"/>
              </a:rPr>
              <a:t>高次脳機能障がい</a:t>
            </a:r>
            <a:endParaRPr kumimoji="1" lang="ja-JP" altLang="en-US" sz="10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7780427" y="5652880"/>
            <a:ext cx="441146"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rPr>
              <a:t>難病</a:t>
            </a:r>
          </a:p>
        </p:txBody>
      </p:sp>
      <p:sp>
        <p:nvSpPr>
          <p:cNvPr id="17" name="スライド番号プレースホルダー 3">
            <a:extLst>
              <a:ext uri="{FF2B5EF4-FFF2-40B4-BE49-F238E27FC236}">
                <a16:creationId xmlns:a16="http://schemas.microsoft.com/office/drawing/2014/main" id="{5704C867-B150-4B68-84C5-AD881EEBEF41}"/>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4</a:t>
            </a:fld>
            <a:endParaRPr lang="ja-JP" altLang="en-US" dirty="0"/>
          </a:p>
        </p:txBody>
      </p:sp>
      <p:graphicFrame>
        <p:nvGraphicFramePr>
          <p:cNvPr id="4" name="グラフ 3">
            <a:extLst>
              <a:ext uri="{FF2B5EF4-FFF2-40B4-BE49-F238E27FC236}">
                <a16:creationId xmlns:a16="http://schemas.microsoft.com/office/drawing/2014/main" id="{56FF208C-606D-4AE3-9487-E1A9DFDFA1B1}"/>
              </a:ext>
            </a:extLst>
          </p:cNvPr>
          <p:cNvGraphicFramePr/>
          <p:nvPr>
            <p:extLst>
              <p:ext uri="{D42A27DB-BD31-4B8C-83A1-F6EECF244321}">
                <p14:modId xmlns:p14="http://schemas.microsoft.com/office/powerpoint/2010/main" val="1907334588"/>
              </p:ext>
            </p:extLst>
          </p:nvPr>
        </p:nvGraphicFramePr>
        <p:xfrm>
          <a:off x="457200" y="1098157"/>
          <a:ext cx="8229600" cy="4660900"/>
        </p:xfrm>
        <a:graphic>
          <a:graphicData uri="http://schemas.openxmlformats.org/drawingml/2006/chart">
            <c:chart xmlns:c="http://schemas.openxmlformats.org/drawingml/2006/chart" xmlns:r="http://schemas.openxmlformats.org/officeDocument/2006/relationships" r:id="rId3"/>
          </a:graphicData>
        </a:graphic>
      </p:graphicFrame>
      <p:sp>
        <p:nvSpPr>
          <p:cNvPr id="16" name="テキスト ボックス 15">
            <a:extLst>
              <a:ext uri="{FF2B5EF4-FFF2-40B4-BE49-F238E27FC236}">
                <a16:creationId xmlns:a16="http://schemas.microsoft.com/office/drawing/2014/main" id="{24CEB54F-F8A9-4CB8-ABB2-6F4FF9052F6E}"/>
              </a:ext>
            </a:extLst>
          </p:cNvPr>
          <p:cNvSpPr txBox="1"/>
          <p:nvPr/>
        </p:nvSpPr>
        <p:spPr>
          <a:xfrm>
            <a:off x="2191348" y="682659"/>
            <a:ext cx="4761304"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一般就労者数の推移（障がい種別）</a:t>
            </a:r>
          </a:p>
        </p:txBody>
      </p:sp>
    </p:spTree>
    <p:extLst>
      <p:ext uri="{BB962C8B-B14F-4D97-AF65-F5344CB8AC3E}">
        <p14:creationId xmlns:p14="http://schemas.microsoft.com/office/powerpoint/2010/main" val="286785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178073" y="5563396"/>
            <a:ext cx="1547218" cy="415498"/>
          </a:xfrm>
          <a:prstGeom prst="rect">
            <a:avLst/>
          </a:prstGeom>
          <a:noFill/>
        </p:spPr>
        <p:txBody>
          <a:bodyPr wrap="none" rtlCol="0">
            <a:spAutoFit/>
          </a:bodyPr>
          <a:lstStyle/>
          <a:p>
            <a:pPr algn="ctr"/>
            <a:r>
              <a:rPr lang="ja-JP" altLang="en-US" sz="1050" dirty="0">
                <a:latin typeface="Meiryo UI" panose="020B0604030504040204" pitchFamily="50" charset="-128"/>
                <a:ea typeface="Meiryo UI" panose="020B0604030504040204" pitchFamily="50" charset="-128"/>
              </a:rPr>
              <a:t>就労移行支援</a:t>
            </a:r>
            <a:endParaRPr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R8</a:t>
            </a:r>
            <a:r>
              <a:rPr kumimoji="1" lang="ja-JP" altLang="en-US" sz="1050" dirty="0">
                <a:latin typeface="Meiryo UI" panose="020B0604030504040204" pitchFamily="50" charset="-128"/>
                <a:ea typeface="Meiryo UI" panose="020B0604030504040204" pitchFamily="50" charset="-128"/>
              </a:rPr>
              <a:t>目標：</a:t>
            </a:r>
            <a:r>
              <a:rPr kumimoji="1" lang="en-US" altLang="ja-JP" sz="1050" dirty="0">
                <a:latin typeface="Meiryo UI" panose="020B0604030504040204" pitchFamily="50" charset="-128"/>
                <a:ea typeface="Meiryo UI" panose="020B0604030504040204" pitchFamily="50" charset="-128"/>
              </a:rPr>
              <a:t>2,204</a:t>
            </a:r>
            <a:r>
              <a:rPr kumimoji="1" lang="ja-JP" altLang="en-US" sz="1050" dirty="0">
                <a:latin typeface="Meiryo UI" panose="020B0604030504040204" pitchFamily="50" charset="-128"/>
                <a:ea typeface="Meiryo UI" panose="020B0604030504040204" pitchFamily="50" charset="-128"/>
              </a:rPr>
              <a:t>人）</a:t>
            </a:r>
          </a:p>
        </p:txBody>
      </p:sp>
      <p:sp>
        <p:nvSpPr>
          <p:cNvPr id="9" name="テキスト ボックス 8"/>
          <p:cNvSpPr txBox="1"/>
          <p:nvPr/>
        </p:nvSpPr>
        <p:spPr>
          <a:xfrm>
            <a:off x="3086019" y="5553259"/>
            <a:ext cx="1513040" cy="415498"/>
          </a:xfrm>
          <a:prstGeom prst="rect">
            <a:avLst/>
          </a:prstGeom>
          <a:noFill/>
        </p:spPr>
        <p:txBody>
          <a:bodyPr wrap="square" rtlCol="0">
            <a:spAutoFit/>
          </a:bodyPr>
          <a:lstStyle/>
          <a:p>
            <a:pPr algn="ctr"/>
            <a:r>
              <a:rPr lang="ja-JP" altLang="en-US" sz="1050" dirty="0">
                <a:latin typeface="Meiryo UI" panose="020B0604030504040204" pitchFamily="50" charset="-128"/>
                <a:ea typeface="Meiryo UI" panose="020B0604030504040204" pitchFamily="50" charset="-128"/>
              </a:rPr>
              <a:t>就労継続支援</a:t>
            </a:r>
            <a:r>
              <a:rPr lang="en-US" altLang="ja-JP" sz="1050" dirty="0">
                <a:latin typeface="Meiryo UI" panose="020B0604030504040204" pitchFamily="50" charset="-128"/>
                <a:ea typeface="Meiryo UI" panose="020B0604030504040204" pitchFamily="50" charset="-128"/>
              </a:rPr>
              <a:t>A</a:t>
            </a:r>
            <a:r>
              <a:rPr lang="ja-JP" altLang="en-US" sz="1050" dirty="0">
                <a:latin typeface="Meiryo UI" panose="020B0604030504040204" pitchFamily="50" charset="-128"/>
                <a:ea typeface="Meiryo UI" panose="020B0604030504040204" pitchFamily="50" charset="-128"/>
              </a:rPr>
              <a:t>型</a:t>
            </a: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R8</a:t>
            </a:r>
            <a:r>
              <a:rPr lang="ja-JP" altLang="en-US" sz="1050" dirty="0">
                <a:latin typeface="Meiryo UI" panose="020B0604030504040204" pitchFamily="50" charset="-128"/>
                <a:ea typeface="Meiryo UI" panose="020B0604030504040204" pitchFamily="50" charset="-128"/>
              </a:rPr>
              <a:t>目標：</a:t>
            </a:r>
            <a:r>
              <a:rPr lang="en-US" altLang="ja-JP" sz="1050" dirty="0">
                <a:latin typeface="Meiryo UI" panose="020B0604030504040204" pitchFamily="50" charset="-128"/>
                <a:ea typeface="Meiryo UI" panose="020B0604030504040204" pitchFamily="50" charset="-128"/>
              </a:rPr>
              <a:t>554</a:t>
            </a:r>
            <a:r>
              <a:rPr lang="ja-JP" altLang="en-US" sz="1050" dirty="0">
                <a:latin typeface="Meiryo UI" panose="020B0604030504040204" pitchFamily="50" charset="-128"/>
                <a:ea typeface="Meiryo UI" panose="020B0604030504040204" pitchFamily="50" charset="-128"/>
              </a:rPr>
              <a:t>人）</a:t>
            </a:r>
          </a:p>
        </p:txBody>
      </p:sp>
      <p:sp>
        <p:nvSpPr>
          <p:cNvPr id="10" name="テキスト ボックス 9"/>
          <p:cNvSpPr txBox="1"/>
          <p:nvPr/>
        </p:nvSpPr>
        <p:spPr>
          <a:xfrm>
            <a:off x="4991954" y="5553259"/>
            <a:ext cx="1513040" cy="415498"/>
          </a:xfrm>
          <a:prstGeom prst="rect">
            <a:avLst/>
          </a:prstGeom>
          <a:noFill/>
        </p:spPr>
        <p:txBody>
          <a:bodyPr wrap="square" rtlCol="0">
            <a:spAutoFit/>
          </a:bodyPr>
          <a:lstStyle/>
          <a:p>
            <a:pPr algn="ctr"/>
            <a:r>
              <a:rPr lang="ja-JP" altLang="en-US" sz="1050" dirty="0">
                <a:latin typeface="Meiryo UI" panose="020B0604030504040204" pitchFamily="50" charset="-128"/>
                <a:ea typeface="Meiryo UI" panose="020B0604030504040204" pitchFamily="50" charset="-128"/>
              </a:rPr>
              <a:t>就労継続支援</a:t>
            </a:r>
            <a:r>
              <a:rPr lang="en-US" altLang="ja-JP" sz="1050" dirty="0">
                <a:latin typeface="Meiryo UI" panose="020B0604030504040204" pitchFamily="50" charset="-128"/>
                <a:ea typeface="Meiryo UI" panose="020B0604030504040204" pitchFamily="50" charset="-128"/>
              </a:rPr>
              <a:t>B</a:t>
            </a:r>
            <a:r>
              <a:rPr lang="ja-JP" altLang="en-US" sz="1050" dirty="0">
                <a:latin typeface="Meiryo UI" panose="020B0604030504040204" pitchFamily="50" charset="-128"/>
                <a:ea typeface="Meiryo UI" panose="020B0604030504040204" pitchFamily="50" charset="-128"/>
              </a:rPr>
              <a:t>型</a:t>
            </a:r>
            <a:endParaRPr lang="en-US" altLang="ja-JP" sz="1050" dirty="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R8</a:t>
            </a:r>
            <a:r>
              <a:rPr lang="ja-JP" altLang="en-US" sz="1050" dirty="0">
                <a:latin typeface="Meiryo UI" panose="020B0604030504040204" pitchFamily="50" charset="-128"/>
                <a:ea typeface="Meiryo UI" panose="020B0604030504040204" pitchFamily="50" charset="-128"/>
              </a:rPr>
              <a:t>目標：</a:t>
            </a:r>
            <a:r>
              <a:rPr lang="en-US" altLang="ja-JP" sz="1050" dirty="0">
                <a:latin typeface="Meiryo UI" panose="020B0604030504040204" pitchFamily="50" charset="-128"/>
                <a:ea typeface="Meiryo UI" panose="020B0604030504040204" pitchFamily="50" charset="-128"/>
              </a:rPr>
              <a:t>347</a:t>
            </a:r>
            <a:r>
              <a:rPr lang="ja-JP" altLang="en-US" sz="1050" dirty="0">
                <a:latin typeface="Meiryo UI" panose="020B0604030504040204" pitchFamily="50" charset="-128"/>
                <a:ea typeface="Meiryo UI" panose="020B0604030504040204" pitchFamily="50" charset="-128"/>
              </a:rPr>
              <a:t>人）</a:t>
            </a:r>
          </a:p>
        </p:txBody>
      </p:sp>
      <p:sp>
        <p:nvSpPr>
          <p:cNvPr id="11" name="テキスト ボックス 10"/>
          <p:cNvSpPr txBox="1"/>
          <p:nvPr/>
        </p:nvSpPr>
        <p:spPr>
          <a:xfrm>
            <a:off x="6849907" y="5553259"/>
            <a:ext cx="1513040" cy="415498"/>
          </a:xfrm>
          <a:prstGeom prst="rect">
            <a:avLst/>
          </a:prstGeom>
          <a:noFill/>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自立訓練・生活介護</a:t>
            </a:r>
            <a:endParaRPr kumimoji="1" lang="en-US" altLang="ja-JP" sz="1050" dirty="0">
              <a:latin typeface="Meiryo UI" panose="020B0604030504040204" pitchFamily="50" charset="-128"/>
              <a:ea typeface="Meiryo UI" panose="020B0604030504040204" pitchFamily="50" charset="-128"/>
            </a:endParaRPr>
          </a:p>
          <a:p>
            <a:pPr algn="ctr"/>
            <a:endParaRPr lang="ja-JP" altLang="en-US" sz="1050" dirty="0">
              <a:latin typeface="Meiryo UI" panose="020B0604030504040204" pitchFamily="50" charset="-128"/>
              <a:ea typeface="Meiryo UI" panose="020B0604030504040204" pitchFamily="50" charset="-128"/>
            </a:endParaRPr>
          </a:p>
        </p:txBody>
      </p:sp>
      <p:sp>
        <p:nvSpPr>
          <p:cNvPr id="14" name="スライド番号プレースホルダー 3">
            <a:extLst>
              <a:ext uri="{FF2B5EF4-FFF2-40B4-BE49-F238E27FC236}">
                <a16:creationId xmlns:a16="http://schemas.microsoft.com/office/drawing/2014/main" id="{17A40997-2C2A-4361-BD31-2F986A6F5C2E}"/>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5</a:t>
            </a:fld>
            <a:endParaRPr lang="ja-JP" altLang="en-US" dirty="0"/>
          </a:p>
        </p:txBody>
      </p:sp>
      <p:graphicFrame>
        <p:nvGraphicFramePr>
          <p:cNvPr id="4" name="グラフ 3">
            <a:extLst>
              <a:ext uri="{FF2B5EF4-FFF2-40B4-BE49-F238E27FC236}">
                <a16:creationId xmlns:a16="http://schemas.microsoft.com/office/drawing/2014/main" id="{22CC50A2-8C1A-435A-A9ED-94695A06EF72}"/>
              </a:ext>
            </a:extLst>
          </p:cNvPr>
          <p:cNvGraphicFramePr/>
          <p:nvPr>
            <p:extLst>
              <p:ext uri="{D42A27DB-BD31-4B8C-83A1-F6EECF244321}">
                <p14:modId xmlns:p14="http://schemas.microsoft.com/office/powerpoint/2010/main" val="3177255349"/>
              </p:ext>
            </p:extLst>
          </p:nvPr>
        </p:nvGraphicFramePr>
        <p:xfrm>
          <a:off x="609600" y="1289710"/>
          <a:ext cx="7905750" cy="4239491"/>
        </p:xfrm>
        <a:graphic>
          <a:graphicData uri="http://schemas.openxmlformats.org/drawingml/2006/chart">
            <c:chart xmlns:c="http://schemas.openxmlformats.org/drawingml/2006/chart" xmlns:r="http://schemas.openxmlformats.org/officeDocument/2006/relationships" r:id="rId2"/>
          </a:graphicData>
        </a:graphic>
      </p:graphicFrame>
      <p:sp>
        <p:nvSpPr>
          <p:cNvPr id="13" name="テキスト ボックス 12">
            <a:extLst>
              <a:ext uri="{FF2B5EF4-FFF2-40B4-BE49-F238E27FC236}">
                <a16:creationId xmlns:a16="http://schemas.microsoft.com/office/drawing/2014/main" id="{EE3AF63C-9392-4194-A389-7F06C4DA75A0}"/>
              </a:ext>
            </a:extLst>
          </p:cNvPr>
          <p:cNvSpPr txBox="1"/>
          <p:nvPr/>
        </p:nvSpPr>
        <p:spPr>
          <a:xfrm>
            <a:off x="2191348" y="688363"/>
            <a:ext cx="4761304"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一般就労者数の推移（事業種別）</a:t>
            </a:r>
          </a:p>
        </p:txBody>
      </p:sp>
    </p:spTree>
    <p:extLst>
      <p:ext uri="{BB962C8B-B14F-4D97-AF65-F5344CB8AC3E}">
        <p14:creationId xmlns:p14="http://schemas.microsoft.com/office/powerpoint/2010/main" val="3406341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123705" y="420296"/>
            <a:ext cx="7236276" cy="338554"/>
          </a:xfrm>
          <a:prstGeom prst="rect">
            <a:avLst/>
          </a:prstGeom>
          <a:noFill/>
        </p:spPr>
        <p:txBody>
          <a:bodyPr wrap="none" rtlCol="0">
            <a:spAutoFit/>
          </a:bodyPr>
          <a:lstStyle/>
          <a:p>
            <a:pPr algn="ctr"/>
            <a:r>
              <a:rPr lang="ja-JP" altLang="en-US" sz="1600" b="1" dirty="0">
                <a:latin typeface="Meiryo UI" panose="020B0604030504040204" pitchFamily="50" charset="-128"/>
                <a:ea typeface="Meiryo UI" panose="020B0604030504040204" pitchFamily="50" charset="-128"/>
              </a:rPr>
              <a:t>福祉施設からの一般就労者の６月以上の職場定着率</a:t>
            </a:r>
            <a:r>
              <a:rPr lang="ja-JP" altLang="en-US" sz="1600" dirty="0">
                <a:latin typeface="Meiryo UI" panose="020B0604030504040204" pitchFamily="50" charset="-128"/>
                <a:ea typeface="Meiryo UI" panose="020B0604030504040204" pitchFamily="50" charset="-128"/>
              </a:rPr>
              <a:t>（令和７年４月１日時点）</a:t>
            </a:r>
            <a:endParaRPr lang="en-US" altLang="ja-JP" sz="16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714474" y="4408846"/>
            <a:ext cx="8338086" cy="2031325"/>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参考</a:t>
            </a:r>
            <a:r>
              <a:rPr lang="en-US" altLang="ja-JP" sz="1400" dirty="0">
                <a:latin typeface="Meiryo UI" panose="020B0604030504040204" pitchFamily="50" charset="-128"/>
                <a:ea typeface="Meiryo UI" panose="020B0604030504040204" pitchFamily="50" charset="-128"/>
              </a:rPr>
              <a:t>】</a:t>
            </a:r>
          </a:p>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新規学卒就職者（令和３年３月卒業）の離職率</a:t>
            </a:r>
          </a:p>
          <a:p>
            <a:r>
              <a:rPr lang="ja-JP" altLang="en-US" sz="1400" dirty="0">
                <a:latin typeface="Meiryo UI" panose="020B0604030504040204" pitchFamily="50" charset="-128"/>
                <a:ea typeface="Meiryo UI" panose="020B0604030504040204" pitchFamily="50" charset="-128"/>
              </a:rPr>
              <a:t>　高卒：就職後１年以内</a:t>
            </a:r>
            <a:r>
              <a:rPr lang="en-US" altLang="ja-JP" sz="1400" dirty="0">
                <a:latin typeface="Meiryo UI" panose="020B0604030504040204" pitchFamily="50" charset="-128"/>
                <a:ea typeface="Meiryo UI" panose="020B0604030504040204" pitchFamily="50" charset="-128"/>
              </a:rPr>
              <a:t>16.7</a:t>
            </a:r>
            <a:r>
              <a:rPr lang="ja-JP" altLang="en-US" sz="1400" dirty="0">
                <a:latin typeface="Meiryo UI" panose="020B0604030504040204" pitchFamily="50" charset="-128"/>
                <a:ea typeface="Meiryo UI" panose="020B0604030504040204" pitchFamily="50" charset="-128"/>
              </a:rPr>
              <a:t>％、就職後３年以内</a:t>
            </a:r>
            <a:r>
              <a:rPr lang="en-US" altLang="ja-JP" sz="1400" dirty="0">
                <a:latin typeface="Meiryo UI" panose="020B0604030504040204" pitchFamily="50" charset="-128"/>
                <a:ea typeface="Meiryo UI" panose="020B0604030504040204" pitchFamily="50" charset="-128"/>
              </a:rPr>
              <a:t>38.4</a:t>
            </a:r>
            <a:r>
              <a:rPr lang="ja-JP" altLang="en-US"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大卒：就職後１年以内</a:t>
            </a:r>
            <a:r>
              <a:rPr lang="en-US" altLang="ja-JP" sz="1400" dirty="0">
                <a:latin typeface="Meiryo UI" panose="020B0604030504040204" pitchFamily="50" charset="-128"/>
                <a:ea typeface="Meiryo UI" panose="020B0604030504040204" pitchFamily="50" charset="-128"/>
              </a:rPr>
              <a:t>12.3</a:t>
            </a:r>
            <a:r>
              <a:rPr lang="ja-JP" altLang="en-US" sz="1400" dirty="0">
                <a:latin typeface="Meiryo UI" panose="020B0604030504040204" pitchFamily="50" charset="-128"/>
                <a:ea typeface="Meiryo UI" panose="020B0604030504040204" pitchFamily="50" charset="-128"/>
              </a:rPr>
              <a:t>％、就職後３年以内</a:t>
            </a:r>
            <a:r>
              <a:rPr lang="en-US" altLang="ja-JP" sz="1400" dirty="0">
                <a:latin typeface="Meiryo UI" panose="020B0604030504040204" pitchFamily="50" charset="-128"/>
                <a:ea typeface="Meiryo UI" panose="020B0604030504040204" pitchFamily="50" charset="-128"/>
              </a:rPr>
              <a:t>34.9</a:t>
            </a:r>
            <a:r>
              <a:rPr lang="ja-JP" altLang="en-US"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（出典：厚生労働省</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新規学校卒業就職者の在職期間別離職状況（令和３年３月卒業者の状況）</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令和５年の常用労働者　離職率</a:t>
            </a:r>
            <a:r>
              <a:rPr lang="en-US" altLang="ja-JP" sz="1400" dirty="0">
                <a:latin typeface="Meiryo UI" panose="020B0604030504040204" pitchFamily="50" charset="-128"/>
                <a:ea typeface="Meiryo UI" panose="020B0604030504040204" pitchFamily="50" charset="-128"/>
              </a:rPr>
              <a:t>15.4</a:t>
            </a:r>
            <a:r>
              <a:rPr lang="ja-JP" altLang="en-US"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（令和５年１年間の離職者数／令和５年１月１日の常用労働者数）</a:t>
            </a:r>
          </a:p>
          <a:p>
            <a:r>
              <a:rPr lang="ja-JP" altLang="en-US" sz="1400" dirty="0">
                <a:latin typeface="Meiryo UI" panose="020B0604030504040204" pitchFamily="50" charset="-128"/>
                <a:ea typeface="Meiryo UI" panose="020B0604030504040204" pitchFamily="50" charset="-128"/>
              </a:rPr>
              <a:t>　（出典：厚生労働省</a:t>
            </a: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年（令和４年）雇用動向調査</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800823584"/>
              </p:ext>
            </p:extLst>
          </p:nvPr>
        </p:nvGraphicFramePr>
        <p:xfrm>
          <a:off x="2800349" y="1088364"/>
          <a:ext cx="5498155" cy="1440000"/>
        </p:xfrm>
        <a:graphic>
          <a:graphicData uri="http://schemas.openxmlformats.org/drawingml/2006/table">
            <a:tbl>
              <a:tblPr>
                <a:tableStyleId>{5940675A-B579-460E-94D1-54222C63F5DA}</a:tableStyleId>
              </a:tblPr>
              <a:tblGrid>
                <a:gridCol w="942139">
                  <a:extLst>
                    <a:ext uri="{9D8B030D-6E8A-4147-A177-3AD203B41FA5}">
                      <a16:colId xmlns:a16="http://schemas.microsoft.com/office/drawing/2014/main" val="2223567766"/>
                    </a:ext>
                  </a:extLst>
                </a:gridCol>
                <a:gridCol w="759336">
                  <a:extLst>
                    <a:ext uri="{9D8B030D-6E8A-4147-A177-3AD203B41FA5}">
                      <a16:colId xmlns:a16="http://schemas.microsoft.com/office/drawing/2014/main" val="2025864969"/>
                    </a:ext>
                  </a:extLst>
                </a:gridCol>
                <a:gridCol w="759336">
                  <a:extLst>
                    <a:ext uri="{9D8B030D-6E8A-4147-A177-3AD203B41FA5}">
                      <a16:colId xmlns:a16="http://schemas.microsoft.com/office/drawing/2014/main" val="2431159499"/>
                    </a:ext>
                  </a:extLst>
                </a:gridCol>
                <a:gridCol w="759336">
                  <a:extLst>
                    <a:ext uri="{9D8B030D-6E8A-4147-A177-3AD203B41FA5}">
                      <a16:colId xmlns:a16="http://schemas.microsoft.com/office/drawing/2014/main" val="3313318515"/>
                    </a:ext>
                  </a:extLst>
                </a:gridCol>
                <a:gridCol w="759336">
                  <a:extLst>
                    <a:ext uri="{9D8B030D-6E8A-4147-A177-3AD203B41FA5}">
                      <a16:colId xmlns:a16="http://schemas.microsoft.com/office/drawing/2014/main" val="2443011057"/>
                    </a:ext>
                  </a:extLst>
                </a:gridCol>
                <a:gridCol w="759336">
                  <a:extLst>
                    <a:ext uri="{9D8B030D-6E8A-4147-A177-3AD203B41FA5}">
                      <a16:colId xmlns:a16="http://schemas.microsoft.com/office/drawing/2014/main" val="3351739068"/>
                    </a:ext>
                  </a:extLst>
                </a:gridCol>
                <a:gridCol w="759336">
                  <a:extLst>
                    <a:ext uri="{9D8B030D-6E8A-4147-A177-3AD203B41FA5}">
                      <a16:colId xmlns:a16="http://schemas.microsoft.com/office/drawing/2014/main" val="3014826818"/>
                    </a:ext>
                  </a:extLst>
                </a:gridCol>
              </a:tblGrid>
              <a:tr h="288000">
                <a:tc rowSpan="2">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一般就労した</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年度</a:t>
                      </a: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gridSpan="5">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６月以上把握している</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u="none" strike="noStrike">
                          <a:effectLst/>
                          <a:latin typeface="Meiryo UI" panose="020B0604030504040204" pitchFamily="50" charset="-128"/>
                          <a:ea typeface="Meiryo UI" panose="020B0604030504040204" pitchFamily="50" charset="-128"/>
                        </a:rPr>
                        <a:t>把握せず</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84821096"/>
                  </a:ext>
                </a:extLst>
              </a:tr>
              <a:tr h="288000">
                <a:tc vMerge="1">
                  <a:txBody>
                    <a:bodyPr/>
                    <a:lstStyle/>
                    <a:p>
                      <a:endParaRPr kumimoji="1" lang="ja-JP" altLang="en-US"/>
                    </a:p>
                  </a:txBody>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６月以上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12</a:t>
                      </a:r>
                      <a:r>
                        <a:rPr lang="ja-JP" altLang="en-US" sz="1200" u="none" strike="noStrike" dirty="0">
                          <a:effectLst/>
                          <a:latin typeface="Meiryo UI" panose="020B0604030504040204" pitchFamily="50" charset="-128"/>
                          <a:ea typeface="Meiryo UI" panose="020B0604030504040204" pitchFamily="50" charset="-128"/>
                        </a:rPr>
                        <a:t>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24</a:t>
                      </a:r>
                      <a:r>
                        <a:rPr lang="ja-JP" altLang="en-US" sz="1200" u="none" strike="noStrike" dirty="0">
                          <a:effectLst/>
                          <a:latin typeface="Meiryo UI" panose="020B0604030504040204" pitchFamily="50" charset="-128"/>
                          <a:ea typeface="Meiryo UI" panose="020B0604030504040204" pitchFamily="50" charset="-128"/>
                        </a:rPr>
                        <a:t>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36</a:t>
                      </a:r>
                      <a:r>
                        <a:rPr lang="ja-JP" altLang="en-US" sz="1200" u="none" strike="noStrike" dirty="0">
                          <a:effectLst/>
                          <a:latin typeface="Meiryo UI" panose="020B0604030504040204" pitchFamily="50" charset="-128"/>
                          <a:ea typeface="Meiryo UI" panose="020B0604030504040204" pitchFamily="50" charset="-128"/>
                        </a:rPr>
                        <a:t>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期間不明</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kumimoji="1" lang="ja-JP" altLang="en-US"/>
                    </a:p>
                  </a:txBody>
                  <a:tcPr/>
                </a:tc>
                <a:extLst>
                  <a:ext uri="{0D108BD9-81ED-4DB2-BD59-A6C34878D82A}">
                    <a16:rowId xmlns:a16="http://schemas.microsoft.com/office/drawing/2014/main" val="2070217561"/>
                  </a:ext>
                </a:extLst>
              </a:tr>
              <a:tr h="2880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令和３年度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87.4%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63.2%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55.2%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44.7%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12.6%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3570849"/>
                  </a:ext>
                </a:extLst>
              </a:tr>
              <a:tr h="2880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令和４年度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86.5%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60.0%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47.3%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10.0%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13.5%</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3664319"/>
                  </a:ext>
                </a:extLst>
              </a:tr>
              <a:tr h="2880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令和５年度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87.8%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58.3%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16.3%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ー</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6.2%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12.2%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8962845"/>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193776806"/>
              </p:ext>
            </p:extLst>
          </p:nvPr>
        </p:nvGraphicFramePr>
        <p:xfrm>
          <a:off x="2800350" y="2799358"/>
          <a:ext cx="5498155" cy="1440000"/>
        </p:xfrm>
        <a:graphic>
          <a:graphicData uri="http://schemas.openxmlformats.org/drawingml/2006/table">
            <a:tbl>
              <a:tblPr>
                <a:tableStyleId>{5940675A-B579-460E-94D1-54222C63F5DA}</a:tableStyleId>
              </a:tblPr>
              <a:tblGrid>
                <a:gridCol w="942139">
                  <a:extLst>
                    <a:ext uri="{9D8B030D-6E8A-4147-A177-3AD203B41FA5}">
                      <a16:colId xmlns:a16="http://schemas.microsoft.com/office/drawing/2014/main" val="2852025464"/>
                    </a:ext>
                  </a:extLst>
                </a:gridCol>
                <a:gridCol w="759336">
                  <a:extLst>
                    <a:ext uri="{9D8B030D-6E8A-4147-A177-3AD203B41FA5}">
                      <a16:colId xmlns:a16="http://schemas.microsoft.com/office/drawing/2014/main" val="1220800490"/>
                    </a:ext>
                  </a:extLst>
                </a:gridCol>
                <a:gridCol w="759336">
                  <a:extLst>
                    <a:ext uri="{9D8B030D-6E8A-4147-A177-3AD203B41FA5}">
                      <a16:colId xmlns:a16="http://schemas.microsoft.com/office/drawing/2014/main" val="2463815169"/>
                    </a:ext>
                  </a:extLst>
                </a:gridCol>
                <a:gridCol w="759336">
                  <a:extLst>
                    <a:ext uri="{9D8B030D-6E8A-4147-A177-3AD203B41FA5}">
                      <a16:colId xmlns:a16="http://schemas.microsoft.com/office/drawing/2014/main" val="3579726220"/>
                    </a:ext>
                  </a:extLst>
                </a:gridCol>
                <a:gridCol w="759336">
                  <a:extLst>
                    <a:ext uri="{9D8B030D-6E8A-4147-A177-3AD203B41FA5}">
                      <a16:colId xmlns:a16="http://schemas.microsoft.com/office/drawing/2014/main" val="3077612222"/>
                    </a:ext>
                  </a:extLst>
                </a:gridCol>
                <a:gridCol w="759336">
                  <a:extLst>
                    <a:ext uri="{9D8B030D-6E8A-4147-A177-3AD203B41FA5}">
                      <a16:colId xmlns:a16="http://schemas.microsoft.com/office/drawing/2014/main" val="2333395710"/>
                    </a:ext>
                  </a:extLst>
                </a:gridCol>
                <a:gridCol w="759336">
                  <a:extLst>
                    <a:ext uri="{9D8B030D-6E8A-4147-A177-3AD203B41FA5}">
                      <a16:colId xmlns:a16="http://schemas.microsoft.com/office/drawing/2014/main" val="968227380"/>
                    </a:ext>
                  </a:extLst>
                </a:gridCol>
              </a:tblGrid>
              <a:tr h="288000">
                <a:tc rowSpan="2">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一般就労した</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gridSpan="5">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６月以上把握している</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把握せず</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21289652"/>
                  </a:ext>
                </a:extLst>
              </a:tr>
              <a:tr h="288000">
                <a:tc vMerge="1">
                  <a:txBody>
                    <a:bodyPr/>
                    <a:lstStyle/>
                    <a:p>
                      <a:endParaRPr kumimoji="1" lang="ja-JP" altLang="en-US"/>
                    </a:p>
                  </a:txBody>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６月以上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12</a:t>
                      </a:r>
                      <a:r>
                        <a:rPr lang="ja-JP" altLang="en-US" sz="1200" u="none" strike="noStrike" dirty="0">
                          <a:effectLst/>
                          <a:latin typeface="Meiryo UI" panose="020B0604030504040204" pitchFamily="50" charset="-128"/>
                          <a:ea typeface="Meiryo UI" panose="020B0604030504040204" pitchFamily="50" charset="-128"/>
                        </a:rPr>
                        <a:t>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24</a:t>
                      </a:r>
                      <a:r>
                        <a:rPr lang="ja-JP" altLang="en-US" sz="1200" u="none" strike="noStrike">
                          <a:effectLst/>
                          <a:latin typeface="Meiryo UI" panose="020B0604030504040204" pitchFamily="50" charset="-128"/>
                          <a:ea typeface="Meiryo UI" panose="020B0604030504040204" pitchFamily="50" charset="-128"/>
                        </a:rPr>
                        <a:t>月以上</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36</a:t>
                      </a:r>
                      <a:r>
                        <a:rPr lang="ja-JP" altLang="en-US" sz="1200" u="none" strike="noStrike">
                          <a:effectLst/>
                          <a:latin typeface="Meiryo UI" panose="020B0604030504040204" pitchFamily="50" charset="-128"/>
                          <a:ea typeface="Meiryo UI" panose="020B0604030504040204" pitchFamily="50" charset="-128"/>
                        </a:rPr>
                        <a:t>月以上</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期間不明</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kumimoji="1" lang="ja-JP" altLang="en-US"/>
                    </a:p>
                  </a:txBody>
                  <a:tcPr/>
                </a:tc>
                <a:extLst>
                  <a:ext uri="{0D108BD9-81ED-4DB2-BD59-A6C34878D82A}">
                    <a16:rowId xmlns:a16="http://schemas.microsoft.com/office/drawing/2014/main" val="1817318111"/>
                  </a:ext>
                </a:extLst>
              </a:tr>
              <a:tr h="2880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令和３年度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86.3%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64.3%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57.1%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46.8%</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16.4%</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2539149"/>
                  </a:ext>
                </a:extLst>
              </a:tr>
              <a:tr h="2880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令和４年度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85.3%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63.2%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50.6%</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11.0%</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8.9%</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9.1%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6096611"/>
                  </a:ext>
                </a:extLst>
              </a:tr>
              <a:tr h="288000">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令和５年度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87.2%</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63.7%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a:solidFill>
                            <a:srgbClr val="000000"/>
                          </a:solidFill>
                          <a:effectLst/>
                          <a:latin typeface="Meiryo UI" panose="020B0604030504040204" pitchFamily="50" charset="-128"/>
                          <a:ea typeface="Meiryo UI" panose="020B0604030504040204" pitchFamily="50" charset="-128"/>
                        </a:rPr>
                        <a:t>19.3%</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ー</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5.1%</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11.7%</a:t>
                      </a:r>
                    </a:p>
                  </a:txBody>
                  <a:tcPr marL="7620" marR="7620" marT="762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1805875"/>
                  </a:ext>
                </a:extLst>
              </a:tr>
            </a:tbl>
          </a:graphicData>
        </a:graphic>
      </p:graphicFrame>
      <p:sp>
        <p:nvSpPr>
          <p:cNvPr id="7" name="テキスト ボックス 6"/>
          <p:cNvSpPr txBox="1"/>
          <p:nvPr/>
        </p:nvSpPr>
        <p:spPr>
          <a:xfrm>
            <a:off x="1268777" y="1834411"/>
            <a:ext cx="1058129" cy="307777"/>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全体</a:t>
            </a:r>
            <a:endParaRPr lang="en-US" altLang="ja-JP" sz="14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899683" y="3429000"/>
            <a:ext cx="1796316" cy="307777"/>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就労移行支援事業所</a:t>
            </a:r>
            <a:endParaRPr lang="en-US" altLang="ja-JP" sz="1400" dirty="0">
              <a:latin typeface="Meiryo UI" panose="020B0604030504040204" pitchFamily="50" charset="-128"/>
              <a:ea typeface="Meiryo UI" panose="020B0604030504040204" pitchFamily="50" charset="-128"/>
            </a:endParaRPr>
          </a:p>
        </p:txBody>
      </p:sp>
      <p:sp>
        <p:nvSpPr>
          <p:cNvPr id="10" name="スライド番号プレースホルダー 3">
            <a:extLst>
              <a:ext uri="{FF2B5EF4-FFF2-40B4-BE49-F238E27FC236}">
                <a16:creationId xmlns:a16="http://schemas.microsoft.com/office/drawing/2014/main" id="{2DA61AD0-82A3-496A-9CCD-D08E54CC4AD2}"/>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6</a:t>
            </a:fld>
            <a:endParaRPr lang="ja-JP" altLang="en-US" dirty="0"/>
          </a:p>
        </p:txBody>
      </p:sp>
    </p:spTree>
    <p:extLst>
      <p:ext uri="{BB962C8B-B14F-4D97-AF65-F5344CB8AC3E}">
        <p14:creationId xmlns:p14="http://schemas.microsoft.com/office/powerpoint/2010/main" val="887862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a:extLst>
              <a:ext uri="{FF2B5EF4-FFF2-40B4-BE49-F238E27FC236}">
                <a16:creationId xmlns:a16="http://schemas.microsoft.com/office/drawing/2014/main" id="{926C3EDC-45C7-420B-A566-17E6C5278076}"/>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7</a:t>
            </a:fld>
            <a:endParaRPr lang="ja-JP" altLang="en-US" dirty="0"/>
          </a:p>
        </p:txBody>
      </p:sp>
      <p:graphicFrame>
        <p:nvGraphicFramePr>
          <p:cNvPr id="10" name="グラフ 9">
            <a:extLst>
              <a:ext uri="{FF2B5EF4-FFF2-40B4-BE49-F238E27FC236}">
                <a16:creationId xmlns:a16="http://schemas.microsoft.com/office/drawing/2014/main" id="{D2D6C6B6-8378-4E6F-A48B-2485B247636D}"/>
              </a:ext>
            </a:extLst>
          </p:cNvPr>
          <p:cNvGraphicFramePr/>
          <p:nvPr>
            <p:extLst>
              <p:ext uri="{D42A27DB-BD31-4B8C-83A1-F6EECF244321}">
                <p14:modId xmlns:p14="http://schemas.microsoft.com/office/powerpoint/2010/main" val="3449153175"/>
              </p:ext>
            </p:extLst>
          </p:nvPr>
        </p:nvGraphicFramePr>
        <p:xfrm>
          <a:off x="914400" y="1684349"/>
          <a:ext cx="7315201" cy="4844789"/>
        </p:xfrm>
        <a:graphic>
          <a:graphicData uri="http://schemas.openxmlformats.org/drawingml/2006/chart">
            <c:chart xmlns:c="http://schemas.openxmlformats.org/drawingml/2006/chart" xmlns:r="http://schemas.openxmlformats.org/officeDocument/2006/relationships" r:id="rId2"/>
          </a:graphicData>
        </a:graphic>
      </p:graphicFrame>
      <p:sp>
        <p:nvSpPr>
          <p:cNvPr id="11" name="テキスト ボックス 10">
            <a:extLst>
              <a:ext uri="{FF2B5EF4-FFF2-40B4-BE49-F238E27FC236}">
                <a16:creationId xmlns:a16="http://schemas.microsoft.com/office/drawing/2014/main" id="{2B99F2DD-3EFC-4B11-BB7D-4525E2A5C4DE}"/>
              </a:ext>
            </a:extLst>
          </p:cNvPr>
          <p:cNvSpPr txBox="1"/>
          <p:nvPr/>
        </p:nvSpPr>
        <p:spPr>
          <a:xfrm>
            <a:off x="262023" y="179003"/>
            <a:ext cx="5176417" cy="369332"/>
          </a:xfrm>
          <a:prstGeom prst="rect">
            <a:avLst/>
          </a:prstGeom>
          <a:noFill/>
        </p:spPr>
        <p:txBody>
          <a:bodyPr wrap="none" rtlCol="0">
            <a:spAutoFit/>
          </a:bodyPr>
          <a:lstStyle/>
          <a:p>
            <a:r>
              <a:rPr kumimoji="1" lang="ja-JP" altLang="en-US" b="1" dirty="0">
                <a:latin typeface="Meiryo UI" panose="020B0604030504040204" pitchFamily="50" charset="-128"/>
                <a:ea typeface="Meiryo UI" panose="020B0604030504040204" pitchFamily="50" charset="-128"/>
              </a:rPr>
              <a:t>２．就労移行支援事業に</a:t>
            </a:r>
            <a:r>
              <a:rPr lang="ja-JP" altLang="en-US" b="1" dirty="0">
                <a:latin typeface="Meiryo UI" panose="020B0604030504040204" pitchFamily="50" charset="-128"/>
                <a:ea typeface="Meiryo UI" panose="020B0604030504040204" pitchFamily="50" charset="-128"/>
              </a:rPr>
              <a:t>おける就労移行率について</a:t>
            </a:r>
            <a:endParaRPr kumimoji="1" lang="ja-JP" altLang="en-US" b="1"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97BC39F1-11B5-4573-A0A8-CE56055EEE2D}"/>
              </a:ext>
            </a:extLst>
          </p:cNvPr>
          <p:cNvSpPr txBox="1"/>
          <p:nvPr/>
        </p:nvSpPr>
        <p:spPr>
          <a:xfrm>
            <a:off x="2191348" y="685399"/>
            <a:ext cx="4761304"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一般就労実績のない就労移行支援事業所数の推移</a:t>
            </a:r>
          </a:p>
        </p:txBody>
      </p:sp>
    </p:spTree>
    <p:extLst>
      <p:ext uri="{BB962C8B-B14F-4D97-AF65-F5344CB8AC3E}">
        <p14:creationId xmlns:p14="http://schemas.microsoft.com/office/powerpoint/2010/main" val="780842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a:extLst>
              <a:ext uri="{FF2B5EF4-FFF2-40B4-BE49-F238E27FC236}">
                <a16:creationId xmlns:a16="http://schemas.microsoft.com/office/drawing/2014/main" id="{64BA6D3E-9D85-4A99-9476-09F2D4DF69BA}"/>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8</a:t>
            </a:fld>
            <a:endParaRPr lang="ja-JP" altLang="en-US" dirty="0"/>
          </a:p>
        </p:txBody>
      </p:sp>
      <p:graphicFrame>
        <p:nvGraphicFramePr>
          <p:cNvPr id="4" name="グラフ 3">
            <a:extLst>
              <a:ext uri="{FF2B5EF4-FFF2-40B4-BE49-F238E27FC236}">
                <a16:creationId xmlns:a16="http://schemas.microsoft.com/office/drawing/2014/main" id="{09EC5190-9BE5-47EF-9394-DC667755D116}"/>
              </a:ext>
            </a:extLst>
          </p:cNvPr>
          <p:cNvGraphicFramePr/>
          <p:nvPr>
            <p:extLst>
              <p:ext uri="{D42A27DB-BD31-4B8C-83A1-F6EECF244321}">
                <p14:modId xmlns:p14="http://schemas.microsoft.com/office/powerpoint/2010/main" val="1740057355"/>
              </p:ext>
            </p:extLst>
          </p:nvPr>
        </p:nvGraphicFramePr>
        <p:xfrm>
          <a:off x="914400" y="1235605"/>
          <a:ext cx="7315201" cy="4844789"/>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a:extLst>
              <a:ext uri="{FF2B5EF4-FFF2-40B4-BE49-F238E27FC236}">
                <a16:creationId xmlns:a16="http://schemas.microsoft.com/office/drawing/2014/main" id="{93E8E5CA-D81D-422E-96CA-86151AC04412}"/>
              </a:ext>
            </a:extLst>
          </p:cNvPr>
          <p:cNvSpPr txBox="1"/>
          <p:nvPr/>
        </p:nvSpPr>
        <p:spPr>
          <a:xfrm>
            <a:off x="1024467" y="685400"/>
            <a:ext cx="7061199" cy="584775"/>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就労移行支援事業所のうち、利用終了者に占める一般就労者の割合が</a:t>
            </a:r>
            <a:endParaRPr lang="en-US" altLang="ja-JP" sz="1600" b="1" dirty="0">
              <a:latin typeface="Meiryo UI" panose="020B0604030504040204" pitchFamily="50" charset="-128"/>
              <a:ea typeface="Meiryo UI" panose="020B0604030504040204" pitchFamily="50" charset="-128"/>
            </a:endParaRPr>
          </a:p>
          <a:p>
            <a:pPr algn="ctr"/>
            <a:r>
              <a:rPr lang="en-US" altLang="ja-JP" sz="1600" b="1" dirty="0">
                <a:latin typeface="Meiryo UI" panose="020B0604030504040204" pitchFamily="50" charset="-128"/>
                <a:ea typeface="Meiryo UI" panose="020B0604030504040204" pitchFamily="50" charset="-128"/>
              </a:rPr>
              <a:t>5</a:t>
            </a:r>
            <a:r>
              <a:rPr lang="ja-JP" altLang="en-US" sz="1600" b="1" dirty="0">
                <a:latin typeface="Meiryo UI" panose="020B0604030504040204" pitchFamily="50" charset="-128"/>
                <a:ea typeface="Meiryo UI" panose="020B0604030504040204" pitchFamily="50" charset="-128"/>
              </a:rPr>
              <a:t>割以上の事業所の推移</a:t>
            </a:r>
          </a:p>
        </p:txBody>
      </p:sp>
      <p:graphicFrame>
        <p:nvGraphicFramePr>
          <p:cNvPr id="5" name="表 7">
            <a:extLst>
              <a:ext uri="{FF2B5EF4-FFF2-40B4-BE49-F238E27FC236}">
                <a16:creationId xmlns:a16="http://schemas.microsoft.com/office/drawing/2014/main" id="{315945BB-9AA7-4886-B3D7-268CA77398AC}"/>
              </a:ext>
            </a:extLst>
          </p:cNvPr>
          <p:cNvGraphicFramePr>
            <a:graphicFrameLocks noGrp="1"/>
          </p:cNvGraphicFramePr>
          <p:nvPr>
            <p:extLst>
              <p:ext uri="{D42A27DB-BD31-4B8C-83A1-F6EECF244321}">
                <p14:modId xmlns:p14="http://schemas.microsoft.com/office/powerpoint/2010/main" val="2650042601"/>
              </p:ext>
            </p:extLst>
          </p:nvPr>
        </p:nvGraphicFramePr>
        <p:xfrm>
          <a:off x="1845733" y="6064933"/>
          <a:ext cx="5452534" cy="594360"/>
        </p:xfrm>
        <a:graphic>
          <a:graphicData uri="http://schemas.openxmlformats.org/drawingml/2006/table">
            <a:tbl>
              <a:tblPr firstRow="1" bandRow="1">
                <a:tableStyleId>{5C22544A-7EE6-4342-B048-85BDC9FD1C3A}</a:tableStyleId>
              </a:tblPr>
              <a:tblGrid>
                <a:gridCol w="2726267">
                  <a:extLst>
                    <a:ext uri="{9D8B030D-6E8A-4147-A177-3AD203B41FA5}">
                      <a16:colId xmlns:a16="http://schemas.microsoft.com/office/drawing/2014/main" val="3859797931"/>
                    </a:ext>
                  </a:extLst>
                </a:gridCol>
                <a:gridCol w="2726267">
                  <a:extLst>
                    <a:ext uri="{9D8B030D-6E8A-4147-A177-3AD203B41FA5}">
                      <a16:colId xmlns:a16="http://schemas.microsoft.com/office/drawing/2014/main" val="2439927508"/>
                    </a:ext>
                  </a:extLst>
                </a:gridCol>
              </a:tblGrid>
              <a:tr h="370840">
                <a:tc>
                  <a:txBody>
                    <a:bodyPr/>
                    <a:lstStyle/>
                    <a:p>
                      <a:r>
                        <a:rPr lang="ja-JP" altLang="en-US" sz="1100" b="0" dirty="0">
                          <a:solidFill>
                            <a:schemeClr val="tx1"/>
                          </a:solidFill>
                          <a:latin typeface="Meiryo UI" panose="020B0604030504040204" pitchFamily="50" charset="-128"/>
                          <a:ea typeface="Meiryo UI" panose="020B0604030504040204" pitchFamily="50" charset="-128"/>
                        </a:rPr>
                        <a:t>令和</a:t>
                      </a:r>
                      <a:r>
                        <a:rPr lang="en-US" altLang="ja-JP" sz="1100" b="0" dirty="0">
                          <a:solidFill>
                            <a:schemeClr val="tx1"/>
                          </a:solidFill>
                          <a:latin typeface="Meiryo UI" panose="020B0604030504040204" pitchFamily="50" charset="-128"/>
                          <a:ea typeface="Meiryo UI" panose="020B0604030504040204" pitchFamily="50" charset="-128"/>
                        </a:rPr>
                        <a:t>6</a:t>
                      </a:r>
                      <a:r>
                        <a:rPr lang="ja-JP" altLang="en-US" sz="1100" b="0" dirty="0">
                          <a:solidFill>
                            <a:schemeClr val="tx1"/>
                          </a:solidFill>
                          <a:latin typeface="Meiryo UI" panose="020B0604030504040204" pitchFamily="50" charset="-128"/>
                          <a:ea typeface="Meiryo UI" panose="020B0604030504040204" pitchFamily="50" charset="-128"/>
                        </a:rPr>
                        <a:t>年度　就労移行支援事業所のうち、</a:t>
                      </a:r>
                      <a:endParaRPr lang="en-US" altLang="ja-JP" sz="1100" b="0" dirty="0">
                        <a:solidFill>
                          <a:schemeClr val="tx1"/>
                        </a:solidFill>
                        <a:latin typeface="Meiryo UI" panose="020B0604030504040204" pitchFamily="50" charset="-128"/>
                        <a:ea typeface="Meiryo UI" panose="020B0604030504040204" pitchFamily="50" charset="-128"/>
                      </a:endParaRPr>
                    </a:p>
                    <a:p>
                      <a:r>
                        <a:rPr lang="ja-JP" altLang="en-US" sz="1100" b="0" dirty="0">
                          <a:solidFill>
                            <a:schemeClr val="tx1"/>
                          </a:solidFill>
                          <a:latin typeface="Meiryo UI" panose="020B0604030504040204" pitchFamily="50" charset="-128"/>
                          <a:ea typeface="Meiryo UI" panose="020B0604030504040204" pitchFamily="50" charset="-128"/>
                        </a:rPr>
                        <a:t>利用終了者に占める一般就労者の割合が</a:t>
                      </a:r>
                      <a:endParaRPr lang="en-US" altLang="ja-JP" sz="1100" b="0" dirty="0">
                        <a:solidFill>
                          <a:schemeClr val="tx1"/>
                        </a:solidFill>
                        <a:latin typeface="Meiryo UI" panose="020B0604030504040204" pitchFamily="50" charset="-128"/>
                        <a:ea typeface="Meiryo UI" panose="020B0604030504040204" pitchFamily="50" charset="-128"/>
                      </a:endParaRPr>
                    </a:p>
                    <a:p>
                      <a:r>
                        <a:rPr lang="en-US" altLang="ja-JP" sz="1100" b="0" dirty="0">
                          <a:solidFill>
                            <a:schemeClr val="tx1"/>
                          </a:solidFill>
                          <a:latin typeface="Meiryo UI" panose="020B0604030504040204" pitchFamily="50" charset="-128"/>
                          <a:ea typeface="Meiryo UI" panose="020B0604030504040204" pitchFamily="50" charset="-128"/>
                        </a:rPr>
                        <a:t>5</a:t>
                      </a:r>
                      <a:r>
                        <a:rPr lang="ja-JP" altLang="en-US" sz="1100" b="0" dirty="0">
                          <a:solidFill>
                            <a:schemeClr val="tx1"/>
                          </a:solidFill>
                          <a:latin typeface="Meiryo UI" panose="020B0604030504040204" pitchFamily="50" charset="-128"/>
                          <a:ea typeface="Meiryo UI" panose="020B0604030504040204" pitchFamily="50" charset="-128"/>
                        </a:rPr>
                        <a:t>割以上の事業所の割合　</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r>
                        <a:rPr lang="en-US" altLang="ja-JP" sz="1100" b="0" dirty="0">
                          <a:solidFill>
                            <a:schemeClr val="tx1"/>
                          </a:solidFill>
                          <a:latin typeface="Meiryo UI" panose="020B0604030504040204" pitchFamily="50" charset="-128"/>
                          <a:ea typeface="Meiryo UI" panose="020B0604030504040204" pitchFamily="50" charset="-128"/>
                        </a:rPr>
                        <a:t>53.9%</a:t>
                      </a:r>
                      <a:r>
                        <a:rPr lang="ja-JP" altLang="en-US" sz="1100" b="0" dirty="0">
                          <a:solidFill>
                            <a:schemeClr val="tx1"/>
                          </a:solidFill>
                          <a:latin typeface="Meiryo UI" panose="020B0604030504040204" pitchFamily="50" charset="-128"/>
                          <a:ea typeface="Meiryo UI" panose="020B0604030504040204" pitchFamily="50" charset="-128"/>
                        </a:rPr>
                        <a:t>（</a:t>
                      </a:r>
                      <a:r>
                        <a:rPr lang="en-US" altLang="ja-JP" sz="1100" b="0" dirty="0">
                          <a:solidFill>
                            <a:schemeClr val="tx1"/>
                          </a:solidFill>
                          <a:latin typeface="Meiryo UI" panose="020B0604030504040204" pitchFamily="50" charset="-128"/>
                          <a:ea typeface="Meiryo UI" panose="020B0604030504040204" pitchFamily="50" charset="-128"/>
                        </a:rPr>
                        <a:t>186÷345</a:t>
                      </a:r>
                      <a:r>
                        <a:rPr lang="ja-JP" altLang="en-US" sz="1100" b="0" dirty="0">
                          <a:solidFill>
                            <a:schemeClr val="tx1"/>
                          </a:solidFill>
                          <a:latin typeface="Meiryo UI" panose="020B0604030504040204" pitchFamily="50" charset="-128"/>
                          <a:ea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5612755"/>
                  </a:ext>
                </a:extLst>
              </a:tr>
            </a:tbl>
          </a:graphicData>
        </a:graphic>
      </p:graphicFrame>
    </p:spTree>
    <p:extLst>
      <p:ext uri="{BB962C8B-B14F-4D97-AF65-F5344CB8AC3E}">
        <p14:creationId xmlns:p14="http://schemas.microsoft.com/office/powerpoint/2010/main" val="1297139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62019" y="184930"/>
            <a:ext cx="6564618" cy="369332"/>
          </a:xfrm>
          <a:prstGeom prst="rect">
            <a:avLst/>
          </a:prstGeom>
          <a:noFill/>
        </p:spPr>
        <p:txBody>
          <a:bodyPr wrap="none" rtlCol="0">
            <a:spAutoFit/>
          </a:bodyPr>
          <a:lstStyle/>
          <a:p>
            <a:r>
              <a:rPr lang="ja-JP" altLang="en-US" b="1" dirty="0">
                <a:latin typeface="Meiryo UI" panose="020B0604030504040204" pitchFamily="50" charset="-128"/>
                <a:ea typeface="Meiryo UI" panose="020B0604030504040204" pitchFamily="50" charset="-128"/>
              </a:rPr>
              <a:t>３．就労移行支援事業における利用者の出入り（令和６年度中）</a:t>
            </a:r>
            <a:endParaRPr kumimoji="1" lang="ja-JP" altLang="en-US" b="1" dirty="0">
              <a:latin typeface="Meiryo UI" panose="020B0604030504040204" pitchFamily="50" charset="-128"/>
              <a:ea typeface="Meiryo UI" panose="020B0604030504040204" pitchFamily="50" charset="-128"/>
            </a:endParaRPr>
          </a:p>
        </p:txBody>
      </p:sp>
      <p:sp>
        <p:nvSpPr>
          <p:cNvPr id="7" name="角丸四角形 6"/>
          <p:cNvSpPr/>
          <p:nvPr/>
        </p:nvSpPr>
        <p:spPr>
          <a:xfrm>
            <a:off x="839435" y="2314230"/>
            <a:ext cx="668739"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就</a:t>
            </a:r>
            <a:r>
              <a:rPr kumimoji="1" lang="en-US" altLang="ja-JP" sz="1400" dirty="0">
                <a:solidFill>
                  <a:schemeClr val="tx1"/>
                </a:solidFill>
                <a:latin typeface="Meiryo UI" panose="020B0604030504040204" pitchFamily="50" charset="-128"/>
                <a:ea typeface="Meiryo UI" panose="020B0604030504040204" pitchFamily="50" charset="-128"/>
              </a:rPr>
              <a:t>A</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3977880" y="1061319"/>
            <a:ext cx="1187355" cy="390833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b="1" dirty="0">
                <a:solidFill>
                  <a:schemeClr val="tx1"/>
                </a:solidFill>
                <a:latin typeface="Meiryo UI" panose="020B0604030504040204" pitchFamily="50" charset="-128"/>
                <a:ea typeface="Meiryo UI" panose="020B0604030504040204" pitchFamily="50" charset="-128"/>
              </a:rPr>
              <a:t>　　就労移行支援事業所</a:t>
            </a:r>
          </a:p>
        </p:txBody>
      </p:sp>
      <p:sp>
        <p:nvSpPr>
          <p:cNvPr id="9" name="右矢印 8"/>
          <p:cNvSpPr/>
          <p:nvPr/>
        </p:nvSpPr>
        <p:spPr>
          <a:xfrm>
            <a:off x="1972991" y="2423411"/>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0" name="角丸四角形 9"/>
          <p:cNvSpPr/>
          <p:nvPr/>
        </p:nvSpPr>
        <p:spPr bwMode="white">
          <a:xfrm>
            <a:off x="2234257" y="2314230"/>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36</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1" name="角丸四角形 10"/>
          <p:cNvSpPr/>
          <p:nvPr/>
        </p:nvSpPr>
        <p:spPr>
          <a:xfrm>
            <a:off x="839435" y="3008046"/>
            <a:ext cx="668739"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就</a:t>
            </a:r>
            <a:r>
              <a:rPr kumimoji="1" lang="en-US" altLang="ja-JP" sz="1400" dirty="0">
                <a:solidFill>
                  <a:schemeClr val="tx1"/>
                </a:solidFill>
                <a:latin typeface="Meiryo UI" panose="020B0604030504040204" pitchFamily="50" charset="-128"/>
                <a:ea typeface="Meiryo UI" panose="020B0604030504040204" pitchFamily="50" charset="-128"/>
              </a:rPr>
              <a:t>B</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2" name="右矢印 11"/>
          <p:cNvSpPr/>
          <p:nvPr/>
        </p:nvSpPr>
        <p:spPr>
          <a:xfrm>
            <a:off x="1972991" y="3117227"/>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3" name="角丸四角形 12"/>
          <p:cNvSpPr/>
          <p:nvPr/>
        </p:nvSpPr>
        <p:spPr bwMode="white">
          <a:xfrm>
            <a:off x="2234257" y="3008046"/>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121</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4" name="角丸四角形 13"/>
          <p:cNvSpPr/>
          <p:nvPr/>
        </p:nvSpPr>
        <p:spPr>
          <a:xfrm>
            <a:off x="489974" y="3612050"/>
            <a:ext cx="1367661" cy="534422"/>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自立訓練</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生活介護</a:t>
            </a:r>
          </a:p>
        </p:txBody>
      </p:sp>
      <p:sp>
        <p:nvSpPr>
          <p:cNvPr id="15" name="右矢印 14"/>
          <p:cNvSpPr/>
          <p:nvPr/>
        </p:nvSpPr>
        <p:spPr>
          <a:xfrm>
            <a:off x="1972991" y="3797374"/>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6" name="角丸四角形 15"/>
          <p:cNvSpPr/>
          <p:nvPr/>
        </p:nvSpPr>
        <p:spPr>
          <a:xfrm>
            <a:off x="4227683" y="4374047"/>
            <a:ext cx="668739" cy="382137"/>
          </a:xfrm>
          <a:prstGeom prst="round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76</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7" name="角丸四角形 16"/>
          <p:cNvSpPr/>
          <p:nvPr/>
        </p:nvSpPr>
        <p:spPr>
          <a:xfrm>
            <a:off x="752431" y="4334099"/>
            <a:ext cx="842747"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その他</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8" name="右矢印 17"/>
          <p:cNvSpPr/>
          <p:nvPr/>
        </p:nvSpPr>
        <p:spPr>
          <a:xfrm>
            <a:off x="1972991" y="4443281"/>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9" name="角丸四角形 18"/>
          <p:cNvSpPr/>
          <p:nvPr/>
        </p:nvSpPr>
        <p:spPr bwMode="white">
          <a:xfrm>
            <a:off x="2234257" y="4318890"/>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2,514</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4632475" y="3907518"/>
            <a:ext cx="430887" cy="657598"/>
          </a:xfrm>
          <a:prstGeom prst="rect">
            <a:avLst/>
          </a:prstGeom>
          <a:noFill/>
        </p:spPr>
        <p:txBody>
          <a:bodyPr vert="eaVert" wrap="square" rtlCol="0">
            <a:spAutoFit/>
          </a:bodyPr>
          <a:lstStyle/>
          <a:p>
            <a:r>
              <a:rPr kumimoji="1" lang="ja-JP" altLang="en-US" sz="1600" dirty="0">
                <a:latin typeface="Meiryo UI" panose="020B0604030504040204" pitchFamily="50" charset="-128"/>
                <a:ea typeface="Meiryo UI" panose="020B0604030504040204" pitchFamily="50" charset="-128"/>
              </a:rPr>
              <a:t>移行</a:t>
            </a:r>
            <a:endParaRPr kumimoji="1" lang="en-US" altLang="ja-JP" sz="16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4050969" y="3907518"/>
            <a:ext cx="430887" cy="657598"/>
          </a:xfrm>
          <a:prstGeom prst="rect">
            <a:avLst/>
          </a:prstGeom>
          <a:noFill/>
        </p:spPr>
        <p:txBody>
          <a:bodyPr vert="eaVert" wrap="square" rtlCol="0">
            <a:spAutoFit/>
          </a:bodyPr>
          <a:lstStyle/>
          <a:p>
            <a:r>
              <a:rPr kumimoji="1" lang="ja-JP" altLang="en-US" sz="1600" dirty="0">
                <a:latin typeface="Meiryo UI" panose="020B0604030504040204" pitchFamily="50" charset="-128"/>
                <a:ea typeface="Meiryo UI" panose="020B0604030504040204" pitchFamily="50" charset="-128"/>
              </a:rPr>
              <a:t>移行</a:t>
            </a:r>
            <a:endParaRPr kumimoji="1" lang="en-US" altLang="ja-JP" sz="1600" dirty="0">
              <a:latin typeface="Meiryo UI" panose="020B0604030504040204" pitchFamily="50" charset="-128"/>
              <a:ea typeface="Meiryo UI" panose="020B0604030504040204" pitchFamily="50" charset="-128"/>
            </a:endParaRPr>
          </a:p>
        </p:txBody>
      </p:sp>
      <p:sp>
        <p:nvSpPr>
          <p:cNvPr id="24" name="左右矢印 23"/>
          <p:cNvSpPr/>
          <p:nvPr/>
        </p:nvSpPr>
        <p:spPr>
          <a:xfrm>
            <a:off x="4442067" y="4071284"/>
            <a:ext cx="258341" cy="120498"/>
          </a:xfrm>
          <a:prstGeom prst="lef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25" name="角丸四角形 24"/>
          <p:cNvSpPr/>
          <p:nvPr/>
        </p:nvSpPr>
        <p:spPr bwMode="white">
          <a:xfrm>
            <a:off x="2234257" y="3688193"/>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35</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8" name="右矢印 37"/>
          <p:cNvSpPr/>
          <p:nvPr/>
        </p:nvSpPr>
        <p:spPr>
          <a:xfrm>
            <a:off x="5514709" y="2327003"/>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39" name="角丸四角形 38"/>
          <p:cNvSpPr/>
          <p:nvPr/>
        </p:nvSpPr>
        <p:spPr bwMode="white">
          <a:xfrm>
            <a:off x="5805465" y="2244204"/>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111</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0" name="右矢印 39"/>
          <p:cNvSpPr/>
          <p:nvPr/>
        </p:nvSpPr>
        <p:spPr>
          <a:xfrm>
            <a:off x="5514709" y="2856462"/>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41" name="角丸四角形 40"/>
          <p:cNvSpPr/>
          <p:nvPr/>
        </p:nvSpPr>
        <p:spPr bwMode="white">
          <a:xfrm>
            <a:off x="5805465" y="2728433"/>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219</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2" name="右矢印 41"/>
          <p:cNvSpPr/>
          <p:nvPr/>
        </p:nvSpPr>
        <p:spPr>
          <a:xfrm>
            <a:off x="5514709" y="3472537"/>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43" name="右矢印 42"/>
          <p:cNvSpPr/>
          <p:nvPr/>
        </p:nvSpPr>
        <p:spPr>
          <a:xfrm>
            <a:off x="5514709" y="4571783"/>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44" name="角丸四角形 43"/>
          <p:cNvSpPr/>
          <p:nvPr/>
        </p:nvSpPr>
        <p:spPr bwMode="white">
          <a:xfrm>
            <a:off x="5805465" y="4454743"/>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332</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5" name="角丸四角形 44"/>
          <p:cNvSpPr/>
          <p:nvPr/>
        </p:nvSpPr>
        <p:spPr bwMode="white">
          <a:xfrm>
            <a:off x="5805465" y="3337696"/>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rPr>
              <a:t>65</a:t>
            </a:r>
            <a:r>
              <a:rPr kumimoji="1" lang="ja-JP" altLang="en-US" sz="1400" dirty="0">
                <a:solidFill>
                  <a:schemeClr val="tx1"/>
                </a:solidFill>
                <a:latin typeface="Meiryo UI" panose="020B0604030504040204" pitchFamily="50" charset="-128"/>
                <a:ea typeface="Meiryo UI" panose="020B0604030504040204" pitchFamily="50" charset="-128"/>
              </a:rPr>
              <a:t>人</a:t>
            </a:r>
          </a:p>
        </p:txBody>
      </p:sp>
      <p:sp>
        <p:nvSpPr>
          <p:cNvPr id="46" name="角丸四角形 45"/>
          <p:cNvSpPr/>
          <p:nvPr/>
        </p:nvSpPr>
        <p:spPr>
          <a:xfrm>
            <a:off x="7505644" y="2217822"/>
            <a:ext cx="668739"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就</a:t>
            </a:r>
            <a:r>
              <a:rPr kumimoji="1" lang="en-US" altLang="ja-JP" sz="1400" dirty="0">
                <a:solidFill>
                  <a:schemeClr val="tx1"/>
                </a:solidFill>
                <a:latin typeface="Meiryo UI" panose="020B0604030504040204" pitchFamily="50" charset="-128"/>
                <a:ea typeface="Meiryo UI" panose="020B0604030504040204" pitchFamily="50" charset="-128"/>
              </a:rPr>
              <a:t>A</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7" name="角丸四角形 46"/>
          <p:cNvSpPr/>
          <p:nvPr/>
        </p:nvSpPr>
        <p:spPr>
          <a:xfrm>
            <a:off x="7505644" y="2747281"/>
            <a:ext cx="668739"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就</a:t>
            </a:r>
            <a:r>
              <a:rPr kumimoji="1" lang="en-US" altLang="ja-JP" sz="1400" dirty="0">
                <a:solidFill>
                  <a:schemeClr val="tx1"/>
                </a:solidFill>
                <a:latin typeface="Meiryo UI" panose="020B0604030504040204" pitchFamily="50" charset="-128"/>
                <a:ea typeface="Meiryo UI" panose="020B0604030504040204" pitchFamily="50" charset="-128"/>
              </a:rPr>
              <a:t>B</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8" name="角丸四角形 47"/>
          <p:cNvSpPr/>
          <p:nvPr/>
        </p:nvSpPr>
        <p:spPr>
          <a:xfrm>
            <a:off x="7240200" y="3246670"/>
            <a:ext cx="1367661" cy="534422"/>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その他の</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福祉サービス</a:t>
            </a:r>
          </a:p>
        </p:txBody>
      </p:sp>
      <p:sp>
        <p:nvSpPr>
          <p:cNvPr id="49" name="角丸四角形 48"/>
          <p:cNvSpPr/>
          <p:nvPr/>
        </p:nvSpPr>
        <p:spPr>
          <a:xfrm>
            <a:off x="7427205" y="4435859"/>
            <a:ext cx="842747" cy="435622"/>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不明・</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rPr>
              <a:t>その他</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50" name="右矢印 49"/>
          <p:cNvSpPr/>
          <p:nvPr/>
        </p:nvSpPr>
        <p:spPr>
          <a:xfrm>
            <a:off x="5514709" y="1796936"/>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51" name="角丸四角形 50"/>
          <p:cNvSpPr/>
          <p:nvPr/>
        </p:nvSpPr>
        <p:spPr bwMode="white">
          <a:xfrm>
            <a:off x="5805465" y="1701201"/>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1,910</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52" name="角丸四角形 51"/>
          <p:cNvSpPr/>
          <p:nvPr/>
        </p:nvSpPr>
        <p:spPr>
          <a:xfrm>
            <a:off x="7277674" y="1687754"/>
            <a:ext cx="1124678" cy="382137"/>
          </a:xfrm>
          <a:prstGeom prst="roundRect">
            <a:avLst/>
          </a:prstGeom>
          <a:noFill/>
          <a:ln>
            <a:solidFill>
              <a:schemeClr val="bg1">
                <a:lumMod val="6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一般就労</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56" name="角丸四角形 55"/>
          <p:cNvSpPr/>
          <p:nvPr/>
        </p:nvSpPr>
        <p:spPr>
          <a:xfrm>
            <a:off x="1619494" y="5509017"/>
            <a:ext cx="1965551" cy="955460"/>
          </a:xfrm>
          <a:prstGeom prst="roundRect">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R6.4.1</a:t>
            </a:r>
            <a:r>
              <a:rPr lang="ja-JP" altLang="en-US" sz="1400" dirty="0">
                <a:solidFill>
                  <a:schemeClr val="tx1"/>
                </a:solidFill>
                <a:latin typeface="Meiryo UI" panose="020B0604030504040204" pitchFamily="50" charset="-128"/>
                <a:ea typeface="Meiryo UI" panose="020B0604030504040204" pitchFamily="50" charset="-128"/>
              </a:rPr>
              <a:t>時点</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en-US" altLang="ja-JP" sz="1600" b="1" dirty="0">
                <a:solidFill>
                  <a:schemeClr val="tx1"/>
                </a:solidFill>
                <a:latin typeface="Meiryo UI" panose="020B0604030504040204" pitchFamily="50" charset="-128"/>
                <a:ea typeface="Meiryo UI" panose="020B0604030504040204" pitchFamily="50" charset="-128"/>
              </a:rPr>
              <a:t>3,935</a:t>
            </a:r>
            <a:r>
              <a:rPr kumimoji="1" lang="ja-JP" altLang="en-US" sz="1600" b="1" dirty="0">
                <a:solidFill>
                  <a:schemeClr val="tx1"/>
                </a:solidFill>
                <a:latin typeface="Meiryo UI" panose="020B0604030504040204" pitchFamily="50" charset="-128"/>
                <a:ea typeface="Meiryo UI" panose="020B0604030504040204" pitchFamily="50" charset="-128"/>
              </a:rPr>
              <a:t>人</a:t>
            </a:r>
          </a:p>
        </p:txBody>
      </p:sp>
      <p:sp>
        <p:nvSpPr>
          <p:cNvPr id="57" name="角丸四角形 56"/>
          <p:cNvSpPr/>
          <p:nvPr/>
        </p:nvSpPr>
        <p:spPr>
          <a:xfrm>
            <a:off x="5558955" y="5509017"/>
            <a:ext cx="1965551" cy="955460"/>
          </a:xfrm>
          <a:prstGeom prst="roundRect">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R7.4.1</a:t>
            </a:r>
            <a:r>
              <a:rPr lang="ja-JP" altLang="en-US" sz="1400" dirty="0">
                <a:solidFill>
                  <a:schemeClr val="tx1"/>
                </a:solidFill>
                <a:latin typeface="Meiryo UI" panose="020B0604030504040204" pitchFamily="50" charset="-128"/>
                <a:ea typeface="Meiryo UI" panose="020B0604030504040204" pitchFamily="50" charset="-128"/>
              </a:rPr>
              <a:t>時点</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en-US" altLang="ja-JP" sz="1600" b="1" dirty="0">
                <a:solidFill>
                  <a:schemeClr val="tx1"/>
                </a:solidFill>
                <a:latin typeface="Meiryo UI" panose="020B0604030504040204" pitchFamily="50" charset="-128"/>
                <a:ea typeface="Meiryo UI" panose="020B0604030504040204" pitchFamily="50" charset="-128"/>
              </a:rPr>
              <a:t>3,777</a:t>
            </a:r>
            <a:r>
              <a:rPr kumimoji="1" lang="ja-JP" altLang="en-US" sz="1600" b="1" dirty="0">
                <a:solidFill>
                  <a:schemeClr val="tx1"/>
                </a:solidFill>
                <a:latin typeface="Meiryo UI" panose="020B0604030504040204" pitchFamily="50" charset="-128"/>
                <a:ea typeface="Meiryo UI" panose="020B0604030504040204" pitchFamily="50" charset="-128"/>
              </a:rPr>
              <a:t>人</a:t>
            </a:r>
          </a:p>
        </p:txBody>
      </p:sp>
      <p:sp>
        <p:nvSpPr>
          <p:cNvPr id="58" name="右矢印 57"/>
          <p:cNvSpPr/>
          <p:nvPr/>
        </p:nvSpPr>
        <p:spPr>
          <a:xfrm>
            <a:off x="3790430" y="5904860"/>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59" name="角丸四角形 58"/>
          <p:cNvSpPr/>
          <p:nvPr/>
        </p:nvSpPr>
        <p:spPr bwMode="white">
          <a:xfrm>
            <a:off x="4058628" y="6073380"/>
            <a:ext cx="1011641"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158</a:t>
            </a:r>
            <a:r>
              <a:rPr kumimoji="1" lang="ja-JP" altLang="en-US" sz="1400" dirty="0">
                <a:solidFill>
                  <a:schemeClr val="tx1"/>
                </a:solidFill>
                <a:latin typeface="Meiryo UI" panose="020B0604030504040204" pitchFamily="50" charset="-128"/>
                <a:ea typeface="Meiryo UI" panose="020B0604030504040204" pitchFamily="50" charset="-128"/>
              </a:rPr>
              <a:t>人減</a:t>
            </a:r>
          </a:p>
        </p:txBody>
      </p:sp>
      <p:sp>
        <p:nvSpPr>
          <p:cNvPr id="60" name="正方形/長方形 59"/>
          <p:cNvSpPr/>
          <p:nvPr/>
        </p:nvSpPr>
        <p:spPr>
          <a:xfrm>
            <a:off x="1139227" y="5206364"/>
            <a:ext cx="6864020" cy="14554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55" name="テキスト ボックス 54"/>
          <p:cNvSpPr txBox="1"/>
          <p:nvPr/>
        </p:nvSpPr>
        <p:spPr bwMode="white">
          <a:xfrm>
            <a:off x="3229796" y="5069271"/>
            <a:ext cx="2664512" cy="307777"/>
          </a:xfrm>
          <a:prstGeom prst="rect">
            <a:avLst/>
          </a:prstGeom>
          <a:solidFill>
            <a:schemeClr val="bg1"/>
          </a:solidFill>
          <a:ln>
            <a:solidFill>
              <a:schemeClr val="bg1"/>
            </a:solidFill>
          </a:ln>
        </p:spPr>
        <p:txBody>
          <a:bodyPr wrap="none" rtlCol="0">
            <a:spAutoFit/>
          </a:bodyPr>
          <a:lstStyle/>
          <a:p>
            <a:r>
              <a:rPr lang="ja-JP" altLang="en-US" sz="1400" dirty="0">
                <a:latin typeface="Meiryo UI" panose="020B0604030504040204" pitchFamily="50" charset="-128"/>
                <a:ea typeface="Meiryo UI" panose="020B0604030504040204" pitchFamily="50" charset="-128"/>
              </a:rPr>
              <a:t>就労移行支援事業所の利用者数</a:t>
            </a:r>
            <a:endParaRPr kumimoji="1" lang="ja-JP" altLang="en-US" sz="1400" dirty="0">
              <a:latin typeface="Meiryo UI" panose="020B0604030504040204" pitchFamily="50" charset="-128"/>
              <a:ea typeface="Meiryo UI" panose="020B0604030504040204" pitchFamily="50" charset="-128"/>
            </a:endParaRPr>
          </a:p>
        </p:txBody>
      </p:sp>
      <p:sp>
        <p:nvSpPr>
          <p:cNvPr id="61" name="楕円 60"/>
          <p:cNvSpPr/>
          <p:nvPr/>
        </p:nvSpPr>
        <p:spPr>
          <a:xfrm>
            <a:off x="1289055" y="1033444"/>
            <a:ext cx="1847301" cy="448331"/>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移行</a:t>
            </a:r>
            <a:r>
              <a:rPr lang="ja-JP" altLang="en-US" sz="1400" dirty="0">
                <a:solidFill>
                  <a:schemeClr val="tx1"/>
                </a:solidFill>
                <a:latin typeface="Meiryo UI" panose="020B0604030504040204" pitchFamily="50" charset="-128"/>
                <a:ea typeface="Meiryo UI" panose="020B0604030504040204" pitchFamily="50" charset="-128"/>
              </a:rPr>
              <a:t>へ入所</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2" name="楕円 61"/>
          <p:cNvSpPr/>
          <p:nvPr/>
        </p:nvSpPr>
        <p:spPr>
          <a:xfrm>
            <a:off x="6076729" y="1025249"/>
            <a:ext cx="1847301" cy="448331"/>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移行から退所</a:t>
            </a:r>
          </a:p>
        </p:txBody>
      </p:sp>
      <p:sp>
        <p:nvSpPr>
          <p:cNvPr id="53" name="右矢印 42">
            <a:extLst>
              <a:ext uri="{FF2B5EF4-FFF2-40B4-BE49-F238E27FC236}">
                <a16:creationId xmlns:a16="http://schemas.microsoft.com/office/drawing/2014/main" id="{404228DB-43F8-49B2-A2EE-C41C3CA614A2}"/>
              </a:ext>
            </a:extLst>
          </p:cNvPr>
          <p:cNvSpPr/>
          <p:nvPr/>
        </p:nvSpPr>
        <p:spPr>
          <a:xfrm>
            <a:off x="5514709" y="4016387"/>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54" name="角丸四角形 43">
            <a:extLst>
              <a:ext uri="{FF2B5EF4-FFF2-40B4-BE49-F238E27FC236}">
                <a16:creationId xmlns:a16="http://schemas.microsoft.com/office/drawing/2014/main" id="{1E290AC4-D4D5-4684-B791-C69AC6DDA7CC}"/>
              </a:ext>
            </a:extLst>
          </p:cNvPr>
          <p:cNvSpPr/>
          <p:nvPr/>
        </p:nvSpPr>
        <p:spPr bwMode="white">
          <a:xfrm>
            <a:off x="5805465" y="3899347"/>
            <a:ext cx="93600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227</a:t>
            </a:r>
            <a:r>
              <a:rPr lang="ja-JP" altLang="en-US" sz="1400" dirty="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3" name="角丸四角形 48">
            <a:extLst>
              <a:ext uri="{FF2B5EF4-FFF2-40B4-BE49-F238E27FC236}">
                <a16:creationId xmlns:a16="http://schemas.microsoft.com/office/drawing/2014/main" id="{DBDFB9EA-FD22-49A2-B03E-EEC2709D5C17}"/>
              </a:ext>
            </a:extLst>
          </p:cNvPr>
          <p:cNvSpPr/>
          <p:nvPr/>
        </p:nvSpPr>
        <p:spPr>
          <a:xfrm>
            <a:off x="7270296" y="3910431"/>
            <a:ext cx="1243532"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在宅に戻る</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4" name="スライド番号プレースホルダー 3">
            <a:extLst>
              <a:ext uri="{FF2B5EF4-FFF2-40B4-BE49-F238E27FC236}">
                <a16:creationId xmlns:a16="http://schemas.microsoft.com/office/drawing/2014/main" id="{EF4D8658-6D05-469C-9F2A-8BD5930140B7}"/>
              </a:ext>
            </a:extLst>
          </p:cNvPr>
          <p:cNvSpPr txBox="1">
            <a:spLocks/>
          </p:cNvSpPr>
          <p:nvPr/>
        </p:nvSpPr>
        <p:spPr>
          <a:xfrm>
            <a:off x="6972300" y="6372486"/>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7C2ABA0-2C79-4E71-91B6-07983140A210}" type="slidenum">
              <a:rPr lang="ja-JP" altLang="en-US" smtClean="0"/>
              <a:pPr/>
              <a:t>9</a:t>
            </a:fld>
            <a:endParaRPr lang="ja-JP" altLang="en-US" dirty="0"/>
          </a:p>
        </p:txBody>
      </p:sp>
    </p:spTree>
    <p:extLst>
      <p:ext uri="{BB962C8B-B14F-4D97-AF65-F5344CB8AC3E}">
        <p14:creationId xmlns:p14="http://schemas.microsoft.com/office/powerpoint/2010/main" val="25590342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7279</TotalTime>
  <Words>2699</Words>
  <PresentationFormat>画面に合わせる (4:3)</PresentationFormat>
  <Paragraphs>1161</Paragraphs>
  <Slides>22</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22</vt:i4>
      </vt:variant>
    </vt:vector>
  </HeadingPairs>
  <TitlesOfParts>
    <vt:vector size="28" baseType="lpstr">
      <vt:lpstr>Meiryo UI</vt:lpstr>
      <vt:lpstr>游ゴシック</vt:lpstr>
      <vt:lpstr>游ゴシック Light</vt:lpstr>
      <vt:lpstr>Arial</vt:lpstr>
      <vt:lpstr>Wingdings</vt:lpstr>
      <vt:lpstr>Office テーマ</vt:lpstr>
      <vt:lpstr>就労人数調査 （令和６年度実績） 調査結果等 【速報】</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就労継続支援B型事業所における在宅利用実施事業所数</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2025-08-22T06:08:32Z</cp:lastPrinted>
  <dcterms:created xsi:type="dcterms:W3CDTF">2021-08-06T10:21:09Z</dcterms:created>
  <dcterms:modified xsi:type="dcterms:W3CDTF">2025-08-26T00:44:35Z</dcterms:modified>
</cp:coreProperties>
</file>