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1"/>
  </p:sldMasterIdLst>
  <p:notesMasterIdLst>
    <p:notesMasterId r:id="rId5"/>
  </p:notesMasterIdLst>
  <p:sldIdLst>
    <p:sldId id="1558" r:id="rId2"/>
    <p:sldId id="1564" r:id="rId3"/>
    <p:sldId id="1577" r:id="rId4"/>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70C0"/>
    <a:srgbClr val="FB7A23"/>
    <a:srgbClr val="D3661C"/>
    <a:srgbClr val="BD5B18"/>
    <a:srgbClr val="B5500B"/>
    <a:srgbClr val="934510"/>
    <a:srgbClr val="000000"/>
    <a:srgbClr val="E5EDE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026" autoAdjust="0"/>
  </p:normalViewPr>
  <p:slideViewPr>
    <p:cSldViewPr snapToGrid="0">
      <p:cViewPr varScale="1">
        <p:scale>
          <a:sx n="92" d="100"/>
          <a:sy n="92" d="100"/>
        </p:scale>
        <p:origin x="13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6"/>
            <a:ext cx="3078428" cy="513508"/>
          </a:xfrm>
          <a:prstGeom prst="rect">
            <a:avLst/>
          </a:prstGeom>
        </p:spPr>
        <p:txBody>
          <a:bodyPr vert="horz" lIns="94500" tIns="47252" rIns="94500" bIns="47252"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992" y="16"/>
            <a:ext cx="3078428" cy="513508"/>
          </a:xfrm>
          <a:prstGeom prst="rect">
            <a:avLst/>
          </a:prstGeom>
        </p:spPr>
        <p:txBody>
          <a:bodyPr vert="horz" lIns="94500" tIns="47252" rIns="94500" bIns="47252" rtlCol="0"/>
          <a:lstStyle>
            <a:lvl1pPr algn="r">
              <a:defRPr sz="1400"/>
            </a:lvl1pPr>
          </a:lstStyle>
          <a:p>
            <a:fld id="{E8CD6B73-3B4F-4C6A-B605-8F5DC51D47C5}"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500" tIns="47252" rIns="94500" bIns="47252" rtlCol="0" anchor="ctr"/>
          <a:lstStyle/>
          <a:p>
            <a:endParaRPr lang="ja-JP" altLang="en-US"/>
          </a:p>
        </p:txBody>
      </p:sp>
      <p:sp>
        <p:nvSpPr>
          <p:cNvPr id="5" name="ノート プレースホルダー 4"/>
          <p:cNvSpPr>
            <a:spLocks noGrp="1"/>
          </p:cNvSpPr>
          <p:nvPr>
            <p:ph type="body" sz="quarter" idx="3"/>
          </p:nvPr>
        </p:nvSpPr>
        <p:spPr>
          <a:xfrm>
            <a:off x="710407" y="4925412"/>
            <a:ext cx="5683250" cy="4029879"/>
          </a:xfrm>
          <a:prstGeom prst="rect">
            <a:avLst/>
          </a:prstGeom>
        </p:spPr>
        <p:txBody>
          <a:bodyPr vert="horz" lIns="94500" tIns="47252" rIns="94500" bIns="472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9"/>
            <a:ext cx="3078428" cy="513507"/>
          </a:xfrm>
          <a:prstGeom prst="rect">
            <a:avLst/>
          </a:prstGeom>
        </p:spPr>
        <p:txBody>
          <a:bodyPr vert="horz" lIns="94500" tIns="47252" rIns="94500" bIns="4725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992" y="9721109"/>
            <a:ext cx="3078428" cy="513507"/>
          </a:xfrm>
          <a:prstGeom prst="rect">
            <a:avLst/>
          </a:prstGeom>
        </p:spPr>
        <p:txBody>
          <a:bodyPr vert="horz" lIns="94500" tIns="47252" rIns="94500" bIns="47252" rtlCol="0" anchor="b"/>
          <a:lstStyle>
            <a:lvl1pPr algn="r">
              <a:defRPr sz="1400"/>
            </a:lvl1pPr>
          </a:lstStyle>
          <a:p>
            <a:fld id="{63E3E246-7082-40BE-86E3-E341D9DB8FB9}" type="slidenum">
              <a:rPr kumimoji="1" lang="ja-JP" altLang="en-US" smtClean="0"/>
              <a:t>‹#›</a:t>
            </a:fld>
            <a:endParaRPr kumimoji="1" lang="ja-JP" altLang="en-US"/>
          </a:p>
        </p:txBody>
      </p:sp>
    </p:spTree>
    <p:extLst>
      <p:ext uri="{BB962C8B-B14F-4D97-AF65-F5344CB8AC3E}">
        <p14:creationId xmlns:p14="http://schemas.microsoft.com/office/powerpoint/2010/main" val="3494114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79499E-6CAC-46E1-9FAE-CC5121F8E0E9}"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t>‹#›</a:t>
            </a:fld>
            <a:endParaRPr kumimoji="1" lang="ja-JP" altLang="en-US"/>
          </a:p>
        </p:txBody>
      </p:sp>
    </p:spTree>
    <p:extLst>
      <p:ext uri="{BB962C8B-B14F-4D97-AF65-F5344CB8AC3E}">
        <p14:creationId xmlns:p14="http://schemas.microsoft.com/office/powerpoint/2010/main" val="25401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4459155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6674551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2D1943-EFA3-43B9-8FE3-4C40C519CC6E}"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t>‹#›</a:t>
            </a:fld>
            <a:endParaRPr kumimoji="1" lang="ja-JP" altLang="en-US"/>
          </a:p>
        </p:txBody>
      </p:sp>
    </p:spTree>
    <p:extLst>
      <p:ext uri="{BB962C8B-B14F-4D97-AF65-F5344CB8AC3E}">
        <p14:creationId xmlns:p14="http://schemas.microsoft.com/office/powerpoint/2010/main" val="347651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1305537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31380725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37652430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4948553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907383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29775675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B90499-B5D9-49BC-BBB1-71CF941B5370}" type="datetime1">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40426756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90499-B5D9-49BC-BBB1-71CF941B5370}" type="datetime1">
              <a:rPr kumimoji="1" lang="ja-JP" altLang="en-US" smtClean="0"/>
              <a:t>2026/3/27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33065924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18C20-8BEA-7A5B-00F4-507C6C90502D}"/>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8CC34912-499D-6149-1A12-1AA132A0063E}"/>
              </a:ext>
            </a:extLst>
          </p:cNvPr>
          <p:cNvSpPr/>
          <p:nvPr/>
        </p:nvSpPr>
        <p:spPr>
          <a:xfrm>
            <a:off x="374806" y="301185"/>
            <a:ext cx="9503652" cy="846000"/>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4">
            <a:extLst>
              <a:ext uri="{FF2B5EF4-FFF2-40B4-BE49-F238E27FC236}">
                <a16:creationId xmlns:a16="http://schemas.microsoft.com/office/drawing/2014/main" id="{3D576FB6-BC52-C2F0-F304-6CB41108978A}"/>
              </a:ext>
            </a:extLst>
          </p:cNvPr>
          <p:cNvSpPr txBox="1">
            <a:spLocks/>
          </p:cNvSpPr>
          <p:nvPr/>
        </p:nvSpPr>
        <p:spPr>
          <a:xfrm>
            <a:off x="387543" y="308749"/>
            <a:ext cx="2950018"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gn="just">
              <a:lnSpc>
                <a:spcPct val="100000"/>
              </a:lnSpc>
              <a:spcBef>
                <a:spcPts val="0"/>
              </a:spcBef>
              <a:defRPr/>
            </a:pPr>
            <a:r>
              <a:rPr lang="ja-JP" altLang="en-US" sz="1600" kern="100" dirty="0">
                <a:latin typeface="BIZ UDゴシック" panose="020B0400000000000000" pitchFamily="49" charset="-128"/>
                <a:ea typeface="BIZ UDゴシック" panose="020B0400000000000000" pitchFamily="49" charset="-128"/>
              </a:rPr>
              <a:t>⑨．コスト縮減（その１</a:t>
            </a:r>
            <a:r>
              <a:rPr lang="en-US" altLang="ja-JP" sz="1600" kern="100" dirty="0">
                <a:latin typeface="BIZ UDゴシック" panose="020B0400000000000000" pitchFamily="49" charset="-128"/>
                <a:ea typeface="BIZ UDゴシック" panose="020B0400000000000000" pitchFamily="49" charset="-128"/>
              </a:rPr>
              <a:t>)</a:t>
            </a:r>
          </a:p>
        </p:txBody>
      </p:sp>
      <p:sp>
        <p:nvSpPr>
          <p:cNvPr id="4" name="スライド番号プレースホルダー 3">
            <a:extLst>
              <a:ext uri="{FF2B5EF4-FFF2-40B4-BE49-F238E27FC236}">
                <a16:creationId xmlns:a16="http://schemas.microsoft.com/office/drawing/2014/main" id="{75835424-9037-1555-F35A-944D31ACA6E7}"/>
              </a:ext>
            </a:extLst>
          </p:cNvPr>
          <p:cNvSpPr>
            <a:spLocks noGrp="1"/>
          </p:cNvSpPr>
          <p:nvPr>
            <p:ph type="sldNum" sz="quarter" idx="12"/>
          </p:nvPr>
        </p:nvSpPr>
        <p:spPr>
          <a:xfrm>
            <a:off x="7672306" y="6555982"/>
            <a:ext cx="2228850" cy="365125"/>
          </a:xfrm>
        </p:spPr>
        <p:txBody>
          <a:bodyPr/>
          <a:lstStyle/>
          <a:p>
            <a:r>
              <a:rPr kumimoji="1" lang="en-US" altLang="ja-JP" sz="1600" b="1" dirty="0">
                <a:latin typeface="BIZ UDゴシック" panose="020B0400000000000000" pitchFamily="49" charset="-128"/>
                <a:ea typeface="BIZ UDゴシック" panose="020B0400000000000000" pitchFamily="49" charset="-128"/>
              </a:rPr>
              <a:t>16</a:t>
            </a:r>
            <a:endParaRPr kumimoji="1" lang="ja-JP" altLang="en-US" sz="1600" b="1" dirty="0">
              <a:latin typeface="BIZ UDゴシック" panose="020B0400000000000000" pitchFamily="49" charset="-128"/>
              <a:ea typeface="BIZ UDゴシック" panose="020B0400000000000000" pitchFamily="49" charset="-128"/>
            </a:endParaRPr>
          </a:p>
        </p:txBody>
      </p:sp>
      <p:pic>
        <p:nvPicPr>
          <p:cNvPr id="6" name="図 5" descr="天井, 屋内, シーン, 道路 が含まれている画像&#10;&#10;AI 生成コンテンツは誤りを含む可能性があります。">
            <a:extLst>
              <a:ext uri="{FF2B5EF4-FFF2-40B4-BE49-F238E27FC236}">
                <a16:creationId xmlns:a16="http://schemas.microsoft.com/office/drawing/2014/main" id="{D24454E9-EBF6-C5B9-53B6-7FDD00D2E79B}"/>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87372" y="1881694"/>
            <a:ext cx="2255039" cy="1286558"/>
          </a:xfrm>
          <a:prstGeom prst="rect">
            <a:avLst/>
          </a:prstGeom>
        </p:spPr>
      </p:pic>
      <p:pic>
        <p:nvPicPr>
          <p:cNvPr id="9" name="図 8" descr="シーン, 道路, 屋内, 空 が含まれている画像&#10;&#10;AI 生成コンテンツは誤りを含む可能性があります。">
            <a:extLst>
              <a:ext uri="{FF2B5EF4-FFF2-40B4-BE49-F238E27FC236}">
                <a16:creationId xmlns:a16="http://schemas.microsoft.com/office/drawing/2014/main" id="{389F91D3-AD33-A2B7-E6A2-EB9833BE0064}"/>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2618282" y="1881694"/>
            <a:ext cx="2164424" cy="1286558"/>
          </a:xfrm>
          <a:prstGeom prst="rect">
            <a:avLst/>
          </a:prstGeom>
        </p:spPr>
      </p:pic>
      <p:sp>
        <p:nvSpPr>
          <p:cNvPr id="5" name="テキスト ボックス 4">
            <a:extLst>
              <a:ext uri="{FF2B5EF4-FFF2-40B4-BE49-F238E27FC236}">
                <a16:creationId xmlns:a16="http://schemas.microsoft.com/office/drawing/2014/main" id="{4A52F7A1-E7B0-77EE-2046-D6053EA3A345}"/>
              </a:ext>
            </a:extLst>
          </p:cNvPr>
          <p:cNvSpPr txBox="1"/>
          <p:nvPr/>
        </p:nvSpPr>
        <p:spPr>
          <a:xfrm>
            <a:off x="374806" y="615812"/>
            <a:ext cx="6302032"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　トンネル照明のＬＥＤ化を推進し、維持管理費の効率的な削減を図ります。</a:t>
            </a:r>
            <a:r>
              <a:rPr lang="ja-JP" altLang="en-US" sz="1200" dirty="0">
                <a:solidFill>
                  <a:schemeClr val="dk1"/>
                </a:solidFill>
                <a:latin typeface="BIZ UDゴシック" panose="020B0400000000000000" pitchFamily="49" charset="-128"/>
                <a:ea typeface="BIZ UDゴシック" panose="020B0400000000000000" pitchFamily="49" charset="-128"/>
              </a:rPr>
              <a:t>≪箕面≫</a:t>
            </a:r>
            <a:endParaRPr lang="en-US" altLang="ja-JP" sz="1200" dirty="0">
              <a:solidFill>
                <a:schemeClr val="dk1"/>
              </a:solidFill>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a:solidFill>
                  <a:srgbClr val="FF0000"/>
                </a:solidFill>
                <a:latin typeface="BIZ UDゴシック" panose="020B0400000000000000" pitchFamily="49" charset="-128"/>
                <a:ea typeface="BIZ UDゴシック" panose="020B0400000000000000" pitchFamily="49" charset="-128"/>
              </a:rPr>
              <a:t>・ＬＥＤ照明導入による電力料金削減（</a:t>
            </a:r>
            <a:r>
              <a:rPr lang="en-US" altLang="ja-JP" sz="1200" dirty="0">
                <a:solidFill>
                  <a:srgbClr val="FF0000"/>
                </a:solidFill>
                <a:latin typeface="BIZ UDゴシック" panose="020B0400000000000000" pitchFamily="49" charset="-128"/>
                <a:ea typeface="BIZ UDゴシック" panose="020B0400000000000000" pitchFamily="49" charset="-128"/>
              </a:rPr>
              <a:t>2028</a:t>
            </a:r>
            <a:r>
              <a:rPr lang="ja-JP" altLang="en-US" sz="1200" dirty="0">
                <a:solidFill>
                  <a:srgbClr val="FF0000"/>
                </a:solidFill>
                <a:latin typeface="BIZ UDゴシック" panose="020B0400000000000000" pitchFamily="49" charset="-128"/>
                <a:ea typeface="BIZ UDゴシック" panose="020B0400000000000000" pitchFamily="49" charset="-128"/>
              </a:rPr>
              <a:t>年度：▲</a:t>
            </a:r>
            <a:r>
              <a:rPr lang="en-US" altLang="ja-JP" sz="1200" dirty="0">
                <a:solidFill>
                  <a:srgbClr val="FF0000"/>
                </a:solidFill>
                <a:latin typeface="BIZ UDゴシック" panose="020B0400000000000000" pitchFamily="49" charset="-128"/>
                <a:ea typeface="BIZ UDゴシック" panose="020B0400000000000000" pitchFamily="49" charset="-128"/>
              </a:rPr>
              <a:t>1.8</a:t>
            </a:r>
            <a:r>
              <a:rPr lang="ja-JP" altLang="en-US" sz="1200" dirty="0">
                <a:solidFill>
                  <a:srgbClr val="FF0000"/>
                </a:solidFill>
                <a:latin typeface="BIZ UDゴシック" panose="020B0400000000000000" pitchFamily="49" charset="-128"/>
                <a:ea typeface="BIZ UDゴシック" panose="020B0400000000000000" pitchFamily="49" charset="-128"/>
              </a:rPr>
              <a:t>百万円</a:t>
            </a:r>
            <a:r>
              <a:rPr lang="en-US" altLang="ja-JP" sz="1200" dirty="0">
                <a:solidFill>
                  <a:srgbClr val="FF0000"/>
                </a:solidFill>
                <a:latin typeface="BIZ UDゴシック" panose="020B0400000000000000" pitchFamily="49" charset="-128"/>
                <a:ea typeface="BIZ UDゴシック" panose="020B0400000000000000" pitchFamily="49" charset="-128"/>
              </a:rPr>
              <a:t>/</a:t>
            </a:r>
            <a:r>
              <a:rPr lang="ja-JP" altLang="en-US" sz="1200" dirty="0">
                <a:solidFill>
                  <a:srgbClr val="FF0000"/>
                </a:solidFill>
                <a:latin typeface="BIZ UDゴシック" panose="020B0400000000000000" pitchFamily="49" charset="-128"/>
                <a:ea typeface="BIZ UDゴシック" panose="020B0400000000000000" pitchFamily="49" charset="-128"/>
              </a:rPr>
              <a:t>年）</a:t>
            </a:r>
          </a:p>
        </p:txBody>
      </p:sp>
      <p:sp>
        <p:nvSpPr>
          <p:cNvPr id="10" name="タイトル 4">
            <a:extLst>
              <a:ext uri="{FF2B5EF4-FFF2-40B4-BE49-F238E27FC236}">
                <a16:creationId xmlns:a16="http://schemas.microsoft.com/office/drawing/2014/main" id="{A31A2B5B-16D0-66D7-1141-6489C30F22F6}"/>
              </a:ext>
            </a:extLst>
          </p:cNvPr>
          <p:cNvSpPr txBox="1">
            <a:spLocks/>
          </p:cNvSpPr>
          <p:nvPr/>
        </p:nvSpPr>
        <p:spPr>
          <a:xfrm>
            <a:off x="0" y="2171"/>
            <a:ext cx="5262665"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defRPr/>
            </a:pPr>
            <a:r>
              <a:rPr kumimoji="0"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基本方針２．持続可能</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な公社経営の推進</a:t>
            </a:r>
            <a:endParaRPr kumimoji="0"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3" name="タイトル 4">
            <a:extLst>
              <a:ext uri="{FF2B5EF4-FFF2-40B4-BE49-F238E27FC236}">
                <a16:creationId xmlns:a16="http://schemas.microsoft.com/office/drawing/2014/main" id="{31DD9B65-A047-2BBB-D74E-6673C47DD69F}"/>
              </a:ext>
            </a:extLst>
          </p:cNvPr>
          <p:cNvSpPr txBox="1">
            <a:spLocks/>
          </p:cNvSpPr>
          <p:nvPr/>
        </p:nvSpPr>
        <p:spPr>
          <a:xfrm>
            <a:off x="5017252" y="1411086"/>
            <a:ext cx="5014215" cy="444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dirty="0">
                <a:solidFill>
                  <a:schemeClr val="dk1"/>
                </a:solidFill>
                <a:latin typeface="BIZ UDゴシック" panose="020B0400000000000000" pitchFamily="49" charset="-128"/>
                <a:ea typeface="BIZ UDゴシック" panose="020B0400000000000000" pitchFamily="49" charset="-128"/>
              </a:rPr>
              <a:t>　ＬＥＤ化により</a:t>
            </a:r>
            <a:r>
              <a:rPr lang="ja-JP" altLang="en-US" sz="1200" dirty="0">
                <a:latin typeface="BIZ UDゴシック" panose="020B0400000000000000" pitchFamily="49" charset="-128"/>
                <a:ea typeface="BIZ UDゴシック" panose="020B0400000000000000" pitchFamily="49" charset="-128"/>
              </a:rPr>
              <a:t>使用</a:t>
            </a:r>
            <a:r>
              <a:rPr lang="ja-JP" altLang="en-US" sz="1200" dirty="0">
                <a:solidFill>
                  <a:schemeClr val="dk1"/>
                </a:solidFill>
                <a:latin typeface="BIZ UDゴシック" panose="020B0400000000000000" pitchFamily="49" charset="-128"/>
                <a:ea typeface="BIZ UDゴシック" panose="020B0400000000000000" pitchFamily="49" charset="-128"/>
              </a:rPr>
              <a:t>電力量を現在より約</a:t>
            </a:r>
            <a:r>
              <a:rPr lang="en-US" altLang="ja-JP" sz="1200" dirty="0">
                <a:solidFill>
                  <a:schemeClr val="dk1"/>
                </a:solidFill>
                <a:latin typeface="BIZ UDゴシック" panose="020B0400000000000000" pitchFamily="49" charset="-128"/>
                <a:ea typeface="BIZ UDゴシック" panose="020B0400000000000000" pitchFamily="49" charset="-128"/>
              </a:rPr>
              <a:t>27</a:t>
            </a:r>
            <a:r>
              <a:rPr lang="ja-JP" altLang="en-US" sz="1200" dirty="0">
                <a:solidFill>
                  <a:schemeClr val="dk1"/>
                </a:solidFill>
                <a:latin typeface="BIZ UDゴシック" panose="020B0400000000000000" pitchFamily="49" charset="-128"/>
                <a:ea typeface="BIZ UDゴシック" panose="020B0400000000000000" pitchFamily="49" charset="-128"/>
              </a:rPr>
              <a:t>％</a:t>
            </a:r>
            <a:r>
              <a:rPr lang="en-US" altLang="ja-JP" sz="1200" baseline="30000" dirty="0">
                <a:solidFill>
                  <a:schemeClr val="dk1"/>
                </a:solidFill>
                <a:latin typeface="BIZ UDゴシック" panose="020B0400000000000000" pitchFamily="49" charset="-128"/>
                <a:ea typeface="BIZ UDゴシック" panose="020B0400000000000000" pitchFamily="49" charset="-128"/>
              </a:rPr>
              <a:t>(※)</a:t>
            </a:r>
            <a:r>
              <a:rPr lang="ja-JP" altLang="en-US" sz="1200" dirty="0">
                <a:solidFill>
                  <a:schemeClr val="dk1"/>
                </a:solidFill>
                <a:latin typeface="BIZ UDゴシック" panose="020B0400000000000000" pitchFamily="49" charset="-128"/>
                <a:ea typeface="BIZ UDゴシック" panose="020B0400000000000000" pitchFamily="49" charset="-128"/>
              </a:rPr>
              <a:t>削減し、</a:t>
            </a:r>
            <a:br>
              <a:rPr lang="en-US" altLang="ja-JP" sz="1200" dirty="0">
                <a:solidFill>
                  <a:schemeClr val="dk1"/>
                </a:solidFill>
                <a:latin typeface="BIZ UDゴシック" panose="020B0400000000000000" pitchFamily="49" charset="-128"/>
                <a:ea typeface="BIZ UDゴシック" panose="020B0400000000000000" pitchFamily="49" charset="-128"/>
              </a:rPr>
            </a:br>
            <a:r>
              <a:rPr lang="ja-JP" altLang="en-US" sz="1200" dirty="0">
                <a:solidFill>
                  <a:schemeClr val="dk1"/>
                </a:solidFill>
                <a:latin typeface="BIZ UDゴシック" panose="020B0400000000000000" pitchFamily="49" charset="-128"/>
                <a:ea typeface="BIZ UDゴシック" panose="020B0400000000000000" pitchFamily="49" charset="-128"/>
              </a:rPr>
              <a:t>省エネルギー化を図ります</a:t>
            </a:r>
            <a:r>
              <a:rPr lang="ja-JP" altLang="en-US" sz="1200" dirty="0">
                <a:latin typeface="BIZ UDゴシック" panose="020B0400000000000000" pitchFamily="49" charset="-128"/>
                <a:ea typeface="BIZ UDゴシック" panose="020B0400000000000000" pitchFamily="49" charset="-128"/>
              </a:rPr>
              <a:t>。</a:t>
            </a:r>
          </a:p>
        </p:txBody>
      </p:sp>
      <p:sp>
        <p:nvSpPr>
          <p:cNvPr id="32" name="テキスト ボックス 31">
            <a:extLst>
              <a:ext uri="{FF2B5EF4-FFF2-40B4-BE49-F238E27FC236}">
                <a16:creationId xmlns:a16="http://schemas.microsoft.com/office/drawing/2014/main" id="{2039E146-9453-8739-B109-022BBE5ACC63}"/>
              </a:ext>
            </a:extLst>
          </p:cNvPr>
          <p:cNvSpPr txBox="1"/>
          <p:nvPr/>
        </p:nvSpPr>
        <p:spPr>
          <a:xfrm>
            <a:off x="27542" y="300553"/>
            <a:ext cx="360000" cy="846632"/>
          </a:xfrm>
          <a:prstGeom prst="rect">
            <a:avLst/>
          </a:prstGeom>
          <a:solidFill>
            <a:srgbClr val="FF9900"/>
          </a:solidFill>
        </p:spPr>
        <p:txBody>
          <a:bodyPr vert="eaVert" wrap="square" rtlCol="0" anchor="ctr" anchorCtr="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行動計画</a:t>
            </a:r>
          </a:p>
        </p:txBody>
      </p:sp>
      <p:sp>
        <p:nvSpPr>
          <p:cNvPr id="37" name="コンテンツ プレースホルダー 5">
            <a:extLst>
              <a:ext uri="{FF2B5EF4-FFF2-40B4-BE49-F238E27FC236}">
                <a16:creationId xmlns:a16="http://schemas.microsoft.com/office/drawing/2014/main" id="{8870F78E-3019-50EB-2057-CBB5389D0B27}"/>
              </a:ext>
            </a:extLst>
          </p:cNvPr>
          <p:cNvSpPr txBox="1">
            <a:spLocks/>
          </p:cNvSpPr>
          <p:nvPr/>
        </p:nvSpPr>
        <p:spPr>
          <a:xfrm>
            <a:off x="8830735" y="-26085"/>
            <a:ext cx="1075265" cy="247961"/>
          </a:xfrm>
          <a:prstGeom prst="rect">
            <a:avLst/>
          </a:prstGeom>
        </p:spPr>
        <p:txBody>
          <a:bodyPr anchor="ctr"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大阪府道路公社</a:t>
            </a:r>
            <a:endParaRPr lang="en-US" altLang="ja-JP" sz="1400" dirty="0">
              <a:latin typeface="BIZ UDゴシック" panose="020B0400000000000000" pitchFamily="49" charset="-128"/>
              <a:ea typeface="BIZ UDゴシック" panose="020B0400000000000000" pitchFamily="49" charset="-128"/>
            </a:endParaRPr>
          </a:p>
        </p:txBody>
      </p:sp>
      <p:pic>
        <p:nvPicPr>
          <p:cNvPr id="38" name="図 37">
            <a:extLst>
              <a:ext uri="{FF2B5EF4-FFF2-40B4-BE49-F238E27FC236}">
                <a16:creationId xmlns:a16="http://schemas.microsoft.com/office/drawing/2014/main" id="{480F13AA-D9EF-7816-6C45-F316DD94B050}"/>
              </a:ext>
            </a:extLst>
          </p:cNvPr>
          <p:cNvPicPr>
            <a:picLocks noChangeAspect="1"/>
          </p:cNvPicPr>
          <p:nvPr/>
        </p:nvPicPr>
        <p:blipFill rotWithShape="1">
          <a:blip r:embed="rId4"/>
          <a:srcRect l="44911" r="46459" b="5294"/>
          <a:stretch>
            <a:fillRect/>
          </a:stretch>
        </p:blipFill>
        <p:spPr>
          <a:xfrm>
            <a:off x="8586478" y="10682"/>
            <a:ext cx="244257" cy="225784"/>
          </a:xfrm>
          <a:prstGeom prst="rect">
            <a:avLst/>
          </a:prstGeom>
        </p:spPr>
      </p:pic>
      <p:sp>
        <p:nvSpPr>
          <p:cNvPr id="39" name="テキスト ボックス 38">
            <a:extLst>
              <a:ext uri="{FF2B5EF4-FFF2-40B4-BE49-F238E27FC236}">
                <a16:creationId xmlns:a16="http://schemas.microsoft.com/office/drawing/2014/main" id="{F60B5A2A-FE21-FB31-525F-5DCF88A1C101}"/>
              </a:ext>
            </a:extLst>
          </p:cNvPr>
          <p:cNvSpPr txBox="1"/>
          <p:nvPr/>
        </p:nvSpPr>
        <p:spPr>
          <a:xfrm>
            <a:off x="8453688" y="161078"/>
            <a:ext cx="1523432" cy="184666"/>
          </a:xfrm>
          <a:prstGeom prst="rect">
            <a:avLst/>
          </a:prstGeom>
          <a:noFill/>
        </p:spPr>
        <p:txBody>
          <a:bodyPr wrap="square" rtlCol="0">
            <a:spAutoFit/>
          </a:bodyPr>
          <a:lstStyle/>
          <a:p>
            <a:r>
              <a:rPr kumimoji="1" lang="en-US" altLang="ja-JP" sz="600" dirty="0"/>
              <a:t>Osaka</a:t>
            </a:r>
            <a:r>
              <a:rPr kumimoji="1" lang="ja-JP" altLang="en-US" sz="600" dirty="0"/>
              <a:t> </a:t>
            </a:r>
            <a:r>
              <a:rPr kumimoji="1" lang="en-US" altLang="ja-JP" sz="600" dirty="0"/>
              <a:t>Prefectural Road Public Corporation</a:t>
            </a:r>
            <a:endParaRPr kumimoji="1" lang="ja-JP" altLang="en-US" sz="600" dirty="0"/>
          </a:p>
        </p:txBody>
      </p:sp>
      <p:pic>
        <p:nvPicPr>
          <p:cNvPr id="36" name="図 35" descr="アイコン が含まれている画像&#10;&#10;自動的に生成された説明">
            <a:extLst>
              <a:ext uri="{FF2B5EF4-FFF2-40B4-BE49-F238E27FC236}">
                <a16:creationId xmlns:a16="http://schemas.microsoft.com/office/drawing/2014/main" id="{BCD16733-0022-E7D4-EF92-1DDAB02E8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003" y="460598"/>
            <a:ext cx="540000" cy="540000"/>
          </a:xfrm>
          <a:prstGeom prst="rect">
            <a:avLst/>
          </a:prstGeom>
        </p:spPr>
      </p:pic>
      <p:pic>
        <p:nvPicPr>
          <p:cNvPr id="40" name="図 39" descr="ロゴ が含まれている画像&#10;&#10;AI 生成コンテンツは誤りを含む可能性があります。">
            <a:extLst>
              <a:ext uri="{FF2B5EF4-FFF2-40B4-BE49-F238E27FC236}">
                <a16:creationId xmlns:a16="http://schemas.microsoft.com/office/drawing/2014/main" id="{23321671-55FE-13E6-2E62-B5D745324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8730" y="460598"/>
            <a:ext cx="540000" cy="540000"/>
          </a:xfrm>
          <a:prstGeom prst="rect">
            <a:avLst/>
          </a:prstGeom>
        </p:spPr>
      </p:pic>
      <p:pic>
        <p:nvPicPr>
          <p:cNvPr id="41" name="図 40" descr="アイコン&#10;&#10;AI 生成コンテンツは誤りを含む可能性があります。">
            <a:extLst>
              <a:ext uri="{FF2B5EF4-FFF2-40B4-BE49-F238E27FC236}">
                <a16:creationId xmlns:a16="http://schemas.microsoft.com/office/drawing/2014/main" id="{8976DCEA-90B8-FBF3-5969-B506308F77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276" y="460598"/>
            <a:ext cx="540000" cy="540000"/>
          </a:xfrm>
          <a:prstGeom prst="rect">
            <a:avLst/>
          </a:prstGeom>
        </p:spPr>
      </p:pic>
      <p:pic>
        <p:nvPicPr>
          <p:cNvPr id="42" name="図 41" descr="アイコン が含まれている画像&#10;&#10;AI 生成コンテンツは誤りを含む可能性があります。">
            <a:extLst>
              <a:ext uri="{FF2B5EF4-FFF2-40B4-BE49-F238E27FC236}">
                <a16:creationId xmlns:a16="http://schemas.microsoft.com/office/drawing/2014/main" id="{DA9A634A-E292-4EB1-ADDC-C0C8EA367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8457" y="460598"/>
            <a:ext cx="540000" cy="540000"/>
          </a:xfrm>
          <a:prstGeom prst="rect">
            <a:avLst/>
          </a:prstGeom>
        </p:spPr>
      </p:pic>
      <p:sp>
        <p:nvSpPr>
          <p:cNvPr id="13" name="タイトル 4">
            <a:extLst>
              <a:ext uri="{FF2B5EF4-FFF2-40B4-BE49-F238E27FC236}">
                <a16:creationId xmlns:a16="http://schemas.microsoft.com/office/drawing/2014/main" id="{6FD6834F-0D76-E89C-D29A-AB858BF3BED9}"/>
              </a:ext>
            </a:extLst>
          </p:cNvPr>
          <p:cNvSpPr txBox="1">
            <a:spLocks/>
          </p:cNvSpPr>
          <p:nvPr/>
        </p:nvSpPr>
        <p:spPr>
          <a:xfrm>
            <a:off x="293297" y="3179666"/>
            <a:ext cx="2255039" cy="176769"/>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solidFill>
                  <a:schemeClr val="dk1"/>
                </a:solidFill>
                <a:latin typeface="BIZ UDゴシック" panose="020B0400000000000000" pitchFamily="49" charset="-128"/>
                <a:ea typeface="BIZ UDゴシック" panose="020B0400000000000000" pitchFamily="49" charset="-128"/>
              </a:rPr>
              <a:t>現在のトンネル照明</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18" name="タイトル 4">
            <a:extLst>
              <a:ext uri="{FF2B5EF4-FFF2-40B4-BE49-F238E27FC236}">
                <a16:creationId xmlns:a16="http://schemas.microsoft.com/office/drawing/2014/main" id="{FB798638-EA69-5E47-CAC9-41F925E1D8FB}"/>
              </a:ext>
            </a:extLst>
          </p:cNvPr>
          <p:cNvSpPr txBox="1">
            <a:spLocks/>
          </p:cNvSpPr>
          <p:nvPr/>
        </p:nvSpPr>
        <p:spPr>
          <a:xfrm>
            <a:off x="128928" y="1434944"/>
            <a:ext cx="4818146" cy="392154"/>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200" dirty="0">
                <a:solidFill>
                  <a:schemeClr val="dk1"/>
                </a:solidFill>
                <a:latin typeface="BIZ UDゴシック" panose="020B0400000000000000" pitchFamily="49" charset="-128"/>
                <a:ea typeface="BIZ UDゴシック" panose="020B0400000000000000" pitchFamily="49" charset="-128"/>
              </a:rPr>
              <a:t>  現在の高圧ナトリウム灯・蛍光灯をＬＥＤ灯に更新します。</a:t>
            </a:r>
            <a:endParaRPr lang="en-US"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20" name="タイトル 4">
            <a:extLst>
              <a:ext uri="{FF2B5EF4-FFF2-40B4-BE49-F238E27FC236}">
                <a16:creationId xmlns:a16="http://schemas.microsoft.com/office/drawing/2014/main" id="{40C0FCD5-0D2A-CA2B-91A7-8F1CA9F2DAE6}"/>
              </a:ext>
            </a:extLst>
          </p:cNvPr>
          <p:cNvSpPr txBox="1">
            <a:spLocks/>
          </p:cNvSpPr>
          <p:nvPr/>
        </p:nvSpPr>
        <p:spPr>
          <a:xfrm>
            <a:off x="24340" y="1142605"/>
            <a:ext cx="3031146"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solidFill>
                  <a:schemeClr val="dk1"/>
                </a:solidFill>
                <a:latin typeface="BIZ UDゴシック" panose="020B0400000000000000" pitchFamily="49" charset="-128"/>
                <a:ea typeface="BIZ UDゴシック" panose="020B0400000000000000" pitchFamily="49" charset="-128"/>
              </a:rPr>
              <a:t>●トンネル照明の見直し</a:t>
            </a:r>
            <a:endParaRPr lang="ja-JP" altLang="ja-JP" sz="1400" b="1" dirty="0">
              <a:solidFill>
                <a:schemeClr val="dk1"/>
              </a:solidFill>
              <a:latin typeface="BIZ UDゴシック" panose="020B0400000000000000" pitchFamily="49" charset="-128"/>
              <a:ea typeface="BIZ UDゴシック" panose="020B0400000000000000" pitchFamily="49" charset="-128"/>
            </a:endParaRPr>
          </a:p>
        </p:txBody>
      </p:sp>
      <p:cxnSp>
        <p:nvCxnSpPr>
          <p:cNvPr id="34" name="直線コネクタ 33">
            <a:extLst>
              <a:ext uri="{FF2B5EF4-FFF2-40B4-BE49-F238E27FC236}">
                <a16:creationId xmlns:a16="http://schemas.microsoft.com/office/drawing/2014/main" id="{E0BA375E-4DAE-BDF5-C249-C2EDB0CD58D7}"/>
              </a:ext>
            </a:extLst>
          </p:cNvPr>
          <p:cNvCxnSpPr>
            <a:cxnSpLocks/>
          </p:cNvCxnSpPr>
          <p:nvPr/>
        </p:nvCxnSpPr>
        <p:spPr>
          <a:xfrm>
            <a:off x="4947074" y="1141308"/>
            <a:ext cx="5926" cy="5728122"/>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図 42" descr="グラフィカル ユーザー インターフェイス が含まれている画像&#10;&#10;AI 生成コンテンツは誤りを含む可能性があります。">
            <a:extLst>
              <a:ext uri="{FF2B5EF4-FFF2-40B4-BE49-F238E27FC236}">
                <a16:creationId xmlns:a16="http://schemas.microsoft.com/office/drawing/2014/main" id="{8C2AB332-A239-1C35-0A27-9CBE70FEBE3F}"/>
              </a:ext>
            </a:extLst>
          </p:cNvPr>
          <p:cNvPicPr>
            <a:picLocks noChangeAspect="1"/>
          </p:cNvPicPr>
          <p:nvPr/>
        </p:nvPicPr>
        <p:blipFill>
          <a:blip r:embed="rId9"/>
          <a:srcRect l="31387" t="35379" r="16747" b="10784"/>
          <a:stretch>
            <a:fillRect/>
          </a:stretch>
        </p:blipFill>
        <p:spPr>
          <a:xfrm>
            <a:off x="1192984" y="4524182"/>
            <a:ext cx="3725003" cy="2054100"/>
          </a:xfrm>
          <a:prstGeom prst="rect">
            <a:avLst/>
          </a:prstGeom>
        </p:spPr>
      </p:pic>
      <p:pic>
        <p:nvPicPr>
          <p:cNvPr id="45" name="図 44" descr="テキスト&#10;&#10;AI 生成コンテンツは誤りを含む可能性があります。">
            <a:extLst>
              <a:ext uri="{FF2B5EF4-FFF2-40B4-BE49-F238E27FC236}">
                <a16:creationId xmlns:a16="http://schemas.microsoft.com/office/drawing/2014/main" id="{D95D55A6-4B07-0EE0-4645-68E8E8941A94}"/>
              </a:ext>
            </a:extLst>
          </p:cNvPr>
          <p:cNvPicPr>
            <a:picLocks noChangeAspect="1"/>
          </p:cNvPicPr>
          <p:nvPr/>
        </p:nvPicPr>
        <p:blipFill>
          <a:blip r:embed="rId10"/>
          <a:srcRect l="29996" t="58710" r="39477" b="12406"/>
          <a:stretch>
            <a:fillRect/>
          </a:stretch>
        </p:blipFill>
        <p:spPr>
          <a:xfrm>
            <a:off x="50025" y="5807072"/>
            <a:ext cx="1658651" cy="833726"/>
          </a:xfrm>
          <a:prstGeom prst="rect">
            <a:avLst/>
          </a:prstGeom>
        </p:spPr>
      </p:pic>
      <p:sp>
        <p:nvSpPr>
          <p:cNvPr id="46" name="矢印: 右 45">
            <a:extLst>
              <a:ext uri="{FF2B5EF4-FFF2-40B4-BE49-F238E27FC236}">
                <a16:creationId xmlns:a16="http://schemas.microsoft.com/office/drawing/2014/main" id="{2BF4B399-B320-9E6E-2B78-7C4BB37D7B46}"/>
              </a:ext>
            </a:extLst>
          </p:cNvPr>
          <p:cNvSpPr/>
          <p:nvPr/>
        </p:nvSpPr>
        <p:spPr>
          <a:xfrm rot="5400000">
            <a:off x="2379176" y="3202932"/>
            <a:ext cx="338320" cy="7546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タイトル 4">
            <a:extLst>
              <a:ext uri="{FF2B5EF4-FFF2-40B4-BE49-F238E27FC236}">
                <a16:creationId xmlns:a16="http://schemas.microsoft.com/office/drawing/2014/main" id="{E4F757F2-BD80-136E-7DFD-8C6DE2568DD6}"/>
              </a:ext>
            </a:extLst>
          </p:cNvPr>
          <p:cNvSpPr txBox="1">
            <a:spLocks/>
          </p:cNvSpPr>
          <p:nvPr/>
        </p:nvSpPr>
        <p:spPr>
          <a:xfrm>
            <a:off x="50025" y="6582361"/>
            <a:ext cx="1576464" cy="176769"/>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solidFill>
                  <a:schemeClr val="dk1"/>
                </a:solidFill>
                <a:latin typeface="BIZ UDゴシック" panose="020B0400000000000000" pitchFamily="49" charset="-128"/>
                <a:ea typeface="BIZ UDゴシック" panose="020B0400000000000000" pitchFamily="49" charset="-128"/>
              </a:rPr>
              <a:t>ＬＥＤ照明イメージ</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48" name="フリーフォーム: 図形 47">
            <a:extLst>
              <a:ext uri="{FF2B5EF4-FFF2-40B4-BE49-F238E27FC236}">
                <a16:creationId xmlns:a16="http://schemas.microsoft.com/office/drawing/2014/main" id="{0C8C50F9-092F-F17D-7E49-CD73285DF7C5}"/>
              </a:ext>
            </a:extLst>
          </p:cNvPr>
          <p:cNvSpPr/>
          <p:nvPr/>
        </p:nvSpPr>
        <p:spPr>
          <a:xfrm rot="16200000">
            <a:off x="821458" y="5092824"/>
            <a:ext cx="946785" cy="2394585"/>
          </a:xfrm>
          <a:custGeom>
            <a:avLst/>
            <a:gdLst>
              <a:gd name="connsiteX0" fmla="*/ 0 w 922020"/>
              <a:gd name="connsiteY0" fmla="*/ 0 h 1402080"/>
              <a:gd name="connsiteX1" fmla="*/ 914400 w 922020"/>
              <a:gd name="connsiteY1" fmla="*/ 15240 h 1402080"/>
              <a:gd name="connsiteX2" fmla="*/ 922020 w 922020"/>
              <a:gd name="connsiteY2" fmla="*/ 1295400 h 1402080"/>
              <a:gd name="connsiteX3" fmla="*/ 487680 w 922020"/>
              <a:gd name="connsiteY3" fmla="*/ 1272540 h 1402080"/>
              <a:gd name="connsiteX4" fmla="*/ 228600 w 922020"/>
              <a:gd name="connsiteY4" fmla="*/ 1402080 h 1402080"/>
              <a:gd name="connsiteX5" fmla="*/ 297180 w 922020"/>
              <a:gd name="connsiteY5" fmla="*/ 1272540 h 1402080"/>
              <a:gd name="connsiteX6" fmla="*/ 0 w 922020"/>
              <a:gd name="connsiteY6" fmla="*/ 1280160 h 1402080"/>
              <a:gd name="connsiteX7" fmla="*/ 0 w 922020"/>
              <a:gd name="connsiteY7" fmla="*/ 0 h 1402080"/>
              <a:gd name="connsiteX0" fmla="*/ 0 w 933450"/>
              <a:gd name="connsiteY0" fmla="*/ 0 h 1402080"/>
              <a:gd name="connsiteX1" fmla="*/ 914400 w 933450"/>
              <a:gd name="connsiteY1" fmla="*/ 15240 h 1402080"/>
              <a:gd name="connsiteX2" fmla="*/ 933450 w 933450"/>
              <a:gd name="connsiteY2" fmla="*/ 1276350 h 1402080"/>
              <a:gd name="connsiteX3" fmla="*/ 487680 w 933450"/>
              <a:gd name="connsiteY3" fmla="*/ 1272540 h 1402080"/>
              <a:gd name="connsiteX4" fmla="*/ 228600 w 933450"/>
              <a:gd name="connsiteY4" fmla="*/ 1402080 h 1402080"/>
              <a:gd name="connsiteX5" fmla="*/ 297180 w 933450"/>
              <a:gd name="connsiteY5" fmla="*/ 1272540 h 1402080"/>
              <a:gd name="connsiteX6" fmla="*/ 0 w 933450"/>
              <a:gd name="connsiteY6" fmla="*/ 1280160 h 1402080"/>
              <a:gd name="connsiteX7" fmla="*/ 0 w 933450"/>
              <a:gd name="connsiteY7" fmla="*/ 0 h 1402080"/>
              <a:gd name="connsiteX0" fmla="*/ 0 w 933450"/>
              <a:gd name="connsiteY0" fmla="*/ 0 h 1402080"/>
              <a:gd name="connsiteX1" fmla="*/ 914400 w 933450"/>
              <a:gd name="connsiteY1" fmla="*/ 15240 h 1402080"/>
              <a:gd name="connsiteX2" fmla="*/ 933450 w 933450"/>
              <a:gd name="connsiteY2" fmla="*/ 1276350 h 1402080"/>
              <a:gd name="connsiteX3" fmla="*/ 487680 w 933450"/>
              <a:gd name="connsiteY3" fmla="*/ 1272540 h 1402080"/>
              <a:gd name="connsiteX4" fmla="*/ 228600 w 933450"/>
              <a:gd name="connsiteY4" fmla="*/ 1402080 h 1402080"/>
              <a:gd name="connsiteX5" fmla="*/ 297180 w 933450"/>
              <a:gd name="connsiteY5" fmla="*/ 1272540 h 1402080"/>
              <a:gd name="connsiteX6" fmla="*/ 11430 w 933450"/>
              <a:gd name="connsiteY6" fmla="*/ 1276350 h 1402080"/>
              <a:gd name="connsiteX7" fmla="*/ 0 w 933450"/>
              <a:gd name="connsiteY7" fmla="*/ 0 h 1402080"/>
              <a:gd name="connsiteX0" fmla="*/ 0 w 933450"/>
              <a:gd name="connsiteY0" fmla="*/ 3810 h 1405890"/>
              <a:gd name="connsiteX1" fmla="*/ 914400 w 933450"/>
              <a:gd name="connsiteY1" fmla="*/ 0 h 1405890"/>
              <a:gd name="connsiteX2" fmla="*/ 933450 w 933450"/>
              <a:gd name="connsiteY2" fmla="*/ 1280160 h 1405890"/>
              <a:gd name="connsiteX3" fmla="*/ 487680 w 933450"/>
              <a:gd name="connsiteY3" fmla="*/ 1276350 h 1405890"/>
              <a:gd name="connsiteX4" fmla="*/ 228600 w 933450"/>
              <a:gd name="connsiteY4" fmla="*/ 1405890 h 1405890"/>
              <a:gd name="connsiteX5" fmla="*/ 297180 w 933450"/>
              <a:gd name="connsiteY5" fmla="*/ 1276350 h 1405890"/>
              <a:gd name="connsiteX6" fmla="*/ 11430 w 933450"/>
              <a:gd name="connsiteY6" fmla="*/ 1280160 h 1405890"/>
              <a:gd name="connsiteX7" fmla="*/ 0 w 933450"/>
              <a:gd name="connsiteY7" fmla="*/ 3810 h 1405890"/>
              <a:gd name="connsiteX0" fmla="*/ 0 w 933450"/>
              <a:gd name="connsiteY0" fmla="*/ 3810 h 1430655"/>
              <a:gd name="connsiteX1" fmla="*/ 914400 w 933450"/>
              <a:gd name="connsiteY1" fmla="*/ 0 h 1430655"/>
              <a:gd name="connsiteX2" fmla="*/ 933450 w 933450"/>
              <a:gd name="connsiteY2" fmla="*/ 1280160 h 1430655"/>
              <a:gd name="connsiteX3" fmla="*/ 487680 w 933450"/>
              <a:gd name="connsiteY3" fmla="*/ 1276350 h 1430655"/>
              <a:gd name="connsiteX4" fmla="*/ 283845 w 933450"/>
              <a:gd name="connsiteY4" fmla="*/ 1430655 h 1430655"/>
              <a:gd name="connsiteX5" fmla="*/ 297180 w 933450"/>
              <a:gd name="connsiteY5" fmla="*/ 1276350 h 1430655"/>
              <a:gd name="connsiteX6" fmla="*/ 11430 w 933450"/>
              <a:gd name="connsiteY6" fmla="*/ 1280160 h 1430655"/>
              <a:gd name="connsiteX7" fmla="*/ 0 w 933450"/>
              <a:gd name="connsiteY7" fmla="*/ 3810 h 1430655"/>
              <a:gd name="connsiteX0" fmla="*/ 0 w 1167765"/>
              <a:gd name="connsiteY0" fmla="*/ 3810 h 1640205"/>
              <a:gd name="connsiteX1" fmla="*/ 914400 w 1167765"/>
              <a:gd name="connsiteY1" fmla="*/ 0 h 1640205"/>
              <a:gd name="connsiteX2" fmla="*/ 933450 w 1167765"/>
              <a:gd name="connsiteY2" fmla="*/ 1280160 h 1640205"/>
              <a:gd name="connsiteX3" fmla="*/ 487680 w 1167765"/>
              <a:gd name="connsiteY3" fmla="*/ 1276350 h 1640205"/>
              <a:gd name="connsiteX4" fmla="*/ 1167765 w 1167765"/>
              <a:gd name="connsiteY4" fmla="*/ 1640205 h 1640205"/>
              <a:gd name="connsiteX5" fmla="*/ 297180 w 1167765"/>
              <a:gd name="connsiteY5" fmla="*/ 1276350 h 1640205"/>
              <a:gd name="connsiteX6" fmla="*/ 11430 w 1167765"/>
              <a:gd name="connsiteY6" fmla="*/ 1280160 h 1640205"/>
              <a:gd name="connsiteX7" fmla="*/ 0 w 1167765"/>
              <a:gd name="connsiteY7" fmla="*/ 3810 h 1640205"/>
              <a:gd name="connsiteX0" fmla="*/ 0 w 1167765"/>
              <a:gd name="connsiteY0" fmla="*/ 3810 h 1640205"/>
              <a:gd name="connsiteX1" fmla="*/ 914400 w 1167765"/>
              <a:gd name="connsiteY1" fmla="*/ 0 h 1640205"/>
              <a:gd name="connsiteX2" fmla="*/ 933450 w 1167765"/>
              <a:gd name="connsiteY2" fmla="*/ 1280160 h 1640205"/>
              <a:gd name="connsiteX3" fmla="*/ 781050 w 1167765"/>
              <a:gd name="connsiteY3" fmla="*/ 1280160 h 1640205"/>
              <a:gd name="connsiteX4" fmla="*/ 1167765 w 1167765"/>
              <a:gd name="connsiteY4" fmla="*/ 1640205 h 1640205"/>
              <a:gd name="connsiteX5" fmla="*/ 297180 w 1167765"/>
              <a:gd name="connsiteY5" fmla="*/ 1276350 h 1640205"/>
              <a:gd name="connsiteX6" fmla="*/ 11430 w 1167765"/>
              <a:gd name="connsiteY6" fmla="*/ 1280160 h 1640205"/>
              <a:gd name="connsiteX7" fmla="*/ 0 w 1167765"/>
              <a:gd name="connsiteY7" fmla="*/ 3810 h 1640205"/>
              <a:gd name="connsiteX0" fmla="*/ 0 w 1167765"/>
              <a:gd name="connsiteY0" fmla="*/ 3810 h 1640205"/>
              <a:gd name="connsiteX1" fmla="*/ 914400 w 1167765"/>
              <a:gd name="connsiteY1" fmla="*/ 0 h 1640205"/>
              <a:gd name="connsiteX2" fmla="*/ 933450 w 1167765"/>
              <a:gd name="connsiteY2" fmla="*/ 1280160 h 1640205"/>
              <a:gd name="connsiteX3" fmla="*/ 781050 w 1167765"/>
              <a:gd name="connsiteY3" fmla="*/ 1280160 h 1640205"/>
              <a:gd name="connsiteX4" fmla="*/ 1167765 w 1167765"/>
              <a:gd name="connsiteY4" fmla="*/ 1640205 h 1640205"/>
              <a:gd name="connsiteX5" fmla="*/ 529590 w 1167765"/>
              <a:gd name="connsiteY5" fmla="*/ 1280160 h 1640205"/>
              <a:gd name="connsiteX6" fmla="*/ 11430 w 1167765"/>
              <a:gd name="connsiteY6" fmla="*/ 1280160 h 1640205"/>
              <a:gd name="connsiteX7" fmla="*/ 0 w 1167765"/>
              <a:gd name="connsiteY7" fmla="*/ 3810 h 1640205"/>
              <a:gd name="csX0" fmla="*/ 0 w 1167765"/>
              <a:gd name="csY0" fmla="*/ 3810 h 1640205"/>
              <a:gd name="csX1" fmla="*/ 914400 w 1167765"/>
              <a:gd name="csY1" fmla="*/ 0 h 1640205"/>
              <a:gd name="csX2" fmla="*/ 933450 w 1167765"/>
              <a:gd name="csY2" fmla="*/ 1280160 h 1640205"/>
              <a:gd name="csX3" fmla="*/ 781050 w 1167765"/>
              <a:gd name="csY3" fmla="*/ 1280160 h 1640205"/>
              <a:gd name="csX4" fmla="*/ 1167765 w 1167765"/>
              <a:gd name="csY4" fmla="*/ 1640205 h 1640205"/>
              <a:gd name="csX5" fmla="*/ 529590 w 1167765"/>
              <a:gd name="csY5" fmla="*/ 1280160 h 1640205"/>
              <a:gd name="csX6" fmla="*/ 8890 w 1167765"/>
              <a:gd name="csY6" fmla="*/ 1605280 h 1640205"/>
              <a:gd name="csX7" fmla="*/ 0 w 1167765"/>
              <a:gd name="csY7" fmla="*/ 3810 h 1640205"/>
              <a:gd name="csX0" fmla="*/ 0 w 1167765"/>
              <a:gd name="csY0" fmla="*/ 3810 h 1640205"/>
              <a:gd name="csX1" fmla="*/ 914400 w 1167765"/>
              <a:gd name="csY1" fmla="*/ 0 h 1640205"/>
              <a:gd name="csX2" fmla="*/ 933450 w 1167765"/>
              <a:gd name="csY2" fmla="*/ 1280160 h 1640205"/>
              <a:gd name="csX3" fmla="*/ 781050 w 1167765"/>
              <a:gd name="csY3" fmla="*/ 1280160 h 1640205"/>
              <a:gd name="csX4" fmla="*/ 1167765 w 1167765"/>
              <a:gd name="csY4" fmla="*/ 1640205 h 1640205"/>
              <a:gd name="csX5" fmla="*/ 511810 w 1167765"/>
              <a:gd name="csY5" fmla="*/ 1590040 h 1640205"/>
              <a:gd name="csX6" fmla="*/ 8890 w 1167765"/>
              <a:gd name="csY6" fmla="*/ 1605280 h 1640205"/>
              <a:gd name="csX7" fmla="*/ 0 w 1167765"/>
              <a:gd name="csY7" fmla="*/ 3810 h 1640205"/>
              <a:gd name="csX0" fmla="*/ 0 w 946785"/>
              <a:gd name="csY0" fmla="*/ 3810 h 2394585"/>
              <a:gd name="csX1" fmla="*/ 914400 w 946785"/>
              <a:gd name="csY1" fmla="*/ 0 h 2394585"/>
              <a:gd name="csX2" fmla="*/ 933450 w 946785"/>
              <a:gd name="csY2" fmla="*/ 1280160 h 2394585"/>
              <a:gd name="csX3" fmla="*/ 781050 w 946785"/>
              <a:gd name="csY3" fmla="*/ 1280160 h 2394585"/>
              <a:gd name="csX4" fmla="*/ 946785 w 946785"/>
              <a:gd name="csY4" fmla="*/ 2394585 h 2394585"/>
              <a:gd name="csX5" fmla="*/ 511810 w 946785"/>
              <a:gd name="csY5" fmla="*/ 1590040 h 2394585"/>
              <a:gd name="csX6" fmla="*/ 8890 w 946785"/>
              <a:gd name="csY6" fmla="*/ 1605280 h 2394585"/>
              <a:gd name="csX7" fmla="*/ 0 w 946785"/>
              <a:gd name="csY7" fmla="*/ 3810 h 2394585"/>
              <a:gd name="csX0" fmla="*/ 0 w 946785"/>
              <a:gd name="csY0" fmla="*/ 3810 h 2394585"/>
              <a:gd name="csX1" fmla="*/ 914400 w 946785"/>
              <a:gd name="csY1" fmla="*/ 0 h 2394585"/>
              <a:gd name="csX2" fmla="*/ 933450 w 946785"/>
              <a:gd name="csY2" fmla="*/ 1280160 h 2394585"/>
              <a:gd name="csX3" fmla="*/ 605790 w 946785"/>
              <a:gd name="csY3" fmla="*/ 1582420 h 2394585"/>
              <a:gd name="csX4" fmla="*/ 946785 w 946785"/>
              <a:gd name="csY4" fmla="*/ 2394585 h 2394585"/>
              <a:gd name="csX5" fmla="*/ 511810 w 946785"/>
              <a:gd name="csY5" fmla="*/ 1590040 h 2394585"/>
              <a:gd name="csX6" fmla="*/ 8890 w 946785"/>
              <a:gd name="csY6" fmla="*/ 1605280 h 2394585"/>
              <a:gd name="csX7" fmla="*/ 0 w 946785"/>
              <a:gd name="csY7" fmla="*/ 3810 h 2394585"/>
              <a:gd name="csX0" fmla="*/ 0 w 946785"/>
              <a:gd name="csY0" fmla="*/ 3810 h 2394585"/>
              <a:gd name="csX1" fmla="*/ 914400 w 946785"/>
              <a:gd name="csY1" fmla="*/ 0 h 2394585"/>
              <a:gd name="csX2" fmla="*/ 925830 w 946785"/>
              <a:gd name="csY2" fmla="*/ 1584960 h 2394585"/>
              <a:gd name="csX3" fmla="*/ 605790 w 946785"/>
              <a:gd name="csY3" fmla="*/ 1582420 h 2394585"/>
              <a:gd name="csX4" fmla="*/ 946785 w 946785"/>
              <a:gd name="csY4" fmla="*/ 2394585 h 2394585"/>
              <a:gd name="csX5" fmla="*/ 511810 w 946785"/>
              <a:gd name="csY5" fmla="*/ 1590040 h 2394585"/>
              <a:gd name="csX6" fmla="*/ 8890 w 946785"/>
              <a:gd name="csY6" fmla="*/ 1605280 h 2394585"/>
              <a:gd name="csX7" fmla="*/ 0 w 946785"/>
              <a:gd name="csY7" fmla="*/ 3810 h 2394585"/>
              <a:gd name="csX0" fmla="*/ 0 w 946785"/>
              <a:gd name="csY0" fmla="*/ 3810 h 2394585"/>
              <a:gd name="csX1" fmla="*/ 914400 w 946785"/>
              <a:gd name="csY1" fmla="*/ 0 h 2394585"/>
              <a:gd name="csX2" fmla="*/ 925830 w 946785"/>
              <a:gd name="csY2" fmla="*/ 1584960 h 2394585"/>
              <a:gd name="csX3" fmla="*/ 605790 w 946785"/>
              <a:gd name="csY3" fmla="*/ 1582420 h 2394585"/>
              <a:gd name="csX4" fmla="*/ 946785 w 946785"/>
              <a:gd name="csY4" fmla="*/ 2394585 h 2394585"/>
              <a:gd name="csX5" fmla="*/ 516890 w 946785"/>
              <a:gd name="csY5" fmla="*/ 1579880 h 2394585"/>
              <a:gd name="csX6" fmla="*/ 8890 w 946785"/>
              <a:gd name="csY6" fmla="*/ 1605280 h 2394585"/>
              <a:gd name="csX7" fmla="*/ 0 w 946785"/>
              <a:gd name="csY7" fmla="*/ 3810 h 2394585"/>
              <a:gd name="csX0" fmla="*/ 0 w 946785"/>
              <a:gd name="csY0" fmla="*/ 3810 h 2394585"/>
              <a:gd name="csX1" fmla="*/ 914400 w 946785"/>
              <a:gd name="csY1" fmla="*/ 0 h 2394585"/>
              <a:gd name="csX2" fmla="*/ 925830 w 946785"/>
              <a:gd name="csY2" fmla="*/ 1584960 h 2394585"/>
              <a:gd name="csX3" fmla="*/ 605790 w 946785"/>
              <a:gd name="csY3" fmla="*/ 1582420 h 2394585"/>
              <a:gd name="csX4" fmla="*/ 946785 w 946785"/>
              <a:gd name="csY4" fmla="*/ 2394585 h 2394585"/>
              <a:gd name="csX5" fmla="*/ 516890 w 946785"/>
              <a:gd name="csY5" fmla="*/ 1579880 h 2394585"/>
              <a:gd name="csX6" fmla="*/ 3175 w 946785"/>
              <a:gd name="csY6" fmla="*/ 1584325 h 2394585"/>
              <a:gd name="csX7" fmla="*/ 0 w 946785"/>
              <a:gd name="csY7" fmla="*/ 3810 h 239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46785" h="2394585">
                <a:moveTo>
                  <a:pt x="0" y="3810"/>
                </a:moveTo>
                <a:lnTo>
                  <a:pt x="914400" y="0"/>
                </a:lnTo>
                <a:lnTo>
                  <a:pt x="925830" y="1584960"/>
                </a:lnTo>
                <a:lnTo>
                  <a:pt x="605790" y="1582420"/>
                </a:lnTo>
                <a:lnTo>
                  <a:pt x="946785" y="2394585"/>
                </a:lnTo>
                <a:lnTo>
                  <a:pt x="516890" y="1579880"/>
                </a:lnTo>
                <a:lnTo>
                  <a:pt x="3175" y="1584325"/>
                </a:lnTo>
                <a:cubicBezTo>
                  <a:pt x="212" y="1050502"/>
                  <a:pt x="2963" y="537633"/>
                  <a:pt x="0" y="3810"/>
                </a:cubicBezTo>
                <a:close/>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4">
            <a:extLst>
              <a:ext uri="{FF2B5EF4-FFF2-40B4-BE49-F238E27FC236}">
                <a16:creationId xmlns:a16="http://schemas.microsoft.com/office/drawing/2014/main" id="{72816208-99CB-05E6-4CC7-96A4A3BD9B55}"/>
              </a:ext>
            </a:extLst>
          </p:cNvPr>
          <p:cNvSpPr txBox="1">
            <a:spLocks/>
          </p:cNvSpPr>
          <p:nvPr/>
        </p:nvSpPr>
        <p:spPr>
          <a:xfrm>
            <a:off x="387542" y="5394631"/>
            <a:ext cx="1868218" cy="335571"/>
          </a:xfrm>
          <a:prstGeom prst="rect">
            <a:avLst/>
          </a:prstGeom>
          <a:solidFill>
            <a:schemeClr val="bg1"/>
          </a:solidFill>
          <a:ln>
            <a:solidFill>
              <a:srgbClr val="FF0000"/>
            </a:solidFill>
          </a:ln>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200" dirty="0">
                <a:solidFill>
                  <a:schemeClr val="dk1"/>
                </a:solidFill>
                <a:latin typeface="BIZ UDゴシック" panose="020B0400000000000000" pitchFamily="49" charset="-128"/>
                <a:ea typeface="BIZ UDゴシック" panose="020B0400000000000000" pitchFamily="49" charset="-128"/>
              </a:rPr>
              <a:t>【</a:t>
            </a:r>
            <a:r>
              <a:rPr lang="ja-JP" altLang="en-US" sz="1200" dirty="0">
                <a:solidFill>
                  <a:schemeClr val="dk1"/>
                </a:solidFill>
                <a:latin typeface="BIZ UDゴシック" panose="020B0400000000000000" pitchFamily="49" charset="-128"/>
                <a:ea typeface="BIZ UDゴシック" panose="020B0400000000000000" pitchFamily="49" charset="-128"/>
              </a:rPr>
              <a:t>Ａ</a:t>
            </a:r>
            <a:r>
              <a:rPr lang="en-US" altLang="ja-JP" sz="1200" dirty="0">
                <a:solidFill>
                  <a:schemeClr val="dk1"/>
                </a:solidFill>
                <a:latin typeface="BIZ UDゴシック" panose="020B0400000000000000" pitchFamily="49" charset="-128"/>
                <a:ea typeface="BIZ UDゴシック" panose="020B0400000000000000" pitchFamily="49" charset="-128"/>
              </a:rPr>
              <a:t>】</a:t>
            </a:r>
            <a:r>
              <a:rPr lang="ja-JP" altLang="en-US" sz="1200" dirty="0">
                <a:solidFill>
                  <a:schemeClr val="dk1"/>
                </a:solidFill>
                <a:latin typeface="BIZ UDゴシック" panose="020B0400000000000000" pitchFamily="49" charset="-128"/>
                <a:ea typeface="BIZ UDゴシック" panose="020B0400000000000000" pitchFamily="49" charset="-128"/>
              </a:rPr>
              <a:t>管理用通路から</a:t>
            </a:r>
            <a:endParaRPr lang="en-US" altLang="ja-JP" sz="1200" dirty="0">
              <a:solidFill>
                <a:schemeClr val="dk1"/>
              </a:solidFill>
              <a:latin typeface="BIZ UDゴシック" panose="020B0400000000000000" pitchFamily="49" charset="-128"/>
              <a:ea typeface="BIZ UDゴシック" panose="020B0400000000000000" pitchFamily="49" charset="-128"/>
            </a:endParaRPr>
          </a:p>
          <a:p>
            <a:r>
              <a:rPr lang="ja-JP" altLang="en-US" sz="1200" dirty="0">
                <a:solidFill>
                  <a:schemeClr val="dk1"/>
                </a:solidFill>
                <a:latin typeface="BIZ UDゴシック" panose="020B0400000000000000" pitchFamily="49" charset="-128"/>
                <a:ea typeface="BIZ UDゴシック" panose="020B0400000000000000" pitchFamily="49" charset="-128"/>
              </a:rPr>
              <a:t>施工できる高さへ下げる</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50" name="タイトル 4">
            <a:extLst>
              <a:ext uri="{FF2B5EF4-FFF2-40B4-BE49-F238E27FC236}">
                <a16:creationId xmlns:a16="http://schemas.microsoft.com/office/drawing/2014/main" id="{4F75D6A5-D68E-BF35-761E-057CDFF957B9}"/>
              </a:ext>
            </a:extLst>
          </p:cNvPr>
          <p:cNvSpPr txBox="1">
            <a:spLocks/>
          </p:cNvSpPr>
          <p:nvPr/>
        </p:nvSpPr>
        <p:spPr>
          <a:xfrm>
            <a:off x="3835329" y="5438172"/>
            <a:ext cx="1070709" cy="674428"/>
          </a:xfrm>
          <a:prstGeom prst="rect">
            <a:avLst/>
          </a:prstGeom>
          <a:solidFill>
            <a:schemeClr val="bg1"/>
          </a:solidFill>
          <a:ln>
            <a:solidFill>
              <a:schemeClr val="accent1">
                <a:lumMod val="75000"/>
              </a:schemeClr>
            </a:solidFill>
          </a:ln>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200" dirty="0">
                <a:solidFill>
                  <a:schemeClr val="dk1"/>
                </a:solidFill>
                <a:latin typeface="BIZ UDゴシック" panose="020B0400000000000000" pitchFamily="49" charset="-128"/>
                <a:ea typeface="BIZ UDゴシック" panose="020B0400000000000000" pitchFamily="49" charset="-128"/>
              </a:rPr>
              <a:t>【</a:t>
            </a:r>
            <a:r>
              <a:rPr lang="ja-JP" altLang="en-US" sz="1200" dirty="0">
                <a:solidFill>
                  <a:schemeClr val="dk1"/>
                </a:solidFill>
                <a:latin typeface="BIZ UDゴシック" panose="020B0400000000000000" pitchFamily="49" charset="-128"/>
                <a:ea typeface="BIZ UDゴシック" panose="020B0400000000000000" pitchFamily="49" charset="-128"/>
              </a:rPr>
              <a:t>Ｂ</a:t>
            </a:r>
            <a:r>
              <a:rPr lang="en-US" altLang="ja-JP" sz="1200" dirty="0">
                <a:solidFill>
                  <a:schemeClr val="dk1"/>
                </a:solidFill>
                <a:latin typeface="BIZ UDゴシック" panose="020B0400000000000000" pitchFamily="49" charset="-128"/>
                <a:ea typeface="BIZ UDゴシック" panose="020B0400000000000000" pitchFamily="49" charset="-128"/>
              </a:rPr>
              <a:t>】</a:t>
            </a:r>
            <a:r>
              <a:rPr lang="ja-JP" altLang="en-US" sz="1200" dirty="0">
                <a:solidFill>
                  <a:schemeClr val="dk1"/>
                </a:solidFill>
                <a:latin typeface="BIZ UDゴシック" panose="020B0400000000000000" pitchFamily="49" charset="-128"/>
                <a:ea typeface="BIZ UDゴシック" panose="020B0400000000000000" pitchFamily="49" charset="-128"/>
              </a:rPr>
              <a:t>片側配列採用</a:t>
            </a:r>
            <a:endParaRPr lang="en-US" altLang="ja-JP" sz="1200" dirty="0">
              <a:solidFill>
                <a:schemeClr val="dk1"/>
              </a:solidFill>
              <a:latin typeface="BIZ UDゴシック" panose="020B0400000000000000" pitchFamily="49" charset="-128"/>
              <a:ea typeface="BIZ UDゴシック" panose="020B0400000000000000" pitchFamily="49" charset="-128"/>
            </a:endParaRPr>
          </a:p>
          <a:p>
            <a:r>
              <a:rPr lang="en-US" altLang="ja-JP" sz="1200" dirty="0">
                <a:solidFill>
                  <a:schemeClr val="dk1"/>
                </a:solidFill>
                <a:latin typeface="BIZ UDゴシック" panose="020B0400000000000000" pitchFamily="49" charset="-128"/>
                <a:ea typeface="BIZ UDゴシック" panose="020B0400000000000000" pitchFamily="49" charset="-128"/>
              </a:rPr>
              <a:t>(</a:t>
            </a:r>
            <a:r>
              <a:rPr lang="ja-JP" altLang="en-US" sz="1200" dirty="0">
                <a:solidFill>
                  <a:schemeClr val="dk1"/>
                </a:solidFill>
                <a:latin typeface="BIZ UDゴシック" panose="020B0400000000000000" pitchFamily="49" charset="-128"/>
                <a:ea typeface="BIZ UDゴシック" panose="020B0400000000000000" pitchFamily="49" charset="-128"/>
              </a:rPr>
              <a:t>照明撤去</a:t>
            </a:r>
            <a:r>
              <a:rPr lang="en-US" altLang="ja-JP" sz="1200" dirty="0">
                <a:solidFill>
                  <a:schemeClr val="dk1"/>
                </a:solidFill>
                <a:latin typeface="BIZ UDゴシック" panose="020B0400000000000000" pitchFamily="49" charset="-128"/>
                <a:ea typeface="BIZ UDゴシック" panose="020B0400000000000000" pitchFamily="49" charset="-128"/>
              </a:rPr>
              <a:t>)</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51" name="タイトル 4">
            <a:extLst>
              <a:ext uri="{FF2B5EF4-FFF2-40B4-BE49-F238E27FC236}">
                <a16:creationId xmlns:a16="http://schemas.microsoft.com/office/drawing/2014/main" id="{6B944DD1-2B95-739D-1B78-FB004C5EE4E4}"/>
              </a:ext>
            </a:extLst>
          </p:cNvPr>
          <p:cNvSpPr txBox="1">
            <a:spLocks/>
          </p:cNvSpPr>
          <p:nvPr/>
        </p:nvSpPr>
        <p:spPr>
          <a:xfrm>
            <a:off x="2618282" y="3179666"/>
            <a:ext cx="2158499" cy="176769"/>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solidFill>
                  <a:schemeClr val="dk1"/>
                </a:solidFill>
                <a:latin typeface="BIZ UDゴシック" panose="020B0400000000000000" pitchFamily="49" charset="-128"/>
                <a:ea typeface="BIZ UDゴシック" panose="020B0400000000000000" pitchFamily="49" charset="-128"/>
              </a:rPr>
              <a:t>管理用通路</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53" name="タイトル 4">
            <a:extLst>
              <a:ext uri="{FF2B5EF4-FFF2-40B4-BE49-F238E27FC236}">
                <a16:creationId xmlns:a16="http://schemas.microsoft.com/office/drawing/2014/main" id="{FF49D445-1441-4C97-CD07-1C7BE0BB6A66}"/>
              </a:ext>
            </a:extLst>
          </p:cNvPr>
          <p:cNvSpPr txBox="1">
            <a:spLocks/>
          </p:cNvSpPr>
          <p:nvPr/>
        </p:nvSpPr>
        <p:spPr>
          <a:xfrm>
            <a:off x="128928" y="3855603"/>
            <a:ext cx="4818146" cy="80778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200" dirty="0">
                <a:latin typeface="BIZ UDゴシック" panose="020B0400000000000000" pitchFamily="49" charset="-128"/>
                <a:ea typeface="BIZ UDゴシック" panose="020B0400000000000000" pitchFamily="49" charset="-128"/>
              </a:rPr>
              <a:t>　現在の照明配置では、更新時に通行止めが必要となるため、</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効率的な維持管理を行う観点から、管理用通路から施工可能な</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高さに設置</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Ａ</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します。さらに、ＬＥＤ灯に更新することで片側配列の採用</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照明撤去</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Ｂ</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が可能となり、通行止めを行う必要がなくなります。</a:t>
            </a:r>
            <a:endParaRPr lang="ja-JP" altLang="ja-JP" sz="1200" dirty="0">
              <a:latin typeface="BIZ UDゴシック" panose="020B0400000000000000" pitchFamily="49" charset="-128"/>
              <a:ea typeface="BIZ UDゴシック" panose="020B0400000000000000" pitchFamily="49" charset="-128"/>
            </a:endParaRPr>
          </a:p>
        </p:txBody>
      </p:sp>
      <p:sp>
        <p:nvSpPr>
          <p:cNvPr id="54" name="タイトル 4">
            <a:extLst>
              <a:ext uri="{FF2B5EF4-FFF2-40B4-BE49-F238E27FC236}">
                <a16:creationId xmlns:a16="http://schemas.microsoft.com/office/drawing/2014/main" id="{C8B90B3F-F978-D7AA-C328-C1F85437C991}"/>
              </a:ext>
            </a:extLst>
          </p:cNvPr>
          <p:cNvSpPr txBox="1">
            <a:spLocks/>
          </p:cNvSpPr>
          <p:nvPr/>
        </p:nvSpPr>
        <p:spPr>
          <a:xfrm>
            <a:off x="1873044" y="6570863"/>
            <a:ext cx="2640531" cy="176769"/>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solidFill>
                  <a:schemeClr val="dk1"/>
                </a:solidFill>
                <a:latin typeface="BIZ UDゴシック" panose="020B0400000000000000" pitchFamily="49" charset="-128"/>
                <a:ea typeface="BIZ UDゴシック" panose="020B0400000000000000" pitchFamily="49" charset="-128"/>
              </a:rPr>
              <a:t>トンネル照明設置の見直し案</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57" name="タイトル 4">
            <a:extLst>
              <a:ext uri="{FF2B5EF4-FFF2-40B4-BE49-F238E27FC236}">
                <a16:creationId xmlns:a16="http://schemas.microsoft.com/office/drawing/2014/main" id="{43B32E62-CA76-1E42-A05A-C7D6FCC08ABE}"/>
              </a:ext>
            </a:extLst>
          </p:cNvPr>
          <p:cNvSpPr txBox="1">
            <a:spLocks/>
          </p:cNvSpPr>
          <p:nvPr/>
        </p:nvSpPr>
        <p:spPr>
          <a:xfrm>
            <a:off x="5012603" y="1132124"/>
            <a:ext cx="3416750"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solidFill>
                  <a:schemeClr val="dk1"/>
                </a:solidFill>
                <a:latin typeface="BIZ UDゴシック" panose="020B0400000000000000" pitchFamily="49" charset="-128"/>
                <a:ea typeface="BIZ UDゴシック" panose="020B0400000000000000" pitchFamily="49" charset="-128"/>
              </a:rPr>
              <a:t>●トンネル照明</a:t>
            </a:r>
            <a:r>
              <a:rPr lang="ja-JP" altLang="en-US" sz="1400" b="1" dirty="0">
                <a:latin typeface="BIZ UDゴシック" panose="020B0400000000000000" pitchFamily="49" charset="-128"/>
                <a:ea typeface="BIZ UDゴシック" panose="020B0400000000000000" pitchFamily="49" charset="-128"/>
              </a:rPr>
              <a:t>の使用電力量削減</a:t>
            </a:r>
            <a:endParaRPr lang="ja-JP" altLang="ja-JP" sz="1400" b="1" dirty="0">
              <a:solidFill>
                <a:schemeClr val="dk1"/>
              </a:solidFill>
              <a:latin typeface="BIZ UDゴシック" panose="020B0400000000000000" pitchFamily="49" charset="-128"/>
              <a:ea typeface="BIZ UDゴシック" panose="020B0400000000000000" pitchFamily="49" charset="-128"/>
            </a:endParaRPr>
          </a:p>
        </p:txBody>
      </p:sp>
      <p:cxnSp>
        <p:nvCxnSpPr>
          <p:cNvPr id="65" name="直線コネクタ 64">
            <a:extLst>
              <a:ext uri="{FF2B5EF4-FFF2-40B4-BE49-F238E27FC236}">
                <a16:creationId xmlns:a16="http://schemas.microsoft.com/office/drawing/2014/main" id="{D8EBE7C8-E8A6-9BD6-3243-94457D30D687}"/>
              </a:ext>
            </a:extLst>
          </p:cNvPr>
          <p:cNvCxnSpPr>
            <a:cxnSpLocks/>
          </p:cNvCxnSpPr>
          <p:nvPr/>
        </p:nvCxnSpPr>
        <p:spPr>
          <a:xfrm flipH="1">
            <a:off x="4947074" y="4139348"/>
            <a:ext cx="4935770"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タイトル 4">
            <a:extLst>
              <a:ext uri="{FF2B5EF4-FFF2-40B4-BE49-F238E27FC236}">
                <a16:creationId xmlns:a16="http://schemas.microsoft.com/office/drawing/2014/main" id="{3C08EFCC-2AD3-1B95-ACE1-93D35B307C97}"/>
              </a:ext>
            </a:extLst>
          </p:cNvPr>
          <p:cNvSpPr txBox="1">
            <a:spLocks/>
          </p:cNvSpPr>
          <p:nvPr/>
        </p:nvSpPr>
        <p:spPr>
          <a:xfrm>
            <a:off x="5012603" y="4153304"/>
            <a:ext cx="3031146"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solidFill>
                  <a:schemeClr val="dk1"/>
                </a:solidFill>
                <a:latin typeface="BIZ UDゴシック" panose="020B0400000000000000" pitchFamily="49" charset="-128"/>
                <a:ea typeface="BIZ UDゴシック" panose="020B0400000000000000" pitchFamily="49" charset="-128"/>
              </a:rPr>
              <a:t>●照明数</a:t>
            </a:r>
            <a:r>
              <a:rPr lang="ja-JP" altLang="en-US" sz="1400" b="1" dirty="0">
                <a:latin typeface="BIZ UDゴシック" panose="020B0400000000000000" pitchFamily="49" charset="-128"/>
                <a:ea typeface="BIZ UDゴシック" panose="020B0400000000000000" pitchFamily="49" charset="-128"/>
              </a:rPr>
              <a:t>の削減</a:t>
            </a:r>
            <a:endParaRPr lang="ja-JP" altLang="ja-JP" sz="1400" b="1" dirty="0">
              <a:solidFill>
                <a:schemeClr val="dk1"/>
              </a:solidFill>
              <a:latin typeface="BIZ UDゴシック" panose="020B0400000000000000" pitchFamily="49" charset="-128"/>
              <a:ea typeface="BIZ UDゴシック" panose="020B0400000000000000" pitchFamily="49" charset="-128"/>
            </a:endParaRPr>
          </a:p>
        </p:txBody>
      </p:sp>
      <p:sp>
        <p:nvSpPr>
          <p:cNvPr id="87" name="タイトル 4">
            <a:extLst>
              <a:ext uri="{FF2B5EF4-FFF2-40B4-BE49-F238E27FC236}">
                <a16:creationId xmlns:a16="http://schemas.microsoft.com/office/drawing/2014/main" id="{ED3A4112-AB96-7888-1F41-DB3B107EC6A6}"/>
              </a:ext>
            </a:extLst>
          </p:cNvPr>
          <p:cNvSpPr txBox="1">
            <a:spLocks/>
          </p:cNvSpPr>
          <p:nvPr/>
        </p:nvSpPr>
        <p:spPr>
          <a:xfrm>
            <a:off x="4938847" y="4482828"/>
            <a:ext cx="5014215" cy="45800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dirty="0">
                <a:solidFill>
                  <a:schemeClr val="dk1"/>
                </a:solidFill>
                <a:latin typeface="BIZ UDゴシック" panose="020B0400000000000000" pitchFamily="49" charset="-128"/>
                <a:ea typeface="BIZ UDゴシック" panose="020B0400000000000000" pitchFamily="49" charset="-128"/>
              </a:rPr>
              <a:t>　ＬＥＤ灯に更新することで、</a:t>
            </a:r>
            <a:r>
              <a:rPr lang="ja-JP" altLang="en-US" sz="1200" dirty="0">
                <a:latin typeface="BIZ UDゴシック" panose="020B0400000000000000" pitchFamily="49" charset="-128"/>
                <a:ea typeface="BIZ UDゴシック" panose="020B0400000000000000" pitchFamily="49" charset="-128"/>
              </a:rPr>
              <a:t>トンネル照明設備</a:t>
            </a:r>
            <a:r>
              <a:rPr lang="en-US" altLang="ja-JP" sz="1200" dirty="0">
                <a:solidFill>
                  <a:schemeClr val="dk1"/>
                </a:solidFill>
                <a:latin typeface="BIZ UDゴシック" panose="020B0400000000000000" pitchFamily="49" charset="-128"/>
                <a:ea typeface="BIZ UDゴシック" panose="020B0400000000000000" pitchFamily="49" charset="-128"/>
              </a:rPr>
              <a:t>174</a:t>
            </a:r>
            <a:r>
              <a:rPr lang="ja-JP" altLang="en-US" sz="1200" dirty="0">
                <a:solidFill>
                  <a:schemeClr val="dk1"/>
                </a:solidFill>
                <a:latin typeface="BIZ UDゴシック" panose="020B0400000000000000" pitchFamily="49" charset="-128"/>
                <a:ea typeface="BIZ UDゴシック" panose="020B0400000000000000" pitchFamily="49" charset="-128"/>
              </a:rPr>
              <a:t>台</a:t>
            </a:r>
            <a:r>
              <a:rPr lang="ja-JP" altLang="en-US" sz="1200" dirty="0">
                <a:latin typeface="BIZ UDゴシック" panose="020B0400000000000000" pitchFamily="49" charset="-128"/>
                <a:ea typeface="BIZ UDゴシック" panose="020B0400000000000000" pitchFamily="49" charset="-128"/>
              </a:rPr>
              <a:t>（約</a:t>
            </a:r>
            <a:r>
              <a:rPr lang="en-US" altLang="ja-JP" sz="1200" dirty="0">
                <a:latin typeface="BIZ UDゴシック" panose="020B0400000000000000" pitchFamily="49" charset="-128"/>
                <a:ea typeface="BIZ UDゴシック" panose="020B0400000000000000" pitchFamily="49" charset="-128"/>
              </a:rPr>
              <a:t>21</a:t>
            </a:r>
            <a:r>
              <a:rPr lang="ja-JP" altLang="en-US" sz="1200" dirty="0">
                <a:latin typeface="BIZ UDゴシック" panose="020B0400000000000000" pitchFamily="49" charset="-128"/>
                <a:ea typeface="BIZ UDゴシック" panose="020B0400000000000000" pitchFamily="49" charset="-128"/>
              </a:rPr>
              <a:t>％）の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削減をめざします。</a:t>
            </a:r>
          </a:p>
        </p:txBody>
      </p:sp>
      <p:sp>
        <p:nvSpPr>
          <p:cNvPr id="89" name="正方形/長方形 88">
            <a:extLst>
              <a:ext uri="{FF2B5EF4-FFF2-40B4-BE49-F238E27FC236}">
                <a16:creationId xmlns:a16="http://schemas.microsoft.com/office/drawing/2014/main" id="{42ACD404-CB66-9382-9C5C-F77E01C052C0}"/>
              </a:ext>
            </a:extLst>
          </p:cNvPr>
          <p:cNvSpPr/>
          <p:nvPr/>
        </p:nvSpPr>
        <p:spPr>
          <a:xfrm>
            <a:off x="8587205" y="4870023"/>
            <a:ext cx="1081465" cy="29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algn="r" defTabSz="371475">
              <a:defRPr/>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単位：台</a:t>
            </a: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90" name="正方形/長方形 89">
            <a:extLst>
              <a:ext uri="{FF2B5EF4-FFF2-40B4-BE49-F238E27FC236}">
                <a16:creationId xmlns:a16="http://schemas.microsoft.com/office/drawing/2014/main" id="{07F7D9F0-78A5-BE2D-B6EC-1191B773BD49}"/>
              </a:ext>
            </a:extLst>
          </p:cNvPr>
          <p:cNvSpPr/>
          <p:nvPr/>
        </p:nvSpPr>
        <p:spPr>
          <a:xfrm>
            <a:off x="4982087" y="4876887"/>
            <a:ext cx="1706817" cy="29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defTabSz="371475">
              <a:defRPr/>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トンネル照明設備</a:t>
            </a: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91" name="正方形/長方形 90">
            <a:extLst>
              <a:ext uri="{FF2B5EF4-FFF2-40B4-BE49-F238E27FC236}">
                <a16:creationId xmlns:a16="http://schemas.microsoft.com/office/drawing/2014/main" id="{E2E4D240-DD79-A5A2-29A1-22DEC7E50FFA}"/>
              </a:ext>
            </a:extLst>
          </p:cNvPr>
          <p:cNvSpPr/>
          <p:nvPr/>
        </p:nvSpPr>
        <p:spPr>
          <a:xfrm>
            <a:off x="5386499" y="6533502"/>
            <a:ext cx="4030516" cy="248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algn="r" defTabSz="371475">
              <a:defRPr/>
            </a:pPr>
            <a:r>
              <a:rPr lang="ja-JP" altLang="en-US" sz="105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現在、入口部は高圧ナトリウム灯、基本部は蛍光灯を設置</a:t>
            </a:r>
            <a:endParaRPr lang="en-US" altLang="ja-JP" sz="105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5" name="右中かっこ 14">
            <a:extLst>
              <a:ext uri="{FF2B5EF4-FFF2-40B4-BE49-F238E27FC236}">
                <a16:creationId xmlns:a16="http://schemas.microsoft.com/office/drawing/2014/main" id="{416D093E-0788-2484-105A-ADF80DC5FCA6}"/>
              </a:ext>
            </a:extLst>
          </p:cNvPr>
          <p:cNvSpPr/>
          <p:nvPr/>
        </p:nvSpPr>
        <p:spPr>
          <a:xfrm rot="5400000">
            <a:off x="7849527" y="3734847"/>
            <a:ext cx="69879" cy="38079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1F5603A2-50F9-B0E7-0E09-288A67AD19FE}"/>
              </a:ext>
            </a:extLst>
          </p:cNvPr>
          <p:cNvSpPr/>
          <p:nvPr/>
        </p:nvSpPr>
        <p:spPr>
          <a:xfrm rot="5400000">
            <a:off x="7524044" y="4630840"/>
            <a:ext cx="47004" cy="31268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39AD02AD-9B98-5601-B9A0-E81D8866D5B2}"/>
              </a:ext>
            </a:extLst>
          </p:cNvPr>
          <p:cNvCxnSpPr>
            <a:cxnSpLocks/>
          </p:cNvCxnSpPr>
          <p:nvPr/>
        </p:nvCxnSpPr>
        <p:spPr>
          <a:xfrm flipV="1">
            <a:off x="9118600" y="5603898"/>
            <a:ext cx="660271" cy="32954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正方形/長方形 20">
            <a:extLst>
              <a:ext uri="{FF2B5EF4-FFF2-40B4-BE49-F238E27FC236}">
                <a16:creationId xmlns:a16="http://schemas.microsoft.com/office/drawing/2014/main" id="{6CF5F8CC-0966-4152-9087-69112FDF0315}"/>
              </a:ext>
            </a:extLst>
          </p:cNvPr>
          <p:cNvSpPr/>
          <p:nvPr/>
        </p:nvSpPr>
        <p:spPr>
          <a:xfrm>
            <a:off x="4982086" y="1836570"/>
            <a:ext cx="2493134" cy="29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defTabSz="371475">
              <a:defRPr/>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トンネル照明の年間使用電力量</a:t>
            </a: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22" name="正方形/長方形 21">
            <a:extLst>
              <a:ext uri="{FF2B5EF4-FFF2-40B4-BE49-F238E27FC236}">
                <a16:creationId xmlns:a16="http://schemas.microsoft.com/office/drawing/2014/main" id="{898B74C9-D184-5C72-1257-B6DCF92C8B78}"/>
              </a:ext>
            </a:extLst>
          </p:cNvPr>
          <p:cNvSpPr/>
          <p:nvPr/>
        </p:nvSpPr>
        <p:spPr>
          <a:xfrm>
            <a:off x="8587205" y="1894837"/>
            <a:ext cx="1081465" cy="29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algn="r" defTabSz="371475">
              <a:defRPr/>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単位：</a:t>
            </a: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MWh)</a:t>
            </a:r>
          </a:p>
        </p:txBody>
      </p:sp>
      <p:sp>
        <p:nvSpPr>
          <p:cNvPr id="24" name="テキスト ボックス 1">
            <a:extLst>
              <a:ext uri="{FF2B5EF4-FFF2-40B4-BE49-F238E27FC236}">
                <a16:creationId xmlns:a16="http://schemas.microsoft.com/office/drawing/2014/main" id="{1206207B-A8F7-FA76-73F1-D9BBCAB68BCA}"/>
              </a:ext>
            </a:extLst>
          </p:cNvPr>
          <p:cNvSpPr txBox="1"/>
          <p:nvPr/>
        </p:nvSpPr>
        <p:spPr>
          <a:xfrm>
            <a:off x="8689682" y="3244261"/>
            <a:ext cx="1081464" cy="505138"/>
          </a:xfrm>
          <a:prstGeom prst="rect">
            <a:avLst/>
          </a:prstGeom>
          <a:ln>
            <a:solidFill>
              <a:schemeClr val="tx1"/>
            </a:solidFill>
            <a:prstDash val="dash"/>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dirty="0">
                <a:latin typeface="BIZ UDゴシック" panose="020B0400000000000000" pitchFamily="49" charset="-128"/>
                <a:ea typeface="BIZ UDゴシック" panose="020B0400000000000000" pitchFamily="49" charset="-128"/>
              </a:rPr>
              <a:t>9</a:t>
            </a:r>
            <a:r>
              <a:rPr lang="en-US" altLang="ja-JP" kern="1200" dirty="0">
                <a:latin typeface="BIZ UDゴシック" panose="020B0400000000000000" pitchFamily="49" charset="-128"/>
                <a:ea typeface="BIZ UDゴシック" panose="020B0400000000000000" pitchFamily="49" charset="-128"/>
              </a:rPr>
              <a:t>4(MWh)</a:t>
            </a:r>
          </a:p>
          <a:p>
            <a:pPr algn="ctr"/>
            <a:r>
              <a:rPr lang="en-US" altLang="ja-JP" kern="1200" dirty="0">
                <a:latin typeface="BIZ UDゴシック" panose="020B0400000000000000" pitchFamily="49" charset="-128"/>
                <a:ea typeface="BIZ UDゴシック" panose="020B0400000000000000" pitchFamily="49" charset="-128"/>
              </a:rPr>
              <a:t>(</a:t>
            </a:r>
            <a:r>
              <a:rPr lang="ja-JP" altLang="en-US" kern="1200" dirty="0">
                <a:latin typeface="BIZ UDゴシック" panose="020B0400000000000000" pitchFamily="49" charset="-128"/>
                <a:ea typeface="BIZ UDゴシック" panose="020B0400000000000000" pitchFamily="49" charset="-128"/>
              </a:rPr>
              <a:t>削減</a:t>
            </a:r>
            <a:r>
              <a:rPr lang="en-US" altLang="ja-JP" kern="1200" dirty="0">
                <a:latin typeface="BIZ UDゴシック" panose="020B0400000000000000" pitchFamily="49" charset="-128"/>
                <a:ea typeface="BIZ UDゴシック" panose="020B0400000000000000" pitchFamily="49" charset="-128"/>
              </a:rPr>
              <a:t>)</a:t>
            </a:r>
            <a:endParaRPr lang="ja-JP" altLang="en-US" kern="1200" dirty="0">
              <a:latin typeface="BIZ UDゴシック" panose="020B0400000000000000" pitchFamily="49" charset="-128"/>
              <a:ea typeface="BIZ UDゴシック" panose="020B0400000000000000" pitchFamily="49" charset="-128"/>
            </a:endParaRPr>
          </a:p>
        </p:txBody>
      </p:sp>
      <p:cxnSp>
        <p:nvCxnSpPr>
          <p:cNvPr id="11" name="直線コネクタ 10">
            <a:extLst>
              <a:ext uri="{FF2B5EF4-FFF2-40B4-BE49-F238E27FC236}">
                <a16:creationId xmlns:a16="http://schemas.microsoft.com/office/drawing/2014/main" id="{7C0C62B3-EE93-B150-CF01-5924E87E117B}"/>
              </a:ext>
            </a:extLst>
          </p:cNvPr>
          <p:cNvCxnSpPr>
            <a:cxnSpLocks/>
          </p:cNvCxnSpPr>
          <p:nvPr/>
        </p:nvCxnSpPr>
        <p:spPr>
          <a:xfrm flipV="1">
            <a:off x="8678730" y="2842897"/>
            <a:ext cx="1092416" cy="40136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 name="吹き出し: 角を丸めた四角形 27">
            <a:extLst>
              <a:ext uri="{FF2B5EF4-FFF2-40B4-BE49-F238E27FC236}">
                <a16:creationId xmlns:a16="http://schemas.microsoft.com/office/drawing/2014/main" id="{6D902AC8-99EB-721F-194F-90B0487586E8}"/>
              </a:ext>
            </a:extLst>
          </p:cNvPr>
          <p:cNvSpPr/>
          <p:nvPr/>
        </p:nvSpPr>
        <p:spPr>
          <a:xfrm>
            <a:off x="8277225" y="3804065"/>
            <a:ext cx="1589382" cy="284704"/>
          </a:xfrm>
          <a:prstGeom prst="wedgeRoundRectCallout">
            <a:avLst>
              <a:gd name="adj1" fmla="val -13125"/>
              <a:gd name="adj2" fmla="val -10076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約</a:t>
            </a:r>
            <a:r>
              <a:rPr kumimoji="1" lang="en-US" altLang="ja-JP" sz="1600" dirty="0">
                <a:solidFill>
                  <a:sysClr val="windowText" lastClr="000000"/>
                </a:solidFill>
              </a:rPr>
              <a:t>27</a:t>
            </a:r>
            <a:r>
              <a:rPr kumimoji="1" lang="ja-JP" altLang="en-US" sz="1600" dirty="0">
                <a:solidFill>
                  <a:sysClr val="windowText" lastClr="000000"/>
                </a:solidFill>
              </a:rPr>
              <a:t>％</a:t>
            </a:r>
            <a:r>
              <a:rPr kumimoji="1" lang="en-US" altLang="ja-JP" sz="1600" baseline="3000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600" dirty="0">
                <a:solidFill>
                  <a:sysClr val="windowText" lastClr="000000"/>
                </a:solidFill>
              </a:rPr>
              <a:t>削減</a:t>
            </a:r>
          </a:p>
        </p:txBody>
      </p:sp>
      <p:sp>
        <p:nvSpPr>
          <p:cNvPr id="29" name="テキスト ボックス 28">
            <a:extLst>
              <a:ext uri="{FF2B5EF4-FFF2-40B4-BE49-F238E27FC236}">
                <a16:creationId xmlns:a16="http://schemas.microsoft.com/office/drawing/2014/main" id="{846E5431-BF3A-E400-5717-FDE1DCD37AFB}"/>
              </a:ext>
            </a:extLst>
          </p:cNvPr>
          <p:cNvSpPr txBox="1"/>
          <p:nvPr/>
        </p:nvSpPr>
        <p:spPr>
          <a:xfrm>
            <a:off x="7874082" y="2441926"/>
            <a:ext cx="1067802" cy="276999"/>
          </a:xfrm>
          <a:prstGeom prst="rect">
            <a:avLst/>
          </a:prstGeom>
          <a:noFill/>
        </p:spPr>
        <p:txBody>
          <a:bodyPr wrap="square" rtlCol="0">
            <a:spAutoFit/>
          </a:bodyPr>
          <a:lstStyle/>
          <a:p>
            <a:r>
              <a:rPr kumimoji="1" lang="en-US" altLang="ja-JP" sz="1200" dirty="0">
                <a:solidFill>
                  <a:schemeClr val="bg1"/>
                </a:solidFill>
                <a:latin typeface="BIZ UDゴシック" panose="020B0400000000000000" pitchFamily="49" charset="-128"/>
                <a:ea typeface="BIZ UDゴシック" panose="020B0400000000000000" pitchFamily="49" charset="-128"/>
              </a:rPr>
              <a:t>(MWh)</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171CA3C7-BF0A-6BA9-7347-ACBD3B281DD7}"/>
              </a:ext>
            </a:extLst>
          </p:cNvPr>
          <p:cNvSpPr txBox="1"/>
          <p:nvPr/>
        </p:nvSpPr>
        <p:spPr>
          <a:xfrm>
            <a:off x="7298755" y="3331524"/>
            <a:ext cx="1067802" cy="276999"/>
          </a:xfrm>
          <a:prstGeom prst="rect">
            <a:avLst/>
          </a:prstGeom>
          <a:noFill/>
        </p:spPr>
        <p:txBody>
          <a:bodyPr wrap="square" rtlCol="0">
            <a:spAutoFit/>
          </a:bodyPr>
          <a:lstStyle/>
          <a:p>
            <a:r>
              <a:rPr kumimoji="1" lang="en-US" altLang="ja-JP" sz="1200" dirty="0">
                <a:solidFill>
                  <a:schemeClr val="bg1"/>
                </a:solidFill>
                <a:latin typeface="BIZ UDゴシック" panose="020B0400000000000000" pitchFamily="49" charset="-128"/>
                <a:ea typeface="BIZ UDゴシック" panose="020B0400000000000000" pitchFamily="49" charset="-128"/>
              </a:rPr>
              <a:t>(MWh)</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2" name="吹き出し: 角を丸めた四角形 1">
            <a:extLst>
              <a:ext uri="{FF2B5EF4-FFF2-40B4-BE49-F238E27FC236}">
                <a16:creationId xmlns:a16="http://schemas.microsoft.com/office/drawing/2014/main" id="{A7106B07-9D39-9976-9D93-ED5DFB362F67}"/>
              </a:ext>
            </a:extLst>
          </p:cNvPr>
          <p:cNvSpPr/>
          <p:nvPr/>
        </p:nvSpPr>
        <p:spPr>
          <a:xfrm>
            <a:off x="8519160" y="6249166"/>
            <a:ext cx="1347446" cy="284704"/>
          </a:xfrm>
          <a:prstGeom prst="wedgeRoundRectCallout">
            <a:avLst>
              <a:gd name="adj1" fmla="val 7572"/>
              <a:gd name="adj2" fmla="val -9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約</a:t>
            </a:r>
            <a:r>
              <a:rPr kumimoji="1" lang="en-US" altLang="ja-JP" sz="1600" dirty="0">
                <a:solidFill>
                  <a:schemeClr val="tx1"/>
                </a:solidFill>
              </a:rPr>
              <a:t>21</a:t>
            </a:r>
            <a:r>
              <a:rPr kumimoji="1" lang="ja-JP" altLang="en-US" sz="1600" dirty="0">
                <a:solidFill>
                  <a:schemeClr val="tx1"/>
                </a:solidFill>
              </a:rPr>
              <a:t>％削減</a:t>
            </a:r>
          </a:p>
        </p:txBody>
      </p:sp>
      <p:sp>
        <p:nvSpPr>
          <p:cNvPr id="25" name="正方形/長方形 24">
            <a:extLst>
              <a:ext uri="{FF2B5EF4-FFF2-40B4-BE49-F238E27FC236}">
                <a16:creationId xmlns:a16="http://schemas.microsoft.com/office/drawing/2014/main" id="{063882C8-9197-3284-FACF-4C863C7547B3}"/>
              </a:ext>
            </a:extLst>
          </p:cNvPr>
          <p:cNvSpPr/>
          <p:nvPr/>
        </p:nvSpPr>
        <p:spPr>
          <a:xfrm>
            <a:off x="7353814" y="5605699"/>
            <a:ext cx="1081465" cy="29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algn="ctr" defTabSz="371475">
              <a:defRPr/>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834</a:t>
            </a:r>
          </a:p>
        </p:txBody>
      </p:sp>
      <p:sp>
        <p:nvSpPr>
          <p:cNvPr id="26" name="正方形/長方形 25">
            <a:extLst>
              <a:ext uri="{FF2B5EF4-FFF2-40B4-BE49-F238E27FC236}">
                <a16:creationId xmlns:a16="http://schemas.microsoft.com/office/drawing/2014/main" id="{0F891740-28E6-02D0-3DB4-844D493D7C50}"/>
              </a:ext>
            </a:extLst>
          </p:cNvPr>
          <p:cNvSpPr/>
          <p:nvPr/>
        </p:nvSpPr>
        <p:spPr>
          <a:xfrm>
            <a:off x="6963316" y="6164995"/>
            <a:ext cx="1081465" cy="29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 tIns="27861" rIns="14625" bIns="27861" numCol="1" spcCol="0" rtlCol="0" fromWordArt="0" anchor="ctr" anchorCtr="0" forceAA="0" compatLnSpc="1">
            <a:prstTxWarp prst="textNoShape">
              <a:avLst/>
            </a:prstTxWarp>
            <a:noAutofit/>
          </a:bodyPr>
          <a:lstStyle/>
          <a:p>
            <a:pPr algn="ctr" defTabSz="371475">
              <a:defRPr/>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660</a:t>
            </a:r>
          </a:p>
        </p:txBody>
      </p:sp>
      <p:sp>
        <p:nvSpPr>
          <p:cNvPr id="7" name="テキスト ボックス 6">
            <a:extLst>
              <a:ext uri="{FF2B5EF4-FFF2-40B4-BE49-F238E27FC236}">
                <a16:creationId xmlns:a16="http://schemas.microsoft.com/office/drawing/2014/main" id="{A2383A44-ECA2-080B-86DB-0E6C9A5E8720}"/>
              </a:ext>
            </a:extLst>
          </p:cNvPr>
          <p:cNvSpPr txBox="1"/>
          <p:nvPr/>
        </p:nvSpPr>
        <p:spPr>
          <a:xfrm>
            <a:off x="5071320" y="3855603"/>
            <a:ext cx="3199979" cy="261610"/>
          </a:xfrm>
          <a:prstGeom prst="rect">
            <a:avLst/>
          </a:prstGeom>
          <a:noFill/>
        </p:spPr>
        <p:txBody>
          <a:bodyPr wrap="square" rtlCol="0">
            <a:spAutoFit/>
          </a:bodyPr>
          <a:lstStyle/>
          <a:p>
            <a:r>
              <a:rPr kumimoji="1" lang="ja-JP" altLang="en-US" sz="1100" dirty="0"/>
              <a:t>（</a:t>
            </a:r>
            <a:r>
              <a:rPr kumimoji="1" lang="en-US" altLang="ja-JP" sz="1100" dirty="0"/>
              <a:t>※</a:t>
            </a:r>
            <a:r>
              <a:rPr kumimoji="1" lang="ja-JP" altLang="en-US" sz="1100" dirty="0"/>
              <a:t>）</a:t>
            </a:r>
            <a:r>
              <a:rPr kumimoji="1" lang="en-US" altLang="ja-JP" sz="1100" dirty="0"/>
              <a:t>2025</a:t>
            </a:r>
            <a:r>
              <a:rPr kumimoji="1" lang="ja-JP" altLang="en-US" sz="1100" dirty="0"/>
              <a:t>年度時点の既設ＬＥＤ灯を除く</a:t>
            </a:r>
          </a:p>
        </p:txBody>
      </p:sp>
      <p:sp>
        <p:nvSpPr>
          <p:cNvPr id="55" name="正方形/長方形 54">
            <a:extLst>
              <a:ext uri="{FF2B5EF4-FFF2-40B4-BE49-F238E27FC236}">
                <a16:creationId xmlns:a16="http://schemas.microsoft.com/office/drawing/2014/main" id="{0732A2B6-3850-4C51-B49B-5BF735B588CA}"/>
              </a:ext>
            </a:extLst>
          </p:cNvPr>
          <p:cNvSpPr/>
          <p:nvPr/>
        </p:nvSpPr>
        <p:spPr>
          <a:xfrm>
            <a:off x="7712708" y="25834"/>
            <a:ext cx="740980" cy="39511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400" b="1" kern="100" dirty="0">
                <a:solidFill>
                  <a:srgbClr val="FFFFFF"/>
                </a:solidFill>
                <a:effectLst/>
                <a:ea typeface="Meiryo UI" panose="020B0604030504040204" pitchFamily="50" charset="-128"/>
                <a:cs typeface="Times New Roman" panose="02020603050405020304" pitchFamily="18" charset="0"/>
              </a:rPr>
              <a:t>別紙４</a:t>
            </a:r>
            <a:endParaRPr lang="ja-JP" sz="1050" kern="100" dirty="0">
              <a:effectLst/>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1EE1ACED-0C61-405D-B992-8C500C543B6E}"/>
              </a:ext>
            </a:extLst>
          </p:cNvPr>
          <p:cNvPicPr>
            <a:picLocks noChangeAspect="1"/>
          </p:cNvPicPr>
          <p:nvPr/>
        </p:nvPicPr>
        <p:blipFill>
          <a:blip r:embed="rId11"/>
          <a:stretch>
            <a:fillRect/>
          </a:stretch>
        </p:blipFill>
        <p:spPr>
          <a:xfrm>
            <a:off x="4924114" y="5074020"/>
            <a:ext cx="4865030" cy="1731414"/>
          </a:xfrm>
          <a:prstGeom prst="rect">
            <a:avLst/>
          </a:prstGeom>
        </p:spPr>
      </p:pic>
      <p:pic>
        <p:nvPicPr>
          <p:cNvPr id="27" name="図 26">
            <a:extLst>
              <a:ext uri="{FF2B5EF4-FFF2-40B4-BE49-F238E27FC236}">
                <a16:creationId xmlns:a16="http://schemas.microsoft.com/office/drawing/2014/main" id="{A1F2BFF6-0BE4-458E-87AE-1E5BD26BC154}"/>
              </a:ext>
            </a:extLst>
          </p:cNvPr>
          <p:cNvPicPr>
            <a:picLocks noChangeAspect="1"/>
          </p:cNvPicPr>
          <p:nvPr/>
        </p:nvPicPr>
        <p:blipFill>
          <a:blip r:embed="rId12"/>
          <a:stretch>
            <a:fillRect/>
          </a:stretch>
        </p:blipFill>
        <p:spPr>
          <a:xfrm>
            <a:off x="4968525" y="2006816"/>
            <a:ext cx="5090601" cy="2078916"/>
          </a:xfrm>
          <a:prstGeom prst="rect">
            <a:avLst/>
          </a:prstGeom>
        </p:spPr>
      </p:pic>
    </p:spTree>
    <p:extLst>
      <p:ext uri="{BB962C8B-B14F-4D97-AF65-F5344CB8AC3E}">
        <p14:creationId xmlns:p14="http://schemas.microsoft.com/office/powerpoint/2010/main" val="291534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E1787-9EEC-7BE0-40B2-A12027F93F8B}"/>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5FEDB2F-A668-9843-6D58-4E9AB866D380}"/>
              </a:ext>
            </a:extLst>
          </p:cNvPr>
          <p:cNvSpPr/>
          <p:nvPr/>
        </p:nvSpPr>
        <p:spPr>
          <a:xfrm>
            <a:off x="374806" y="301185"/>
            <a:ext cx="9503652" cy="846000"/>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4">
            <a:extLst>
              <a:ext uri="{FF2B5EF4-FFF2-40B4-BE49-F238E27FC236}">
                <a16:creationId xmlns:a16="http://schemas.microsoft.com/office/drawing/2014/main" id="{C84D1B64-A64D-F5C9-A99E-F4C7E616C1B7}"/>
              </a:ext>
            </a:extLst>
          </p:cNvPr>
          <p:cNvSpPr txBox="1">
            <a:spLocks/>
          </p:cNvSpPr>
          <p:nvPr/>
        </p:nvSpPr>
        <p:spPr>
          <a:xfrm>
            <a:off x="387543" y="310422"/>
            <a:ext cx="3066858"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39700" indent="-139700" algn="l">
              <a:tabLst>
                <a:tab pos="2839720" algn="ctr"/>
              </a:tabLst>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⑨．コスト縮減（その２）</a:t>
            </a:r>
            <a:endParaRPr lang="ja-JP"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タイトル 4">
            <a:extLst>
              <a:ext uri="{FF2B5EF4-FFF2-40B4-BE49-F238E27FC236}">
                <a16:creationId xmlns:a16="http://schemas.microsoft.com/office/drawing/2014/main" id="{9CE52227-B3CC-3E2D-2B14-9E2E674846CB}"/>
              </a:ext>
            </a:extLst>
          </p:cNvPr>
          <p:cNvSpPr txBox="1">
            <a:spLocks/>
          </p:cNvSpPr>
          <p:nvPr/>
        </p:nvSpPr>
        <p:spPr>
          <a:xfrm>
            <a:off x="0" y="10747"/>
            <a:ext cx="5262665"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defRPr/>
            </a:pPr>
            <a:r>
              <a:rPr kumimoji="0"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基本方針２．持続可能</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な公社経営の推進</a:t>
            </a:r>
            <a:endParaRPr kumimoji="0"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スライド番号プレースホルダー 3">
            <a:extLst>
              <a:ext uri="{FF2B5EF4-FFF2-40B4-BE49-F238E27FC236}">
                <a16:creationId xmlns:a16="http://schemas.microsoft.com/office/drawing/2014/main" id="{B8DA9199-845A-C67C-AA90-F8F68D24C9FD}"/>
              </a:ext>
            </a:extLst>
          </p:cNvPr>
          <p:cNvSpPr txBox="1">
            <a:spLocks/>
          </p:cNvSpPr>
          <p:nvPr/>
        </p:nvSpPr>
        <p:spPr>
          <a:xfrm>
            <a:off x="7677150" y="6463829"/>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b="1" dirty="0">
                <a:latin typeface="BIZ UDゴシック" panose="020B0400000000000000" pitchFamily="49" charset="-128"/>
                <a:ea typeface="BIZ UDゴシック" panose="020B0400000000000000" pitchFamily="49" charset="-128"/>
              </a:rPr>
              <a:t>17</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7BA31CD2-0EEB-643D-E492-8BD2663B6BB5}"/>
              </a:ext>
            </a:extLst>
          </p:cNvPr>
          <p:cNvSpPr txBox="1"/>
          <p:nvPr/>
        </p:nvSpPr>
        <p:spPr>
          <a:xfrm>
            <a:off x="106054" y="1425324"/>
            <a:ext cx="5454422" cy="461665"/>
          </a:xfrm>
          <a:prstGeom prst="rect">
            <a:avLst/>
          </a:prstGeom>
          <a:noFill/>
        </p:spPr>
        <p:txBody>
          <a:bodyPr wrap="square">
            <a:spAutoFit/>
          </a:bodyPr>
          <a:lstStyle/>
          <a:p>
            <a:pPr algn="l"/>
            <a:r>
              <a:rPr lang="ja-JP" altLang="en-US" sz="1200" dirty="0">
                <a:latin typeface="BIZ UDゴシック" panose="020B0400000000000000" pitchFamily="49" charset="-128"/>
                <a:ea typeface="BIZ UDゴシック" panose="020B0400000000000000" pitchFamily="49" charset="-128"/>
              </a:rPr>
              <a:t>　計画的に予防保全を行うことで</a:t>
            </a:r>
            <a:r>
              <a:rPr lang="ja-JP" altLang="en-US" sz="1200" b="0" i="0" u="none" strike="noStrike" baseline="0" dirty="0">
                <a:latin typeface="BIZ UDゴシック" panose="020B0400000000000000" pitchFamily="49" charset="-128"/>
                <a:ea typeface="BIZ UDゴシック" panose="020B0400000000000000" pitchFamily="49" charset="-128"/>
              </a:rPr>
              <a:t>維持管理に係るトータルコストの縮減</a:t>
            </a:r>
            <a:r>
              <a:rPr lang="ja-JP" altLang="en-US" sz="1200" dirty="0">
                <a:latin typeface="BIZ UDゴシック" panose="020B0400000000000000" pitchFamily="49" charset="-128"/>
                <a:ea typeface="BIZ UDゴシック" panose="020B0400000000000000" pitchFamily="49" charset="-128"/>
              </a:rPr>
              <a:t>を　　図ります。</a:t>
            </a:r>
            <a:endParaRPr lang="ja-JP" altLang="en-US" sz="16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3B65E8ED-4298-E9B3-EEE1-EA28742D53EC}"/>
              </a:ext>
            </a:extLst>
          </p:cNvPr>
          <p:cNvSpPr txBox="1"/>
          <p:nvPr/>
        </p:nvSpPr>
        <p:spPr>
          <a:xfrm>
            <a:off x="5720255" y="1419347"/>
            <a:ext cx="4075783" cy="461665"/>
          </a:xfrm>
          <a:prstGeom prst="rect">
            <a:avLst/>
          </a:prstGeom>
          <a:noFill/>
        </p:spPr>
        <p:txBody>
          <a:bodyPr wrap="square" anchor="ctr" anchorCtr="0">
            <a:spAutoFit/>
          </a:bodyPr>
          <a:lstStyle/>
          <a:p>
            <a:pPr algn="l"/>
            <a:r>
              <a:rPr lang="ja-JP" altLang="en-US" sz="1200" b="0" i="0" u="none" strike="noStrike" baseline="0" dirty="0">
                <a:latin typeface="BIZ UDゴシック" panose="020B0400000000000000" pitchFamily="49" charset="-128"/>
                <a:ea typeface="BIZ UDゴシック" panose="020B0400000000000000" pitchFamily="49" charset="-128"/>
              </a:rPr>
              <a:t>　効率的な維持管理による規制時間の短縮や</a:t>
            </a:r>
            <a:r>
              <a:rPr lang="ja-JP" altLang="en-US" sz="1200" dirty="0">
                <a:latin typeface="BIZ UDゴシック" panose="020B0400000000000000" pitchFamily="49" charset="-128"/>
                <a:ea typeface="BIZ UDゴシック" panose="020B0400000000000000" pitchFamily="49" charset="-128"/>
              </a:rPr>
              <a:t>点検</a:t>
            </a:r>
            <a:r>
              <a:rPr lang="ja-JP" altLang="en-US" sz="1200" b="0" i="0" u="none" strike="noStrike" baseline="0" dirty="0">
                <a:latin typeface="BIZ UDゴシック" panose="020B0400000000000000" pitchFamily="49" charset="-128"/>
                <a:ea typeface="BIZ UDゴシック" panose="020B0400000000000000" pitchFamily="49" charset="-128"/>
              </a:rPr>
              <a:t>コスト</a:t>
            </a:r>
            <a:endParaRPr lang="en-US" altLang="ja-JP" sz="1200" b="0" i="0" u="none" strike="noStrike" baseline="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縮減など</a:t>
            </a:r>
            <a:r>
              <a:rPr lang="ja-JP" altLang="en-US" sz="1200" b="0" i="0" u="none" strike="noStrike" baseline="0" dirty="0">
                <a:latin typeface="BIZ UDゴシック" panose="020B0400000000000000" pitchFamily="49" charset="-128"/>
                <a:ea typeface="BIZ UDゴシック" panose="020B0400000000000000" pitchFamily="49" charset="-128"/>
              </a:rPr>
              <a:t>を引き続き検討を行います。</a:t>
            </a:r>
            <a:endParaRPr lang="ja-JP" altLang="en-US" sz="16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79A9F977-830C-4E55-4B28-0A62EA4427AE}"/>
              </a:ext>
            </a:extLst>
          </p:cNvPr>
          <p:cNvSpPr txBox="1"/>
          <p:nvPr/>
        </p:nvSpPr>
        <p:spPr>
          <a:xfrm>
            <a:off x="119110" y="6266303"/>
            <a:ext cx="9604255" cy="461665"/>
          </a:xfrm>
          <a:prstGeom prst="rect">
            <a:avLst/>
          </a:prstGeom>
          <a:noFill/>
        </p:spPr>
        <p:txBody>
          <a:bodyPr wrap="square">
            <a:spAutoFit/>
          </a:bodyPr>
          <a:lstStyle/>
          <a:p>
            <a:pPr>
              <a:buNone/>
            </a:pPr>
            <a:r>
              <a:rPr lang="ja-JP" altLang="en-US" sz="1200" dirty="0">
                <a:latin typeface="BIZ UDゴシック" panose="020B0400000000000000" pitchFamily="49" charset="-128"/>
                <a:ea typeface="BIZ UDゴシック" panose="020B0400000000000000" pitchFamily="49" charset="-128"/>
              </a:rPr>
              <a:t>　鳥飼仁和寺大橋有料道路の料金徴収期間満了後は管理路線が１路線となることを受け、組織体制の再構築及び職員数の適正化を進めるとともに、本社機能の在り方についても検討を行います。</a:t>
            </a:r>
            <a:endParaRPr lang="ja-JP" altLang="en-US" sz="16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5A494BE2-868A-1A41-DEA3-6430D8777E95}"/>
              </a:ext>
            </a:extLst>
          </p:cNvPr>
          <p:cNvSpPr txBox="1"/>
          <p:nvPr/>
        </p:nvSpPr>
        <p:spPr>
          <a:xfrm>
            <a:off x="415084" y="529984"/>
            <a:ext cx="6498585"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　維持管理方法や管理水準の見直しなどを通じて、維持管理費の抑制を図ります。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a:solidFill>
                  <a:srgbClr val="FF0000"/>
                </a:solidFill>
                <a:latin typeface="BIZ UDゴシック" panose="020B0400000000000000" pitchFamily="49" charset="-128"/>
                <a:ea typeface="BIZ UDゴシック" panose="020B0400000000000000" pitchFamily="49" charset="-128"/>
              </a:rPr>
              <a:t>・走行型トンネル点検車を活用した点検方法の見直し（</a:t>
            </a:r>
            <a:r>
              <a:rPr lang="en-US" altLang="ja-JP" sz="1200" dirty="0">
                <a:solidFill>
                  <a:srgbClr val="FF0000"/>
                </a:solidFill>
                <a:latin typeface="BIZ UDゴシック" panose="020B0400000000000000" pitchFamily="49" charset="-128"/>
                <a:ea typeface="BIZ UDゴシック" panose="020B0400000000000000" pitchFamily="49" charset="-128"/>
              </a:rPr>
              <a:t>2026</a:t>
            </a:r>
            <a:r>
              <a:rPr lang="ja-JP" altLang="en-US" sz="1200" dirty="0">
                <a:solidFill>
                  <a:srgbClr val="FF0000"/>
                </a:solidFill>
                <a:latin typeface="BIZ UDゴシック" panose="020B0400000000000000" pitchFamily="49" charset="-128"/>
                <a:ea typeface="BIZ UDゴシック" panose="020B0400000000000000" pitchFamily="49" charset="-128"/>
              </a:rPr>
              <a:t>年度：▲</a:t>
            </a:r>
            <a:r>
              <a:rPr lang="en-US" altLang="ja-JP" sz="1200" dirty="0">
                <a:solidFill>
                  <a:srgbClr val="FF0000"/>
                </a:solidFill>
                <a:latin typeface="BIZ UDゴシック" panose="020B0400000000000000" pitchFamily="49" charset="-128"/>
                <a:ea typeface="BIZ UDゴシック" panose="020B0400000000000000" pitchFamily="49" charset="-128"/>
              </a:rPr>
              <a:t>3.8</a:t>
            </a:r>
            <a:r>
              <a:rPr lang="ja-JP" altLang="en-US" sz="1200" dirty="0">
                <a:solidFill>
                  <a:srgbClr val="FF0000"/>
                </a:solidFill>
                <a:latin typeface="BIZ UDゴシック" panose="020B0400000000000000" pitchFamily="49" charset="-128"/>
                <a:ea typeface="BIZ UDゴシック" panose="020B0400000000000000" pitchFamily="49" charset="-128"/>
              </a:rPr>
              <a:t>百万円</a:t>
            </a:r>
            <a:r>
              <a:rPr lang="en-US" altLang="ja-JP" sz="1200" dirty="0">
                <a:solidFill>
                  <a:srgbClr val="FF0000"/>
                </a:solidFill>
                <a:latin typeface="BIZ UDゴシック" panose="020B0400000000000000" pitchFamily="49" charset="-128"/>
                <a:ea typeface="BIZ UDゴシック" panose="020B0400000000000000" pitchFamily="49" charset="-128"/>
              </a:rPr>
              <a:t>/</a:t>
            </a:r>
            <a:r>
              <a:rPr lang="ja-JP" altLang="en-US" sz="1200" dirty="0">
                <a:solidFill>
                  <a:srgbClr val="FF0000"/>
                </a:solidFill>
                <a:latin typeface="BIZ UDゴシック" panose="020B0400000000000000" pitchFamily="49" charset="-128"/>
                <a:ea typeface="BIZ UDゴシック" panose="020B0400000000000000" pitchFamily="49" charset="-128"/>
              </a:rPr>
              <a:t>年）</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lang="en-US" altLang="ja-JP" sz="1200" dirty="0">
                <a:solidFill>
                  <a:srgbClr val="FF0000"/>
                </a:solidFill>
                <a:latin typeface="BIZ UDゴシック" panose="020B0400000000000000" pitchFamily="49" charset="-128"/>
                <a:ea typeface="BIZ UDゴシック" panose="020B0400000000000000" pitchFamily="49" charset="-128"/>
              </a:rPr>
              <a:t>  </a:t>
            </a:r>
            <a:r>
              <a:rPr lang="ja-JP" altLang="en-US" sz="1200" dirty="0">
                <a:solidFill>
                  <a:srgbClr val="FF0000"/>
                </a:solidFill>
                <a:latin typeface="BIZ UDゴシック" panose="020B0400000000000000" pitchFamily="49" charset="-128"/>
                <a:ea typeface="BIZ UDゴシック" panose="020B0400000000000000" pitchFamily="49" charset="-128"/>
              </a:rPr>
              <a:t>・遠隔臨場の導入（</a:t>
            </a:r>
            <a:r>
              <a:rPr lang="en-US" altLang="ja-JP" sz="1200" dirty="0">
                <a:solidFill>
                  <a:srgbClr val="FF0000"/>
                </a:solidFill>
                <a:latin typeface="BIZ UDゴシック" panose="020B0400000000000000" pitchFamily="49" charset="-128"/>
                <a:ea typeface="BIZ UDゴシック" panose="020B0400000000000000" pitchFamily="49" charset="-128"/>
              </a:rPr>
              <a:t>2026</a:t>
            </a:r>
            <a:r>
              <a:rPr lang="ja-JP" altLang="en-US" sz="1200" dirty="0">
                <a:solidFill>
                  <a:srgbClr val="FF0000"/>
                </a:solidFill>
                <a:latin typeface="BIZ UDゴシック" panose="020B0400000000000000" pitchFamily="49" charset="-128"/>
                <a:ea typeface="BIZ UDゴシック" panose="020B0400000000000000" pitchFamily="49" charset="-128"/>
              </a:rPr>
              <a:t>～</a:t>
            </a:r>
            <a:r>
              <a:rPr lang="en-US" altLang="ja-JP" sz="1200" dirty="0">
                <a:solidFill>
                  <a:srgbClr val="FF0000"/>
                </a:solidFill>
                <a:latin typeface="BIZ UDゴシック" panose="020B0400000000000000" pitchFamily="49" charset="-128"/>
                <a:ea typeface="BIZ UDゴシック" panose="020B0400000000000000" pitchFamily="49" charset="-128"/>
              </a:rPr>
              <a:t>2028</a:t>
            </a:r>
            <a:r>
              <a:rPr lang="ja-JP" altLang="en-US" sz="1200" dirty="0">
                <a:solidFill>
                  <a:srgbClr val="FF0000"/>
                </a:solidFill>
                <a:latin typeface="BIZ UDゴシック" panose="020B0400000000000000" pitchFamily="49" charset="-128"/>
                <a:ea typeface="BIZ UDゴシック" panose="020B0400000000000000" pitchFamily="49" charset="-128"/>
              </a:rPr>
              <a:t>年度：▲</a:t>
            </a:r>
            <a:r>
              <a:rPr lang="en-US" altLang="ja-JP" sz="1200" dirty="0">
                <a:solidFill>
                  <a:srgbClr val="FF0000"/>
                </a:solidFill>
                <a:latin typeface="BIZ UDゴシック" panose="020B0400000000000000" pitchFamily="49" charset="-128"/>
                <a:ea typeface="BIZ UDゴシック" panose="020B0400000000000000" pitchFamily="49" charset="-128"/>
              </a:rPr>
              <a:t>0.02</a:t>
            </a:r>
            <a:r>
              <a:rPr lang="ja-JP" altLang="en-US" sz="1200" dirty="0">
                <a:solidFill>
                  <a:srgbClr val="FF0000"/>
                </a:solidFill>
                <a:latin typeface="BIZ UDゴシック" panose="020B0400000000000000" pitchFamily="49" charset="-128"/>
                <a:ea typeface="BIZ UDゴシック" panose="020B0400000000000000" pitchFamily="49" charset="-128"/>
              </a:rPr>
              <a:t>百万円</a:t>
            </a:r>
            <a:r>
              <a:rPr lang="en-US" altLang="ja-JP" sz="1200" dirty="0">
                <a:solidFill>
                  <a:srgbClr val="FF0000"/>
                </a:solidFill>
                <a:latin typeface="BIZ UDゴシック" panose="020B0400000000000000" pitchFamily="49" charset="-128"/>
                <a:ea typeface="BIZ UDゴシック" panose="020B0400000000000000" pitchFamily="49" charset="-128"/>
              </a:rPr>
              <a:t>/</a:t>
            </a:r>
            <a:r>
              <a:rPr lang="ja-JP" altLang="en-US" sz="1200" dirty="0">
                <a:solidFill>
                  <a:srgbClr val="FF0000"/>
                </a:solidFill>
                <a:latin typeface="BIZ UDゴシック" panose="020B0400000000000000" pitchFamily="49" charset="-128"/>
                <a:ea typeface="BIZ UDゴシック" panose="020B0400000000000000" pitchFamily="49" charset="-128"/>
              </a:rPr>
              <a:t>年）</a:t>
            </a: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A3E2BF90-EE18-FE44-D31B-D1F7E50E2F88}"/>
              </a:ext>
            </a:extLst>
          </p:cNvPr>
          <p:cNvPicPr>
            <a:picLocks noChangeAspect="1"/>
          </p:cNvPicPr>
          <p:nvPr/>
        </p:nvPicPr>
        <p:blipFill>
          <a:blip r:embed="rId2" cstate="screen">
            <a:extLst>
              <a:ext uri="{28A0092B-C50C-407E-A947-70E740481C1C}">
                <a14:useLocalDpi xmlns:a14="http://schemas.microsoft.com/office/drawing/2010/main"/>
              </a:ext>
            </a:extLst>
          </a:blip>
          <a:srcRect b="-416"/>
          <a:stretch>
            <a:fillRect/>
          </a:stretch>
        </p:blipFill>
        <p:spPr>
          <a:xfrm>
            <a:off x="5958410" y="1893263"/>
            <a:ext cx="1678066" cy="1134208"/>
          </a:xfrm>
          <a:prstGeom prst="rect">
            <a:avLst/>
          </a:prstGeom>
        </p:spPr>
      </p:pic>
      <p:sp>
        <p:nvSpPr>
          <p:cNvPr id="17" name="タイトル 4">
            <a:extLst>
              <a:ext uri="{FF2B5EF4-FFF2-40B4-BE49-F238E27FC236}">
                <a16:creationId xmlns:a16="http://schemas.microsoft.com/office/drawing/2014/main" id="{686A3277-36C8-2368-134F-6EFC8B197740}"/>
              </a:ext>
            </a:extLst>
          </p:cNvPr>
          <p:cNvSpPr txBox="1">
            <a:spLocks/>
          </p:cNvSpPr>
          <p:nvPr/>
        </p:nvSpPr>
        <p:spPr>
          <a:xfrm>
            <a:off x="5720255" y="2939456"/>
            <a:ext cx="2210104"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solidFill>
                  <a:schemeClr val="dk1"/>
                </a:solidFill>
                <a:latin typeface="BIZ UDゴシック" panose="020B0400000000000000" pitchFamily="49" charset="-128"/>
                <a:ea typeface="BIZ UDゴシック" panose="020B0400000000000000" pitchFamily="49" charset="-128"/>
              </a:rPr>
              <a:t>ドローンによる構造物点検</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192317A1-7FB4-F2BE-CD19-E7D090754003}"/>
              </a:ext>
            </a:extLst>
          </p:cNvPr>
          <p:cNvSpPr/>
          <p:nvPr/>
        </p:nvSpPr>
        <p:spPr>
          <a:xfrm>
            <a:off x="1220535" y="5326978"/>
            <a:ext cx="4327428" cy="14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lvl="0" algn="ctr">
              <a:defRPr/>
            </a:pPr>
            <a:r>
              <a:rPr kumimoji="0" lang="en-US" altLang="ja-JP"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en-US" altLang="ja-JP"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国土交通省</a:t>
            </a:r>
            <a:r>
              <a:rPr kumimoji="0" lang="en-US" altLang="ja-JP"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dirty="0">
                <a:solidFill>
                  <a:schemeClr val="tx1"/>
                </a:solidFill>
                <a:latin typeface="BIZ UDゴシック" panose="020B0400000000000000" pitchFamily="49" charset="-128"/>
                <a:ea typeface="BIZ UDゴシック" panose="020B0400000000000000" pitchFamily="49" charset="-128"/>
              </a:rPr>
              <a:t>予防保全によるメンテナンスへの転換について</a:t>
            </a:r>
            <a:r>
              <a:rPr lang="en-US" altLang="ja-JP" sz="800" b="1" dirty="0">
                <a:solidFill>
                  <a:schemeClr val="tx1"/>
                </a:solidFill>
                <a:latin typeface="BIZ UDゴシック" panose="020B0400000000000000" pitchFamily="49" charset="-128"/>
                <a:ea typeface="BIZ UDゴシック" panose="020B0400000000000000" pitchFamily="49" charset="-128"/>
              </a:rPr>
              <a:t>』</a:t>
            </a:r>
            <a:r>
              <a:rPr lang="ja-JP" altLang="en-US" sz="800" b="1" dirty="0">
                <a:solidFill>
                  <a:schemeClr val="tx1"/>
                </a:solidFill>
                <a:latin typeface="BIZ UDゴシック" panose="020B0400000000000000" pitchFamily="49" charset="-128"/>
                <a:ea typeface="BIZ UDゴシック" panose="020B0400000000000000" pitchFamily="49" charset="-128"/>
              </a:rPr>
              <a:t>（</a:t>
            </a:r>
            <a:r>
              <a:rPr lang="en-US" altLang="ja-JP" sz="800" b="1" dirty="0">
                <a:solidFill>
                  <a:schemeClr val="tx1"/>
                </a:solidFill>
                <a:latin typeface="BIZ UDゴシック" panose="020B0400000000000000" pitchFamily="49" charset="-128"/>
                <a:ea typeface="BIZ UDゴシック" panose="020B0400000000000000" pitchFamily="49" charset="-128"/>
              </a:rPr>
              <a:t>2020</a:t>
            </a:r>
            <a:r>
              <a:rPr lang="ja-JP" altLang="en-US" sz="800" b="1" dirty="0">
                <a:solidFill>
                  <a:schemeClr val="tx1"/>
                </a:solidFill>
                <a:latin typeface="BIZ UDゴシック" panose="020B0400000000000000" pitchFamily="49" charset="-128"/>
                <a:ea typeface="BIZ UDゴシック" panose="020B0400000000000000" pitchFamily="49" charset="-128"/>
              </a:rPr>
              <a:t>年</a:t>
            </a:r>
            <a:r>
              <a:rPr lang="en-US" altLang="ja-JP" sz="800" b="1" dirty="0">
                <a:solidFill>
                  <a:schemeClr val="tx1"/>
                </a:solidFill>
                <a:latin typeface="BIZ UDゴシック" panose="020B0400000000000000" pitchFamily="49" charset="-128"/>
                <a:ea typeface="BIZ UDゴシック" panose="020B0400000000000000" pitchFamily="49" charset="-128"/>
              </a:rPr>
              <a:t>12</a:t>
            </a:r>
            <a:r>
              <a:rPr lang="ja-JP" altLang="en-US" sz="800" b="1" dirty="0">
                <a:solidFill>
                  <a:schemeClr val="tx1"/>
                </a:solidFill>
                <a:latin typeface="BIZ UDゴシック" panose="020B0400000000000000" pitchFamily="49" charset="-128"/>
                <a:ea typeface="BIZ UDゴシック" panose="020B0400000000000000" pitchFamily="49" charset="-128"/>
              </a:rPr>
              <a:t>月</a:t>
            </a:r>
            <a:r>
              <a:rPr lang="en-US" altLang="ja-JP" sz="800" b="1" dirty="0">
                <a:solidFill>
                  <a:schemeClr val="tx1"/>
                </a:solidFill>
                <a:latin typeface="BIZ UDゴシック" panose="020B0400000000000000" pitchFamily="49" charset="-128"/>
                <a:ea typeface="BIZ UDゴシック" panose="020B0400000000000000" pitchFamily="49" charset="-128"/>
              </a:rPr>
              <a:t>3</a:t>
            </a:r>
            <a:r>
              <a:rPr lang="ja-JP" altLang="en-US" sz="800" b="1" dirty="0">
                <a:solidFill>
                  <a:schemeClr val="tx1"/>
                </a:solidFill>
                <a:latin typeface="BIZ UDゴシック" panose="020B0400000000000000" pitchFamily="49" charset="-128"/>
                <a:ea typeface="BIZ UDゴシック" panose="020B0400000000000000" pitchFamily="49" charset="-128"/>
              </a:rPr>
              <a:t>日）</a:t>
            </a:r>
            <a:endParaRPr kumimoji="0" lang="en-US" altLang="ja-JP" sz="8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4" name="図 23">
            <a:extLst>
              <a:ext uri="{FF2B5EF4-FFF2-40B4-BE49-F238E27FC236}">
                <a16:creationId xmlns:a16="http://schemas.microsoft.com/office/drawing/2014/main" id="{009052E5-B4DE-38A5-44E1-02F69F2546E5}"/>
              </a:ext>
            </a:extLst>
          </p:cNvPr>
          <p:cNvPicPr>
            <a:picLocks noChangeAspect="1"/>
          </p:cNvPicPr>
          <p:nvPr/>
        </p:nvPicPr>
        <p:blipFill>
          <a:blip r:embed="rId3"/>
          <a:srcRect l="9974" t="17166" r="15582" b="21358"/>
          <a:stretch>
            <a:fillRect/>
          </a:stretch>
        </p:blipFill>
        <p:spPr>
          <a:xfrm>
            <a:off x="119110" y="2012870"/>
            <a:ext cx="5400270" cy="3003086"/>
          </a:xfrm>
          <a:prstGeom prst="rect">
            <a:avLst/>
          </a:prstGeom>
          <a:noFill/>
        </p:spPr>
      </p:pic>
      <p:sp>
        <p:nvSpPr>
          <p:cNvPr id="11" name="タイトル 4">
            <a:extLst>
              <a:ext uri="{FF2B5EF4-FFF2-40B4-BE49-F238E27FC236}">
                <a16:creationId xmlns:a16="http://schemas.microsoft.com/office/drawing/2014/main" id="{5757F758-9895-DF6A-E5DC-D7955472C036}"/>
              </a:ext>
            </a:extLst>
          </p:cNvPr>
          <p:cNvSpPr txBox="1">
            <a:spLocks/>
          </p:cNvSpPr>
          <p:nvPr/>
        </p:nvSpPr>
        <p:spPr>
          <a:xfrm>
            <a:off x="27542" y="5968446"/>
            <a:ext cx="1278783"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39700" indent="-139700" algn="l">
              <a:tabLst>
                <a:tab pos="2839720" algn="ctr"/>
              </a:tabLs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●職員定数</a:t>
            </a:r>
            <a:endParaRPr lang="ja-JP"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タイトル 4">
            <a:extLst>
              <a:ext uri="{FF2B5EF4-FFF2-40B4-BE49-F238E27FC236}">
                <a16:creationId xmlns:a16="http://schemas.microsoft.com/office/drawing/2014/main" id="{E96728C1-EA17-2DCE-E9E3-F551769ABA4A}"/>
              </a:ext>
            </a:extLst>
          </p:cNvPr>
          <p:cNvSpPr txBox="1">
            <a:spLocks/>
          </p:cNvSpPr>
          <p:nvPr/>
        </p:nvSpPr>
        <p:spPr>
          <a:xfrm>
            <a:off x="29346" y="1131204"/>
            <a:ext cx="1891626"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39700" indent="-139700" algn="l">
              <a:tabLst>
                <a:tab pos="2839720" algn="ctr"/>
              </a:tabLs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●予防保全対策</a:t>
            </a:r>
            <a:endParaRPr lang="ja-JP"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5" name="タイトル 4">
            <a:extLst>
              <a:ext uri="{FF2B5EF4-FFF2-40B4-BE49-F238E27FC236}">
                <a16:creationId xmlns:a16="http://schemas.microsoft.com/office/drawing/2014/main" id="{430CF0BA-9400-A708-8422-493FF943FD09}"/>
              </a:ext>
            </a:extLst>
          </p:cNvPr>
          <p:cNvSpPr txBox="1">
            <a:spLocks/>
          </p:cNvSpPr>
          <p:nvPr/>
        </p:nvSpPr>
        <p:spPr>
          <a:xfrm>
            <a:off x="5637184" y="1142278"/>
            <a:ext cx="1729881"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39700" indent="-139700" algn="l">
              <a:tabLst>
                <a:tab pos="2839720" algn="ctr"/>
              </a:tabLs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●ＤＸの推進</a:t>
            </a:r>
            <a:endParaRPr lang="ja-JP"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3" name="図 22">
            <a:extLst>
              <a:ext uri="{FF2B5EF4-FFF2-40B4-BE49-F238E27FC236}">
                <a16:creationId xmlns:a16="http://schemas.microsoft.com/office/drawing/2014/main" id="{66AE8A01-7007-5ECF-F535-72CB7DAB791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068885" y="1889366"/>
            <a:ext cx="1654480" cy="1132081"/>
          </a:xfrm>
          <a:prstGeom prst="rect">
            <a:avLst/>
          </a:prstGeom>
        </p:spPr>
      </p:pic>
      <p:sp>
        <p:nvSpPr>
          <p:cNvPr id="27" name="タイトル 4">
            <a:extLst>
              <a:ext uri="{FF2B5EF4-FFF2-40B4-BE49-F238E27FC236}">
                <a16:creationId xmlns:a16="http://schemas.microsoft.com/office/drawing/2014/main" id="{15E42FA0-BC60-5AE8-283E-8665EA3155CD}"/>
              </a:ext>
            </a:extLst>
          </p:cNvPr>
          <p:cNvSpPr txBox="1">
            <a:spLocks/>
          </p:cNvSpPr>
          <p:nvPr/>
        </p:nvSpPr>
        <p:spPr>
          <a:xfrm>
            <a:off x="7837351" y="2928216"/>
            <a:ext cx="2117548"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dirty="0">
                <a:solidFill>
                  <a:schemeClr val="dk1"/>
                </a:solidFill>
                <a:latin typeface="BIZ UDゴシック" panose="020B0400000000000000" pitchFamily="49" charset="-128"/>
                <a:ea typeface="BIZ UDゴシック" panose="020B0400000000000000" pitchFamily="49" charset="-128"/>
              </a:rPr>
              <a:t>走行型トンネル点検車</a:t>
            </a:r>
            <a:endParaRPr lang="ja-JP" altLang="ja-JP" sz="1200" dirty="0">
              <a:solidFill>
                <a:schemeClr val="dk1"/>
              </a:solidFill>
              <a:latin typeface="BIZ UDゴシック" panose="020B0400000000000000" pitchFamily="49" charset="-128"/>
              <a:ea typeface="BIZ UDゴシック" panose="020B0400000000000000" pitchFamily="49" charset="-128"/>
            </a:endParaRPr>
          </a:p>
        </p:txBody>
      </p:sp>
      <p:cxnSp>
        <p:nvCxnSpPr>
          <p:cNvPr id="25" name="直線コネクタ 24">
            <a:extLst>
              <a:ext uri="{FF2B5EF4-FFF2-40B4-BE49-F238E27FC236}">
                <a16:creationId xmlns:a16="http://schemas.microsoft.com/office/drawing/2014/main" id="{0500FF8C-0ABD-01AD-0518-BC6B6B95EBE0}"/>
              </a:ext>
            </a:extLst>
          </p:cNvPr>
          <p:cNvCxnSpPr>
            <a:cxnSpLocks/>
          </p:cNvCxnSpPr>
          <p:nvPr/>
        </p:nvCxnSpPr>
        <p:spPr>
          <a:xfrm flipH="1">
            <a:off x="-23156" y="5976800"/>
            <a:ext cx="990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4F66021-81EB-A72B-3B40-EB72E52EC665}"/>
              </a:ext>
            </a:extLst>
          </p:cNvPr>
          <p:cNvCxnSpPr>
            <a:cxnSpLocks/>
          </p:cNvCxnSpPr>
          <p:nvPr/>
        </p:nvCxnSpPr>
        <p:spPr>
          <a:xfrm>
            <a:off x="5642319" y="1147185"/>
            <a:ext cx="0" cy="4829615"/>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図 15" descr="ゲームの画面&#10;&#10;AI 生成コンテンツは誤りを含む可能性があります。">
            <a:extLst>
              <a:ext uri="{FF2B5EF4-FFF2-40B4-BE49-F238E27FC236}">
                <a16:creationId xmlns:a16="http://schemas.microsoft.com/office/drawing/2014/main" id="{2085B14B-DC9A-3982-7EEF-EB1D5EF91922}"/>
              </a:ext>
            </a:extLst>
          </p:cNvPr>
          <p:cNvPicPr>
            <a:picLocks noChangeAspect="1"/>
          </p:cNvPicPr>
          <p:nvPr/>
        </p:nvPicPr>
        <p:blipFill>
          <a:blip r:embed="rId5">
            <a:extLst>
              <a:ext uri="{28A0092B-C50C-407E-A947-70E740481C1C}">
                <a14:useLocalDpi xmlns:a14="http://schemas.microsoft.com/office/drawing/2010/main" val="0"/>
              </a:ext>
            </a:extLst>
          </a:blip>
          <a:srcRect t="21121" b="25417"/>
          <a:stretch>
            <a:fillRect/>
          </a:stretch>
        </p:blipFill>
        <p:spPr>
          <a:xfrm>
            <a:off x="6950921" y="1899412"/>
            <a:ext cx="672705" cy="359641"/>
          </a:xfrm>
          <a:prstGeom prst="rect">
            <a:avLst/>
          </a:prstGeom>
          <a:solidFill>
            <a:schemeClr val="bg1"/>
          </a:solidFill>
          <a:ln>
            <a:solidFill>
              <a:schemeClr val="tx1"/>
            </a:solidFill>
          </a:ln>
        </p:spPr>
      </p:pic>
      <p:sp>
        <p:nvSpPr>
          <p:cNvPr id="41" name="正方形/長方形 40">
            <a:extLst>
              <a:ext uri="{FF2B5EF4-FFF2-40B4-BE49-F238E27FC236}">
                <a16:creationId xmlns:a16="http://schemas.microsoft.com/office/drawing/2014/main" id="{6A410D79-ABE8-E00A-B957-358E61F3B42C}"/>
              </a:ext>
            </a:extLst>
          </p:cNvPr>
          <p:cNvSpPr/>
          <p:nvPr/>
        </p:nvSpPr>
        <p:spPr>
          <a:xfrm>
            <a:off x="9523986" y="5267741"/>
            <a:ext cx="48351" cy="1465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C1EBAC35-C9D0-772B-5BEF-3CDDB17A857D}"/>
              </a:ext>
            </a:extLst>
          </p:cNvPr>
          <p:cNvSpPr txBox="1"/>
          <p:nvPr/>
        </p:nvSpPr>
        <p:spPr>
          <a:xfrm>
            <a:off x="971251" y="4953009"/>
            <a:ext cx="3676661"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事後保全と予防保全のメンテナンスサイクル</a:t>
            </a:r>
          </a:p>
        </p:txBody>
      </p:sp>
      <p:sp>
        <p:nvSpPr>
          <p:cNvPr id="19" name="テキスト ボックス 18">
            <a:extLst>
              <a:ext uri="{FF2B5EF4-FFF2-40B4-BE49-F238E27FC236}">
                <a16:creationId xmlns:a16="http://schemas.microsoft.com/office/drawing/2014/main" id="{504D22BC-65C7-E939-3C27-421972DF6F97}"/>
              </a:ext>
            </a:extLst>
          </p:cNvPr>
          <p:cNvSpPr txBox="1"/>
          <p:nvPr/>
        </p:nvSpPr>
        <p:spPr>
          <a:xfrm>
            <a:off x="27542" y="300553"/>
            <a:ext cx="360000" cy="846632"/>
          </a:xfrm>
          <a:prstGeom prst="rect">
            <a:avLst/>
          </a:prstGeom>
          <a:solidFill>
            <a:srgbClr val="FF9900"/>
          </a:solidFill>
        </p:spPr>
        <p:txBody>
          <a:bodyPr vert="eaVert" wrap="square" rtlCol="0" anchor="ctr" anchorCtr="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行動計画</a:t>
            </a:r>
          </a:p>
        </p:txBody>
      </p:sp>
      <p:sp>
        <p:nvSpPr>
          <p:cNvPr id="28" name="コンテンツ プレースホルダー 5">
            <a:extLst>
              <a:ext uri="{FF2B5EF4-FFF2-40B4-BE49-F238E27FC236}">
                <a16:creationId xmlns:a16="http://schemas.microsoft.com/office/drawing/2014/main" id="{DE9D1898-4A90-B775-ABCA-13FFE34F103C}"/>
              </a:ext>
            </a:extLst>
          </p:cNvPr>
          <p:cNvSpPr txBox="1">
            <a:spLocks/>
          </p:cNvSpPr>
          <p:nvPr/>
        </p:nvSpPr>
        <p:spPr>
          <a:xfrm>
            <a:off x="8830735" y="-26085"/>
            <a:ext cx="1075265" cy="247961"/>
          </a:xfrm>
          <a:prstGeom prst="rect">
            <a:avLst/>
          </a:prstGeom>
        </p:spPr>
        <p:txBody>
          <a:bodyPr anchor="ctr"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大阪府道路公社</a:t>
            </a:r>
            <a:endParaRPr lang="en-US" altLang="ja-JP" sz="1400" dirty="0">
              <a:latin typeface="BIZ UDゴシック" panose="020B0400000000000000" pitchFamily="49" charset="-128"/>
              <a:ea typeface="BIZ UDゴシック" panose="020B0400000000000000" pitchFamily="49" charset="-128"/>
            </a:endParaRPr>
          </a:p>
        </p:txBody>
      </p:sp>
      <p:pic>
        <p:nvPicPr>
          <p:cNvPr id="29" name="図 28">
            <a:extLst>
              <a:ext uri="{FF2B5EF4-FFF2-40B4-BE49-F238E27FC236}">
                <a16:creationId xmlns:a16="http://schemas.microsoft.com/office/drawing/2014/main" id="{7B542446-0F65-979C-7255-33D4DCCF5EBC}"/>
              </a:ext>
            </a:extLst>
          </p:cNvPr>
          <p:cNvPicPr>
            <a:picLocks noChangeAspect="1"/>
          </p:cNvPicPr>
          <p:nvPr/>
        </p:nvPicPr>
        <p:blipFill rotWithShape="1">
          <a:blip r:embed="rId6"/>
          <a:srcRect l="44911" r="46459" b="5294"/>
          <a:stretch>
            <a:fillRect/>
          </a:stretch>
        </p:blipFill>
        <p:spPr>
          <a:xfrm>
            <a:off x="8586478" y="10682"/>
            <a:ext cx="244257" cy="225784"/>
          </a:xfrm>
          <a:prstGeom prst="rect">
            <a:avLst/>
          </a:prstGeom>
        </p:spPr>
      </p:pic>
      <p:sp>
        <p:nvSpPr>
          <p:cNvPr id="31" name="テキスト ボックス 30">
            <a:extLst>
              <a:ext uri="{FF2B5EF4-FFF2-40B4-BE49-F238E27FC236}">
                <a16:creationId xmlns:a16="http://schemas.microsoft.com/office/drawing/2014/main" id="{C900B082-AE07-E262-6540-FC058EAF0ABC}"/>
              </a:ext>
            </a:extLst>
          </p:cNvPr>
          <p:cNvSpPr txBox="1"/>
          <p:nvPr/>
        </p:nvSpPr>
        <p:spPr>
          <a:xfrm>
            <a:off x="8453688" y="161078"/>
            <a:ext cx="1523432" cy="184666"/>
          </a:xfrm>
          <a:prstGeom prst="rect">
            <a:avLst/>
          </a:prstGeom>
          <a:noFill/>
        </p:spPr>
        <p:txBody>
          <a:bodyPr wrap="square" rtlCol="0">
            <a:spAutoFit/>
          </a:bodyPr>
          <a:lstStyle/>
          <a:p>
            <a:r>
              <a:rPr kumimoji="1" lang="en-US" altLang="ja-JP" sz="600" dirty="0"/>
              <a:t>Osaka</a:t>
            </a:r>
            <a:r>
              <a:rPr kumimoji="1" lang="ja-JP" altLang="en-US" sz="600" dirty="0"/>
              <a:t> </a:t>
            </a:r>
            <a:r>
              <a:rPr kumimoji="1" lang="en-US" altLang="ja-JP" sz="600" dirty="0"/>
              <a:t>Prefectural Road Public Corporation</a:t>
            </a:r>
            <a:endParaRPr kumimoji="1" lang="ja-JP" altLang="en-US" sz="600" dirty="0"/>
          </a:p>
        </p:txBody>
      </p:sp>
      <p:pic>
        <p:nvPicPr>
          <p:cNvPr id="10" name="図 9">
            <a:extLst>
              <a:ext uri="{FF2B5EF4-FFF2-40B4-BE49-F238E27FC236}">
                <a16:creationId xmlns:a16="http://schemas.microsoft.com/office/drawing/2014/main" id="{0F60AB9B-5211-9EB0-6DF2-9620CC4F3810}"/>
              </a:ext>
            </a:extLst>
          </p:cNvPr>
          <p:cNvPicPr>
            <a:picLocks noChangeAspect="1"/>
          </p:cNvPicPr>
          <p:nvPr/>
        </p:nvPicPr>
        <p:blipFill>
          <a:blip r:embed="rId7"/>
          <a:srcRect l="2111" t="1712" r="1770" b="3056"/>
          <a:stretch>
            <a:fillRect/>
          </a:stretch>
        </p:blipFill>
        <p:spPr>
          <a:xfrm>
            <a:off x="5736676" y="3362560"/>
            <a:ext cx="4164419" cy="2099440"/>
          </a:xfrm>
          <a:prstGeom prst="rect">
            <a:avLst/>
          </a:prstGeom>
        </p:spPr>
      </p:pic>
      <p:sp>
        <p:nvSpPr>
          <p:cNvPr id="20" name="正方形/長方形 19">
            <a:extLst>
              <a:ext uri="{FF2B5EF4-FFF2-40B4-BE49-F238E27FC236}">
                <a16:creationId xmlns:a16="http://schemas.microsoft.com/office/drawing/2014/main" id="{02A55A58-546F-CFBB-9F6A-8298516C6984}"/>
              </a:ext>
            </a:extLst>
          </p:cNvPr>
          <p:cNvSpPr/>
          <p:nvPr/>
        </p:nvSpPr>
        <p:spPr>
          <a:xfrm>
            <a:off x="5810540" y="5659526"/>
            <a:ext cx="4052794" cy="325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lvl="0" algn="r">
              <a:defRPr/>
            </a:pPr>
            <a:r>
              <a:rPr kumimoji="0" lang="en-US" altLang="ja-JP"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en-US" altLang="ja-JP"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国土交通省</a:t>
            </a:r>
            <a:r>
              <a:rPr lang="en-US" altLang="ja-JP" sz="8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dirty="0">
                <a:solidFill>
                  <a:schemeClr val="tx1"/>
                </a:solidFill>
                <a:latin typeface="BIZ UDゴシック" panose="020B0400000000000000" pitchFamily="49" charset="-128"/>
                <a:ea typeface="BIZ UDゴシック" panose="020B0400000000000000" pitchFamily="49" charset="-128"/>
              </a:rPr>
              <a:t>遠隔臨場による工事検査に関する実施要領</a:t>
            </a:r>
            <a:r>
              <a:rPr lang="en-US" altLang="ja-JP" sz="800" b="1" dirty="0">
                <a:solidFill>
                  <a:schemeClr val="tx1"/>
                </a:solidFill>
                <a:latin typeface="BIZ UDゴシック" panose="020B0400000000000000" pitchFamily="49" charset="-128"/>
                <a:ea typeface="BIZ UDゴシック" panose="020B0400000000000000" pitchFamily="49" charset="-128"/>
              </a:rPr>
              <a:t>(</a:t>
            </a:r>
            <a:r>
              <a:rPr lang="ja-JP" altLang="en-US" sz="800" b="1" dirty="0">
                <a:solidFill>
                  <a:schemeClr val="tx1"/>
                </a:solidFill>
                <a:latin typeface="BIZ UDゴシック" panose="020B0400000000000000" pitchFamily="49" charset="-128"/>
                <a:ea typeface="BIZ UDゴシック" panose="020B0400000000000000" pitchFamily="49" charset="-128"/>
              </a:rPr>
              <a:t>案</a:t>
            </a:r>
            <a:r>
              <a:rPr lang="en-US" altLang="ja-JP" sz="800" b="1" dirty="0">
                <a:solidFill>
                  <a:schemeClr val="tx1"/>
                </a:solidFill>
                <a:latin typeface="BIZ UDゴシック" panose="020B0400000000000000" pitchFamily="49" charset="-128"/>
                <a:ea typeface="BIZ UDゴシック" panose="020B0400000000000000" pitchFamily="49" charset="-128"/>
              </a:rPr>
              <a:t>)』</a:t>
            </a:r>
            <a:r>
              <a:rPr lang="ja-JP" altLang="en-US" sz="800" b="1" dirty="0">
                <a:solidFill>
                  <a:schemeClr val="tx1"/>
                </a:solidFill>
                <a:latin typeface="BIZ UDゴシック" panose="020B0400000000000000" pitchFamily="49" charset="-128"/>
                <a:ea typeface="BIZ UDゴシック" panose="020B0400000000000000" pitchFamily="49" charset="-128"/>
              </a:rPr>
              <a:t>（</a:t>
            </a:r>
            <a:r>
              <a:rPr lang="en-US" altLang="ja-JP" sz="800" b="1" dirty="0">
                <a:solidFill>
                  <a:schemeClr val="tx1"/>
                </a:solidFill>
                <a:latin typeface="BIZ UDゴシック" panose="020B0400000000000000" pitchFamily="49" charset="-128"/>
                <a:ea typeface="BIZ UDゴシック" panose="020B0400000000000000" pitchFamily="49" charset="-128"/>
              </a:rPr>
              <a:t>2024</a:t>
            </a:r>
            <a:r>
              <a:rPr lang="ja-JP" altLang="en-US" sz="800" b="1" dirty="0">
                <a:solidFill>
                  <a:schemeClr val="tx1"/>
                </a:solidFill>
                <a:latin typeface="BIZ UDゴシック" panose="020B0400000000000000" pitchFamily="49" charset="-128"/>
                <a:ea typeface="BIZ UDゴシック" panose="020B0400000000000000" pitchFamily="49" charset="-128"/>
              </a:rPr>
              <a:t>年</a:t>
            </a:r>
            <a:r>
              <a:rPr lang="en-US" altLang="ja-JP" sz="800" b="1" dirty="0">
                <a:solidFill>
                  <a:schemeClr val="tx1"/>
                </a:solidFill>
                <a:latin typeface="BIZ UDゴシック" panose="020B0400000000000000" pitchFamily="49" charset="-128"/>
                <a:ea typeface="BIZ UDゴシック" panose="020B0400000000000000" pitchFamily="49" charset="-128"/>
              </a:rPr>
              <a:t>3</a:t>
            </a:r>
            <a:r>
              <a:rPr lang="ja-JP" altLang="en-US" sz="800" b="1" dirty="0">
                <a:solidFill>
                  <a:schemeClr val="tx1"/>
                </a:solidFill>
                <a:latin typeface="BIZ UDゴシック" panose="020B0400000000000000" pitchFamily="49" charset="-128"/>
                <a:ea typeface="BIZ UDゴシック" panose="020B0400000000000000" pitchFamily="49" charset="-128"/>
              </a:rPr>
              <a:t>月）</a:t>
            </a:r>
            <a:endParaRPr kumimoji="0" lang="en-US" altLang="ja-JP" sz="8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BDD80E19-8AD6-4678-DA74-EEE0810900BC}"/>
              </a:ext>
            </a:extLst>
          </p:cNvPr>
          <p:cNvSpPr txBox="1"/>
          <p:nvPr/>
        </p:nvSpPr>
        <p:spPr>
          <a:xfrm>
            <a:off x="6076079" y="5456287"/>
            <a:ext cx="3395601" cy="276999"/>
          </a:xfrm>
          <a:prstGeom prst="rect">
            <a:avLst/>
          </a:prstGeom>
          <a:noFill/>
        </p:spPr>
        <p:txBody>
          <a:bodyPr wrap="square">
            <a:spAutoFit/>
          </a:bodyPr>
          <a:lstStyle/>
          <a:p>
            <a:pPr algn="ctr"/>
            <a:r>
              <a:rPr lang="ja-JP" altLang="en-US" sz="1200" dirty="0">
                <a:latin typeface="BIZ UDゴシック" panose="020B0400000000000000" pitchFamily="49" charset="-128"/>
                <a:ea typeface="BIZ UDゴシック" panose="020B0400000000000000" pitchFamily="49" charset="-128"/>
              </a:rPr>
              <a:t>遠隔臨場による工事検査に使用する機器構成</a:t>
            </a:r>
          </a:p>
        </p:txBody>
      </p:sp>
      <p:pic>
        <p:nvPicPr>
          <p:cNvPr id="26" name="図 25" descr="アイコン が含まれている画像&#10;&#10;自動的に生成された説明">
            <a:extLst>
              <a:ext uri="{FF2B5EF4-FFF2-40B4-BE49-F238E27FC236}">
                <a16:creationId xmlns:a16="http://schemas.microsoft.com/office/drawing/2014/main" id="{7063C80D-9041-D4C5-8999-A36879D183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9003" y="460598"/>
            <a:ext cx="540000" cy="540000"/>
          </a:xfrm>
          <a:prstGeom prst="rect">
            <a:avLst/>
          </a:prstGeom>
        </p:spPr>
      </p:pic>
      <p:pic>
        <p:nvPicPr>
          <p:cNvPr id="33" name="図 32" descr="ロゴ が含まれている画像&#10;&#10;AI 生成コンテンツは誤りを含む可能性があります。">
            <a:extLst>
              <a:ext uri="{FF2B5EF4-FFF2-40B4-BE49-F238E27FC236}">
                <a16:creationId xmlns:a16="http://schemas.microsoft.com/office/drawing/2014/main" id="{52725663-A785-BE41-81EC-7E7B3676A2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8730" y="460598"/>
            <a:ext cx="540000" cy="540000"/>
          </a:xfrm>
          <a:prstGeom prst="rect">
            <a:avLst/>
          </a:prstGeom>
        </p:spPr>
      </p:pic>
      <p:pic>
        <p:nvPicPr>
          <p:cNvPr id="34" name="図 33" descr="アイコン&#10;&#10;AI 生成コンテンツは誤りを含む可能性があります。">
            <a:extLst>
              <a:ext uri="{FF2B5EF4-FFF2-40B4-BE49-F238E27FC236}">
                <a16:creationId xmlns:a16="http://schemas.microsoft.com/office/drawing/2014/main" id="{60AC877D-F562-1AE3-9901-A75C04A1B2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39276" y="460598"/>
            <a:ext cx="540000" cy="540000"/>
          </a:xfrm>
          <a:prstGeom prst="rect">
            <a:avLst/>
          </a:prstGeom>
        </p:spPr>
      </p:pic>
      <p:pic>
        <p:nvPicPr>
          <p:cNvPr id="35" name="図 34" descr="アイコン が含まれている画像&#10;&#10;AI 生成コンテンツは誤りを含む可能性があります。">
            <a:extLst>
              <a:ext uri="{FF2B5EF4-FFF2-40B4-BE49-F238E27FC236}">
                <a16:creationId xmlns:a16="http://schemas.microsoft.com/office/drawing/2014/main" id="{1777BBA9-9961-2A43-740B-624CC310A2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48457" y="460598"/>
            <a:ext cx="540000" cy="540000"/>
          </a:xfrm>
          <a:prstGeom prst="rect">
            <a:avLst/>
          </a:prstGeom>
        </p:spPr>
      </p:pic>
    </p:spTree>
    <p:extLst>
      <p:ext uri="{BB962C8B-B14F-4D97-AF65-F5344CB8AC3E}">
        <p14:creationId xmlns:p14="http://schemas.microsoft.com/office/powerpoint/2010/main" val="44350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39D0-3190-B3C5-65A6-77DA5CA7088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A94B712-FA22-FD36-B784-D69655A5525B}"/>
              </a:ext>
            </a:extLst>
          </p:cNvPr>
          <p:cNvSpPr txBox="1">
            <a:spLocks/>
          </p:cNvSpPr>
          <p:nvPr/>
        </p:nvSpPr>
        <p:spPr>
          <a:xfrm>
            <a:off x="0" y="14151"/>
            <a:ext cx="5262665"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defRPr/>
            </a:pPr>
            <a:r>
              <a:rPr kumimoji="0"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Ⅵ</a:t>
            </a:r>
            <a:r>
              <a:rPr kumimoji="0"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まとめ</a:t>
            </a:r>
          </a:p>
        </p:txBody>
      </p:sp>
      <p:sp>
        <p:nvSpPr>
          <p:cNvPr id="4" name="タイトル 4">
            <a:extLst>
              <a:ext uri="{FF2B5EF4-FFF2-40B4-BE49-F238E27FC236}">
                <a16:creationId xmlns:a16="http://schemas.microsoft.com/office/drawing/2014/main" id="{40B19353-AD98-0980-1FAA-980F14C3EBB2}"/>
              </a:ext>
            </a:extLst>
          </p:cNvPr>
          <p:cNvSpPr txBox="1">
            <a:spLocks/>
          </p:cNvSpPr>
          <p:nvPr/>
        </p:nvSpPr>
        <p:spPr>
          <a:xfrm>
            <a:off x="194553" y="359044"/>
            <a:ext cx="9295125"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中期経営計画に掲げた各行動計画の目標実現に向け、役職員が一丸となって取り組みます。</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6" name="表 5">
            <a:extLst>
              <a:ext uri="{FF2B5EF4-FFF2-40B4-BE49-F238E27FC236}">
                <a16:creationId xmlns:a16="http://schemas.microsoft.com/office/drawing/2014/main" id="{7DFB2221-DF53-7753-9D99-0F0FBCEC5D1F}"/>
              </a:ext>
            </a:extLst>
          </p:cNvPr>
          <p:cNvGraphicFramePr>
            <a:graphicFrameLocks noGrp="1"/>
          </p:cNvGraphicFramePr>
          <p:nvPr>
            <p:extLst>
              <p:ext uri="{D42A27DB-BD31-4B8C-83A1-F6EECF244321}">
                <p14:modId xmlns:p14="http://schemas.microsoft.com/office/powerpoint/2010/main" val="2955650669"/>
              </p:ext>
            </p:extLst>
          </p:nvPr>
        </p:nvGraphicFramePr>
        <p:xfrm>
          <a:off x="164936" y="1009917"/>
          <a:ext cx="9686200" cy="5314073"/>
        </p:xfrm>
        <a:graphic>
          <a:graphicData uri="http://schemas.openxmlformats.org/drawingml/2006/table">
            <a:tbl>
              <a:tblPr firstRow="1" firstCol="1" bandRow="1">
                <a:tableStyleId>{5C22544A-7EE6-4342-B048-85BDC9FD1C3A}</a:tableStyleId>
              </a:tblPr>
              <a:tblGrid>
                <a:gridCol w="1780596">
                  <a:extLst>
                    <a:ext uri="{9D8B030D-6E8A-4147-A177-3AD203B41FA5}">
                      <a16:colId xmlns:a16="http://schemas.microsoft.com/office/drawing/2014/main" val="1459267289"/>
                    </a:ext>
                  </a:extLst>
                </a:gridCol>
                <a:gridCol w="233788">
                  <a:extLst>
                    <a:ext uri="{9D8B030D-6E8A-4147-A177-3AD203B41FA5}">
                      <a16:colId xmlns:a16="http://schemas.microsoft.com/office/drawing/2014/main" val="246392647"/>
                    </a:ext>
                  </a:extLst>
                </a:gridCol>
                <a:gridCol w="2438400">
                  <a:extLst>
                    <a:ext uri="{9D8B030D-6E8A-4147-A177-3AD203B41FA5}">
                      <a16:colId xmlns:a16="http://schemas.microsoft.com/office/drawing/2014/main" val="3763778798"/>
                    </a:ext>
                  </a:extLst>
                </a:gridCol>
                <a:gridCol w="4008120">
                  <a:extLst>
                    <a:ext uri="{9D8B030D-6E8A-4147-A177-3AD203B41FA5}">
                      <a16:colId xmlns:a16="http://schemas.microsoft.com/office/drawing/2014/main" val="2112410959"/>
                    </a:ext>
                  </a:extLst>
                </a:gridCol>
                <a:gridCol w="1225296">
                  <a:extLst>
                    <a:ext uri="{9D8B030D-6E8A-4147-A177-3AD203B41FA5}">
                      <a16:colId xmlns:a16="http://schemas.microsoft.com/office/drawing/2014/main" val="1793874344"/>
                    </a:ext>
                  </a:extLst>
                </a:gridCol>
              </a:tblGrid>
              <a:tr h="481987">
                <a:tc>
                  <a:txBody>
                    <a:bodyPr/>
                    <a:lstStyle/>
                    <a:p>
                      <a:pPr algn="ctr"/>
                      <a:r>
                        <a:rPr kumimoji="1" lang="ja-JP" altLang="en-US" sz="1200" dirty="0">
                          <a:latin typeface="BIZ UDゴシック" panose="020B0400000000000000" pitchFamily="49" charset="-128"/>
                          <a:ea typeface="BIZ UDゴシック" panose="020B0400000000000000" pitchFamily="49" charset="-128"/>
                        </a:rPr>
                        <a:t>基本方針</a:t>
                      </a:r>
                    </a:p>
                  </a:txBody>
                  <a:tcPr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marL="0" indent="0" algn="ctr">
                        <a:lnSpc>
                          <a:spcPct val="100000"/>
                        </a:lnSpc>
                        <a:buNone/>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行動計画</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a:txBody>
                    <a:bodyPr/>
                    <a:lstStyle/>
                    <a:p>
                      <a:pPr marL="0" indent="0" algn="ctr">
                        <a:lnSpc>
                          <a:spcPct val="100000"/>
                        </a:lnSpc>
                        <a:buNone/>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数値目標</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ctr">
                        <a:lnSpc>
                          <a:spcPct val="100000"/>
                        </a:lnSpc>
                        <a:buNone/>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≪現状値</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2028</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a:txBody>
                    <a:bodyPr/>
                    <a:lstStyle/>
                    <a:p>
                      <a:pPr marL="0" indent="0" algn="ctr">
                        <a:lnSpc>
                          <a:spcPct val="100000"/>
                        </a:lnSpc>
                        <a:buNone/>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ＳＤＧｓとの</a:t>
                      </a:r>
                      <a:b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関連</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992804033"/>
                  </a:ext>
                </a:extLst>
              </a:tr>
              <a:tr h="337901">
                <a:tc rowSpan="7">
                  <a:txBody>
                    <a:bodyPr/>
                    <a:lstStyle/>
                    <a:p>
                      <a:pPr algn="l" defTabSz="914400">
                        <a:lnSpc>
                          <a:spcPct val="100000"/>
                        </a:lnSpc>
                        <a:spcAft>
                          <a:spcPts val="0"/>
                        </a:spcAft>
                        <a:defRPr/>
                      </a:pPr>
                      <a:r>
                        <a:rPr kumimoji="0" lang="ja-JP" altLang="en-US"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１．道路の安全・安心・ </a:t>
                      </a:r>
                      <a:endParaRPr kumimoji="0" lang="en-US" altLang="ja-JP"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algn="l" defTabSz="914400">
                        <a:lnSpc>
                          <a:spcPct val="100000"/>
                        </a:lnSpc>
                        <a:spcAft>
                          <a:spcPts val="0"/>
                        </a:spcAft>
                        <a:defRPr/>
                      </a:pPr>
                      <a:r>
                        <a:rPr kumimoji="0" lang="en-US" altLang="ja-JP"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en-US" altLang="ja-JP"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快適性の確保</a:t>
                      </a: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200" kern="1200" dirty="0">
                          <a:solidFill>
                            <a:schemeClr val="dk1"/>
                          </a:solidFill>
                          <a:effectLst/>
                          <a:latin typeface="BIZ UDゴシック" panose="020B0400000000000000" pitchFamily="49" charset="-128"/>
                          <a:ea typeface="BIZ UDゴシック" panose="020B0400000000000000" pitchFamily="49" charset="-128"/>
                          <a:cs typeface="+mn-cs"/>
                        </a:rPr>
                        <a:t>①</a:t>
                      </a: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r>
                        <a:rPr kumimoji="1" lang="ja-JP" altLang="en-US" sz="1200" kern="1200" dirty="0">
                          <a:solidFill>
                            <a:schemeClr val="dk1"/>
                          </a:solidFill>
                          <a:effectLst/>
                          <a:latin typeface="BIZ UDゴシック" panose="020B0400000000000000" pitchFamily="49" charset="-128"/>
                          <a:ea typeface="BIZ UDゴシック" panose="020B0400000000000000" pitchFamily="49" charset="-128"/>
                          <a:cs typeface="+mn-cs"/>
                        </a:rPr>
                        <a:t>計画的な点検や維持</a:t>
                      </a:r>
                      <a:r>
                        <a:rPr kumimoji="1" lang="ja-JP" altLang="en-US" sz="1200" kern="1200" dirty="0">
                          <a:solidFill>
                            <a:schemeClr val="tx1"/>
                          </a:solidFill>
                          <a:effectLst/>
                          <a:latin typeface="BIZ UDゴシック" panose="020B0400000000000000" pitchFamily="49" charset="-128"/>
                          <a:ea typeface="BIZ UDゴシック" panose="020B0400000000000000" pitchFamily="49" charset="-128"/>
                          <a:cs typeface="+mn-cs"/>
                        </a:rPr>
                        <a:t>補修</a:t>
                      </a:r>
                      <a:r>
                        <a:rPr kumimoji="1" lang="ja-JP" altLang="en-US" sz="1200" kern="1200" dirty="0">
                          <a:solidFill>
                            <a:schemeClr val="dk1"/>
                          </a:solidFill>
                          <a:effectLst/>
                          <a:latin typeface="BIZ UDゴシック" panose="020B0400000000000000" pitchFamily="49" charset="-128"/>
                          <a:ea typeface="BIZ UDゴシック" panose="020B0400000000000000" pitchFamily="49" charset="-128"/>
                          <a:cs typeface="+mn-cs"/>
                        </a:rPr>
                        <a:t>の実施</a:t>
                      </a: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rowSpan="7">
                  <a:txBody>
                    <a:bodyPr/>
                    <a:lstStyle/>
                    <a:p>
                      <a:pPr marL="171450" indent="-171450">
                        <a:spcBef>
                          <a:spcPts val="600"/>
                        </a:spcBef>
                        <a:buFont typeface="Wingdings" panose="05000000000000000000" pitchFamily="2" charset="2"/>
                        <a:buChar char="Ø"/>
                      </a:pP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箕面有料道路の設備更新進捗率 ７％  ⇒ </a:t>
                      </a:r>
                      <a:r>
                        <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rPr>
                        <a:t>35</a:t>
                      </a: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a:t>
                      </a:r>
                      <a:br>
                        <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rPr>
                      </a:br>
                      <a:r>
                        <a:rPr kumimoji="1" lang="en-US" altLang="ja-JP" sz="900"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900" kern="1200" dirty="0">
                          <a:solidFill>
                            <a:schemeClr val="tx1"/>
                          </a:solidFill>
                          <a:effectLst/>
                          <a:latin typeface="BIZ UDゴシック" panose="020B0400000000000000" pitchFamily="49" charset="-128"/>
                          <a:ea typeface="BIZ UDゴシック" panose="020B0400000000000000" pitchFamily="49" charset="-128"/>
                          <a:cs typeface="+mn-cs"/>
                        </a:rPr>
                        <a:t>料金徴収期間満了までの設備更新費用を</a:t>
                      </a:r>
                      <a:r>
                        <a:rPr kumimoji="1" lang="en-US" altLang="ja-JP" sz="900" kern="1200" dirty="0">
                          <a:solidFill>
                            <a:schemeClr val="tx1"/>
                          </a:solidFill>
                          <a:effectLst/>
                          <a:latin typeface="BIZ UDゴシック" panose="020B0400000000000000" pitchFamily="49" charset="-128"/>
                          <a:ea typeface="BIZ UDゴシック" panose="020B0400000000000000" pitchFamily="49" charset="-128"/>
                          <a:cs typeface="+mn-cs"/>
                        </a:rPr>
                        <a:t>100</a:t>
                      </a:r>
                      <a:r>
                        <a:rPr kumimoji="1" lang="ja-JP" altLang="en-US" sz="900" kern="1200" dirty="0">
                          <a:solidFill>
                            <a:schemeClr val="tx1"/>
                          </a:solidFill>
                          <a:effectLst/>
                          <a:latin typeface="BIZ UDゴシック" panose="020B0400000000000000" pitchFamily="49" charset="-128"/>
                          <a:ea typeface="BIZ UDゴシック" panose="020B0400000000000000" pitchFamily="49" charset="-128"/>
                          <a:cs typeface="+mn-cs"/>
                        </a:rPr>
                        <a:t>％とした場合の割合</a:t>
                      </a:r>
                      <a:br>
                        <a:rPr kumimoji="1" lang="en-US" altLang="ja-JP" sz="900" kern="1200" dirty="0">
                          <a:solidFill>
                            <a:schemeClr val="tx1"/>
                          </a:solidFill>
                          <a:effectLst/>
                          <a:latin typeface="BIZ UDゴシック" panose="020B0400000000000000" pitchFamily="49" charset="-128"/>
                          <a:ea typeface="BIZ UDゴシック" panose="020B0400000000000000" pitchFamily="49" charset="-128"/>
                          <a:cs typeface="+mn-cs"/>
                        </a:rPr>
                      </a:br>
                      <a:r>
                        <a:rPr kumimoji="1" lang="en-US" altLang="ja-JP" sz="900"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900" kern="1200" dirty="0">
                          <a:solidFill>
                            <a:schemeClr val="tx1"/>
                          </a:solidFill>
                          <a:effectLst/>
                          <a:latin typeface="BIZ UDゴシック" panose="020B0400000000000000" pitchFamily="49" charset="-128"/>
                          <a:ea typeface="BIZ UDゴシック" panose="020B0400000000000000" pitchFamily="49" charset="-128"/>
                          <a:cs typeface="+mn-cs"/>
                        </a:rPr>
                        <a:t>監視制御設備等、利用者の安全確保に直結する設備の更新を優先して</a:t>
                      </a:r>
                      <a:br>
                        <a:rPr kumimoji="1" lang="en-US" altLang="ja-JP" sz="900" kern="1200" dirty="0">
                          <a:solidFill>
                            <a:schemeClr val="tx1"/>
                          </a:solidFill>
                          <a:effectLst/>
                          <a:latin typeface="BIZ UDゴシック" panose="020B0400000000000000" pitchFamily="49" charset="-128"/>
                          <a:ea typeface="BIZ UDゴシック" panose="020B0400000000000000" pitchFamily="49" charset="-128"/>
                          <a:cs typeface="+mn-cs"/>
                        </a:rPr>
                      </a:br>
                      <a:r>
                        <a:rPr kumimoji="1" lang="ja-JP" altLang="en-US" sz="900" kern="1200" dirty="0">
                          <a:solidFill>
                            <a:schemeClr val="tx1"/>
                          </a:solidFill>
                          <a:effectLst/>
                          <a:latin typeface="BIZ UDゴシック" panose="020B0400000000000000" pitchFamily="49" charset="-128"/>
                          <a:ea typeface="BIZ UDゴシック" panose="020B0400000000000000" pitchFamily="49" charset="-128"/>
                          <a:cs typeface="+mn-cs"/>
                        </a:rPr>
                        <a:t>　実施</a:t>
                      </a:r>
                      <a:endParaRPr kumimoji="1" lang="en-US" altLang="ja-JP" sz="900"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171450" indent="-171450">
                        <a:spcBef>
                          <a:spcPts val="600"/>
                        </a:spcBef>
                        <a:buFont typeface="Wingdings" panose="05000000000000000000" pitchFamily="2" charset="2"/>
                        <a:buChar char="Ø"/>
                      </a:pP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管理上の瑕疵に起因する事故件数　      ０件</a:t>
                      </a:r>
                      <a:endPar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171450" indent="-171450">
                        <a:spcBef>
                          <a:spcPts val="600"/>
                        </a:spcBef>
                        <a:buFont typeface="Wingdings" panose="05000000000000000000" pitchFamily="2" charset="2"/>
                        <a:buChar char="Ø"/>
                      </a:pP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逆走事案に起因する事故件数  　　　　　０件</a:t>
                      </a:r>
                      <a:endPar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rowSpan="7">
                  <a:txBody>
                    <a:bodyPr/>
                    <a:lstStyle/>
                    <a:p>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14131598"/>
                  </a:ext>
                </a:extLst>
              </a:tr>
              <a:tr h="345103">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BIZ UDゴシック" panose="020B0400000000000000" pitchFamily="49" charset="-128"/>
                          <a:ea typeface="BIZ UDゴシック" panose="020B0400000000000000" pitchFamily="49" charset="-128"/>
                          <a:cs typeface="+mn-cs"/>
                        </a:rPr>
                        <a:t>②</a:t>
                      </a: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お客様が快適にご利用できる</a:t>
                      </a:r>
                      <a:r>
                        <a:rPr kumimoji="1" lang="ja-JP" altLang="en-US" sz="1200" kern="1200" dirty="0">
                          <a:solidFill>
                            <a:schemeClr val="dk1"/>
                          </a:solidFill>
                          <a:effectLst/>
                          <a:latin typeface="BIZ UDゴシック" panose="020B0400000000000000" pitchFamily="49" charset="-128"/>
                          <a:ea typeface="BIZ UDゴシック" panose="020B0400000000000000" pitchFamily="49" charset="-128"/>
                          <a:cs typeface="+mn-cs"/>
                        </a:rPr>
                        <a:t>道路サービスの提供</a:t>
                      </a: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63854413"/>
                  </a:ext>
                </a:extLst>
              </a:tr>
              <a:tr h="337901">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BIZ UDゴシック" panose="020B0400000000000000" pitchFamily="49" charset="-128"/>
                          <a:ea typeface="BIZ UDゴシック" panose="020B0400000000000000" pitchFamily="49" charset="-128"/>
                          <a:cs typeface="+mn-cs"/>
                        </a:rPr>
                        <a:t>③</a:t>
                      </a: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BIZ UDゴシック" panose="020B0400000000000000" pitchFamily="49" charset="-128"/>
                          <a:ea typeface="BIZ UDゴシック" panose="020B0400000000000000" pitchFamily="49" charset="-128"/>
                          <a:cs typeface="+mn-cs"/>
                        </a:rPr>
                        <a:t>誤進入</a:t>
                      </a:r>
                      <a:r>
                        <a:rPr kumimoji="1" lang="en-US" altLang="ja-JP" sz="1200"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1200" kern="1200" dirty="0">
                          <a:solidFill>
                            <a:schemeClr val="tx1"/>
                          </a:solidFill>
                          <a:effectLst/>
                          <a:latin typeface="BIZ UDゴシック" panose="020B0400000000000000" pitchFamily="49" charset="-128"/>
                          <a:ea typeface="BIZ UDゴシック" panose="020B0400000000000000" pitchFamily="49" charset="-128"/>
                          <a:cs typeface="+mn-cs"/>
                        </a:rPr>
                        <a:t>逆走</a:t>
                      </a:r>
                      <a:r>
                        <a:rPr kumimoji="1" lang="en-US" altLang="ja-JP" sz="1200"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1200" kern="1200" dirty="0">
                          <a:solidFill>
                            <a:schemeClr val="tx1"/>
                          </a:solidFill>
                          <a:effectLst/>
                          <a:latin typeface="BIZ UDゴシック" panose="020B0400000000000000" pitchFamily="49" charset="-128"/>
                          <a:ea typeface="BIZ UDゴシック" panose="020B0400000000000000" pitchFamily="49" charset="-128"/>
                          <a:cs typeface="+mn-cs"/>
                        </a:rPr>
                        <a:t>対策</a:t>
                      </a:r>
                      <a:endParaRPr kumimoji="1" lang="ja-JP" altLang="ja-JP" sz="12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dk1"/>
                        </a:solidFill>
                        <a:effectLst/>
                        <a:latin typeface="BIZ UDゴシック" panose="020B0400000000000000" pitchFamily="49" charset="-128"/>
                        <a:ea typeface="BIZ UDゴシック" panose="020B0400000000000000" pitchFamily="49" charset="-128"/>
                        <a:cs typeface="+mn-cs"/>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765428496"/>
                  </a:ext>
                </a:extLst>
              </a:tr>
              <a:tr h="337901">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BIZ UDゴシック" panose="020B0400000000000000" pitchFamily="49" charset="-128"/>
                          <a:ea typeface="BIZ UDゴシック" panose="020B0400000000000000" pitchFamily="49" charset="-128"/>
                        </a:rPr>
                        <a:t>④</a:t>
                      </a: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rPr>
                        <a:t>防災訓練の実施</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199623043"/>
                  </a:ext>
                </a:extLst>
              </a:tr>
              <a:tr h="345103">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BIZ UDゴシック" panose="020B0400000000000000" pitchFamily="49" charset="-128"/>
                          <a:ea typeface="BIZ UDゴシック" panose="020B0400000000000000" pitchFamily="49" charset="-128"/>
                        </a:rPr>
                        <a:t>⑤</a:t>
                      </a: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R w="3175" cap="flat" cmpd="sng" algn="ctr">
                      <a:solidFill>
                        <a:schemeClr val="bg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latin typeface="BIZ UDゴシック" panose="020B0400000000000000" pitchFamily="49" charset="-128"/>
                          <a:ea typeface="BIZ UDゴシック" panose="020B0400000000000000" pitchFamily="49" charset="-128"/>
                        </a:rPr>
                        <a:t>箕面有料道路の</a:t>
                      </a:r>
                      <a:r>
                        <a:rPr lang="ja-JP" altLang="en-US" sz="1200" kern="100" dirty="0">
                          <a:solidFill>
                            <a:schemeClr val="tx1"/>
                          </a:solidFill>
                          <a:effectLst/>
                          <a:latin typeface="BIZ UDゴシック" panose="020B0400000000000000" pitchFamily="49" charset="-128"/>
                          <a:ea typeface="BIZ UDゴシック" panose="020B0400000000000000" pitchFamily="49" charset="-128"/>
                        </a:rPr>
                        <a:t>ＡＩカメラ導入</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73457902"/>
                  </a:ext>
                </a:extLst>
              </a:tr>
              <a:tr h="345103">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BIZ UDゴシック" panose="020B0400000000000000" pitchFamily="49" charset="-128"/>
                          <a:ea typeface="BIZ UDゴシック" panose="020B0400000000000000" pitchFamily="49" charset="-128"/>
                        </a:rPr>
                        <a:t>⑥</a:t>
                      </a: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rPr>
                        <a:t>鳥飼仁和寺大橋有料道路の大阪府への引継ぎ</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32171894"/>
                  </a:ext>
                </a:extLst>
              </a:tr>
              <a:tr h="337901">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BIZ UDゴシック" panose="020B0400000000000000" pitchFamily="49" charset="-128"/>
                          <a:ea typeface="BIZ UDゴシック" panose="020B0400000000000000" pitchFamily="49" charset="-128"/>
                        </a:rPr>
                        <a:t>⑦</a:t>
                      </a: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BIZ UDゴシック" panose="020B0400000000000000" pitchFamily="49" charset="-128"/>
                          <a:ea typeface="BIZ UDゴシック" panose="020B0400000000000000" pitchFamily="49" charset="-128"/>
                        </a:rPr>
                        <a:t>箕面有料道路のＥＴＣ専用化</a:t>
                      </a:r>
                      <a:r>
                        <a:rPr lang="ja-JP" altLang="en-US" sz="1200" kern="100" dirty="0">
                          <a:solidFill>
                            <a:schemeClr val="tx1"/>
                          </a:solidFill>
                          <a:effectLst/>
                          <a:latin typeface="BIZ UDゴシック" panose="020B0400000000000000" pitchFamily="49" charset="-128"/>
                          <a:ea typeface="BIZ UDゴシック" panose="020B0400000000000000" pitchFamily="49" charset="-128"/>
                        </a:rPr>
                        <a:t>を</a:t>
                      </a:r>
                      <a:r>
                        <a:rPr lang="ja-JP" altLang="en-US" sz="1200" kern="100" dirty="0">
                          <a:effectLst/>
                          <a:latin typeface="BIZ UDゴシック" panose="020B0400000000000000" pitchFamily="49" charset="-128"/>
                          <a:ea typeface="BIZ UDゴシック" panose="020B0400000000000000" pitchFamily="49" charset="-128"/>
                        </a:rPr>
                        <a:t>　推進</a:t>
                      </a: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51748193"/>
                  </a:ext>
                </a:extLst>
              </a:tr>
              <a:tr h="792000">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２．持続可能</a:t>
                      </a:r>
                      <a:r>
                        <a:rPr lang="ja-JP" altLang="en-US" sz="12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な公社</a:t>
                      </a:r>
                      <a:endParaRPr lang="en-US" altLang="ja-JP" sz="12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経営の推進</a:t>
                      </a:r>
                      <a:endParaRPr kumimoji="0" lang="en-US" altLang="ja-JP" sz="1200" b="1" i="0" u="none" strike="noStrike" kern="1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BIZ UDゴシック" panose="020B0400000000000000" pitchFamily="49" charset="-128"/>
                          <a:ea typeface="BIZ UDゴシック" panose="020B0400000000000000" pitchFamily="49" charset="-128"/>
                        </a:rPr>
                        <a:t>⑧</a:t>
                      </a:r>
                      <a:endParaRPr lang="en-US" altLang="ja-JP" sz="1200" kern="100" dirty="0">
                        <a:effectLst/>
                        <a:latin typeface="BIZ UDゴシック" panose="020B0400000000000000" pitchFamily="49" charset="-128"/>
                        <a:ea typeface="BIZ UDゴシック" panose="020B0400000000000000" pitchFamily="49" charset="-128"/>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tab pos="2839720" algn="ctr"/>
                        </a:tabLst>
                        <a:defRP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知名度向上・利用促進</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4">
                        <a:lumMod val="20000"/>
                        <a:lumOff val="80000"/>
                      </a:schemeClr>
                    </a:solidFill>
                  </a:tcPr>
                </a:tc>
                <a:tc rowSpan="3">
                  <a:txBody>
                    <a:bodyPr/>
                    <a:lstStyle/>
                    <a:p>
                      <a:pPr marL="171450" indent="-171450" algn="l">
                        <a:spcBef>
                          <a:spcPts val="600"/>
                        </a:spcBef>
                        <a:buFont typeface="Wingdings" panose="05000000000000000000" pitchFamily="2" charset="2"/>
                        <a:buChar char="Ø"/>
                        <a:tabLst>
                          <a:tab pos="2839720" algn="ctr"/>
                        </a:tabLst>
                      </a:pP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日平均交通量</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箕面</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11,284</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台 ⇒ </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11,400</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台</a:t>
                      </a:r>
                      <a:endPar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71450" indent="-171450" algn="l">
                        <a:spcBef>
                          <a:spcPts val="600"/>
                        </a:spcBef>
                        <a:buFont typeface="Wingdings" panose="05000000000000000000" pitchFamily="2" charset="2"/>
                        <a:buChar char="Ø"/>
                        <a:tabLst>
                          <a:tab pos="2839720" algn="ctr"/>
                        </a:tabLst>
                      </a:pP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公社ＳＮＳのフォロワー数  約</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1,800</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人⇒ </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2,400</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人　　　　　　　</a:t>
                      </a:r>
                      <a:endPar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171450" indent="-171450">
                        <a:spcBef>
                          <a:spcPts val="600"/>
                        </a:spcBef>
                        <a:buFont typeface="Wingdings" panose="05000000000000000000" pitchFamily="2" charset="2"/>
                        <a:buChar char="Ø"/>
                      </a:pP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照明ＬＥＤ化による使用電力量削減　 </a:t>
                      </a:r>
                      <a:endPar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176213" indent="0">
                        <a:spcBef>
                          <a:spcPts val="600"/>
                        </a:spcBef>
                        <a:buFont typeface="Wingdings" panose="05000000000000000000" pitchFamily="2" charset="2"/>
                        <a:buNone/>
                      </a:pP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　　　　　　　　　　　　　　</a:t>
                      </a:r>
                      <a:r>
                        <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rPr>
                        <a:t>2025</a:t>
                      </a:r>
                      <a:r>
                        <a:rPr kumimoji="1" lang="ja-JP" altLang="en-US" sz="1150" kern="1200" dirty="0">
                          <a:solidFill>
                            <a:schemeClr val="tx1"/>
                          </a:solidFill>
                          <a:effectLst/>
                          <a:latin typeface="BIZ UDゴシック" panose="020B0400000000000000" pitchFamily="49" charset="-128"/>
                          <a:ea typeface="BIZ UDゴシック" panose="020B0400000000000000" pitchFamily="49" charset="-128"/>
                          <a:cs typeface="+mn-cs"/>
                        </a:rPr>
                        <a:t>年度末から▲</a:t>
                      </a:r>
                      <a:r>
                        <a:rPr kumimoji="1" lang="en-US" altLang="ja-JP" sz="1150" kern="1200" dirty="0">
                          <a:solidFill>
                            <a:schemeClr val="tx1"/>
                          </a:solidFill>
                          <a:effectLst/>
                          <a:latin typeface="BIZ UDゴシック" panose="020B0400000000000000" pitchFamily="49" charset="-128"/>
                          <a:ea typeface="BIZ UDゴシック" panose="020B0400000000000000" pitchFamily="49" charset="-128"/>
                          <a:cs typeface="+mn-cs"/>
                        </a:rPr>
                        <a:t>27%</a:t>
                      </a:r>
                    </a:p>
                    <a:p>
                      <a:pPr marL="176213" indent="-84138">
                        <a:spcBef>
                          <a:spcPts val="600"/>
                        </a:spcBef>
                        <a:buFont typeface="Wingdings" panose="05000000000000000000" pitchFamily="2" charset="2"/>
                        <a:buNone/>
                      </a:pPr>
                      <a:r>
                        <a:rPr kumimoji="1" lang="en-US" altLang="ja-JP" sz="900"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en-US" sz="900" kern="1200" dirty="0">
                          <a:solidFill>
                            <a:srgbClr val="FF0000"/>
                          </a:solidFill>
                          <a:effectLst/>
                          <a:latin typeface="BIZ UDゴシック" panose="020B0400000000000000" pitchFamily="49" charset="-128"/>
                          <a:ea typeface="BIZ UDゴシック" panose="020B0400000000000000" pitchFamily="49" charset="-128"/>
                          <a:cs typeface="+mn-cs"/>
                        </a:rPr>
                        <a:t>照明ＬＥＤ化による電力使用量削減分のほか、</a:t>
                      </a:r>
                      <a:br>
                        <a:rPr kumimoji="1" lang="en-US" altLang="ja-JP" sz="900" kern="1200" dirty="0">
                          <a:solidFill>
                            <a:srgbClr val="FF0000"/>
                          </a:solidFill>
                          <a:effectLst/>
                          <a:latin typeface="BIZ UDゴシック" panose="020B0400000000000000" pitchFamily="49" charset="-128"/>
                          <a:ea typeface="BIZ UDゴシック" panose="020B0400000000000000" pitchFamily="49" charset="-128"/>
                          <a:cs typeface="+mn-cs"/>
                        </a:rPr>
                      </a:br>
                      <a:r>
                        <a:rPr kumimoji="1" lang="ja-JP" altLang="en-US" sz="900" kern="1200" dirty="0">
                          <a:solidFill>
                            <a:srgbClr val="FF0000"/>
                          </a:solidFill>
                          <a:effectLst/>
                          <a:latin typeface="BIZ UDゴシック" panose="020B0400000000000000" pitchFamily="49" charset="-128"/>
                          <a:ea typeface="BIZ UDゴシック" panose="020B0400000000000000" pitchFamily="49" charset="-128"/>
                          <a:cs typeface="+mn-cs"/>
                        </a:rPr>
                        <a:t>走行型トンネル点検車等を含めたコスト縮減額</a:t>
                      </a:r>
                      <a:r>
                        <a:rPr kumimoji="1" lang="en-US" altLang="ja-JP" sz="900"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en-US" sz="900" kern="1200" dirty="0">
                          <a:solidFill>
                            <a:srgbClr val="FF0000"/>
                          </a:solidFill>
                          <a:effectLst/>
                          <a:latin typeface="BIZ UDゴシック" panose="020B0400000000000000" pitchFamily="49" charset="-128"/>
                          <a:ea typeface="BIZ UDゴシック" panose="020B0400000000000000" pitchFamily="49" charset="-128"/>
                          <a:cs typeface="+mn-cs"/>
                        </a:rPr>
                        <a:t>期間合計：</a:t>
                      </a:r>
                      <a:r>
                        <a:rPr kumimoji="1" lang="en-US" altLang="ja-JP" sz="900" kern="1200" dirty="0">
                          <a:solidFill>
                            <a:srgbClr val="FF0000"/>
                          </a:solidFill>
                          <a:effectLst/>
                          <a:latin typeface="BIZ UDゴシック" panose="020B0400000000000000" pitchFamily="49" charset="-128"/>
                          <a:ea typeface="BIZ UDゴシック" panose="020B0400000000000000" pitchFamily="49" charset="-128"/>
                          <a:cs typeface="+mn-cs"/>
                        </a:rPr>
                        <a:t>5.66</a:t>
                      </a:r>
                      <a:r>
                        <a:rPr kumimoji="1" lang="ja-JP" altLang="en-US" sz="900" kern="1200" dirty="0">
                          <a:solidFill>
                            <a:srgbClr val="FF0000"/>
                          </a:solidFill>
                          <a:effectLst/>
                          <a:latin typeface="BIZ UDゴシック" panose="020B0400000000000000" pitchFamily="49" charset="-128"/>
                          <a:ea typeface="BIZ UDゴシック" panose="020B0400000000000000" pitchFamily="49" charset="-128"/>
                          <a:cs typeface="+mn-cs"/>
                        </a:rPr>
                        <a:t>百万円</a:t>
                      </a:r>
                      <a:r>
                        <a:rPr kumimoji="1" lang="en-US" altLang="ja-JP" sz="900" kern="1200" dirty="0">
                          <a:solidFill>
                            <a:srgbClr val="FF0000"/>
                          </a:solidFill>
                          <a:effectLst/>
                          <a:latin typeface="BIZ UDゴシック" panose="020B0400000000000000" pitchFamily="49" charset="-128"/>
                          <a:ea typeface="BIZ UDゴシック" panose="020B0400000000000000" pitchFamily="49" charset="-128"/>
                          <a:cs typeface="+mn-cs"/>
                        </a:rPr>
                        <a:t>)</a:t>
                      </a:r>
                    </a:p>
                    <a:p>
                      <a:pPr marL="171450" indent="-171450" algn="l">
                        <a:spcBef>
                          <a:spcPts val="600"/>
                        </a:spcBef>
                        <a:buFont typeface="Wingdings" panose="05000000000000000000" pitchFamily="2" charset="2"/>
                        <a:buChar char="Ø"/>
                        <a:tabLst>
                          <a:tab pos="2839720" algn="ctr"/>
                        </a:tabLst>
                      </a:pP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箕面有料道路の</a:t>
                      </a:r>
                      <a:r>
                        <a:rPr lang="ja-JP" altLang="en-US" sz="11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償還準備金等積立額 </a:t>
                      </a:r>
                      <a:endParaRPr lang="en-US" altLang="ja-JP" sz="11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l">
                        <a:spcBef>
                          <a:spcPts val="600"/>
                        </a:spcBef>
                        <a:buFont typeface="Wingdings" panose="05000000000000000000" pitchFamily="2" charset="2"/>
                        <a:buNone/>
                        <a:tabLst>
                          <a:tab pos="2839720" algn="ctr"/>
                        </a:tabLst>
                      </a:pP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103.6</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億円 ⇒ </a:t>
                      </a:r>
                      <a:r>
                        <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96.4</a:t>
                      </a:r>
                      <a:r>
                        <a:rPr lang="ja-JP" altLang="en-US"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億円</a:t>
                      </a:r>
                      <a:endParaRPr lang="en-US" altLang="ja-JP" sz="11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4">
                        <a:lumMod val="20000"/>
                        <a:lumOff val="80000"/>
                      </a:schemeClr>
                    </a:solidFill>
                  </a:tcPr>
                </a:tc>
                <a:tc rowSpan="3">
                  <a:txBody>
                    <a:bodyPr/>
                    <a:lstStyle/>
                    <a:p>
                      <a:pPr marL="139700" indent="-139700" algn="l">
                        <a:buNone/>
                        <a:tabLst>
                          <a:tab pos="2839720" algn="ctr"/>
                        </a:tabLst>
                      </a:pP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7767808"/>
                  </a:ext>
                </a:extLst>
              </a:tr>
              <a:tr h="792000">
                <a:tc vMerge="1">
                  <a:txBody>
                    <a:bodyPr/>
                    <a:lstStyle/>
                    <a:p>
                      <a:endParaRPr kumimoji="1" lang="ja-JP" altLang="en-US"/>
                    </a:p>
                  </a:txBody>
                  <a:tcPr/>
                </a:tc>
                <a:tc>
                  <a:txBody>
                    <a:bodyPr/>
                    <a:lstStyle/>
                    <a:p>
                      <a:pPr marL="139700" indent="-139700" algn="ctr">
                        <a:buNone/>
                        <a:tabLst>
                          <a:tab pos="2839720" algn="ctr"/>
                        </a:tabLst>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⑨</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4">
                        <a:lumMod val="60000"/>
                        <a:lumOff val="40000"/>
                      </a:schemeClr>
                    </a:solidFill>
                  </a:tcPr>
                </a:tc>
                <a:tc>
                  <a:txBody>
                    <a:bodyPr/>
                    <a:lstStyle/>
                    <a:p>
                      <a:pPr marL="139700" indent="-139700" algn="l">
                        <a:buNone/>
                        <a:tabLst>
                          <a:tab pos="2839720" algn="ctr"/>
                        </a:tabLst>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コスト縮減</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4">
                        <a:lumMod val="60000"/>
                        <a:lumOff val="40000"/>
                      </a:schemeClr>
                    </a:solidFill>
                  </a:tcPr>
                </a:tc>
                <a:tc vMerge="1">
                  <a:txBody>
                    <a:bodyPr/>
                    <a:lstStyle/>
                    <a:p>
                      <a:pPr marL="139700" indent="-139700" algn="l">
                        <a:buNone/>
                        <a:tabLst>
                          <a:tab pos="2839720" algn="ctr"/>
                        </a:tabLst>
                      </a:pP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vMerge="1">
                  <a:txBody>
                    <a:bodyPr/>
                    <a:lstStyle/>
                    <a:p>
                      <a:pPr marL="139700" indent="-139700" algn="l">
                        <a:buNone/>
                        <a:tabLst>
                          <a:tab pos="2839720" algn="ctr"/>
                        </a:tabLst>
                      </a:pP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709791588"/>
                  </a:ext>
                </a:extLst>
              </a:tr>
              <a:tr h="792000">
                <a:tc vMerge="1">
                  <a:txBody>
                    <a:bodyPr/>
                    <a:lstStyle/>
                    <a:p>
                      <a:endParaRPr dirty="0"/>
                    </a:p>
                  </a:txBody>
                  <a:tcPr marL="50467" marR="50467" marT="0" marB="0" anchor="ctr">
                    <a:lnT w="19050" cap="flat" cmpd="sng" algn="ctr">
                      <a:solidFill>
                        <a:schemeClr val="bg1"/>
                      </a:solidFill>
                      <a:prstDash val="solid"/>
                      <a:round/>
                      <a:headEnd type="none" w="med" len="med"/>
                      <a:tailEnd type="none" w="med" len="med"/>
                    </a:lnT>
                    <a:solidFill>
                      <a:schemeClr val="accent1"/>
                    </a:solidFill>
                  </a:tcPr>
                </a:tc>
                <a:tc>
                  <a:txBody>
                    <a:bodyPr/>
                    <a:lstStyle/>
                    <a:p>
                      <a:pPr marL="139700" indent="-139700" algn="ctr">
                        <a:buNone/>
                        <a:tabLst>
                          <a:tab pos="2839720" algn="ctr"/>
                        </a:tabLst>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⑩</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R w="3175"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tab pos="2839720" algn="ctr"/>
                        </a:tabLst>
                        <a:defRP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建設費返済の着実な実行</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31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4">
                        <a:lumMod val="20000"/>
                        <a:lumOff val="80000"/>
                      </a:schemeClr>
                    </a:solidFill>
                  </a:tcPr>
                </a:tc>
                <a:tc vMerge="1">
                  <a:txBody>
                    <a:bodyPr/>
                    <a:lstStyle/>
                    <a:p>
                      <a:pPr marL="139700" indent="-139700" algn="l">
                        <a:buNone/>
                        <a:tabLst>
                          <a:tab pos="2839720" algn="ctr"/>
                        </a:tabLst>
                      </a:pP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vMerge="1">
                  <a:txBody>
                    <a:bodyPr/>
                    <a:lstStyle/>
                    <a:p>
                      <a:pPr marL="139700" indent="-139700" algn="l">
                        <a:buNone/>
                        <a:tabLst>
                          <a:tab pos="2839720" algn="ctr"/>
                        </a:tabLst>
                      </a:pP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0467" marR="5046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82588485"/>
                  </a:ext>
                </a:extLst>
              </a:tr>
            </a:tbl>
          </a:graphicData>
        </a:graphic>
      </p:graphicFrame>
      <p:pic>
        <p:nvPicPr>
          <p:cNvPr id="10" name="図 9" descr="アイコン が含まれている画像&#10;&#10;自動的に生成された説明">
            <a:extLst>
              <a:ext uri="{FF2B5EF4-FFF2-40B4-BE49-F238E27FC236}">
                <a16:creationId xmlns:a16="http://schemas.microsoft.com/office/drawing/2014/main" id="{5E9580B2-227C-8107-942C-7882D233D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8862" y="2177356"/>
            <a:ext cx="540000" cy="540000"/>
          </a:xfrm>
          <a:prstGeom prst="rect">
            <a:avLst/>
          </a:prstGeom>
        </p:spPr>
      </p:pic>
      <p:pic>
        <p:nvPicPr>
          <p:cNvPr id="11" name="図 10">
            <a:extLst>
              <a:ext uri="{FF2B5EF4-FFF2-40B4-BE49-F238E27FC236}">
                <a16:creationId xmlns:a16="http://schemas.microsoft.com/office/drawing/2014/main" id="{7A7D4516-A18A-6F97-3C45-431BAFA9E8FD}"/>
              </a:ext>
            </a:extLst>
          </p:cNvPr>
          <p:cNvPicPr>
            <a:picLocks noChangeAspect="1"/>
          </p:cNvPicPr>
          <p:nvPr/>
        </p:nvPicPr>
        <p:blipFill>
          <a:blip r:embed="rId3"/>
          <a:stretch>
            <a:fillRect/>
          </a:stretch>
        </p:blipFill>
        <p:spPr>
          <a:xfrm>
            <a:off x="8679135" y="2772793"/>
            <a:ext cx="540000" cy="540000"/>
          </a:xfrm>
          <a:prstGeom prst="rect">
            <a:avLst/>
          </a:prstGeom>
        </p:spPr>
      </p:pic>
      <p:pic>
        <p:nvPicPr>
          <p:cNvPr id="12" name="図 11" descr="ロゴ が含まれている画像&#10;&#10;AI 生成コンテンツは誤りを含む可能性があります。">
            <a:extLst>
              <a:ext uri="{FF2B5EF4-FFF2-40B4-BE49-F238E27FC236}">
                <a16:creationId xmlns:a16="http://schemas.microsoft.com/office/drawing/2014/main" id="{2751A99E-63CB-5719-D619-11B9928E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8862" y="2772793"/>
            <a:ext cx="540000" cy="540000"/>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6DC11562-7855-1C0A-F273-3C2589B07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9135" y="4561483"/>
            <a:ext cx="540000" cy="540000"/>
          </a:xfrm>
          <a:prstGeom prst="rect">
            <a:avLst/>
          </a:prstGeom>
        </p:spPr>
      </p:pic>
      <p:pic>
        <p:nvPicPr>
          <p:cNvPr id="15" name="図 14">
            <a:extLst>
              <a:ext uri="{FF2B5EF4-FFF2-40B4-BE49-F238E27FC236}">
                <a16:creationId xmlns:a16="http://schemas.microsoft.com/office/drawing/2014/main" id="{874D4279-21FD-F615-5629-59896A63E4BB}"/>
              </a:ext>
            </a:extLst>
          </p:cNvPr>
          <p:cNvPicPr>
            <a:picLocks noChangeAspect="1"/>
          </p:cNvPicPr>
          <p:nvPr/>
        </p:nvPicPr>
        <p:blipFill>
          <a:blip r:embed="rId3"/>
          <a:stretch>
            <a:fillRect/>
          </a:stretch>
        </p:blipFill>
        <p:spPr>
          <a:xfrm>
            <a:off x="9248862" y="4561483"/>
            <a:ext cx="540000" cy="540000"/>
          </a:xfrm>
          <a:prstGeom prst="rect">
            <a:avLst/>
          </a:prstGeom>
        </p:spPr>
      </p:pic>
      <p:pic>
        <p:nvPicPr>
          <p:cNvPr id="16" name="図 15" descr="ロゴ が含まれている画像&#10;&#10;AI 生成コンテンツは誤りを含む可能性があります。">
            <a:extLst>
              <a:ext uri="{FF2B5EF4-FFF2-40B4-BE49-F238E27FC236}">
                <a16:creationId xmlns:a16="http://schemas.microsoft.com/office/drawing/2014/main" id="{7286DCF3-7F84-A24A-65D5-7D61EC08A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135" y="5146000"/>
            <a:ext cx="540000" cy="540000"/>
          </a:xfrm>
          <a:prstGeom prst="rect">
            <a:avLst/>
          </a:prstGeom>
        </p:spPr>
      </p:pic>
      <p:pic>
        <p:nvPicPr>
          <p:cNvPr id="17" name="図 16" descr="アイコン&#10;&#10;AI 生成コンテンツは誤りを含む可能性があります。">
            <a:extLst>
              <a:ext uri="{FF2B5EF4-FFF2-40B4-BE49-F238E27FC236}">
                <a16:creationId xmlns:a16="http://schemas.microsoft.com/office/drawing/2014/main" id="{5FBF6BF2-5069-3C3A-0195-FA1A6AF4D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135" y="3976966"/>
            <a:ext cx="540000" cy="540000"/>
          </a:xfrm>
          <a:prstGeom prst="rect">
            <a:avLst/>
          </a:prstGeom>
        </p:spPr>
      </p:pic>
      <p:pic>
        <p:nvPicPr>
          <p:cNvPr id="18" name="図 17" descr="アイコン が含まれている画像&#10;&#10;AI 生成コンテンツは誤りを含む可能性があります。">
            <a:extLst>
              <a:ext uri="{FF2B5EF4-FFF2-40B4-BE49-F238E27FC236}">
                <a16:creationId xmlns:a16="http://schemas.microsoft.com/office/drawing/2014/main" id="{04A04B44-E633-4111-3C49-370186AAEC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8862" y="3976966"/>
            <a:ext cx="540000" cy="540000"/>
          </a:xfrm>
          <a:prstGeom prst="rect">
            <a:avLst/>
          </a:prstGeom>
        </p:spPr>
      </p:pic>
      <p:pic>
        <p:nvPicPr>
          <p:cNvPr id="19" name="図 18" descr="アイコン が含まれている画像&#10;&#10;AI 生成コンテンツは誤りを含む可能性があります。">
            <a:extLst>
              <a:ext uri="{FF2B5EF4-FFF2-40B4-BE49-F238E27FC236}">
                <a16:creationId xmlns:a16="http://schemas.microsoft.com/office/drawing/2014/main" id="{480D3BA5-E828-30AD-5328-6260B10F40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8862" y="5146000"/>
            <a:ext cx="540000" cy="540000"/>
          </a:xfrm>
          <a:prstGeom prst="rect">
            <a:avLst/>
          </a:prstGeom>
        </p:spPr>
      </p:pic>
      <p:sp>
        <p:nvSpPr>
          <p:cNvPr id="20" name="タイトル 4">
            <a:extLst>
              <a:ext uri="{FF2B5EF4-FFF2-40B4-BE49-F238E27FC236}">
                <a16:creationId xmlns:a16="http://schemas.microsoft.com/office/drawing/2014/main" id="{CC10EA11-E91F-D173-D508-7A4D43776954}"/>
              </a:ext>
            </a:extLst>
          </p:cNvPr>
          <p:cNvSpPr txBox="1">
            <a:spLocks/>
          </p:cNvSpPr>
          <p:nvPr/>
        </p:nvSpPr>
        <p:spPr>
          <a:xfrm>
            <a:off x="164936" y="697781"/>
            <a:ext cx="9295125" cy="325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●数値目標とＳＤＧｓとの関連</a:t>
            </a:r>
            <a:endParaRPr lang="ja-JP" altLang="en-US" sz="1400" b="1" dirty="0">
              <a:latin typeface="BIZ UDゴシック" panose="020B0400000000000000" pitchFamily="49" charset="-128"/>
              <a:ea typeface="BIZ UDゴシック" panose="020B0400000000000000" pitchFamily="49" charset="-128"/>
            </a:endParaRPr>
          </a:p>
        </p:txBody>
      </p:sp>
      <p:sp>
        <p:nvSpPr>
          <p:cNvPr id="3" name="タイトル 4">
            <a:extLst>
              <a:ext uri="{FF2B5EF4-FFF2-40B4-BE49-F238E27FC236}">
                <a16:creationId xmlns:a16="http://schemas.microsoft.com/office/drawing/2014/main" id="{3326AE0E-4B39-D0EA-0742-DF0F975096B8}"/>
              </a:ext>
            </a:extLst>
          </p:cNvPr>
          <p:cNvSpPr txBox="1">
            <a:spLocks/>
          </p:cNvSpPr>
          <p:nvPr/>
        </p:nvSpPr>
        <p:spPr>
          <a:xfrm>
            <a:off x="53120" y="6341434"/>
            <a:ext cx="9687944" cy="48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箕面有料道路については、</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利用者の視点に立った近畿圏高速道路の料金体系一元化の実現に向け、高速道路会社への早期移管に関する取組みについて、</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大阪府とともに検討を行います。</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1" name="コンテンツ プレースホルダー 5">
            <a:extLst>
              <a:ext uri="{FF2B5EF4-FFF2-40B4-BE49-F238E27FC236}">
                <a16:creationId xmlns:a16="http://schemas.microsoft.com/office/drawing/2014/main" id="{F9FC183F-6E46-26F1-47FB-7292545D5F4A}"/>
              </a:ext>
            </a:extLst>
          </p:cNvPr>
          <p:cNvSpPr txBox="1">
            <a:spLocks/>
          </p:cNvSpPr>
          <p:nvPr/>
        </p:nvSpPr>
        <p:spPr>
          <a:xfrm>
            <a:off x="8830735" y="-26085"/>
            <a:ext cx="1075265" cy="247961"/>
          </a:xfrm>
          <a:prstGeom prst="rect">
            <a:avLst/>
          </a:prstGeom>
        </p:spPr>
        <p:txBody>
          <a:bodyPr anchor="ctr"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大阪府道路公社</a:t>
            </a:r>
            <a:endParaRPr lang="en-US" altLang="ja-JP" sz="1400" dirty="0">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5705FFB3-67B8-0F00-26D6-4BFAFB7F5CF5}"/>
              </a:ext>
            </a:extLst>
          </p:cNvPr>
          <p:cNvPicPr>
            <a:picLocks noChangeAspect="1"/>
          </p:cNvPicPr>
          <p:nvPr/>
        </p:nvPicPr>
        <p:blipFill rotWithShape="1">
          <a:blip r:embed="rId8"/>
          <a:srcRect l="44911" r="46459" b="5294"/>
          <a:stretch>
            <a:fillRect/>
          </a:stretch>
        </p:blipFill>
        <p:spPr>
          <a:xfrm>
            <a:off x="8586478" y="10682"/>
            <a:ext cx="244257" cy="225784"/>
          </a:xfrm>
          <a:prstGeom prst="rect">
            <a:avLst/>
          </a:prstGeom>
        </p:spPr>
      </p:pic>
      <p:sp>
        <p:nvSpPr>
          <p:cNvPr id="23" name="テキスト ボックス 22">
            <a:extLst>
              <a:ext uri="{FF2B5EF4-FFF2-40B4-BE49-F238E27FC236}">
                <a16:creationId xmlns:a16="http://schemas.microsoft.com/office/drawing/2014/main" id="{304B5D55-A72C-06F2-37C2-60343E694B31}"/>
              </a:ext>
            </a:extLst>
          </p:cNvPr>
          <p:cNvSpPr txBox="1"/>
          <p:nvPr/>
        </p:nvSpPr>
        <p:spPr>
          <a:xfrm>
            <a:off x="8453688" y="161078"/>
            <a:ext cx="1523432" cy="184666"/>
          </a:xfrm>
          <a:prstGeom prst="rect">
            <a:avLst/>
          </a:prstGeom>
          <a:noFill/>
        </p:spPr>
        <p:txBody>
          <a:bodyPr wrap="square" rtlCol="0">
            <a:spAutoFit/>
          </a:bodyPr>
          <a:lstStyle/>
          <a:p>
            <a:r>
              <a:rPr kumimoji="1" lang="en-US" altLang="ja-JP" sz="600" dirty="0"/>
              <a:t>Osaka</a:t>
            </a:r>
            <a:r>
              <a:rPr kumimoji="1" lang="ja-JP" altLang="en-US" sz="600" dirty="0"/>
              <a:t> </a:t>
            </a:r>
            <a:r>
              <a:rPr kumimoji="1" lang="en-US" altLang="ja-JP" sz="600" dirty="0"/>
              <a:t>Prefectural Road Public Corporation</a:t>
            </a:r>
            <a:endParaRPr kumimoji="1" lang="ja-JP" altLang="en-US" sz="600" dirty="0"/>
          </a:p>
        </p:txBody>
      </p:sp>
      <p:sp>
        <p:nvSpPr>
          <p:cNvPr id="2" name="スライド番号プレースホルダー 3">
            <a:extLst>
              <a:ext uri="{FF2B5EF4-FFF2-40B4-BE49-F238E27FC236}">
                <a16:creationId xmlns:a16="http://schemas.microsoft.com/office/drawing/2014/main" id="{B8BD8E4D-6C1D-EBC1-B636-F21C1FEF4D3D}"/>
              </a:ext>
            </a:extLst>
          </p:cNvPr>
          <p:cNvSpPr>
            <a:spLocks noGrp="1"/>
          </p:cNvSpPr>
          <p:nvPr>
            <p:ph type="sldNum" sz="quarter" idx="12"/>
          </p:nvPr>
        </p:nvSpPr>
        <p:spPr>
          <a:xfrm>
            <a:off x="7677150" y="6463829"/>
            <a:ext cx="2228850" cy="365125"/>
          </a:xfrm>
        </p:spPr>
        <p:txBody>
          <a:bodyPr/>
          <a:lstStyle/>
          <a:p>
            <a:r>
              <a:rPr kumimoji="1" lang="en-US" altLang="ja-JP" sz="1600" b="1" dirty="0">
                <a:latin typeface="BIZ UDゴシック" panose="020B0400000000000000" pitchFamily="49" charset="-128"/>
                <a:ea typeface="BIZ UDゴシック" panose="020B0400000000000000" pitchFamily="49" charset="-128"/>
              </a:rPr>
              <a:t>19</a:t>
            </a:r>
            <a:endParaRPr kumimoji="1" lang="ja-JP" altLang="en-US" sz="1600" b="1" dirty="0">
              <a:latin typeface="BIZ UDゴシック" panose="020B0400000000000000" pitchFamily="49" charset="-128"/>
              <a:ea typeface="BIZ UDゴシック" panose="020B0400000000000000" pitchFamily="49" charset="-128"/>
            </a:endParaRPr>
          </a:p>
        </p:txBody>
      </p:sp>
      <p:pic>
        <p:nvPicPr>
          <p:cNvPr id="6146" name="Picture 2">
            <a:extLst>
              <a:ext uri="{FF2B5EF4-FFF2-40B4-BE49-F238E27FC236}">
                <a16:creationId xmlns:a16="http://schemas.microsoft.com/office/drawing/2014/main" id="{FC2EFE3A-4DA5-2BA3-ACF0-4ECC6B867D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2390" y="573051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6FE9B82-087A-B961-ED3D-F514D4D576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5404" y="2177356"/>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91192"/>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968</Words>
  <Application>Microsoft Office PowerPoint</Application>
  <PresentationFormat>A4 210 x 297 mm</PresentationFormat>
  <Paragraphs>106</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BIZ UDゴシック</vt:lpstr>
      <vt:lpstr>游ゴシック</vt:lpstr>
      <vt:lpstr>Arial</vt:lpstr>
      <vt:lpstr>Calibri</vt:lpstr>
      <vt:lpstr>Calibri Light</vt:lpstr>
      <vt:lpstr>Wingdings</vt:lpstr>
      <vt:lpstr>Office 2013 - 2022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2026-03-27T10:44:08Z</dcterms:created>
  <dcterms:modified xsi:type="dcterms:W3CDTF">2026-03-27T10:44:11Z</dcterms:modified>
</cp:coreProperties>
</file>