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72" r:id="rId1"/>
  </p:sldMasterIdLst>
  <p:notesMasterIdLst>
    <p:notesMasterId r:id="rId4"/>
  </p:notesMasterIdLst>
  <p:sldIdLst>
    <p:sldId id="271" r:id="rId2"/>
    <p:sldId id="325" r:id="rId3"/>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DDDBDB"/>
    <a:srgbClr val="E5E3E3"/>
    <a:srgbClr val="CAC8C8"/>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98" autoAdjust="0"/>
    <p:restoredTop sz="93681" autoAdjust="0"/>
  </p:normalViewPr>
  <p:slideViewPr>
    <p:cSldViewPr snapToGrid="0">
      <p:cViewPr varScale="1">
        <p:scale>
          <a:sx n="97" d="100"/>
          <a:sy n="97" d="100"/>
        </p:scale>
        <p:origin x="941" y="82"/>
      </p:cViewPr>
      <p:guideLst/>
    </p:cSldViewPr>
  </p:slideViewPr>
  <p:outlineViewPr>
    <p:cViewPr>
      <p:scale>
        <a:sx n="33" d="100"/>
        <a:sy n="33" d="100"/>
      </p:scale>
      <p:origin x="0" y="-6924"/>
    </p:cViewPr>
  </p:outlineViewPr>
  <p:notesTextViewPr>
    <p:cViewPr>
      <p:scale>
        <a:sx n="1" d="1"/>
        <a:sy n="1" d="1"/>
      </p:scale>
      <p:origin x="0" y="0"/>
    </p:cViewPr>
  </p:notesTextViewPr>
  <p:sorterViewPr>
    <p:cViewPr>
      <p:scale>
        <a:sx n="100" d="100"/>
        <a:sy n="100" d="100"/>
      </p:scale>
      <p:origin x="0" y="-4038"/>
    </p:cViewPr>
  </p:sorterViewPr>
  <p:notesViewPr>
    <p:cSldViewPr snapToGrid="0">
      <p:cViewPr varScale="1">
        <p:scale>
          <a:sx n="51" d="100"/>
          <a:sy n="51" d="100"/>
        </p:scale>
        <p:origin x="298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8/10/relationships/authors" Targe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247" cy="498328"/>
          </a:xfrm>
          <a:prstGeom prst="rect">
            <a:avLst/>
          </a:prstGeom>
        </p:spPr>
        <p:txBody>
          <a:bodyPr vert="horz" lIns="92108" tIns="46054" rIns="92108" bIns="4605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826" y="0"/>
            <a:ext cx="2946246" cy="498328"/>
          </a:xfrm>
          <a:prstGeom prst="rect">
            <a:avLst/>
          </a:prstGeom>
        </p:spPr>
        <p:txBody>
          <a:bodyPr vert="horz" lIns="92108" tIns="46054" rIns="92108" bIns="46054" rtlCol="0"/>
          <a:lstStyle>
            <a:lvl1pPr algn="r">
              <a:defRPr sz="1200"/>
            </a:lvl1pPr>
          </a:lstStyle>
          <a:p>
            <a:fld id="{E70FF446-62B3-4B04-A774-CAF4548C9DA6}" type="datetimeFigureOut">
              <a:rPr kumimoji="1" lang="ja-JP" altLang="en-US" smtClean="0"/>
              <a:t>2026/3/27</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2108" tIns="46054" rIns="92108" bIns="46054" rtlCol="0" anchor="ctr"/>
          <a:lstStyle/>
          <a:p>
            <a:endParaRPr lang="ja-JP" altLang="en-US"/>
          </a:p>
        </p:txBody>
      </p:sp>
      <p:sp>
        <p:nvSpPr>
          <p:cNvPr id="5" name="ノート プレースホルダー 4"/>
          <p:cNvSpPr>
            <a:spLocks noGrp="1"/>
          </p:cNvSpPr>
          <p:nvPr>
            <p:ph type="body" sz="quarter" idx="3"/>
          </p:nvPr>
        </p:nvSpPr>
        <p:spPr>
          <a:xfrm>
            <a:off x="679288" y="4777245"/>
            <a:ext cx="5439101" cy="3908363"/>
          </a:xfrm>
          <a:prstGeom prst="rect">
            <a:avLst/>
          </a:prstGeom>
        </p:spPr>
        <p:txBody>
          <a:bodyPr vert="horz" lIns="92108" tIns="46054" rIns="92108" bIns="4605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310"/>
            <a:ext cx="2946247" cy="498328"/>
          </a:xfrm>
          <a:prstGeom prst="rect">
            <a:avLst/>
          </a:prstGeom>
        </p:spPr>
        <p:txBody>
          <a:bodyPr vert="horz" lIns="92108" tIns="46054" rIns="92108" bIns="4605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826" y="9428310"/>
            <a:ext cx="2946246" cy="498328"/>
          </a:xfrm>
          <a:prstGeom prst="rect">
            <a:avLst/>
          </a:prstGeom>
        </p:spPr>
        <p:txBody>
          <a:bodyPr vert="horz" lIns="92108" tIns="46054" rIns="92108" bIns="46054" rtlCol="0" anchor="b"/>
          <a:lstStyle>
            <a:lvl1pPr algn="r">
              <a:defRPr sz="1200"/>
            </a:lvl1pPr>
          </a:lstStyle>
          <a:p>
            <a:fld id="{B931A09F-FCE1-488B-8330-9F9C27CB5BA0}" type="slidenum">
              <a:rPr kumimoji="1" lang="ja-JP" altLang="en-US" smtClean="0"/>
              <a:t>‹#›</a:t>
            </a:fld>
            <a:endParaRPr kumimoji="1" lang="ja-JP" altLang="en-US"/>
          </a:p>
        </p:txBody>
      </p:sp>
    </p:spTree>
    <p:extLst>
      <p:ext uri="{BB962C8B-B14F-4D97-AF65-F5344CB8AC3E}">
        <p14:creationId xmlns:p14="http://schemas.microsoft.com/office/powerpoint/2010/main" val="325808477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B931A09F-FCE1-488B-8330-9F9C27CB5BA0}" type="slidenum">
              <a:rPr kumimoji="1" lang="ja-JP" altLang="en-US" smtClean="0"/>
              <a:t>0</a:t>
            </a:fld>
            <a:endParaRPr kumimoji="1" lang="ja-JP" altLang="en-US"/>
          </a:p>
        </p:txBody>
      </p:sp>
    </p:spTree>
    <p:extLst>
      <p:ext uri="{BB962C8B-B14F-4D97-AF65-F5344CB8AC3E}">
        <p14:creationId xmlns:p14="http://schemas.microsoft.com/office/powerpoint/2010/main" val="3738091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D74A0C2-10D9-41EA-9FF6-78FA364D290D}" type="datetime1">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788347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FDF9956-70E2-47BC-BC9A-8CB266CDF829}" type="datetime1">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6996113" y="6356352"/>
            <a:ext cx="2228850" cy="365125"/>
          </a:xfrm>
          <a:prstGeom prst="rect">
            <a:avLst/>
          </a:prstGeom>
        </p:spPr>
        <p:txBody>
          <a:bodyPr/>
          <a:lstStyle/>
          <a:p>
            <a:fld id="{335114BC-08B8-408D-8444-E818CF634C32}" type="slidenum">
              <a:rPr kumimoji="1" lang="ja-JP" altLang="en-US" smtClean="0"/>
              <a:t>‹#›</a:t>
            </a:fld>
            <a:endParaRPr kumimoji="1" lang="ja-JP" altLang="en-US"/>
          </a:p>
        </p:txBody>
      </p:sp>
    </p:spTree>
    <p:extLst>
      <p:ext uri="{BB962C8B-B14F-4D97-AF65-F5344CB8AC3E}">
        <p14:creationId xmlns:p14="http://schemas.microsoft.com/office/powerpoint/2010/main" val="2236616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89FA35D-469A-44C7-B41D-493CD34D075A}" type="datetime1">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6996113" y="6356352"/>
            <a:ext cx="2228850" cy="365125"/>
          </a:xfrm>
          <a:prstGeom prst="rect">
            <a:avLst/>
          </a:prstGeom>
        </p:spPr>
        <p:txBody>
          <a:bodyPr/>
          <a:lstStyle/>
          <a:p>
            <a:fld id="{335114BC-08B8-408D-8444-E818CF634C32}" type="slidenum">
              <a:rPr kumimoji="1" lang="ja-JP" altLang="en-US" smtClean="0"/>
              <a:t>‹#›</a:t>
            </a:fld>
            <a:endParaRPr kumimoji="1" lang="ja-JP" altLang="en-US"/>
          </a:p>
        </p:txBody>
      </p:sp>
    </p:spTree>
    <p:extLst>
      <p:ext uri="{BB962C8B-B14F-4D97-AF65-F5344CB8AC3E}">
        <p14:creationId xmlns:p14="http://schemas.microsoft.com/office/powerpoint/2010/main" val="986136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60B74C5-B362-45B0-A5D5-0A1C62C86759}" type="datetime1">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6996112" y="6356352"/>
            <a:ext cx="2228850" cy="365125"/>
          </a:xfrm>
          <a:prstGeom prst="rect">
            <a:avLst/>
          </a:prstGeom>
        </p:spPr>
        <p:txBody>
          <a:bodyPr/>
          <a:lstStyle>
            <a:lvl1pPr algn="r">
              <a:defRPr sz="1400">
                <a:solidFill>
                  <a:schemeClr val="tx1"/>
                </a:solidFill>
                <a:latin typeface="+mj-ea"/>
                <a:ea typeface="+mj-ea"/>
              </a:defRPr>
            </a:lvl1pPr>
          </a:lstStyle>
          <a:p>
            <a:fld id="{335114BC-08B8-408D-8444-E818CF634C32}" type="slidenum">
              <a:rPr kumimoji="1" lang="ja-JP" altLang="en-US" smtClean="0"/>
              <a:pPr/>
              <a:t>‹#›</a:t>
            </a:fld>
            <a:endParaRPr kumimoji="1" lang="ja-JP" altLang="en-US" dirty="0"/>
          </a:p>
        </p:txBody>
      </p:sp>
      <p:cxnSp>
        <p:nvCxnSpPr>
          <p:cNvPr id="7" name="直線コネクタ 6">
            <a:extLst>
              <a:ext uri="{FF2B5EF4-FFF2-40B4-BE49-F238E27FC236}">
                <a16:creationId xmlns:a16="http://schemas.microsoft.com/office/drawing/2014/main" id="{2C9ACB56-4E75-8DDE-EDB5-2867059A52FB}"/>
              </a:ext>
            </a:extLst>
          </p:cNvPr>
          <p:cNvCxnSpPr>
            <a:cxnSpLocks/>
          </p:cNvCxnSpPr>
          <p:nvPr userDrawn="1"/>
        </p:nvCxnSpPr>
        <p:spPr>
          <a:xfrm>
            <a:off x="0" y="516444"/>
            <a:ext cx="9906000" cy="0"/>
          </a:xfrm>
          <a:prstGeom prst="line">
            <a:avLst/>
          </a:prstGeom>
          <a:ln w="98425" cmpd="thickThi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870CA146-13B6-EE05-9C9D-A2EB93898577}"/>
              </a:ext>
            </a:extLst>
          </p:cNvPr>
          <p:cNvSpPr txBox="1"/>
          <p:nvPr userDrawn="1"/>
        </p:nvSpPr>
        <p:spPr>
          <a:xfrm>
            <a:off x="9376968" y="180403"/>
            <a:ext cx="377026" cy="307777"/>
          </a:xfrm>
          <a:prstGeom prst="rect">
            <a:avLst/>
          </a:prstGeom>
          <a:noFill/>
        </p:spPr>
        <p:txBody>
          <a:bodyPr wrap="none" rtlCol="0">
            <a:spAutoFit/>
          </a:bodyPr>
          <a:lstStyle/>
          <a:p>
            <a:fld id="{28831A85-546B-4205-97EB-F24BBB6C16BF}" type="slidenum">
              <a:rPr kumimoji="1" lang="ja-JP" altLang="en-US" sz="1400" smtClean="0">
                <a:latin typeface="+mj-ea"/>
                <a:ea typeface="+mj-ea"/>
              </a:rPr>
              <a:t>‹#›</a:t>
            </a:fld>
            <a:endParaRPr kumimoji="1" lang="ja-JP" altLang="en-US" sz="1400" dirty="0">
              <a:latin typeface="+mj-ea"/>
              <a:ea typeface="+mj-ea"/>
            </a:endParaRPr>
          </a:p>
        </p:txBody>
      </p:sp>
    </p:spTree>
    <p:extLst>
      <p:ext uri="{BB962C8B-B14F-4D97-AF65-F5344CB8AC3E}">
        <p14:creationId xmlns:p14="http://schemas.microsoft.com/office/powerpoint/2010/main" val="221274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07D91B8-FC8D-4B14-B3CB-15BE02EE3754}" type="datetime1">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6996113" y="6356352"/>
            <a:ext cx="2228850" cy="365125"/>
          </a:xfrm>
          <a:prstGeom prst="rect">
            <a:avLst/>
          </a:prstGeom>
        </p:spPr>
        <p:txBody>
          <a:bodyPr/>
          <a:lstStyle/>
          <a:p>
            <a:fld id="{335114BC-08B8-408D-8444-E818CF634C32}" type="slidenum">
              <a:rPr kumimoji="1" lang="ja-JP" altLang="en-US" smtClean="0"/>
              <a:t>‹#›</a:t>
            </a:fld>
            <a:endParaRPr kumimoji="1" lang="ja-JP" altLang="en-US"/>
          </a:p>
        </p:txBody>
      </p:sp>
    </p:spTree>
    <p:extLst>
      <p:ext uri="{BB962C8B-B14F-4D97-AF65-F5344CB8AC3E}">
        <p14:creationId xmlns:p14="http://schemas.microsoft.com/office/powerpoint/2010/main" val="1669284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A34CE98-E5DF-4213-BBD3-DC663C543C7E}" type="datetime1">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a:xfrm>
            <a:off x="6996113" y="6356352"/>
            <a:ext cx="2228850" cy="365125"/>
          </a:xfrm>
          <a:prstGeom prst="rect">
            <a:avLst/>
          </a:prstGeom>
        </p:spPr>
        <p:txBody>
          <a:bodyPr/>
          <a:lstStyle/>
          <a:p>
            <a:fld id="{335114BC-08B8-408D-8444-E818CF634C32}" type="slidenum">
              <a:rPr kumimoji="1" lang="ja-JP" altLang="en-US" smtClean="0"/>
              <a:t>‹#›</a:t>
            </a:fld>
            <a:endParaRPr kumimoji="1" lang="ja-JP" altLang="en-US"/>
          </a:p>
        </p:txBody>
      </p:sp>
    </p:spTree>
    <p:extLst>
      <p:ext uri="{BB962C8B-B14F-4D97-AF65-F5344CB8AC3E}">
        <p14:creationId xmlns:p14="http://schemas.microsoft.com/office/powerpoint/2010/main" val="793466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6C3E53E-4F96-4149-AFFD-DEAF703A534C}" type="datetime1">
              <a:rPr kumimoji="1" lang="ja-JP" altLang="en-US" smtClean="0"/>
              <a:t>2026/3/27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a:xfrm>
            <a:off x="6996113" y="6356352"/>
            <a:ext cx="2228850" cy="365125"/>
          </a:xfrm>
          <a:prstGeom prst="rect">
            <a:avLst/>
          </a:prstGeom>
        </p:spPr>
        <p:txBody>
          <a:bodyPr/>
          <a:lstStyle/>
          <a:p>
            <a:fld id="{335114BC-08B8-408D-8444-E818CF634C32}" type="slidenum">
              <a:rPr kumimoji="1" lang="ja-JP" altLang="en-US" smtClean="0"/>
              <a:t>‹#›</a:t>
            </a:fld>
            <a:endParaRPr kumimoji="1" lang="ja-JP" altLang="en-US"/>
          </a:p>
        </p:txBody>
      </p:sp>
    </p:spTree>
    <p:extLst>
      <p:ext uri="{BB962C8B-B14F-4D97-AF65-F5344CB8AC3E}">
        <p14:creationId xmlns:p14="http://schemas.microsoft.com/office/powerpoint/2010/main" val="360614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5121D59-5523-4728-A392-34E54670F14C}" type="datetime1">
              <a:rPr kumimoji="1" lang="ja-JP" altLang="en-US" smtClean="0"/>
              <a:t>2026/3/27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a:xfrm>
            <a:off x="6996113" y="6356352"/>
            <a:ext cx="2228850" cy="365125"/>
          </a:xfrm>
          <a:prstGeom prst="rect">
            <a:avLst/>
          </a:prstGeom>
        </p:spPr>
        <p:txBody>
          <a:bodyPr/>
          <a:lstStyle/>
          <a:p>
            <a:fld id="{335114BC-08B8-408D-8444-E818CF634C32}" type="slidenum">
              <a:rPr kumimoji="1" lang="ja-JP" altLang="en-US" smtClean="0"/>
              <a:t>‹#›</a:t>
            </a:fld>
            <a:endParaRPr kumimoji="1" lang="ja-JP" altLang="en-US"/>
          </a:p>
        </p:txBody>
      </p:sp>
    </p:spTree>
    <p:extLst>
      <p:ext uri="{BB962C8B-B14F-4D97-AF65-F5344CB8AC3E}">
        <p14:creationId xmlns:p14="http://schemas.microsoft.com/office/powerpoint/2010/main" val="1483108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99D888-E68C-45D0-8ECF-B906DF452233}" type="datetime1">
              <a:rPr kumimoji="1" lang="ja-JP" altLang="en-US" smtClean="0"/>
              <a:t>2026/3/27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a:xfrm>
            <a:off x="6996113" y="6356352"/>
            <a:ext cx="2228850" cy="365125"/>
          </a:xfrm>
          <a:prstGeom prst="rect">
            <a:avLst/>
          </a:prstGeom>
        </p:spPr>
        <p:txBody>
          <a:bodyPr/>
          <a:lstStyle/>
          <a:p>
            <a:fld id="{335114BC-08B8-408D-8444-E818CF634C32}" type="slidenum">
              <a:rPr kumimoji="1" lang="ja-JP" altLang="en-US" smtClean="0"/>
              <a:t>‹#›</a:t>
            </a:fld>
            <a:endParaRPr kumimoji="1" lang="ja-JP" altLang="en-US"/>
          </a:p>
        </p:txBody>
      </p:sp>
    </p:spTree>
    <p:extLst>
      <p:ext uri="{BB962C8B-B14F-4D97-AF65-F5344CB8AC3E}">
        <p14:creationId xmlns:p14="http://schemas.microsoft.com/office/powerpoint/2010/main" val="2794824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EF12605-0397-44D9-90BC-AAA468242679}" type="datetime1">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a:xfrm>
            <a:off x="6996113" y="6356352"/>
            <a:ext cx="2228850" cy="365125"/>
          </a:xfrm>
          <a:prstGeom prst="rect">
            <a:avLst/>
          </a:prstGeom>
        </p:spPr>
        <p:txBody>
          <a:bodyPr/>
          <a:lstStyle/>
          <a:p>
            <a:fld id="{335114BC-08B8-408D-8444-E818CF634C32}" type="slidenum">
              <a:rPr kumimoji="1" lang="ja-JP" altLang="en-US" smtClean="0"/>
              <a:t>‹#›</a:t>
            </a:fld>
            <a:endParaRPr kumimoji="1" lang="ja-JP" altLang="en-US"/>
          </a:p>
        </p:txBody>
      </p:sp>
    </p:spTree>
    <p:extLst>
      <p:ext uri="{BB962C8B-B14F-4D97-AF65-F5344CB8AC3E}">
        <p14:creationId xmlns:p14="http://schemas.microsoft.com/office/powerpoint/2010/main" val="976093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697884-5573-454A-963B-034307E00F2E}" type="datetime1">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a:xfrm>
            <a:off x="6996113" y="6356352"/>
            <a:ext cx="2228850" cy="365125"/>
          </a:xfrm>
          <a:prstGeom prst="rect">
            <a:avLst/>
          </a:prstGeom>
        </p:spPr>
        <p:txBody>
          <a:bodyPr/>
          <a:lstStyle/>
          <a:p>
            <a:fld id="{335114BC-08B8-408D-8444-E818CF634C32}" type="slidenum">
              <a:rPr kumimoji="1" lang="ja-JP" altLang="en-US" smtClean="0"/>
              <a:t>‹#›</a:t>
            </a:fld>
            <a:endParaRPr kumimoji="1" lang="ja-JP" altLang="en-US"/>
          </a:p>
        </p:txBody>
      </p:sp>
    </p:spTree>
    <p:extLst>
      <p:ext uri="{BB962C8B-B14F-4D97-AF65-F5344CB8AC3E}">
        <p14:creationId xmlns:p14="http://schemas.microsoft.com/office/powerpoint/2010/main" val="1526738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2028CC-2E8C-4197-A954-91218F8E4347}" type="datetime1">
              <a:rPr kumimoji="1" lang="ja-JP" altLang="en-US" smtClean="0"/>
              <a:t>2026/3/27</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Tree>
    <p:extLst>
      <p:ext uri="{BB962C8B-B14F-4D97-AF65-F5344CB8AC3E}">
        <p14:creationId xmlns:p14="http://schemas.microsoft.com/office/powerpoint/2010/main" val="69311187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7E83D1-DF6F-487B-A568-8150751852F7}"/>
              </a:ext>
            </a:extLst>
          </p:cNvPr>
          <p:cNvSpPr>
            <a:spLocks noGrp="1"/>
          </p:cNvSpPr>
          <p:nvPr>
            <p:ph type="title"/>
          </p:nvPr>
        </p:nvSpPr>
        <p:spPr>
          <a:xfrm>
            <a:off x="0" y="83778"/>
            <a:ext cx="9906000" cy="395110"/>
          </a:xfrm>
        </p:spPr>
        <p:txBody>
          <a:bodyPr>
            <a:normAutofit/>
          </a:bodyPr>
          <a:lstStyle/>
          <a:p>
            <a:r>
              <a:rPr kumimoji="1" lang="en-US" altLang="ja-JP" sz="2000" b="1" dirty="0"/>
              <a:t>Ⅱ</a:t>
            </a:r>
            <a:r>
              <a:rPr kumimoji="1" lang="ja-JP" altLang="en-US" sz="2000" b="1" dirty="0"/>
              <a:t>　今後の取組み</a:t>
            </a:r>
          </a:p>
        </p:txBody>
      </p:sp>
      <p:sp>
        <p:nvSpPr>
          <p:cNvPr id="3" name="コンテンツ プレースホルダー 2">
            <a:extLst>
              <a:ext uri="{FF2B5EF4-FFF2-40B4-BE49-F238E27FC236}">
                <a16:creationId xmlns:a16="http://schemas.microsoft.com/office/drawing/2014/main" id="{A3C8F653-51DF-43F8-BD1A-96415F2AE959}"/>
              </a:ext>
            </a:extLst>
          </p:cNvPr>
          <p:cNvSpPr>
            <a:spLocks noGrp="1"/>
          </p:cNvSpPr>
          <p:nvPr>
            <p:ph idx="1"/>
          </p:nvPr>
        </p:nvSpPr>
        <p:spPr>
          <a:xfrm>
            <a:off x="192853" y="962013"/>
            <a:ext cx="9468000" cy="1154162"/>
          </a:xfrm>
        </p:spPr>
        <p:txBody>
          <a:bodyPr>
            <a:spAutoFit/>
          </a:bodyPr>
          <a:lstStyle/>
          <a:p>
            <a:pPr marL="288000" indent="-288000">
              <a:lnSpc>
                <a:spcPct val="100000"/>
              </a:lnSpc>
              <a:spcBef>
                <a:spcPts val="1200"/>
              </a:spcBef>
              <a:buFont typeface="Wingdings" panose="05000000000000000000" pitchFamily="2" charset="2"/>
              <a:buChar char="Ø"/>
            </a:pPr>
            <a:r>
              <a:rPr lang="ja-JP" altLang="en-US" sz="1600" dirty="0">
                <a:latin typeface="+mn-ea"/>
              </a:rPr>
              <a:t>当市場は２０２６年度に開場後３２年を迎え、建物・設備の老朽化等に対する早期の対応が求められており、前頁の市場機能拡大に資する交流施設跡の活用方策と併せて整備を行う。</a:t>
            </a:r>
            <a:endParaRPr lang="en-US" altLang="ja-JP" sz="1600" dirty="0">
              <a:latin typeface="+mn-ea"/>
            </a:endParaRPr>
          </a:p>
          <a:p>
            <a:pPr marL="288000" indent="-288000">
              <a:lnSpc>
                <a:spcPct val="100000"/>
              </a:lnSpc>
              <a:spcBef>
                <a:spcPts val="600"/>
              </a:spcBef>
              <a:buFont typeface="Wingdings" panose="05000000000000000000" pitchFamily="2" charset="2"/>
              <a:buChar char="Ø"/>
            </a:pPr>
            <a:r>
              <a:rPr lang="ja-JP" altLang="en-US" sz="1600" dirty="0">
                <a:latin typeface="+mn-ea"/>
              </a:rPr>
              <a:t>整備については、劣化の現状等に基づき優先順位を決めるとともに、花きの流通拠点としての機能を最大限発揮できるよう施設整備を計画的に推進していく。</a:t>
            </a:r>
          </a:p>
        </p:txBody>
      </p:sp>
      <p:sp>
        <p:nvSpPr>
          <p:cNvPr id="4" name="タイトル 1">
            <a:extLst>
              <a:ext uri="{FF2B5EF4-FFF2-40B4-BE49-F238E27FC236}">
                <a16:creationId xmlns:a16="http://schemas.microsoft.com/office/drawing/2014/main" id="{FB2327BA-B479-D234-504E-5991355DB344}"/>
              </a:ext>
            </a:extLst>
          </p:cNvPr>
          <p:cNvSpPr txBox="1">
            <a:spLocks/>
          </p:cNvSpPr>
          <p:nvPr/>
        </p:nvSpPr>
        <p:spPr>
          <a:xfrm>
            <a:off x="0" y="576000"/>
            <a:ext cx="9906000" cy="39511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800" dirty="0"/>
              <a:t>Ⅱ-</a:t>
            </a:r>
            <a:r>
              <a:rPr lang="ja-JP" altLang="en-US" sz="1800" dirty="0"/>
              <a:t>３　施設整備</a:t>
            </a:r>
            <a:r>
              <a:rPr lang="ja-JP" altLang="en-US" sz="1800" dirty="0">
                <a:solidFill>
                  <a:schemeClr val="accent1"/>
                </a:solidFill>
              </a:rPr>
              <a:t>・</a:t>
            </a:r>
            <a:r>
              <a:rPr lang="ja-JP" altLang="en-US" sz="1800" dirty="0"/>
              <a:t>機能向上の計画</a:t>
            </a:r>
            <a:endParaRPr lang="ja-JP" altLang="en-US" sz="1800" b="1" dirty="0">
              <a:solidFill>
                <a:srgbClr val="FF0000"/>
              </a:solidFill>
            </a:endParaRPr>
          </a:p>
        </p:txBody>
      </p:sp>
      <p:graphicFrame>
        <p:nvGraphicFramePr>
          <p:cNvPr id="5" name="表 4">
            <a:extLst>
              <a:ext uri="{FF2B5EF4-FFF2-40B4-BE49-F238E27FC236}">
                <a16:creationId xmlns:a16="http://schemas.microsoft.com/office/drawing/2014/main" id="{6D0DC6CB-A656-883A-4C0E-B7CD83A907F7}"/>
              </a:ext>
            </a:extLst>
          </p:cNvPr>
          <p:cNvGraphicFramePr>
            <a:graphicFrameLocks noGrp="1"/>
          </p:cNvGraphicFramePr>
          <p:nvPr>
            <p:extLst>
              <p:ext uri="{D42A27DB-BD31-4B8C-83A1-F6EECF244321}">
                <p14:modId xmlns:p14="http://schemas.microsoft.com/office/powerpoint/2010/main" val="490427267"/>
              </p:ext>
            </p:extLst>
          </p:nvPr>
        </p:nvGraphicFramePr>
        <p:xfrm>
          <a:off x="661307" y="4057649"/>
          <a:ext cx="8677364" cy="2750663"/>
        </p:xfrm>
        <a:graphic>
          <a:graphicData uri="http://schemas.openxmlformats.org/drawingml/2006/table">
            <a:tbl>
              <a:tblPr/>
              <a:tblGrid>
                <a:gridCol w="1588839">
                  <a:extLst>
                    <a:ext uri="{9D8B030D-6E8A-4147-A177-3AD203B41FA5}">
                      <a16:colId xmlns:a16="http://schemas.microsoft.com/office/drawing/2014/main" val="3814068172"/>
                    </a:ext>
                  </a:extLst>
                </a:gridCol>
                <a:gridCol w="1245681">
                  <a:extLst>
                    <a:ext uri="{9D8B030D-6E8A-4147-A177-3AD203B41FA5}">
                      <a16:colId xmlns:a16="http://schemas.microsoft.com/office/drawing/2014/main" val="2234747600"/>
                    </a:ext>
                  </a:extLst>
                </a:gridCol>
                <a:gridCol w="1038070">
                  <a:extLst>
                    <a:ext uri="{9D8B030D-6E8A-4147-A177-3AD203B41FA5}">
                      <a16:colId xmlns:a16="http://schemas.microsoft.com/office/drawing/2014/main" val="1772255619"/>
                    </a:ext>
                  </a:extLst>
                </a:gridCol>
                <a:gridCol w="1112216">
                  <a:extLst>
                    <a:ext uri="{9D8B030D-6E8A-4147-A177-3AD203B41FA5}">
                      <a16:colId xmlns:a16="http://schemas.microsoft.com/office/drawing/2014/main" val="3599632873"/>
                    </a:ext>
                  </a:extLst>
                </a:gridCol>
                <a:gridCol w="1127046">
                  <a:extLst>
                    <a:ext uri="{9D8B030D-6E8A-4147-A177-3AD203B41FA5}">
                      <a16:colId xmlns:a16="http://schemas.microsoft.com/office/drawing/2014/main" val="433652886"/>
                    </a:ext>
                  </a:extLst>
                </a:gridCol>
                <a:gridCol w="2565512">
                  <a:extLst>
                    <a:ext uri="{9D8B030D-6E8A-4147-A177-3AD203B41FA5}">
                      <a16:colId xmlns:a16="http://schemas.microsoft.com/office/drawing/2014/main" val="1296802835"/>
                    </a:ext>
                  </a:extLst>
                </a:gridCol>
              </a:tblGrid>
              <a:tr h="280256">
                <a:tc gridSpan="2">
                  <a:txBody>
                    <a:bodyPr/>
                    <a:lstStyle/>
                    <a:p>
                      <a:pPr algn="l" rtl="0" fontAlgn="ctr">
                        <a:buNone/>
                      </a:pPr>
                      <a:r>
                        <a:rPr lang="en-US" altLang="ja-JP" sz="14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ja-JP" altLang="en-US" sz="1400" b="0" i="0" u="none" strike="noStrike" dirty="0">
                          <a:solidFill>
                            <a:srgbClr val="000000"/>
                          </a:solidFill>
                          <a:effectLst/>
                          <a:latin typeface="ＭＳ Ｐゴシック" panose="020B0600070205080204" pitchFamily="50" charset="-128"/>
                          <a:ea typeface="ＭＳ Ｐゴシック" panose="020B0600070205080204" pitchFamily="50" charset="-128"/>
                        </a:rPr>
                        <a:t>修繕・更新に必要な費用</a:t>
                      </a:r>
                      <a:r>
                        <a:rPr lang="en-US" altLang="ja-JP" sz="14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p>
                  </a:txBody>
                  <a:tcPr marL="72000" marR="72000" marT="36000" marB="36000" anchor="ctr">
                    <a:lnL>
                      <a:noFill/>
                    </a:lnL>
                    <a:lnR>
                      <a:noFill/>
                    </a:lnR>
                    <a:lnT>
                      <a:noFill/>
                    </a:lnT>
                    <a:lnB>
                      <a:noFill/>
                    </a:lnB>
                    <a:solidFill>
                      <a:srgbClr val="FFFFFF"/>
                    </a:solidFill>
                  </a:tcPr>
                </a:tc>
                <a:tc hMerge="1">
                  <a:txBody>
                    <a:bodyPr/>
                    <a:lstStyle/>
                    <a:p>
                      <a:endParaRPr kumimoji="1" lang="ja-JP" altLang="en-US"/>
                    </a:p>
                  </a:txBody>
                  <a:tcPr/>
                </a:tc>
                <a:tc>
                  <a:txBody>
                    <a:bodyPr/>
                    <a:lstStyle/>
                    <a:p>
                      <a:pPr algn="ctr" fontAlgn="ctr">
                        <a:buNone/>
                      </a:pPr>
                      <a:r>
                        <a:rPr lang="ja-JP" altLang="en-US" sz="1200" b="0" i="0" u="none" strike="noStrike" dirty="0">
                          <a:solidFill>
                            <a:srgbClr val="000000"/>
                          </a:solidFill>
                          <a:effectLst/>
                          <a:latin typeface="Arial" panose="020B0604020202020204" pitchFamily="34" charset="0"/>
                          <a:ea typeface="游ゴシック" panose="020B0400000000000000" pitchFamily="50" charset="-128"/>
                        </a:rPr>
                        <a:t>　</a:t>
                      </a:r>
                    </a:p>
                  </a:txBody>
                  <a:tcPr marL="72000" marR="72000" marT="36000" marB="36000" anchor="ctr">
                    <a:lnL>
                      <a:noFill/>
                    </a:lnL>
                    <a:lnR>
                      <a:noFill/>
                    </a:lnR>
                    <a:lnT>
                      <a:noFill/>
                    </a:lnT>
                    <a:lnB>
                      <a:noFill/>
                    </a:lnB>
                    <a:solidFill>
                      <a:srgbClr val="FFFFFF"/>
                    </a:solidFill>
                  </a:tcPr>
                </a:tc>
                <a:tc>
                  <a:txBody>
                    <a:bodyPr/>
                    <a:lstStyle/>
                    <a:p>
                      <a:pPr algn="ctr" fontAlgn="ctr">
                        <a:buNone/>
                      </a:pPr>
                      <a:r>
                        <a:rPr lang="ja-JP" altLang="en-US" sz="1200" b="0" i="0" u="none" strike="noStrike" dirty="0">
                          <a:solidFill>
                            <a:srgbClr val="000000"/>
                          </a:solidFill>
                          <a:effectLst/>
                          <a:latin typeface="Arial" panose="020B0604020202020204" pitchFamily="34" charset="0"/>
                          <a:ea typeface="游ゴシック" panose="020B0400000000000000" pitchFamily="50" charset="-128"/>
                        </a:rPr>
                        <a:t>　</a:t>
                      </a:r>
                    </a:p>
                  </a:txBody>
                  <a:tcPr marL="72000" marR="72000" marT="36000" marB="36000" anchor="ctr">
                    <a:lnL>
                      <a:noFill/>
                    </a:lnL>
                    <a:lnR>
                      <a:noFill/>
                    </a:lnR>
                    <a:lnT>
                      <a:noFill/>
                    </a:lnT>
                    <a:lnB>
                      <a:noFill/>
                    </a:lnB>
                    <a:solidFill>
                      <a:srgbClr val="FFFFFF"/>
                    </a:solidFill>
                  </a:tcPr>
                </a:tc>
                <a:tc>
                  <a:txBody>
                    <a:bodyPr/>
                    <a:lstStyle/>
                    <a:p>
                      <a:pPr algn="ctr" fontAlgn="ctr">
                        <a:buNone/>
                      </a:pPr>
                      <a:r>
                        <a:rPr lang="ja-JP" altLang="en-US" sz="1200" b="0" i="0" u="none" strike="noStrike">
                          <a:solidFill>
                            <a:srgbClr val="000000"/>
                          </a:solidFill>
                          <a:effectLst/>
                          <a:latin typeface="Arial" panose="020B0604020202020204" pitchFamily="34" charset="0"/>
                          <a:ea typeface="游ゴシック" panose="020B0400000000000000" pitchFamily="50" charset="-128"/>
                        </a:rPr>
                        <a:t>　</a:t>
                      </a:r>
                    </a:p>
                  </a:txBody>
                  <a:tcPr marL="72000" marR="72000" marT="36000" marB="36000" anchor="ctr">
                    <a:lnL>
                      <a:noFill/>
                    </a:lnL>
                    <a:lnR>
                      <a:noFill/>
                    </a:lnR>
                    <a:lnT>
                      <a:noFill/>
                    </a:lnT>
                    <a:lnB>
                      <a:noFill/>
                    </a:lnB>
                    <a:solidFill>
                      <a:srgbClr val="FFFFFF"/>
                    </a:solidFill>
                  </a:tcPr>
                </a:tc>
                <a:tc>
                  <a:txBody>
                    <a:bodyPr/>
                    <a:lstStyle/>
                    <a:p>
                      <a:pPr algn="r" rtl="0" fontAlgn="ctr">
                        <a:buNone/>
                      </a:pPr>
                      <a:r>
                        <a:rPr lang="ja-JP" altLang="en-US" sz="1200" b="0" i="0" u="none" strike="noStrike" dirty="0">
                          <a:solidFill>
                            <a:srgbClr val="44546A"/>
                          </a:solidFill>
                          <a:effectLst/>
                          <a:latin typeface="ＭＳ Ｐゴシック" panose="020B0600070205080204" pitchFamily="50" charset="-128"/>
                          <a:ea typeface="ＭＳ Ｐゴシック" panose="020B0600070205080204" pitchFamily="50" charset="-128"/>
                        </a:rPr>
                        <a:t>（単位：千円）</a:t>
                      </a:r>
                    </a:p>
                  </a:txBody>
                  <a:tcPr marL="72000" marR="72000" marT="36000" marB="36000" anchor="ctr">
                    <a:lnL>
                      <a:noFill/>
                    </a:lnL>
                    <a:lnR>
                      <a:noFill/>
                    </a:lnR>
                    <a:lnT>
                      <a:noFill/>
                    </a:lnT>
                    <a:lnB>
                      <a:noFill/>
                    </a:lnB>
                    <a:solidFill>
                      <a:srgbClr val="FFFFFF"/>
                    </a:solidFill>
                  </a:tcPr>
                </a:tc>
                <a:extLst>
                  <a:ext uri="{0D108BD9-81ED-4DB2-BD59-A6C34878D82A}">
                    <a16:rowId xmlns:a16="http://schemas.microsoft.com/office/drawing/2014/main" val="8900089"/>
                  </a:ext>
                </a:extLst>
              </a:tr>
              <a:tr h="250321">
                <a:tc>
                  <a:txBody>
                    <a:bodyPr/>
                    <a:lstStyle/>
                    <a:p>
                      <a:pPr algn="ctr" rtl="0" fontAlgn="ctr">
                        <a:buNone/>
                      </a:pP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年度</a:t>
                      </a:r>
                    </a:p>
                  </a:txBody>
                  <a:tcPr marL="72000" marR="72000" marT="36000" marB="36000" anchor="ctr">
                    <a:lnL>
                      <a:noFill/>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9DC3E6"/>
                    </a:solidFill>
                  </a:tcPr>
                </a:tc>
                <a:tc>
                  <a:txBody>
                    <a:bodyPr/>
                    <a:lstStyle/>
                    <a:p>
                      <a:pPr algn="ctr" rtl="0" fontAlgn="ctr">
                        <a:buNone/>
                      </a:pP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築年数</a:t>
                      </a:r>
                    </a:p>
                  </a:txBody>
                  <a:tcPr marL="72000" marR="72000" marT="36000" marB="36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9DC3E6"/>
                    </a:solidFill>
                  </a:tcPr>
                </a:tc>
                <a:tc>
                  <a:txBody>
                    <a:bodyPr/>
                    <a:lstStyle/>
                    <a:p>
                      <a:pPr algn="ctr" rtl="0" fontAlgn="ctr">
                        <a:buNone/>
                      </a:pP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設備更新</a:t>
                      </a:r>
                    </a:p>
                  </a:txBody>
                  <a:tcPr marL="72000" marR="72000" marT="36000" marB="36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9DC3E6"/>
                    </a:solidFill>
                  </a:tcPr>
                </a:tc>
                <a:tc>
                  <a:txBody>
                    <a:bodyPr/>
                    <a:lstStyle/>
                    <a:p>
                      <a:pPr algn="ctr" rtl="0" fontAlgn="ctr">
                        <a:buNone/>
                      </a:pP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修繕</a:t>
                      </a:r>
                    </a:p>
                  </a:txBody>
                  <a:tcPr marL="72000" marR="72000" marT="36000" marB="36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9DC3E6"/>
                    </a:solidFill>
                  </a:tcPr>
                </a:tc>
                <a:tc>
                  <a:txBody>
                    <a:bodyPr/>
                    <a:lstStyle/>
                    <a:p>
                      <a:pPr algn="ctr" rtl="0" fontAlgn="ctr">
                        <a:buNone/>
                      </a:pPr>
                      <a:r>
                        <a:rPr lang="ja-JP" altLang="en-US" sz="1200" b="0" i="0" u="none" strike="noStrike">
                          <a:solidFill>
                            <a:srgbClr val="000000"/>
                          </a:solidFill>
                          <a:effectLst/>
                          <a:latin typeface="ＭＳ Ｐゴシック" panose="020B0600070205080204" pitchFamily="50" charset="-128"/>
                          <a:ea typeface="ＭＳ Ｐゴシック" panose="020B0600070205080204" pitchFamily="50" charset="-128"/>
                        </a:rPr>
                        <a:t>計</a:t>
                      </a:r>
                    </a:p>
                  </a:txBody>
                  <a:tcPr marL="72000" marR="72000" marT="36000" marB="36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9DC3E6"/>
                    </a:solidFill>
                  </a:tcPr>
                </a:tc>
                <a:tc>
                  <a:txBody>
                    <a:bodyPr/>
                    <a:lstStyle/>
                    <a:p>
                      <a:pPr algn="ctr" rtl="0" fontAlgn="ctr">
                        <a:buNone/>
                      </a:pP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主な工事内容</a:t>
                      </a:r>
                    </a:p>
                  </a:txBody>
                  <a:tcPr marL="72000" marR="72000" marT="36000" marB="36000" anchor="ctr">
                    <a:lnL w="12700" cap="flat" cmpd="sng" algn="ctr">
                      <a:solidFill>
                        <a:srgbClr val="FFFFFF"/>
                      </a:solidFill>
                      <a:prstDash val="solid"/>
                      <a:round/>
                      <a:headEnd type="none" w="med" len="med"/>
                      <a:tailEnd type="none" w="med" len="med"/>
                    </a:lnL>
                    <a:lnR>
                      <a:noFill/>
                    </a:lnR>
                    <a:lnT>
                      <a:noFill/>
                    </a:lnT>
                    <a:lnB w="12700" cap="flat" cmpd="sng" algn="ctr">
                      <a:solidFill>
                        <a:srgbClr val="FFFFFF"/>
                      </a:solidFill>
                      <a:prstDash val="solid"/>
                      <a:round/>
                      <a:headEnd type="none" w="med" len="med"/>
                      <a:tailEnd type="none" w="med" len="med"/>
                    </a:lnB>
                    <a:solidFill>
                      <a:srgbClr val="9DC3E6"/>
                    </a:solidFill>
                  </a:tcPr>
                </a:tc>
                <a:extLst>
                  <a:ext uri="{0D108BD9-81ED-4DB2-BD59-A6C34878D82A}">
                    <a16:rowId xmlns:a16="http://schemas.microsoft.com/office/drawing/2014/main" val="460626506"/>
                  </a:ext>
                </a:extLst>
              </a:tr>
              <a:tr h="183128">
                <a:tc rowSpan="3">
                  <a:txBody>
                    <a:bodyPr/>
                    <a:lstStyle/>
                    <a:p>
                      <a:pPr algn="ctr" rtl="0" fontAlgn="ctr">
                        <a:buNone/>
                      </a:pPr>
                      <a:r>
                        <a:rPr lang="en-US" altLang="zh-TW" sz="1200" b="0" i="0" u="none" strike="noStrike" dirty="0">
                          <a:solidFill>
                            <a:srgbClr val="000000"/>
                          </a:solidFill>
                          <a:effectLst/>
                          <a:latin typeface="ＭＳ Ｐゴシック" panose="020B0600070205080204" pitchFamily="50" charset="-128"/>
                          <a:ea typeface="ＭＳ Ｐゴシック" panose="020B0600070205080204" pitchFamily="50" charset="-128"/>
                        </a:rPr>
                        <a:t>2024</a:t>
                      </a:r>
                      <a:r>
                        <a:rPr lang="zh-TW"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en-US" altLang="zh-TW" sz="1200" b="0" i="0" u="none" strike="noStrike" dirty="0">
                          <a:solidFill>
                            <a:srgbClr val="000000"/>
                          </a:solidFill>
                          <a:effectLst/>
                          <a:latin typeface="ＭＳ Ｐゴシック" panose="020B0600070205080204" pitchFamily="50" charset="-128"/>
                          <a:ea typeface="ＭＳ Ｐゴシック" panose="020B0600070205080204" pitchFamily="50" charset="-128"/>
                        </a:rPr>
                        <a:t>R6</a:t>
                      </a:r>
                      <a:r>
                        <a:rPr lang="zh-TW"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）年度</a:t>
                      </a:r>
                      <a:br>
                        <a:rPr lang="zh-TW"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zh-TW"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実績</a:t>
                      </a:r>
                    </a:p>
                  </a:txBody>
                  <a:tcPr marL="72000" marR="72000" marT="36000" marB="3600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BF7"/>
                    </a:solidFill>
                  </a:tcPr>
                </a:tc>
                <a:tc rowSpan="3">
                  <a:txBody>
                    <a:bodyPr/>
                    <a:lstStyle/>
                    <a:p>
                      <a:pPr algn="ctr" rtl="0" fontAlgn="ctr">
                        <a:buNone/>
                      </a:pPr>
                      <a:r>
                        <a:rPr lang="en-US" altLang="ja-JP" sz="1200" b="0" i="0" u="none" strike="noStrike" dirty="0">
                          <a:solidFill>
                            <a:srgbClr val="000000"/>
                          </a:solidFill>
                          <a:effectLst/>
                          <a:latin typeface="ＭＳ Ｐゴシック" panose="020B0600070205080204" pitchFamily="50" charset="-128"/>
                          <a:ea typeface="ＭＳ Ｐゴシック" panose="020B0600070205080204" pitchFamily="50" charset="-128"/>
                        </a:rPr>
                        <a:t>30</a:t>
                      </a: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年</a:t>
                      </a:r>
                    </a:p>
                  </a:txBody>
                  <a:tcPr marL="72000" marR="72000" marT="36000" marB="36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BF7"/>
                    </a:solidFill>
                  </a:tcPr>
                </a:tc>
                <a:tc rowSpan="3">
                  <a:txBody>
                    <a:bodyPr/>
                    <a:lstStyle/>
                    <a:p>
                      <a:pPr algn="r" rtl="0" fontAlgn="ctr">
                        <a:buNone/>
                      </a:pPr>
                      <a:r>
                        <a:rPr lang="en-US" altLang="ja-JP" sz="1200" b="0" i="0" u="none" strike="noStrike" dirty="0">
                          <a:solidFill>
                            <a:srgbClr val="000000"/>
                          </a:solidFill>
                          <a:effectLst/>
                          <a:latin typeface="ＭＳ Ｐゴシック" panose="020B0600070205080204" pitchFamily="50" charset="-128"/>
                          <a:ea typeface="ＭＳ Ｐゴシック" panose="020B0600070205080204" pitchFamily="50" charset="-128"/>
                        </a:rPr>
                        <a:t>37,998</a:t>
                      </a:r>
                    </a:p>
                  </a:txBody>
                  <a:tcPr marL="72000" marR="72000" marT="36000" marB="36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BF7"/>
                    </a:solidFill>
                  </a:tcPr>
                </a:tc>
                <a:tc rowSpan="3">
                  <a:txBody>
                    <a:bodyPr/>
                    <a:lstStyle/>
                    <a:p>
                      <a:pPr algn="r" rtl="0" fontAlgn="ctr">
                        <a:buNone/>
                      </a:pPr>
                      <a:r>
                        <a:rPr lang="en-US" altLang="ja-JP" sz="1200" b="0" i="0" u="none" strike="noStrike">
                          <a:solidFill>
                            <a:srgbClr val="000000"/>
                          </a:solidFill>
                          <a:effectLst/>
                          <a:latin typeface="ＭＳ Ｐゴシック" panose="020B0600070205080204" pitchFamily="50" charset="-128"/>
                          <a:ea typeface="ＭＳ Ｐゴシック" panose="020B0600070205080204" pitchFamily="50" charset="-128"/>
                        </a:rPr>
                        <a:t>10,599</a:t>
                      </a:r>
                    </a:p>
                  </a:txBody>
                  <a:tcPr marL="72000" marR="72000" marT="36000" marB="36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BF7"/>
                    </a:solidFill>
                  </a:tcPr>
                </a:tc>
                <a:tc rowSpan="3">
                  <a:txBody>
                    <a:bodyPr/>
                    <a:lstStyle/>
                    <a:p>
                      <a:pPr algn="r" rtl="0" fontAlgn="ctr">
                        <a:buNone/>
                      </a:pPr>
                      <a:r>
                        <a:rPr lang="en-US" altLang="ja-JP" sz="1200" b="0" i="0" u="none" strike="noStrike" dirty="0">
                          <a:solidFill>
                            <a:srgbClr val="000000"/>
                          </a:solidFill>
                          <a:effectLst/>
                          <a:latin typeface="ＭＳ Ｐゴシック" panose="020B0600070205080204" pitchFamily="50" charset="-128"/>
                          <a:ea typeface="ＭＳ Ｐゴシック" panose="020B0600070205080204" pitchFamily="50" charset="-128"/>
                        </a:rPr>
                        <a:t>48,597</a:t>
                      </a:r>
                    </a:p>
                  </a:txBody>
                  <a:tcPr marL="72000" marR="72000" marT="36000" marB="36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BF7"/>
                    </a:solidFill>
                  </a:tcPr>
                </a:tc>
                <a:tc>
                  <a:txBody>
                    <a:bodyPr/>
                    <a:lstStyle/>
                    <a:p>
                      <a:pPr algn="l" rtl="0" fontAlgn="ctr">
                        <a:buNone/>
                      </a:pP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・防火シャッター危害防止装置設置</a:t>
                      </a:r>
                    </a:p>
                  </a:txBody>
                  <a:tcPr marL="72000" marR="72000" marT="0"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a:noFill/>
                    </a:lnB>
                    <a:solidFill>
                      <a:srgbClr val="DEEBF7"/>
                    </a:solidFill>
                  </a:tcPr>
                </a:tc>
                <a:extLst>
                  <a:ext uri="{0D108BD9-81ED-4DB2-BD59-A6C34878D82A}">
                    <a16:rowId xmlns:a16="http://schemas.microsoft.com/office/drawing/2014/main" val="1707061784"/>
                  </a:ext>
                </a:extLst>
              </a:tr>
              <a:tr h="18312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rtl="0" fontAlgn="ctr">
                        <a:buNone/>
                      </a:pP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・監視カメラシステム更新</a:t>
                      </a:r>
                    </a:p>
                  </a:txBody>
                  <a:tcPr marL="72000" marR="72000" marT="0" marB="0" anchor="ctr">
                    <a:lnL w="12700" cap="flat" cmpd="sng" algn="ctr">
                      <a:solidFill>
                        <a:srgbClr val="FFFFFF"/>
                      </a:solidFill>
                      <a:prstDash val="solid"/>
                      <a:round/>
                      <a:headEnd type="none" w="med" len="med"/>
                      <a:tailEnd type="none" w="med" len="med"/>
                    </a:lnL>
                    <a:lnR>
                      <a:noFill/>
                    </a:lnR>
                    <a:lnT>
                      <a:noFill/>
                    </a:lnT>
                    <a:lnB>
                      <a:noFill/>
                    </a:lnB>
                    <a:solidFill>
                      <a:srgbClr val="DEEBF7"/>
                    </a:solidFill>
                  </a:tcPr>
                </a:tc>
                <a:extLst>
                  <a:ext uri="{0D108BD9-81ED-4DB2-BD59-A6C34878D82A}">
                    <a16:rowId xmlns:a16="http://schemas.microsoft.com/office/drawing/2014/main" val="3174245721"/>
                  </a:ext>
                </a:extLst>
              </a:tr>
              <a:tr h="18312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rtl="0" fontAlgn="ctr">
                        <a:buNone/>
                      </a:pP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・中水加圧給水ユニット更新</a:t>
                      </a:r>
                    </a:p>
                  </a:txBody>
                  <a:tcPr marL="72000" marR="72000" marT="0" marB="0" anchor="ctr">
                    <a:lnL w="12700" cap="flat" cmpd="sng" algn="ctr">
                      <a:solidFill>
                        <a:srgbClr val="FFFFFF"/>
                      </a:solidFill>
                      <a:prstDash val="solid"/>
                      <a:round/>
                      <a:headEnd type="none" w="med" len="med"/>
                      <a:tailEnd type="none" w="med" len="med"/>
                    </a:lnL>
                    <a:lnR>
                      <a:noFill/>
                    </a:lnR>
                    <a:lnT>
                      <a:noFill/>
                    </a:lnT>
                    <a:lnB w="12700" cap="flat" cmpd="sng" algn="ctr">
                      <a:solidFill>
                        <a:srgbClr val="FFFFFF"/>
                      </a:solidFill>
                      <a:prstDash val="solid"/>
                      <a:round/>
                      <a:headEnd type="none" w="med" len="med"/>
                      <a:tailEnd type="none" w="med" len="med"/>
                    </a:lnB>
                    <a:solidFill>
                      <a:srgbClr val="DEEBF7"/>
                    </a:solidFill>
                  </a:tcPr>
                </a:tc>
                <a:extLst>
                  <a:ext uri="{0D108BD9-81ED-4DB2-BD59-A6C34878D82A}">
                    <a16:rowId xmlns:a16="http://schemas.microsoft.com/office/drawing/2014/main" val="3081717672"/>
                  </a:ext>
                </a:extLst>
              </a:tr>
              <a:tr h="183128">
                <a:tc rowSpan="3">
                  <a:txBody>
                    <a:bodyPr/>
                    <a:lstStyle/>
                    <a:p>
                      <a:pPr algn="ctr" rtl="0" fontAlgn="ctr">
                        <a:buNone/>
                      </a:pPr>
                      <a:r>
                        <a:rPr lang="en-US" altLang="ja-JP" sz="1200" b="0" i="0" u="none" strike="noStrike" dirty="0">
                          <a:solidFill>
                            <a:srgbClr val="000000"/>
                          </a:solidFill>
                          <a:effectLst/>
                          <a:latin typeface="ＭＳ Ｐゴシック" panose="020B0600070205080204" pitchFamily="50" charset="-128"/>
                          <a:ea typeface="ＭＳ Ｐゴシック" panose="020B0600070205080204" pitchFamily="50" charset="-128"/>
                        </a:rPr>
                        <a:t>2025</a:t>
                      </a: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en-US" altLang="ja-JP" sz="1200" b="0" i="0" u="none" strike="noStrike" dirty="0">
                          <a:solidFill>
                            <a:srgbClr val="000000"/>
                          </a:solidFill>
                          <a:effectLst/>
                          <a:latin typeface="ＭＳ Ｐゴシック" panose="020B0600070205080204" pitchFamily="50" charset="-128"/>
                          <a:ea typeface="ＭＳ Ｐゴシック" panose="020B0600070205080204" pitchFamily="50" charset="-128"/>
                        </a:rPr>
                        <a:t>R7</a:t>
                      </a: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）年度</a:t>
                      </a:r>
                      <a:endParaRPr lang="en-US" altLang="ja-JP" sz="12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rtl="0" fontAlgn="ctr">
                        <a:buNone/>
                      </a:pP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見込み</a:t>
                      </a:r>
                    </a:p>
                  </a:txBody>
                  <a:tcPr marL="72000" marR="72000" marT="36000" marB="3600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BF7"/>
                    </a:solidFill>
                  </a:tcPr>
                </a:tc>
                <a:tc rowSpan="3">
                  <a:txBody>
                    <a:bodyPr/>
                    <a:lstStyle/>
                    <a:p>
                      <a:pPr algn="ctr" rtl="0" fontAlgn="ctr">
                        <a:buNone/>
                      </a:pPr>
                      <a:r>
                        <a:rPr lang="en-US" altLang="ja-JP" sz="1200" b="0" i="0" u="none" strike="noStrike" dirty="0">
                          <a:solidFill>
                            <a:srgbClr val="000000"/>
                          </a:solidFill>
                          <a:effectLst/>
                          <a:latin typeface="ＭＳ Ｐゴシック" panose="020B0600070205080204" pitchFamily="50" charset="-128"/>
                          <a:ea typeface="ＭＳ Ｐゴシック" panose="020B0600070205080204" pitchFamily="50" charset="-128"/>
                        </a:rPr>
                        <a:t>31</a:t>
                      </a: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年</a:t>
                      </a:r>
                    </a:p>
                  </a:txBody>
                  <a:tcPr marL="72000" marR="72000" marT="36000" marB="36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BF7"/>
                    </a:solidFill>
                  </a:tcPr>
                </a:tc>
                <a:tc rowSpan="3">
                  <a:txBody>
                    <a:bodyPr/>
                    <a:lstStyle/>
                    <a:p>
                      <a:pPr algn="r" rtl="0" fontAlgn="ctr">
                        <a:buNone/>
                      </a:pPr>
                      <a:r>
                        <a:rPr lang="en-US" altLang="ja-JP" sz="1200" b="0" i="0" u="none" strike="noStrike" dirty="0">
                          <a:solidFill>
                            <a:srgbClr val="000000"/>
                          </a:solidFill>
                          <a:effectLst/>
                          <a:latin typeface="ＭＳ Ｐゴシック" panose="020B0600070205080204" pitchFamily="50" charset="-128"/>
                          <a:ea typeface="ＭＳ Ｐゴシック" panose="020B0600070205080204" pitchFamily="50" charset="-128"/>
                        </a:rPr>
                        <a:t>180,360</a:t>
                      </a:r>
                    </a:p>
                  </a:txBody>
                  <a:tcPr marL="72000" marR="72000" marT="36000" marB="36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BF7"/>
                    </a:solidFill>
                  </a:tcPr>
                </a:tc>
                <a:tc rowSpan="3">
                  <a:txBody>
                    <a:bodyPr/>
                    <a:lstStyle/>
                    <a:p>
                      <a:pPr algn="r" rtl="0" fontAlgn="ctr">
                        <a:buNone/>
                      </a:pPr>
                      <a:r>
                        <a:rPr lang="en-US" altLang="ja-JP" sz="1200" b="0" i="0" u="none" strike="noStrike" dirty="0">
                          <a:solidFill>
                            <a:srgbClr val="000000"/>
                          </a:solidFill>
                          <a:effectLst/>
                          <a:latin typeface="ＭＳ Ｐゴシック" panose="020B0600070205080204" pitchFamily="50" charset="-128"/>
                          <a:ea typeface="ＭＳ Ｐゴシック" panose="020B0600070205080204" pitchFamily="50" charset="-128"/>
                        </a:rPr>
                        <a:t>6,600</a:t>
                      </a:r>
                    </a:p>
                  </a:txBody>
                  <a:tcPr marL="72000" marR="72000" marT="36000" marB="36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BF7"/>
                    </a:solidFill>
                  </a:tcPr>
                </a:tc>
                <a:tc rowSpan="3">
                  <a:txBody>
                    <a:bodyPr/>
                    <a:lstStyle/>
                    <a:p>
                      <a:pPr algn="r" rtl="0" fontAlgn="ctr">
                        <a:buNone/>
                      </a:pPr>
                      <a:r>
                        <a:rPr lang="en-US" altLang="ja-JP" sz="1200" b="0" i="0" u="none" strike="noStrike" dirty="0">
                          <a:solidFill>
                            <a:srgbClr val="000000"/>
                          </a:solidFill>
                          <a:effectLst/>
                          <a:latin typeface="ＭＳ Ｐゴシック" panose="020B0600070205080204" pitchFamily="50" charset="-128"/>
                          <a:ea typeface="ＭＳ Ｐゴシック" panose="020B0600070205080204" pitchFamily="50" charset="-128"/>
                        </a:rPr>
                        <a:t>186,960</a:t>
                      </a:r>
                    </a:p>
                  </a:txBody>
                  <a:tcPr marL="72000" marR="72000" marT="36000" marB="36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BF7"/>
                    </a:solidFill>
                  </a:tcPr>
                </a:tc>
                <a:tc>
                  <a:txBody>
                    <a:bodyPr/>
                    <a:lstStyle/>
                    <a:p>
                      <a:pPr algn="l" rtl="0" fontAlgn="ctr">
                        <a:buNone/>
                      </a:pP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・３階交流施設跡フラット化（１期）</a:t>
                      </a:r>
                    </a:p>
                  </a:txBody>
                  <a:tcPr marL="72000" marR="72000" marT="0"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a:noFill/>
                    </a:lnB>
                    <a:solidFill>
                      <a:srgbClr val="DEEBF7"/>
                    </a:solidFill>
                  </a:tcPr>
                </a:tc>
                <a:extLst>
                  <a:ext uri="{0D108BD9-81ED-4DB2-BD59-A6C34878D82A}">
                    <a16:rowId xmlns:a16="http://schemas.microsoft.com/office/drawing/2014/main" val="1296563356"/>
                  </a:ext>
                </a:extLst>
              </a:tr>
              <a:tr h="18312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rtl="0" fontAlgn="ctr">
                        <a:buNone/>
                      </a:pP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・中央監視装置更新</a:t>
                      </a:r>
                    </a:p>
                  </a:txBody>
                  <a:tcPr marL="72000" marR="72000" marT="0" marB="0" anchor="ctr">
                    <a:lnL w="12700" cap="flat" cmpd="sng" algn="ctr">
                      <a:solidFill>
                        <a:srgbClr val="FFFFFF"/>
                      </a:solidFill>
                      <a:prstDash val="solid"/>
                      <a:round/>
                      <a:headEnd type="none" w="med" len="med"/>
                      <a:tailEnd type="none" w="med" len="med"/>
                    </a:lnL>
                    <a:lnR>
                      <a:noFill/>
                    </a:lnR>
                    <a:lnT>
                      <a:noFill/>
                    </a:lnT>
                    <a:lnB>
                      <a:noFill/>
                    </a:lnB>
                    <a:solidFill>
                      <a:srgbClr val="DEEBF7"/>
                    </a:solidFill>
                  </a:tcPr>
                </a:tc>
                <a:extLst>
                  <a:ext uri="{0D108BD9-81ED-4DB2-BD59-A6C34878D82A}">
                    <a16:rowId xmlns:a16="http://schemas.microsoft.com/office/drawing/2014/main" val="1597879919"/>
                  </a:ext>
                </a:extLst>
              </a:tr>
              <a:tr h="18312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rtl="0" fontAlgn="ctr">
                        <a:buNone/>
                      </a:pP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・駐車場防水工事</a:t>
                      </a:r>
                    </a:p>
                  </a:txBody>
                  <a:tcPr marL="72000" marR="72000" marT="0" marB="0" anchor="ctr">
                    <a:lnL w="12700" cap="flat" cmpd="sng" algn="ctr">
                      <a:solidFill>
                        <a:srgbClr val="FFFFFF"/>
                      </a:solidFill>
                      <a:prstDash val="solid"/>
                      <a:round/>
                      <a:headEnd type="none" w="med" len="med"/>
                      <a:tailEnd type="none" w="med" len="med"/>
                    </a:lnL>
                    <a:lnR>
                      <a:noFill/>
                    </a:lnR>
                    <a:lnT>
                      <a:noFill/>
                    </a:lnT>
                    <a:lnB w="12700" cap="flat" cmpd="sng" algn="ctr">
                      <a:solidFill>
                        <a:srgbClr val="FFFFFF"/>
                      </a:solidFill>
                      <a:prstDash val="solid"/>
                      <a:round/>
                      <a:headEnd type="none" w="med" len="med"/>
                      <a:tailEnd type="none" w="med" len="med"/>
                    </a:lnB>
                    <a:solidFill>
                      <a:srgbClr val="DEEBF7"/>
                    </a:solidFill>
                  </a:tcPr>
                </a:tc>
                <a:extLst>
                  <a:ext uri="{0D108BD9-81ED-4DB2-BD59-A6C34878D82A}">
                    <a16:rowId xmlns:a16="http://schemas.microsoft.com/office/drawing/2014/main" val="378279276"/>
                  </a:ext>
                </a:extLst>
              </a:tr>
              <a:tr h="183128">
                <a:tc rowSpan="5">
                  <a:txBody>
                    <a:bodyPr/>
                    <a:lstStyle/>
                    <a:p>
                      <a:pPr algn="ctr" rtl="0" fontAlgn="ctr">
                        <a:buNone/>
                      </a:pPr>
                      <a:r>
                        <a:rPr 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2026（R8）</a:t>
                      </a: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年度</a:t>
                      </a:r>
                      <a:b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b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en-US" altLang="ja-JP" sz="1200" b="0" i="0" u="none" strike="noStrike" dirty="0">
                          <a:solidFill>
                            <a:srgbClr val="000000"/>
                          </a:solidFill>
                          <a:effectLst/>
                          <a:latin typeface="ＭＳ Ｐゴシック" panose="020B0600070205080204" pitchFamily="50" charset="-128"/>
                          <a:ea typeface="ＭＳ Ｐゴシック" panose="020B0600070205080204" pitchFamily="50" charset="-128"/>
                        </a:rPr>
                        <a:t>2028</a:t>
                      </a: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R10）</a:t>
                      </a: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年度</a:t>
                      </a:r>
                    </a:p>
                  </a:txBody>
                  <a:tcPr marL="72000" marR="72000" marT="36000" marB="3600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BF7"/>
                    </a:solidFill>
                  </a:tcPr>
                </a:tc>
                <a:tc rowSpan="5">
                  <a:txBody>
                    <a:bodyPr/>
                    <a:lstStyle/>
                    <a:p>
                      <a:pPr algn="ctr" rtl="0" fontAlgn="ctr">
                        <a:buNone/>
                      </a:pPr>
                      <a:r>
                        <a:rPr lang="en-US" altLang="zh-TW" sz="1200" b="0" i="0" u="none" strike="noStrike" dirty="0">
                          <a:solidFill>
                            <a:srgbClr val="000000"/>
                          </a:solidFill>
                          <a:effectLst/>
                          <a:latin typeface="ＭＳ Ｐゴシック" panose="020B0600070205080204" pitchFamily="50" charset="-128"/>
                          <a:ea typeface="ＭＳ Ｐゴシック" panose="020B0600070205080204" pitchFamily="50" charset="-128"/>
                        </a:rPr>
                        <a:t>32</a:t>
                      </a:r>
                      <a:r>
                        <a:rPr lang="zh-TW"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年</a:t>
                      </a:r>
                      <a:br>
                        <a:rPr lang="zh-TW"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zh-TW"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br>
                        <a:rPr lang="zh-TW"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en-US" altLang="zh-TW" sz="1200" b="0" i="0" u="none" strike="noStrike" dirty="0">
                          <a:solidFill>
                            <a:srgbClr val="000000"/>
                          </a:solidFill>
                          <a:effectLst/>
                          <a:latin typeface="ＭＳ Ｐゴシック" panose="020B0600070205080204" pitchFamily="50" charset="-128"/>
                          <a:ea typeface="ＭＳ Ｐゴシック" panose="020B0600070205080204" pitchFamily="50" charset="-128"/>
                        </a:rPr>
                        <a:t>34</a:t>
                      </a:r>
                      <a:r>
                        <a:rPr lang="zh-TW"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年</a:t>
                      </a:r>
                    </a:p>
                  </a:txBody>
                  <a:tcPr marL="72000" marR="72000" marT="36000" marB="36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BF7"/>
                    </a:solidFill>
                  </a:tcPr>
                </a:tc>
                <a:tc rowSpan="5">
                  <a:txBody>
                    <a:bodyPr/>
                    <a:lstStyle/>
                    <a:p>
                      <a:pPr algn="r" rtl="0" fontAlgn="ctr">
                        <a:buNone/>
                      </a:pPr>
                      <a:r>
                        <a:rPr lang="en-US" altLang="ja-JP" sz="1200" b="0" i="0" u="none" strike="noStrike" dirty="0">
                          <a:solidFill>
                            <a:srgbClr val="000000"/>
                          </a:solidFill>
                          <a:effectLst/>
                          <a:latin typeface="ＭＳ Ｐゴシック" panose="020B0600070205080204" pitchFamily="50" charset="-128"/>
                          <a:ea typeface="ＭＳ Ｐゴシック" panose="020B0600070205080204" pitchFamily="50" charset="-128"/>
                        </a:rPr>
                        <a:t>511,500</a:t>
                      </a:r>
                    </a:p>
                  </a:txBody>
                  <a:tcPr marL="72000" marR="72000" marT="36000" marB="36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BF7"/>
                    </a:solidFill>
                  </a:tcPr>
                </a:tc>
                <a:tc rowSpan="5">
                  <a:txBody>
                    <a:bodyPr/>
                    <a:lstStyle/>
                    <a:p>
                      <a:pPr algn="r" rtl="0" fontAlgn="ctr">
                        <a:buNone/>
                      </a:pPr>
                      <a:r>
                        <a:rPr lang="en-US" altLang="ja-JP" sz="1200" b="0" i="0" u="none" strike="noStrike" dirty="0">
                          <a:solidFill>
                            <a:srgbClr val="000000"/>
                          </a:solidFill>
                          <a:effectLst/>
                          <a:latin typeface="ＭＳ Ｐゴシック" panose="020B0600070205080204" pitchFamily="50" charset="-128"/>
                          <a:ea typeface="ＭＳ Ｐゴシック" panose="020B0600070205080204" pitchFamily="50" charset="-128"/>
                        </a:rPr>
                        <a:t>24,000</a:t>
                      </a:r>
                    </a:p>
                  </a:txBody>
                  <a:tcPr marL="72000" marR="72000" marT="36000" marB="360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BF7"/>
                    </a:solidFill>
                  </a:tcPr>
                </a:tc>
                <a:tc rowSpan="5">
                  <a:txBody>
                    <a:bodyPr/>
                    <a:lstStyle/>
                    <a:p>
                      <a:pPr algn="r" rtl="0" fontAlgn="ctr">
                        <a:buNone/>
                      </a:pPr>
                      <a:r>
                        <a:rPr lang="en-US" altLang="ja-JP" sz="1200" b="0" i="0" u="none" strike="noStrike" dirty="0">
                          <a:solidFill>
                            <a:srgbClr val="000000"/>
                          </a:solidFill>
                          <a:effectLst/>
                          <a:latin typeface="ＭＳ Ｐゴシック" panose="020B0600070205080204" pitchFamily="50" charset="-128"/>
                          <a:ea typeface="ＭＳ Ｐゴシック" panose="020B0600070205080204" pitchFamily="50" charset="-128"/>
                        </a:rPr>
                        <a:t>535,500</a:t>
                      </a:r>
                    </a:p>
                  </a:txBody>
                  <a:tcPr marL="72000" marR="72000" marT="36000" marB="36000" anchor="ctr">
                    <a:lnL w="1270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BF7"/>
                    </a:solidFill>
                  </a:tcPr>
                </a:tc>
                <a:tc>
                  <a:txBody>
                    <a:bodyPr/>
                    <a:lstStyle/>
                    <a:p>
                      <a:pPr algn="l" rtl="0" fontAlgn="ctr">
                        <a:buNone/>
                      </a:pP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・垂直搬送機設置　</a:t>
                      </a:r>
                    </a:p>
                  </a:txBody>
                  <a:tcPr marL="72000" marR="72000" marT="0" marB="0" anchor="ctr">
                    <a:lnL w="12700" cap="flat" cmpd="sng" algn="ctr">
                      <a:solidFill>
                        <a:schemeClr val="bg1"/>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a:noFill/>
                    </a:lnB>
                    <a:solidFill>
                      <a:srgbClr val="DEEBF7"/>
                    </a:solidFill>
                  </a:tcPr>
                </a:tc>
                <a:extLst>
                  <a:ext uri="{0D108BD9-81ED-4DB2-BD59-A6C34878D82A}">
                    <a16:rowId xmlns:a16="http://schemas.microsoft.com/office/drawing/2014/main" val="3500525928"/>
                  </a:ext>
                </a:extLst>
              </a:tr>
              <a:tr h="18312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rtl="0" fontAlgn="ctr">
                        <a:buNone/>
                      </a:pP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・３階交流施設跡フラット化（２期）　</a:t>
                      </a:r>
                    </a:p>
                  </a:txBody>
                  <a:tcPr marL="72000" marR="72000" marT="0" marB="0" anchor="ctr">
                    <a:lnL w="12700" cap="flat" cmpd="sng" algn="ctr">
                      <a:solidFill>
                        <a:schemeClr val="bg1"/>
                      </a:solidFill>
                      <a:prstDash val="solid"/>
                      <a:round/>
                      <a:headEnd type="none" w="med" len="med"/>
                      <a:tailEnd type="none" w="med" len="med"/>
                    </a:lnL>
                    <a:lnR>
                      <a:noFill/>
                    </a:lnR>
                    <a:lnT>
                      <a:noFill/>
                    </a:lnT>
                    <a:lnB>
                      <a:noFill/>
                    </a:lnB>
                    <a:solidFill>
                      <a:srgbClr val="DEEBF7"/>
                    </a:solidFill>
                  </a:tcPr>
                </a:tc>
                <a:extLst>
                  <a:ext uri="{0D108BD9-81ED-4DB2-BD59-A6C34878D82A}">
                    <a16:rowId xmlns:a16="http://schemas.microsoft.com/office/drawing/2014/main" val="827626436"/>
                  </a:ext>
                </a:extLst>
              </a:tr>
              <a:tr h="18407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rtl="0" fontAlgn="ctr">
                        <a:buNone/>
                      </a:pP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・３階交流施設跡区画・空調整備</a:t>
                      </a:r>
                    </a:p>
                  </a:txBody>
                  <a:tcPr marL="72000" marR="72000" marT="0" marB="0" anchor="ctr">
                    <a:lnL w="12700" cap="flat" cmpd="sng" algn="ctr">
                      <a:solidFill>
                        <a:schemeClr val="bg1"/>
                      </a:solidFill>
                      <a:prstDash val="solid"/>
                      <a:round/>
                      <a:headEnd type="none" w="med" len="med"/>
                      <a:tailEnd type="none" w="med" len="med"/>
                    </a:lnL>
                    <a:lnR>
                      <a:noFill/>
                    </a:lnR>
                    <a:lnT>
                      <a:noFill/>
                    </a:lnT>
                    <a:lnB>
                      <a:noFill/>
                    </a:lnB>
                    <a:solidFill>
                      <a:srgbClr val="DEEBF7"/>
                    </a:solidFill>
                  </a:tcPr>
                </a:tc>
                <a:extLst>
                  <a:ext uri="{0D108BD9-81ED-4DB2-BD59-A6C34878D82A}">
                    <a16:rowId xmlns:a16="http://schemas.microsoft.com/office/drawing/2014/main" val="2352957333"/>
                  </a:ext>
                </a:extLst>
              </a:tr>
              <a:tr h="183128">
                <a:tc vMerge="1">
                  <a:txBody>
                    <a:bodyPr/>
                    <a:lstStyle/>
                    <a:p>
                      <a:endParaRPr kumimoji="1" lang="ja-JP" altLang="en-US"/>
                    </a:p>
                  </a:txBody>
                  <a:tcPr>
                    <a:lnT w="12700" cap="flat" cmpd="sng" algn="ctr">
                      <a:solidFill>
                        <a:srgbClr val="FFFFFF"/>
                      </a:solidFill>
                      <a:prstDash val="solid"/>
                      <a:round/>
                      <a:headEnd type="none" w="med" len="med"/>
                      <a:tailEnd type="none" w="med" len="med"/>
                    </a:lnT>
                  </a:tcPr>
                </a:tc>
                <a:tc vMerge="1">
                  <a:txBody>
                    <a:bodyPr/>
                    <a:lstStyle/>
                    <a:p>
                      <a:endParaRPr kumimoji="1" lang="ja-JP" altLang="en-US"/>
                    </a:p>
                  </a:txBody>
                  <a:tcPr>
                    <a:lnT w="12700" cap="flat" cmpd="sng" algn="ctr">
                      <a:solidFill>
                        <a:srgbClr val="FFFFFF"/>
                      </a:solidFill>
                      <a:prstDash val="solid"/>
                      <a:round/>
                      <a:headEnd type="none" w="med" len="med"/>
                      <a:tailEnd type="none" w="med" len="med"/>
                    </a:lnT>
                  </a:tcPr>
                </a:tc>
                <a:tc vMerge="1">
                  <a:txBody>
                    <a:bodyPr/>
                    <a:lstStyle/>
                    <a:p>
                      <a:endParaRPr kumimoji="1" lang="ja-JP" altLang="en-US"/>
                    </a:p>
                  </a:txBody>
                  <a:tcPr>
                    <a:lnT w="12700" cap="flat" cmpd="sng" algn="ctr">
                      <a:solidFill>
                        <a:srgbClr val="FFFFFF"/>
                      </a:solidFill>
                      <a:prstDash val="solid"/>
                      <a:round/>
                      <a:headEnd type="none" w="med" len="med"/>
                      <a:tailEnd type="none" w="med" len="med"/>
                    </a:lnT>
                  </a:tcPr>
                </a:tc>
                <a:tc vMerge="1">
                  <a:txBody>
                    <a:bodyPr/>
                    <a:lstStyle/>
                    <a:p>
                      <a:endParaRPr kumimoji="1" lang="ja-JP" altLang="en-US"/>
                    </a:p>
                  </a:txBody>
                  <a:tcPr>
                    <a:lnT w="12700" cap="flat" cmpd="sng" algn="ctr">
                      <a:solidFill>
                        <a:srgbClr val="FFFFFF"/>
                      </a:solidFill>
                      <a:prstDash val="solid"/>
                      <a:round/>
                      <a:headEnd type="none" w="med" len="med"/>
                      <a:tailEnd type="none" w="med" len="med"/>
                    </a:lnT>
                  </a:tcPr>
                </a:tc>
                <a:tc vMerge="1">
                  <a:txBody>
                    <a:bodyPr/>
                    <a:lstStyle/>
                    <a:p>
                      <a:endParaRPr kumimoji="1" lang="ja-JP" altLang="en-US"/>
                    </a:p>
                  </a:txBody>
                  <a:tcPr>
                    <a:lnT w="12700" cap="flat" cmpd="sng" algn="ctr">
                      <a:solidFill>
                        <a:srgbClr val="FFFFFF"/>
                      </a:solidFill>
                      <a:prstDash val="solid"/>
                      <a:round/>
                      <a:headEnd type="none" w="med" len="med"/>
                      <a:tailEnd type="none" w="med" len="med"/>
                    </a:lnT>
                  </a:tcPr>
                </a:tc>
                <a:tc>
                  <a:txBody>
                    <a:bodyPr/>
                    <a:lstStyle/>
                    <a:p>
                      <a:pPr algn="l" rtl="0" fontAlgn="ctr">
                        <a:buNone/>
                      </a:pP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・航空灯更新</a:t>
                      </a:r>
                    </a:p>
                  </a:txBody>
                  <a:tcPr marL="72000" marR="72000" marT="0" marB="0" anchor="ctr">
                    <a:lnL w="12700" cap="flat" cmpd="sng" algn="ctr">
                      <a:solidFill>
                        <a:schemeClr val="bg1"/>
                      </a:solidFill>
                      <a:prstDash val="solid"/>
                      <a:round/>
                      <a:headEnd type="none" w="med" len="med"/>
                      <a:tailEnd type="none" w="med" len="med"/>
                    </a:lnL>
                    <a:lnR>
                      <a:noFill/>
                    </a:lnR>
                    <a:lnT>
                      <a:noFill/>
                    </a:lnT>
                    <a:lnB>
                      <a:noFill/>
                    </a:lnB>
                    <a:solidFill>
                      <a:srgbClr val="DEEBF7"/>
                    </a:solidFill>
                  </a:tcPr>
                </a:tc>
                <a:extLst>
                  <a:ext uri="{0D108BD9-81ED-4DB2-BD59-A6C34878D82A}">
                    <a16:rowId xmlns:a16="http://schemas.microsoft.com/office/drawing/2014/main" val="2305405537"/>
                  </a:ext>
                </a:extLst>
              </a:tr>
              <a:tr h="18312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rtl="0" fontAlgn="ctr">
                        <a:buNone/>
                      </a:pPr>
                      <a:r>
                        <a:rPr lang="ja-JP" altLang="en-US" sz="1200" b="0" i="0" u="none" strike="noStrike" dirty="0">
                          <a:solidFill>
                            <a:schemeClr val="tx1"/>
                          </a:solidFill>
                          <a:effectLst/>
                          <a:latin typeface="ＭＳ Ｐゴシック" panose="020B0600070205080204" pitchFamily="50" charset="-128"/>
                          <a:ea typeface="ＭＳ Ｐゴシック" panose="020B0600070205080204" pitchFamily="50" charset="-128"/>
                        </a:rPr>
                        <a:t>・機械設備（電気・衛生）の更新</a:t>
                      </a:r>
                    </a:p>
                  </a:txBody>
                  <a:tcPr marL="72000" marR="72000" marT="0" marB="0" anchor="ctr">
                    <a:lnL w="12700" cap="flat" cmpd="sng" algn="ctr">
                      <a:solidFill>
                        <a:schemeClr val="bg1"/>
                      </a:solidFill>
                      <a:prstDash val="solid"/>
                      <a:round/>
                      <a:headEnd type="none" w="med" len="med"/>
                      <a:tailEnd type="none" w="med" len="med"/>
                    </a:lnL>
                    <a:lnR>
                      <a:noFill/>
                    </a:lnR>
                    <a:lnT>
                      <a:noFill/>
                    </a:lnT>
                    <a:lnB w="12700" cap="flat" cmpd="sng" algn="ctr">
                      <a:solidFill>
                        <a:srgbClr val="FFFFFF"/>
                      </a:solidFill>
                      <a:prstDash val="solid"/>
                      <a:round/>
                      <a:headEnd type="none" w="med" len="med"/>
                      <a:tailEnd type="none" w="med" len="med"/>
                    </a:lnB>
                    <a:solidFill>
                      <a:srgbClr val="DEEBF7"/>
                    </a:solidFill>
                  </a:tcPr>
                </a:tc>
                <a:extLst>
                  <a:ext uri="{0D108BD9-81ED-4DB2-BD59-A6C34878D82A}">
                    <a16:rowId xmlns:a16="http://schemas.microsoft.com/office/drawing/2014/main" val="3186946268"/>
                  </a:ext>
                </a:extLst>
              </a:tr>
              <a:tr h="195071">
                <a:tc>
                  <a:txBody>
                    <a:bodyPr/>
                    <a:lstStyle/>
                    <a:p>
                      <a:pPr algn="ctr" rtl="0" fontAlgn="ctr">
                        <a:buNone/>
                      </a:pP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合計</a:t>
                      </a:r>
                    </a:p>
                  </a:txBody>
                  <a:tcPr marL="72000" marR="72000" marT="0"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DC3E6"/>
                    </a:solidFill>
                  </a:tcPr>
                </a:tc>
                <a:tc>
                  <a:txBody>
                    <a:bodyPr/>
                    <a:lstStyle/>
                    <a:p>
                      <a:pPr algn="l" fontAlgn="ctr">
                        <a:buNone/>
                      </a:pPr>
                      <a:r>
                        <a:rPr lang="ja-JP" altLang="en-US" sz="1200" b="0" i="0" u="none" strike="noStrike" dirty="0">
                          <a:solidFill>
                            <a:srgbClr val="000000"/>
                          </a:solidFill>
                          <a:effectLst/>
                          <a:latin typeface="Arial" panose="020B0604020202020204" pitchFamily="34" charset="0"/>
                          <a:ea typeface="游ゴシック" panose="020B0400000000000000" pitchFamily="50" charset="-128"/>
                        </a:rPr>
                        <a:t>　</a:t>
                      </a:r>
                    </a:p>
                  </a:txBody>
                  <a:tcPr marL="72000" marR="7200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DC3E6"/>
                    </a:solidFill>
                  </a:tcPr>
                </a:tc>
                <a:tc>
                  <a:txBody>
                    <a:bodyPr/>
                    <a:lstStyle/>
                    <a:p>
                      <a:pPr algn="r" rtl="0" fontAlgn="ctr">
                        <a:buNone/>
                      </a:pPr>
                      <a:r>
                        <a:rPr lang="en-US" altLang="ja-JP" sz="1200" b="0" i="0" u="none" strike="noStrike" dirty="0">
                          <a:solidFill>
                            <a:srgbClr val="000000"/>
                          </a:solidFill>
                          <a:effectLst/>
                          <a:latin typeface="ＭＳ Ｐゴシック" panose="020B0600070205080204" pitchFamily="50" charset="-128"/>
                          <a:ea typeface="ＭＳ Ｐゴシック" panose="020B0600070205080204" pitchFamily="50" charset="-128"/>
                        </a:rPr>
                        <a:t>729,858</a:t>
                      </a:r>
                    </a:p>
                  </a:txBody>
                  <a:tcPr marL="72000" marR="7200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DC3E6"/>
                    </a:solidFill>
                  </a:tcPr>
                </a:tc>
                <a:tc>
                  <a:txBody>
                    <a:bodyPr/>
                    <a:lstStyle/>
                    <a:p>
                      <a:pPr algn="r" rtl="0" fontAlgn="ctr">
                        <a:buNone/>
                      </a:pPr>
                      <a:r>
                        <a:rPr lang="en-US" altLang="ja-JP" sz="1200" b="0" i="0" u="none" strike="noStrike" dirty="0">
                          <a:solidFill>
                            <a:srgbClr val="000000"/>
                          </a:solidFill>
                          <a:effectLst/>
                          <a:latin typeface="ＭＳ Ｐゴシック" panose="020B0600070205080204" pitchFamily="50" charset="-128"/>
                          <a:ea typeface="ＭＳ Ｐゴシック" panose="020B0600070205080204" pitchFamily="50" charset="-128"/>
                        </a:rPr>
                        <a:t>41,199</a:t>
                      </a:r>
                    </a:p>
                  </a:txBody>
                  <a:tcPr marL="72000" marR="7200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DC3E6"/>
                    </a:solidFill>
                  </a:tcPr>
                </a:tc>
                <a:tc>
                  <a:txBody>
                    <a:bodyPr/>
                    <a:lstStyle/>
                    <a:p>
                      <a:pPr algn="r" rtl="0" fontAlgn="ctr">
                        <a:buNone/>
                      </a:pPr>
                      <a:r>
                        <a:rPr lang="en-US" altLang="ja-JP" sz="1200" b="0" i="0" u="none" strike="noStrike" dirty="0">
                          <a:solidFill>
                            <a:srgbClr val="000000"/>
                          </a:solidFill>
                          <a:effectLst/>
                          <a:latin typeface="ＭＳ Ｐゴシック" panose="020B0600070205080204" pitchFamily="50" charset="-128"/>
                          <a:ea typeface="ＭＳ Ｐゴシック" panose="020B0600070205080204" pitchFamily="50" charset="-128"/>
                        </a:rPr>
                        <a:t>771,057</a:t>
                      </a:r>
                    </a:p>
                  </a:txBody>
                  <a:tcPr marL="72000" marR="7200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DC3E6"/>
                    </a:solidFill>
                  </a:tcPr>
                </a:tc>
                <a:tc>
                  <a:txBody>
                    <a:bodyPr/>
                    <a:lstStyle/>
                    <a:p>
                      <a:pPr algn="l" fontAlgn="ctr">
                        <a:buNone/>
                      </a:pPr>
                      <a:r>
                        <a:rPr lang="ja-JP" altLang="en-US" sz="1200" b="0" i="0" u="none" strike="noStrike" dirty="0">
                          <a:solidFill>
                            <a:srgbClr val="000000"/>
                          </a:solidFill>
                          <a:effectLst/>
                          <a:latin typeface="Arial" panose="020B0604020202020204" pitchFamily="34" charset="0"/>
                          <a:ea typeface="游ゴシック" panose="020B0400000000000000" pitchFamily="50" charset="-128"/>
                        </a:rPr>
                        <a:t>　</a:t>
                      </a:r>
                    </a:p>
                  </a:txBody>
                  <a:tcPr marL="72000" marR="72000" marT="0"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9DC3E6"/>
                    </a:solidFill>
                  </a:tcPr>
                </a:tc>
                <a:extLst>
                  <a:ext uri="{0D108BD9-81ED-4DB2-BD59-A6C34878D82A}">
                    <a16:rowId xmlns:a16="http://schemas.microsoft.com/office/drawing/2014/main" val="1970875495"/>
                  </a:ext>
                </a:extLst>
              </a:tr>
            </a:tbl>
          </a:graphicData>
        </a:graphic>
      </p:graphicFrame>
      <p:sp>
        <p:nvSpPr>
          <p:cNvPr id="6" name="コンテンツ プレースホルダー 2">
            <a:extLst>
              <a:ext uri="{FF2B5EF4-FFF2-40B4-BE49-F238E27FC236}">
                <a16:creationId xmlns:a16="http://schemas.microsoft.com/office/drawing/2014/main" id="{9576533B-8437-4AFD-9229-F91E683545E7}"/>
              </a:ext>
            </a:extLst>
          </p:cNvPr>
          <p:cNvSpPr txBox="1">
            <a:spLocks/>
          </p:cNvSpPr>
          <p:nvPr/>
        </p:nvSpPr>
        <p:spPr>
          <a:xfrm>
            <a:off x="409161" y="2117229"/>
            <a:ext cx="9108000" cy="1992853"/>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just">
              <a:lnSpc>
                <a:spcPct val="100000"/>
              </a:lnSpc>
              <a:spcBef>
                <a:spcPts val="0"/>
              </a:spcBef>
              <a:buNone/>
            </a:pPr>
            <a:r>
              <a:rPr lang="en-US" altLang="ja-JP" sz="1400" dirty="0">
                <a:solidFill>
                  <a:srgbClr val="FF0000"/>
                </a:solidFill>
                <a:highlight>
                  <a:srgbClr val="FFFF00"/>
                </a:highlight>
                <a:latin typeface="+mn-ea"/>
              </a:rPr>
              <a:t>【</a:t>
            </a:r>
            <a:r>
              <a:rPr lang="ja-JP" altLang="en-US" sz="1400" dirty="0">
                <a:solidFill>
                  <a:srgbClr val="FF0000"/>
                </a:solidFill>
                <a:highlight>
                  <a:srgbClr val="FFFF00"/>
                </a:highlight>
                <a:latin typeface="+mn-ea"/>
              </a:rPr>
              <a:t>計画改定における主な変更点</a:t>
            </a:r>
            <a:r>
              <a:rPr lang="en-US" altLang="ja-JP" sz="1400" dirty="0">
                <a:solidFill>
                  <a:srgbClr val="FF0000"/>
                </a:solidFill>
                <a:highlight>
                  <a:srgbClr val="FFFF00"/>
                </a:highlight>
                <a:latin typeface="+mn-ea"/>
              </a:rPr>
              <a:t>】</a:t>
            </a:r>
          </a:p>
          <a:p>
            <a:pPr marL="0" indent="0" algn="just">
              <a:lnSpc>
                <a:spcPct val="100000"/>
              </a:lnSpc>
              <a:spcBef>
                <a:spcPts val="0"/>
              </a:spcBef>
              <a:buNone/>
            </a:pPr>
            <a:r>
              <a:rPr lang="ja-JP" altLang="en-US" sz="1300" dirty="0">
                <a:solidFill>
                  <a:srgbClr val="FF0000"/>
                </a:solidFill>
                <a:highlight>
                  <a:srgbClr val="FFFF00"/>
                </a:highlight>
                <a:latin typeface="+mn-ea"/>
              </a:rPr>
              <a:t>○「設備更新」部分</a:t>
            </a:r>
            <a:endParaRPr lang="en-US" altLang="ja-JP" sz="1300" dirty="0">
              <a:solidFill>
                <a:srgbClr val="FF0000"/>
              </a:solidFill>
              <a:highlight>
                <a:srgbClr val="FFFF00"/>
              </a:highlight>
              <a:latin typeface="+mn-ea"/>
            </a:endParaRPr>
          </a:p>
          <a:p>
            <a:pPr marL="180000" indent="-457200" algn="just">
              <a:lnSpc>
                <a:spcPct val="100000"/>
              </a:lnSpc>
              <a:spcBef>
                <a:spcPts val="300"/>
              </a:spcBef>
              <a:buNone/>
            </a:pPr>
            <a:r>
              <a:rPr lang="ja-JP" altLang="en-US" sz="1300" dirty="0">
                <a:solidFill>
                  <a:srgbClr val="FF0000"/>
                </a:solidFill>
                <a:highlight>
                  <a:srgbClr val="FFFF00"/>
                </a:highlight>
                <a:latin typeface="+mn-ea"/>
              </a:rPr>
              <a:t>・２０２４年度～２０２５年度に計画されていた基幹コンピュータシステムを、当社が整備しないこととなったため、２年間合計で「設備更新」の金額が９５０，０００千円減少した。一方、交流施設跡の３階部分を卸売市場の一部として活用する方針を固めたことにより新たな改修費用が約２４５，０００千円増加し、２０２４年度～２０２８年度の計画全体では約７００，０００千円の減少となる。</a:t>
            </a:r>
            <a:endParaRPr lang="en-US" altLang="ja-JP" sz="1300" dirty="0">
              <a:solidFill>
                <a:srgbClr val="FF0000"/>
              </a:solidFill>
              <a:highlight>
                <a:srgbClr val="FFFF00"/>
              </a:highlight>
              <a:latin typeface="+mn-ea"/>
            </a:endParaRPr>
          </a:p>
          <a:p>
            <a:pPr marL="180000" indent="-457200" algn="just">
              <a:lnSpc>
                <a:spcPct val="100000"/>
              </a:lnSpc>
              <a:spcBef>
                <a:spcPts val="300"/>
              </a:spcBef>
              <a:buNone/>
            </a:pPr>
            <a:r>
              <a:rPr lang="ja-JP" altLang="en-US" sz="1300" dirty="0">
                <a:solidFill>
                  <a:srgbClr val="FF0000"/>
                </a:solidFill>
                <a:highlight>
                  <a:srgbClr val="FFFF00"/>
                </a:highlight>
                <a:latin typeface="+mn-ea"/>
              </a:rPr>
              <a:t>○「修繕」部分</a:t>
            </a:r>
            <a:endParaRPr lang="en-US" altLang="ja-JP" sz="1300" dirty="0">
              <a:solidFill>
                <a:srgbClr val="FF0000"/>
              </a:solidFill>
              <a:highlight>
                <a:srgbClr val="FFFF00"/>
              </a:highlight>
              <a:latin typeface="+mn-ea"/>
            </a:endParaRPr>
          </a:p>
          <a:p>
            <a:pPr marL="180000" indent="-457200" algn="just">
              <a:lnSpc>
                <a:spcPct val="100000"/>
              </a:lnSpc>
              <a:spcBef>
                <a:spcPts val="0"/>
              </a:spcBef>
              <a:buNone/>
            </a:pPr>
            <a:r>
              <a:rPr lang="ja-JP" altLang="en-US" sz="1300" dirty="0">
                <a:solidFill>
                  <a:srgbClr val="FF0000"/>
                </a:solidFill>
                <a:highlight>
                  <a:srgbClr val="FFFF00"/>
                </a:highlight>
                <a:latin typeface="+mn-ea"/>
              </a:rPr>
              <a:t>・交流施設跡の改修に関する費用負担等を踏まえ、修繕の必要性や優先順位を精査したことにより、</a:t>
            </a:r>
            <a:r>
              <a:rPr lang="ja-JP" altLang="en-US" sz="1300" spc="-150" dirty="0">
                <a:solidFill>
                  <a:srgbClr val="FF0000"/>
                </a:solidFill>
                <a:highlight>
                  <a:srgbClr val="FFFF00"/>
                </a:highlight>
                <a:latin typeface="+mn-ea"/>
              </a:rPr>
              <a:t>２０２４～２０２８</a:t>
            </a:r>
            <a:r>
              <a:rPr lang="ja-JP" altLang="en-US" sz="1300" dirty="0">
                <a:solidFill>
                  <a:srgbClr val="FF0000"/>
                </a:solidFill>
                <a:highlight>
                  <a:srgbClr val="FFFF00"/>
                </a:highlight>
                <a:latin typeface="+mn-ea"/>
              </a:rPr>
              <a:t>年度の計画全体では約１３９，０００千円減少となる。</a:t>
            </a:r>
            <a:endParaRPr lang="en-US" altLang="ja-JP" sz="1300" dirty="0">
              <a:solidFill>
                <a:srgbClr val="FF0000"/>
              </a:solidFill>
              <a:highlight>
                <a:srgbClr val="FFFF00"/>
              </a:highlight>
              <a:latin typeface="+mn-ea"/>
            </a:endParaRPr>
          </a:p>
        </p:txBody>
      </p:sp>
      <p:sp>
        <p:nvSpPr>
          <p:cNvPr id="7" name="正方形/長方形 6">
            <a:extLst>
              <a:ext uri="{FF2B5EF4-FFF2-40B4-BE49-F238E27FC236}">
                <a16:creationId xmlns:a16="http://schemas.microsoft.com/office/drawing/2014/main" id="{DEC7E04D-1980-40E5-9109-141673BF30B7}"/>
              </a:ext>
            </a:extLst>
          </p:cNvPr>
          <p:cNvSpPr/>
          <p:nvPr/>
        </p:nvSpPr>
        <p:spPr>
          <a:xfrm>
            <a:off x="8442434" y="49688"/>
            <a:ext cx="740980" cy="39511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r>
              <a:rPr lang="ja-JP" altLang="en-US" sz="1400" b="1" kern="100" dirty="0">
                <a:solidFill>
                  <a:srgbClr val="FFFFFF"/>
                </a:solidFill>
                <a:effectLst/>
                <a:ea typeface="Meiryo UI" panose="020B0604030504040204" pitchFamily="50" charset="-128"/>
                <a:cs typeface="Times New Roman" panose="02020603050405020304" pitchFamily="18" charset="0"/>
              </a:rPr>
              <a:t>別紙３</a:t>
            </a:r>
            <a:endParaRPr lang="ja-JP" sz="1050" kern="100" dirty="0">
              <a:effectLst/>
              <a:ea typeface="游明朝" panose="02020400000000000000" pitchFamily="18" charset="-128"/>
              <a:cs typeface="Times New Roman" panose="02020603050405020304" pitchFamily="18" charset="0"/>
            </a:endParaRPr>
          </a:p>
        </p:txBody>
      </p:sp>
      <p:sp>
        <p:nvSpPr>
          <p:cNvPr id="8" name="スライド番号プレースホルダー 3">
            <a:extLst>
              <a:ext uri="{FF2B5EF4-FFF2-40B4-BE49-F238E27FC236}">
                <a16:creationId xmlns:a16="http://schemas.microsoft.com/office/drawing/2014/main" id="{8B156F33-F70D-494D-9BB0-A531973CFC51}"/>
              </a:ext>
            </a:extLst>
          </p:cNvPr>
          <p:cNvSpPr>
            <a:spLocks noGrp="1"/>
          </p:cNvSpPr>
          <p:nvPr>
            <p:ph type="sldNum" sz="quarter" idx="12"/>
          </p:nvPr>
        </p:nvSpPr>
        <p:spPr>
          <a:xfrm>
            <a:off x="9338672" y="172406"/>
            <a:ext cx="377058" cy="217853"/>
          </a:xfrm>
          <a:solidFill>
            <a:schemeClr val="bg1"/>
          </a:solidFill>
        </p:spPr>
        <p:txBody>
          <a:bodyPr/>
          <a:lstStyle/>
          <a:p>
            <a:r>
              <a:rPr lang="en-US" altLang="ja-JP" dirty="0"/>
              <a:t>15</a:t>
            </a:r>
            <a:endParaRPr lang="ja-JP" altLang="en-US" dirty="0"/>
          </a:p>
        </p:txBody>
      </p:sp>
    </p:spTree>
    <p:extLst>
      <p:ext uri="{BB962C8B-B14F-4D97-AF65-F5344CB8AC3E}">
        <p14:creationId xmlns:p14="http://schemas.microsoft.com/office/powerpoint/2010/main" val="726530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F8E366BC-95AB-4A46-9683-3ED612A649EE}"/>
              </a:ext>
            </a:extLst>
          </p:cNvPr>
          <p:cNvSpPr>
            <a:spLocks noGrp="1"/>
          </p:cNvSpPr>
          <p:nvPr>
            <p:ph type="title"/>
          </p:nvPr>
        </p:nvSpPr>
        <p:spPr>
          <a:xfrm>
            <a:off x="0" y="82800"/>
            <a:ext cx="7434262" cy="395110"/>
          </a:xfrm>
        </p:spPr>
        <p:txBody>
          <a:bodyPr>
            <a:normAutofit/>
          </a:bodyPr>
          <a:lstStyle/>
          <a:p>
            <a:r>
              <a:rPr kumimoji="1" lang="en-US" altLang="ja-JP" sz="2000" b="1" i="0" u="none" strike="noStrike" kern="1200" cap="none" spc="0" normalizeH="0" baseline="0" noProof="0" dirty="0">
                <a:ln>
                  <a:noFill/>
                </a:ln>
                <a:solidFill>
                  <a:prstClr val="black"/>
                </a:solidFill>
                <a:effectLst/>
                <a:uLnTx/>
                <a:uFillTx/>
                <a:latin typeface="Calibri Light" panose="020F0302020204030204"/>
                <a:ea typeface="游ゴシック Light" panose="020B0300000000000000" pitchFamily="50" charset="-128"/>
                <a:cs typeface="+mj-cs"/>
              </a:rPr>
              <a:t>Ⅱ</a:t>
            </a:r>
            <a:r>
              <a:rPr lang="ja-JP" altLang="en-US" sz="2000" b="1" dirty="0">
                <a:latin typeface="+mj-ea"/>
              </a:rPr>
              <a:t>　今後の取組み</a:t>
            </a:r>
          </a:p>
        </p:txBody>
      </p:sp>
      <p:sp>
        <p:nvSpPr>
          <p:cNvPr id="5" name="タイトル 1">
            <a:extLst>
              <a:ext uri="{FF2B5EF4-FFF2-40B4-BE49-F238E27FC236}">
                <a16:creationId xmlns:a16="http://schemas.microsoft.com/office/drawing/2014/main" id="{2195FF7B-08F0-4AC3-84D9-7EF0811CCBF3}"/>
              </a:ext>
            </a:extLst>
          </p:cNvPr>
          <p:cNvSpPr txBox="1">
            <a:spLocks/>
          </p:cNvSpPr>
          <p:nvPr/>
        </p:nvSpPr>
        <p:spPr>
          <a:xfrm>
            <a:off x="0" y="576000"/>
            <a:ext cx="9906000" cy="39511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Calibri Light" panose="020F0302020204030204"/>
                <a:ea typeface="游ゴシック Light" panose="020B0300000000000000" pitchFamily="50" charset="-128"/>
                <a:cs typeface="+mj-cs"/>
              </a:rPr>
              <a:t>Ⅱ-</a:t>
            </a:r>
            <a:r>
              <a:rPr kumimoji="1" lang="ja-JP" altLang="en-US" sz="1800" b="0" i="0" u="none" strike="noStrike" kern="1200" cap="none" spc="0" normalizeH="0" baseline="0" noProof="0" dirty="0">
                <a:ln>
                  <a:noFill/>
                </a:ln>
                <a:effectLst/>
                <a:uLnTx/>
                <a:uFillTx/>
                <a:latin typeface="Calibri Light" panose="020F0302020204030204"/>
                <a:ea typeface="游ゴシック Light" panose="020B0300000000000000" pitchFamily="50" charset="-128"/>
                <a:cs typeface="+mj-cs"/>
              </a:rPr>
              <a:t>５</a:t>
            </a:r>
            <a:r>
              <a:rPr kumimoji="1" lang="ja-JP" altLang="en-US" sz="1800" b="0" i="0" u="none" strike="noStrike" kern="1200" cap="none" spc="0" normalizeH="0" baseline="0" noProof="0" dirty="0">
                <a:ln>
                  <a:noFill/>
                </a:ln>
                <a:solidFill>
                  <a:prstClr val="black"/>
                </a:solidFill>
                <a:effectLst/>
                <a:uLnTx/>
                <a:uFillTx/>
                <a:latin typeface="Calibri Light" panose="020F0302020204030204"/>
                <a:ea typeface="游ゴシック Light" panose="020B0300000000000000" pitchFamily="50" charset="-128"/>
                <a:cs typeface="+mj-cs"/>
              </a:rPr>
              <a:t>　収支の見込み</a:t>
            </a:r>
          </a:p>
        </p:txBody>
      </p:sp>
      <p:sp>
        <p:nvSpPr>
          <p:cNvPr id="6" name="コンテンツ プレースホルダー 2">
            <a:extLst>
              <a:ext uri="{FF2B5EF4-FFF2-40B4-BE49-F238E27FC236}">
                <a16:creationId xmlns:a16="http://schemas.microsoft.com/office/drawing/2014/main" id="{FDA9EAB6-0C55-485D-A0D4-118A967F7A4E}"/>
              </a:ext>
            </a:extLst>
          </p:cNvPr>
          <p:cNvSpPr txBox="1">
            <a:spLocks/>
          </p:cNvSpPr>
          <p:nvPr/>
        </p:nvSpPr>
        <p:spPr>
          <a:xfrm>
            <a:off x="417000" y="928830"/>
            <a:ext cx="9072000" cy="5711820"/>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just">
              <a:lnSpc>
                <a:spcPct val="100000"/>
              </a:lnSpc>
              <a:spcBef>
                <a:spcPts val="0"/>
              </a:spcBef>
              <a:buNone/>
            </a:pPr>
            <a:r>
              <a:rPr lang="en-US" altLang="ja-JP" sz="1400" dirty="0">
                <a:solidFill>
                  <a:srgbClr val="FF0000"/>
                </a:solidFill>
                <a:highlight>
                  <a:srgbClr val="FFFF00"/>
                </a:highlight>
                <a:latin typeface="+mn-ea"/>
              </a:rPr>
              <a:t>【</a:t>
            </a:r>
            <a:r>
              <a:rPr lang="ja-JP" altLang="en-US" sz="1400" dirty="0">
                <a:solidFill>
                  <a:srgbClr val="FF0000"/>
                </a:solidFill>
                <a:highlight>
                  <a:srgbClr val="FFFF00"/>
                </a:highlight>
                <a:latin typeface="+mn-ea"/>
              </a:rPr>
              <a:t>計画改定における主な変更点</a:t>
            </a:r>
            <a:r>
              <a:rPr lang="en-US" altLang="ja-JP" sz="1400" dirty="0">
                <a:solidFill>
                  <a:srgbClr val="FF0000"/>
                </a:solidFill>
                <a:highlight>
                  <a:srgbClr val="FFFF00"/>
                </a:highlight>
                <a:latin typeface="+mn-ea"/>
              </a:rPr>
              <a:t>】</a:t>
            </a:r>
          </a:p>
          <a:p>
            <a:pPr marL="180000" indent="-457200" algn="just">
              <a:lnSpc>
                <a:spcPct val="100000"/>
              </a:lnSpc>
              <a:spcBef>
                <a:spcPts val="600"/>
              </a:spcBef>
              <a:buNone/>
            </a:pPr>
            <a:r>
              <a:rPr lang="ja-JP" altLang="en-US" sz="1300" dirty="0">
                <a:solidFill>
                  <a:srgbClr val="FF0000"/>
                </a:solidFill>
                <a:highlight>
                  <a:srgbClr val="FFFF00"/>
                </a:highlight>
                <a:latin typeface="+mn-ea"/>
              </a:rPr>
              <a:t>・計画策定時に更新を予定していた基幹コンピュータシステムについて、当社が整備しないこととなったため、収入（システム賃貸料）と支出（減価償却費）の両面で当該変更を反映。</a:t>
            </a:r>
            <a:endParaRPr lang="en-US" altLang="ja-JP" sz="1300" dirty="0">
              <a:solidFill>
                <a:srgbClr val="FF0000"/>
              </a:solidFill>
              <a:highlight>
                <a:srgbClr val="FFFF00"/>
              </a:highlight>
              <a:latin typeface="+mn-ea"/>
            </a:endParaRPr>
          </a:p>
          <a:p>
            <a:pPr marL="180000" indent="-457200" algn="just">
              <a:lnSpc>
                <a:spcPct val="100000"/>
              </a:lnSpc>
              <a:spcBef>
                <a:spcPts val="600"/>
              </a:spcBef>
              <a:buNone/>
            </a:pPr>
            <a:r>
              <a:rPr lang="ja-JP" altLang="en-US" sz="1300" dirty="0">
                <a:solidFill>
                  <a:srgbClr val="FF0000"/>
                </a:solidFill>
                <a:latin typeface="+mn-ea"/>
              </a:rPr>
              <a:t>　　</a:t>
            </a:r>
            <a:r>
              <a:rPr lang="ja-JP" altLang="en-US" sz="1150" dirty="0">
                <a:solidFill>
                  <a:srgbClr val="FF0000"/>
                </a:solidFill>
                <a:highlight>
                  <a:srgbClr val="FFFF00"/>
                </a:highlight>
                <a:latin typeface="+mn-ea"/>
              </a:rPr>
              <a:t>「売上高」の「その他」　　　　   ：</a:t>
            </a:r>
            <a:r>
              <a:rPr lang="ja-JP" altLang="en-US" sz="1150" spc="-300" dirty="0">
                <a:solidFill>
                  <a:srgbClr val="FF0000"/>
                </a:solidFill>
                <a:highlight>
                  <a:srgbClr val="FFFF00"/>
                </a:highlight>
                <a:latin typeface="+mn-ea"/>
              </a:rPr>
              <a:t>２０２４（Ｒ６）</a:t>
            </a:r>
            <a:r>
              <a:rPr lang="ja-JP" altLang="en-US" sz="1150" dirty="0">
                <a:solidFill>
                  <a:srgbClr val="FF0000"/>
                </a:solidFill>
                <a:highlight>
                  <a:srgbClr val="FFFF00"/>
                </a:highlight>
                <a:latin typeface="+mn-ea"/>
              </a:rPr>
              <a:t>年度　▲約</a:t>
            </a:r>
            <a:r>
              <a:rPr lang="en-US" altLang="ja-JP" sz="1150" dirty="0">
                <a:solidFill>
                  <a:srgbClr val="FF0000"/>
                </a:solidFill>
                <a:highlight>
                  <a:srgbClr val="FFFF00"/>
                </a:highlight>
                <a:latin typeface="+mn-ea"/>
              </a:rPr>
              <a:t>100,000</a:t>
            </a:r>
            <a:r>
              <a:rPr lang="ja-JP" altLang="en-US" sz="1150" dirty="0">
                <a:solidFill>
                  <a:srgbClr val="FF0000"/>
                </a:solidFill>
                <a:highlight>
                  <a:srgbClr val="FFFF00"/>
                </a:highlight>
                <a:latin typeface="+mn-ea"/>
              </a:rPr>
              <a:t>千円、</a:t>
            </a:r>
            <a:r>
              <a:rPr lang="ja-JP" altLang="en-US" sz="1150" spc="-300" dirty="0">
                <a:solidFill>
                  <a:srgbClr val="FF0000"/>
                </a:solidFill>
                <a:highlight>
                  <a:srgbClr val="FFFF00"/>
                </a:highlight>
                <a:latin typeface="+mn-ea"/>
              </a:rPr>
              <a:t>２０２５（Ｒ７）</a:t>
            </a:r>
            <a:r>
              <a:rPr lang="ja-JP" altLang="en-US" sz="1150" spc="-150" dirty="0">
                <a:solidFill>
                  <a:srgbClr val="FF0000"/>
                </a:solidFill>
                <a:highlight>
                  <a:srgbClr val="FFFF00"/>
                </a:highlight>
                <a:latin typeface="+mn-ea"/>
              </a:rPr>
              <a:t>年度</a:t>
            </a:r>
            <a:r>
              <a:rPr lang="ja-JP" altLang="en-US" sz="1150" dirty="0">
                <a:solidFill>
                  <a:srgbClr val="FF0000"/>
                </a:solidFill>
                <a:highlight>
                  <a:srgbClr val="FFFF00"/>
                </a:highlight>
                <a:latin typeface="+mn-ea"/>
              </a:rPr>
              <a:t>以降　▲約</a:t>
            </a:r>
            <a:r>
              <a:rPr lang="en-US" altLang="ja-JP" sz="1150" dirty="0">
                <a:solidFill>
                  <a:srgbClr val="FF0000"/>
                </a:solidFill>
                <a:highlight>
                  <a:srgbClr val="FFFF00"/>
                </a:highlight>
                <a:latin typeface="+mn-ea"/>
              </a:rPr>
              <a:t>160,000</a:t>
            </a:r>
            <a:r>
              <a:rPr lang="ja-JP" altLang="en-US" sz="1150" dirty="0">
                <a:solidFill>
                  <a:srgbClr val="FF0000"/>
                </a:solidFill>
                <a:highlight>
                  <a:srgbClr val="FFFF00"/>
                </a:highlight>
                <a:latin typeface="+mn-ea"/>
              </a:rPr>
              <a:t>千円</a:t>
            </a:r>
            <a:endParaRPr lang="en-US" altLang="ja-JP" sz="1150" dirty="0">
              <a:solidFill>
                <a:srgbClr val="FF0000"/>
              </a:solidFill>
              <a:highlight>
                <a:srgbClr val="FFFF00"/>
              </a:highlight>
              <a:latin typeface="+mn-ea"/>
            </a:endParaRPr>
          </a:p>
          <a:p>
            <a:pPr marL="180000" indent="-457200" algn="just">
              <a:lnSpc>
                <a:spcPct val="100000"/>
              </a:lnSpc>
              <a:spcBef>
                <a:spcPts val="0"/>
              </a:spcBef>
              <a:buNone/>
            </a:pPr>
            <a:r>
              <a:rPr lang="ja-JP" altLang="en-US" sz="1150" dirty="0">
                <a:solidFill>
                  <a:srgbClr val="FF0000"/>
                </a:solidFill>
                <a:latin typeface="+mn-ea"/>
              </a:rPr>
              <a:t>　　</a:t>
            </a:r>
            <a:r>
              <a:rPr lang="ja-JP" altLang="en-US" sz="1150" dirty="0">
                <a:solidFill>
                  <a:srgbClr val="FF0000"/>
                </a:solidFill>
                <a:highlight>
                  <a:srgbClr val="FFFF00"/>
                </a:highlight>
                <a:latin typeface="+mn-ea"/>
              </a:rPr>
              <a:t>「売上高原価」の「減価償却費等」：</a:t>
            </a:r>
            <a:r>
              <a:rPr lang="ja-JP" altLang="en-US" sz="1150" spc="-300" dirty="0">
                <a:solidFill>
                  <a:srgbClr val="FF0000"/>
                </a:solidFill>
                <a:highlight>
                  <a:srgbClr val="FFFF00"/>
                </a:highlight>
                <a:latin typeface="+mn-ea"/>
              </a:rPr>
              <a:t> ２０２４（Ｒ６）</a:t>
            </a:r>
            <a:r>
              <a:rPr lang="ja-JP" altLang="en-US" sz="1150" dirty="0">
                <a:solidFill>
                  <a:srgbClr val="FF0000"/>
                </a:solidFill>
                <a:highlight>
                  <a:srgbClr val="FFFF00"/>
                </a:highlight>
                <a:latin typeface="+mn-ea"/>
              </a:rPr>
              <a:t>年度　▲約</a:t>
            </a:r>
            <a:r>
              <a:rPr lang="en-US" altLang="ja-JP" sz="1150" dirty="0">
                <a:solidFill>
                  <a:srgbClr val="FF0000"/>
                </a:solidFill>
                <a:highlight>
                  <a:srgbClr val="FFFF00"/>
                </a:highlight>
                <a:latin typeface="+mn-ea"/>
              </a:rPr>
              <a:t>100,000</a:t>
            </a:r>
            <a:r>
              <a:rPr lang="ja-JP" altLang="en-US" sz="1150" dirty="0">
                <a:solidFill>
                  <a:srgbClr val="FF0000"/>
                </a:solidFill>
                <a:highlight>
                  <a:srgbClr val="FFFF00"/>
                </a:highlight>
                <a:latin typeface="+mn-ea"/>
              </a:rPr>
              <a:t>千円、</a:t>
            </a:r>
            <a:r>
              <a:rPr lang="ja-JP" altLang="en-US" sz="1150" spc="-300" dirty="0">
                <a:solidFill>
                  <a:srgbClr val="FF0000"/>
                </a:solidFill>
                <a:highlight>
                  <a:srgbClr val="FFFF00"/>
                </a:highlight>
                <a:latin typeface="+mn-ea"/>
              </a:rPr>
              <a:t>２０２５（Ｒ７）</a:t>
            </a:r>
            <a:r>
              <a:rPr lang="ja-JP" altLang="en-US" sz="1150" spc="-150" dirty="0">
                <a:solidFill>
                  <a:srgbClr val="FF0000"/>
                </a:solidFill>
                <a:highlight>
                  <a:srgbClr val="FFFF00"/>
                </a:highlight>
                <a:latin typeface="+mn-ea"/>
              </a:rPr>
              <a:t>年度</a:t>
            </a:r>
            <a:r>
              <a:rPr lang="ja-JP" altLang="en-US" sz="1150" dirty="0">
                <a:solidFill>
                  <a:srgbClr val="FF0000"/>
                </a:solidFill>
                <a:highlight>
                  <a:srgbClr val="FFFF00"/>
                </a:highlight>
                <a:latin typeface="+mn-ea"/>
              </a:rPr>
              <a:t>以降　▲約</a:t>
            </a:r>
            <a:r>
              <a:rPr lang="en-US" altLang="ja-JP" sz="1150" dirty="0">
                <a:solidFill>
                  <a:srgbClr val="FF0000"/>
                </a:solidFill>
                <a:highlight>
                  <a:srgbClr val="FFFF00"/>
                </a:highlight>
                <a:latin typeface="+mn-ea"/>
              </a:rPr>
              <a:t>160,000</a:t>
            </a:r>
            <a:r>
              <a:rPr lang="ja-JP" altLang="en-US" sz="1150" dirty="0">
                <a:solidFill>
                  <a:srgbClr val="FF0000"/>
                </a:solidFill>
                <a:highlight>
                  <a:srgbClr val="FFFF00"/>
                </a:highlight>
                <a:latin typeface="+mn-ea"/>
              </a:rPr>
              <a:t>千円</a:t>
            </a:r>
            <a:endParaRPr lang="en-US" altLang="ja-JP" sz="1150" dirty="0">
              <a:solidFill>
                <a:srgbClr val="FF0000"/>
              </a:solidFill>
              <a:highlight>
                <a:srgbClr val="FFFF00"/>
              </a:highlight>
              <a:latin typeface="+mn-ea"/>
            </a:endParaRPr>
          </a:p>
          <a:p>
            <a:pPr marL="360000" indent="-457200" algn="just">
              <a:lnSpc>
                <a:spcPct val="100000"/>
              </a:lnSpc>
              <a:spcBef>
                <a:spcPts val="600"/>
              </a:spcBef>
              <a:buNone/>
            </a:pPr>
            <a:r>
              <a:rPr lang="ja-JP" altLang="en-US" sz="1300" dirty="0">
                <a:solidFill>
                  <a:srgbClr val="FF0000"/>
                </a:solidFill>
                <a:latin typeface="+mn-ea"/>
              </a:rPr>
              <a:t>　</a:t>
            </a:r>
            <a:r>
              <a:rPr lang="ja-JP" altLang="en-US" sz="1300" dirty="0">
                <a:solidFill>
                  <a:srgbClr val="FF0000"/>
                </a:solidFill>
                <a:highlight>
                  <a:srgbClr val="FFFF00"/>
                </a:highlight>
                <a:latin typeface="+mn-ea"/>
              </a:rPr>
              <a:t>（なお、上記同様に当社が既に調達して場内業者に賃貸してきた他のシステムについても、本計画期間内に費用回収を終える予定のものは今回の計画改定において反映した。）</a:t>
            </a:r>
            <a:endParaRPr lang="en-US" altLang="ja-JP" sz="1300" dirty="0">
              <a:solidFill>
                <a:srgbClr val="FF0000"/>
              </a:solidFill>
              <a:highlight>
                <a:srgbClr val="FFFF00"/>
              </a:highlight>
              <a:latin typeface="+mn-ea"/>
            </a:endParaRPr>
          </a:p>
          <a:p>
            <a:pPr marL="180000" indent="-457200" algn="just">
              <a:lnSpc>
                <a:spcPct val="100000"/>
              </a:lnSpc>
              <a:buNone/>
            </a:pPr>
            <a:r>
              <a:rPr lang="ja-JP" altLang="en-US" sz="1300" dirty="0">
                <a:solidFill>
                  <a:srgbClr val="FF0000"/>
                </a:solidFill>
                <a:highlight>
                  <a:srgbClr val="FFFF00"/>
                </a:highlight>
                <a:latin typeface="+mn-ea"/>
              </a:rPr>
              <a:t>・農水省の交付金事業を活用して交流施設跡の３階部分を改修する予定のため、当該改修に対して交付を見込んでいる国交付金を新たに計上。</a:t>
            </a:r>
            <a:endParaRPr lang="en-US" altLang="ja-JP" sz="1300" dirty="0">
              <a:solidFill>
                <a:srgbClr val="FF0000"/>
              </a:solidFill>
              <a:highlight>
                <a:srgbClr val="FFFF00"/>
              </a:highlight>
              <a:latin typeface="+mn-ea"/>
            </a:endParaRPr>
          </a:p>
          <a:p>
            <a:pPr marL="180000" indent="-457200" algn="just">
              <a:lnSpc>
                <a:spcPct val="100000"/>
              </a:lnSpc>
              <a:spcBef>
                <a:spcPts val="600"/>
              </a:spcBef>
              <a:buNone/>
            </a:pPr>
            <a:r>
              <a:rPr lang="ja-JP" altLang="en-US" sz="1300" dirty="0">
                <a:solidFill>
                  <a:srgbClr val="FF0000"/>
                </a:solidFill>
                <a:highlight>
                  <a:srgbClr val="FFFF00"/>
                </a:highlight>
                <a:latin typeface="+mn-ea"/>
              </a:rPr>
              <a:t>　　</a:t>
            </a:r>
            <a:r>
              <a:rPr lang="ja-JP" altLang="en-US" sz="1150" dirty="0">
                <a:solidFill>
                  <a:srgbClr val="FF0000"/>
                </a:solidFill>
                <a:highlight>
                  <a:srgbClr val="FFFF00"/>
                </a:highlight>
                <a:latin typeface="+mn-ea"/>
              </a:rPr>
              <a:t>「特別利益」：</a:t>
            </a:r>
            <a:r>
              <a:rPr lang="ja-JP" altLang="en-US" sz="1150" spc="-150" dirty="0">
                <a:solidFill>
                  <a:srgbClr val="FF0000"/>
                </a:solidFill>
                <a:highlight>
                  <a:srgbClr val="FFFF00"/>
                </a:highlight>
                <a:latin typeface="+mn-ea"/>
              </a:rPr>
              <a:t> </a:t>
            </a:r>
            <a:r>
              <a:rPr lang="ja-JP" altLang="en-US" sz="1150" spc="-300" dirty="0">
                <a:solidFill>
                  <a:srgbClr val="FF0000"/>
                </a:solidFill>
                <a:highlight>
                  <a:srgbClr val="FFFF00"/>
                </a:highlight>
                <a:latin typeface="+mn-ea"/>
              </a:rPr>
              <a:t>２０２６（Ｒ８）</a:t>
            </a:r>
            <a:r>
              <a:rPr lang="ja-JP" altLang="en-US" sz="1150" dirty="0">
                <a:solidFill>
                  <a:srgbClr val="FF0000"/>
                </a:solidFill>
                <a:highlight>
                  <a:srgbClr val="FFFF00"/>
                </a:highlight>
                <a:latin typeface="+mn-ea"/>
              </a:rPr>
              <a:t>年度　</a:t>
            </a:r>
            <a:r>
              <a:rPr lang="en-US" altLang="ja-JP" sz="1150" dirty="0">
                <a:solidFill>
                  <a:srgbClr val="FF0000"/>
                </a:solidFill>
                <a:highlight>
                  <a:srgbClr val="FFFF00"/>
                </a:highlight>
                <a:latin typeface="+mn-ea"/>
              </a:rPr>
              <a:t>73,260</a:t>
            </a:r>
            <a:r>
              <a:rPr lang="ja-JP" altLang="en-US" sz="1150" dirty="0">
                <a:solidFill>
                  <a:srgbClr val="FF0000"/>
                </a:solidFill>
                <a:highlight>
                  <a:srgbClr val="FFFF00"/>
                </a:highlight>
                <a:latin typeface="+mn-ea"/>
              </a:rPr>
              <a:t>千円、</a:t>
            </a:r>
            <a:r>
              <a:rPr lang="ja-JP" altLang="en-US" sz="1150" spc="-300" dirty="0">
                <a:solidFill>
                  <a:srgbClr val="FF0000"/>
                </a:solidFill>
                <a:highlight>
                  <a:srgbClr val="FFFF00"/>
                </a:highlight>
                <a:latin typeface="+mn-ea"/>
              </a:rPr>
              <a:t>２０２７（Ｒ９）</a:t>
            </a:r>
            <a:r>
              <a:rPr lang="ja-JP" altLang="en-US" sz="1150" spc="-150" dirty="0">
                <a:solidFill>
                  <a:srgbClr val="FF0000"/>
                </a:solidFill>
                <a:highlight>
                  <a:srgbClr val="FFFF00"/>
                </a:highlight>
                <a:latin typeface="+mn-ea"/>
              </a:rPr>
              <a:t>年度</a:t>
            </a:r>
            <a:r>
              <a:rPr lang="ja-JP" altLang="en-US" sz="1150" dirty="0">
                <a:solidFill>
                  <a:srgbClr val="FF0000"/>
                </a:solidFill>
                <a:highlight>
                  <a:srgbClr val="FFFF00"/>
                </a:highlight>
                <a:latin typeface="+mn-ea"/>
              </a:rPr>
              <a:t>　</a:t>
            </a:r>
            <a:r>
              <a:rPr lang="en-US" altLang="ja-JP" sz="1150" dirty="0">
                <a:solidFill>
                  <a:srgbClr val="FF0000"/>
                </a:solidFill>
                <a:highlight>
                  <a:srgbClr val="FFFF00"/>
                </a:highlight>
                <a:latin typeface="+mn-ea"/>
              </a:rPr>
              <a:t>35,200</a:t>
            </a:r>
            <a:r>
              <a:rPr lang="ja-JP" altLang="en-US" sz="1150" dirty="0">
                <a:solidFill>
                  <a:srgbClr val="FF0000"/>
                </a:solidFill>
                <a:highlight>
                  <a:srgbClr val="FFFF00"/>
                </a:highlight>
                <a:latin typeface="+mn-ea"/>
              </a:rPr>
              <a:t>千円、</a:t>
            </a:r>
            <a:r>
              <a:rPr lang="ja-JP" altLang="en-US" sz="1150" spc="-300" dirty="0">
                <a:solidFill>
                  <a:srgbClr val="FF0000"/>
                </a:solidFill>
                <a:highlight>
                  <a:srgbClr val="FFFF00"/>
                </a:highlight>
                <a:latin typeface="+mn-ea"/>
              </a:rPr>
              <a:t> ２０２８（Ｒ１０）</a:t>
            </a:r>
            <a:r>
              <a:rPr lang="ja-JP" altLang="en-US" sz="1150" spc="-150" dirty="0">
                <a:solidFill>
                  <a:srgbClr val="FF0000"/>
                </a:solidFill>
                <a:highlight>
                  <a:srgbClr val="FFFF00"/>
                </a:highlight>
                <a:latin typeface="+mn-ea"/>
              </a:rPr>
              <a:t>年度 　</a:t>
            </a:r>
            <a:r>
              <a:rPr lang="en-US" altLang="ja-JP" sz="1150" dirty="0">
                <a:solidFill>
                  <a:srgbClr val="FF0000"/>
                </a:solidFill>
                <a:highlight>
                  <a:srgbClr val="FFFF00"/>
                </a:highlight>
                <a:latin typeface="+mn-ea"/>
              </a:rPr>
              <a:t>66,000</a:t>
            </a:r>
            <a:r>
              <a:rPr lang="ja-JP" altLang="en-US" sz="1150" dirty="0">
                <a:solidFill>
                  <a:srgbClr val="FF0000"/>
                </a:solidFill>
                <a:highlight>
                  <a:srgbClr val="FFFF00"/>
                </a:highlight>
                <a:latin typeface="+mn-ea"/>
              </a:rPr>
              <a:t>千円</a:t>
            </a:r>
            <a:endParaRPr lang="en-US" altLang="ja-JP" sz="1150" dirty="0">
              <a:solidFill>
                <a:srgbClr val="FF0000"/>
              </a:solidFill>
              <a:highlight>
                <a:srgbClr val="FFFF00"/>
              </a:highlight>
              <a:latin typeface="+mn-ea"/>
            </a:endParaRPr>
          </a:p>
          <a:p>
            <a:pPr marL="180000" indent="-457200" algn="just">
              <a:lnSpc>
                <a:spcPct val="100000"/>
              </a:lnSpc>
              <a:buNone/>
            </a:pPr>
            <a:r>
              <a:rPr lang="ja-JP" altLang="en-US" sz="1300" dirty="0">
                <a:solidFill>
                  <a:srgbClr val="FF0000"/>
                </a:solidFill>
                <a:highlight>
                  <a:srgbClr val="FFFF00"/>
                </a:highlight>
                <a:latin typeface="+mn-ea"/>
              </a:rPr>
              <a:t>・天候不順や猛暑による花きの品質低下、物価高による買い控え等のため、２０２５年度は特に切花の単価・取扱量が減少し、「売上高使用料」が２０２４年度に比べて約５，０００万円減少する見込み。天候や景気動向に大きく左右される花きの単価・取扱量の今後の増減見込みを現時点で正確に予測することは困難であることから、２０２６年度以降の「売上高使用料」については２０２５年度の決算見込み額をもとに再設定。</a:t>
            </a:r>
            <a:endParaRPr lang="en-US" altLang="ja-JP" sz="1300" dirty="0">
              <a:solidFill>
                <a:srgbClr val="FF0000"/>
              </a:solidFill>
              <a:highlight>
                <a:srgbClr val="FFFF00"/>
              </a:highlight>
              <a:latin typeface="+mn-ea"/>
            </a:endParaRPr>
          </a:p>
          <a:p>
            <a:pPr marL="180000" marR="0" lvl="0" indent="-457200" algn="just" defTabSz="457200" rtl="0" eaLnBrk="1" fontAlgn="auto" latinLnBrk="0" hangingPunct="1">
              <a:lnSpc>
                <a:spcPct val="100000"/>
              </a:lnSpc>
              <a:spcBef>
                <a:spcPts val="600"/>
              </a:spcBef>
              <a:spcAft>
                <a:spcPts val="0"/>
              </a:spcAft>
              <a:buClrTx/>
              <a:buSzTx/>
              <a:buFontTx/>
              <a:buNone/>
              <a:tabLst/>
              <a:defRPr/>
            </a:pPr>
            <a:r>
              <a:rPr lang="ja-JP" altLang="en-US" sz="1300" dirty="0">
                <a:solidFill>
                  <a:srgbClr val="FF0000"/>
                </a:solidFill>
                <a:highlight>
                  <a:srgbClr val="FFFF00"/>
                </a:highlight>
                <a:latin typeface="+mn-ea"/>
              </a:rPr>
              <a:t>　   </a:t>
            </a:r>
            <a:r>
              <a:rPr kumimoji="0" lang="ja-JP" altLang="en-US" sz="1150" b="0" i="0" u="none" strike="noStrike" kern="1200" cap="none" spc="0" normalizeH="0" baseline="0" noProof="0" dirty="0">
                <a:ln>
                  <a:noFill/>
                </a:ln>
                <a:solidFill>
                  <a:srgbClr val="FF0000"/>
                </a:solidFill>
                <a:effectLst/>
                <a:highlight>
                  <a:srgbClr val="FFFF00"/>
                </a:highlight>
                <a:uLnTx/>
                <a:uFillTx/>
                <a:latin typeface="游ゴシック" panose="020B0400000000000000" pitchFamily="50" charset="-128"/>
                <a:ea typeface="游ゴシック" panose="020B0400000000000000" pitchFamily="50" charset="-128"/>
                <a:cs typeface="+mn-cs"/>
              </a:rPr>
              <a:t>「売上高使用料」：</a:t>
            </a:r>
            <a:r>
              <a:rPr kumimoji="0" lang="ja-JP" altLang="en-US" sz="1150" b="0" i="0" u="none" strike="noStrike" kern="1200" cap="none" spc="-300" normalizeH="0" baseline="0" noProof="0" dirty="0">
                <a:ln>
                  <a:noFill/>
                </a:ln>
                <a:solidFill>
                  <a:srgbClr val="FF0000"/>
                </a:solidFill>
                <a:effectLst/>
                <a:highlight>
                  <a:srgbClr val="FFFF00"/>
                </a:highlight>
                <a:uLnTx/>
                <a:uFillTx/>
                <a:latin typeface="游ゴシック" panose="020B0400000000000000" pitchFamily="50" charset="-128"/>
                <a:ea typeface="游ゴシック" panose="020B0400000000000000" pitchFamily="50" charset="-128"/>
                <a:cs typeface="+mn-cs"/>
              </a:rPr>
              <a:t>２０２５（Ｒ７）</a:t>
            </a:r>
            <a:r>
              <a:rPr kumimoji="0" lang="ja-JP" altLang="en-US" sz="1150" b="0" i="0" u="none" strike="noStrike" kern="1200" cap="none" spc="0" normalizeH="0" baseline="0" noProof="0" dirty="0">
                <a:ln>
                  <a:noFill/>
                </a:ln>
                <a:solidFill>
                  <a:srgbClr val="FF0000"/>
                </a:solidFill>
                <a:effectLst/>
                <a:highlight>
                  <a:srgbClr val="FFFF00"/>
                </a:highlight>
                <a:uLnTx/>
                <a:uFillTx/>
                <a:latin typeface="游ゴシック" panose="020B0400000000000000" pitchFamily="50" charset="-128"/>
                <a:ea typeface="游ゴシック" panose="020B0400000000000000" pitchFamily="50" charset="-128"/>
                <a:cs typeface="+mn-cs"/>
              </a:rPr>
              <a:t>年度以降　▲約</a:t>
            </a:r>
            <a:r>
              <a:rPr kumimoji="0" lang="en-US" altLang="ja-JP" sz="1150" b="0" i="0" u="none" strike="noStrike" kern="1200" cap="none" spc="0" normalizeH="0" baseline="0" noProof="0" dirty="0">
                <a:ln>
                  <a:noFill/>
                </a:ln>
                <a:solidFill>
                  <a:srgbClr val="FF0000"/>
                </a:solidFill>
                <a:effectLst/>
                <a:highlight>
                  <a:srgbClr val="FFFF00"/>
                </a:highlight>
                <a:uLnTx/>
                <a:uFillTx/>
                <a:latin typeface="游ゴシック" panose="020B0400000000000000" pitchFamily="50" charset="-128"/>
                <a:ea typeface="游ゴシック" panose="020B0400000000000000" pitchFamily="50" charset="-128"/>
                <a:cs typeface="+mn-cs"/>
              </a:rPr>
              <a:t>39,000</a:t>
            </a:r>
            <a:r>
              <a:rPr kumimoji="0" lang="ja-JP" altLang="en-US" sz="1150" b="0" i="0" u="none" strike="noStrike" kern="1200" cap="none" spc="0" normalizeH="0" baseline="0" noProof="0" dirty="0">
                <a:ln>
                  <a:noFill/>
                </a:ln>
                <a:solidFill>
                  <a:srgbClr val="FF0000"/>
                </a:solidFill>
                <a:effectLst/>
                <a:highlight>
                  <a:srgbClr val="FFFF00"/>
                </a:highlight>
                <a:uLnTx/>
                <a:uFillTx/>
                <a:latin typeface="游ゴシック" panose="020B0400000000000000" pitchFamily="50" charset="-128"/>
                <a:ea typeface="游ゴシック" panose="020B0400000000000000" pitchFamily="50" charset="-128"/>
                <a:cs typeface="+mn-cs"/>
              </a:rPr>
              <a:t>千円</a:t>
            </a:r>
            <a:endParaRPr lang="en-US" altLang="ja-JP" sz="1150" dirty="0">
              <a:solidFill>
                <a:srgbClr val="FF0000"/>
              </a:solidFill>
              <a:highlight>
                <a:srgbClr val="FFFF00"/>
              </a:highlight>
              <a:latin typeface="+mn-ea"/>
            </a:endParaRPr>
          </a:p>
          <a:p>
            <a:pPr marL="180000" indent="-457200" algn="just">
              <a:lnSpc>
                <a:spcPct val="100000"/>
              </a:lnSpc>
              <a:buNone/>
            </a:pPr>
            <a:r>
              <a:rPr lang="ja-JP" altLang="en-US" sz="1300" dirty="0">
                <a:solidFill>
                  <a:srgbClr val="FF0000"/>
                </a:solidFill>
                <a:highlight>
                  <a:srgbClr val="FFFF00"/>
                </a:highlight>
                <a:latin typeface="+mn-ea"/>
              </a:rPr>
              <a:t>・上記の変更を反映した結果、当期純利益は２０２５年度を除き黒字となる見込みである一方、２０２８年度までの間、経常利益は２千数百万円程度の赤字が見込まれる。</a:t>
            </a:r>
            <a:endParaRPr lang="en-US" altLang="ja-JP" sz="1300" dirty="0">
              <a:solidFill>
                <a:srgbClr val="FF0000"/>
              </a:solidFill>
              <a:highlight>
                <a:srgbClr val="FFFF00"/>
              </a:highlight>
              <a:latin typeface="+mn-ea"/>
            </a:endParaRPr>
          </a:p>
          <a:p>
            <a:pPr marL="180000" indent="-457200" algn="just">
              <a:lnSpc>
                <a:spcPct val="100000"/>
              </a:lnSpc>
              <a:buNone/>
            </a:pPr>
            <a:endParaRPr lang="en-US" altLang="ja-JP" sz="1300" dirty="0">
              <a:solidFill>
                <a:srgbClr val="FF0000"/>
              </a:solidFill>
              <a:highlight>
                <a:srgbClr val="FFFF00"/>
              </a:highlight>
              <a:latin typeface="+mn-ea"/>
            </a:endParaRPr>
          </a:p>
          <a:p>
            <a:pPr marL="180000" indent="-457200" algn="just">
              <a:lnSpc>
                <a:spcPct val="100000"/>
              </a:lnSpc>
              <a:buNone/>
            </a:pPr>
            <a:r>
              <a:rPr lang="ja-JP" altLang="en-US" sz="1300" dirty="0">
                <a:solidFill>
                  <a:srgbClr val="FF0000"/>
                </a:solidFill>
                <a:latin typeface="+mn-ea"/>
              </a:rPr>
              <a:t>　</a:t>
            </a:r>
            <a:r>
              <a:rPr lang="ja-JP" altLang="en-US" sz="1300" dirty="0">
                <a:solidFill>
                  <a:srgbClr val="FF0000"/>
                </a:solidFill>
                <a:highlight>
                  <a:srgbClr val="FFFF00"/>
                </a:highlight>
                <a:latin typeface="+mn-ea"/>
              </a:rPr>
              <a:t>花きの国内流通量が減少し、物流２０２４年問題で輸送能力低下が懸念される中、卸売市場間の競争に打ち勝つため、２０２８年度までを、国の交付金を活用し当期純利益ベースでは黒字を確保しつつ、将来への投資を行う期間と位置づける。交流施設跡３階の改修を２０２８年度に終える予定としており、当該整備による市場機能向上や他市場との連携拡大、使用料のあり方の検討や交流施設跡４・５階の活用（賃貸）等の取組みを進め、２０２９年度以降の経常利益黒字化を目指す。</a:t>
            </a:r>
            <a:endParaRPr lang="en-US" altLang="ja-JP" sz="1300" dirty="0">
              <a:solidFill>
                <a:srgbClr val="FF0000"/>
              </a:solidFill>
              <a:highlight>
                <a:srgbClr val="FFFF00"/>
              </a:highlight>
              <a:latin typeface="+mn-ea"/>
            </a:endParaRPr>
          </a:p>
        </p:txBody>
      </p:sp>
      <p:sp>
        <p:nvSpPr>
          <p:cNvPr id="7" name="正方形/長方形 6">
            <a:extLst>
              <a:ext uri="{FF2B5EF4-FFF2-40B4-BE49-F238E27FC236}">
                <a16:creationId xmlns:a16="http://schemas.microsoft.com/office/drawing/2014/main" id="{5E39EF6F-E7D8-4BD6-9AEE-0E1904C4BD0B}"/>
              </a:ext>
            </a:extLst>
          </p:cNvPr>
          <p:cNvSpPr/>
          <p:nvPr/>
        </p:nvSpPr>
        <p:spPr>
          <a:xfrm>
            <a:off x="500820" y="5465114"/>
            <a:ext cx="9072000" cy="11587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スライド番号プレースホルダー 3">
            <a:extLst>
              <a:ext uri="{FF2B5EF4-FFF2-40B4-BE49-F238E27FC236}">
                <a16:creationId xmlns:a16="http://schemas.microsoft.com/office/drawing/2014/main" id="{5A85E571-B121-4222-88FF-85DCC322E55F}"/>
              </a:ext>
            </a:extLst>
          </p:cNvPr>
          <p:cNvSpPr>
            <a:spLocks noGrp="1"/>
          </p:cNvSpPr>
          <p:nvPr>
            <p:ph type="sldNum" sz="quarter" idx="12"/>
          </p:nvPr>
        </p:nvSpPr>
        <p:spPr>
          <a:xfrm>
            <a:off x="9338672" y="172406"/>
            <a:ext cx="377058" cy="217853"/>
          </a:xfrm>
          <a:solidFill>
            <a:schemeClr val="bg1"/>
          </a:solidFill>
        </p:spPr>
        <p:txBody>
          <a:bodyPr/>
          <a:lstStyle/>
          <a:p>
            <a:r>
              <a:rPr lang="en-US" altLang="ja-JP" dirty="0"/>
              <a:t>19</a:t>
            </a:r>
            <a:endParaRPr lang="ja-JP" altLang="en-US" dirty="0"/>
          </a:p>
        </p:txBody>
      </p:sp>
    </p:spTree>
    <p:extLst>
      <p:ext uri="{BB962C8B-B14F-4D97-AF65-F5344CB8AC3E}">
        <p14:creationId xmlns:p14="http://schemas.microsoft.com/office/powerpoint/2010/main" val="13857851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910</Words>
  <Application>Microsoft Office PowerPoint</Application>
  <PresentationFormat>A4 210 x 297 mm</PresentationFormat>
  <Paragraphs>71</Paragraphs>
  <Slides>2</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ＭＳ Ｐゴシック</vt:lpstr>
      <vt:lpstr>游ゴシック</vt:lpstr>
      <vt:lpstr>游ゴシック Light</vt:lpstr>
      <vt:lpstr>Arial</vt:lpstr>
      <vt:lpstr>Calibri</vt:lpstr>
      <vt:lpstr>Calibri Light</vt:lpstr>
      <vt:lpstr>Wingdings</vt:lpstr>
      <vt:lpstr>Office テーマ</vt:lpstr>
      <vt:lpstr>Ⅱ　今後の取組み</vt:lpstr>
      <vt:lpstr>Ⅱ　今後の取組み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2026-03-26T08:42:15Z</dcterms:created>
  <dcterms:modified xsi:type="dcterms:W3CDTF">2026-03-27T10:41:59Z</dcterms:modified>
</cp:coreProperties>
</file>