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807" r:id="rId1"/>
  </p:sldMasterIdLst>
  <p:notesMasterIdLst>
    <p:notesMasterId r:id="rId3"/>
  </p:notesMasterIdLst>
  <p:handoutMasterIdLst>
    <p:handoutMasterId r:id="rId4"/>
  </p:handoutMasterIdLst>
  <p:sldIdLst>
    <p:sldId id="565" r:id="rId2"/>
  </p:sldIdLst>
  <p:sldSz cx="9906000" cy="6858000" type="A4"/>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2207" userDrawn="1">
          <p15:clr>
            <a:srgbClr val="A4A3A4"/>
          </p15:clr>
        </p15:guide>
        <p15:guide id="2" pos="3266" userDrawn="1">
          <p15:clr>
            <a:srgbClr val="A4A3A4"/>
          </p15:clr>
        </p15:guide>
        <p15:guide id="3" orient="horz" pos="3224" userDrawn="1">
          <p15:clr>
            <a:srgbClr val="A4A3A4"/>
          </p15:clr>
        </p15:guide>
        <p15:guide id="4"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EFFFEF"/>
    <a:srgbClr val="CCFFCC"/>
    <a:srgbClr val="E5FFE5"/>
    <a:srgbClr val="FFFFCC"/>
    <a:srgbClr val="FFFFE7"/>
    <a:srgbClr val="E8FF5D"/>
    <a:srgbClr val="B6FF5D"/>
    <a:srgbClr val="C5FF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3239" autoAdjust="0"/>
  </p:normalViewPr>
  <p:slideViewPr>
    <p:cSldViewPr>
      <p:cViewPr varScale="1">
        <p:scale>
          <a:sx n="97" d="100"/>
          <a:sy n="97" d="100"/>
        </p:scale>
        <p:origin x="610" y="82"/>
      </p:cViewPr>
      <p:guideLst>
        <p:guide orient="horz" pos="2160"/>
        <p:guide pos="3120"/>
      </p:guideLst>
    </p:cSldViewPr>
  </p:slideViewPr>
  <p:outlineViewPr>
    <p:cViewPr>
      <p:scale>
        <a:sx n="33" d="100"/>
        <a:sy n="33" d="100"/>
      </p:scale>
      <p:origin x="0" y="-103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1" d="100"/>
          <a:sy n="61" d="100"/>
        </p:scale>
        <p:origin x="2472" y="42"/>
      </p:cViewPr>
      <p:guideLst>
        <p:guide orient="horz" pos="2207"/>
        <p:guide pos="3266"/>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362" cy="511731"/>
          </a:xfrm>
          <a:prstGeom prst="rect">
            <a:avLst/>
          </a:prstGeom>
        </p:spPr>
        <p:txBody>
          <a:bodyPr vert="horz" lIns="94585" tIns="47292" rIns="94585" bIns="4729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1300" y="1"/>
            <a:ext cx="3076362" cy="511731"/>
          </a:xfrm>
          <a:prstGeom prst="rect">
            <a:avLst/>
          </a:prstGeom>
        </p:spPr>
        <p:txBody>
          <a:bodyPr vert="horz" lIns="94585" tIns="47292" rIns="94585" bIns="47292" rtlCol="0"/>
          <a:lstStyle>
            <a:lvl1pPr algn="r">
              <a:defRPr sz="1200"/>
            </a:lvl1pPr>
          </a:lstStyle>
          <a:p>
            <a:endParaRPr kumimoji="1" lang="ja-JP" altLang="en-US"/>
          </a:p>
        </p:txBody>
      </p:sp>
      <p:sp>
        <p:nvSpPr>
          <p:cNvPr id="4" name="フッター プレースホルダー 3"/>
          <p:cNvSpPr>
            <a:spLocks noGrp="1"/>
          </p:cNvSpPr>
          <p:nvPr>
            <p:ph type="ftr" sz="quarter" idx="2"/>
          </p:nvPr>
        </p:nvSpPr>
        <p:spPr>
          <a:xfrm>
            <a:off x="2" y="9721111"/>
            <a:ext cx="3076362" cy="511731"/>
          </a:xfrm>
          <a:prstGeom prst="rect">
            <a:avLst/>
          </a:prstGeom>
        </p:spPr>
        <p:txBody>
          <a:bodyPr vert="horz" lIns="94585" tIns="47292" rIns="94585" bIns="4729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1300" y="9721111"/>
            <a:ext cx="3076362" cy="511731"/>
          </a:xfrm>
          <a:prstGeom prst="rect">
            <a:avLst/>
          </a:prstGeom>
        </p:spPr>
        <p:txBody>
          <a:bodyPr vert="horz" lIns="94585" tIns="47292" rIns="94585" bIns="47292" rtlCol="0" anchor="b"/>
          <a:lstStyle>
            <a:lvl1pPr algn="r">
              <a:defRPr sz="1200"/>
            </a:lvl1pPr>
          </a:lstStyle>
          <a:p>
            <a:fld id="{132A6009-D5BE-412F-830D-B05C0D45DF86}" type="slidenum">
              <a:rPr kumimoji="1" lang="ja-JP" altLang="en-US" smtClean="0"/>
              <a:pPr/>
              <a:t>‹#›</a:t>
            </a:fld>
            <a:endParaRPr kumimoji="1" lang="ja-JP" altLang="en-US"/>
          </a:p>
        </p:txBody>
      </p:sp>
    </p:spTree>
    <p:extLst>
      <p:ext uri="{BB962C8B-B14F-4D97-AF65-F5344CB8AC3E}">
        <p14:creationId xmlns:p14="http://schemas.microsoft.com/office/powerpoint/2010/main" val="298285405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362" cy="511731"/>
          </a:xfrm>
          <a:prstGeom prst="rect">
            <a:avLst/>
          </a:prstGeom>
        </p:spPr>
        <p:txBody>
          <a:bodyPr vert="horz" lIns="94585" tIns="47292" rIns="94585" bIns="47292"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300" y="1"/>
            <a:ext cx="3076362" cy="511731"/>
          </a:xfrm>
          <a:prstGeom prst="rect">
            <a:avLst/>
          </a:prstGeom>
        </p:spPr>
        <p:txBody>
          <a:bodyPr vert="horz" lIns="94585" tIns="47292" rIns="94585" bIns="47292"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779463" y="769938"/>
            <a:ext cx="5540375" cy="3835400"/>
          </a:xfrm>
          <a:prstGeom prst="rect">
            <a:avLst/>
          </a:prstGeom>
          <a:noFill/>
          <a:ln w="12700">
            <a:solidFill>
              <a:prstClr val="black"/>
            </a:solidFill>
          </a:ln>
        </p:spPr>
        <p:txBody>
          <a:bodyPr vert="horz" lIns="94585" tIns="47292" rIns="94585" bIns="47292" rtlCol="0" anchor="ctr"/>
          <a:lstStyle/>
          <a:p>
            <a:endParaRPr lang="ja-JP" altLang="en-US"/>
          </a:p>
        </p:txBody>
      </p:sp>
      <p:sp>
        <p:nvSpPr>
          <p:cNvPr id="5" name="ノート プレースホルダー 4"/>
          <p:cNvSpPr>
            <a:spLocks noGrp="1"/>
          </p:cNvSpPr>
          <p:nvPr>
            <p:ph type="body" sz="quarter" idx="3"/>
          </p:nvPr>
        </p:nvSpPr>
        <p:spPr>
          <a:xfrm>
            <a:off x="709931" y="4861444"/>
            <a:ext cx="5679440" cy="4605576"/>
          </a:xfrm>
          <a:prstGeom prst="rect">
            <a:avLst/>
          </a:prstGeom>
        </p:spPr>
        <p:txBody>
          <a:bodyPr vert="horz" lIns="94585" tIns="47292" rIns="94585" bIns="472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21111"/>
            <a:ext cx="3076362" cy="511731"/>
          </a:xfrm>
          <a:prstGeom prst="rect">
            <a:avLst/>
          </a:prstGeom>
        </p:spPr>
        <p:txBody>
          <a:bodyPr vert="horz" lIns="94585" tIns="47292" rIns="94585" bIns="472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300" y="9721111"/>
            <a:ext cx="3076362" cy="511731"/>
          </a:xfrm>
          <a:prstGeom prst="rect">
            <a:avLst/>
          </a:prstGeom>
        </p:spPr>
        <p:txBody>
          <a:bodyPr vert="horz" lIns="94585" tIns="47292" rIns="94585" bIns="47292" rtlCol="0" anchor="b"/>
          <a:lstStyle>
            <a:lvl1pPr algn="r">
              <a:defRPr sz="1200"/>
            </a:lvl1pPr>
          </a:lstStyle>
          <a:p>
            <a:fld id="{12C3FA8F-E609-453E-87F3-7B8F97DA0FBD}" type="slidenum">
              <a:rPr kumimoji="1" lang="ja-JP" altLang="en-US" smtClean="0"/>
              <a:pPr/>
              <a:t>‹#›</a:t>
            </a:fld>
            <a:endParaRPr kumimoji="1" lang="ja-JP" altLang="en-US"/>
          </a:p>
        </p:txBody>
      </p:sp>
    </p:spTree>
    <p:extLst>
      <p:ext uri="{BB962C8B-B14F-4D97-AF65-F5344CB8AC3E}">
        <p14:creationId xmlns:p14="http://schemas.microsoft.com/office/powerpoint/2010/main" val="43293768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84F9B16-16BE-4134-8843-9ADC6D0DA9C9}"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2698071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AC3934B-C576-4A68-8F61-FEFBD0DDA3F4}"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04187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2"/>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2"/>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7DE9C-F4F2-4B00-BD9C-97C8D6840BC6}"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2064564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FEB855-D7E9-4F45-8C16-3077C15D0027}"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84111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7"/>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C424E6-7DDA-412E-88B5-87F13A2361B1}"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83776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397503F-624D-40A6-9584-1C2DE554D1B4}"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940918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1"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BAED6E-1BE0-473C-918D-54DA3044C0B8}" type="datetime1">
              <a:rPr kumimoji="1" lang="ja-JP" altLang="en-US" smtClean="0"/>
              <a:t>2026/3/27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777810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7245CB5-56D0-452D-A536-B06D567843EF}" type="datetime1">
              <a:rPr kumimoji="1" lang="ja-JP" altLang="en-US" smtClean="0"/>
              <a:t>2026/3/27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88183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7CF1D4A-1A61-4C05-B531-EF2EA851C077}" type="datetime1">
              <a:rPr kumimoji="1" lang="ja-JP" altLang="en-US" smtClean="0"/>
              <a:t>2026/3/27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74855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3" y="273054"/>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3"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F077C31-BE3D-466A-ADCD-10EE1CF1FDAB}"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97236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9"/>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B4811CF-6ABF-4ACD-A5AA-5C49EA6EFB2F}"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5630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4"/>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42334-AC35-4D11-9579-5795F111C566}" type="datetime1">
              <a:rPr kumimoji="1" lang="ja-JP" altLang="en-US" smtClean="0"/>
              <a:t>2026/3/27</a:t>
            </a:fld>
            <a:endParaRPr kumimoji="1" lang="ja-JP" altLang="en-US"/>
          </a:p>
        </p:txBody>
      </p:sp>
      <p:sp>
        <p:nvSpPr>
          <p:cNvPr id="5" name="フッター プレースホルダー 4"/>
          <p:cNvSpPr>
            <a:spLocks noGrp="1"/>
          </p:cNvSpPr>
          <p:nvPr>
            <p:ph type="ftr" sz="quarter" idx="3"/>
          </p:nvPr>
        </p:nvSpPr>
        <p:spPr>
          <a:xfrm>
            <a:off x="3384550" y="6356354"/>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4"/>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465783672"/>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2A9F1-F6B8-444E-3304-08959D75BC8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97C717B-3EA2-4B3C-800A-B508E9106432}"/>
              </a:ext>
            </a:extLst>
          </p:cNvPr>
          <p:cNvSpPr>
            <a:spLocks noGrp="1"/>
          </p:cNvSpPr>
          <p:nvPr>
            <p:ph type="sldNum" sz="quarter" idx="12"/>
          </p:nvPr>
        </p:nvSpPr>
        <p:spPr>
          <a:xfrm>
            <a:off x="7099300" y="6356354"/>
            <a:ext cx="2311400" cy="365125"/>
          </a:xfrm>
        </p:spPr>
        <p:txBody>
          <a:bodyPr/>
          <a:lstStyle/>
          <a:p>
            <a:r>
              <a:rPr lang="en-US" altLang="ja-JP" dirty="0"/>
              <a:t>15</a:t>
            </a:r>
            <a:endParaRPr lang="ja-JP" altLang="en-US" dirty="0"/>
          </a:p>
        </p:txBody>
      </p:sp>
      <p:sp>
        <p:nvSpPr>
          <p:cNvPr id="9" name="正方形/長方形 8">
            <a:extLst>
              <a:ext uri="{FF2B5EF4-FFF2-40B4-BE49-F238E27FC236}">
                <a16:creationId xmlns:a16="http://schemas.microsoft.com/office/drawing/2014/main" id="{4CCFC392-9015-A361-96CD-E7ADF8230B25}"/>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29B0F63F-C543-511D-F6A6-C7413DF7E217}"/>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Ⅴ</a:t>
            </a:r>
            <a:r>
              <a:rPr lang="ja-JP" altLang="en-US" sz="1800" b="1" dirty="0">
                <a:latin typeface="HG丸ｺﾞｼｯｸM-PRO" panose="020F0600000000000000" pitchFamily="50" charset="-128"/>
                <a:ea typeface="HG丸ｺﾞｼｯｸM-PRO" panose="020F0600000000000000" pitchFamily="50" charset="-128"/>
              </a:rPr>
              <a:t>．主要事業の現状・課題と今後の方向性（２．自然環境保全分野－①）</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677BD69A-B3A4-6427-9047-83DC07BCB2FF}"/>
              </a:ext>
            </a:extLst>
          </p:cNvPr>
          <p:cNvSpPr txBox="1">
            <a:spLocks/>
          </p:cNvSpPr>
          <p:nvPr/>
        </p:nvSpPr>
        <p:spPr>
          <a:xfrm>
            <a:off x="1025065" y="893884"/>
            <a:ext cx="7960375" cy="546247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indent="0" algn="just" defTabSz="914400">
              <a:spcBef>
                <a:spcPts val="600"/>
              </a:spcBef>
              <a:buFont typeface="Arial" panose="020B0604020202020204" pitchFamily="34" charset="0"/>
              <a:buNone/>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（１）自然環境保全関連事業（大阪府民の森管理運営事業）　　</a:t>
            </a:r>
            <a:r>
              <a:rPr lang="en-US" altLang="ja-JP" sz="105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5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実施事業会計</a:t>
            </a:r>
          </a:p>
          <a:p>
            <a:pPr marL="360000" indent="180000" algn="just" defTabSz="914400">
              <a:spcBef>
                <a:spcPts val="600"/>
              </a:spcBef>
              <a:buFont typeface="Arial" panose="020B0604020202020204" pitchFamily="34" charset="0"/>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公社は、金剛山頂域にある「大阪府民の森南河内地区（ちはや園地）」（以下「ちはや園地」という。）について、指定管理者（指定管理期間：令和５～９年度）として管理・運営を行っている。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（２）大阪</a:t>
            </a: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府民の森等直営事業　　</a:t>
            </a:r>
            <a:r>
              <a:rPr lang="en-US" altLang="ja-JP" sz="105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5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その他会計</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公社は、</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ちはや園地及び</a:t>
            </a:r>
            <a:r>
              <a:rPr lang="ja-JP" altLang="en-US" sz="1100" kern="100" dirty="0">
                <a:solidFill>
                  <a:srgbClr val="FF0000"/>
                </a:solidFill>
                <a:highlight>
                  <a:srgbClr val="FFFF00"/>
                </a:highlight>
                <a:latin typeface="HG丸ｺﾞｼｯｸM-PRO" panose="020F0600000000000000" pitchFamily="50" charset="-128"/>
                <a:ea typeface="HG丸ｺﾞｼｯｸM-PRO" panose="020F0600000000000000" pitchFamily="50" charset="-128"/>
                <a:cs typeface="Times New Roman" panose="02020603050405020304" pitchFamily="18" charset="0"/>
              </a:rPr>
              <a:t>金剛山麓に立地している「大阪府立金剛登山道駐車場」（以下「駐車場」という。）において</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、次の事業を実施している。</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物品（冊子、自主制作クラフト等）、食品、飲料の販売</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自主イベント（有料の自然観察会など）の開催</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80000" algn="just" defTabSz="914400">
              <a:spcBef>
                <a:spcPts val="600"/>
              </a:spcBef>
              <a:buNone/>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駐車場</a:t>
            </a: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の指定管理者としての管理・運営</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 name="四角形: 角を丸くする 1">
            <a:extLst>
              <a:ext uri="{FF2B5EF4-FFF2-40B4-BE49-F238E27FC236}">
                <a16:creationId xmlns:a16="http://schemas.microsoft.com/office/drawing/2014/main" id="{8529B9E1-2A4C-68A5-3785-4ED800F3CC28}"/>
              </a:ext>
            </a:extLst>
          </p:cNvPr>
          <p:cNvSpPr/>
          <p:nvPr/>
        </p:nvSpPr>
        <p:spPr>
          <a:xfrm>
            <a:off x="1296840" y="3789325"/>
            <a:ext cx="7416824" cy="2160239"/>
          </a:xfrm>
          <a:prstGeom prst="roundRect">
            <a:avLst>
              <a:gd name="adj" fmla="val 984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ちはや園地の近年の状況</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lvl="0" indent="-180000" algn="just">
              <a:spcBef>
                <a:spcPts val="600"/>
              </a:spcBef>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新型コロナ</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ウイルス感染症により、令和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年において一定期間の園地施設の利用休止を余儀なくされ、利用者数は大幅に落ち込んだ。新型コロナウイルス感染症は、令和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日に</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類感染症移行</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となり、利用者数は</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年度以降増加傾向に転じている。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課題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積極的に利用促進に取り組み、ちはや園地及び駐車場の利用者数を増加させる必要がある。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経営改善のため、指定管理の利用料金収入や直営事業の収益の向上に取り組む必要がある。</a:t>
            </a:r>
          </a:p>
        </p:txBody>
      </p:sp>
      <p:sp>
        <p:nvSpPr>
          <p:cNvPr id="7" name="正方形/長方形 6">
            <a:extLst>
              <a:ext uri="{FF2B5EF4-FFF2-40B4-BE49-F238E27FC236}">
                <a16:creationId xmlns:a16="http://schemas.microsoft.com/office/drawing/2014/main" id="{EF73109C-8D57-467B-B142-9ACA1F827CB9}"/>
              </a:ext>
            </a:extLst>
          </p:cNvPr>
          <p:cNvSpPr/>
          <p:nvPr/>
        </p:nvSpPr>
        <p:spPr>
          <a:xfrm>
            <a:off x="8241201" y="118085"/>
            <a:ext cx="800100" cy="38862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altLang="en-US" sz="1400" b="1" kern="100">
                <a:solidFill>
                  <a:srgbClr val="FFFFFF"/>
                </a:solidFill>
                <a:effectLst/>
                <a:ea typeface="Meiryo UI" panose="020B0604030504040204" pitchFamily="50" charset="-128"/>
                <a:cs typeface="Times New Roman" panose="02020603050405020304" pitchFamily="18" charset="0"/>
              </a:rPr>
              <a:t>別紙１</a:t>
            </a:r>
            <a:endParaRPr lang="ja-JP" sz="1050" kern="100" dirty="0">
              <a:effectLst/>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377213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316</Words>
  <Application>Microsoft Office PowerPoint</Application>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HG丸ｺﾞｼｯｸM-PRO</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2026-03-26T08:39:24Z</dcterms:created>
  <dcterms:modified xsi:type="dcterms:W3CDTF">2026-03-27T10:40:57Z</dcterms:modified>
</cp:coreProperties>
</file>