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5" r:id="rId1"/>
  </p:sldMasterIdLst>
  <p:notesMasterIdLst>
    <p:notesMasterId r:id="rId23"/>
  </p:notesMasterIdLst>
  <p:handoutMasterIdLst>
    <p:handoutMasterId r:id="rId24"/>
  </p:handoutMasterIdLst>
  <p:sldIdLst>
    <p:sldId id="256" r:id="rId2"/>
    <p:sldId id="325" r:id="rId3"/>
    <p:sldId id="330" r:id="rId4"/>
    <p:sldId id="352" r:id="rId5"/>
    <p:sldId id="331" r:id="rId6"/>
    <p:sldId id="332" r:id="rId7"/>
    <p:sldId id="333" r:id="rId8"/>
    <p:sldId id="354" r:id="rId9"/>
    <p:sldId id="355" r:id="rId10"/>
    <p:sldId id="336" r:id="rId11"/>
    <p:sldId id="351" r:id="rId12"/>
    <p:sldId id="347" r:id="rId13"/>
    <p:sldId id="337" r:id="rId14"/>
    <p:sldId id="338" r:id="rId15"/>
    <p:sldId id="346" r:id="rId16"/>
    <p:sldId id="341" r:id="rId17"/>
    <p:sldId id="356" r:id="rId18"/>
    <p:sldId id="343" r:id="rId19"/>
    <p:sldId id="344" r:id="rId20"/>
    <p:sldId id="321" r:id="rId21"/>
    <p:sldId id="320" r:id="rId22"/>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C2E9"/>
    <a:srgbClr val="DCE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17" autoAdjust="0"/>
  </p:normalViewPr>
  <p:slideViewPr>
    <p:cSldViewPr>
      <p:cViewPr varScale="1">
        <p:scale>
          <a:sx n="86" d="100"/>
          <a:sy n="86" d="100"/>
        </p:scale>
        <p:origin x="1354"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3076365" cy="513508"/>
          </a:xfrm>
          <a:prstGeom prst="rect">
            <a:avLst/>
          </a:prstGeom>
        </p:spPr>
        <p:txBody>
          <a:bodyPr vert="horz" lIns="95441" tIns="47722" rIns="95441" bIns="4772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295" y="3"/>
            <a:ext cx="3076365" cy="513508"/>
          </a:xfrm>
          <a:prstGeom prst="rect">
            <a:avLst/>
          </a:prstGeom>
        </p:spPr>
        <p:txBody>
          <a:bodyPr vert="horz" lIns="95441" tIns="47722" rIns="95441" bIns="47722" rtlCol="0"/>
          <a:lstStyle>
            <a:lvl1pPr algn="r">
              <a:defRPr sz="1200"/>
            </a:lvl1pPr>
          </a:lstStyle>
          <a:p>
            <a:fld id="{60552E24-DFD2-4691-AD2A-798562A82C58}" type="datetimeFigureOut">
              <a:rPr kumimoji="1" lang="ja-JP" altLang="en-US" smtClean="0"/>
              <a:t>2026/3/9</a:t>
            </a:fld>
            <a:endParaRPr kumimoji="1" lang="ja-JP" altLang="en-US"/>
          </a:p>
        </p:txBody>
      </p:sp>
      <p:sp>
        <p:nvSpPr>
          <p:cNvPr id="4" name="フッター プレースホルダー 3"/>
          <p:cNvSpPr>
            <a:spLocks noGrp="1"/>
          </p:cNvSpPr>
          <p:nvPr>
            <p:ph type="ftr" sz="quarter" idx="2"/>
          </p:nvPr>
        </p:nvSpPr>
        <p:spPr>
          <a:xfrm>
            <a:off x="2" y="9721107"/>
            <a:ext cx="3076365" cy="513507"/>
          </a:xfrm>
          <a:prstGeom prst="rect">
            <a:avLst/>
          </a:prstGeom>
        </p:spPr>
        <p:txBody>
          <a:bodyPr vert="horz" lIns="95441" tIns="47722" rIns="95441" bIns="477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295" y="9721107"/>
            <a:ext cx="3076365" cy="513507"/>
          </a:xfrm>
          <a:prstGeom prst="rect">
            <a:avLst/>
          </a:prstGeom>
        </p:spPr>
        <p:txBody>
          <a:bodyPr vert="horz" lIns="95441" tIns="47722" rIns="95441" bIns="47722" rtlCol="0" anchor="b"/>
          <a:lstStyle>
            <a:lvl1pPr algn="r">
              <a:defRPr sz="1200"/>
            </a:lvl1pPr>
          </a:lstStyle>
          <a:p>
            <a:fld id="{C36B08F2-AA1B-44D2-8217-4AECA58B60B2}" type="slidenum">
              <a:rPr kumimoji="1" lang="ja-JP" altLang="en-US" smtClean="0"/>
              <a:t>‹#›</a:t>
            </a:fld>
            <a:endParaRPr kumimoji="1" lang="ja-JP" altLang="en-US"/>
          </a:p>
        </p:txBody>
      </p:sp>
    </p:spTree>
    <p:extLst>
      <p:ext uri="{BB962C8B-B14F-4D97-AF65-F5344CB8AC3E}">
        <p14:creationId xmlns:p14="http://schemas.microsoft.com/office/powerpoint/2010/main" val="36391642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6365" cy="511731"/>
          </a:xfrm>
          <a:prstGeom prst="rect">
            <a:avLst/>
          </a:prstGeom>
        </p:spPr>
        <p:txBody>
          <a:bodyPr vert="horz" lIns="95441" tIns="47722" rIns="95441" bIns="47722"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5" y="0"/>
            <a:ext cx="3076365" cy="511731"/>
          </a:xfrm>
          <a:prstGeom prst="rect">
            <a:avLst/>
          </a:prstGeom>
        </p:spPr>
        <p:txBody>
          <a:bodyPr vert="horz" lIns="95441" tIns="47722" rIns="95441" bIns="47722" rtlCol="0"/>
          <a:lstStyle>
            <a:lvl1pPr algn="r">
              <a:defRPr sz="1200"/>
            </a:lvl1pPr>
          </a:lstStyle>
          <a:p>
            <a:fld id="{827A0748-4E75-4348-919A-8CEA2A2B0764}" type="datetimeFigureOut">
              <a:rPr kumimoji="1" lang="ja-JP" altLang="en-US" smtClean="0"/>
              <a:t>2026/3/9</a:t>
            </a:fld>
            <a:endParaRPr kumimoji="1" lang="ja-JP" altLang="en-US"/>
          </a:p>
        </p:txBody>
      </p:sp>
      <p:sp>
        <p:nvSpPr>
          <p:cNvPr id="4" name="スライド イメージ プレースホルダー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5441" tIns="47722" rIns="95441" bIns="47722" rtlCol="0" anchor="ctr"/>
          <a:lstStyle/>
          <a:p>
            <a:endParaRPr lang="ja-JP" altLang="en-US"/>
          </a:p>
        </p:txBody>
      </p:sp>
      <p:sp>
        <p:nvSpPr>
          <p:cNvPr id="5" name="ノート プレースホルダー 4"/>
          <p:cNvSpPr>
            <a:spLocks noGrp="1"/>
          </p:cNvSpPr>
          <p:nvPr>
            <p:ph type="body" sz="quarter" idx="3"/>
          </p:nvPr>
        </p:nvSpPr>
        <p:spPr>
          <a:xfrm>
            <a:off x="709931" y="4861445"/>
            <a:ext cx="5679440" cy="4605576"/>
          </a:xfrm>
          <a:prstGeom prst="rect">
            <a:avLst/>
          </a:prstGeom>
        </p:spPr>
        <p:txBody>
          <a:bodyPr vert="horz" lIns="95441" tIns="47722" rIns="95441" bIns="477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21106"/>
            <a:ext cx="3076365" cy="511731"/>
          </a:xfrm>
          <a:prstGeom prst="rect">
            <a:avLst/>
          </a:prstGeom>
        </p:spPr>
        <p:txBody>
          <a:bodyPr vert="horz" lIns="95441" tIns="47722" rIns="95441" bIns="477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5" y="9721106"/>
            <a:ext cx="3076365" cy="511731"/>
          </a:xfrm>
          <a:prstGeom prst="rect">
            <a:avLst/>
          </a:prstGeom>
        </p:spPr>
        <p:txBody>
          <a:bodyPr vert="horz" lIns="95441" tIns="47722" rIns="95441" bIns="47722" rtlCol="0" anchor="b"/>
          <a:lstStyle>
            <a:lvl1pPr algn="r">
              <a:defRPr sz="1200"/>
            </a:lvl1pPr>
          </a:lstStyle>
          <a:p>
            <a:fld id="{0E98948F-57C2-40CC-AB75-89315BC88986}" type="slidenum">
              <a:rPr kumimoji="1" lang="ja-JP" altLang="en-US" smtClean="0"/>
              <a:t>‹#›</a:t>
            </a:fld>
            <a:endParaRPr kumimoji="1" lang="ja-JP" altLang="en-US"/>
          </a:p>
        </p:txBody>
      </p:sp>
    </p:spTree>
    <p:extLst>
      <p:ext uri="{BB962C8B-B14F-4D97-AF65-F5344CB8AC3E}">
        <p14:creationId xmlns:p14="http://schemas.microsoft.com/office/powerpoint/2010/main" val="8723913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E98948F-57C2-40CC-AB75-89315BC88986}" type="slidenum">
              <a:rPr kumimoji="1" lang="ja-JP" altLang="en-US" smtClean="0"/>
              <a:t>3</a:t>
            </a:fld>
            <a:endParaRPr kumimoji="1" lang="ja-JP" altLang="en-US"/>
          </a:p>
        </p:txBody>
      </p:sp>
    </p:spTree>
    <p:extLst>
      <p:ext uri="{BB962C8B-B14F-4D97-AF65-F5344CB8AC3E}">
        <p14:creationId xmlns:p14="http://schemas.microsoft.com/office/powerpoint/2010/main" val="139967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E98948F-57C2-40CC-AB75-89315BC88986}" type="slidenum">
              <a:rPr kumimoji="1" lang="ja-JP" altLang="en-US" smtClean="0"/>
              <a:t>4</a:t>
            </a:fld>
            <a:endParaRPr kumimoji="1" lang="ja-JP" altLang="en-US"/>
          </a:p>
        </p:txBody>
      </p:sp>
    </p:spTree>
    <p:extLst>
      <p:ext uri="{BB962C8B-B14F-4D97-AF65-F5344CB8AC3E}">
        <p14:creationId xmlns:p14="http://schemas.microsoft.com/office/powerpoint/2010/main" val="4129074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E98948F-57C2-40CC-AB75-89315BC88986}" type="slidenum">
              <a:rPr kumimoji="1" lang="ja-JP" altLang="en-US" smtClean="0"/>
              <a:t>7</a:t>
            </a:fld>
            <a:endParaRPr kumimoji="1" lang="ja-JP" altLang="en-US"/>
          </a:p>
        </p:txBody>
      </p:sp>
    </p:spTree>
    <p:extLst>
      <p:ext uri="{BB962C8B-B14F-4D97-AF65-F5344CB8AC3E}">
        <p14:creationId xmlns:p14="http://schemas.microsoft.com/office/powerpoint/2010/main" val="2244864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E98948F-57C2-40CC-AB75-89315BC88986}" type="slidenum">
              <a:rPr kumimoji="1" lang="ja-JP" altLang="en-US" smtClean="0"/>
              <a:t>8</a:t>
            </a:fld>
            <a:endParaRPr kumimoji="1" lang="ja-JP" altLang="en-US"/>
          </a:p>
        </p:txBody>
      </p:sp>
    </p:spTree>
    <p:extLst>
      <p:ext uri="{BB962C8B-B14F-4D97-AF65-F5344CB8AC3E}">
        <p14:creationId xmlns:p14="http://schemas.microsoft.com/office/powerpoint/2010/main" val="1637558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E98948F-57C2-40CC-AB75-89315BC88986}" type="slidenum">
              <a:rPr kumimoji="1" lang="ja-JP" altLang="en-US" smtClean="0"/>
              <a:t>9</a:t>
            </a:fld>
            <a:endParaRPr kumimoji="1" lang="ja-JP" altLang="en-US"/>
          </a:p>
        </p:txBody>
      </p:sp>
    </p:spTree>
    <p:extLst>
      <p:ext uri="{BB962C8B-B14F-4D97-AF65-F5344CB8AC3E}">
        <p14:creationId xmlns:p14="http://schemas.microsoft.com/office/powerpoint/2010/main" val="3740711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E98948F-57C2-40CC-AB75-89315BC88986}" type="slidenum">
              <a:rPr kumimoji="1" lang="ja-JP" altLang="en-US" smtClean="0"/>
              <a:t>10</a:t>
            </a:fld>
            <a:endParaRPr kumimoji="1" lang="ja-JP" altLang="en-US"/>
          </a:p>
        </p:txBody>
      </p:sp>
    </p:spTree>
    <p:extLst>
      <p:ext uri="{BB962C8B-B14F-4D97-AF65-F5344CB8AC3E}">
        <p14:creationId xmlns:p14="http://schemas.microsoft.com/office/powerpoint/2010/main" val="385433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E98948F-57C2-40CC-AB75-89315BC88986}" type="slidenum">
              <a:rPr kumimoji="1" lang="ja-JP" altLang="en-US" smtClean="0"/>
              <a:t>17</a:t>
            </a:fld>
            <a:endParaRPr kumimoji="1" lang="ja-JP" altLang="en-US"/>
          </a:p>
        </p:txBody>
      </p:sp>
    </p:spTree>
    <p:extLst>
      <p:ext uri="{BB962C8B-B14F-4D97-AF65-F5344CB8AC3E}">
        <p14:creationId xmlns:p14="http://schemas.microsoft.com/office/powerpoint/2010/main" val="2267553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E98948F-57C2-40CC-AB75-89315BC88986}" type="slidenum">
              <a:rPr kumimoji="1" lang="ja-JP" altLang="en-US" smtClean="0"/>
              <a:t>19</a:t>
            </a:fld>
            <a:endParaRPr kumimoji="1" lang="ja-JP" altLang="en-US"/>
          </a:p>
        </p:txBody>
      </p:sp>
    </p:spTree>
    <p:extLst>
      <p:ext uri="{BB962C8B-B14F-4D97-AF65-F5344CB8AC3E}">
        <p14:creationId xmlns:p14="http://schemas.microsoft.com/office/powerpoint/2010/main" val="987251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E98948F-57C2-40CC-AB75-89315BC88986}" type="slidenum">
              <a:rPr kumimoji="1" lang="ja-JP" altLang="en-US" smtClean="0"/>
              <a:t>20</a:t>
            </a:fld>
            <a:endParaRPr kumimoji="1" lang="ja-JP" altLang="en-US"/>
          </a:p>
        </p:txBody>
      </p:sp>
    </p:spTree>
    <p:extLst>
      <p:ext uri="{BB962C8B-B14F-4D97-AF65-F5344CB8AC3E}">
        <p14:creationId xmlns:p14="http://schemas.microsoft.com/office/powerpoint/2010/main" val="3710242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386DF34-2587-4B78-B3C9-DD8D1893AF47}" type="datetime1">
              <a:rPr kumimoji="1" lang="ja-JP" altLang="en-US" smtClean="0"/>
              <a:t>2026/3/9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4D090-953E-437A-8FA3-B5F1C3BB39CB}" type="slidenum">
              <a:rPr kumimoji="1" lang="ja-JP" altLang="en-US" smtClean="0"/>
              <a:t>‹#›</a:t>
            </a:fld>
            <a:endParaRPr kumimoji="1" lang="ja-JP" altLang="en-US"/>
          </a:p>
        </p:txBody>
      </p:sp>
    </p:spTree>
    <p:extLst>
      <p:ext uri="{BB962C8B-B14F-4D97-AF65-F5344CB8AC3E}">
        <p14:creationId xmlns:p14="http://schemas.microsoft.com/office/powerpoint/2010/main" val="591201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F1D5DB9-C335-4664-8CDE-7E567415F84E}" type="datetime1">
              <a:rPr kumimoji="1" lang="ja-JP" altLang="en-US" smtClean="0"/>
              <a:t>2026/3/9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4D090-953E-437A-8FA3-B5F1C3BB39CB}" type="slidenum">
              <a:rPr kumimoji="1" lang="ja-JP" altLang="en-US" smtClean="0"/>
              <a:t>‹#›</a:t>
            </a:fld>
            <a:endParaRPr kumimoji="1" lang="ja-JP" altLang="en-US"/>
          </a:p>
        </p:txBody>
      </p:sp>
    </p:spTree>
    <p:extLst>
      <p:ext uri="{BB962C8B-B14F-4D97-AF65-F5344CB8AC3E}">
        <p14:creationId xmlns:p14="http://schemas.microsoft.com/office/powerpoint/2010/main" val="2127830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8794168-4CC4-4A08-8952-65AAC99B9283}" type="datetime1">
              <a:rPr kumimoji="1" lang="ja-JP" altLang="en-US" smtClean="0"/>
              <a:t>2026/3/9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4D090-953E-437A-8FA3-B5F1C3BB39CB}" type="slidenum">
              <a:rPr kumimoji="1" lang="ja-JP" altLang="en-US" smtClean="0"/>
              <a:t>‹#›</a:t>
            </a:fld>
            <a:endParaRPr kumimoji="1" lang="ja-JP" altLang="en-US"/>
          </a:p>
        </p:txBody>
      </p:sp>
    </p:spTree>
    <p:extLst>
      <p:ext uri="{BB962C8B-B14F-4D97-AF65-F5344CB8AC3E}">
        <p14:creationId xmlns:p14="http://schemas.microsoft.com/office/powerpoint/2010/main" val="106526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35EF36-DDBF-4139-B743-C158BEF350BC}" type="datetime1">
              <a:rPr kumimoji="1" lang="ja-JP" altLang="en-US" smtClean="0"/>
              <a:t>2026/3/9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4D090-953E-437A-8FA3-B5F1C3BB39CB}" type="slidenum">
              <a:rPr kumimoji="1" lang="ja-JP" altLang="en-US" smtClean="0"/>
              <a:t>‹#›</a:t>
            </a:fld>
            <a:endParaRPr kumimoji="1" lang="ja-JP" altLang="en-US"/>
          </a:p>
        </p:txBody>
      </p:sp>
    </p:spTree>
    <p:extLst>
      <p:ext uri="{BB962C8B-B14F-4D97-AF65-F5344CB8AC3E}">
        <p14:creationId xmlns:p14="http://schemas.microsoft.com/office/powerpoint/2010/main" val="370445005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E71D0D6-B659-4CB4-8B12-81772F723C02}" type="datetime1">
              <a:rPr kumimoji="1" lang="ja-JP" altLang="en-US" smtClean="0"/>
              <a:t>2026/3/9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4D090-953E-437A-8FA3-B5F1C3BB39CB}" type="slidenum">
              <a:rPr kumimoji="1" lang="ja-JP" altLang="en-US" smtClean="0"/>
              <a:t>‹#›</a:t>
            </a:fld>
            <a:endParaRPr kumimoji="1" lang="ja-JP" altLang="en-US"/>
          </a:p>
        </p:txBody>
      </p:sp>
    </p:spTree>
    <p:extLst>
      <p:ext uri="{BB962C8B-B14F-4D97-AF65-F5344CB8AC3E}">
        <p14:creationId xmlns:p14="http://schemas.microsoft.com/office/powerpoint/2010/main" val="196550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35EF36-DDBF-4139-B743-C158BEF350BC}" type="datetime1">
              <a:rPr kumimoji="1" lang="ja-JP" altLang="en-US" smtClean="0"/>
              <a:t>2026/3/9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14D090-953E-437A-8FA3-B5F1C3BB39CB}" type="slidenum">
              <a:rPr kumimoji="1" lang="ja-JP" altLang="en-US" smtClean="0"/>
              <a:t>‹#›</a:t>
            </a:fld>
            <a:endParaRPr kumimoji="1" lang="ja-JP" altLang="en-US"/>
          </a:p>
        </p:txBody>
      </p:sp>
    </p:spTree>
    <p:extLst>
      <p:ext uri="{BB962C8B-B14F-4D97-AF65-F5344CB8AC3E}">
        <p14:creationId xmlns:p14="http://schemas.microsoft.com/office/powerpoint/2010/main" val="284773910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C57A65E-208E-46EE-A82B-DBC83A46D8F9}" type="datetime1">
              <a:rPr kumimoji="1" lang="ja-JP" altLang="en-US" smtClean="0"/>
              <a:t>2026/3/9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314D090-953E-437A-8FA3-B5F1C3BB39CB}" type="slidenum">
              <a:rPr kumimoji="1" lang="ja-JP" altLang="en-US" smtClean="0"/>
              <a:t>‹#›</a:t>
            </a:fld>
            <a:endParaRPr kumimoji="1" lang="ja-JP" altLang="en-US"/>
          </a:p>
        </p:txBody>
      </p:sp>
    </p:spTree>
    <p:extLst>
      <p:ext uri="{BB962C8B-B14F-4D97-AF65-F5344CB8AC3E}">
        <p14:creationId xmlns:p14="http://schemas.microsoft.com/office/powerpoint/2010/main" val="2683789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D9813C1-6397-40C7-89FA-17C6C42FABBE}" type="datetime1">
              <a:rPr kumimoji="1" lang="ja-JP" altLang="en-US" smtClean="0"/>
              <a:t>2026/3/9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314D090-953E-437A-8FA3-B5F1C3BB39CB}" type="slidenum">
              <a:rPr kumimoji="1" lang="ja-JP" altLang="en-US" smtClean="0"/>
              <a:t>‹#›</a:t>
            </a:fld>
            <a:endParaRPr kumimoji="1" lang="ja-JP" altLang="en-US"/>
          </a:p>
        </p:txBody>
      </p:sp>
    </p:spTree>
    <p:extLst>
      <p:ext uri="{BB962C8B-B14F-4D97-AF65-F5344CB8AC3E}">
        <p14:creationId xmlns:p14="http://schemas.microsoft.com/office/powerpoint/2010/main" val="2024772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E00E1BA-A5EB-432D-BE9E-B85AFCE736D7}" type="datetime1">
              <a:rPr kumimoji="1" lang="ja-JP" altLang="en-US" smtClean="0"/>
              <a:t>2026/3/9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314D090-953E-437A-8FA3-B5F1C3BB39CB}" type="slidenum">
              <a:rPr kumimoji="1" lang="ja-JP" altLang="en-US" smtClean="0"/>
              <a:t>‹#›</a:t>
            </a:fld>
            <a:endParaRPr kumimoji="1" lang="ja-JP" altLang="en-US"/>
          </a:p>
        </p:txBody>
      </p:sp>
    </p:spTree>
    <p:extLst>
      <p:ext uri="{BB962C8B-B14F-4D97-AF65-F5344CB8AC3E}">
        <p14:creationId xmlns:p14="http://schemas.microsoft.com/office/powerpoint/2010/main" val="251694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EB5547-1F69-4E87-98F2-CE67220E8E21}" type="datetime1">
              <a:rPr kumimoji="1" lang="ja-JP" altLang="en-US" smtClean="0"/>
              <a:t>2026/3/9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14D090-953E-437A-8FA3-B5F1C3BB39CB}" type="slidenum">
              <a:rPr kumimoji="1" lang="ja-JP" altLang="en-US" smtClean="0"/>
              <a:t>‹#›</a:t>
            </a:fld>
            <a:endParaRPr kumimoji="1" lang="ja-JP" altLang="en-US"/>
          </a:p>
        </p:txBody>
      </p:sp>
    </p:spTree>
    <p:extLst>
      <p:ext uri="{BB962C8B-B14F-4D97-AF65-F5344CB8AC3E}">
        <p14:creationId xmlns:p14="http://schemas.microsoft.com/office/powerpoint/2010/main" val="1630493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36C030E-6354-4B02-898F-CC0B198C8EEE}" type="datetime1">
              <a:rPr kumimoji="1" lang="ja-JP" altLang="en-US" smtClean="0"/>
              <a:t>2026/3/9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14D090-953E-437A-8FA3-B5F1C3BB39CB}" type="slidenum">
              <a:rPr kumimoji="1" lang="ja-JP" altLang="en-US" smtClean="0"/>
              <a:t>‹#›</a:t>
            </a:fld>
            <a:endParaRPr kumimoji="1" lang="ja-JP" altLang="en-US"/>
          </a:p>
        </p:txBody>
      </p:sp>
    </p:spTree>
    <p:extLst>
      <p:ext uri="{BB962C8B-B14F-4D97-AF65-F5344CB8AC3E}">
        <p14:creationId xmlns:p14="http://schemas.microsoft.com/office/powerpoint/2010/main" val="421864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135EF36-DDBF-4139-B743-C158BEF350BC}" type="datetime1">
              <a:rPr kumimoji="1" lang="ja-JP" altLang="en-US" smtClean="0"/>
              <a:t>2026/3/9</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14D090-953E-437A-8FA3-B5F1C3BB39CB}" type="slidenum">
              <a:rPr kumimoji="1" lang="ja-JP" altLang="en-US" smtClean="0"/>
              <a:t>‹#›</a:t>
            </a:fld>
            <a:endParaRPr kumimoji="1" lang="ja-JP" altLang="en-US"/>
          </a:p>
        </p:txBody>
      </p:sp>
    </p:spTree>
    <p:extLst>
      <p:ext uri="{BB962C8B-B14F-4D97-AF65-F5344CB8AC3E}">
        <p14:creationId xmlns:p14="http://schemas.microsoft.com/office/powerpoint/2010/main" val="44969765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image" Target="../media/image8.emf"/><Relationship Id="rId11" Type="http://schemas.openxmlformats.org/officeDocument/2006/relationships/image" Target="../media/image13.png"/><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265978" y="2790074"/>
            <a:ext cx="6626502" cy="710934"/>
          </a:xfrm>
        </p:spPr>
        <p:txBody>
          <a:bodyPr>
            <a:normAutofit fontScale="70000" lnSpcReduction="20000"/>
          </a:bodyPr>
          <a:lstStyle/>
          <a:p>
            <a:r>
              <a:rPr lang="ja-JP" altLang="en-US" sz="4600" dirty="0">
                <a:latin typeface="メイリオ" panose="020B0604030504040204" pitchFamily="50" charset="-128"/>
                <a:ea typeface="メイリオ" panose="020B0604030504040204" pitchFamily="50" charset="-128"/>
              </a:rPr>
              <a:t>「はたらきたい」を応援したい</a:t>
            </a:r>
            <a:r>
              <a:rPr lang="ja-JP" altLang="en-US" sz="4400" dirty="0">
                <a:latin typeface="メイリオ" panose="020B0604030504040204" pitchFamily="50" charset="-128"/>
                <a:ea typeface="メイリオ" panose="020B0604030504040204" pitchFamily="50" charset="-128"/>
              </a:rPr>
              <a:t>！</a:t>
            </a:r>
            <a:r>
              <a:rPr lang="ja-JP" altLang="en-US" sz="2800" dirty="0">
                <a:solidFill>
                  <a:srgbClr val="002060"/>
                </a:solidFill>
                <a:latin typeface="HGP創英角ﾎﾟｯﾌﾟ体" panose="040B0A00000000000000" pitchFamily="50" charset="-128"/>
                <a:ea typeface="HGP創英角ﾎﾟｯﾌﾟ体" panose="040B0A00000000000000" pitchFamily="50" charset="-128"/>
              </a:rPr>
              <a:t>　　</a:t>
            </a:r>
            <a:endParaRPr lang="en-US" altLang="ja-JP" sz="2800" dirty="0">
              <a:solidFill>
                <a:srgbClr val="002060"/>
              </a:solidFill>
              <a:latin typeface="HGP創英角ﾎﾟｯﾌﾟ体" panose="040B0A00000000000000" pitchFamily="50" charset="-128"/>
              <a:ea typeface="HGP創英角ﾎﾟｯﾌﾟ体" panose="040B0A00000000000000" pitchFamily="50" charset="-128"/>
            </a:endParaRPr>
          </a:p>
          <a:p>
            <a:endParaRPr kumimoji="1" lang="ja-JP" altLang="en-US" dirty="0"/>
          </a:p>
        </p:txBody>
      </p:sp>
      <p:sp>
        <p:nvSpPr>
          <p:cNvPr id="4" name="テキスト ボックス 3"/>
          <p:cNvSpPr txBox="1"/>
          <p:nvPr/>
        </p:nvSpPr>
        <p:spPr>
          <a:xfrm>
            <a:off x="4213726" y="6228019"/>
            <a:ext cx="4752528" cy="400110"/>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公益財団法人　西成労働福祉センター</a:t>
            </a:r>
            <a:endParaRPr kumimoji="1" lang="en-US" altLang="ja-JP" sz="2000" dirty="0">
              <a:latin typeface="メイリオ" panose="020B0604030504040204" pitchFamily="50" charset="-128"/>
              <a:ea typeface="メイリオ" panose="020B0604030504040204" pitchFamily="50" charset="-128"/>
            </a:endParaRPr>
          </a:p>
        </p:txBody>
      </p:sp>
      <p:sp>
        <p:nvSpPr>
          <p:cNvPr id="7" name="サブタイトル 2"/>
          <p:cNvSpPr txBox="1">
            <a:spLocks/>
          </p:cNvSpPr>
          <p:nvPr/>
        </p:nvSpPr>
        <p:spPr>
          <a:xfrm>
            <a:off x="2339752" y="3474005"/>
            <a:ext cx="6633576" cy="31503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dirty="0">
                <a:latin typeface="メイリオ" panose="020B0604030504040204" pitchFamily="50" charset="-128"/>
                <a:ea typeface="メイリオ" panose="020B0604030504040204" pitchFamily="50" charset="-128"/>
              </a:rPr>
              <a:t>～ だれもが何度でもチャレンジできる就労支援をめざして</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p:txBody>
      </p:sp>
      <p:cxnSp>
        <p:nvCxnSpPr>
          <p:cNvPr id="9" name="直線コネクタ 8"/>
          <p:cNvCxnSpPr>
            <a:cxnSpLocks/>
          </p:cNvCxnSpPr>
          <p:nvPr/>
        </p:nvCxnSpPr>
        <p:spPr>
          <a:xfrm flipV="1">
            <a:off x="2265978" y="4005064"/>
            <a:ext cx="6663198" cy="16520"/>
          </a:xfrm>
          <a:prstGeom prst="line">
            <a:avLst/>
          </a:prstGeom>
          <a:ln w="76200"/>
        </p:spPr>
        <p:style>
          <a:lnRef idx="1">
            <a:schemeClr val="dk1"/>
          </a:lnRef>
          <a:fillRef idx="0">
            <a:schemeClr val="dk1"/>
          </a:fillRef>
          <a:effectRef idx="0">
            <a:schemeClr val="dk1"/>
          </a:effectRef>
          <a:fontRef idx="minor">
            <a:schemeClr val="tx1"/>
          </a:fontRef>
        </p:style>
      </p:cxnSp>
      <p:sp>
        <p:nvSpPr>
          <p:cNvPr id="11" name="テキスト ボックス 10"/>
          <p:cNvSpPr txBox="1"/>
          <p:nvPr/>
        </p:nvSpPr>
        <p:spPr>
          <a:xfrm>
            <a:off x="6444208" y="5840976"/>
            <a:ext cx="2135732"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2026</a:t>
            </a:r>
            <a:r>
              <a:rPr kumimoji="1" lang="ja-JP" altLang="en-US" dirty="0">
                <a:latin typeface="メイリオ" panose="020B0604030504040204" pitchFamily="50" charset="-128"/>
                <a:ea typeface="メイリオ" panose="020B0604030504040204" pitchFamily="50" charset="-128"/>
              </a:rPr>
              <a:t>年 </a:t>
            </a:r>
            <a:r>
              <a:rPr lang="en-US" altLang="ja-JP" dirty="0">
                <a:latin typeface="メイリオ" panose="020B0604030504040204" pitchFamily="50" charset="-128"/>
                <a:ea typeface="メイリオ" panose="020B0604030504040204" pitchFamily="50" charset="-128"/>
              </a:rPr>
              <a:t>4</a:t>
            </a:r>
            <a:r>
              <a:rPr kumimoji="1" lang="ja-JP" altLang="en-US" dirty="0">
                <a:latin typeface="メイリオ" panose="020B0604030504040204" pitchFamily="50" charset="-128"/>
                <a:ea typeface="メイリオ" panose="020B0604030504040204" pitchFamily="50" charset="-128"/>
              </a:rPr>
              <a:t>月 </a:t>
            </a:r>
            <a:r>
              <a:rPr lang="ja-JP" altLang="en-US" dirty="0">
                <a:latin typeface="メイリオ" panose="020B0604030504040204" pitchFamily="50" charset="-128"/>
                <a:ea typeface="メイリオ" panose="020B0604030504040204" pitchFamily="50" charset="-128"/>
              </a:rPr>
              <a:t>１</a:t>
            </a:r>
            <a:r>
              <a:rPr kumimoji="1" lang="ja-JP" altLang="en-US" dirty="0">
                <a:latin typeface="メイリオ" panose="020B0604030504040204" pitchFamily="50" charset="-128"/>
                <a:ea typeface="メイリオ" panose="020B0604030504040204" pitchFamily="50" charset="-128"/>
              </a:rPr>
              <a:t>日</a:t>
            </a:r>
          </a:p>
        </p:txBody>
      </p:sp>
      <p:sp>
        <p:nvSpPr>
          <p:cNvPr id="12" name="正方形/長方形 11"/>
          <p:cNvSpPr/>
          <p:nvPr/>
        </p:nvSpPr>
        <p:spPr>
          <a:xfrm>
            <a:off x="0" y="-27384"/>
            <a:ext cx="2123728" cy="688538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latin typeface="メイリオ" panose="020B0604030504040204" pitchFamily="50" charset="-128"/>
                <a:ea typeface="メイリオ" panose="020B0604030504040204" pitchFamily="50" charset="-128"/>
              </a:rPr>
              <a:t>2026</a:t>
            </a:r>
            <a:r>
              <a:rPr lang="ja-JP" altLang="en-US" sz="2000" dirty="0">
                <a:solidFill>
                  <a:schemeClr val="tx1"/>
                </a:solidFill>
                <a:latin typeface="メイリオ" panose="020B0604030504040204" pitchFamily="50" charset="-128"/>
                <a:ea typeface="メイリオ" panose="020B0604030504040204" pitchFamily="50" charset="-128"/>
              </a:rPr>
              <a:t>年度  </a:t>
            </a:r>
            <a:endParaRPr lang="en-US" altLang="ja-JP" sz="2000" dirty="0">
              <a:solidFill>
                <a:schemeClr val="tx1"/>
              </a:solidFill>
              <a:latin typeface="メイリオ" panose="020B0604030504040204" pitchFamily="50" charset="-128"/>
              <a:ea typeface="メイリオ" panose="020B0604030504040204" pitchFamily="50" charset="-128"/>
            </a:endParaRPr>
          </a:p>
          <a:p>
            <a:pPr algn="ctr"/>
            <a:r>
              <a:rPr lang="ja-JP" altLang="en-US" sz="2000" dirty="0">
                <a:solidFill>
                  <a:schemeClr val="tx1"/>
                </a:solidFill>
                <a:latin typeface="メイリオ" panose="020B0604030504040204" pitchFamily="50" charset="-128"/>
                <a:ea typeface="メイリオ" panose="020B0604030504040204" pitchFamily="50" charset="-128"/>
              </a:rPr>
              <a:t>     </a:t>
            </a:r>
            <a:endParaRPr lang="en-US" altLang="ja-JP" sz="2000" dirty="0">
              <a:solidFill>
                <a:schemeClr val="tx1"/>
              </a:solidFill>
              <a:latin typeface="メイリオ" panose="020B0604030504040204" pitchFamily="50" charset="-128"/>
              <a:ea typeface="メイリオ" panose="020B0604030504040204" pitchFamily="50" charset="-128"/>
            </a:endParaRPr>
          </a:p>
          <a:p>
            <a:pPr algn="ctr"/>
            <a:r>
              <a:rPr lang="ja-JP" altLang="en-US" sz="2200" b="1" dirty="0">
                <a:solidFill>
                  <a:schemeClr val="tx1"/>
                </a:solidFill>
                <a:latin typeface="メイリオ" panose="020B0604030504040204" pitchFamily="50" charset="-128"/>
                <a:ea typeface="メイリオ" panose="020B0604030504040204" pitchFamily="50" charset="-128"/>
              </a:rPr>
              <a:t>中期運営方針</a:t>
            </a:r>
            <a:endParaRPr kumimoji="1" lang="ja-JP" altLang="en-US" sz="2200" b="1" dirty="0">
              <a:solidFill>
                <a:schemeClr val="tx1"/>
              </a:solidFill>
              <a:latin typeface="メイリオ" panose="020B0604030504040204" pitchFamily="50" charset="-128"/>
              <a:ea typeface="メイリオ" panose="020B0604030504040204" pitchFamily="50" charset="-128"/>
            </a:endParaRPr>
          </a:p>
        </p:txBody>
      </p:sp>
      <p:cxnSp>
        <p:nvCxnSpPr>
          <p:cNvPr id="13" name="直線コネクタ 12">
            <a:extLst>
              <a:ext uri="{FF2B5EF4-FFF2-40B4-BE49-F238E27FC236}">
                <a16:creationId xmlns:a16="http://schemas.microsoft.com/office/drawing/2014/main" id="{72F93AB7-B8F4-48D8-A486-E59F39E5ACF4}"/>
              </a:ext>
            </a:extLst>
          </p:cNvPr>
          <p:cNvCxnSpPr>
            <a:cxnSpLocks/>
          </p:cNvCxnSpPr>
          <p:nvPr/>
        </p:nvCxnSpPr>
        <p:spPr>
          <a:xfrm flipV="1">
            <a:off x="2286281" y="2502042"/>
            <a:ext cx="6663198" cy="16520"/>
          </a:xfrm>
          <a:prstGeom prst="line">
            <a:avLst/>
          </a:prstGeom>
          <a:ln w="76200"/>
        </p:spPr>
        <p:style>
          <a:lnRef idx="1">
            <a:schemeClr val="dk1"/>
          </a:lnRef>
          <a:fillRef idx="0">
            <a:schemeClr val="dk1"/>
          </a:fillRef>
          <a:effectRef idx="0">
            <a:schemeClr val="dk1"/>
          </a:effectRef>
          <a:fontRef idx="minor">
            <a:schemeClr val="tx1"/>
          </a:fontRef>
        </p:style>
      </p:cxnSp>
      <p:sp>
        <p:nvSpPr>
          <p:cNvPr id="10" name="正方形/長方形 9">
            <a:extLst>
              <a:ext uri="{FF2B5EF4-FFF2-40B4-BE49-F238E27FC236}">
                <a16:creationId xmlns:a16="http://schemas.microsoft.com/office/drawing/2014/main" id="{F3F1B8E8-D5E9-4E17-B74B-D8DFE3092881}"/>
              </a:ext>
            </a:extLst>
          </p:cNvPr>
          <p:cNvSpPr/>
          <p:nvPr/>
        </p:nvSpPr>
        <p:spPr>
          <a:xfrm>
            <a:off x="8028384" y="229870"/>
            <a:ext cx="864096" cy="452779"/>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1400" b="1" kern="100" dirty="0">
                <a:solidFill>
                  <a:srgbClr val="FFFFFF"/>
                </a:solidFill>
                <a:effectLst/>
                <a:ea typeface="Meiryo UI" panose="020B0604030504040204" pitchFamily="50" charset="-128"/>
                <a:cs typeface="Times New Roman" panose="02020603050405020304" pitchFamily="18" charset="0"/>
              </a:rPr>
              <a:t>資料</a:t>
            </a:r>
            <a:r>
              <a:rPr lang="ja-JP" altLang="en-US" sz="1400" b="1" kern="100" dirty="0">
                <a:solidFill>
                  <a:srgbClr val="FFFFFF"/>
                </a:solidFill>
                <a:effectLst/>
                <a:ea typeface="Meiryo UI" panose="020B0604030504040204" pitchFamily="50" charset="-128"/>
                <a:cs typeface="Times New Roman" panose="02020603050405020304" pitchFamily="18" charset="0"/>
              </a:rPr>
              <a:t>４</a:t>
            </a:r>
            <a:endParaRPr lang="ja-JP" sz="1050" kern="100" dirty="0">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02041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0" y="0"/>
            <a:ext cx="1907704"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法人を</a:t>
            </a:r>
          </a:p>
          <a:p>
            <a:pPr algn="ctr"/>
            <a:r>
              <a:rPr lang="ja-JP" altLang="en-US" sz="1600" b="1" dirty="0">
                <a:solidFill>
                  <a:schemeClr val="tx1"/>
                </a:solidFill>
                <a:latin typeface="メイリオ" panose="020B0604030504040204" pitchFamily="50" charset="-128"/>
                <a:ea typeface="メイリオ" panose="020B0604030504040204" pitchFamily="50" charset="-128"/>
              </a:rPr>
              <a:t>取り巻く状況</a:t>
            </a:r>
            <a:endParaRPr kumimoji="1" lang="en-US" altLang="ja-JP" sz="2400" b="1" dirty="0">
              <a:latin typeface="メイリオ" panose="020B0604030504040204" pitchFamily="50" charset="-128"/>
              <a:ea typeface="メイリオ" panose="020B0604030504040204" pitchFamily="50" charset="-128"/>
            </a:endParaRPr>
          </a:p>
          <a:p>
            <a:pPr algn="ctr"/>
            <a:endParaRPr lang="en-US" altLang="ja-JP" sz="2400" b="1" dirty="0">
              <a:latin typeface="メイリオ" panose="020B0604030504040204" pitchFamily="50" charset="-128"/>
              <a:ea typeface="メイリオ" panose="020B0604030504040204" pitchFamily="50" charset="-128"/>
            </a:endParaRPr>
          </a:p>
          <a:p>
            <a:pPr algn="ctr"/>
            <a:endParaRPr kumimoji="1" lang="en-US" altLang="ja-JP" sz="2400" b="1" dirty="0">
              <a:latin typeface="メイリオ" panose="020B0604030504040204" pitchFamily="50" charset="-128"/>
              <a:ea typeface="メイリオ" panose="020B0604030504040204" pitchFamily="50" charset="-128"/>
            </a:endParaRPr>
          </a:p>
          <a:p>
            <a:pPr algn="ctr"/>
            <a:endParaRPr lang="en-US" altLang="ja-JP" sz="2400" b="1" dirty="0">
              <a:latin typeface="メイリオ" panose="020B0604030504040204" pitchFamily="50" charset="-128"/>
              <a:ea typeface="メイリオ" panose="020B0604030504040204" pitchFamily="50" charset="-128"/>
            </a:endParaRPr>
          </a:p>
          <a:p>
            <a:pPr algn="ctr"/>
            <a:endParaRPr kumimoji="1" lang="en-US" altLang="ja-JP" sz="2400" b="1" dirty="0">
              <a:latin typeface="メイリオ" panose="020B0604030504040204" pitchFamily="50" charset="-128"/>
              <a:ea typeface="メイリオ" panose="020B0604030504040204" pitchFamily="50" charset="-128"/>
            </a:endParaRPr>
          </a:p>
          <a:p>
            <a:pPr algn="ctr"/>
            <a:endParaRPr lang="en-US" altLang="ja-JP" sz="2400" b="1" dirty="0">
              <a:latin typeface="メイリオ" panose="020B0604030504040204" pitchFamily="50" charset="-128"/>
              <a:ea typeface="メイリオ" panose="020B0604030504040204" pitchFamily="50" charset="-128"/>
            </a:endParaRPr>
          </a:p>
          <a:p>
            <a:pPr algn="ctr"/>
            <a:endParaRPr kumimoji="1" lang="en-US" altLang="ja-JP" sz="2400" b="1" dirty="0">
              <a:latin typeface="メイリオ" panose="020B0604030504040204" pitchFamily="50" charset="-128"/>
              <a:ea typeface="メイリオ" panose="020B0604030504040204" pitchFamily="50" charset="-128"/>
            </a:endParaRPr>
          </a:p>
          <a:p>
            <a:pPr algn="ctr"/>
            <a:endParaRPr lang="en-US" altLang="ja-JP" sz="2400" b="1" dirty="0">
              <a:latin typeface="メイリオ" panose="020B0604030504040204" pitchFamily="50" charset="-128"/>
              <a:ea typeface="メイリオ" panose="020B0604030504040204" pitchFamily="50" charset="-128"/>
            </a:endParaRPr>
          </a:p>
          <a:p>
            <a:pPr algn="ctr"/>
            <a:endParaRPr kumimoji="1" lang="en-US" altLang="ja-JP" sz="2400" b="1" dirty="0">
              <a:latin typeface="メイリオ" panose="020B0604030504040204" pitchFamily="50" charset="-128"/>
              <a:ea typeface="メイリオ" panose="020B0604030504040204" pitchFamily="50" charset="-128"/>
            </a:endParaRPr>
          </a:p>
          <a:p>
            <a:pPr algn="ctr"/>
            <a:endParaRPr lang="en-US" altLang="ja-JP" sz="2400" b="1" dirty="0">
              <a:latin typeface="メイリオ" panose="020B0604030504040204" pitchFamily="50" charset="-128"/>
              <a:ea typeface="メイリオ" panose="020B0604030504040204" pitchFamily="50" charset="-128"/>
            </a:endParaRPr>
          </a:p>
          <a:p>
            <a:pPr algn="ctr"/>
            <a:endParaRPr kumimoji="1" lang="ja-JP" altLang="en-US" sz="2400" b="1" dirty="0">
              <a:latin typeface="メイリオ" panose="020B0604030504040204" pitchFamily="50" charset="-128"/>
              <a:ea typeface="メイリオ" panose="020B0604030504040204" pitchFamily="50" charset="-128"/>
            </a:endParaRPr>
          </a:p>
        </p:txBody>
      </p:sp>
      <p:sp>
        <p:nvSpPr>
          <p:cNvPr id="13" name="二等辺三角形 12"/>
          <p:cNvSpPr/>
          <p:nvPr/>
        </p:nvSpPr>
        <p:spPr>
          <a:xfrm rot="16200000">
            <a:off x="391479" y="5362971"/>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p:nvSpPr>
        <p:spPr>
          <a:xfrm rot="5400000">
            <a:off x="392401" y="-390559"/>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971600" y="6480109"/>
            <a:ext cx="936104" cy="261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latin typeface="メイリオ" panose="020B0604030504040204" pitchFamily="50" charset="-128"/>
                <a:ea typeface="メイリオ" panose="020B0604030504040204" pitchFamily="50" charset="-128"/>
              </a:rPr>
              <a:t>8</a:t>
            </a:r>
            <a:r>
              <a:rPr lang="ja-JP" altLang="en-US" sz="1600" dirty="0">
                <a:solidFill>
                  <a:schemeClr val="tx1"/>
                </a:solidFill>
                <a:latin typeface="メイリオ" panose="020B0604030504040204" pitchFamily="50" charset="-128"/>
                <a:ea typeface="メイリオ" panose="020B0604030504040204" pitchFamily="50" charset="-128"/>
              </a:rPr>
              <a:t> </a:t>
            </a:r>
            <a:r>
              <a:rPr lang="en-US" altLang="ja-JP" sz="1600" dirty="0">
                <a:solidFill>
                  <a:schemeClr val="tx1"/>
                </a:solidFill>
                <a:latin typeface="メイリオ" panose="020B0604030504040204" pitchFamily="50" charset="-128"/>
                <a:ea typeface="メイリオ" panose="020B0604030504040204" pitchFamily="50" charset="-128"/>
              </a:rPr>
              <a:t>/ 19</a:t>
            </a:r>
            <a:endParaRPr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22" name="ホームベース 21"/>
          <p:cNvSpPr/>
          <p:nvPr/>
        </p:nvSpPr>
        <p:spPr>
          <a:xfrm>
            <a:off x="2001697" y="188641"/>
            <a:ext cx="4019592" cy="504056"/>
          </a:xfrm>
          <a:prstGeom prst="homePlate">
            <a:avLst/>
          </a:prstGeom>
          <a:solidFill>
            <a:srgbClr val="92D0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ja-JP" altLang="en-US" dirty="0">
                <a:solidFill>
                  <a:schemeClr val="tx1"/>
                </a:solidFill>
                <a:latin typeface="メイリオ" panose="020B0604030504040204" pitchFamily="50" charset="-128"/>
                <a:ea typeface="メイリオ" panose="020B0604030504040204" pitchFamily="50" charset="-128"/>
              </a:rPr>
              <a:t>「新労働施設」の機能検討について</a:t>
            </a:r>
          </a:p>
        </p:txBody>
      </p:sp>
      <p:sp>
        <p:nvSpPr>
          <p:cNvPr id="45" name="正方形/長方形 44"/>
          <p:cNvSpPr/>
          <p:nvPr/>
        </p:nvSpPr>
        <p:spPr>
          <a:xfrm>
            <a:off x="95835" y="126713"/>
            <a:ext cx="72008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3000" dirty="0">
                <a:latin typeface="メイリオ" panose="020B0604030504040204" pitchFamily="50" charset="-128"/>
                <a:ea typeface="メイリオ" panose="020B0604030504040204" pitchFamily="50" charset="-128"/>
              </a:rPr>
              <a:t>02</a:t>
            </a:r>
            <a:endParaRPr kumimoji="1" lang="ja-JP" altLang="en-US" sz="3000" dirty="0">
              <a:latin typeface="メイリオ" panose="020B0604030504040204" pitchFamily="50" charset="-128"/>
              <a:ea typeface="メイリオ" panose="020B0604030504040204" pitchFamily="50" charset="-128"/>
            </a:endParaRPr>
          </a:p>
        </p:txBody>
      </p:sp>
      <p:sp>
        <p:nvSpPr>
          <p:cNvPr id="47" name="正方形/長方形 46"/>
          <p:cNvSpPr/>
          <p:nvPr/>
        </p:nvSpPr>
        <p:spPr>
          <a:xfrm>
            <a:off x="2051720" y="764702"/>
            <a:ext cx="6768753" cy="3240361"/>
          </a:xfrm>
          <a:prstGeom prst="rect">
            <a:avLst/>
          </a:prstGeom>
          <a:solidFill>
            <a:schemeClr val="accent2">
              <a:lumMod val="20000"/>
              <a:lumOff val="80000"/>
            </a:schemeClr>
          </a:solidFill>
          <a:ln w="3175"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altLang="zh-TW" sz="1200" kern="100" dirty="0">
                <a:latin typeface="メイリオ" panose="020B0604030504040204" pitchFamily="50" charset="-128"/>
                <a:ea typeface="メイリオ" panose="020B0604030504040204" pitchFamily="50" charset="-128"/>
                <a:cs typeface="Times New Roman" panose="02020603050405020304" pitchFamily="18" charset="0"/>
              </a:rPr>
              <a:t>&lt; </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「新</a:t>
            </a:r>
            <a:r>
              <a:rPr lang="zh-TW" altLang="en-US" sz="1200" kern="100" dirty="0">
                <a:latin typeface="メイリオ" panose="020B0604030504040204" pitchFamily="50" charset="-128"/>
                <a:ea typeface="メイリオ" panose="020B0604030504040204" pitchFamily="50" charset="-128"/>
                <a:cs typeface="Times New Roman" panose="02020603050405020304" pitchFamily="18" charset="0"/>
              </a:rPr>
              <a:t>労働施設</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」の概要</a:t>
            </a:r>
            <a:endPar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　　　（あいりん総合センター跡地等利活用にかかる基本構想（活用ビジョン）より</a:t>
            </a:r>
            <a:r>
              <a:rPr lang="en-US" altLang="zh-TW" sz="1200" kern="100" dirty="0">
                <a:latin typeface="メイリオ" panose="020B0604030504040204" pitchFamily="50" charset="-128"/>
                <a:ea typeface="メイリオ" panose="020B0604030504040204" pitchFamily="50" charset="-128"/>
                <a:cs typeface="Times New Roman" panose="02020603050405020304" pitchFamily="18" charset="0"/>
              </a:rPr>
              <a:t>&gt;</a:t>
            </a:r>
          </a:p>
          <a:p>
            <a:pPr algn="just">
              <a:spcAft>
                <a:spcPts val="0"/>
              </a:spcAft>
            </a:pP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　　西成労働福祉センター・あい</a:t>
            </a:r>
            <a:r>
              <a:rPr lang="ja-JP" altLang="en-US" sz="1200" kern="100" dirty="0" err="1">
                <a:latin typeface="メイリオ" panose="020B0604030504040204" pitchFamily="50" charset="-128"/>
                <a:ea typeface="メイリオ" panose="020B0604030504040204" pitchFamily="50" charset="-128"/>
                <a:cs typeface="Times New Roman" panose="02020603050405020304" pitchFamily="18" charset="0"/>
              </a:rPr>
              <a:t>りん</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労働公共職業安定所等の建替えを核にして、機能の拡充等　</a:t>
            </a:r>
            <a:endPar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　を図ることで、多様な人が安心して暮らせる社会的包摂力を発揮できるような労働の拠点と</a:t>
            </a:r>
            <a:r>
              <a:rPr lang="ja-JP" altLang="en-US" sz="1200" kern="100" dirty="0" err="1">
                <a:latin typeface="メイリオ" panose="020B0604030504040204" pitchFamily="50" charset="-128"/>
                <a:ea typeface="メイリオ" panose="020B0604030504040204" pitchFamily="50" charset="-128"/>
                <a:cs typeface="Times New Roman" panose="02020603050405020304" pitchFamily="18" charset="0"/>
              </a:rPr>
              <a:t>す</a:t>
            </a:r>
            <a:endPar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　る。</a:t>
            </a:r>
            <a:endPar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en-US"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&lt; </a:t>
            </a:r>
            <a:r>
              <a:rPr lang="ja-JP" alt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労働施設検討会議 </a:t>
            </a:r>
            <a:r>
              <a:rPr lang="en-US"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&gt;</a:t>
            </a:r>
          </a:p>
          <a:p>
            <a:pPr algn="just">
              <a:spcAft>
                <a:spcPts val="0"/>
              </a:spcAft>
            </a:pP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行政機関</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国、府、西成区</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、有識者、地域関係者</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西成労働福祉センター、自治会、</a:t>
            </a:r>
            <a:endPar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　　　労働組合、支援団体等</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a:t>
            </a:r>
          </a:p>
          <a:p>
            <a:pPr algn="just">
              <a:spcAft>
                <a:spcPts val="0"/>
              </a:spcAft>
            </a:pP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　　あいりん地域のまちづくりにおいて、「新労働施設」のあり方を検討するために設けられた</a:t>
            </a:r>
            <a:endPar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　会議。ボトムアップ方式により地域の合意形成を図りながら議論を行っている。</a:t>
            </a:r>
          </a:p>
          <a:p>
            <a:pPr algn="just">
              <a:spcAft>
                <a:spcPts val="0"/>
              </a:spcAft>
            </a:pP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endPar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　　現在、「新労働施設」での</a:t>
            </a: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「ワンストップ相談窓口」</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や</a:t>
            </a:r>
            <a:r>
              <a:rPr lang="zh-TW" altLang="en-US" sz="1200" kern="100" dirty="0">
                <a:latin typeface="メイリオ" panose="020B0604030504040204" pitchFamily="50" charset="-128"/>
                <a:ea typeface="メイリオ" panose="020B0604030504040204" pitchFamily="50" charset="-128"/>
                <a:cs typeface="Times New Roman" panose="02020603050405020304" pitchFamily="18" charset="0"/>
              </a:rPr>
              <a:t>「一体的実施事業」</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等の機能につい</a:t>
            </a:r>
            <a:endPar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　て議論を進めている。</a:t>
            </a:r>
            <a:endPar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endPar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ctr">
              <a:spcAft>
                <a:spcPts val="0"/>
              </a:spcAft>
            </a:pPr>
            <a:endPar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ctr">
              <a:spcAft>
                <a:spcPts val="0"/>
              </a:spcAft>
            </a:pPr>
            <a:endPar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 name="下矢印 1"/>
          <p:cNvSpPr/>
          <p:nvPr/>
        </p:nvSpPr>
        <p:spPr>
          <a:xfrm>
            <a:off x="5157288" y="2636912"/>
            <a:ext cx="720080" cy="288032"/>
          </a:xfrm>
          <a:prstGeom prst="downArrow">
            <a:avLst/>
          </a:prstGeom>
          <a:noFill/>
          <a:ln>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3" name="テキスト ボックス 99"/>
          <p:cNvSpPr txBox="1"/>
          <p:nvPr/>
        </p:nvSpPr>
        <p:spPr>
          <a:xfrm>
            <a:off x="2555724" y="3395074"/>
            <a:ext cx="6048778" cy="472097"/>
          </a:xfrm>
          <a:prstGeom prst="rect">
            <a:avLst/>
          </a:prstGeom>
          <a:noFill/>
          <a:ln w="6350">
            <a:solidFill>
              <a:schemeClr val="tx1"/>
            </a:solidFill>
            <a:prstDash val="sysDot"/>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altLang="en-US" sz="1000" kern="100" dirty="0">
                <a:latin typeface="メイリオ" panose="020B0604030504040204" pitchFamily="50" charset="-128"/>
                <a:ea typeface="メイリオ" panose="020B0604030504040204" pitchFamily="50" charset="-128"/>
                <a:cs typeface="Times New Roman" panose="02020603050405020304" pitchFamily="18" charset="0"/>
              </a:rPr>
              <a:t>一体的実施事業</a:t>
            </a: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endParaRPr>
          </a:p>
          <a:p>
            <a:pPr>
              <a:spcAft>
                <a:spcPts val="0"/>
              </a:spcAft>
            </a:pP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共同運営施設などで、ハローワークが行う無料職業紹介業務と、地方公共団体が行う業務（福祉等）を、ワンストップで一体的に実施する、国と地方の連携事業 </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2" name="上矢印吹き出し 11"/>
          <p:cNvSpPr/>
          <p:nvPr/>
        </p:nvSpPr>
        <p:spPr>
          <a:xfrm>
            <a:off x="2051720" y="4077068"/>
            <a:ext cx="6768753" cy="2592291"/>
          </a:xfrm>
          <a:prstGeom prst="upArrowCallout">
            <a:avLst>
              <a:gd name="adj1" fmla="val 32181"/>
              <a:gd name="adj2" fmla="val 23025"/>
              <a:gd name="adj3" fmla="val 21641"/>
              <a:gd name="adj4" fmla="val 71826"/>
            </a:avLst>
          </a:prstGeom>
          <a:solidFill>
            <a:schemeClr val="accent6">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ctr"/>
            <a:endParaRPr kumimoji="1" lang="ja-JP" altLang="en-US" sz="1400" dirty="0">
              <a:latin typeface="メイリオ" panose="020B0604030504040204" pitchFamily="50" charset="-128"/>
              <a:ea typeface="メイリオ" panose="020B0604030504040204" pitchFamily="50" charset="-128"/>
            </a:endParaRPr>
          </a:p>
        </p:txBody>
      </p:sp>
      <p:sp>
        <p:nvSpPr>
          <p:cNvPr id="49" name="テキスト ボックス 48"/>
          <p:cNvSpPr txBox="1"/>
          <p:nvPr/>
        </p:nvSpPr>
        <p:spPr>
          <a:xfrm>
            <a:off x="4850903" y="4422167"/>
            <a:ext cx="1170386" cy="276999"/>
          </a:xfrm>
          <a:prstGeom prst="rect">
            <a:avLst/>
          </a:prstGeom>
          <a:noFill/>
        </p:spPr>
        <p:txBody>
          <a:bodyPr wrap="square" rtlCol="0">
            <a:spAutoFit/>
          </a:bodyPr>
          <a:lstStyle/>
          <a:p>
            <a:pPr algn="ctr"/>
            <a:r>
              <a:rPr lang="ja-JP" altLang="en-US" sz="1200" dirty="0">
                <a:latin typeface="メイリオ" panose="020B0604030504040204" pitchFamily="50" charset="-128"/>
                <a:ea typeface="メイリオ" panose="020B0604030504040204" pitchFamily="50" charset="-128"/>
              </a:rPr>
              <a:t>動向を注視</a:t>
            </a:r>
            <a:endParaRPr kumimoji="1" lang="en-US" altLang="ja-JP" sz="1200" dirty="0">
              <a:latin typeface="メイリオ" panose="020B0604030504040204" pitchFamily="50" charset="-128"/>
              <a:ea typeface="メイリオ" panose="020B0604030504040204" pitchFamily="50" charset="-128"/>
            </a:endParaRPr>
          </a:p>
        </p:txBody>
      </p:sp>
      <p:sp>
        <p:nvSpPr>
          <p:cNvPr id="50" name="正方形/長方形 49"/>
          <p:cNvSpPr/>
          <p:nvPr/>
        </p:nvSpPr>
        <p:spPr>
          <a:xfrm>
            <a:off x="2122513" y="5102018"/>
            <a:ext cx="2101740" cy="1424546"/>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dirty="0">
                <a:solidFill>
                  <a:schemeClr val="tx1"/>
                </a:solidFill>
                <a:latin typeface="メイリオ" panose="020B0604030504040204" pitchFamily="50" charset="-128"/>
                <a:ea typeface="メイリオ" panose="020B0604030504040204" pitchFamily="50" charset="-128"/>
              </a:rPr>
              <a:t>「新労働施設」検討チーム</a:t>
            </a:r>
            <a:endParaRPr lang="en-US" altLang="ja-JP" sz="1200" dirty="0">
              <a:solidFill>
                <a:schemeClr val="tx1"/>
              </a:solidFill>
              <a:latin typeface="メイリオ" panose="020B0604030504040204" pitchFamily="50" charset="-128"/>
              <a:ea typeface="メイリオ" panose="020B0604030504040204" pitchFamily="50" charset="-128"/>
            </a:endParaRPr>
          </a:p>
          <a:p>
            <a:pPr algn="ctr"/>
            <a:r>
              <a:rPr lang="ja-JP" altLang="en-US" sz="1200" dirty="0">
                <a:solidFill>
                  <a:schemeClr val="tx1"/>
                </a:solidFill>
                <a:latin typeface="メイリオ" panose="020B0604030504040204" pitchFamily="50" charset="-128"/>
                <a:ea typeface="メイリオ" panose="020B0604030504040204" pitchFamily="50" charset="-128"/>
              </a:rPr>
              <a:t>の設置</a:t>
            </a:r>
          </a:p>
        </p:txBody>
      </p:sp>
      <p:sp>
        <p:nvSpPr>
          <p:cNvPr id="53" name="正方形/長方形 52"/>
          <p:cNvSpPr/>
          <p:nvPr/>
        </p:nvSpPr>
        <p:spPr>
          <a:xfrm>
            <a:off x="4420623" y="5109516"/>
            <a:ext cx="2101740" cy="1424545"/>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dirty="0">
                <a:solidFill>
                  <a:schemeClr val="tx1"/>
                </a:solidFill>
                <a:latin typeface="メイリオ" panose="020B0604030504040204" pitchFamily="50" charset="-128"/>
                <a:ea typeface="メイリオ" panose="020B0604030504040204" pitchFamily="50" charset="-128"/>
              </a:rPr>
              <a:t>相談者へのサポート等一層の相談能力の向上</a:t>
            </a:r>
            <a:endParaRPr lang="en-US" altLang="ja-JP" sz="1200" dirty="0">
              <a:solidFill>
                <a:schemeClr val="tx1"/>
              </a:solidFill>
              <a:latin typeface="メイリオ" panose="020B0604030504040204" pitchFamily="50" charset="-128"/>
              <a:ea typeface="メイリオ" panose="020B0604030504040204" pitchFamily="50" charset="-128"/>
            </a:endParaRPr>
          </a:p>
          <a:p>
            <a:pPr algn="ctr"/>
            <a:endParaRPr lang="en-US" altLang="ja-JP" sz="1200" dirty="0">
              <a:solidFill>
                <a:schemeClr val="tx1"/>
              </a:solidFill>
              <a:latin typeface="メイリオ" panose="020B0604030504040204" pitchFamily="50" charset="-128"/>
              <a:ea typeface="メイリオ" panose="020B0604030504040204" pitchFamily="50" charset="-128"/>
            </a:endParaRPr>
          </a:p>
          <a:p>
            <a:pPr algn="ctr"/>
            <a:r>
              <a:rPr lang="ja-JP" altLang="en-US" sz="1200" dirty="0">
                <a:solidFill>
                  <a:schemeClr val="tx1"/>
                </a:solidFill>
                <a:latin typeface="メイリオ" panose="020B0604030504040204" pitchFamily="50" charset="-128"/>
                <a:ea typeface="メイリオ" panose="020B0604030504040204" pitchFamily="50" charset="-128"/>
              </a:rPr>
              <a:t>↓</a:t>
            </a:r>
            <a:endParaRPr lang="en-US" altLang="ja-JP" sz="1200" dirty="0">
              <a:solidFill>
                <a:schemeClr val="tx1"/>
              </a:solidFill>
              <a:latin typeface="メイリオ" panose="020B0604030504040204" pitchFamily="50" charset="-128"/>
              <a:ea typeface="メイリオ" panose="020B0604030504040204" pitchFamily="50" charset="-128"/>
            </a:endParaRPr>
          </a:p>
          <a:p>
            <a:pPr algn="ctr"/>
            <a:endParaRPr lang="en-US" altLang="ja-JP" sz="1200" dirty="0">
              <a:solidFill>
                <a:schemeClr val="tx1"/>
              </a:solidFill>
              <a:latin typeface="メイリオ" panose="020B0604030504040204" pitchFamily="50" charset="-128"/>
              <a:ea typeface="メイリオ" panose="020B0604030504040204" pitchFamily="50" charset="-128"/>
            </a:endParaRPr>
          </a:p>
          <a:p>
            <a:pPr algn="ctr"/>
            <a:r>
              <a:rPr lang="ja-JP" altLang="en-US" sz="1200" dirty="0">
                <a:solidFill>
                  <a:schemeClr val="tx1"/>
                </a:solidFill>
                <a:latin typeface="メイリオ" panose="020B0604030504040204" pitchFamily="50" charset="-128"/>
                <a:ea typeface="メイリオ" panose="020B0604030504040204" pitchFamily="50" charset="-128"/>
              </a:rPr>
              <a:t>他機関連携を一層強化</a:t>
            </a:r>
          </a:p>
        </p:txBody>
      </p:sp>
      <p:sp>
        <p:nvSpPr>
          <p:cNvPr id="54" name="正方形/長方形 53"/>
          <p:cNvSpPr/>
          <p:nvPr/>
        </p:nvSpPr>
        <p:spPr>
          <a:xfrm>
            <a:off x="6632850" y="5109516"/>
            <a:ext cx="2101740" cy="1424546"/>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dirty="0">
                <a:solidFill>
                  <a:schemeClr val="tx1"/>
                </a:solidFill>
                <a:latin typeface="メイリオ" panose="020B0604030504040204" pitchFamily="50" charset="-128"/>
                <a:ea typeface="メイリオ" panose="020B0604030504040204" pitchFamily="50" charset="-128"/>
              </a:rPr>
              <a:t>相談から職業紹介までを一体的に支援する体制の強化</a:t>
            </a:r>
          </a:p>
          <a:p>
            <a:pPr algn="ctr"/>
            <a:endParaRPr lang="en-US" altLang="ja-JP" sz="1200" dirty="0">
              <a:solidFill>
                <a:schemeClr val="tx1"/>
              </a:solidFill>
              <a:latin typeface="メイリオ" panose="020B0604030504040204" pitchFamily="50" charset="-128"/>
              <a:ea typeface="メイリオ" panose="020B0604030504040204" pitchFamily="50" charset="-128"/>
            </a:endParaRPr>
          </a:p>
          <a:p>
            <a:pPr algn="ctr"/>
            <a:r>
              <a:rPr lang="ja-JP" altLang="en-US" sz="1200" dirty="0">
                <a:solidFill>
                  <a:schemeClr val="tx1"/>
                </a:solidFill>
                <a:latin typeface="メイリオ" panose="020B0604030504040204" pitchFamily="50" charset="-128"/>
                <a:ea typeface="メイリオ" panose="020B0604030504040204" pitchFamily="50" charset="-128"/>
              </a:rPr>
              <a:t>↓</a:t>
            </a:r>
            <a:endParaRPr lang="en-US" altLang="ja-JP" sz="1200" dirty="0">
              <a:solidFill>
                <a:schemeClr val="tx1"/>
              </a:solidFill>
              <a:latin typeface="メイリオ" panose="020B0604030504040204" pitchFamily="50" charset="-128"/>
              <a:ea typeface="メイリオ" panose="020B0604030504040204" pitchFamily="50" charset="-128"/>
            </a:endParaRPr>
          </a:p>
          <a:p>
            <a:pPr algn="ctr"/>
            <a:endParaRPr lang="en-US" altLang="ja-JP" sz="1200" dirty="0">
              <a:solidFill>
                <a:schemeClr val="tx1"/>
              </a:solidFill>
              <a:latin typeface="メイリオ" panose="020B0604030504040204" pitchFamily="50" charset="-128"/>
              <a:ea typeface="メイリオ" panose="020B0604030504040204" pitchFamily="50" charset="-128"/>
            </a:endParaRPr>
          </a:p>
          <a:p>
            <a:pPr algn="ctr"/>
            <a:r>
              <a:rPr lang="ja-JP" altLang="en-US" sz="1200" dirty="0">
                <a:solidFill>
                  <a:schemeClr val="tx1"/>
                </a:solidFill>
                <a:latin typeface="メイリオ" panose="020B0604030504040204" pitchFamily="50" charset="-128"/>
                <a:ea typeface="メイリオ" panose="020B0604030504040204" pitchFamily="50" charset="-128"/>
              </a:rPr>
              <a:t>公共職業安定所との連携により一般求人を提供</a:t>
            </a:r>
          </a:p>
        </p:txBody>
      </p:sp>
      <p:sp>
        <p:nvSpPr>
          <p:cNvPr id="16" name="テキスト ボックス 15"/>
          <p:cNvSpPr txBox="1"/>
          <p:nvPr/>
        </p:nvSpPr>
        <p:spPr>
          <a:xfrm>
            <a:off x="4139953" y="4837059"/>
            <a:ext cx="2880320" cy="276999"/>
          </a:xfrm>
          <a:prstGeom prst="rect">
            <a:avLst/>
          </a:prstGeom>
          <a:noFill/>
        </p:spPr>
        <p:txBody>
          <a:bodyPr wrap="square" rtlCol="0">
            <a:spAutoFit/>
          </a:bodyPr>
          <a:lstStyle/>
          <a:p>
            <a:pPr algn="ctr"/>
            <a:r>
              <a:rPr lang="ja-JP" altLang="en-US" sz="1200" dirty="0">
                <a:latin typeface="メイリオ" panose="020B0604030504040204" pitchFamily="50" charset="-128"/>
                <a:ea typeface="メイリオ" panose="020B0604030504040204" pitchFamily="50" charset="-128"/>
              </a:rPr>
              <a:t>法人内でも下記の取り組みを検討</a:t>
            </a:r>
          </a:p>
        </p:txBody>
      </p:sp>
    </p:spTree>
    <p:extLst>
      <p:ext uri="{BB962C8B-B14F-4D97-AF65-F5344CB8AC3E}">
        <p14:creationId xmlns:p14="http://schemas.microsoft.com/office/powerpoint/2010/main" val="3959217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0" y="0"/>
            <a:ext cx="1907704"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課題整理と</a:t>
            </a: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r>
              <a:rPr lang="ja-JP" altLang="en-US" sz="1600" b="1" dirty="0">
                <a:solidFill>
                  <a:schemeClr val="tx1"/>
                </a:solidFill>
                <a:latin typeface="メイリオ" panose="020B0604030504040204" pitchFamily="50" charset="-128"/>
                <a:ea typeface="メイリオ" panose="020B0604030504040204" pitchFamily="50" charset="-128"/>
              </a:rPr>
              <a:t>方向性</a:t>
            </a:r>
            <a:endParaRPr kumimoji="1" lang="en-US" altLang="ja-JP" sz="2400" b="1" dirty="0">
              <a:latin typeface="メイリオ" panose="020B0604030504040204" pitchFamily="50" charset="-128"/>
              <a:ea typeface="メイリオ" panose="020B0604030504040204" pitchFamily="50" charset="-128"/>
            </a:endParaRPr>
          </a:p>
          <a:p>
            <a:pPr algn="ctr"/>
            <a:endParaRPr lang="en-US" altLang="ja-JP" sz="2400" b="1" dirty="0">
              <a:latin typeface="メイリオ" panose="020B0604030504040204" pitchFamily="50" charset="-128"/>
              <a:ea typeface="メイリオ" panose="020B0604030504040204" pitchFamily="50" charset="-128"/>
            </a:endParaRPr>
          </a:p>
          <a:p>
            <a:pPr algn="ctr"/>
            <a:endParaRPr kumimoji="1" lang="en-US" altLang="ja-JP" sz="2400" b="1" dirty="0">
              <a:latin typeface="メイリオ" panose="020B0604030504040204" pitchFamily="50" charset="-128"/>
              <a:ea typeface="メイリオ" panose="020B0604030504040204" pitchFamily="50" charset="-128"/>
            </a:endParaRPr>
          </a:p>
          <a:p>
            <a:pPr algn="ctr"/>
            <a:endParaRPr lang="en-US" altLang="ja-JP" sz="2400" b="1" dirty="0">
              <a:latin typeface="メイリオ" panose="020B0604030504040204" pitchFamily="50" charset="-128"/>
              <a:ea typeface="メイリオ" panose="020B0604030504040204" pitchFamily="50" charset="-128"/>
            </a:endParaRPr>
          </a:p>
          <a:p>
            <a:pPr algn="ctr"/>
            <a:endParaRPr kumimoji="1" lang="en-US" altLang="ja-JP" sz="2400" b="1" dirty="0">
              <a:latin typeface="メイリオ" panose="020B0604030504040204" pitchFamily="50" charset="-128"/>
              <a:ea typeface="メイリオ" panose="020B0604030504040204" pitchFamily="50" charset="-128"/>
            </a:endParaRPr>
          </a:p>
          <a:p>
            <a:pPr algn="ctr"/>
            <a:endParaRPr lang="en-US" altLang="ja-JP" sz="2400" b="1" dirty="0">
              <a:latin typeface="メイリオ" panose="020B0604030504040204" pitchFamily="50" charset="-128"/>
              <a:ea typeface="メイリオ" panose="020B0604030504040204" pitchFamily="50" charset="-128"/>
            </a:endParaRPr>
          </a:p>
          <a:p>
            <a:pPr algn="ctr"/>
            <a:endParaRPr kumimoji="1" lang="en-US" altLang="ja-JP" sz="2400" b="1" dirty="0">
              <a:latin typeface="メイリオ" panose="020B0604030504040204" pitchFamily="50" charset="-128"/>
              <a:ea typeface="メイリオ" panose="020B0604030504040204" pitchFamily="50" charset="-128"/>
            </a:endParaRPr>
          </a:p>
          <a:p>
            <a:pPr algn="ctr"/>
            <a:endParaRPr lang="en-US" altLang="ja-JP" sz="2400" b="1" dirty="0">
              <a:latin typeface="メイリオ" panose="020B0604030504040204" pitchFamily="50" charset="-128"/>
              <a:ea typeface="メイリオ" panose="020B0604030504040204" pitchFamily="50" charset="-128"/>
            </a:endParaRPr>
          </a:p>
          <a:p>
            <a:pPr algn="ctr"/>
            <a:endParaRPr kumimoji="1" lang="en-US" altLang="ja-JP" sz="2400" b="1" dirty="0">
              <a:latin typeface="メイリオ" panose="020B0604030504040204" pitchFamily="50" charset="-128"/>
              <a:ea typeface="メイリオ" panose="020B0604030504040204" pitchFamily="50" charset="-128"/>
            </a:endParaRPr>
          </a:p>
          <a:p>
            <a:pPr algn="ctr"/>
            <a:endParaRPr lang="en-US" altLang="ja-JP" sz="2400" b="1" dirty="0">
              <a:latin typeface="メイリオ" panose="020B0604030504040204" pitchFamily="50" charset="-128"/>
              <a:ea typeface="メイリオ" panose="020B0604030504040204" pitchFamily="50" charset="-128"/>
            </a:endParaRPr>
          </a:p>
          <a:p>
            <a:pPr algn="ctr"/>
            <a:endParaRPr kumimoji="1" lang="ja-JP" altLang="en-US" sz="2400" b="1" dirty="0">
              <a:latin typeface="メイリオ" panose="020B0604030504040204" pitchFamily="50" charset="-128"/>
              <a:ea typeface="メイリオ" panose="020B0604030504040204" pitchFamily="50" charset="-128"/>
            </a:endParaRPr>
          </a:p>
        </p:txBody>
      </p:sp>
      <p:sp>
        <p:nvSpPr>
          <p:cNvPr id="13" name="二等辺三角形 12"/>
          <p:cNvSpPr/>
          <p:nvPr/>
        </p:nvSpPr>
        <p:spPr>
          <a:xfrm rot="16200000">
            <a:off x="391479" y="5362971"/>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p:nvSpPr>
        <p:spPr>
          <a:xfrm rot="5400000">
            <a:off x="392401" y="-390559"/>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971600" y="6480109"/>
            <a:ext cx="936104" cy="261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latin typeface="メイリオ" panose="020B0604030504040204" pitchFamily="50" charset="-128"/>
                <a:ea typeface="メイリオ" panose="020B0604030504040204" pitchFamily="50" charset="-128"/>
              </a:rPr>
              <a:t>9 / 19</a:t>
            </a:r>
            <a:endParaRPr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45" name="正方形/長方形 44"/>
          <p:cNvSpPr/>
          <p:nvPr/>
        </p:nvSpPr>
        <p:spPr>
          <a:xfrm>
            <a:off x="95835" y="126713"/>
            <a:ext cx="72008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3000" dirty="0">
                <a:latin typeface="メイリオ" panose="020B0604030504040204" pitchFamily="50" charset="-128"/>
                <a:ea typeface="メイリオ" panose="020B0604030504040204" pitchFamily="50" charset="-128"/>
              </a:rPr>
              <a:t>03</a:t>
            </a:r>
            <a:endParaRPr kumimoji="1" lang="ja-JP" altLang="en-US" sz="3000" dirty="0">
              <a:latin typeface="メイリオ" panose="020B0604030504040204" pitchFamily="50" charset="-128"/>
              <a:ea typeface="メイリオ" panose="020B0604030504040204" pitchFamily="50" charset="-128"/>
            </a:endParaRPr>
          </a:p>
        </p:txBody>
      </p:sp>
      <p:sp>
        <p:nvSpPr>
          <p:cNvPr id="41" name="角丸四角形 40"/>
          <p:cNvSpPr/>
          <p:nvPr/>
        </p:nvSpPr>
        <p:spPr>
          <a:xfrm>
            <a:off x="2046678" y="5652833"/>
            <a:ext cx="2181223" cy="728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tx1"/>
                </a:solidFill>
                <a:latin typeface="メイリオ" panose="020B0604030504040204" pitchFamily="50" charset="-128"/>
                <a:ea typeface="メイリオ" panose="020B0604030504040204" pitchFamily="50" charset="-128"/>
              </a:rPr>
              <a:t>ワーキング</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r>
              <a:rPr lang="ja-JP" altLang="en-US" sz="1400" dirty="0">
                <a:solidFill>
                  <a:schemeClr val="tx1"/>
                </a:solidFill>
                <a:latin typeface="メイリオ" panose="020B0604030504040204" pitchFamily="50" charset="-128"/>
                <a:ea typeface="メイリオ" panose="020B0604030504040204" pitchFamily="50" charset="-128"/>
              </a:rPr>
              <a:t>ネットの構築</a:t>
            </a:r>
          </a:p>
        </p:txBody>
      </p:sp>
      <p:sp>
        <p:nvSpPr>
          <p:cNvPr id="43" name="角丸四角形 42"/>
          <p:cNvSpPr/>
          <p:nvPr/>
        </p:nvSpPr>
        <p:spPr>
          <a:xfrm>
            <a:off x="6640169" y="5661245"/>
            <a:ext cx="2180303" cy="720083"/>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400" dirty="0">
                <a:latin typeface="メイリオ" panose="020B0604030504040204" pitchFamily="50" charset="-128"/>
                <a:ea typeface="メイリオ" panose="020B0604030504040204" pitchFamily="50" charset="-128"/>
              </a:rPr>
              <a:t>求人情報の</a:t>
            </a:r>
            <a:endParaRPr lang="en-US" altLang="ja-JP" sz="1400" dirty="0">
              <a:latin typeface="メイリオ" panose="020B0604030504040204" pitchFamily="50" charset="-128"/>
              <a:ea typeface="メイリオ" panose="020B0604030504040204" pitchFamily="50" charset="-128"/>
            </a:endParaRPr>
          </a:p>
          <a:p>
            <a:pPr algn="ctr"/>
            <a:r>
              <a:rPr lang="ja-JP" altLang="en-US" sz="1400" dirty="0">
                <a:latin typeface="メイリオ" panose="020B0604030504040204" pitchFamily="50" charset="-128"/>
                <a:ea typeface="メイリオ" panose="020B0604030504040204" pitchFamily="50" charset="-128"/>
              </a:rPr>
              <a:t>さらなる発信</a:t>
            </a:r>
          </a:p>
        </p:txBody>
      </p:sp>
      <p:sp>
        <p:nvSpPr>
          <p:cNvPr id="47" name="角丸四角形 46"/>
          <p:cNvSpPr/>
          <p:nvPr/>
        </p:nvSpPr>
        <p:spPr>
          <a:xfrm>
            <a:off x="4342605" y="5661245"/>
            <a:ext cx="2182860" cy="704289"/>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400" dirty="0">
                <a:latin typeface="メイリオ" panose="020B0604030504040204" pitchFamily="50" charset="-128"/>
                <a:ea typeface="メイリオ" panose="020B0604030504040204" pitchFamily="50" charset="-128"/>
              </a:rPr>
              <a:t>安心して就労できる</a:t>
            </a:r>
            <a:endParaRPr lang="en-US" altLang="ja-JP" sz="1400" dirty="0">
              <a:latin typeface="メイリオ" panose="020B0604030504040204" pitchFamily="50" charset="-128"/>
              <a:ea typeface="メイリオ" panose="020B0604030504040204" pitchFamily="50" charset="-128"/>
            </a:endParaRPr>
          </a:p>
          <a:p>
            <a:pPr algn="ctr"/>
            <a:r>
              <a:rPr lang="ja-JP" altLang="en-US" sz="1400" dirty="0">
                <a:latin typeface="メイリオ" panose="020B0604030504040204" pitchFamily="50" charset="-128"/>
                <a:ea typeface="メイリオ" panose="020B0604030504040204" pitchFamily="50" charset="-128"/>
              </a:rPr>
              <a:t>環境づくり</a:t>
            </a:r>
          </a:p>
        </p:txBody>
      </p:sp>
      <p:sp>
        <p:nvSpPr>
          <p:cNvPr id="49" name="下矢印 48"/>
          <p:cNvSpPr/>
          <p:nvPr/>
        </p:nvSpPr>
        <p:spPr>
          <a:xfrm>
            <a:off x="4793634" y="4437112"/>
            <a:ext cx="1356929" cy="4117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aphicFrame>
        <p:nvGraphicFramePr>
          <p:cNvPr id="3" name="表 2"/>
          <p:cNvGraphicFramePr>
            <a:graphicFrameLocks noGrp="1"/>
          </p:cNvGraphicFramePr>
          <p:nvPr>
            <p:extLst>
              <p:ext uri="{D42A27DB-BD31-4B8C-83A1-F6EECF244321}">
                <p14:modId xmlns:p14="http://schemas.microsoft.com/office/powerpoint/2010/main" val="702440668"/>
              </p:ext>
            </p:extLst>
          </p:nvPr>
        </p:nvGraphicFramePr>
        <p:xfrm>
          <a:off x="1966202" y="403742"/>
          <a:ext cx="7142302" cy="3987708"/>
        </p:xfrm>
        <a:graphic>
          <a:graphicData uri="http://schemas.openxmlformats.org/drawingml/2006/table">
            <a:tbl>
              <a:tblPr firstRow="1" bandRow="1">
                <a:tableStyleId>{5C22544A-7EE6-4342-B048-85BDC9FD1C3A}</a:tableStyleId>
              </a:tblPr>
              <a:tblGrid>
                <a:gridCol w="1021622">
                  <a:extLst>
                    <a:ext uri="{9D8B030D-6E8A-4147-A177-3AD203B41FA5}">
                      <a16:colId xmlns:a16="http://schemas.microsoft.com/office/drawing/2014/main" val="3309047794"/>
                    </a:ext>
                  </a:extLst>
                </a:gridCol>
                <a:gridCol w="2304256">
                  <a:extLst>
                    <a:ext uri="{9D8B030D-6E8A-4147-A177-3AD203B41FA5}">
                      <a16:colId xmlns:a16="http://schemas.microsoft.com/office/drawing/2014/main" val="2015176237"/>
                    </a:ext>
                  </a:extLst>
                </a:gridCol>
                <a:gridCol w="3816424">
                  <a:extLst>
                    <a:ext uri="{9D8B030D-6E8A-4147-A177-3AD203B41FA5}">
                      <a16:colId xmlns:a16="http://schemas.microsoft.com/office/drawing/2014/main" val="4061052574"/>
                    </a:ext>
                  </a:extLst>
                </a:gridCol>
              </a:tblGrid>
              <a:tr h="320479">
                <a:tc gridSpan="2">
                  <a:txBody>
                    <a:bodyPr/>
                    <a:lstStyle/>
                    <a:p>
                      <a:pPr algn="ctr"/>
                      <a:r>
                        <a:rPr kumimoji="1" lang="ja-JP" altLang="en-US" b="1" dirty="0">
                          <a:solidFill>
                            <a:schemeClr val="tx1"/>
                          </a:solidFill>
                        </a:rPr>
                        <a:t>課題</a:t>
                      </a:r>
                    </a:p>
                  </a:txBody>
                  <a:tcPr anchor="ctr"/>
                </a:tc>
                <a:tc hMerge="1">
                  <a:txBody>
                    <a:bodyPr/>
                    <a:lstStyle/>
                    <a:p>
                      <a:endParaRPr kumimoji="1" lang="ja-JP" altLang="en-US"/>
                    </a:p>
                  </a:txBody>
                  <a:tcPr/>
                </a:tc>
                <a:tc>
                  <a:txBody>
                    <a:bodyPr/>
                    <a:lstStyle/>
                    <a:p>
                      <a:pPr algn="ctr"/>
                      <a:r>
                        <a:rPr kumimoji="1" lang="ja-JP" altLang="en-US" b="1" dirty="0">
                          <a:solidFill>
                            <a:schemeClr val="tx1"/>
                          </a:solidFill>
                        </a:rPr>
                        <a:t>方向性</a:t>
                      </a:r>
                    </a:p>
                  </a:txBody>
                  <a:tcPr anchor="ctr"/>
                </a:tc>
                <a:extLst>
                  <a:ext uri="{0D108BD9-81ED-4DB2-BD59-A6C34878D82A}">
                    <a16:rowId xmlns:a16="http://schemas.microsoft.com/office/drawing/2014/main" val="2727094554"/>
                  </a:ext>
                </a:extLst>
              </a:tr>
              <a:tr h="1047301">
                <a:tc>
                  <a:txBody>
                    <a:bodyPr/>
                    <a:lstStyle/>
                    <a:p>
                      <a:pPr algn="ctr">
                        <a:spcAft>
                          <a:spcPts val="0"/>
                        </a:spcAft>
                      </a:pPr>
                      <a:r>
                        <a:rPr lang="ja-JP" sz="1200" b="0" kern="100" dirty="0">
                          <a:solidFill>
                            <a:schemeClr val="tx1"/>
                          </a:solidFill>
                          <a:effectLst/>
                          <a:latin typeface="メイリオ" panose="020B0604030504040204" pitchFamily="50" charset="-128"/>
                          <a:ea typeface="メイリオ" panose="020B0604030504040204" pitchFamily="50" charset="-128"/>
                        </a:rPr>
                        <a:t>日雇労働者</a:t>
                      </a:r>
                      <a:endParaRPr lang="en-US" altLang="ja-JP" sz="1200" b="0" kern="100" dirty="0">
                        <a:solidFill>
                          <a:schemeClr val="tx1"/>
                        </a:solidFill>
                        <a:effectLst/>
                        <a:latin typeface="メイリオ" panose="020B0604030504040204" pitchFamily="50" charset="-128"/>
                        <a:ea typeface="メイリオ" panose="020B0604030504040204" pitchFamily="50" charset="-128"/>
                      </a:endParaRPr>
                    </a:p>
                    <a:p>
                      <a:pPr algn="ctr">
                        <a:spcAft>
                          <a:spcPts val="0"/>
                        </a:spcAft>
                      </a:pPr>
                      <a:r>
                        <a:rPr lang="ja-JP" sz="1200" b="0" kern="100" dirty="0">
                          <a:solidFill>
                            <a:schemeClr val="tx1"/>
                          </a:solidFill>
                          <a:effectLst/>
                          <a:latin typeface="メイリオ" panose="020B0604030504040204" pitchFamily="50" charset="-128"/>
                          <a:ea typeface="メイリオ" panose="020B0604030504040204" pitchFamily="50" charset="-128"/>
                        </a:rPr>
                        <a:t>の高齢化</a:t>
                      </a:r>
                      <a:endParaRPr lang="ja-JP" sz="12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1335" marR="61335" marT="0" marB="0" anchor="ctr"/>
                </a:tc>
                <a:tc>
                  <a:txBody>
                    <a:bodyPr/>
                    <a:lstStyle/>
                    <a:p>
                      <a:pPr algn="l">
                        <a:spcAft>
                          <a:spcPts val="0"/>
                        </a:spcAft>
                      </a:pPr>
                      <a:r>
                        <a:rPr lang="ja-JP" sz="1200" b="0" kern="100" dirty="0">
                          <a:solidFill>
                            <a:schemeClr val="tx1"/>
                          </a:solidFill>
                          <a:effectLst/>
                          <a:latin typeface="メイリオ" panose="020B0604030504040204" pitchFamily="50" charset="-128"/>
                          <a:ea typeface="メイリオ" panose="020B0604030504040204" pitchFamily="50" charset="-128"/>
                        </a:rPr>
                        <a:t>●体力の低下</a:t>
                      </a:r>
                    </a:p>
                    <a:p>
                      <a:pPr indent="133350" algn="l">
                        <a:spcAft>
                          <a:spcPts val="0"/>
                        </a:spcAft>
                      </a:pPr>
                      <a:r>
                        <a:rPr lang="ja-JP" sz="1150" b="0" kern="100" dirty="0">
                          <a:solidFill>
                            <a:schemeClr val="tx1"/>
                          </a:solidFill>
                          <a:effectLst/>
                          <a:latin typeface="メイリオ" panose="020B0604030504040204" pitchFamily="50" charset="-128"/>
                          <a:ea typeface="メイリオ" panose="020B0604030504040204" pitchFamily="50" charset="-128"/>
                        </a:rPr>
                        <a:t>・建設業等への就業が困難</a:t>
                      </a:r>
                    </a:p>
                    <a:p>
                      <a:pPr indent="133350" algn="l">
                        <a:spcAft>
                          <a:spcPts val="0"/>
                        </a:spcAft>
                      </a:pPr>
                      <a:r>
                        <a:rPr lang="ja-JP" sz="1150" b="0" kern="100" dirty="0">
                          <a:solidFill>
                            <a:schemeClr val="tx1"/>
                          </a:solidFill>
                          <a:effectLst/>
                          <a:latin typeface="メイリオ" panose="020B0604030504040204" pitchFamily="50" charset="-128"/>
                          <a:ea typeface="メイリオ" panose="020B0604030504040204" pitchFamily="50" charset="-128"/>
                        </a:rPr>
                        <a:t>・フルタイム、週</a:t>
                      </a:r>
                      <a:r>
                        <a:rPr lang="en-US" sz="1150" b="0" kern="100" dirty="0">
                          <a:solidFill>
                            <a:schemeClr val="tx1"/>
                          </a:solidFill>
                          <a:effectLst/>
                          <a:latin typeface="メイリオ" panose="020B0604030504040204" pitchFamily="50" charset="-128"/>
                          <a:ea typeface="メイリオ" panose="020B0604030504040204" pitchFamily="50" charset="-128"/>
                        </a:rPr>
                        <a:t>5</a:t>
                      </a:r>
                      <a:r>
                        <a:rPr lang="ja-JP" sz="1150" b="0" kern="100" dirty="0">
                          <a:solidFill>
                            <a:schemeClr val="tx1"/>
                          </a:solidFill>
                          <a:effectLst/>
                          <a:latin typeface="メイリオ" panose="020B0604030504040204" pitchFamily="50" charset="-128"/>
                          <a:ea typeface="メイリオ" panose="020B0604030504040204" pitchFamily="50" charset="-128"/>
                        </a:rPr>
                        <a:t>勤務が困難</a:t>
                      </a:r>
                    </a:p>
                    <a:p>
                      <a:pPr algn="l">
                        <a:spcAft>
                          <a:spcPts val="0"/>
                        </a:spcAft>
                      </a:pPr>
                      <a:r>
                        <a:rPr lang="ja-JP" sz="1200" b="0" kern="100" dirty="0">
                          <a:solidFill>
                            <a:schemeClr val="tx1"/>
                          </a:solidFill>
                          <a:effectLst/>
                          <a:latin typeface="メイリオ" panose="020B0604030504040204" pitchFamily="50" charset="-128"/>
                          <a:ea typeface="メイリオ" panose="020B0604030504040204" pitchFamily="50" charset="-128"/>
                        </a:rPr>
                        <a:t>●認知症の発症等による</a:t>
                      </a:r>
                      <a:r>
                        <a:rPr lang="ja-JP" altLang="en-US" sz="1200" b="0" kern="100" dirty="0">
                          <a:solidFill>
                            <a:schemeClr val="tx1"/>
                          </a:solidFill>
                          <a:effectLst/>
                          <a:latin typeface="メイリオ" panose="020B0604030504040204" pitchFamily="50" charset="-128"/>
                          <a:ea typeface="メイリオ" panose="020B0604030504040204" pitchFamily="50" charset="-128"/>
                        </a:rPr>
                        <a:t>就労意　</a:t>
                      </a:r>
                      <a:endParaRPr lang="en-US" altLang="ja-JP" sz="1200" b="0" kern="100" dirty="0">
                        <a:solidFill>
                          <a:schemeClr val="tx1"/>
                        </a:solidFill>
                        <a:effectLst/>
                        <a:latin typeface="メイリオ" panose="020B0604030504040204" pitchFamily="50" charset="-128"/>
                        <a:ea typeface="メイリオ" panose="020B0604030504040204" pitchFamily="50" charset="-128"/>
                      </a:endParaRPr>
                    </a:p>
                    <a:p>
                      <a:pPr algn="l">
                        <a:spcAft>
                          <a:spcPts val="0"/>
                        </a:spcAft>
                      </a:pPr>
                      <a:r>
                        <a:rPr lang="ja-JP" altLang="en-US" sz="1200" b="0" kern="100" dirty="0">
                          <a:solidFill>
                            <a:schemeClr val="tx1"/>
                          </a:solidFill>
                          <a:effectLst/>
                          <a:latin typeface="メイリオ" panose="020B0604030504040204" pitchFamily="50" charset="-128"/>
                          <a:ea typeface="メイリオ" panose="020B0604030504040204" pitchFamily="50" charset="-128"/>
                        </a:rPr>
                        <a:t>　欲</a:t>
                      </a:r>
                      <a:r>
                        <a:rPr lang="ja-JP" sz="1200" b="0" kern="100" dirty="0">
                          <a:solidFill>
                            <a:schemeClr val="tx1"/>
                          </a:solidFill>
                          <a:effectLst/>
                          <a:latin typeface="メイリオ" panose="020B0604030504040204" pitchFamily="50" charset="-128"/>
                          <a:ea typeface="メイリオ" panose="020B0604030504040204" pitchFamily="50" charset="-128"/>
                        </a:rPr>
                        <a:t>とのギャップ</a:t>
                      </a:r>
                      <a:endParaRPr lang="en-US" altLang="ja-JP" sz="12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1335" marR="61335" marT="72000" marB="0"/>
                </a:tc>
                <a:tc>
                  <a:txBody>
                    <a:bodyPr/>
                    <a:lstStyle/>
                    <a:p>
                      <a:pPr algn="l">
                        <a:spcAft>
                          <a:spcPts val="0"/>
                        </a:spcAft>
                      </a:pPr>
                      <a:r>
                        <a:rPr lang="en-US" altLang="ja-JP" sz="1200" b="0" kern="100" dirty="0">
                          <a:solidFill>
                            <a:schemeClr val="tx1"/>
                          </a:solidFill>
                          <a:effectLst/>
                          <a:latin typeface="メイリオ" panose="020B0604030504040204" pitchFamily="50" charset="-128"/>
                          <a:ea typeface="メイリオ" panose="020B0604030504040204" pitchFamily="50" charset="-128"/>
                        </a:rPr>
                        <a:t>&lt; </a:t>
                      </a:r>
                      <a:r>
                        <a:rPr lang="ja-JP" altLang="en-US" sz="1200" b="0" kern="100" dirty="0">
                          <a:solidFill>
                            <a:schemeClr val="tx1"/>
                          </a:solidFill>
                          <a:effectLst/>
                          <a:latin typeface="メイリオ" panose="020B0604030504040204" pitchFamily="50" charset="-128"/>
                          <a:ea typeface="メイリオ" panose="020B0604030504040204" pitchFamily="50" charset="-128"/>
                        </a:rPr>
                        <a:t>日雇労働者の安定就業</a:t>
                      </a:r>
                      <a:r>
                        <a:rPr lang="en-US" altLang="ja-JP" sz="1200" b="0" kern="100" dirty="0">
                          <a:solidFill>
                            <a:schemeClr val="tx1"/>
                          </a:solidFill>
                          <a:effectLst/>
                          <a:latin typeface="メイリオ" panose="020B0604030504040204" pitchFamily="50" charset="-128"/>
                          <a:ea typeface="メイリオ" panose="020B0604030504040204" pitchFamily="50" charset="-128"/>
                        </a:rPr>
                        <a:t>(</a:t>
                      </a:r>
                      <a:r>
                        <a:rPr lang="ja-JP" altLang="en-US" sz="1200" b="0" kern="100" dirty="0">
                          <a:solidFill>
                            <a:schemeClr val="tx1"/>
                          </a:solidFill>
                          <a:effectLst/>
                          <a:latin typeface="メイリオ" panose="020B0604030504040204" pitchFamily="50" charset="-128"/>
                          <a:ea typeface="メイリオ" panose="020B0604030504040204" pitchFamily="50" charset="-128"/>
                        </a:rPr>
                        <a:t>一般就業への移行</a:t>
                      </a:r>
                      <a:r>
                        <a:rPr lang="en-US" altLang="ja-JP" sz="1200" b="0" kern="100" dirty="0">
                          <a:solidFill>
                            <a:schemeClr val="tx1"/>
                          </a:solidFill>
                          <a:effectLst/>
                          <a:latin typeface="メイリオ" panose="020B0604030504040204" pitchFamily="50" charset="-128"/>
                          <a:ea typeface="メイリオ" panose="020B0604030504040204" pitchFamily="50" charset="-128"/>
                        </a:rPr>
                        <a:t>) &gt;</a:t>
                      </a:r>
                    </a:p>
                    <a:p>
                      <a:pPr algn="l">
                        <a:spcAft>
                          <a:spcPts val="0"/>
                        </a:spcAft>
                      </a:pPr>
                      <a:r>
                        <a:rPr lang="ja-JP" sz="1100" b="0" kern="100" dirty="0">
                          <a:solidFill>
                            <a:schemeClr val="tx1"/>
                          </a:solidFill>
                          <a:effectLst/>
                          <a:latin typeface="メイリオ" panose="020B0604030504040204" pitchFamily="50" charset="-128"/>
                          <a:ea typeface="メイリオ" panose="020B0604030504040204" pitchFamily="50" charset="-128"/>
                        </a:rPr>
                        <a:t>・きめ細やかな相談体制の充実</a:t>
                      </a:r>
                    </a:p>
                    <a:p>
                      <a:pPr algn="l">
                        <a:spcAft>
                          <a:spcPts val="0"/>
                        </a:spcAft>
                      </a:pPr>
                      <a:r>
                        <a:rPr lang="ja-JP" sz="1100" b="0" kern="100" dirty="0">
                          <a:solidFill>
                            <a:schemeClr val="tx1"/>
                          </a:solidFill>
                          <a:effectLst/>
                          <a:latin typeface="メイリオ" panose="020B0604030504040204" pitchFamily="50" charset="-128"/>
                          <a:ea typeface="メイリオ" panose="020B0604030504040204" pitchFamily="50" charset="-128"/>
                        </a:rPr>
                        <a:t>・軽作業への移行支援求人開拓</a:t>
                      </a:r>
                    </a:p>
                    <a:p>
                      <a:pPr algn="l">
                        <a:spcAft>
                          <a:spcPts val="0"/>
                        </a:spcAft>
                      </a:pPr>
                      <a:r>
                        <a:rPr lang="ja-JP" sz="1100" b="0" kern="100" dirty="0">
                          <a:solidFill>
                            <a:schemeClr val="tx1"/>
                          </a:solidFill>
                          <a:effectLst/>
                          <a:latin typeface="メイリオ" panose="020B0604030504040204" pitchFamily="50" charset="-128"/>
                          <a:ea typeface="メイリオ" panose="020B0604030504040204" pitchFamily="50" charset="-128"/>
                        </a:rPr>
                        <a:t>・福祉的支援による安定生活への誘導可能な就労先</a:t>
                      </a:r>
                      <a:endParaRPr lang="en-US" altLang="ja-JP" sz="1100" b="0" kern="100" dirty="0">
                        <a:solidFill>
                          <a:schemeClr val="tx1"/>
                        </a:solidFill>
                        <a:effectLst/>
                        <a:latin typeface="メイリオ" panose="020B0604030504040204" pitchFamily="50" charset="-128"/>
                        <a:ea typeface="メイリオ" panose="020B0604030504040204" pitchFamily="50" charset="-128"/>
                      </a:endParaRPr>
                    </a:p>
                    <a:p>
                      <a:pPr algn="l">
                        <a:spcAft>
                          <a:spcPts val="0"/>
                        </a:spcAft>
                      </a:pPr>
                      <a:r>
                        <a:rPr lang="en-US" altLang="ja-JP" sz="1100" b="0" kern="100" dirty="0">
                          <a:solidFill>
                            <a:schemeClr val="tx1"/>
                          </a:solidFill>
                          <a:effectLst/>
                          <a:latin typeface="メイリオ" panose="020B0604030504040204" pitchFamily="50" charset="-128"/>
                          <a:ea typeface="メイリオ" panose="020B0604030504040204" pitchFamily="50" charset="-128"/>
                        </a:rPr>
                        <a:t>   </a:t>
                      </a:r>
                      <a:r>
                        <a:rPr lang="ja-JP" sz="1100" b="0" kern="100" dirty="0">
                          <a:solidFill>
                            <a:schemeClr val="tx1"/>
                          </a:solidFill>
                          <a:effectLst/>
                          <a:latin typeface="メイリオ" panose="020B0604030504040204" pitchFamily="50" charset="-128"/>
                          <a:ea typeface="メイリオ" panose="020B0604030504040204" pitchFamily="50" charset="-128"/>
                        </a:rPr>
                        <a:t>の確保</a:t>
                      </a:r>
                      <a:endParaRPr lang="ja-JP" sz="11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1335" marR="61335" marT="72000" marB="0"/>
                </a:tc>
                <a:extLst>
                  <a:ext uri="{0D108BD9-81ED-4DB2-BD59-A6C34878D82A}">
                    <a16:rowId xmlns:a16="http://schemas.microsoft.com/office/drawing/2014/main" val="3382535829"/>
                  </a:ext>
                </a:extLst>
              </a:tr>
              <a:tr h="997996">
                <a:tc>
                  <a:txBody>
                    <a:bodyPr/>
                    <a:lstStyle/>
                    <a:p>
                      <a:pPr algn="ctr">
                        <a:spcAft>
                          <a:spcPts val="0"/>
                        </a:spcAft>
                      </a:pPr>
                      <a:r>
                        <a:rPr lang="ja-JP" altLang="en-US" sz="1200" b="0" kern="100" dirty="0">
                          <a:solidFill>
                            <a:schemeClr val="tx1"/>
                          </a:solidFill>
                          <a:effectLst/>
                          <a:latin typeface="メイリオ" panose="020B0604030504040204" pitchFamily="50" charset="-128"/>
                          <a:ea typeface="メイリオ" panose="020B0604030504040204" pitchFamily="50" charset="-128"/>
                        </a:rPr>
                        <a:t>多様な支援を必要とする</a:t>
                      </a:r>
                      <a:r>
                        <a:rPr lang="zh-TW" altLang="en-US" sz="1200" b="0" kern="100" dirty="0">
                          <a:solidFill>
                            <a:schemeClr val="tx1"/>
                          </a:solidFill>
                          <a:effectLst/>
                          <a:latin typeface="メイリオ" panose="020B0604030504040204" pitchFamily="50" charset="-128"/>
                          <a:ea typeface="メイリオ" panose="020B0604030504040204" pitchFamily="50" charset="-128"/>
                        </a:rPr>
                        <a:t>中高年層、女性</a:t>
                      </a:r>
                      <a:r>
                        <a:rPr lang="ja-JP" altLang="en-US" sz="1200" b="0" kern="100" dirty="0">
                          <a:solidFill>
                            <a:schemeClr val="tx1"/>
                          </a:solidFill>
                          <a:effectLst/>
                          <a:latin typeface="メイリオ" panose="020B0604030504040204" pitchFamily="50" charset="-128"/>
                          <a:ea typeface="メイリオ" panose="020B0604030504040204" pitchFamily="50" charset="-128"/>
                        </a:rPr>
                        <a:t>や</a:t>
                      </a:r>
                      <a:r>
                        <a:rPr lang="zh-TW" altLang="en-US" sz="1200" b="0" kern="100" dirty="0">
                          <a:solidFill>
                            <a:schemeClr val="tx1"/>
                          </a:solidFill>
                          <a:effectLst/>
                          <a:latin typeface="メイリオ" panose="020B0604030504040204" pitchFamily="50" charset="-128"/>
                          <a:ea typeface="メイリオ" panose="020B0604030504040204" pitchFamily="50" charset="-128"/>
                        </a:rPr>
                        <a:t>若者</a:t>
                      </a:r>
                      <a:r>
                        <a:rPr lang="ja-JP" sz="1200" b="0" kern="100" dirty="0">
                          <a:solidFill>
                            <a:schemeClr val="tx1"/>
                          </a:solidFill>
                          <a:effectLst/>
                          <a:latin typeface="メイリオ" panose="020B0604030504040204" pitchFamily="50" charset="-128"/>
                          <a:ea typeface="メイリオ" panose="020B0604030504040204" pitchFamily="50" charset="-128"/>
                        </a:rPr>
                        <a:t>の流入</a:t>
                      </a:r>
                      <a:endParaRPr lang="ja-JP" sz="12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1335" marR="61335" marT="0" marB="0" anchor="ctr"/>
                </a:tc>
                <a:tc>
                  <a:txBody>
                    <a:bodyPr/>
                    <a:lstStyle/>
                    <a:p>
                      <a:pPr algn="l">
                        <a:spcAft>
                          <a:spcPts val="0"/>
                        </a:spcAft>
                      </a:pPr>
                      <a:r>
                        <a:rPr lang="ja-JP" sz="1200" b="0" kern="100" dirty="0">
                          <a:solidFill>
                            <a:schemeClr val="tx1"/>
                          </a:solidFill>
                          <a:effectLst/>
                          <a:latin typeface="メイリオ" panose="020B0604030504040204" pitchFamily="50" charset="-128"/>
                          <a:ea typeface="メイリオ" panose="020B0604030504040204" pitchFamily="50" charset="-128"/>
                        </a:rPr>
                        <a:t>●建設業未経験</a:t>
                      </a:r>
                      <a:endParaRPr lang="en-US" altLang="ja-JP" sz="1200" b="0" kern="100" dirty="0">
                        <a:solidFill>
                          <a:schemeClr val="tx1"/>
                        </a:solidFill>
                        <a:effectLst/>
                        <a:latin typeface="メイリオ" panose="020B0604030504040204" pitchFamily="50" charset="-128"/>
                        <a:ea typeface="メイリオ" panose="020B0604030504040204" pitchFamily="50" charset="-128"/>
                      </a:endParaRPr>
                    </a:p>
                    <a:p>
                      <a:pPr algn="l">
                        <a:spcAft>
                          <a:spcPts val="0"/>
                        </a:spcAft>
                      </a:pPr>
                      <a:r>
                        <a:rPr lang="ja-JP" sz="1200" b="0" kern="100" dirty="0">
                          <a:solidFill>
                            <a:schemeClr val="tx1"/>
                          </a:solidFill>
                          <a:effectLst/>
                          <a:latin typeface="メイリオ" panose="020B0604030504040204" pitchFamily="50" charset="-128"/>
                          <a:ea typeface="メイリオ" panose="020B0604030504040204" pitchFamily="50" charset="-128"/>
                        </a:rPr>
                        <a:t>（又は望まない）者の増加</a:t>
                      </a:r>
                    </a:p>
                    <a:p>
                      <a:pPr algn="l">
                        <a:spcAft>
                          <a:spcPts val="0"/>
                        </a:spcAft>
                      </a:pPr>
                      <a:r>
                        <a:rPr lang="ja-JP" sz="1200" b="0" kern="100" dirty="0">
                          <a:solidFill>
                            <a:schemeClr val="tx1"/>
                          </a:solidFill>
                          <a:effectLst/>
                          <a:latin typeface="メイリオ" panose="020B0604030504040204" pitchFamily="50" charset="-128"/>
                          <a:ea typeface="メイリオ" panose="020B0604030504040204" pitchFamily="50" charset="-128"/>
                        </a:rPr>
                        <a:t>●体力的精神的</a:t>
                      </a:r>
                      <a:r>
                        <a:rPr lang="ja-JP" altLang="en-US" sz="1200" b="0" kern="100" dirty="0">
                          <a:solidFill>
                            <a:schemeClr val="tx1"/>
                          </a:solidFill>
                          <a:effectLst/>
                          <a:latin typeface="メイリオ" panose="020B0604030504040204" pitchFamily="50" charset="-128"/>
                          <a:ea typeface="メイリオ" panose="020B0604030504040204" pitchFamily="50" charset="-128"/>
                        </a:rPr>
                        <a:t>不安があり、</a:t>
                      </a:r>
                      <a:endParaRPr lang="en-US" altLang="ja-JP" sz="1200" b="0" kern="100" dirty="0">
                        <a:solidFill>
                          <a:schemeClr val="tx1"/>
                        </a:solidFill>
                        <a:effectLst/>
                        <a:latin typeface="メイリオ" panose="020B0604030504040204" pitchFamily="50" charset="-128"/>
                        <a:ea typeface="メイリオ" panose="020B0604030504040204" pitchFamily="50" charset="-128"/>
                      </a:endParaRPr>
                    </a:p>
                    <a:p>
                      <a:pPr algn="l">
                        <a:spcAft>
                          <a:spcPts val="0"/>
                        </a:spcAft>
                      </a:pPr>
                      <a:r>
                        <a:rPr lang="en-US" altLang="ja-JP" sz="1200" b="0" kern="100" baseline="0" dirty="0">
                          <a:solidFill>
                            <a:schemeClr val="tx1"/>
                          </a:solidFill>
                          <a:effectLst/>
                          <a:latin typeface="メイリオ" panose="020B0604030504040204" pitchFamily="50" charset="-128"/>
                          <a:ea typeface="メイリオ" panose="020B0604030504040204" pitchFamily="50" charset="-128"/>
                        </a:rPr>
                        <a:t>  </a:t>
                      </a:r>
                      <a:r>
                        <a:rPr lang="ja-JP" sz="1200" b="0" kern="100" dirty="0">
                          <a:solidFill>
                            <a:schemeClr val="tx1"/>
                          </a:solidFill>
                          <a:effectLst/>
                          <a:latin typeface="メイリオ" panose="020B0604030504040204" pitchFamily="50" charset="-128"/>
                          <a:ea typeface="メイリオ" panose="020B0604030504040204" pitchFamily="50" charset="-128"/>
                        </a:rPr>
                        <a:t>すぐに就労できない状況</a:t>
                      </a:r>
                      <a:endParaRPr lang="en-US" altLang="ja-JP" sz="1200" b="0" kern="100" dirty="0">
                        <a:solidFill>
                          <a:schemeClr val="tx1"/>
                        </a:solidFill>
                        <a:effectLst/>
                        <a:latin typeface="メイリオ" panose="020B0604030504040204" pitchFamily="50" charset="-128"/>
                        <a:ea typeface="メイリオ" panose="020B0604030504040204" pitchFamily="50" charset="-128"/>
                      </a:endParaRPr>
                    </a:p>
                    <a:p>
                      <a:pPr algn="l">
                        <a:spcAft>
                          <a:spcPts val="0"/>
                        </a:spcAft>
                      </a:pPr>
                      <a:r>
                        <a:rPr lang="zh-TW" altLang="en-US" sz="12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すぐに収入が必要な相談者</a:t>
                      </a:r>
                      <a:endParaRPr lang="en-US" altLang="ja-JP" sz="12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ja-JP" altLang="en-US" sz="12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への対応</a:t>
                      </a:r>
                      <a:endParaRPr lang="zh-TW" altLang="en-US" sz="12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1335" marR="61335" marT="72000" marB="0"/>
                </a:tc>
                <a:tc>
                  <a:txBody>
                    <a:bodyPr/>
                    <a:lstStyle/>
                    <a:p>
                      <a:pPr algn="l">
                        <a:spcAft>
                          <a:spcPts val="0"/>
                        </a:spcAft>
                      </a:pPr>
                      <a:r>
                        <a:rPr lang="en-US" altLang="ja-JP" sz="1200" b="0" kern="100" dirty="0">
                          <a:solidFill>
                            <a:schemeClr val="tx1"/>
                          </a:solidFill>
                          <a:effectLst/>
                          <a:latin typeface="メイリオ" panose="020B0604030504040204" pitchFamily="50" charset="-128"/>
                          <a:ea typeface="メイリオ" panose="020B0604030504040204" pitchFamily="50" charset="-128"/>
                        </a:rPr>
                        <a:t>&lt;</a:t>
                      </a:r>
                      <a:r>
                        <a:rPr lang="ja-JP" altLang="en-US" sz="1200" b="0" kern="100" dirty="0">
                          <a:solidFill>
                            <a:schemeClr val="tx1"/>
                          </a:solidFill>
                          <a:effectLst/>
                          <a:latin typeface="メイリオ" panose="020B0604030504040204" pitchFamily="50" charset="-128"/>
                          <a:ea typeface="メイリオ" panose="020B0604030504040204" pitchFamily="50" charset="-128"/>
                        </a:rPr>
                        <a:t>多様な支援を必要とする利用者への安定就業</a:t>
                      </a:r>
                      <a:r>
                        <a:rPr lang="en-US" altLang="ja-JP" sz="1200" b="0" kern="100" dirty="0">
                          <a:solidFill>
                            <a:schemeClr val="tx1"/>
                          </a:solidFill>
                          <a:effectLst/>
                          <a:latin typeface="メイリオ" panose="020B0604030504040204" pitchFamily="50" charset="-128"/>
                          <a:ea typeface="メイリオ" panose="020B0604030504040204" pitchFamily="50" charset="-128"/>
                        </a:rPr>
                        <a:t> &gt;</a:t>
                      </a:r>
                    </a:p>
                    <a:p>
                      <a:pPr algn="l">
                        <a:spcAft>
                          <a:spcPts val="0"/>
                        </a:spcAft>
                      </a:pPr>
                      <a:r>
                        <a:rPr lang="ja-JP" sz="1100" b="0" kern="100" dirty="0">
                          <a:solidFill>
                            <a:schemeClr val="tx1"/>
                          </a:solidFill>
                          <a:effectLst/>
                          <a:latin typeface="メイリオ" panose="020B0604030504040204" pitchFamily="50" charset="-128"/>
                          <a:ea typeface="メイリオ" panose="020B0604030504040204" pitchFamily="50" charset="-128"/>
                        </a:rPr>
                        <a:t>・求職者の多様なニーズ</a:t>
                      </a:r>
                      <a:r>
                        <a:rPr lang="ja-JP" altLang="en-US" sz="1100" b="0" kern="100" dirty="0">
                          <a:solidFill>
                            <a:schemeClr val="tx1"/>
                          </a:solidFill>
                          <a:effectLst/>
                          <a:latin typeface="メイリオ" panose="020B0604030504040204" pitchFamily="50" charset="-128"/>
                          <a:ea typeface="メイリオ" panose="020B0604030504040204" pitchFamily="50" charset="-128"/>
                        </a:rPr>
                        <a:t>に</a:t>
                      </a:r>
                      <a:r>
                        <a:rPr lang="ja-JP" sz="1100" b="0" kern="100" dirty="0">
                          <a:solidFill>
                            <a:schemeClr val="tx1"/>
                          </a:solidFill>
                          <a:effectLst/>
                          <a:latin typeface="メイリオ" panose="020B0604030504040204" pitchFamily="50" charset="-128"/>
                          <a:ea typeface="メイリオ" panose="020B0604030504040204" pitchFamily="50" charset="-128"/>
                        </a:rPr>
                        <a:t>対応できる求人の開拓</a:t>
                      </a:r>
                    </a:p>
                    <a:p>
                      <a:pPr algn="l">
                        <a:spcAft>
                          <a:spcPts val="0"/>
                        </a:spcAft>
                      </a:pPr>
                      <a:r>
                        <a:rPr lang="ja-JP" sz="1100" b="0" kern="100" dirty="0">
                          <a:solidFill>
                            <a:schemeClr val="tx1"/>
                          </a:solidFill>
                          <a:effectLst/>
                          <a:latin typeface="メイリオ" panose="020B0604030504040204" pitchFamily="50" charset="-128"/>
                          <a:ea typeface="メイリオ" panose="020B0604030504040204" pitchFamily="50" charset="-128"/>
                        </a:rPr>
                        <a:t>・センターナビや</a:t>
                      </a:r>
                      <a:r>
                        <a:rPr lang="en-US" sz="1100" b="0" kern="100" dirty="0">
                          <a:solidFill>
                            <a:schemeClr val="tx1"/>
                          </a:solidFill>
                          <a:effectLst/>
                          <a:latin typeface="メイリオ" panose="020B0604030504040204" pitchFamily="50" charset="-128"/>
                          <a:ea typeface="メイリオ" panose="020B0604030504040204" pitchFamily="50" charset="-128"/>
                        </a:rPr>
                        <a:t>SNS</a:t>
                      </a:r>
                      <a:r>
                        <a:rPr lang="ja-JP" sz="1100" b="0" kern="100" dirty="0">
                          <a:solidFill>
                            <a:schemeClr val="tx1"/>
                          </a:solidFill>
                          <a:effectLst/>
                          <a:latin typeface="メイリオ" panose="020B0604030504040204" pitchFamily="50" charset="-128"/>
                          <a:ea typeface="メイリオ" panose="020B0604030504040204" pitchFamily="50" charset="-128"/>
                        </a:rPr>
                        <a:t>を活用した多様な情報発信</a:t>
                      </a:r>
                    </a:p>
                    <a:p>
                      <a:pPr algn="l">
                        <a:spcAft>
                          <a:spcPts val="0"/>
                        </a:spcAft>
                      </a:pPr>
                      <a:r>
                        <a:rPr lang="ja-JP" sz="1100" b="0" kern="100" dirty="0">
                          <a:solidFill>
                            <a:schemeClr val="tx1"/>
                          </a:solidFill>
                          <a:effectLst/>
                          <a:latin typeface="メイリオ" panose="020B0604030504040204" pitchFamily="50" charset="-128"/>
                          <a:ea typeface="メイリオ" panose="020B0604030504040204" pitchFamily="50" charset="-128"/>
                        </a:rPr>
                        <a:t>・安定雇用につなげるため</a:t>
                      </a:r>
                      <a:r>
                        <a:rPr lang="ja-JP" altLang="en-US" sz="1100" b="0" kern="100" dirty="0">
                          <a:solidFill>
                            <a:schemeClr val="tx1"/>
                          </a:solidFill>
                          <a:effectLst/>
                          <a:latin typeface="メイリオ" panose="020B0604030504040204" pitchFamily="50" charset="-128"/>
                          <a:ea typeface="メイリオ" panose="020B0604030504040204" pitchFamily="50" charset="-128"/>
                        </a:rPr>
                        <a:t>に</a:t>
                      </a:r>
                      <a:r>
                        <a:rPr lang="ja-JP" sz="1100" b="0" kern="100" dirty="0">
                          <a:solidFill>
                            <a:schemeClr val="tx1"/>
                          </a:solidFill>
                          <a:effectLst/>
                          <a:latin typeface="メイリオ" panose="020B0604030504040204" pitchFamily="50" charset="-128"/>
                          <a:ea typeface="メイリオ" panose="020B0604030504040204" pitchFamily="50" charset="-128"/>
                        </a:rPr>
                        <a:t>関係機関との連携</a:t>
                      </a:r>
                      <a:r>
                        <a:rPr lang="ja-JP" altLang="en-US" sz="1100" b="0" kern="100" dirty="0">
                          <a:solidFill>
                            <a:schemeClr val="tx1"/>
                          </a:solidFill>
                          <a:effectLst/>
                          <a:latin typeface="メイリオ" panose="020B0604030504040204" pitchFamily="50" charset="-128"/>
                          <a:ea typeface="メイリオ" panose="020B0604030504040204" pitchFamily="50" charset="-128"/>
                        </a:rPr>
                        <a:t>を強</a:t>
                      </a:r>
                      <a:endParaRPr lang="en-US" altLang="ja-JP" sz="1100" b="0" kern="100" dirty="0">
                        <a:solidFill>
                          <a:schemeClr val="tx1"/>
                        </a:solidFill>
                        <a:effectLst/>
                        <a:latin typeface="メイリオ" panose="020B0604030504040204" pitchFamily="50" charset="-128"/>
                        <a:ea typeface="メイリオ" panose="020B0604030504040204" pitchFamily="50" charset="-128"/>
                      </a:endParaRPr>
                    </a:p>
                    <a:p>
                      <a:pPr algn="l">
                        <a:spcAft>
                          <a:spcPts val="0"/>
                        </a:spcAft>
                      </a:pPr>
                      <a:r>
                        <a:rPr lang="en-US" altLang="ja-JP" sz="1100" b="0" kern="100" dirty="0">
                          <a:solidFill>
                            <a:schemeClr val="tx1"/>
                          </a:solidFill>
                          <a:effectLst/>
                          <a:latin typeface="メイリオ" panose="020B0604030504040204" pitchFamily="50" charset="-128"/>
                          <a:ea typeface="メイリオ" panose="020B0604030504040204" pitchFamily="50" charset="-128"/>
                        </a:rPr>
                        <a:t>   </a:t>
                      </a:r>
                      <a:r>
                        <a:rPr lang="ja-JP" altLang="en-US" sz="1100" b="0" kern="100" dirty="0">
                          <a:solidFill>
                            <a:schemeClr val="tx1"/>
                          </a:solidFill>
                          <a:effectLst/>
                          <a:latin typeface="メイリオ" panose="020B0604030504040204" pitchFamily="50" charset="-128"/>
                          <a:ea typeface="メイリオ" panose="020B0604030504040204" pitchFamily="50" charset="-128"/>
                        </a:rPr>
                        <a:t>化</a:t>
                      </a:r>
                      <a:endParaRPr lang="en-US" altLang="ja-JP" sz="1100" b="0" kern="100" dirty="0">
                        <a:solidFill>
                          <a:schemeClr val="tx1"/>
                        </a:solidFill>
                        <a:effectLst/>
                        <a:latin typeface="メイリオ" panose="020B0604030504040204" pitchFamily="50" charset="-128"/>
                        <a:ea typeface="メイリオ" panose="020B0604030504040204" pitchFamily="50" charset="-128"/>
                      </a:endParaRPr>
                    </a:p>
                    <a:p>
                      <a:pPr algn="l">
                        <a:spcAft>
                          <a:spcPts val="0"/>
                        </a:spcAft>
                      </a:pPr>
                      <a:r>
                        <a:rPr lang="ja-JP" altLang="en-US" sz="11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・日雇労働を希望する人への就職支援</a:t>
                      </a:r>
                    </a:p>
                  </a:txBody>
                  <a:tcPr marL="61335" marR="61335" marT="72000" marB="0"/>
                </a:tc>
                <a:extLst>
                  <a:ext uri="{0D108BD9-81ED-4DB2-BD59-A6C34878D82A}">
                    <a16:rowId xmlns:a16="http://schemas.microsoft.com/office/drawing/2014/main" val="1213331229"/>
                  </a:ext>
                </a:extLst>
              </a:tr>
              <a:tr h="1450648">
                <a:tc>
                  <a:txBody>
                    <a:bodyPr/>
                    <a:lstStyle/>
                    <a:p>
                      <a:pPr algn="ctr">
                        <a:spcAft>
                          <a:spcPts val="0"/>
                        </a:spcAft>
                      </a:pPr>
                      <a:r>
                        <a:rPr lang="ja-JP" sz="1200" b="0" kern="100" dirty="0">
                          <a:solidFill>
                            <a:schemeClr val="tx1"/>
                          </a:solidFill>
                          <a:effectLst/>
                          <a:latin typeface="メイリオ" panose="020B0604030504040204" pitchFamily="50" charset="-128"/>
                          <a:ea typeface="メイリオ" panose="020B0604030504040204" pitchFamily="50" charset="-128"/>
                        </a:rPr>
                        <a:t>外国人労働者の増加</a:t>
                      </a:r>
                      <a:endParaRPr lang="ja-JP" sz="12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1335" marR="61335" marT="0" marB="0" anchor="ctr"/>
                </a:tc>
                <a:tc>
                  <a:txBody>
                    <a:bodyPr/>
                    <a:lstStyle/>
                    <a:p>
                      <a:pPr algn="l">
                        <a:spcAft>
                          <a:spcPts val="0"/>
                        </a:spcAft>
                      </a:pPr>
                      <a:r>
                        <a:rPr lang="ja-JP" sz="1200" b="0" kern="100" dirty="0">
                          <a:solidFill>
                            <a:schemeClr val="tx1"/>
                          </a:solidFill>
                          <a:effectLst/>
                          <a:latin typeface="メイリオ" panose="020B0604030504040204" pitchFamily="50" charset="-128"/>
                          <a:ea typeface="メイリオ" panose="020B0604030504040204" pitchFamily="50" charset="-128"/>
                        </a:rPr>
                        <a:t>●言語</a:t>
                      </a:r>
                      <a:r>
                        <a:rPr lang="ja-JP" altLang="en-US" sz="1200" b="0" kern="100" dirty="0">
                          <a:solidFill>
                            <a:schemeClr val="tx1"/>
                          </a:solidFill>
                          <a:effectLst/>
                          <a:latin typeface="メイリオ" panose="020B0604030504040204" pitchFamily="50" charset="-128"/>
                          <a:ea typeface="メイリオ" panose="020B0604030504040204" pitchFamily="50" charset="-128"/>
                        </a:rPr>
                        <a:t>の壁</a:t>
                      </a:r>
                      <a:endParaRPr lang="ja-JP" sz="1200" b="0" kern="100" dirty="0">
                        <a:solidFill>
                          <a:schemeClr val="tx1"/>
                        </a:solidFill>
                        <a:effectLst/>
                        <a:latin typeface="メイリオ" panose="020B0604030504040204" pitchFamily="50" charset="-128"/>
                        <a:ea typeface="メイリオ" panose="020B0604030504040204" pitchFamily="50" charset="-128"/>
                      </a:endParaRPr>
                    </a:p>
                    <a:p>
                      <a:pPr algn="l">
                        <a:spcAft>
                          <a:spcPts val="0"/>
                        </a:spcAft>
                      </a:pPr>
                      <a:r>
                        <a:rPr lang="ja-JP" sz="1200" b="0" kern="100" dirty="0">
                          <a:solidFill>
                            <a:schemeClr val="tx1"/>
                          </a:solidFill>
                          <a:effectLst/>
                          <a:latin typeface="メイリオ" panose="020B0604030504040204" pitchFamily="50" charset="-128"/>
                          <a:ea typeface="メイリオ" panose="020B0604030504040204" pitchFamily="50" charset="-128"/>
                        </a:rPr>
                        <a:t>●就労資格の複雑性</a:t>
                      </a:r>
                    </a:p>
                    <a:p>
                      <a:pPr algn="l">
                        <a:spcAft>
                          <a:spcPts val="0"/>
                        </a:spcAft>
                      </a:pPr>
                      <a:r>
                        <a:rPr lang="ja-JP" sz="1200" b="0" kern="100" dirty="0">
                          <a:solidFill>
                            <a:schemeClr val="tx1"/>
                          </a:solidFill>
                          <a:effectLst/>
                          <a:latin typeface="メイリオ" panose="020B0604030504040204" pitchFamily="50" charset="-128"/>
                          <a:ea typeface="メイリオ" panose="020B0604030504040204" pitchFamily="50" charset="-128"/>
                        </a:rPr>
                        <a:t>●生活等の習慣の違い</a:t>
                      </a:r>
                      <a:endParaRPr lang="ja-JP" sz="12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1335" marR="61335" marT="72000" marB="0"/>
                </a:tc>
                <a:tc>
                  <a:txBody>
                    <a:bodyPr/>
                    <a:lstStyle/>
                    <a:p>
                      <a:pPr algn="l">
                        <a:spcAft>
                          <a:spcPts val="0"/>
                        </a:spcAft>
                      </a:pPr>
                      <a:r>
                        <a:rPr lang="en-US" altLang="ja-JP" sz="1200" b="0" kern="100" dirty="0">
                          <a:solidFill>
                            <a:schemeClr val="tx1"/>
                          </a:solidFill>
                          <a:effectLst/>
                          <a:latin typeface="メイリオ" panose="020B0604030504040204" pitchFamily="50" charset="-128"/>
                          <a:ea typeface="メイリオ" panose="020B0604030504040204" pitchFamily="50" charset="-128"/>
                        </a:rPr>
                        <a:t>&lt; </a:t>
                      </a:r>
                      <a:r>
                        <a:rPr lang="ja-JP" altLang="en-US" sz="1200" b="0" kern="100" dirty="0">
                          <a:solidFill>
                            <a:schemeClr val="tx1"/>
                          </a:solidFill>
                          <a:effectLst/>
                          <a:latin typeface="メイリオ" panose="020B0604030504040204" pitchFamily="50" charset="-128"/>
                          <a:ea typeface="メイリオ" panose="020B0604030504040204" pitchFamily="50" charset="-128"/>
                        </a:rPr>
                        <a:t>外国人の安定就業</a:t>
                      </a:r>
                      <a:r>
                        <a:rPr lang="en-US" altLang="ja-JP" sz="1200" b="0" kern="100" dirty="0">
                          <a:solidFill>
                            <a:schemeClr val="tx1"/>
                          </a:solidFill>
                          <a:effectLst/>
                          <a:latin typeface="メイリオ" panose="020B0604030504040204" pitchFamily="50" charset="-128"/>
                          <a:ea typeface="メイリオ" panose="020B0604030504040204" pitchFamily="50" charset="-128"/>
                        </a:rPr>
                        <a:t> &gt;</a:t>
                      </a:r>
                    </a:p>
                    <a:p>
                      <a:pPr algn="l">
                        <a:spcAft>
                          <a:spcPts val="0"/>
                        </a:spcAft>
                      </a:pPr>
                      <a:r>
                        <a:rPr lang="ja-JP" sz="1100" b="0" kern="100" dirty="0">
                          <a:solidFill>
                            <a:schemeClr val="tx1"/>
                          </a:solidFill>
                          <a:effectLst/>
                          <a:latin typeface="メイリオ" panose="020B0604030504040204" pitchFamily="50" charset="-128"/>
                          <a:ea typeface="メイリオ" panose="020B0604030504040204" pitchFamily="50" charset="-128"/>
                        </a:rPr>
                        <a:t>・センターナビや</a:t>
                      </a:r>
                      <a:r>
                        <a:rPr lang="en-US" sz="1100" b="0" kern="100" dirty="0">
                          <a:solidFill>
                            <a:schemeClr val="tx1"/>
                          </a:solidFill>
                          <a:effectLst/>
                          <a:latin typeface="メイリオ" panose="020B0604030504040204" pitchFamily="50" charset="-128"/>
                          <a:ea typeface="メイリオ" panose="020B0604030504040204" pitchFamily="50" charset="-128"/>
                        </a:rPr>
                        <a:t>SNS</a:t>
                      </a:r>
                      <a:r>
                        <a:rPr lang="ja-JP" sz="1100" b="0" kern="100" dirty="0">
                          <a:solidFill>
                            <a:schemeClr val="tx1"/>
                          </a:solidFill>
                          <a:effectLst/>
                          <a:latin typeface="メイリオ" panose="020B0604030504040204" pitchFamily="50" charset="-128"/>
                          <a:ea typeface="メイリオ" panose="020B0604030504040204" pitchFamily="50" charset="-128"/>
                        </a:rPr>
                        <a:t>を活用した多様な情報発信</a:t>
                      </a:r>
                    </a:p>
                    <a:p>
                      <a:pPr algn="l">
                        <a:spcAft>
                          <a:spcPts val="0"/>
                        </a:spcAft>
                      </a:pPr>
                      <a:r>
                        <a:rPr lang="ja-JP" sz="1100" b="0" kern="100" dirty="0">
                          <a:solidFill>
                            <a:schemeClr val="tx1"/>
                          </a:solidFill>
                          <a:effectLst/>
                          <a:latin typeface="メイリオ" panose="020B0604030504040204" pitchFamily="50" charset="-128"/>
                          <a:ea typeface="メイリオ" panose="020B0604030504040204" pitchFamily="50" charset="-128"/>
                        </a:rPr>
                        <a:t>・きめ細かな窓口紹介による定着支援</a:t>
                      </a:r>
                    </a:p>
                    <a:p>
                      <a:pPr algn="l">
                        <a:spcAft>
                          <a:spcPts val="0"/>
                        </a:spcAft>
                      </a:pPr>
                      <a:r>
                        <a:rPr lang="ja-JP" sz="1100" b="0" kern="100" dirty="0">
                          <a:solidFill>
                            <a:schemeClr val="tx1"/>
                          </a:solidFill>
                          <a:effectLst/>
                          <a:latin typeface="メイリオ" panose="020B0604030504040204" pitchFamily="50" charset="-128"/>
                          <a:ea typeface="メイリオ" panose="020B0604030504040204" pitchFamily="50" charset="-128"/>
                        </a:rPr>
                        <a:t>・登録支援機関としての事業者・労働者支援</a:t>
                      </a:r>
                    </a:p>
                    <a:p>
                      <a:pPr algn="l">
                        <a:spcAft>
                          <a:spcPts val="0"/>
                        </a:spcAft>
                      </a:pPr>
                      <a:r>
                        <a:rPr lang="ja-JP" sz="1100" b="0" kern="100" dirty="0">
                          <a:solidFill>
                            <a:schemeClr val="tx1"/>
                          </a:solidFill>
                          <a:effectLst/>
                          <a:latin typeface="メイリオ" panose="020B0604030504040204" pitchFamily="50" charset="-128"/>
                          <a:ea typeface="メイリオ" panose="020B0604030504040204" pitchFamily="50" charset="-128"/>
                        </a:rPr>
                        <a:t>・外国人の受け入れ可能事業所の確保</a:t>
                      </a:r>
                    </a:p>
                    <a:p>
                      <a:pPr algn="l">
                        <a:spcAft>
                          <a:spcPts val="0"/>
                        </a:spcAft>
                      </a:pPr>
                      <a:r>
                        <a:rPr lang="ja-JP" sz="1100" b="0" kern="100" dirty="0">
                          <a:solidFill>
                            <a:schemeClr val="tx1"/>
                          </a:solidFill>
                          <a:effectLst/>
                          <a:latin typeface="メイリオ" panose="020B0604030504040204" pitchFamily="50" charset="-128"/>
                          <a:ea typeface="メイリオ" panose="020B0604030504040204" pitchFamily="50" charset="-128"/>
                        </a:rPr>
                        <a:t>・外国人の働きやすい環境づくりに向けた支援</a:t>
                      </a:r>
                    </a:p>
                    <a:p>
                      <a:pPr algn="l">
                        <a:spcAft>
                          <a:spcPts val="0"/>
                        </a:spcAft>
                      </a:pPr>
                      <a:r>
                        <a:rPr lang="ja-JP" sz="1100" b="0" kern="100" dirty="0">
                          <a:solidFill>
                            <a:schemeClr val="tx1"/>
                          </a:solidFill>
                          <a:effectLst/>
                          <a:latin typeface="メイリオ" panose="020B0604030504040204" pitchFamily="50" charset="-128"/>
                          <a:ea typeface="メイリオ" panose="020B0604030504040204" pitchFamily="50" charset="-128"/>
                        </a:rPr>
                        <a:t>・入国管理局との連携</a:t>
                      </a:r>
                    </a:p>
                  </a:txBody>
                  <a:tcPr marL="61335" marR="61335" marT="72000" marB="0"/>
                </a:tc>
                <a:extLst>
                  <a:ext uri="{0D108BD9-81ED-4DB2-BD59-A6C34878D82A}">
                    <a16:rowId xmlns:a16="http://schemas.microsoft.com/office/drawing/2014/main" val="2959010305"/>
                  </a:ext>
                </a:extLst>
              </a:tr>
            </a:tbl>
          </a:graphicData>
        </a:graphic>
      </p:graphicFrame>
      <p:sp>
        <p:nvSpPr>
          <p:cNvPr id="2" name="角丸四角形 1"/>
          <p:cNvSpPr/>
          <p:nvPr/>
        </p:nvSpPr>
        <p:spPr>
          <a:xfrm>
            <a:off x="2001697" y="4961441"/>
            <a:ext cx="6890783" cy="1635911"/>
          </a:xfrm>
          <a:prstGeom prst="roundRect">
            <a:avLst/>
          </a:prstGeom>
          <a:noFill/>
          <a:ln>
            <a:solidFill>
              <a:schemeClr val="tx1"/>
            </a:solidFill>
            <a:prstDash val="sysDot"/>
          </a:ln>
        </p:spPr>
        <p:style>
          <a:lnRef idx="2">
            <a:schemeClr val="dk1"/>
          </a:lnRef>
          <a:fillRef idx="1">
            <a:schemeClr val="lt1"/>
          </a:fillRef>
          <a:effectRef idx="0">
            <a:schemeClr val="dk1"/>
          </a:effectRef>
          <a:fontRef idx="minor">
            <a:schemeClr val="dk1"/>
          </a:fontRef>
        </p:style>
        <p:txBody>
          <a:bodyPr rtlCol="0" anchor="t" anchorCtr="0"/>
          <a:lstStyle/>
          <a:p>
            <a:pPr algn="ct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「はたらきたい」を応援したい！</a:t>
            </a:r>
            <a:r>
              <a:rPr lang="en-US" altLang="ja-JP" sz="1400" dirty="0">
                <a:latin typeface="メイリオ" panose="020B0604030504040204" pitchFamily="50" charset="-128"/>
                <a:ea typeface="メイリオ" panose="020B0604030504040204" pitchFamily="50" charset="-128"/>
              </a:rPr>
              <a:t>』</a:t>
            </a:r>
          </a:p>
          <a:p>
            <a:pPr algn="ctr"/>
            <a:r>
              <a:rPr kumimoji="1" lang="ja-JP" altLang="en-US" sz="1400" dirty="0">
                <a:latin typeface="メイリオ" panose="020B0604030504040204" pitchFamily="50" charset="-128"/>
                <a:ea typeface="メイリオ" panose="020B0604030504040204" pitchFamily="50" charset="-128"/>
              </a:rPr>
              <a:t>～だれもが何度でもチャレンジできる就労支援をめざして～</a:t>
            </a:r>
          </a:p>
        </p:txBody>
      </p:sp>
    </p:spTree>
    <p:extLst>
      <p:ext uri="{BB962C8B-B14F-4D97-AF65-F5344CB8AC3E}">
        <p14:creationId xmlns:p14="http://schemas.microsoft.com/office/powerpoint/2010/main" val="47791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1907704"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対応方針</a:t>
            </a: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r>
              <a:rPr lang="ja-JP" altLang="en-US" sz="1600" b="1" dirty="0">
                <a:solidFill>
                  <a:schemeClr val="tx1"/>
                </a:solidFill>
                <a:latin typeface="メイリオ" panose="020B0604030504040204" pitchFamily="50" charset="-128"/>
                <a:ea typeface="メイリオ" panose="020B0604030504040204" pitchFamily="50" charset="-128"/>
              </a:rPr>
              <a:t>と成果指標</a:t>
            </a: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kumimoji="1" lang="ja-JP" altLang="en-US" sz="1600" b="1" dirty="0">
              <a:latin typeface="メイリオ" panose="020B0604030504040204" pitchFamily="50" charset="-128"/>
              <a:ea typeface="メイリオ" panose="020B0604030504040204" pitchFamily="50" charset="-128"/>
            </a:endParaRPr>
          </a:p>
        </p:txBody>
      </p:sp>
      <p:sp>
        <p:nvSpPr>
          <p:cNvPr id="13" name="正方形/長方形 12"/>
          <p:cNvSpPr/>
          <p:nvPr/>
        </p:nvSpPr>
        <p:spPr>
          <a:xfrm>
            <a:off x="2267744" y="3068960"/>
            <a:ext cx="6552727" cy="3589820"/>
          </a:xfrm>
          <a:prstGeom prst="rect">
            <a:avLst/>
          </a:prstGeom>
          <a:solidFill>
            <a:schemeClr val="accent6">
              <a:lumMod val="40000"/>
              <a:lumOff val="60000"/>
            </a:schemeClr>
          </a:solidFill>
          <a:ln w="31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p>
          <a:p>
            <a:pPr algn="l">
              <a:spcAft>
                <a:spcPts val="0"/>
              </a:spcAft>
            </a:pP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spcAft>
                <a:spcPts val="0"/>
              </a:spcAft>
            </a:pPr>
            <a:endPar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spcAft>
                <a:spcPts val="0"/>
              </a:spcAft>
            </a:pP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spcAft>
                <a:spcPts val="0"/>
              </a:spcAft>
            </a:pPr>
            <a:endPar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spcAft>
                <a:spcPts val="0"/>
              </a:spcAft>
            </a:pP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spcAft>
                <a:spcPts val="0"/>
              </a:spcAft>
            </a:pPr>
            <a:endPar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spcAft>
                <a:spcPts val="0"/>
              </a:spcAft>
            </a:pP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spcAft>
                <a:spcPts val="0"/>
              </a:spcAft>
            </a:pPr>
            <a:endPar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spcAft>
                <a:spcPts val="0"/>
              </a:spcAft>
            </a:pP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 name="ホームベース 1"/>
          <p:cNvSpPr/>
          <p:nvPr/>
        </p:nvSpPr>
        <p:spPr>
          <a:xfrm rot="5400000">
            <a:off x="4366815" y="-1057273"/>
            <a:ext cx="2354585" cy="6552728"/>
          </a:xfrm>
          <a:prstGeom prst="homePlate">
            <a:avLst>
              <a:gd name="adj" fmla="val 13974"/>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0" name="正方形/長方形 9"/>
          <p:cNvSpPr/>
          <p:nvPr/>
        </p:nvSpPr>
        <p:spPr>
          <a:xfrm>
            <a:off x="2267742" y="1282241"/>
            <a:ext cx="6552728" cy="200274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en-US" sz="11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建設業で働くことが困難になってきている高齢日雇労働者への対応</a:t>
            </a:r>
            <a:endParaRPr lang="en-US" alt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多様な支援を必要とする利用者</a:t>
            </a:r>
            <a:r>
              <a:rPr 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の増加による総合相談窓口のさらなる機能</a:t>
            </a:r>
            <a:endParaRPr lang="en-US" alt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4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強化、就労支援の拠点を目指した他機関とのネットワークづくりの推進</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・増え続ける外国人</a:t>
            </a:r>
            <a:r>
              <a:rPr lang="ja-JP" altLang="en-US"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求職者</a:t>
            </a:r>
            <a:r>
              <a:rPr 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の方々への多面的支援の充実</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ja-JP" altLang="en-US" sz="14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外国人求職者の窓口紹介及び登録支援機関制度の活用</a:t>
            </a:r>
            <a:r>
              <a:rPr lang="ja-JP" altLang="en-US"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ja-JP" altLang="en-US" sz="14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・所持金が殆どなく、明日からの就労を求める相談者への対応</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9" name="テキスト ボックス 10"/>
          <p:cNvSpPr txBox="1"/>
          <p:nvPr/>
        </p:nvSpPr>
        <p:spPr>
          <a:xfrm>
            <a:off x="2446104" y="1090067"/>
            <a:ext cx="6158344" cy="4667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sng" strike="noStrike" kern="1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日雇労働者の高齢化、複合的な課題を抱える</a:t>
            </a:r>
            <a:r>
              <a:rPr kumimoji="0" lang="ja-JP" altLang="en-US" sz="1400" u="sng" kern="100" noProof="0" dirty="0">
                <a:solidFill>
                  <a:sysClr val="windowText" lastClr="000000"/>
                </a:solidFill>
                <a:latin typeface="メイリオ" panose="020B0604030504040204" pitchFamily="50" charset="-128"/>
                <a:ea typeface="メイリオ" panose="020B0604030504040204" pitchFamily="50" charset="-128"/>
                <a:cs typeface="Times New Roman" panose="02020603050405020304" pitchFamily="18" charset="0"/>
              </a:rPr>
              <a:t>生活</a:t>
            </a:r>
            <a:r>
              <a:rPr kumimoji="0" lang="ja-JP" altLang="en-US" sz="1400" b="0" i="0" u="sng" strike="noStrike" kern="1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困窮者や外国人など</a:t>
            </a:r>
          </a:p>
          <a:p>
            <a:pPr marL="0" marR="0" lvl="0" indent="1257300" algn="just" defTabSz="914400" eaLnBrk="1" fontAlgn="auto" latinLnBrk="0" hangingPunct="1">
              <a:lnSpc>
                <a:spcPct val="100000"/>
              </a:lnSpc>
              <a:spcBef>
                <a:spcPts val="0"/>
              </a:spcBef>
              <a:spcAft>
                <a:spcPts val="0"/>
              </a:spcAft>
              <a:buClrTx/>
              <a:buSzTx/>
              <a:buFontTx/>
              <a:buNone/>
              <a:tabLst/>
              <a:defRPr/>
            </a:pPr>
            <a:r>
              <a:rPr kumimoji="0" lang="ja-JP" altLang="en-US" sz="1400" b="0" i="0" u="sng" strike="noStrike" kern="1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の流入による多様な支援の必要性の高まり</a:t>
            </a:r>
          </a:p>
        </p:txBody>
      </p:sp>
      <p:sp>
        <p:nvSpPr>
          <p:cNvPr id="12" name="テキスト ボックス 14"/>
          <p:cNvSpPr txBox="1"/>
          <p:nvPr/>
        </p:nvSpPr>
        <p:spPr>
          <a:xfrm>
            <a:off x="2258645" y="3501008"/>
            <a:ext cx="6552728" cy="4476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400" u="sng" kern="100" dirty="0">
                <a:effectLst/>
                <a:latin typeface="メイリオ" panose="020B0604030504040204" pitchFamily="50" charset="-128"/>
                <a:ea typeface="メイリオ" panose="020B0604030504040204" pitchFamily="50" charset="-128"/>
                <a:cs typeface="Times New Roman" panose="02020603050405020304" pitchFamily="18" charset="0"/>
              </a:rPr>
              <a:t>日雇労働者だけでない様々な利用者のワーキングネット</a:t>
            </a:r>
            <a:r>
              <a:rPr lang="ja-JP" altLang="en-US" sz="1400" u="sng" kern="100" dirty="0">
                <a:effectLst/>
                <a:latin typeface="メイリオ" panose="020B0604030504040204" pitchFamily="50" charset="-128"/>
                <a:ea typeface="メイリオ" panose="020B0604030504040204" pitchFamily="50" charset="-128"/>
                <a:cs typeface="Times New Roman" panose="02020603050405020304" pitchFamily="18" charset="0"/>
              </a:rPr>
              <a:t>の構築</a:t>
            </a:r>
            <a:endParaRPr lang="ja-JP" sz="1400" u="sng"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ctr">
              <a:spcAft>
                <a:spcPts val="0"/>
              </a:spcAft>
            </a:pP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（他機関連携による総合支援）＝新施設におけるワンストップ窓口支援を見据えて</a:t>
            </a:r>
          </a:p>
        </p:txBody>
      </p:sp>
      <p:sp>
        <p:nvSpPr>
          <p:cNvPr id="14" name="二等辺三角形 13"/>
          <p:cNvSpPr/>
          <p:nvPr/>
        </p:nvSpPr>
        <p:spPr>
          <a:xfrm rot="5400000">
            <a:off x="392401" y="-390559"/>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35496" y="44624"/>
            <a:ext cx="1307814"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3000" dirty="0">
                <a:latin typeface="メイリオ" panose="020B0604030504040204" pitchFamily="50" charset="-128"/>
                <a:ea typeface="メイリオ" panose="020B0604030504040204" pitchFamily="50" charset="-128"/>
              </a:rPr>
              <a:t>04</a:t>
            </a:r>
            <a:r>
              <a:rPr lang="en-US" altLang="ja-JP" sz="2400" dirty="0">
                <a:latin typeface="メイリオ" panose="020B0604030504040204" pitchFamily="50" charset="-128"/>
                <a:ea typeface="メイリオ" panose="020B0604030504040204" pitchFamily="50" charset="-128"/>
              </a:rPr>
              <a:t>-01</a:t>
            </a:r>
            <a:endParaRPr kumimoji="1" lang="ja-JP" altLang="en-US" sz="2400" dirty="0">
              <a:latin typeface="メイリオ" panose="020B0604030504040204" pitchFamily="50" charset="-128"/>
              <a:ea typeface="メイリオ" panose="020B0604030504040204" pitchFamily="50" charset="-128"/>
            </a:endParaRPr>
          </a:p>
        </p:txBody>
      </p:sp>
      <p:sp>
        <p:nvSpPr>
          <p:cNvPr id="20" name="二等辺三角形 19"/>
          <p:cNvSpPr/>
          <p:nvPr/>
        </p:nvSpPr>
        <p:spPr>
          <a:xfrm rot="16200000">
            <a:off x="391479" y="5362971"/>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971600" y="6480109"/>
            <a:ext cx="936104" cy="261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latin typeface="メイリオ" panose="020B0604030504040204" pitchFamily="50" charset="-128"/>
                <a:ea typeface="メイリオ" panose="020B0604030504040204" pitchFamily="50" charset="-128"/>
              </a:rPr>
              <a:t>10</a:t>
            </a:r>
            <a:r>
              <a:rPr lang="ja-JP" altLang="en-US" sz="1600" dirty="0">
                <a:solidFill>
                  <a:schemeClr val="tx1"/>
                </a:solidFill>
                <a:latin typeface="メイリオ" panose="020B0604030504040204" pitchFamily="50" charset="-128"/>
                <a:ea typeface="メイリオ" panose="020B0604030504040204" pitchFamily="50" charset="-128"/>
              </a:rPr>
              <a:t> </a:t>
            </a:r>
            <a:r>
              <a:rPr lang="en-US" altLang="ja-JP" sz="1600" dirty="0">
                <a:solidFill>
                  <a:schemeClr val="tx1"/>
                </a:solidFill>
                <a:latin typeface="メイリオ" panose="020B0604030504040204" pitchFamily="50" charset="-128"/>
                <a:ea typeface="メイリオ" panose="020B0604030504040204" pitchFamily="50" charset="-128"/>
              </a:rPr>
              <a:t>/ 19</a:t>
            </a:r>
            <a:endParaRPr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22" name="ホームベース 21"/>
          <p:cNvSpPr/>
          <p:nvPr/>
        </p:nvSpPr>
        <p:spPr>
          <a:xfrm>
            <a:off x="2001697" y="188641"/>
            <a:ext cx="6458735" cy="504056"/>
          </a:xfrm>
          <a:prstGeom prst="homePlate">
            <a:avLst/>
          </a:prstGeom>
          <a:solidFill>
            <a:srgbClr val="92D0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dirty="0">
                <a:solidFill>
                  <a:schemeClr val="tx1"/>
                </a:solidFill>
                <a:latin typeface="メイリオ" panose="020B0604030504040204" pitchFamily="50" charset="-128"/>
                <a:ea typeface="メイリオ" panose="020B0604030504040204" pitchFamily="50" charset="-128"/>
              </a:rPr>
              <a:t>多様な支援を必要とする利用者のワーキングネットの構築</a:t>
            </a:r>
          </a:p>
        </p:txBody>
      </p:sp>
      <p:sp>
        <p:nvSpPr>
          <p:cNvPr id="3" name="右カーブ矢印 2"/>
          <p:cNvSpPr/>
          <p:nvPr/>
        </p:nvSpPr>
        <p:spPr>
          <a:xfrm>
            <a:off x="1953491" y="1196752"/>
            <a:ext cx="602285" cy="2548733"/>
          </a:xfrm>
          <a:prstGeom prst="curv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正方形/長方形 24"/>
          <p:cNvSpPr/>
          <p:nvPr/>
        </p:nvSpPr>
        <p:spPr>
          <a:xfrm>
            <a:off x="1979129" y="3056318"/>
            <a:ext cx="662436" cy="307777"/>
          </a:xfrm>
          <a:prstGeom prst="rect">
            <a:avLst/>
          </a:prstGeom>
          <a:solidFill>
            <a:schemeClr val="bg1"/>
          </a:solidFill>
          <a:ln>
            <a:solidFill>
              <a:schemeClr val="tx1"/>
            </a:solidFill>
            <a:prstDash val="sysDot"/>
          </a:ln>
        </p:spPr>
        <p:txBody>
          <a:bodyPr wrap="square">
            <a:spAutoFit/>
          </a:bodyPr>
          <a:lstStyle/>
          <a:p>
            <a:pPr algn="ctr"/>
            <a:r>
              <a:rPr lang="ja-JP" altLang="en-US" sz="1400" u="sng" dirty="0">
                <a:latin typeface="メイリオ" panose="020B0604030504040204" pitchFamily="50" charset="-128"/>
                <a:ea typeface="メイリオ" panose="020B0604030504040204" pitchFamily="50" charset="-128"/>
              </a:rPr>
              <a:t>対応</a:t>
            </a:r>
            <a:endParaRPr lang="en-US" altLang="ja-JP" sz="1400" u="sng" dirty="0">
              <a:latin typeface="メイリオ" panose="020B0604030504040204" pitchFamily="50" charset="-128"/>
              <a:ea typeface="メイリオ" panose="020B0604030504040204" pitchFamily="50" charset="-128"/>
            </a:endParaRPr>
          </a:p>
        </p:txBody>
      </p:sp>
      <p:sp>
        <p:nvSpPr>
          <p:cNvPr id="24" name="テキスト ボックス 14"/>
          <p:cNvSpPr txBox="1"/>
          <p:nvPr/>
        </p:nvSpPr>
        <p:spPr>
          <a:xfrm>
            <a:off x="2267744" y="4020691"/>
            <a:ext cx="6552728" cy="4476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高齢日雇労働者に対する職種転換講習を活用した安定就労への誘導</a:t>
            </a:r>
          </a:p>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 清掃や運輸、介護等の人材不足分野で働ける労働者の養成</a:t>
            </a:r>
          </a:p>
        </p:txBody>
      </p:sp>
      <p:sp>
        <p:nvSpPr>
          <p:cNvPr id="26" name="テキスト ボックス 14"/>
          <p:cNvSpPr txBox="1"/>
          <p:nvPr/>
        </p:nvSpPr>
        <p:spPr>
          <a:xfrm>
            <a:off x="2267744" y="4526681"/>
            <a:ext cx="6552728" cy="79015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多様な支援を必要とする中高年層、女性や若者に対するカウンセリング</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等を活用した求職相談</a:t>
            </a:r>
          </a:p>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 ハローワークと連携した地域に密着した職業紹介への誘導</a:t>
            </a:r>
          </a:p>
        </p:txBody>
      </p:sp>
      <p:sp>
        <p:nvSpPr>
          <p:cNvPr id="27" name="テキスト ボックス 14"/>
          <p:cNvSpPr txBox="1"/>
          <p:nvPr/>
        </p:nvSpPr>
        <p:spPr>
          <a:xfrm>
            <a:off x="2267744" y="5255407"/>
            <a:ext cx="6552728" cy="8378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外国人労働者に対する求職相談及び働き続けるための環境づくり支援</a:t>
            </a:r>
          </a:p>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 留学生など様々な就職要件にあった職業紹介</a:t>
            </a:r>
          </a:p>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 必要な就労資格の取得・更新援助、就職のための阻害要因の緩和援助等</a:t>
            </a:r>
          </a:p>
        </p:txBody>
      </p:sp>
      <p:sp>
        <p:nvSpPr>
          <p:cNvPr id="23" name="テキスト ボックス 10"/>
          <p:cNvSpPr txBox="1"/>
          <p:nvPr/>
        </p:nvSpPr>
        <p:spPr>
          <a:xfrm>
            <a:off x="24930" y="2719014"/>
            <a:ext cx="1893340" cy="13547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0" i="0" strike="noStrike" kern="1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100" noProof="0" dirty="0">
                <a:solidFill>
                  <a:sysClr val="windowText" lastClr="000000"/>
                </a:solidFill>
                <a:latin typeface="メイリオ" panose="020B0604030504040204" pitchFamily="50" charset="-128"/>
                <a:ea typeface="メイリオ" panose="020B0604030504040204" pitchFamily="50" charset="-128"/>
                <a:cs typeface="Times New Roman" panose="02020603050405020304" pitchFamily="18" charset="0"/>
              </a:rPr>
              <a:t>多様な支援を必要とする利用者のワーキングネットの構築</a:t>
            </a:r>
            <a:endParaRPr kumimoji="0" lang="en-US" altLang="ja-JP" sz="1400" b="0" i="0" strike="noStrike" kern="1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strike="noStrike" kern="1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 name="大かっこ 3"/>
          <p:cNvSpPr/>
          <p:nvPr/>
        </p:nvSpPr>
        <p:spPr>
          <a:xfrm>
            <a:off x="86564" y="2915436"/>
            <a:ext cx="1742236" cy="776461"/>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8" name="テキスト ボックス 14"/>
          <p:cNvSpPr txBox="1"/>
          <p:nvPr/>
        </p:nvSpPr>
        <p:spPr>
          <a:xfrm>
            <a:off x="2267744" y="5949280"/>
            <a:ext cx="6552728" cy="79015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日雇労働を希望する人への就職支援</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 通常窓口での現金求人を確保</a:t>
            </a:r>
          </a:p>
        </p:txBody>
      </p:sp>
    </p:spTree>
    <p:extLst>
      <p:ext uri="{BB962C8B-B14F-4D97-AF65-F5344CB8AC3E}">
        <p14:creationId xmlns:p14="http://schemas.microsoft.com/office/powerpoint/2010/main" val="4143424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0" y="0"/>
            <a:ext cx="1907704"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対応方針</a:t>
            </a: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1600" b="1" dirty="0">
                <a:solidFill>
                  <a:schemeClr val="tx1"/>
                </a:solidFill>
                <a:latin typeface="メイリオ" panose="020B0604030504040204" pitchFamily="50" charset="-128"/>
                <a:ea typeface="メイリオ" panose="020B0604030504040204" pitchFamily="50" charset="-128"/>
              </a:rPr>
              <a:t>と成果指標</a:t>
            </a:r>
            <a:endParaRPr kumimoji="1" lang="en-US" altLang="ja-JP" sz="1600" b="1" dirty="0">
              <a:solidFill>
                <a:schemeClr val="tx1"/>
              </a:solidFill>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kumimoji="1" lang="ja-JP" altLang="en-US" sz="1600" b="1" dirty="0">
              <a:latin typeface="メイリオ" panose="020B0604030504040204" pitchFamily="50" charset="-128"/>
              <a:ea typeface="メイリオ" panose="020B0604030504040204" pitchFamily="50" charset="-128"/>
            </a:endParaRPr>
          </a:p>
        </p:txBody>
      </p:sp>
      <p:sp>
        <p:nvSpPr>
          <p:cNvPr id="14" name="二等辺三角形 13"/>
          <p:cNvSpPr/>
          <p:nvPr/>
        </p:nvSpPr>
        <p:spPr>
          <a:xfrm rot="5400000">
            <a:off x="392401" y="-390559"/>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p:nvSpPr>
        <p:spPr>
          <a:xfrm rot="16200000">
            <a:off x="391479" y="5362971"/>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899592" y="6480109"/>
            <a:ext cx="936104" cy="261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latin typeface="メイリオ" panose="020B0604030504040204" pitchFamily="50" charset="-128"/>
                <a:ea typeface="メイリオ" panose="020B0604030504040204" pitchFamily="50" charset="-128"/>
              </a:rPr>
              <a:t>11</a:t>
            </a:r>
            <a:r>
              <a:rPr lang="ja-JP" altLang="en-US" sz="1600" dirty="0">
                <a:solidFill>
                  <a:schemeClr val="tx1"/>
                </a:solidFill>
                <a:latin typeface="メイリオ" panose="020B0604030504040204" pitchFamily="50" charset="-128"/>
                <a:ea typeface="メイリオ" panose="020B0604030504040204" pitchFamily="50" charset="-128"/>
              </a:rPr>
              <a:t> </a:t>
            </a:r>
            <a:r>
              <a:rPr lang="en-US" altLang="ja-JP" sz="1600" dirty="0">
                <a:solidFill>
                  <a:schemeClr val="tx1"/>
                </a:solidFill>
                <a:latin typeface="メイリオ" panose="020B0604030504040204" pitchFamily="50" charset="-128"/>
                <a:ea typeface="メイリオ" panose="020B0604030504040204" pitchFamily="50" charset="-128"/>
              </a:rPr>
              <a:t>/ 19</a:t>
            </a:r>
            <a:endParaRPr lang="ja-JP" altLang="en-US" sz="1600" dirty="0">
              <a:solidFill>
                <a:schemeClr val="tx1"/>
              </a:solidFill>
              <a:latin typeface="メイリオ" panose="020B0604030504040204" pitchFamily="50" charset="-128"/>
              <a:ea typeface="メイリオ" panose="020B0604030504040204" pitchFamily="50" charset="-128"/>
            </a:endParaRPr>
          </a:p>
        </p:txBody>
      </p:sp>
      <p:grpSp>
        <p:nvGrpSpPr>
          <p:cNvPr id="36" name="グループ化 35"/>
          <p:cNvGrpSpPr/>
          <p:nvPr/>
        </p:nvGrpSpPr>
        <p:grpSpPr>
          <a:xfrm>
            <a:off x="1978792" y="1188649"/>
            <a:ext cx="7129712" cy="5485406"/>
            <a:chOff x="205194" y="1214846"/>
            <a:chExt cx="11535366" cy="5191819"/>
          </a:xfrm>
        </p:grpSpPr>
        <p:pic>
          <p:nvPicPr>
            <p:cNvPr id="37" name="図 36">
              <a:extLst>
                <a:ext uri="{FF2B5EF4-FFF2-40B4-BE49-F238E27FC236}">
                  <a16:creationId xmlns:a16="http://schemas.microsoft.com/office/drawing/2014/main" id="{94FDA79E-7B51-B9A9-0D3F-1248333A9D01}"/>
                </a:ext>
              </a:extLst>
            </p:cNvPr>
            <p:cNvPicPr>
              <a:picLocks noChangeAspect="1"/>
            </p:cNvPicPr>
            <p:nvPr/>
          </p:nvPicPr>
          <p:blipFill>
            <a:blip r:embed="rId2"/>
            <a:stretch>
              <a:fillRect/>
            </a:stretch>
          </p:blipFill>
          <p:spPr>
            <a:xfrm>
              <a:off x="269326" y="2405948"/>
              <a:ext cx="3259306" cy="423739"/>
            </a:xfrm>
            <a:prstGeom prst="rect">
              <a:avLst/>
            </a:prstGeom>
          </p:spPr>
        </p:pic>
        <p:pic>
          <p:nvPicPr>
            <p:cNvPr id="38" name="図 37">
              <a:extLst>
                <a:ext uri="{FF2B5EF4-FFF2-40B4-BE49-F238E27FC236}">
                  <a16:creationId xmlns:a16="http://schemas.microsoft.com/office/drawing/2014/main" id="{9E7888ED-F539-DBF7-304C-B6192C3A4218}"/>
                </a:ext>
              </a:extLst>
            </p:cNvPr>
            <p:cNvPicPr>
              <a:picLocks noChangeAspect="1"/>
            </p:cNvPicPr>
            <p:nvPr/>
          </p:nvPicPr>
          <p:blipFill>
            <a:blip r:embed="rId3"/>
            <a:stretch>
              <a:fillRect/>
            </a:stretch>
          </p:blipFill>
          <p:spPr>
            <a:xfrm>
              <a:off x="269326" y="3383082"/>
              <a:ext cx="2919413" cy="385910"/>
            </a:xfrm>
            <a:prstGeom prst="rect">
              <a:avLst/>
            </a:prstGeom>
          </p:spPr>
        </p:pic>
        <p:pic>
          <p:nvPicPr>
            <p:cNvPr id="39" name="図 38">
              <a:extLst>
                <a:ext uri="{FF2B5EF4-FFF2-40B4-BE49-F238E27FC236}">
                  <a16:creationId xmlns:a16="http://schemas.microsoft.com/office/drawing/2014/main" id="{BBC694DA-948F-6886-33FB-F23846253507}"/>
                </a:ext>
              </a:extLst>
            </p:cNvPr>
            <p:cNvPicPr>
              <a:picLocks noChangeAspect="1"/>
            </p:cNvPicPr>
            <p:nvPr/>
          </p:nvPicPr>
          <p:blipFill>
            <a:blip r:embed="rId4"/>
            <a:stretch>
              <a:fillRect/>
            </a:stretch>
          </p:blipFill>
          <p:spPr>
            <a:xfrm>
              <a:off x="8636848" y="2176672"/>
              <a:ext cx="2695574" cy="405188"/>
            </a:xfrm>
            <a:prstGeom prst="rect">
              <a:avLst/>
            </a:prstGeom>
          </p:spPr>
        </p:pic>
        <p:pic>
          <p:nvPicPr>
            <p:cNvPr id="40" name="図 39">
              <a:extLst>
                <a:ext uri="{FF2B5EF4-FFF2-40B4-BE49-F238E27FC236}">
                  <a16:creationId xmlns:a16="http://schemas.microsoft.com/office/drawing/2014/main" id="{97980DDD-C507-FDEC-C23D-CFE09636D66E}"/>
                </a:ext>
              </a:extLst>
            </p:cNvPr>
            <p:cNvPicPr>
              <a:picLocks noChangeAspect="1"/>
            </p:cNvPicPr>
            <p:nvPr/>
          </p:nvPicPr>
          <p:blipFill>
            <a:blip r:embed="rId5"/>
            <a:stretch>
              <a:fillRect/>
            </a:stretch>
          </p:blipFill>
          <p:spPr>
            <a:xfrm>
              <a:off x="8786812" y="4586658"/>
              <a:ext cx="2695575" cy="342758"/>
            </a:xfrm>
            <a:prstGeom prst="rect">
              <a:avLst/>
            </a:prstGeom>
          </p:spPr>
        </p:pic>
        <p:pic>
          <p:nvPicPr>
            <p:cNvPr id="41" name="図 40">
              <a:extLst>
                <a:ext uri="{FF2B5EF4-FFF2-40B4-BE49-F238E27FC236}">
                  <a16:creationId xmlns:a16="http://schemas.microsoft.com/office/drawing/2014/main" id="{19FF8229-BBC2-44CA-BE85-B6C412A4C238}"/>
                </a:ext>
              </a:extLst>
            </p:cNvPr>
            <p:cNvPicPr>
              <a:picLocks noChangeAspect="1"/>
            </p:cNvPicPr>
            <p:nvPr/>
          </p:nvPicPr>
          <p:blipFill>
            <a:blip r:embed="rId6"/>
            <a:stretch>
              <a:fillRect/>
            </a:stretch>
          </p:blipFill>
          <p:spPr>
            <a:xfrm>
              <a:off x="8832092" y="1501013"/>
              <a:ext cx="2024063" cy="402823"/>
            </a:xfrm>
            <a:prstGeom prst="rect">
              <a:avLst/>
            </a:prstGeom>
          </p:spPr>
        </p:pic>
        <p:pic>
          <p:nvPicPr>
            <p:cNvPr id="42" name="図 41">
              <a:extLst>
                <a:ext uri="{FF2B5EF4-FFF2-40B4-BE49-F238E27FC236}">
                  <a16:creationId xmlns:a16="http://schemas.microsoft.com/office/drawing/2014/main" id="{B5F92691-7A9E-9556-2DAD-E58A95D73E09}"/>
                </a:ext>
              </a:extLst>
            </p:cNvPr>
            <p:cNvPicPr>
              <a:picLocks noChangeAspect="1"/>
            </p:cNvPicPr>
            <p:nvPr/>
          </p:nvPicPr>
          <p:blipFill>
            <a:blip r:embed="rId7"/>
            <a:stretch>
              <a:fillRect/>
            </a:stretch>
          </p:blipFill>
          <p:spPr>
            <a:xfrm>
              <a:off x="8832092" y="3440300"/>
              <a:ext cx="2024063" cy="358244"/>
            </a:xfrm>
            <a:prstGeom prst="rect">
              <a:avLst/>
            </a:prstGeom>
          </p:spPr>
        </p:pic>
        <p:pic>
          <p:nvPicPr>
            <p:cNvPr id="43" name="図 42">
              <a:extLst>
                <a:ext uri="{FF2B5EF4-FFF2-40B4-BE49-F238E27FC236}">
                  <a16:creationId xmlns:a16="http://schemas.microsoft.com/office/drawing/2014/main" id="{FF95D697-4AC2-FE05-5C7B-F32B18CF4644}"/>
                </a:ext>
              </a:extLst>
            </p:cNvPr>
            <p:cNvPicPr>
              <a:picLocks noChangeAspect="1"/>
            </p:cNvPicPr>
            <p:nvPr/>
          </p:nvPicPr>
          <p:blipFill>
            <a:blip r:embed="rId8"/>
            <a:stretch>
              <a:fillRect/>
            </a:stretch>
          </p:blipFill>
          <p:spPr>
            <a:xfrm>
              <a:off x="787835" y="1852553"/>
              <a:ext cx="2024063" cy="374362"/>
            </a:xfrm>
            <a:prstGeom prst="rect">
              <a:avLst/>
            </a:prstGeom>
          </p:spPr>
        </p:pic>
        <p:sp>
          <p:nvSpPr>
            <p:cNvPr id="44" name="テキスト ボックス 43"/>
            <p:cNvSpPr txBox="1"/>
            <p:nvPr/>
          </p:nvSpPr>
          <p:spPr>
            <a:xfrm>
              <a:off x="376134" y="3798544"/>
              <a:ext cx="2919413" cy="415498"/>
            </a:xfrm>
            <a:prstGeom prst="rect">
              <a:avLst/>
            </a:prstGeom>
            <a:noFill/>
          </p:spPr>
          <p:txBody>
            <a:bodyPr wrap="square" rtlCol="0">
              <a:spAutoFit/>
            </a:bodyPr>
            <a:lstStyle/>
            <a:p>
              <a:r>
                <a:rPr kumimoji="1" lang="ja-JP" altLang="en-US" sz="1050" dirty="0"/>
                <a:t>刑余者など来所すぐに日払いの就労（宿舎付き）が決定し、アフターフォローを実施</a:t>
              </a:r>
            </a:p>
          </p:txBody>
        </p:sp>
        <p:sp>
          <p:nvSpPr>
            <p:cNvPr id="45" name="テキスト ボックス 44"/>
            <p:cNvSpPr txBox="1"/>
            <p:nvPr/>
          </p:nvSpPr>
          <p:spPr>
            <a:xfrm>
              <a:off x="8583837" y="2553747"/>
              <a:ext cx="2919413" cy="577081"/>
            </a:xfrm>
            <a:prstGeom prst="rect">
              <a:avLst/>
            </a:prstGeom>
            <a:noFill/>
          </p:spPr>
          <p:txBody>
            <a:bodyPr wrap="square" rtlCol="0">
              <a:spAutoFit/>
            </a:bodyPr>
            <a:lstStyle/>
            <a:p>
              <a:r>
                <a:rPr kumimoji="1" lang="ja-JP" altLang="en-US" sz="1050" dirty="0" err="1"/>
                <a:t>障がい</a:t>
              </a:r>
              <a:r>
                <a:rPr kumimoji="1" lang="ja-JP" altLang="en-US" sz="1050" dirty="0"/>
                <a:t>等を抱えつつも日雇に従事。高齢に伴い特掃を織り交ぜつつ就労を継続。就労意欲を継続させるよう励まし・見守り支援</a:t>
              </a:r>
            </a:p>
          </p:txBody>
        </p:sp>
        <p:sp>
          <p:nvSpPr>
            <p:cNvPr id="46" name="テキスト ボックス 45"/>
            <p:cNvSpPr txBox="1"/>
            <p:nvPr/>
          </p:nvSpPr>
          <p:spPr>
            <a:xfrm>
              <a:off x="8821147" y="3875757"/>
              <a:ext cx="2919413" cy="415498"/>
            </a:xfrm>
            <a:prstGeom prst="rect">
              <a:avLst/>
            </a:prstGeom>
            <a:noFill/>
          </p:spPr>
          <p:txBody>
            <a:bodyPr wrap="square" rtlCol="0">
              <a:spAutoFit/>
            </a:bodyPr>
            <a:lstStyle/>
            <a:p>
              <a:r>
                <a:rPr lang="ja-JP" altLang="en-US" sz="1050" dirty="0"/>
                <a:t>特掃と年金等の収入で生活し、励ましや健康状態等の見守りによる支援を継続</a:t>
              </a:r>
              <a:endParaRPr kumimoji="1" lang="ja-JP" altLang="en-US" sz="1050" dirty="0"/>
            </a:p>
          </p:txBody>
        </p:sp>
        <p:sp>
          <p:nvSpPr>
            <p:cNvPr id="47" name="テキスト ボックス 46"/>
            <p:cNvSpPr txBox="1"/>
            <p:nvPr/>
          </p:nvSpPr>
          <p:spPr>
            <a:xfrm>
              <a:off x="8786812" y="5017777"/>
              <a:ext cx="2919413" cy="577081"/>
            </a:xfrm>
            <a:prstGeom prst="rect">
              <a:avLst/>
            </a:prstGeom>
            <a:noFill/>
          </p:spPr>
          <p:txBody>
            <a:bodyPr wrap="square" rtlCol="0">
              <a:spAutoFit/>
            </a:bodyPr>
            <a:lstStyle/>
            <a:p>
              <a:r>
                <a:rPr kumimoji="1" lang="ja-JP" altLang="en-US" sz="1050" dirty="0"/>
                <a:t>野宿から脱却し、多種多様な困難に直面しつつも、センターで多面的支援を継続することで就労生活を継続　（長期間の支援）</a:t>
              </a:r>
            </a:p>
          </p:txBody>
        </p:sp>
        <p:pic>
          <p:nvPicPr>
            <p:cNvPr id="48" name="図 47">
              <a:extLst>
                <a:ext uri="{FF2B5EF4-FFF2-40B4-BE49-F238E27FC236}">
                  <a16:creationId xmlns:a16="http://schemas.microsoft.com/office/drawing/2014/main" id="{879C7852-3DC0-8B5E-004E-6BFC305A834E}"/>
                </a:ext>
              </a:extLst>
            </p:cNvPr>
            <p:cNvPicPr>
              <a:picLocks noChangeAspect="1"/>
            </p:cNvPicPr>
            <p:nvPr/>
          </p:nvPicPr>
          <p:blipFill>
            <a:blip r:embed="rId9"/>
            <a:stretch>
              <a:fillRect/>
            </a:stretch>
          </p:blipFill>
          <p:spPr>
            <a:xfrm>
              <a:off x="245633" y="4562063"/>
              <a:ext cx="2932163" cy="376386"/>
            </a:xfrm>
            <a:prstGeom prst="rect">
              <a:avLst/>
            </a:prstGeom>
          </p:spPr>
        </p:pic>
        <p:sp>
          <p:nvSpPr>
            <p:cNvPr id="49" name="テキスト ボックス 48"/>
            <p:cNvSpPr txBox="1"/>
            <p:nvPr/>
          </p:nvSpPr>
          <p:spPr>
            <a:xfrm>
              <a:off x="303661" y="2853197"/>
              <a:ext cx="2919413" cy="415498"/>
            </a:xfrm>
            <a:prstGeom prst="rect">
              <a:avLst/>
            </a:prstGeom>
            <a:noFill/>
          </p:spPr>
          <p:txBody>
            <a:bodyPr wrap="square" rtlCol="0">
              <a:spAutoFit/>
            </a:bodyPr>
            <a:lstStyle/>
            <a:p>
              <a:r>
                <a:rPr kumimoji="1" lang="ja-JP" altLang="en-US" sz="1050" dirty="0"/>
                <a:t>生保受給や不安定就労から技能講習をきっかけに安定就労への移行支援</a:t>
              </a:r>
            </a:p>
          </p:txBody>
        </p:sp>
        <p:sp>
          <p:nvSpPr>
            <p:cNvPr id="50" name="テキスト ボックス 49"/>
            <p:cNvSpPr txBox="1"/>
            <p:nvPr/>
          </p:nvSpPr>
          <p:spPr>
            <a:xfrm>
              <a:off x="340162" y="4896258"/>
              <a:ext cx="2919413" cy="415498"/>
            </a:xfrm>
            <a:prstGeom prst="rect">
              <a:avLst/>
            </a:prstGeom>
            <a:noFill/>
          </p:spPr>
          <p:txBody>
            <a:bodyPr wrap="square" rtlCol="0">
              <a:spAutoFit/>
            </a:bodyPr>
            <a:lstStyle/>
            <a:p>
              <a:r>
                <a:rPr kumimoji="1" lang="ja-JP" altLang="en-US" sz="1050" dirty="0"/>
                <a:t>無職の状態で来所、ニーズに合った就職先探し、面接対策指導などの支援を経て就労へ</a:t>
              </a:r>
            </a:p>
          </p:txBody>
        </p:sp>
        <p:sp>
          <p:nvSpPr>
            <p:cNvPr id="51" name="爆発 1 50"/>
            <p:cNvSpPr/>
            <p:nvPr/>
          </p:nvSpPr>
          <p:spPr>
            <a:xfrm rot="20261536">
              <a:off x="205194" y="1361049"/>
              <a:ext cx="1165283" cy="5248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急増</a:t>
              </a:r>
            </a:p>
          </p:txBody>
        </p:sp>
        <p:pic>
          <p:nvPicPr>
            <p:cNvPr id="52" name="図 51">
              <a:extLst>
                <a:ext uri="{FF2B5EF4-FFF2-40B4-BE49-F238E27FC236}">
                  <a16:creationId xmlns:a16="http://schemas.microsoft.com/office/drawing/2014/main" id="{E6570639-5F65-EEE9-5EE9-A16C4D172404}"/>
                </a:ext>
              </a:extLst>
            </p:cNvPr>
            <p:cNvPicPr>
              <a:picLocks noChangeAspect="1"/>
            </p:cNvPicPr>
            <p:nvPr/>
          </p:nvPicPr>
          <p:blipFill>
            <a:blip r:embed="rId10"/>
            <a:stretch>
              <a:fillRect/>
            </a:stretch>
          </p:blipFill>
          <p:spPr>
            <a:xfrm>
              <a:off x="1094910" y="1214846"/>
              <a:ext cx="2024063" cy="452705"/>
            </a:xfrm>
            <a:prstGeom prst="rect">
              <a:avLst/>
            </a:prstGeom>
          </p:spPr>
        </p:pic>
        <p:sp>
          <p:nvSpPr>
            <p:cNvPr id="53" name="テキスト ボックス 52"/>
            <p:cNvSpPr txBox="1"/>
            <p:nvPr/>
          </p:nvSpPr>
          <p:spPr>
            <a:xfrm>
              <a:off x="206231" y="6086231"/>
              <a:ext cx="11450449" cy="320434"/>
            </a:xfrm>
            <a:prstGeom prst="rect">
              <a:avLst/>
            </a:prstGeom>
            <a:noFill/>
            <a:ln>
              <a:solidFill>
                <a:schemeClr val="tx1"/>
              </a:solidFill>
              <a:prstDash val="sysDot"/>
            </a:ln>
          </p:spPr>
          <p:txBody>
            <a:bodyPr wrap="square" rtlCol="0">
              <a:spAutoFit/>
            </a:bodyPr>
            <a:lstStyle/>
            <a:p>
              <a:pPr algn="ctr"/>
              <a:r>
                <a:rPr kumimoji="1" lang="ja-JP" altLang="en-US" sz="1600" dirty="0">
                  <a:latin typeface="メイリオ" panose="020B0604030504040204" pitchFamily="50" charset="-128"/>
                  <a:ea typeface="メイリオ" panose="020B0604030504040204" pitchFamily="50" charset="-128"/>
                </a:rPr>
                <a:t>１～５従来型支援　　６・７挑戦的支援　　８・９外国籍相談者支援</a:t>
              </a:r>
            </a:p>
          </p:txBody>
        </p:sp>
      </p:grpSp>
      <p:sp>
        <p:nvSpPr>
          <p:cNvPr id="28" name="正方形/長方形 27"/>
          <p:cNvSpPr/>
          <p:nvPr/>
        </p:nvSpPr>
        <p:spPr>
          <a:xfrm>
            <a:off x="35496" y="44624"/>
            <a:ext cx="1307814"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3000" dirty="0">
                <a:latin typeface="メイリオ" panose="020B0604030504040204" pitchFamily="50" charset="-128"/>
                <a:ea typeface="メイリオ" panose="020B0604030504040204" pitchFamily="50" charset="-128"/>
              </a:rPr>
              <a:t>04</a:t>
            </a:r>
            <a:r>
              <a:rPr lang="en-US" altLang="ja-JP" sz="2400" dirty="0">
                <a:latin typeface="メイリオ" panose="020B0604030504040204" pitchFamily="50" charset="-128"/>
                <a:ea typeface="メイリオ" panose="020B0604030504040204" pitchFamily="50" charset="-128"/>
              </a:rPr>
              <a:t>-01</a:t>
            </a:r>
            <a:endParaRPr kumimoji="1" lang="ja-JP" altLang="en-US" sz="2400" dirty="0">
              <a:latin typeface="メイリオ" panose="020B0604030504040204" pitchFamily="50" charset="-128"/>
              <a:ea typeface="メイリオ" panose="020B0604030504040204" pitchFamily="50" charset="-128"/>
            </a:endParaRPr>
          </a:p>
        </p:txBody>
      </p:sp>
      <p:sp>
        <p:nvSpPr>
          <p:cNvPr id="30" name="テキスト ボックス 10"/>
          <p:cNvSpPr txBox="1"/>
          <p:nvPr/>
        </p:nvSpPr>
        <p:spPr>
          <a:xfrm>
            <a:off x="-8878" y="2711396"/>
            <a:ext cx="1902218" cy="13547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100" noProof="0" dirty="0">
                <a:solidFill>
                  <a:sysClr val="windowText" lastClr="000000"/>
                </a:solidFill>
                <a:latin typeface="メイリオ" panose="020B0604030504040204" pitchFamily="50" charset="-128"/>
                <a:ea typeface="メイリオ" panose="020B0604030504040204" pitchFamily="50" charset="-128"/>
                <a:cs typeface="Times New Roman" panose="02020603050405020304" pitchFamily="18" charset="0"/>
              </a:rPr>
              <a:t>多様な支援を必要とする利用者のワーキングネットの構築</a:t>
            </a:r>
            <a:endParaRPr kumimoji="0" lang="en-US" altLang="ja-JP" sz="1400" b="0" i="0" strike="noStrike" kern="1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strike="noStrike" kern="1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1" name="大かっこ 30"/>
          <p:cNvSpPr/>
          <p:nvPr/>
        </p:nvSpPr>
        <p:spPr>
          <a:xfrm>
            <a:off x="79898" y="2708920"/>
            <a:ext cx="1741433" cy="776461"/>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5" name="図 4"/>
          <p:cNvPicPr>
            <a:picLocks noChangeAspect="1"/>
          </p:cNvPicPr>
          <p:nvPr/>
        </p:nvPicPr>
        <p:blipFill>
          <a:blip r:embed="rId11"/>
          <a:stretch>
            <a:fillRect/>
          </a:stretch>
        </p:blipFill>
        <p:spPr>
          <a:xfrm>
            <a:off x="3972101" y="710689"/>
            <a:ext cx="3238167" cy="5295900"/>
          </a:xfrm>
          <a:prstGeom prst="rect">
            <a:avLst/>
          </a:prstGeom>
        </p:spPr>
      </p:pic>
      <p:cxnSp>
        <p:nvCxnSpPr>
          <p:cNvPr id="4" name="直線コネクタ 3"/>
          <p:cNvCxnSpPr/>
          <p:nvPr/>
        </p:nvCxnSpPr>
        <p:spPr>
          <a:xfrm>
            <a:off x="5292080" y="1868164"/>
            <a:ext cx="0" cy="364906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82481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0" y="0"/>
            <a:ext cx="1907704"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対応方針</a:t>
            </a: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r>
              <a:rPr lang="ja-JP" altLang="en-US" sz="1600" b="1" dirty="0">
                <a:solidFill>
                  <a:schemeClr val="tx1"/>
                </a:solidFill>
                <a:latin typeface="メイリオ" panose="020B0604030504040204" pitchFamily="50" charset="-128"/>
                <a:ea typeface="メイリオ" panose="020B0604030504040204" pitchFamily="50" charset="-128"/>
              </a:rPr>
              <a:t>と成果指標</a:t>
            </a: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kumimoji="1" lang="ja-JP" altLang="en-US" sz="1600" b="1" dirty="0">
              <a:latin typeface="メイリオ" panose="020B0604030504040204" pitchFamily="50" charset="-128"/>
              <a:ea typeface="メイリオ" panose="020B0604030504040204" pitchFamily="50" charset="-128"/>
            </a:endParaRPr>
          </a:p>
        </p:txBody>
      </p:sp>
      <p:sp>
        <p:nvSpPr>
          <p:cNvPr id="5" name="二等辺三角形 4"/>
          <p:cNvSpPr/>
          <p:nvPr/>
        </p:nvSpPr>
        <p:spPr>
          <a:xfrm rot="16200000">
            <a:off x="391479" y="5362971"/>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二等辺三角形 8"/>
          <p:cNvSpPr/>
          <p:nvPr/>
        </p:nvSpPr>
        <p:spPr>
          <a:xfrm rot="5400000">
            <a:off x="392401" y="-390559"/>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99592" y="6480109"/>
            <a:ext cx="936104" cy="261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latin typeface="メイリオ" panose="020B0604030504040204" pitchFamily="50" charset="-128"/>
                <a:ea typeface="メイリオ" panose="020B0604030504040204" pitchFamily="50" charset="-128"/>
              </a:rPr>
              <a:t>12 / 19</a:t>
            </a:r>
            <a:endParaRPr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2" name="ホームベース 11"/>
          <p:cNvSpPr/>
          <p:nvPr/>
        </p:nvSpPr>
        <p:spPr>
          <a:xfrm>
            <a:off x="1979712" y="2465416"/>
            <a:ext cx="4104456" cy="459528"/>
          </a:xfrm>
          <a:prstGeom prst="homePlate">
            <a:avLst/>
          </a:prstGeom>
          <a:solidFill>
            <a:srgbClr val="92D0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084720" y="2528132"/>
            <a:ext cx="3910310"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成果指標：総合支援対応件数の増加 </a:t>
            </a:r>
            <a:endParaRPr lang="en-US" altLang="ja-JP" dirty="0">
              <a:latin typeface="メイリオ" panose="020B0604030504040204" pitchFamily="50" charset="-128"/>
              <a:ea typeface="メイリオ" panose="020B0604030504040204" pitchFamily="50" charset="-128"/>
            </a:endParaRPr>
          </a:p>
        </p:txBody>
      </p:sp>
      <p:sp>
        <p:nvSpPr>
          <p:cNvPr id="2" name="正方形/長方形 1"/>
          <p:cNvSpPr/>
          <p:nvPr/>
        </p:nvSpPr>
        <p:spPr>
          <a:xfrm>
            <a:off x="2221263" y="294807"/>
            <a:ext cx="6137004" cy="2054073"/>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400" dirty="0">
                <a:solidFill>
                  <a:schemeClr val="tx1"/>
                </a:solidFill>
                <a:latin typeface="メイリオ" panose="020B0604030504040204" pitchFamily="50" charset="-128"/>
                <a:ea typeface="メイリオ" panose="020B0604030504040204" pitchFamily="50" charset="-128"/>
              </a:rPr>
              <a:t>あい</a:t>
            </a:r>
            <a:r>
              <a:rPr lang="ja-JP" altLang="ja-JP" sz="1400" dirty="0" err="1">
                <a:solidFill>
                  <a:schemeClr val="tx1"/>
                </a:solidFill>
                <a:latin typeface="メイリオ" panose="020B0604030504040204" pitchFamily="50" charset="-128"/>
                <a:ea typeface="メイリオ" panose="020B0604030504040204" pitchFamily="50" charset="-128"/>
              </a:rPr>
              <a:t>りん</a:t>
            </a:r>
            <a:r>
              <a:rPr lang="ja-JP" altLang="ja-JP" sz="1400" dirty="0">
                <a:solidFill>
                  <a:schemeClr val="tx1"/>
                </a:solidFill>
                <a:latin typeface="メイリオ" panose="020B0604030504040204" pitchFamily="50" charset="-128"/>
                <a:ea typeface="メイリオ" panose="020B0604030504040204" pitchFamily="50" charset="-128"/>
              </a:rPr>
              <a:t>地域においては、日雇労働者の高齢化、</a:t>
            </a:r>
            <a:r>
              <a:rPr lang="ja-JP" altLang="en-US" sz="1400" dirty="0">
                <a:solidFill>
                  <a:schemeClr val="tx1"/>
                </a:solidFill>
                <a:latin typeface="メイリオ" panose="020B0604030504040204" pitchFamily="50" charset="-128"/>
                <a:ea typeface="メイリオ" panose="020B0604030504040204" pitchFamily="50" charset="-128"/>
              </a:rPr>
              <a:t>就職</a:t>
            </a:r>
            <a:r>
              <a:rPr lang="ja-JP" altLang="ja-JP" sz="1400" dirty="0">
                <a:solidFill>
                  <a:schemeClr val="tx1"/>
                </a:solidFill>
                <a:latin typeface="メイリオ" panose="020B0604030504040204" pitchFamily="50" charset="-128"/>
                <a:ea typeface="メイリオ" panose="020B0604030504040204" pitchFamily="50" charset="-128"/>
              </a:rPr>
              <a:t>が困難な</a:t>
            </a:r>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ja-JP" sz="1400" dirty="0">
                <a:solidFill>
                  <a:schemeClr val="tx1"/>
                </a:solidFill>
                <a:latin typeface="メイリオ" panose="020B0604030504040204" pitchFamily="50" charset="-128"/>
                <a:ea typeface="メイリオ" panose="020B0604030504040204" pitchFamily="50" charset="-128"/>
              </a:rPr>
              <a:t>中高年層</a:t>
            </a:r>
            <a:r>
              <a:rPr lang="ja-JP" altLang="en-US" sz="1400" dirty="0">
                <a:solidFill>
                  <a:schemeClr val="tx1"/>
                </a:solidFill>
                <a:latin typeface="メイリオ" panose="020B0604030504040204" pitchFamily="50" charset="-128"/>
                <a:ea typeface="メイリオ" panose="020B0604030504040204" pitchFamily="50" charset="-128"/>
              </a:rPr>
              <a:t>や女性・若者</a:t>
            </a:r>
            <a:r>
              <a:rPr lang="ja-JP" altLang="ja-JP" sz="1400" dirty="0">
                <a:solidFill>
                  <a:schemeClr val="tx1"/>
                </a:solidFill>
                <a:latin typeface="メイリオ" panose="020B0604030504040204" pitchFamily="50" charset="-128"/>
                <a:ea typeface="メイリオ" panose="020B0604030504040204" pitchFamily="50" charset="-128"/>
              </a:rPr>
              <a:t>の流入、生活が厳しい外国人が増加している。</a:t>
            </a:r>
          </a:p>
          <a:p>
            <a:r>
              <a:rPr lang="ja-JP" altLang="ja-JP" sz="1400" dirty="0">
                <a:solidFill>
                  <a:schemeClr val="tx1"/>
                </a:solidFill>
                <a:latin typeface="メイリオ" panose="020B0604030504040204" pitchFamily="50" charset="-128"/>
                <a:ea typeface="メイリオ" panose="020B0604030504040204" pitchFamily="50" charset="-128"/>
              </a:rPr>
              <a:t>窓口に来所する相談者の相談内容も、多様化が進んでいる。</a:t>
            </a:r>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ja-JP" sz="1400" dirty="0">
                <a:solidFill>
                  <a:schemeClr val="tx1"/>
                </a:solidFill>
                <a:latin typeface="メイリオ" panose="020B0604030504040204" pitchFamily="50" charset="-128"/>
                <a:ea typeface="メイリオ" panose="020B0604030504040204" pitchFamily="50" charset="-128"/>
              </a:rPr>
              <a:t>従来の</a:t>
            </a:r>
            <a:r>
              <a:rPr lang="ja-JP" altLang="en-US" sz="1400" dirty="0">
                <a:solidFill>
                  <a:schemeClr val="tx1"/>
                </a:solidFill>
                <a:latin typeface="メイリオ" panose="020B0604030504040204" pitchFamily="50" charset="-128"/>
                <a:ea typeface="メイリオ" panose="020B0604030504040204" pitchFamily="50" charset="-128"/>
              </a:rPr>
              <a:t>就職</a:t>
            </a:r>
            <a:r>
              <a:rPr lang="ja-JP" altLang="ja-JP" sz="1400" dirty="0">
                <a:solidFill>
                  <a:schemeClr val="tx1"/>
                </a:solidFill>
                <a:latin typeface="メイリオ" panose="020B0604030504040204" pitchFamily="50" charset="-128"/>
                <a:ea typeface="メイリオ" panose="020B0604030504040204" pitchFamily="50" charset="-128"/>
              </a:rPr>
              <a:t>相談に留まらず、住まいや食事、病気、言語等</a:t>
            </a:r>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ja-JP" sz="1400" dirty="0">
                <a:solidFill>
                  <a:schemeClr val="tx1"/>
                </a:solidFill>
                <a:latin typeface="メイリオ" panose="020B0604030504040204" pitchFamily="50" charset="-128"/>
                <a:ea typeface="メイリオ" panose="020B0604030504040204" pitchFamily="50" charset="-128"/>
              </a:rPr>
              <a:t>の生活全般を含む複合的な対応が求められている。</a:t>
            </a:r>
          </a:p>
          <a:p>
            <a:r>
              <a:rPr lang="ja-JP" altLang="ja-JP" sz="1400" dirty="0">
                <a:solidFill>
                  <a:schemeClr val="tx1"/>
                </a:solidFill>
                <a:latin typeface="メイリオ" panose="020B0604030504040204" pitchFamily="50" charset="-128"/>
                <a:ea typeface="メイリオ" panose="020B0604030504040204" pitchFamily="50" charset="-128"/>
              </a:rPr>
              <a:t>相談者に寄り添い組織内では係・課を超えての連携支援やセンター内部だけでは解決が難しい課題に対しても専門対応ができる他機関との連携を行い、職員が相談者とともに、ひとつずつ課題を紐解き、その解決をめざす相談</a:t>
            </a:r>
            <a:r>
              <a:rPr lang="ja-JP" altLang="en-US" sz="1400" dirty="0">
                <a:solidFill>
                  <a:schemeClr val="tx1"/>
                </a:solidFill>
                <a:latin typeface="メイリオ" panose="020B0604030504040204" pitchFamily="50" charset="-128"/>
                <a:ea typeface="メイリオ" panose="020B0604030504040204" pitchFamily="50" charset="-128"/>
              </a:rPr>
              <a:t>対応を</a:t>
            </a:r>
            <a:r>
              <a:rPr lang="ja-JP" altLang="ja-JP" sz="1400" dirty="0">
                <a:solidFill>
                  <a:schemeClr val="tx1"/>
                </a:solidFill>
                <a:latin typeface="メイリオ" panose="020B0604030504040204" pitchFamily="50" charset="-128"/>
                <a:ea typeface="メイリオ" panose="020B0604030504040204" pitchFamily="50" charset="-128"/>
              </a:rPr>
              <a:t>おこなった件数と窓口対応を行った件数を指標とする。</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92284">
            <a:off x="7856444" y="72850"/>
            <a:ext cx="1036719" cy="1374928"/>
          </a:xfrm>
          <a:prstGeom prst="rect">
            <a:avLst/>
          </a:prstGeom>
          <a:ln>
            <a:noFill/>
          </a:ln>
        </p:spPr>
      </p:pic>
      <p:sp>
        <p:nvSpPr>
          <p:cNvPr id="17" name="正方形/長方形 16"/>
          <p:cNvSpPr/>
          <p:nvPr/>
        </p:nvSpPr>
        <p:spPr>
          <a:xfrm rot="807289">
            <a:off x="7975823" y="283377"/>
            <a:ext cx="1106267" cy="357531"/>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メイリオ" panose="020B0604030504040204" pitchFamily="50" charset="-128"/>
                <a:ea typeface="メイリオ" panose="020B0604030504040204" pitchFamily="50" charset="-128"/>
              </a:rPr>
              <a:t>重点課題</a:t>
            </a:r>
            <a:endParaRPr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33" name="ホームベース 32"/>
          <p:cNvSpPr/>
          <p:nvPr/>
        </p:nvSpPr>
        <p:spPr>
          <a:xfrm>
            <a:off x="2002461" y="5068801"/>
            <a:ext cx="3384376" cy="459528"/>
          </a:xfrm>
          <a:prstGeom prst="homePlate">
            <a:avLst/>
          </a:prstGeom>
          <a:solidFill>
            <a:srgbClr val="92D0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2084720" y="5176629"/>
            <a:ext cx="3160719"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成果指標：カルテ件数の増加</a:t>
            </a:r>
            <a:endParaRPr lang="en-US" altLang="ja-JP" dirty="0">
              <a:latin typeface="メイリオ" panose="020B0604030504040204" pitchFamily="50" charset="-128"/>
              <a:ea typeface="メイリオ" panose="020B0604030504040204" pitchFamily="50" charset="-128"/>
            </a:endParaRPr>
          </a:p>
        </p:txBody>
      </p:sp>
      <p:sp>
        <p:nvSpPr>
          <p:cNvPr id="49" name="正方形/長方形 48"/>
          <p:cNvSpPr/>
          <p:nvPr/>
        </p:nvSpPr>
        <p:spPr>
          <a:xfrm>
            <a:off x="35496" y="44624"/>
            <a:ext cx="1307814"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3000" dirty="0">
                <a:latin typeface="メイリオ" panose="020B0604030504040204" pitchFamily="50" charset="-128"/>
                <a:ea typeface="メイリオ" panose="020B0604030504040204" pitchFamily="50" charset="-128"/>
              </a:rPr>
              <a:t>04</a:t>
            </a:r>
            <a:r>
              <a:rPr lang="en-US" altLang="ja-JP" sz="2400" dirty="0">
                <a:latin typeface="メイリオ" panose="020B0604030504040204" pitchFamily="50" charset="-128"/>
                <a:ea typeface="メイリオ" panose="020B0604030504040204" pitchFamily="50" charset="-128"/>
              </a:rPr>
              <a:t>-01</a:t>
            </a:r>
            <a:endParaRPr kumimoji="1" lang="ja-JP" altLang="en-US" sz="2400" dirty="0">
              <a:latin typeface="メイリオ" panose="020B0604030504040204" pitchFamily="50" charset="-128"/>
              <a:ea typeface="メイリオ" panose="020B0604030504040204" pitchFamily="50" charset="-128"/>
            </a:endParaRPr>
          </a:p>
        </p:txBody>
      </p:sp>
      <p:sp>
        <p:nvSpPr>
          <p:cNvPr id="50" name="テキスト ボックス 10"/>
          <p:cNvSpPr txBox="1"/>
          <p:nvPr/>
        </p:nvSpPr>
        <p:spPr>
          <a:xfrm>
            <a:off x="0" y="2711396"/>
            <a:ext cx="1893340" cy="13547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100" noProof="0" dirty="0">
                <a:solidFill>
                  <a:sysClr val="windowText" lastClr="000000"/>
                </a:solidFill>
                <a:latin typeface="メイリオ" panose="020B0604030504040204" pitchFamily="50" charset="-128"/>
                <a:ea typeface="メイリオ" panose="020B0604030504040204" pitchFamily="50" charset="-128"/>
                <a:cs typeface="Times New Roman" panose="02020603050405020304" pitchFamily="18" charset="0"/>
              </a:rPr>
              <a:t>多様な支援を必要とする利用者のワーキングネットの構築</a:t>
            </a:r>
            <a:endParaRPr kumimoji="0" lang="en-US" altLang="ja-JP" sz="1400" b="0" i="0" strike="noStrike" kern="1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strike="noStrike" kern="1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1" name="大かっこ 50"/>
          <p:cNvSpPr/>
          <p:nvPr/>
        </p:nvSpPr>
        <p:spPr>
          <a:xfrm>
            <a:off x="71020" y="2652539"/>
            <a:ext cx="1750311" cy="776461"/>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6" name="表 55">
            <a:extLst>
              <a:ext uri="{FF2B5EF4-FFF2-40B4-BE49-F238E27FC236}">
                <a16:creationId xmlns:a16="http://schemas.microsoft.com/office/drawing/2014/main" id="{F2A9B480-C8BF-40A0-953B-E74F671B57D4}"/>
              </a:ext>
            </a:extLst>
          </p:cNvPr>
          <p:cNvGraphicFramePr>
            <a:graphicFrameLocks noGrp="1"/>
          </p:cNvGraphicFramePr>
          <p:nvPr>
            <p:extLst>
              <p:ext uri="{D42A27DB-BD31-4B8C-83A1-F6EECF244321}">
                <p14:modId xmlns:p14="http://schemas.microsoft.com/office/powerpoint/2010/main" val="4128286492"/>
              </p:ext>
            </p:extLst>
          </p:nvPr>
        </p:nvGraphicFramePr>
        <p:xfrm>
          <a:off x="2272837" y="2996952"/>
          <a:ext cx="6228000" cy="111252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4121611323"/>
                    </a:ext>
                  </a:extLst>
                </a:gridCol>
                <a:gridCol w="1116000">
                  <a:extLst>
                    <a:ext uri="{9D8B030D-6E8A-4147-A177-3AD203B41FA5}">
                      <a16:colId xmlns:a16="http://schemas.microsoft.com/office/drawing/2014/main" val="3122657104"/>
                    </a:ext>
                  </a:extLst>
                </a:gridCol>
                <a:gridCol w="207842">
                  <a:extLst>
                    <a:ext uri="{9D8B030D-6E8A-4147-A177-3AD203B41FA5}">
                      <a16:colId xmlns:a16="http://schemas.microsoft.com/office/drawing/2014/main" val="2226121591"/>
                    </a:ext>
                  </a:extLst>
                </a:gridCol>
                <a:gridCol w="908158">
                  <a:extLst>
                    <a:ext uri="{9D8B030D-6E8A-4147-A177-3AD203B41FA5}">
                      <a16:colId xmlns:a16="http://schemas.microsoft.com/office/drawing/2014/main" val="2876463267"/>
                    </a:ext>
                  </a:extLst>
                </a:gridCol>
                <a:gridCol w="1116000">
                  <a:extLst>
                    <a:ext uri="{9D8B030D-6E8A-4147-A177-3AD203B41FA5}">
                      <a16:colId xmlns:a16="http://schemas.microsoft.com/office/drawing/2014/main" val="562039396"/>
                    </a:ext>
                  </a:extLst>
                </a:gridCol>
                <a:gridCol w="1116000">
                  <a:extLst>
                    <a:ext uri="{9D8B030D-6E8A-4147-A177-3AD203B41FA5}">
                      <a16:colId xmlns:a16="http://schemas.microsoft.com/office/drawing/2014/main" val="511055299"/>
                    </a:ext>
                  </a:extLst>
                </a:gridCol>
                <a:gridCol w="1116000">
                  <a:extLst>
                    <a:ext uri="{9D8B030D-6E8A-4147-A177-3AD203B41FA5}">
                      <a16:colId xmlns:a16="http://schemas.microsoft.com/office/drawing/2014/main" val="1432594351"/>
                    </a:ext>
                  </a:extLst>
                </a:gridCol>
              </a:tblGrid>
              <a:tr h="0">
                <a:tc>
                  <a:txBody>
                    <a:bodyPr/>
                    <a:lstStyle/>
                    <a:p>
                      <a:endParaRPr kumimoji="1" lang="ja-JP" altLang="en-US"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2026</a:t>
                      </a:r>
                      <a:r>
                        <a:rPr kumimoji="1" lang="ja-JP" altLang="en-US" sz="1050" dirty="0">
                          <a:solidFill>
                            <a:schemeClr val="tx1"/>
                          </a:solidFill>
                          <a:latin typeface="メイリオ" panose="020B0604030504040204" pitchFamily="50" charset="-128"/>
                          <a:ea typeface="メイリオ" panose="020B0604030504040204" pitchFamily="50" charset="-128"/>
                        </a:rPr>
                        <a:t>年度</a:t>
                      </a:r>
                    </a:p>
                  </a:txBody>
                  <a:tcPr anchor="ctr"/>
                </a:tc>
                <a:tc gridSpan="2">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2027</a:t>
                      </a:r>
                      <a:r>
                        <a:rPr kumimoji="1" lang="ja-JP" altLang="en-US" sz="1050" dirty="0">
                          <a:solidFill>
                            <a:schemeClr val="tx1"/>
                          </a:solidFill>
                          <a:latin typeface="メイリオ" panose="020B0604030504040204" pitchFamily="50" charset="-128"/>
                          <a:ea typeface="メイリオ" panose="020B0604030504040204" pitchFamily="50" charset="-128"/>
                        </a:rPr>
                        <a:t>年度</a:t>
                      </a:r>
                    </a:p>
                  </a:txBody>
                  <a:tcPr anchor="ctr"/>
                </a:tc>
                <a:tc hMerge="1">
                  <a:txBody>
                    <a:bodyPr/>
                    <a:lstStyle/>
                    <a:p>
                      <a:endParaRPr kumimoji="1" lang="ja-JP" altLang="en-US"/>
                    </a:p>
                  </a:txBody>
                  <a:tcP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2028</a:t>
                      </a:r>
                      <a:r>
                        <a:rPr kumimoji="1" lang="ja-JP" altLang="en-US" sz="1050" dirty="0">
                          <a:solidFill>
                            <a:schemeClr val="tx1"/>
                          </a:solidFill>
                          <a:latin typeface="メイリオ" panose="020B0604030504040204" pitchFamily="50" charset="-128"/>
                          <a:ea typeface="メイリオ" panose="020B0604030504040204" pitchFamily="50" charset="-128"/>
                        </a:rPr>
                        <a:t>年度</a:t>
                      </a: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2029</a:t>
                      </a:r>
                      <a:r>
                        <a:rPr kumimoji="1" lang="ja-JP" altLang="en-US" sz="1050" dirty="0">
                          <a:solidFill>
                            <a:schemeClr val="tx1"/>
                          </a:solidFill>
                          <a:latin typeface="メイリオ" panose="020B0604030504040204" pitchFamily="50" charset="-128"/>
                          <a:ea typeface="メイリオ" panose="020B0604030504040204" pitchFamily="50" charset="-128"/>
                        </a:rPr>
                        <a:t>年度</a:t>
                      </a: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2030</a:t>
                      </a:r>
                      <a:r>
                        <a:rPr kumimoji="1" lang="ja-JP" altLang="en-US" sz="1050" dirty="0">
                          <a:solidFill>
                            <a:schemeClr val="tx1"/>
                          </a:solidFill>
                          <a:latin typeface="メイリオ" panose="020B0604030504040204" pitchFamily="50" charset="-128"/>
                          <a:ea typeface="メイリオ" panose="020B0604030504040204" pitchFamily="50" charset="-128"/>
                        </a:rPr>
                        <a:t>年度</a:t>
                      </a:r>
                    </a:p>
                  </a:txBody>
                  <a:tcPr anchor="ctr"/>
                </a:tc>
                <a:extLst>
                  <a:ext uri="{0D108BD9-81ED-4DB2-BD59-A6C34878D82A}">
                    <a16:rowId xmlns:a16="http://schemas.microsoft.com/office/drawing/2014/main" val="3250511336"/>
                  </a:ext>
                </a:extLst>
              </a:tr>
              <a:tr h="370840">
                <a:tc>
                  <a:txBody>
                    <a:bodyPr/>
                    <a:lstStyle/>
                    <a:p>
                      <a:r>
                        <a:rPr kumimoji="1" lang="ja-JP" altLang="en-US" sz="1100" dirty="0">
                          <a:solidFill>
                            <a:schemeClr val="tx1"/>
                          </a:solidFill>
                          <a:latin typeface="メイリオ" panose="020B0604030504040204" pitchFamily="50" charset="-128"/>
                          <a:ea typeface="メイリオ" panose="020B0604030504040204" pitchFamily="50" charset="-128"/>
                        </a:rPr>
                        <a:t>目標値</a:t>
                      </a:r>
                      <a:r>
                        <a:rPr kumimoji="1" lang="en-US" altLang="ja-JP" sz="800" dirty="0">
                          <a:solidFill>
                            <a:schemeClr val="tx1"/>
                          </a:solidFill>
                          <a:latin typeface="メイリオ" panose="020B0604030504040204" pitchFamily="50" charset="-128"/>
                          <a:ea typeface="メイリオ" panose="020B0604030504040204" pitchFamily="50" charset="-128"/>
                        </a:rPr>
                        <a:t>(</a:t>
                      </a:r>
                      <a:r>
                        <a:rPr kumimoji="1" lang="ja-JP" altLang="en-US" sz="800" dirty="0">
                          <a:solidFill>
                            <a:schemeClr val="tx1"/>
                          </a:solidFill>
                          <a:latin typeface="メイリオ" panose="020B0604030504040204" pitchFamily="50" charset="-128"/>
                          <a:ea typeface="メイリオ" panose="020B0604030504040204" pitchFamily="50" charset="-128"/>
                        </a:rPr>
                        <a:t>延べ</a:t>
                      </a:r>
                      <a:r>
                        <a:rPr kumimoji="1" lang="en-US" altLang="ja-JP" sz="800" dirty="0">
                          <a:solidFill>
                            <a:schemeClr val="tx1"/>
                          </a:solidFill>
                          <a:latin typeface="メイリオ" panose="020B0604030504040204" pitchFamily="50" charset="-128"/>
                          <a:ea typeface="メイリオ" panose="020B0604030504040204" pitchFamily="50" charset="-128"/>
                        </a:rPr>
                        <a:t>/</a:t>
                      </a:r>
                      <a:r>
                        <a:rPr kumimoji="1" lang="ja-JP" altLang="en-US" sz="800" dirty="0">
                          <a:solidFill>
                            <a:schemeClr val="tx1"/>
                          </a:solidFill>
                          <a:latin typeface="メイリオ" panose="020B0604030504040204" pitchFamily="50" charset="-128"/>
                          <a:ea typeface="メイリオ" panose="020B0604030504040204" pitchFamily="50" charset="-128"/>
                        </a:rPr>
                        <a:t>年</a:t>
                      </a:r>
                      <a:r>
                        <a:rPr kumimoji="1" lang="en-US" altLang="ja-JP" sz="800" dirty="0">
                          <a:solidFill>
                            <a:schemeClr val="tx1"/>
                          </a:solidFill>
                          <a:latin typeface="メイリオ" panose="020B0604030504040204" pitchFamily="50" charset="-128"/>
                          <a:ea typeface="メイリオ" panose="020B0604030504040204" pitchFamily="50" charset="-128"/>
                        </a:rPr>
                        <a:t>)</a:t>
                      </a:r>
                      <a:endParaRPr kumimoji="1" lang="ja-JP" altLang="en-US" sz="80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135</a:t>
                      </a:r>
                      <a:r>
                        <a:rPr kumimoji="1" lang="ja-JP" altLang="en-US" sz="1050" dirty="0">
                          <a:solidFill>
                            <a:schemeClr val="tx1"/>
                          </a:solidFill>
                          <a:latin typeface="メイリオ" panose="020B0604030504040204" pitchFamily="50" charset="-128"/>
                          <a:ea typeface="メイリオ" panose="020B0604030504040204" pitchFamily="50" charset="-128"/>
                        </a:rPr>
                        <a:t>件</a:t>
                      </a:r>
                    </a:p>
                  </a:txBody>
                  <a:tcPr/>
                </a:tc>
                <a:tc gridSpan="2">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145</a:t>
                      </a:r>
                      <a:r>
                        <a:rPr kumimoji="1" lang="ja-JP" altLang="en-US" sz="1050" dirty="0">
                          <a:solidFill>
                            <a:schemeClr val="tx1"/>
                          </a:solidFill>
                          <a:latin typeface="メイリオ" panose="020B0604030504040204" pitchFamily="50" charset="-128"/>
                          <a:ea typeface="メイリオ" panose="020B0604030504040204" pitchFamily="50" charset="-128"/>
                        </a:rPr>
                        <a:t>件</a:t>
                      </a:r>
                    </a:p>
                  </a:txBody>
                  <a:tcPr/>
                </a:tc>
                <a:tc hMerge="1">
                  <a:txBody>
                    <a:bodyPr/>
                    <a:lstStyle/>
                    <a:p>
                      <a:endParaRPr kumimoji="1" lang="ja-JP" altLang="en-US"/>
                    </a:p>
                  </a:txBody>
                  <a:tcP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155</a:t>
                      </a:r>
                      <a:r>
                        <a:rPr kumimoji="1" lang="ja-JP" altLang="en-US" sz="1050" dirty="0">
                          <a:solidFill>
                            <a:schemeClr val="tx1"/>
                          </a:solidFill>
                          <a:latin typeface="メイリオ" panose="020B0604030504040204" pitchFamily="50" charset="-128"/>
                          <a:ea typeface="メイリオ" panose="020B0604030504040204" pitchFamily="50" charset="-128"/>
                        </a:rPr>
                        <a:t>件</a:t>
                      </a:r>
                    </a:p>
                  </a:txBody>
                  <a:tcP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165</a:t>
                      </a:r>
                      <a:r>
                        <a:rPr kumimoji="1" lang="ja-JP" altLang="en-US" sz="1050" dirty="0">
                          <a:solidFill>
                            <a:schemeClr val="tx1"/>
                          </a:solidFill>
                          <a:latin typeface="メイリオ" panose="020B0604030504040204" pitchFamily="50" charset="-128"/>
                          <a:ea typeface="メイリオ" panose="020B0604030504040204" pitchFamily="50" charset="-128"/>
                        </a:rPr>
                        <a:t>件</a:t>
                      </a:r>
                    </a:p>
                  </a:txBody>
                  <a:tcP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175</a:t>
                      </a:r>
                      <a:r>
                        <a:rPr kumimoji="1" lang="ja-JP" altLang="en-US" sz="1050" dirty="0">
                          <a:solidFill>
                            <a:schemeClr val="tx1"/>
                          </a:solidFill>
                          <a:latin typeface="メイリオ" panose="020B0604030504040204" pitchFamily="50" charset="-128"/>
                          <a:ea typeface="メイリオ" panose="020B0604030504040204" pitchFamily="50" charset="-128"/>
                        </a:rPr>
                        <a:t>件</a:t>
                      </a:r>
                      <a:endParaRPr kumimoji="1" lang="en-US" altLang="ja-JP" sz="1050" dirty="0">
                        <a:solidFill>
                          <a:schemeClr val="tx1"/>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573225362"/>
                  </a:ext>
                </a:extLst>
              </a:tr>
              <a:tr h="370840">
                <a:tc gridSpan="3">
                  <a:txBody>
                    <a:bodyPr/>
                    <a:lstStyle/>
                    <a:p>
                      <a:r>
                        <a:rPr kumimoji="1" lang="en-US" altLang="ja-JP" sz="1200" dirty="0">
                          <a:solidFill>
                            <a:schemeClr val="tx1"/>
                          </a:solidFill>
                          <a:latin typeface="メイリオ" panose="020B0604030504040204" pitchFamily="50" charset="-128"/>
                          <a:ea typeface="メイリオ" panose="020B0604030504040204" pitchFamily="50" charset="-128"/>
                        </a:rPr>
                        <a:t>&lt; 2025</a:t>
                      </a:r>
                      <a:r>
                        <a:rPr kumimoji="1" lang="ja-JP" altLang="en-US" sz="1200" dirty="0">
                          <a:solidFill>
                            <a:schemeClr val="tx1"/>
                          </a:solidFill>
                          <a:latin typeface="メイリオ" panose="020B0604030504040204" pitchFamily="50" charset="-128"/>
                          <a:ea typeface="メイリオ" panose="020B0604030504040204" pitchFamily="50" charset="-128"/>
                        </a:rPr>
                        <a:t>年度 見込み </a:t>
                      </a:r>
                      <a:r>
                        <a:rPr kumimoji="1" lang="en-US" altLang="ja-JP" sz="1200" dirty="0">
                          <a:solidFill>
                            <a:schemeClr val="tx1"/>
                          </a:solidFill>
                          <a:latin typeface="メイリオ" panose="020B0604030504040204" pitchFamily="50" charset="-128"/>
                          <a:ea typeface="メイリオ" panose="020B0604030504040204" pitchFamily="50" charset="-128"/>
                        </a:rPr>
                        <a:t>&gt;</a:t>
                      </a:r>
                      <a:r>
                        <a:rPr kumimoji="1" lang="ja-JP" altLang="en-US" sz="1200" dirty="0">
                          <a:solidFill>
                            <a:schemeClr val="tx1"/>
                          </a:solidFill>
                          <a:latin typeface="メイリオ" panose="020B0604030504040204" pitchFamily="50" charset="-128"/>
                          <a:ea typeface="メイリオ" panose="020B0604030504040204" pitchFamily="50" charset="-128"/>
                        </a:rPr>
                        <a:t>　　</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en-US" altLang="ja-JP" sz="1050" dirty="0">
                          <a:solidFill>
                            <a:schemeClr val="tx1"/>
                          </a:solidFill>
                          <a:latin typeface="メイリオ" panose="020B0604030504040204" pitchFamily="50" charset="-128"/>
                          <a:ea typeface="メイリオ" panose="020B0604030504040204" pitchFamily="50" charset="-128"/>
                        </a:rPr>
                        <a:t>     125</a:t>
                      </a:r>
                      <a:r>
                        <a:rPr kumimoji="1" lang="ja-JP" altLang="en-US" sz="1050" dirty="0">
                          <a:solidFill>
                            <a:schemeClr val="tx1"/>
                          </a:solidFill>
                          <a:latin typeface="メイリオ" panose="020B0604030504040204" pitchFamily="50" charset="-128"/>
                          <a:ea typeface="メイリオ" panose="020B0604030504040204" pitchFamily="50" charset="-128"/>
                        </a:rPr>
                        <a:t>件　</a:t>
                      </a:r>
                      <a:endParaRPr kumimoji="1" lang="en-US" altLang="ja-JP" sz="1050" dirty="0">
                        <a:solidFill>
                          <a:schemeClr val="tx1"/>
                        </a:solidFill>
                        <a:latin typeface="メイリオ" panose="020B0604030504040204" pitchFamily="50" charset="-128"/>
                        <a:ea typeface="メイリオ" panose="020B0604030504040204" pitchFamily="50" charset="-128"/>
                      </a:endParaRPr>
                    </a:p>
                  </a:txBody>
                  <a:tcPr>
                    <a:lnR w="12700" cap="flat" cmpd="sng" algn="ctr">
                      <a:solidFill>
                        <a:schemeClr val="tx1"/>
                      </a:solidFill>
                      <a:prstDash val="dot"/>
                      <a:round/>
                      <a:headEnd type="none" w="med" len="med"/>
                      <a:tailEnd type="none" w="med" len="med"/>
                    </a:lnR>
                  </a:tcPr>
                </a:tc>
                <a:tc hMerge="1">
                  <a:txBody>
                    <a:bodyPr/>
                    <a:lstStyle/>
                    <a:p>
                      <a:pPr algn="r"/>
                      <a:r>
                        <a:rPr kumimoji="1" lang="en-US" altLang="ja-JP" dirty="0">
                          <a:latin typeface="メイリオ" panose="020B0604030504040204" pitchFamily="50" charset="-128"/>
                          <a:ea typeface="メイリオ" panose="020B0604030504040204" pitchFamily="50" charset="-128"/>
                        </a:rPr>
                        <a:t>85</a:t>
                      </a:r>
                      <a:r>
                        <a:rPr kumimoji="1" lang="ja-JP" altLang="en-US" sz="1050" dirty="0">
                          <a:latin typeface="メイリオ" panose="020B0604030504040204" pitchFamily="50" charset="-128"/>
                          <a:ea typeface="メイリオ" panose="020B0604030504040204" pitchFamily="50" charset="-128"/>
                        </a:rPr>
                        <a:t>件</a:t>
                      </a:r>
                    </a:p>
                  </a:txBody>
                  <a:tcPr anchor="ctr"/>
                </a:tc>
                <a:tc hMerge="1">
                  <a:txBody>
                    <a:bodyPr/>
                    <a:lstStyle/>
                    <a:p>
                      <a:pPr algn="r"/>
                      <a:r>
                        <a:rPr kumimoji="1" lang="en-US" altLang="ja-JP" dirty="0">
                          <a:latin typeface="メイリオ" panose="020B0604030504040204" pitchFamily="50" charset="-128"/>
                          <a:ea typeface="メイリオ" panose="020B0604030504040204" pitchFamily="50" charset="-128"/>
                        </a:rPr>
                        <a:t>95</a:t>
                      </a:r>
                      <a:r>
                        <a:rPr kumimoji="1" lang="ja-JP" altLang="en-US" sz="1050" dirty="0">
                          <a:latin typeface="メイリオ" panose="020B0604030504040204" pitchFamily="50" charset="-128"/>
                          <a:ea typeface="メイリオ" panose="020B0604030504040204" pitchFamily="50" charset="-128"/>
                        </a:rPr>
                        <a:t>件</a:t>
                      </a:r>
                    </a:p>
                  </a:txBody>
                  <a:tcPr anchor="ctr"/>
                </a:tc>
                <a:tc gridSpan="4">
                  <a:txBody>
                    <a:bodyPr/>
                    <a:lstStyle/>
                    <a:p>
                      <a:r>
                        <a:rPr kumimoji="1" lang="en-US" altLang="ja-JP" sz="1200" dirty="0">
                          <a:solidFill>
                            <a:schemeClr val="tx1"/>
                          </a:solidFill>
                          <a:latin typeface="メイリオ" panose="020B0604030504040204" pitchFamily="50" charset="-128"/>
                          <a:ea typeface="メイリオ" panose="020B0604030504040204" pitchFamily="50" charset="-128"/>
                        </a:rPr>
                        <a:t>&lt; </a:t>
                      </a:r>
                      <a:r>
                        <a:rPr kumimoji="1" lang="ja-JP" altLang="en-US" sz="1200" dirty="0">
                          <a:solidFill>
                            <a:schemeClr val="tx1"/>
                          </a:solidFill>
                          <a:latin typeface="メイリオ" panose="020B0604030504040204" pitchFamily="50" charset="-128"/>
                          <a:ea typeface="メイリオ" panose="020B0604030504040204" pitchFamily="50" charset="-128"/>
                        </a:rPr>
                        <a:t>指標の内容 </a:t>
                      </a:r>
                      <a:r>
                        <a:rPr kumimoji="1" lang="en-US" altLang="ja-JP" sz="1200" dirty="0">
                          <a:solidFill>
                            <a:schemeClr val="tx1"/>
                          </a:solidFill>
                          <a:latin typeface="メイリオ" panose="020B0604030504040204" pitchFamily="50" charset="-128"/>
                          <a:ea typeface="メイリオ" panose="020B0604030504040204" pitchFamily="50" charset="-128"/>
                        </a:rPr>
                        <a:t>&gt; </a:t>
                      </a:r>
                      <a:r>
                        <a:rPr kumimoji="1" lang="ja-JP" altLang="en-US" sz="1200" dirty="0">
                          <a:solidFill>
                            <a:schemeClr val="tx1"/>
                          </a:solidFill>
                          <a:latin typeface="メイリオ" panose="020B0604030504040204" pitchFamily="50" charset="-128"/>
                          <a:ea typeface="メイリオ" panose="020B0604030504040204" pitchFamily="50" charset="-128"/>
                        </a:rPr>
                        <a:t>　</a:t>
                      </a:r>
                      <a:r>
                        <a:rPr kumimoji="1" lang="ja-JP" altLang="en-US" sz="1050" dirty="0">
                          <a:solidFill>
                            <a:schemeClr val="tx1"/>
                          </a:solidFill>
                          <a:latin typeface="メイリオ" panose="020B0604030504040204" pitchFamily="50" charset="-128"/>
                          <a:ea typeface="メイリオ" panose="020B0604030504040204" pitchFamily="50" charset="-128"/>
                        </a:rPr>
                        <a:t>他機関連携など課題解決をめざし総合支援を</a:t>
                      </a:r>
                      <a:endParaRPr kumimoji="1" lang="en-US" altLang="ja-JP" sz="1050" dirty="0">
                        <a:solidFill>
                          <a:schemeClr val="tx1"/>
                        </a:solidFill>
                        <a:latin typeface="メイリオ" panose="020B0604030504040204" pitchFamily="50" charset="-128"/>
                        <a:ea typeface="メイリオ" panose="020B0604030504040204" pitchFamily="50" charset="-128"/>
                      </a:endParaRPr>
                    </a:p>
                    <a:p>
                      <a:r>
                        <a:rPr kumimoji="1" lang="en-US" altLang="ja-JP" sz="1050" dirty="0">
                          <a:solidFill>
                            <a:schemeClr val="tx1"/>
                          </a:solidFill>
                          <a:latin typeface="メイリオ" panose="020B0604030504040204" pitchFamily="50" charset="-128"/>
                          <a:ea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rPr>
                        <a:t>行った相談件数</a:t>
                      </a:r>
                      <a:r>
                        <a:rPr kumimoji="1" lang="ja-JP" altLang="en-US" sz="1050" dirty="0">
                          <a:solidFill>
                            <a:schemeClr val="tx1"/>
                          </a:solidFill>
                          <a:highlight>
                            <a:srgbClr val="FFFF00"/>
                          </a:highlight>
                          <a:latin typeface="メイリオ" panose="020B0604030504040204" pitchFamily="50" charset="-128"/>
                          <a:ea typeface="メイリオ" panose="020B0604030504040204" pitchFamily="50" charset="-128"/>
                        </a:rPr>
                        <a:t>　</a:t>
                      </a:r>
                      <a:r>
                        <a:rPr kumimoji="1" lang="ja-JP" altLang="en-US" sz="1050" dirty="0">
                          <a:solidFill>
                            <a:schemeClr val="tx1"/>
                          </a:solidFill>
                          <a:latin typeface="メイリオ" panose="020B0604030504040204" pitchFamily="50" charset="-128"/>
                          <a:ea typeface="メイリオ" panose="020B0604030504040204" pitchFamily="50" charset="-128"/>
                        </a:rPr>
                        <a:t>　</a:t>
                      </a:r>
                      <a:endParaRPr kumimoji="1" lang="en-US" altLang="ja-JP" sz="105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dot"/>
                      <a:round/>
                      <a:headEnd type="none" w="med" len="med"/>
                      <a:tailEnd type="none" w="med" len="med"/>
                    </a:lnL>
                  </a:tcPr>
                </a:tc>
                <a:tc hMerge="1">
                  <a:txBody>
                    <a:bodyPr/>
                    <a:lstStyle/>
                    <a:p>
                      <a:pPr algn="r"/>
                      <a:r>
                        <a:rPr kumimoji="1" lang="en-US" altLang="ja-JP" dirty="0">
                          <a:latin typeface="メイリオ" panose="020B0604030504040204" pitchFamily="50" charset="-128"/>
                          <a:ea typeface="メイリオ" panose="020B0604030504040204" pitchFamily="50" charset="-128"/>
                        </a:rPr>
                        <a:t>105</a:t>
                      </a:r>
                      <a:r>
                        <a:rPr kumimoji="1" lang="ja-JP" altLang="en-US" sz="1050" dirty="0">
                          <a:latin typeface="メイリオ" panose="020B0604030504040204" pitchFamily="50" charset="-128"/>
                          <a:ea typeface="メイリオ" panose="020B0604030504040204" pitchFamily="50" charset="-128"/>
                        </a:rPr>
                        <a:t>件</a:t>
                      </a:r>
                    </a:p>
                  </a:txBody>
                  <a:tcPr anchor="ctr"/>
                </a:tc>
                <a:tc hMerge="1">
                  <a:txBody>
                    <a:bodyPr/>
                    <a:lstStyle/>
                    <a:p>
                      <a:pPr algn="r"/>
                      <a:r>
                        <a:rPr kumimoji="1" lang="en-US" altLang="ja-JP" dirty="0">
                          <a:latin typeface="メイリオ" panose="020B0604030504040204" pitchFamily="50" charset="-128"/>
                          <a:ea typeface="メイリオ" panose="020B0604030504040204" pitchFamily="50" charset="-128"/>
                        </a:rPr>
                        <a:t>115</a:t>
                      </a:r>
                      <a:r>
                        <a:rPr kumimoji="1" lang="ja-JP" altLang="en-US" sz="1050" dirty="0">
                          <a:latin typeface="メイリオ" panose="020B0604030504040204" pitchFamily="50" charset="-128"/>
                          <a:ea typeface="メイリオ" panose="020B0604030504040204" pitchFamily="50" charset="-128"/>
                        </a:rPr>
                        <a:t>件</a:t>
                      </a:r>
                    </a:p>
                  </a:txBody>
                  <a:tcPr anchor="ctr"/>
                </a:tc>
                <a:tc hMerge="1">
                  <a:txBody>
                    <a:bodyPr/>
                    <a:lstStyle/>
                    <a:p>
                      <a:pPr algn="r"/>
                      <a:r>
                        <a:rPr kumimoji="1" lang="en-US" altLang="ja-JP" sz="1350" dirty="0">
                          <a:latin typeface="メイリオ" panose="020B0604030504040204" pitchFamily="50" charset="-128"/>
                          <a:ea typeface="メイリオ" panose="020B0604030504040204" pitchFamily="50" charset="-128"/>
                        </a:rPr>
                        <a:t>125</a:t>
                      </a:r>
                      <a:r>
                        <a:rPr kumimoji="1" lang="ja-JP" altLang="en-US" sz="1050" dirty="0">
                          <a:latin typeface="メイリオ" panose="020B0604030504040204" pitchFamily="50" charset="-128"/>
                          <a:ea typeface="メイリオ" panose="020B0604030504040204" pitchFamily="50" charset="-128"/>
                        </a:rPr>
                        <a:t>件</a:t>
                      </a:r>
                    </a:p>
                  </a:txBody>
                  <a:tcPr anchor="ctr"/>
                </a:tc>
                <a:extLst>
                  <a:ext uri="{0D108BD9-81ED-4DB2-BD59-A6C34878D82A}">
                    <a16:rowId xmlns:a16="http://schemas.microsoft.com/office/drawing/2014/main" val="2799394630"/>
                  </a:ext>
                </a:extLst>
              </a:tr>
            </a:tbl>
          </a:graphicData>
        </a:graphic>
      </p:graphicFrame>
      <p:graphicFrame>
        <p:nvGraphicFramePr>
          <p:cNvPr id="57" name="表 56">
            <a:extLst>
              <a:ext uri="{FF2B5EF4-FFF2-40B4-BE49-F238E27FC236}">
                <a16:creationId xmlns:a16="http://schemas.microsoft.com/office/drawing/2014/main" id="{712C2F43-2DEE-4ED9-B42D-1AE8DC9B8DC5}"/>
              </a:ext>
            </a:extLst>
          </p:cNvPr>
          <p:cNvGraphicFramePr>
            <a:graphicFrameLocks noGrp="1"/>
          </p:cNvGraphicFramePr>
          <p:nvPr>
            <p:extLst>
              <p:ext uri="{D42A27DB-BD31-4B8C-83A1-F6EECF244321}">
                <p14:modId xmlns:p14="http://schemas.microsoft.com/office/powerpoint/2010/main" val="130717977"/>
              </p:ext>
            </p:extLst>
          </p:nvPr>
        </p:nvGraphicFramePr>
        <p:xfrm>
          <a:off x="2231413" y="5616148"/>
          <a:ext cx="6228000" cy="112522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4121611323"/>
                    </a:ext>
                  </a:extLst>
                </a:gridCol>
                <a:gridCol w="1116000">
                  <a:extLst>
                    <a:ext uri="{9D8B030D-6E8A-4147-A177-3AD203B41FA5}">
                      <a16:colId xmlns:a16="http://schemas.microsoft.com/office/drawing/2014/main" val="3122657104"/>
                    </a:ext>
                  </a:extLst>
                </a:gridCol>
                <a:gridCol w="252231">
                  <a:extLst>
                    <a:ext uri="{9D8B030D-6E8A-4147-A177-3AD203B41FA5}">
                      <a16:colId xmlns:a16="http://schemas.microsoft.com/office/drawing/2014/main" val="2226121591"/>
                    </a:ext>
                  </a:extLst>
                </a:gridCol>
                <a:gridCol w="863769">
                  <a:extLst>
                    <a:ext uri="{9D8B030D-6E8A-4147-A177-3AD203B41FA5}">
                      <a16:colId xmlns:a16="http://schemas.microsoft.com/office/drawing/2014/main" val="4229205933"/>
                    </a:ext>
                  </a:extLst>
                </a:gridCol>
                <a:gridCol w="1116000">
                  <a:extLst>
                    <a:ext uri="{9D8B030D-6E8A-4147-A177-3AD203B41FA5}">
                      <a16:colId xmlns:a16="http://schemas.microsoft.com/office/drawing/2014/main" val="562039396"/>
                    </a:ext>
                  </a:extLst>
                </a:gridCol>
                <a:gridCol w="1116000">
                  <a:extLst>
                    <a:ext uri="{9D8B030D-6E8A-4147-A177-3AD203B41FA5}">
                      <a16:colId xmlns:a16="http://schemas.microsoft.com/office/drawing/2014/main" val="511055299"/>
                    </a:ext>
                  </a:extLst>
                </a:gridCol>
                <a:gridCol w="1116000">
                  <a:extLst>
                    <a:ext uri="{9D8B030D-6E8A-4147-A177-3AD203B41FA5}">
                      <a16:colId xmlns:a16="http://schemas.microsoft.com/office/drawing/2014/main" val="1432594351"/>
                    </a:ext>
                  </a:extLst>
                </a:gridCol>
              </a:tblGrid>
              <a:tr h="0">
                <a:tc>
                  <a:txBody>
                    <a:bodyPr/>
                    <a:lstStyle/>
                    <a:p>
                      <a:endParaRPr kumimoji="1" lang="ja-JP" altLang="en-US"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2026</a:t>
                      </a:r>
                      <a:r>
                        <a:rPr kumimoji="1" lang="ja-JP" altLang="en-US" sz="1050" dirty="0">
                          <a:solidFill>
                            <a:schemeClr val="tx1"/>
                          </a:solidFill>
                          <a:latin typeface="メイリオ" panose="020B0604030504040204" pitchFamily="50" charset="-128"/>
                          <a:ea typeface="メイリオ" panose="020B0604030504040204" pitchFamily="50" charset="-128"/>
                        </a:rPr>
                        <a:t>年度</a:t>
                      </a:r>
                    </a:p>
                  </a:txBody>
                  <a:tcPr anchor="ctr"/>
                </a:tc>
                <a:tc gridSpan="2">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2027</a:t>
                      </a:r>
                      <a:r>
                        <a:rPr kumimoji="1" lang="ja-JP" altLang="en-US" sz="1050" dirty="0">
                          <a:solidFill>
                            <a:schemeClr val="tx1"/>
                          </a:solidFill>
                          <a:latin typeface="メイリオ" panose="020B0604030504040204" pitchFamily="50" charset="-128"/>
                          <a:ea typeface="メイリオ" panose="020B0604030504040204" pitchFamily="50" charset="-128"/>
                        </a:rPr>
                        <a:t>年度</a:t>
                      </a:r>
                    </a:p>
                  </a:txBody>
                  <a:tcPr anchor="ctr"/>
                </a:tc>
                <a:tc hMerge="1">
                  <a:txBody>
                    <a:bodyPr/>
                    <a:lstStyle/>
                    <a:p>
                      <a:endParaRPr kumimoji="1" lang="ja-JP" altLang="en-US"/>
                    </a:p>
                  </a:txBody>
                  <a:tcP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2028</a:t>
                      </a:r>
                      <a:r>
                        <a:rPr kumimoji="1" lang="ja-JP" altLang="en-US" sz="1050" dirty="0">
                          <a:solidFill>
                            <a:schemeClr val="tx1"/>
                          </a:solidFill>
                          <a:latin typeface="メイリオ" panose="020B0604030504040204" pitchFamily="50" charset="-128"/>
                          <a:ea typeface="メイリオ" panose="020B0604030504040204" pitchFamily="50" charset="-128"/>
                        </a:rPr>
                        <a:t>年度</a:t>
                      </a: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2029</a:t>
                      </a:r>
                      <a:r>
                        <a:rPr kumimoji="1" lang="ja-JP" altLang="en-US" sz="1050" dirty="0">
                          <a:solidFill>
                            <a:schemeClr val="tx1"/>
                          </a:solidFill>
                          <a:latin typeface="メイリオ" panose="020B0604030504040204" pitchFamily="50" charset="-128"/>
                          <a:ea typeface="メイリオ" panose="020B0604030504040204" pitchFamily="50" charset="-128"/>
                        </a:rPr>
                        <a:t>年度</a:t>
                      </a: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2030</a:t>
                      </a:r>
                      <a:r>
                        <a:rPr kumimoji="1" lang="ja-JP" altLang="en-US" sz="1050" dirty="0">
                          <a:solidFill>
                            <a:schemeClr val="tx1"/>
                          </a:solidFill>
                          <a:latin typeface="メイリオ" panose="020B0604030504040204" pitchFamily="50" charset="-128"/>
                          <a:ea typeface="メイリオ" panose="020B0604030504040204" pitchFamily="50" charset="-128"/>
                        </a:rPr>
                        <a:t>年度</a:t>
                      </a:r>
                    </a:p>
                  </a:txBody>
                  <a:tcPr anchor="ctr"/>
                </a:tc>
                <a:extLst>
                  <a:ext uri="{0D108BD9-81ED-4DB2-BD59-A6C34878D82A}">
                    <a16:rowId xmlns:a16="http://schemas.microsoft.com/office/drawing/2014/main" val="3250511336"/>
                  </a:ext>
                </a:extLst>
              </a:tr>
              <a:tr h="370840">
                <a:tc>
                  <a:txBody>
                    <a:bodyPr/>
                    <a:lstStyle/>
                    <a:p>
                      <a:r>
                        <a:rPr kumimoji="1" lang="ja-JP" altLang="en-US" sz="1100" dirty="0">
                          <a:solidFill>
                            <a:schemeClr val="tx1"/>
                          </a:solidFill>
                          <a:latin typeface="メイリオ" panose="020B0604030504040204" pitchFamily="50" charset="-128"/>
                          <a:ea typeface="メイリオ" panose="020B0604030504040204" pitchFamily="50" charset="-128"/>
                        </a:rPr>
                        <a:t>目標値</a:t>
                      </a:r>
                      <a:endParaRPr kumimoji="1" lang="en-US" altLang="ja-JP" sz="110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13,000</a:t>
                      </a:r>
                      <a:r>
                        <a:rPr kumimoji="1" lang="ja-JP" altLang="en-US" sz="1050" dirty="0">
                          <a:solidFill>
                            <a:schemeClr val="tx1"/>
                          </a:solidFill>
                          <a:latin typeface="メイリオ" panose="020B0604030504040204" pitchFamily="50" charset="-128"/>
                          <a:ea typeface="メイリオ" panose="020B0604030504040204" pitchFamily="50" charset="-128"/>
                        </a:rPr>
                        <a:t>件</a:t>
                      </a:r>
                    </a:p>
                  </a:txBody>
                  <a:tcPr/>
                </a:tc>
                <a:tc gridSpan="2">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14,000</a:t>
                      </a:r>
                      <a:r>
                        <a:rPr kumimoji="1" lang="ja-JP" altLang="en-US" sz="1050" dirty="0">
                          <a:solidFill>
                            <a:schemeClr val="tx1"/>
                          </a:solidFill>
                          <a:latin typeface="メイリオ" panose="020B0604030504040204" pitchFamily="50" charset="-128"/>
                          <a:ea typeface="メイリオ" panose="020B0604030504040204" pitchFamily="50" charset="-128"/>
                        </a:rPr>
                        <a:t>件</a:t>
                      </a:r>
                    </a:p>
                  </a:txBody>
                  <a:tcPr/>
                </a:tc>
                <a:tc hMerge="1">
                  <a:txBody>
                    <a:bodyPr/>
                    <a:lstStyle/>
                    <a:p>
                      <a:endParaRPr kumimoji="1" lang="ja-JP" altLang="en-US"/>
                    </a:p>
                  </a:txBody>
                  <a:tcP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15,000</a:t>
                      </a:r>
                      <a:r>
                        <a:rPr kumimoji="1" lang="ja-JP" altLang="en-US" sz="1050" dirty="0">
                          <a:solidFill>
                            <a:schemeClr val="tx1"/>
                          </a:solidFill>
                          <a:latin typeface="メイリオ" panose="020B0604030504040204" pitchFamily="50" charset="-128"/>
                          <a:ea typeface="メイリオ" panose="020B0604030504040204" pitchFamily="50" charset="-128"/>
                        </a:rPr>
                        <a:t>件</a:t>
                      </a:r>
                    </a:p>
                  </a:txBody>
                  <a:tcP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16,000</a:t>
                      </a:r>
                      <a:r>
                        <a:rPr kumimoji="1" lang="ja-JP" altLang="en-US" sz="1050" dirty="0">
                          <a:solidFill>
                            <a:schemeClr val="tx1"/>
                          </a:solidFill>
                          <a:latin typeface="メイリオ" panose="020B0604030504040204" pitchFamily="50" charset="-128"/>
                          <a:ea typeface="メイリオ" panose="020B0604030504040204" pitchFamily="50" charset="-128"/>
                        </a:rPr>
                        <a:t>件</a:t>
                      </a:r>
                    </a:p>
                  </a:txBody>
                  <a:tcP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17,000</a:t>
                      </a:r>
                      <a:r>
                        <a:rPr kumimoji="1" lang="ja-JP" altLang="en-US" sz="1050" dirty="0">
                          <a:solidFill>
                            <a:schemeClr val="tx1"/>
                          </a:solidFill>
                          <a:latin typeface="メイリオ" panose="020B0604030504040204" pitchFamily="50" charset="-128"/>
                          <a:ea typeface="メイリオ" panose="020B0604030504040204" pitchFamily="50" charset="-128"/>
                        </a:rPr>
                        <a:t>件</a:t>
                      </a:r>
                      <a:endParaRPr kumimoji="1" lang="en-US" altLang="ja-JP" sz="1050" dirty="0">
                        <a:solidFill>
                          <a:schemeClr val="tx1"/>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573225362"/>
                  </a:ext>
                </a:extLst>
              </a:tr>
              <a:tr h="370840">
                <a:tc gridSpan="3">
                  <a:txBody>
                    <a:bodyPr/>
                    <a:lstStyle/>
                    <a:p>
                      <a:r>
                        <a:rPr kumimoji="1" lang="en-US" altLang="ja-JP" sz="1200" dirty="0">
                          <a:solidFill>
                            <a:schemeClr val="tx1"/>
                          </a:solidFill>
                          <a:latin typeface="メイリオ" panose="020B0604030504040204" pitchFamily="50" charset="-128"/>
                          <a:ea typeface="メイリオ" panose="020B0604030504040204" pitchFamily="50" charset="-128"/>
                        </a:rPr>
                        <a:t>&lt; 2025</a:t>
                      </a:r>
                      <a:r>
                        <a:rPr kumimoji="1" lang="ja-JP" altLang="en-US" sz="1200" dirty="0">
                          <a:solidFill>
                            <a:schemeClr val="tx1"/>
                          </a:solidFill>
                          <a:latin typeface="メイリオ" panose="020B0604030504040204" pitchFamily="50" charset="-128"/>
                          <a:ea typeface="メイリオ" panose="020B0604030504040204" pitchFamily="50" charset="-128"/>
                        </a:rPr>
                        <a:t>年度 見込み </a:t>
                      </a:r>
                      <a:r>
                        <a:rPr kumimoji="1" lang="en-US" altLang="ja-JP" sz="1200" dirty="0">
                          <a:solidFill>
                            <a:schemeClr val="tx1"/>
                          </a:solidFill>
                          <a:latin typeface="メイリオ" panose="020B0604030504040204" pitchFamily="50" charset="-128"/>
                          <a:ea typeface="メイリオ" panose="020B0604030504040204" pitchFamily="50" charset="-128"/>
                        </a:rPr>
                        <a:t>&gt;</a:t>
                      </a:r>
                    </a:p>
                    <a:p>
                      <a:r>
                        <a:rPr kumimoji="1" lang="ja-JP" altLang="en-US" sz="1200" dirty="0">
                          <a:solidFill>
                            <a:schemeClr val="tx1"/>
                          </a:solidFill>
                          <a:latin typeface="メイリオ" panose="020B0604030504040204" pitchFamily="50" charset="-128"/>
                          <a:ea typeface="メイリオ" panose="020B0604030504040204" pitchFamily="50" charset="-128"/>
                        </a:rPr>
                        <a:t>　 </a:t>
                      </a:r>
                      <a:r>
                        <a:rPr lang="en-US" altLang="ja-JP" sz="1050" dirty="0">
                          <a:solidFill>
                            <a:schemeClr val="tx1"/>
                          </a:solidFill>
                          <a:latin typeface="メイリオ" panose="020B0604030504040204" pitchFamily="50" charset="-128"/>
                          <a:ea typeface="メイリオ" panose="020B0604030504040204" pitchFamily="50" charset="-128"/>
                        </a:rPr>
                        <a:t>12,000</a:t>
                      </a:r>
                      <a:r>
                        <a:rPr lang="ja-JP" altLang="en-US" sz="1050" dirty="0">
                          <a:solidFill>
                            <a:schemeClr val="tx1"/>
                          </a:solidFill>
                          <a:latin typeface="メイリオ" panose="020B0604030504040204" pitchFamily="50" charset="-128"/>
                          <a:ea typeface="メイリオ" panose="020B0604030504040204" pitchFamily="50" charset="-128"/>
                        </a:rPr>
                        <a:t>件        　 </a:t>
                      </a:r>
                      <a:endParaRPr kumimoji="1" lang="en-US" altLang="ja-JP" sz="1050" dirty="0">
                        <a:solidFill>
                          <a:schemeClr val="tx1"/>
                        </a:solidFill>
                        <a:latin typeface="メイリオ" panose="020B0604030504040204" pitchFamily="50" charset="-128"/>
                        <a:ea typeface="メイリオ" panose="020B0604030504040204" pitchFamily="50" charset="-128"/>
                      </a:endParaRPr>
                    </a:p>
                  </a:txBody>
                  <a:tcPr anchor="ctr">
                    <a:lnR w="12700" cap="flat" cmpd="sng" algn="ctr">
                      <a:solidFill>
                        <a:schemeClr val="tx1"/>
                      </a:solidFill>
                      <a:prstDash val="dot"/>
                      <a:round/>
                      <a:headEnd type="none" w="med" len="med"/>
                      <a:tailEnd type="none" w="med" len="med"/>
                    </a:lnR>
                  </a:tcPr>
                </a:tc>
                <a:tc hMerge="1">
                  <a:txBody>
                    <a:bodyPr/>
                    <a:lstStyle/>
                    <a:p>
                      <a:pPr algn="r"/>
                      <a:r>
                        <a:rPr kumimoji="1" lang="en-US" altLang="ja-JP" dirty="0">
                          <a:latin typeface="メイリオ" panose="020B0604030504040204" pitchFamily="50" charset="-128"/>
                          <a:ea typeface="メイリオ" panose="020B0604030504040204" pitchFamily="50" charset="-128"/>
                        </a:rPr>
                        <a:t>85</a:t>
                      </a:r>
                      <a:r>
                        <a:rPr kumimoji="1" lang="ja-JP" altLang="en-US" sz="1050" dirty="0">
                          <a:latin typeface="メイリオ" panose="020B0604030504040204" pitchFamily="50" charset="-128"/>
                          <a:ea typeface="メイリオ" panose="020B0604030504040204" pitchFamily="50" charset="-128"/>
                        </a:rPr>
                        <a:t>件</a:t>
                      </a:r>
                    </a:p>
                  </a:txBody>
                  <a:tcPr anchor="ctr"/>
                </a:tc>
                <a:tc hMerge="1">
                  <a:txBody>
                    <a:bodyPr/>
                    <a:lstStyle/>
                    <a:p>
                      <a:pPr algn="r"/>
                      <a:r>
                        <a:rPr kumimoji="1" lang="en-US" altLang="ja-JP" dirty="0">
                          <a:latin typeface="メイリオ" panose="020B0604030504040204" pitchFamily="50" charset="-128"/>
                          <a:ea typeface="メイリオ" panose="020B0604030504040204" pitchFamily="50" charset="-128"/>
                        </a:rPr>
                        <a:t>95</a:t>
                      </a:r>
                      <a:r>
                        <a:rPr kumimoji="1" lang="ja-JP" altLang="en-US" sz="1050" dirty="0">
                          <a:latin typeface="メイリオ" panose="020B0604030504040204" pitchFamily="50" charset="-128"/>
                          <a:ea typeface="メイリオ" panose="020B0604030504040204" pitchFamily="50" charset="-128"/>
                        </a:rPr>
                        <a:t>件</a:t>
                      </a:r>
                    </a:p>
                  </a:txBody>
                  <a:tcPr anchor="ctr"/>
                </a:tc>
                <a:tc gridSpan="4">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メイリオ" panose="020B0604030504040204" pitchFamily="50" charset="-128"/>
                          <a:ea typeface="メイリオ" panose="020B0604030504040204" pitchFamily="50" charset="-128"/>
                        </a:rPr>
                        <a:t>&lt; </a:t>
                      </a:r>
                      <a:r>
                        <a:rPr kumimoji="1" lang="ja-JP" altLang="en-US" sz="1200" dirty="0">
                          <a:solidFill>
                            <a:schemeClr val="tx1"/>
                          </a:solidFill>
                          <a:latin typeface="メイリオ" panose="020B0604030504040204" pitchFamily="50" charset="-128"/>
                          <a:ea typeface="メイリオ" panose="020B0604030504040204" pitchFamily="50" charset="-128"/>
                        </a:rPr>
                        <a:t>指標の内容 </a:t>
                      </a:r>
                      <a:r>
                        <a:rPr kumimoji="1" lang="en-US" altLang="ja-JP" sz="1200" dirty="0">
                          <a:solidFill>
                            <a:schemeClr val="tx1"/>
                          </a:solidFill>
                          <a:latin typeface="メイリオ" panose="020B0604030504040204" pitchFamily="50" charset="-128"/>
                          <a:ea typeface="メイリオ" panose="020B0604030504040204" pitchFamily="50" charset="-128"/>
                        </a:rPr>
                        <a:t>&gt;</a:t>
                      </a:r>
                    </a:p>
                    <a:p>
                      <a:r>
                        <a:rPr kumimoji="1" lang="ja-JP" altLang="en-US" sz="1050" dirty="0">
                          <a:solidFill>
                            <a:schemeClr val="tx1"/>
                          </a:solidFill>
                          <a:latin typeface="メイリオ" panose="020B0604030504040204" pitchFamily="50" charset="-128"/>
                          <a:ea typeface="メイリオ" panose="020B0604030504040204" pitchFamily="50" charset="-128"/>
                        </a:rPr>
                        <a:t>　窓口で相談対応を行った延べ件数</a:t>
                      </a:r>
                      <a:endParaRPr kumimoji="1" lang="en-US" altLang="ja-JP" sz="105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dot"/>
                      <a:round/>
                      <a:headEnd type="none" w="med" len="med"/>
                      <a:tailEnd type="none" w="med" len="med"/>
                    </a:lnL>
                  </a:tcPr>
                </a:tc>
                <a:tc hMerge="1">
                  <a:txBody>
                    <a:bodyPr/>
                    <a:lstStyle/>
                    <a:p>
                      <a:pPr algn="r"/>
                      <a:r>
                        <a:rPr kumimoji="1" lang="en-US" altLang="ja-JP" dirty="0">
                          <a:latin typeface="メイリオ" panose="020B0604030504040204" pitchFamily="50" charset="-128"/>
                          <a:ea typeface="メイリオ" panose="020B0604030504040204" pitchFamily="50" charset="-128"/>
                        </a:rPr>
                        <a:t>105</a:t>
                      </a:r>
                      <a:r>
                        <a:rPr kumimoji="1" lang="ja-JP" altLang="en-US" sz="1050" dirty="0">
                          <a:latin typeface="メイリオ" panose="020B0604030504040204" pitchFamily="50" charset="-128"/>
                          <a:ea typeface="メイリオ" panose="020B0604030504040204" pitchFamily="50" charset="-128"/>
                        </a:rPr>
                        <a:t>件</a:t>
                      </a:r>
                    </a:p>
                  </a:txBody>
                  <a:tcPr anchor="ctr"/>
                </a:tc>
                <a:tc hMerge="1">
                  <a:txBody>
                    <a:bodyPr/>
                    <a:lstStyle/>
                    <a:p>
                      <a:pPr algn="r"/>
                      <a:r>
                        <a:rPr kumimoji="1" lang="en-US" altLang="ja-JP" dirty="0">
                          <a:latin typeface="メイリオ" panose="020B0604030504040204" pitchFamily="50" charset="-128"/>
                          <a:ea typeface="メイリオ" panose="020B0604030504040204" pitchFamily="50" charset="-128"/>
                        </a:rPr>
                        <a:t>115</a:t>
                      </a:r>
                      <a:r>
                        <a:rPr kumimoji="1" lang="ja-JP" altLang="en-US" sz="1050" dirty="0">
                          <a:latin typeface="メイリオ" panose="020B0604030504040204" pitchFamily="50" charset="-128"/>
                          <a:ea typeface="メイリオ" panose="020B0604030504040204" pitchFamily="50" charset="-128"/>
                        </a:rPr>
                        <a:t>件</a:t>
                      </a:r>
                    </a:p>
                  </a:txBody>
                  <a:tcPr anchor="ctr"/>
                </a:tc>
                <a:tc hMerge="1">
                  <a:txBody>
                    <a:bodyPr/>
                    <a:lstStyle/>
                    <a:p>
                      <a:pPr algn="r"/>
                      <a:r>
                        <a:rPr kumimoji="1" lang="en-US" altLang="ja-JP" sz="1350" dirty="0">
                          <a:latin typeface="メイリオ" panose="020B0604030504040204" pitchFamily="50" charset="-128"/>
                          <a:ea typeface="メイリオ" panose="020B0604030504040204" pitchFamily="50" charset="-128"/>
                        </a:rPr>
                        <a:t>125</a:t>
                      </a:r>
                      <a:r>
                        <a:rPr kumimoji="1" lang="ja-JP" altLang="en-US" sz="1050" dirty="0">
                          <a:latin typeface="メイリオ" panose="020B0604030504040204" pitchFamily="50" charset="-128"/>
                          <a:ea typeface="メイリオ" panose="020B0604030504040204" pitchFamily="50" charset="-128"/>
                        </a:rPr>
                        <a:t>件</a:t>
                      </a:r>
                    </a:p>
                  </a:txBody>
                  <a:tcPr anchor="ctr"/>
                </a:tc>
                <a:extLst>
                  <a:ext uri="{0D108BD9-81ED-4DB2-BD59-A6C34878D82A}">
                    <a16:rowId xmlns:a16="http://schemas.microsoft.com/office/drawing/2014/main" val="2799394630"/>
                  </a:ext>
                </a:extLst>
              </a:tr>
            </a:tbl>
          </a:graphicData>
        </a:graphic>
      </p:graphicFrame>
      <p:sp>
        <p:nvSpPr>
          <p:cNvPr id="18" name="正方形/長方形 17"/>
          <p:cNvSpPr/>
          <p:nvPr/>
        </p:nvSpPr>
        <p:spPr>
          <a:xfrm>
            <a:off x="2272837" y="4217300"/>
            <a:ext cx="6228000" cy="733824"/>
          </a:xfrm>
          <a:prstGeom prst="rect">
            <a:avLst/>
          </a:prstGeom>
          <a:noFill/>
          <a:ln>
            <a:prstDash val="sysDot"/>
          </a:ln>
        </p:spPr>
        <p:style>
          <a:lnRef idx="2">
            <a:schemeClr val="dk1"/>
          </a:lnRef>
          <a:fillRef idx="1">
            <a:schemeClr val="lt1"/>
          </a:fillRef>
          <a:effectRef idx="0">
            <a:schemeClr val="dk1"/>
          </a:effectRef>
          <a:fontRef idx="minor">
            <a:schemeClr val="dk1"/>
          </a:fontRef>
        </p:style>
        <p:txBody>
          <a:bodyPr rtlCol="0" anchor="ctr"/>
          <a:lstStyle/>
          <a:p>
            <a:r>
              <a:rPr lang="ja-JP" altLang="en-US" sz="1050" dirty="0">
                <a:latin typeface="メイリオ" panose="020B0604030504040204" pitchFamily="50" charset="-128"/>
                <a:ea typeface="メイリオ" panose="020B0604030504040204" pitchFamily="50" charset="-128"/>
              </a:rPr>
              <a:t>総合支援：</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相談に来られる方の就労相談にとどまらず、多様化・複雑化した課題を抱える相談者が増加している中で、センター内でたらい回しにせず、組織内では係・課を超えて連携し、センター内だけでは解決が難しい課題に対しても、他機関と連携して支援を行ない、課題解決をめざす相談を行うもの。</a:t>
            </a:r>
          </a:p>
        </p:txBody>
      </p:sp>
    </p:spTree>
    <p:extLst>
      <p:ext uri="{BB962C8B-B14F-4D97-AF65-F5344CB8AC3E}">
        <p14:creationId xmlns:p14="http://schemas.microsoft.com/office/powerpoint/2010/main" val="181550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0" y="0"/>
            <a:ext cx="1907704"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対応方針</a:t>
            </a: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r>
              <a:rPr lang="ja-JP" altLang="en-US" sz="1600" b="1" dirty="0">
                <a:solidFill>
                  <a:schemeClr val="tx1"/>
                </a:solidFill>
                <a:latin typeface="メイリオ" panose="020B0604030504040204" pitchFamily="50" charset="-128"/>
                <a:ea typeface="メイリオ" panose="020B0604030504040204" pitchFamily="50" charset="-128"/>
              </a:rPr>
              <a:t>と成果指標</a:t>
            </a: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kumimoji="1" lang="ja-JP" altLang="en-US" sz="1600" b="1" dirty="0">
              <a:latin typeface="メイリオ" panose="020B0604030504040204" pitchFamily="50" charset="-128"/>
              <a:ea typeface="メイリオ" panose="020B0604030504040204" pitchFamily="50" charset="-128"/>
            </a:endParaRPr>
          </a:p>
        </p:txBody>
      </p:sp>
      <p:sp>
        <p:nvSpPr>
          <p:cNvPr id="5" name="二等辺三角形 4"/>
          <p:cNvSpPr/>
          <p:nvPr/>
        </p:nvSpPr>
        <p:spPr>
          <a:xfrm rot="16200000">
            <a:off x="391479" y="5362971"/>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二等辺三角形 7"/>
          <p:cNvSpPr/>
          <p:nvPr/>
        </p:nvSpPr>
        <p:spPr>
          <a:xfrm rot="5400000">
            <a:off x="392401" y="-390559"/>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99592" y="6480109"/>
            <a:ext cx="936104" cy="261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latin typeface="メイリオ" panose="020B0604030504040204" pitchFamily="50" charset="-128"/>
                <a:ea typeface="メイリオ" panose="020B0604030504040204" pitchFamily="50" charset="-128"/>
              </a:rPr>
              <a:t>13 / 19</a:t>
            </a:r>
            <a:endParaRPr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2195736" y="1030420"/>
            <a:ext cx="6228000" cy="1822516"/>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あいりん地域の日雇労働においては、早朝時に求人者と求職者が直接交渉し求人求職活動を行う相対方式が多くを占めるが、新しく流入し日雇の求人方法に不慣れな求職者自らが就労先を見つけられない案件が一定（</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）存在する。こういった求職者に対し、通常の窓口開所時間に当センター職員が求職相談を行い就労に繋げるため、通常窓口での現金求人数を維持する。</a:t>
            </a:r>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　</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（参考）窓口での現金求人求職者数：延べ</a:t>
            </a:r>
            <a:r>
              <a:rPr lang="en-US" altLang="ja-JP" sz="1000" dirty="0">
                <a:solidFill>
                  <a:schemeClr val="tx1"/>
                </a:solidFill>
                <a:latin typeface="メイリオ" panose="020B0604030504040204" pitchFamily="50" charset="-128"/>
                <a:ea typeface="メイリオ" panose="020B0604030504040204" pitchFamily="50" charset="-128"/>
              </a:rPr>
              <a:t>3,000</a:t>
            </a:r>
            <a:r>
              <a:rPr lang="ja-JP" altLang="en-US" sz="1000" dirty="0">
                <a:solidFill>
                  <a:schemeClr val="tx1"/>
                </a:solidFill>
                <a:latin typeface="メイリオ" panose="020B0604030504040204" pitchFamily="50" charset="-128"/>
                <a:ea typeface="メイリオ" panose="020B0604030504040204" pitchFamily="50" charset="-128"/>
              </a:rPr>
              <a:t>人（</a:t>
            </a:r>
            <a:r>
              <a:rPr lang="en-US" altLang="ja-JP" sz="1000" dirty="0">
                <a:solidFill>
                  <a:schemeClr val="tx1"/>
                </a:solidFill>
                <a:latin typeface="メイリオ" panose="020B0604030504040204" pitchFamily="50" charset="-128"/>
                <a:ea typeface="メイリオ" panose="020B0604030504040204" pitchFamily="50" charset="-128"/>
              </a:rPr>
              <a:t>R7</a:t>
            </a:r>
            <a:r>
              <a:rPr lang="ja-JP" altLang="en-US" sz="1000" dirty="0">
                <a:solidFill>
                  <a:schemeClr val="tx1"/>
                </a:solidFill>
                <a:latin typeface="メイリオ" panose="020B0604030504040204" pitchFamily="50" charset="-128"/>
                <a:ea typeface="メイリオ" panose="020B0604030504040204" pitchFamily="50" charset="-128"/>
              </a:rPr>
              <a:t>見込み）</a:t>
            </a:r>
            <a:endParaRPr lang="en-US" altLang="ja-JP" sz="1000" dirty="0">
              <a:solidFill>
                <a:schemeClr val="tx1"/>
              </a:solidFill>
              <a:latin typeface="メイリオ" panose="020B0604030504040204" pitchFamily="50" charset="-128"/>
              <a:ea typeface="メイリオ" panose="020B0604030504040204" pitchFamily="50" charset="-128"/>
            </a:endParaRPr>
          </a:p>
          <a:p>
            <a:r>
              <a:rPr kumimoji="1" lang="ja-JP" altLang="en-US" sz="1000" dirty="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うち、作業着などを準備し、現金</a:t>
            </a:r>
            <a:r>
              <a:rPr kumimoji="1" lang="ja-JP" altLang="en-US" sz="1000" dirty="0">
                <a:solidFill>
                  <a:schemeClr val="tx1"/>
                </a:solidFill>
                <a:latin typeface="メイリオ" panose="020B0604030504040204" pitchFamily="50" charset="-128"/>
                <a:ea typeface="メイリオ" panose="020B0604030504040204" pitchFamily="50" charset="-128"/>
              </a:rPr>
              <a:t>求人を希望する求職者数：延べ</a:t>
            </a:r>
            <a:r>
              <a:rPr kumimoji="1" lang="en-US" altLang="ja-JP" sz="1000" dirty="0">
                <a:solidFill>
                  <a:schemeClr val="tx1"/>
                </a:solidFill>
                <a:latin typeface="メイリオ" panose="020B0604030504040204" pitchFamily="50" charset="-128"/>
                <a:ea typeface="メイリオ" panose="020B0604030504040204" pitchFamily="50" charset="-128"/>
              </a:rPr>
              <a:t>1,200</a:t>
            </a:r>
            <a:r>
              <a:rPr kumimoji="1" lang="ja-JP" altLang="en-US" sz="1000" dirty="0">
                <a:solidFill>
                  <a:schemeClr val="tx1"/>
                </a:solidFill>
                <a:latin typeface="メイリオ" panose="020B0604030504040204" pitchFamily="50" charset="-128"/>
                <a:ea typeface="メイリオ" panose="020B0604030504040204" pitchFamily="50" charset="-128"/>
              </a:rPr>
              <a:t>人</a:t>
            </a:r>
            <a:r>
              <a:rPr lang="ja-JP" altLang="en-US" sz="1000" dirty="0">
                <a:solidFill>
                  <a:schemeClr val="tx1"/>
                </a:solidFill>
                <a:latin typeface="メイリオ" panose="020B0604030504040204" pitchFamily="50" charset="-128"/>
                <a:ea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rPr>
              <a:t>R7</a:t>
            </a:r>
            <a:r>
              <a:rPr lang="ja-JP" altLang="en-US" sz="1000" dirty="0">
                <a:solidFill>
                  <a:schemeClr val="tx1"/>
                </a:solidFill>
                <a:latin typeface="メイリオ" panose="020B0604030504040204" pitchFamily="50" charset="-128"/>
                <a:ea typeface="メイリオ" panose="020B0604030504040204" pitchFamily="50" charset="-128"/>
              </a:rPr>
              <a:t>見込み）</a:t>
            </a:r>
            <a:endParaRPr kumimoji="1"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紹介者数：延べ</a:t>
            </a:r>
            <a:r>
              <a:rPr lang="en-US" altLang="ja-JP" sz="1000" dirty="0">
                <a:solidFill>
                  <a:schemeClr val="tx1"/>
                </a:solidFill>
                <a:latin typeface="メイリオ" panose="020B0604030504040204" pitchFamily="50" charset="-128"/>
                <a:ea typeface="メイリオ" panose="020B0604030504040204" pitchFamily="50" charset="-128"/>
              </a:rPr>
              <a:t>   480</a:t>
            </a:r>
            <a:r>
              <a:rPr lang="ja-JP" altLang="en-US" sz="1000" dirty="0">
                <a:solidFill>
                  <a:schemeClr val="tx1"/>
                </a:solidFill>
                <a:latin typeface="メイリオ" panose="020B0604030504040204" pitchFamily="50" charset="-128"/>
                <a:ea typeface="メイリオ" panose="020B0604030504040204" pitchFamily="50" charset="-128"/>
              </a:rPr>
              <a:t>人</a:t>
            </a:r>
            <a:r>
              <a:rPr kumimoji="1" lang="ja-JP" altLang="en-US" sz="1000" dirty="0">
                <a:solidFill>
                  <a:schemeClr val="tx1"/>
                </a:solidFill>
                <a:latin typeface="メイリオ" panose="020B0604030504040204" pitchFamily="50" charset="-128"/>
                <a:ea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rPr>
              <a:t>R7</a:t>
            </a:r>
            <a:r>
              <a:rPr kumimoji="1" lang="ja-JP" altLang="en-US" sz="1000" dirty="0">
                <a:solidFill>
                  <a:schemeClr val="tx1"/>
                </a:solidFill>
                <a:latin typeface="メイリオ" panose="020B0604030504040204" pitchFamily="50" charset="-128"/>
                <a:ea typeface="メイリオ" panose="020B0604030504040204" pitchFamily="50" charset="-128"/>
              </a:rPr>
              <a:t>見込み）</a:t>
            </a:r>
          </a:p>
        </p:txBody>
      </p:sp>
      <p:sp>
        <p:nvSpPr>
          <p:cNvPr id="13" name="ホームベース 12"/>
          <p:cNvSpPr/>
          <p:nvPr/>
        </p:nvSpPr>
        <p:spPr>
          <a:xfrm>
            <a:off x="2010794" y="404664"/>
            <a:ext cx="5009478" cy="459528"/>
          </a:xfrm>
          <a:prstGeom prst="homePlate">
            <a:avLst/>
          </a:prstGeom>
          <a:solidFill>
            <a:srgbClr val="92D0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正方形/長方形 5"/>
          <p:cNvSpPr/>
          <p:nvPr/>
        </p:nvSpPr>
        <p:spPr>
          <a:xfrm>
            <a:off x="1982766" y="467380"/>
            <a:ext cx="5325538" cy="369332"/>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成果指標：通常窓口の現金求人数の維持</a:t>
            </a:r>
            <a:r>
              <a:rPr lang="ja-JP" altLang="en-US" b="1" dirty="0">
                <a:latin typeface="メイリオ" panose="020B0604030504040204" pitchFamily="50" charset="-128"/>
                <a:ea typeface="メイリオ" panose="020B0604030504040204" pitchFamily="50" charset="-128"/>
              </a:rPr>
              <a:t>　</a:t>
            </a:r>
            <a:r>
              <a:rPr lang="ja-JP" altLang="en-US" dirty="0"/>
              <a:t>　</a:t>
            </a:r>
            <a:endParaRPr lang="ja-JP" altLang="en-US" dirty="0">
              <a:latin typeface="メイリオ" panose="020B0604030504040204" pitchFamily="50" charset="-128"/>
              <a:ea typeface="メイリオ" panose="020B0604030504040204" pitchFamily="50" charset="-128"/>
            </a:endParaRPr>
          </a:p>
        </p:txBody>
      </p:sp>
      <p:sp>
        <p:nvSpPr>
          <p:cNvPr id="30" name="テキスト ボックス 10"/>
          <p:cNvSpPr txBox="1"/>
          <p:nvPr/>
        </p:nvSpPr>
        <p:spPr>
          <a:xfrm>
            <a:off x="0" y="2711396"/>
            <a:ext cx="1893340" cy="13547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100" noProof="0" dirty="0">
                <a:solidFill>
                  <a:sysClr val="windowText" lastClr="000000"/>
                </a:solidFill>
                <a:latin typeface="メイリオ" panose="020B0604030504040204" pitchFamily="50" charset="-128"/>
                <a:ea typeface="メイリオ" panose="020B0604030504040204" pitchFamily="50" charset="-128"/>
                <a:cs typeface="Times New Roman" panose="02020603050405020304" pitchFamily="18" charset="0"/>
              </a:rPr>
              <a:t>多様な支援を必要とする利用者のワーキングネットの構築</a:t>
            </a:r>
            <a:endParaRPr kumimoji="0" lang="en-US" altLang="ja-JP" sz="1400" b="0" i="0" strike="noStrike" kern="1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strike="noStrike" kern="1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1" name="大かっこ 30"/>
          <p:cNvSpPr/>
          <p:nvPr/>
        </p:nvSpPr>
        <p:spPr>
          <a:xfrm>
            <a:off x="53266" y="2708920"/>
            <a:ext cx="1768066" cy="776461"/>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2" name="正方形/長方形 31"/>
          <p:cNvSpPr/>
          <p:nvPr/>
        </p:nvSpPr>
        <p:spPr>
          <a:xfrm>
            <a:off x="35496" y="44624"/>
            <a:ext cx="1307814"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3000" dirty="0">
                <a:latin typeface="メイリオ" panose="020B0604030504040204" pitchFamily="50" charset="-128"/>
                <a:ea typeface="メイリオ" panose="020B0604030504040204" pitchFamily="50" charset="-128"/>
              </a:rPr>
              <a:t>04</a:t>
            </a:r>
            <a:r>
              <a:rPr lang="en-US" altLang="ja-JP" sz="2400" dirty="0">
                <a:latin typeface="メイリオ" panose="020B0604030504040204" pitchFamily="50" charset="-128"/>
                <a:ea typeface="メイリオ" panose="020B0604030504040204" pitchFamily="50" charset="-128"/>
              </a:rPr>
              <a:t>-01</a:t>
            </a:r>
            <a:endParaRPr kumimoji="1" lang="ja-JP" altLang="en-US" sz="2400" dirty="0">
              <a:latin typeface="メイリオ" panose="020B0604030504040204" pitchFamily="50" charset="-128"/>
              <a:ea typeface="メイリオ" panose="020B0604030504040204" pitchFamily="50" charset="-128"/>
            </a:endParaRPr>
          </a:p>
        </p:txBody>
      </p:sp>
      <p:graphicFrame>
        <p:nvGraphicFramePr>
          <p:cNvPr id="36" name="表 35">
            <a:extLst>
              <a:ext uri="{FF2B5EF4-FFF2-40B4-BE49-F238E27FC236}">
                <a16:creationId xmlns:a16="http://schemas.microsoft.com/office/drawing/2014/main" id="{5A461813-7FA9-47DF-A632-54419B8DA6A1}"/>
              </a:ext>
            </a:extLst>
          </p:cNvPr>
          <p:cNvGraphicFramePr>
            <a:graphicFrameLocks noGrp="1"/>
          </p:cNvGraphicFramePr>
          <p:nvPr>
            <p:extLst>
              <p:ext uri="{D42A27DB-BD31-4B8C-83A1-F6EECF244321}">
                <p14:modId xmlns:p14="http://schemas.microsoft.com/office/powerpoint/2010/main" val="2542035675"/>
              </p:ext>
            </p:extLst>
          </p:nvPr>
        </p:nvGraphicFramePr>
        <p:xfrm>
          <a:off x="2195736" y="2996952"/>
          <a:ext cx="6228000" cy="1317236"/>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4121611323"/>
                    </a:ext>
                  </a:extLst>
                </a:gridCol>
                <a:gridCol w="1116000">
                  <a:extLst>
                    <a:ext uri="{9D8B030D-6E8A-4147-A177-3AD203B41FA5}">
                      <a16:colId xmlns:a16="http://schemas.microsoft.com/office/drawing/2014/main" val="3122657104"/>
                    </a:ext>
                  </a:extLst>
                </a:gridCol>
                <a:gridCol w="468248">
                  <a:extLst>
                    <a:ext uri="{9D8B030D-6E8A-4147-A177-3AD203B41FA5}">
                      <a16:colId xmlns:a16="http://schemas.microsoft.com/office/drawing/2014/main" val="2226121591"/>
                    </a:ext>
                  </a:extLst>
                </a:gridCol>
                <a:gridCol w="647752">
                  <a:extLst>
                    <a:ext uri="{9D8B030D-6E8A-4147-A177-3AD203B41FA5}">
                      <a16:colId xmlns:a16="http://schemas.microsoft.com/office/drawing/2014/main" val="3317225354"/>
                    </a:ext>
                  </a:extLst>
                </a:gridCol>
                <a:gridCol w="1116000">
                  <a:extLst>
                    <a:ext uri="{9D8B030D-6E8A-4147-A177-3AD203B41FA5}">
                      <a16:colId xmlns:a16="http://schemas.microsoft.com/office/drawing/2014/main" val="562039396"/>
                    </a:ext>
                  </a:extLst>
                </a:gridCol>
                <a:gridCol w="1116000">
                  <a:extLst>
                    <a:ext uri="{9D8B030D-6E8A-4147-A177-3AD203B41FA5}">
                      <a16:colId xmlns:a16="http://schemas.microsoft.com/office/drawing/2014/main" val="511055299"/>
                    </a:ext>
                  </a:extLst>
                </a:gridCol>
                <a:gridCol w="1116000">
                  <a:extLst>
                    <a:ext uri="{9D8B030D-6E8A-4147-A177-3AD203B41FA5}">
                      <a16:colId xmlns:a16="http://schemas.microsoft.com/office/drawing/2014/main" val="1432594351"/>
                    </a:ext>
                  </a:extLst>
                </a:gridCol>
              </a:tblGrid>
              <a:tr h="0">
                <a:tc>
                  <a:txBody>
                    <a:bodyPr/>
                    <a:lstStyle/>
                    <a:p>
                      <a:endParaRPr kumimoji="1" lang="ja-JP" altLang="en-US"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2026</a:t>
                      </a:r>
                      <a:r>
                        <a:rPr kumimoji="1" lang="ja-JP" altLang="en-US" sz="1050" dirty="0">
                          <a:solidFill>
                            <a:schemeClr val="tx1"/>
                          </a:solidFill>
                          <a:latin typeface="メイリオ" panose="020B0604030504040204" pitchFamily="50" charset="-128"/>
                          <a:ea typeface="メイリオ" panose="020B0604030504040204" pitchFamily="50" charset="-128"/>
                        </a:rPr>
                        <a:t>年度</a:t>
                      </a:r>
                    </a:p>
                  </a:txBody>
                  <a:tcPr anchor="ctr"/>
                </a:tc>
                <a:tc gridSpan="2">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2027</a:t>
                      </a:r>
                      <a:r>
                        <a:rPr kumimoji="1" lang="ja-JP" altLang="en-US" sz="1050" dirty="0">
                          <a:solidFill>
                            <a:schemeClr val="tx1"/>
                          </a:solidFill>
                          <a:latin typeface="メイリオ" panose="020B0604030504040204" pitchFamily="50" charset="-128"/>
                          <a:ea typeface="メイリオ" panose="020B0604030504040204" pitchFamily="50" charset="-128"/>
                        </a:rPr>
                        <a:t>年度</a:t>
                      </a:r>
                    </a:p>
                  </a:txBody>
                  <a:tcPr anchor="ctr"/>
                </a:tc>
                <a:tc hMerge="1">
                  <a:txBody>
                    <a:bodyPr/>
                    <a:lstStyle/>
                    <a:p>
                      <a:endParaRPr kumimoji="1" lang="ja-JP" altLang="en-US"/>
                    </a:p>
                  </a:txBody>
                  <a:tcP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2028</a:t>
                      </a:r>
                      <a:r>
                        <a:rPr kumimoji="1" lang="ja-JP" altLang="en-US" sz="1050" dirty="0">
                          <a:solidFill>
                            <a:schemeClr val="tx1"/>
                          </a:solidFill>
                          <a:latin typeface="メイリオ" panose="020B0604030504040204" pitchFamily="50" charset="-128"/>
                          <a:ea typeface="メイリオ" panose="020B0604030504040204" pitchFamily="50" charset="-128"/>
                        </a:rPr>
                        <a:t>年度</a:t>
                      </a: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2029</a:t>
                      </a:r>
                      <a:r>
                        <a:rPr kumimoji="1" lang="ja-JP" altLang="en-US" sz="1050" dirty="0">
                          <a:solidFill>
                            <a:schemeClr val="tx1"/>
                          </a:solidFill>
                          <a:latin typeface="メイリオ" panose="020B0604030504040204" pitchFamily="50" charset="-128"/>
                          <a:ea typeface="メイリオ" panose="020B0604030504040204" pitchFamily="50" charset="-128"/>
                        </a:rPr>
                        <a:t>年度</a:t>
                      </a: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2030</a:t>
                      </a:r>
                      <a:r>
                        <a:rPr kumimoji="1" lang="ja-JP" altLang="en-US" sz="1050" dirty="0">
                          <a:solidFill>
                            <a:schemeClr val="tx1"/>
                          </a:solidFill>
                          <a:latin typeface="メイリオ" panose="020B0604030504040204" pitchFamily="50" charset="-128"/>
                          <a:ea typeface="メイリオ" panose="020B0604030504040204" pitchFamily="50" charset="-128"/>
                        </a:rPr>
                        <a:t>年度</a:t>
                      </a:r>
                    </a:p>
                  </a:txBody>
                  <a:tcPr anchor="ctr"/>
                </a:tc>
                <a:extLst>
                  <a:ext uri="{0D108BD9-81ED-4DB2-BD59-A6C34878D82A}">
                    <a16:rowId xmlns:a16="http://schemas.microsoft.com/office/drawing/2014/main" val="3250511336"/>
                  </a:ext>
                </a:extLst>
              </a:tr>
              <a:tr h="370840">
                <a:tc>
                  <a:txBody>
                    <a:bodyPr/>
                    <a:lstStyle/>
                    <a:p>
                      <a:r>
                        <a:rPr kumimoji="1" lang="ja-JP" altLang="en-US" sz="1100" dirty="0">
                          <a:solidFill>
                            <a:schemeClr val="tx1"/>
                          </a:solidFill>
                          <a:latin typeface="メイリオ" panose="020B0604030504040204" pitchFamily="50" charset="-128"/>
                          <a:ea typeface="メイリオ" panose="020B0604030504040204" pitchFamily="50" charset="-128"/>
                        </a:rPr>
                        <a:t>目標値</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メイリオ" panose="020B0604030504040204" pitchFamily="50" charset="-128"/>
                          <a:ea typeface="メイリオ" panose="020B0604030504040204" pitchFamily="50" charset="-128"/>
                        </a:rPr>
                        <a:t>(</a:t>
                      </a:r>
                      <a:r>
                        <a:rPr kumimoji="1" lang="ja-JP" altLang="en-US" sz="800" dirty="0">
                          <a:solidFill>
                            <a:schemeClr val="tx1"/>
                          </a:solidFill>
                          <a:latin typeface="メイリオ" panose="020B0604030504040204" pitchFamily="50" charset="-128"/>
                          <a:ea typeface="メイリオ" panose="020B0604030504040204" pitchFamily="50" charset="-128"/>
                        </a:rPr>
                        <a:t>延べ</a:t>
                      </a:r>
                      <a:r>
                        <a:rPr kumimoji="1" lang="en-US" altLang="ja-JP" sz="800" dirty="0">
                          <a:solidFill>
                            <a:schemeClr val="tx1"/>
                          </a:solidFill>
                          <a:latin typeface="メイリオ" panose="020B0604030504040204" pitchFamily="50" charset="-128"/>
                          <a:ea typeface="メイリオ" panose="020B0604030504040204" pitchFamily="50" charset="-128"/>
                        </a:rPr>
                        <a:t>/</a:t>
                      </a:r>
                      <a:r>
                        <a:rPr kumimoji="1" lang="ja-JP" altLang="en-US" sz="800" dirty="0">
                          <a:solidFill>
                            <a:schemeClr val="tx1"/>
                          </a:solidFill>
                          <a:latin typeface="メイリオ" panose="020B0604030504040204" pitchFamily="50" charset="-128"/>
                          <a:ea typeface="メイリオ" panose="020B0604030504040204" pitchFamily="50" charset="-128"/>
                        </a:rPr>
                        <a:t>年</a:t>
                      </a:r>
                      <a:r>
                        <a:rPr kumimoji="1" lang="en-US" altLang="ja-JP" sz="800" dirty="0">
                          <a:solidFill>
                            <a:schemeClr val="tx1"/>
                          </a:solidFill>
                          <a:latin typeface="メイリオ" panose="020B0604030504040204" pitchFamily="50" charset="-128"/>
                          <a:ea typeface="メイリオ" panose="020B0604030504040204" pitchFamily="50" charset="-128"/>
                        </a:rPr>
                        <a:t>)</a:t>
                      </a:r>
                      <a:endParaRPr kumimoji="1" lang="ja-JP" altLang="en-US" sz="80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1,400</a:t>
                      </a:r>
                      <a:r>
                        <a:rPr kumimoji="1" lang="ja-JP" altLang="en-US" sz="1050" dirty="0">
                          <a:solidFill>
                            <a:schemeClr val="tx1"/>
                          </a:solidFill>
                          <a:latin typeface="メイリオ" panose="020B0604030504040204" pitchFamily="50" charset="-128"/>
                          <a:ea typeface="メイリオ" panose="020B0604030504040204" pitchFamily="50" charset="-128"/>
                        </a:rPr>
                        <a:t>人</a:t>
                      </a:r>
                    </a:p>
                  </a:txBody>
                  <a:tcPr/>
                </a:tc>
                <a:tc gridSpan="2">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1,400</a:t>
                      </a:r>
                      <a:r>
                        <a:rPr kumimoji="1" lang="ja-JP" altLang="en-US" sz="1050" dirty="0">
                          <a:solidFill>
                            <a:schemeClr val="tx1"/>
                          </a:solidFill>
                          <a:latin typeface="メイリオ" panose="020B0604030504040204" pitchFamily="50" charset="-128"/>
                          <a:ea typeface="メイリオ" panose="020B0604030504040204" pitchFamily="50" charset="-128"/>
                        </a:rPr>
                        <a:t>人</a:t>
                      </a:r>
                    </a:p>
                  </a:txBody>
                  <a:tcPr/>
                </a:tc>
                <a:tc hMerge="1">
                  <a:txBody>
                    <a:bodyPr/>
                    <a:lstStyle/>
                    <a:p>
                      <a:endParaRPr kumimoji="1" lang="ja-JP" altLang="en-US"/>
                    </a:p>
                  </a:txBody>
                  <a:tcP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1,400</a:t>
                      </a:r>
                      <a:r>
                        <a:rPr kumimoji="1" lang="ja-JP" altLang="en-US" sz="1050" dirty="0">
                          <a:solidFill>
                            <a:schemeClr val="tx1"/>
                          </a:solidFill>
                          <a:latin typeface="メイリオ" panose="020B0604030504040204" pitchFamily="50" charset="-128"/>
                          <a:ea typeface="メイリオ" panose="020B0604030504040204" pitchFamily="50" charset="-128"/>
                        </a:rPr>
                        <a:t>人</a:t>
                      </a:r>
                    </a:p>
                  </a:txBody>
                  <a:tcP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1,400</a:t>
                      </a:r>
                      <a:r>
                        <a:rPr kumimoji="1" lang="ja-JP" altLang="en-US" sz="1050" dirty="0">
                          <a:solidFill>
                            <a:schemeClr val="tx1"/>
                          </a:solidFill>
                          <a:latin typeface="メイリオ" panose="020B0604030504040204" pitchFamily="50" charset="-128"/>
                          <a:ea typeface="メイリオ" panose="020B0604030504040204" pitchFamily="50" charset="-128"/>
                        </a:rPr>
                        <a:t>人</a:t>
                      </a:r>
                    </a:p>
                  </a:txBody>
                  <a:tcP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1,400</a:t>
                      </a:r>
                      <a:r>
                        <a:rPr kumimoji="1" lang="ja-JP" altLang="en-US" sz="1050" dirty="0">
                          <a:solidFill>
                            <a:schemeClr val="tx1"/>
                          </a:solidFill>
                          <a:latin typeface="メイリオ" panose="020B0604030504040204" pitchFamily="50" charset="-128"/>
                          <a:ea typeface="メイリオ" panose="020B0604030504040204" pitchFamily="50" charset="-128"/>
                        </a:rPr>
                        <a:t>人</a:t>
                      </a:r>
                      <a:endParaRPr kumimoji="1" lang="en-US" altLang="ja-JP" sz="1050" dirty="0">
                        <a:solidFill>
                          <a:schemeClr val="tx1"/>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573225362"/>
                  </a:ext>
                </a:extLst>
              </a:tr>
              <a:tr h="639056">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メイリオ" panose="020B0604030504040204" pitchFamily="50" charset="-128"/>
                          <a:ea typeface="メイリオ" panose="020B0604030504040204" pitchFamily="50" charset="-128"/>
                        </a:rPr>
                        <a:t>&lt; 2025</a:t>
                      </a:r>
                      <a:r>
                        <a:rPr kumimoji="1" lang="ja-JP" altLang="en-US" sz="1200" dirty="0">
                          <a:solidFill>
                            <a:schemeClr val="tx1"/>
                          </a:solidFill>
                          <a:latin typeface="メイリオ" panose="020B0604030504040204" pitchFamily="50" charset="-128"/>
                          <a:ea typeface="メイリオ" panose="020B0604030504040204" pitchFamily="50" charset="-128"/>
                        </a:rPr>
                        <a:t>年度 見込み </a:t>
                      </a:r>
                      <a:r>
                        <a:rPr kumimoji="1" lang="en-US" altLang="ja-JP" sz="1200" dirty="0">
                          <a:solidFill>
                            <a:schemeClr val="tx1"/>
                          </a:solidFill>
                          <a:latin typeface="メイリオ" panose="020B0604030504040204" pitchFamily="50" charset="-128"/>
                          <a:ea typeface="メイリオ" panose="020B0604030504040204" pitchFamily="50" charset="-128"/>
                        </a:rPr>
                        <a:t>&gt;</a:t>
                      </a:r>
                    </a:p>
                    <a:p>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rPr>
                        <a:t>延べ　</a:t>
                      </a:r>
                      <a:r>
                        <a:rPr lang="en-US" altLang="ja-JP" sz="1050" dirty="0">
                          <a:solidFill>
                            <a:schemeClr val="tx1"/>
                          </a:solidFill>
                          <a:latin typeface="メイリオ" panose="020B0604030504040204" pitchFamily="50" charset="-128"/>
                          <a:ea typeface="メイリオ" panose="020B0604030504040204" pitchFamily="50" charset="-128"/>
                        </a:rPr>
                        <a:t>1,400</a:t>
                      </a:r>
                      <a:r>
                        <a:rPr lang="ja-JP" altLang="en-US" sz="1050" dirty="0">
                          <a:solidFill>
                            <a:schemeClr val="tx1"/>
                          </a:solidFill>
                          <a:latin typeface="メイリオ" panose="020B0604030504040204" pitchFamily="50" charset="-128"/>
                          <a:ea typeface="メイリオ" panose="020B0604030504040204" pitchFamily="50" charset="-128"/>
                        </a:rPr>
                        <a:t>人</a:t>
                      </a:r>
                      <a:r>
                        <a:rPr lang="en-US" altLang="ja-JP" sz="1050" dirty="0">
                          <a:solidFill>
                            <a:schemeClr val="tx1"/>
                          </a:solidFill>
                          <a:latin typeface="メイリオ" panose="020B0604030504040204" pitchFamily="50" charset="-128"/>
                          <a:ea typeface="メイリオ" panose="020B0604030504040204" pitchFamily="50" charset="-128"/>
                        </a:rPr>
                        <a:t>/</a:t>
                      </a:r>
                      <a:r>
                        <a:rPr lang="ja-JP" altLang="en-US" sz="1050" dirty="0">
                          <a:solidFill>
                            <a:schemeClr val="tx1"/>
                          </a:solidFill>
                          <a:latin typeface="メイリオ" panose="020B0604030504040204" pitchFamily="50" charset="-128"/>
                          <a:ea typeface="メイリオ" panose="020B0604030504040204" pitchFamily="50" charset="-128"/>
                        </a:rPr>
                        <a:t>年</a:t>
                      </a:r>
                      <a:endParaRPr lang="en-US" altLang="ja-JP" sz="1050" dirty="0">
                        <a:solidFill>
                          <a:schemeClr val="tx1"/>
                        </a:solidFill>
                        <a:latin typeface="メイリオ" panose="020B0604030504040204" pitchFamily="50" charset="-128"/>
                        <a:ea typeface="メイリオ" panose="020B0604030504040204" pitchFamily="50" charset="-128"/>
                      </a:endParaRPr>
                    </a:p>
                  </a:txBody>
                  <a:tcPr anchor="ctr">
                    <a:lnR w="12700" cap="flat" cmpd="sng" algn="ctr">
                      <a:solidFill>
                        <a:schemeClr val="tx1"/>
                      </a:solidFill>
                      <a:prstDash val="dot"/>
                      <a:round/>
                      <a:headEnd type="none" w="med" len="med"/>
                      <a:tailEnd type="none" w="med" len="med"/>
                    </a:lnR>
                  </a:tcPr>
                </a:tc>
                <a:tc hMerge="1">
                  <a:txBody>
                    <a:bodyPr/>
                    <a:lstStyle/>
                    <a:p>
                      <a:pPr algn="r"/>
                      <a:r>
                        <a:rPr kumimoji="1" lang="en-US" altLang="ja-JP" dirty="0">
                          <a:latin typeface="メイリオ" panose="020B0604030504040204" pitchFamily="50" charset="-128"/>
                          <a:ea typeface="メイリオ" panose="020B0604030504040204" pitchFamily="50" charset="-128"/>
                        </a:rPr>
                        <a:t>85</a:t>
                      </a:r>
                      <a:r>
                        <a:rPr kumimoji="1" lang="ja-JP" altLang="en-US" sz="1050" dirty="0">
                          <a:latin typeface="メイリオ" panose="020B0604030504040204" pitchFamily="50" charset="-128"/>
                          <a:ea typeface="メイリオ" panose="020B0604030504040204" pitchFamily="50" charset="-128"/>
                        </a:rPr>
                        <a:t>件</a:t>
                      </a:r>
                    </a:p>
                  </a:txBody>
                  <a:tcPr anchor="ctr"/>
                </a:tc>
                <a:tc hMerge="1">
                  <a:txBody>
                    <a:bodyPr/>
                    <a:lstStyle/>
                    <a:p>
                      <a:pPr algn="r"/>
                      <a:r>
                        <a:rPr kumimoji="1" lang="en-US" altLang="ja-JP" dirty="0">
                          <a:latin typeface="メイリオ" panose="020B0604030504040204" pitchFamily="50" charset="-128"/>
                          <a:ea typeface="メイリオ" panose="020B0604030504040204" pitchFamily="50" charset="-128"/>
                        </a:rPr>
                        <a:t>95</a:t>
                      </a:r>
                      <a:r>
                        <a:rPr kumimoji="1" lang="ja-JP" altLang="en-US" sz="1050" dirty="0">
                          <a:latin typeface="メイリオ" panose="020B0604030504040204" pitchFamily="50" charset="-128"/>
                          <a:ea typeface="メイリオ" panose="020B0604030504040204" pitchFamily="50" charset="-128"/>
                        </a:rPr>
                        <a:t>件</a:t>
                      </a:r>
                    </a:p>
                  </a:txBody>
                  <a:tcPr anchor="ctr"/>
                </a:tc>
                <a:tc gridSpan="4">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メイリオ" panose="020B0604030504040204" pitchFamily="50" charset="-128"/>
                          <a:ea typeface="メイリオ" panose="020B0604030504040204" pitchFamily="50" charset="-128"/>
                        </a:rPr>
                        <a:t>&lt; </a:t>
                      </a:r>
                      <a:r>
                        <a:rPr kumimoji="1" lang="ja-JP" altLang="en-US" sz="1200" dirty="0">
                          <a:solidFill>
                            <a:schemeClr val="tx1"/>
                          </a:solidFill>
                          <a:latin typeface="メイリオ" panose="020B0604030504040204" pitchFamily="50" charset="-128"/>
                          <a:ea typeface="メイリオ" panose="020B0604030504040204" pitchFamily="50" charset="-128"/>
                        </a:rPr>
                        <a:t>指標の内容 </a:t>
                      </a:r>
                      <a:r>
                        <a:rPr kumimoji="1" lang="en-US" altLang="ja-JP" sz="1200" dirty="0">
                          <a:solidFill>
                            <a:schemeClr val="tx1"/>
                          </a:solidFill>
                          <a:latin typeface="メイリオ" panose="020B0604030504040204" pitchFamily="50" charset="-128"/>
                          <a:ea typeface="メイリオ" panose="020B0604030504040204" pitchFamily="50" charset="-128"/>
                        </a:rPr>
                        <a:t>&gt;</a:t>
                      </a:r>
                    </a:p>
                    <a:p>
                      <a:r>
                        <a:rPr kumimoji="1" lang="ja-JP" altLang="en-US" sz="1200" dirty="0">
                          <a:solidFill>
                            <a:schemeClr val="tx1"/>
                          </a:solidFill>
                          <a:latin typeface="メイリオ" panose="020B0604030504040204" pitchFamily="50" charset="-128"/>
                          <a:ea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rPr>
                        <a:t>通常窓口の現金求人数</a:t>
                      </a:r>
                      <a:endParaRPr kumimoji="1" lang="en-US" altLang="ja-JP" sz="105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dot"/>
                      <a:round/>
                      <a:headEnd type="none" w="med" len="med"/>
                      <a:tailEnd type="none" w="med" len="med"/>
                    </a:lnL>
                  </a:tcPr>
                </a:tc>
                <a:tc hMerge="1">
                  <a:txBody>
                    <a:bodyPr/>
                    <a:lstStyle/>
                    <a:p>
                      <a:pPr algn="r"/>
                      <a:r>
                        <a:rPr kumimoji="1" lang="en-US" altLang="ja-JP" dirty="0">
                          <a:latin typeface="メイリオ" panose="020B0604030504040204" pitchFamily="50" charset="-128"/>
                          <a:ea typeface="メイリオ" panose="020B0604030504040204" pitchFamily="50" charset="-128"/>
                        </a:rPr>
                        <a:t>105</a:t>
                      </a:r>
                      <a:r>
                        <a:rPr kumimoji="1" lang="ja-JP" altLang="en-US" sz="1050" dirty="0">
                          <a:latin typeface="メイリオ" panose="020B0604030504040204" pitchFamily="50" charset="-128"/>
                          <a:ea typeface="メイリオ" panose="020B0604030504040204" pitchFamily="50" charset="-128"/>
                        </a:rPr>
                        <a:t>件</a:t>
                      </a:r>
                    </a:p>
                  </a:txBody>
                  <a:tcPr anchor="ctr"/>
                </a:tc>
                <a:tc hMerge="1">
                  <a:txBody>
                    <a:bodyPr/>
                    <a:lstStyle/>
                    <a:p>
                      <a:pPr algn="r"/>
                      <a:r>
                        <a:rPr kumimoji="1" lang="en-US" altLang="ja-JP" dirty="0">
                          <a:latin typeface="メイリオ" panose="020B0604030504040204" pitchFamily="50" charset="-128"/>
                          <a:ea typeface="メイリオ" panose="020B0604030504040204" pitchFamily="50" charset="-128"/>
                        </a:rPr>
                        <a:t>115</a:t>
                      </a:r>
                      <a:r>
                        <a:rPr kumimoji="1" lang="ja-JP" altLang="en-US" sz="1050" dirty="0">
                          <a:latin typeface="メイリオ" panose="020B0604030504040204" pitchFamily="50" charset="-128"/>
                          <a:ea typeface="メイリオ" panose="020B0604030504040204" pitchFamily="50" charset="-128"/>
                        </a:rPr>
                        <a:t>件</a:t>
                      </a:r>
                    </a:p>
                  </a:txBody>
                  <a:tcPr anchor="ctr"/>
                </a:tc>
                <a:tc hMerge="1">
                  <a:txBody>
                    <a:bodyPr/>
                    <a:lstStyle/>
                    <a:p>
                      <a:pPr algn="r"/>
                      <a:r>
                        <a:rPr kumimoji="1" lang="en-US" altLang="ja-JP" sz="1350" dirty="0">
                          <a:latin typeface="メイリオ" panose="020B0604030504040204" pitchFamily="50" charset="-128"/>
                          <a:ea typeface="メイリオ" panose="020B0604030504040204" pitchFamily="50" charset="-128"/>
                        </a:rPr>
                        <a:t>125</a:t>
                      </a:r>
                      <a:r>
                        <a:rPr kumimoji="1" lang="ja-JP" altLang="en-US" sz="1050" dirty="0">
                          <a:latin typeface="メイリオ" panose="020B0604030504040204" pitchFamily="50" charset="-128"/>
                          <a:ea typeface="メイリオ" panose="020B0604030504040204" pitchFamily="50" charset="-128"/>
                        </a:rPr>
                        <a:t>件</a:t>
                      </a:r>
                    </a:p>
                  </a:txBody>
                  <a:tcPr anchor="ctr"/>
                </a:tc>
                <a:extLst>
                  <a:ext uri="{0D108BD9-81ED-4DB2-BD59-A6C34878D82A}">
                    <a16:rowId xmlns:a16="http://schemas.microsoft.com/office/drawing/2014/main" val="2799394630"/>
                  </a:ext>
                </a:extLst>
              </a:tr>
            </a:tbl>
          </a:graphicData>
        </a:graphic>
      </p:graphicFrame>
    </p:spTree>
    <p:extLst>
      <p:ext uri="{BB962C8B-B14F-4D97-AF65-F5344CB8AC3E}">
        <p14:creationId xmlns:p14="http://schemas.microsoft.com/office/powerpoint/2010/main" val="3371248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0" y="0"/>
            <a:ext cx="1907704"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対応方針</a:t>
            </a: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r>
              <a:rPr lang="ja-JP" altLang="en-US" sz="1600" b="1" dirty="0">
                <a:solidFill>
                  <a:schemeClr val="tx1"/>
                </a:solidFill>
                <a:latin typeface="メイリオ" panose="020B0604030504040204" pitchFamily="50" charset="-128"/>
                <a:ea typeface="メイリオ" panose="020B0604030504040204" pitchFamily="50" charset="-128"/>
              </a:rPr>
              <a:t>と成果指標</a:t>
            </a: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kumimoji="1" lang="ja-JP" altLang="en-US" sz="1600" b="1" dirty="0">
              <a:latin typeface="メイリオ" panose="020B0604030504040204" pitchFamily="50" charset="-128"/>
              <a:ea typeface="メイリオ" panose="020B0604030504040204" pitchFamily="50" charset="-128"/>
            </a:endParaRPr>
          </a:p>
        </p:txBody>
      </p:sp>
      <p:sp>
        <p:nvSpPr>
          <p:cNvPr id="18" name="正方形/長方形 17"/>
          <p:cNvSpPr/>
          <p:nvPr/>
        </p:nvSpPr>
        <p:spPr>
          <a:xfrm>
            <a:off x="2267745" y="2564904"/>
            <a:ext cx="6552727" cy="4093876"/>
          </a:xfrm>
          <a:prstGeom prst="rect">
            <a:avLst/>
          </a:prstGeom>
          <a:solidFill>
            <a:schemeClr val="accent6">
              <a:lumMod val="40000"/>
              <a:lumOff val="60000"/>
            </a:schemeClr>
          </a:solidFill>
          <a:ln w="31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p>
          <a:p>
            <a:pPr algn="l">
              <a:spcAft>
                <a:spcPts val="0"/>
              </a:spcAft>
            </a:pP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spcAft>
                <a:spcPts val="0"/>
              </a:spcAft>
            </a:pPr>
            <a:endPar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spcAft>
                <a:spcPts val="0"/>
              </a:spcAft>
            </a:pP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spcAft>
                <a:spcPts val="0"/>
              </a:spcAft>
            </a:pPr>
            <a:endPar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6" name="テキスト ボックス 101"/>
          <p:cNvSpPr txBox="1"/>
          <p:nvPr/>
        </p:nvSpPr>
        <p:spPr>
          <a:xfrm>
            <a:off x="2336790" y="2975524"/>
            <a:ext cx="6480720" cy="51210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400" u="sng" kern="100" dirty="0">
                <a:effectLst/>
                <a:latin typeface="メイリオ" panose="020B0604030504040204" pitchFamily="50" charset="-128"/>
                <a:ea typeface="メイリオ" panose="020B0604030504040204" pitchFamily="50" charset="-128"/>
                <a:cs typeface="Times New Roman" panose="02020603050405020304" pitchFamily="18" charset="0"/>
              </a:rPr>
              <a:t>日雇労働者だけでない様々な労働者が安心して就労できる環境づくり</a:t>
            </a:r>
            <a:endParaRPr lang="en-US" altLang="ja-JP" sz="1400" u="sng"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ctr">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（事業所支援・定着支援）</a:t>
            </a:r>
          </a:p>
          <a:p>
            <a:pPr algn="ctr">
              <a:spcAft>
                <a:spcPts val="0"/>
              </a:spcAft>
            </a:pPr>
            <a:r>
              <a:rPr 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2" name="ホームベース 11"/>
          <p:cNvSpPr/>
          <p:nvPr/>
        </p:nvSpPr>
        <p:spPr>
          <a:xfrm rot="5400000">
            <a:off x="4663098" y="-1342618"/>
            <a:ext cx="1762019" cy="6552728"/>
          </a:xfrm>
          <a:prstGeom prst="homePlate">
            <a:avLst>
              <a:gd name="adj" fmla="val 13974"/>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3" name="テキスト ボックス 108"/>
          <p:cNvSpPr txBox="1"/>
          <p:nvPr/>
        </p:nvSpPr>
        <p:spPr>
          <a:xfrm>
            <a:off x="4283968" y="1104431"/>
            <a:ext cx="2448272" cy="333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400" u="sng"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求職者の受け皿を確保</a:t>
            </a:r>
            <a:endParaRPr lang="ja-JP" sz="1400" u="sng"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ctr">
              <a:spcAft>
                <a:spcPts val="0"/>
              </a:spcAft>
            </a:pPr>
            <a:r>
              <a:rPr 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4" name="正方形/長方形 13"/>
          <p:cNvSpPr/>
          <p:nvPr/>
        </p:nvSpPr>
        <p:spPr>
          <a:xfrm>
            <a:off x="2395252" y="1340769"/>
            <a:ext cx="6181725" cy="1203822"/>
          </a:xfrm>
          <a:prstGeom prst="rect">
            <a:avLst/>
          </a:prstGeom>
          <a:noFill/>
          <a:ln w="31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4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・日本語が未熟な留学生や高齢</a:t>
            </a:r>
            <a:r>
              <a:rPr lang="ja-JP" altLang="en-US"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化により</a:t>
            </a:r>
            <a:r>
              <a:rPr 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日雇労働からの転職など地域の</a:t>
            </a:r>
            <a:endParaRPr lang="en-US" alt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altLang="en-US"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特色に特化した求人開拓</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・増加する外国人の就労支援として地域等との連携による職業訓練等の</a:t>
            </a:r>
            <a:endParaRPr lang="en-US" alt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en-US" altLang="ja-JP" sz="14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必要性の高まり</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5" name="二等辺三角形 14"/>
          <p:cNvSpPr/>
          <p:nvPr/>
        </p:nvSpPr>
        <p:spPr>
          <a:xfrm rot="16200000">
            <a:off x="391479" y="5362971"/>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rot="5400000">
            <a:off x="392401" y="-390559"/>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899592" y="6480109"/>
            <a:ext cx="936104" cy="261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latin typeface="メイリオ" panose="020B0604030504040204" pitchFamily="50" charset="-128"/>
                <a:ea typeface="メイリオ" panose="020B0604030504040204" pitchFamily="50" charset="-128"/>
              </a:rPr>
              <a:t>14</a:t>
            </a:r>
            <a:r>
              <a:rPr lang="ja-JP" altLang="en-US" sz="1600" dirty="0">
                <a:solidFill>
                  <a:schemeClr val="tx1"/>
                </a:solidFill>
                <a:latin typeface="メイリオ" panose="020B0604030504040204" pitchFamily="50" charset="-128"/>
                <a:ea typeface="メイリオ" panose="020B0604030504040204" pitchFamily="50" charset="-128"/>
              </a:rPr>
              <a:t> </a:t>
            </a:r>
            <a:r>
              <a:rPr lang="en-US" altLang="ja-JP" sz="1600" dirty="0">
                <a:solidFill>
                  <a:schemeClr val="tx1"/>
                </a:solidFill>
                <a:latin typeface="メイリオ" panose="020B0604030504040204" pitchFamily="50" charset="-128"/>
                <a:ea typeface="メイリオ" panose="020B0604030504040204" pitchFamily="50" charset="-128"/>
              </a:rPr>
              <a:t>/ 19</a:t>
            </a:r>
            <a:endParaRPr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23" name="ホームベース 22"/>
          <p:cNvSpPr/>
          <p:nvPr/>
        </p:nvSpPr>
        <p:spPr>
          <a:xfrm>
            <a:off x="2001697" y="188641"/>
            <a:ext cx="3794439" cy="504056"/>
          </a:xfrm>
          <a:prstGeom prst="homePlate">
            <a:avLst/>
          </a:prstGeom>
          <a:solidFill>
            <a:srgbClr val="92D0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123728" y="306733"/>
            <a:ext cx="3672408"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安心して就労できる環境づくり</a:t>
            </a:r>
          </a:p>
        </p:txBody>
      </p:sp>
      <p:sp>
        <p:nvSpPr>
          <p:cNvPr id="22" name="右カーブ矢印 21"/>
          <p:cNvSpPr/>
          <p:nvPr/>
        </p:nvSpPr>
        <p:spPr>
          <a:xfrm>
            <a:off x="2001697" y="1176438"/>
            <a:ext cx="554079" cy="2090545"/>
          </a:xfrm>
          <a:prstGeom prst="curv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正方形/長方形 27"/>
          <p:cNvSpPr/>
          <p:nvPr/>
        </p:nvSpPr>
        <p:spPr>
          <a:xfrm>
            <a:off x="1953750" y="2545159"/>
            <a:ext cx="662436" cy="307777"/>
          </a:xfrm>
          <a:prstGeom prst="rect">
            <a:avLst/>
          </a:prstGeom>
          <a:solidFill>
            <a:schemeClr val="bg1"/>
          </a:solidFill>
          <a:ln>
            <a:solidFill>
              <a:schemeClr val="tx1"/>
            </a:solidFill>
            <a:prstDash val="sysDot"/>
          </a:ln>
        </p:spPr>
        <p:txBody>
          <a:bodyPr wrap="square">
            <a:spAutoFit/>
          </a:bodyPr>
          <a:lstStyle/>
          <a:p>
            <a:pPr algn="ctr"/>
            <a:r>
              <a:rPr lang="ja-JP" altLang="en-US" sz="1400" u="sng" dirty="0">
                <a:latin typeface="メイリオ" panose="020B0604030504040204" pitchFamily="50" charset="-128"/>
                <a:ea typeface="メイリオ" panose="020B0604030504040204" pitchFamily="50" charset="-128"/>
              </a:rPr>
              <a:t>対応</a:t>
            </a:r>
            <a:endParaRPr lang="en-US" altLang="ja-JP" sz="1400" u="sng" dirty="0">
              <a:latin typeface="メイリオ" panose="020B0604030504040204" pitchFamily="50" charset="-128"/>
              <a:ea typeface="メイリオ" panose="020B0604030504040204" pitchFamily="50" charset="-128"/>
            </a:endParaRPr>
          </a:p>
        </p:txBody>
      </p:sp>
      <p:sp>
        <p:nvSpPr>
          <p:cNvPr id="25" name="テキスト ボックス 14"/>
          <p:cNvSpPr txBox="1"/>
          <p:nvPr/>
        </p:nvSpPr>
        <p:spPr>
          <a:xfrm>
            <a:off x="2264782" y="3511758"/>
            <a:ext cx="6552728" cy="93791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地域事業所の就労正常化</a:t>
            </a:r>
          </a:p>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 センターナビの活用や前日紹介による求人の効率化を後押し</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労働条件の明示や雇用保険等の加入による人材確保の援助</a:t>
            </a:r>
          </a:p>
        </p:txBody>
      </p:sp>
      <p:sp>
        <p:nvSpPr>
          <p:cNvPr id="27" name="テキスト ボックス 14"/>
          <p:cNvSpPr txBox="1"/>
          <p:nvPr/>
        </p:nvSpPr>
        <p:spPr>
          <a:xfrm>
            <a:off x="2264782" y="4407813"/>
            <a:ext cx="6552728" cy="71950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多様な支援を必要とする利用者の積極的受入事業所の開拓</a:t>
            </a:r>
          </a:p>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 短時間、短日数、シンプルな労働等の就労内容の多様化をサポート</a:t>
            </a:r>
          </a:p>
        </p:txBody>
      </p:sp>
      <p:sp>
        <p:nvSpPr>
          <p:cNvPr id="29" name="テキスト ボックス 14"/>
          <p:cNvSpPr txBox="1"/>
          <p:nvPr/>
        </p:nvSpPr>
        <p:spPr>
          <a:xfrm>
            <a:off x="2267743" y="5034021"/>
            <a:ext cx="6552728" cy="71950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刑余者の積極的受入事業所の開拓</a:t>
            </a:r>
          </a:p>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 ハローワークの助成金取得などの支援による積極的受入事業所の拡大</a:t>
            </a:r>
          </a:p>
        </p:txBody>
      </p:sp>
      <p:sp>
        <p:nvSpPr>
          <p:cNvPr id="30" name="テキスト ボックス 14"/>
          <p:cNvSpPr txBox="1"/>
          <p:nvPr/>
        </p:nvSpPr>
        <p:spPr>
          <a:xfrm>
            <a:off x="2267744" y="5695625"/>
            <a:ext cx="6552728" cy="114154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外国人労働者の積極的受入事業所の開拓</a:t>
            </a:r>
          </a:p>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 外国人労働者が安心して働ける事業所の環境改善のサポート</a:t>
            </a:r>
          </a:p>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個々のニーズに従って柔軟に対応</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新規</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6" name="正方形/長方形 25"/>
          <p:cNvSpPr/>
          <p:nvPr/>
        </p:nvSpPr>
        <p:spPr>
          <a:xfrm>
            <a:off x="35496" y="44624"/>
            <a:ext cx="1307814"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3000" dirty="0">
                <a:latin typeface="メイリオ" panose="020B0604030504040204" pitchFamily="50" charset="-128"/>
                <a:ea typeface="メイリオ" panose="020B0604030504040204" pitchFamily="50" charset="-128"/>
              </a:rPr>
              <a:t>04</a:t>
            </a:r>
            <a:r>
              <a:rPr lang="en-US" altLang="ja-JP" sz="2400" dirty="0">
                <a:latin typeface="メイリオ" panose="020B0604030504040204" pitchFamily="50" charset="-128"/>
                <a:ea typeface="メイリオ" panose="020B0604030504040204" pitchFamily="50" charset="-128"/>
              </a:rPr>
              <a:t>-02</a:t>
            </a:r>
            <a:endParaRPr kumimoji="1" lang="ja-JP" altLang="en-US" sz="2400" dirty="0">
              <a:latin typeface="メイリオ" panose="020B0604030504040204" pitchFamily="50" charset="-128"/>
              <a:ea typeface="メイリオ" panose="020B0604030504040204" pitchFamily="50" charset="-128"/>
            </a:endParaRPr>
          </a:p>
        </p:txBody>
      </p:sp>
      <p:sp>
        <p:nvSpPr>
          <p:cNvPr id="37" name="テキスト ボックス 10"/>
          <p:cNvSpPr txBox="1"/>
          <p:nvPr/>
        </p:nvSpPr>
        <p:spPr>
          <a:xfrm>
            <a:off x="57802" y="2792587"/>
            <a:ext cx="1848952" cy="143768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100" noProof="0" dirty="0">
                <a:latin typeface="メイリオ" panose="020B0604030504040204" pitchFamily="50" charset="-128"/>
                <a:ea typeface="メイリオ" panose="020B0604030504040204" pitchFamily="50" charset="-128"/>
                <a:cs typeface="Times New Roman" panose="02020603050405020304" pitchFamily="18" charset="0"/>
              </a:rPr>
              <a:t>安心して就労</a:t>
            </a:r>
            <a:endParaRPr kumimoji="0" lang="en-US" altLang="ja-JP" sz="1400" kern="100" noProof="0" dirty="0">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100" noProof="0" dirty="0">
                <a:latin typeface="メイリオ" panose="020B0604030504040204" pitchFamily="50" charset="-128"/>
                <a:ea typeface="メイリオ" panose="020B0604030504040204" pitchFamily="50" charset="-128"/>
                <a:cs typeface="Times New Roman" panose="02020603050405020304" pitchFamily="18" charset="0"/>
              </a:rPr>
              <a:t>できる環境づくり</a:t>
            </a:r>
            <a:endParaRPr kumimoji="0" lang="ja-JP" altLang="en-US" sz="1400" b="0" i="0"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8" name="大かっこ 37"/>
          <p:cNvSpPr/>
          <p:nvPr/>
        </p:nvSpPr>
        <p:spPr>
          <a:xfrm>
            <a:off x="107504" y="2708920"/>
            <a:ext cx="1713828" cy="778706"/>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920717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p:cNvSpPr/>
          <p:nvPr/>
        </p:nvSpPr>
        <p:spPr>
          <a:xfrm>
            <a:off x="0" y="0"/>
            <a:ext cx="1907704"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対応方針</a:t>
            </a: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r>
              <a:rPr lang="ja-JP" altLang="en-US" sz="1600" b="1" dirty="0">
                <a:solidFill>
                  <a:schemeClr val="tx1"/>
                </a:solidFill>
                <a:latin typeface="メイリオ" panose="020B0604030504040204" pitchFamily="50" charset="-128"/>
                <a:ea typeface="メイリオ" panose="020B0604030504040204" pitchFamily="50" charset="-128"/>
              </a:rPr>
              <a:t>と成果指標</a:t>
            </a: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kumimoji="1" lang="ja-JP" altLang="en-US" sz="1600" b="1" dirty="0">
              <a:latin typeface="メイリオ" panose="020B0604030504040204" pitchFamily="50" charset="-128"/>
              <a:ea typeface="メイリオ" panose="020B0604030504040204" pitchFamily="50" charset="-128"/>
            </a:endParaRPr>
          </a:p>
        </p:txBody>
      </p:sp>
      <p:sp>
        <p:nvSpPr>
          <p:cNvPr id="5" name="二等辺三角形 4"/>
          <p:cNvSpPr/>
          <p:nvPr/>
        </p:nvSpPr>
        <p:spPr>
          <a:xfrm rot="16200000">
            <a:off x="391479" y="5362971"/>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二等辺三角形 8"/>
          <p:cNvSpPr/>
          <p:nvPr/>
        </p:nvSpPr>
        <p:spPr>
          <a:xfrm rot="5400000">
            <a:off x="392401" y="-390559"/>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99592" y="6480109"/>
            <a:ext cx="936104" cy="261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latin typeface="メイリオ" panose="020B0604030504040204" pitchFamily="50" charset="-128"/>
                <a:ea typeface="メイリオ" panose="020B0604030504040204" pitchFamily="50" charset="-128"/>
              </a:rPr>
              <a:t>15 / 19</a:t>
            </a:r>
            <a:endParaRPr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2" name="ホームベース 11"/>
          <p:cNvSpPr/>
          <p:nvPr/>
        </p:nvSpPr>
        <p:spPr>
          <a:xfrm>
            <a:off x="1969975" y="72561"/>
            <a:ext cx="6192688" cy="591573"/>
          </a:xfrm>
          <a:prstGeom prst="homePlate">
            <a:avLst/>
          </a:prstGeom>
          <a:solidFill>
            <a:srgbClr val="92D0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dirty="0">
                <a:solidFill>
                  <a:schemeClr val="tx1"/>
                </a:solidFill>
                <a:latin typeface="メイリオ" panose="020B0604030504040204" pitchFamily="50" charset="-128"/>
                <a:ea typeface="メイリオ" panose="020B0604030504040204" pitchFamily="50" charset="-128"/>
              </a:rPr>
              <a:t>成果指標：外国人も働きやすい職場環境の整備を行</a:t>
            </a:r>
            <a:r>
              <a:rPr lang="ja-JP" altLang="en-US" dirty="0">
                <a:solidFill>
                  <a:schemeClr val="tx1"/>
                </a:solidFill>
                <a:latin typeface="メイリオ" panose="020B0604030504040204" pitchFamily="50" charset="-128"/>
                <a:ea typeface="メイリオ" panose="020B0604030504040204" pitchFamily="50" charset="-128"/>
              </a:rPr>
              <a:t>って　　</a:t>
            </a:r>
            <a:endParaRPr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　　　　　いる事業者を確保</a:t>
            </a:r>
          </a:p>
        </p:txBody>
      </p:sp>
      <p:sp>
        <p:nvSpPr>
          <p:cNvPr id="13" name="正方形/長方形 12"/>
          <p:cNvSpPr/>
          <p:nvPr/>
        </p:nvSpPr>
        <p:spPr>
          <a:xfrm>
            <a:off x="2152238" y="737705"/>
            <a:ext cx="6624736" cy="1096563"/>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日雇求人の開拓に加え、多様な求職者にも対応可能な求人の確保に努めている。その中で、あい</a:t>
            </a:r>
            <a:r>
              <a:rPr lang="ja-JP" altLang="en-US" sz="1400" dirty="0" err="1">
                <a:solidFill>
                  <a:schemeClr val="tx1"/>
                </a:solidFill>
                <a:latin typeface="メイリオ" panose="020B0604030504040204" pitchFamily="50" charset="-128"/>
                <a:ea typeface="メイリオ" panose="020B0604030504040204" pitchFamily="50" charset="-128"/>
              </a:rPr>
              <a:t>りん</a:t>
            </a:r>
            <a:r>
              <a:rPr lang="ja-JP" altLang="en-US" sz="1400" dirty="0">
                <a:solidFill>
                  <a:schemeClr val="tx1"/>
                </a:solidFill>
                <a:latin typeface="メイリオ" panose="020B0604030504040204" pitchFamily="50" charset="-128"/>
                <a:ea typeface="メイリオ" panose="020B0604030504040204" pitchFamily="50" charset="-128"/>
              </a:rPr>
              <a:t>地域を含む西成区の人口動態からみえる、外国人の増加にも着目し、生活困窮に陥った外国人を受け入れる際に、登録支援機関として培ったノウハウを生かし、関係機関とも連携しつつ、働きやすい職場環境の整備をサポートし、外国人も働きやすい事業者の確保を図る。</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45" name="正方形/長方形 44"/>
          <p:cNvSpPr/>
          <p:nvPr/>
        </p:nvSpPr>
        <p:spPr>
          <a:xfrm>
            <a:off x="35496" y="44624"/>
            <a:ext cx="1307814"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3000" dirty="0">
                <a:latin typeface="メイリオ" panose="020B0604030504040204" pitchFamily="50" charset="-128"/>
                <a:ea typeface="メイリオ" panose="020B0604030504040204" pitchFamily="50" charset="-128"/>
              </a:rPr>
              <a:t>04</a:t>
            </a:r>
            <a:r>
              <a:rPr lang="en-US" altLang="ja-JP" sz="2400" dirty="0">
                <a:latin typeface="メイリオ" panose="020B0604030504040204" pitchFamily="50" charset="-128"/>
                <a:ea typeface="メイリオ" panose="020B0604030504040204" pitchFamily="50" charset="-128"/>
              </a:rPr>
              <a:t>-02</a:t>
            </a:r>
            <a:endParaRPr kumimoji="1" lang="ja-JP" altLang="en-US" sz="2400" dirty="0">
              <a:latin typeface="メイリオ" panose="020B0604030504040204" pitchFamily="50" charset="-128"/>
              <a:ea typeface="メイリオ" panose="020B0604030504040204" pitchFamily="50" charset="-128"/>
            </a:endParaRPr>
          </a:p>
        </p:txBody>
      </p:sp>
      <p:graphicFrame>
        <p:nvGraphicFramePr>
          <p:cNvPr id="56" name="表 55">
            <a:extLst>
              <a:ext uri="{FF2B5EF4-FFF2-40B4-BE49-F238E27FC236}">
                <a16:creationId xmlns:a16="http://schemas.microsoft.com/office/drawing/2014/main" id="{D309F186-8614-4B19-8B05-C9492B881315}"/>
              </a:ext>
            </a:extLst>
          </p:cNvPr>
          <p:cNvGraphicFramePr>
            <a:graphicFrameLocks noGrp="1"/>
          </p:cNvGraphicFramePr>
          <p:nvPr>
            <p:extLst>
              <p:ext uri="{D42A27DB-BD31-4B8C-83A1-F6EECF244321}">
                <p14:modId xmlns:p14="http://schemas.microsoft.com/office/powerpoint/2010/main" val="2378800734"/>
              </p:ext>
            </p:extLst>
          </p:nvPr>
        </p:nvGraphicFramePr>
        <p:xfrm>
          <a:off x="2308070" y="1889974"/>
          <a:ext cx="6228000" cy="147066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4121611323"/>
                    </a:ext>
                  </a:extLst>
                </a:gridCol>
                <a:gridCol w="1116000">
                  <a:extLst>
                    <a:ext uri="{9D8B030D-6E8A-4147-A177-3AD203B41FA5}">
                      <a16:colId xmlns:a16="http://schemas.microsoft.com/office/drawing/2014/main" val="3122657104"/>
                    </a:ext>
                  </a:extLst>
                </a:gridCol>
                <a:gridCol w="252232">
                  <a:extLst>
                    <a:ext uri="{9D8B030D-6E8A-4147-A177-3AD203B41FA5}">
                      <a16:colId xmlns:a16="http://schemas.microsoft.com/office/drawing/2014/main" val="2226121591"/>
                    </a:ext>
                  </a:extLst>
                </a:gridCol>
                <a:gridCol w="863768">
                  <a:extLst>
                    <a:ext uri="{9D8B030D-6E8A-4147-A177-3AD203B41FA5}">
                      <a16:colId xmlns:a16="http://schemas.microsoft.com/office/drawing/2014/main" val="2268654864"/>
                    </a:ext>
                  </a:extLst>
                </a:gridCol>
                <a:gridCol w="1116000">
                  <a:extLst>
                    <a:ext uri="{9D8B030D-6E8A-4147-A177-3AD203B41FA5}">
                      <a16:colId xmlns:a16="http://schemas.microsoft.com/office/drawing/2014/main" val="562039396"/>
                    </a:ext>
                  </a:extLst>
                </a:gridCol>
                <a:gridCol w="1116000">
                  <a:extLst>
                    <a:ext uri="{9D8B030D-6E8A-4147-A177-3AD203B41FA5}">
                      <a16:colId xmlns:a16="http://schemas.microsoft.com/office/drawing/2014/main" val="511055299"/>
                    </a:ext>
                  </a:extLst>
                </a:gridCol>
                <a:gridCol w="1116000">
                  <a:extLst>
                    <a:ext uri="{9D8B030D-6E8A-4147-A177-3AD203B41FA5}">
                      <a16:colId xmlns:a16="http://schemas.microsoft.com/office/drawing/2014/main" val="1432594351"/>
                    </a:ext>
                  </a:extLst>
                </a:gridCol>
              </a:tblGrid>
              <a:tr h="0">
                <a:tc>
                  <a:txBody>
                    <a:bodyPr/>
                    <a:lstStyle/>
                    <a:p>
                      <a:endParaRPr kumimoji="1" lang="ja-JP" altLang="en-US"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2026</a:t>
                      </a:r>
                      <a:r>
                        <a:rPr kumimoji="1" lang="ja-JP" altLang="en-US" sz="1050" dirty="0">
                          <a:solidFill>
                            <a:schemeClr val="tx1"/>
                          </a:solidFill>
                          <a:latin typeface="メイリオ" panose="020B0604030504040204" pitchFamily="50" charset="-128"/>
                          <a:ea typeface="メイリオ" panose="020B0604030504040204" pitchFamily="50" charset="-128"/>
                        </a:rPr>
                        <a:t>年度</a:t>
                      </a:r>
                    </a:p>
                  </a:txBody>
                  <a:tcPr anchor="ctr"/>
                </a:tc>
                <a:tc gridSpan="2">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2027</a:t>
                      </a:r>
                      <a:r>
                        <a:rPr kumimoji="1" lang="ja-JP" altLang="en-US" sz="1050" dirty="0">
                          <a:solidFill>
                            <a:schemeClr val="tx1"/>
                          </a:solidFill>
                          <a:latin typeface="メイリオ" panose="020B0604030504040204" pitchFamily="50" charset="-128"/>
                          <a:ea typeface="メイリオ" panose="020B0604030504040204" pitchFamily="50" charset="-128"/>
                        </a:rPr>
                        <a:t>年度</a:t>
                      </a:r>
                    </a:p>
                  </a:txBody>
                  <a:tcPr anchor="ctr"/>
                </a:tc>
                <a:tc hMerge="1">
                  <a:txBody>
                    <a:bodyPr/>
                    <a:lstStyle/>
                    <a:p>
                      <a:endParaRPr kumimoji="1" lang="ja-JP" altLang="en-US"/>
                    </a:p>
                  </a:txBody>
                  <a:tcP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2028</a:t>
                      </a:r>
                      <a:r>
                        <a:rPr kumimoji="1" lang="ja-JP" altLang="en-US" sz="1050" dirty="0">
                          <a:solidFill>
                            <a:schemeClr val="tx1"/>
                          </a:solidFill>
                          <a:latin typeface="メイリオ" panose="020B0604030504040204" pitchFamily="50" charset="-128"/>
                          <a:ea typeface="メイリオ" panose="020B0604030504040204" pitchFamily="50" charset="-128"/>
                        </a:rPr>
                        <a:t>年度</a:t>
                      </a: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2029</a:t>
                      </a:r>
                      <a:r>
                        <a:rPr kumimoji="1" lang="ja-JP" altLang="en-US" sz="1050" dirty="0">
                          <a:solidFill>
                            <a:schemeClr val="tx1"/>
                          </a:solidFill>
                          <a:latin typeface="メイリオ" panose="020B0604030504040204" pitchFamily="50" charset="-128"/>
                          <a:ea typeface="メイリオ" panose="020B0604030504040204" pitchFamily="50" charset="-128"/>
                        </a:rPr>
                        <a:t>年度</a:t>
                      </a: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2030</a:t>
                      </a:r>
                      <a:r>
                        <a:rPr kumimoji="1" lang="ja-JP" altLang="en-US" sz="1050" dirty="0">
                          <a:solidFill>
                            <a:schemeClr val="tx1"/>
                          </a:solidFill>
                          <a:latin typeface="メイリオ" panose="020B0604030504040204" pitchFamily="50" charset="-128"/>
                          <a:ea typeface="メイリオ" panose="020B0604030504040204" pitchFamily="50" charset="-128"/>
                        </a:rPr>
                        <a:t>年度</a:t>
                      </a:r>
                    </a:p>
                  </a:txBody>
                  <a:tcPr anchor="ctr"/>
                </a:tc>
                <a:extLst>
                  <a:ext uri="{0D108BD9-81ED-4DB2-BD59-A6C34878D82A}">
                    <a16:rowId xmlns:a16="http://schemas.microsoft.com/office/drawing/2014/main" val="3250511336"/>
                  </a:ext>
                </a:extLst>
              </a:tr>
              <a:tr h="370840">
                <a:tc>
                  <a:txBody>
                    <a:bodyPr/>
                    <a:lstStyle/>
                    <a:p>
                      <a:r>
                        <a:rPr kumimoji="1" lang="ja-JP" altLang="en-US" sz="1100" dirty="0">
                          <a:solidFill>
                            <a:schemeClr val="tx1"/>
                          </a:solidFill>
                          <a:latin typeface="メイリオ" panose="020B0604030504040204" pitchFamily="50" charset="-128"/>
                          <a:ea typeface="メイリオ" panose="020B0604030504040204" pitchFamily="50" charset="-128"/>
                        </a:rPr>
                        <a:t>目標値</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メイリオ" panose="020B0604030504040204" pitchFamily="50" charset="-128"/>
                          <a:ea typeface="メイリオ" panose="020B0604030504040204" pitchFamily="50" charset="-128"/>
                        </a:rPr>
                        <a:t>(</a:t>
                      </a:r>
                      <a:r>
                        <a:rPr kumimoji="1" lang="ja-JP" altLang="en-US" sz="900" dirty="0">
                          <a:solidFill>
                            <a:schemeClr val="tx1"/>
                          </a:solidFill>
                          <a:latin typeface="メイリオ" panose="020B0604030504040204" pitchFamily="50" charset="-128"/>
                          <a:ea typeface="メイリオ" panose="020B0604030504040204" pitchFamily="50" charset="-128"/>
                        </a:rPr>
                        <a:t>累計</a:t>
                      </a:r>
                      <a:r>
                        <a:rPr kumimoji="1" lang="en-US" altLang="ja-JP" sz="900" dirty="0">
                          <a:solidFill>
                            <a:schemeClr val="tx1"/>
                          </a:solidFill>
                          <a:latin typeface="メイリオ" panose="020B0604030504040204" pitchFamily="50" charset="-128"/>
                          <a:ea typeface="メイリオ" panose="020B0604030504040204" pitchFamily="50" charset="-128"/>
                        </a:rPr>
                        <a:t>)</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10</a:t>
                      </a:r>
                      <a:r>
                        <a:rPr kumimoji="1" lang="ja-JP" altLang="en-US" sz="1050" dirty="0">
                          <a:solidFill>
                            <a:schemeClr val="tx1"/>
                          </a:solidFill>
                          <a:latin typeface="メイリオ" panose="020B0604030504040204" pitchFamily="50" charset="-128"/>
                          <a:ea typeface="メイリオ" panose="020B0604030504040204" pitchFamily="50" charset="-128"/>
                        </a:rPr>
                        <a:t>社</a:t>
                      </a:r>
                    </a:p>
                  </a:txBody>
                  <a:tcPr/>
                </a:tc>
                <a:tc gridSpan="2">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15</a:t>
                      </a:r>
                      <a:r>
                        <a:rPr kumimoji="1" lang="ja-JP" altLang="en-US" sz="1050" dirty="0">
                          <a:solidFill>
                            <a:schemeClr val="tx1"/>
                          </a:solidFill>
                          <a:latin typeface="メイリオ" panose="020B0604030504040204" pitchFamily="50" charset="-128"/>
                          <a:ea typeface="メイリオ" panose="020B0604030504040204" pitchFamily="50" charset="-128"/>
                        </a:rPr>
                        <a:t>社</a:t>
                      </a:r>
                    </a:p>
                  </a:txBody>
                  <a:tcPr/>
                </a:tc>
                <a:tc hMerge="1">
                  <a:txBody>
                    <a:bodyPr/>
                    <a:lstStyle/>
                    <a:p>
                      <a:endParaRPr kumimoji="1" lang="ja-JP" altLang="en-US"/>
                    </a:p>
                  </a:txBody>
                  <a:tcP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20</a:t>
                      </a:r>
                      <a:r>
                        <a:rPr kumimoji="1" lang="ja-JP" altLang="en-US" sz="1050" dirty="0">
                          <a:solidFill>
                            <a:schemeClr val="tx1"/>
                          </a:solidFill>
                          <a:latin typeface="メイリオ" panose="020B0604030504040204" pitchFamily="50" charset="-128"/>
                          <a:ea typeface="メイリオ" panose="020B0604030504040204" pitchFamily="50" charset="-128"/>
                        </a:rPr>
                        <a:t>社</a:t>
                      </a:r>
                    </a:p>
                  </a:txBody>
                  <a:tcP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25</a:t>
                      </a:r>
                      <a:r>
                        <a:rPr kumimoji="1" lang="ja-JP" altLang="en-US" sz="1050" dirty="0">
                          <a:solidFill>
                            <a:schemeClr val="tx1"/>
                          </a:solidFill>
                          <a:latin typeface="メイリオ" panose="020B0604030504040204" pitchFamily="50" charset="-128"/>
                          <a:ea typeface="メイリオ" panose="020B0604030504040204" pitchFamily="50" charset="-128"/>
                        </a:rPr>
                        <a:t>社</a:t>
                      </a:r>
                    </a:p>
                  </a:txBody>
                  <a:tcP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30</a:t>
                      </a:r>
                      <a:r>
                        <a:rPr kumimoji="1" lang="ja-JP" altLang="en-US" sz="1050" dirty="0">
                          <a:solidFill>
                            <a:schemeClr val="tx1"/>
                          </a:solidFill>
                          <a:latin typeface="メイリオ" panose="020B0604030504040204" pitchFamily="50" charset="-128"/>
                          <a:ea typeface="メイリオ" panose="020B0604030504040204" pitchFamily="50" charset="-128"/>
                        </a:rPr>
                        <a:t>社</a:t>
                      </a:r>
                      <a:endParaRPr kumimoji="1" lang="en-US" altLang="ja-JP" sz="1050" dirty="0">
                        <a:solidFill>
                          <a:schemeClr val="tx1"/>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573225362"/>
                  </a:ext>
                </a:extLst>
              </a:tr>
              <a:tr h="370840">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メイリオ" panose="020B0604030504040204" pitchFamily="50" charset="-128"/>
                          <a:ea typeface="メイリオ" panose="020B0604030504040204" pitchFamily="50" charset="-128"/>
                        </a:rPr>
                        <a:t>&lt; 2025</a:t>
                      </a:r>
                      <a:r>
                        <a:rPr kumimoji="1" lang="ja-JP" altLang="en-US" sz="1200" dirty="0">
                          <a:solidFill>
                            <a:schemeClr val="tx1"/>
                          </a:solidFill>
                          <a:latin typeface="メイリオ" panose="020B0604030504040204" pitchFamily="50" charset="-128"/>
                          <a:ea typeface="メイリオ" panose="020B0604030504040204" pitchFamily="50" charset="-128"/>
                        </a:rPr>
                        <a:t>年度 見込み </a:t>
                      </a:r>
                      <a:r>
                        <a:rPr kumimoji="1" lang="en-US" altLang="ja-JP" sz="1200" dirty="0">
                          <a:solidFill>
                            <a:schemeClr val="tx1"/>
                          </a:solidFill>
                          <a:latin typeface="メイリオ" panose="020B0604030504040204" pitchFamily="50" charset="-128"/>
                          <a:ea typeface="メイリオ" panose="020B0604030504040204" pitchFamily="50" charset="-128"/>
                        </a:rPr>
                        <a:t>&gt;</a:t>
                      </a: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rPr>
                        <a:t>　</a:t>
                      </a:r>
                      <a:r>
                        <a:rPr lang="en-US" altLang="ja-JP" sz="1050" dirty="0">
                          <a:solidFill>
                            <a:schemeClr val="tx1"/>
                          </a:solidFill>
                          <a:latin typeface="メイリオ" panose="020B0604030504040204" pitchFamily="50" charset="-128"/>
                          <a:ea typeface="メイリオ" panose="020B0604030504040204" pitchFamily="50" charset="-128"/>
                        </a:rPr>
                        <a:t>5</a:t>
                      </a:r>
                      <a:r>
                        <a:rPr lang="ja-JP" altLang="en-US" sz="1050" dirty="0">
                          <a:solidFill>
                            <a:schemeClr val="tx1"/>
                          </a:solidFill>
                          <a:latin typeface="メイリオ" panose="020B0604030504040204" pitchFamily="50" charset="-128"/>
                          <a:ea typeface="メイリオ" panose="020B0604030504040204" pitchFamily="50" charset="-128"/>
                        </a:rPr>
                        <a:t>社</a:t>
                      </a:r>
                      <a:endParaRPr lang="en-US" altLang="ja-JP" sz="1050" dirty="0">
                        <a:solidFill>
                          <a:schemeClr val="tx1"/>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050" dirty="0">
                          <a:solidFill>
                            <a:schemeClr val="tx1"/>
                          </a:solidFill>
                          <a:latin typeface="メイリオ" panose="020B0604030504040204" pitchFamily="50" charset="-128"/>
                          <a:ea typeface="メイリオ" panose="020B0604030504040204" pitchFamily="50" charset="-128"/>
                        </a:rPr>
                        <a:t>(</a:t>
                      </a:r>
                      <a:r>
                        <a:rPr lang="ja-JP" altLang="en-US" sz="1050" dirty="0">
                          <a:solidFill>
                            <a:schemeClr val="tx1"/>
                          </a:solidFill>
                          <a:latin typeface="メイリオ" panose="020B0604030504040204" pitchFamily="50" charset="-128"/>
                          <a:ea typeface="メイリオ" panose="020B0604030504040204" pitchFamily="50" charset="-128"/>
                        </a:rPr>
                        <a:t>登録支援機関として受託</a:t>
                      </a:r>
                      <a:r>
                        <a:rPr lang="en-US" altLang="ja-JP" sz="1050" dirty="0">
                          <a:solidFill>
                            <a:schemeClr val="tx1"/>
                          </a:solidFill>
                          <a:latin typeface="メイリオ" panose="020B0604030504040204" pitchFamily="50" charset="-128"/>
                          <a:ea typeface="メイリオ" panose="020B0604030504040204" pitchFamily="50" charset="-128"/>
                        </a:rPr>
                        <a:t>)</a:t>
                      </a:r>
                      <a:endParaRPr kumimoji="1" lang="en-US" altLang="ja-JP" sz="1050" dirty="0">
                        <a:solidFill>
                          <a:schemeClr val="tx1"/>
                        </a:solidFill>
                        <a:latin typeface="メイリオ" panose="020B0604030504040204" pitchFamily="50" charset="-128"/>
                        <a:ea typeface="メイリオ" panose="020B0604030504040204" pitchFamily="50" charset="-128"/>
                      </a:endParaRPr>
                    </a:p>
                    <a:p>
                      <a:endParaRPr kumimoji="1" lang="en-US" altLang="ja-JP" sz="1050" dirty="0">
                        <a:solidFill>
                          <a:schemeClr val="tx1"/>
                        </a:solidFill>
                        <a:latin typeface="メイリオ" panose="020B0604030504040204" pitchFamily="50" charset="-128"/>
                        <a:ea typeface="メイリオ" panose="020B0604030504040204" pitchFamily="50" charset="-128"/>
                      </a:endParaRPr>
                    </a:p>
                  </a:txBody>
                  <a:tcPr>
                    <a:lnR w="12700" cap="flat" cmpd="sng" algn="ctr">
                      <a:solidFill>
                        <a:schemeClr val="tx1"/>
                      </a:solidFill>
                      <a:prstDash val="dot"/>
                      <a:round/>
                      <a:headEnd type="none" w="med" len="med"/>
                      <a:tailEnd type="none" w="med" len="med"/>
                    </a:lnR>
                  </a:tcPr>
                </a:tc>
                <a:tc hMerge="1">
                  <a:txBody>
                    <a:bodyPr/>
                    <a:lstStyle/>
                    <a:p>
                      <a:pPr algn="r"/>
                      <a:r>
                        <a:rPr kumimoji="1" lang="en-US" altLang="ja-JP" dirty="0">
                          <a:latin typeface="メイリオ" panose="020B0604030504040204" pitchFamily="50" charset="-128"/>
                          <a:ea typeface="メイリオ" panose="020B0604030504040204" pitchFamily="50" charset="-128"/>
                        </a:rPr>
                        <a:t>85</a:t>
                      </a:r>
                      <a:r>
                        <a:rPr kumimoji="1" lang="ja-JP" altLang="en-US" sz="1050" dirty="0">
                          <a:latin typeface="メイリオ" panose="020B0604030504040204" pitchFamily="50" charset="-128"/>
                          <a:ea typeface="メイリオ" panose="020B0604030504040204" pitchFamily="50" charset="-128"/>
                        </a:rPr>
                        <a:t>件</a:t>
                      </a:r>
                    </a:p>
                  </a:txBody>
                  <a:tcPr anchor="ctr"/>
                </a:tc>
                <a:tc hMerge="1">
                  <a:txBody>
                    <a:bodyPr/>
                    <a:lstStyle/>
                    <a:p>
                      <a:pPr algn="r"/>
                      <a:r>
                        <a:rPr kumimoji="1" lang="en-US" altLang="ja-JP" dirty="0">
                          <a:latin typeface="メイリオ" panose="020B0604030504040204" pitchFamily="50" charset="-128"/>
                          <a:ea typeface="メイリオ" panose="020B0604030504040204" pitchFamily="50" charset="-128"/>
                        </a:rPr>
                        <a:t>95</a:t>
                      </a:r>
                      <a:r>
                        <a:rPr kumimoji="1" lang="ja-JP" altLang="en-US" sz="1050" dirty="0">
                          <a:latin typeface="メイリオ" panose="020B0604030504040204" pitchFamily="50" charset="-128"/>
                          <a:ea typeface="メイリオ" panose="020B0604030504040204" pitchFamily="50" charset="-128"/>
                        </a:rPr>
                        <a:t>件</a:t>
                      </a:r>
                    </a:p>
                  </a:txBody>
                  <a:tcPr anchor="ctr"/>
                </a:tc>
                <a:tc gridSpan="4">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メイリオ" panose="020B0604030504040204" pitchFamily="50" charset="-128"/>
                          <a:ea typeface="メイリオ" panose="020B0604030504040204" pitchFamily="50" charset="-128"/>
                        </a:rPr>
                        <a:t>&lt; </a:t>
                      </a:r>
                      <a:r>
                        <a:rPr kumimoji="1" lang="ja-JP" altLang="en-US" sz="1200" dirty="0">
                          <a:solidFill>
                            <a:schemeClr val="tx1"/>
                          </a:solidFill>
                          <a:latin typeface="メイリオ" panose="020B0604030504040204" pitchFamily="50" charset="-128"/>
                          <a:ea typeface="メイリオ" panose="020B0604030504040204" pitchFamily="50" charset="-128"/>
                        </a:rPr>
                        <a:t>指標の内容 </a:t>
                      </a:r>
                      <a:r>
                        <a:rPr kumimoji="1" lang="en-US" altLang="ja-JP" sz="1200" dirty="0">
                          <a:solidFill>
                            <a:schemeClr val="tx1"/>
                          </a:solidFill>
                          <a:latin typeface="メイリオ" panose="020B0604030504040204" pitchFamily="50" charset="-128"/>
                          <a:ea typeface="メイリオ" panose="020B0604030504040204" pitchFamily="50" charset="-128"/>
                        </a:rPr>
                        <a:t>&gt;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メイリオ" panose="020B0604030504040204" pitchFamily="50" charset="-128"/>
                          <a:ea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rPr>
                        <a:t>登録支援機関として受託した事業者と、外国人向け就業規則の作成支援等を行い職場環境の整備を法人がサポートした事業者から求人票を当法人が受理した場合の事業者の合計数</a:t>
                      </a:r>
                      <a:endParaRPr lang="en-US" altLang="ja-JP" sz="105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dot"/>
                      <a:round/>
                      <a:headEnd type="none" w="med" len="med"/>
                      <a:tailEnd type="none" w="med" len="med"/>
                    </a:lnL>
                  </a:tcPr>
                </a:tc>
                <a:tc hMerge="1">
                  <a:txBody>
                    <a:bodyPr/>
                    <a:lstStyle/>
                    <a:p>
                      <a:pPr algn="r"/>
                      <a:r>
                        <a:rPr kumimoji="1" lang="en-US" altLang="ja-JP" dirty="0">
                          <a:latin typeface="メイリオ" panose="020B0604030504040204" pitchFamily="50" charset="-128"/>
                          <a:ea typeface="メイリオ" panose="020B0604030504040204" pitchFamily="50" charset="-128"/>
                        </a:rPr>
                        <a:t>105</a:t>
                      </a:r>
                      <a:r>
                        <a:rPr kumimoji="1" lang="ja-JP" altLang="en-US" sz="1050" dirty="0">
                          <a:latin typeface="メイリオ" panose="020B0604030504040204" pitchFamily="50" charset="-128"/>
                          <a:ea typeface="メイリオ" panose="020B0604030504040204" pitchFamily="50" charset="-128"/>
                        </a:rPr>
                        <a:t>件</a:t>
                      </a:r>
                    </a:p>
                  </a:txBody>
                  <a:tcPr anchor="ctr"/>
                </a:tc>
                <a:tc hMerge="1">
                  <a:txBody>
                    <a:bodyPr/>
                    <a:lstStyle/>
                    <a:p>
                      <a:pPr algn="r"/>
                      <a:r>
                        <a:rPr kumimoji="1" lang="en-US" altLang="ja-JP" dirty="0">
                          <a:latin typeface="メイリオ" panose="020B0604030504040204" pitchFamily="50" charset="-128"/>
                          <a:ea typeface="メイリオ" panose="020B0604030504040204" pitchFamily="50" charset="-128"/>
                        </a:rPr>
                        <a:t>115</a:t>
                      </a:r>
                      <a:r>
                        <a:rPr kumimoji="1" lang="ja-JP" altLang="en-US" sz="1050" dirty="0">
                          <a:latin typeface="メイリオ" panose="020B0604030504040204" pitchFamily="50" charset="-128"/>
                          <a:ea typeface="メイリオ" panose="020B0604030504040204" pitchFamily="50" charset="-128"/>
                        </a:rPr>
                        <a:t>件</a:t>
                      </a:r>
                    </a:p>
                  </a:txBody>
                  <a:tcPr anchor="ctr"/>
                </a:tc>
                <a:tc hMerge="1">
                  <a:txBody>
                    <a:bodyPr/>
                    <a:lstStyle/>
                    <a:p>
                      <a:pPr algn="r"/>
                      <a:r>
                        <a:rPr kumimoji="1" lang="en-US" altLang="ja-JP" sz="1350" dirty="0">
                          <a:latin typeface="メイリオ" panose="020B0604030504040204" pitchFamily="50" charset="-128"/>
                          <a:ea typeface="メイリオ" panose="020B0604030504040204" pitchFamily="50" charset="-128"/>
                        </a:rPr>
                        <a:t>125</a:t>
                      </a:r>
                      <a:r>
                        <a:rPr kumimoji="1" lang="ja-JP" altLang="en-US" sz="1050" dirty="0">
                          <a:latin typeface="メイリオ" panose="020B0604030504040204" pitchFamily="50" charset="-128"/>
                          <a:ea typeface="メイリオ" panose="020B0604030504040204" pitchFamily="50" charset="-128"/>
                        </a:rPr>
                        <a:t>件</a:t>
                      </a:r>
                    </a:p>
                  </a:txBody>
                  <a:tcPr anchor="ctr"/>
                </a:tc>
                <a:extLst>
                  <a:ext uri="{0D108BD9-81ED-4DB2-BD59-A6C34878D82A}">
                    <a16:rowId xmlns:a16="http://schemas.microsoft.com/office/drawing/2014/main" val="2799394630"/>
                  </a:ext>
                </a:extLst>
              </a:tr>
            </a:tbl>
          </a:graphicData>
        </a:graphic>
      </p:graphicFrame>
      <p:sp>
        <p:nvSpPr>
          <p:cNvPr id="15" name="テキスト ボックス 10">
            <a:extLst>
              <a:ext uri="{FF2B5EF4-FFF2-40B4-BE49-F238E27FC236}">
                <a16:creationId xmlns:a16="http://schemas.microsoft.com/office/drawing/2014/main" id="{2DC12DB4-C7F2-A990-7704-B1C0CD3B266C}"/>
              </a:ext>
            </a:extLst>
          </p:cNvPr>
          <p:cNvSpPr txBox="1"/>
          <p:nvPr/>
        </p:nvSpPr>
        <p:spPr>
          <a:xfrm>
            <a:off x="57802" y="2792587"/>
            <a:ext cx="1848952" cy="143768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100" noProof="0" dirty="0">
                <a:latin typeface="メイリオ" panose="020B0604030504040204" pitchFamily="50" charset="-128"/>
                <a:ea typeface="メイリオ" panose="020B0604030504040204" pitchFamily="50" charset="-128"/>
                <a:cs typeface="Times New Roman" panose="02020603050405020304" pitchFamily="18" charset="0"/>
              </a:rPr>
              <a:t>安心して就労</a:t>
            </a:r>
            <a:endParaRPr kumimoji="0" lang="en-US" altLang="ja-JP" sz="1400" kern="100" noProof="0" dirty="0">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100" noProof="0" dirty="0">
                <a:latin typeface="メイリオ" panose="020B0604030504040204" pitchFamily="50" charset="-128"/>
                <a:ea typeface="メイリオ" panose="020B0604030504040204" pitchFamily="50" charset="-128"/>
                <a:cs typeface="Times New Roman" panose="02020603050405020304" pitchFamily="18" charset="0"/>
              </a:rPr>
              <a:t>できる環境づくり</a:t>
            </a:r>
            <a:endParaRPr kumimoji="0" lang="ja-JP" altLang="en-US" sz="1400" b="0" i="0"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8" name="大かっこ 17">
            <a:extLst>
              <a:ext uri="{FF2B5EF4-FFF2-40B4-BE49-F238E27FC236}">
                <a16:creationId xmlns:a16="http://schemas.microsoft.com/office/drawing/2014/main" id="{D35ECC2E-1933-DC37-518C-DD752D85EAA4}"/>
              </a:ext>
            </a:extLst>
          </p:cNvPr>
          <p:cNvSpPr/>
          <p:nvPr/>
        </p:nvSpPr>
        <p:spPr>
          <a:xfrm>
            <a:off x="107504" y="2708920"/>
            <a:ext cx="1713828" cy="778706"/>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52D3514C-F594-44F1-99F6-3FE70ACCFD13}"/>
              </a:ext>
            </a:extLst>
          </p:cNvPr>
          <p:cNvSpPr/>
          <p:nvPr/>
        </p:nvSpPr>
        <p:spPr>
          <a:xfrm>
            <a:off x="2321391" y="5950032"/>
            <a:ext cx="6497392" cy="867996"/>
          </a:xfrm>
          <a:prstGeom prst="rect">
            <a:avLst/>
          </a:prstGeom>
          <a:noFill/>
          <a:ln>
            <a:prstDash val="sysDot"/>
          </a:ln>
        </p:spPr>
        <p:style>
          <a:lnRef idx="2">
            <a:schemeClr val="dk1"/>
          </a:lnRef>
          <a:fillRef idx="1">
            <a:schemeClr val="lt1"/>
          </a:fillRef>
          <a:effectRef idx="0">
            <a:schemeClr val="dk1"/>
          </a:effectRef>
          <a:fontRef idx="minor">
            <a:schemeClr val="dk1"/>
          </a:fontRef>
        </p:style>
        <p:txBody>
          <a:bodyPr rtlCol="0" anchor="ctr"/>
          <a:lstStyle/>
          <a:p>
            <a:r>
              <a:rPr lang="ja-JP" altLang="en-US" sz="1050" dirty="0">
                <a:solidFill>
                  <a:schemeClr val="tx1"/>
                </a:solidFill>
                <a:latin typeface="メイリオ" panose="020B0604030504040204" pitchFamily="50" charset="-128"/>
                <a:ea typeface="メイリオ" panose="020B0604030504040204" pitchFamily="50" charset="-128"/>
              </a:rPr>
              <a:t>登録支援機関：</a:t>
            </a:r>
            <a:endParaRPr lang="en-US" altLang="ja-JP" sz="1050" dirty="0">
              <a:solidFill>
                <a:schemeClr val="tx1"/>
              </a:solidFill>
              <a:latin typeface="メイリオ" panose="020B0604030504040204" pitchFamily="50" charset="-128"/>
              <a:ea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rPr>
              <a:t>「特定技能</a:t>
            </a:r>
            <a:r>
              <a:rPr lang="en-US" altLang="ja-JP" sz="1050" dirty="0">
                <a:solidFill>
                  <a:schemeClr val="tx1"/>
                </a:solidFill>
                <a:latin typeface="メイリオ" panose="020B0604030504040204" pitchFamily="50" charset="-128"/>
                <a:ea typeface="メイリオ" panose="020B0604030504040204" pitchFamily="50" charset="-128"/>
              </a:rPr>
              <a:t>1</a:t>
            </a:r>
            <a:r>
              <a:rPr lang="ja-JP" altLang="en-US" sz="1050" dirty="0">
                <a:solidFill>
                  <a:schemeClr val="tx1"/>
                </a:solidFill>
                <a:latin typeface="メイリオ" panose="020B0604030504040204" pitchFamily="50" charset="-128"/>
                <a:ea typeface="メイリオ" panose="020B0604030504040204" pitchFamily="50" charset="-128"/>
              </a:rPr>
              <a:t>号」の在留資格で働く外国人が、日本で安心して働き生活できるよう支援を行う機関。仕事を始める際の手続きや生活面のサポートなどを受入れ企業は行う必要があり、受入れ企業からの委託を受けて当機関が支援を実施。国に登録された機関のみがこの支援を行うことができ、西成労働福祉センターは「登録支援機関」として</a:t>
            </a:r>
            <a:r>
              <a:rPr lang="en-US" altLang="ja-JP" sz="1050" dirty="0">
                <a:solidFill>
                  <a:schemeClr val="tx1"/>
                </a:solidFill>
                <a:latin typeface="メイリオ" panose="020B0604030504040204" pitchFamily="50" charset="-128"/>
                <a:ea typeface="メイリオ" panose="020B0604030504040204" pitchFamily="50" charset="-128"/>
              </a:rPr>
              <a:t>2025</a:t>
            </a:r>
            <a:r>
              <a:rPr lang="ja-JP" altLang="en-US" sz="1050" dirty="0">
                <a:solidFill>
                  <a:schemeClr val="tx1"/>
                </a:solidFill>
                <a:latin typeface="メイリオ" panose="020B0604030504040204" pitchFamily="50" charset="-128"/>
                <a:ea typeface="メイリオ" panose="020B0604030504040204" pitchFamily="50" charset="-128"/>
              </a:rPr>
              <a:t>年度から受託事業を開始。</a:t>
            </a:r>
          </a:p>
        </p:txBody>
      </p:sp>
      <p:cxnSp>
        <p:nvCxnSpPr>
          <p:cNvPr id="46" name="直線コネクタ 45">
            <a:extLst>
              <a:ext uri="{FF2B5EF4-FFF2-40B4-BE49-F238E27FC236}">
                <a16:creationId xmlns:a16="http://schemas.microsoft.com/office/drawing/2014/main" id="{66A7EC7F-B2F2-4173-AC5F-C44968949ED2}"/>
              </a:ext>
            </a:extLst>
          </p:cNvPr>
          <p:cNvCxnSpPr/>
          <p:nvPr/>
        </p:nvCxnSpPr>
        <p:spPr>
          <a:xfrm>
            <a:off x="4874795" y="4759990"/>
            <a:ext cx="3687899" cy="0"/>
          </a:xfrm>
          <a:prstGeom prst="line">
            <a:avLst/>
          </a:prstGeom>
          <a:ln>
            <a:prstDash val="sysDot"/>
          </a:ln>
        </p:spPr>
        <p:style>
          <a:lnRef idx="1">
            <a:schemeClr val="dk1"/>
          </a:lnRef>
          <a:fillRef idx="0">
            <a:schemeClr val="dk1"/>
          </a:fillRef>
          <a:effectRef idx="0">
            <a:schemeClr val="dk1"/>
          </a:effectRef>
          <a:fontRef idx="minor">
            <a:schemeClr val="tx1"/>
          </a:fontRef>
        </p:style>
      </p:cxnSp>
      <p:grpSp>
        <p:nvGrpSpPr>
          <p:cNvPr id="37" name="グループ化 36">
            <a:extLst>
              <a:ext uri="{FF2B5EF4-FFF2-40B4-BE49-F238E27FC236}">
                <a16:creationId xmlns:a16="http://schemas.microsoft.com/office/drawing/2014/main" id="{91D7A47C-C23A-42AE-B39D-D5432017864C}"/>
              </a:ext>
            </a:extLst>
          </p:cNvPr>
          <p:cNvGrpSpPr/>
          <p:nvPr/>
        </p:nvGrpSpPr>
        <p:grpSpPr>
          <a:xfrm>
            <a:off x="2411760" y="3470544"/>
            <a:ext cx="6273080" cy="2309478"/>
            <a:chOff x="2339752" y="3372983"/>
            <a:chExt cx="5948474" cy="3296377"/>
          </a:xfrm>
        </p:grpSpPr>
        <p:pic>
          <p:nvPicPr>
            <p:cNvPr id="38" name="図 37">
              <a:extLst>
                <a:ext uri="{FF2B5EF4-FFF2-40B4-BE49-F238E27FC236}">
                  <a16:creationId xmlns:a16="http://schemas.microsoft.com/office/drawing/2014/main" id="{F31AA302-9E67-4A01-8861-EB377DA6D3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9" y="4152091"/>
              <a:ext cx="1131085" cy="1005101"/>
            </a:xfrm>
            <a:prstGeom prst="rect">
              <a:avLst/>
            </a:prstGeom>
            <a:ln>
              <a:noFill/>
            </a:ln>
          </p:spPr>
        </p:pic>
        <p:sp>
          <p:nvSpPr>
            <p:cNvPr id="39" name="正方形/長方形 38">
              <a:extLst>
                <a:ext uri="{FF2B5EF4-FFF2-40B4-BE49-F238E27FC236}">
                  <a16:creationId xmlns:a16="http://schemas.microsoft.com/office/drawing/2014/main" id="{12AC20C9-CEE1-48B4-B9BC-13960F6581D7}"/>
                </a:ext>
              </a:extLst>
            </p:cNvPr>
            <p:cNvSpPr/>
            <p:nvPr/>
          </p:nvSpPr>
          <p:spPr>
            <a:xfrm>
              <a:off x="4280015" y="3790422"/>
              <a:ext cx="1356614" cy="297421"/>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rPr>
                <a:t>言語支援</a:t>
              </a:r>
            </a:p>
          </p:txBody>
        </p:sp>
        <p:sp>
          <p:nvSpPr>
            <p:cNvPr id="40" name="正方形/長方形 39">
              <a:extLst>
                <a:ext uri="{FF2B5EF4-FFF2-40B4-BE49-F238E27FC236}">
                  <a16:creationId xmlns:a16="http://schemas.microsoft.com/office/drawing/2014/main" id="{0574D5BF-EC77-4A75-97A6-42D8DC6969B1}"/>
                </a:ext>
              </a:extLst>
            </p:cNvPr>
            <p:cNvSpPr/>
            <p:nvPr/>
          </p:nvSpPr>
          <p:spPr>
            <a:xfrm>
              <a:off x="6588224" y="3819415"/>
              <a:ext cx="1604891" cy="473681"/>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rPr>
                <a:t>モチベー</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ションアップ</a:t>
              </a:r>
            </a:p>
          </p:txBody>
        </p:sp>
        <p:sp>
          <p:nvSpPr>
            <p:cNvPr id="41" name="正方形/長方形 40">
              <a:extLst>
                <a:ext uri="{FF2B5EF4-FFF2-40B4-BE49-F238E27FC236}">
                  <a16:creationId xmlns:a16="http://schemas.microsoft.com/office/drawing/2014/main" id="{6C9E4CFE-B5C0-402C-BE68-68760E9C7445}"/>
                </a:ext>
              </a:extLst>
            </p:cNvPr>
            <p:cNvSpPr/>
            <p:nvPr/>
          </p:nvSpPr>
          <p:spPr>
            <a:xfrm>
              <a:off x="2513395" y="3430878"/>
              <a:ext cx="1728192" cy="257943"/>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メイリオ" panose="020B0604030504040204" pitchFamily="50" charset="-128"/>
                  <a:ea typeface="メイリオ" panose="020B0604030504040204" pitchFamily="50" charset="-128"/>
                </a:rPr>
                <a:t>&lt; </a:t>
              </a:r>
              <a:r>
                <a:rPr lang="ja-JP" altLang="en-US" sz="1400" dirty="0">
                  <a:solidFill>
                    <a:schemeClr val="tx1"/>
                  </a:solidFill>
                  <a:latin typeface="メイリオ" panose="020B0604030504040204" pitchFamily="50" charset="-128"/>
                  <a:ea typeface="メイリオ" panose="020B0604030504040204" pitchFamily="50" charset="-128"/>
                </a:rPr>
                <a:t>事業者の確保 </a:t>
              </a:r>
              <a:r>
                <a:rPr lang="en-US" altLang="ja-JP" sz="1400" dirty="0">
                  <a:solidFill>
                    <a:schemeClr val="tx1"/>
                  </a:solidFill>
                  <a:latin typeface="メイリオ" panose="020B0604030504040204" pitchFamily="50" charset="-128"/>
                  <a:ea typeface="メイリオ" panose="020B0604030504040204" pitchFamily="50" charset="-128"/>
                </a:rPr>
                <a:t>&gt;</a:t>
              </a:r>
              <a:endParaRPr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42" name="正方形/長方形 41">
              <a:extLst>
                <a:ext uri="{FF2B5EF4-FFF2-40B4-BE49-F238E27FC236}">
                  <a16:creationId xmlns:a16="http://schemas.microsoft.com/office/drawing/2014/main" id="{9C953E21-A249-423E-A283-D2D1CBFFFFC8}"/>
                </a:ext>
              </a:extLst>
            </p:cNvPr>
            <p:cNvSpPr/>
            <p:nvPr/>
          </p:nvSpPr>
          <p:spPr>
            <a:xfrm>
              <a:off x="6864243" y="5251615"/>
              <a:ext cx="1308157" cy="33762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rPr>
                <a:t>生活面を充実</a:t>
              </a:r>
            </a:p>
          </p:txBody>
        </p:sp>
        <p:pic>
          <p:nvPicPr>
            <p:cNvPr id="44" name="図 43">
              <a:extLst>
                <a:ext uri="{FF2B5EF4-FFF2-40B4-BE49-F238E27FC236}">
                  <a16:creationId xmlns:a16="http://schemas.microsoft.com/office/drawing/2014/main" id="{BC57E6E4-E01C-4E6B-A17A-3386C1CDBE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4242" y="5676227"/>
              <a:ext cx="1025044" cy="921126"/>
            </a:xfrm>
            <a:prstGeom prst="rect">
              <a:avLst/>
            </a:prstGeom>
            <a:ln>
              <a:noFill/>
            </a:ln>
          </p:spPr>
        </p:pic>
        <p:pic>
          <p:nvPicPr>
            <p:cNvPr id="55" name="図 54">
              <a:extLst>
                <a:ext uri="{FF2B5EF4-FFF2-40B4-BE49-F238E27FC236}">
                  <a16:creationId xmlns:a16="http://schemas.microsoft.com/office/drawing/2014/main" id="{CEB81D5A-287B-4D85-9FCC-F760E50425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6217" y="4293094"/>
              <a:ext cx="712482" cy="864096"/>
            </a:xfrm>
            <a:prstGeom prst="rect">
              <a:avLst/>
            </a:prstGeom>
            <a:ln>
              <a:noFill/>
            </a:ln>
          </p:spPr>
        </p:pic>
        <p:sp>
          <p:nvSpPr>
            <p:cNvPr id="57" name="正方形/長方形 56">
              <a:extLst>
                <a:ext uri="{FF2B5EF4-FFF2-40B4-BE49-F238E27FC236}">
                  <a16:creationId xmlns:a16="http://schemas.microsoft.com/office/drawing/2014/main" id="{BD85C3A5-810D-4628-9C94-2D85D03D96A2}"/>
                </a:ext>
              </a:extLst>
            </p:cNvPr>
            <p:cNvSpPr/>
            <p:nvPr/>
          </p:nvSpPr>
          <p:spPr>
            <a:xfrm>
              <a:off x="4355976" y="5303310"/>
              <a:ext cx="1356614" cy="285930"/>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rPr>
                <a:t>働く環境支援</a:t>
              </a:r>
            </a:p>
          </p:txBody>
        </p:sp>
        <p:pic>
          <p:nvPicPr>
            <p:cNvPr id="58" name="図 57">
              <a:extLst>
                <a:ext uri="{FF2B5EF4-FFF2-40B4-BE49-F238E27FC236}">
                  <a16:creationId xmlns:a16="http://schemas.microsoft.com/office/drawing/2014/main" id="{B7B77C29-0DA5-4E9B-8976-CDCC6152EC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0033" y="5563908"/>
              <a:ext cx="1056047" cy="1033444"/>
            </a:xfrm>
            <a:prstGeom prst="rect">
              <a:avLst/>
            </a:prstGeom>
            <a:ln>
              <a:noFill/>
            </a:ln>
          </p:spPr>
        </p:pic>
        <p:sp>
          <p:nvSpPr>
            <p:cNvPr id="61" name="角丸四角形 6">
              <a:extLst>
                <a:ext uri="{FF2B5EF4-FFF2-40B4-BE49-F238E27FC236}">
                  <a16:creationId xmlns:a16="http://schemas.microsoft.com/office/drawing/2014/main" id="{AA309A96-BAFE-47A8-A252-8E9AF1452ACF}"/>
                </a:ext>
              </a:extLst>
            </p:cNvPr>
            <p:cNvSpPr/>
            <p:nvPr/>
          </p:nvSpPr>
          <p:spPr>
            <a:xfrm>
              <a:off x="2339752" y="4005064"/>
              <a:ext cx="1296144" cy="925599"/>
            </a:xfrm>
            <a:prstGeom prst="roundRect">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latin typeface="メイリオ" panose="020B0604030504040204" pitchFamily="50" charset="-128"/>
                  <a:ea typeface="メイリオ" panose="020B0604030504040204" pitchFamily="50" charset="-128"/>
                </a:rPr>
                <a:t>西成労働福祉センター</a:t>
              </a:r>
              <a:endParaRPr kumimoji="1" lang="ja-JP" altLang="en-US" sz="1200" dirty="0">
                <a:latin typeface="メイリオ" panose="020B0604030504040204" pitchFamily="50" charset="-128"/>
                <a:ea typeface="メイリオ" panose="020B0604030504040204" pitchFamily="50" charset="-128"/>
              </a:endParaRPr>
            </a:p>
          </p:txBody>
        </p:sp>
        <p:sp>
          <p:nvSpPr>
            <p:cNvPr id="62" name="角丸四角形 48">
              <a:extLst>
                <a:ext uri="{FF2B5EF4-FFF2-40B4-BE49-F238E27FC236}">
                  <a16:creationId xmlns:a16="http://schemas.microsoft.com/office/drawing/2014/main" id="{792CFAFD-4726-4249-B534-8EB82D68A49C}"/>
                </a:ext>
              </a:extLst>
            </p:cNvPr>
            <p:cNvSpPr/>
            <p:nvPr/>
          </p:nvSpPr>
          <p:spPr>
            <a:xfrm>
              <a:off x="2359863" y="5456933"/>
              <a:ext cx="1296144" cy="769873"/>
            </a:xfrm>
            <a:prstGeom prst="roundRect">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latin typeface="メイリオ" panose="020B0604030504040204" pitchFamily="50" charset="-128"/>
                  <a:ea typeface="メイリオ" panose="020B0604030504040204" pitchFamily="50" charset="-128"/>
                </a:rPr>
                <a:t>関係機関</a:t>
              </a:r>
              <a:endParaRPr lang="en-US" altLang="ja-JP" sz="1200" dirty="0">
                <a:latin typeface="メイリオ" panose="020B0604030504040204" pitchFamily="50" charset="-128"/>
                <a:ea typeface="メイリオ" panose="020B0604030504040204" pitchFamily="50" charset="-128"/>
              </a:endParaRPr>
            </a:p>
          </p:txBody>
        </p:sp>
        <p:cxnSp>
          <p:nvCxnSpPr>
            <p:cNvPr id="63" name="直線矢印コネクタ 62">
              <a:extLst>
                <a:ext uri="{FF2B5EF4-FFF2-40B4-BE49-F238E27FC236}">
                  <a16:creationId xmlns:a16="http://schemas.microsoft.com/office/drawing/2014/main" id="{337F5537-92D7-40C7-9064-1B84C33A2CC9}"/>
                </a:ext>
              </a:extLst>
            </p:cNvPr>
            <p:cNvCxnSpPr/>
            <p:nvPr/>
          </p:nvCxnSpPr>
          <p:spPr>
            <a:xfrm>
              <a:off x="2987824" y="4992166"/>
              <a:ext cx="0" cy="44255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64" name="正方形/長方形 63">
              <a:extLst>
                <a:ext uri="{FF2B5EF4-FFF2-40B4-BE49-F238E27FC236}">
                  <a16:creationId xmlns:a16="http://schemas.microsoft.com/office/drawing/2014/main" id="{A7F35061-5FC1-4AB5-A75B-11622F31853E}"/>
                </a:ext>
              </a:extLst>
            </p:cNvPr>
            <p:cNvSpPr/>
            <p:nvPr/>
          </p:nvSpPr>
          <p:spPr>
            <a:xfrm>
              <a:off x="2411760" y="5074679"/>
              <a:ext cx="638621" cy="253076"/>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rPr>
                <a:t>連携</a:t>
              </a:r>
            </a:p>
          </p:txBody>
        </p:sp>
        <p:sp>
          <p:nvSpPr>
            <p:cNvPr id="65" name="右矢印 21">
              <a:extLst>
                <a:ext uri="{FF2B5EF4-FFF2-40B4-BE49-F238E27FC236}">
                  <a16:creationId xmlns:a16="http://schemas.microsoft.com/office/drawing/2014/main" id="{94184D27-24EB-43AF-B743-1F1B941DCBBB}"/>
                </a:ext>
              </a:extLst>
            </p:cNvPr>
            <p:cNvSpPr/>
            <p:nvPr/>
          </p:nvSpPr>
          <p:spPr>
            <a:xfrm>
              <a:off x="3720439" y="4043598"/>
              <a:ext cx="432048" cy="425011"/>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6" name="右矢印 50">
              <a:extLst>
                <a:ext uri="{FF2B5EF4-FFF2-40B4-BE49-F238E27FC236}">
                  <a16:creationId xmlns:a16="http://schemas.microsoft.com/office/drawing/2014/main" id="{F0F160B0-4F29-466D-B779-8EC068E20A57}"/>
                </a:ext>
              </a:extLst>
            </p:cNvPr>
            <p:cNvSpPr/>
            <p:nvPr/>
          </p:nvSpPr>
          <p:spPr>
            <a:xfrm rot="10800000">
              <a:off x="3720439" y="4547654"/>
              <a:ext cx="432048" cy="425011"/>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A49FB3D4-7B05-4916-AD85-68CB803FD924}"/>
                </a:ext>
              </a:extLst>
            </p:cNvPr>
            <p:cNvSpPr/>
            <p:nvPr/>
          </p:nvSpPr>
          <p:spPr>
            <a:xfrm>
              <a:off x="3491880" y="3827574"/>
              <a:ext cx="992621" cy="236537"/>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rPr>
                <a:t>働きかけ</a:t>
              </a:r>
            </a:p>
          </p:txBody>
        </p:sp>
        <p:sp>
          <p:nvSpPr>
            <p:cNvPr id="68" name="角丸四角形 58">
              <a:extLst>
                <a:ext uri="{FF2B5EF4-FFF2-40B4-BE49-F238E27FC236}">
                  <a16:creationId xmlns:a16="http://schemas.microsoft.com/office/drawing/2014/main" id="{0C608BB1-8608-4732-B769-BDC52D29F70F}"/>
                </a:ext>
              </a:extLst>
            </p:cNvPr>
            <p:cNvSpPr/>
            <p:nvPr/>
          </p:nvSpPr>
          <p:spPr>
            <a:xfrm>
              <a:off x="4355976" y="3645024"/>
              <a:ext cx="3932250" cy="3024336"/>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F82DAE7E-5A23-40DB-BE9D-63643286C32F}"/>
                </a:ext>
              </a:extLst>
            </p:cNvPr>
            <p:cNvSpPr/>
            <p:nvPr/>
          </p:nvSpPr>
          <p:spPr>
            <a:xfrm>
              <a:off x="5718248" y="3372983"/>
              <a:ext cx="992621" cy="364563"/>
            </a:xfrm>
            <a:prstGeom prst="rect">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メイリオ" panose="020B0604030504040204" pitchFamily="50" charset="-128"/>
                  <a:ea typeface="メイリオ" panose="020B0604030504040204" pitchFamily="50" charset="-128"/>
                </a:rPr>
                <a:t>事業者</a:t>
              </a:r>
            </a:p>
          </p:txBody>
        </p:sp>
        <p:cxnSp>
          <p:nvCxnSpPr>
            <p:cNvPr id="70" name="直線コネクタ 69">
              <a:extLst>
                <a:ext uri="{FF2B5EF4-FFF2-40B4-BE49-F238E27FC236}">
                  <a16:creationId xmlns:a16="http://schemas.microsoft.com/office/drawing/2014/main" id="{4F70449C-F7D5-40FF-B8D1-4236257FD3E7}"/>
                </a:ext>
              </a:extLst>
            </p:cNvPr>
            <p:cNvCxnSpPr/>
            <p:nvPr/>
          </p:nvCxnSpPr>
          <p:spPr>
            <a:xfrm>
              <a:off x="6300192" y="3827574"/>
              <a:ext cx="0" cy="2732017"/>
            </a:xfrm>
            <a:prstGeom prst="line">
              <a:avLst/>
            </a:prstGeom>
            <a:ln>
              <a:prstDash val="sysDot"/>
            </a:ln>
          </p:spPr>
          <p:style>
            <a:lnRef idx="1">
              <a:schemeClr val="dk1"/>
            </a:lnRef>
            <a:fillRef idx="0">
              <a:schemeClr val="dk1"/>
            </a:fillRef>
            <a:effectRef idx="0">
              <a:schemeClr val="dk1"/>
            </a:effectRef>
            <a:fontRef idx="minor">
              <a:schemeClr val="tx1"/>
            </a:fontRef>
          </p:style>
        </p:cxnSp>
        <p:sp>
          <p:nvSpPr>
            <p:cNvPr id="71" name="楕円 70">
              <a:extLst>
                <a:ext uri="{FF2B5EF4-FFF2-40B4-BE49-F238E27FC236}">
                  <a16:creationId xmlns:a16="http://schemas.microsoft.com/office/drawing/2014/main" id="{5023904B-0429-4942-8DBB-93796DFACBE3}"/>
                </a:ext>
              </a:extLst>
            </p:cNvPr>
            <p:cNvSpPr/>
            <p:nvPr/>
          </p:nvSpPr>
          <p:spPr>
            <a:xfrm>
              <a:off x="5828426" y="4691804"/>
              <a:ext cx="972000" cy="97200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72" name="正方形/長方形 71">
            <a:extLst>
              <a:ext uri="{FF2B5EF4-FFF2-40B4-BE49-F238E27FC236}">
                <a16:creationId xmlns:a16="http://schemas.microsoft.com/office/drawing/2014/main" id="{11F03DA4-0662-438E-BF40-4112CEF8CA97}"/>
              </a:ext>
            </a:extLst>
          </p:cNvPr>
          <p:cNvSpPr/>
          <p:nvPr/>
        </p:nvSpPr>
        <p:spPr>
          <a:xfrm>
            <a:off x="3756021" y="4635251"/>
            <a:ext cx="822644" cy="1188261"/>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rPr>
              <a:t>登録</a:t>
            </a:r>
            <a:endParaRPr lang="en-US" altLang="ja-JP" sz="1200" dirty="0">
              <a:solidFill>
                <a:schemeClr val="tx1"/>
              </a:solidFill>
              <a:latin typeface="メイリオ" panose="020B0604030504040204" pitchFamily="50" charset="-128"/>
              <a:ea typeface="メイリオ" panose="020B0604030504040204" pitchFamily="50" charset="-128"/>
            </a:endParaRPr>
          </a:p>
          <a:p>
            <a:pPr algn="ctr"/>
            <a:r>
              <a:rPr lang="ja-JP" altLang="en-US" sz="800" dirty="0">
                <a:solidFill>
                  <a:schemeClr val="tx1"/>
                </a:solidFill>
                <a:latin typeface="メイリオ" panose="020B0604030504040204" pitchFamily="50" charset="-128"/>
                <a:ea typeface="メイリオ" panose="020B0604030504040204" pitchFamily="50" charset="-128"/>
              </a:rPr>
              <a:t>（求人を申し込む際、事業者はセンターに事前登録が必要）</a:t>
            </a:r>
            <a:endParaRPr lang="en-US" altLang="ja-JP" sz="800" dirty="0">
              <a:solidFill>
                <a:schemeClr val="tx1"/>
              </a:solidFill>
              <a:latin typeface="メイリオ" panose="020B0604030504040204" pitchFamily="50" charset="-128"/>
              <a:ea typeface="メイリオ" panose="020B0604030504040204" pitchFamily="50" charset="-128"/>
            </a:endParaRPr>
          </a:p>
        </p:txBody>
      </p:sp>
      <p:sp>
        <p:nvSpPr>
          <p:cNvPr id="73" name="正方形/長方形 72">
            <a:extLst>
              <a:ext uri="{FF2B5EF4-FFF2-40B4-BE49-F238E27FC236}">
                <a16:creationId xmlns:a16="http://schemas.microsoft.com/office/drawing/2014/main" id="{178CA7CE-91FD-449D-A28A-0BC15B3E4E13}"/>
              </a:ext>
            </a:extLst>
          </p:cNvPr>
          <p:cNvSpPr/>
          <p:nvPr/>
        </p:nvSpPr>
        <p:spPr>
          <a:xfrm>
            <a:off x="6055501" y="4423805"/>
            <a:ext cx="1065637" cy="702122"/>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メイリオ" panose="020B0604030504040204" pitchFamily="50" charset="-128"/>
                <a:ea typeface="メイリオ" panose="020B0604030504040204" pitchFamily="50" charset="-128"/>
              </a:rPr>
              <a:t>個々の</a:t>
            </a:r>
            <a:endParaRPr lang="en-US" altLang="ja-JP" sz="1000" dirty="0">
              <a:solidFill>
                <a:schemeClr val="tx1"/>
              </a:solidFill>
              <a:latin typeface="メイリオ" panose="020B0604030504040204" pitchFamily="50" charset="-128"/>
              <a:ea typeface="メイリオ" panose="020B0604030504040204" pitchFamily="50" charset="-128"/>
            </a:endParaRPr>
          </a:p>
          <a:p>
            <a:pPr algn="ctr"/>
            <a:r>
              <a:rPr lang="ja-JP" altLang="en-US" sz="1000" dirty="0">
                <a:solidFill>
                  <a:schemeClr val="tx1"/>
                </a:solidFill>
                <a:latin typeface="メイリオ" panose="020B0604030504040204" pitchFamily="50" charset="-128"/>
                <a:ea typeface="メイリオ" panose="020B0604030504040204" pitchFamily="50" charset="-128"/>
              </a:rPr>
              <a:t>ニーズに</a:t>
            </a:r>
            <a:endParaRPr lang="en-US" altLang="ja-JP" sz="1000" dirty="0">
              <a:solidFill>
                <a:schemeClr val="tx1"/>
              </a:solidFill>
              <a:latin typeface="メイリオ" panose="020B0604030504040204" pitchFamily="50" charset="-128"/>
              <a:ea typeface="メイリオ" panose="020B0604030504040204" pitchFamily="50" charset="-128"/>
            </a:endParaRPr>
          </a:p>
          <a:p>
            <a:pPr algn="ctr"/>
            <a:r>
              <a:rPr lang="ja-JP" altLang="en-US" sz="1000" dirty="0">
                <a:solidFill>
                  <a:schemeClr val="tx1"/>
                </a:solidFill>
                <a:latin typeface="メイリオ" panose="020B0604030504040204" pitchFamily="50" charset="-128"/>
                <a:ea typeface="メイリオ" panose="020B0604030504040204" pitchFamily="50" charset="-128"/>
              </a:rPr>
              <a:t>従って柔軟</a:t>
            </a:r>
            <a:endParaRPr lang="en-US" altLang="ja-JP" sz="1000" dirty="0">
              <a:solidFill>
                <a:schemeClr val="tx1"/>
              </a:solidFill>
              <a:latin typeface="メイリオ" panose="020B0604030504040204" pitchFamily="50" charset="-128"/>
              <a:ea typeface="メイリオ" panose="020B0604030504040204" pitchFamily="50" charset="-128"/>
            </a:endParaRPr>
          </a:p>
          <a:p>
            <a:pPr algn="ctr"/>
            <a:r>
              <a:rPr lang="ja-JP" altLang="en-US" sz="1000" dirty="0">
                <a:solidFill>
                  <a:schemeClr val="tx1"/>
                </a:solidFill>
                <a:latin typeface="メイリオ" panose="020B0604030504040204" pitchFamily="50" charset="-128"/>
                <a:ea typeface="メイリオ" panose="020B0604030504040204" pitchFamily="50" charset="-128"/>
              </a:rPr>
              <a:t>に対応</a:t>
            </a:r>
          </a:p>
        </p:txBody>
      </p:sp>
      <p:sp>
        <p:nvSpPr>
          <p:cNvPr id="74" name="角丸四角形 18">
            <a:extLst>
              <a:ext uri="{FF2B5EF4-FFF2-40B4-BE49-F238E27FC236}">
                <a16:creationId xmlns:a16="http://schemas.microsoft.com/office/drawing/2014/main" id="{C6E06496-3C4C-41B0-A40F-8802A82E8675}"/>
              </a:ext>
            </a:extLst>
          </p:cNvPr>
          <p:cNvSpPr/>
          <p:nvPr/>
        </p:nvSpPr>
        <p:spPr>
          <a:xfrm>
            <a:off x="2132112" y="3416340"/>
            <a:ext cx="6766783" cy="245112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72753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0"/>
            <a:ext cx="1907704"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対応方針</a:t>
            </a: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1600" b="1" dirty="0">
                <a:solidFill>
                  <a:schemeClr val="tx1"/>
                </a:solidFill>
                <a:latin typeface="メイリオ" panose="020B0604030504040204" pitchFamily="50" charset="-128"/>
                <a:ea typeface="メイリオ" panose="020B0604030504040204" pitchFamily="50" charset="-128"/>
              </a:rPr>
              <a:t>と成果指標</a:t>
            </a:r>
            <a:endParaRPr kumimoji="1" lang="en-US" altLang="ja-JP" sz="1600" b="1" dirty="0">
              <a:solidFill>
                <a:schemeClr val="tx1"/>
              </a:solidFill>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kumimoji="1" lang="ja-JP" altLang="en-US" sz="1600" b="1" dirty="0">
              <a:latin typeface="メイリオ" panose="020B0604030504040204" pitchFamily="50" charset="-128"/>
              <a:ea typeface="メイリオ" panose="020B0604030504040204" pitchFamily="50" charset="-128"/>
            </a:endParaRPr>
          </a:p>
        </p:txBody>
      </p:sp>
      <p:sp>
        <p:nvSpPr>
          <p:cNvPr id="18" name="正方形/長方形 17"/>
          <p:cNvSpPr/>
          <p:nvPr/>
        </p:nvSpPr>
        <p:spPr>
          <a:xfrm>
            <a:off x="2267744" y="2311680"/>
            <a:ext cx="6552727" cy="4429688"/>
          </a:xfrm>
          <a:prstGeom prst="rect">
            <a:avLst/>
          </a:prstGeom>
          <a:solidFill>
            <a:schemeClr val="accent6">
              <a:lumMod val="40000"/>
              <a:lumOff val="60000"/>
            </a:schemeClr>
          </a:solidFill>
          <a:ln w="31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p>
          <a:p>
            <a:pPr algn="l">
              <a:spcAft>
                <a:spcPts val="0"/>
              </a:spcAft>
            </a:pP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spcAft>
                <a:spcPts val="0"/>
              </a:spcAft>
            </a:pPr>
            <a:endPar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spcAft>
                <a:spcPts val="0"/>
              </a:spcAft>
            </a:pP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spcAft>
                <a:spcPts val="0"/>
              </a:spcAft>
            </a:pPr>
            <a:endPar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spcAft>
                <a:spcPts val="0"/>
              </a:spcAft>
            </a:pP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endPar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p>
          <a:p>
            <a:pPr algn="l">
              <a:spcAft>
                <a:spcPts val="0"/>
              </a:spcAft>
            </a:pPr>
            <a:r>
              <a:rPr 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1" name="テキスト ボックス 105"/>
          <p:cNvSpPr txBox="1"/>
          <p:nvPr/>
        </p:nvSpPr>
        <p:spPr>
          <a:xfrm>
            <a:off x="2353559" y="2824266"/>
            <a:ext cx="6480719" cy="50330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400" u="sng" kern="100" dirty="0">
                <a:effectLst/>
                <a:latin typeface="メイリオ" panose="020B0604030504040204" pitchFamily="50" charset="-128"/>
                <a:ea typeface="メイリオ" panose="020B0604030504040204" pitchFamily="50" charset="-128"/>
                <a:cs typeface="Times New Roman" panose="02020603050405020304" pitchFamily="18" charset="0"/>
              </a:rPr>
              <a:t>利用者に求められる求人情報のさらなる発信と</a:t>
            </a:r>
            <a:endParaRPr lang="en-US" altLang="ja-JP" sz="1400" u="sng"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ctr">
              <a:spcAft>
                <a:spcPts val="0"/>
              </a:spcAft>
            </a:pPr>
            <a:r>
              <a:rPr lang="ja-JP" sz="1400" u="sng" kern="100" dirty="0">
                <a:effectLst/>
                <a:latin typeface="メイリオ" panose="020B0604030504040204" pitchFamily="50" charset="-128"/>
                <a:ea typeface="メイリオ" panose="020B0604030504040204" pitchFamily="50" charset="-128"/>
                <a:cs typeface="Times New Roman" panose="02020603050405020304" pitchFamily="18" charset="0"/>
              </a:rPr>
              <a:t>不安を抱える求職者の窓口紹介への誘導</a:t>
            </a:r>
          </a:p>
          <a:p>
            <a:pPr algn="ctr">
              <a:spcAft>
                <a:spcPts val="0"/>
              </a:spcAft>
            </a:pPr>
            <a:r>
              <a:rPr 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5" name="ホームベース 14"/>
          <p:cNvSpPr/>
          <p:nvPr/>
        </p:nvSpPr>
        <p:spPr>
          <a:xfrm rot="5400000">
            <a:off x="4570762" y="-1538314"/>
            <a:ext cx="1946692" cy="6552728"/>
          </a:xfrm>
          <a:prstGeom prst="homePlate">
            <a:avLst>
              <a:gd name="adj" fmla="val 13974"/>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8" name="テキスト ボックス 107"/>
          <p:cNvSpPr txBox="1"/>
          <p:nvPr/>
        </p:nvSpPr>
        <p:spPr>
          <a:xfrm>
            <a:off x="4087156" y="764704"/>
            <a:ext cx="2861108" cy="3088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400" u="sng" kern="100" dirty="0">
                <a:effectLst/>
                <a:latin typeface="メイリオ" panose="020B0604030504040204" pitchFamily="50" charset="-128"/>
                <a:ea typeface="メイリオ" panose="020B0604030504040204" pitchFamily="50" charset="-128"/>
                <a:cs typeface="Times New Roman" panose="02020603050405020304" pitchFamily="18" charset="0"/>
              </a:rPr>
              <a:t>外部に求人情報等を積極</a:t>
            </a:r>
            <a:r>
              <a:rPr lang="ja-JP" altLang="en-US" sz="1400" u="sng" kern="100" dirty="0">
                <a:effectLst/>
                <a:latin typeface="メイリオ" panose="020B0604030504040204" pitchFamily="50" charset="-128"/>
                <a:ea typeface="メイリオ" panose="020B0604030504040204" pitchFamily="50" charset="-128"/>
                <a:cs typeface="Times New Roman" panose="02020603050405020304" pitchFamily="18" charset="0"/>
              </a:rPr>
              <a:t>的に</a:t>
            </a:r>
            <a:r>
              <a:rPr lang="ja-JP" sz="1400" u="sng" kern="100" dirty="0">
                <a:effectLst/>
                <a:latin typeface="メイリオ" panose="020B0604030504040204" pitchFamily="50" charset="-128"/>
                <a:ea typeface="メイリオ" panose="020B0604030504040204" pitchFamily="50" charset="-128"/>
                <a:cs typeface="Times New Roman" panose="02020603050405020304" pitchFamily="18" charset="0"/>
              </a:rPr>
              <a:t>発信</a:t>
            </a:r>
          </a:p>
        </p:txBody>
      </p:sp>
      <p:sp>
        <p:nvSpPr>
          <p:cNvPr id="9" name="正方形/長方形 8"/>
          <p:cNvSpPr/>
          <p:nvPr/>
        </p:nvSpPr>
        <p:spPr>
          <a:xfrm>
            <a:off x="2267744" y="965669"/>
            <a:ext cx="6552728" cy="1311203"/>
          </a:xfrm>
          <a:prstGeom prst="rect">
            <a:avLst/>
          </a:prstGeom>
          <a:noFill/>
          <a:ln w="31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en-US" sz="11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spcAft>
                <a:spcPts val="0"/>
              </a:spcAft>
            </a:pPr>
            <a:r>
              <a:rPr lang="ja-JP" sz="14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・センターナビや</a:t>
            </a:r>
            <a:r>
              <a:rPr lang="en-US" sz="14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LINE</a:t>
            </a:r>
            <a:r>
              <a:rPr lang="ja-JP" sz="14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公式アカウント等の活用、</a:t>
            </a:r>
            <a:r>
              <a:rPr lang="ja-JP" sz="1400" u="sng"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相対方式での拘束時間</a:t>
            </a:r>
            <a:r>
              <a:rPr lang="ja-JP" sz="14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altLang="en-US" sz="14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短縮</a:t>
            </a:r>
            <a:endParaRPr lang="en-US" altLang="ja-JP" sz="14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spcAft>
                <a:spcPts val="0"/>
              </a:spcAft>
            </a:pPr>
            <a:r>
              <a:rPr lang="en-US" altLang="ja-JP" sz="1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4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spcAft>
                <a:spcPts val="0"/>
              </a:spcAft>
            </a:pPr>
            <a:endParaRPr lang="en-US" altLang="ja-JP" sz="1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spcAft>
                <a:spcPts val="0"/>
              </a:spcAft>
            </a:pPr>
            <a:endParaRPr lang="en-US" altLang="ja-JP" sz="14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spcAft>
                <a:spcPts val="0"/>
              </a:spcAft>
            </a:pP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spcAft>
                <a:spcPts val="0"/>
              </a:spcAft>
            </a:pPr>
            <a:r>
              <a:rPr lang="ja-JP" sz="14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sz="14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AI</a:t>
            </a:r>
            <a:r>
              <a:rPr lang="ja-JP" sz="14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を活用した</a:t>
            </a:r>
            <a:r>
              <a:rPr lang="en-US" sz="14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SNS</a:t>
            </a:r>
            <a:r>
              <a:rPr lang="ja-JP" sz="14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等での不安定労働者への相談支援を検討</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2" name="二等辺三角形 11"/>
          <p:cNvSpPr/>
          <p:nvPr/>
        </p:nvSpPr>
        <p:spPr>
          <a:xfrm rot="16200000">
            <a:off x="391479" y="5362971"/>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p:nvPr/>
        </p:nvSpPr>
        <p:spPr>
          <a:xfrm rot="5400000">
            <a:off x="392401" y="-390559"/>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899592" y="6480109"/>
            <a:ext cx="936104" cy="261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latin typeface="メイリオ" panose="020B0604030504040204" pitchFamily="50" charset="-128"/>
                <a:ea typeface="メイリオ" panose="020B0604030504040204" pitchFamily="50" charset="-128"/>
              </a:rPr>
              <a:t>16 / 19</a:t>
            </a:r>
            <a:endParaRPr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23" name="ホームベース 22"/>
          <p:cNvSpPr/>
          <p:nvPr/>
        </p:nvSpPr>
        <p:spPr>
          <a:xfrm>
            <a:off x="2001697" y="188641"/>
            <a:ext cx="3002351" cy="504056"/>
          </a:xfrm>
          <a:prstGeom prst="homePlate">
            <a:avLst/>
          </a:prstGeom>
          <a:solidFill>
            <a:srgbClr val="92D0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2044289" y="291836"/>
            <a:ext cx="2959759"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求人情報のさらなる発信</a:t>
            </a:r>
          </a:p>
        </p:txBody>
      </p:sp>
      <p:sp>
        <p:nvSpPr>
          <p:cNvPr id="21" name="右カーブ矢印 20"/>
          <p:cNvSpPr/>
          <p:nvPr/>
        </p:nvSpPr>
        <p:spPr>
          <a:xfrm>
            <a:off x="2001697" y="908720"/>
            <a:ext cx="554079" cy="2191171"/>
          </a:xfrm>
          <a:prstGeom prst="curv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正方形/長方形 26"/>
          <p:cNvSpPr/>
          <p:nvPr/>
        </p:nvSpPr>
        <p:spPr>
          <a:xfrm>
            <a:off x="2000877" y="2384568"/>
            <a:ext cx="662436" cy="307777"/>
          </a:xfrm>
          <a:prstGeom prst="rect">
            <a:avLst/>
          </a:prstGeom>
          <a:solidFill>
            <a:schemeClr val="bg1"/>
          </a:solidFill>
          <a:ln>
            <a:solidFill>
              <a:schemeClr val="tx1"/>
            </a:solidFill>
            <a:prstDash val="sysDot"/>
          </a:ln>
        </p:spPr>
        <p:txBody>
          <a:bodyPr wrap="square">
            <a:spAutoFit/>
          </a:bodyPr>
          <a:lstStyle/>
          <a:p>
            <a:pPr algn="ctr"/>
            <a:r>
              <a:rPr lang="ja-JP" altLang="en-US" sz="1400" u="sng" dirty="0">
                <a:latin typeface="メイリオ" panose="020B0604030504040204" pitchFamily="50" charset="-128"/>
                <a:ea typeface="メイリオ" panose="020B0604030504040204" pitchFamily="50" charset="-128"/>
              </a:rPr>
              <a:t>対応</a:t>
            </a:r>
            <a:endParaRPr lang="en-US" altLang="ja-JP" sz="1400" u="sng" dirty="0">
              <a:latin typeface="メイリオ" panose="020B0604030504040204" pitchFamily="50" charset="-128"/>
              <a:ea typeface="メイリオ" panose="020B0604030504040204" pitchFamily="50" charset="-128"/>
            </a:endParaRPr>
          </a:p>
        </p:txBody>
      </p:sp>
      <p:sp>
        <p:nvSpPr>
          <p:cNvPr id="25" name="テキスト ボックス 14"/>
          <p:cNvSpPr txBox="1"/>
          <p:nvPr/>
        </p:nvSpPr>
        <p:spPr>
          <a:xfrm>
            <a:off x="2267744" y="3322039"/>
            <a:ext cx="6552728" cy="77234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センターナビの活用（夜間求人の解消にむけて）</a:t>
            </a:r>
          </a:p>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 電話や</a:t>
            </a:r>
            <a:r>
              <a:rPr lang="en-US" altLang="ja-JP" sz="1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LINE</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を通して雇用できるシステムの強化</a:t>
            </a:r>
            <a:endParaRPr lang="ja-JP" altLang="en-US" sz="800" kern="100" dirty="0">
              <a:latin typeface="メイリオ" panose="020B0604030504040204" pitchFamily="50" charset="-128"/>
              <a:ea typeface="メイリオ" panose="020B0604030504040204" pitchFamily="50" charset="-128"/>
              <a:cs typeface="Times New Roman" panose="02020603050405020304" pitchFamily="18" charset="0"/>
            </a:endParaRPr>
          </a:p>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ＡＩ等を活用し、就労に必要なＱＡの発信を効率化</a:t>
            </a:r>
          </a:p>
        </p:txBody>
      </p:sp>
      <p:sp>
        <p:nvSpPr>
          <p:cNvPr id="26" name="テキスト ボックス 14"/>
          <p:cNvSpPr txBox="1"/>
          <p:nvPr/>
        </p:nvSpPr>
        <p:spPr>
          <a:xfrm>
            <a:off x="2267744" y="4548612"/>
            <a:ext cx="6876256" cy="5365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LINE</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によるタイムリーな情報発信</a:t>
            </a:r>
          </a:p>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 </a:t>
            </a:r>
            <a:r>
              <a:rPr lang="en-US" altLang="ja-JP" sz="1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LINE</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機能を生かした求人情報に加え、労働者に役立つ情報を発信</a:t>
            </a:r>
          </a:p>
        </p:txBody>
      </p:sp>
      <p:sp>
        <p:nvSpPr>
          <p:cNvPr id="29" name="テキスト ボックス 14"/>
          <p:cNvSpPr txBox="1"/>
          <p:nvPr/>
        </p:nvSpPr>
        <p:spPr>
          <a:xfrm>
            <a:off x="2267744" y="5036852"/>
            <a:ext cx="6552728" cy="5365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外国人労働者が活用できる求人情報の発信</a:t>
            </a:r>
          </a:p>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 英語等による情報発信（フェイスブックなど）</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新規</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0" name="テキスト ボックス 14"/>
          <p:cNvSpPr txBox="1"/>
          <p:nvPr/>
        </p:nvSpPr>
        <p:spPr>
          <a:xfrm>
            <a:off x="2267744" y="5572982"/>
            <a:ext cx="6552728" cy="75259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ＳＮＳを活かした就労サポート</a:t>
            </a:r>
          </a:p>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 働くための基礎知識や一般的労働相談をＡＩを活用し労働者をサポート</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新規</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1" name="テキスト ボックス 14"/>
          <p:cNvSpPr txBox="1"/>
          <p:nvPr/>
        </p:nvSpPr>
        <p:spPr>
          <a:xfrm>
            <a:off x="2267744" y="6174756"/>
            <a:ext cx="6552727" cy="75259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きめ細やかな窓口紹介</a:t>
            </a:r>
          </a:p>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 センターナビ等での求職に不安や課題のある労働者に寄り添う就労支援</a:t>
            </a:r>
          </a:p>
        </p:txBody>
      </p:sp>
      <p:sp>
        <p:nvSpPr>
          <p:cNvPr id="32" name="正方形/長方形 31"/>
          <p:cNvSpPr/>
          <p:nvPr/>
        </p:nvSpPr>
        <p:spPr>
          <a:xfrm>
            <a:off x="35496" y="44624"/>
            <a:ext cx="1307814"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3000" dirty="0">
                <a:latin typeface="メイリオ" panose="020B0604030504040204" pitchFamily="50" charset="-128"/>
                <a:ea typeface="メイリオ" panose="020B0604030504040204" pitchFamily="50" charset="-128"/>
              </a:rPr>
              <a:t>04</a:t>
            </a:r>
            <a:r>
              <a:rPr lang="en-US" altLang="ja-JP" sz="2400" dirty="0">
                <a:latin typeface="メイリオ" panose="020B0604030504040204" pitchFamily="50" charset="-128"/>
                <a:ea typeface="メイリオ" panose="020B0604030504040204" pitchFamily="50" charset="-128"/>
              </a:rPr>
              <a:t>-03</a:t>
            </a:r>
            <a:endParaRPr kumimoji="1" lang="ja-JP" altLang="en-US" sz="2400"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08142" y="1294029"/>
            <a:ext cx="6040322" cy="822659"/>
          </a:xfrm>
          <a:prstGeom prst="rect">
            <a:avLst/>
          </a:prstGeom>
          <a:noFill/>
          <a:ln>
            <a:prstDash val="sysDot"/>
          </a:ln>
        </p:spPr>
        <p:style>
          <a:lnRef idx="2">
            <a:schemeClr val="dk1"/>
          </a:lnRef>
          <a:fillRef idx="1">
            <a:schemeClr val="lt1"/>
          </a:fillRef>
          <a:effectRef idx="0">
            <a:schemeClr val="dk1"/>
          </a:effectRef>
          <a:fontRef idx="minor">
            <a:schemeClr val="dk1"/>
          </a:fontRef>
        </p:style>
        <p:txBody>
          <a:bodyPr rtlCol="0" anchor="ctr"/>
          <a:lstStyle/>
          <a:p>
            <a:r>
              <a:rPr lang="ja-JP" altLang="en-US" sz="1050" dirty="0">
                <a:solidFill>
                  <a:schemeClr val="tx1"/>
                </a:solidFill>
                <a:latin typeface="メイリオ" panose="020B0604030504040204" pitchFamily="50" charset="-128"/>
                <a:ea typeface="メイリオ" panose="020B0604030504040204" pitchFamily="50" charset="-128"/>
              </a:rPr>
              <a:t>相対方式での拘束時間：</a:t>
            </a:r>
            <a:endParaRPr lang="en-US" altLang="ja-JP" sz="1050" dirty="0">
              <a:solidFill>
                <a:schemeClr val="tx1"/>
              </a:solidFill>
              <a:latin typeface="メイリオ" panose="020B0604030504040204" pitchFamily="50" charset="-128"/>
              <a:ea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rPr>
              <a:t>相対方式とは、求人者と求職者が求人求職活動を直接やりとりし、雇用関係を成立させる方式であり、あいりん地域では、</a:t>
            </a:r>
            <a:r>
              <a:rPr lang="ja-JP" altLang="en-US" sz="1050" dirty="0">
                <a:latin typeface="メイリオ" panose="020B0604030504040204" pitchFamily="50" charset="-128"/>
                <a:ea typeface="メイリオ" panose="020B0604030504040204" pitchFamily="50" charset="-128"/>
              </a:rPr>
              <a:t>その日の求人の募集を行うため求人者が直接募集活動を行うが、求職者が少ないと見込まれる期間は、その募集時間を早める</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午前</a:t>
            </a:r>
            <a:r>
              <a:rPr lang="en-US" altLang="ja-JP" sz="1050" dirty="0">
                <a:latin typeface="メイリオ" panose="020B0604030504040204" pitchFamily="50" charset="-128"/>
                <a:ea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rPr>
              <a:t>時頃から</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傾向がみられ、求職者の拘束時間が長時間と</a:t>
            </a:r>
            <a:r>
              <a:rPr lang="ja-JP" altLang="en-US" sz="1050" dirty="0">
                <a:solidFill>
                  <a:schemeClr val="tx1"/>
                </a:solidFill>
                <a:latin typeface="メイリオ" panose="020B0604030504040204" pitchFamily="50" charset="-128"/>
                <a:ea typeface="メイリオ" panose="020B0604030504040204" pitchFamily="50" charset="-128"/>
              </a:rPr>
              <a:t>なる。</a:t>
            </a:r>
          </a:p>
        </p:txBody>
      </p:sp>
      <p:sp>
        <p:nvSpPr>
          <p:cNvPr id="42" name="正方形/長方形 41"/>
          <p:cNvSpPr/>
          <p:nvPr/>
        </p:nvSpPr>
        <p:spPr>
          <a:xfrm>
            <a:off x="2708141" y="3979574"/>
            <a:ext cx="6040323" cy="503302"/>
          </a:xfrm>
          <a:prstGeom prst="rect">
            <a:avLst/>
          </a:prstGeom>
          <a:noFill/>
          <a:ln>
            <a:prstDash val="sysDot"/>
          </a:ln>
        </p:spPr>
        <p:style>
          <a:lnRef idx="2">
            <a:schemeClr val="dk1"/>
          </a:lnRef>
          <a:fillRef idx="1">
            <a:schemeClr val="lt1"/>
          </a:fillRef>
          <a:effectRef idx="0">
            <a:schemeClr val="dk1"/>
          </a:effectRef>
          <a:fontRef idx="minor">
            <a:schemeClr val="dk1"/>
          </a:fontRef>
        </p:style>
        <p:txBody>
          <a:bodyPr rtlCol="0" anchor="ctr"/>
          <a:lstStyle/>
          <a:p>
            <a:r>
              <a:rPr lang="ja-JP" altLang="en-US" sz="1050" dirty="0">
                <a:latin typeface="メイリオ" panose="020B0604030504040204" pitchFamily="50" charset="-128"/>
                <a:ea typeface="メイリオ" panose="020B0604030504040204" pitchFamily="50" charset="-128"/>
              </a:rPr>
              <a:t>夜間求人の解消：</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相対方式では、求職者の数が少なければ求職者の拘束時間が長時間となる場合があるため、事前に連絡し集合時間を決める事で、待機時間を解消する</a:t>
            </a:r>
          </a:p>
        </p:txBody>
      </p:sp>
      <p:sp>
        <p:nvSpPr>
          <p:cNvPr id="2" name="テキスト ボックス 10">
            <a:extLst>
              <a:ext uri="{FF2B5EF4-FFF2-40B4-BE49-F238E27FC236}">
                <a16:creationId xmlns:a16="http://schemas.microsoft.com/office/drawing/2014/main" id="{AE2C23D5-D496-B69E-DB3F-A05D2A8B60A7}"/>
              </a:ext>
            </a:extLst>
          </p:cNvPr>
          <p:cNvSpPr txBox="1"/>
          <p:nvPr/>
        </p:nvSpPr>
        <p:spPr>
          <a:xfrm>
            <a:off x="57802" y="2792587"/>
            <a:ext cx="1848952" cy="143768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100" noProof="0" dirty="0">
                <a:latin typeface="メイリオ" panose="020B0604030504040204" pitchFamily="50" charset="-128"/>
                <a:ea typeface="メイリオ" panose="020B0604030504040204" pitchFamily="50" charset="-128"/>
                <a:cs typeface="Times New Roman" panose="02020603050405020304" pitchFamily="18" charset="0"/>
              </a:rPr>
              <a:t>求人情報の</a:t>
            </a:r>
            <a:endParaRPr kumimoji="0" lang="en-US" altLang="ja-JP" sz="1400" kern="100" noProof="0" dirty="0">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strike="noStrike" kern="100" cap="none" spc="0" normalizeH="0" baseline="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さらなる発信</a:t>
            </a:r>
            <a:endParaRPr kumimoji="0" lang="ja-JP" altLang="en-US" sz="1400" b="0" i="0"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 name="大かっこ 3">
            <a:extLst>
              <a:ext uri="{FF2B5EF4-FFF2-40B4-BE49-F238E27FC236}">
                <a16:creationId xmlns:a16="http://schemas.microsoft.com/office/drawing/2014/main" id="{6FBB3059-7FED-3D0A-897C-4E8FB98D350F}"/>
              </a:ext>
            </a:extLst>
          </p:cNvPr>
          <p:cNvSpPr/>
          <p:nvPr/>
        </p:nvSpPr>
        <p:spPr>
          <a:xfrm>
            <a:off x="107504" y="2708920"/>
            <a:ext cx="1713828" cy="778706"/>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119811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0" y="0"/>
            <a:ext cx="1907704"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対応方針</a:t>
            </a: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1600" b="1" dirty="0">
                <a:solidFill>
                  <a:schemeClr val="tx1"/>
                </a:solidFill>
                <a:latin typeface="メイリオ" panose="020B0604030504040204" pitchFamily="50" charset="-128"/>
                <a:ea typeface="メイリオ" panose="020B0604030504040204" pitchFamily="50" charset="-128"/>
              </a:rPr>
              <a:t>と成果指標</a:t>
            </a:r>
            <a:endParaRPr kumimoji="1" lang="en-US" altLang="ja-JP" sz="1600" b="1" dirty="0">
              <a:solidFill>
                <a:schemeClr val="tx1"/>
              </a:solidFill>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kumimoji="1" lang="ja-JP" altLang="en-US" sz="1600" b="1" dirty="0">
              <a:latin typeface="メイリオ" panose="020B0604030504040204" pitchFamily="50" charset="-128"/>
              <a:ea typeface="メイリオ" panose="020B0604030504040204" pitchFamily="50" charset="-128"/>
            </a:endParaRPr>
          </a:p>
        </p:txBody>
      </p:sp>
      <p:sp>
        <p:nvSpPr>
          <p:cNvPr id="5" name="二等辺三角形 4"/>
          <p:cNvSpPr/>
          <p:nvPr/>
        </p:nvSpPr>
        <p:spPr>
          <a:xfrm rot="16200000">
            <a:off x="391479" y="5362971"/>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二等辺三角形 8"/>
          <p:cNvSpPr/>
          <p:nvPr/>
        </p:nvSpPr>
        <p:spPr>
          <a:xfrm rot="5400000">
            <a:off x="392401" y="-390559"/>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99592" y="6480109"/>
            <a:ext cx="936104" cy="261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latin typeface="メイリオ" panose="020B0604030504040204" pitchFamily="50" charset="-128"/>
                <a:ea typeface="メイリオ" panose="020B0604030504040204" pitchFamily="50" charset="-128"/>
              </a:rPr>
              <a:t>17 / 19</a:t>
            </a:r>
            <a:endParaRPr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2" name="ホームベース 11"/>
          <p:cNvSpPr/>
          <p:nvPr/>
        </p:nvSpPr>
        <p:spPr>
          <a:xfrm>
            <a:off x="1979712" y="188640"/>
            <a:ext cx="5904656" cy="459528"/>
          </a:xfrm>
          <a:prstGeom prst="homePlate">
            <a:avLst/>
          </a:prstGeom>
          <a:solidFill>
            <a:srgbClr val="92D0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正方形/長方形 5"/>
          <p:cNvSpPr/>
          <p:nvPr/>
        </p:nvSpPr>
        <p:spPr>
          <a:xfrm>
            <a:off x="1979712" y="260648"/>
            <a:ext cx="6048672" cy="369332"/>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成果指標：センターナビ利用者のリピート人数を増加　</a:t>
            </a:r>
            <a:r>
              <a:rPr lang="ja-JP" altLang="en-US" dirty="0"/>
              <a:t>　</a:t>
            </a:r>
            <a:endParaRPr lang="ja-JP" altLang="en-US" dirty="0">
              <a:latin typeface="メイリオ" panose="020B0604030504040204" pitchFamily="50" charset="-128"/>
              <a:ea typeface="メイリオ" panose="020B0604030504040204" pitchFamily="50" charset="-128"/>
            </a:endParaRPr>
          </a:p>
        </p:txBody>
      </p:sp>
      <p:sp>
        <p:nvSpPr>
          <p:cNvPr id="13" name="正方形/長方形 12"/>
          <p:cNvSpPr/>
          <p:nvPr/>
        </p:nvSpPr>
        <p:spPr>
          <a:xfrm>
            <a:off x="2195735" y="764703"/>
            <a:ext cx="6408713" cy="1224137"/>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センターナビの開設によりタイムリーな情報発信を利用者に行い、相対方式の求人募集時間の適正化</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夜間求人解消</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にセンターでは取り組んでいる。</a:t>
            </a:r>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センターナビを一見ではなく、繰り返し利用する者を増加させ、利用者の安定化を図る事により、センターナビを通した求人求職活動の利用促進を図る。</a:t>
            </a:r>
          </a:p>
        </p:txBody>
      </p:sp>
      <p:pic>
        <p:nvPicPr>
          <p:cNvPr id="8" name="図 7"/>
          <p:cNvPicPr>
            <a:picLocks noChangeAspect="1"/>
          </p:cNvPicPr>
          <p:nvPr/>
        </p:nvPicPr>
        <p:blipFill>
          <a:blip r:embed="rId3"/>
          <a:stretch>
            <a:fillRect/>
          </a:stretch>
        </p:blipFill>
        <p:spPr>
          <a:xfrm>
            <a:off x="2237789" y="3880051"/>
            <a:ext cx="1001282" cy="1646552"/>
          </a:xfrm>
          <a:prstGeom prst="rect">
            <a:avLst/>
          </a:prstGeom>
        </p:spPr>
      </p:pic>
      <p:sp>
        <p:nvSpPr>
          <p:cNvPr id="20" name="正方形/長方形 19"/>
          <p:cNvSpPr/>
          <p:nvPr/>
        </p:nvSpPr>
        <p:spPr>
          <a:xfrm>
            <a:off x="1978790" y="5656470"/>
            <a:ext cx="7009416" cy="1011382"/>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rPr>
              <a:t>センターナビ：</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令和５年９月に開設した求人情報提供サイト。センターで受理した相対方式の求人情報はもちろん事業者情報、仕事内容、宿舎情報や一般求人などの豊富な情報提供を行っている</a:t>
            </a:r>
          </a:p>
          <a:p>
            <a:r>
              <a:rPr lang="ja-JP" altLang="en-US" sz="1200" dirty="0">
                <a:solidFill>
                  <a:schemeClr val="tx1"/>
                </a:solidFill>
                <a:latin typeface="メイリオ" panose="020B0604030504040204" pitchFamily="50" charset="-128"/>
                <a:ea typeface="メイリオ" panose="020B0604030504040204" pitchFamily="50" charset="-128"/>
              </a:rPr>
              <a:t>令和７年９月末時点で、開設当初から通算でユーザー数が約１万人、表示回数は約１７万回、</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リピート人数は約２千８百人となっている。</a:t>
            </a:r>
          </a:p>
        </p:txBody>
      </p:sp>
      <p:sp>
        <p:nvSpPr>
          <p:cNvPr id="15" name="右矢印 14"/>
          <p:cNvSpPr/>
          <p:nvPr/>
        </p:nvSpPr>
        <p:spPr>
          <a:xfrm>
            <a:off x="3523663" y="3944788"/>
            <a:ext cx="760305" cy="720080"/>
          </a:xfrm>
          <a:prstGeom prst="rightArrow">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メイリオ" panose="020B0604030504040204" pitchFamily="50" charset="-128"/>
                <a:ea typeface="メイリオ" panose="020B0604030504040204" pitchFamily="50" charset="-128"/>
              </a:rPr>
              <a:t>連絡</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8" y="3555713"/>
            <a:ext cx="1153584" cy="1014121"/>
          </a:xfrm>
          <a:prstGeom prst="rect">
            <a:avLst/>
          </a:prstGeom>
        </p:spPr>
      </p:pic>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2205" y="4094019"/>
            <a:ext cx="1189955" cy="1103934"/>
          </a:xfrm>
          <a:prstGeom prst="rect">
            <a:avLst/>
          </a:prstGeom>
        </p:spPr>
      </p:pic>
      <p:sp>
        <p:nvSpPr>
          <p:cNvPr id="24" name="右矢印 23"/>
          <p:cNvSpPr/>
          <p:nvPr/>
        </p:nvSpPr>
        <p:spPr>
          <a:xfrm>
            <a:off x="6115951" y="3933056"/>
            <a:ext cx="760305" cy="720080"/>
          </a:xfrm>
          <a:prstGeom prst="rightArrow">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メイリオ" panose="020B0604030504040204" pitchFamily="50" charset="-128"/>
                <a:ea typeface="メイリオ" panose="020B0604030504040204" pitchFamily="50" charset="-128"/>
              </a:rPr>
              <a:t>働く</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pic>
        <p:nvPicPr>
          <p:cNvPr id="27" name="図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1837" y="3506224"/>
            <a:ext cx="1930643" cy="1825772"/>
          </a:xfrm>
          <a:prstGeom prst="rect">
            <a:avLst/>
          </a:prstGeom>
        </p:spPr>
      </p:pic>
      <p:sp>
        <p:nvSpPr>
          <p:cNvPr id="28" name="曲折矢印 27"/>
          <p:cNvSpPr/>
          <p:nvPr/>
        </p:nvSpPr>
        <p:spPr>
          <a:xfrm rot="10800000">
            <a:off x="3184188" y="5085621"/>
            <a:ext cx="4268132" cy="297568"/>
          </a:xfrm>
          <a:prstGeom prst="bentArrow">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正方形/長方形 28"/>
          <p:cNvSpPr/>
          <p:nvPr/>
        </p:nvSpPr>
        <p:spPr>
          <a:xfrm>
            <a:off x="3726349" y="5113278"/>
            <a:ext cx="620760" cy="311336"/>
          </a:xfrm>
          <a:prstGeom prst="rect">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探す</a:t>
            </a:r>
          </a:p>
        </p:txBody>
      </p:sp>
      <p:sp>
        <p:nvSpPr>
          <p:cNvPr id="41" name="正方形/長方形 40"/>
          <p:cNvSpPr/>
          <p:nvPr/>
        </p:nvSpPr>
        <p:spPr>
          <a:xfrm>
            <a:off x="35496" y="44624"/>
            <a:ext cx="1307814"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3000" dirty="0">
                <a:latin typeface="メイリオ" panose="020B0604030504040204" pitchFamily="50" charset="-128"/>
                <a:ea typeface="メイリオ" panose="020B0604030504040204" pitchFamily="50" charset="-128"/>
              </a:rPr>
              <a:t>04</a:t>
            </a:r>
            <a:r>
              <a:rPr lang="en-US" altLang="ja-JP" sz="2400" dirty="0">
                <a:latin typeface="メイリオ" panose="020B0604030504040204" pitchFamily="50" charset="-128"/>
                <a:ea typeface="メイリオ" panose="020B0604030504040204" pitchFamily="50" charset="-128"/>
              </a:rPr>
              <a:t>-03</a:t>
            </a:r>
            <a:endParaRPr kumimoji="1" lang="ja-JP" altLang="en-US" sz="2400" dirty="0">
              <a:latin typeface="メイリオ" panose="020B0604030504040204" pitchFamily="50" charset="-128"/>
              <a:ea typeface="メイリオ" panose="020B0604030504040204" pitchFamily="50" charset="-128"/>
            </a:endParaRPr>
          </a:p>
        </p:txBody>
      </p:sp>
      <p:graphicFrame>
        <p:nvGraphicFramePr>
          <p:cNvPr id="45" name="表 44">
            <a:extLst>
              <a:ext uri="{FF2B5EF4-FFF2-40B4-BE49-F238E27FC236}">
                <a16:creationId xmlns:a16="http://schemas.microsoft.com/office/drawing/2014/main" id="{1A6A94FE-4C7D-432A-BC6F-8A4AEFF414C6}"/>
              </a:ext>
            </a:extLst>
          </p:cNvPr>
          <p:cNvGraphicFramePr>
            <a:graphicFrameLocks noGrp="1"/>
          </p:cNvGraphicFramePr>
          <p:nvPr>
            <p:extLst>
              <p:ext uri="{D42A27DB-BD31-4B8C-83A1-F6EECF244321}">
                <p14:modId xmlns:p14="http://schemas.microsoft.com/office/powerpoint/2010/main" val="2670738255"/>
              </p:ext>
            </p:extLst>
          </p:nvPr>
        </p:nvGraphicFramePr>
        <p:xfrm>
          <a:off x="2237789" y="2201156"/>
          <a:ext cx="6228000" cy="115062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4121611323"/>
                    </a:ext>
                  </a:extLst>
                </a:gridCol>
                <a:gridCol w="1116000">
                  <a:extLst>
                    <a:ext uri="{9D8B030D-6E8A-4147-A177-3AD203B41FA5}">
                      <a16:colId xmlns:a16="http://schemas.microsoft.com/office/drawing/2014/main" val="3122657104"/>
                    </a:ext>
                  </a:extLst>
                </a:gridCol>
                <a:gridCol w="261108">
                  <a:extLst>
                    <a:ext uri="{9D8B030D-6E8A-4147-A177-3AD203B41FA5}">
                      <a16:colId xmlns:a16="http://schemas.microsoft.com/office/drawing/2014/main" val="2226121591"/>
                    </a:ext>
                  </a:extLst>
                </a:gridCol>
                <a:gridCol w="854892">
                  <a:extLst>
                    <a:ext uri="{9D8B030D-6E8A-4147-A177-3AD203B41FA5}">
                      <a16:colId xmlns:a16="http://schemas.microsoft.com/office/drawing/2014/main" val="3583202993"/>
                    </a:ext>
                  </a:extLst>
                </a:gridCol>
                <a:gridCol w="1116000">
                  <a:extLst>
                    <a:ext uri="{9D8B030D-6E8A-4147-A177-3AD203B41FA5}">
                      <a16:colId xmlns:a16="http://schemas.microsoft.com/office/drawing/2014/main" val="562039396"/>
                    </a:ext>
                  </a:extLst>
                </a:gridCol>
                <a:gridCol w="1116000">
                  <a:extLst>
                    <a:ext uri="{9D8B030D-6E8A-4147-A177-3AD203B41FA5}">
                      <a16:colId xmlns:a16="http://schemas.microsoft.com/office/drawing/2014/main" val="511055299"/>
                    </a:ext>
                  </a:extLst>
                </a:gridCol>
                <a:gridCol w="1116000">
                  <a:extLst>
                    <a:ext uri="{9D8B030D-6E8A-4147-A177-3AD203B41FA5}">
                      <a16:colId xmlns:a16="http://schemas.microsoft.com/office/drawing/2014/main" val="1432594351"/>
                    </a:ext>
                  </a:extLst>
                </a:gridCol>
              </a:tblGrid>
              <a:tr h="0">
                <a:tc>
                  <a:txBody>
                    <a:bodyPr/>
                    <a:lstStyle/>
                    <a:p>
                      <a:endParaRPr kumimoji="1" lang="ja-JP" altLang="en-US"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2026</a:t>
                      </a:r>
                      <a:r>
                        <a:rPr kumimoji="1" lang="ja-JP" altLang="en-US" sz="1050" dirty="0">
                          <a:solidFill>
                            <a:schemeClr val="tx1"/>
                          </a:solidFill>
                          <a:latin typeface="メイリオ" panose="020B0604030504040204" pitchFamily="50" charset="-128"/>
                          <a:ea typeface="メイリオ" panose="020B0604030504040204" pitchFamily="50" charset="-128"/>
                        </a:rPr>
                        <a:t>年度</a:t>
                      </a:r>
                    </a:p>
                  </a:txBody>
                  <a:tcPr anchor="ctr"/>
                </a:tc>
                <a:tc gridSpan="2">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2027</a:t>
                      </a:r>
                      <a:r>
                        <a:rPr kumimoji="1" lang="ja-JP" altLang="en-US" sz="1050" dirty="0">
                          <a:solidFill>
                            <a:schemeClr val="tx1"/>
                          </a:solidFill>
                          <a:latin typeface="メイリオ" panose="020B0604030504040204" pitchFamily="50" charset="-128"/>
                          <a:ea typeface="メイリオ" panose="020B0604030504040204" pitchFamily="50" charset="-128"/>
                        </a:rPr>
                        <a:t>年度</a:t>
                      </a:r>
                    </a:p>
                  </a:txBody>
                  <a:tcPr anchor="ctr"/>
                </a:tc>
                <a:tc hMerge="1">
                  <a:txBody>
                    <a:bodyPr/>
                    <a:lstStyle/>
                    <a:p>
                      <a:endParaRPr kumimoji="1" lang="ja-JP" altLang="en-US"/>
                    </a:p>
                  </a:txBody>
                  <a:tcP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2028</a:t>
                      </a:r>
                      <a:r>
                        <a:rPr kumimoji="1" lang="ja-JP" altLang="en-US" sz="1050" dirty="0">
                          <a:solidFill>
                            <a:schemeClr val="tx1"/>
                          </a:solidFill>
                          <a:latin typeface="メイリオ" panose="020B0604030504040204" pitchFamily="50" charset="-128"/>
                          <a:ea typeface="メイリオ" panose="020B0604030504040204" pitchFamily="50" charset="-128"/>
                        </a:rPr>
                        <a:t>年度</a:t>
                      </a: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2029</a:t>
                      </a:r>
                      <a:r>
                        <a:rPr kumimoji="1" lang="ja-JP" altLang="en-US" sz="1050" dirty="0">
                          <a:solidFill>
                            <a:schemeClr val="tx1"/>
                          </a:solidFill>
                          <a:latin typeface="メイリオ" panose="020B0604030504040204" pitchFamily="50" charset="-128"/>
                          <a:ea typeface="メイリオ" panose="020B0604030504040204" pitchFamily="50" charset="-128"/>
                        </a:rPr>
                        <a:t>年度</a:t>
                      </a:r>
                    </a:p>
                  </a:txBody>
                  <a:tcPr anchor="ct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2030</a:t>
                      </a:r>
                      <a:r>
                        <a:rPr kumimoji="1" lang="ja-JP" altLang="en-US" sz="1050" dirty="0">
                          <a:solidFill>
                            <a:schemeClr val="tx1"/>
                          </a:solidFill>
                          <a:latin typeface="メイリオ" panose="020B0604030504040204" pitchFamily="50" charset="-128"/>
                          <a:ea typeface="メイリオ" panose="020B0604030504040204" pitchFamily="50" charset="-128"/>
                        </a:rPr>
                        <a:t>年度</a:t>
                      </a:r>
                    </a:p>
                  </a:txBody>
                  <a:tcPr anchor="ctr"/>
                </a:tc>
                <a:extLst>
                  <a:ext uri="{0D108BD9-81ED-4DB2-BD59-A6C34878D82A}">
                    <a16:rowId xmlns:a16="http://schemas.microsoft.com/office/drawing/2014/main" val="3250511336"/>
                  </a:ext>
                </a:extLst>
              </a:tr>
              <a:tr h="370840">
                <a:tc>
                  <a:txBody>
                    <a:bodyPr/>
                    <a:lstStyle/>
                    <a:p>
                      <a:r>
                        <a:rPr kumimoji="1" lang="ja-JP" altLang="en-US" sz="1100" dirty="0">
                          <a:solidFill>
                            <a:schemeClr val="tx1"/>
                          </a:solidFill>
                          <a:latin typeface="メイリオ" panose="020B0604030504040204" pitchFamily="50" charset="-128"/>
                          <a:ea typeface="メイリオ" panose="020B0604030504040204" pitchFamily="50" charset="-128"/>
                        </a:rPr>
                        <a:t>目標値</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メイリオ" panose="020B0604030504040204" pitchFamily="50" charset="-128"/>
                          <a:ea typeface="メイリオ" panose="020B0604030504040204" pitchFamily="50" charset="-128"/>
                        </a:rPr>
                        <a:t>(</a:t>
                      </a:r>
                      <a:r>
                        <a:rPr kumimoji="1" lang="ja-JP" altLang="en-US" sz="900" dirty="0">
                          <a:solidFill>
                            <a:schemeClr val="tx1"/>
                          </a:solidFill>
                          <a:latin typeface="メイリオ" panose="020B0604030504040204" pitchFamily="50" charset="-128"/>
                          <a:ea typeface="メイリオ" panose="020B0604030504040204" pitchFamily="50" charset="-128"/>
                        </a:rPr>
                        <a:t>累計</a:t>
                      </a:r>
                      <a:r>
                        <a:rPr kumimoji="1" lang="en-US" altLang="ja-JP" sz="900" dirty="0">
                          <a:solidFill>
                            <a:schemeClr val="tx1"/>
                          </a:solidFill>
                          <a:latin typeface="メイリオ" panose="020B0604030504040204" pitchFamily="50" charset="-128"/>
                          <a:ea typeface="メイリオ" panose="020B0604030504040204" pitchFamily="50" charset="-128"/>
                        </a:rPr>
                        <a:t>)</a:t>
                      </a:r>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4,850</a:t>
                      </a:r>
                      <a:r>
                        <a:rPr kumimoji="1" lang="ja-JP" altLang="en-US" sz="1050" dirty="0">
                          <a:solidFill>
                            <a:schemeClr val="tx1"/>
                          </a:solidFill>
                          <a:latin typeface="メイリオ" panose="020B0604030504040204" pitchFamily="50" charset="-128"/>
                          <a:ea typeface="メイリオ" panose="020B0604030504040204" pitchFamily="50" charset="-128"/>
                        </a:rPr>
                        <a:t>人</a:t>
                      </a:r>
                    </a:p>
                  </a:txBody>
                  <a:tcPr/>
                </a:tc>
                <a:tc gridSpan="2">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6,200</a:t>
                      </a:r>
                      <a:r>
                        <a:rPr kumimoji="1" lang="ja-JP" altLang="en-US" sz="1050" dirty="0">
                          <a:solidFill>
                            <a:schemeClr val="tx1"/>
                          </a:solidFill>
                          <a:latin typeface="メイリオ" panose="020B0604030504040204" pitchFamily="50" charset="-128"/>
                          <a:ea typeface="メイリオ" panose="020B0604030504040204" pitchFamily="50" charset="-128"/>
                        </a:rPr>
                        <a:t>人</a:t>
                      </a:r>
                    </a:p>
                  </a:txBody>
                  <a:tcPr/>
                </a:tc>
                <a:tc hMerge="1">
                  <a:txBody>
                    <a:bodyPr/>
                    <a:lstStyle/>
                    <a:p>
                      <a:endParaRPr kumimoji="1" lang="ja-JP" altLang="en-US"/>
                    </a:p>
                  </a:txBody>
                  <a:tcP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7,550</a:t>
                      </a:r>
                      <a:r>
                        <a:rPr kumimoji="1" lang="ja-JP" altLang="en-US" sz="1050" dirty="0">
                          <a:solidFill>
                            <a:schemeClr val="tx1"/>
                          </a:solidFill>
                          <a:latin typeface="メイリオ" panose="020B0604030504040204" pitchFamily="50" charset="-128"/>
                          <a:ea typeface="メイリオ" panose="020B0604030504040204" pitchFamily="50" charset="-128"/>
                        </a:rPr>
                        <a:t>人</a:t>
                      </a:r>
                    </a:p>
                  </a:txBody>
                  <a:tcP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8,900</a:t>
                      </a:r>
                      <a:r>
                        <a:rPr kumimoji="1" lang="ja-JP" altLang="en-US" sz="1050" dirty="0">
                          <a:solidFill>
                            <a:schemeClr val="tx1"/>
                          </a:solidFill>
                          <a:latin typeface="メイリオ" panose="020B0604030504040204" pitchFamily="50" charset="-128"/>
                          <a:ea typeface="メイリオ" panose="020B0604030504040204" pitchFamily="50" charset="-128"/>
                        </a:rPr>
                        <a:t>人</a:t>
                      </a:r>
                    </a:p>
                  </a:txBody>
                  <a:tcP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10,250</a:t>
                      </a:r>
                      <a:r>
                        <a:rPr kumimoji="1" lang="ja-JP" altLang="en-US" sz="1050" dirty="0">
                          <a:solidFill>
                            <a:schemeClr val="tx1"/>
                          </a:solidFill>
                          <a:latin typeface="メイリオ" panose="020B0604030504040204" pitchFamily="50" charset="-128"/>
                          <a:ea typeface="メイリオ" panose="020B0604030504040204" pitchFamily="50" charset="-128"/>
                        </a:rPr>
                        <a:t>人</a:t>
                      </a:r>
                      <a:endParaRPr kumimoji="1" lang="en-US" altLang="ja-JP" sz="1050" dirty="0">
                        <a:solidFill>
                          <a:schemeClr val="tx1"/>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573225362"/>
                  </a:ext>
                </a:extLst>
              </a:tr>
              <a:tr h="370840">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メイリオ" panose="020B0604030504040204" pitchFamily="50" charset="-128"/>
                          <a:ea typeface="メイリオ" panose="020B0604030504040204" pitchFamily="50" charset="-128"/>
                        </a:rPr>
                        <a:t>&lt; 2025</a:t>
                      </a:r>
                      <a:r>
                        <a:rPr kumimoji="1" lang="ja-JP" altLang="en-US" sz="1200" dirty="0">
                          <a:solidFill>
                            <a:schemeClr val="tx1"/>
                          </a:solidFill>
                          <a:latin typeface="メイリオ" panose="020B0604030504040204" pitchFamily="50" charset="-128"/>
                          <a:ea typeface="メイリオ" panose="020B0604030504040204" pitchFamily="50" charset="-128"/>
                        </a:rPr>
                        <a:t>年度 見込み </a:t>
                      </a:r>
                      <a:r>
                        <a:rPr kumimoji="1" lang="en-US" altLang="ja-JP" sz="1200" dirty="0">
                          <a:solidFill>
                            <a:schemeClr val="tx1"/>
                          </a:solidFill>
                          <a:latin typeface="メイリオ" panose="020B0604030504040204" pitchFamily="50" charset="-128"/>
                          <a:ea typeface="メイリオ" panose="020B0604030504040204" pitchFamily="50" charset="-128"/>
                        </a:rPr>
                        <a:t>&gt;</a:t>
                      </a: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rPr>
                        <a:t>　</a:t>
                      </a:r>
                      <a:r>
                        <a:rPr lang="en-US" altLang="ja-JP" sz="1050" dirty="0">
                          <a:solidFill>
                            <a:schemeClr val="tx1"/>
                          </a:solidFill>
                          <a:latin typeface="メイリオ" panose="020B0604030504040204" pitchFamily="50" charset="-128"/>
                          <a:ea typeface="メイリオ" panose="020B0604030504040204" pitchFamily="50" charset="-128"/>
                        </a:rPr>
                        <a:t>3,500</a:t>
                      </a:r>
                      <a:r>
                        <a:rPr lang="ja-JP" altLang="en-US" sz="1050" dirty="0">
                          <a:solidFill>
                            <a:schemeClr val="tx1"/>
                          </a:solidFill>
                          <a:latin typeface="メイリオ" panose="020B0604030504040204" pitchFamily="50" charset="-128"/>
                          <a:ea typeface="メイリオ" panose="020B0604030504040204" pitchFamily="50" charset="-128"/>
                        </a:rPr>
                        <a:t>人 </a:t>
                      </a:r>
                      <a:endParaRPr kumimoji="1" lang="en-US" altLang="ja-JP" sz="1050" dirty="0">
                        <a:solidFill>
                          <a:schemeClr val="tx1"/>
                        </a:solidFill>
                        <a:latin typeface="メイリオ" panose="020B0604030504040204" pitchFamily="50" charset="-128"/>
                        <a:ea typeface="メイリオ" panose="020B0604030504040204" pitchFamily="50" charset="-128"/>
                      </a:endParaRPr>
                    </a:p>
                  </a:txBody>
                  <a:tcPr anchor="ctr">
                    <a:lnR w="12700" cap="flat" cmpd="sng" algn="ctr">
                      <a:solidFill>
                        <a:schemeClr val="tx1"/>
                      </a:solidFill>
                      <a:prstDash val="dot"/>
                      <a:round/>
                      <a:headEnd type="none" w="med" len="med"/>
                      <a:tailEnd type="none" w="med" len="med"/>
                    </a:lnR>
                  </a:tcPr>
                </a:tc>
                <a:tc hMerge="1">
                  <a:txBody>
                    <a:bodyPr/>
                    <a:lstStyle/>
                    <a:p>
                      <a:pPr algn="r"/>
                      <a:r>
                        <a:rPr kumimoji="1" lang="en-US" altLang="ja-JP" dirty="0">
                          <a:latin typeface="メイリオ" panose="020B0604030504040204" pitchFamily="50" charset="-128"/>
                          <a:ea typeface="メイリオ" panose="020B0604030504040204" pitchFamily="50" charset="-128"/>
                        </a:rPr>
                        <a:t>85</a:t>
                      </a:r>
                      <a:r>
                        <a:rPr kumimoji="1" lang="ja-JP" altLang="en-US" sz="1050" dirty="0">
                          <a:latin typeface="メイリオ" panose="020B0604030504040204" pitchFamily="50" charset="-128"/>
                          <a:ea typeface="メイリオ" panose="020B0604030504040204" pitchFamily="50" charset="-128"/>
                        </a:rPr>
                        <a:t>件</a:t>
                      </a:r>
                    </a:p>
                  </a:txBody>
                  <a:tcPr anchor="ctr"/>
                </a:tc>
                <a:tc hMerge="1">
                  <a:txBody>
                    <a:bodyPr/>
                    <a:lstStyle/>
                    <a:p>
                      <a:pPr algn="r"/>
                      <a:r>
                        <a:rPr kumimoji="1" lang="en-US" altLang="ja-JP" dirty="0">
                          <a:latin typeface="メイリオ" panose="020B0604030504040204" pitchFamily="50" charset="-128"/>
                          <a:ea typeface="メイリオ" panose="020B0604030504040204" pitchFamily="50" charset="-128"/>
                        </a:rPr>
                        <a:t>95</a:t>
                      </a:r>
                      <a:r>
                        <a:rPr kumimoji="1" lang="ja-JP" altLang="en-US" sz="1050" dirty="0">
                          <a:latin typeface="メイリオ" panose="020B0604030504040204" pitchFamily="50" charset="-128"/>
                          <a:ea typeface="メイリオ" panose="020B0604030504040204" pitchFamily="50" charset="-128"/>
                        </a:rPr>
                        <a:t>件</a:t>
                      </a:r>
                    </a:p>
                  </a:txBody>
                  <a:tcPr anchor="ctr"/>
                </a:tc>
                <a:tc gridSpan="4">
                  <a:txBody>
                    <a:bodyPr/>
                    <a:lstStyle/>
                    <a:p>
                      <a:r>
                        <a:rPr kumimoji="1" lang="en-US" altLang="ja-JP" sz="1200" dirty="0">
                          <a:solidFill>
                            <a:schemeClr val="tx1"/>
                          </a:solidFill>
                          <a:latin typeface="メイリオ" panose="020B0604030504040204" pitchFamily="50" charset="-128"/>
                          <a:ea typeface="メイリオ" panose="020B0604030504040204" pitchFamily="50" charset="-128"/>
                        </a:rPr>
                        <a:t>&lt; </a:t>
                      </a:r>
                      <a:r>
                        <a:rPr kumimoji="1" lang="ja-JP" altLang="en-US" sz="1200" dirty="0">
                          <a:solidFill>
                            <a:schemeClr val="tx1"/>
                          </a:solidFill>
                          <a:latin typeface="メイリオ" panose="020B0604030504040204" pitchFamily="50" charset="-128"/>
                          <a:ea typeface="メイリオ" panose="020B0604030504040204" pitchFamily="50" charset="-128"/>
                        </a:rPr>
                        <a:t>指標の内容 </a:t>
                      </a:r>
                      <a:r>
                        <a:rPr kumimoji="1" lang="en-US" altLang="ja-JP" sz="1200" dirty="0">
                          <a:solidFill>
                            <a:schemeClr val="tx1"/>
                          </a:solidFill>
                          <a:latin typeface="メイリオ" panose="020B0604030504040204" pitchFamily="50" charset="-128"/>
                          <a:ea typeface="メイリオ" panose="020B0604030504040204" pitchFamily="50" charset="-128"/>
                        </a:rPr>
                        <a:t>&gt;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メイリオ" panose="020B0604030504040204" pitchFamily="50" charset="-128"/>
                          <a:ea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rPr>
                        <a:t>センターナビ利用者のリピート人数</a:t>
                      </a:r>
                      <a:endParaRPr kumimoji="1" lang="en-US" altLang="ja-JP" sz="1050" dirty="0">
                        <a:solidFill>
                          <a:schemeClr val="tx1"/>
                        </a:solidFill>
                        <a:highlight>
                          <a:srgbClr val="FFFF00"/>
                        </a:highlight>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dot"/>
                      <a:round/>
                      <a:headEnd type="none" w="med" len="med"/>
                      <a:tailEnd type="none" w="med" len="med"/>
                    </a:lnL>
                  </a:tcPr>
                </a:tc>
                <a:tc hMerge="1">
                  <a:txBody>
                    <a:bodyPr/>
                    <a:lstStyle/>
                    <a:p>
                      <a:pPr algn="r"/>
                      <a:r>
                        <a:rPr kumimoji="1" lang="en-US" altLang="ja-JP" dirty="0">
                          <a:latin typeface="メイリオ" panose="020B0604030504040204" pitchFamily="50" charset="-128"/>
                          <a:ea typeface="メイリオ" panose="020B0604030504040204" pitchFamily="50" charset="-128"/>
                        </a:rPr>
                        <a:t>105</a:t>
                      </a:r>
                      <a:r>
                        <a:rPr kumimoji="1" lang="ja-JP" altLang="en-US" sz="1050" dirty="0">
                          <a:latin typeface="メイリオ" panose="020B0604030504040204" pitchFamily="50" charset="-128"/>
                          <a:ea typeface="メイリオ" panose="020B0604030504040204" pitchFamily="50" charset="-128"/>
                        </a:rPr>
                        <a:t>件</a:t>
                      </a:r>
                    </a:p>
                  </a:txBody>
                  <a:tcPr anchor="ctr"/>
                </a:tc>
                <a:tc hMerge="1">
                  <a:txBody>
                    <a:bodyPr/>
                    <a:lstStyle/>
                    <a:p>
                      <a:pPr algn="r"/>
                      <a:r>
                        <a:rPr kumimoji="1" lang="en-US" altLang="ja-JP" dirty="0">
                          <a:latin typeface="メイリオ" panose="020B0604030504040204" pitchFamily="50" charset="-128"/>
                          <a:ea typeface="メイリオ" panose="020B0604030504040204" pitchFamily="50" charset="-128"/>
                        </a:rPr>
                        <a:t>115</a:t>
                      </a:r>
                      <a:r>
                        <a:rPr kumimoji="1" lang="ja-JP" altLang="en-US" sz="1050" dirty="0">
                          <a:latin typeface="メイリオ" panose="020B0604030504040204" pitchFamily="50" charset="-128"/>
                          <a:ea typeface="メイリオ" panose="020B0604030504040204" pitchFamily="50" charset="-128"/>
                        </a:rPr>
                        <a:t>件</a:t>
                      </a:r>
                    </a:p>
                  </a:txBody>
                  <a:tcPr anchor="ctr"/>
                </a:tc>
                <a:tc hMerge="1">
                  <a:txBody>
                    <a:bodyPr/>
                    <a:lstStyle/>
                    <a:p>
                      <a:pPr algn="r"/>
                      <a:r>
                        <a:rPr kumimoji="1" lang="en-US" altLang="ja-JP" sz="1350" dirty="0">
                          <a:latin typeface="メイリオ" panose="020B0604030504040204" pitchFamily="50" charset="-128"/>
                          <a:ea typeface="メイリオ" panose="020B0604030504040204" pitchFamily="50" charset="-128"/>
                        </a:rPr>
                        <a:t>125</a:t>
                      </a:r>
                      <a:r>
                        <a:rPr kumimoji="1" lang="ja-JP" altLang="en-US" sz="1050" dirty="0">
                          <a:latin typeface="メイリオ" panose="020B0604030504040204" pitchFamily="50" charset="-128"/>
                          <a:ea typeface="メイリオ" panose="020B0604030504040204" pitchFamily="50" charset="-128"/>
                        </a:rPr>
                        <a:t>件</a:t>
                      </a:r>
                    </a:p>
                  </a:txBody>
                  <a:tcPr anchor="ctr"/>
                </a:tc>
                <a:extLst>
                  <a:ext uri="{0D108BD9-81ED-4DB2-BD59-A6C34878D82A}">
                    <a16:rowId xmlns:a16="http://schemas.microsoft.com/office/drawing/2014/main" val="2799394630"/>
                  </a:ext>
                </a:extLst>
              </a:tr>
            </a:tbl>
          </a:graphicData>
        </a:graphic>
      </p:graphicFrame>
      <p:sp>
        <p:nvSpPr>
          <p:cNvPr id="2" name="テキスト ボックス 10">
            <a:extLst>
              <a:ext uri="{FF2B5EF4-FFF2-40B4-BE49-F238E27FC236}">
                <a16:creationId xmlns:a16="http://schemas.microsoft.com/office/drawing/2014/main" id="{C96A7E5E-C921-886E-54B4-B7EB989BC2A9}"/>
              </a:ext>
            </a:extLst>
          </p:cNvPr>
          <p:cNvSpPr txBox="1"/>
          <p:nvPr/>
        </p:nvSpPr>
        <p:spPr>
          <a:xfrm>
            <a:off x="57802" y="2792587"/>
            <a:ext cx="1848952" cy="143768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100" noProof="0" dirty="0">
                <a:latin typeface="メイリオ" panose="020B0604030504040204" pitchFamily="50" charset="-128"/>
                <a:ea typeface="メイリオ" panose="020B0604030504040204" pitchFamily="50" charset="-128"/>
                <a:cs typeface="Times New Roman" panose="02020603050405020304" pitchFamily="18" charset="0"/>
              </a:rPr>
              <a:t>求人情報の</a:t>
            </a:r>
            <a:endParaRPr kumimoji="0" lang="en-US" altLang="ja-JP" sz="1400" kern="100" noProof="0" dirty="0">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strike="noStrike" kern="100" cap="none" spc="0" normalizeH="0" baseline="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さらなる発信</a:t>
            </a:r>
            <a:endParaRPr kumimoji="0" lang="ja-JP" altLang="en-US" sz="1400" b="0" i="0"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 name="大かっこ 2">
            <a:extLst>
              <a:ext uri="{FF2B5EF4-FFF2-40B4-BE49-F238E27FC236}">
                <a16:creationId xmlns:a16="http://schemas.microsoft.com/office/drawing/2014/main" id="{B823A932-E30A-2646-70FD-F62BE8E3551E}"/>
              </a:ext>
            </a:extLst>
          </p:cNvPr>
          <p:cNvSpPr/>
          <p:nvPr/>
        </p:nvSpPr>
        <p:spPr>
          <a:xfrm>
            <a:off x="107504" y="2708920"/>
            <a:ext cx="1713828" cy="778706"/>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496107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1907704"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rPr>
              <a:t>目   次</a:t>
            </a:r>
          </a:p>
        </p:txBody>
      </p:sp>
      <p:sp>
        <p:nvSpPr>
          <p:cNvPr id="7" name="正方形/長方形 6"/>
          <p:cNvSpPr/>
          <p:nvPr/>
        </p:nvSpPr>
        <p:spPr>
          <a:xfrm>
            <a:off x="1907704" y="404664"/>
            <a:ext cx="1296144"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2000" dirty="0">
                <a:latin typeface="メイリオ" panose="020B0604030504040204" pitchFamily="50" charset="-128"/>
                <a:ea typeface="メイリオ" panose="020B0604030504040204" pitchFamily="50" charset="-128"/>
              </a:rPr>
              <a:t>はじめに</a:t>
            </a:r>
            <a:endParaRPr kumimoji="1" lang="ja-JP" altLang="en-US" sz="2000"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8388425" y="404664"/>
            <a:ext cx="648071"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25" name="正方形/長方形 24"/>
          <p:cNvSpPr/>
          <p:nvPr/>
        </p:nvSpPr>
        <p:spPr>
          <a:xfrm>
            <a:off x="2661946" y="1195011"/>
            <a:ext cx="3826978" cy="35659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just"/>
            <a:r>
              <a:rPr lang="ja-JP" altLang="en-US" sz="2000" dirty="0">
                <a:solidFill>
                  <a:schemeClr val="tx1"/>
                </a:solidFill>
                <a:latin typeface="メイリオ" panose="020B0604030504040204" pitchFamily="50" charset="-128"/>
                <a:ea typeface="メイリオ" panose="020B0604030504040204" pitchFamily="50" charset="-128"/>
              </a:rPr>
              <a:t>中期運営方針の達成状況</a:t>
            </a:r>
            <a:endParaRPr lang="en-US" altLang="ja-JP" sz="2000" dirty="0">
              <a:solidFill>
                <a:schemeClr val="tx1"/>
              </a:solidFill>
              <a:latin typeface="メイリオ" panose="020B0604030504040204" pitchFamily="50" charset="-128"/>
              <a:ea typeface="メイリオ" panose="020B0604030504040204" pitchFamily="50" charset="-128"/>
            </a:endParaRPr>
          </a:p>
        </p:txBody>
      </p:sp>
      <p:sp>
        <p:nvSpPr>
          <p:cNvPr id="26" name="正方形/長方形 25"/>
          <p:cNvSpPr/>
          <p:nvPr/>
        </p:nvSpPr>
        <p:spPr>
          <a:xfrm>
            <a:off x="2604776" y="980728"/>
            <a:ext cx="2189732" cy="28266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just"/>
            <a:r>
              <a:rPr lang="en-US" altLang="ja-JP" sz="1400" dirty="0">
                <a:solidFill>
                  <a:schemeClr val="tx1"/>
                </a:solidFill>
                <a:latin typeface="メイリオ" panose="020B0604030504040204" pitchFamily="50" charset="-128"/>
                <a:ea typeface="メイリオ" panose="020B0604030504040204" pitchFamily="50" charset="-128"/>
              </a:rPr>
              <a:t>&lt;2021</a:t>
            </a:r>
            <a:r>
              <a:rPr lang="ja-JP" altLang="en-US" sz="1400" dirty="0">
                <a:solidFill>
                  <a:schemeClr val="tx1"/>
                </a:solidFill>
                <a:latin typeface="メイリオ" panose="020B0604030504040204" pitchFamily="50" charset="-128"/>
                <a:ea typeface="メイリオ" panose="020B0604030504040204" pitchFamily="50" charset="-128"/>
              </a:rPr>
              <a:t>～</a:t>
            </a:r>
            <a:r>
              <a:rPr lang="en-US" altLang="ja-JP" sz="1400" dirty="0">
                <a:solidFill>
                  <a:schemeClr val="tx1"/>
                </a:solidFill>
                <a:latin typeface="メイリオ" panose="020B0604030504040204" pitchFamily="50" charset="-128"/>
                <a:ea typeface="メイリオ" panose="020B0604030504040204" pitchFamily="50" charset="-128"/>
              </a:rPr>
              <a:t>2025</a:t>
            </a:r>
            <a:r>
              <a:rPr lang="ja-JP" altLang="en-US" sz="1400" dirty="0">
                <a:solidFill>
                  <a:schemeClr val="tx1"/>
                </a:solidFill>
                <a:latin typeface="メイリオ" panose="020B0604030504040204" pitchFamily="50" charset="-128"/>
                <a:ea typeface="メイリオ" panose="020B0604030504040204" pitchFamily="50" charset="-128"/>
              </a:rPr>
              <a:t>年度</a:t>
            </a:r>
            <a:r>
              <a:rPr lang="en-US" altLang="ja-JP" sz="1400" dirty="0">
                <a:solidFill>
                  <a:schemeClr val="tx1"/>
                </a:solidFill>
                <a:latin typeface="メイリオ" panose="020B0604030504040204" pitchFamily="50" charset="-128"/>
                <a:ea typeface="メイリオ" panose="020B0604030504040204" pitchFamily="50" charset="-128"/>
              </a:rPr>
              <a:t>&gt;</a:t>
            </a:r>
          </a:p>
        </p:txBody>
      </p:sp>
      <p:sp>
        <p:nvSpPr>
          <p:cNvPr id="44" name="正方形/長方形 43"/>
          <p:cNvSpPr/>
          <p:nvPr/>
        </p:nvSpPr>
        <p:spPr>
          <a:xfrm>
            <a:off x="1979712" y="1215802"/>
            <a:ext cx="72008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3000" dirty="0">
                <a:latin typeface="メイリオ" panose="020B0604030504040204" pitchFamily="50" charset="-128"/>
                <a:ea typeface="メイリオ" panose="020B0604030504040204" pitchFamily="50" charset="-128"/>
              </a:rPr>
              <a:t>01</a:t>
            </a:r>
            <a:endParaRPr kumimoji="1" lang="ja-JP" altLang="en-US" sz="3000" dirty="0">
              <a:latin typeface="メイリオ" panose="020B0604030504040204" pitchFamily="50" charset="-128"/>
              <a:ea typeface="メイリオ" panose="020B0604030504040204" pitchFamily="50" charset="-128"/>
            </a:endParaRPr>
          </a:p>
        </p:txBody>
      </p:sp>
      <p:sp>
        <p:nvSpPr>
          <p:cNvPr id="51" name="正方形/長方形 50"/>
          <p:cNvSpPr/>
          <p:nvPr/>
        </p:nvSpPr>
        <p:spPr>
          <a:xfrm>
            <a:off x="2627784" y="2060848"/>
            <a:ext cx="3672408" cy="35659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just"/>
            <a:r>
              <a:rPr lang="ja-JP" altLang="en-US" sz="2000" dirty="0">
                <a:solidFill>
                  <a:schemeClr val="tx1"/>
                </a:solidFill>
                <a:latin typeface="メイリオ" panose="020B0604030504040204" pitchFamily="50" charset="-128"/>
                <a:ea typeface="メイリオ" panose="020B0604030504040204" pitchFamily="50" charset="-128"/>
              </a:rPr>
              <a:t>法人を取り巻く状況</a:t>
            </a:r>
            <a:r>
              <a:rPr lang="ja-JP" altLang="en-US" sz="2400" dirty="0">
                <a:solidFill>
                  <a:schemeClr val="tx1"/>
                </a:solidFill>
                <a:latin typeface="メイリオ" panose="020B0604030504040204" pitchFamily="50" charset="-128"/>
                <a:ea typeface="メイリオ" panose="020B0604030504040204" pitchFamily="50" charset="-128"/>
              </a:rPr>
              <a:t>　</a:t>
            </a:r>
            <a:endParaRPr lang="en-US" altLang="ja-JP" sz="2200" dirty="0">
              <a:solidFill>
                <a:schemeClr val="tx1"/>
              </a:solidFill>
              <a:latin typeface="メイリオ" panose="020B0604030504040204" pitchFamily="50" charset="-128"/>
              <a:ea typeface="メイリオ" panose="020B0604030504040204" pitchFamily="50" charset="-128"/>
            </a:endParaRPr>
          </a:p>
        </p:txBody>
      </p:sp>
      <p:sp>
        <p:nvSpPr>
          <p:cNvPr id="57" name="正方形/長方形 56"/>
          <p:cNvSpPr/>
          <p:nvPr/>
        </p:nvSpPr>
        <p:spPr>
          <a:xfrm>
            <a:off x="1907704" y="6165304"/>
            <a:ext cx="1421308" cy="35659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just"/>
            <a:r>
              <a:rPr lang="ja-JP" altLang="en-US" sz="2000" dirty="0">
                <a:solidFill>
                  <a:schemeClr val="tx1"/>
                </a:solidFill>
                <a:latin typeface="メイリオ" panose="020B0604030504040204" pitchFamily="50" charset="-128"/>
                <a:ea typeface="メイリオ" panose="020B0604030504040204" pitchFamily="50" charset="-128"/>
              </a:rPr>
              <a:t>おわりに</a:t>
            </a:r>
            <a:endParaRPr lang="en-US" altLang="ja-JP" sz="2000" dirty="0">
              <a:solidFill>
                <a:schemeClr val="tx1"/>
              </a:solidFill>
              <a:latin typeface="メイリオ" panose="020B0604030504040204" pitchFamily="50" charset="-128"/>
              <a:ea typeface="メイリオ" panose="020B0604030504040204" pitchFamily="50" charset="-128"/>
            </a:endParaRPr>
          </a:p>
        </p:txBody>
      </p:sp>
      <p:sp>
        <p:nvSpPr>
          <p:cNvPr id="69" name="正方形/長方形 68"/>
          <p:cNvSpPr/>
          <p:nvPr/>
        </p:nvSpPr>
        <p:spPr>
          <a:xfrm>
            <a:off x="8388424" y="1196752"/>
            <a:ext cx="648071" cy="3357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r"/>
            <a:r>
              <a:rPr lang="en-US" altLang="ja-JP" dirty="0">
                <a:solidFill>
                  <a:schemeClr val="tx1"/>
                </a:solidFill>
                <a:latin typeface="メイリオ" panose="020B0604030504040204" pitchFamily="50" charset="-128"/>
                <a:ea typeface="メイリオ" panose="020B0604030504040204" pitchFamily="50" charset="-128"/>
              </a:rPr>
              <a:t>3</a:t>
            </a:r>
            <a:r>
              <a:rPr lang="ja-JP" altLang="en-US" dirty="0">
                <a:solidFill>
                  <a:schemeClr val="tx1"/>
                </a:solidFill>
                <a:latin typeface="メイリオ" panose="020B0604030504040204" pitchFamily="50" charset="-128"/>
                <a:ea typeface="メイリオ" panose="020B0604030504040204" pitchFamily="50" charset="-128"/>
              </a:rPr>
              <a:t>㌻</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70" name="正方形/長方形 69"/>
          <p:cNvSpPr/>
          <p:nvPr/>
        </p:nvSpPr>
        <p:spPr>
          <a:xfrm>
            <a:off x="8388424" y="2085108"/>
            <a:ext cx="648071" cy="3357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r"/>
            <a:r>
              <a:rPr lang="en-US" altLang="ja-JP" dirty="0">
                <a:solidFill>
                  <a:schemeClr val="tx1"/>
                </a:solidFill>
                <a:latin typeface="メイリオ" panose="020B0604030504040204" pitchFamily="50" charset="-128"/>
                <a:ea typeface="メイリオ" panose="020B0604030504040204" pitchFamily="50" charset="-128"/>
              </a:rPr>
              <a:t>6</a:t>
            </a:r>
            <a:r>
              <a:rPr lang="ja-JP" altLang="en-US" dirty="0">
                <a:solidFill>
                  <a:schemeClr val="tx1"/>
                </a:solidFill>
                <a:latin typeface="メイリオ" panose="020B0604030504040204" pitchFamily="50" charset="-128"/>
                <a:ea typeface="メイリオ" panose="020B0604030504040204" pitchFamily="50" charset="-128"/>
              </a:rPr>
              <a:t>㌻</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72" name="正方形/長方形 71"/>
          <p:cNvSpPr/>
          <p:nvPr/>
        </p:nvSpPr>
        <p:spPr>
          <a:xfrm>
            <a:off x="8172400" y="4293096"/>
            <a:ext cx="864095" cy="3357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r"/>
            <a:r>
              <a:rPr lang="en-US" altLang="ja-JP" sz="1400" dirty="0">
                <a:solidFill>
                  <a:schemeClr val="tx1"/>
                </a:solidFill>
                <a:latin typeface="メイリオ" panose="020B0604030504040204" pitchFamily="50" charset="-128"/>
                <a:ea typeface="メイリオ" panose="020B0604030504040204" pitchFamily="50" charset="-128"/>
              </a:rPr>
              <a:t>10</a:t>
            </a:r>
            <a:r>
              <a:rPr lang="ja-JP" altLang="en-US" sz="1400" dirty="0">
                <a:solidFill>
                  <a:schemeClr val="tx1"/>
                </a:solidFill>
                <a:latin typeface="メイリオ" panose="020B0604030504040204" pitchFamily="50" charset="-128"/>
                <a:ea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73" name="正方形/長方形 72"/>
          <p:cNvSpPr/>
          <p:nvPr/>
        </p:nvSpPr>
        <p:spPr>
          <a:xfrm>
            <a:off x="2771800" y="1539317"/>
            <a:ext cx="5783648" cy="5327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just"/>
            <a:r>
              <a:rPr lang="ja-JP" altLang="en-US" sz="1400" dirty="0">
                <a:solidFill>
                  <a:schemeClr val="tx1"/>
                </a:solidFill>
                <a:latin typeface="メイリオ" panose="020B0604030504040204" pitchFamily="50" charset="-128"/>
                <a:ea typeface="メイリオ" panose="020B0604030504040204" pitchFamily="50" charset="-128"/>
              </a:rPr>
              <a:t>窓口（契約）紹介数</a:t>
            </a:r>
            <a:r>
              <a:rPr lang="ja-JP" altLang="en-US" sz="1400">
                <a:solidFill>
                  <a:schemeClr val="tx1"/>
                </a:solidFill>
                <a:latin typeface="メイリオ" panose="020B0604030504040204" pitchFamily="50" charset="-128"/>
                <a:ea typeface="メイリオ" panose="020B0604030504040204" pitchFamily="50" charset="-128"/>
              </a:rPr>
              <a:t>の増加 </a:t>
            </a:r>
            <a:r>
              <a:rPr lang="en-US" altLang="ja-JP" sz="1400" dirty="0">
                <a:solidFill>
                  <a:schemeClr val="tx1"/>
                </a:solidFill>
                <a:latin typeface="メイリオ" panose="020B0604030504040204" pitchFamily="50" charset="-128"/>
                <a:ea typeface="メイリオ" panose="020B0604030504040204" pitchFamily="50" charset="-128"/>
              </a:rPr>
              <a:t>/ </a:t>
            </a:r>
            <a:r>
              <a:rPr lang="ja-JP" altLang="en-US" sz="1400" dirty="0">
                <a:solidFill>
                  <a:schemeClr val="tx1"/>
                </a:solidFill>
                <a:latin typeface="メイリオ" panose="020B0604030504040204" pitchFamily="50" charset="-128"/>
                <a:ea typeface="メイリオ" panose="020B0604030504040204" pitchFamily="50" charset="-128"/>
              </a:rPr>
              <a:t>技能・資格取得の支援による安定就労</a:t>
            </a:r>
            <a:endParaRPr lang="en-US" altLang="ja-JP" sz="1400" dirty="0">
              <a:solidFill>
                <a:schemeClr val="tx1"/>
              </a:solidFill>
              <a:latin typeface="メイリオ" panose="020B0604030504040204" pitchFamily="50" charset="-128"/>
              <a:ea typeface="メイリオ" panose="020B0604030504040204" pitchFamily="50" charset="-128"/>
            </a:endParaRPr>
          </a:p>
          <a:p>
            <a:pPr algn="just"/>
            <a:r>
              <a:rPr lang="en-US" altLang="ja-JP" sz="1400" dirty="0">
                <a:solidFill>
                  <a:schemeClr val="tx1"/>
                </a:solidFill>
                <a:latin typeface="メイリオ" panose="020B0604030504040204" pitchFamily="50" charset="-128"/>
                <a:ea typeface="メイリオ" panose="020B0604030504040204" pitchFamily="50" charset="-128"/>
              </a:rPr>
              <a:t>/ </a:t>
            </a:r>
            <a:r>
              <a:rPr lang="ja-JP" altLang="en-US" sz="1400" dirty="0">
                <a:solidFill>
                  <a:schemeClr val="tx1"/>
                </a:solidFill>
                <a:latin typeface="メイリオ" panose="020B0604030504040204" pitchFamily="50" charset="-128"/>
                <a:ea typeface="メイリオ" panose="020B0604030504040204" pitchFamily="50" charset="-128"/>
              </a:rPr>
              <a:t>支援能力の向上 </a:t>
            </a:r>
            <a:r>
              <a:rPr lang="en-US" altLang="ja-JP" sz="1400" dirty="0">
                <a:solidFill>
                  <a:schemeClr val="tx1"/>
                </a:solidFill>
                <a:latin typeface="メイリオ" panose="020B0604030504040204" pitchFamily="50" charset="-128"/>
                <a:ea typeface="メイリオ" panose="020B0604030504040204" pitchFamily="50" charset="-128"/>
              </a:rPr>
              <a:t>/ </a:t>
            </a:r>
            <a:r>
              <a:rPr lang="ja-JP" altLang="en-US" sz="1400" dirty="0">
                <a:solidFill>
                  <a:schemeClr val="tx1"/>
                </a:solidFill>
                <a:latin typeface="メイリオ" panose="020B0604030504040204" pitchFamily="50" charset="-128"/>
                <a:ea typeface="メイリオ" panose="020B0604030504040204" pitchFamily="50" charset="-128"/>
              </a:rPr>
              <a:t>他機関連携</a:t>
            </a:r>
            <a:endParaRPr lang="en-US" altLang="ja-JP" sz="1400" dirty="0">
              <a:solidFill>
                <a:schemeClr val="tx1"/>
              </a:solidFill>
              <a:latin typeface="メイリオ" panose="020B0604030504040204" pitchFamily="50" charset="-128"/>
              <a:ea typeface="メイリオ" panose="020B0604030504040204" pitchFamily="50" charset="-128"/>
            </a:endParaRPr>
          </a:p>
          <a:p>
            <a:pPr algn="just"/>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75" name="正方形/長方形 74"/>
          <p:cNvSpPr/>
          <p:nvPr/>
        </p:nvSpPr>
        <p:spPr>
          <a:xfrm>
            <a:off x="2619374" y="3216424"/>
            <a:ext cx="2391159" cy="35659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just"/>
            <a:r>
              <a:rPr lang="ja-JP" altLang="en-US" sz="2000" dirty="0">
                <a:solidFill>
                  <a:schemeClr val="tx1"/>
                </a:solidFill>
                <a:latin typeface="メイリオ" panose="020B0604030504040204" pitchFamily="50" charset="-128"/>
                <a:ea typeface="メイリオ" panose="020B0604030504040204" pitchFamily="50" charset="-128"/>
              </a:rPr>
              <a:t>課題整理と方向性</a:t>
            </a:r>
            <a:r>
              <a:rPr lang="ja-JP" altLang="en-US" sz="2400" dirty="0">
                <a:solidFill>
                  <a:schemeClr val="tx1"/>
                </a:solidFill>
                <a:latin typeface="メイリオ" panose="020B0604030504040204" pitchFamily="50" charset="-128"/>
                <a:ea typeface="メイリオ" panose="020B0604030504040204" pitchFamily="50" charset="-128"/>
              </a:rPr>
              <a:t>　</a:t>
            </a:r>
            <a:endParaRPr lang="en-US" altLang="ja-JP" sz="2200" dirty="0">
              <a:solidFill>
                <a:schemeClr val="tx1"/>
              </a:solidFill>
              <a:latin typeface="メイリオ" panose="020B0604030504040204" pitchFamily="50" charset="-128"/>
              <a:ea typeface="メイリオ" panose="020B0604030504040204" pitchFamily="50" charset="-128"/>
            </a:endParaRPr>
          </a:p>
        </p:txBody>
      </p:sp>
      <p:sp>
        <p:nvSpPr>
          <p:cNvPr id="76" name="正方形/長方形 75"/>
          <p:cNvSpPr/>
          <p:nvPr/>
        </p:nvSpPr>
        <p:spPr>
          <a:xfrm>
            <a:off x="1979713" y="3216425"/>
            <a:ext cx="72008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3000" dirty="0">
                <a:latin typeface="メイリオ" panose="020B0604030504040204" pitchFamily="50" charset="-128"/>
                <a:ea typeface="メイリオ" panose="020B0604030504040204" pitchFamily="50" charset="-128"/>
              </a:rPr>
              <a:t>03</a:t>
            </a:r>
            <a:endParaRPr kumimoji="1" lang="ja-JP" altLang="en-US" sz="3000" dirty="0">
              <a:latin typeface="メイリオ" panose="020B0604030504040204" pitchFamily="50" charset="-128"/>
              <a:ea typeface="メイリオ" panose="020B0604030504040204" pitchFamily="50" charset="-128"/>
            </a:endParaRPr>
          </a:p>
        </p:txBody>
      </p:sp>
      <p:sp>
        <p:nvSpPr>
          <p:cNvPr id="38" name="正方形/長方形 37"/>
          <p:cNvSpPr/>
          <p:nvPr/>
        </p:nvSpPr>
        <p:spPr>
          <a:xfrm>
            <a:off x="8388424" y="3309244"/>
            <a:ext cx="648071" cy="3357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r"/>
            <a:r>
              <a:rPr lang="en-US" altLang="ja-JP" dirty="0">
                <a:solidFill>
                  <a:schemeClr val="tx1"/>
                </a:solidFill>
                <a:latin typeface="メイリオ" panose="020B0604030504040204" pitchFamily="50" charset="-128"/>
                <a:ea typeface="メイリオ" panose="020B0604030504040204" pitchFamily="50" charset="-128"/>
              </a:rPr>
              <a:t>9</a:t>
            </a:r>
            <a:r>
              <a:rPr lang="ja-JP" altLang="en-US" dirty="0">
                <a:solidFill>
                  <a:schemeClr val="tx1"/>
                </a:solidFill>
                <a:latin typeface="メイリオ" panose="020B0604030504040204" pitchFamily="50" charset="-128"/>
                <a:ea typeface="メイリオ" panose="020B0604030504040204" pitchFamily="50" charset="-128"/>
              </a:rPr>
              <a:t>㌻</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cxnSp>
        <p:nvCxnSpPr>
          <p:cNvPr id="11" name="直線コネクタ 10"/>
          <p:cNvCxnSpPr/>
          <p:nvPr/>
        </p:nvCxnSpPr>
        <p:spPr>
          <a:xfrm flipV="1">
            <a:off x="2627784" y="1023651"/>
            <a:ext cx="0" cy="936104"/>
          </a:xfrm>
          <a:prstGeom prst="line">
            <a:avLst/>
          </a:prstGeom>
          <a:ln w="57150">
            <a:solidFill>
              <a:srgbClr val="92D050"/>
            </a:solidFill>
          </a:ln>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flipV="1">
            <a:off x="2627784" y="3103066"/>
            <a:ext cx="0" cy="541958"/>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275856" y="548680"/>
            <a:ext cx="5040560" cy="0"/>
          </a:xfrm>
          <a:prstGeom prst="line">
            <a:avLst/>
          </a:prstGeom>
          <a:ln w="25400">
            <a:prstDash val="sysDot"/>
          </a:ln>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a:off x="5724128" y="1340768"/>
            <a:ext cx="2592288"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3275856" y="6356908"/>
            <a:ext cx="504056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a:off x="1979712" y="2276872"/>
            <a:ext cx="72008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3000" dirty="0">
                <a:latin typeface="メイリオ" panose="020B0604030504040204" pitchFamily="50" charset="-128"/>
                <a:ea typeface="メイリオ" panose="020B0604030504040204" pitchFamily="50" charset="-128"/>
              </a:rPr>
              <a:t>02</a:t>
            </a:r>
            <a:endParaRPr kumimoji="1" lang="ja-JP" altLang="en-US" sz="3000" dirty="0">
              <a:latin typeface="メイリオ" panose="020B0604030504040204" pitchFamily="50" charset="-128"/>
              <a:ea typeface="メイリオ" panose="020B0604030504040204" pitchFamily="50" charset="-128"/>
            </a:endParaRPr>
          </a:p>
        </p:txBody>
      </p:sp>
      <p:sp>
        <p:nvSpPr>
          <p:cNvPr id="46" name="正方形/長方形 45"/>
          <p:cNvSpPr/>
          <p:nvPr/>
        </p:nvSpPr>
        <p:spPr>
          <a:xfrm>
            <a:off x="2820800" y="2427673"/>
            <a:ext cx="5783648" cy="33244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just"/>
            <a:r>
              <a:rPr lang="ja-JP" altLang="en-US" sz="1400" dirty="0">
                <a:solidFill>
                  <a:schemeClr val="tx1"/>
                </a:solidFill>
                <a:latin typeface="メイリオ" panose="020B0604030504040204" pitchFamily="50" charset="-128"/>
                <a:ea typeface="メイリオ" panose="020B0604030504040204" pitchFamily="50" charset="-128"/>
              </a:rPr>
              <a:t>あいりん地域の日雇労働者数等の変化</a:t>
            </a:r>
            <a:endParaRPr lang="en-US" altLang="ja-JP" sz="1400" dirty="0">
              <a:solidFill>
                <a:schemeClr val="tx1"/>
              </a:solidFill>
              <a:latin typeface="メイリオ" panose="020B0604030504040204" pitchFamily="50" charset="-128"/>
              <a:ea typeface="メイリオ" panose="020B0604030504040204" pitchFamily="50" charset="-128"/>
            </a:endParaRPr>
          </a:p>
          <a:p>
            <a:pPr algn="just"/>
            <a:r>
              <a:rPr lang="en-US" altLang="ja-JP" sz="1400" dirty="0">
                <a:solidFill>
                  <a:schemeClr val="tx1"/>
                </a:solidFill>
                <a:latin typeface="メイリオ" panose="020B0604030504040204" pitchFamily="50" charset="-128"/>
                <a:ea typeface="メイリオ" panose="020B0604030504040204" pitchFamily="50" charset="-128"/>
              </a:rPr>
              <a:t>/ </a:t>
            </a:r>
            <a:r>
              <a:rPr lang="ja-JP" altLang="en-US" sz="1400" dirty="0">
                <a:solidFill>
                  <a:schemeClr val="tx1"/>
                </a:solidFill>
                <a:latin typeface="メイリオ" panose="020B0604030504040204" pitchFamily="50" charset="-128"/>
                <a:ea typeface="メイリオ" panose="020B0604030504040204" pitchFamily="50" charset="-128"/>
              </a:rPr>
              <a:t>「新労働施設」の機能検討について </a:t>
            </a:r>
            <a:endParaRPr lang="en-US" altLang="ja-JP" sz="1400" dirty="0">
              <a:solidFill>
                <a:schemeClr val="tx1"/>
              </a:solidFill>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a:off x="2627784" y="2132856"/>
            <a:ext cx="0" cy="72008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8172400" y="6212892"/>
            <a:ext cx="864095" cy="3357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r"/>
            <a:r>
              <a:rPr lang="en-US" altLang="ja-JP" dirty="0">
                <a:solidFill>
                  <a:schemeClr val="tx1"/>
                </a:solidFill>
                <a:latin typeface="メイリオ" panose="020B0604030504040204" pitchFamily="50" charset="-128"/>
                <a:ea typeface="メイリオ" panose="020B0604030504040204" pitchFamily="50" charset="-128"/>
              </a:rPr>
              <a:t>19</a:t>
            </a:r>
            <a:r>
              <a:rPr lang="ja-JP" altLang="en-US" dirty="0">
                <a:solidFill>
                  <a:schemeClr val="tx1"/>
                </a:solidFill>
                <a:latin typeface="メイリオ" panose="020B0604030504040204" pitchFamily="50" charset="-128"/>
                <a:ea typeface="メイリオ" panose="020B0604030504040204" pitchFamily="50" charset="-128"/>
              </a:rPr>
              <a:t>㌻</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41" name="正方形/長方形 40"/>
          <p:cNvSpPr/>
          <p:nvPr/>
        </p:nvSpPr>
        <p:spPr>
          <a:xfrm>
            <a:off x="2619372" y="3789040"/>
            <a:ext cx="3176764" cy="35659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just"/>
            <a:r>
              <a:rPr lang="ja-JP" altLang="en-US" sz="2000" dirty="0">
                <a:solidFill>
                  <a:schemeClr val="tx1"/>
                </a:solidFill>
                <a:latin typeface="メイリオ" panose="020B0604030504040204" pitchFamily="50" charset="-128"/>
                <a:ea typeface="メイリオ" panose="020B0604030504040204" pitchFamily="50" charset="-128"/>
              </a:rPr>
              <a:t>対応方針と成果指標</a:t>
            </a:r>
            <a:r>
              <a:rPr lang="ja-JP" altLang="en-US" sz="2400" dirty="0">
                <a:solidFill>
                  <a:schemeClr val="tx1"/>
                </a:solidFill>
                <a:latin typeface="メイリオ" panose="020B0604030504040204" pitchFamily="50" charset="-128"/>
                <a:ea typeface="メイリオ" panose="020B0604030504040204" pitchFamily="50" charset="-128"/>
              </a:rPr>
              <a:t>　</a:t>
            </a:r>
            <a:endParaRPr lang="en-US" altLang="ja-JP" sz="2200" dirty="0">
              <a:solidFill>
                <a:schemeClr val="tx1"/>
              </a:solidFill>
              <a:latin typeface="メイリオ" panose="020B0604030504040204" pitchFamily="50" charset="-128"/>
              <a:ea typeface="メイリオ" panose="020B0604030504040204" pitchFamily="50" charset="-128"/>
            </a:endParaRPr>
          </a:p>
        </p:txBody>
      </p:sp>
      <p:sp>
        <p:nvSpPr>
          <p:cNvPr id="42" name="正方形/長方形 41"/>
          <p:cNvSpPr/>
          <p:nvPr/>
        </p:nvSpPr>
        <p:spPr>
          <a:xfrm>
            <a:off x="2820800" y="4128545"/>
            <a:ext cx="5783648" cy="14160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just"/>
            <a:endParaRPr lang="en-US" altLang="ja-JP" sz="1400" dirty="0">
              <a:solidFill>
                <a:schemeClr val="tx1"/>
              </a:solidFill>
              <a:latin typeface="メイリオ" panose="020B0604030504040204" pitchFamily="50" charset="-128"/>
              <a:ea typeface="メイリオ" panose="020B0604030504040204" pitchFamily="50" charset="-128"/>
            </a:endParaRPr>
          </a:p>
          <a:p>
            <a:pPr algn="just"/>
            <a:r>
              <a:rPr lang="en-US" altLang="ja-JP" sz="1400" dirty="0">
                <a:solidFill>
                  <a:schemeClr val="tx1"/>
                </a:solidFill>
                <a:latin typeface="メイリオ" panose="020B0604030504040204" pitchFamily="50" charset="-128"/>
                <a:ea typeface="メイリオ" panose="020B0604030504040204" pitchFamily="50" charset="-128"/>
              </a:rPr>
              <a:t>01 </a:t>
            </a:r>
            <a:r>
              <a:rPr lang="ja-JP" altLang="en-US" sz="1400" dirty="0">
                <a:solidFill>
                  <a:schemeClr val="tx1"/>
                </a:solidFill>
                <a:latin typeface="メイリオ" panose="020B0604030504040204" pitchFamily="50" charset="-128"/>
                <a:ea typeface="メイリオ" panose="020B0604030504040204" pitchFamily="50" charset="-128"/>
              </a:rPr>
              <a:t>多様な支援を必要とする利用者のワーキングネットの構築</a:t>
            </a:r>
            <a:endParaRPr lang="en-US" altLang="ja-JP" sz="1400" dirty="0">
              <a:solidFill>
                <a:schemeClr val="tx1"/>
              </a:solidFill>
              <a:latin typeface="メイリオ" panose="020B0604030504040204" pitchFamily="50" charset="-128"/>
              <a:ea typeface="メイリオ" panose="020B0604030504040204" pitchFamily="50" charset="-128"/>
            </a:endParaRPr>
          </a:p>
          <a:p>
            <a:pPr algn="just"/>
            <a:endParaRPr lang="en-US" altLang="ja-JP" sz="1400" dirty="0">
              <a:solidFill>
                <a:schemeClr val="tx1"/>
              </a:solidFill>
              <a:latin typeface="メイリオ" panose="020B0604030504040204" pitchFamily="50" charset="-128"/>
              <a:ea typeface="メイリオ" panose="020B0604030504040204" pitchFamily="50" charset="-128"/>
            </a:endParaRPr>
          </a:p>
          <a:p>
            <a:pPr algn="just"/>
            <a:r>
              <a:rPr lang="en-US" altLang="ja-JP" sz="1400" dirty="0">
                <a:solidFill>
                  <a:schemeClr val="tx1"/>
                </a:solidFill>
                <a:latin typeface="メイリオ" panose="020B0604030504040204" pitchFamily="50" charset="-128"/>
                <a:ea typeface="メイリオ" panose="020B0604030504040204" pitchFamily="50" charset="-128"/>
              </a:rPr>
              <a:t>02 </a:t>
            </a:r>
            <a:r>
              <a:rPr lang="ja-JP" altLang="en-US" sz="1400" dirty="0">
                <a:solidFill>
                  <a:schemeClr val="tx1"/>
                </a:solidFill>
                <a:latin typeface="メイリオ" panose="020B0604030504040204" pitchFamily="50" charset="-128"/>
                <a:ea typeface="メイリオ" panose="020B0604030504040204" pitchFamily="50" charset="-128"/>
              </a:rPr>
              <a:t>安心して就労できる環境づくり</a:t>
            </a:r>
            <a:endParaRPr lang="en-US" altLang="ja-JP" sz="1400" dirty="0">
              <a:solidFill>
                <a:schemeClr val="tx1"/>
              </a:solidFill>
              <a:latin typeface="メイリオ" panose="020B0604030504040204" pitchFamily="50" charset="-128"/>
              <a:ea typeface="メイリオ" panose="020B0604030504040204" pitchFamily="50" charset="-128"/>
            </a:endParaRPr>
          </a:p>
          <a:p>
            <a:pPr algn="just"/>
            <a:endParaRPr lang="en-US" altLang="ja-JP" sz="1400" dirty="0">
              <a:solidFill>
                <a:schemeClr val="tx1"/>
              </a:solidFill>
              <a:latin typeface="メイリオ" panose="020B0604030504040204" pitchFamily="50" charset="-128"/>
              <a:ea typeface="メイリオ" panose="020B0604030504040204" pitchFamily="50" charset="-128"/>
            </a:endParaRPr>
          </a:p>
          <a:p>
            <a:pPr algn="just"/>
            <a:r>
              <a:rPr lang="en-US" altLang="ja-JP" sz="1400" dirty="0">
                <a:solidFill>
                  <a:schemeClr val="tx1"/>
                </a:solidFill>
                <a:latin typeface="メイリオ" panose="020B0604030504040204" pitchFamily="50" charset="-128"/>
                <a:ea typeface="メイリオ" panose="020B0604030504040204" pitchFamily="50" charset="-128"/>
              </a:rPr>
              <a:t>03 </a:t>
            </a:r>
            <a:r>
              <a:rPr lang="ja-JP" altLang="en-US" sz="1400" dirty="0">
                <a:solidFill>
                  <a:schemeClr val="tx1"/>
                </a:solidFill>
                <a:latin typeface="メイリオ" panose="020B0604030504040204" pitchFamily="50" charset="-128"/>
                <a:ea typeface="メイリオ" panose="020B0604030504040204" pitchFamily="50" charset="-128"/>
              </a:rPr>
              <a:t>求人情報のさらなる発信</a:t>
            </a:r>
            <a:endParaRPr lang="en-US" altLang="ja-JP" sz="1400" dirty="0">
              <a:solidFill>
                <a:schemeClr val="tx1"/>
              </a:solidFill>
              <a:latin typeface="メイリオ" panose="020B0604030504040204" pitchFamily="50" charset="-128"/>
              <a:ea typeface="メイリオ" panose="020B0604030504040204" pitchFamily="50" charset="-128"/>
            </a:endParaRPr>
          </a:p>
          <a:p>
            <a:pPr algn="just"/>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43" name="正方形/長方形 42"/>
          <p:cNvSpPr/>
          <p:nvPr/>
        </p:nvSpPr>
        <p:spPr>
          <a:xfrm>
            <a:off x="1979712" y="4437112"/>
            <a:ext cx="72008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3000" dirty="0">
                <a:latin typeface="メイリオ" panose="020B0604030504040204" pitchFamily="50" charset="-128"/>
                <a:ea typeface="メイリオ" panose="020B0604030504040204" pitchFamily="50" charset="-128"/>
              </a:rPr>
              <a:t>04</a:t>
            </a:r>
            <a:endParaRPr kumimoji="1" lang="ja-JP" altLang="en-US" sz="3000" dirty="0">
              <a:latin typeface="メイリオ" panose="020B0604030504040204" pitchFamily="50" charset="-128"/>
              <a:ea typeface="メイリオ" panose="020B0604030504040204" pitchFamily="50" charset="-128"/>
            </a:endParaRPr>
          </a:p>
        </p:txBody>
      </p:sp>
      <p:sp>
        <p:nvSpPr>
          <p:cNvPr id="50" name="正方形/長方形 49"/>
          <p:cNvSpPr/>
          <p:nvPr/>
        </p:nvSpPr>
        <p:spPr>
          <a:xfrm>
            <a:off x="1979712" y="5589240"/>
            <a:ext cx="72008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3000" dirty="0">
                <a:solidFill>
                  <a:schemeClr val="tx1"/>
                </a:solidFill>
                <a:latin typeface="メイリオ" panose="020B0604030504040204" pitchFamily="50" charset="-128"/>
                <a:ea typeface="メイリオ" panose="020B0604030504040204" pitchFamily="50" charset="-128"/>
              </a:rPr>
              <a:t>05</a:t>
            </a:r>
            <a:endParaRPr kumimoji="1" lang="ja-JP" altLang="en-US" sz="3000" dirty="0">
              <a:solidFill>
                <a:schemeClr val="tx1"/>
              </a:solidFill>
              <a:latin typeface="メイリオ" panose="020B0604030504040204" pitchFamily="50" charset="-128"/>
              <a:ea typeface="メイリオ" panose="020B0604030504040204" pitchFamily="50" charset="-128"/>
            </a:endParaRPr>
          </a:p>
        </p:txBody>
      </p:sp>
      <p:sp>
        <p:nvSpPr>
          <p:cNvPr id="54" name="正方形/長方形 53"/>
          <p:cNvSpPr/>
          <p:nvPr/>
        </p:nvSpPr>
        <p:spPr>
          <a:xfrm>
            <a:off x="2619372" y="5664696"/>
            <a:ext cx="4328891" cy="35659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just"/>
            <a:r>
              <a:rPr lang="ja-JP" altLang="en-US" sz="2000" dirty="0">
                <a:solidFill>
                  <a:schemeClr val="tx1"/>
                </a:solidFill>
                <a:latin typeface="メイリオ" panose="020B0604030504040204" pitchFamily="50" charset="-128"/>
                <a:ea typeface="メイリオ" panose="020B0604030504040204" pitchFamily="50" charset="-128"/>
              </a:rPr>
              <a:t>公平性・透明性の高い組織運営</a:t>
            </a:r>
          </a:p>
        </p:txBody>
      </p:sp>
      <p:cxnSp>
        <p:nvCxnSpPr>
          <p:cNvPr id="58" name="直線コネクタ 57"/>
          <p:cNvCxnSpPr/>
          <p:nvPr/>
        </p:nvCxnSpPr>
        <p:spPr>
          <a:xfrm>
            <a:off x="2627784" y="3861048"/>
            <a:ext cx="0" cy="1584176"/>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V="1">
            <a:off x="2627784" y="5623346"/>
            <a:ext cx="0" cy="397942"/>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65" name="正方形/長方形 64"/>
          <p:cNvSpPr/>
          <p:nvPr/>
        </p:nvSpPr>
        <p:spPr>
          <a:xfrm>
            <a:off x="8172400" y="3885308"/>
            <a:ext cx="864095" cy="3357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r"/>
            <a:r>
              <a:rPr lang="en-US" altLang="ja-JP" dirty="0">
                <a:solidFill>
                  <a:schemeClr val="tx1"/>
                </a:solidFill>
                <a:latin typeface="メイリオ" panose="020B0604030504040204" pitchFamily="50" charset="-128"/>
                <a:ea typeface="メイリオ" panose="020B0604030504040204" pitchFamily="50" charset="-128"/>
              </a:rPr>
              <a:t>10</a:t>
            </a:r>
            <a:r>
              <a:rPr lang="ja-JP" altLang="en-US" dirty="0">
                <a:solidFill>
                  <a:schemeClr val="tx1"/>
                </a:solidFill>
                <a:latin typeface="メイリオ" panose="020B0604030504040204" pitchFamily="50" charset="-128"/>
                <a:ea typeface="メイリオ" panose="020B0604030504040204" pitchFamily="50" charset="-128"/>
              </a:rPr>
              <a:t>㌻</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79" name="正方形/長方形 78"/>
          <p:cNvSpPr/>
          <p:nvPr/>
        </p:nvSpPr>
        <p:spPr>
          <a:xfrm>
            <a:off x="8172400" y="5661248"/>
            <a:ext cx="864095" cy="3357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r"/>
            <a:r>
              <a:rPr lang="en-US" altLang="ja-JP" dirty="0">
                <a:solidFill>
                  <a:schemeClr val="tx1"/>
                </a:solidFill>
                <a:latin typeface="メイリオ" panose="020B0604030504040204" pitchFamily="50" charset="-128"/>
                <a:ea typeface="メイリオ" panose="020B0604030504040204" pitchFamily="50" charset="-128"/>
              </a:rPr>
              <a:t>18</a:t>
            </a:r>
            <a:r>
              <a:rPr lang="ja-JP" altLang="en-US" dirty="0">
                <a:solidFill>
                  <a:schemeClr val="tx1"/>
                </a:solidFill>
                <a:latin typeface="メイリオ" panose="020B0604030504040204" pitchFamily="50" charset="-128"/>
                <a:ea typeface="メイリオ" panose="020B0604030504040204" pitchFamily="50" charset="-128"/>
              </a:rPr>
              <a:t>㌻</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cxnSp>
        <p:nvCxnSpPr>
          <p:cNvPr id="6" name="直線コネクタ 5"/>
          <p:cNvCxnSpPr/>
          <p:nvPr/>
        </p:nvCxnSpPr>
        <p:spPr>
          <a:xfrm>
            <a:off x="5220072" y="2276872"/>
            <a:ext cx="3096344" cy="0"/>
          </a:xfrm>
          <a:prstGeom prst="line">
            <a:avLst/>
          </a:prstGeom>
          <a:ln w="25400">
            <a:prstDash val="sysDot"/>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4788024" y="3429000"/>
            <a:ext cx="3521906" cy="0"/>
          </a:xfrm>
          <a:prstGeom prst="line">
            <a:avLst/>
          </a:prstGeom>
          <a:ln w="25400">
            <a:prstDash val="sysDot"/>
          </a:ln>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a:off x="5010533" y="4005064"/>
            <a:ext cx="3305883" cy="0"/>
          </a:xfrm>
          <a:prstGeom prst="line">
            <a:avLst/>
          </a:prstGeom>
          <a:ln w="25400">
            <a:solidFill>
              <a:schemeClr val="tx1"/>
            </a:solidFill>
            <a:prstDash val="sysDot"/>
          </a:ln>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a:off x="6300192" y="5805264"/>
            <a:ext cx="2016224" cy="0"/>
          </a:xfrm>
          <a:prstGeom prst="line">
            <a:avLst/>
          </a:prstGeom>
          <a:ln w="25400">
            <a:solidFill>
              <a:schemeClr val="tx1"/>
            </a:solidFill>
            <a:prstDash val="sysDot"/>
          </a:ln>
        </p:spPr>
        <p:style>
          <a:lnRef idx="1">
            <a:schemeClr val="dk1"/>
          </a:lnRef>
          <a:fillRef idx="0">
            <a:schemeClr val="dk1"/>
          </a:fillRef>
          <a:effectRef idx="0">
            <a:schemeClr val="dk1"/>
          </a:effectRef>
          <a:fontRef idx="minor">
            <a:schemeClr val="tx1"/>
          </a:fontRef>
        </p:style>
      </p:cxnSp>
      <p:sp>
        <p:nvSpPr>
          <p:cNvPr id="80" name="正方形/長方形 79"/>
          <p:cNvSpPr/>
          <p:nvPr/>
        </p:nvSpPr>
        <p:spPr>
          <a:xfrm>
            <a:off x="8172400" y="4749404"/>
            <a:ext cx="864095" cy="3357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r"/>
            <a:r>
              <a:rPr lang="en-US" altLang="ja-JP" sz="1400" dirty="0">
                <a:solidFill>
                  <a:schemeClr val="tx1"/>
                </a:solidFill>
                <a:latin typeface="メイリオ" panose="020B0604030504040204" pitchFamily="50" charset="-128"/>
                <a:ea typeface="メイリオ" panose="020B0604030504040204" pitchFamily="50" charset="-128"/>
              </a:rPr>
              <a:t>14</a:t>
            </a:r>
            <a:r>
              <a:rPr lang="ja-JP" altLang="en-US" sz="1400" dirty="0">
                <a:solidFill>
                  <a:schemeClr val="tx1"/>
                </a:solidFill>
                <a:latin typeface="メイリオ" panose="020B0604030504040204" pitchFamily="50" charset="-128"/>
                <a:ea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82" name="正方形/長方形 81"/>
          <p:cNvSpPr/>
          <p:nvPr/>
        </p:nvSpPr>
        <p:spPr>
          <a:xfrm>
            <a:off x="8172400" y="5165576"/>
            <a:ext cx="864095" cy="3357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r"/>
            <a:r>
              <a:rPr lang="en-US" altLang="ja-JP" sz="1400" dirty="0">
                <a:solidFill>
                  <a:schemeClr val="tx1"/>
                </a:solidFill>
                <a:latin typeface="メイリオ" panose="020B0604030504040204" pitchFamily="50" charset="-128"/>
                <a:ea typeface="メイリオ" panose="020B0604030504040204" pitchFamily="50" charset="-128"/>
              </a:rPr>
              <a:t>16</a:t>
            </a:r>
            <a:r>
              <a:rPr lang="ja-JP" altLang="en-US" sz="1400" dirty="0">
                <a:solidFill>
                  <a:schemeClr val="tx1"/>
                </a:solidFill>
                <a:latin typeface="メイリオ" panose="020B0604030504040204" pitchFamily="50" charset="-128"/>
                <a:ea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cxnSp>
        <p:nvCxnSpPr>
          <p:cNvPr id="5" name="直線コネクタ 4"/>
          <p:cNvCxnSpPr/>
          <p:nvPr/>
        </p:nvCxnSpPr>
        <p:spPr>
          <a:xfrm>
            <a:off x="7884368" y="4437112"/>
            <a:ext cx="432046" cy="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5724128" y="4869160"/>
            <a:ext cx="2592288" cy="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a:off x="5220072" y="5301208"/>
            <a:ext cx="3168352" cy="0"/>
          </a:xfrm>
          <a:prstGeom prst="line">
            <a:avLst/>
          </a:prstGeom>
          <a:ln>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42439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2267744" y="2477834"/>
            <a:ext cx="6552727" cy="4180945"/>
          </a:xfrm>
          <a:prstGeom prst="rect">
            <a:avLst/>
          </a:prstGeom>
          <a:solidFill>
            <a:schemeClr val="accent6">
              <a:lumMod val="40000"/>
              <a:lumOff val="60000"/>
            </a:schemeClr>
          </a:solidFill>
          <a:ln w="31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p>
          <a:p>
            <a:pPr algn="l">
              <a:spcAft>
                <a:spcPts val="0"/>
              </a:spcAft>
            </a:pP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spcAft>
                <a:spcPts val="0"/>
              </a:spcAft>
            </a:pPr>
            <a:endPar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spcAft>
                <a:spcPts val="0"/>
              </a:spcAft>
            </a:pP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spcAft>
                <a:spcPts val="0"/>
              </a:spcAft>
            </a:pPr>
            <a:endPar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spcAft>
                <a:spcPts val="0"/>
              </a:spcAft>
            </a:pP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endPar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p>
          <a:p>
            <a:pPr algn="l">
              <a:spcAft>
                <a:spcPts val="0"/>
              </a:spcAft>
            </a:pPr>
            <a:r>
              <a:rPr 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4" name="ホームベース 23"/>
          <p:cNvSpPr/>
          <p:nvPr/>
        </p:nvSpPr>
        <p:spPr>
          <a:xfrm rot="5400000">
            <a:off x="4696215" y="-1375733"/>
            <a:ext cx="1695786" cy="6552728"/>
          </a:xfrm>
          <a:prstGeom prst="homePlate">
            <a:avLst>
              <a:gd name="adj" fmla="val 13974"/>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2" name="正方形/長方形 21"/>
          <p:cNvSpPr/>
          <p:nvPr/>
        </p:nvSpPr>
        <p:spPr>
          <a:xfrm>
            <a:off x="0" y="0"/>
            <a:ext cx="1907704"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solidFill>
                  <a:schemeClr val="tx1"/>
                </a:solidFill>
                <a:latin typeface="メイリオ" panose="020B0604030504040204" pitchFamily="50" charset="-128"/>
                <a:ea typeface="メイリオ" panose="020B0604030504040204" pitchFamily="50" charset="-128"/>
              </a:rPr>
              <a:t>公益財団法人</a:t>
            </a:r>
            <a:endParaRPr lang="en-US" altLang="ja-JP" sz="1500" b="1" dirty="0">
              <a:solidFill>
                <a:schemeClr val="tx1"/>
              </a:solidFill>
              <a:latin typeface="メイリオ" panose="020B0604030504040204" pitchFamily="50" charset="-128"/>
              <a:ea typeface="メイリオ" panose="020B0604030504040204" pitchFamily="50" charset="-128"/>
            </a:endParaRPr>
          </a:p>
          <a:p>
            <a:pPr algn="ctr"/>
            <a:r>
              <a:rPr lang="ja-JP" altLang="en-US" sz="1500" b="1" dirty="0">
                <a:solidFill>
                  <a:schemeClr val="tx1"/>
                </a:solidFill>
                <a:latin typeface="メイリオ" panose="020B0604030504040204" pitchFamily="50" charset="-128"/>
                <a:ea typeface="メイリオ" panose="020B0604030504040204" pitchFamily="50" charset="-128"/>
              </a:rPr>
              <a:t>として</a:t>
            </a:r>
            <a:endParaRPr lang="en-US" altLang="ja-JP" sz="1500" b="1" dirty="0">
              <a:solidFill>
                <a:schemeClr val="tx1"/>
              </a:solidFill>
              <a:latin typeface="メイリオ" panose="020B0604030504040204" pitchFamily="50" charset="-128"/>
              <a:ea typeface="メイリオ" panose="020B0604030504040204" pitchFamily="50" charset="-128"/>
            </a:endParaRPr>
          </a:p>
          <a:p>
            <a:pPr algn="ctr"/>
            <a:r>
              <a:rPr lang="ja-JP" altLang="en-US" sz="1500" b="1" dirty="0">
                <a:solidFill>
                  <a:schemeClr val="tx1"/>
                </a:solidFill>
                <a:latin typeface="メイリオ" panose="020B0604030504040204" pitchFamily="50" charset="-128"/>
                <a:ea typeface="メイリオ" panose="020B0604030504040204" pitchFamily="50" charset="-128"/>
              </a:rPr>
              <a:t>ガバナンスの適正化</a:t>
            </a: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kumimoji="1" lang="ja-JP" altLang="en-US" sz="1600" b="1" dirty="0">
              <a:latin typeface="メイリオ" panose="020B0604030504040204" pitchFamily="50" charset="-128"/>
              <a:ea typeface="メイリオ" panose="020B0604030504040204" pitchFamily="50" charset="-128"/>
            </a:endParaRPr>
          </a:p>
        </p:txBody>
      </p:sp>
      <p:sp>
        <p:nvSpPr>
          <p:cNvPr id="5" name="二等辺三角形 4"/>
          <p:cNvSpPr/>
          <p:nvPr/>
        </p:nvSpPr>
        <p:spPr>
          <a:xfrm rot="16200000">
            <a:off x="391479" y="5362971"/>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二等辺三角形 7"/>
          <p:cNvSpPr/>
          <p:nvPr/>
        </p:nvSpPr>
        <p:spPr>
          <a:xfrm rot="5400000">
            <a:off x="392401" y="-390559"/>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99592" y="6480109"/>
            <a:ext cx="936104" cy="261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latin typeface="メイリオ" panose="020B0604030504040204" pitchFamily="50" charset="-128"/>
                <a:ea typeface="メイリオ" panose="020B0604030504040204" pitchFamily="50" charset="-128"/>
              </a:rPr>
              <a:t>18 / 19</a:t>
            </a:r>
            <a:endParaRPr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2" name="ホームベース 11"/>
          <p:cNvSpPr/>
          <p:nvPr/>
        </p:nvSpPr>
        <p:spPr>
          <a:xfrm>
            <a:off x="1979713" y="188641"/>
            <a:ext cx="3744416" cy="454114"/>
          </a:xfrm>
          <a:prstGeom prst="homePlate">
            <a:avLst/>
          </a:prstGeom>
          <a:solidFill>
            <a:srgbClr val="92D0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正方形/長方形 5"/>
          <p:cNvSpPr/>
          <p:nvPr/>
        </p:nvSpPr>
        <p:spPr>
          <a:xfrm>
            <a:off x="1979712" y="273422"/>
            <a:ext cx="3600400" cy="369332"/>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公平性・透明性の高い組織運営</a:t>
            </a:r>
            <a:r>
              <a:rPr lang="ja-JP" altLang="en-US" dirty="0"/>
              <a:t>　</a:t>
            </a:r>
            <a:endParaRPr lang="ja-JP" altLang="en-US" dirty="0">
              <a:latin typeface="メイリオ" panose="020B0604030504040204" pitchFamily="50" charset="-128"/>
              <a:ea typeface="メイリオ" panose="020B0604030504040204" pitchFamily="50" charset="-128"/>
            </a:endParaRPr>
          </a:p>
        </p:txBody>
      </p:sp>
      <p:sp>
        <p:nvSpPr>
          <p:cNvPr id="34" name="正方形/長方形 33"/>
          <p:cNvSpPr/>
          <p:nvPr/>
        </p:nvSpPr>
        <p:spPr>
          <a:xfrm>
            <a:off x="2476610" y="980728"/>
            <a:ext cx="6311945" cy="1840539"/>
          </a:xfrm>
          <a:prstGeom prst="rect">
            <a:avLst/>
          </a:prstGeom>
          <a:noFill/>
          <a:ln w="3175"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spcAft>
                <a:spcPts val="0"/>
              </a:spcAft>
            </a:pPr>
            <a:r>
              <a:rPr lang="ja-JP" altLang="en-US" sz="1400" dirty="0">
                <a:latin typeface="メイリオ" panose="020B0604030504040204" pitchFamily="50" charset="-128"/>
                <a:ea typeface="メイリオ" panose="020B0604030504040204" pitchFamily="50" charset="-128"/>
              </a:rPr>
              <a:t>　当法人は半世紀にわたり、就労経路（当センターが求人を受理した事業者への就労）や労働条件の明確化を図りながら、職業紹介及び就労相談に取り組んできたが、</a:t>
            </a:r>
            <a:r>
              <a:rPr lang="en-US" altLang="ja-JP" sz="1400" dirty="0">
                <a:latin typeface="メイリオ" panose="020B0604030504040204" pitchFamily="50" charset="-128"/>
                <a:ea typeface="メイリオ" panose="020B0604030504040204" pitchFamily="50" charset="-128"/>
              </a:rPr>
              <a:t>2013</a:t>
            </a:r>
            <a:r>
              <a:rPr lang="ja-JP" altLang="en-US" sz="1400" dirty="0">
                <a:latin typeface="メイリオ" panose="020B0604030504040204" pitchFamily="50" charset="-128"/>
                <a:ea typeface="メイリオ" panose="020B0604030504040204" pitchFamily="50" charset="-128"/>
              </a:rPr>
              <a:t>年４月、公益財団法人へ移行し、法人運営における一層のコンプライアンスが求められることとなった。公益財団法人として、引き続き、適正かつ効率的な法人運営を目指し、一層のガバナンスの強化、公平性・透明性の高い組織運営に努めていかなくてはならない。</a:t>
            </a:r>
          </a:p>
        </p:txBody>
      </p:sp>
      <p:pic>
        <p:nvPicPr>
          <p:cNvPr id="35" name="図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797515" y="5381590"/>
            <a:ext cx="3420474" cy="1341957"/>
          </a:xfrm>
          <a:prstGeom prst="rect">
            <a:avLst/>
          </a:prstGeom>
        </p:spPr>
      </p:pic>
      <p:pic>
        <p:nvPicPr>
          <p:cNvPr id="36" name="図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3147" y="4768721"/>
            <a:ext cx="1440160" cy="1067090"/>
          </a:xfrm>
          <a:prstGeom prst="rect">
            <a:avLst/>
          </a:prstGeom>
        </p:spPr>
      </p:pic>
      <p:pic>
        <p:nvPicPr>
          <p:cNvPr id="37" name="図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3423" y="4782293"/>
            <a:ext cx="711696" cy="711696"/>
          </a:xfrm>
          <a:prstGeom prst="rect">
            <a:avLst/>
          </a:prstGeom>
        </p:spPr>
      </p:pic>
      <p:pic>
        <p:nvPicPr>
          <p:cNvPr id="38" name="図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5522" y="4770213"/>
            <a:ext cx="711696" cy="711696"/>
          </a:xfrm>
          <a:prstGeom prst="rect">
            <a:avLst/>
          </a:prstGeom>
        </p:spPr>
      </p:pic>
      <p:cxnSp>
        <p:nvCxnSpPr>
          <p:cNvPr id="40" name="直線矢印コネクタ 39"/>
          <p:cNvCxnSpPr/>
          <p:nvPr/>
        </p:nvCxnSpPr>
        <p:spPr>
          <a:xfrm>
            <a:off x="6876256" y="5688021"/>
            <a:ext cx="0" cy="792088"/>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0" name="正方形/長方形 19"/>
          <p:cNvSpPr/>
          <p:nvPr/>
        </p:nvSpPr>
        <p:spPr>
          <a:xfrm>
            <a:off x="3543871" y="5234812"/>
            <a:ext cx="855712" cy="371869"/>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rPr>
              <a:t>補助金</a:t>
            </a:r>
          </a:p>
        </p:txBody>
      </p:sp>
      <p:sp>
        <p:nvSpPr>
          <p:cNvPr id="42" name="正方形/長方形 41"/>
          <p:cNvSpPr/>
          <p:nvPr/>
        </p:nvSpPr>
        <p:spPr>
          <a:xfrm>
            <a:off x="5186595" y="4944953"/>
            <a:ext cx="855712" cy="371869"/>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rPr>
              <a:t>寄付金</a:t>
            </a:r>
          </a:p>
        </p:txBody>
      </p:sp>
      <p:sp>
        <p:nvSpPr>
          <p:cNvPr id="44" name="正方形/長方形 43"/>
          <p:cNvSpPr/>
          <p:nvPr/>
        </p:nvSpPr>
        <p:spPr>
          <a:xfrm>
            <a:off x="7066385" y="4970188"/>
            <a:ext cx="1145863" cy="480862"/>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rPr>
              <a:t>登録支援機関委託等</a:t>
            </a:r>
          </a:p>
        </p:txBody>
      </p:sp>
      <p:sp>
        <p:nvSpPr>
          <p:cNvPr id="21" name="正方形/長方形 20"/>
          <p:cNvSpPr/>
          <p:nvPr/>
        </p:nvSpPr>
        <p:spPr>
          <a:xfrm>
            <a:off x="251520" y="44624"/>
            <a:ext cx="72008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3000" dirty="0">
                <a:latin typeface="メイリオ" panose="020B0604030504040204" pitchFamily="50" charset="-128"/>
                <a:ea typeface="メイリオ" panose="020B0604030504040204" pitchFamily="50" charset="-128"/>
              </a:rPr>
              <a:t>05</a:t>
            </a:r>
            <a:endParaRPr kumimoji="1" lang="ja-JP" altLang="en-US" sz="2400" dirty="0">
              <a:latin typeface="メイリオ" panose="020B0604030504040204" pitchFamily="50" charset="-128"/>
              <a:ea typeface="メイリオ" panose="020B0604030504040204" pitchFamily="50" charset="-128"/>
            </a:endParaRPr>
          </a:p>
        </p:txBody>
      </p:sp>
      <p:sp>
        <p:nvSpPr>
          <p:cNvPr id="26" name="正方形/長方形 25"/>
          <p:cNvSpPr/>
          <p:nvPr/>
        </p:nvSpPr>
        <p:spPr>
          <a:xfrm>
            <a:off x="2339752" y="2820534"/>
            <a:ext cx="6496577" cy="2105919"/>
          </a:xfrm>
          <a:prstGeom prst="rect">
            <a:avLst/>
          </a:prstGeom>
          <a:noFill/>
          <a:ln w="3175"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spcAft>
                <a:spcPts val="0"/>
              </a:spcAft>
            </a:pP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  ♦ 生活困窮者をはじめとした多様な支援を必要とする利用者に対応した支援</a:t>
            </a:r>
            <a:endPar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体制の確立を図る。</a:t>
            </a:r>
            <a:endPar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 地域と連携した就労支援体制を強化し、様々な相談者の支援事業に</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spcAft>
                <a:spcPts val="0"/>
              </a:spcAft>
            </a:pPr>
            <a:r>
              <a:rPr lang="ja-JP" altLang="en-US" sz="1400" kern="100">
                <a:latin typeface="メイリオ" panose="020B0604030504040204" pitchFamily="50" charset="-128"/>
                <a:ea typeface="メイリオ" panose="020B0604030504040204" pitchFamily="50" charset="-128"/>
                <a:cs typeface="Times New Roman" panose="02020603050405020304" pitchFamily="18" charset="0"/>
              </a:rPr>
              <a:t>　　　　 取り組む</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  </a:t>
            </a:r>
          </a:p>
          <a:p>
            <a:pPr>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 法人の健全性及び自立性の向上を図る。</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spcAft>
                <a:spcPts val="0"/>
              </a:spcAft>
            </a:pP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　　　→ 収益の増加、寄付金の募集、</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コスト削減等に取り組む。</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8" name="右カーブ矢印 27"/>
          <p:cNvSpPr/>
          <p:nvPr/>
        </p:nvSpPr>
        <p:spPr>
          <a:xfrm>
            <a:off x="1915118" y="1219571"/>
            <a:ext cx="554079" cy="1925249"/>
          </a:xfrm>
          <a:prstGeom prst="curv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正方形/長方形 28"/>
          <p:cNvSpPr/>
          <p:nvPr/>
        </p:nvSpPr>
        <p:spPr>
          <a:xfrm>
            <a:off x="1965372" y="2485006"/>
            <a:ext cx="662436" cy="307777"/>
          </a:xfrm>
          <a:prstGeom prst="rect">
            <a:avLst/>
          </a:prstGeom>
          <a:solidFill>
            <a:schemeClr val="bg1"/>
          </a:solidFill>
          <a:ln>
            <a:solidFill>
              <a:schemeClr val="tx1"/>
            </a:solidFill>
            <a:prstDash val="sysDot"/>
          </a:ln>
        </p:spPr>
        <p:txBody>
          <a:bodyPr wrap="square">
            <a:spAutoFit/>
          </a:bodyPr>
          <a:lstStyle/>
          <a:p>
            <a:pPr algn="ctr"/>
            <a:r>
              <a:rPr lang="ja-JP" altLang="en-US" sz="1400" u="sng" dirty="0">
                <a:latin typeface="メイリオ" panose="020B0604030504040204" pitchFamily="50" charset="-128"/>
                <a:ea typeface="メイリオ" panose="020B0604030504040204" pitchFamily="50" charset="-128"/>
              </a:rPr>
              <a:t>対応</a:t>
            </a:r>
            <a:endParaRPr lang="en-US" altLang="ja-JP" sz="1400" u="sng"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85079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1907704"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おわりに</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4" name="二等辺三角形 3"/>
          <p:cNvSpPr/>
          <p:nvPr/>
        </p:nvSpPr>
        <p:spPr>
          <a:xfrm rot="16200000">
            <a:off x="391479" y="5362971"/>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899592" y="6480109"/>
            <a:ext cx="936104" cy="261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latin typeface="メイリオ" panose="020B0604030504040204" pitchFamily="50" charset="-128"/>
                <a:ea typeface="メイリオ" panose="020B0604030504040204" pitchFamily="50" charset="-128"/>
              </a:rPr>
              <a:t>19</a:t>
            </a:r>
            <a:r>
              <a:rPr lang="ja-JP" altLang="en-US" sz="1600" dirty="0">
                <a:solidFill>
                  <a:schemeClr val="tx1"/>
                </a:solidFill>
                <a:latin typeface="メイリオ" panose="020B0604030504040204" pitchFamily="50" charset="-128"/>
                <a:ea typeface="メイリオ" panose="020B0604030504040204" pitchFamily="50" charset="-128"/>
              </a:rPr>
              <a:t> </a:t>
            </a:r>
            <a:r>
              <a:rPr lang="en-US" altLang="ja-JP" sz="1600" dirty="0">
                <a:solidFill>
                  <a:schemeClr val="tx1"/>
                </a:solidFill>
                <a:latin typeface="メイリオ" panose="020B0604030504040204" pitchFamily="50" charset="-128"/>
                <a:ea typeface="メイリオ" panose="020B0604030504040204" pitchFamily="50" charset="-128"/>
              </a:rPr>
              <a:t>/ 19</a:t>
            </a:r>
            <a:endParaRPr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2123728" y="476672"/>
            <a:ext cx="6768752" cy="2880320"/>
          </a:xfrm>
          <a:prstGeom prst="rect">
            <a:avLst/>
          </a:prstGeom>
          <a:noFill/>
          <a:ln w="3175"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400" dirty="0">
                <a:latin typeface="メイリオ" panose="020B0604030504040204" pitchFamily="50" charset="-128"/>
                <a:ea typeface="メイリオ" panose="020B0604030504040204" pitchFamily="50" charset="-128"/>
              </a:rPr>
              <a:t>あいりん地域に集まる多様な支援を必要とする人々を「はたらく」を軸とした総合的なネットワークで支えていくこと、また、「ワーキングネット」と表現するこの支援の仕組みを、地域が有する「社会的包摂⼒」と「地の利」を活かし、拡充・発展させることで、当センターを訪れた人々が安心して暮らせる「再チャレンジ」の場につないでいくこと、これが当法人のミッションである。</a:t>
            </a:r>
          </a:p>
          <a:p>
            <a:pPr>
              <a:spcAft>
                <a:spcPts val="0"/>
              </a:spcAft>
            </a:pPr>
            <a:r>
              <a:rPr lang="ja-JP" altLang="en-US" sz="1400" dirty="0">
                <a:latin typeface="メイリオ" panose="020B0604030504040204" pitchFamily="50" charset="-128"/>
                <a:ea typeface="メイリオ" panose="020B0604030504040204" pitchFamily="50" charset="-128"/>
              </a:rPr>
              <a:t>　労働と福祉のはざまで困っている人への「居場所と寄り添いの支援」から「一定の余裕を持って生活ができる就労」まで、求職者の能力に合わせた中間的就労や短時間雇用へのマッチングなど、就労のグラデーションを描くようなきめ細かな支援を展開していきたい。</a:t>
            </a:r>
          </a:p>
          <a:p>
            <a:pPr>
              <a:spcAft>
                <a:spcPts val="0"/>
              </a:spcAft>
            </a:pPr>
            <a:r>
              <a:rPr lang="ja-JP" altLang="en-US" sz="1400" dirty="0">
                <a:latin typeface="メイリオ" panose="020B0604030504040204" pitchFamily="50" charset="-128"/>
                <a:ea typeface="メイリオ" panose="020B0604030504040204" pitchFamily="50" charset="-128"/>
              </a:rPr>
              <a:t>　また、あい</a:t>
            </a:r>
            <a:r>
              <a:rPr lang="ja-JP" altLang="en-US" sz="1400" dirty="0" err="1">
                <a:latin typeface="メイリオ" panose="020B0604030504040204" pitchFamily="50" charset="-128"/>
                <a:ea typeface="メイリオ" panose="020B0604030504040204" pitchFamily="50" charset="-128"/>
              </a:rPr>
              <a:t>りん</a:t>
            </a:r>
            <a:r>
              <a:rPr lang="ja-JP" altLang="en-US" sz="1400" dirty="0">
                <a:latin typeface="メイリオ" panose="020B0604030504040204" pitchFamily="50" charset="-128"/>
                <a:ea typeface="メイリオ" panose="020B0604030504040204" pitchFamily="50" charset="-128"/>
              </a:rPr>
              <a:t>地域を活性化するためにも、建設、ものづくり、飲食など担い手が不⾜している分野を中心に、人材育成機能の一翼を担うことで雇用創出につなげ、将来にわたりこの地域にとって欠くことのできない就労支援の拠点としての役割を果たしてまいりたい。</a:t>
            </a: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610" y="4190359"/>
            <a:ext cx="6333854" cy="1408022"/>
          </a:xfrm>
          <a:prstGeom prst="rect">
            <a:avLst/>
          </a:prstGeom>
        </p:spPr>
      </p:pic>
      <p:sp>
        <p:nvSpPr>
          <p:cNvPr id="9" name="正方形/長方形 8"/>
          <p:cNvSpPr/>
          <p:nvPr/>
        </p:nvSpPr>
        <p:spPr>
          <a:xfrm>
            <a:off x="2123728" y="5510730"/>
            <a:ext cx="6768752" cy="1095763"/>
          </a:xfrm>
          <a:prstGeom prst="rect">
            <a:avLst/>
          </a:prstGeom>
          <a:noFill/>
          <a:ln w="31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spcAft>
                <a:spcPts val="0"/>
              </a:spcAft>
            </a:pPr>
            <a:r>
              <a:rPr lang="ja-JP" altLang="en-US" sz="1400" dirty="0">
                <a:latin typeface="メイリオ" panose="020B0604030504040204" pitchFamily="50" charset="-128"/>
                <a:ea typeface="メイリオ" panose="020B0604030504040204" pitchFamily="50" charset="-128"/>
              </a:rPr>
              <a:t>　</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正方形/長方形 9"/>
          <p:cNvSpPr/>
          <p:nvPr/>
        </p:nvSpPr>
        <p:spPr>
          <a:xfrm>
            <a:off x="1978792" y="3973630"/>
            <a:ext cx="7057704" cy="2704871"/>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 name="角丸四角形 10"/>
          <p:cNvSpPr/>
          <p:nvPr/>
        </p:nvSpPr>
        <p:spPr>
          <a:xfrm>
            <a:off x="2123726" y="3789040"/>
            <a:ext cx="2952330" cy="369181"/>
          </a:xfrm>
          <a:prstGeom prst="roundRect">
            <a:avLst/>
          </a:prstGeom>
          <a:solidFill>
            <a:schemeClr val="accent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solidFill>
                  <a:schemeClr val="bg1"/>
                </a:solidFill>
                <a:latin typeface="メイリオ" panose="020B0604030504040204" pitchFamily="50" charset="-128"/>
                <a:ea typeface="メイリオ" panose="020B0604030504040204" pitchFamily="50" charset="-128"/>
              </a:rPr>
              <a:t>注記事項（期間中の進行管理）</a:t>
            </a:r>
          </a:p>
        </p:txBody>
      </p:sp>
      <p:sp>
        <p:nvSpPr>
          <p:cNvPr id="12" name="テキスト ボックス 11">
            <a:extLst>
              <a:ext uri="{FF2B5EF4-FFF2-40B4-BE49-F238E27FC236}">
                <a16:creationId xmlns:a16="http://schemas.microsoft.com/office/drawing/2014/main" id="{6EA1A093-14D2-4B21-997D-D7928A1B4DEF}"/>
              </a:ext>
            </a:extLst>
          </p:cNvPr>
          <p:cNvSpPr txBox="1"/>
          <p:nvPr/>
        </p:nvSpPr>
        <p:spPr>
          <a:xfrm>
            <a:off x="2611921" y="5774346"/>
            <a:ext cx="5939232" cy="738664"/>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地域が抱える課題や支援対象者が変化し、地域での求められる役割についても日々変化する中で的確に応えられるように、中間時期に成果指標の達成状況等を踏まえ、中期運営方針の見直しを行う。</a:t>
            </a:r>
          </a:p>
        </p:txBody>
      </p:sp>
    </p:spTree>
    <p:extLst>
      <p:ext uri="{BB962C8B-B14F-4D97-AF65-F5344CB8AC3E}">
        <p14:creationId xmlns:p14="http://schemas.microsoft.com/office/powerpoint/2010/main" val="200100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1907704"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はじめに</a:t>
            </a: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kumimoji="1" lang="ja-JP" altLang="en-US" sz="1600" b="1" dirty="0">
              <a:latin typeface="メイリオ" panose="020B0604030504040204" pitchFamily="50" charset="-128"/>
              <a:ea typeface="メイリオ" panose="020B0604030504040204" pitchFamily="50" charset="-128"/>
            </a:endParaRPr>
          </a:p>
        </p:txBody>
      </p:sp>
      <p:sp>
        <p:nvSpPr>
          <p:cNvPr id="34" name="正方形/長方形 33"/>
          <p:cNvSpPr/>
          <p:nvPr/>
        </p:nvSpPr>
        <p:spPr>
          <a:xfrm>
            <a:off x="1914216" y="171311"/>
            <a:ext cx="6980203" cy="5538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400" b="1" u="sng" dirty="0">
                <a:solidFill>
                  <a:schemeClr val="tx1"/>
                </a:solidFill>
                <a:latin typeface="メイリオ" panose="020B0604030504040204" pitchFamily="50" charset="-128"/>
                <a:ea typeface="メイリオ" panose="020B0604030504040204" pitchFamily="50" charset="-128"/>
              </a:rPr>
              <a:t>「はたらきたい」を応援したい！</a:t>
            </a:r>
            <a:endParaRPr lang="en-US" altLang="ja-JP" sz="2400" b="1" u="sng" dirty="0">
              <a:solidFill>
                <a:schemeClr val="tx1"/>
              </a:solidFill>
              <a:latin typeface="メイリオ" panose="020B0604030504040204" pitchFamily="50" charset="-128"/>
              <a:ea typeface="メイリオ" panose="020B0604030504040204" pitchFamily="50" charset="-128"/>
            </a:endParaRPr>
          </a:p>
        </p:txBody>
      </p:sp>
      <p:sp>
        <p:nvSpPr>
          <p:cNvPr id="21" name="二等辺三角形 20"/>
          <p:cNvSpPr/>
          <p:nvPr/>
        </p:nvSpPr>
        <p:spPr>
          <a:xfrm rot="16200000">
            <a:off x="390557" y="5342695"/>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899592" y="6480109"/>
            <a:ext cx="936104" cy="261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メイリオ" panose="020B0604030504040204" pitchFamily="50" charset="-128"/>
                <a:ea typeface="メイリオ" panose="020B0604030504040204" pitchFamily="50" charset="-128"/>
              </a:rPr>
              <a:t>１ </a:t>
            </a:r>
            <a:r>
              <a:rPr lang="en-US" altLang="ja-JP" sz="1600" dirty="0">
                <a:solidFill>
                  <a:schemeClr val="tx1"/>
                </a:solidFill>
                <a:latin typeface="メイリオ" panose="020B0604030504040204" pitchFamily="50" charset="-128"/>
                <a:ea typeface="メイリオ" panose="020B0604030504040204" pitchFamily="50" charset="-128"/>
              </a:rPr>
              <a:t>/ 19</a:t>
            </a:r>
            <a:endParaRPr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28" name="正方形/長方形 27"/>
          <p:cNvSpPr/>
          <p:nvPr/>
        </p:nvSpPr>
        <p:spPr>
          <a:xfrm>
            <a:off x="2096232" y="1196752"/>
            <a:ext cx="6768752" cy="5544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dirty="0">
                <a:solidFill>
                  <a:schemeClr val="tx1"/>
                </a:solidFill>
                <a:latin typeface="メイリオ" panose="020B0604030504040204" pitchFamily="50" charset="-128"/>
                <a:ea typeface="メイリオ" panose="020B0604030504040204" pitchFamily="50" charset="-128"/>
              </a:rPr>
              <a:t>　</a:t>
            </a:r>
            <a:r>
              <a:rPr lang="ja-JP" altLang="en-US" sz="1250" dirty="0">
                <a:solidFill>
                  <a:schemeClr val="tx1"/>
                </a:solidFill>
                <a:latin typeface="メイリオ" panose="020B0604030504040204" pitchFamily="50" charset="-128"/>
                <a:ea typeface="メイリオ" panose="020B0604030504040204" pitchFamily="50" charset="-128"/>
              </a:rPr>
              <a:t>当法人は、昭和</a:t>
            </a:r>
            <a:r>
              <a:rPr lang="en-US" altLang="ja-JP" sz="1250" dirty="0">
                <a:solidFill>
                  <a:schemeClr val="tx1"/>
                </a:solidFill>
                <a:latin typeface="メイリオ" panose="020B0604030504040204" pitchFamily="50" charset="-128"/>
                <a:ea typeface="メイリオ" panose="020B0604030504040204" pitchFamily="50" charset="-128"/>
              </a:rPr>
              <a:t>36</a:t>
            </a:r>
            <a:r>
              <a:rPr lang="ja-JP" altLang="en-US" sz="1250" dirty="0">
                <a:solidFill>
                  <a:schemeClr val="tx1"/>
                </a:solidFill>
                <a:latin typeface="メイリオ" panose="020B0604030504040204" pitchFamily="50" charset="-128"/>
                <a:ea typeface="メイリオ" panose="020B0604030504040204" pitchFamily="50" charset="-128"/>
              </a:rPr>
              <a:t>年８月に発生した第１次釜ヶ崎暴動を契機として、官民一体となって、あいりん地域における労働者の雇用の安定・福祉の向上と生活安定を図るため、昭和</a:t>
            </a:r>
            <a:r>
              <a:rPr lang="en-US" altLang="ja-JP" sz="1250" dirty="0">
                <a:solidFill>
                  <a:schemeClr val="tx1"/>
                </a:solidFill>
                <a:latin typeface="メイリオ" panose="020B0604030504040204" pitchFamily="50" charset="-128"/>
                <a:ea typeface="メイリオ" panose="020B0604030504040204" pitchFamily="50" charset="-128"/>
              </a:rPr>
              <a:t>37</a:t>
            </a:r>
            <a:r>
              <a:rPr lang="ja-JP" altLang="en-US" sz="1250" dirty="0">
                <a:solidFill>
                  <a:schemeClr val="tx1"/>
                </a:solidFill>
                <a:latin typeface="メイリオ" panose="020B0604030504040204" pitchFamily="50" charset="-128"/>
                <a:ea typeface="メイリオ" panose="020B0604030504040204" pitchFamily="50" charset="-128"/>
              </a:rPr>
              <a:t>年９月に労働省より法人設立の認可と無料職業紹介事業の許可を受け、</a:t>
            </a:r>
            <a:r>
              <a:rPr lang="en-US" altLang="ja-JP" sz="1250" dirty="0">
                <a:solidFill>
                  <a:schemeClr val="tx1"/>
                </a:solidFill>
                <a:latin typeface="メイリオ" panose="020B0604030504040204" pitchFamily="50" charset="-128"/>
                <a:ea typeface="メイリオ" panose="020B0604030504040204" pitchFamily="50" charset="-128"/>
              </a:rPr>
              <a:t>10</a:t>
            </a:r>
            <a:r>
              <a:rPr lang="ja-JP" altLang="en-US" sz="1250" dirty="0">
                <a:solidFill>
                  <a:schemeClr val="tx1"/>
                </a:solidFill>
                <a:latin typeface="メイリオ" panose="020B0604030504040204" pitchFamily="50" charset="-128"/>
                <a:ea typeface="メイリオ" panose="020B0604030504040204" pitchFamily="50" charset="-128"/>
              </a:rPr>
              <a:t>月より業務を開始した。以来、日雇労働者の拠りどころとして、半世紀以上の歴史と実績を積み重ねてきた。</a:t>
            </a:r>
          </a:p>
          <a:p>
            <a:r>
              <a:rPr lang="ja-JP" altLang="en-US" sz="1250" dirty="0">
                <a:solidFill>
                  <a:schemeClr val="tx1"/>
                </a:solidFill>
                <a:latin typeface="メイリオ" panose="020B0604030504040204" pitchFamily="50" charset="-128"/>
                <a:ea typeface="メイリオ" panose="020B0604030504040204" pitchFamily="50" charset="-128"/>
              </a:rPr>
              <a:t>　昭和</a:t>
            </a:r>
            <a:r>
              <a:rPr lang="en-US" altLang="ja-JP" sz="1250" dirty="0">
                <a:solidFill>
                  <a:schemeClr val="tx1"/>
                </a:solidFill>
                <a:latin typeface="メイリオ" panose="020B0604030504040204" pitchFamily="50" charset="-128"/>
                <a:ea typeface="メイリオ" panose="020B0604030504040204" pitchFamily="50" charset="-128"/>
              </a:rPr>
              <a:t>45</a:t>
            </a:r>
            <a:r>
              <a:rPr lang="ja-JP" altLang="en-US" sz="1250" dirty="0">
                <a:solidFill>
                  <a:schemeClr val="tx1"/>
                </a:solidFill>
                <a:latin typeface="メイリオ" panose="020B0604030504040204" pitchFamily="50" charset="-128"/>
                <a:ea typeface="メイリオ" panose="020B0604030504040204" pitchFamily="50" charset="-128"/>
              </a:rPr>
              <a:t>年に建設された「あいりん総合センター」（「西成労働福祉センター」が３階南側に位置する）の建物は、老朽化と耐震性が脆弱であることから閉鎖し、平成</a:t>
            </a:r>
            <a:r>
              <a:rPr lang="en-US" altLang="ja-JP" sz="1250" dirty="0">
                <a:solidFill>
                  <a:schemeClr val="tx1"/>
                </a:solidFill>
                <a:latin typeface="メイリオ" panose="020B0604030504040204" pitchFamily="50" charset="-128"/>
                <a:ea typeface="メイリオ" panose="020B0604030504040204" pitchFamily="50" charset="-128"/>
              </a:rPr>
              <a:t>31</a:t>
            </a:r>
            <a:r>
              <a:rPr lang="ja-JP" altLang="en-US" sz="1250" dirty="0">
                <a:solidFill>
                  <a:schemeClr val="tx1"/>
                </a:solidFill>
                <a:latin typeface="メイリオ" panose="020B0604030504040204" pitchFamily="50" charset="-128"/>
                <a:ea typeface="メイリオ" panose="020B0604030504040204" pitchFamily="50" charset="-128"/>
              </a:rPr>
              <a:t>年４月からは、南海高架下に建設された仮事務所で新たに早朝５時からの窓口紹介をはじめとする職業紹介事業を開始した。</a:t>
            </a:r>
            <a:endParaRPr lang="en-US" altLang="ja-JP" sz="1250" dirty="0">
              <a:solidFill>
                <a:schemeClr val="tx1"/>
              </a:solidFill>
              <a:latin typeface="メイリオ" panose="020B0604030504040204" pitchFamily="50" charset="-128"/>
              <a:ea typeface="メイリオ" panose="020B0604030504040204" pitchFamily="50" charset="-128"/>
            </a:endParaRPr>
          </a:p>
          <a:p>
            <a:endParaRPr lang="en-US" altLang="ja-JP" sz="1250" dirty="0">
              <a:solidFill>
                <a:schemeClr val="tx1"/>
              </a:solidFill>
              <a:latin typeface="メイリオ" panose="020B0604030504040204" pitchFamily="50" charset="-128"/>
              <a:ea typeface="メイリオ" panose="020B0604030504040204" pitchFamily="50" charset="-128"/>
            </a:endParaRPr>
          </a:p>
          <a:p>
            <a:r>
              <a:rPr lang="ja-JP" altLang="en-US" sz="1250" dirty="0">
                <a:solidFill>
                  <a:schemeClr val="tx1"/>
                </a:solidFill>
                <a:latin typeface="メイリオ" panose="020B0604030504040204" pitchFamily="50" charset="-128"/>
                <a:ea typeface="メイリオ" panose="020B0604030504040204" pitchFamily="50" charset="-128"/>
              </a:rPr>
              <a:t>　あい</a:t>
            </a:r>
            <a:r>
              <a:rPr lang="ja-JP" altLang="en-US" sz="1250" dirty="0" err="1">
                <a:solidFill>
                  <a:schemeClr val="tx1"/>
                </a:solidFill>
                <a:latin typeface="メイリオ" panose="020B0604030504040204" pitchFamily="50" charset="-128"/>
                <a:ea typeface="メイリオ" panose="020B0604030504040204" pitchFamily="50" charset="-128"/>
              </a:rPr>
              <a:t>りん</a:t>
            </a:r>
            <a:r>
              <a:rPr lang="ja-JP" altLang="en-US" sz="1250" dirty="0">
                <a:solidFill>
                  <a:schemeClr val="tx1"/>
                </a:solidFill>
                <a:latin typeface="メイリオ" panose="020B0604030504040204" pitchFamily="50" charset="-128"/>
                <a:ea typeface="メイリオ" panose="020B0604030504040204" pitchFamily="50" charset="-128"/>
              </a:rPr>
              <a:t>地域の近年の状況については、日雇労働者の高齢化が進むとともに、複合的な課題を抱える生活困窮者や外国人などの流入が増加したことにより、これまで以上に多様な支援が必要とされている。</a:t>
            </a:r>
            <a:endParaRPr lang="en-US" altLang="ja-JP" sz="1250" dirty="0">
              <a:solidFill>
                <a:schemeClr val="tx1"/>
              </a:solidFill>
              <a:latin typeface="メイリオ" panose="020B0604030504040204" pitchFamily="50" charset="-128"/>
              <a:ea typeface="メイリオ" panose="020B0604030504040204" pitchFamily="50" charset="-128"/>
            </a:endParaRPr>
          </a:p>
          <a:p>
            <a:r>
              <a:rPr lang="ja-JP" altLang="en-US" sz="1250" dirty="0">
                <a:solidFill>
                  <a:schemeClr val="tx1"/>
                </a:solidFill>
                <a:latin typeface="メイリオ" panose="020B0604030504040204" pitchFamily="50" charset="-128"/>
                <a:ea typeface="メイリオ" panose="020B0604030504040204" pitchFamily="50" charset="-128"/>
              </a:rPr>
              <a:t>　また、「あいりん総合センター」は現在、解体撤去工事が開始され、「新労働施設」の建設にむけて取り組みが進められている。「あいりん総合センター」の跡地に建設される「新労働施設」においては、移転予定の「西成労働福祉センター」等をはじめとして、地域の変化に伴う新たな課題等に対応できるよう、ワンストップ相談窓口等、機能の強化充実が検討されている。</a:t>
            </a:r>
          </a:p>
          <a:p>
            <a:endParaRPr lang="ja-JP" altLang="en-US" sz="1250" dirty="0">
              <a:solidFill>
                <a:schemeClr val="tx1"/>
              </a:solidFill>
              <a:latin typeface="メイリオ" panose="020B0604030504040204" pitchFamily="50" charset="-128"/>
              <a:ea typeface="メイリオ" panose="020B0604030504040204" pitchFamily="50" charset="-128"/>
            </a:endParaRPr>
          </a:p>
          <a:p>
            <a:r>
              <a:rPr lang="ja-JP" altLang="en-US" sz="1250" dirty="0">
                <a:solidFill>
                  <a:schemeClr val="tx1"/>
                </a:solidFill>
                <a:latin typeface="メイリオ" panose="020B0604030504040204" pitchFamily="50" charset="-128"/>
                <a:ea typeface="メイリオ" panose="020B0604030504040204" pitchFamily="50" charset="-128"/>
              </a:rPr>
              <a:t>　当法人では、「</a:t>
            </a:r>
            <a:r>
              <a:rPr lang="en-US" altLang="ja-JP" sz="1250" dirty="0">
                <a:solidFill>
                  <a:schemeClr val="tx1"/>
                </a:solidFill>
                <a:latin typeface="メイリオ" panose="020B0604030504040204" pitchFamily="50" charset="-128"/>
                <a:ea typeface="メイリオ" panose="020B0604030504040204" pitchFamily="50" charset="-128"/>
              </a:rPr>
              <a:t>2021</a:t>
            </a:r>
            <a:r>
              <a:rPr lang="ja-JP" altLang="en-US" sz="1250" dirty="0">
                <a:solidFill>
                  <a:schemeClr val="tx1"/>
                </a:solidFill>
                <a:latin typeface="メイリオ" panose="020B0604030504040204" pitchFamily="50" charset="-128"/>
                <a:ea typeface="メイリオ" panose="020B0604030504040204" pitchFamily="50" charset="-128"/>
              </a:rPr>
              <a:t>年度中期運営方針（</a:t>
            </a:r>
            <a:r>
              <a:rPr lang="en-US" altLang="ja-JP" sz="1250" dirty="0">
                <a:solidFill>
                  <a:schemeClr val="tx1"/>
                </a:solidFill>
                <a:latin typeface="メイリオ" panose="020B0604030504040204" pitchFamily="50" charset="-128"/>
                <a:ea typeface="メイリオ" panose="020B0604030504040204" pitchFamily="50" charset="-128"/>
              </a:rPr>
              <a:t>2021</a:t>
            </a:r>
            <a:r>
              <a:rPr lang="ja-JP" altLang="en-US" sz="1250" dirty="0">
                <a:solidFill>
                  <a:schemeClr val="tx1"/>
                </a:solidFill>
                <a:latin typeface="メイリオ" panose="020B0604030504040204" pitchFamily="50" charset="-128"/>
                <a:ea typeface="メイリオ" panose="020B0604030504040204" pitchFamily="50" charset="-128"/>
              </a:rPr>
              <a:t>年度～</a:t>
            </a:r>
            <a:r>
              <a:rPr lang="en-US" altLang="ja-JP" sz="1250" dirty="0">
                <a:solidFill>
                  <a:schemeClr val="tx1"/>
                </a:solidFill>
                <a:latin typeface="メイリオ" panose="020B0604030504040204" pitchFamily="50" charset="-128"/>
                <a:ea typeface="メイリオ" panose="020B0604030504040204" pitchFamily="50" charset="-128"/>
              </a:rPr>
              <a:t>2025</a:t>
            </a:r>
            <a:r>
              <a:rPr lang="ja-JP" altLang="en-US" sz="1250" dirty="0">
                <a:solidFill>
                  <a:schemeClr val="tx1"/>
                </a:solidFill>
                <a:latin typeface="メイリオ" panose="020B0604030504040204" pitchFamily="50" charset="-128"/>
                <a:ea typeface="メイリオ" panose="020B0604030504040204" pitchFamily="50" charset="-128"/>
              </a:rPr>
              <a:t>年度）」期間において、「多彩なチャレンジができるまちの就労支援の拠点」をめざして、就労の安定に取り組んできたが、「日雇中心の労働市場」から「多様化した労働市場」へと変化する中で、「</a:t>
            </a:r>
            <a:r>
              <a:rPr lang="en-US" altLang="ja-JP" sz="1250" dirty="0">
                <a:solidFill>
                  <a:schemeClr val="tx1"/>
                </a:solidFill>
                <a:latin typeface="メイリオ" panose="020B0604030504040204" pitchFamily="50" charset="-128"/>
                <a:ea typeface="メイリオ" panose="020B0604030504040204" pitchFamily="50" charset="-128"/>
              </a:rPr>
              <a:t>2026</a:t>
            </a:r>
            <a:r>
              <a:rPr lang="ja-JP" altLang="en-US" sz="1250" dirty="0">
                <a:solidFill>
                  <a:schemeClr val="tx1"/>
                </a:solidFill>
                <a:latin typeface="メイリオ" panose="020B0604030504040204" pitchFamily="50" charset="-128"/>
                <a:ea typeface="メイリオ" panose="020B0604030504040204" pitchFamily="50" charset="-128"/>
              </a:rPr>
              <a:t>年度中期運営方針</a:t>
            </a:r>
            <a:r>
              <a:rPr lang="zh-TW" altLang="en-US" sz="1250" dirty="0">
                <a:solidFill>
                  <a:schemeClr val="tx1"/>
                </a:solidFill>
                <a:latin typeface="メイリオ" panose="020B0604030504040204" pitchFamily="50" charset="-128"/>
                <a:ea typeface="メイリオ" panose="020B0604030504040204" pitchFamily="50" charset="-128"/>
              </a:rPr>
              <a:t>（</a:t>
            </a:r>
            <a:r>
              <a:rPr lang="en-US" altLang="zh-TW" sz="1250" dirty="0">
                <a:solidFill>
                  <a:schemeClr val="tx1"/>
                </a:solidFill>
                <a:latin typeface="メイリオ" panose="020B0604030504040204" pitchFamily="50" charset="-128"/>
                <a:ea typeface="メイリオ" panose="020B0604030504040204" pitchFamily="50" charset="-128"/>
              </a:rPr>
              <a:t>2026</a:t>
            </a:r>
            <a:r>
              <a:rPr lang="zh-TW" altLang="en-US" sz="1250" dirty="0">
                <a:solidFill>
                  <a:schemeClr val="tx1"/>
                </a:solidFill>
                <a:latin typeface="メイリオ" panose="020B0604030504040204" pitchFamily="50" charset="-128"/>
                <a:ea typeface="メイリオ" panose="020B0604030504040204" pitchFamily="50" charset="-128"/>
              </a:rPr>
              <a:t>年度～</a:t>
            </a:r>
            <a:r>
              <a:rPr lang="en-US" altLang="zh-TW" sz="1250" dirty="0">
                <a:solidFill>
                  <a:schemeClr val="tx1"/>
                </a:solidFill>
                <a:latin typeface="メイリオ" panose="020B0604030504040204" pitchFamily="50" charset="-128"/>
                <a:ea typeface="メイリオ" panose="020B0604030504040204" pitchFamily="50" charset="-128"/>
              </a:rPr>
              <a:t>2030</a:t>
            </a:r>
            <a:r>
              <a:rPr lang="zh-TW" altLang="en-US" sz="1250" dirty="0">
                <a:solidFill>
                  <a:schemeClr val="tx1"/>
                </a:solidFill>
                <a:latin typeface="メイリオ" panose="020B0604030504040204" pitchFamily="50" charset="-128"/>
                <a:ea typeface="メイリオ" panose="020B0604030504040204" pitchFamily="50" charset="-128"/>
              </a:rPr>
              <a:t>年度）」期間</a:t>
            </a:r>
            <a:r>
              <a:rPr lang="ja-JP" altLang="en-US" sz="1250" dirty="0">
                <a:solidFill>
                  <a:schemeClr val="tx1"/>
                </a:solidFill>
                <a:latin typeface="メイリオ" panose="020B0604030504040204" pitchFamily="50" charset="-128"/>
                <a:ea typeface="メイリオ" panose="020B0604030504040204" pitchFamily="50" charset="-128"/>
              </a:rPr>
              <a:t>においては、多様化する労働者の課題にも的確に対応していくために、総合相談窓口の設置や他機関連携の取り組みをさらに強化していく。</a:t>
            </a:r>
          </a:p>
          <a:p>
            <a:r>
              <a:rPr lang="ja-JP" altLang="en-US" sz="1250" dirty="0">
                <a:solidFill>
                  <a:schemeClr val="tx1"/>
                </a:solidFill>
                <a:latin typeface="メイリオ" panose="020B0604030504040204" pitchFamily="50" charset="-128"/>
                <a:ea typeface="メイリオ" panose="020B0604030504040204" pitchFamily="50" charset="-128"/>
              </a:rPr>
              <a:t>　また、本方針期間を、現在、建設が予定されている「新労働施設」において「就労支援の拠点としての役割を果たす」ための準備期間として位置づけ、地域労働者にとって欠くことのできない頼れる存在となれるよう、</a:t>
            </a:r>
            <a:r>
              <a:rPr lang="en-US" altLang="ja-JP" sz="1250" dirty="0">
                <a:solidFill>
                  <a:schemeClr val="tx1"/>
                </a:solidFill>
                <a:latin typeface="メイリオ" panose="020B0604030504040204" pitchFamily="50" charset="-128"/>
                <a:ea typeface="メイリオ" panose="020B0604030504040204" pitchFamily="50" charset="-128"/>
              </a:rPr>
              <a:t>『</a:t>
            </a:r>
            <a:r>
              <a:rPr lang="ja-JP" altLang="en-US" sz="1250" dirty="0">
                <a:solidFill>
                  <a:schemeClr val="tx1"/>
                </a:solidFill>
                <a:latin typeface="メイリオ" panose="020B0604030504040204" pitchFamily="50" charset="-128"/>
                <a:ea typeface="メイリオ" panose="020B0604030504040204" pitchFamily="50" charset="-128"/>
              </a:rPr>
              <a:t>「はたらきたい」を応援したい！</a:t>
            </a:r>
            <a:r>
              <a:rPr lang="en-US" altLang="ja-JP" sz="1250" dirty="0">
                <a:solidFill>
                  <a:schemeClr val="tx1"/>
                </a:solidFill>
                <a:latin typeface="メイリオ" panose="020B0604030504040204" pitchFamily="50" charset="-128"/>
                <a:ea typeface="メイリオ" panose="020B0604030504040204" pitchFamily="50" charset="-128"/>
              </a:rPr>
              <a:t>』</a:t>
            </a:r>
            <a:r>
              <a:rPr lang="ja-JP" altLang="en-US" sz="1250" dirty="0">
                <a:solidFill>
                  <a:schemeClr val="tx1"/>
                </a:solidFill>
                <a:latin typeface="メイリオ" panose="020B0604030504040204" pitchFamily="50" charset="-128"/>
                <a:ea typeface="メイリオ" panose="020B0604030504040204" pitchFamily="50" charset="-128"/>
              </a:rPr>
              <a:t>をコンセプトに、だれ</a:t>
            </a:r>
            <a:r>
              <a:rPr lang="ja-JP" altLang="en-US" sz="1250">
                <a:solidFill>
                  <a:schemeClr val="tx1"/>
                </a:solidFill>
                <a:latin typeface="メイリオ" panose="020B0604030504040204" pitchFamily="50" charset="-128"/>
                <a:ea typeface="メイリオ" panose="020B0604030504040204" pitchFamily="50" charset="-128"/>
              </a:rPr>
              <a:t>もが何度</a:t>
            </a:r>
            <a:r>
              <a:rPr lang="ja-JP" altLang="en-US" sz="1250" dirty="0">
                <a:solidFill>
                  <a:schemeClr val="tx1"/>
                </a:solidFill>
                <a:latin typeface="メイリオ" panose="020B0604030504040204" pitchFamily="50" charset="-128"/>
                <a:ea typeface="メイリオ" panose="020B0604030504040204" pitchFamily="50" charset="-128"/>
              </a:rPr>
              <a:t>でもチャレンジできる就労支援をめざして、取り組みを進めていく。</a:t>
            </a:r>
          </a:p>
        </p:txBody>
      </p:sp>
      <p:sp>
        <p:nvSpPr>
          <p:cNvPr id="25" name="正方形/長方形 24"/>
          <p:cNvSpPr/>
          <p:nvPr/>
        </p:nvSpPr>
        <p:spPr>
          <a:xfrm>
            <a:off x="1914216" y="697052"/>
            <a:ext cx="6980203" cy="46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dirty="0">
                <a:solidFill>
                  <a:schemeClr val="tx1"/>
                </a:solidFill>
                <a:latin typeface="メイリオ" panose="020B0604030504040204" pitchFamily="50" charset="-128"/>
                <a:ea typeface="メイリオ" panose="020B0604030504040204" pitchFamily="50" charset="-128"/>
              </a:rPr>
              <a:t>〜だれもが何度でもチャレンジできる就労支援をめざして～</a:t>
            </a:r>
            <a:endParaRPr lang="en-US" altLang="ja-JP"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06343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正方形/長方形 63"/>
          <p:cNvSpPr/>
          <p:nvPr/>
        </p:nvSpPr>
        <p:spPr>
          <a:xfrm>
            <a:off x="0" y="0"/>
            <a:ext cx="1907704"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r>
              <a:rPr lang="ja-JP" altLang="en-US" sz="1600" b="1" dirty="0">
                <a:solidFill>
                  <a:schemeClr val="tx1"/>
                </a:solidFill>
                <a:latin typeface="メイリオ" panose="020B0604030504040204" pitchFamily="50" charset="-128"/>
                <a:ea typeface="メイリオ" panose="020B0604030504040204" pitchFamily="50" charset="-128"/>
              </a:rPr>
              <a:t>はじめに</a:t>
            </a: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kumimoji="1" lang="ja-JP" altLang="en-US" sz="1600" b="1" dirty="0">
              <a:latin typeface="メイリオ" panose="020B0604030504040204" pitchFamily="50" charset="-128"/>
              <a:ea typeface="メイリオ" panose="020B0604030504040204" pitchFamily="50" charset="-128"/>
            </a:endParaRPr>
          </a:p>
        </p:txBody>
      </p:sp>
      <p:sp>
        <p:nvSpPr>
          <p:cNvPr id="21" name="二等辺三角形 20"/>
          <p:cNvSpPr/>
          <p:nvPr/>
        </p:nvSpPr>
        <p:spPr>
          <a:xfrm rot="16200000">
            <a:off x="390557" y="5342695"/>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971600" y="6480109"/>
            <a:ext cx="936104" cy="261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メイリオ" panose="020B0604030504040204" pitchFamily="50" charset="-128"/>
                <a:ea typeface="メイリオ" panose="020B0604030504040204" pitchFamily="50" charset="-128"/>
              </a:rPr>
              <a:t>２ </a:t>
            </a:r>
            <a:r>
              <a:rPr lang="en-US" altLang="ja-JP" sz="1600" dirty="0">
                <a:solidFill>
                  <a:schemeClr val="tx1"/>
                </a:solidFill>
                <a:latin typeface="メイリオ" panose="020B0604030504040204" pitchFamily="50" charset="-128"/>
                <a:ea typeface="メイリオ" panose="020B0604030504040204" pitchFamily="50" charset="-128"/>
              </a:rPr>
              <a:t>/ 19</a:t>
            </a:r>
            <a:endParaRPr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4" name="角丸四角形 3"/>
          <p:cNvSpPr/>
          <p:nvPr/>
        </p:nvSpPr>
        <p:spPr>
          <a:xfrm>
            <a:off x="2123728" y="764704"/>
            <a:ext cx="864096" cy="355694"/>
          </a:xfrm>
          <a:prstGeom prst="roundRect">
            <a:avLst/>
          </a:prstGeom>
          <a:solidFill>
            <a:schemeClr val="accent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solidFill>
                  <a:schemeClr val="bg1"/>
                </a:solidFill>
                <a:latin typeface="メイリオ" panose="020B0604030504040204" pitchFamily="50" charset="-128"/>
                <a:ea typeface="メイリオ" panose="020B0604030504040204" pitchFamily="50" charset="-128"/>
              </a:rPr>
              <a:t>沿　革</a:t>
            </a:r>
          </a:p>
        </p:txBody>
      </p:sp>
      <p:sp>
        <p:nvSpPr>
          <p:cNvPr id="104" name="テキスト ボックス 103"/>
          <p:cNvSpPr txBox="1"/>
          <p:nvPr/>
        </p:nvSpPr>
        <p:spPr>
          <a:xfrm>
            <a:off x="2266648" y="4168825"/>
            <a:ext cx="2089328" cy="307777"/>
          </a:xfrm>
          <a:prstGeom prst="rect">
            <a:avLst/>
          </a:prstGeom>
          <a:noFill/>
        </p:spPr>
        <p:txBody>
          <a:bodyPr wrap="square" rtlCol="0">
            <a:spAutoFit/>
          </a:bodyPr>
          <a:lstStyle/>
          <a:p>
            <a:r>
              <a:rPr kumimoji="1" lang="ja-JP" altLang="en-US" sz="1400" u="sng" dirty="0">
                <a:latin typeface="メイリオ" panose="020B0604030504040204" pitchFamily="50" charset="-128"/>
                <a:ea typeface="メイリオ" panose="020B0604030504040204" pitchFamily="50" charset="-128"/>
              </a:rPr>
              <a:t>第１次釜ヶ崎暴動</a:t>
            </a:r>
          </a:p>
        </p:txBody>
      </p:sp>
      <p:sp>
        <p:nvSpPr>
          <p:cNvPr id="105" name="テキスト ボックス 104"/>
          <p:cNvSpPr txBox="1"/>
          <p:nvPr/>
        </p:nvSpPr>
        <p:spPr>
          <a:xfrm>
            <a:off x="2699791" y="3933056"/>
            <a:ext cx="3600401" cy="307777"/>
          </a:xfrm>
          <a:prstGeom prst="rect">
            <a:avLst/>
          </a:prstGeom>
          <a:noFill/>
        </p:spPr>
        <p:txBody>
          <a:bodyPr wrap="square" rtlCol="0">
            <a:spAutoFit/>
          </a:bodyPr>
          <a:lstStyle/>
          <a:p>
            <a:r>
              <a:rPr kumimoji="1" lang="ja-JP" altLang="en-US" sz="1400" u="sng" dirty="0">
                <a:latin typeface="メイリオ" panose="020B0604030504040204" pitchFamily="50" charset="-128"/>
                <a:ea typeface="メイリオ" panose="020B0604030504040204" pitchFamily="50" charset="-128"/>
              </a:rPr>
              <a:t>財団法人西成労働福祉センター設立</a:t>
            </a:r>
          </a:p>
        </p:txBody>
      </p:sp>
      <p:sp>
        <p:nvSpPr>
          <p:cNvPr id="106" name="テキスト ボックス 105"/>
          <p:cNvSpPr txBox="1"/>
          <p:nvPr/>
        </p:nvSpPr>
        <p:spPr>
          <a:xfrm>
            <a:off x="3149300" y="3501008"/>
            <a:ext cx="5887196" cy="307777"/>
          </a:xfrm>
          <a:prstGeom prst="rect">
            <a:avLst/>
          </a:prstGeom>
          <a:noFill/>
        </p:spPr>
        <p:txBody>
          <a:bodyPr wrap="square" rtlCol="0">
            <a:spAutoFit/>
          </a:bodyPr>
          <a:lstStyle/>
          <a:p>
            <a:r>
              <a:rPr kumimoji="1" lang="ja-JP" altLang="en-US" sz="1400" u="sng" dirty="0">
                <a:latin typeface="メイリオ" panose="020B0604030504040204" pitchFamily="50" charset="-128"/>
                <a:ea typeface="メイリオ" panose="020B0604030504040204" pitchFamily="50" charset="-128"/>
              </a:rPr>
              <a:t>あいりん総合</a:t>
            </a:r>
            <a:r>
              <a:rPr lang="ja-JP" altLang="en-US" sz="1400" u="sng" dirty="0">
                <a:latin typeface="メイリオ" panose="020B0604030504040204" pitchFamily="50" charset="-128"/>
                <a:ea typeface="メイリオ" panose="020B0604030504040204" pitchFamily="50" charset="-128"/>
              </a:rPr>
              <a:t>センター</a:t>
            </a:r>
            <a:r>
              <a:rPr lang="en-US" altLang="ja-JP" sz="1100" u="sng" dirty="0">
                <a:latin typeface="メイリオ" panose="020B0604030504040204" pitchFamily="50" charset="-128"/>
                <a:ea typeface="メイリオ" panose="020B0604030504040204" pitchFamily="50" charset="-128"/>
              </a:rPr>
              <a:t>(</a:t>
            </a:r>
            <a:r>
              <a:rPr lang="ja-JP" altLang="en-US" sz="1100" u="sng" dirty="0">
                <a:latin typeface="メイリオ" panose="020B0604030504040204" pitchFamily="50" charset="-128"/>
                <a:ea typeface="メイリオ" panose="020B0604030504040204" pitchFamily="50" charset="-128"/>
              </a:rPr>
              <a:t>地下</a:t>
            </a:r>
            <a:r>
              <a:rPr lang="ja-JP" altLang="en-US" sz="1200" u="sng" dirty="0">
                <a:latin typeface="メイリオ" panose="020B0604030504040204" pitchFamily="50" charset="-128"/>
                <a:ea typeface="メイリオ" panose="020B0604030504040204" pitchFamily="50" charset="-128"/>
              </a:rPr>
              <a:t>１～４階部分はあいりん労働福祉センター ）</a:t>
            </a:r>
            <a:r>
              <a:rPr kumimoji="1" lang="ja-JP" altLang="en-US" sz="1400" u="sng" dirty="0">
                <a:latin typeface="メイリオ" panose="020B0604030504040204" pitchFamily="50" charset="-128"/>
                <a:ea typeface="メイリオ" panose="020B0604030504040204" pitchFamily="50" charset="-128"/>
              </a:rPr>
              <a:t>完成</a:t>
            </a:r>
          </a:p>
        </p:txBody>
      </p:sp>
      <p:sp>
        <p:nvSpPr>
          <p:cNvPr id="107" name="テキスト ボックス 106"/>
          <p:cNvSpPr txBox="1"/>
          <p:nvPr/>
        </p:nvSpPr>
        <p:spPr>
          <a:xfrm>
            <a:off x="3779912" y="3284984"/>
            <a:ext cx="3198913" cy="307777"/>
          </a:xfrm>
          <a:prstGeom prst="rect">
            <a:avLst/>
          </a:prstGeom>
          <a:noFill/>
        </p:spPr>
        <p:txBody>
          <a:bodyPr wrap="square" rtlCol="0">
            <a:spAutoFit/>
          </a:bodyPr>
          <a:lstStyle/>
          <a:p>
            <a:pPr algn="ctr"/>
            <a:r>
              <a:rPr kumimoji="1" lang="ja-JP" altLang="en-US" sz="1400" u="sng" dirty="0">
                <a:latin typeface="メイリオ" panose="020B0604030504040204" pitchFamily="50" charset="-128"/>
                <a:ea typeface="メイリオ" panose="020B0604030504040204" pitchFamily="50" charset="-128"/>
              </a:rPr>
              <a:t>特別清掃</a:t>
            </a:r>
            <a:r>
              <a:rPr lang="ja-JP" altLang="en-US" sz="1400" u="sng" dirty="0">
                <a:latin typeface="メイリオ" panose="020B0604030504040204" pitchFamily="50" charset="-128"/>
                <a:ea typeface="メイリオ" panose="020B0604030504040204" pitchFamily="50" charset="-128"/>
              </a:rPr>
              <a:t>事業実施</a:t>
            </a:r>
            <a:r>
              <a:rPr lang="en-US" altLang="ja-JP" sz="1400" u="sng" dirty="0">
                <a:latin typeface="メイリオ" panose="020B0604030504040204" pitchFamily="50" charset="-128"/>
                <a:ea typeface="メイリオ" panose="020B0604030504040204" pitchFamily="50" charset="-128"/>
              </a:rPr>
              <a:t>(</a:t>
            </a:r>
            <a:r>
              <a:rPr lang="ja-JP" altLang="en-US" sz="1400" u="sng" dirty="0">
                <a:latin typeface="メイリオ" panose="020B0604030504040204" pitchFamily="50" charset="-128"/>
                <a:ea typeface="メイリオ" panose="020B0604030504040204" pitchFamily="50" charset="-128"/>
              </a:rPr>
              <a:t>大阪府、大阪市</a:t>
            </a:r>
            <a:r>
              <a:rPr lang="en-US" altLang="ja-JP" sz="1400" u="sng" dirty="0">
                <a:latin typeface="メイリオ" panose="020B0604030504040204" pitchFamily="50" charset="-128"/>
                <a:ea typeface="メイリオ" panose="020B0604030504040204" pitchFamily="50" charset="-128"/>
              </a:rPr>
              <a:t>)</a:t>
            </a:r>
            <a:endParaRPr kumimoji="1" lang="ja-JP" altLang="en-US" sz="1400" u="sng" dirty="0">
              <a:latin typeface="メイリオ" panose="020B0604030504040204" pitchFamily="50" charset="-128"/>
              <a:ea typeface="メイリオ" panose="020B0604030504040204" pitchFamily="50" charset="-128"/>
            </a:endParaRPr>
          </a:p>
        </p:txBody>
      </p:sp>
      <p:sp>
        <p:nvSpPr>
          <p:cNvPr id="108" name="テキスト ボックス 107"/>
          <p:cNvSpPr txBox="1"/>
          <p:nvPr/>
        </p:nvSpPr>
        <p:spPr>
          <a:xfrm>
            <a:off x="3995937" y="2996952"/>
            <a:ext cx="4464495" cy="307777"/>
          </a:xfrm>
          <a:prstGeom prst="rect">
            <a:avLst/>
          </a:prstGeom>
          <a:noFill/>
        </p:spPr>
        <p:txBody>
          <a:bodyPr wrap="square" rtlCol="0">
            <a:spAutoFit/>
          </a:bodyPr>
          <a:lstStyle/>
          <a:p>
            <a:pPr algn="ctr"/>
            <a:r>
              <a:rPr kumimoji="1" lang="ja-JP" altLang="en-US" sz="1400" u="sng" dirty="0">
                <a:latin typeface="メイリオ" panose="020B0604030504040204" pitchFamily="50" charset="-128"/>
                <a:ea typeface="メイリオ" panose="020B0604030504040204" pitchFamily="50" charset="-128"/>
              </a:rPr>
              <a:t>厚生労働省から日雇労働者</a:t>
            </a:r>
            <a:r>
              <a:rPr kumimoji="1" lang="en-US" altLang="ja-JP" sz="1400" u="sng" dirty="0">
                <a:latin typeface="メイリオ" panose="020B0604030504040204" pitchFamily="50" charset="-128"/>
                <a:ea typeface="メイリオ" panose="020B0604030504040204" pitchFamily="50" charset="-128"/>
              </a:rPr>
              <a:t>(</a:t>
            </a:r>
            <a:r>
              <a:rPr kumimoji="1" lang="ja-JP" altLang="en-US" sz="1400" u="sng" dirty="0">
                <a:latin typeface="メイリオ" panose="020B0604030504040204" pitchFamily="50" charset="-128"/>
                <a:ea typeface="メイリオ" panose="020B0604030504040204" pitchFamily="50" charset="-128"/>
              </a:rPr>
              <a:t>等</a:t>
            </a:r>
            <a:r>
              <a:rPr kumimoji="1" lang="en-US" altLang="ja-JP" sz="1400" u="sng" dirty="0">
                <a:latin typeface="メイリオ" panose="020B0604030504040204" pitchFamily="50" charset="-128"/>
                <a:ea typeface="メイリオ" panose="020B0604030504040204" pitchFamily="50" charset="-128"/>
              </a:rPr>
              <a:t>)</a:t>
            </a:r>
            <a:r>
              <a:rPr kumimoji="1" lang="ja-JP" altLang="en-US" sz="1400" u="sng" dirty="0">
                <a:latin typeface="メイリオ" panose="020B0604030504040204" pitchFamily="50" charset="-128"/>
                <a:ea typeface="メイリオ" panose="020B0604030504040204" pitchFamily="50" charset="-128"/>
              </a:rPr>
              <a:t>技能講習事業を受託</a:t>
            </a:r>
          </a:p>
        </p:txBody>
      </p:sp>
      <p:sp>
        <p:nvSpPr>
          <p:cNvPr id="109" name="テキスト ボックス 108"/>
          <p:cNvSpPr txBox="1"/>
          <p:nvPr/>
        </p:nvSpPr>
        <p:spPr>
          <a:xfrm>
            <a:off x="6804248" y="1844824"/>
            <a:ext cx="2664296" cy="523220"/>
          </a:xfrm>
          <a:prstGeom prst="rect">
            <a:avLst/>
          </a:prstGeom>
          <a:noFill/>
        </p:spPr>
        <p:txBody>
          <a:bodyPr wrap="square" rtlCol="0">
            <a:spAutoFit/>
          </a:bodyPr>
          <a:lstStyle/>
          <a:p>
            <a:r>
              <a:rPr kumimoji="1" lang="ja-JP" altLang="en-US" sz="1400" u="sng" dirty="0">
                <a:latin typeface="メイリオ" panose="020B0604030504040204" pitchFamily="50" charset="-128"/>
                <a:ea typeface="メイリオ" panose="020B0604030504040204" pitchFamily="50" charset="-128"/>
              </a:rPr>
              <a:t>あい</a:t>
            </a:r>
            <a:r>
              <a:rPr kumimoji="1" lang="ja-JP" altLang="en-US" sz="1400" u="sng" dirty="0" err="1">
                <a:latin typeface="メイリオ" panose="020B0604030504040204" pitchFamily="50" charset="-128"/>
                <a:ea typeface="メイリオ" panose="020B0604030504040204" pitchFamily="50" charset="-128"/>
              </a:rPr>
              <a:t>りん</a:t>
            </a:r>
            <a:r>
              <a:rPr kumimoji="1" lang="ja-JP" altLang="en-US" sz="1400" u="sng" dirty="0">
                <a:latin typeface="メイリオ" panose="020B0604030504040204" pitchFamily="50" charset="-128"/>
                <a:ea typeface="メイリオ" panose="020B0604030504040204" pitchFamily="50" charset="-128"/>
              </a:rPr>
              <a:t>総合センター</a:t>
            </a:r>
            <a:endParaRPr kumimoji="1" lang="en-US" altLang="ja-JP" sz="1400" u="sng"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          </a:t>
            </a:r>
            <a:r>
              <a:rPr kumimoji="1" lang="ja-JP" altLang="en-US" sz="1400" u="sng" dirty="0">
                <a:latin typeface="メイリオ" panose="020B0604030504040204" pitchFamily="50" charset="-128"/>
                <a:ea typeface="メイリオ" panose="020B0604030504040204" pitchFamily="50" charset="-128"/>
              </a:rPr>
              <a:t>周りの立ち退き執行</a:t>
            </a:r>
          </a:p>
        </p:txBody>
      </p:sp>
      <p:sp>
        <p:nvSpPr>
          <p:cNvPr id="110" name="テキスト ボックス 109"/>
          <p:cNvSpPr txBox="1"/>
          <p:nvPr/>
        </p:nvSpPr>
        <p:spPr>
          <a:xfrm>
            <a:off x="5115151" y="2329135"/>
            <a:ext cx="3489297" cy="307777"/>
          </a:xfrm>
          <a:prstGeom prst="rect">
            <a:avLst/>
          </a:prstGeom>
          <a:noFill/>
        </p:spPr>
        <p:txBody>
          <a:bodyPr wrap="square" rtlCol="0">
            <a:spAutoFit/>
          </a:bodyPr>
          <a:lstStyle/>
          <a:p>
            <a:r>
              <a:rPr kumimoji="1" lang="ja-JP" altLang="en-US" sz="1400" u="sng" dirty="0">
                <a:latin typeface="メイリオ" panose="020B0604030504040204" pitchFamily="50" charset="-128"/>
                <a:ea typeface="メイリオ" panose="020B0604030504040204" pitchFamily="50" charset="-128"/>
              </a:rPr>
              <a:t>南海電鉄高架下仮移転事務所に移転</a:t>
            </a:r>
          </a:p>
        </p:txBody>
      </p:sp>
      <p:sp>
        <p:nvSpPr>
          <p:cNvPr id="111" name="テキスト ボックス 110"/>
          <p:cNvSpPr txBox="1"/>
          <p:nvPr/>
        </p:nvSpPr>
        <p:spPr>
          <a:xfrm>
            <a:off x="4714787" y="2545159"/>
            <a:ext cx="3679785" cy="307777"/>
          </a:xfrm>
          <a:prstGeom prst="rect">
            <a:avLst/>
          </a:prstGeom>
          <a:noFill/>
        </p:spPr>
        <p:txBody>
          <a:bodyPr wrap="square" rtlCol="0">
            <a:spAutoFit/>
          </a:bodyPr>
          <a:lstStyle/>
          <a:p>
            <a:pPr algn="ctr"/>
            <a:r>
              <a:rPr kumimoji="1" lang="ja-JP" altLang="en-US" sz="1400" u="sng" dirty="0">
                <a:latin typeface="メイリオ" panose="020B0604030504040204" pitchFamily="50" charset="-128"/>
                <a:ea typeface="メイリオ" panose="020B0604030504040204" pitchFamily="50" charset="-128"/>
              </a:rPr>
              <a:t>公益財団法人西成労働福祉センターに移行</a:t>
            </a:r>
          </a:p>
        </p:txBody>
      </p:sp>
      <p:sp>
        <p:nvSpPr>
          <p:cNvPr id="112" name="テキスト ボックス 111"/>
          <p:cNvSpPr txBox="1"/>
          <p:nvPr/>
        </p:nvSpPr>
        <p:spPr>
          <a:xfrm>
            <a:off x="4456140" y="2771559"/>
            <a:ext cx="1974777" cy="307777"/>
          </a:xfrm>
          <a:prstGeom prst="rect">
            <a:avLst/>
          </a:prstGeom>
          <a:noFill/>
        </p:spPr>
        <p:txBody>
          <a:bodyPr wrap="square" rtlCol="0">
            <a:spAutoFit/>
          </a:bodyPr>
          <a:lstStyle/>
          <a:p>
            <a:r>
              <a:rPr kumimoji="1" lang="ja-JP" altLang="en-US" sz="1400" u="sng" dirty="0">
                <a:latin typeface="メイリオ" panose="020B0604030504040204" pitchFamily="50" charset="-128"/>
                <a:ea typeface="メイリオ" panose="020B0604030504040204" pitchFamily="50" charset="-128"/>
              </a:rPr>
              <a:t>第</a:t>
            </a:r>
            <a:r>
              <a:rPr kumimoji="1" lang="en-US" altLang="ja-JP" sz="1400" u="sng" dirty="0">
                <a:latin typeface="メイリオ" panose="020B0604030504040204" pitchFamily="50" charset="-128"/>
                <a:ea typeface="メイリオ" panose="020B0604030504040204" pitchFamily="50" charset="-128"/>
              </a:rPr>
              <a:t>24</a:t>
            </a:r>
            <a:r>
              <a:rPr lang="ja-JP" altLang="en-US" sz="1400" u="sng" dirty="0">
                <a:latin typeface="メイリオ" panose="020B0604030504040204" pitchFamily="50" charset="-128"/>
                <a:ea typeface="メイリオ" panose="020B0604030504040204" pitchFamily="50" charset="-128"/>
              </a:rPr>
              <a:t>次釜ヶ崎暴動</a:t>
            </a:r>
            <a:endParaRPr kumimoji="1" lang="ja-JP" altLang="en-US" sz="1400" u="sng" dirty="0">
              <a:latin typeface="メイリオ" panose="020B0604030504040204" pitchFamily="50" charset="-128"/>
              <a:ea typeface="メイリオ" panose="020B0604030504040204" pitchFamily="50" charset="-128"/>
            </a:endParaRPr>
          </a:p>
        </p:txBody>
      </p:sp>
      <p:sp>
        <p:nvSpPr>
          <p:cNvPr id="10" name="ストライプ矢印 9"/>
          <p:cNvSpPr/>
          <p:nvPr/>
        </p:nvSpPr>
        <p:spPr>
          <a:xfrm>
            <a:off x="2139514" y="1481364"/>
            <a:ext cx="6680958" cy="291452"/>
          </a:xfrm>
          <a:prstGeom prst="stripedRightArrow">
            <a:avLst/>
          </a:prstGeom>
          <a:solidFill>
            <a:schemeClr val="accent2">
              <a:lumMod val="60000"/>
              <a:lumOff val="40000"/>
            </a:schemeClr>
          </a:solidFill>
          <a:ln w="12700">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4" name="楕円 113"/>
          <p:cNvSpPr/>
          <p:nvPr/>
        </p:nvSpPr>
        <p:spPr>
          <a:xfrm>
            <a:off x="2139514" y="1554323"/>
            <a:ext cx="144016" cy="144000"/>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5" name="テキスト ボックス 114"/>
          <p:cNvSpPr txBox="1"/>
          <p:nvPr/>
        </p:nvSpPr>
        <p:spPr>
          <a:xfrm>
            <a:off x="1858374" y="1700808"/>
            <a:ext cx="746732" cy="307777"/>
          </a:xfrm>
          <a:prstGeom prst="rect">
            <a:avLst/>
          </a:prstGeom>
          <a:noFill/>
        </p:spPr>
        <p:txBody>
          <a:bodyPr wrap="square" rtlCol="0">
            <a:spAutoFit/>
          </a:bodyPr>
          <a:lstStyle/>
          <a:p>
            <a:r>
              <a:rPr kumimoji="1" lang="en-US" altLang="ja-JP" sz="1400" dirty="0">
                <a:latin typeface="メイリオ" panose="020B0604030504040204" pitchFamily="50" charset="-128"/>
                <a:ea typeface="メイリオ" panose="020B0604030504040204" pitchFamily="50" charset="-128"/>
              </a:rPr>
              <a:t>1961</a:t>
            </a:r>
            <a:endParaRPr kumimoji="1" lang="ja-JP" altLang="en-US" sz="1400" dirty="0">
              <a:latin typeface="メイリオ" panose="020B0604030504040204" pitchFamily="50" charset="-128"/>
              <a:ea typeface="メイリオ" panose="020B0604030504040204" pitchFamily="50" charset="-128"/>
            </a:endParaRPr>
          </a:p>
        </p:txBody>
      </p:sp>
      <p:sp>
        <p:nvSpPr>
          <p:cNvPr id="116" name="楕円 115"/>
          <p:cNvSpPr/>
          <p:nvPr/>
        </p:nvSpPr>
        <p:spPr>
          <a:xfrm>
            <a:off x="2594240" y="1556792"/>
            <a:ext cx="144016" cy="144000"/>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7" name="テキスト ボックス 116"/>
          <p:cNvSpPr txBox="1"/>
          <p:nvPr/>
        </p:nvSpPr>
        <p:spPr>
          <a:xfrm>
            <a:off x="2313100" y="1825079"/>
            <a:ext cx="746732" cy="307777"/>
          </a:xfrm>
          <a:prstGeom prst="rect">
            <a:avLst/>
          </a:prstGeom>
          <a:noFill/>
        </p:spPr>
        <p:txBody>
          <a:bodyPr wrap="square" rtlCol="0">
            <a:spAutoFit/>
          </a:bodyPr>
          <a:lstStyle/>
          <a:p>
            <a:r>
              <a:rPr kumimoji="1" lang="en-US" altLang="ja-JP" sz="1400" dirty="0">
                <a:latin typeface="メイリオ" panose="020B0604030504040204" pitchFamily="50" charset="-128"/>
                <a:ea typeface="メイリオ" panose="020B0604030504040204" pitchFamily="50" charset="-128"/>
              </a:rPr>
              <a:t>1962</a:t>
            </a:r>
            <a:endParaRPr kumimoji="1" lang="ja-JP" altLang="en-US" sz="1400" dirty="0">
              <a:latin typeface="メイリオ" panose="020B0604030504040204" pitchFamily="50" charset="-128"/>
              <a:ea typeface="メイリオ" panose="020B0604030504040204" pitchFamily="50" charset="-128"/>
            </a:endParaRPr>
          </a:p>
        </p:txBody>
      </p:sp>
      <p:sp>
        <p:nvSpPr>
          <p:cNvPr id="118" name="楕円 117"/>
          <p:cNvSpPr/>
          <p:nvPr/>
        </p:nvSpPr>
        <p:spPr>
          <a:xfrm>
            <a:off x="3052940" y="1556792"/>
            <a:ext cx="144016" cy="144000"/>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2" name="テキスト ボックス 121"/>
          <p:cNvSpPr txBox="1"/>
          <p:nvPr/>
        </p:nvSpPr>
        <p:spPr>
          <a:xfrm>
            <a:off x="2771800" y="1703277"/>
            <a:ext cx="746732" cy="307777"/>
          </a:xfrm>
          <a:prstGeom prst="rect">
            <a:avLst/>
          </a:prstGeom>
          <a:noFill/>
        </p:spPr>
        <p:txBody>
          <a:bodyPr wrap="square" rtlCol="0">
            <a:spAutoFit/>
          </a:bodyPr>
          <a:lstStyle/>
          <a:p>
            <a:r>
              <a:rPr kumimoji="1" lang="en-US" altLang="ja-JP" sz="1400" dirty="0">
                <a:latin typeface="メイリオ" panose="020B0604030504040204" pitchFamily="50" charset="-128"/>
                <a:ea typeface="メイリオ" panose="020B0604030504040204" pitchFamily="50" charset="-128"/>
              </a:rPr>
              <a:t>1970</a:t>
            </a:r>
            <a:endParaRPr kumimoji="1" lang="ja-JP" altLang="en-US" sz="1400" dirty="0">
              <a:latin typeface="メイリオ" panose="020B0604030504040204" pitchFamily="50" charset="-128"/>
              <a:ea typeface="メイリオ" panose="020B0604030504040204" pitchFamily="50" charset="-128"/>
            </a:endParaRPr>
          </a:p>
        </p:txBody>
      </p:sp>
      <p:sp>
        <p:nvSpPr>
          <p:cNvPr id="124" name="楕円 123"/>
          <p:cNvSpPr/>
          <p:nvPr/>
        </p:nvSpPr>
        <p:spPr>
          <a:xfrm>
            <a:off x="4637116" y="1556792"/>
            <a:ext cx="144016" cy="144000"/>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5" name="テキスト ボックス 124"/>
          <p:cNvSpPr txBox="1"/>
          <p:nvPr/>
        </p:nvSpPr>
        <p:spPr>
          <a:xfrm>
            <a:off x="4355976" y="1321023"/>
            <a:ext cx="746732" cy="307777"/>
          </a:xfrm>
          <a:prstGeom prst="rect">
            <a:avLst/>
          </a:prstGeom>
          <a:noFill/>
        </p:spPr>
        <p:txBody>
          <a:bodyPr wrap="square" rtlCol="0">
            <a:spAutoFit/>
          </a:bodyPr>
          <a:lstStyle/>
          <a:p>
            <a:r>
              <a:rPr kumimoji="1" lang="en-US" altLang="ja-JP" sz="1400" dirty="0">
                <a:latin typeface="メイリオ" panose="020B0604030504040204" pitchFamily="50" charset="-128"/>
                <a:ea typeface="メイリオ" panose="020B0604030504040204" pitchFamily="50" charset="-128"/>
              </a:rPr>
              <a:t>1994</a:t>
            </a:r>
            <a:endParaRPr kumimoji="1" lang="ja-JP" altLang="en-US" sz="1400" dirty="0">
              <a:latin typeface="メイリオ" panose="020B0604030504040204" pitchFamily="50" charset="-128"/>
              <a:ea typeface="メイリオ" panose="020B0604030504040204" pitchFamily="50" charset="-128"/>
            </a:endParaRPr>
          </a:p>
        </p:txBody>
      </p:sp>
      <p:sp>
        <p:nvSpPr>
          <p:cNvPr id="127" name="楕円 126"/>
          <p:cNvSpPr/>
          <p:nvPr/>
        </p:nvSpPr>
        <p:spPr>
          <a:xfrm>
            <a:off x="5375900" y="1556792"/>
            <a:ext cx="144016" cy="144000"/>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8" name="テキスト ボックス 127"/>
          <p:cNvSpPr txBox="1"/>
          <p:nvPr/>
        </p:nvSpPr>
        <p:spPr>
          <a:xfrm>
            <a:off x="5121412" y="1321023"/>
            <a:ext cx="746732"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2001</a:t>
            </a:r>
            <a:endParaRPr kumimoji="1" lang="ja-JP" altLang="en-US" sz="1400" dirty="0">
              <a:latin typeface="メイリオ" panose="020B0604030504040204" pitchFamily="50" charset="-128"/>
              <a:ea typeface="メイリオ" panose="020B0604030504040204" pitchFamily="50" charset="-128"/>
            </a:endParaRPr>
          </a:p>
        </p:txBody>
      </p:sp>
      <p:sp>
        <p:nvSpPr>
          <p:cNvPr id="133" name="楕円 132"/>
          <p:cNvSpPr/>
          <p:nvPr/>
        </p:nvSpPr>
        <p:spPr>
          <a:xfrm>
            <a:off x="5951964" y="1556808"/>
            <a:ext cx="144016" cy="144000"/>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4" name="テキスト ボックス 133"/>
          <p:cNvSpPr txBox="1"/>
          <p:nvPr/>
        </p:nvSpPr>
        <p:spPr>
          <a:xfrm>
            <a:off x="5697476" y="1321039"/>
            <a:ext cx="746732"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2008</a:t>
            </a:r>
            <a:endParaRPr kumimoji="1" lang="ja-JP" altLang="en-US" sz="1400" dirty="0">
              <a:latin typeface="メイリオ" panose="020B0604030504040204" pitchFamily="50" charset="-128"/>
              <a:ea typeface="メイリオ" panose="020B0604030504040204" pitchFamily="50" charset="-128"/>
            </a:endParaRPr>
          </a:p>
        </p:txBody>
      </p:sp>
      <p:sp>
        <p:nvSpPr>
          <p:cNvPr id="136" name="楕円 135"/>
          <p:cNvSpPr/>
          <p:nvPr/>
        </p:nvSpPr>
        <p:spPr>
          <a:xfrm>
            <a:off x="6554680" y="1556808"/>
            <a:ext cx="144016" cy="144000"/>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7" name="テキスト ボックス 136"/>
          <p:cNvSpPr txBox="1"/>
          <p:nvPr/>
        </p:nvSpPr>
        <p:spPr>
          <a:xfrm>
            <a:off x="6300192" y="1321039"/>
            <a:ext cx="746732"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2013</a:t>
            </a:r>
            <a:endParaRPr kumimoji="1" lang="ja-JP" altLang="en-US" sz="1400" dirty="0">
              <a:latin typeface="メイリオ" panose="020B0604030504040204" pitchFamily="50" charset="-128"/>
              <a:ea typeface="メイリオ" panose="020B0604030504040204" pitchFamily="50" charset="-128"/>
            </a:endParaRPr>
          </a:p>
        </p:txBody>
      </p:sp>
      <p:sp>
        <p:nvSpPr>
          <p:cNvPr id="147" name="楕円 146"/>
          <p:cNvSpPr/>
          <p:nvPr/>
        </p:nvSpPr>
        <p:spPr>
          <a:xfrm>
            <a:off x="7320116" y="1556808"/>
            <a:ext cx="144016" cy="144000"/>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8" name="テキスト ボックス 147"/>
          <p:cNvSpPr txBox="1"/>
          <p:nvPr/>
        </p:nvSpPr>
        <p:spPr>
          <a:xfrm>
            <a:off x="7065628" y="1321039"/>
            <a:ext cx="746732"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2019</a:t>
            </a:r>
            <a:endParaRPr kumimoji="1" lang="ja-JP" altLang="en-US" sz="1400" dirty="0">
              <a:latin typeface="メイリオ" panose="020B0604030504040204" pitchFamily="50" charset="-128"/>
              <a:ea typeface="メイリオ" panose="020B0604030504040204" pitchFamily="50" charset="-128"/>
            </a:endParaRPr>
          </a:p>
        </p:txBody>
      </p:sp>
      <p:sp>
        <p:nvSpPr>
          <p:cNvPr id="149" name="楕円 148"/>
          <p:cNvSpPr/>
          <p:nvPr/>
        </p:nvSpPr>
        <p:spPr>
          <a:xfrm>
            <a:off x="8100392" y="1556808"/>
            <a:ext cx="144016" cy="144000"/>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0" name="テキスト ボックス 149"/>
          <p:cNvSpPr txBox="1"/>
          <p:nvPr/>
        </p:nvSpPr>
        <p:spPr>
          <a:xfrm>
            <a:off x="7884368" y="1321039"/>
            <a:ext cx="746732"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2024</a:t>
            </a:r>
            <a:endParaRPr kumimoji="1" lang="ja-JP" altLang="en-US" sz="1400" dirty="0">
              <a:latin typeface="メイリオ" panose="020B0604030504040204" pitchFamily="50" charset="-128"/>
              <a:ea typeface="メイリオ" panose="020B0604030504040204" pitchFamily="50" charset="-128"/>
            </a:endParaRPr>
          </a:p>
        </p:txBody>
      </p:sp>
      <p:cxnSp>
        <p:nvCxnSpPr>
          <p:cNvPr id="151" name="直線コネクタ 150"/>
          <p:cNvCxnSpPr/>
          <p:nvPr/>
        </p:nvCxnSpPr>
        <p:spPr>
          <a:xfrm flipH="1">
            <a:off x="2581621" y="2132856"/>
            <a:ext cx="968" cy="195267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53" name="直線コネクタ 152"/>
          <p:cNvCxnSpPr/>
          <p:nvPr/>
        </p:nvCxnSpPr>
        <p:spPr>
          <a:xfrm flipH="1">
            <a:off x="2980136" y="2021652"/>
            <a:ext cx="7688" cy="1623372"/>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56" name="直線矢印コネクタ 155"/>
          <p:cNvCxnSpPr/>
          <p:nvPr/>
        </p:nvCxnSpPr>
        <p:spPr>
          <a:xfrm>
            <a:off x="8172400" y="1700808"/>
            <a:ext cx="0" cy="1242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7" name="直線矢印コネクタ 166"/>
          <p:cNvCxnSpPr/>
          <p:nvPr/>
        </p:nvCxnSpPr>
        <p:spPr>
          <a:xfrm>
            <a:off x="4523193" y="2634057"/>
            <a:ext cx="318558" cy="0"/>
          </a:xfrm>
          <a:prstGeom prst="straightConnector1">
            <a:avLst/>
          </a:prstGeom>
          <a:ln>
            <a:prstDash val="sysDot"/>
            <a:tailEnd type="triangle"/>
          </a:ln>
        </p:spPr>
        <p:style>
          <a:lnRef idx="1">
            <a:schemeClr val="dk1"/>
          </a:lnRef>
          <a:fillRef idx="0">
            <a:schemeClr val="dk1"/>
          </a:fillRef>
          <a:effectRef idx="0">
            <a:schemeClr val="dk1"/>
          </a:effectRef>
          <a:fontRef idx="minor">
            <a:schemeClr val="tx1"/>
          </a:fontRef>
        </p:style>
      </p:cxnSp>
      <p:cxnSp>
        <p:nvCxnSpPr>
          <p:cNvPr id="168" name="直線矢印コネクタ 167"/>
          <p:cNvCxnSpPr/>
          <p:nvPr/>
        </p:nvCxnSpPr>
        <p:spPr>
          <a:xfrm>
            <a:off x="4139952" y="2852936"/>
            <a:ext cx="318558" cy="0"/>
          </a:xfrm>
          <a:prstGeom prst="straightConnector1">
            <a:avLst/>
          </a:prstGeom>
          <a:ln>
            <a:prstDash val="sysDot"/>
            <a:tailEnd type="triangle"/>
          </a:ln>
        </p:spPr>
        <p:style>
          <a:lnRef idx="1">
            <a:schemeClr val="dk1"/>
          </a:lnRef>
          <a:fillRef idx="0">
            <a:schemeClr val="dk1"/>
          </a:fillRef>
          <a:effectRef idx="0">
            <a:schemeClr val="dk1"/>
          </a:effectRef>
          <a:fontRef idx="minor">
            <a:schemeClr val="tx1"/>
          </a:fontRef>
        </p:style>
      </p:cxnSp>
      <p:cxnSp>
        <p:nvCxnSpPr>
          <p:cNvPr id="169" name="直線矢印コネクタ 168"/>
          <p:cNvCxnSpPr/>
          <p:nvPr/>
        </p:nvCxnSpPr>
        <p:spPr>
          <a:xfrm>
            <a:off x="3779912" y="3075523"/>
            <a:ext cx="318558" cy="0"/>
          </a:xfrm>
          <a:prstGeom prst="straightConnector1">
            <a:avLst/>
          </a:prstGeom>
          <a:ln>
            <a:prstDash val="sysDot"/>
            <a:tailEnd type="triangle"/>
          </a:ln>
        </p:spPr>
        <p:style>
          <a:lnRef idx="1">
            <a:schemeClr val="dk1"/>
          </a:lnRef>
          <a:fillRef idx="0">
            <a:schemeClr val="dk1"/>
          </a:fillRef>
          <a:effectRef idx="0">
            <a:schemeClr val="dk1"/>
          </a:effectRef>
          <a:fontRef idx="minor">
            <a:schemeClr val="tx1"/>
          </a:fontRef>
        </p:style>
      </p:cxnSp>
      <p:cxnSp>
        <p:nvCxnSpPr>
          <p:cNvPr id="170" name="直線矢印コネクタ 169"/>
          <p:cNvCxnSpPr/>
          <p:nvPr/>
        </p:nvCxnSpPr>
        <p:spPr>
          <a:xfrm>
            <a:off x="3419872" y="3360401"/>
            <a:ext cx="504056" cy="0"/>
          </a:xfrm>
          <a:prstGeom prst="straightConnector1">
            <a:avLst/>
          </a:prstGeom>
          <a:ln>
            <a:prstDash val="sysDot"/>
            <a:tailEnd type="triangle"/>
          </a:ln>
        </p:spPr>
        <p:style>
          <a:lnRef idx="1">
            <a:schemeClr val="dk1"/>
          </a:lnRef>
          <a:fillRef idx="0">
            <a:schemeClr val="dk1"/>
          </a:fillRef>
          <a:effectRef idx="0">
            <a:schemeClr val="dk1"/>
          </a:effectRef>
          <a:fontRef idx="minor">
            <a:schemeClr val="tx1"/>
          </a:fontRef>
        </p:style>
      </p:cxnSp>
      <p:cxnSp>
        <p:nvCxnSpPr>
          <p:cNvPr id="174" name="直線矢印コネクタ 173"/>
          <p:cNvCxnSpPr/>
          <p:nvPr/>
        </p:nvCxnSpPr>
        <p:spPr>
          <a:xfrm>
            <a:off x="2159732" y="4293096"/>
            <a:ext cx="180020" cy="0"/>
          </a:xfrm>
          <a:prstGeom prst="straightConnector1">
            <a:avLst/>
          </a:prstGeom>
          <a:ln>
            <a:prstDash val="sysDot"/>
            <a:tailEnd type="triangle"/>
          </a:ln>
        </p:spPr>
        <p:style>
          <a:lnRef idx="1">
            <a:schemeClr val="dk1"/>
          </a:lnRef>
          <a:fillRef idx="0">
            <a:schemeClr val="dk1"/>
          </a:fillRef>
          <a:effectRef idx="0">
            <a:schemeClr val="dk1"/>
          </a:effectRef>
          <a:fontRef idx="minor">
            <a:schemeClr val="tx1"/>
          </a:fontRef>
        </p:style>
      </p:cxnSp>
      <p:cxnSp>
        <p:nvCxnSpPr>
          <p:cNvPr id="175" name="直線矢印コネクタ 174"/>
          <p:cNvCxnSpPr/>
          <p:nvPr/>
        </p:nvCxnSpPr>
        <p:spPr>
          <a:xfrm>
            <a:off x="2987824" y="3645024"/>
            <a:ext cx="180020" cy="0"/>
          </a:xfrm>
          <a:prstGeom prst="straightConnector1">
            <a:avLst/>
          </a:prstGeom>
          <a:ln>
            <a:prstDash val="sysDot"/>
            <a:tailEnd type="triangle"/>
          </a:ln>
        </p:spPr>
        <p:style>
          <a:lnRef idx="1">
            <a:schemeClr val="dk1"/>
          </a:lnRef>
          <a:fillRef idx="0">
            <a:schemeClr val="dk1"/>
          </a:fillRef>
          <a:effectRef idx="0">
            <a:schemeClr val="dk1"/>
          </a:effectRef>
          <a:fontRef idx="minor">
            <a:schemeClr val="tx1"/>
          </a:fontRef>
        </p:style>
      </p:cxnSp>
      <p:cxnSp>
        <p:nvCxnSpPr>
          <p:cNvPr id="176" name="直線矢印コネクタ 175"/>
          <p:cNvCxnSpPr/>
          <p:nvPr/>
        </p:nvCxnSpPr>
        <p:spPr>
          <a:xfrm>
            <a:off x="2591780" y="4085526"/>
            <a:ext cx="180020" cy="0"/>
          </a:xfrm>
          <a:prstGeom prst="straightConnector1">
            <a:avLst/>
          </a:prstGeom>
          <a:ln>
            <a:prstDash val="sysDot"/>
            <a:tailEnd type="triangle"/>
          </a:ln>
        </p:spPr>
        <p:style>
          <a:lnRef idx="1">
            <a:schemeClr val="dk1"/>
          </a:lnRef>
          <a:fillRef idx="0">
            <a:schemeClr val="dk1"/>
          </a:fillRef>
          <a:effectRef idx="0">
            <a:schemeClr val="dk1"/>
          </a:effectRef>
          <a:fontRef idx="minor">
            <a:schemeClr val="tx1"/>
          </a:fontRef>
        </p:style>
      </p:cxnSp>
      <p:cxnSp>
        <p:nvCxnSpPr>
          <p:cNvPr id="180" name="直線コネクタ 179"/>
          <p:cNvCxnSpPr/>
          <p:nvPr/>
        </p:nvCxnSpPr>
        <p:spPr>
          <a:xfrm flipV="1">
            <a:off x="3419872" y="1776225"/>
            <a:ext cx="0" cy="1584176"/>
          </a:xfrm>
          <a:prstGeom prst="line">
            <a:avLst/>
          </a:prstGeom>
          <a:ln>
            <a:solidFill>
              <a:schemeClr val="tx1"/>
            </a:solidFill>
            <a:prstDash val="sysDot"/>
          </a:ln>
        </p:spPr>
        <p:style>
          <a:lnRef idx="1">
            <a:schemeClr val="dk1"/>
          </a:lnRef>
          <a:fillRef idx="0">
            <a:schemeClr val="dk1"/>
          </a:fillRef>
          <a:effectRef idx="0">
            <a:schemeClr val="dk1"/>
          </a:effectRef>
          <a:fontRef idx="minor">
            <a:schemeClr val="tx1"/>
          </a:fontRef>
        </p:style>
      </p:cxnSp>
      <p:cxnSp>
        <p:nvCxnSpPr>
          <p:cNvPr id="182" name="直線コネクタ 181"/>
          <p:cNvCxnSpPr/>
          <p:nvPr/>
        </p:nvCxnSpPr>
        <p:spPr>
          <a:xfrm>
            <a:off x="3419872" y="1772816"/>
            <a:ext cx="1307956" cy="1688"/>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87" name="直線コネクタ 186"/>
          <p:cNvCxnSpPr/>
          <p:nvPr/>
        </p:nvCxnSpPr>
        <p:spPr>
          <a:xfrm flipV="1">
            <a:off x="3779912" y="1844824"/>
            <a:ext cx="0" cy="1230699"/>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98" name="直線コネクタ 197"/>
          <p:cNvCxnSpPr/>
          <p:nvPr/>
        </p:nvCxnSpPr>
        <p:spPr>
          <a:xfrm flipV="1">
            <a:off x="4156490" y="1988840"/>
            <a:ext cx="0" cy="864096"/>
          </a:xfrm>
          <a:prstGeom prst="line">
            <a:avLst/>
          </a:prstGeom>
          <a:ln>
            <a:solidFill>
              <a:schemeClr val="tx1"/>
            </a:solidFill>
            <a:prstDash val="sysDot"/>
          </a:ln>
        </p:spPr>
        <p:style>
          <a:lnRef idx="1">
            <a:schemeClr val="dk1"/>
          </a:lnRef>
          <a:fillRef idx="0">
            <a:schemeClr val="dk1"/>
          </a:fillRef>
          <a:effectRef idx="0">
            <a:schemeClr val="dk1"/>
          </a:effectRef>
          <a:fontRef idx="minor">
            <a:schemeClr val="tx1"/>
          </a:fontRef>
        </p:style>
      </p:cxnSp>
      <p:cxnSp>
        <p:nvCxnSpPr>
          <p:cNvPr id="200" name="直線コネクタ 199"/>
          <p:cNvCxnSpPr/>
          <p:nvPr/>
        </p:nvCxnSpPr>
        <p:spPr>
          <a:xfrm flipV="1">
            <a:off x="4523193" y="2060848"/>
            <a:ext cx="0" cy="56333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直線コネクタ 205"/>
          <p:cNvCxnSpPr/>
          <p:nvPr/>
        </p:nvCxnSpPr>
        <p:spPr>
          <a:xfrm>
            <a:off x="4716016" y="1680196"/>
            <a:ext cx="0" cy="92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直線コネクタ 209"/>
          <p:cNvCxnSpPr/>
          <p:nvPr/>
        </p:nvCxnSpPr>
        <p:spPr>
          <a:xfrm flipV="1">
            <a:off x="5436096" y="1700808"/>
            <a:ext cx="0" cy="14401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直線コネクタ 211"/>
          <p:cNvCxnSpPr/>
          <p:nvPr/>
        </p:nvCxnSpPr>
        <p:spPr>
          <a:xfrm>
            <a:off x="4156490" y="1988840"/>
            <a:ext cx="1867482" cy="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214" name="直線コネクタ 213"/>
          <p:cNvCxnSpPr/>
          <p:nvPr/>
        </p:nvCxnSpPr>
        <p:spPr>
          <a:xfrm>
            <a:off x="4499991" y="2060848"/>
            <a:ext cx="2126697" cy="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216" name="直線コネクタ 215"/>
          <p:cNvCxnSpPr/>
          <p:nvPr/>
        </p:nvCxnSpPr>
        <p:spPr>
          <a:xfrm>
            <a:off x="3779912" y="1851387"/>
            <a:ext cx="1656184" cy="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220" name="直線コネクタ 219"/>
          <p:cNvCxnSpPr>
            <a:endCxn id="136" idx="4"/>
          </p:cNvCxnSpPr>
          <p:nvPr/>
        </p:nvCxnSpPr>
        <p:spPr>
          <a:xfrm flipV="1">
            <a:off x="6626688" y="1700808"/>
            <a:ext cx="0" cy="36004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6" name="直線コネクタ 5"/>
          <p:cNvCxnSpPr/>
          <p:nvPr/>
        </p:nvCxnSpPr>
        <p:spPr>
          <a:xfrm flipV="1">
            <a:off x="6023972" y="1728897"/>
            <a:ext cx="0" cy="259943"/>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68" name="直線矢印コネクタ 67"/>
          <p:cNvCxnSpPr/>
          <p:nvPr/>
        </p:nvCxnSpPr>
        <p:spPr>
          <a:xfrm>
            <a:off x="4829506" y="2420888"/>
            <a:ext cx="318558" cy="0"/>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flipV="1">
            <a:off x="4841751" y="2204864"/>
            <a:ext cx="0" cy="216025"/>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a:off x="4829506" y="2204864"/>
            <a:ext cx="1974742" cy="0"/>
          </a:xfrm>
          <a:prstGeom prst="line">
            <a:avLst/>
          </a:prstGeom>
          <a:ln>
            <a:solidFill>
              <a:schemeClr val="tx1"/>
            </a:solidFill>
            <a:prstDash val="sysDot"/>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V="1">
            <a:off x="6804248" y="1772816"/>
            <a:ext cx="0" cy="432048"/>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a:off x="6804248" y="1772816"/>
            <a:ext cx="587876" cy="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67" name="直線コネクタ 66"/>
          <p:cNvCxnSpPr/>
          <p:nvPr/>
        </p:nvCxnSpPr>
        <p:spPr>
          <a:xfrm flipV="1">
            <a:off x="7380312" y="1700808"/>
            <a:ext cx="0" cy="72008"/>
          </a:xfrm>
          <a:prstGeom prst="line">
            <a:avLst/>
          </a:prstGeom>
        </p:spPr>
        <p:style>
          <a:lnRef idx="1">
            <a:schemeClr val="dk1"/>
          </a:lnRef>
          <a:fillRef idx="0">
            <a:schemeClr val="dk1"/>
          </a:fillRef>
          <a:effectRef idx="0">
            <a:schemeClr val="dk1"/>
          </a:effectRef>
          <a:fontRef idx="minor">
            <a:schemeClr val="tx1"/>
          </a:fontRef>
        </p:style>
      </p:cxnSp>
      <p:sp>
        <p:nvSpPr>
          <p:cNvPr id="63" name="テキスト ボックス 62"/>
          <p:cNvSpPr txBox="1"/>
          <p:nvPr/>
        </p:nvSpPr>
        <p:spPr>
          <a:xfrm>
            <a:off x="5245916" y="3717032"/>
            <a:ext cx="3142508" cy="276999"/>
          </a:xfrm>
          <a:prstGeom prst="rect">
            <a:avLst/>
          </a:prstGeom>
          <a:noFill/>
        </p:spPr>
        <p:txBody>
          <a:bodyPr wrap="square" rtlCol="0">
            <a:spAutoFit/>
          </a:bodyPr>
          <a:lstStyle/>
          <a:p>
            <a:r>
              <a:rPr kumimoji="1" lang="en-US" altLang="ja-JP" sz="1200" u="sng" dirty="0">
                <a:latin typeface="メイリオ" panose="020B0604030504040204" pitchFamily="50" charset="-128"/>
                <a:ea typeface="メイリオ" panose="020B0604030504040204" pitchFamily="50" charset="-128"/>
              </a:rPr>
              <a:t>※</a:t>
            </a:r>
            <a:r>
              <a:rPr lang="ja-JP" altLang="en-US" sz="1200" u="sng" dirty="0">
                <a:latin typeface="メイリオ" panose="020B0604030504040204" pitchFamily="50" charset="-128"/>
                <a:ea typeface="メイリオ" panose="020B0604030504040204" pitchFamily="50" charset="-128"/>
              </a:rPr>
              <a:t>西成労働福祉センターは３階南側に位置</a:t>
            </a:r>
            <a:endParaRPr kumimoji="1" lang="ja-JP" altLang="en-US" sz="1200" u="sng" dirty="0">
              <a:latin typeface="メイリオ" panose="020B0604030504040204" pitchFamily="50" charset="-128"/>
              <a:ea typeface="メイリオ" panose="020B0604030504040204" pitchFamily="50" charset="-128"/>
            </a:endParaRPr>
          </a:p>
        </p:txBody>
      </p:sp>
      <p:cxnSp>
        <p:nvCxnSpPr>
          <p:cNvPr id="72" name="直線コネクタ 71"/>
          <p:cNvCxnSpPr/>
          <p:nvPr/>
        </p:nvCxnSpPr>
        <p:spPr>
          <a:xfrm>
            <a:off x="2158014" y="1978967"/>
            <a:ext cx="5967" cy="2318447"/>
          </a:xfrm>
          <a:prstGeom prst="line">
            <a:avLst/>
          </a:prstGeom>
          <a:ln>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8556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1907704"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メイリオ" panose="020B0604030504040204" pitchFamily="50" charset="-128"/>
                <a:ea typeface="メイリオ" panose="020B0604030504040204" pitchFamily="50" charset="-128"/>
              </a:rPr>
              <a:t>　</a:t>
            </a:r>
            <a:r>
              <a:rPr lang="en-US" altLang="ja-JP" sz="1600" b="1" dirty="0">
                <a:solidFill>
                  <a:schemeClr val="tx1"/>
                </a:solidFill>
                <a:latin typeface="メイリオ" panose="020B0604030504040204" pitchFamily="50" charset="-128"/>
                <a:ea typeface="メイリオ" panose="020B0604030504040204" pitchFamily="50" charset="-128"/>
              </a:rPr>
              <a:t>2021</a:t>
            </a:r>
            <a:r>
              <a:rPr lang="ja-JP" altLang="ja-JP" sz="1600" b="1" dirty="0">
                <a:solidFill>
                  <a:schemeClr val="tx1"/>
                </a:solidFill>
                <a:latin typeface="メイリオ" panose="020B0604030504040204" pitchFamily="50" charset="-128"/>
                <a:ea typeface="メイリオ" panose="020B0604030504040204" pitchFamily="50" charset="-128"/>
              </a:rPr>
              <a:t>～</a:t>
            </a: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r>
              <a:rPr lang="ja-JP" altLang="en-US" sz="1600" b="1" dirty="0">
                <a:solidFill>
                  <a:schemeClr val="tx1"/>
                </a:solidFill>
                <a:latin typeface="メイリオ" panose="020B0604030504040204" pitchFamily="50" charset="-128"/>
                <a:ea typeface="メイリオ" panose="020B0604030504040204" pitchFamily="50" charset="-128"/>
              </a:rPr>
              <a:t>　</a:t>
            </a:r>
            <a:r>
              <a:rPr lang="en-US" altLang="ja-JP" sz="1600" b="1" dirty="0">
                <a:solidFill>
                  <a:schemeClr val="tx1"/>
                </a:solidFill>
                <a:latin typeface="メイリオ" panose="020B0604030504040204" pitchFamily="50" charset="-128"/>
                <a:ea typeface="メイリオ" panose="020B0604030504040204" pitchFamily="50" charset="-128"/>
              </a:rPr>
              <a:t>2025</a:t>
            </a:r>
            <a:r>
              <a:rPr lang="ja-JP" altLang="ja-JP" sz="1600" b="1" dirty="0">
                <a:solidFill>
                  <a:schemeClr val="tx1"/>
                </a:solidFill>
                <a:latin typeface="メイリオ" panose="020B0604030504040204" pitchFamily="50" charset="-128"/>
                <a:ea typeface="メイリオ" panose="020B0604030504040204" pitchFamily="50" charset="-128"/>
              </a:rPr>
              <a:t>年度</a:t>
            </a: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r>
              <a:rPr lang="ja-JP" altLang="en-US" sz="1600" b="1" dirty="0">
                <a:solidFill>
                  <a:schemeClr val="tx1"/>
                </a:solidFill>
                <a:latin typeface="メイリオ" panose="020B0604030504040204" pitchFamily="50" charset="-128"/>
                <a:ea typeface="メイリオ" panose="020B0604030504040204" pitchFamily="50" charset="-128"/>
              </a:rPr>
              <a:t>中期運営方針</a:t>
            </a: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r>
              <a:rPr lang="ja-JP" altLang="en-US" sz="1600" b="1" dirty="0">
                <a:solidFill>
                  <a:schemeClr val="tx1"/>
                </a:solidFill>
                <a:latin typeface="メイリオ" panose="020B0604030504040204" pitchFamily="50" charset="-128"/>
                <a:ea typeface="メイリオ" panose="020B0604030504040204" pitchFamily="50" charset="-128"/>
              </a:rPr>
              <a:t>目標の達成状況</a:t>
            </a: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ja-JP" altLang="en-US" sz="1600" b="1"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1996299" y="35619"/>
            <a:ext cx="6980202" cy="24819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1884154" y="3441196"/>
            <a:ext cx="7272808" cy="389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・窓口</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契約</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紹介数の増加（明らかに雇用条件が向上したもの）：</a:t>
            </a:r>
            <a:r>
              <a:rPr lang="en-US" altLang="ja-JP" sz="1400" dirty="0">
                <a:solidFill>
                  <a:schemeClr val="tx1"/>
                </a:solidFill>
                <a:latin typeface="メイリオ" panose="020B0604030504040204" pitchFamily="50" charset="-128"/>
                <a:ea typeface="メイリオ" panose="020B0604030504040204" pitchFamily="50" charset="-128"/>
              </a:rPr>
              <a:t>2025</a:t>
            </a:r>
            <a:r>
              <a:rPr lang="ja-JP" altLang="en-US" sz="1400" dirty="0">
                <a:solidFill>
                  <a:schemeClr val="tx1"/>
                </a:solidFill>
                <a:latin typeface="メイリオ" panose="020B0604030504040204" pitchFamily="50" charset="-128"/>
                <a:ea typeface="メイリオ" panose="020B0604030504040204" pitchFamily="50" charset="-128"/>
              </a:rPr>
              <a:t>年度に</a:t>
            </a:r>
            <a:r>
              <a:rPr lang="en-US" altLang="ja-JP" sz="1400" dirty="0">
                <a:solidFill>
                  <a:schemeClr val="tx1"/>
                </a:solidFill>
                <a:latin typeface="メイリオ" panose="020B0604030504040204" pitchFamily="50" charset="-128"/>
                <a:ea typeface="メイリオ" panose="020B0604030504040204" pitchFamily="50" charset="-128"/>
              </a:rPr>
              <a:t>2,600</a:t>
            </a:r>
            <a:r>
              <a:rPr lang="ja-JP" altLang="en-US" sz="1400" dirty="0">
                <a:solidFill>
                  <a:schemeClr val="tx1"/>
                </a:solidFill>
                <a:latin typeface="メイリオ" panose="020B0604030504040204" pitchFamily="50" charset="-128"/>
                <a:ea typeface="メイリオ" panose="020B0604030504040204" pitchFamily="50" charset="-128"/>
              </a:rPr>
              <a:t>人</a:t>
            </a:r>
          </a:p>
        </p:txBody>
      </p:sp>
      <p:graphicFrame>
        <p:nvGraphicFramePr>
          <p:cNvPr id="4" name="表 3"/>
          <p:cNvGraphicFramePr>
            <a:graphicFrameLocks noGrp="1"/>
          </p:cNvGraphicFramePr>
          <p:nvPr>
            <p:extLst>
              <p:ext uri="{D42A27DB-BD31-4B8C-83A1-F6EECF244321}">
                <p14:modId xmlns:p14="http://schemas.microsoft.com/office/powerpoint/2010/main" val="1847923909"/>
              </p:ext>
            </p:extLst>
          </p:nvPr>
        </p:nvGraphicFramePr>
        <p:xfrm>
          <a:off x="2174032" y="3781116"/>
          <a:ext cx="6588000" cy="124460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4121611323"/>
                    </a:ext>
                  </a:extLst>
                </a:gridCol>
                <a:gridCol w="1188000">
                  <a:extLst>
                    <a:ext uri="{9D8B030D-6E8A-4147-A177-3AD203B41FA5}">
                      <a16:colId xmlns:a16="http://schemas.microsoft.com/office/drawing/2014/main" val="3122657104"/>
                    </a:ext>
                  </a:extLst>
                </a:gridCol>
                <a:gridCol w="1188000">
                  <a:extLst>
                    <a:ext uri="{9D8B030D-6E8A-4147-A177-3AD203B41FA5}">
                      <a16:colId xmlns:a16="http://schemas.microsoft.com/office/drawing/2014/main" val="2226121591"/>
                    </a:ext>
                  </a:extLst>
                </a:gridCol>
                <a:gridCol w="1188000">
                  <a:extLst>
                    <a:ext uri="{9D8B030D-6E8A-4147-A177-3AD203B41FA5}">
                      <a16:colId xmlns:a16="http://schemas.microsoft.com/office/drawing/2014/main" val="562039396"/>
                    </a:ext>
                  </a:extLst>
                </a:gridCol>
                <a:gridCol w="1188000">
                  <a:extLst>
                    <a:ext uri="{9D8B030D-6E8A-4147-A177-3AD203B41FA5}">
                      <a16:colId xmlns:a16="http://schemas.microsoft.com/office/drawing/2014/main" val="511055299"/>
                    </a:ext>
                  </a:extLst>
                </a:gridCol>
                <a:gridCol w="1188000">
                  <a:extLst>
                    <a:ext uri="{9D8B030D-6E8A-4147-A177-3AD203B41FA5}">
                      <a16:colId xmlns:a16="http://schemas.microsoft.com/office/drawing/2014/main" val="1432594351"/>
                    </a:ext>
                  </a:extLst>
                </a:gridCol>
              </a:tblGrid>
              <a:tr h="370840">
                <a:tc>
                  <a:txBody>
                    <a:bodyPr/>
                    <a:lstStyle/>
                    <a:p>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dirty="0">
                          <a:latin typeface="メイリオ" panose="020B0604030504040204" pitchFamily="50" charset="-128"/>
                          <a:ea typeface="メイリオ" panose="020B0604030504040204" pitchFamily="50" charset="-128"/>
                        </a:rPr>
                        <a:t>2021</a:t>
                      </a:r>
                      <a:r>
                        <a:rPr kumimoji="1" lang="ja-JP" altLang="en-US" sz="1050" dirty="0">
                          <a:latin typeface="メイリオ" panose="020B0604030504040204" pitchFamily="50" charset="-128"/>
                          <a:ea typeface="メイリオ" panose="020B0604030504040204" pitchFamily="50" charset="-128"/>
                        </a:rPr>
                        <a:t>年度</a:t>
                      </a:r>
                    </a:p>
                  </a:txBody>
                  <a:tcPr anchor="ctr"/>
                </a:tc>
                <a:tc>
                  <a:txBody>
                    <a:bodyPr/>
                    <a:lstStyle/>
                    <a:p>
                      <a:pPr algn="ctr"/>
                      <a:r>
                        <a:rPr kumimoji="1" lang="en-US" altLang="ja-JP" dirty="0">
                          <a:latin typeface="メイリオ" panose="020B0604030504040204" pitchFamily="50" charset="-128"/>
                          <a:ea typeface="メイリオ" panose="020B0604030504040204" pitchFamily="50" charset="-128"/>
                        </a:rPr>
                        <a:t>2022</a:t>
                      </a:r>
                      <a:r>
                        <a:rPr kumimoji="1" lang="ja-JP" altLang="en-US" sz="1050" dirty="0">
                          <a:latin typeface="メイリオ" panose="020B0604030504040204" pitchFamily="50" charset="-128"/>
                          <a:ea typeface="メイリオ" panose="020B0604030504040204" pitchFamily="50" charset="-128"/>
                        </a:rPr>
                        <a:t>年度</a:t>
                      </a:r>
                    </a:p>
                  </a:txBody>
                  <a:tcPr anchor="ctr"/>
                </a:tc>
                <a:tc>
                  <a:txBody>
                    <a:bodyPr/>
                    <a:lstStyle/>
                    <a:p>
                      <a:pPr algn="ctr"/>
                      <a:r>
                        <a:rPr kumimoji="1" lang="en-US" altLang="ja-JP" dirty="0">
                          <a:latin typeface="メイリオ" panose="020B0604030504040204" pitchFamily="50" charset="-128"/>
                          <a:ea typeface="メイリオ" panose="020B0604030504040204" pitchFamily="50" charset="-128"/>
                        </a:rPr>
                        <a:t>2023</a:t>
                      </a:r>
                      <a:r>
                        <a:rPr kumimoji="1" lang="ja-JP" altLang="en-US" sz="1050" dirty="0">
                          <a:latin typeface="メイリオ" panose="020B0604030504040204" pitchFamily="50" charset="-128"/>
                          <a:ea typeface="メイリオ" panose="020B0604030504040204" pitchFamily="50" charset="-128"/>
                        </a:rPr>
                        <a:t>年度</a:t>
                      </a:r>
                    </a:p>
                  </a:txBody>
                  <a:tcPr anchor="ctr"/>
                </a:tc>
                <a:tc>
                  <a:txBody>
                    <a:bodyPr/>
                    <a:lstStyle/>
                    <a:p>
                      <a:pPr algn="ctr"/>
                      <a:r>
                        <a:rPr kumimoji="1" lang="en-US" altLang="ja-JP" dirty="0">
                          <a:latin typeface="メイリオ" panose="020B0604030504040204" pitchFamily="50" charset="-128"/>
                          <a:ea typeface="メイリオ" panose="020B0604030504040204" pitchFamily="50" charset="-128"/>
                        </a:rPr>
                        <a:t>2024</a:t>
                      </a:r>
                      <a:r>
                        <a:rPr kumimoji="1" lang="ja-JP" altLang="en-US" sz="1050" dirty="0">
                          <a:latin typeface="メイリオ" panose="020B0604030504040204" pitchFamily="50" charset="-128"/>
                          <a:ea typeface="メイリオ" panose="020B0604030504040204" pitchFamily="50" charset="-128"/>
                        </a:rPr>
                        <a:t>年度</a:t>
                      </a:r>
                    </a:p>
                  </a:txBody>
                  <a:tcPr anchor="ctr"/>
                </a:tc>
                <a:tc>
                  <a:txBody>
                    <a:bodyPr/>
                    <a:lstStyle/>
                    <a:p>
                      <a:pPr algn="ctr"/>
                      <a:r>
                        <a:rPr kumimoji="1" lang="en-US" altLang="ja-JP" dirty="0">
                          <a:latin typeface="メイリオ" panose="020B0604030504040204" pitchFamily="50" charset="-128"/>
                          <a:ea typeface="メイリオ" panose="020B0604030504040204" pitchFamily="50" charset="-128"/>
                        </a:rPr>
                        <a:t>2025</a:t>
                      </a:r>
                      <a:r>
                        <a:rPr kumimoji="1" lang="ja-JP" altLang="en-US" sz="1050" dirty="0">
                          <a:latin typeface="メイリオ" panose="020B0604030504040204" pitchFamily="50" charset="-128"/>
                          <a:ea typeface="メイリオ" panose="020B0604030504040204" pitchFamily="50" charset="-128"/>
                        </a:rPr>
                        <a:t>年度</a:t>
                      </a:r>
                    </a:p>
                  </a:txBody>
                  <a:tcPr anchor="ctr"/>
                </a:tc>
                <a:extLst>
                  <a:ext uri="{0D108BD9-81ED-4DB2-BD59-A6C34878D82A}">
                    <a16:rowId xmlns:a16="http://schemas.microsoft.com/office/drawing/2014/main" val="3250511336"/>
                  </a:ext>
                </a:extLst>
              </a:tr>
              <a:tr h="349780">
                <a:tc>
                  <a:txBody>
                    <a:bodyPr/>
                    <a:lstStyle/>
                    <a:p>
                      <a:r>
                        <a:rPr kumimoji="1" lang="ja-JP" altLang="en-US" sz="1100" dirty="0">
                          <a:latin typeface="メイリオ" panose="020B0604030504040204" pitchFamily="50" charset="-128"/>
                          <a:ea typeface="メイリオ" panose="020B0604030504040204" pitchFamily="50" charset="-128"/>
                        </a:rPr>
                        <a:t>実績値</a:t>
                      </a:r>
                    </a:p>
                  </a:txBody>
                  <a:tcPr anchor="ctr"/>
                </a:tc>
                <a:tc>
                  <a:txBody>
                    <a:bodyPr/>
                    <a:lstStyle/>
                    <a:p>
                      <a:pPr marL="0" algn="r" defTabSz="685800" rtl="0" eaLnBrk="1" latinLnBrk="0" hangingPunct="1"/>
                      <a:r>
                        <a:rPr kumimoji="1" lang="en-US" altLang="ja-JP" sz="1350" kern="1200" dirty="0">
                          <a:solidFill>
                            <a:schemeClr val="tx1"/>
                          </a:solidFill>
                          <a:latin typeface="メイリオ" panose="020B0604030504040204" pitchFamily="50" charset="-128"/>
                          <a:ea typeface="メイリオ" panose="020B0604030504040204" pitchFamily="50" charset="-128"/>
                          <a:cs typeface="+mn-cs"/>
                        </a:rPr>
                        <a:t>1,230</a:t>
                      </a:r>
                      <a:r>
                        <a:rPr kumimoji="1" lang="ja-JP" altLang="en-US" sz="1050" kern="1200" dirty="0">
                          <a:solidFill>
                            <a:schemeClr val="tx1"/>
                          </a:solidFill>
                          <a:latin typeface="メイリオ" panose="020B0604030504040204" pitchFamily="50" charset="-128"/>
                          <a:ea typeface="メイリオ" panose="020B0604030504040204" pitchFamily="50" charset="-128"/>
                          <a:cs typeface="+mn-cs"/>
                        </a:rPr>
                        <a:t>人</a:t>
                      </a:r>
                      <a:r>
                        <a:rPr kumimoji="1" lang="en-US" altLang="ja-JP" sz="1050" kern="1200" dirty="0">
                          <a:solidFill>
                            <a:schemeClr val="tx1"/>
                          </a:solidFill>
                          <a:latin typeface="メイリオ" panose="020B0604030504040204" pitchFamily="50" charset="-128"/>
                          <a:ea typeface="メイリオ" panose="020B0604030504040204" pitchFamily="50" charset="-128"/>
                          <a:cs typeface="+mn-cs"/>
                        </a:rPr>
                        <a:t>/</a:t>
                      </a:r>
                      <a:r>
                        <a:rPr kumimoji="1" lang="ja-JP" altLang="en-US" sz="1050" kern="1200" dirty="0">
                          <a:solidFill>
                            <a:schemeClr val="tx1"/>
                          </a:solidFill>
                          <a:latin typeface="メイリオ" panose="020B0604030504040204" pitchFamily="50" charset="-128"/>
                          <a:ea typeface="メイリオ" panose="020B0604030504040204" pitchFamily="50" charset="-128"/>
                          <a:cs typeface="+mn-cs"/>
                        </a:rPr>
                        <a:t>年</a:t>
                      </a:r>
                      <a:endParaRPr kumimoji="1" lang="en-US" altLang="ja-JP" sz="1050" kern="1200" dirty="0">
                        <a:solidFill>
                          <a:schemeClr val="tx1"/>
                        </a:solidFill>
                        <a:latin typeface="メイリオ" panose="020B0604030504040204" pitchFamily="50" charset="-128"/>
                        <a:ea typeface="メイリオ" panose="020B0604030504040204" pitchFamily="50" charset="-128"/>
                        <a:cs typeface="+mn-cs"/>
                      </a:endParaRPr>
                    </a:p>
                    <a:p>
                      <a:pPr marL="0" algn="r" defTabSz="685800" rtl="0" eaLnBrk="1" latinLnBrk="0" hangingPunct="1"/>
                      <a:endParaRPr kumimoji="1" lang="ja-JP" altLang="en-US" sz="1350" kern="1200" dirty="0">
                        <a:solidFill>
                          <a:schemeClr val="tx1"/>
                        </a:solidFill>
                        <a:latin typeface="メイリオ" panose="020B0604030504040204" pitchFamily="50" charset="-128"/>
                        <a:ea typeface="メイリオ" panose="020B0604030504040204" pitchFamily="50" charset="-128"/>
                        <a:cs typeface="+mn-cs"/>
                      </a:endParaRP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latin typeface="メイリオ" panose="020B0604030504040204" pitchFamily="50" charset="-128"/>
                          <a:ea typeface="メイリオ" panose="020B0604030504040204" pitchFamily="50" charset="-128"/>
                        </a:rPr>
                        <a:t>1,745</a:t>
                      </a:r>
                      <a:r>
                        <a:rPr kumimoji="1" lang="ja-JP" altLang="en-US" sz="1050" kern="1200" dirty="0">
                          <a:solidFill>
                            <a:schemeClr val="tx1"/>
                          </a:solidFill>
                          <a:latin typeface="メイリオ" panose="020B0604030504040204" pitchFamily="50" charset="-128"/>
                          <a:ea typeface="メイリオ" panose="020B0604030504040204" pitchFamily="50" charset="-128"/>
                          <a:cs typeface="+mn-cs"/>
                        </a:rPr>
                        <a:t>人</a:t>
                      </a:r>
                      <a:r>
                        <a:rPr kumimoji="1" lang="en-US" altLang="ja-JP" sz="1050" kern="1200" dirty="0">
                          <a:solidFill>
                            <a:schemeClr val="tx1"/>
                          </a:solidFill>
                          <a:latin typeface="メイリオ" panose="020B0604030504040204" pitchFamily="50" charset="-128"/>
                          <a:ea typeface="メイリオ" panose="020B0604030504040204" pitchFamily="50" charset="-128"/>
                          <a:cs typeface="+mn-cs"/>
                        </a:rPr>
                        <a:t>/</a:t>
                      </a:r>
                      <a:r>
                        <a:rPr kumimoji="1" lang="ja-JP" altLang="en-US" sz="1050" kern="1200" dirty="0">
                          <a:solidFill>
                            <a:schemeClr val="tx1"/>
                          </a:solidFill>
                          <a:latin typeface="メイリオ" panose="020B0604030504040204" pitchFamily="50" charset="-128"/>
                          <a:ea typeface="メイリオ" panose="020B0604030504040204" pitchFamily="50" charset="-128"/>
                          <a:cs typeface="+mn-cs"/>
                        </a:rPr>
                        <a:t>年</a:t>
                      </a:r>
                      <a:endParaRPr kumimoji="1" lang="ja-JP" altLang="en-US" sz="1050" dirty="0">
                        <a:solidFill>
                          <a:schemeClr val="tx1"/>
                        </a:solidFill>
                        <a:latin typeface="メイリオ" panose="020B0604030504040204" pitchFamily="50" charset="-128"/>
                        <a:ea typeface="メイリオ" panose="020B0604030504040204" pitchFamily="50" charset="-128"/>
                      </a:endParaRPr>
                    </a:p>
                    <a:p>
                      <a:pPr algn="r"/>
                      <a:endParaRPr kumimoji="1" lang="ja-JP" altLang="en-US"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latin typeface="メイリオ" panose="020B0604030504040204" pitchFamily="50" charset="-128"/>
                          <a:ea typeface="メイリオ" panose="020B0604030504040204" pitchFamily="50" charset="-128"/>
                        </a:rPr>
                        <a:t>1,829</a:t>
                      </a:r>
                      <a:r>
                        <a:rPr kumimoji="1" lang="ja-JP" altLang="en-US" sz="1050" kern="1200" dirty="0">
                          <a:solidFill>
                            <a:schemeClr val="tx1"/>
                          </a:solidFill>
                          <a:latin typeface="メイリオ" panose="020B0604030504040204" pitchFamily="50" charset="-128"/>
                          <a:ea typeface="メイリオ" panose="020B0604030504040204" pitchFamily="50" charset="-128"/>
                          <a:cs typeface="+mn-cs"/>
                        </a:rPr>
                        <a:t>人</a:t>
                      </a:r>
                      <a:r>
                        <a:rPr kumimoji="1" lang="en-US" altLang="ja-JP" sz="1050" kern="1200" dirty="0">
                          <a:solidFill>
                            <a:schemeClr val="tx1"/>
                          </a:solidFill>
                          <a:latin typeface="メイリオ" panose="020B0604030504040204" pitchFamily="50" charset="-128"/>
                          <a:ea typeface="メイリオ" panose="020B0604030504040204" pitchFamily="50" charset="-128"/>
                          <a:cs typeface="+mn-cs"/>
                        </a:rPr>
                        <a:t>/</a:t>
                      </a:r>
                      <a:r>
                        <a:rPr kumimoji="1" lang="ja-JP" altLang="en-US" sz="1050" kern="1200" dirty="0">
                          <a:solidFill>
                            <a:schemeClr val="tx1"/>
                          </a:solidFill>
                          <a:latin typeface="メイリオ" panose="020B0604030504040204" pitchFamily="50" charset="-128"/>
                          <a:ea typeface="メイリオ" panose="020B0604030504040204" pitchFamily="50" charset="-128"/>
                          <a:cs typeface="+mn-cs"/>
                        </a:rPr>
                        <a:t>年</a:t>
                      </a:r>
                      <a:endParaRPr kumimoji="1" lang="ja-JP" altLang="en-US" sz="1050" dirty="0">
                        <a:solidFill>
                          <a:schemeClr val="tx1"/>
                        </a:solidFill>
                        <a:latin typeface="メイリオ" panose="020B0604030504040204" pitchFamily="50" charset="-128"/>
                        <a:ea typeface="メイリオ" panose="020B0604030504040204" pitchFamily="50" charset="-128"/>
                      </a:endParaRPr>
                    </a:p>
                    <a:p>
                      <a:pPr algn="r"/>
                      <a:endParaRPr kumimoji="1" lang="ja-JP" altLang="en-US"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latin typeface="メイリオ" panose="020B0604030504040204" pitchFamily="50" charset="-128"/>
                          <a:ea typeface="メイリオ" panose="020B0604030504040204" pitchFamily="50" charset="-128"/>
                        </a:rPr>
                        <a:t>1,850</a:t>
                      </a:r>
                      <a:r>
                        <a:rPr kumimoji="1" lang="ja-JP" altLang="en-US" sz="1050" kern="1200" dirty="0">
                          <a:solidFill>
                            <a:schemeClr val="tx1"/>
                          </a:solidFill>
                          <a:latin typeface="メイリオ" panose="020B0604030504040204" pitchFamily="50" charset="-128"/>
                          <a:ea typeface="メイリオ" panose="020B0604030504040204" pitchFamily="50" charset="-128"/>
                          <a:cs typeface="+mn-cs"/>
                        </a:rPr>
                        <a:t>人</a:t>
                      </a:r>
                      <a:r>
                        <a:rPr kumimoji="1" lang="en-US" altLang="ja-JP" sz="1050" kern="1200" dirty="0">
                          <a:solidFill>
                            <a:schemeClr val="tx1"/>
                          </a:solidFill>
                          <a:latin typeface="メイリオ" panose="020B0604030504040204" pitchFamily="50" charset="-128"/>
                          <a:ea typeface="メイリオ" panose="020B0604030504040204" pitchFamily="50" charset="-128"/>
                          <a:cs typeface="+mn-cs"/>
                        </a:rPr>
                        <a:t>/</a:t>
                      </a:r>
                      <a:r>
                        <a:rPr kumimoji="1" lang="ja-JP" altLang="en-US" sz="1050" kern="1200" dirty="0">
                          <a:solidFill>
                            <a:schemeClr val="tx1"/>
                          </a:solidFill>
                          <a:latin typeface="メイリオ" panose="020B0604030504040204" pitchFamily="50" charset="-128"/>
                          <a:ea typeface="メイリオ" panose="020B0604030504040204" pitchFamily="50" charset="-128"/>
                          <a:cs typeface="+mn-cs"/>
                        </a:rPr>
                        <a:t>年</a:t>
                      </a:r>
                      <a:endParaRPr kumimoji="1" lang="ja-JP" altLang="en-US" sz="1050" dirty="0">
                        <a:solidFill>
                          <a:schemeClr val="tx1"/>
                        </a:solidFill>
                        <a:latin typeface="メイリオ" panose="020B0604030504040204" pitchFamily="50" charset="-128"/>
                        <a:ea typeface="メイリオ" panose="020B0604030504040204" pitchFamily="50" charset="-128"/>
                      </a:endParaRPr>
                    </a:p>
                    <a:p>
                      <a:pPr algn="r"/>
                      <a:endParaRPr kumimoji="1" lang="ja-JP" altLang="en-US"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latin typeface="メイリオ" panose="020B0604030504040204" pitchFamily="50" charset="-128"/>
                          <a:ea typeface="メイリオ" panose="020B0604030504040204" pitchFamily="50" charset="-128"/>
                        </a:rPr>
                        <a:t>726</a:t>
                      </a:r>
                      <a:r>
                        <a:rPr kumimoji="1" lang="ja-JP" altLang="en-US" sz="1000" kern="1200" dirty="0">
                          <a:solidFill>
                            <a:schemeClr val="tx1"/>
                          </a:solidFill>
                          <a:latin typeface="メイリオ" panose="020B0604030504040204" pitchFamily="50" charset="-128"/>
                          <a:ea typeface="メイリオ" panose="020B0604030504040204" pitchFamily="50" charset="-128"/>
                          <a:cs typeface="+mn-cs"/>
                        </a:rPr>
                        <a:t>人</a:t>
                      </a:r>
                      <a:r>
                        <a:rPr kumimoji="1" lang="en-US" altLang="ja-JP" sz="1000" kern="1200" dirty="0">
                          <a:solidFill>
                            <a:schemeClr val="tx1"/>
                          </a:solidFill>
                          <a:latin typeface="メイリオ" panose="020B0604030504040204" pitchFamily="50" charset="-128"/>
                          <a:ea typeface="メイリオ" panose="020B0604030504040204" pitchFamily="50" charset="-128"/>
                          <a:cs typeface="+mn-cs"/>
                        </a:rPr>
                        <a:t>/</a:t>
                      </a:r>
                      <a:r>
                        <a:rPr kumimoji="1" lang="ja-JP" altLang="en-US" sz="1000" kern="1200" dirty="0">
                          <a:solidFill>
                            <a:schemeClr val="tx1"/>
                          </a:solidFill>
                          <a:latin typeface="メイリオ" panose="020B0604030504040204" pitchFamily="50" charset="-128"/>
                          <a:ea typeface="メイリオ" panose="020B0604030504040204" pitchFamily="50" charset="-128"/>
                          <a:cs typeface="+mn-cs"/>
                        </a:rPr>
                        <a:t>年</a:t>
                      </a:r>
                      <a:endParaRPr kumimoji="1" lang="ja-JP" altLang="en-US" sz="1000" dirty="0">
                        <a:solidFill>
                          <a:schemeClr val="tx1"/>
                        </a:solidFill>
                        <a:latin typeface="メイリオ" panose="020B0604030504040204" pitchFamily="50" charset="-128"/>
                        <a:ea typeface="メイリオ" panose="020B0604030504040204" pitchFamily="50" charset="-128"/>
                      </a:endParaRPr>
                    </a:p>
                    <a:p>
                      <a:pPr algn="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上半期</a:t>
                      </a:r>
                      <a:r>
                        <a:rPr kumimoji="1" lang="en-US" altLang="ja-JP" sz="1000" dirty="0">
                          <a:solidFill>
                            <a:schemeClr val="tx1"/>
                          </a:solidFill>
                          <a:latin typeface="メイリオ" panose="020B0604030504040204" pitchFamily="50" charset="-128"/>
                          <a:ea typeface="メイリオ" panose="020B0604030504040204" pitchFamily="50" charset="-128"/>
                        </a:rPr>
                        <a:t>)</a:t>
                      </a:r>
                      <a:endParaRPr kumimoji="1" lang="ja-JP" altLang="en-US" sz="1000" dirty="0">
                        <a:solidFill>
                          <a:schemeClr val="tx1"/>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573225362"/>
                  </a:ext>
                </a:extLst>
              </a:tr>
              <a:tr h="370840">
                <a:tc>
                  <a:txBody>
                    <a:bodyPr/>
                    <a:lstStyle/>
                    <a:p>
                      <a:r>
                        <a:rPr kumimoji="1" lang="ja-JP" altLang="en-US" sz="1100" dirty="0">
                          <a:latin typeface="メイリオ" panose="020B0604030504040204" pitchFamily="50" charset="-128"/>
                          <a:ea typeface="メイリオ" panose="020B0604030504040204" pitchFamily="50" charset="-128"/>
                        </a:rPr>
                        <a:t>目標値</a:t>
                      </a:r>
                    </a:p>
                  </a:txBody>
                  <a:tcPr anchor="ctr"/>
                </a:tc>
                <a:tc>
                  <a:txBody>
                    <a:bodyPr/>
                    <a:lstStyle/>
                    <a:p>
                      <a:pPr marL="0" algn="r" defTabSz="685800" rtl="0" eaLnBrk="1" latinLnBrk="0" hangingPunct="1"/>
                      <a:r>
                        <a:rPr kumimoji="1" lang="en-US" altLang="ja-JP" sz="1350" kern="1200" dirty="0">
                          <a:solidFill>
                            <a:schemeClr val="tx1"/>
                          </a:solidFill>
                          <a:latin typeface="メイリオ" panose="020B0604030504040204" pitchFamily="50" charset="-128"/>
                          <a:ea typeface="メイリオ" panose="020B0604030504040204" pitchFamily="50" charset="-128"/>
                          <a:cs typeface="+mn-cs"/>
                        </a:rPr>
                        <a:t>1,200</a:t>
                      </a:r>
                      <a:r>
                        <a:rPr kumimoji="1" lang="ja-JP" altLang="en-US" sz="1050" kern="1200" dirty="0">
                          <a:solidFill>
                            <a:schemeClr val="tx1"/>
                          </a:solidFill>
                          <a:latin typeface="メイリオ" panose="020B0604030504040204" pitchFamily="50" charset="-128"/>
                          <a:ea typeface="メイリオ" panose="020B0604030504040204" pitchFamily="50" charset="-128"/>
                          <a:cs typeface="+mn-cs"/>
                        </a:rPr>
                        <a:t>人</a:t>
                      </a:r>
                      <a:r>
                        <a:rPr kumimoji="1" lang="en-US" altLang="ja-JP" sz="1050" kern="1200" dirty="0">
                          <a:solidFill>
                            <a:schemeClr val="tx1"/>
                          </a:solidFill>
                          <a:latin typeface="メイリオ" panose="020B0604030504040204" pitchFamily="50" charset="-128"/>
                          <a:ea typeface="メイリオ" panose="020B0604030504040204" pitchFamily="50" charset="-128"/>
                          <a:cs typeface="+mn-cs"/>
                        </a:rPr>
                        <a:t>/</a:t>
                      </a:r>
                      <a:r>
                        <a:rPr kumimoji="1" lang="ja-JP" altLang="en-US" sz="1050" kern="1200" dirty="0">
                          <a:solidFill>
                            <a:schemeClr val="tx1"/>
                          </a:solidFill>
                          <a:latin typeface="メイリオ" panose="020B0604030504040204" pitchFamily="50" charset="-128"/>
                          <a:ea typeface="メイリオ" panose="020B0604030504040204" pitchFamily="50" charset="-128"/>
                          <a:cs typeface="+mn-cs"/>
                        </a:rPr>
                        <a:t>年</a:t>
                      </a:r>
                    </a:p>
                  </a:txBody>
                  <a:tcPr anchor="ctr"/>
                </a:tc>
                <a:tc>
                  <a:txBody>
                    <a:bodyPr/>
                    <a:lstStyle/>
                    <a:p>
                      <a:pPr marL="0" algn="r" defTabSz="685800" rtl="0" eaLnBrk="1" latinLnBrk="0" hangingPunct="1"/>
                      <a:r>
                        <a:rPr kumimoji="1" lang="en-US" altLang="ja-JP" sz="1350" kern="1200" dirty="0">
                          <a:solidFill>
                            <a:schemeClr val="tx1"/>
                          </a:solidFill>
                          <a:latin typeface="メイリオ" panose="020B0604030504040204" pitchFamily="50" charset="-128"/>
                          <a:ea typeface="メイリオ" panose="020B0604030504040204" pitchFamily="50" charset="-128"/>
                          <a:cs typeface="+mn-cs"/>
                        </a:rPr>
                        <a:t>1,500</a:t>
                      </a:r>
                      <a:r>
                        <a:rPr kumimoji="1" lang="ja-JP" altLang="en-US" sz="1050" kern="1200" dirty="0">
                          <a:solidFill>
                            <a:schemeClr val="tx1"/>
                          </a:solidFill>
                          <a:latin typeface="メイリオ" panose="020B0604030504040204" pitchFamily="50" charset="-128"/>
                          <a:ea typeface="メイリオ" panose="020B0604030504040204" pitchFamily="50" charset="-128"/>
                          <a:cs typeface="+mn-cs"/>
                        </a:rPr>
                        <a:t>人</a:t>
                      </a:r>
                      <a:r>
                        <a:rPr kumimoji="1" lang="en-US" altLang="ja-JP" sz="1050" kern="1200" dirty="0">
                          <a:solidFill>
                            <a:schemeClr val="tx1"/>
                          </a:solidFill>
                          <a:latin typeface="メイリオ" panose="020B0604030504040204" pitchFamily="50" charset="-128"/>
                          <a:ea typeface="メイリオ" panose="020B0604030504040204" pitchFamily="50" charset="-128"/>
                          <a:cs typeface="+mn-cs"/>
                        </a:rPr>
                        <a:t>/</a:t>
                      </a:r>
                      <a:r>
                        <a:rPr kumimoji="1" lang="ja-JP" altLang="en-US" sz="1050" kern="1200" dirty="0">
                          <a:solidFill>
                            <a:schemeClr val="tx1"/>
                          </a:solidFill>
                          <a:latin typeface="メイリオ" panose="020B0604030504040204" pitchFamily="50" charset="-128"/>
                          <a:ea typeface="メイリオ" panose="020B0604030504040204" pitchFamily="50" charset="-128"/>
                          <a:cs typeface="+mn-cs"/>
                        </a:rPr>
                        <a:t>年</a:t>
                      </a:r>
                    </a:p>
                  </a:txBody>
                  <a:tcPr anchor="ctr"/>
                </a:tc>
                <a:tc>
                  <a:txBody>
                    <a:bodyPr/>
                    <a:lstStyle/>
                    <a:p>
                      <a:pPr marL="0" algn="r" defTabSz="685800" rtl="0" eaLnBrk="1" latinLnBrk="0" hangingPunct="1"/>
                      <a:r>
                        <a:rPr kumimoji="1" lang="en-US" altLang="ja-JP" sz="1350" kern="1200" dirty="0">
                          <a:solidFill>
                            <a:schemeClr val="tx1"/>
                          </a:solidFill>
                          <a:latin typeface="メイリオ" panose="020B0604030504040204" pitchFamily="50" charset="-128"/>
                          <a:ea typeface="メイリオ" panose="020B0604030504040204" pitchFamily="50" charset="-128"/>
                          <a:cs typeface="+mn-cs"/>
                        </a:rPr>
                        <a:t>1,900</a:t>
                      </a:r>
                      <a:r>
                        <a:rPr kumimoji="1" lang="ja-JP" altLang="en-US" sz="1050" kern="1200" dirty="0">
                          <a:solidFill>
                            <a:schemeClr val="tx1"/>
                          </a:solidFill>
                          <a:latin typeface="メイリオ" panose="020B0604030504040204" pitchFamily="50" charset="-128"/>
                          <a:ea typeface="メイリオ" panose="020B0604030504040204" pitchFamily="50" charset="-128"/>
                          <a:cs typeface="+mn-cs"/>
                        </a:rPr>
                        <a:t>人</a:t>
                      </a:r>
                      <a:r>
                        <a:rPr kumimoji="1" lang="en-US" altLang="ja-JP" sz="1050" kern="1200" dirty="0">
                          <a:solidFill>
                            <a:schemeClr val="tx1"/>
                          </a:solidFill>
                          <a:latin typeface="メイリオ" panose="020B0604030504040204" pitchFamily="50" charset="-128"/>
                          <a:ea typeface="メイリオ" panose="020B0604030504040204" pitchFamily="50" charset="-128"/>
                          <a:cs typeface="+mn-cs"/>
                        </a:rPr>
                        <a:t>/</a:t>
                      </a:r>
                      <a:r>
                        <a:rPr kumimoji="1" lang="ja-JP" altLang="en-US" sz="1050" kern="1200" dirty="0">
                          <a:solidFill>
                            <a:schemeClr val="tx1"/>
                          </a:solidFill>
                          <a:latin typeface="メイリオ" panose="020B0604030504040204" pitchFamily="50" charset="-128"/>
                          <a:ea typeface="メイリオ" panose="020B0604030504040204" pitchFamily="50" charset="-128"/>
                          <a:cs typeface="+mn-cs"/>
                        </a:rPr>
                        <a:t>年</a:t>
                      </a:r>
                    </a:p>
                  </a:txBody>
                  <a:tcPr anchor="ctr"/>
                </a:tc>
                <a:tc>
                  <a:txBody>
                    <a:bodyPr/>
                    <a:lstStyle/>
                    <a:p>
                      <a:pPr marL="0" algn="r" defTabSz="685800" rtl="0" eaLnBrk="1" latinLnBrk="0" hangingPunct="1"/>
                      <a:r>
                        <a:rPr kumimoji="1" lang="en-US" altLang="ja-JP" sz="1350" kern="1200" dirty="0">
                          <a:solidFill>
                            <a:schemeClr val="tx1"/>
                          </a:solidFill>
                          <a:latin typeface="メイリオ" panose="020B0604030504040204" pitchFamily="50" charset="-128"/>
                          <a:ea typeface="メイリオ" panose="020B0604030504040204" pitchFamily="50" charset="-128"/>
                          <a:cs typeface="+mn-cs"/>
                        </a:rPr>
                        <a:t>2,300</a:t>
                      </a:r>
                      <a:r>
                        <a:rPr kumimoji="1" lang="ja-JP" altLang="en-US" sz="1050" kern="1200" dirty="0">
                          <a:solidFill>
                            <a:schemeClr val="tx1"/>
                          </a:solidFill>
                          <a:latin typeface="メイリオ" panose="020B0604030504040204" pitchFamily="50" charset="-128"/>
                          <a:ea typeface="メイリオ" panose="020B0604030504040204" pitchFamily="50" charset="-128"/>
                          <a:cs typeface="+mn-cs"/>
                        </a:rPr>
                        <a:t>人</a:t>
                      </a:r>
                      <a:r>
                        <a:rPr kumimoji="1" lang="en-US" altLang="ja-JP" sz="1050" kern="1200" dirty="0">
                          <a:solidFill>
                            <a:schemeClr val="tx1"/>
                          </a:solidFill>
                          <a:latin typeface="メイリオ" panose="020B0604030504040204" pitchFamily="50" charset="-128"/>
                          <a:ea typeface="メイリオ" panose="020B0604030504040204" pitchFamily="50" charset="-128"/>
                          <a:cs typeface="+mn-cs"/>
                        </a:rPr>
                        <a:t>/</a:t>
                      </a:r>
                      <a:r>
                        <a:rPr kumimoji="1" lang="ja-JP" altLang="en-US" sz="1050" kern="1200" dirty="0">
                          <a:solidFill>
                            <a:schemeClr val="tx1"/>
                          </a:solidFill>
                          <a:latin typeface="メイリオ" panose="020B0604030504040204" pitchFamily="50" charset="-128"/>
                          <a:ea typeface="メイリオ" panose="020B0604030504040204" pitchFamily="50" charset="-128"/>
                          <a:cs typeface="+mn-cs"/>
                        </a:rPr>
                        <a:t>年</a:t>
                      </a:r>
                    </a:p>
                  </a:txBody>
                  <a:tcPr anchor="ctr"/>
                </a:tc>
                <a:tc>
                  <a:txBody>
                    <a:bodyPr/>
                    <a:lstStyle/>
                    <a:p>
                      <a:pPr marL="0" algn="r" defTabSz="685800" rtl="0" eaLnBrk="1" latinLnBrk="0" hangingPunct="1"/>
                      <a:r>
                        <a:rPr kumimoji="1" lang="en-US" altLang="ja-JP" sz="1350" kern="1200" dirty="0">
                          <a:solidFill>
                            <a:schemeClr val="tx1"/>
                          </a:solidFill>
                          <a:latin typeface="メイリオ" panose="020B0604030504040204" pitchFamily="50" charset="-128"/>
                          <a:ea typeface="メイリオ" panose="020B0604030504040204" pitchFamily="50" charset="-128"/>
                          <a:cs typeface="+mn-cs"/>
                        </a:rPr>
                        <a:t>2,600</a:t>
                      </a:r>
                      <a:r>
                        <a:rPr kumimoji="1" lang="ja-JP" altLang="en-US" sz="1050" kern="1200" dirty="0">
                          <a:solidFill>
                            <a:schemeClr val="tx1"/>
                          </a:solidFill>
                          <a:latin typeface="メイリオ" panose="020B0604030504040204" pitchFamily="50" charset="-128"/>
                          <a:ea typeface="メイリオ" panose="020B0604030504040204" pitchFamily="50" charset="-128"/>
                          <a:cs typeface="+mn-cs"/>
                        </a:rPr>
                        <a:t>人</a:t>
                      </a:r>
                      <a:r>
                        <a:rPr kumimoji="1" lang="en-US" altLang="ja-JP" sz="1050" kern="1200" dirty="0">
                          <a:solidFill>
                            <a:schemeClr val="tx1"/>
                          </a:solidFill>
                          <a:latin typeface="メイリオ" panose="020B0604030504040204" pitchFamily="50" charset="-128"/>
                          <a:ea typeface="メイリオ" panose="020B0604030504040204" pitchFamily="50" charset="-128"/>
                          <a:cs typeface="+mn-cs"/>
                        </a:rPr>
                        <a:t>/</a:t>
                      </a:r>
                      <a:r>
                        <a:rPr kumimoji="1" lang="ja-JP" altLang="en-US" sz="1050" kern="1200" dirty="0">
                          <a:solidFill>
                            <a:schemeClr val="tx1"/>
                          </a:solidFill>
                          <a:latin typeface="メイリオ" panose="020B0604030504040204" pitchFamily="50" charset="-128"/>
                          <a:ea typeface="メイリオ" panose="020B0604030504040204" pitchFamily="50" charset="-128"/>
                          <a:cs typeface="+mn-cs"/>
                        </a:rPr>
                        <a:t>年</a:t>
                      </a:r>
                      <a:endParaRPr kumimoji="1" lang="en-US" altLang="ja-JP" sz="1050" kern="1200" dirty="0">
                        <a:solidFill>
                          <a:schemeClr val="tx1"/>
                        </a:solidFill>
                        <a:latin typeface="メイリオ" panose="020B0604030504040204" pitchFamily="50" charset="-128"/>
                        <a:ea typeface="メイリオ" panose="020B0604030504040204" pitchFamily="50" charset="-128"/>
                        <a:cs typeface="+mn-cs"/>
                      </a:endParaRPr>
                    </a:p>
                  </a:txBody>
                  <a:tcPr anchor="ctr"/>
                </a:tc>
                <a:extLst>
                  <a:ext uri="{0D108BD9-81ED-4DB2-BD59-A6C34878D82A}">
                    <a16:rowId xmlns:a16="http://schemas.microsoft.com/office/drawing/2014/main" val="2799394630"/>
                  </a:ext>
                </a:extLst>
              </a:tr>
            </a:tbl>
          </a:graphicData>
        </a:graphic>
      </p:graphicFrame>
      <p:grpSp>
        <p:nvGrpSpPr>
          <p:cNvPr id="9" name="グループ化 8"/>
          <p:cNvGrpSpPr/>
          <p:nvPr/>
        </p:nvGrpSpPr>
        <p:grpSpPr>
          <a:xfrm>
            <a:off x="2073240" y="2873599"/>
            <a:ext cx="3031370" cy="507087"/>
            <a:chOff x="2068307" y="2596475"/>
            <a:chExt cx="3031370" cy="307211"/>
          </a:xfrm>
        </p:grpSpPr>
        <p:sp>
          <p:nvSpPr>
            <p:cNvPr id="2" name="ホームベース 1"/>
            <p:cNvSpPr/>
            <p:nvPr/>
          </p:nvSpPr>
          <p:spPr>
            <a:xfrm>
              <a:off x="2091928" y="2596475"/>
              <a:ext cx="3007749" cy="282022"/>
            </a:xfrm>
            <a:prstGeom prst="homePlate">
              <a:avLst/>
            </a:prstGeom>
            <a:solidFill>
              <a:srgbClr val="92D0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 name="正方形/長方形 9"/>
            <p:cNvSpPr/>
            <p:nvPr/>
          </p:nvSpPr>
          <p:spPr>
            <a:xfrm>
              <a:off x="2068307" y="2607625"/>
              <a:ext cx="3007749" cy="296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メイリオ" panose="020B0604030504040204" pitchFamily="50" charset="-128"/>
                  <a:ea typeface="メイリオ" panose="020B0604030504040204" pitchFamily="50" charset="-128"/>
                </a:rPr>
                <a:t>就労の安定　</a:t>
              </a:r>
              <a:r>
                <a:rPr lang="en-US" altLang="ja-JP" dirty="0">
                  <a:solidFill>
                    <a:schemeClr val="tx1"/>
                  </a:solidFill>
                  <a:latin typeface="メイリオ" panose="020B0604030504040204" pitchFamily="50" charset="-128"/>
                  <a:ea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rPr>
                <a:t>成果指標</a:t>
              </a:r>
              <a:r>
                <a:rPr lang="en-US" altLang="ja-JP" dirty="0">
                  <a:solidFill>
                    <a:schemeClr val="tx1"/>
                  </a:solidFill>
                  <a:latin typeface="メイリオ" panose="020B0604030504040204" pitchFamily="50" charset="-128"/>
                  <a:ea typeface="メイリオ" panose="020B0604030504040204" pitchFamily="50" charset="-128"/>
                </a:rPr>
                <a:t>】</a:t>
              </a:r>
              <a:endParaRPr lang="ja-JP" altLang="en-US" dirty="0">
                <a:solidFill>
                  <a:schemeClr val="tx1"/>
                </a:solidFill>
                <a:latin typeface="メイリオ" panose="020B0604030504040204" pitchFamily="50" charset="-128"/>
                <a:ea typeface="メイリオ" panose="020B0604030504040204" pitchFamily="50" charset="-128"/>
              </a:endParaRPr>
            </a:p>
          </p:txBody>
        </p:sp>
      </p:grpSp>
      <p:sp>
        <p:nvSpPr>
          <p:cNvPr id="3" name="二等辺三角形 2"/>
          <p:cNvSpPr/>
          <p:nvPr/>
        </p:nvSpPr>
        <p:spPr>
          <a:xfrm rot="5400000">
            <a:off x="392401" y="-390559"/>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95835" y="126713"/>
            <a:ext cx="72008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3000" dirty="0">
                <a:latin typeface="メイリオ" panose="020B0604030504040204" pitchFamily="50" charset="-128"/>
                <a:ea typeface="メイリオ" panose="020B0604030504040204" pitchFamily="50" charset="-128"/>
              </a:rPr>
              <a:t>01</a:t>
            </a:r>
            <a:endParaRPr kumimoji="1" lang="ja-JP" altLang="en-US" sz="3000" dirty="0">
              <a:latin typeface="メイリオ" panose="020B0604030504040204" pitchFamily="50" charset="-128"/>
              <a:ea typeface="メイリオ" panose="020B0604030504040204" pitchFamily="50" charset="-128"/>
            </a:endParaRPr>
          </a:p>
        </p:txBody>
      </p:sp>
      <p:sp>
        <p:nvSpPr>
          <p:cNvPr id="28" name="二等辺三角形 27"/>
          <p:cNvSpPr/>
          <p:nvPr/>
        </p:nvSpPr>
        <p:spPr>
          <a:xfrm rot="16200000">
            <a:off x="390557" y="5342695"/>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971600" y="6499927"/>
            <a:ext cx="936104" cy="261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メイリオ" panose="020B0604030504040204" pitchFamily="50" charset="-128"/>
                <a:ea typeface="メイリオ" panose="020B0604030504040204" pitchFamily="50" charset="-128"/>
              </a:rPr>
              <a:t>３ </a:t>
            </a:r>
            <a:r>
              <a:rPr lang="en-US" altLang="ja-JP" sz="1600" dirty="0">
                <a:solidFill>
                  <a:schemeClr val="tx1"/>
                </a:solidFill>
                <a:latin typeface="メイリオ" panose="020B0604030504040204" pitchFamily="50" charset="-128"/>
                <a:ea typeface="メイリオ" panose="020B0604030504040204" pitchFamily="50" charset="-128"/>
              </a:rPr>
              <a:t>/ 19</a:t>
            </a:r>
            <a:endParaRPr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22" name="正方形/長方形 21"/>
          <p:cNvSpPr/>
          <p:nvPr/>
        </p:nvSpPr>
        <p:spPr>
          <a:xfrm>
            <a:off x="1996299" y="57264"/>
            <a:ext cx="6980202" cy="419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50" dirty="0">
                <a:solidFill>
                  <a:schemeClr val="tx1"/>
                </a:solidFill>
                <a:latin typeface="メイリオ" panose="020B0604030504040204" pitchFamily="50" charset="-128"/>
                <a:ea typeface="メイリオ" panose="020B0604030504040204" pitchFamily="50" charset="-128"/>
              </a:rPr>
              <a:t>～「はたらく」を支援する ～　</a:t>
            </a:r>
            <a:endParaRPr lang="en-US" altLang="ja-JP" sz="1550" dirty="0">
              <a:solidFill>
                <a:schemeClr val="tx1"/>
              </a:solidFill>
              <a:latin typeface="メイリオ" panose="020B0604030504040204" pitchFamily="50" charset="-128"/>
              <a:ea typeface="メイリオ" panose="020B0604030504040204" pitchFamily="50" charset="-128"/>
            </a:endParaRPr>
          </a:p>
        </p:txBody>
      </p:sp>
      <p:sp>
        <p:nvSpPr>
          <p:cNvPr id="25" name="正方形/長方形 24"/>
          <p:cNvSpPr/>
          <p:nvPr/>
        </p:nvSpPr>
        <p:spPr>
          <a:xfrm>
            <a:off x="1979712" y="260648"/>
            <a:ext cx="6980202" cy="47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メイリオ" panose="020B0604030504040204" pitchFamily="50" charset="-128"/>
                <a:ea typeface="メイリオ" panose="020B0604030504040204" pitchFamily="50" charset="-128"/>
              </a:rPr>
              <a:t>多彩なチャレンジができるまちの就労支援の拠点をめざして</a:t>
            </a:r>
          </a:p>
        </p:txBody>
      </p:sp>
      <p:sp>
        <p:nvSpPr>
          <p:cNvPr id="26" name="正方形/長方形 25"/>
          <p:cNvSpPr/>
          <p:nvPr/>
        </p:nvSpPr>
        <p:spPr>
          <a:xfrm>
            <a:off x="2123727" y="692696"/>
            <a:ext cx="6840761" cy="1929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dirty="0">
                <a:solidFill>
                  <a:schemeClr val="tx1"/>
                </a:solidFill>
                <a:latin typeface="メイリオ" panose="020B0604030504040204" pitchFamily="50" charset="-128"/>
                <a:ea typeface="メイリオ" panose="020B0604030504040204" pitchFamily="50" charset="-128"/>
              </a:rPr>
              <a:t>  あい</a:t>
            </a:r>
            <a:r>
              <a:rPr lang="ja-JP" altLang="en-US" sz="1400" dirty="0" err="1">
                <a:solidFill>
                  <a:schemeClr val="tx1"/>
                </a:solidFill>
                <a:latin typeface="メイリオ" panose="020B0604030504040204" pitchFamily="50" charset="-128"/>
                <a:ea typeface="メイリオ" panose="020B0604030504040204" pitchFamily="50" charset="-128"/>
              </a:rPr>
              <a:t>りん</a:t>
            </a:r>
            <a:r>
              <a:rPr lang="ja-JP" altLang="en-US" sz="1400" dirty="0">
                <a:solidFill>
                  <a:schemeClr val="tx1"/>
                </a:solidFill>
                <a:latin typeface="メイリオ" panose="020B0604030504040204" pitchFamily="50" charset="-128"/>
                <a:ea typeface="メイリオ" panose="020B0604030504040204" pitchFamily="50" charset="-128"/>
              </a:rPr>
              <a:t>地域が再チャレンジできるまちとして機能するため、就労支援の拠点としての役割を果たすことをめざし、以下の目標に向け、成果指標をたて、取り組んできた。</a:t>
            </a:r>
          </a:p>
        </p:txBody>
      </p:sp>
      <p:sp>
        <p:nvSpPr>
          <p:cNvPr id="29" name="正方形/長方形 28"/>
          <p:cNvSpPr/>
          <p:nvPr/>
        </p:nvSpPr>
        <p:spPr>
          <a:xfrm>
            <a:off x="2137667" y="1377263"/>
            <a:ext cx="3370437" cy="1090837"/>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dirty="0">
                <a:solidFill>
                  <a:schemeClr val="tx1"/>
                </a:solidFill>
                <a:latin typeface="メイリオ" panose="020B0604030504040204" pitchFamily="50" charset="-128"/>
                <a:ea typeface="メイリオ" panose="020B0604030504040204" pitchFamily="50" charset="-128"/>
              </a:rPr>
              <a:t>日雇労働の職業紹介機関に留まることなく、労働者ニーズの多様化と業界側のマーケットニーズに応じて、一人でも多くの労働者が安定就労へ転換するため、あいりん地域の労働</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者支援機関の拠点へと発展していく。</a:t>
            </a:r>
          </a:p>
        </p:txBody>
      </p:sp>
      <p:sp>
        <p:nvSpPr>
          <p:cNvPr id="30" name="正方形/長方形 29"/>
          <p:cNvSpPr/>
          <p:nvPr/>
        </p:nvSpPr>
        <p:spPr>
          <a:xfrm>
            <a:off x="5508104" y="1377263"/>
            <a:ext cx="3366008" cy="1090837"/>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dirty="0">
                <a:solidFill>
                  <a:schemeClr val="tx1"/>
                </a:solidFill>
                <a:latin typeface="メイリオ" panose="020B0604030504040204" pitchFamily="50" charset="-128"/>
                <a:ea typeface="メイリオ" panose="020B0604030504040204" pitchFamily="50" charset="-128"/>
              </a:rPr>
              <a:t>就労ニーズへのマッチングと安定就労への支援を柱とし、建設業において不足している技能労働者の育成、技能育成による新規職域へ</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のマッチング、日雇労働者の高齢化対策と</a:t>
            </a:r>
            <a:endParaRPr lang="en-US" altLang="ja-JP" sz="1200" dirty="0">
              <a:solidFill>
                <a:schemeClr val="tx1"/>
              </a:solidFill>
              <a:latin typeface="メイリオ" panose="020B0604030504040204" pitchFamily="50" charset="-128"/>
              <a:ea typeface="メイリオ" panose="020B0604030504040204" pitchFamily="50" charset="-128"/>
            </a:endParaRPr>
          </a:p>
          <a:p>
            <a:pPr algn="ctr"/>
            <a:r>
              <a:rPr lang="ja-JP" altLang="en-US" sz="1200" dirty="0">
                <a:solidFill>
                  <a:schemeClr val="tx1"/>
                </a:solidFill>
                <a:latin typeface="メイリオ" panose="020B0604030504040204" pitchFamily="50" charset="-128"/>
                <a:ea typeface="メイリオ" panose="020B0604030504040204" pitchFamily="50" charset="-128"/>
              </a:rPr>
              <a:t>して短時間の就労可能な 就労先を拡大する。</a:t>
            </a:r>
          </a:p>
        </p:txBody>
      </p:sp>
      <p:sp>
        <p:nvSpPr>
          <p:cNvPr id="7" name="テキスト ボックス 6"/>
          <p:cNvSpPr txBox="1"/>
          <p:nvPr/>
        </p:nvSpPr>
        <p:spPr>
          <a:xfrm>
            <a:off x="2096861" y="5086221"/>
            <a:ext cx="6847393" cy="1615827"/>
          </a:xfrm>
          <a:prstGeom prst="rect">
            <a:avLst/>
          </a:prstGeom>
          <a:noFill/>
        </p:spPr>
        <p:txBody>
          <a:bodyPr wrap="square" rtlCol="0">
            <a:spAutoFit/>
          </a:bodyPr>
          <a:lstStyle/>
          <a:p>
            <a:r>
              <a:rPr lang="ja-JP" altLang="en-US" sz="1100" dirty="0">
                <a:solidFill>
                  <a:srgbClr val="FF0000"/>
                </a:solidFill>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&lt;</a:t>
            </a:r>
            <a:r>
              <a:rPr lang="ja-JP" altLang="en-US" sz="1100" dirty="0">
                <a:latin typeface="メイリオ" panose="020B0604030504040204" pitchFamily="50" charset="-128"/>
                <a:ea typeface="メイリオ" panose="020B0604030504040204" pitchFamily="50" charset="-128"/>
              </a:rPr>
              <a:t> 振り返り</a:t>
            </a:r>
            <a:r>
              <a:rPr lang="en-US" altLang="ja-JP" sz="1100" dirty="0">
                <a:latin typeface="メイリオ" panose="020B0604030504040204" pitchFamily="50" charset="-128"/>
                <a:ea typeface="メイリオ" panose="020B0604030504040204" pitchFamily="50" charset="-128"/>
              </a:rPr>
              <a:t> &gt;</a:t>
            </a:r>
          </a:p>
          <a:p>
            <a:r>
              <a:rPr lang="ja-JP" altLang="en-US" sz="1100" dirty="0">
                <a:latin typeface="メイリオ" panose="020B0604030504040204" pitchFamily="50" charset="-128"/>
                <a:ea typeface="メイリオ" panose="020B0604030504040204" pitchFamily="50" charset="-128"/>
              </a:rPr>
              <a:t>　　日雇求人の安定就労へのステップとして、１日単位の就労（現金求人）ではなく、宿舎が完備された　</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週単位の窓口（契約）求人のうち、「雇用条件が向上した」窓口（契約）紹介の増を目標に掲げたが、　</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週単位の窓口（契約）求人・紹介による宿舎での拘束を嫌い通勤（</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日</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日の現金求人）を望む労働者の</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傾向は依然根強く</a:t>
            </a:r>
            <a:r>
              <a:rPr lang="en-US" altLang="ja-JP" sz="1100" dirty="0">
                <a:latin typeface="メイリオ" panose="020B0604030504040204" pitchFamily="50" charset="-128"/>
                <a:ea typeface="メイリオ" panose="020B0604030504040204" pitchFamily="50" charset="-128"/>
              </a:rPr>
              <a:t>2025</a:t>
            </a:r>
            <a:r>
              <a:rPr lang="ja-JP" altLang="en-US" sz="1100" dirty="0">
                <a:latin typeface="メイリオ" panose="020B0604030504040204" pitchFamily="50" charset="-128"/>
                <a:ea typeface="メイリオ" panose="020B0604030504040204" pitchFamily="50" charset="-128"/>
              </a:rPr>
              <a:t>年度も目標値に至らない見込み。</a:t>
            </a:r>
          </a:p>
          <a:p>
            <a:r>
              <a:rPr lang="ja-JP" altLang="en-US" sz="1100" dirty="0">
                <a:latin typeface="メイリオ" panose="020B0604030504040204" pitchFamily="50" charset="-128"/>
                <a:ea typeface="メイリオ" panose="020B0604030504040204" pitchFamily="50" charset="-128"/>
              </a:rPr>
              <a:t>　　なお、一方で、人材不足による人材確保を望む事業者は増え、宿舎環境の充実も進んでおり、窓口</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（契約）求人数やそのうちの明らかに雇用条件が向上した窓口（契約）求人数も一定確保できている状</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況である。上記を踏まえ、今後の目標値とはしないが、引き続き、明らかに雇用条件が向上した窓口</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契</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約</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求人を求職者にアピールし紹介数の増加を図っていく。</a:t>
            </a:r>
          </a:p>
        </p:txBody>
      </p:sp>
    </p:spTree>
    <p:extLst>
      <p:ext uri="{BB962C8B-B14F-4D97-AF65-F5344CB8AC3E}">
        <p14:creationId xmlns:p14="http://schemas.microsoft.com/office/powerpoint/2010/main" val="276282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1907704"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メイリオ" panose="020B0604030504040204" pitchFamily="50" charset="-128"/>
                <a:ea typeface="メイリオ" panose="020B0604030504040204" pitchFamily="50" charset="-128"/>
              </a:rPr>
              <a:t>　</a:t>
            </a:r>
            <a:r>
              <a:rPr lang="en-US" altLang="ja-JP" sz="1600" b="1" dirty="0">
                <a:solidFill>
                  <a:schemeClr val="tx1"/>
                </a:solidFill>
                <a:latin typeface="メイリオ" panose="020B0604030504040204" pitchFamily="50" charset="-128"/>
                <a:ea typeface="メイリオ" panose="020B0604030504040204" pitchFamily="50" charset="-128"/>
              </a:rPr>
              <a:t>2021</a:t>
            </a:r>
            <a:r>
              <a:rPr lang="ja-JP" altLang="ja-JP" sz="1600" b="1" dirty="0">
                <a:solidFill>
                  <a:schemeClr val="tx1"/>
                </a:solidFill>
                <a:latin typeface="メイリオ" panose="020B0604030504040204" pitchFamily="50" charset="-128"/>
                <a:ea typeface="メイリオ" panose="020B0604030504040204" pitchFamily="50" charset="-128"/>
              </a:rPr>
              <a:t>～</a:t>
            </a: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r>
              <a:rPr lang="ja-JP" altLang="en-US" sz="1600" b="1" dirty="0">
                <a:solidFill>
                  <a:schemeClr val="tx1"/>
                </a:solidFill>
                <a:latin typeface="メイリオ" panose="020B0604030504040204" pitchFamily="50" charset="-128"/>
                <a:ea typeface="メイリオ" panose="020B0604030504040204" pitchFamily="50" charset="-128"/>
              </a:rPr>
              <a:t>　</a:t>
            </a:r>
            <a:r>
              <a:rPr lang="en-US" altLang="ja-JP" sz="1600" b="1" dirty="0">
                <a:solidFill>
                  <a:schemeClr val="tx1"/>
                </a:solidFill>
                <a:latin typeface="メイリオ" panose="020B0604030504040204" pitchFamily="50" charset="-128"/>
                <a:ea typeface="メイリオ" panose="020B0604030504040204" pitchFamily="50" charset="-128"/>
              </a:rPr>
              <a:t>2025</a:t>
            </a:r>
            <a:r>
              <a:rPr lang="ja-JP" altLang="ja-JP" sz="1600" b="1" dirty="0">
                <a:solidFill>
                  <a:schemeClr val="tx1"/>
                </a:solidFill>
                <a:latin typeface="メイリオ" panose="020B0604030504040204" pitchFamily="50" charset="-128"/>
                <a:ea typeface="メイリオ" panose="020B0604030504040204" pitchFamily="50" charset="-128"/>
              </a:rPr>
              <a:t>年度</a:t>
            </a: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r>
              <a:rPr lang="ja-JP" altLang="en-US" sz="1600" b="1" dirty="0">
                <a:solidFill>
                  <a:schemeClr val="tx1"/>
                </a:solidFill>
                <a:latin typeface="メイリオ" panose="020B0604030504040204" pitchFamily="50" charset="-128"/>
                <a:ea typeface="メイリオ" panose="020B0604030504040204" pitchFamily="50" charset="-128"/>
              </a:rPr>
              <a:t>中期運営方針</a:t>
            </a: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r>
              <a:rPr lang="ja-JP" altLang="en-US" sz="1600" b="1" dirty="0">
                <a:solidFill>
                  <a:schemeClr val="tx1"/>
                </a:solidFill>
                <a:latin typeface="メイリオ" panose="020B0604030504040204" pitchFamily="50" charset="-128"/>
                <a:ea typeface="メイリオ" panose="020B0604030504040204" pitchFamily="50" charset="-128"/>
              </a:rPr>
              <a:t>目標の達成状況</a:t>
            </a: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ja-JP" altLang="en-US" sz="1600" b="1" dirty="0">
              <a:latin typeface="メイリオ" panose="020B0604030504040204" pitchFamily="50" charset="-128"/>
              <a:ea typeface="メイリオ"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568805885"/>
              </p:ext>
            </p:extLst>
          </p:nvPr>
        </p:nvGraphicFramePr>
        <p:xfrm>
          <a:off x="2123728" y="2861777"/>
          <a:ext cx="6588000" cy="189738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4121611323"/>
                    </a:ext>
                  </a:extLst>
                </a:gridCol>
                <a:gridCol w="1188000">
                  <a:extLst>
                    <a:ext uri="{9D8B030D-6E8A-4147-A177-3AD203B41FA5}">
                      <a16:colId xmlns:a16="http://schemas.microsoft.com/office/drawing/2014/main" val="3122657104"/>
                    </a:ext>
                  </a:extLst>
                </a:gridCol>
                <a:gridCol w="1188000">
                  <a:extLst>
                    <a:ext uri="{9D8B030D-6E8A-4147-A177-3AD203B41FA5}">
                      <a16:colId xmlns:a16="http://schemas.microsoft.com/office/drawing/2014/main" val="2226121591"/>
                    </a:ext>
                  </a:extLst>
                </a:gridCol>
                <a:gridCol w="1188000">
                  <a:extLst>
                    <a:ext uri="{9D8B030D-6E8A-4147-A177-3AD203B41FA5}">
                      <a16:colId xmlns:a16="http://schemas.microsoft.com/office/drawing/2014/main" val="562039396"/>
                    </a:ext>
                  </a:extLst>
                </a:gridCol>
                <a:gridCol w="1188000">
                  <a:extLst>
                    <a:ext uri="{9D8B030D-6E8A-4147-A177-3AD203B41FA5}">
                      <a16:colId xmlns:a16="http://schemas.microsoft.com/office/drawing/2014/main" val="511055299"/>
                    </a:ext>
                  </a:extLst>
                </a:gridCol>
                <a:gridCol w="1188000">
                  <a:extLst>
                    <a:ext uri="{9D8B030D-6E8A-4147-A177-3AD203B41FA5}">
                      <a16:colId xmlns:a16="http://schemas.microsoft.com/office/drawing/2014/main" val="1432594351"/>
                    </a:ext>
                  </a:extLst>
                </a:gridCol>
              </a:tblGrid>
              <a:tr h="245016">
                <a:tc>
                  <a:txBody>
                    <a:bodyPr/>
                    <a:lstStyle/>
                    <a:p>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dirty="0">
                          <a:latin typeface="メイリオ" panose="020B0604030504040204" pitchFamily="50" charset="-128"/>
                          <a:ea typeface="メイリオ" panose="020B0604030504040204" pitchFamily="50" charset="-128"/>
                        </a:rPr>
                        <a:t>2021</a:t>
                      </a:r>
                      <a:r>
                        <a:rPr kumimoji="1" lang="ja-JP" altLang="en-US" sz="1050" dirty="0">
                          <a:latin typeface="メイリオ" panose="020B0604030504040204" pitchFamily="50" charset="-128"/>
                          <a:ea typeface="メイリオ" panose="020B0604030504040204" pitchFamily="50" charset="-128"/>
                        </a:rPr>
                        <a:t>年度</a:t>
                      </a:r>
                    </a:p>
                  </a:txBody>
                  <a:tcPr anchor="ctr"/>
                </a:tc>
                <a:tc>
                  <a:txBody>
                    <a:bodyPr/>
                    <a:lstStyle/>
                    <a:p>
                      <a:pPr algn="ctr"/>
                      <a:r>
                        <a:rPr kumimoji="1" lang="en-US" altLang="ja-JP" dirty="0">
                          <a:latin typeface="メイリオ" panose="020B0604030504040204" pitchFamily="50" charset="-128"/>
                          <a:ea typeface="メイリオ" panose="020B0604030504040204" pitchFamily="50" charset="-128"/>
                        </a:rPr>
                        <a:t>2022</a:t>
                      </a:r>
                      <a:r>
                        <a:rPr kumimoji="1" lang="ja-JP" altLang="en-US" sz="1050" dirty="0">
                          <a:latin typeface="メイリオ" panose="020B0604030504040204" pitchFamily="50" charset="-128"/>
                          <a:ea typeface="メイリオ" panose="020B0604030504040204" pitchFamily="50" charset="-128"/>
                        </a:rPr>
                        <a:t>年度</a:t>
                      </a:r>
                    </a:p>
                  </a:txBody>
                  <a:tcPr anchor="ctr"/>
                </a:tc>
                <a:tc>
                  <a:txBody>
                    <a:bodyPr/>
                    <a:lstStyle/>
                    <a:p>
                      <a:pPr algn="ctr"/>
                      <a:r>
                        <a:rPr kumimoji="1" lang="en-US" altLang="ja-JP" dirty="0">
                          <a:latin typeface="メイリオ" panose="020B0604030504040204" pitchFamily="50" charset="-128"/>
                          <a:ea typeface="メイリオ" panose="020B0604030504040204" pitchFamily="50" charset="-128"/>
                        </a:rPr>
                        <a:t>2023</a:t>
                      </a:r>
                      <a:r>
                        <a:rPr kumimoji="1" lang="ja-JP" altLang="en-US" sz="1050" dirty="0">
                          <a:latin typeface="メイリオ" panose="020B0604030504040204" pitchFamily="50" charset="-128"/>
                          <a:ea typeface="メイリオ" panose="020B0604030504040204" pitchFamily="50" charset="-128"/>
                        </a:rPr>
                        <a:t>年度</a:t>
                      </a:r>
                    </a:p>
                  </a:txBody>
                  <a:tcPr anchor="ctr"/>
                </a:tc>
                <a:tc>
                  <a:txBody>
                    <a:bodyPr/>
                    <a:lstStyle/>
                    <a:p>
                      <a:pPr algn="ctr"/>
                      <a:r>
                        <a:rPr kumimoji="1" lang="en-US" altLang="ja-JP" dirty="0">
                          <a:latin typeface="メイリオ" panose="020B0604030504040204" pitchFamily="50" charset="-128"/>
                          <a:ea typeface="メイリオ" panose="020B0604030504040204" pitchFamily="50" charset="-128"/>
                        </a:rPr>
                        <a:t>2024</a:t>
                      </a:r>
                      <a:r>
                        <a:rPr kumimoji="1" lang="ja-JP" altLang="en-US" sz="1050" dirty="0">
                          <a:latin typeface="メイリオ" panose="020B0604030504040204" pitchFamily="50" charset="-128"/>
                          <a:ea typeface="メイリオ" panose="020B0604030504040204" pitchFamily="50" charset="-128"/>
                        </a:rPr>
                        <a:t>年度</a:t>
                      </a:r>
                    </a:p>
                  </a:txBody>
                  <a:tcPr anchor="ctr"/>
                </a:tc>
                <a:tc>
                  <a:txBody>
                    <a:bodyPr/>
                    <a:lstStyle/>
                    <a:p>
                      <a:pPr algn="ctr"/>
                      <a:r>
                        <a:rPr kumimoji="1" lang="en-US" altLang="ja-JP" dirty="0">
                          <a:latin typeface="メイリオ" panose="020B0604030504040204" pitchFamily="50" charset="-128"/>
                          <a:ea typeface="メイリオ" panose="020B0604030504040204" pitchFamily="50" charset="-128"/>
                        </a:rPr>
                        <a:t>2025</a:t>
                      </a:r>
                      <a:r>
                        <a:rPr kumimoji="1" lang="ja-JP" altLang="en-US" sz="1050" dirty="0">
                          <a:latin typeface="メイリオ" panose="020B0604030504040204" pitchFamily="50" charset="-128"/>
                          <a:ea typeface="メイリオ" panose="020B0604030504040204" pitchFamily="50" charset="-128"/>
                        </a:rPr>
                        <a:t>年度</a:t>
                      </a:r>
                    </a:p>
                  </a:txBody>
                  <a:tcPr anchor="ctr"/>
                </a:tc>
                <a:extLst>
                  <a:ext uri="{0D108BD9-81ED-4DB2-BD59-A6C34878D82A}">
                    <a16:rowId xmlns:a16="http://schemas.microsoft.com/office/drawing/2014/main" val="3250511336"/>
                  </a:ext>
                </a:extLst>
              </a:tr>
              <a:tr h="297040">
                <a:tc>
                  <a:txBody>
                    <a:bodyPr/>
                    <a:lstStyle/>
                    <a:p>
                      <a:r>
                        <a:rPr kumimoji="1" lang="ja-JP" altLang="en-US" sz="1100" dirty="0">
                          <a:latin typeface="メイリオ" panose="020B0604030504040204" pitchFamily="50" charset="-128"/>
                          <a:ea typeface="メイリオ" panose="020B0604030504040204" pitchFamily="50" charset="-128"/>
                        </a:rPr>
                        <a:t>実績値</a:t>
                      </a:r>
                      <a:endParaRPr kumimoji="1" lang="en-US" altLang="ja-JP" sz="1100" dirty="0">
                        <a:latin typeface="メイリオ" panose="020B0604030504040204" pitchFamily="50" charset="-128"/>
                        <a:ea typeface="メイリオ" panose="020B0604030504040204" pitchFamily="50" charset="-128"/>
                      </a:endParaRPr>
                    </a:p>
                    <a:p>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累計</a:t>
                      </a:r>
                      <a:r>
                        <a:rPr kumimoji="1" lang="en-US" altLang="ja-JP" sz="1100" dirty="0">
                          <a:latin typeface="メイリオ" panose="020B0604030504040204" pitchFamily="50" charset="-128"/>
                          <a:ea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endParaRPr>
                    </a:p>
                  </a:txBody>
                  <a:tcPr anchor="ct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5</a:t>
                      </a:r>
                      <a:r>
                        <a:rPr kumimoji="1" lang="ja-JP" altLang="en-US" sz="1050" dirty="0">
                          <a:solidFill>
                            <a:schemeClr val="tx1"/>
                          </a:solidFill>
                          <a:latin typeface="メイリオ" panose="020B0604030504040204" pitchFamily="50" charset="-128"/>
                          <a:ea typeface="メイリオ" panose="020B0604030504040204" pitchFamily="50" charset="-128"/>
                        </a:rPr>
                        <a:t>人</a:t>
                      </a:r>
                    </a:p>
                  </a:txBody>
                  <a:tcP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6</a:t>
                      </a:r>
                      <a:r>
                        <a:rPr kumimoji="1" lang="ja-JP" altLang="en-US" sz="1050" dirty="0">
                          <a:solidFill>
                            <a:schemeClr val="tx1"/>
                          </a:solidFill>
                          <a:latin typeface="メイリオ" panose="020B0604030504040204" pitchFamily="50" charset="-128"/>
                          <a:ea typeface="メイリオ" panose="020B0604030504040204" pitchFamily="50" charset="-128"/>
                        </a:rPr>
                        <a:t>人</a:t>
                      </a:r>
                    </a:p>
                  </a:txBody>
                  <a:tcP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9</a:t>
                      </a:r>
                      <a:r>
                        <a:rPr kumimoji="1" lang="ja-JP" altLang="en-US" sz="1050" dirty="0">
                          <a:solidFill>
                            <a:schemeClr val="tx1"/>
                          </a:solidFill>
                          <a:latin typeface="メイリオ" panose="020B0604030504040204" pitchFamily="50" charset="-128"/>
                          <a:ea typeface="メイリオ" panose="020B0604030504040204" pitchFamily="50" charset="-128"/>
                        </a:rPr>
                        <a:t>人</a:t>
                      </a:r>
                    </a:p>
                  </a:txBody>
                  <a:tcP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11</a:t>
                      </a:r>
                      <a:r>
                        <a:rPr kumimoji="1" lang="ja-JP" altLang="en-US" sz="1050" dirty="0">
                          <a:solidFill>
                            <a:schemeClr val="tx1"/>
                          </a:solidFill>
                          <a:latin typeface="メイリオ" panose="020B0604030504040204" pitchFamily="50" charset="-128"/>
                          <a:ea typeface="メイリオ" panose="020B0604030504040204" pitchFamily="50" charset="-128"/>
                        </a:rPr>
                        <a:t>人</a:t>
                      </a:r>
                    </a:p>
                  </a:txBody>
                  <a:tcP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11</a:t>
                      </a:r>
                      <a:r>
                        <a:rPr kumimoji="1" lang="ja-JP" altLang="en-US" sz="1050" dirty="0">
                          <a:solidFill>
                            <a:schemeClr val="tx1"/>
                          </a:solidFill>
                          <a:latin typeface="メイリオ" panose="020B0604030504040204" pitchFamily="50" charset="-128"/>
                          <a:ea typeface="メイリオ" panose="020B0604030504040204" pitchFamily="50" charset="-128"/>
                        </a:rPr>
                        <a:t>人</a:t>
                      </a:r>
                      <a:endParaRPr kumimoji="1" lang="en-US" altLang="ja-JP" sz="1050" dirty="0">
                        <a:solidFill>
                          <a:schemeClr val="tx1"/>
                        </a:solidFill>
                        <a:latin typeface="メイリオ" panose="020B0604030504040204" pitchFamily="50" charset="-128"/>
                        <a:ea typeface="メイリオ" panose="020B0604030504040204" pitchFamily="50" charset="-128"/>
                      </a:endParaRPr>
                    </a:p>
                    <a:p>
                      <a:pPr algn="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上半期</a:t>
                      </a:r>
                      <a:r>
                        <a:rPr kumimoji="1" lang="en-US" altLang="ja-JP" sz="1000" dirty="0">
                          <a:solidFill>
                            <a:schemeClr val="tx1"/>
                          </a:solidFill>
                          <a:latin typeface="メイリオ" panose="020B0604030504040204" pitchFamily="50" charset="-128"/>
                          <a:ea typeface="メイリオ" panose="020B0604030504040204" pitchFamily="50" charset="-128"/>
                        </a:rPr>
                        <a:t>)</a:t>
                      </a:r>
                      <a:endParaRPr kumimoji="1" lang="ja-JP" altLang="en-US" sz="1000" dirty="0">
                        <a:solidFill>
                          <a:schemeClr val="tx1"/>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573225362"/>
                  </a:ext>
                </a:extLst>
              </a:tr>
              <a:tr h="760220">
                <a:tc>
                  <a:txBody>
                    <a:bodyPr/>
                    <a:lstStyle/>
                    <a:p>
                      <a:r>
                        <a:rPr kumimoji="1" lang="ja-JP" altLang="en-US" sz="1100" dirty="0">
                          <a:latin typeface="メイリオ" panose="020B0604030504040204" pitchFamily="50" charset="-128"/>
                          <a:ea typeface="メイリオ" panose="020B0604030504040204" pitchFamily="50" charset="-128"/>
                        </a:rPr>
                        <a:t>目標値</a:t>
                      </a:r>
                      <a:endParaRPr kumimoji="1" lang="en-US" altLang="ja-JP" sz="1100" dirty="0">
                        <a:latin typeface="メイリオ" panose="020B0604030504040204" pitchFamily="50" charset="-128"/>
                        <a:ea typeface="メイリオ" panose="020B0604030504040204" pitchFamily="50" charset="-128"/>
                      </a:endParaRPr>
                    </a:p>
                    <a:p>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累計</a:t>
                      </a:r>
                      <a:r>
                        <a:rPr kumimoji="1" lang="en-US" altLang="ja-JP" sz="1100" dirty="0">
                          <a:latin typeface="メイリオ" panose="020B0604030504040204" pitchFamily="50" charset="-128"/>
                          <a:ea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endParaRPr>
                    </a:p>
                  </a:txBody>
                  <a:tcPr anchor="ct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5</a:t>
                      </a:r>
                      <a:r>
                        <a:rPr kumimoji="1" lang="ja-JP" altLang="en-US" sz="1050" dirty="0">
                          <a:solidFill>
                            <a:schemeClr val="tx1"/>
                          </a:solidFill>
                          <a:latin typeface="メイリオ" panose="020B0604030504040204" pitchFamily="50" charset="-128"/>
                          <a:ea typeface="メイリオ" panose="020B0604030504040204" pitchFamily="50" charset="-128"/>
                        </a:rPr>
                        <a:t>人</a:t>
                      </a:r>
                      <a:endParaRPr kumimoji="1" lang="en-US" altLang="ja-JP" sz="1050" dirty="0">
                        <a:solidFill>
                          <a:schemeClr val="tx1"/>
                        </a:solidFill>
                        <a:latin typeface="メイリオ" panose="020B0604030504040204" pitchFamily="50" charset="-128"/>
                        <a:ea typeface="メイリオ" panose="020B0604030504040204" pitchFamily="50" charset="-128"/>
                      </a:endParaRPr>
                    </a:p>
                    <a:p>
                      <a:pPr algn="r"/>
                      <a:r>
                        <a:rPr kumimoji="1" lang="ja-JP" altLang="en-US" sz="800" dirty="0">
                          <a:solidFill>
                            <a:schemeClr val="tx1"/>
                          </a:solidFill>
                          <a:latin typeface="メイリオ" panose="020B0604030504040204" pitchFamily="50" charset="-128"/>
                          <a:ea typeface="メイリオ" panose="020B0604030504040204" pitchFamily="50" charset="-128"/>
                        </a:rPr>
                        <a:t>社労士①</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r"/>
                      <a:r>
                        <a:rPr kumimoji="1" lang="ja-JP" altLang="en-US" sz="800" dirty="0">
                          <a:solidFill>
                            <a:schemeClr val="tx1"/>
                          </a:solidFill>
                          <a:latin typeface="メイリオ" panose="020B0604030504040204" pitchFamily="50" charset="-128"/>
                          <a:ea typeface="メイリオ" panose="020B0604030504040204" pitchFamily="50" charset="-128"/>
                        </a:rPr>
                        <a:t>メンタルヘルス</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r"/>
                      <a:r>
                        <a:rPr kumimoji="1" lang="ja-JP" altLang="en-US" sz="800" dirty="0">
                          <a:solidFill>
                            <a:schemeClr val="tx1"/>
                          </a:solidFill>
                          <a:latin typeface="メイリオ" panose="020B0604030504040204" pitchFamily="50" charset="-128"/>
                          <a:ea typeface="メイリオ" panose="020B0604030504040204" pitchFamily="50" charset="-128"/>
                        </a:rPr>
                        <a:t>マネジメント②</a:t>
                      </a:r>
                    </a:p>
                  </a:txBody>
                  <a:tcP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7</a:t>
                      </a:r>
                      <a:r>
                        <a:rPr kumimoji="1" lang="ja-JP" altLang="en-US" sz="1050" dirty="0">
                          <a:solidFill>
                            <a:schemeClr val="tx1"/>
                          </a:solidFill>
                          <a:latin typeface="メイリオ" panose="020B0604030504040204" pitchFamily="50" charset="-128"/>
                          <a:ea typeface="メイリオ" panose="020B0604030504040204" pitchFamily="50" charset="-128"/>
                        </a:rPr>
                        <a:t>人</a:t>
                      </a:r>
                      <a:endParaRPr kumimoji="1" lang="en-US" altLang="ja-JP" sz="1050" dirty="0">
                        <a:solidFill>
                          <a:schemeClr val="tx1"/>
                        </a:solidFill>
                        <a:latin typeface="メイリオ" panose="020B0604030504040204" pitchFamily="50" charset="-128"/>
                        <a:ea typeface="メイリオ" panose="020B0604030504040204" pitchFamily="50" charset="-128"/>
                      </a:endParaRPr>
                    </a:p>
                    <a:p>
                      <a:pPr algn="r"/>
                      <a:r>
                        <a:rPr kumimoji="1" lang="ja-JP" altLang="en-US" sz="800" dirty="0">
                          <a:solidFill>
                            <a:schemeClr val="tx1"/>
                          </a:solidFill>
                          <a:latin typeface="メイリオ" panose="020B0604030504040204" pitchFamily="50" charset="-128"/>
                          <a:ea typeface="メイリオ" panose="020B0604030504040204" pitchFamily="50" charset="-128"/>
                        </a:rPr>
                        <a:t>行動心理士①</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r"/>
                      <a:endParaRPr kumimoji="1" lang="ja-JP" altLang="en-US" sz="800"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9</a:t>
                      </a:r>
                      <a:r>
                        <a:rPr kumimoji="1" lang="ja-JP" altLang="en-US" sz="1050" dirty="0">
                          <a:solidFill>
                            <a:schemeClr val="tx1"/>
                          </a:solidFill>
                          <a:latin typeface="メイリオ" panose="020B0604030504040204" pitchFamily="50" charset="-128"/>
                          <a:ea typeface="メイリオ" panose="020B0604030504040204" pitchFamily="50" charset="-128"/>
                        </a:rPr>
                        <a:t>人</a:t>
                      </a:r>
                      <a:endParaRPr kumimoji="1" lang="en-US" altLang="ja-JP" sz="1050" dirty="0">
                        <a:solidFill>
                          <a:schemeClr val="tx1"/>
                        </a:solidFill>
                        <a:latin typeface="メイリオ" panose="020B0604030504040204" pitchFamily="50" charset="-128"/>
                        <a:ea typeface="メイリオ" panose="020B0604030504040204" pitchFamily="50" charset="-128"/>
                      </a:endParaRPr>
                    </a:p>
                    <a:p>
                      <a:pPr algn="r"/>
                      <a:r>
                        <a:rPr kumimoji="1" lang="ja-JP" altLang="en-US" sz="800" dirty="0">
                          <a:solidFill>
                            <a:schemeClr val="tx1"/>
                          </a:solidFill>
                          <a:latin typeface="メイリオ" panose="020B0604030504040204" pitchFamily="50" charset="-128"/>
                          <a:ea typeface="メイリオ" panose="020B0604030504040204" pitchFamily="50" charset="-128"/>
                        </a:rPr>
                        <a:t>社会福祉士①</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r"/>
                      <a:r>
                        <a:rPr kumimoji="1" lang="ja-JP" altLang="en-US" sz="800" dirty="0">
                          <a:solidFill>
                            <a:schemeClr val="tx1"/>
                          </a:solidFill>
                          <a:latin typeface="メイリオ" panose="020B0604030504040204" pitchFamily="50" charset="-128"/>
                          <a:ea typeface="メイリオ" panose="020B0604030504040204" pitchFamily="50" charset="-128"/>
                        </a:rPr>
                        <a:t>キャリア</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r"/>
                      <a:r>
                        <a:rPr kumimoji="1" lang="ja-JP" altLang="en-US" sz="800" dirty="0">
                          <a:solidFill>
                            <a:schemeClr val="tx1"/>
                          </a:solidFill>
                          <a:latin typeface="メイリオ" panose="020B0604030504040204" pitchFamily="50" charset="-128"/>
                          <a:ea typeface="メイリオ" panose="020B0604030504040204" pitchFamily="50" charset="-128"/>
                        </a:rPr>
                        <a:t>コンサルタント①</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r"/>
                      <a:r>
                        <a:rPr kumimoji="1" lang="ja-JP" altLang="en-US" sz="800" dirty="0">
                          <a:solidFill>
                            <a:schemeClr val="tx1"/>
                          </a:solidFill>
                          <a:latin typeface="メイリオ" panose="020B0604030504040204" pitchFamily="50" charset="-128"/>
                          <a:ea typeface="メイリオ" panose="020B0604030504040204" pitchFamily="50" charset="-128"/>
                        </a:rPr>
                        <a:t>情報セキュリティ</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r"/>
                      <a:r>
                        <a:rPr kumimoji="1" lang="ja-JP" altLang="en-US" sz="800" dirty="0">
                          <a:solidFill>
                            <a:schemeClr val="tx1"/>
                          </a:solidFill>
                          <a:latin typeface="メイリオ" panose="020B0604030504040204" pitchFamily="50" charset="-128"/>
                          <a:ea typeface="メイリオ" panose="020B0604030504040204" pitchFamily="50" charset="-128"/>
                        </a:rPr>
                        <a:t>マネジメント①</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r"/>
                      <a:endParaRPr kumimoji="1" lang="ja-JP" altLang="en-US" sz="800"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11</a:t>
                      </a:r>
                      <a:r>
                        <a:rPr kumimoji="1" lang="ja-JP" altLang="en-US" sz="1050" dirty="0">
                          <a:solidFill>
                            <a:schemeClr val="tx1"/>
                          </a:solidFill>
                          <a:latin typeface="メイリオ" panose="020B0604030504040204" pitchFamily="50" charset="-128"/>
                          <a:ea typeface="メイリオ" panose="020B0604030504040204" pitchFamily="50" charset="-128"/>
                        </a:rPr>
                        <a:t>人</a:t>
                      </a:r>
                      <a:endParaRPr kumimoji="1" lang="en-US" altLang="ja-JP" sz="1050" dirty="0">
                        <a:solidFill>
                          <a:schemeClr val="tx1"/>
                        </a:solidFill>
                        <a:latin typeface="メイリオ" panose="020B0604030504040204" pitchFamily="50" charset="-128"/>
                        <a:ea typeface="メイリオ" panose="020B0604030504040204" pitchFamily="50" charset="-128"/>
                      </a:endParaRPr>
                    </a:p>
                    <a:p>
                      <a:pPr algn="r"/>
                      <a:r>
                        <a:rPr kumimoji="1" lang="ja-JP" altLang="en-US" sz="800" dirty="0">
                          <a:solidFill>
                            <a:schemeClr val="tx1"/>
                          </a:solidFill>
                          <a:latin typeface="メイリオ" panose="020B0604030504040204" pitchFamily="50" charset="-128"/>
                          <a:ea typeface="メイリオ" panose="020B0604030504040204" pitchFamily="50" charset="-128"/>
                        </a:rPr>
                        <a:t>職業紹介士①</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r"/>
                      <a:r>
                        <a:rPr kumimoji="1" lang="ja-JP" altLang="en-US" sz="800" dirty="0">
                          <a:solidFill>
                            <a:schemeClr val="tx1"/>
                          </a:solidFill>
                          <a:latin typeface="メイリオ" panose="020B0604030504040204" pitchFamily="50" charset="-128"/>
                          <a:ea typeface="メイリオ" panose="020B0604030504040204" pitchFamily="50" charset="-128"/>
                        </a:rPr>
                        <a:t>伴走型支援士①</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r"/>
                      <a:endParaRPr kumimoji="1" lang="en-US" altLang="ja-JP" sz="800"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r"/>
                      <a:r>
                        <a:rPr kumimoji="1" lang="en-US" altLang="ja-JP" sz="1350" dirty="0">
                          <a:solidFill>
                            <a:schemeClr val="tx1"/>
                          </a:solidFill>
                          <a:latin typeface="メイリオ" panose="020B0604030504040204" pitchFamily="50" charset="-128"/>
                          <a:ea typeface="メイリオ" panose="020B0604030504040204" pitchFamily="50" charset="-128"/>
                        </a:rPr>
                        <a:t>13</a:t>
                      </a:r>
                      <a:r>
                        <a:rPr kumimoji="1" lang="ja-JP" altLang="en-US" sz="1050" dirty="0">
                          <a:solidFill>
                            <a:schemeClr val="tx1"/>
                          </a:solidFill>
                          <a:latin typeface="メイリオ" panose="020B0604030504040204" pitchFamily="50" charset="-128"/>
                          <a:ea typeface="メイリオ" panose="020B0604030504040204" pitchFamily="50" charset="-128"/>
                        </a:rPr>
                        <a:t>人</a:t>
                      </a:r>
                      <a:endParaRPr kumimoji="1" lang="en-US" altLang="ja-JP" sz="1050" dirty="0">
                        <a:solidFill>
                          <a:schemeClr val="tx1"/>
                        </a:solidFill>
                        <a:latin typeface="メイリオ" panose="020B0604030504040204" pitchFamily="50" charset="-128"/>
                        <a:ea typeface="メイリオ" panose="020B0604030504040204" pitchFamily="50" charset="-128"/>
                      </a:endParaRPr>
                    </a:p>
                    <a:p>
                      <a:pPr algn="r"/>
                      <a:r>
                        <a:rPr kumimoji="1" lang="ja-JP" altLang="en-US" sz="800" dirty="0">
                          <a:solidFill>
                            <a:schemeClr val="tx1"/>
                          </a:solidFill>
                          <a:latin typeface="メイリオ" panose="020B0604030504040204" pitchFamily="50" charset="-128"/>
                          <a:ea typeface="メイリオ" panose="020B0604030504040204" pitchFamily="50" charset="-128"/>
                        </a:rPr>
                        <a:t>下半期に向け</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r"/>
                      <a:r>
                        <a:rPr kumimoji="1" lang="ja-JP" altLang="en-US" sz="800" dirty="0">
                          <a:solidFill>
                            <a:schemeClr val="tx1"/>
                          </a:solidFill>
                          <a:latin typeface="メイリオ" panose="020B0604030504040204" pitchFamily="50" charset="-128"/>
                          <a:ea typeface="メイリオ" panose="020B0604030504040204" pitchFamily="50" charset="-128"/>
                        </a:rPr>
                        <a:t>取り組み中</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r"/>
                      <a:r>
                        <a:rPr kumimoji="1" lang="ja-JP" altLang="en-US" sz="800" dirty="0">
                          <a:solidFill>
                            <a:schemeClr val="tx1"/>
                          </a:solidFill>
                          <a:latin typeface="メイリオ" panose="020B0604030504040204" pitchFamily="50" charset="-128"/>
                          <a:ea typeface="メイリオ" panose="020B0604030504040204" pitchFamily="50" charset="-128"/>
                        </a:rPr>
                        <a:t>行動心理士①</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r"/>
                      <a:r>
                        <a:rPr kumimoji="1" lang="ja-JP" altLang="en-US" sz="800" dirty="0">
                          <a:solidFill>
                            <a:schemeClr val="tx1"/>
                          </a:solidFill>
                          <a:latin typeface="メイリオ" panose="020B0604030504040204" pitchFamily="50" charset="-128"/>
                          <a:ea typeface="メイリオ" panose="020B0604030504040204" pitchFamily="50" charset="-128"/>
                        </a:rPr>
                        <a:t>伴走型支援士①</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r"/>
                      <a:endParaRPr kumimoji="1" lang="ja-JP" altLang="en-US" sz="800" dirty="0">
                        <a:solidFill>
                          <a:schemeClr val="tx1"/>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799394630"/>
                  </a:ext>
                </a:extLst>
              </a:tr>
            </a:tbl>
          </a:graphicData>
        </a:graphic>
      </p:graphicFrame>
      <p:sp>
        <p:nvSpPr>
          <p:cNvPr id="22" name="正方形/長方形 21"/>
          <p:cNvSpPr/>
          <p:nvPr/>
        </p:nvSpPr>
        <p:spPr>
          <a:xfrm>
            <a:off x="2040766" y="5733256"/>
            <a:ext cx="6779706" cy="1135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メンタルヘルスマネジメント：働く人たちの心の不調の未然防止と活力ある職場づくりを目指して、職場内での役割に応じて必要なメンタル</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　　　　　　　　　　　　　　　ヘルスケアに関する知識や対処方法を習得する資格</a:t>
            </a:r>
            <a:endParaRPr lang="en-US" altLang="ja-JP" sz="800" dirty="0">
              <a:solidFill>
                <a:schemeClr val="tx1"/>
              </a:solidFill>
              <a:latin typeface="メイリオ" panose="020B0604030504040204" pitchFamily="50" charset="-128"/>
              <a:ea typeface="メイリオ" panose="020B0604030504040204" pitchFamily="50" charset="-128"/>
            </a:endParaRPr>
          </a:p>
          <a:p>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行動心理士：相手のしぐさから隠れた本音を読み解き、瞬時に問題を解決する能力を持つ資格</a:t>
            </a:r>
            <a:endParaRPr lang="en-US" altLang="ja-JP" sz="800" dirty="0">
              <a:solidFill>
                <a:schemeClr val="tx1"/>
              </a:solidFill>
              <a:latin typeface="メイリオ" panose="020B0604030504040204" pitchFamily="50" charset="-128"/>
              <a:ea typeface="メイリオ" panose="020B0604030504040204" pitchFamily="50" charset="-128"/>
            </a:endParaRPr>
          </a:p>
          <a:p>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情報セキュリティマネジメント：情報セキュリティマネジメントの計画・運用・評価・改善を通して組織の情報セキュリティ確保に貢献し、</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　　　　　　　　　　　　　　　　脅威から継続的に組織を守るための基本的なスキルを認定する試験</a:t>
            </a:r>
            <a:endParaRPr lang="en-US" altLang="ja-JP" sz="800" dirty="0">
              <a:solidFill>
                <a:schemeClr val="tx1"/>
              </a:solidFill>
              <a:latin typeface="メイリオ" panose="020B0604030504040204" pitchFamily="50" charset="-128"/>
              <a:ea typeface="メイリオ" panose="020B0604030504040204" pitchFamily="50" charset="-128"/>
            </a:endParaRPr>
          </a:p>
          <a:p>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職業紹介士：職業紹介業の専門家にふさわしい知識とスキルを体系的に効率よく習得できる画期的な学習プログラムで、労働市場の健全な発</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　　　　　　　展に寄与</a:t>
            </a:r>
            <a:endParaRPr lang="en-US" altLang="ja-JP" sz="800" dirty="0">
              <a:solidFill>
                <a:schemeClr val="tx1"/>
              </a:solidFill>
              <a:latin typeface="メイリオ" panose="020B0604030504040204" pitchFamily="50" charset="-128"/>
              <a:ea typeface="メイリオ" panose="020B0604030504040204" pitchFamily="50" charset="-128"/>
            </a:endParaRPr>
          </a:p>
          <a:p>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伴走型支援士：社会的孤立に対応し、支援対象者と「つながり続けること」を目的とした支援を行う専門家</a:t>
            </a:r>
          </a:p>
        </p:txBody>
      </p:sp>
      <p:sp>
        <p:nvSpPr>
          <p:cNvPr id="30" name="二等辺三角形 29"/>
          <p:cNvSpPr/>
          <p:nvPr/>
        </p:nvSpPr>
        <p:spPr>
          <a:xfrm rot="5400000">
            <a:off x="392401" y="-390559"/>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95835" y="126713"/>
            <a:ext cx="72008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3000" dirty="0">
                <a:latin typeface="メイリオ" panose="020B0604030504040204" pitchFamily="50" charset="-128"/>
                <a:ea typeface="メイリオ" panose="020B0604030504040204" pitchFamily="50" charset="-128"/>
              </a:rPr>
              <a:t>01</a:t>
            </a:r>
            <a:endParaRPr kumimoji="1" lang="ja-JP" altLang="en-US" sz="3000" dirty="0">
              <a:latin typeface="メイリオ" panose="020B0604030504040204" pitchFamily="50" charset="-128"/>
              <a:ea typeface="メイリオ" panose="020B0604030504040204" pitchFamily="50" charset="-128"/>
            </a:endParaRPr>
          </a:p>
        </p:txBody>
      </p:sp>
      <p:sp>
        <p:nvSpPr>
          <p:cNvPr id="32" name="二等辺三角形 31"/>
          <p:cNvSpPr/>
          <p:nvPr/>
        </p:nvSpPr>
        <p:spPr>
          <a:xfrm rot="16200000">
            <a:off x="390557" y="5342695"/>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1043608" y="6480109"/>
            <a:ext cx="936104" cy="261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メイリオ" panose="020B0604030504040204" pitchFamily="50" charset="-128"/>
                <a:ea typeface="メイリオ" panose="020B0604030504040204" pitchFamily="50" charset="-128"/>
              </a:rPr>
              <a:t>４</a:t>
            </a:r>
            <a:r>
              <a:rPr lang="en-US" altLang="ja-JP" sz="1600" dirty="0">
                <a:solidFill>
                  <a:schemeClr val="tx1"/>
                </a:solidFill>
                <a:latin typeface="メイリオ" panose="020B0604030504040204" pitchFamily="50" charset="-128"/>
                <a:ea typeface="メイリオ" panose="020B0604030504040204" pitchFamily="50" charset="-128"/>
              </a:rPr>
              <a:t> / 19</a:t>
            </a:r>
            <a:endParaRPr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2123728" y="4725144"/>
            <a:ext cx="6923723" cy="1107996"/>
          </a:xfrm>
          <a:prstGeom prst="rect">
            <a:avLst/>
          </a:prstGeom>
          <a:noFill/>
        </p:spPr>
        <p:txBody>
          <a:bodyPr wrap="square" rtlCol="0">
            <a:spAutoFit/>
          </a:bodyPr>
          <a:lstStyle/>
          <a:p>
            <a:r>
              <a:rPr lang="en-US" altLang="ja-JP" sz="1100" dirty="0">
                <a:latin typeface="メイリオ" panose="020B0604030504040204" pitchFamily="50" charset="-128"/>
                <a:ea typeface="メイリオ" panose="020B0604030504040204" pitchFamily="50" charset="-128"/>
              </a:rPr>
              <a:t>&lt; </a:t>
            </a:r>
            <a:r>
              <a:rPr lang="ja-JP" altLang="en-US" sz="1100" dirty="0">
                <a:latin typeface="メイリオ" panose="020B0604030504040204" pitchFamily="50" charset="-128"/>
                <a:ea typeface="メイリオ" panose="020B0604030504040204" pitchFamily="50" charset="-128"/>
              </a:rPr>
              <a:t>振り返り</a:t>
            </a:r>
            <a:r>
              <a:rPr lang="en-US" altLang="ja-JP" sz="1100" dirty="0">
                <a:latin typeface="メイリオ" panose="020B0604030504040204" pitchFamily="50" charset="-128"/>
                <a:ea typeface="メイリオ" panose="020B0604030504040204" pitchFamily="50" charset="-128"/>
              </a:rPr>
              <a:t> &gt;</a:t>
            </a:r>
          </a:p>
          <a:p>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多様な支援を必要とする利用者に対応するため、職員の能力向上を図っており、</a:t>
            </a:r>
            <a:r>
              <a:rPr lang="en-US" altLang="ja-JP" sz="1100" dirty="0">
                <a:latin typeface="メイリオ" panose="020B0604030504040204" pitchFamily="50" charset="-128"/>
                <a:ea typeface="メイリオ" panose="020B0604030504040204" pitchFamily="50" charset="-128"/>
              </a:rPr>
              <a:t>2025</a:t>
            </a:r>
            <a:r>
              <a:rPr lang="ja-JP" altLang="en-US" sz="1100" dirty="0">
                <a:latin typeface="メイリオ" panose="020B0604030504040204" pitchFamily="50" charset="-128"/>
                <a:ea typeface="メイリオ" panose="020B0604030504040204" pitchFamily="50" charset="-128"/>
              </a:rPr>
              <a:t>年度に累計目標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１３人の資格取得を達成する見込み。こういった利用者の理解と支援のため、社会福祉士やキャリア</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コンサルタント、伴走支援士資格は面接時等で大いに役立っている。</a:t>
            </a:r>
            <a:endParaRPr lang="en-US" altLang="ja-JP" sz="1100" dirty="0">
              <a:latin typeface="メイリオ" panose="020B0604030504040204" pitchFamily="50" charset="-128"/>
              <a:ea typeface="メイリオ" panose="020B0604030504040204" pitchFamily="50" charset="-128"/>
            </a:endParaRPr>
          </a:p>
          <a:p>
            <a:r>
              <a:rPr lang="en-US" altLang="ja-JP" sz="11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また、受入事業者支援においては、社会保険労務士資格や職業紹介士資格の持つ専門的知識が有効で</a:t>
            </a:r>
            <a:endParaRPr lang="en-US" altLang="ja-JP" sz="1100" dirty="0">
              <a:latin typeface="メイリオ" panose="020B0604030504040204" pitchFamily="50" charset="-128"/>
              <a:ea typeface="メイリオ" panose="020B0604030504040204" pitchFamily="50" charset="-128"/>
            </a:endParaRPr>
          </a:p>
          <a:p>
            <a:r>
              <a:rPr lang="en-US" altLang="ja-JP" sz="11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あり、財団の知的財産となっている。</a:t>
            </a:r>
            <a:endParaRPr kumimoji="1" lang="ja-JP" altLang="en-US" sz="1100" dirty="0">
              <a:latin typeface="メイリオ" panose="020B0604030504040204" pitchFamily="50" charset="-128"/>
              <a:ea typeface="メイリオ" panose="020B0604030504040204" pitchFamily="50" charset="-128"/>
            </a:endParaRPr>
          </a:p>
        </p:txBody>
      </p:sp>
      <p:sp>
        <p:nvSpPr>
          <p:cNvPr id="28" name="正方形/長方形 27"/>
          <p:cNvSpPr/>
          <p:nvPr/>
        </p:nvSpPr>
        <p:spPr>
          <a:xfrm>
            <a:off x="1905862" y="39053"/>
            <a:ext cx="6780765" cy="523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・技能・資格取得の支援による安定就労</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期間の定めのない就労）：</a:t>
            </a:r>
            <a:r>
              <a:rPr lang="en-US" altLang="ja-JP" sz="1400" dirty="0">
                <a:solidFill>
                  <a:schemeClr val="tx1"/>
                </a:solidFill>
                <a:latin typeface="メイリオ" panose="020B0604030504040204" pitchFamily="50" charset="-128"/>
                <a:ea typeface="メイリオ" panose="020B0604030504040204" pitchFamily="50" charset="-128"/>
              </a:rPr>
              <a:t>2025</a:t>
            </a:r>
            <a:r>
              <a:rPr lang="ja-JP" altLang="en-US" sz="1400" dirty="0">
                <a:solidFill>
                  <a:schemeClr val="tx1"/>
                </a:solidFill>
                <a:latin typeface="メイリオ" panose="020B0604030504040204" pitchFamily="50" charset="-128"/>
                <a:ea typeface="メイリオ" panose="020B0604030504040204" pitchFamily="50" charset="-128"/>
              </a:rPr>
              <a:t>年度に</a:t>
            </a:r>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　安定的雇用件数</a:t>
            </a:r>
            <a:r>
              <a:rPr lang="en-US" altLang="ja-JP" sz="1400" dirty="0">
                <a:solidFill>
                  <a:schemeClr val="tx1"/>
                </a:solidFill>
                <a:latin typeface="メイリオ" panose="020B0604030504040204" pitchFamily="50" charset="-128"/>
                <a:ea typeface="メイリオ" panose="020B0604030504040204" pitchFamily="50" charset="-128"/>
              </a:rPr>
              <a:t>25</a:t>
            </a:r>
            <a:r>
              <a:rPr lang="ja-JP" altLang="en-US" sz="1400" dirty="0">
                <a:solidFill>
                  <a:schemeClr val="tx1"/>
                </a:solidFill>
                <a:latin typeface="メイリオ" panose="020B0604030504040204" pitchFamily="50" charset="-128"/>
                <a:ea typeface="メイリオ" panose="020B0604030504040204" pitchFamily="50" charset="-128"/>
              </a:rPr>
              <a:t>人</a:t>
            </a:r>
          </a:p>
        </p:txBody>
      </p:sp>
      <p:graphicFrame>
        <p:nvGraphicFramePr>
          <p:cNvPr id="33" name="表 32"/>
          <p:cNvGraphicFramePr>
            <a:graphicFrameLocks noGrp="1"/>
          </p:cNvGraphicFramePr>
          <p:nvPr>
            <p:extLst>
              <p:ext uri="{D42A27DB-BD31-4B8C-83A1-F6EECF244321}">
                <p14:modId xmlns:p14="http://schemas.microsoft.com/office/powerpoint/2010/main" val="462587085"/>
              </p:ext>
            </p:extLst>
          </p:nvPr>
        </p:nvGraphicFramePr>
        <p:xfrm>
          <a:off x="2128661" y="486753"/>
          <a:ext cx="6588000" cy="94275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4121611323"/>
                    </a:ext>
                  </a:extLst>
                </a:gridCol>
                <a:gridCol w="1188000">
                  <a:extLst>
                    <a:ext uri="{9D8B030D-6E8A-4147-A177-3AD203B41FA5}">
                      <a16:colId xmlns:a16="http://schemas.microsoft.com/office/drawing/2014/main" val="3122657104"/>
                    </a:ext>
                  </a:extLst>
                </a:gridCol>
                <a:gridCol w="1188000">
                  <a:extLst>
                    <a:ext uri="{9D8B030D-6E8A-4147-A177-3AD203B41FA5}">
                      <a16:colId xmlns:a16="http://schemas.microsoft.com/office/drawing/2014/main" val="2226121591"/>
                    </a:ext>
                  </a:extLst>
                </a:gridCol>
                <a:gridCol w="1188000">
                  <a:extLst>
                    <a:ext uri="{9D8B030D-6E8A-4147-A177-3AD203B41FA5}">
                      <a16:colId xmlns:a16="http://schemas.microsoft.com/office/drawing/2014/main" val="562039396"/>
                    </a:ext>
                  </a:extLst>
                </a:gridCol>
                <a:gridCol w="1188000">
                  <a:extLst>
                    <a:ext uri="{9D8B030D-6E8A-4147-A177-3AD203B41FA5}">
                      <a16:colId xmlns:a16="http://schemas.microsoft.com/office/drawing/2014/main" val="511055299"/>
                    </a:ext>
                  </a:extLst>
                </a:gridCol>
                <a:gridCol w="1188000">
                  <a:extLst>
                    <a:ext uri="{9D8B030D-6E8A-4147-A177-3AD203B41FA5}">
                      <a16:colId xmlns:a16="http://schemas.microsoft.com/office/drawing/2014/main" val="1432594351"/>
                    </a:ext>
                  </a:extLst>
                </a:gridCol>
              </a:tblGrid>
              <a:tr h="314250">
                <a:tc>
                  <a:txBody>
                    <a:bodyPr/>
                    <a:lstStyle/>
                    <a:p>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dirty="0">
                          <a:latin typeface="メイリオ" panose="020B0604030504040204" pitchFamily="50" charset="-128"/>
                          <a:ea typeface="メイリオ" panose="020B0604030504040204" pitchFamily="50" charset="-128"/>
                        </a:rPr>
                        <a:t>2021</a:t>
                      </a:r>
                      <a:r>
                        <a:rPr kumimoji="1" lang="ja-JP" altLang="en-US" sz="1050" dirty="0">
                          <a:latin typeface="メイリオ" panose="020B0604030504040204" pitchFamily="50" charset="-128"/>
                          <a:ea typeface="メイリオ" panose="020B0604030504040204" pitchFamily="50" charset="-128"/>
                        </a:rPr>
                        <a:t>年度</a:t>
                      </a:r>
                    </a:p>
                  </a:txBody>
                  <a:tcPr anchor="ctr"/>
                </a:tc>
                <a:tc>
                  <a:txBody>
                    <a:bodyPr/>
                    <a:lstStyle/>
                    <a:p>
                      <a:pPr algn="ctr"/>
                      <a:r>
                        <a:rPr kumimoji="1" lang="en-US" altLang="ja-JP" dirty="0">
                          <a:latin typeface="メイリオ" panose="020B0604030504040204" pitchFamily="50" charset="-128"/>
                          <a:ea typeface="メイリオ" panose="020B0604030504040204" pitchFamily="50" charset="-128"/>
                        </a:rPr>
                        <a:t>2022</a:t>
                      </a:r>
                      <a:r>
                        <a:rPr kumimoji="1" lang="ja-JP" altLang="en-US" sz="1050" dirty="0">
                          <a:latin typeface="メイリオ" panose="020B0604030504040204" pitchFamily="50" charset="-128"/>
                          <a:ea typeface="メイリオ" panose="020B0604030504040204" pitchFamily="50" charset="-128"/>
                        </a:rPr>
                        <a:t>年度</a:t>
                      </a:r>
                    </a:p>
                  </a:txBody>
                  <a:tcPr anchor="ctr"/>
                </a:tc>
                <a:tc>
                  <a:txBody>
                    <a:bodyPr/>
                    <a:lstStyle/>
                    <a:p>
                      <a:pPr algn="ctr"/>
                      <a:r>
                        <a:rPr kumimoji="1" lang="en-US" altLang="ja-JP" dirty="0">
                          <a:latin typeface="メイリオ" panose="020B0604030504040204" pitchFamily="50" charset="-128"/>
                          <a:ea typeface="メイリオ" panose="020B0604030504040204" pitchFamily="50" charset="-128"/>
                        </a:rPr>
                        <a:t>2023</a:t>
                      </a:r>
                      <a:r>
                        <a:rPr kumimoji="1" lang="ja-JP" altLang="en-US" sz="1050" dirty="0">
                          <a:latin typeface="メイリオ" panose="020B0604030504040204" pitchFamily="50" charset="-128"/>
                          <a:ea typeface="メイリオ" panose="020B0604030504040204" pitchFamily="50" charset="-128"/>
                        </a:rPr>
                        <a:t>年度</a:t>
                      </a:r>
                    </a:p>
                  </a:txBody>
                  <a:tcPr anchor="ctr"/>
                </a:tc>
                <a:tc>
                  <a:txBody>
                    <a:bodyPr/>
                    <a:lstStyle/>
                    <a:p>
                      <a:pPr algn="ctr"/>
                      <a:r>
                        <a:rPr kumimoji="1" lang="en-US" altLang="ja-JP" dirty="0">
                          <a:latin typeface="メイリオ" panose="020B0604030504040204" pitchFamily="50" charset="-128"/>
                          <a:ea typeface="メイリオ" panose="020B0604030504040204" pitchFamily="50" charset="-128"/>
                        </a:rPr>
                        <a:t>2024</a:t>
                      </a:r>
                      <a:r>
                        <a:rPr kumimoji="1" lang="ja-JP" altLang="en-US" sz="1050" dirty="0">
                          <a:latin typeface="メイリオ" panose="020B0604030504040204" pitchFamily="50" charset="-128"/>
                          <a:ea typeface="メイリオ" panose="020B0604030504040204" pitchFamily="50" charset="-128"/>
                        </a:rPr>
                        <a:t>年度</a:t>
                      </a:r>
                    </a:p>
                  </a:txBody>
                  <a:tcPr anchor="ctr"/>
                </a:tc>
                <a:tc>
                  <a:txBody>
                    <a:bodyPr/>
                    <a:lstStyle/>
                    <a:p>
                      <a:pPr algn="ctr"/>
                      <a:r>
                        <a:rPr kumimoji="1" lang="en-US" altLang="ja-JP" dirty="0">
                          <a:latin typeface="メイリオ" panose="020B0604030504040204" pitchFamily="50" charset="-128"/>
                          <a:ea typeface="メイリオ" panose="020B0604030504040204" pitchFamily="50" charset="-128"/>
                        </a:rPr>
                        <a:t>2025</a:t>
                      </a:r>
                      <a:r>
                        <a:rPr kumimoji="1" lang="ja-JP" altLang="en-US" sz="1050" dirty="0">
                          <a:latin typeface="メイリオ" panose="020B0604030504040204" pitchFamily="50" charset="-128"/>
                          <a:ea typeface="メイリオ" panose="020B0604030504040204" pitchFamily="50" charset="-128"/>
                        </a:rPr>
                        <a:t>年度</a:t>
                      </a:r>
                    </a:p>
                  </a:txBody>
                  <a:tcPr anchor="ctr"/>
                </a:tc>
                <a:extLst>
                  <a:ext uri="{0D108BD9-81ED-4DB2-BD59-A6C34878D82A}">
                    <a16:rowId xmlns:a16="http://schemas.microsoft.com/office/drawing/2014/main" val="3250511336"/>
                  </a:ext>
                </a:extLst>
              </a:tr>
              <a:tr h="314250">
                <a:tc>
                  <a:txBody>
                    <a:bodyPr/>
                    <a:lstStyle/>
                    <a:p>
                      <a:r>
                        <a:rPr kumimoji="1" lang="ja-JP" altLang="en-US" sz="1100" dirty="0">
                          <a:latin typeface="メイリオ" panose="020B0604030504040204" pitchFamily="50" charset="-128"/>
                          <a:ea typeface="メイリオ" panose="020B0604030504040204" pitchFamily="50" charset="-128"/>
                        </a:rPr>
                        <a:t>実績値</a:t>
                      </a:r>
                    </a:p>
                  </a:txBody>
                  <a:tcPr anchor="ct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17</a:t>
                      </a:r>
                      <a:r>
                        <a:rPr kumimoji="1" lang="ja-JP" altLang="en-US" sz="1050" dirty="0">
                          <a:solidFill>
                            <a:schemeClr val="tx1"/>
                          </a:solidFill>
                          <a:latin typeface="メイリオ" panose="020B0604030504040204" pitchFamily="50" charset="-128"/>
                          <a:ea typeface="メイリオ" panose="020B0604030504040204" pitchFamily="50" charset="-128"/>
                        </a:rPr>
                        <a:t>人</a:t>
                      </a:r>
                    </a:p>
                  </a:txBody>
                  <a:tcPr anchor="ct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19</a:t>
                      </a:r>
                      <a:r>
                        <a:rPr kumimoji="1" lang="ja-JP" altLang="en-US" sz="1050" dirty="0">
                          <a:solidFill>
                            <a:schemeClr val="tx1"/>
                          </a:solidFill>
                          <a:latin typeface="メイリオ" panose="020B0604030504040204" pitchFamily="50" charset="-128"/>
                          <a:ea typeface="メイリオ" panose="020B0604030504040204" pitchFamily="50" charset="-128"/>
                        </a:rPr>
                        <a:t>人</a:t>
                      </a:r>
                    </a:p>
                  </a:txBody>
                  <a:tcPr anchor="ct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21</a:t>
                      </a:r>
                      <a:r>
                        <a:rPr kumimoji="1" lang="ja-JP" altLang="en-US" sz="1050" dirty="0">
                          <a:solidFill>
                            <a:schemeClr val="tx1"/>
                          </a:solidFill>
                          <a:latin typeface="メイリオ" panose="020B0604030504040204" pitchFamily="50" charset="-128"/>
                          <a:ea typeface="メイリオ" panose="020B0604030504040204" pitchFamily="50" charset="-128"/>
                        </a:rPr>
                        <a:t>人</a:t>
                      </a:r>
                    </a:p>
                  </a:txBody>
                  <a:tcPr anchor="ct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23</a:t>
                      </a:r>
                      <a:r>
                        <a:rPr kumimoji="1" lang="ja-JP" altLang="en-US" sz="1050" dirty="0">
                          <a:solidFill>
                            <a:schemeClr val="tx1"/>
                          </a:solidFill>
                          <a:latin typeface="メイリオ" panose="020B0604030504040204" pitchFamily="50" charset="-128"/>
                          <a:ea typeface="メイリオ" panose="020B0604030504040204" pitchFamily="50" charset="-128"/>
                        </a:rPr>
                        <a:t>人</a:t>
                      </a:r>
                    </a:p>
                  </a:txBody>
                  <a:tcPr anchor="ct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12</a:t>
                      </a:r>
                      <a:r>
                        <a:rPr kumimoji="1" lang="ja-JP" altLang="en-US" sz="1050" dirty="0">
                          <a:solidFill>
                            <a:schemeClr val="tx1"/>
                          </a:solidFill>
                          <a:latin typeface="メイリオ" panose="020B0604030504040204" pitchFamily="50" charset="-128"/>
                          <a:ea typeface="メイリオ" panose="020B0604030504040204" pitchFamily="50" charset="-128"/>
                        </a:rPr>
                        <a:t>人</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上半期</a:t>
                      </a:r>
                      <a:r>
                        <a:rPr kumimoji="1" lang="en-US" altLang="ja-JP" sz="1000" dirty="0">
                          <a:solidFill>
                            <a:schemeClr val="tx1"/>
                          </a:solidFill>
                          <a:latin typeface="メイリオ" panose="020B0604030504040204" pitchFamily="50" charset="-128"/>
                          <a:ea typeface="メイリオ" panose="020B0604030504040204" pitchFamily="50" charset="-128"/>
                        </a:rPr>
                        <a:t>)</a:t>
                      </a:r>
                      <a:endParaRPr kumimoji="1" lang="ja-JP" altLang="en-US" sz="1000" dirty="0">
                        <a:solidFill>
                          <a:schemeClr val="tx1"/>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573225362"/>
                  </a:ext>
                </a:extLst>
              </a:tr>
              <a:tr h="314250">
                <a:tc>
                  <a:txBody>
                    <a:bodyPr/>
                    <a:lstStyle/>
                    <a:p>
                      <a:r>
                        <a:rPr kumimoji="1" lang="ja-JP" altLang="en-US" sz="1100" dirty="0">
                          <a:latin typeface="メイリオ" panose="020B0604030504040204" pitchFamily="50" charset="-128"/>
                          <a:ea typeface="メイリオ" panose="020B0604030504040204" pitchFamily="50" charset="-128"/>
                        </a:rPr>
                        <a:t>目標値</a:t>
                      </a:r>
                    </a:p>
                  </a:txBody>
                  <a:tcPr anchor="ct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17</a:t>
                      </a:r>
                      <a:r>
                        <a:rPr kumimoji="1" lang="ja-JP" altLang="en-US" sz="1050" dirty="0">
                          <a:solidFill>
                            <a:schemeClr val="tx1"/>
                          </a:solidFill>
                          <a:latin typeface="メイリオ" panose="020B0604030504040204" pitchFamily="50" charset="-128"/>
                          <a:ea typeface="メイリオ" panose="020B0604030504040204" pitchFamily="50" charset="-128"/>
                        </a:rPr>
                        <a:t>人</a:t>
                      </a:r>
                    </a:p>
                  </a:txBody>
                  <a:tcPr anchor="ct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19</a:t>
                      </a:r>
                      <a:r>
                        <a:rPr kumimoji="1" lang="ja-JP" altLang="en-US" sz="1050" dirty="0">
                          <a:solidFill>
                            <a:schemeClr val="tx1"/>
                          </a:solidFill>
                          <a:latin typeface="メイリオ" panose="020B0604030504040204" pitchFamily="50" charset="-128"/>
                          <a:ea typeface="メイリオ" panose="020B0604030504040204" pitchFamily="50" charset="-128"/>
                        </a:rPr>
                        <a:t>人</a:t>
                      </a:r>
                    </a:p>
                  </a:txBody>
                  <a:tcPr anchor="ct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21</a:t>
                      </a:r>
                      <a:r>
                        <a:rPr kumimoji="1" lang="ja-JP" altLang="en-US" sz="1050" dirty="0">
                          <a:solidFill>
                            <a:schemeClr val="tx1"/>
                          </a:solidFill>
                          <a:latin typeface="メイリオ" panose="020B0604030504040204" pitchFamily="50" charset="-128"/>
                          <a:ea typeface="メイリオ" panose="020B0604030504040204" pitchFamily="50" charset="-128"/>
                        </a:rPr>
                        <a:t>人</a:t>
                      </a:r>
                    </a:p>
                  </a:txBody>
                  <a:tcPr anchor="ct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23</a:t>
                      </a:r>
                      <a:r>
                        <a:rPr kumimoji="1" lang="ja-JP" altLang="en-US" sz="1050" dirty="0">
                          <a:solidFill>
                            <a:schemeClr val="tx1"/>
                          </a:solidFill>
                          <a:latin typeface="メイリオ" panose="020B0604030504040204" pitchFamily="50" charset="-128"/>
                          <a:ea typeface="メイリオ" panose="020B0604030504040204" pitchFamily="50" charset="-128"/>
                        </a:rPr>
                        <a:t>人</a:t>
                      </a:r>
                    </a:p>
                  </a:txBody>
                  <a:tcPr anchor="ctr"/>
                </a:tc>
                <a:tc>
                  <a:txBody>
                    <a:bodyPr/>
                    <a:lstStyle/>
                    <a:p>
                      <a:pPr algn="r"/>
                      <a:r>
                        <a:rPr kumimoji="1" lang="en-US" altLang="ja-JP" dirty="0">
                          <a:solidFill>
                            <a:schemeClr val="tx1"/>
                          </a:solidFill>
                          <a:latin typeface="メイリオ" panose="020B0604030504040204" pitchFamily="50" charset="-128"/>
                          <a:ea typeface="メイリオ" panose="020B0604030504040204" pitchFamily="50" charset="-128"/>
                        </a:rPr>
                        <a:t>25</a:t>
                      </a:r>
                      <a:r>
                        <a:rPr kumimoji="1" lang="ja-JP" altLang="en-US" sz="1050" dirty="0">
                          <a:solidFill>
                            <a:schemeClr val="tx1"/>
                          </a:solidFill>
                          <a:latin typeface="メイリオ" panose="020B0604030504040204" pitchFamily="50" charset="-128"/>
                          <a:ea typeface="メイリオ" panose="020B0604030504040204" pitchFamily="50" charset="-128"/>
                        </a:rPr>
                        <a:t>人</a:t>
                      </a:r>
                    </a:p>
                  </a:txBody>
                  <a:tcPr anchor="ctr"/>
                </a:tc>
                <a:extLst>
                  <a:ext uri="{0D108BD9-81ED-4DB2-BD59-A6C34878D82A}">
                    <a16:rowId xmlns:a16="http://schemas.microsoft.com/office/drawing/2014/main" val="2799394630"/>
                  </a:ext>
                </a:extLst>
              </a:tr>
            </a:tbl>
          </a:graphicData>
        </a:graphic>
      </p:graphicFrame>
      <p:sp>
        <p:nvSpPr>
          <p:cNvPr id="34" name="テキスト ボックス 33"/>
          <p:cNvSpPr txBox="1"/>
          <p:nvPr/>
        </p:nvSpPr>
        <p:spPr>
          <a:xfrm>
            <a:off x="2123728" y="1400069"/>
            <a:ext cx="6736445" cy="769441"/>
          </a:xfrm>
          <a:prstGeom prst="rect">
            <a:avLst/>
          </a:prstGeom>
          <a:noFill/>
        </p:spPr>
        <p:txBody>
          <a:bodyPr wrap="square" rtlCol="0">
            <a:spAutoFit/>
          </a:bodyPr>
          <a:lstStyle/>
          <a:p>
            <a:r>
              <a:rPr lang="en-US" altLang="ja-JP" sz="1100" dirty="0">
                <a:latin typeface="メイリオ" panose="020B0604030504040204" pitchFamily="50" charset="-128"/>
                <a:ea typeface="メイリオ" panose="020B0604030504040204" pitchFamily="50" charset="-128"/>
              </a:rPr>
              <a:t>&lt; </a:t>
            </a:r>
            <a:r>
              <a:rPr lang="ja-JP" altLang="en-US" sz="1100" dirty="0">
                <a:latin typeface="メイリオ" panose="020B0604030504040204" pitchFamily="50" charset="-128"/>
                <a:ea typeface="メイリオ" panose="020B0604030504040204" pitchFamily="50" charset="-128"/>
              </a:rPr>
              <a:t>振り返り</a:t>
            </a:r>
            <a:r>
              <a:rPr lang="en-US" altLang="ja-JP" sz="1100" dirty="0">
                <a:latin typeface="メイリオ" panose="020B0604030504040204" pitchFamily="50" charset="-128"/>
                <a:ea typeface="メイリオ" panose="020B0604030504040204" pitchFamily="50" charset="-128"/>
              </a:rPr>
              <a:t> &gt;</a:t>
            </a:r>
          </a:p>
          <a:p>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労働者に寄り添い、伴走して働きかけることと並行して、登録事業所の理解・協力依頼を強化しつ</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つ、 求人開拓により幅広い就労先の確保を行い、</a:t>
            </a:r>
            <a:r>
              <a:rPr lang="en-US" altLang="ja-JP" sz="1100" dirty="0">
                <a:latin typeface="メイリオ" panose="020B0604030504040204" pitchFamily="50" charset="-128"/>
                <a:ea typeface="メイリオ" panose="020B0604030504040204" pitchFamily="50" charset="-128"/>
              </a:rPr>
              <a:t>2025</a:t>
            </a:r>
            <a:r>
              <a:rPr lang="ja-JP" altLang="en-US" sz="1100" dirty="0">
                <a:latin typeface="メイリオ" panose="020B0604030504040204" pitchFamily="50" charset="-128"/>
                <a:ea typeface="メイリオ" panose="020B0604030504040204" pitchFamily="50" charset="-128"/>
              </a:rPr>
              <a:t>年度も目標の</a:t>
            </a:r>
            <a:r>
              <a:rPr lang="en-US" altLang="ja-JP" sz="1100" dirty="0">
                <a:latin typeface="メイリオ" panose="020B0604030504040204" pitchFamily="50" charset="-128"/>
                <a:ea typeface="メイリオ" panose="020B0604030504040204" pitchFamily="50" charset="-128"/>
              </a:rPr>
              <a:t>25</a:t>
            </a:r>
            <a:r>
              <a:rPr lang="ja-JP" altLang="en-US" sz="1100" dirty="0">
                <a:latin typeface="メイリオ" panose="020B0604030504040204" pitchFamily="50" charset="-128"/>
                <a:ea typeface="メイリオ" panose="020B0604030504040204" pitchFamily="50" charset="-128"/>
              </a:rPr>
              <a:t>人の安定的雇用を達成する</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見込み。安定雇用した方々の職場定着を見守りつつ、今後も安定雇用への支援を促進していく。</a:t>
            </a:r>
            <a:endParaRPr kumimoji="1" lang="ja-JP" altLang="en-US" sz="1100" dirty="0">
              <a:latin typeface="メイリオ" panose="020B0604030504040204" pitchFamily="50" charset="-128"/>
              <a:ea typeface="メイリオ" panose="020B0604030504040204" pitchFamily="50" charset="-128"/>
            </a:endParaRPr>
          </a:p>
        </p:txBody>
      </p:sp>
      <p:sp>
        <p:nvSpPr>
          <p:cNvPr id="17" name="正方形/長方形 16"/>
          <p:cNvSpPr/>
          <p:nvPr/>
        </p:nvSpPr>
        <p:spPr>
          <a:xfrm>
            <a:off x="1906940" y="2549239"/>
            <a:ext cx="6780765" cy="389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・支援能力の向上：</a:t>
            </a:r>
            <a:r>
              <a:rPr lang="en-US" altLang="ja-JP" sz="1400" dirty="0">
                <a:solidFill>
                  <a:schemeClr val="tx1"/>
                </a:solidFill>
                <a:latin typeface="メイリオ" panose="020B0604030504040204" pitchFamily="50" charset="-128"/>
                <a:ea typeface="メイリオ" panose="020B0604030504040204" pitchFamily="50" charset="-128"/>
              </a:rPr>
              <a:t>2025</a:t>
            </a:r>
            <a:r>
              <a:rPr lang="ja-JP" altLang="en-US" sz="1400" dirty="0">
                <a:solidFill>
                  <a:schemeClr val="tx1"/>
                </a:solidFill>
                <a:latin typeface="メイリオ" panose="020B0604030504040204" pitchFamily="50" charset="-128"/>
                <a:ea typeface="メイリオ" panose="020B0604030504040204" pitchFamily="50" charset="-128"/>
              </a:rPr>
              <a:t>年度までに、累計</a:t>
            </a:r>
            <a:r>
              <a:rPr lang="en-US" altLang="ja-JP" sz="1400" dirty="0">
                <a:solidFill>
                  <a:schemeClr val="tx1"/>
                </a:solidFill>
                <a:latin typeface="メイリオ" panose="020B0604030504040204" pitchFamily="50" charset="-128"/>
                <a:ea typeface="メイリオ" panose="020B0604030504040204" pitchFamily="50" charset="-128"/>
              </a:rPr>
              <a:t>13</a:t>
            </a:r>
            <a:r>
              <a:rPr lang="ja-JP" altLang="en-US" sz="1400" dirty="0">
                <a:solidFill>
                  <a:schemeClr val="tx1"/>
                </a:solidFill>
                <a:latin typeface="メイリオ" panose="020B0604030504040204" pitchFamily="50" charset="-128"/>
                <a:ea typeface="メイリオ" panose="020B0604030504040204" pitchFamily="50" charset="-128"/>
              </a:rPr>
              <a:t>人の資格取得</a:t>
            </a:r>
          </a:p>
        </p:txBody>
      </p:sp>
      <p:grpSp>
        <p:nvGrpSpPr>
          <p:cNvPr id="16" name="グループ化 15"/>
          <p:cNvGrpSpPr/>
          <p:nvPr/>
        </p:nvGrpSpPr>
        <p:grpSpPr>
          <a:xfrm>
            <a:off x="1996299" y="2092336"/>
            <a:ext cx="3423210" cy="523319"/>
            <a:chOff x="1996299" y="2514303"/>
            <a:chExt cx="3124041" cy="389384"/>
          </a:xfrm>
        </p:grpSpPr>
        <p:sp>
          <p:nvSpPr>
            <p:cNvPr id="18" name="ホームベース 17"/>
            <p:cNvSpPr/>
            <p:nvPr/>
          </p:nvSpPr>
          <p:spPr>
            <a:xfrm>
              <a:off x="1996299" y="2564904"/>
              <a:ext cx="3007749" cy="282022"/>
            </a:xfrm>
            <a:prstGeom prst="homePlate">
              <a:avLst/>
            </a:prstGeom>
            <a:solidFill>
              <a:srgbClr val="92D0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 name="正方形/長方形 18"/>
            <p:cNvSpPr/>
            <p:nvPr/>
          </p:nvSpPr>
          <p:spPr>
            <a:xfrm>
              <a:off x="2068307" y="2514303"/>
              <a:ext cx="3052033" cy="389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メイリオ" panose="020B0604030504040204" pitchFamily="50" charset="-128"/>
                  <a:ea typeface="メイリオ" panose="020B0604030504040204" pitchFamily="50" charset="-128"/>
                </a:rPr>
                <a:t>支援力の向上　</a:t>
              </a:r>
              <a:r>
                <a:rPr lang="en-US" altLang="ja-JP" dirty="0">
                  <a:solidFill>
                    <a:schemeClr val="tx1"/>
                  </a:solidFill>
                  <a:latin typeface="メイリオ" panose="020B0604030504040204" pitchFamily="50" charset="-128"/>
                  <a:ea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rPr>
                <a:t>成果指標</a:t>
              </a:r>
              <a:r>
                <a:rPr lang="en-US" altLang="ja-JP" dirty="0">
                  <a:solidFill>
                    <a:schemeClr val="tx1"/>
                  </a:solidFill>
                  <a:latin typeface="メイリオ" panose="020B0604030504040204" pitchFamily="50" charset="-128"/>
                  <a:ea typeface="メイリオ" panose="020B0604030504040204" pitchFamily="50" charset="-128"/>
                </a:rPr>
                <a:t>】</a:t>
              </a:r>
              <a:endParaRPr lang="ja-JP" altLang="en-US" dirty="0">
                <a:solidFill>
                  <a:schemeClr val="tx1"/>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315746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79712" y="3049114"/>
            <a:ext cx="6984776" cy="3736878"/>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正方形/長方形 4"/>
          <p:cNvSpPr/>
          <p:nvPr/>
        </p:nvSpPr>
        <p:spPr>
          <a:xfrm>
            <a:off x="0" y="0"/>
            <a:ext cx="1907704"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メイリオ" panose="020B0604030504040204" pitchFamily="50" charset="-128"/>
                <a:ea typeface="メイリオ" panose="020B0604030504040204" pitchFamily="50" charset="-128"/>
              </a:rPr>
              <a:t>　</a:t>
            </a:r>
            <a:r>
              <a:rPr lang="en-US" altLang="ja-JP" sz="1600" b="1" dirty="0">
                <a:solidFill>
                  <a:schemeClr val="tx1"/>
                </a:solidFill>
                <a:latin typeface="メイリオ" panose="020B0604030504040204" pitchFamily="50" charset="-128"/>
                <a:ea typeface="メイリオ" panose="020B0604030504040204" pitchFamily="50" charset="-128"/>
              </a:rPr>
              <a:t>2021</a:t>
            </a:r>
            <a:r>
              <a:rPr lang="ja-JP" altLang="ja-JP" sz="1600" b="1" dirty="0">
                <a:solidFill>
                  <a:schemeClr val="tx1"/>
                </a:solidFill>
                <a:latin typeface="メイリオ" panose="020B0604030504040204" pitchFamily="50" charset="-128"/>
                <a:ea typeface="メイリオ" panose="020B0604030504040204" pitchFamily="50" charset="-128"/>
              </a:rPr>
              <a:t>～</a:t>
            </a: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r>
              <a:rPr lang="ja-JP" altLang="en-US" sz="1600" b="1" dirty="0">
                <a:solidFill>
                  <a:schemeClr val="tx1"/>
                </a:solidFill>
                <a:latin typeface="メイリオ" panose="020B0604030504040204" pitchFamily="50" charset="-128"/>
                <a:ea typeface="メイリオ" panose="020B0604030504040204" pitchFamily="50" charset="-128"/>
              </a:rPr>
              <a:t>　</a:t>
            </a:r>
            <a:r>
              <a:rPr lang="en-US" altLang="ja-JP" sz="1600" b="1" dirty="0">
                <a:solidFill>
                  <a:schemeClr val="tx1"/>
                </a:solidFill>
                <a:latin typeface="メイリオ" panose="020B0604030504040204" pitchFamily="50" charset="-128"/>
                <a:ea typeface="メイリオ" panose="020B0604030504040204" pitchFamily="50" charset="-128"/>
              </a:rPr>
              <a:t>2025</a:t>
            </a:r>
            <a:r>
              <a:rPr lang="ja-JP" altLang="ja-JP" sz="1600" b="1" dirty="0">
                <a:solidFill>
                  <a:schemeClr val="tx1"/>
                </a:solidFill>
                <a:latin typeface="メイリオ" panose="020B0604030504040204" pitchFamily="50" charset="-128"/>
                <a:ea typeface="メイリオ" panose="020B0604030504040204" pitchFamily="50" charset="-128"/>
              </a:rPr>
              <a:t>年度</a:t>
            </a: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r>
              <a:rPr lang="ja-JP" altLang="en-US" sz="1600" b="1" dirty="0">
                <a:solidFill>
                  <a:schemeClr val="tx1"/>
                </a:solidFill>
                <a:latin typeface="メイリオ" panose="020B0604030504040204" pitchFamily="50" charset="-128"/>
                <a:ea typeface="メイリオ" panose="020B0604030504040204" pitchFamily="50" charset="-128"/>
              </a:rPr>
              <a:t>中期運営方針</a:t>
            </a: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r>
              <a:rPr lang="ja-JP" altLang="en-US" sz="1600" b="1" dirty="0">
                <a:solidFill>
                  <a:schemeClr val="tx1"/>
                </a:solidFill>
                <a:latin typeface="メイリオ" panose="020B0604030504040204" pitchFamily="50" charset="-128"/>
                <a:ea typeface="メイリオ" panose="020B0604030504040204" pitchFamily="50" charset="-128"/>
              </a:rPr>
              <a:t>目標の達成状況</a:t>
            </a: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ja-JP" altLang="en-US" sz="1600" b="1" dirty="0">
              <a:latin typeface="メイリオ" panose="020B0604030504040204" pitchFamily="50" charset="-128"/>
              <a:ea typeface="メイリオ"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1782065936"/>
              </p:ext>
            </p:extLst>
          </p:nvPr>
        </p:nvGraphicFramePr>
        <p:xfrm>
          <a:off x="2127999" y="804607"/>
          <a:ext cx="6588000" cy="119126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4121611323"/>
                    </a:ext>
                  </a:extLst>
                </a:gridCol>
                <a:gridCol w="1188000">
                  <a:extLst>
                    <a:ext uri="{9D8B030D-6E8A-4147-A177-3AD203B41FA5}">
                      <a16:colId xmlns:a16="http://schemas.microsoft.com/office/drawing/2014/main" val="3122657104"/>
                    </a:ext>
                  </a:extLst>
                </a:gridCol>
                <a:gridCol w="1188000">
                  <a:extLst>
                    <a:ext uri="{9D8B030D-6E8A-4147-A177-3AD203B41FA5}">
                      <a16:colId xmlns:a16="http://schemas.microsoft.com/office/drawing/2014/main" val="2226121591"/>
                    </a:ext>
                  </a:extLst>
                </a:gridCol>
                <a:gridCol w="1188000">
                  <a:extLst>
                    <a:ext uri="{9D8B030D-6E8A-4147-A177-3AD203B41FA5}">
                      <a16:colId xmlns:a16="http://schemas.microsoft.com/office/drawing/2014/main" val="562039396"/>
                    </a:ext>
                  </a:extLst>
                </a:gridCol>
                <a:gridCol w="1188000">
                  <a:extLst>
                    <a:ext uri="{9D8B030D-6E8A-4147-A177-3AD203B41FA5}">
                      <a16:colId xmlns:a16="http://schemas.microsoft.com/office/drawing/2014/main" val="511055299"/>
                    </a:ext>
                  </a:extLst>
                </a:gridCol>
                <a:gridCol w="1188000">
                  <a:extLst>
                    <a:ext uri="{9D8B030D-6E8A-4147-A177-3AD203B41FA5}">
                      <a16:colId xmlns:a16="http://schemas.microsoft.com/office/drawing/2014/main" val="1432594351"/>
                    </a:ext>
                  </a:extLst>
                </a:gridCol>
              </a:tblGrid>
              <a:tr h="370840">
                <a:tc>
                  <a:txBody>
                    <a:bodyPr/>
                    <a:lstStyle/>
                    <a:p>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dirty="0">
                          <a:latin typeface="メイリオ" panose="020B0604030504040204" pitchFamily="50" charset="-128"/>
                          <a:ea typeface="メイリオ" panose="020B0604030504040204" pitchFamily="50" charset="-128"/>
                        </a:rPr>
                        <a:t>2021</a:t>
                      </a:r>
                      <a:r>
                        <a:rPr kumimoji="1" lang="ja-JP" altLang="en-US" sz="1050" dirty="0">
                          <a:latin typeface="メイリオ" panose="020B0604030504040204" pitchFamily="50" charset="-128"/>
                          <a:ea typeface="メイリオ" panose="020B0604030504040204" pitchFamily="50" charset="-128"/>
                        </a:rPr>
                        <a:t>年度</a:t>
                      </a:r>
                    </a:p>
                  </a:txBody>
                  <a:tcPr anchor="ctr"/>
                </a:tc>
                <a:tc>
                  <a:txBody>
                    <a:bodyPr/>
                    <a:lstStyle/>
                    <a:p>
                      <a:pPr algn="ctr"/>
                      <a:r>
                        <a:rPr kumimoji="1" lang="en-US" altLang="ja-JP" dirty="0">
                          <a:latin typeface="メイリオ" panose="020B0604030504040204" pitchFamily="50" charset="-128"/>
                          <a:ea typeface="メイリオ" panose="020B0604030504040204" pitchFamily="50" charset="-128"/>
                        </a:rPr>
                        <a:t>2022</a:t>
                      </a:r>
                      <a:r>
                        <a:rPr kumimoji="1" lang="ja-JP" altLang="en-US" sz="1050" dirty="0">
                          <a:latin typeface="メイリオ" panose="020B0604030504040204" pitchFamily="50" charset="-128"/>
                          <a:ea typeface="メイリオ" panose="020B0604030504040204" pitchFamily="50" charset="-128"/>
                        </a:rPr>
                        <a:t>年度</a:t>
                      </a:r>
                    </a:p>
                  </a:txBody>
                  <a:tcPr anchor="ctr"/>
                </a:tc>
                <a:tc>
                  <a:txBody>
                    <a:bodyPr/>
                    <a:lstStyle/>
                    <a:p>
                      <a:pPr algn="ctr"/>
                      <a:r>
                        <a:rPr kumimoji="1" lang="en-US" altLang="ja-JP" dirty="0">
                          <a:latin typeface="メイリオ" panose="020B0604030504040204" pitchFamily="50" charset="-128"/>
                          <a:ea typeface="メイリオ" panose="020B0604030504040204" pitchFamily="50" charset="-128"/>
                        </a:rPr>
                        <a:t>2023</a:t>
                      </a:r>
                      <a:r>
                        <a:rPr kumimoji="1" lang="ja-JP" altLang="en-US" sz="1050" dirty="0">
                          <a:latin typeface="メイリオ" panose="020B0604030504040204" pitchFamily="50" charset="-128"/>
                          <a:ea typeface="メイリオ" panose="020B0604030504040204" pitchFamily="50" charset="-128"/>
                        </a:rPr>
                        <a:t>年度</a:t>
                      </a:r>
                    </a:p>
                  </a:txBody>
                  <a:tcPr anchor="ctr"/>
                </a:tc>
                <a:tc>
                  <a:txBody>
                    <a:bodyPr/>
                    <a:lstStyle/>
                    <a:p>
                      <a:pPr algn="ctr"/>
                      <a:r>
                        <a:rPr kumimoji="1" lang="en-US" altLang="ja-JP" dirty="0">
                          <a:latin typeface="メイリオ" panose="020B0604030504040204" pitchFamily="50" charset="-128"/>
                          <a:ea typeface="メイリオ" panose="020B0604030504040204" pitchFamily="50" charset="-128"/>
                        </a:rPr>
                        <a:t>2024</a:t>
                      </a:r>
                      <a:r>
                        <a:rPr kumimoji="1" lang="ja-JP" altLang="en-US" sz="1050" dirty="0">
                          <a:latin typeface="メイリオ" panose="020B0604030504040204" pitchFamily="50" charset="-128"/>
                          <a:ea typeface="メイリオ" panose="020B0604030504040204" pitchFamily="50" charset="-128"/>
                        </a:rPr>
                        <a:t>年度</a:t>
                      </a:r>
                    </a:p>
                  </a:txBody>
                  <a:tcPr anchor="ctr"/>
                </a:tc>
                <a:tc>
                  <a:txBody>
                    <a:bodyPr/>
                    <a:lstStyle/>
                    <a:p>
                      <a:pPr algn="ctr"/>
                      <a:r>
                        <a:rPr kumimoji="1" lang="en-US" altLang="ja-JP" dirty="0">
                          <a:latin typeface="メイリオ" panose="020B0604030504040204" pitchFamily="50" charset="-128"/>
                          <a:ea typeface="メイリオ" panose="020B0604030504040204" pitchFamily="50" charset="-128"/>
                        </a:rPr>
                        <a:t>2025</a:t>
                      </a:r>
                      <a:r>
                        <a:rPr kumimoji="1" lang="ja-JP" altLang="en-US" sz="1050" dirty="0">
                          <a:latin typeface="メイリオ" panose="020B0604030504040204" pitchFamily="50" charset="-128"/>
                          <a:ea typeface="メイリオ" panose="020B0604030504040204" pitchFamily="50" charset="-128"/>
                        </a:rPr>
                        <a:t>年度</a:t>
                      </a:r>
                    </a:p>
                  </a:txBody>
                  <a:tcPr anchor="ctr"/>
                </a:tc>
                <a:extLst>
                  <a:ext uri="{0D108BD9-81ED-4DB2-BD59-A6C34878D82A}">
                    <a16:rowId xmlns:a16="http://schemas.microsoft.com/office/drawing/2014/main" val="3250511336"/>
                  </a:ext>
                </a:extLst>
              </a:tr>
              <a:tr h="370840">
                <a:tc>
                  <a:txBody>
                    <a:bodyPr/>
                    <a:lstStyle/>
                    <a:p>
                      <a:r>
                        <a:rPr kumimoji="1" lang="ja-JP" altLang="en-US" sz="1100" dirty="0">
                          <a:latin typeface="メイリオ" panose="020B0604030504040204" pitchFamily="50" charset="-128"/>
                          <a:ea typeface="メイリオ" panose="020B0604030504040204" pitchFamily="50" charset="-128"/>
                        </a:rPr>
                        <a:t>実績値</a:t>
                      </a:r>
                    </a:p>
                  </a:txBody>
                  <a:tcPr anchor="ctr"/>
                </a:tc>
                <a:tc>
                  <a:txBody>
                    <a:bodyPr/>
                    <a:lstStyle/>
                    <a:p>
                      <a:pPr algn="r"/>
                      <a:r>
                        <a:rPr kumimoji="1" lang="en-US" altLang="ja-JP" dirty="0">
                          <a:latin typeface="メイリオ" panose="020B0604030504040204" pitchFamily="50" charset="-128"/>
                          <a:ea typeface="メイリオ" panose="020B0604030504040204" pitchFamily="50" charset="-128"/>
                        </a:rPr>
                        <a:t>62</a:t>
                      </a:r>
                      <a:r>
                        <a:rPr kumimoji="1" lang="ja-JP" altLang="en-US" sz="1050" dirty="0">
                          <a:latin typeface="メイリオ" panose="020B0604030504040204" pitchFamily="50" charset="-128"/>
                          <a:ea typeface="メイリオ" panose="020B0604030504040204" pitchFamily="50" charset="-128"/>
                        </a:rPr>
                        <a:t>件</a:t>
                      </a:r>
                    </a:p>
                  </a:txBody>
                  <a:tcPr/>
                </a:tc>
                <a:tc>
                  <a:txBody>
                    <a:bodyPr/>
                    <a:lstStyle/>
                    <a:p>
                      <a:pPr algn="r"/>
                      <a:r>
                        <a:rPr kumimoji="1" lang="en-US" altLang="ja-JP" dirty="0">
                          <a:latin typeface="メイリオ" panose="020B0604030504040204" pitchFamily="50" charset="-128"/>
                          <a:ea typeface="メイリオ" panose="020B0604030504040204" pitchFamily="50" charset="-128"/>
                        </a:rPr>
                        <a:t>100</a:t>
                      </a:r>
                      <a:r>
                        <a:rPr kumimoji="1" lang="ja-JP" altLang="en-US" sz="1050" dirty="0">
                          <a:latin typeface="メイリオ" panose="020B0604030504040204" pitchFamily="50" charset="-128"/>
                          <a:ea typeface="メイリオ" panose="020B0604030504040204" pitchFamily="50" charset="-128"/>
                        </a:rPr>
                        <a:t>件</a:t>
                      </a:r>
                    </a:p>
                  </a:txBody>
                  <a:tcPr/>
                </a:tc>
                <a:tc>
                  <a:txBody>
                    <a:bodyPr/>
                    <a:lstStyle/>
                    <a:p>
                      <a:pPr algn="r"/>
                      <a:r>
                        <a:rPr kumimoji="1" lang="en-US" altLang="ja-JP" dirty="0">
                          <a:latin typeface="メイリオ" panose="020B0604030504040204" pitchFamily="50" charset="-128"/>
                          <a:ea typeface="メイリオ" panose="020B0604030504040204" pitchFamily="50" charset="-128"/>
                        </a:rPr>
                        <a:t>111</a:t>
                      </a:r>
                      <a:r>
                        <a:rPr kumimoji="1" lang="ja-JP" altLang="en-US" sz="1050" dirty="0">
                          <a:latin typeface="メイリオ" panose="020B0604030504040204" pitchFamily="50" charset="-128"/>
                          <a:ea typeface="メイリオ" panose="020B0604030504040204" pitchFamily="50" charset="-128"/>
                        </a:rPr>
                        <a:t>件</a:t>
                      </a:r>
                    </a:p>
                  </a:txBody>
                  <a:tcPr/>
                </a:tc>
                <a:tc>
                  <a:txBody>
                    <a:bodyPr/>
                    <a:lstStyle/>
                    <a:p>
                      <a:pPr algn="r"/>
                      <a:r>
                        <a:rPr kumimoji="1" lang="en-US" altLang="ja-JP" dirty="0">
                          <a:latin typeface="メイリオ" panose="020B0604030504040204" pitchFamily="50" charset="-128"/>
                          <a:ea typeface="メイリオ" panose="020B0604030504040204" pitchFamily="50" charset="-128"/>
                        </a:rPr>
                        <a:t>124</a:t>
                      </a:r>
                      <a:r>
                        <a:rPr kumimoji="1" lang="ja-JP" altLang="en-US" sz="1050" dirty="0">
                          <a:latin typeface="メイリオ" panose="020B0604030504040204" pitchFamily="50" charset="-128"/>
                          <a:ea typeface="メイリオ" panose="020B0604030504040204" pitchFamily="50" charset="-128"/>
                        </a:rPr>
                        <a:t>件</a:t>
                      </a:r>
                    </a:p>
                  </a:txBody>
                  <a:tcPr/>
                </a:tc>
                <a:tc>
                  <a:txBody>
                    <a:bodyPr/>
                    <a:lstStyle/>
                    <a:p>
                      <a:pPr algn="r"/>
                      <a:r>
                        <a:rPr kumimoji="1" lang="en-US" altLang="ja-JP" dirty="0">
                          <a:latin typeface="メイリオ" panose="020B0604030504040204" pitchFamily="50" charset="-128"/>
                          <a:ea typeface="メイリオ" panose="020B0604030504040204" pitchFamily="50" charset="-128"/>
                        </a:rPr>
                        <a:t>85</a:t>
                      </a:r>
                      <a:r>
                        <a:rPr kumimoji="1" lang="ja-JP" altLang="en-US" sz="1050" dirty="0">
                          <a:latin typeface="メイリオ" panose="020B0604030504040204" pitchFamily="50" charset="-128"/>
                          <a:ea typeface="メイリオ" panose="020B0604030504040204" pitchFamily="50" charset="-128"/>
                        </a:rPr>
                        <a:t>件</a:t>
                      </a:r>
                      <a:endParaRPr kumimoji="1" lang="en-US" altLang="ja-JP" sz="1050" dirty="0">
                        <a:latin typeface="メイリオ" panose="020B0604030504040204" pitchFamily="50" charset="-128"/>
                        <a:ea typeface="メイリオ" panose="020B0604030504040204" pitchFamily="50" charset="-128"/>
                      </a:endParaRPr>
                    </a:p>
                    <a:p>
                      <a:pPr algn="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上半期</a:t>
                      </a:r>
                      <a:r>
                        <a:rPr kumimoji="1" lang="en-US" altLang="ja-JP" sz="1000" dirty="0">
                          <a:latin typeface="メイリオ" panose="020B0604030504040204" pitchFamily="50" charset="-128"/>
                          <a:ea typeface="メイリオ" panose="020B0604030504040204" pitchFamily="50" charset="-128"/>
                        </a:rPr>
                        <a:t>)</a:t>
                      </a:r>
                      <a:endParaRPr kumimoji="1" lang="ja-JP" altLang="en-US" sz="10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573225362"/>
                  </a:ext>
                </a:extLst>
              </a:tr>
              <a:tr h="370840">
                <a:tc>
                  <a:txBody>
                    <a:bodyPr/>
                    <a:lstStyle/>
                    <a:p>
                      <a:r>
                        <a:rPr kumimoji="1" lang="ja-JP" altLang="en-US" sz="1100" dirty="0">
                          <a:latin typeface="メイリオ" panose="020B0604030504040204" pitchFamily="50" charset="-128"/>
                          <a:ea typeface="メイリオ" panose="020B0604030504040204" pitchFamily="50" charset="-128"/>
                        </a:rPr>
                        <a:t>目標値</a:t>
                      </a:r>
                    </a:p>
                  </a:txBody>
                  <a:tcPr anchor="ctr"/>
                </a:tc>
                <a:tc>
                  <a:txBody>
                    <a:bodyPr/>
                    <a:lstStyle/>
                    <a:p>
                      <a:pPr algn="r"/>
                      <a:r>
                        <a:rPr kumimoji="1" lang="en-US" altLang="ja-JP" dirty="0">
                          <a:latin typeface="メイリオ" panose="020B0604030504040204" pitchFamily="50" charset="-128"/>
                          <a:ea typeface="メイリオ" panose="020B0604030504040204" pitchFamily="50" charset="-128"/>
                        </a:rPr>
                        <a:t>85</a:t>
                      </a:r>
                      <a:r>
                        <a:rPr kumimoji="1" lang="ja-JP" altLang="en-US" sz="1050" dirty="0">
                          <a:latin typeface="メイリオ" panose="020B0604030504040204" pitchFamily="50" charset="-128"/>
                          <a:ea typeface="メイリオ" panose="020B0604030504040204" pitchFamily="50" charset="-128"/>
                        </a:rPr>
                        <a:t>件</a:t>
                      </a:r>
                    </a:p>
                  </a:txBody>
                  <a:tcPr anchor="ctr"/>
                </a:tc>
                <a:tc>
                  <a:txBody>
                    <a:bodyPr/>
                    <a:lstStyle/>
                    <a:p>
                      <a:pPr algn="r"/>
                      <a:r>
                        <a:rPr kumimoji="1" lang="en-US" altLang="ja-JP" dirty="0">
                          <a:latin typeface="メイリオ" panose="020B0604030504040204" pitchFamily="50" charset="-128"/>
                          <a:ea typeface="メイリオ" panose="020B0604030504040204" pitchFamily="50" charset="-128"/>
                        </a:rPr>
                        <a:t>95</a:t>
                      </a:r>
                      <a:r>
                        <a:rPr kumimoji="1" lang="ja-JP" altLang="en-US" sz="1050" dirty="0">
                          <a:latin typeface="メイリオ" panose="020B0604030504040204" pitchFamily="50" charset="-128"/>
                          <a:ea typeface="メイリオ" panose="020B0604030504040204" pitchFamily="50" charset="-128"/>
                        </a:rPr>
                        <a:t>件</a:t>
                      </a:r>
                    </a:p>
                  </a:txBody>
                  <a:tcPr anchor="ctr"/>
                </a:tc>
                <a:tc>
                  <a:txBody>
                    <a:bodyPr/>
                    <a:lstStyle/>
                    <a:p>
                      <a:pPr algn="r"/>
                      <a:r>
                        <a:rPr kumimoji="1" lang="en-US" altLang="ja-JP" dirty="0">
                          <a:latin typeface="メイリオ" panose="020B0604030504040204" pitchFamily="50" charset="-128"/>
                          <a:ea typeface="メイリオ" panose="020B0604030504040204" pitchFamily="50" charset="-128"/>
                        </a:rPr>
                        <a:t>105</a:t>
                      </a:r>
                      <a:r>
                        <a:rPr kumimoji="1" lang="ja-JP" altLang="en-US" sz="1050" dirty="0">
                          <a:latin typeface="メイリオ" panose="020B0604030504040204" pitchFamily="50" charset="-128"/>
                          <a:ea typeface="メイリオ" panose="020B0604030504040204" pitchFamily="50" charset="-128"/>
                        </a:rPr>
                        <a:t>件</a:t>
                      </a:r>
                    </a:p>
                  </a:txBody>
                  <a:tcPr anchor="ctr"/>
                </a:tc>
                <a:tc>
                  <a:txBody>
                    <a:bodyPr/>
                    <a:lstStyle/>
                    <a:p>
                      <a:pPr algn="r"/>
                      <a:r>
                        <a:rPr kumimoji="1" lang="en-US" altLang="ja-JP" dirty="0">
                          <a:latin typeface="メイリオ" panose="020B0604030504040204" pitchFamily="50" charset="-128"/>
                          <a:ea typeface="メイリオ" panose="020B0604030504040204" pitchFamily="50" charset="-128"/>
                        </a:rPr>
                        <a:t>115</a:t>
                      </a:r>
                      <a:r>
                        <a:rPr kumimoji="1" lang="ja-JP" altLang="en-US" sz="1050" dirty="0">
                          <a:latin typeface="メイリオ" panose="020B0604030504040204" pitchFamily="50" charset="-128"/>
                          <a:ea typeface="メイリオ" panose="020B0604030504040204" pitchFamily="50" charset="-128"/>
                        </a:rPr>
                        <a:t>件</a:t>
                      </a:r>
                    </a:p>
                  </a:txBody>
                  <a:tcPr anchor="ctr"/>
                </a:tc>
                <a:tc>
                  <a:txBody>
                    <a:bodyPr/>
                    <a:lstStyle/>
                    <a:p>
                      <a:pPr algn="r"/>
                      <a:r>
                        <a:rPr kumimoji="1" lang="en-US" altLang="ja-JP" sz="1350" dirty="0">
                          <a:latin typeface="メイリオ" panose="020B0604030504040204" pitchFamily="50" charset="-128"/>
                          <a:ea typeface="メイリオ" panose="020B0604030504040204" pitchFamily="50" charset="-128"/>
                        </a:rPr>
                        <a:t>125</a:t>
                      </a:r>
                      <a:r>
                        <a:rPr kumimoji="1" lang="ja-JP" altLang="en-US" sz="1050" dirty="0">
                          <a:latin typeface="メイリオ" panose="020B0604030504040204" pitchFamily="50" charset="-128"/>
                          <a:ea typeface="メイリオ" panose="020B0604030504040204" pitchFamily="50" charset="-128"/>
                        </a:rPr>
                        <a:t>件</a:t>
                      </a:r>
                    </a:p>
                  </a:txBody>
                  <a:tcPr anchor="ctr"/>
                </a:tc>
                <a:extLst>
                  <a:ext uri="{0D108BD9-81ED-4DB2-BD59-A6C34878D82A}">
                    <a16:rowId xmlns:a16="http://schemas.microsoft.com/office/drawing/2014/main" val="2799394630"/>
                  </a:ext>
                </a:extLst>
              </a:tr>
            </a:tbl>
          </a:graphicData>
        </a:graphic>
      </p:graphicFrame>
      <p:sp>
        <p:nvSpPr>
          <p:cNvPr id="27" name="ホームベース 26"/>
          <p:cNvSpPr/>
          <p:nvPr/>
        </p:nvSpPr>
        <p:spPr>
          <a:xfrm>
            <a:off x="2051720" y="72008"/>
            <a:ext cx="4824536" cy="468429"/>
          </a:xfrm>
          <a:prstGeom prst="homePlate">
            <a:avLst/>
          </a:prstGeom>
          <a:solidFill>
            <a:srgbClr val="92D0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ja-JP" altLang="en-US" dirty="0">
                <a:solidFill>
                  <a:schemeClr val="tx1"/>
                </a:solidFill>
                <a:latin typeface="メイリオ" panose="020B0604030504040204" pitchFamily="50" charset="-128"/>
                <a:ea typeface="メイリオ" panose="020B0604030504040204" pitchFamily="50" charset="-128"/>
              </a:rPr>
              <a:t>関係機関等との緊密な連携　</a:t>
            </a:r>
            <a:r>
              <a:rPr lang="en-US" altLang="ja-JP" dirty="0">
                <a:solidFill>
                  <a:schemeClr val="tx1"/>
                </a:solidFill>
                <a:latin typeface="メイリオ" panose="020B0604030504040204" pitchFamily="50" charset="-128"/>
                <a:ea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rPr>
              <a:t>成果指標</a:t>
            </a:r>
            <a:r>
              <a:rPr lang="en-US" altLang="ja-JP" dirty="0">
                <a:solidFill>
                  <a:schemeClr val="tx1"/>
                </a:solidFill>
                <a:latin typeface="メイリオ" panose="020B0604030504040204" pitchFamily="50" charset="-128"/>
                <a:ea typeface="メイリオ" panose="020B0604030504040204" pitchFamily="50" charset="-128"/>
              </a:rPr>
              <a:t>】</a:t>
            </a:r>
          </a:p>
        </p:txBody>
      </p:sp>
      <p:sp>
        <p:nvSpPr>
          <p:cNvPr id="18" name="正方形/長方形 17"/>
          <p:cNvSpPr/>
          <p:nvPr/>
        </p:nvSpPr>
        <p:spPr>
          <a:xfrm>
            <a:off x="1683348" y="479919"/>
            <a:ext cx="7073447" cy="389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　・他機関連携（雇用に結びつけるため連携したもの）：</a:t>
            </a:r>
            <a:r>
              <a:rPr lang="en-US" altLang="ja-JP" sz="1400" dirty="0">
                <a:solidFill>
                  <a:schemeClr val="tx1"/>
                </a:solidFill>
                <a:latin typeface="メイリオ" panose="020B0604030504040204" pitchFamily="50" charset="-128"/>
                <a:ea typeface="メイリオ" panose="020B0604030504040204" pitchFamily="50" charset="-128"/>
              </a:rPr>
              <a:t>2025</a:t>
            </a:r>
            <a:r>
              <a:rPr lang="ja-JP" altLang="en-US" sz="1400" dirty="0">
                <a:solidFill>
                  <a:schemeClr val="tx1"/>
                </a:solidFill>
                <a:latin typeface="メイリオ" panose="020B0604030504040204" pitchFamily="50" charset="-128"/>
                <a:ea typeface="メイリオ" panose="020B0604030504040204" pitchFamily="50" charset="-128"/>
              </a:rPr>
              <a:t>年度までに</a:t>
            </a:r>
            <a:r>
              <a:rPr lang="en-US" altLang="ja-JP" sz="1400" dirty="0">
                <a:solidFill>
                  <a:schemeClr val="tx1"/>
                </a:solidFill>
                <a:latin typeface="メイリオ" panose="020B0604030504040204" pitchFamily="50" charset="-128"/>
                <a:ea typeface="メイリオ" panose="020B0604030504040204" pitchFamily="50" charset="-128"/>
              </a:rPr>
              <a:t>125</a:t>
            </a:r>
            <a:r>
              <a:rPr lang="ja-JP" altLang="en-US" sz="1400" dirty="0">
                <a:solidFill>
                  <a:schemeClr val="tx1"/>
                </a:solidFill>
                <a:latin typeface="メイリオ" panose="020B0604030504040204" pitchFamily="50" charset="-128"/>
                <a:ea typeface="メイリオ" panose="020B0604030504040204" pitchFamily="50" charset="-128"/>
              </a:rPr>
              <a:t>件</a:t>
            </a:r>
          </a:p>
        </p:txBody>
      </p:sp>
      <p:sp>
        <p:nvSpPr>
          <p:cNvPr id="30" name="二等辺三角形 29"/>
          <p:cNvSpPr/>
          <p:nvPr/>
        </p:nvSpPr>
        <p:spPr>
          <a:xfrm rot="5400000">
            <a:off x="392401" y="-390559"/>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95835" y="126713"/>
            <a:ext cx="72008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3000" dirty="0">
                <a:latin typeface="メイリオ" panose="020B0604030504040204" pitchFamily="50" charset="-128"/>
                <a:ea typeface="メイリオ" panose="020B0604030504040204" pitchFamily="50" charset="-128"/>
              </a:rPr>
              <a:t>01</a:t>
            </a:r>
            <a:endParaRPr kumimoji="1" lang="ja-JP" altLang="en-US" sz="3000" dirty="0">
              <a:latin typeface="メイリオ" panose="020B0604030504040204" pitchFamily="50" charset="-128"/>
              <a:ea typeface="メイリオ" panose="020B0604030504040204" pitchFamily="50" charset="-128"/>
            </a:endParaRPr>
          </a:p>
        </p:txBody>
      </p:sp>
      <p:sp>
        <p:nvSpPr>
          <p:cNvPr id="32" name="二等辺三角形 31"/>
          <p:cNvSpPr/>
          <p:nvPr/>
        </p:nvSpPr>
        <p:spPr>
          <a:xfrm rot="16200000">
            <a:off x="390557" y="5342695"/>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1043608" y="6480109"/>
            <a:ext cx="936104" cy="261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メイリオ" panose="020B0604030504040204" pitchFamily="50" charset="-128"/>
                <a:ea typeface="メイリオ" panose="020B0604030504040204" pitchFamily="50" charset="-128"/>
              </a:rPr>
              <a:t>５</a:t>
            </a:r>
            <a:r>
              <a:rPr lang="en-US" altLang="ja-JP" sz="1600" dirty="0">
                <a:solidFill>
                  <a:schemeClr val="tx1"/>
                </a:solidFill>
                <a:latin typeface="メイリオ" panose="020B0604030504040204" pitchFamily="50" charset="-128"/>
                <a:ea typeface="メイリオ" panose="020B0604030504040204" pitchFamily="50" charset="-128"/>
              </a:rPr>
              <a:t>/ 19</a:t>
            </a:r>
            <a:endParaRPr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2051719" y="2031681"/>
            <a:ext cx="6912769" cy="938719"/>
          </a:xfrm>
          <a:prstGeom prst="rect">
            <a:avLst/>
          </a:prstGeom>
          <a:noFill/>
        </p:spPr>
        <p:txBody>
          <a:bodyPr wrap="square" rtlCol="0">
            <a:spAutoFit/>
          </a:bodyPr>
          <a:lstStyle/>
          <a:p>
            <a:r>
              <a:rPr lang="en-US" altLang="ja-JP" sz="1100" dirty="0">
                <a:latin typeface="メイリオ" panose="020B0604030504040204" pitchFamily="50" charset="-128"/>
                <a:ea typeface="メイリオ" panose="020B0604030504040204" pitchFamily="50" charset="-128"/>
              </a:rPr>
              <a:t>&lt; </a:t>
            </a:r>
            <a:r>
              <a:rPr lang="ja-JP" altLang="en-US" sz="1100" dirty="0">
                <a:latin typeface="メイリオ" panose="020B0604030504040204" pitchFamily="50" charset="-128"/>
                <a:ea typeface="メイリオ" panose="020B0604030504040204" pitchFamily="50" charset="-128"/>
              </a:rPr>
              <a:t>振り返り</a:t>
            </a:r>
            <a:r>
              <a:rPr lang="en-US" altLang="ja-JP" sz="1100" dirty="0">
                <a:latin typeface="メイリオ" panose="020B0604030504040204" pitchFamily="50" charset="-128"/>
                <a:ea typeface="メイリオ" panose="020B0604030504040204" pitchFamily="50" charset="-128"/>
              </a:rPr>
              <a:t> &gt;</a:t>
            </a:r>
          </a:p>
          <a:p>
            <a:r>
              <a:rPr lang="ja-JP" altLang="en-US" sz="1100" dirty="0">
                <a:latin typeface="メイリオ" panose="020B0604030504040204" pitchFamily="50" charset="-128"/>
                <a:ea typeface="メイリオ" panose="020B0604030504040204" pitchFamily="50" charset="-128"/>
              </a:rPr>
              <a:t>　 　当法人単独では解決できない労働者の多様な課題や関係機関からの協力依頼に対応するため、関係機</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関等の役割を踏まえつつ緊密に連携することを強化してきた結果、</a:t>
            </a:r>
            <a:r>
              <a:rPr lang="en-US" altLang="ja-JP" sz="1100" dirty="0">
                <a:latin typeface="メイリオ" panose="020B0604030504040204" pitchFamily="50" charset="-128"/>
                <a:ea typeface="メイリオ" panose="020B0604030504040204" pitchFamily="50" charset="-128"/>
              </a:rPr>
              <a:t>2025</a:t>
            </a:r>
            <a:r>
              <a:rPr lang="ja-JP" altLang="en-US" sz="1100" dirty="0">
                <a:latin typeface="メイリオ" panose="020B0604030504040204" pitchFamily="50" charset="-128"/>
                <a:ea typeface="メイリオ" panose="020B0604030504040204" pitchFamily="50" charset="-128"/>
              </a:rPr>
              <a:t>年度も目標を達成する見込み。</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連携先には、地域の住居や福祉的支援機関だけでなく保護観察所からの刑余者の就労支援依頼も多く</a:t>
            </a:r>
            <a:endParaRPr lang="en-US" altLang="ja-JP" sz="1100" dirty="0">
              <a:latin typeface="メイリオ" panose="020B0604030504040204" pitchFamily="50" charset="-128"/>
              <a:ea typeface="メイリオ" panose="020B0604030504040204" pitchFamily="50" charset="-128"/>
            </a:endParaRPr>
          </a:p>
          <a:p>
            <a:r>
              <a:rPr lang="ja-JP" altLang="en-US" sz="1100">
                <a:latin typeface="メイリオ" panose="020B0604030504040204" pitchFamily="50" charset="-128"/>
                <a:ea typeface="メイリオ" panose="020B0604030504040204" pitchFamily="50" charset="-128"/>
              </a:rPr>
              <a:t>　 寄せられて</a:t>
            </a:r>
            <a:r>
              <a:rPr lang="ja-JP" altLang="en-US" sz="1100" dirty="0">
                <a:latin typeface="メイリオ" panose="020B0604030504040204" pitchFamily="50" charset="-128"/>
                <a:ea typeface="メイリオ" panose="020B0604030504040204" pitchFamily="50" charset="-128"/>
              </a:rPr>
              <a:t>いる。</a:t>
            </a:r>
            <a:endParaRPr kumimoji="1" lang="ja-JP" altLang="en-US" sz="1100" dirty="0">
              <a:latin typeface="メイリオ" panose="020B0604030504040204" pitchFamily="50" charset="-128"/>
              <a:ea typeface="メイリオ" panose="020B0604030504040204" pitchFamily="50" charset="-128"/>
            </a:endParaRPr>
          </a:p>
        </p:txBody>
      </p:sp>
      <p:sp>
        <p:nvSpPr>
          <p:cNvPr id="14" name="角丸四角形 13"/>
          <p:cNvSpPr/>
          <p:nvPr/>
        </p:nvSpPr>
        <p:spPr>
          <a:xfrm>
            <a:off x="2013375" y="2914667"/>
            <a:ext cx="1080122" cy="369181"/>
          </a:xfrm>
          <a:prstGeom prst="roundRect">
            <a:avLst/>
          </a:prstGeom>
          <a:solidFill>
            <a:schemeClr val="accent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a:solidFill>
                  <a:schemeClr val="bg1"/>
                </a:solidFill>
                <a:latin typeface="メイリオ" panose="020B0604030504040204" pitchFamily="50" charset="-128"/>
                <a:ea typeface="メイリオ" panose="020B0604030504040204" pitchFamily="50" charset="-128"/>
              </a:rPr>
              <a:t>2024</a:t>
            </a:r>
            <a:r>
              <a:rPr lang="ja-JP" altLang="en-US" sz="1400" dirty="0">
                <a:solidFill>
                  <a:schemeClr val="bg1"/>
                </a:solidFill>
                <a:latin typeface="メイリオ" panose="020B0604030504040204" pitchFamily="50" charset="-128"/>
                <a:ea typeface="メイリオ" panose="020B0604030504040204" pitchFamily="50" charset="-128"/>
              </a:rPr>
              <a:t>年度</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6" name="角丸四角形 5"/>
          <p:cNvSpPr/>
          <p:nvPr/>
        </p:nvSpPr>
        <p:spPr>
          <a:xfrm>
            <a:off x="4283968" y="3933056"/>
            <a:ext cx="1584176" cy="615996"/>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 name="角丸四角形 19"/>
          <p:cNvSpPr/>
          <p:nvPr/>
        </p:nvSpPr>
        <p:spPr>
          <a:xfrm>
            <a:off x="3276790" y="3161331"/>
            <a:ext cx="1583242" cy="627709"/>
          </a:xfrm>
          <a:prstGeom prst="round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 name="楕円 11"/>
          <p:cNvSpPr/>
          <p:nvPr/>
        </p:nvSpPr>
        <p:spPr>
          <a:xfrm>
            <a:off x="3131840" y="3068960"/>
            <a:ext cx="360040" cy="3600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例</a:t>
            </a:r>
          </a:p>
        </p:txBody>
      </p:sp>
      <p:sp>
        <p:nvSpPr>
          <p:cNvPr id="13" name="楕円 12"/>
          <p:cNvSpPr/>
          <p:nvPr/>
        </p:nvSpPr>
        <p:spPr>
          <a:xfrm>
            <a:off x="4286169" y="4665684"/>
            <a:ext cx="2485216" cy="835431"/>
          </a:xfrm>
          <a:prstGeom prst="ellipse">
            <a:avLst/>
          </a:prstGeom>
          <a:ln w="38100">
            <a:solidFill>
              <a:srgbClr val="FF0000"/>
            </a:solidFill>
          </a:ln>
          <a:effectLst>
            <a:glow rad="1397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latin typeface="メイリオ" panose="020B0604030504040204" pitchFamily="50" charset="-128"/>
              <a:ea typeface="メイリオ" panose="020B0604030504040204" pitchFamily="50" charset="-128"/>
            </a:endParaRPr>
          </a:p>
        </p:txBody>
      </p:sp>
      <p:sp>
        <p:nvSpPr>
          <p:cNvPr id="23" name="正方形/長方形 22"/>
          <p:cNvSpPr/>
          <p:nvPr/>
        </p:nvSpPr>
        <p:spPr>
          <a:xfrm>
            <a:off x="4433811" y="4911824"/>
            <a:ext cx="2244261" cy="389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メイリオ" panose="020B0604030504040204" pitchFamily="50" charset="-128"/>
                <a:ea typeface="メイリオ" panose="020B0604030504040204" pitchFamily="50" charset="-128"/>
              </a:rPr>
              <a:t>西成労働福祉センター</a:t>
            </a:r>
          </a:p>
        </p:txBody>
      </p:sp>
      <p:sp>
        <p:nvSpPr>
          <p:cNvPr id="24" name="角丸四角形 23"/>
          <p:cNvSpPr/>
          <p:nvPr/>
        </p:nvSpPr>
        <p:spPr>
          <a:xfrm>
            <a:off x="7017442" y="5853171"/>
            <a:ext cx="1803030" cy="858607"/>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5" name="角丸四角形 24"/>
          <p:cNvSpPr/>
          <p:nvPr/>
        </p:nvSpPr>
        <p:spPr>
          <a:xfrm>
            <a:off x="7036972" y="4820959"/>
            <a:ext cx="1803030" cy="895499"/>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6" name="角丸四角形 25"/>
          <p:cNvSpPr/>
          <p:nvPr/>
        </p:nvSpPr>
        <p:spPr>
          <a:xfrm>
            <a:off x="2375275" y="4562061"/>
            <a:ext cx="1260621" cy="667139"/>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8" name="角丸四角形 27"/>
          <p:cNvSpPr/>
          <p:nvPr/>
        </p:nvSpPr>
        <p:spPr>
          <a:xfrm>
            <a:off x="2051720" y="5301388"/>
            <a:ext cx="1738504" cy="800028"/>
          </a:xfrm>
          <a:prstGeom prst="roundRect">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3" name="角丸四角形 32"/>
          <p:cNvSpPr/>
          <p:nvPr/>
        </p:nvSpPr>
        <p:spPr>
          <a:xfrm>
            <a:off x="2113416" y="6165304"/>
            <a:ext cx="1738504" cy="511091"/>
          </a:xfrm>
          <a:prstGeom prst="roundRect">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4" name="角丸四角形 33"/>
          <p:cNvSpPr/>
          <p:nvPr/>
        </p:nvSpPr>
        <p:spPr>
          <a:xfrm>
            <a:off x="3985624" y="5618200"/>
            <a:ext cx="1401688" cy="475096"/>
          </a:xfrm>
          <a:prstGeom prst="roundRect">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角丸四角形 34"/>
          <p:cNvSpPr/>
          <p:nvPr/>
        </p:nvSpPr>
        <p:spPr>
          <a:xfrm>
            <a:off x="5495241" y="5589239"/>
            <a:ext cx="1401688" cy="649135"/>
          </a:xfrm>
          <a:prstGeom prst="roundRect">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6" name="角丸四角形 35"/>
          <p:cNvSpPr/>
          <p:nvPr/>
        </p:nvSpPr>
        <p:spPr>
          <a:xfrm>
            <a:off x="5387312" y="6363574"/>
            <a:ext cx="1056896" cy="396611"/>
          </a:xfrm>
          <a:prstGeom prst="roundRect">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7" name="角丸四角形 36"/>
          <p:cNvSpPr/>
          <p:nvPr/>
        </p:nvSpPr>
        <p:spPr>
          <a:xfrm>
            <a:off x="5898418" y="3281628"/>
            <a:ext cx="1481894" cy="579420"/>
          </a:xfrm>
          <a:prstGeom prst="roundRect">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8" name="角丸四角形 37"/>
          <p:cNvSpPr/>
          <p:nvPr/>
        </p:nvSpPr>
        <p:spPr>
          <a:xfrm>
            <a:off x="6456593" y="4005064"/>
            <a:ext cx="1211751" cy="579420"/>
          </a:xfrm>
          <a:prstGeom prst="roundRect">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9" name="角丸四角形 38"/>
          <p:cNvSpPr/>
          <p:nvPr/>
        </p:nvSpPr>
        <p:spPr>
          <a:xfrm>
            <a:off x="7524328" y="3206336"/>
            <a:ext cx="1368152" cy="582704"/>
          </a:xfrm>
          <a:prstGeom prst="round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0" name="角丸四角形 39"/>
          <p:cNvSpPr/>
          <p:nvPr/>
        </p:nvSpPr>
        <p:spPr>
          <a:xfrm>
            <a:off x="7740352" y="4005064"/>
            <a:ext cx="1152128" cy="500615"/>
          </a:xfrm>
          <a:prstGeom prst="round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1" name="角丸四角形 40"/>
          <p:cNvSpPr/>
          <p:nvPr/>
        </p:nvSpPr>
        <p:spPr>
          <a:xfrm>
            <a:off x="2586577" y="3949769"/>
            <a:ext cx="1512168" cy="500615"/>
          </a:xfrm>
          <a:prstGeom prst="round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2" name="角丸四角形 41"/>
          <p:cNvSpPr/>
          <p:nvPr/>
        </p:nvSpPr>
        <p:spPr>
          <a:xfrm>
            <a:off x="3923928" y="6145144"/>
            <a:ext cx="1296144" cy="596224"/>
          </a:xfrm>
          <a:prstGeom prst="round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4" name="正方形/長方形 43"/>
          <p:cNvSpPr/>
          <p:nvPr/>
        </p:nvSpPr>
        <p:spPr>
          <a:xfrm>
            <a:off x="2003702" y="3356992"/>
            <a:ext cx="1056130" cy="389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連携内容</a:t>
            </a:r>
          </a:p>
        </p:txBody>
      </p:sp>
      <p:sp>
        <p:nvSpPr>
          <p:cNvPr id="45" name="正方形/長方形 44"/>
          <p:cNvSpPr/>
          <p:nvPr/>
        </p:nvSpPr>
        <p:spPr>
          <a:xfrm>
            <a:off x="2084095" y="3543672"/>
            <a:ext cx="1056130" cy="389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latin typeface="メイリオ" panose="020B0604030504040204" pitchFamily="50" charset="-128"/>
                <a:ea typeface="メイリオ" panose="020B0604030504040204" pitchFamily="50" charset="-128"/>
              </a:rPr>
              <a:t>(124</a:t>
            </a:r>
            <a:r>
              <a:rPr lang="ja-JP" altLang="en-US" sz="1400" b="1" dirty="0">
                <a:solidFill>
                  <a:schemeClr val="tx1"/>
                </a:solidFill>
                <a:latin typeface="メイリオ" panose="020B0604030504040204" pitchFamily="50" charset="-128"/>
                <a:ea typeface="メイリオ" panose="020B0604030504040204" pitchFamily="50" charset="-128"/>
              </a:rPr>
              <a:t>件</a:t>
            </a:r>
            <a:r>
              <a:rPr lang="en-US" altLang="ja-JP" sz="1400" b="1" dirty="0">
                <a:solidFill>
                  <a:schemeClr val="tx1"/>
                </a:solidFill>
                <a:latin typeface="メイリオ" panose="020B0604030504040204" pitchFamily="50" charset="-128"/>
                <a:ea typeface="メイリオ" panose="020B0604030504040204" pitchFamily="50" charset="-128"/>
              </a:rPr>
              <a:t>)</a:t>
            </a:r>
            <a:endParaRPr lang="ja-JP" altLang="en-US" sz="1400" b="1" dirty="0">
              <a:solidFill>
                <a:schemeClr val="tx1"/>
              </a:solidFill>
              <a:latin typeface="メイリオ" panose="020B0604030504040204" pitchFamily="50" charset="-128"/>
              <a:ea typeface="メイリオ" panose="020B0604030504040204" pitchFamily="50" charset="-128"/>
            </a:endParaRPr>
          </a:p>
        </p:txBody>
      </p:sp>
      <p:sp>
        <p:nvSpPr>
          <p:cNvPr id="46" name="正方形/長方形 45"/>
          <p:cNvSpPr/>
          <p:nvPr/>
        </p:nvSpPr>
        <p:spPr>
          <a:xfrm>
            <a:off x="3203848" y="3411570"/>
            <a:ext cx="832960" cy="212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rPr>
              <a:t>連携機関名</a:t>
            </a:r>
          </a:p>
        </p:txBody>
      </p:sp>
      <p:sp>
        <p:nvSpPr>
          <p:cNvPr id="47" name="正方形/長方形 46"/>
          <p:cNvSpPr/>
          <p:nvPr/>
        </p:nvSpPr>
        <p:spPr>
          <a:xfrm>
            <a:off x="3203848" y="3564583"/>
            <a:ext cx="753902" cy="235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rPr>
              <a:t>連携内容</a:t>
            </a:r>
          </a:p>
        </p:txBody>
      </p:sp>
      <p:sp>
        <p:nvSpPr>
          <p:cNvPr id="48" name="正方形/長方形 47"/>
          <p:cNvSpPr/>
          <p:nvPr/>
        </p:nvSpPr>
        <p:spPr>
          <a:xfrm>
            <a:off x="3851920" y="3275316"/>
            <a:ext cx="1008112" cy="5137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rPr>
              <a:t>他機関連携全体に占める件数とその割合</a:t>
            </a:r>
            <a:r>
              <a:rPr lang="en-US"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a:t>
            </a:r>
            <a:r>
              <a:rPr lang="en-US" altLang="ja-JP" sz="900" dirty="0">
                <a:solidFill>
                  <a:schemeClr val="tx1"/>
                </a:solidFill>
                <a:latin typeface="メイリオ" panose="020B0604030504040204" pitchFamily="50" charset="-128"/>
                <a:ea typeface="メイリオ" panose="020B0604030504040204" pitchFamily="50" charset="-128"/>
              </a:rPr>
              <a:t>)</a:t>
            </a:r>
            <a:endParaRPr lang="ja-JP" altLang="en-US" sz="900" dirty="0">
              <a:solidFill>
                <a:schemeClr val="tx1"/>
              </a:solidFill>
              <a:latin typeface="メイリオ" panose="020B0604030504040204" pitchFamily="50" charset="-128"/>
              <a:ea typeface="メイリオ" panose="020B0604030504040204" pitchFamily="50" charset="-128"/>
            </a:endParaRPr>
          </a:p>
        </p:txBody>
      </p:sp>
      <p:cxnSp>
        <p:nvCxnSpPr>
          <p:cNvPr id="49" name="直線コネクタ 48"/>
          <p:cNvCxnSpPr/>
          <p:nvPr/>
        </p:nvCxnSpPr>
        <p:spPr>
          <a:xfrm flipH="1">
            <a:off x="2051721" y="3861046"/>
            <a:ext cx="2808311" cy="2"/>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a:xfrm>
            <a:off x="2537874" y="3952604"/>
            <a:ext cx="1384085" cy="199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u="sng" dirty="0">
                <a:solidFill>
                  <a:schemeClr val="tx1"/>
                </a:solidFill>
                <a:latin typeface="メイリオ" panose="020B0604030504040204" pitchFamily="50" charset="-128"/>
                <a:ea typeface="メイリオ" panose="020B0604030504040204" pitchFamily="50" charset="-128"/>
              </a:rPr>
              <a:t>野宿者ネットワーク</a:t>
            </a:r>
          </a:p>
        </p:txBody>
      </p:sp>
      <p:sp>
        <p:nvSpPr>
          <p:cNvPr id="56" name="正方形/長方形 55"/>
          <p:cNvSpPr/>
          <p:nvPr/>
        </p:nvSpPr>
        <p:spPr>
          <a:xfrm>
            <a:off x="2035787" y="5317325"/>
            <a:ext cx="1384085" cy="199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u="sng" dirty="0">
                <a:solidFill>
                  <a:schemeClr val="tx1"/>
                </a:solidFill>
                <a:latin typeface="メイリオ" panose="020B0604030504040204" pitchFamily="50" charset="-128"/>
                <a:ea typeface="メイリオ" panose="020B0604030504040204" pitchFamily="50" charset="-128"/>
              </a:rPr>
              <a:t>社会医療センター</a:t>
            </a:r>
          </a:p>
        </p:txBody>
      </p:sp>
      <p:sp>
        <p:nvSpPr>
          <p:cNvPr id="57" name="正方形/長方形 56"/>
          <p:cNvSpPr/>
          <p:nvPr/>
        </p:nvSpPr>
        <p:spPr>
          <a:xfrm>
            <a:off x="2339753" y="4596764"/>
            <a:ext cx="720080" cy="200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u="sng" dirty="0">
                <a:solidFill>
                  <a:schemeClr val="tx1"/>
                </a:solidFill>
                <a:latin typeface="メイリオ" panose="020B0604030504040204" pitchFamily="50" charset="-128"/>
                <a:ea typeface="メイリオ" panose="020B0604030504040204" pitchFamily="50" charset="-128"/>
              </a:rPr>
              <a:t>救護施設</a:t>
            </a:r>
          </a:p>
        </p:txBody>
      </p:sp>
      <p:sp>
        <p:nvSpPr>
          <p:cNvPr id="58" name="正方形/長方形 57"/>
          <p:cNvSpPr/>
          <p:nvPr/>
        </p:nvSpPr>
        <p:spPr>
          <a:xfrm>
            <a:off x="3980003" y="5618200"/>
            <a:ext cx="1384085" cy="199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u="sng" dirty="0">
                <a:solidFill>
                  <a:schemeClr val="tx1"/>
                </a:solidFill>
                <a:latin typeface="メイリオ" panose="020B0604030504040204" pitchFamily="50" charset="-128"/>
                <a:ea typeface="メイリオ" panose="020B0604030504040204" pitchFamily="50" charset="-128"/>
              </a:rPr>
              <a:t>サポーティブハウス</a:t>
            </a:r>
          </a:p>
        </p:txBody>
      </p:sp>
      <p:sp>
        <p:nvSpPr>
          <p:cNvPr id="59" name="正方形/長方形 58"/>
          <p:cNvSpPr/>
          <p:nvPr/>
        </p:nvSpPr>
        <p:spPr>
          <a:xfrm>
            <a:off x="5348155" y="6379691"/>
            <a:ext cx="664005" cy="226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u="sng" dirty="0">
                <a:solidFill>
                  <a:schemeClr val="tx1"/>
                </a:solidFill>
                <a:latin typeface="メイリオ" panose="020B0604030504040204" pitchFamily="50" charset="-128"/>
                <a:ea typeface="メイリオ" panose="020B0604030504040204" pitchFamily="50" charset="-128"/>
              </a:rPr>
              <a:t>その他</a:t>
            </a:r>
          </a:p>
        </p:txBody>
      </p:sp>
      <p:sp>
        <p:nvSpPr>
          <p:cNvPr id="60" name="正方形/長方形 59"/>
          <p:cNvSpPr/>
          <p:nvPr/>
        </p:nvSpPr>
        <p:spPr>
          <a:xfrm>
            <a:off x="4268035" y="3933056"/>
            <a:ext cx="1384085" cy="199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u="sng" dirty="0">
                <a:solidFill>
                  <a:schemeClr val="tx1"/>
                </a:solidFill>
                <a:latin typeface="メイリオ" panose="020B0604030504040204" pitchFamily="50" charset="-128"/>
                <a:ea typeface="メイリオ" panose="020B0604030504040204" pitchFamily="50" charset="-128"/>
              </a:rPr>
              <a:t>まちづくり合同会社</a:t>
            </a:r>
          </a:p>
        </p:txBody>
      </p:sp>
      <p:sp>
        <p:nvSpPr>
          <p:cNvPr id="61" name="正方形/長方形 60"/>
          <p:cNvSpPr/>
          <p:nvPr/>
        </p:nvSpPr>
        <p:spPr>
          <a:xfrm>
            <a:off x="6428275" y="3972670"/>
            <a:ext cx="952037" cy="248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u="sng" dirty="0" err="1">
                <a:solidFill>
                  <a:schemeClr val="tx1"/>
                </a:solidFill>
                <a:latin typeface="メイリオ" panose="020B0604030504040204" pitchFamily="50" charset="-128"/>
                <a:ea typeface="メイリオ" panose="020B0604030504040204" pitchFamily="50" charset="-128"/>
              </a:rPr>
              <a:t>はぎさぽ</a:t>
            </a:r>
            <a:r>
              <a:rPr lang="ja-JP" altLang="en-US" sz="1000" u="sng" dirty="0">
                <a:solidFill>
                  <a:schemeClr val="tx1"/>
                </a:solidFill>
                <a:latin typeface="メイリオ" panose="020B0604030504040204" pitchFamily="50" charset="-128"/>
                <a:ea typeface="メイリオ" panose="020B0604030504040204" pitchFamily="50" charset="-128"/>
              </a:rPr>
              <a:t>ーと</a:t>
            </a:r>
          </a:p>
        </p:txBody>
      </p:sp>
      <p:sp>
        <p:nvSpPr>
          <p:cNvPr id="62" name="正方形/長方形 61"/>
          <p:cNvSpPr/>
          <p:nvPr/>
        </p:nvSpPr>
        <p:spPr>
          <a:xfrm>
            <a:off x="7724419" y="3972670"/>
            <a:ext cx="952037" cy="248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u="sng" dirty="0">
                <a:solidFill>
                  <a:schemeClr val="tx1"/>
                </a:solidFill>
                <a:latin typeface="メイリオ" panose="020B0604030504040204" pitchFamily="50" charset="-128"/>
                <a:ea typeface="メイリオ" panose="020B0604030504040204" pitchFamily="50" charset="-128"/>
              </a:rPr>
              <a:t>ふるさとの家</a:t>
            </a:r>
          </a:p>
        </p:txBody>
      </p:sp>
      <p:sp>
        <p:nvSpPr>
          <p:cNvPr id="63" name="正方形/長方形 62"/>
          <p:cNvSpPr/>
          <p:nvPr/>
        </p:nvSpPr>
        <p:spPr>
          <a:xfrm>
            <a:off x="2107795" y="6165304"/>
            <a:ext cx="1384085" cy="199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u="sng" dirty="0">
                <a:solidFill>
                  <a:schemeClr val="tx1"/>
                </a:solidFill>
                <a:latin typeface="メイリオ" panose="020B0604030504040204" pitchFamily="50" charset="-128"/>
                <a:ea typeface="メイリオ" panose="020B0604030504040204" pitchFamily="50" charset="-128"/>
              </a:rPr>
              <a:t>バリアフリーつばさ</a:t>
            </a:r>
          </a:p>
        </p:txBody>
      </p:sp>
      <p:sp>
        <p:nvSpPr>
          <p:cNvPr id="64" name="正方形/長方形 63"/>
          <p:cNvSpPr/>
          <p:nvPr/>
        </p:nvSpPr>
        <p:spPr>
          <a:xfrm>
            <a:off x="3907995" y="6165304"/>
            <a:ext cx="1384085" cy="199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u="sng" dirty="0">
                <a:solidFill>
                  <a:schemeClr val="tx1"/>
                </a:solidFill>
                <a:latin typeface="メイリオ" panose="020B0604030504040204" pitchFamily="50" charset="-128"/>
                <a:ea typeface="メイリオ" panose="020B0604030504040204" pitchFamily="50" charset="-128"/>
              </a:rPr>
              <a:t>日本語学校</a:t>
            </a:r>
          </a:p>
        </p:txBody>
      </p:sp>
      <p:sp>
        <p:nvSpPr>
          <p:cNvPr id="65" name="正方形/長方形 64"/>
          <p:cNvSpPr/>
          <p:nvPr/>
        </p:nvSpPr>
        <p:spPr>
          <a:xfrm>
            <a:off x="5492171" y="5605357"/>
            <a:ext cx="1384085" cy="199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u="sng" dirty="0">
                <a:solidFill>
                  <a:schemeClr val="tx1"/>
                </a:solidFill>
                <a:latin typeface="メイリオ" panose="020B0604030504040204" pitchFamily="50" charset="-128"/>
                <a:ea typeface="メイリオ" panose="020B0604030504040204" pitchFamily="50" charset="-128"/>
              </a:rPr>
              <a:t>サービスハブ西成</a:t>
            </a:r>
          </a:p>
        </p:txBody>
      </p:sp>
      <p:sp>
        <p:nvSpPr>
          <p:cNvPr id="66" name="正方形/長方形 65"/>
          <p:cNvSpPr/>
          <p:nvPr/>
        </p:nvSpPr>
        <p:spPr>
          <a:xfrm>
            <a:off x="7020272" y="5864362"/>
            <a:ext cx="1515238" cy="228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u="sng" dirty="0">
                <a:solidFill>
                  <a:schemeClr val="tx1"/>
                </a:solidFill>
                <a:latin typeface="メイリオ" panose="020B0604030504040204" pitchFamily="50" charset="-128"/>
                <a:ea typeface="メイリオ" panose="020B0604030504040204" pitchFamily="50" charset="-128"/>
              </a:rPr>
              <a:t>三徳寮</a:t>
            </a:r>
            <a:r>
              <a:rPr lang="en-US" altLang="ja-JP" sz="1000" u="sng" dirty="0">
                <a:solidFill>
                  <a:schemeClr val="tx1"/>
                </a:solidFill>
                <a:latin typeface="メイリオ" panose="020B0604030504040204" pitchFamily="50" charset="-128"/>
                <a:ea typeface="メイリオ" panose="020B0604030504040204" pitchFamily="50" charset="-128"/>
              </a:rPr>
              <a:t>(</a:t>
            </a:r>
            <a:r>
              <a:rPr lang="ja-JP" altLang="en-US" sz="1000" u="sng" dirty="0">
                <a:solidFill>
                  <a:schemeClr val="tx1"/>
                </a:solidFill>
                <a:latin typeface="メイリオ" panose="020B0604030504040204" pitchFamily="50" charset="-128"/>
                <a:ea typeface="メイリオ" panose="020B0604030504040204" pitchFamily="50" charset="-128"/>
              </a:rPr>
              <a:t>ケアセンター</a:t>
            </a:r>
            <a:r>
              <a:rPr lang="en-US" altLang="ja-JP" sz="1000" u="sng" dirty="0">
                <a:solidFill>
                  <a:schemeClr val="tx1"/>
                </a:solidFill>
                <a:latin typeface="メイリオ" panose="020B0604030504040204" pitchFamily="50" charset="-128"/>
                <a:ea typeface="メイリオ" panose="020B0604030504040204" pitchFamily="50" charset="-128"/>
              </a:rPr>
              <a:t>)</a:t>
            </a:r>
            <a:endParaRPr lang="ja-JP" altLang="en-US" sz="1000" u="sng" dirty="0">
              <a:solidFill>
                <a:schemeClr val="tx1"/>
              </a:solidFill>
              <a:latin typeface="メイリオ" panose="020B0604030504040204" pitchFamily="50" charset="-128"/>
              <a:ea typeface="メイリオ" panose="020B0604030504040204" pitchFamily="50" charset="-128"/>
            </a:endParaRPr>
          </a:p>
        </p:txBody>
      </p:sp>
      <p:sp>
        <p:nvSpPr>
          <p:cNvPr id="67" name="正方形/長方形 66"/>
          <p:cNvSpPr/>
          <p:nvPr/>
        </p:nvSpPr>
        <p:spPr>
          <a:xfrm>
            <a:off x="7020272" y="4856250"/>
            <a:ext cx="1515238" cy="228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u="sng" dirty="0">
                <a:solidFill>
                  <a:schemeClr val="tx1"/>
                </a:solidFill>
                <a:latin typeface="メイリオ" panose="020B0604030504040204" pitchFamily="50" charset="-128"/>
                <a:ea typeface="メイリオ" panose="020B0604030504040204" pitchFamily="50" charset="-128"/>
              </a:rPr>
              <a:t>保護観察所</a:t>
            </a:r>
          </a:p>
        </p:txBody>
      </p:sp>
      <p:sp>
        <p:nvSpPr>
          <p:cNvPr id="68" name="正方形/長方形 67"/>
          <p:cNvSpPr/>
          <p:nvPr/>
        </p:nvSpPr>
        <p:spPr>
          <a:xfrm>
            <a:off x="7508395" y="3180582"/>
            <a:ext cx="1168061" cy="2483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u="sng" dirty="0">
                <a:solidFill>
                  <a:schemeClr val="tx1"/>
                </a:solidFill>
                <a:latin typeface="メイリオ" panose="020B0604030504040204" pitchFamily="50" charset="-128"/>
                <a:ea typeface="メイリオ" panose="020B0604030504040204" pitchFamily="50" charset="-128"/>
              </a:rPr>
              <a:t>NPO</a:t>
            </a:r>
            <a:r>
              <a:rPr lang="ja-JP" altLang="en-US" sz="1000" u="sng" dirty="0">
                <a:solidFill>
                  <a:schemeClr val="tx1"/>
                </a:solidFill>
                <a:latin typeface="メイリオ" panose="020B0604030504040204" pitchFamily="50" charset="-128"/>
                <a:ea typeface="メイリオ" panose="020B0604030504040204" pitchFamily="50" charset="-128"/>
              </a:rPr>
              <a:t>日越支援会</a:t>
            </a:r>
          </a:p>
        </p:txBody>
      </p:sp>
      <p:sp>
        <p:nvSpPr>
          <p:cNvPr id="69" name="正方形/長方形 68"/>
          <p:cNvSpPr/>
          <p:nvPr/>
        </p:nvSpPr>
        <p:spPr>
          <a:xfrm>
            <a:off x="5868144" y="3284984"/>
            <a:ext cx="1424227" cy="228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u="sng" dirty="0">
                <a:solidFill>
                  <a:schemeClr val="tx1"/>
                </a:solidFill>
                <a:latin typeface="メイリオ" panose="020B0604030504040204" pitchFamily="50" charset="-128"/>
                <a:ea typeface="メイリオ" panose="020B0604030504040204" pitchFamily="50" charset="-128"/>
              </a:rPr>
              <a:t>NPO</a:t>
            </a:r>
            <a:r>
              <a:rPr lang="ja-JP" altLang="en-US" sz="1000" u="sng" dirty="0">
                <a:solidFill>
                  <a:schemeClr val="tx1"/>
                </a:solidFill>
                <a:latin typeface="メイリオ" panose="020B0604030504040204" pitchFamily="50" charset="-128"/>
                <a:ea typeface="メイリオ" panose="020B0604030504040204" pitchFamily="50" charset="-128"/>
              </a:rPr>
              <a:t>釜ヶ崎支援機構</a:t>
            </a:r>
          </a:p>
        </p:txBody>
      </p:sp>
      <p:sp>
        <p:nvSpPr>
          <p:cNvPr id="70" name="正方形/長方形 69"/>
          <p:cNvSpPr/>
          <p:nvPr/>
        </p:nvSpPr>
        <p:spPr>
          <a:xfrm>
            <a:off x="2555776" y="4105004"/>
            <a:ext cx="819675" cy="199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・生活相談</a:t>
            </a:r>
          </a:p>
        </p:txBody>
      </p:sp>
      <p:sp>
        <p:nvSpPr>
          <p:cNvPr id="72" name="正方形/長方形 71"/>
          <p:cNvSpPr/>
          <p:nvPr/>
        </p:nvSpPr>
        <p:spPr>
          <a:xfrm>
            <a:off x="2555775" y="4257404"/>
            <a:ext cx="1139743" cy="191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・住基登録支援</a:t>
            </a:r>
          </a:p>
        </p:txBody>
      </p:sp>
      <p:sp>
        <p:nvSpPr>
          <p:cNvPr id="73" name="正方形/長方形 72"/>
          <p:cNvSpPr/>
          <p:nvPr/>
        </p:nvSpPr>
        <p:spPr>
          <a:xfrm>
            <a:off x="3699228" y="4101309"/>
            <a:ext cx="440724" cy="191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メイリオ" panose="020B0604030504040204" pitchFamily="50" charset="-128"/>
                <a:ea typeface="メイリオ" panose="020B0604030504040204" pitchFamily="50" charset="-128"/>
              </a:rPr>
              <a:t>1</a:t>
            </a:r>
            <a:r>
              <a:rPr lang="ja-JP" altLang="en-US" sz="1200" b="1" dirty="0">
                <a:solidFill>
                  <a:schemeClr val="tx1"/>
                </a:solidFill>
                <a:latin typeface="メイリオ" panose="020B0604030504040204" pitchFamily="50" charset="-128"/>
                <a:ea typeface="メイリオ" panose="020B0604030504040204" pitchFamily="50" charset="-128"/>
              </a:rPr>
              <a:t>件</a:t>
            </a:r>
          </a:p>
        </p:txBody>
      </p:sp>
      <p:sp>
        <p:nvSpPr>
          <p:cNvPr id="74" name="正方形/長方形 73"/>
          <p:cNvSpPr/>
          <p:nvPr/>
        </p:nvSpPr>
        <p:spPr>
          <a:xfrm>
            <a:off x="3563888" y="4221088"/>
            <a:ext cx="633610" cy="268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schemeClr val="tx1"/>
                </a:solidFill>
                <a:latin typeface="メイリオ" panose="020B0604030504040204" pitchFamily="50" charset="-128"/>
                <a:ea typeface="メイリオ" panose="020B0604030504040204" pitchFamily="50" charset="-128"/>
              </a:rPr>
              <a:t>(0.8%)</a:t>
            </a:r>
            <a:endParaRPr lang="ja-JP" altLang="en-US" sz="900" b="1" dirty="0">
              <a:solidFill>
                <a:schemeClr val="tx1"/>
              </a:solidFill>
              <a:latin typeface="メイリオ" panose="020B0604030504040204" pitchFamily="50" charset="-128"/>
              <a:ea typeface="メイリオ" panose="020B0604030504040204" pitchFamily="50" charset="-128"/>
            </a:endParaRPr>
          </a:p>
        </p:txBody>
      </p:sp>
      <p:sp>
        <p:nvSpPr>
          <p:cNvPr id="75" name="正方形/長方形 74"/>
          <p:cNvSpPr/>
          <p:nvPr/>
        </p:nvSpPr>
        <p:spPr>
          <a:xfrm>
            <a:off x="4256381" y="4077072"/>
            <a:ext cx="819675" cy="199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・住居相談</a:t>
            </a:r>
          </a:p>
        </p:txBody>
      </p:sp>
      <p:sp>
        <p:nvSpPr>
          <p:cNvPr id="76" name="正方形/長方形 75"/>
          <p:cNvSpPr/>
          <p:nvPr/>
        </p:nvSpPr>
        <p:spPr>
          <a:xfrm>
            <a:off x="4256381" y="4229473"/>
            <a:ext cx="1130931" cy="191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・生活保護相談</a:t>
            </a:r>
          </a:p>
        </p:txBody>
      </p:sp>
      <p:sp>
        <p:nvSpPr>
          <p:cNvPr id="77" name="正方形/長方形 76"/>
          <p:cNvSpPr/>
          <p:nvPr/>
        </p:nvSpPr>
        <p:spPr>
          <a:xfrm>
            <a:off x="4268035" y="4365104"/>
            <a:ext cx="1130931" cy="191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・就労支援</a:t>
            </a:r>
          </a:p>
        </p:txBody>
      </p:sp>
      <p:sp>
        <p:nvSpPr>
          <p:cNvPr id="78" name="正方形/長方形 77"/>
          <p:cNvSpPr/>
          <p:nvPr/>
        </p:nvSpPr>
        <p:spPr>
          <a:xfrm>
            <a:off x="5364088" y="4173317"/>
            <a:ext cx="440724" cy="191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メイリオ" panose="020B0604030504040204" pitchFamily="50" charset="-128"/>
                <a:ea typeface="メイリオ" panose="020B0604030504040204" pitchFamily="50" charset="-128"/>
              </a:rPr>
              <a:t>8</a:t>
            </a:r>
            <a:r>
              <a:rPr lang="ja-JP" altLang="en-US" sz="1200" b="1" dirty="0">
                <a:solidFill>
                  <a:schemeClr val="tx1"/>
                </a:solidFill>
                <a:latin typeface="メイリオ" panose="020B0604030504040204" pitchFamily="50" charset="-128"/>
                <a:ea typeface="メイリオ" panose="020B0604030504040204" pitchFamily="50" charset="-128"/>
              </a:rPr>
              <a:t>件</a:t>
            </a:r>
          </a:p>
        </p:txBody>
      </p:sp>
      <p:sp>
        <p:nvSpPr>
          <p:cNvPr id="79" name="正方形/長方形 78"/>
          <p:cNvSpPr/>
          <p:nvPr/>
        </p:nvSpPr>
        <p:spPr>
          <a:xfrm>
            <a:off x="5306542" y="4312343"/>
            <a:ext cx="633610" cy="268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schemeClr val="tx1"/>
                </a:solidFill>
                <a:latin typeface="メイリオ" panose="020B0604030504040204" pitchFamily="50" charset="-128"/>
                <a:ea typeface="メイリオ" panose="020B0604030504040204" pitchFamily="50" charset="-128"/>
              </a:rPr>
              <a:t>(6.5%)</a:t>
            </a:r>
            <a:endParaRPr lang="ja-JP" altLang="en-US" sz="900" b="1" dirty="0">
              <a:solidFill>
                <a:schemeClr val="tx1"/>
              </a:solidFill>
              <a:latin typeface="メイリオ" panose="020B0604030504040204" pitchFamily="50" charset="-128"/>
              <a:ea typeface="メイリオ" panose="020B0604030504040204" pitchFamily="50" charset="-128"/>
            </a:endParaRPr>
          </a:p>
        </p:txBody>
      </p:sp>
      <p:sp>
        <p:nvSpPr>
          <p:cNvPr id="80" name="正方形/長方形 79"/>
          <p:cNvSpPr/>
          <p:nvPr/>
        </p:nvSpPr>
        <p:spPr>
          <a:xfrm>
            <a:off x="5880530" y="3525611"/>
            <a:ext cx="890856" cy="16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・就労相談</a:t>
            </a:r>
          </a:p>
        </p:txBody>
      </p:sp>
      <p:sp>
        <p:nvSpPr>
          <p:cNvPr id="81" name="正方形/長方形 80"/>
          <p:cNvSpPr/>
          <p:nvPr/>
        </p:nvSpPr>
        <p:spPr>
          <a:xfrm>
            <a:off x="5880530" y="3696769"/>
            <a:ext cx="890856" cy="16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・宿泊相談</a:t>
            </a:r>
          </a:p>
        </p:txBody>
      </p:sp>
      <p:sp>
        <p:nvSpPr>
          <p:cNvPr id="82" name="正方形/長方形 81"/>
          <p:cNvSpPr/>
          <p:nvPr/>
        </p:nvSpPr>
        <p:spPr>
          <a:xfrm>
            <a:off x="6939588" y="3525245"/>
            <a:ext cx="440724" cy="191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メイリオ" panose="020B0604030504040204" pitchFamily="50" charset="-128"/>
                <a:ea typeface="メイリオ" panose="020B0604030504040204" pitchFamily="50" charset="-128"/>
              </a:rPr>
              <a:t>5</a:t>
            </a:r>
            <a:r>
              <a:rPr lang="ja-JP" altLang="en-US" sz="1200" b="1" dirty="0">
                <a:solidFill>
                  <a:schemeClr val="tx1"/>
                </a:solidFill>
                <a:latin typeface="メイリオ" panose="020B0604030504040204" pitchFamily="50" charset="-128"/>
                <a:ea typeface="メイリオ" panose="020B0604030504040204" pitchFamily="50" charset="-128"/>
              </a:rPr>
              <a:t>件</a:t>
            </a:r>
          </a:p>
        </p:txBody>
      </p:sp>
      <p:sp>
        <p:nvSpPr>
          <p:cNvPr id="83" name="正方形/長方形 82"/>
          <p:cNvSpPr/>
          <p:nvPr/>
        </p:nvSpPr>
        <p:spPr>
          <a:xfrm>
            <a:off x="6818710" y="3645024"/>
            <a:ext cx="633610" cy="268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schemeClr val="tx1"/>
                </a:solidFill>
                <a:latin typeface="メイリオ" panose="020B0604030504040204" pitchFamily="50" charset="-128"/>
                <a:ea typeface="メイリオ" panose="020B0604030504040204" pitchFamily="50" charset="-128"/>
              </a:rPr>
              <a:t>(4.0%)</a:t>
            </a:r>
            <a:endParaRPr lang="ja-JP" altLang="en-US" sz="900" b="1" dirty="0">
              <a:solidFill>
                <a:schemeClr val="tx1"/>
              </a:solidFill>
              <a:latin typeface="メイリオ" panose="020B0604030504040204" pitchFamily="50" charset="-128"/>
              <a:ea typeface="メイリオ" panose="020B0604030504040204" pitchFamily="50" charset="-128"/>
            </a:endParaRPr>
          </a:p>
        </p:txBody>
      </p:sp>
      <p:sp>
        <p:nvSpPr>
          <p:cNvPr id="84" name="正方形/長方形 83"/>
          <p:cNvSpPr/>
          <p:nvPr/>
        </p:nvSpPr>
        <p:spPr>
          <a:xfrm>
            <a:off x="7484188" y="3414269"/>
            <a:ext cx="890856" cy="16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・労災相談</a:t>
            </a:r>
          </a:p>
        </p:txBody>
      </p:sp>
      <p:sp>
        <p:nvSpPr>
          <p:cNvPr id="85" name="正方形/長方形 84"/>
          <p:cNvSpPr/>
          <p:nvPr/>
        </p:nvSpPr>
        <p:spPr>
          <a:xfrm>
            <a:off x="8451756" y="3453237"/>
            <a:ext cx="440724" cy="191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メイリオ" panose="020B0604030504040204" pitchFamily="50" charset="-128"/>
                <a:ea typeface="メイリオ" panose="020B0604030504040204" pitchFamily="50" charset="-128"/>
              </a:rPr>
              <a:t>1</a:t>
            </a:r>
            <a:r>
              <a:rPr lang="ja-JP" altLang="en-US" sz="1200" b="1" dirty="0">
                <a:solidFill>
                  <a:schemeClr val="tx1"/>
                </a:solidFill>
                <a:latin typeface="メイリオ" panose="020B0604030504040204" pitchFamily="50" charset="-128"/>
                <a:ea typeface="メイリオ" panose="020B0604030504040204" pitchFamily="50" charset="-128"/>
              </a:rPr>
              <a:t>件</a:t>
            </a:r>
          </a:p>
        </p:txBody>
      </p:sp>
      <p:sp>
        <p:nvSpPr>
          <p:cNvPr id="86" name="正方形/長方形 85"/>
          <p:cNvSpPr/>
          <p:nvPr/>
        </p:nvSpPr>
        <p:spPr>
          <a:xfrm>
            <a:off x="8330878" y="3573016"/>
            <a:ext cx="633610" cy="268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schemeClr val="tx1"/>
                </a:solidFill>
                <a:latin typeface="メイリオ" panose="020B0604030504040204" pitchFamily="50" charset="-128"/>
                <a:ea typeface="メイリオ" panose="020B0604030504040204" pitchFamily="50" charset="-128"/>
              </a:rPr>
              <a:t>(0.8%)</a:t>
            </a:r>
            <a:endParaRPr lang="ja-JP" altLang="en-US" sz="900" b="1" dirty="0">
              <a:solidFill>
                <a:schemeClr val="tx1"/>
              </a:solidFill>
              <a:latin typeface="メイリオ" panose="020B0604030504040204" pitchFamily="50" charset="-128"/>
              <a:ea typeface="メイリオ" panose="020B0604030504040204" pitchFamily="50" charset="-128"/>
            </a:endParaRPr>
          </a:p>
        </p:txBody>
      </p:sp>
      <p:sp>
        <p:nvSpPr>
          <p:cNvPr id="87" name="正方形/長方形 86"/>
          <p:cNvSpPr/>
          <p:nvPr/>
        </p:nvSpPr>
        <p:spPr>
          <a:xfrm>
            <a:off x="6417448" y="4200827"/>
            <a:ext cx="890856" cy="16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・就労相談</a:t>
            </a:r>
          </a:p>
        </p:txBody>
      </p:sp>
      <p:sp>
        <p:nvSpPr>
          <p:cNvPr id="88" name="正方形/長方形 87"/>
          <p:cNvSpPr/>
          <p:nvPr/>
        </p:nvSpPr>
        <p:spPr>
          <a:xfrm>
            <a:off x="6417448" y="4365104"/>
            <a:ext cx="890856" cy="16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・食糧支援</a:t>
            </a:r>
          </a:p>
        </p:txBody>
      </p:sp>
      <p:sp>
        <p:nvSpPr>
          <p:cNvPr id="89" name="正方形/長方形 88"/>
          <p:cNvSpPr/>
          <p:nvPr/>
        </p:nvSpPr>
        <p:spPr>
          <a:xfrm>
            <a:off x="7227620" y="4221088"/>
            <a:ext cx="440724" cy="191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メイリオ" panose="020B0604030504040204" pitchFamily="50" charset="-128"/>
                <a:ea typeface="メイリオ" panose="020B0604030504040204" pitchFamily="50" charset="-128"/>
              </a:rPr>
              <a:t>6</a:t>
            </a:r>
            <a:r>
              <a:rPr lang="ja-JP" altLang="en-US" sz="1200" b="1" dirty="0">
                <a:solidFill>
                  <a:schemeClr val="tx1"/>
                </a:solidFill>
                <a:latin typeface="メイリオ" panose="020B0604030504040204" pitchFamily="50" charset="-128"/>
                <a:ea typeface="メイリオ" panose="020B0604030504040204" pitchFamily="50" charset="-128"/>
              </a:rPr>
              <a:t>件</a:t>
            </a:r>
          </a:p>
        </p:txBody>
      </p:sp>
      <p:sp>
        <p:nvSpPr>
          <p:cNvPr id="90" name="正方形/長方形 89"/>
          <p:cNvSpPr/>
          <p:nvPr/>
        </p:nvSpPr>
        <p:spPr>
          <a:xfrm>
            <a:off x="7092280" y="4365104"/>
            <a:ext cx="633610" cy="268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schemeClr val="tx1"/>
                </a:solidFill>
                <a:latin typeface="メイリオ" panose="020B0604030504040204" pitchFamily="50" charset="-128"/>
                <a:ea typeface="メイリオ" panose="020B0604030504040204" pitchFamily="50" charset="-128"/>
              </a:rPr>
              <a:t>(4.9%)</a:t>
            </a:r>
            <a:endParaRPr lang="ja-JP" altLang="en-US" sz="900" b="1" dirty="0">
              <a:solidFill>
                <a:schemeClr val="tx1"/>
              </a:solidFill>
              <a:latin typeface="メイリオ" panose="020B0604030504040204" pitchFamily="50" charset="-128"/>
              <a:ea typeface="メイリオ" panose="020B0604030504040204" pitchFamily="50" charset="-128"/>
            </a:endParaRPr>
          </a:p>
        </p:txBody>
      </p:sp>
      <p:sp>
        <p:nvSpPr>
          <p:cNvPr id="91" name="正方形/長方形 90"/>
          <p:cNvSpPr/>
          <p:nvPr/>
        </p:nvSpPr>
        <p:spPr>
          <a:xfrm>
            <a:off x="7668343" y="4200827"/>
            <a:ext cx="957165" cy="175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・野宿者相談</a:t>
            </a:r>
          </a:p>
        </p:txBody>
      </p:sp>
      <p:sp>
        <p:nvSpPr>
          <p:cNvPr id="92" name="正方形/長方形 91"/>
          <p:cNvSpPr/>
          <p:nvPr/>
        </p:nvSpPr>
        <p:spPr>
          <a:xfrm>
            <a:off x="7668344" y="4353227"/>
            <a:ext cx="957165" cy="175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・医療相談</a:t>
            </a:r>
          </a:p>
        </p:txBody>
      </p:sp>
      <p:sp>
        <p:nvSpPr>
          <p:cNvPr id="93" name="正方形/長方形 92"/>
          <p:cNvSpPr/>
          <p:nvPr/>
        </p:nvSpPr>
        <p:spPr>
          <a:xfrm>
            <a:off x="8330878" y="4293096"/>
            <a:ext cx="633610" cy="268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schemeClr val="tx1"/>
                </a:solidFill>
                <a:latin typeface="メイリオ" panose="020B0604030504040204" pitchFamily="50" charset="-128"/>
                <a:ea typeface="メイリオ" panose="020B0604030504040204" pitchFamily="50" charset="-128"/>
              </a:rPr>
              <a:t>(0.8%)</a:t>
            </a:r>
            <a:endParaRPr lang="ja-JP" altLang="en-US" sz="900" b="1" dirty="0">
              <a:solidFill>
                <a:schemeClr val="tx1"/>
              </a:solidFill>
              <a:latin typeface="メイリオ" panose="020B0604030504040204" pitchFamily="50" charset="-128"/>
              <a:ea typeface="メイリオ" panose="020B0604030504040204" pitchFamily="50" charset="-128"/>
            </a:endParaRPr>
          </a:p>
        </p:txBody>
      </p:sp>
      <p:sp>
        <p:nvSpPr>
          <p:cNvPr id="94" name="正方形/長方形 93"/>
          <p:cNvSpPr/>
          <p:nvPr/>
        </p:nvSpPr>
        <p:spPr>
          <a:xfrm>
            <a:off x="8523764" y="4173317"/>
            <a:ext cx="440724" cy="191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メイリオ" panose="020B0604030504040204" pitchFamily="50" charset="-128"/>
                <a:ea typeface="メイリオ" panose="020B0604030504040204" pitchFamily="50" charset="-128"/>
              </a:rPr>
              <a:t>1</a:t>
            </a:r>
            <a:r>
              <a:rPr lang="ja-JP" altLang="en-US" sz="1200" b="1" dirty="0">
                <a:solidFill>
                  <a:schemeClr val="tx1"/>
                </a:solidFill>
                <a:latin typeface="メイリオ" panose="020B0604030504040204" pitchFamily="50" charset="-128"/>
                <a:ea typeface="メイリオ" panose="020B0604030504040204" pitchFamily="50" charset="-128"/>
              </a:rPr>
              <a:t>件</a:t>
            </a:r>
          </a:p>
        </p:txBody>
      </p:sp>
      <p:sp>
        <p:nvSpPr>
          <p:cNvPr id="95" name="正方形/長方形 94"/>
          <p:cNvSpPr/>
          <p:nvPr/>
        </p:nvSpPr>
        <p:spPr>
          <a:xfrm>
            <a:off x="6993512" y="5064923"/>
            <a:ext cx="1631996" cy="192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・就労・住み込みの相談</a:t>
            </a:r>
          </a:p>
        </p:txBody>
      </p:sp>
      <p:sp>
        <p:nvSpPr>
          <p:cNvPr id="96" name="正方形/長方形 95"/>
          <p:cNvSpPr/>
          <p:nvPr/>
        </p:nvSpPr>
        <p:spPr>
          <a:xfrm>
            <a:off x="6993512" y="5230515"/>
            <a:ext cx="1839205" cy="218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・建設経験ない方の就労相談</a:t>
            </a:r>
          </a:p>
        </p:txBody>
      </p:sp>
      <p:sp>
        <p:nvSpPr>
          <p:cNvPr id="97" name="正方形/長方形 96"/>
          <p:cNvSpPr/>
          <p:nvPr/>
        </p:nvSpPr>
        <p:spPr>
          <a:xfrm>
            <a:off x="7005093" y="5386617"/>
            <a:ext cx="1839205" cy="218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・医療相談　　・住居相談</a:t>
            </a:r>
          </a:p>
        </p:txBody>
      </p:sp>
      <p:sp>
        <p:nvSpPr>
          <p:cNvPr id="98" name="正方形/長方形 97"/>
          <p:cNvSpPr/>
          <p:nvPr/>
        </p:nvSpPr>
        <p:spPr>
          <a:xfrm>
            <a:off x="7020272" y="5539017"/>
            <a:ext cx="1839205" cy="218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・生活相談</a:t>
            </a:r>
          </a:p>
        </p:txBody>
      </p:sp>
      <p:sp>
        <p:nvSpPr>
          <p:cNvPr id="99" name="正方形/長方形 98"/>
          <p:cNvSpPr/>
          <p:nvPr/>
        </p:nvSpPr>
        <p:spPr>
          <a:xfrm>
            <a:off x="7813791" y="4897748"/>
            <a:ext cx="569139" cy="139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メイリオ" panose="020B0604030504040204" pitchFamily="50" charset="-128"/>
                <a:ea typeface="メイリオ" panose="020B0604030504040204" pitchFamily="50" charset="-128"/>
              </a:rPr>
              <a:t>30</a:t>
            </a:r>
            <a:r>
              <a:rPr lang="ja-JP" altLang="en-US" sz="1200" b="1" dirty="0">
                <a:solidFill>
                  <a:schemeClr val="tx1"/>
                </a:solidFill>
                <a:latin typeface="メイリオ" panose="020B0604030504040204" pitchFamily="50" charset="-128"/>
                <a:ea typeface="メイリオ" panose="020B0604030504040204" pitchFamily="50" charset="-128"/>
              </a:rPr>
              <a:t>件</a:t>
            </a:r>
          </a:p>
        </p:txBody>
      </p:sp>
      <p:sp>
        <p:nvSpPr>
          <p:cNvPr id="101" name="正方形/長方形 100"/>
          <p:cNvSpPr/>
          <p:nvPr/>
        </p:nvSpPr>
        <p:spPr>
          <a:xfrm>
            <a:off x="8187788" y="4807694"/>
            <a:ext cx="720080" cy="305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schemeClr val="tx1"/>
                </a:solidFill>
                <a:latin typeface="メイリオ" panose="020B0604030504040204" pitchFamily="50" charset="-128"/>
                <a:ea typeface="メイリオ" panose="020B0604030504040204" pitchFamily="50" charset="-128"/>
              </a:rPr>
              <a:t>(24.2%)</a:t>
            </a:r>
            <a:endParaRPr lang="ja-JP" altLang="en-US" sz="900" b="1" dirty="0">
              <a:solidFill>
                <a:schemeClr val="tx1"/>
              </a:solidFill>
              <a:latin typeface="メイリオ" panose="020B0604030504040204" pitchFamily="50" charset="-128"/>
              <a:ea typeface="メイリオ" panose="020B0604030504040204" pitchFamily="50" charset="-128"/>
            </a:endParaRPr>
          </a:p>
        </p:txBody>
      </p:sp>
      <p:sp>
        <p:nvSpPr>
          <p:cNvPr id="102" name="正方形/長方形 101"/>
          <p:cNvSpPr/>
          <p:nvPr/>
        </p:nvSpPr>
        <p:spPr>
          <a:xfrm>
            <a:off x="6972452" y="6044374"/>
            <a:ext cx="841339" cy="204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・技能講習</a:t>
            </a:r>
          </a:p>
        </p:txBody>
      </p:sp>
      <p:sp>
        <p:nvSpPr>
          <p:cNvPr id="103" name="正方形/長方形 102"/>
          <p:cNvSpPr/>
          <p:nvPr/>
        </p:nvSpPr>
        <p:spPr>
          <a:xfrm>
            <a:off x="6971021" y="6196774"/>
            <a:ext cx="1480735" cy="168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・清掃体験等の相談</a:t>
            </a:r>
          </a:p>
        </p:txBody>
      </p:sp>
      <p:sp>
        <p:nvSpPr>
          <p:cNvPr id="104" name="正方形/長方形 103"/>
          <p:cNvSpPr/>
          <p:nvPr/>
        </p:nvSpPr>
        <p:spPr>
          <a:xfrm>
            <a:off x="6979697" y="6349174"/>
            <a:ext cx="1480735" cy="168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・就労相談・生活相談</a:t>
            </a:r>
          </a:p>
        </p:txBody>
      </p:sp>
      <p:sp>
        <p:nvSpPr>
          <p:cNvPr id="105" name="正方形/長方形 104"/>
          <p:cNvSpPr/>
          <p:nvPr/>
        </p:nvSpPr>
        <p:spPr>
          <a:xfrm>
            <a:off x="6979697" y="6500923"/>
            <a:ext cx="1480735" cy="168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・宿泊相談</a:t>
            </a:r>
          </a:p>
        </p:txBody>
      </p:sp>
      <p:sp>
        <p:nvSpPr>
          <p:cNvPr id="106" name="正方形/長方形 105"/>
          <p:cNvSpPr/>
          <p:nvPr/>
        </p:nvSpPr>
        <p:spPr>
          <a:xfrm>
            <a:off x="8172400" y="6453336"/>
            <a:ext cx="720080" cy="305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schemeClr val="tx1"/>
                </a:solidFill>
                <a:latin typeface="メイリオ" panose="020B0604030504040204" pitchFamily="50" charset="-128"/>
                <a:ea typeface="メイリオ" panose="020B0604030504040204" pitchFamily="50" charset="-128"/>
              </a:rPr>
              <a:t>(10.5%)</a:t>
            </a:r>
            <a:endParaRPr lang="ja-JP" altLang="en-US" sz="900" b="1" dirty="0">
              <a:solidFill>
                <a:schemeClr val="tx1"/>
              </a:solidFill>
              <a:latin typeface="メイリオ" panose="020B0604030504040204" pitchFamily="50" charset="-128"/>
              <a:ea typeface="メイリオ" panose="020B0604030504040204" pitchFamily="50" charset="-128"/>
            </a:endParaRPr>
          </a:p>
        </p:txBody>
      </p:sp>
      <p:sp>
        <p:nvSpPr>
          <p:cNvPr id="107" name="正方形/長方形 106"/>
          <p:cNvSpPr/>
          <p:nvPr/>
        </p:nvSpPr>
        <p:spPr>
          <a:xfrm>
            <a:off x="8323341" y="6385371"/>
            <a:ext cx="569139" cy="139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メイリオ" panose="020B0604030504040204" pitchFamily="50" charset="-128"/>
                <a:ea typeface="メイリオ" panose="020B0604030504040204" pitchFamily="50" charset="-128"/>
              </a:rPr>
              <a:t>13</a:t>
            </a:r>
            <a:r>
              <a:rPr lang="ja-JP" altLang="en-US" sz="1200" b="1" dirty="0">
                <a:solidFill>
                  <a:schemeClr val="tx1"/>
                </a:solidFill>
                <a:latin typeface="メイリオ" panose="020B0604030504040204" pitchFamily="50" charset="-128"/>
                <a:ea typeface="メイリオ" panose="020B0604030504040204" pitchFamily="50" charset="-128"/>
              </a:rPr>
              <a:t>件</a:t>
            </a:r>
          </a:p>
        </p:txBody>
      </p:sp>
      <p:sp>
        <p:nvSpPr>
          <p:cNvPr id="108" name="正方形/長方形 107"/>
          <p:cNvSpPr/>
          <p:nvPr/>
        </p:nvSpPr>
        <p:spPr>
          <a:xfrm>
            <a:off x="5940152" y="6435582"/>
            <a:ext cx="569139" cy="139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メイリオ" panose="020B0604030504040204" pitchFamily="50" charset="-128"/>
                <a:ea typeface="メイリオ" panose="020B0604030504040204" pitchFamily="50" charset="-128"/>
              </a:rPr>
              <a:t>9</a:t>
            </a:r>
            <a:r>
              <a:rPr lang="ja-JP" altLang="en-US" sz="1200" b="1" dirty="0">
                <a:solidFill>
                  <a:schemeClr val="tx1"/>
                </a:solidFill>
                <a:latin typeface="メイリオ" panose="020B0604030504040204" pitchFamily="50" charset="-128"/>
                <a:ea typeface="メイリオ" panose="020B0604030504040204" pitchFamily="50" charset="-128"/>
              </a:rPr>
              <a:t>件</a:t>
            </a:r>
          </a:p>
        </p:txBody>
      </p:sp>
      <p:sp>
        <p:nvSpPr>
          <p:cNvPr id="109" name="正方形/長方形 108"/>
          <p:cNvSpPr/>
          <p:nvPr/>
        </p:nvSpPr>
        <p:spPr>
          <a:xfrm>
            <a:off x="5868144" y="6507590"/>
            <a:ext cx="720080" cy="305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schemeClr val="tx1"/>
                </a:solidFill>
                <a:latin typeface="メイリオ" panose="020B0604030504040204" pitchFamily="50" charset="-128"/>
                <a:ea typeface="メイリオ" panose="020B0604030504040204" pitchFamily="50" charset="-128"/>
              </a:rPr>
              <a:t>(7.3%)</a:t>
            </a:r>
            <a:endParaRPr lang="ja-JP" altLang="en-US" sz="900" b="1" dirty="0">
              <a:solidFill>
                <a:schemeClr val="tx1"/>
              </a:solidFill>
              <a:latin typeface="メイリオ" panose="020B0604030504040204" pitchFamily="50" charset="-128"/>
              <a:ea typeface="メイリオ" panose="020B0604030504040204" pitchFamily="50" charset="-128"/>
            </a:endParaRPr>
          </a:p>
        </p:txBody>
      </p:sp>
      <p:sp>
        <p:nvSpPr>
          <p:cNvPr id="110" name="正方形/長方形 109"/>
          <p:cNvSpPr/>
          <p:nvPr/>
        </p:nvSpPr>
        <p:spPr>
          <a:xfrm>
            <a:off x="5436096" y="5805264"/>
            <a:ext cx="1480735" cy="168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・清掃体験等の相談</a:t>
            </a:r>
          </a:p>
        </p:txBody>
      </p:sp>
      <p:sp>
        <p:nvSpPr>
          <p:cNvPr id="111" name="正方形/長方形 110"/>
          <p:cNvSpPr/>
          <p:nvPr/>
        </p:nvSpPr>
        <p:spPr>
          <a:xfrm>
            <a:off x="5436096" y="5957664"/>
            <a:ext cx="1480735" cy="168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・就労相談</a:t>
            </a:r>
          </a:p>
        </p:txBody>
      </p:sp>
      <p:sp>
        <p:nvSpPr>
          <p:cNvPr id="112" name="正方形/長方形 111"/>
          <p:cNvSpPr/>
          <p:nvPr/>
        </p:nvSpPr>
        <p:spPr>
          <a:xfrm>
            <a:off x="5436096" y="6110064"/>
            <a:ext cx="1480735" cy="168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・食糧支援</a:t>
            </a:r>
          </a:p>
        </p:txBody>
      </p:sp>
      <p:sp>
        <p:nvSpPr>
          <p:cNvPr id="113" name="正方形/長方形 112"/>
          <p:cNvSpPr/>
          <p:nvPr/>
        </p:nvSpPr>
        <p:spPr>
          <a:xfrm>
            <a:off x="6448303" y="5963021"/>
            <a:ext cx="569139" cy="139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メイリオ" panose="020B0604030504040204" pitchFamily="50" charset="-128"/>
                <a:ea typeface="メイリオ" panose="020B0604030504040204" pitchFamily="50" charset="-128"/>
              </a:rPr>
              <a:t>3</a:t>
            </a:r>
            <a:r>
              <a:rPr lang="ja-JP" altLang="en-US" sz="1200" b="1" dirty="0">
                <a:solidFill>
                  <a:schemeClr val="tx1"/>
                </a:solidFill>
                <a:latin typeface="メイリオ" panose="020B0604030504040204" pitchFamily="50" charset="-128"/>
                <a:ea typeface="メイリオ" panose="020B0604030504040204" pitchFamily="50" charset="-128"/>
              </a:rPr>
              <a:t>件</a:t>
            </a:r>
          </a:p>
        </p:txBody>
      </p:sp>
      <p:sp>
        <p:nvSpPr>
          <p:cNvPr id="114" name="正方形/長方形 113"/>
          <p:cNvSpPr/>
          <p:nvPr/>
        </p:nvSpPr>
        <p:spPr>
          <a:xfrm>
            <a:off x="6349261" y="6015877"/>
            <a:ext cx="720080" cy="305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schemeClr val="tx1"/>
                </a:solidFill>
                <a:latin typeface="メイリオ" panose="020B0604030504040204" pitchFamily="50" charset="-128"/>
                <a:ea typeface="メイリオ" panose="020B0604030504040204" pitchFamily="50" charset="-128"/>
              </a:rPr>
              <a:t>(2.4%)</a:t>
            </a:r>
            <a:endParaRPr lang="ja-JP" altLang="en-US" sz="900" b="1" dirty="0">
              <a:solidFill>
                <a:schemeClr val="tx1"/>
              </a:solidFill>
              <a:latin typeface="メイリオ" panose="020B0604030504040204" pitchFamily="50" charset="-128"/>
              <a:ea typeface="メイリオ" panose="020B0604030504040204" pitchFamily="50" charset="-128"/>
            </a:endParaRPr>
          </a:p>
        </p:txBody>
      </p:sp>
      <p:sp>
        <p:nvSpPr>
          <p:cNvPr id="115" name="正方形/長方形 114"/>
          <p:cNvSpPr/>
          <p:nvPr/>
        </p:nvSpPr>
        <p:spPr>
          <a:xfrm>
            <a:off x="3969176" y="5785003"/>
            <a:ext cx="890856" cy="16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・住居相談</a:t>
            </a:r>
          </a:p>
        </p:txBody>
      </p:sp>
      <p:sp>
        <p:nvSpPr>
          <p:cNvPr id="116" name="正方形/長方形 115"/>
          <p:cNvSpPr/>
          <p:nvPr/>
        </p:nvSpPr>
        <p:spPr>
          <a:xfrm>
            <a:off x="3969176" y="5929019"/>
            <a:ext cx="890856" cy="16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・医療相談</a:t>
            </a:r>
          </a:p>
        </p:txBody>
      </p:sp>
      <p:sp>
        <p:nvSpPr>
          <p:cNvPr id="117" name="正方形/長方形 116"/>
          <p:cNvSpPr/>
          <p:nvPr/>
        </p:nvSpPr>
        <p:spPr>
          <a:xfrm>
            <a:off x="4932040" y="5805264"/>
            <a:ext cx="569139" cy="139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メイリオ" panose="020B0604030504040204" pitchFamily="50" charset="-128"/>
                <a:ea typeface="メイリオ" panose="020B0604030504040204" pitchFamily="50" charset="-128"/>
              </a:rPr>
              <a:t>5</a:t>
            </a:r>
            <a:r>
              <a:rPr lang="ja-JP" altLang="en-US" sz="1200" b="1" dirty="0">
                <a:solidFill>
                  <a:schemeClr val="tx1"/>
                </a:solidFill>
                <a:latin typeface="メイリオ" panose="020B0604030504040204" pitchFamily="50" charset="-128"/>
                <a:ea typeface="メイリオ" panose="020B0604030504040204" pitchFamily="50" charset="-128"/>
              </a:rPr>
              <a:t>件</a:t>
            </a:r>
          </a:p>
        </p:txBody>
      </p:sp>
      <p:sp>
        <p:nvSpPr>
          <p:cNvPr id="118" name="正方形/長方形 117"/>
          <p:cNvSpPr/>
          <p:nvPr/>
        </p:nvSpPr>
        <p:spPr>
          <a:xfrm>
            <a:off x="4860032" y="5859518"/>
            <a:ext cx="720080" cy="305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schemeClr val="tx1"/>
                </a:solidFill>
                <a:latin typeface="メイリオ" panose="020B0604030504040204" pitchFamily="50" charset="-128"/>
                <a:ea typeface="メイリオ" panose="020B0604030504040204" pitchFamily="50" charset="-128"/>
              </a:rPr>
              <a:t>(4.0%)</a:t>
            </a:r>
            <a:endParaRPr lang="ja-JP" altLang="en-US" sz="900" b="1" dirty="0">
              <a:solidFill>
                <a:schemeClr val="tx1"/>
              </a:solidFill>
              <a:latin typeface="メイリオ" panose="020B0604030504040204" pitchFamily="50" charset="-128"/>
              <a:ea typeface="メイリオ" panose="020B0604030504040204" pitchFamily="50" charset="-128"/>
            </a:endParaRPr>
          </a:p>
        </p:txBody>
      </p:sp>
      <p:sp>
        <p:nvSpPr>
          <p:cNvPr id="119" name="正方形/長方形 118"/>
          <p:cNvSpPr/>
          <p:nvPr/>
        </p:nvSpPr>
        <p:spPr>
          <a:xfrm>
            <a:off x="3883353" y="6428915"/>
            <a:ext cx="1480735" cy="168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・アルバイト相談</a:t>
            </a:r>
          </a:p>
        </p:txBody>
      </p:sp>
      <p:sp>
        <p:nvSpPr>
          <p:cNvPr id="120" name="正方形/長方形 119"/>
          <p:cNvSpPr/>
          <p:nvPr/>
        </p:nvSpPr>
        <p:spPr>
          <a:xfrm>
            <a:off x="3883353" y="6572931"/>
            <a:ext cx="1480735" cy="168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・特定技能相談</a:t>
            </a:r>
          </a:p>
        </p:txBody>
      </p:sp>
      <p:sp>
        <p:nvSpPr>
          <p:cNvPr id="121" name="正方形/長方形 120"/>
          <p:cNvSpPr/>
          <p:nvPr/>
        </p:nvSpPr>
        <p:spPr>
          <a:xfrm>
            <a:off x="4779253" y="6165304"/>
            <a:ext cx="569139" cy="139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メイリオ" panose="020B0604030504040204" pitchFamily="50" charset="-128"/>
                <a:ea typeface="メイリオ" panose="020B0604030504040204" pitchFamily="50" charset="-128"/>
              </a:rPr>
              <a:t>1</a:t>
            </a:r>
            <a:r>
              <a:rPr lang="ja-JP" altLang="en-US" sz="1200" b="1" dirty="0">
                <a:solidFill>
                  <a:schemeClr val="tx1"/>
                </a:solidFill>
                <a:latin typeface="メイリオ" panose="020B0604030504040204" pitchFamily="50" charset="-128"/>
                <a:ea typeface="メイリオ" panose="020B0604030504040204" pitchFamily="50" charset="-128"/>
              </a:rPr>
              <a:t>件</a:t>
            </a:r>
          </a:p>
        </p:txBody>
      </p:sp>
      <p:sp>
        <p:nvSpPr>
          <p:cNvPr id="122" name="正方形/長方形 121"/>
          <p:cNvSpPr/>
          <p:nvPr/>
        </p:nvSpPr>
        <p:spPr>
          <a:xfrm>
            <a:off x="4686992" y="6219558"/>
            <a:ext cx="720080" cy="305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schemeClr val="tx1"/>
                </a:solidFill>
                <a:latin typeface="メイリオ" panose="020B0604030504040204" pitchFamily="50" charset="-128"/>
                <a:ea typeface="メイリオ" panose="020B0604030504040204" pitchFamily="50" charset="-128"/>
              </a:rPr>
              <a:t>(0.8%)</a:t>
            </a:r>
            <a:endParaRPr lang="ja-JP" altLang="en-US" sz="900" b="1" dirty="0">
              <a:solidFill>
                <a:schemeClr val="tx1"/>
              </a:solidFill>
              <a:latin typeface="メイリオ" panose="020B0604030504040204" pitchFamily="50" charset="-128"/>
              <a:ea typeface="メイリオ" panose="020B0604030504040204" pitchFamily="50" charset="-128"/>
            </a:endParaRPr>
          </a:p>
        </p:txBody>
      </p:sp>
      <p:sp>
        <p:nvSpPr>
          <p:cNvPr id="123" name="正方形/長方形 122"/>
          <p:cNvSpPr/>
          <p:nvPr/>
        </p:nvSpPr>
        <p:spPr>
          <a:xfrm>
            <a:off x="2096968" y="6361067"/>
            <a:ext cx="890856" cy="16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・住居相談</a:t>
            </a:r>
          </a:p>
        </p:txBody>
      </p:sp>
      <p:sp>
        <p:nvSpPr>
          <p:cNvPr id="124" name="正方形/長方形 123"/>
          <p:cNvSpPr/>
          <p:nvPr/>
        </p:nvSpPr>
        <p:spPr>
          <a:xfrm>
            <a:off x="2096968" y="6505083"/>
            <a:ext cx="890856" cy="16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・医療相談</a:t>
            </a:r>
          </a:p>
        </p:txBody>
      </p:sp>
      <p:sp>
        <p:nvSpPr>
          <p:cNvPr id="125" name="正方形/長方形 124"/>
          <p:cNvSpPr/>
          <p:nvPr/>
        </p:nvSpPr>
        <p:spPr>
          <a:xfrm>
            <a:off x="3411196" y="6309320"/>
            <a:ext cx="440724" cy="191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メイリオ" panose="020B0604030504040204" pitchFamily="50" charset="-128"/>
                <a:ea typeface="メイリオ" panose="020B0604030504040204" pitchFamily="50" charset="-128"/>
              </a:rPr>
              <a:t>2</a:t>
            </a:r>
            <a:r>
              <a:rPr lang="ja-JP" altLang="en-US" sz="1200" b="1" dirty="0">
                <a:solidFill>
                  <a:schemeClr val="tx1"/>
                </a:solidFill>
                <a:latin typeface="メイリオ" panose="020B0604030504040204" pitchFamily="50" charset="-128"/>
                <a:ea typeface="メイリオ" panose="020B0604030504040204" pitchFamily="50" charset="-128"/>
              </a:rPr>
              <a:t>件</a:t>
            </a:r>
          </a:p>
        </p:txBody>
      </p:sp>
      <p:sp>
        <p:nvSpPr>
          <p:cNvPr id="126" name="正方形/長方形 125"/>
          <p:cNvSpPr/>
          <p:nvPr/>
        </p:nvSpPr>
        <p:spPr>
          <a:xfrm>
            <a:off x="3275856" y="6429099"/>
            <a:ext cx="633610" cy="268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schemeClr val="tx1"/>
                </a:solidFill>
                <a:latin typeface="メイリオ" panose="020B0604030504040204" pitchFamily="50" charset="-128"/>
                <a:ea typeface="メイリオ" panose="020B0604030504040204" pitchFamily="50" charset="-128"/>
              </a:rPr>
              <a:t>(1.6%)</a:t>
            </a:r>
            <a:endParaRPr lang="ja-JP" altLang="en-US" sz="900" b="1" dirty="0">
              <a:solidFill>
                <a:schemeClr val="tx1"/>
              </a:solidFill>
              <a:latin typeface="メイリオ" panose="020B0604030504040204" pitchFamily="50" charset="-128"/>
              <a:ea typeface="メイリオ" panose="020B0604030504040204" pitchFamily="50" charset="-128"/>
            </a:endParaRPr>
          </a:p>
        </p:txBody>
      </p:sp>
      <p:sp>
        <p:nvSpPr>
          <p:cNvPr id="127" name="正方形/長方形 126"/>
          <p:cNvSpPr/>
          <p:nvPr/>
        </p:nvSpPr>
        <p:spPr>
          <a:xfrm>
            <a:off x="1979712" y="5445224"/>
            <a:ext cx="1395739" cy="262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・野宿者の療養相談</a:t>
            </a:r>
          </a:p>
        </p:txBody>
      </p:sp>
      <p:sp>
        <p:nvSpPr>
          <p:cNvPr id="128" name="正方形/長方形 127"/>
          <p:cNvSpPr/>
          <p:nvPr/>
        </p:nvSpPr>
        <p:spPr>
          <a:xfrm>
            <a:off x="1979712" y="5589240"/>
            <a:ext cx="1395739" cy="262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・退院後の就労相談</a:t>
            </a:r>
          </a:p>
        </p:txBody>
      </p:sp>
      <p:sp>
        <p:nvSpPr>
          <p:cNvPr id="129" name="正方形/長方形 128"/>
          <p:cNvSpPr/>
          <p:nvPr/>
        </p:nvSpPr>
        <p:spPr>
          <a:xfrm>
            <a:off x="1979712" y="5733256"/>
            <a:ext cx="1395739" cy="262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・退院後の住居相談</a:t>
            </a:r>
          </a:p>
        </p:txBody>
      </p:sp>
      <p:sp>
        <p:nvSpPr>
          <p:cNvPr id="130" name="正方形/長方形 129"/>
          <p:cNvSpPr/>
          <p:nvPr/>
        </p:nvSpPr>
        <p:spPr>
          <a:xfrm>
            <a:off x="1979712" y="5877272"/>
            <a:ext cx="1395739" cy="262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・診療依頼</a:t>
            </a:r>
          </a:p>
        </p:txBody>
      </p:sp>
      <p:sp>
        <p:nvSpPr>
          <p:cNvPr id="131" name="正方形/長方形 130"/>
          <p:cNvSpPr/>
          <p:nvPr/>
        </p:nvSpPr>
        <p:spPr>
          <a:xfrm>
            <a:off x="3353650" y="5373216"/>
            <a:ext cx="440724" cy="191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メイリオ" panose="020B0604030504040204" pitchFamily="50" charset="-128"/>
                <a:ea typeface="メイリオ" panose="020B0604030504040204" pitchFamily="50" charset="-128"/>
              </a:rPr>
              <a:t>4</a:t>
            </a:r>
            <a:r>
              <a:rPr lang="ja-JP" altLang="en-US" sz="1200" b="1" dirty="0">
                <a:solidFill>
                  <a:schemeClr val="tx1"/>
                </a:solidFill>
                <a:latin typeface="メイリオ" panose="020B0604030504040204" pitchFamily="50" charset="-128"/>
                <a:ea typeface="メイリオ" panose="020B0604030504040204" pitchFamily="50" charset="-128"/>
              </a:rPr>
              <a:t>件</a:t>
            </a:r>
          </a:p>
        </p:txBody>
      </p:sp>
      <p:sp>
        <p:nvSpPr>
          <p:cNvPr id="132" name="正方形/長方形 131"/>
          <p:cNvSpPr/>
          <p:nvPr/>
        </p:nvSpPr>
        <p:spPr>
          <a:xfrm>
            <a:off x="3218310" y="5492995"/>
            <a:ext cx="633610" cy="268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schemeClr val="tx1"/>
                </a:solidFill>
                <a:latin typeface="メイリオ" panose="020B0604030504040204" pitchFamily="50" charset="-128"/>
                <a:ea typeface="メイリオ" panose="020B0604030504040204" pitchFamily="50" charset="-128"/>
              </a:rPr>
              <a:t>(3.2%)</a:t>
            </a:r>
            <a:endParaRPr lang="ja-JP" altLang="en-US" sz="900" b="1" dirty="0">
              <a:solidFill>
                <a:schemeClr val="tx1"/>
              </a:solidFill>
              <a:latin typeface="メイリオ" panose="020B0604030504040204" pitchFamily="50" charset="-128"/>
              <a:ea typeface="メイリオ" panose="020B0604030504040204" pitchFamily="50" charset="-128"/>
            </a:endParaRPr>
          </a:p>
        </p:txBody>
      </p:sp>
      <p:sp>
        <p:nvSpPr>
          <p:cNvPr id="133" name="正方形/長方形 132"/>
          <p:cNvSpPr/>
          <p:nvPr/>
        </p:nvSpPr>
        <p:spPr>
          <a:xfrm>
            <a:off x="2312165" y="4749381"/>
            <a:ext cx="906145" cy="191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・技能講習</a:t>
            </a:r>
          </a:p>
        </p:txBody>
      </p:sp>
      <p:sp>
        <p:nvSpPr>
          <p:cNvPr id="134" name="正方形/長方形 133"/>
          <p:cNvSpPr/>
          <p:nvPr/>
        </p:nvSpPr>
        <p:spPr>
          <a:xfrm>
            <a:off x="2318152" y="5060763"/>
            <a:ext cx="1480735" cy="168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・清掃体験等の相談</a:t>
            </a:r>
          </a:p>
        </p:txBody>
      </p:sp>
      <p:sp>
        <p:nvSpPr>
          <p:cNvPr id="135" name="正方形/長方形 134"/>
          <p:cNvSpPr/>
          <p:nvPr/>
        </p:nvSpPr>
        <p:spPr>
          <a:xfrm>
            <a:off x="2312165" y="4927554"/>
            <a:ext cx="1480735" cy="168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・就労相談</a:t>
            </a:r>
          </a:p>
        </p:txBody>
      </p:sp>
      <p:sp>
        <p:nvSpPr>
          <p:cNvPr id="136" name="正方形/長方形 135"/>
          <p:cNvSpPr/>
          <p:nvPr/>
        </p:nvSpPr>
        <p:spPr>
          <a:xfrm>
            <a:off x="3094166" y="4607360"/>
            <a:ext cx="541730" cy="26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latin typeface="メイリオ" panose="020B0604030504040204" pitchFamily="50" charset="-128"/>
                <a:ea typeface="メイリオ" panose="020B0604030504040204" pitchFamily="50" charset="-128"/>
              </a:rPr>
              <a:t>35</a:t>
            </a:r>
            <a:r>
              <a:rPr lang="ja-JP" altLang="en-US" sz="1200" b="1" dirty="0">
                <a:solidFill>
                  <a:schemeClr val="tx1"/>
                </a:solidFill>
                <a:latin typeface="メイリオ" panose="020B0604030504040204" pitchFamily="50" charset="-128"/>
                <a:ea typeface="メイリオ" panose="020B0604030504040204" pitchFamily="50" charset="-128"/>
              </a:rPr>
              <a:t>件</a:t>
            </a:r>
          </a:p>
        </p:txBody>
      </p:sp>
      <p:sp>
        <p:nvSpPr>
          <p:cNvPr id="137" name="正方形/長方形 136"/>
          <p:cNvSpPr/>
          <p:nvPr/>
        </p:nvSpPr>
        <p:spPr>
          <a:xfrm>
            <a:off x="3015665" y="4747378"/>
            <a:ext cx="698590" cy="28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schemeClr val="tx1"/>
                </a:solidFill>
                <a:latin typeface="メイリオ" panose="020B0604030504040204" pitchFamily="50" charset="-128"/>
                <a:ea typeface="メイリオ" panose="020B0604030504040204" pitchFamily="50" charset="-128"/>
              </a:rPr>
              <a:t>(28.2%)</a:t>
            </a:r>
            <a:endParaRPr lang="ja-JP" altLang="en-US" sz="900" b="1" dirty="0">
              <a:solidFill>
                <a:schemeClr val="tx1"/>
              </a:solidFill>
              <a:latin typeface="メイリオ" panose="020B0604030504040204" pitchFamily="50" charset="-128"/>
              <a:ea typeface="メイリオ" panose="020B0604030504040204" pitchFamily="50" charset="-128"/>
            </a:endParaRPr>
          </a:p>
        </p:txBody>
      </p:sp>
      <p:sp>
        <p:nvSpPr>
          <p:cNvPr id="138" name="左右矢印 137"/>
          <p:cNvSpPr/>
          <p:nvPr/>
        </p:nvSpPr>
        <p:spPr>
          <a:xfrm rot="713795">
            <a:off x="3685073" y="4788861"/>
            <a:ext cx="542126" cy="327684"/>
          </a:xfrm>
          <a:prstGeom prst="leftRightArrow">
            <a:avLst/>
          </a:pr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9" name="左右矢印 138"/>
          <p:cNvSpPr/>
          <p:nvPr/>
        </p:nvSpPr>
        <p:spPr>
          <a:xfrm rot="19980165">
            <a:off x="3741875" y="5211071"/>
            <a:ext cx="521329" cy="274814"/>
          </a:xfrm>
          <a:prstGeom prst="leftRightArrow">
            <a:avLst/>
          </a:pr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0" name="左右矢印 139"/>
          <p:cNvSpPr/>
          <p:nvPr/>
        </p:nvSpPr>
        <p:spPr>
          <a:xfrm rot="19018449">
            <a:off x="4119094" y="5368576"/>
            <a:ext cx="418194" cy="216206"/>
          </a:xfrm>
          <a:prstGeom prst="leftRightArrow">
            <a:avLst/>
          </a:pr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1" name="左右矢印 140"/>
          <p:cNvSpPr/>
          <p:nvPr/>
        </p:nvSpPr>
        <p:spPr>
          <a:xfrm rot="13766912">
            <a:off x="6371160" y="5379838"/>
            <a:ext cx="418194" cy="216206"/>
          </a:xfrm>
          <a:prstGeom prst="leftRightArrow">
            <a:avLst/>
          </a:pr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2" name="左右矢印 141"/>
          <p:cNvSpPr/>
          <p:nvPr/>
        </p:nvSpPr>
        <p:spPr>
          <a:xfrm rot="14161764">
            <a:off x="6782317" y="5532362"/>
            <a:ext cx="418194" cy="216206"/>
          </a:xfrm>
          <a:prstGeom prst="leftRightArrow">
            <a:avLst/>
          </a:pr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3" name="左右矢印 142"/>
          <p:cNvSpPr/>
          <p:nvPr/>
        </p:nvSpPr>
        <p:spPr>
          <a:xfrm rot="18154118">
            <a:off x="3675065" y="5918282"/>
            <a:ext cx="396773" cy="188632"/>
          </a:xfrm>
          <a:prstGeom prst="leftRightArrow">
            <a:avLst/>
          </a:pr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4" name="左右矢印 143"/>
          <p:cNvSpPr/>
          <p:nvPr/>
        </p:nvSpPr>
        <p:spPr>
          <a:xfrm rot="18154118">
            <a:off x="5095116" y="6042107"/>
            <a:ext cx="463063" cy="129309"/>
          </a:xfrm>
          <a:prstGeom prst="leftRightArrow">
            <a:avLst/>
          </a:pr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5" name="左右矢印 144"/>
          <p:cNvSpPr/>
          <p:nvPr/>
        </p:nvSpPr>
        <p:spPr>
          <a:xfrm rot="4895274">
            <a:off x="5337893" y="6147568"/>
            <a:ext cx="250811" cy="163487"/>
          </a:xfrm>
          <a:prstGeom prst="leftRightArrow">
            <a:avLst/>
          </a:pr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6" name="左矢印 145"/>
          <p:cNvSpPr/>
          <p:nvPr/>
        </p:nvSpPr>
        <p:spPr>
          <a:xfrm>
            <a:off x="6818710" y="4941168"/>
            <a:ext cx="273570" cy="227737"/>
          </a:xfrm>
          <a:prstGeom prst="leftArrow">
            <a:avLst/>
          </a:pr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7" name="左右矢印 146"/>
          <p:cNvSpPr/>
          <p:nvPr/>
        </p:nvSpPr>
        <p:spPr>
          <a:xfrm rot="19018449">
            <a:off x="6238537" y="4594619"/>
            <a:ext cx="418194" cy="216206"/>
          </a:xfrm>
          <a:prstGeom prst="leftRightArrow">
            <a:avLst/>
          </a:pr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8" name="左右矢印 147"/>
          <p:cNvSpPr/>
          <p:nvPr/>
        </p:nvSpPr>
        <p:spPr>
          <a:xfrm rot="19018449">
            <a:off x="7510359" y="4541465"/>
            <a:ext cx="418194" cy="148467"/>
          </a:xfrm>
          <a:prstGeom prst="leftRightArrow">
            <a:avLst/>
          </a:pr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9" name="左右矢印 148"/>
          <p:cNvSpPr/>
          <p:nvPr/>
        </p:nvSpPr>
        <p:spPr>
          <a:xfrm rot="19018449">
            <a:off x="7575549" y="3807772"/>
            <a:ext cx="418194" cy="148467"/>
          </a:xfrm>
          <a:prstGeom prst="leftRightArrow">
            <a:avLst/>
          </a:pr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0" name="左右矢印 149"/>
          <p:cNvSpPr/>
          <p:nvPr/>
        </p:nvSpPr>
        <p:spPr>
          <a:xfrm rot="17497367">
            <a:off x="5813682" y="4022505"/>
            <a:ext cx="684737" cy="363470"/>
          </a:xfrm>
          <a:prstGeom prst="leftRightArrow">
            <a:avLst/>
          </a:pr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1" name="左右矢印 150"/>
          <p:cNvSpPr/>
          <p:nvPr/>
        </p:nvSpPr>
        <p:spPr>
          <a:xfrm rot="5217768">
            <a:off x="4292635" y="4635271"/>
            <a:ext cx="418845" cy="204365"/>
          </a:xfrm>
          <a:prstGeom prst="leftRightArrow">
            <a:avLst/>
          </a:pr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2" name="左右矢印 151"/>
          <p:cNvSpPr/>
          <p:nvPr/>
        </p:nvSpPr>
        <p:spPr>
          <a:xfrm rot="2754928">
            <a:off x="3934104" y="4564792"/>
            <a:ext cx="418194" cy="148467"/>
          </a:xfrm>
          <a:prstGeom prst="leftRightArrow">
            <a:avLst/>
          </a:pr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915096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1907704"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法人を</a:t>
            </a: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r>
              <a:rPr lang="ja-JP" altLang="en-US" sz="1600" b="1" dirty="0">
                <a:solidFill>
                  <a:schemeClr val="tx1"/>
                </a:solidFill>
                <a:latin typeface="メイリオ" panose="020B0604030504040204" pitchFamily="50" charset="-128"/>
                <a:ea typeface="メイリオ" panose="020B0604030504040204" pitchFamily="50" charset="-128"/>
              </a:rPr>
              <a:t>取り巻く状況</a:t>
            </a: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en-US" altLang="ja-JP" sz="1600" b="1" dirty="0">
              <a:latin typeface="メイリオ" panose="020B0604030504040204" pitchFamily="50" charset="-128"/>
              <a:ea typeface="メイリオ" panose="020B0604030504040204" pitchFamily="50" charset="-128"/>
            </a:endParaRPr>
          </a:p>
          <a:p>
            <a:pPr algn="ctr"/>
            <a:endParaRPr lang="en-US" altLang="ja-JP" sz="1600" b="1" dirty="0">
              <a:latin typeface="メイリオ" panose="020B0604030504040204" pitchFamily="50" charset="-128"/>
              <a:ea typeface="メイリオ" panose="020B0604030504040204" pitchFamily="50" charset="-128"/>
            </a:endParaRPr>
          </a:p>
          <a:p>
            <a:pPr algn="ctr"/>
            <a:endParaRPr kumimoji="1" lang="ja-JP" altLang="en-US" sz="1600" b="1"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2009150" y="557285"/>
            <a:ext cx="7129712" cy="4862870"/>
          </a:xfrm>
          <a:prstGeom prst="rect">
            <a:avLst/>
          </a:prstGeom>
        </p:spPr>
        <p:txBody>
          <a:bodyPr wrap="square">
            <a:spAutoFit/>
          </a:bodyPr>
          <a:lstStyle/>
          <a:p>
            <a:r>
              <a:rPr lang="ja-JP" altLang="en-US" sz="1400" b="1" dirty="0">
                <a:latin typeface="メイリオ" panose="020B0604030504040204" pitchFamily="50" charset="-128"/>
                <a:ea typeface="メイリオ" panose="020B0604030504040204" pitchFamily="50" charset="-128"/>
              </a:rPr>
              <a:t>●あいりん地域の日雇労働（</a:t>
            </a:r>
            <a:r>
              <a:rPr lang="en-US" altLang="ja-JP" sz="1400" b="1" dirty="0">
                <a:latin typeface="メイリオ" panose="020B0604030504040204" pitchFamily="50" charset="-128"/>
                <a:ea typeface="メイリオ" panose="020B0604030504040204" pitchFamily="50" charset="-128"/>
              </a:rPr>
              <a:t>30</a:t>
            </a:r>
            <a:r>
              <a:rPr lang="ja-JP" altLang="en-US" sz="1400" b="1" dirty="0">
                <a:latin typeface="メイリオ" panose="020B0604030504040204" pitchFamily="50" charset="-128"/>
                <a:ea typeface="メイリオ" panose="020B0604030504040204" pitchFamily="50" charset="-128"/>
              </a:rPr>
              <a:t>日以内の雇用契約）者数の変化</a:t>
            </a:r>
          </a:p>
          <a:p>
            <a:r>
              <a:rPr lang="ja-JP" altLang="en-US" sz="1400" dirty="0">
                <a:latin typeface="メイリオ" panose="020B0604030504040204" pitchFamily="50" charset="-128"/>
                <a:ea typeface="メイリオ" panose="020B0604030504040204" pitchFamily="50" charset="-128"/>
              </a:rPr>
              <a:t>　昭和</a:t>
            </a:r>
            <a:r>
              <a:rPr lang="en-US" altLang="ja-JP" sz="1400" dirty="0">
                <a:latin typeface="メイリオ" panose="020B0604030504040204" pitchFamily="50" charset="-128"/>
                <a:ea typeface="メイリオ" panose="020B0604030504040204" pitchFamily="50" charset="-128"/>
              </a:rPr>
              <a:t>61</a:t>
            </a:r>
            <a:r>
              <a:rPr lang="ja-JP" altLang="en-US" sz="1400" dirty="0">
                <a:latin typeface="メイリオ" panose="020B0604030504040204" pitchFamily="50" charset="-128"/>
                <a:ea typeface="メイリオ" panose="020B0604030504040204" pitchFamily="50" charset="-128"/>
              </a:rPr>
              <a:t>年の約</a:t>
            </a:r>
            <a:r>
              <a:rPr lang="en-US" altLang="ja-JP" sz="1400" dirty="0">
                <a:latin typeface="メイリオ" panose="020B0604030504040204" pitchFamily="50" charset="-128"/>
                <a:ea typeface="メイリオ" panose="020B0604030504040204" pitchFamily="50" charset="-128"/>
              </a:rPr>
              <a:t>2</a:t>
            </a:r>
            <a:r>
              <a:rPr lang="ja-JP" altLang="en-US" sz="1400" dirty="0">
                <a:latin typeface="メイリオ" panose="020B0604030504040204" pitchFamily="50" charset="-128"/>
                <a:ea typeface="メイリオ" panose="020B0604030504040204" pitchFamily="50" charset="-128"/>
              </a:rPr>
              <a:t>万５千人（日雇労働被保険者手帳所持者数）をピークに、約</a:t>
            </a:r>
            <a:r>
              <a:rPr lang="en-US" altLang="ja-JP" sz="1400" dirty="0">
                <a:latin typeface="メイリオ" panose="020B0604030504040204" pitchFamily="50" charset="-128"/>
                <a:ea typeface="メイリオ" panose="020B0604030504040204" pitchFamily="50" charset="-128"/>
              </a:rPr>
              <a:t>450</a:t>
            </a:r>
            <a:r>
              <a:rPr lang="ja-JP" altLang="en-US" sz="1400" dirty="0">
                <a:latin typeface="メイリオ" panose="020B0604030504040204" pitchFamily="50" charset="-128"/>
                <a:ea typeface="メイリオ" panose="020B0604030504040204" pitchFamily="50" charset="-128"/>
              </a:rPr>
              <a:t>人（令和</a:t>
            </a:r>
            <a:r>
              <a:rPr lang="en-US" altLang="ja-JP" sz="1400" dirty="0">
                <a:latin typeface="メイリオ" panose="020B0604030504040204" pitchFamily="50" charset="-128"/>
                <a:ea typeface="メイリオ" panose="020B0604030504040204" pitchFamily="50" charset="-128"/>
              </a:rPr>
              <a:t>7</a:t>
            </a:r>
            <a:r>
              <a:rPr lang="ja-JP" altLang="en-US" sz="1400" dirty="0">
                <a:latin typeface="メイリオ" panose="020B0604030504040204" pitchFamily="50" charset="-128"/>
                <a:ea typeface="メイリオ" panose="020B0604030504040204" pitchFamily="50" charset="-128"/>
              </a:rPr>
              <a:t>年現在）まで減少している。</a:t>
            </a:r>
            <a:endParaRPr lang="en-US" altLang="ja-JP" sz="1400" dirty="0">
              <a:latin typeface="メイリオ" panose="020B0604030504040204" pitchFamily="50" charset="-128"/>
              <a:ea typeface="メイリオ" panose="020B0604030504040204" pitchFamily="50" charset="-128"/>
            </a:endParaRPr>
          </a:p>
          <a:p>
            <a:endParaRPr lang="ja-JP" altLang="en-US" sz="800"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●あいりん地域の日雇労働の求人状況の変化</a:t>
            </a:r>
          </a:p>
          <a:p>
            <a:r>
              <a:rPr lang="ja-JP" altLang="en-US" sz="1400" dirty="0">
                <a:latin typeface="メイリオ" panose="020B0604030504040204" pitchFamily="50" charset="-128"/>
                <a:ea typeface="メイリオ" panose="020B0604030504040204" pitchFamily="50" charset="-128"/>
              </a:rPr>
              <a:t>　近年、日本全体で人手不足が深刻化しており、特に、日雇労働者の仕事の大半を占める建設業界においては、慢性的な人手不足が続いている。あいりん地域の日雇労働の求人状況においても、建設業界の仕事が中心であるが毎日</a:t>
            </a:r>
            <a:r>
              <a:rPr lang="en-US" altLang="ja-JP" sz="1400" dirty="0">
                <a:latin typeface="メイリオ" panose="020B0604030504040204" pitchFamily="50" charset="-128"/>
                <a:ea typeface="メイリオ" panose="020B0604030504040204" pitchFamily="50" charset="-128"/>
              </a:rPr>
              <a:t>500</a:t>
            </a:r>
            <a:r>
              <a:rPr lang="ja-JP" altLang="en-US" sz="1400" dirty="0">
                <a:latin typeface="メイリオ" panose="020B0604030504040204" pitchFamily="50" charset="-128"/>
                <a:ea typeface="メイリオ" panose="020B0604030504040204" pitchFamily="50" charset="-128"/>
              </a:rPr>
              <a:t>人程度（令和</a:t>
            </a:r>
            <a:r>
              <a:rPr lang="en-US" altLang="ja-JP" sz="1400" dirty="0">
                <a:latin typeface="メイリオ" panose="020B0604030504040204" pitchFamily="50" charset="-128"/>
                <a:ea typeface="メイリオ" panose="020B0604030504040204" pitchFamily="50" charset="-128"/>
              </a:rPr>
              <a:t>7</a:t>
            </a:r>
            <a:r>
              <a:rPr lang="ja-JP" altLang="en-US" sz="1400" dirty="0">
                <a:latin typeface="メイリオ" panose="020B0604030504040204" pitchFamily="50" charset="-128"/>
                <a:ea typeface="メイリオ" panose="020B0604030504040204" pitchFamily="50" charset="-128"/>
              </a:rPr>
              <a:t>年時点）の相対方式（</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）による現金求人が動いている。また、多様化する就労ニーズやタイムリーな情報発信に対応するため、インターネットやスマホの活用による求人求職活動も増えてきている。</a:t>
            </a:r>
          </a:p>
          <a:p>
            <a:endParaRPr lang="ja-JP" altLang="en-US" sz="800" dirty="0">
              <a:latin typeface="メイリオ" panose="020B0604030504040204" pitchFamily="50" charset="-128"/>
              <a:ea typeface="メイリオ" panose="020B0604030504040204" pitchFamily="50" charset="-128"/>
            </a:endParaRPr>
          </a:p>
          <a:p>
            <a:endParaRPr lang="en-US" altLang="ja-JP" sz="1400"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●あいりん地域を含む西成区の人口動態等の状況の変化</a:t>
            </a:r>
          </a:p>
          <a:p>
            <a:r>
              <a:rPr lang="ja-JP" altLang="en-US" sz="1400" dirty="0">
                <a:latin typeface="メイリオ" panose="020B0604030504040204" pitchFamily="50" charset="-128"/>
                <a:ea typeface="メイリオ" panose="020B0604030504040204" pitchFamily="50" charset="-128"/>
              </a:rPr>
              <a:t>　高齢者層については、西成区の人口動態からみても減少している傾向（表１）がみられるとともに、あいりん地域の高齢化率（</a:t>
            </a:r>
            <a:r>
              <a:rPr lang="en-US" altLang="ja-JP" sz="1400" dirty="0">
                <a:latin typeface="メイリオ" panose="020B0604030504040204" pitchFamily="50" charset="-128"/>
                <a:ea typeface="メイリオ" panose="020B0604030504040204" pitchFamily="50" charset="-128"/>
              </a:rPr>
              <a:t>65</a:t>
            </a:r>
            <a:r>
              <a:rPr lang="ja-JP" altLang="en-US" sz="1400" dirty="0">
                <a:latin typeface="メイリオ" panose="020B0604030504040204" pitchFamily="50" charset="-128"/>
                <a:ea typeface="メイリオ" panose="020B0604030504040204" pitchFamily="50" charset="-128"/>
              </a:rPr>
              <a:t>歳以上）は全国平均（</a:t>
            </a:r>
            <a:r>
              <a:rPr lang="en-US" altLang="ja-JP" sz="1400" dirty="0">
                <a:latin typeface="メイリオ" panose="020B0604030504040204" pitchFamily="50" charset="-128"/>
                <a:ea typeface="メイリオ" panose="020B0604030504040204" pitchFamily="50" charset="-128"/>
              </a:rPr>
              <a:t>29.4</a:t>
            </a:r>
            <a:r>
              <a:rPr lang="ja-JP" altLang="en-US" sz="1400" dirty="0">
                <a:latin typeface="メイリオ" panose="020B0604030504040204" pitchFamily="50" charset="-128"/>
                <a:ea typeface="メイリオ" panose="020B0604030504040204" pitchFamily="50" charset="-128"/>
              </a:rPr>
              <a:t>％：令和６年時点）や西成区全体の高齢化率（</a:t>
            </a:r>
            <a:r>
              <a:rPr lang="en-US" altLang="ja-JP" sz="1400" dirty="0">
                <a:latin typeface="メイリオ" panose="020B0604030504040204" pitchFamily="50" charset="-128"/>
                <a:ea typeface="メイリオ" panose="020B0604030504040204" pitchFamily="50" charset="-128"/>
              </a:rPr>
              <a:t>34.</a:t>
            </a:r>
            <a:r>
              <a:rPr lang="ja-JP" altLang="en-US" sz="1400" dirty="0">
                <a:latin typeface="メイリオ" panose="020B0604030504040204" pitchFamily="50" charset="-128"/>
                <a:ea typeface="メイリオ" panose="020B0604030504040204" pitchFamily="50" charset="-128"/>
              </a:rPr>
              <a:t>５％：令和６年時点）を上回る</a:t>
            </a:r>
            <a:r>
              <a:rPr lang="en-US" altLang="ja-JP" sz="1400" dirty="0">
                <a:latin typeface="メイリオ" panose="020B0604030504040204" pitchFamily="50" charset="-128"/>
                <a:ea typeface="メイリオ" panose="020B0604030504040204" pitchFamily="50" charset="-128"/>
              </a:rPr>
              <a:t>45.5</a:t>
            </a:r>
            <a:r>
              <a:rPr lang="ja-JP" altLang="en-US" sz="1400" dirty="0">
                <a:latin typeface="メイリオ" panose="020B0604030504040204" pitchFamily="50" charset="-128"/>
                <a:ea typeface="メイリオ" panose="020B0604030504040204" pitchFamily="50" charset="-128"/>
              </a:rPr>
              <a:t>％（令和６年時点）となっており、これまであいりん地区で日雇労働をしていた者自体の高齢化が進んでいる傾向が伺える。</a:t>
            </a:r>
          </a:p>
          <a:p>
            <a:r>
              <a:rPr lang="ja-JP" altLang="en-US" sz="1400" dirty="0">
                <a:latin typeface="メイリオ" panose="020B0604030504040204" pitchFamily="50" charset="-128"/>
                <a:ea typeface="メイリオ" panose="020B0604030504040204" pitchFamily="50" charset="-128"/>
              </a:rPr>
              <a:t>　一方で、新たに、多様な支援を必要とする中高年層、女性、若者や外国人が増加している傾向が西成区の人口動態（表１～表３）からは伺える。</a:t>
            </a:r>
          </a:p>
          <a:p>
            <a:r>
              <a:rPr lang="ja-JP" altLang="en-US" sz="1400" dirty="0">
                <a:latin typeface="メイリオ" panose="020B0604030504040204" pitchFamily="50" charset="-128"/>
                <a:ea typeface="メイリオ" panose="020B0604030504040204" pitchFamily="50" charset="-128"/>
              </a:rPr>
              <a:t>　当センターの相談者についても、この層の割合が増加している状況（表４、５）である。</a:t>
            </a:r>
          </a:p>
        </p:txBody>
      </p:sp>
      <p:sp>
        <p:nvSpPr>
          <p:cNvPr id="13" name="二等辺三角形 12"/>
          <p:cNvSpPr/>
          <p:nvPr/>
        </p:nvSpPr>
        <p:spPr>
          <a:xfrm rot="5400000">
            <a:off x="392401" y="-390559"/>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95835" y="126713"/>
            <a:ext cx="72008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3000" dirty="0">
                <a:latin typeface="メイリオ" panose="020B0604030504040204" pitchFamily="50" charset="-128"/>
                <a:ea typeface="メイリオ" panose="020B0604030504040204" pitchFamily="50" charset="-128"/>
              </a:rPr>
              <a:t>02</a:t>
            </a:r>
            <a:endParaRPr kumimoji="1" lang="ja-JP" altLang="en-US" sz="3000" dirty="0">
              <a:latin typeface="メイリオ" panose="020B0604030504040204" pitchFamily="50" charset="-128"/>
              <a:ea typeface="メイリオ" panose="020B0604030504040204" pitchFamily="50" charset="-128"/>
            </a:endParaRPr>
          </a:p>
        </p:txBody>
      </p:sp>
      <p:sp>
        <p:nvSpPr>
          <p:cNvPr id="18" name="二等辺三角形 17"/>
          <p:cNvSpPr/>
          <p:nvPr/>
        </p:nvSpPr>
        <p:spPr>
          <a:xfrm rot="16200000">
            <a:off x="391479" y="5362971"/>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043608" y="6480109"/>
            <a:ext cx="936104" cy="261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latin typeface="メイリオ" panose="020B0604030504040204" pitchFamily="50" charset="-128"/>
                <a:ea typeface="メイリオ" panose="020B0604030504040204" pitchFamily="50" charset="-128"/>
              </a:rPr>
              <a:t>6</a:t>
            </a:r>
            <a:r>
              <a:rPr lang="ja-JP" altLang="en-US" sz="1600" dirty="0">
                <a:solidFill>
                  <a:schemeClr val="tx1"/>
                </a:solidFill>
                <a:latin typeface="メイリオ" panose="020B0604030504040204" pitchFamily="50" charset="-128"/>
                <a:ea typeface="メイリオ" panose="020B0604030504040204" pitchFamily="50" charset="-128"/>
              </a:rPr>
              <a:t> </a:t>
            </a:r>
            <a:r>
              <a:rPr lang="en-US" altLang="ja-JP" sz="1600" dirty="0">
                <a:solidFill>
                  <a:schemeClr val="tx1"/>
                </a:solidFill>
                <a:latin typeface="メイリオ" panose="020B0604030504040204" pitchFamily="50" charset="-128"/>
                <a:ea typeface="メイリオ" panose="020B0604030504040204" pitchFamily="50" charset="-128"/>
              </a:rPr>
              <a:t>/ 19</a:t>
            </a:r>
            <a:endParaRPr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450096F8-BDC7-4169-8397-D1AE3B4AC2FC}"/>
              </a:ext>
            </a:extLst>
          </p:cNvPr>
          <p:cNvSpPr/>
          <p:nvPr/>
        </p:nvSpPr>
        <p:spPr>
          <a:xfrm>
            <a:off x="2117622" y="5383188"/>
            <a:ext cx="6912768" cy="142810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400" dirty="0">
                <a:solidFill>
                  <a:schemeClr val="tx1"/>
                </a:solidFill>
                <a:latin typeface="メイリオ" panose="020B0604030504040204" pitchFamily="50" charset="-128"/>
                <a:ea typeface="メイリオ" panose="020B0604030504040204" pitchFamily="50" charset="-128"/>
              </a:rPr>
              <a:t>　日雇労働求人の職務内容は建設業界が大半を占めているが、高齢による体力低下などにより職種転換（建設関係から他職種へ）を希望する者、短時間就労や軽作業等を希望する者や、建設労働の経験のない者などが増え、日雇労働者の就労ニーズが多様化している。そのため、日雇求人数は一定あるものの、求人内容と日雇労働者が求める職務内容とのマッチングが難しくなってきている。また、近年、職業紹介だけでなく、生活支援等も含めた総合的な支援を必要とする者も増加している。</a:t>
            </a:r>
          </a:p>
        </p:txBody>
      </p:sp>
      <p:sp>
        <p:nvSpPr>
          <p:cNvPr id="2" name="ホームベース 21">
            <a:extLst>
              <a:ext uri="{FF2B5EF4-FFF2-40B4-BE49-F238E27FC236}">
                <a16:creationId xmlns:a16="http://schemas.microsoft.com/office/drawing/2014/main" id="{270F0D73-AB81-F79D-54AA-412A30653BA6}"/>
              </a:ext>
            </a:extLst>
          </p:cNvPr>
          <p:cNvSpPr/>
          <p:nvPr/>
        </p:nvSpPr>
        <p:spPr>
          <a:xfrm>
            <a:off x="2074556" y="100931"/>
            <a:ext cx="4938160" cy="369332"/>
          </a:xfrm>
          <a:prstGeom prst="homePlate">
            <a:avLst/>
          </a:prstGeom>
          <a:solidFill>
            <a:srgbClr val="92D0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spAutoFit/>
          </a:bodyPr>
          <a:lstStyle/>
          <a:p>
            <a:r>
              <a:rPr lang="ja-JP" altLang="en-US" dirty="0">
                <a:solidFill>
                  <a:schemeClr val="tx1"/>
                </a:solidFill>
                <a:latin typeface="メイリオ" panose="020B0604030504040204" pitchFamily="50" charset="-128"/>
                <a:ea typeface="メイリオ" panose="020B0604030504040204" pitchFamily="50" charset="-128"/>
              </a:rPr>
              <a:t>あいりん地域の日雇労働者数等の変化</a:t>
            </a:r>
          </a:p>
        </p:txBody>
      </p:sp>
      <p:sp>
        <p:nvSpPr>
          <p:cNvPr id="4" name="正方形/長方形 3">
            <a:extLst>
              <a:ext uri="{FF2B5EF4-FFF2-40B4-BE49-F238E27FC236}">
                <a16:creationId xmlns:a16="http://schemas.microsoft.com/office/drawing/2014/main" id="{7BE9F3A4-94BB-57FF-843D-D0A456291939}"/>
              </a:ext>
            </a:extLst>
          </p:cNvPr>
          <p:cNvSpPr/>
          <p:nvPr/>
        </p:nvSpPr>
        <p:spPr>
          <a:xfrm>
            <a:off x="3447492" y="2662464"/>
            <a:ext cx="5228964" cy="506864"/>
          </a:xfrm>
          <a:prstGeom prst="rect">
            <a:avLst/>
          </a:prstGeom>
          <a:noFill/>
          <a:ln>
            <a:prstDash val="sysDot"/>
          </a:ln>
        </p:spPr>
        <p:style>
          <a:lnRef idx="2">
            <a:schemeClr val="dk1"/>
          </a:lnRef>
          <a:fillRef idx="1">
            <a:schemeClr val="lt1"/>
          </a:fillRef>
          <a:effectRef idx="0">
            <a:schemeClr val="dk1"/>
          </a:effectRef>
          <a:fontRef idx="minor">
            <a:schemeClr val="dk1"/>
          </a:fontRef>
        </p:style>
        <p:txBody>
          <a:bodyPr rtlCol="0" anchor="ctr"/>
          <a:lstStyle/>
          <a:p>
            <a:r>
              <a:rPr lang="en-US" altLang="ja-JP" sz="1050" dirty="0">
                <a:solidFill>
                  <a:schemeClr val="tx1"/>
                </a:solidFill>
                <a:latin typeface="メイリオ" panose="020B0604030504040204" pitchFamily="50" charset="-128"/>
                <a:ea typeface="メイリオ" panose="020B0604030504040204" pitchFamily="50" charset="-128"/>
              </a:rPr>
              <a:t>※</a:t>
            </a:r>
            <a:r>
              <a:rPr lang="ja-JP" altLang="en-US" sz="1050" dirty="0">
                <a:solidFill>
                  <a:schemeClr val="tx1"/>
                </a:solidFill>
                <a:latin typeface="メイリオ" panose="020B0604030504040204" pitchFamily="50" charset="-128"/>
                <a:ea typeface="メイリオ" panose="020B0604030504040204" pitchFamily="50" charset="-128"/>
              </a:rPr>
              <a:t>相対方式：</a:t>
            </a:r>
            <a:endParaRPr lang="en-US" altLang="ja-JP" sz="1050" dirty="0">
              <a:solidFill>
                <a:schemeClr val="tx1"/>
              </a:solidFill>
              <a:latin typeface="メイリオ" panose="020B0604030504040204" pitchFamily="50" charset="-128"/>
              <a:ea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rPr>
              <a:t>　求人者と求職者が求人求職活動を直接やりとりし、雇用関係を成立させる方式。　</a:t>
            </a:r>
            <a:endParaRPr lang="en-US" altLang="ja-JP" sz="1050" dirty="0">
              <a:solidFill>
                <a:schemeClr val="tx1"/>
              </a:solidFill>
              <a:latin typeface="メイリオ" panose="020B0604030504040204" pitchFamily="50" charset="-128"/>
              <a:ea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rPr>
              <a:t>　この場合の求人者とは、センターに登録し、求人申込みをしている事業者を指す。</a:t>
            </a:r>
            <a:endParaRPr lang="en-US" altLang="ja-JP" sz="105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92226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1907704"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法人を</a:t>
            </a:r>
          </a:p>
          <a:p>
            <a:pPr algn="ctr"/>
            <a:r>
              <a:rPr lang="ja-JP" altLang="en-US" sz="1600" b="1" dirty="0">
                <a:solidFill>
                  <a:schemeClr val="tx1"/>
                </a:solidFill>
                <a:latin typeface="メイリオ" panose="020B0604030504040204" pitchFamily="50" charset="-128"/>
                <a:ea typeface="メイリオ" panose="020B0604030504040204" pitchFamily="50" charset="-128"/>
              </a:rPr>
              <a:t>取り巻く状況</a:t>
            </a:r>
            <a:endParaRPr kumimoji="1" lang="en-US" altLang="ja-JP" sz="2400" b="1" dirty="0">
              <a:latin typeface="メイリオ" panose="020B0604030504040204" pitchFamily="50" charset="-128"/>
              <a:ea typeface="メイリオ" panose="020B0604030504040204" pitchFamily="50" charset="-128"/>
            </a:endParaRPr>
          </a:p>
          <a:p>
            <a:pPr algn="ctr"/>
            <a:endParaRPr lang="en-US" altLang="ja-JP" sz="2400" b="1" dirty="0">
              <a:latin typeface="メイリオ" panose="020B0604030504040204" pitchFamily="50" charset="-128"/>
              <a:ea typeface="メイリオ" panose="020B0604030504040204" pitchFamily="50" charset="-128"/>
            </a:endParaRPr>
          </a:p>
          <a:p>
            <a:pPr algn="ctr"/>
            <a:endParaRPr kumimoji="1" lang="en-US" altLang="ja-JP" sz="2400" b="1" dirty="0">
              <a:latin typeface="メイリオ" panose="020B0604030504040204" pitchFamily="50" charset="-128"/>
              <a:ea typeface="メイリオ" panose="020B0604030504040204" pitchFamily="50" charset="-128"/>
            </a:endParaRPr>
          </a:p>
          <a:p>
            <a:pPr algn="ctr"/>
            <a:endParaRPr lang="en-US" altLang="ja-JP" sz="2400" b="1" dirty="0">
              <a:latin typeface="メイリオ" panose="020B0604030504040204" pitchFamily="50" charset="-128"/>
              <a:ea typeface="メイリオ" panose="020B0604030504040204" pitchFamily="50" charset="-128"/>
            </a:endParaRPr>
          </a:p>
          <a:p>
            <a:pPr algn="ctr"/>
            <a:endParaRPr kumimoji="1" lang="en-US" altLang="ja-JP" sz="2400" b="1" dirty="0">
              <a:latin typeface="メイリオ" panose="020B0604030504040204" pitchFamily="50" charset="-128"/>
              <a:ea typeface="メイリオ" panose="020B0604030504040204" pitchFamily="50" charset="-128"/>
            </a:endParaRPr>
          </a:p>
          <a:p>
            <a:pPr algn="ctr"/>
            <a:endParaRPr lang="en-US" altLang="ja-JP" sz="2400" b="1" dirty="0">
              <a:latin typeface="メイリオ" panose="020B0604030504040204" pitchFamily="50" charset="-128"/>
              <a:ea typeface="メイリオ" panose="020B0604030504040204" pitchFamily="50" charset="-128"/>
            </a:endParaRPr>
          </a:p>
          <a:p>
            <a:pPr algn="ctr"/>
            <a:endParaRPr kumimoji="1" lang="en-US" altLang="ja-JP" sz="2400" b="1" dirty="0">
              <a:latin typeface="メイリオ" panose="020B0604030504040204" pitchFamily="50" charset="-128"/>
              <a:ea typeface="メイリオ" panose="020B0604030504040204" pitchFamily="50" charset="-128"/>
            </a:endParaRPr>
          </a:p>
          <a:p>
            <a:pPr algn="ctr"/>
            <a:endParaRPr lang="en-US" altLang="ja-JP" sz="2400" b="1" dirty="0">
              <a:latin typeface="メイリオ" panose="020B0604030504040204" pitchFamily="50" charset="-128"/>
              <a:ea typeface="メイリオ" panose="020B0604030504040204" pitchFamily="50" charset="-128"/>
            </a:endParaRPr>
          </a:p>
          <a:p>
            <a:pPr algn="ctr"/>
            <a:endParaRPr kumimoji="1" lang="en-US" altLang="ja-JP" sz="2400" b="1" dirty="0">
              <a:latin typeface="メイリオ" panose="020B0604030504040204" pitchFamily="50" charset="-128"/>
              <a:ea typeface="メイリオ" panose="020B0604030504040204" pitchFamily="50" charset="-128"/>
            </a:endParaRPr>
          </a:p>
          <a:p>
            <a:pPr algn="ctr"/>
            <a:endParaRPr lang="en-US" altLang="ja-JP" sz="2400" b="1" dirty="0">
              <a:latin typeface="メイリオ" panose="020B0604030504040204" pitchFamily="50" charset="-128"/>
              <a:ea typeface="メイリオ" panose="020B0604030504040204" pitchFamily="50" charset="-128"/>
            </a:endParaRPr>
          </a:p>
          <a:p>
            <a:pPr algn="ctr"/>
            <a:endParaRPr kumimoji="1" lang="ja-JP" altLang="en-US" sz="2400" b="1" dirty="0">
              <a:latin typeface="メイリオ" panose="020B0604030504040204" pitchFamily="50" charset="-128"/>
              <a:ea typeface="メイリオ" panose="020B0604030504040204" pitchFamily="50" charset="-128"/>
            </a:endParaRPr>
          </a:p>
        </p:txBody>
      </p:sp>
      <p:sp>
        <p:nvSpPr>
          <p:cNvPr id="13" name="二等辺三角形 12"/>
          <p:cNvSpPr/>
          <p:nvPr/>
        </p:nvSpPr>
        <p:spPr>
          <a:xfrm rot="5400000">
            <a:off x="392401" y="-390559"/>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95835" y="126713"/>
            <a:ext cx="72008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3000" dirty="0">
                <a:latin typeface="メイリオ" panose="020B0604030504040204" pitchFamily="50" charset="-128"/>
                <a:ea typeface="メイリオ" panose="020B0604030504040204" pitchFamily="50" charset="-128"/>
              </a:rPr>
              <a:t>02</a:t>
            </a:r>
            <a:endParaRPr kumimoji="1" lang="ja-JP" altLang="en-US" sz="3000" dirty="0">
              <a:latin typeface="メイリオ" panose="020B0604030504040204" pitchFamily="50" charset="-128"/>
              <a:ea typeface="メイリオ" panose="020B0604030504040204" pitchFamily="50" charset="-128"/>
            </a:endParaRPr>
          </a:p>
        </p:txBody>
      </p:sp>
      <p:sp>
        <p:nvSpPr>
          <p:cNvPr id="18" name="二等辺三角形 17"/>
          <p:cNvSpPr/>
          <p:nvPr/>
        </p:nvSpPr>
        <p:spPr>
          <a:xfrm rot="16200000">
            <a:off x="391479" y="5362971"/>
            <a:ext cx="1124746" cy="1905863"/>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971600" y="6480109"/>
            <a:ext cx="936104" cy="261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latin typeface="メイリオ" panose="020B0604030504040204" pitchFamily="50" charset="-128"/>
                <a:ea typeface="メイリオ" panose="020B0604030504040204" pitchFamily="50" charset="-128"/>
              </a:rPr>
              <a:t>7</a:t>
            </a:r>
            <a:r>
              <a:rPr lang="ja-JP" altLang="en-US" sz="1600" dirty="0">
                <a:solidFill>
                  <a:schemeClr val="tx1"/>
                </a:solidFill>
                <a:latin typeface="メイリオ" panose="020B0604030504040204" pitchFamily="50" charset="-128"/>
                <a:ea typeface="メイリオ" panose="020B0604030504040204" pitchFamily="50" charset="-128"/>
              </a:rPr>
              <a:t> </a:t>
            </a:r>
            <a:r>
              <a:rPr lang="en-US" altLang="ja-JP" sz="1600" dirty="0">
                <a:solidFill>
                  <a:schemeClr val="tx1"/>
                </a:solidFill>
                <a:latin typeface="メイリオ" panose="020B0604030504040204" pitchFamily="50" charset="-128"/>
                <a:ea typeface="メイリオ" panose="020B0604030504040204" pitchFamily="50" charset="-128"/>
              </a:rPr>
              <a:t>/ 19</a:t>
            </a:r>
            <a:endParaRPr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28" name="正方形/長方形 27"/>
          <p:cNvSpPr/>
          <p:nvPr/>
        </p:nvSpPr>
        <p:spPr>
          <a:xfrm>
            <a:off x="1797423" y="-13062"/>
            <a:ext cx="7073447" cy="389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メイリオ" panose="020B0604030504040204" pitchFamily="50" charset="-128"/>
                <a:ea typeface="メイリオ" panose="020B0604030504040204" pitchFamily="50" charset="-128"/>
              </a:rPr>
              <a:t>　</a:t>
            </a:r>
            <a:r>
              <a:rPr lang="ja-JP" altLang="en-US" sz="900" b="1" dirty="0">
                <a:solidFill>
                  <a:schemeClr val="tx1"/>
                </a:solidFill>
                <a:latin typeface="メイリオ" panose="020B0604030504040204" pitchFamily="50" charset="-128"/>
                <a:ea typeface="メイリオ" panose="020B0604030504040204" pitchFamily="50" charset="-128"/>
              </a:rPr>
              <a:t>表１：西成区の人口差の変化（</a:t>
            </a:r>
            <a:r>
              <a:rPr lang="en-US" altLang="ja-JP" sz="900" b="1" dirty="0">
                <a:solidFill>
                  <a:schemeClr val="tx1"/>
                </a:solidFill>
                <a:latin typeface="メイリオ" panose="020B0604030504040204" pitchFamily="50" charset="-128"/>
                <a:ea typeface="メイリオ" panose="020B0604030504040204" pitchFamily="50" charset="-128"/>
              </a:rPr>
              <a:t>2019</a:t>
            </a:r>
            <a:r>
              <a:rPr lang="ja-JP" altLang="en-US" sz="900" b="1" dirty="0">
                <a:solidFill>
                  <a:schemeClr val="tx1"/>
                </a:solidFill>
                <a:latin typeface="メイリオ" panose="020B0604030504040204" pitchFamily="50" charset="-128"/>
                <a:ea typeface="メイリオ" panose="020B0604030504040204" pitchFamily="50" charset="-128"/>
              </a:rPr>
              <a:t>年９月末から</a:t>
            </a:r>
            <a:r>
              <a:rPr lang="en-US" altLang="ja-JP" sz="900" b="1" dirty="0">
                <a:solidFill>
                  <a:schemeClr val="tx1"/>
                </a:solidFill>
                <a:latin typeface="メイリオ" panose="020B0604030504040204" pitchFamily="50" charset="-128"/>
                <a:ea typeface="メイリオ" panose="020B0604030504040204" pitchFamily="50" charset="-128"/>
              </a:rPr>
              <a:t>2024</a:t>
            </a:r>
            <a:r>
              <a:rPr lang="ja-JP" altLang="en-US" sz="900" b="1" dirty="0">
                <a:solidFill>
                  <a:schemeClr val="tx1"/>
                </a:solidFill>
                <a:latin typeface="メイリオ" panose="020B0604030504040204" pitchFamily="50" charset="-128"/>
                <a:ea typeface="メイリオ" panose="020B0604030504040204" pitchFamily="50" charset="-128"/>
              </a:rPr>
              <a:t>年</a:t>
            </a:r>
            <a:r>
              <a:rPr lang="en-US" altLang="ja-JP" sz="900" b="1" dirty="0">
                <a:solidFill>
                  <a:schemeClr val="tx1"/>
                </a:solidFill>
                <a:latin typeface="メイリオ" panose="020B0604030504040204" pitchFamily="50" charset="-128"/>
                <a:ea typeface="メイリオ" panose="020B0604030504040204" pitchFamily="50" charset="-128"/>
              </a:rPr>
              <a:t>9</a:t>
            </a:r>
            <a:r>
              <a:rPr lang="ja-JP" altLang="en-US" sz="900" b="1" dirty="0">
                <a:solidFill>
                  <a:schemeClr val="tx1"/>
                </a:solidFill>
                <a:latin typeface="メイリオ" panose="020B0604030504040204" pitchFamily="50" charset="-128"/>
                <a:ea typeface="メイリオ" panose="020B0604030504040204" pitchFamily="50" charset="-128"/>
              </a:rPr>
              <a:t>月末の人口差）（①②関係）</a:t>
            </a:r>
            <a:endParaRPr lang="en-US" altLang="ja-JP" sz="900" b="1" dirty="0">
              <a:solidFill>
                <a:schemeClr val="tx1"/>
              </a:solidFill>
              <a:latin typeface="メイリオ" panose="020B0604030504040204" pitchFamily="50" charset="-128"/>
              <a:ea typeface="メイリオ" panose="020B0604030504040204" pitchFamily="50" charset="-128"/>
            </a:endParaRPr>
          </a:p>
        </p:txBody>
      </p:sp>
      <p:sp>
        <p:nvSpPr>
          <p:cNvPr id="32" name="正方形/長方形 31"/>
          <p:cNvSpPr/>
          <p:nvPr/>
        </p:nvSpPr>
        <p:spPr>
          <a:xfrm>
            <a:off x="-108520" y="2393003"/>
            <a:ext cx="1999298" cy="2191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rPr>
              <a:t>　① 高齢者層の減少　　</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② 多様な支援を必要と　</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する中高年層、女性、</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en-US" altLang="ja-JP" sz="1200" dirty="0">
                <a:solidFill>
                  <a:schemeClr val="tx1"/>
                </a:solidFill>
                <a:latin typeface="メイリオ" panose="020B0604030504040204" pitchFamily="50" charset="-128"/>
                <a:ea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rPr>
              <a:t>若者が増加</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en-US" altLang="ja-JP" sz="1200" dirty="0">
                <a:solidFill>
                  <a:schemeClr val="tx1"/>
                </a:solidFill>
                <a:latin typeface="メイリオ" panose="020B0604030504040204" pitchFamily="50" charset="-128"/>
                <a:ea typeface="メイリオ" panose="020B0604030504040204" pitchFamily="50" charset="-128"/>
              </a:rPr>
              <a:t>  </a:t>
            </a:r>
            <a:r>
              <a:rPr lang="ja-JP" altLang="en-US" sz="1400" dirty="0">
                <a:solidFill>
                  <a:schemeClr val="tx1"/>
                </a:solidFill>
                <a:latin typeface="メイリオ" panose="020B0604030504040204" pitchFamily="50" charset="-128"/>
                <a:ea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rPr>
              <a:t>③ 留学生をメインと</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en-US" altLang="ja-JP" sz="1200" dirty="0">
                <a:solidFill>
                  <a:schemeClr val="tx1"/>
                </a:solidFill>
                <a:latin typeface="メイリオ" panose="020B0604030504040204" pitchFamily="50" charset="-128"/>
                <a:ea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rPr>
              <a:t>した外国人の流入</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en-US" altLang="ja-JP" sz="1200" dirty="0">
                <a:solidFill>
                  <a:schemeClr val="tx1"/>
                </a:solidFill>
                <a:latin typeface="メイリオ" panose="020B0604030504040204" pitchFamily="50" charset="-128"/>
                <a:ea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rPr>
              <a:t>の増加</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en-US" altLang="ja-JP" sz="1200" dirty="0">
                <a:solidFill>
                  <a:schemeClr val="tx1"/>
                </a:solidFill>
                <a:latin typeface="メイリオ" panose="020B0604030504040204" pitchFamily="50" charset="-128"/>
                <a:ea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rPr>
              <a:t>種別（技人国、永住</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en-US" altLang="ja-JP" sz="1200" dirty="0">
                <a:solidFill>
                  <a:schemeClr val="tx1"/>
                </a:solidFill>
                <a:latin typeface="メイリオ" panose="020B0604030504040204" pitchFamily="50" charset="-128"/>
                <a:ea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rPr>
              <a:t>など）</a:t>
            </a:r>
            <a:r>
              <a:rPr lang="en-US" altLang="ja-JP" sz="1200" dirty="0">
                <a:solidFill>
                  <a:schemeClr val="tx1"/>
                </a:solidFill>
                <a:latin typeface="メイリオ" panose="020B0604030504040204" pitchFamily="50" charset="-128"/>
                <a:ea typeface="メイリオ" panose="020B0604030504040204" pitchFamily="50" charset="-128"/>
              </a:rPr>
              <a:t>】</a:t>
            </a:r>
            <a:endParaRPr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BB39E7A2-030D-474B-A27F-A0D1600F762F}"/>
              </a:ext>
            </a:extLst>
          </p:cNvPr>
          <p:cNvSpPr/>
          <p:nvPr/>
        </p:nvSpPr>
        <p:spPr>
          <a:xfrm>
            <a:off x="1978566" y="2402704"/>
            <a:ext cx="2694940" cy="1706707"/>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20" name="表 19">
            <a:extLst>
              <a:ext uri="{FF2B5EF4-FFF2-40B4-BE49-F238E27FC236}">
                <a16:creationId xmlns:a16="http://schemas.microsoft.com/office/drawing/2014/main" id="{559245E0-97C0-47F0-839A-72A81B8AAFD9}"/>
              </a:ext>
            </a:extLst>
          </p:cNvPr>
          <p:cNvGraphicFramePr>
            <a:graphicFrameLocks noGrp="1"/>
          </p:cNvGraphicFramePr>
          <p:nvPr/>
        </p:nvGraphicFramePr>
        <p:xfrm>
          <a:off x="7337800" y="2426333"/>
          <a:ext cx="1632754" cy="1718925"/>
        </p:xfrm>
        <a:graphic>
          <a:graphicData uri="http://schemas.openxmlformats.org/drawingml/2006/table">
            <a:tbl>
              <a:tblPr>
                <a:tableStyleId>{5C22544A-7EE6-4342-B048-85BDC9FD1C3A}</a:tableStyleId>
              </a:tblPr>
              <a:tblGrid>
                <a:gridCol w="949276">
                  <a:extLst>
                    <a:ext uri="{9D8B030D-6E8A-4147-A177-3AD203B41FA5}">
                      <a16:colId xmlns:a16="http://schemas.microsoft.com/office/drawing/2014/main" val="2474226844"/>
                    </a:ext>
                  </a:extLst>
                </a:gridCol>
                <a:gridCol w="683478">
                  <a:extLst>
                    <a:ext uri="{9D8B030D-6E8A-4147-A177-3AD203B41FA5}">
                      <a16:colId xmlns:a16="http://schemas.microsoft.com/office/drawing/2014/main" val="47276699"/>
                    </a:ext>
                  </a:extLst>
                </a:gridCol>
              </a:tblGrid>
              <a:tr h="292334">
                <a:tc>
                  <a:txBody>
                    <a:bodyPr/>
                    <a:lstStyle/>
                    <a:p>
                      <a:pPr algn="ctr" rtl="0" fontAlgn="ctr"/>
                      <a:r>
                        <a:rPr lang="ja-JP" altLang="en-US" sz="900" u="none" strike="noStrike" dirty="0">
                          <a:effectLst/>
                        </a:rPr>
                        <a:t>年度</a:t>
                      </a:r>
                      <a:endParaRPr lang="ja-JP" altLang="en-US" sz="900" b="0" i="0" u="none" strike="noStrike" dirty="0">
                        <a:solidFill>
                          <a:srgbClr val="000000"/>
                        </a:solidFill>
                        <a:effectLst/>
                        <a:latin typeface="Arial" panose="020B0604020202020204" pitchFamily="34" charset="0"/>
                        <a:ea typeface="游ゴシック" panose="020B0400000000000000" pitchFamily="50" charset="-128"/>
                      </a:endParaRPr>
                    </a:p>
                  </a:txBody>
                  <a:tcPr marL="9525" marR="9525" marT="9525" marB="0" anchor="ctr"/>
                </a:tc>
                <a:tc>
                  <a:txBody>
                    <a:bodyPr/>
                    <a:lstStyle/>
                    <a:p>
                      <a:pPr algn="ctr" rtl="0" fontAlgn="ctr"/>
                      <a:r>
                        <a:rPr lang="ja-JP" altLang="en-US" sz="900" u="none" strike="noStrike" dirty="0">
                          <a:effectLst/>
                        </a:rPr>
                        <a:t>外国人比率</a:t>
                      </a:r>
                      <a:endParaRPr lang="ja-JP" altLang="en-US" sz="900" b="0" i="0" u="none" strike="noStrike" dirty="0">
                        <a:solidFill>
                          <a:srgbClr val="000000"/>
                        </a:solidFill>
                        <a:effectLst/>
                        <a:latin typeface="Arial" panose="020B0604020202020204" pitchFamily="34" charset="0"/>
                        <a:ea typeface="游ゴシック" panose="020B0400000000000000" pitchFamily="50" charset="-128"/>
                      </a:endParaRPr>
                    </a:p>
                  </a:txBody>
                  <a:tcPr marL="9525" marR="9525" marT="9525" marB="0" anchor="ctr"/>
                </a:tc>
                <a:extLst>
                  <a:ext uri="{0D108BD9-81ED-4DB2-BD59-A6C34878D82A}">
                    <a16:rowId xmlns:a16="http://schemas.microsoft.com/office/drawing/2014/main" val="2637475092"/>
                  </a:ext>
                </a:extLst>
              </a:tr>
              <a:tr h="292334">
                <a:tc>
                  <a:txBody>
                    <a:bodyPr/>
                    <a:lstStyle/>
                    <a:p>
                      <a:pPr algn="ctr" rtl="0" fontAlgn="ctr"/>
                      <a:r>
                        <a:rPr lang="en-US" altLang="ja-JP" sz="900" u="none" strike="noStrike">
                          <a:effectLst/>
                        </a:rPr>
                        <a:t>2022</a:t>
                      </a:r>
                      <a:r>
                        <a:rPr lang="ja-JP" altLang="en-US" sz="900" u="none" strike="noStrike">
                          <a:effectLst/>
                        </a:rPr>
                        <a:t>年度</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rtl="0" fontAlgn="ctr"/>
                      <a:r>
                        <a:rPr lang="en-US" altLang="ja-JP" sz="900" u="none" strike="noStrike" dirty="0">
                          <a:effectLst/>
                        </a:rPr>
                        <a:t>2.58%</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256699446"/>
                  </a:ext>
                </a:extLst>
              </a:tr>
              <a:tr h="292334">
                <a:tc>
                  <a:txBody>
                    <a:bodyPr/>
                    <a:lstStyle/>
                    <a:p>
                      <a:pPr algn="ctr" rtl="0" fontAlgn="ctr"/>
                      <a:r>
                        <a:rPr lang="en-US" altLang="ja-JP" sz="900" u="none" strike="noStrike" dirty="0">
                          <a:effectLst/>
                        </a:rPr>
                        <a:t>2023</a:t>
                      </a:r>
                      <a:r>
                        <a:rPr lang="ja-JP" altLang="en-US" sz="900" u="none" strike="noStrike" dirty="0">
                          <a:effectLst/>
                        </a:rPr>
                        <a:t>年度</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rtl="0" fontAlgn="ctr"/>
                      <a:r>
                        <a:rPr lang="en-US" altLang="ja-JP" sz="900" u="none" strike="noStrike">
                          <a:effectLst/>
                        </a:rPr>
                        <a:t>3.30%</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680222180"/>
                  </a:ext>
                </a:extLst>
              </a:tr>
              <a:tr h="292334">
                <a:tc>
                  <a:txBody>
                    <a:bodyPr/>
                    <a:lstStyle/>
                    <a:p>
                      <a:pPr algn="ctr" rtl="0" fontAlgn="ctr"/>
                      <a:r>
                        <a:rPr lang="en-US" altLang="ja-JP" sz="900" u="none" strike="noStrike">
                          <a:effectLst/>
                        </a:rPr>
                        <a:t>2024</a:t>
                      </a:r>
                      <a:r>
                        <a:rPr lang="ja-JP" altLang="en-US" sz="900" u="none" strike="noStrike">
                          <a:effectLst/>
                        </a:rPr>
                        <a:t>年度</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rtl="0" fontAlgn="ctr"/>
                      <a:r>
                        <a:rPr lang="en-US" altLang="ja-JP" sz="900" u="none" strike="noStrike">
                          <a:effectLst/>
                        </a:rPr>
                        <a:t>7.27%</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376405305"/>
                  </a:ext>
                </a:extLst>
              </a:tr>
              <a:tr h="292334">
                <a:tc>
                  <a:txBody>
                    <a:bodyPr/>
                    <a:lstStyle/>
                    <a:p>
                      <a:pPr algn="ctr" rtl="0" fontAlgn="ctr"/>
                      <a:r>
                        <a:rPr lang="en-US" altLang="ja-JP" sz="900" u="none" strike="noStrike">
                          <a:effectLst/>
                        </a:rPr>
                        <a:t>2025</a:t>
                      </a:r>
                      <a:r>
                        <a:rPr lang="ja-JP" altLang="en-US" sz="900" u="none" strike="noStrike">
                          <a:effectLst/>
                        </a:rPr>
                        <a:t>年度</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rowSpan="2">
                  <a:txBody>
                    <a:bodyPr/>
                    <a:lstStyle/>
                    <a:p>
                      <a:pPr algn="ctr" rtl="0" fontAlgn="ctr"/>
                      <a:r>
                        <a:rPr lang="en-US" altLang="ja-JP" sz="900" u="none" strike="noStrike">
                          <a:effectLst/>
                        </a:rPr>
                        <a:t>5.61%</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295568047"/>
                  </a:ext>
                </a:extLst>
              </a:tr>
              <a:tr h="257255">
                <a:tc>
                  <a:txBody>
                    <a:bodyPr/>
                    <a:lstStyle/>
                    <a:p>
                      <a:pPr algn="ctr" rtl="0" fontAlgn="ctr"/>
                      <a:r>
                        <a:rPr lang="en-US" altLang="ja-JP" sz="900" u="none" strike="noStrike" dirty="0">
                          <a:effectLst/>
                        </a:rPr>
                        <a:t>(4/1</a:t>
                      </a:r>
                      <a:r>
                        <a:rPr lang="ja-JP" altLang="en-US" sz="900" u="none" strike="noStrike" dirty="0">
                          <a:effectLst/>
                        </a:rPr>
                        <a:t>～</a:t>
                      </a:r>
                      <a:r>
                        <a:rPr lang="en-US" altLang="ja-JP" sz="900" u="none" strike="noStrike" dirty="0">
                          <a:effectLst/>
                        </a:rPr>
                        <a:t>9/30)</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vMerge="1">
                  <a:txBody>
                    <a:bodyPr/>
                    <a:lstStyle/>
                    <a:p>
                      <a:endParaRPr kumimoji="1" lang="ja-JP" altLang="en-US"/>
                    </a:p>
                  </a:txBody>
                  <a:tcPr/>
                </a:tc>
                <a:extLst>
                  <a:ext uri="{0D108BD9-81ED-4DB2-BD59-A6C34878D82A}">
                    <a16:rowId xmlns:a16="http://schemas.microsoft.com/office/drawing/2014/main" val="1868799549"/>
                  </a:ext>
                </a:extLst>
              </a:tr>
            </a:tbl>
          </a:graphicData>
        </a:graphic>
      </p:graphicFrame>
      <p:sp>
        <p:nvSpPr>
          <p:cNvPr id="22" name="正方形/長方形 21">
            <a:extLst>
              <a:ext uri="{FF2B5EF4-FFF2-40B4-BE49-F238E27FC236}">
                <a16:creationId xmlns:a16="http://schemas.microsoft.com/office/drawing/2014/main" id="{F0C93208-C4EB-4E64-B484-B4DBBB60AD48}"/>
              </a:ext>
            </a:extLst>
          </p:cNvPr>
          <p:cNvSpPr/>
          <p:nvPr/>
        </p:nvSpPr>
        <p:spPr>
          <a:xfrm>
            <a:off x="2671489" y="3834536"/>
            <a:ext cx="2422302" cy="349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 出典：西成区　住民基本台帳</a:t>
            </a:r>
          </a:p>
        </p:txBody>
      </p:sp>
      <p:sp>
        <p:nvSpPr>
          <p:cNvPr id="23" name="正方形/長方形 22">
            <a:extLst>
              <a:ext uri="{FF2B5EF4-FFF2-40B4-BE49-F238E27FC236}">
                <a16:creationId xmlns:a16="http://schemas.microsoft.com/office/drawing/2014/main" id="{7880D350-D6ED-411C-AF74-1B31C79E054A}"/>
              </a:ext>
            </a:extLst>
          </p:cNvPr>
          <p:cNvSpPr/>
          <p:nvPr/>
        </p:nvSpPr>
        <p:spPr>
          <a:xfrm>
            <a:off x="1867156" y="1981707"/>
            <a:ext cx="3023625" cy="389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b="1" dirty="0">
                <a:solidFill>
                  <a:schemeClr val="tx1"/>
                </a:solidFill>
                <a:latin typeface="メイリオ" panose="020B0604030504040204" pitchFamily="50" charset="-128"/>
                <a:ea typeface="メイリオ" panose="020B0604030504040204" pitchFamily="50" charset="-128"/>
              </a:rPr>
              <a:t>表２：西成区における外国人の人口および総人口に</a:t>
            </a:r>
            <a:endParaRPr lang="en-US" altLang="ja-JP" sz="900" b="1" dirty="0">
              <a:solidFill>
                <a:schemeClr val="tx1"/>
              </a:solidFill>
              <a:latin typeface="メイリオ" panose="020B0604030504040204" pitchFamily="50" charset="-128"/>
              <a:ea typeface="メイリオ" panose="020B0604030504040204" pitchFamily="50" charset="-128"/>
            </a:endParaRPr>
          </a:p>
          <a:p>
            <a:r>
              <a:rPr lang="ja-JP" altLang="en-US" sz="900" b="1" dirty="0">
                <a:solidFill>
                  <a:schemeClr val="tx1"/>
                </a:solidFill>
                <a:latin typeface="メイリオ" panose="020B0604030504040204" pitchFamily="50" charset="-128"/>
                <a:ea typeface="メイリオ" panose="020B0604030504040204" pitchFamily="50" charset="-128"/>
              </a:rPr>
              <a:t>　　　占める推移（③関係）</a:t>
            </a:r>
            <a:endParaRPr lang="en-US" altLang="ja-JP" sz="900" b="1" dirty="0">
              <a:solidFill>
                <a:schemeClr val="tx1"/>
              </a:solidFill>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AEA25F33-7E59-48FA-90BD-04AE5EF4D8C9}"/>
              </a:ext>
            </a:extLst>
          </p:cNvPr>
          <p:cNvSpPr/>
          <p:nvPr/>
        </p:nvSpPr>
        <p:spPr>
          <a:xfrm>
            <a:off x="7110073" y="1995541"/>
            <a:ext cx="3934298" cy="389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b="1" dirty="0">
                <a:solidFill>
                  <a:schemeClr val="tx1"/>
                </a:solidFill>
                <a:latin typeface="メイリオ" panose="020B0604030504040204" pitchFamily="50" charset="-128"/>
                <a:ea typeface="メイリオ" panose="020B0604030504040204" pitchFamily="50" charset="-128"/>
              </a:rPr>
              <a:t>表４：西成労働福祉センターの</a:t>
            </a:r>
            <a:endParaRPr lang="en-US" altLang="ja-JP" sz="900" b="1" dirty="0">
              <a:solidFill>
                <a:schemeClr val="tx1"/>
              </a:solidFill>
              <a:latin typeface="メイリオ" panose="020B0604030504040204" pitchFamily="50" charset="-128"/>
              <a:ea typeface="メイリオ" panose="020B0604030504040204" pitchFamily="50" charset="-128"/>
            </a:endParaRPr>
          </a:p>
          <a:p>
            <a:r>
              <a:rPr lang="ja-JP" altLang="en-US" sz="900" b="1" dirty="0">
                <a:solidFill>
                  <a:schemeClr val="tx1"/>
                </a:solidFill>
                <a:latin typeface="メイリオ" panose="020B0604030504040204" pitchFamily="50" charset="-128"/>
                <a:ea typeface="メイリオ" panose="020B0604030504040204" pitchFamily="50" charset="-128"/>
              </a:rPr>
              <a:t>　　　外国人利用率の推移（③関係）</a:t>
            </a:r>
            <a:endParaRPr lang="en-US" altLang="ja-JP" sz="900" b="1" dirty="0">
              <a:solidFill>
                <a:schemeClr val="tx1"/>
              </a:solidFill>
              <a:latin typeface="メイリオ" panose="020B0604030504040204" pitchFamily="50" charset="-128"/>
              <a:ea typeface="メイリオ" panose="020B0604030504040204" pitchFamily="50" charset="-128"/>
            </a:endParaRPr>
          </a:p>
        </p:txBody>
      </p:sp>
      <p:graphicFrame>
        <p:nvGraphicFramePr>
          <p:cNvPr id="25" name="表 24">
            <a:extLst>
              <a:ext uri="{FF2B5EF4-FFF2-40B4-BE49-F238E27FC236}">
                <a16:creationId xmlns:a16="http://schemas.microsoft.com/office/drawing/2014/main" id="{E2E99887-B7D9-4825-9AC0-81CF0DEE757E}"/>
              </a:ext>
            </a:extLst>
          </p:cNvPr>
          <p:cNvGraphicFramePr>
            <a:graphicFrameLocks noGrp="1"/>
          </p:cNvGraphicFramePr>
          <p:nvPr/>
        </p:nvGraphicFramePr>
        <p:xfrm>
          <a:off x="2771800" y="4473879"/>
          <a:ext cx="5832646" cy="2346960"/>
        </p:xfrm>
        <a:graphic>
          <a:graphicData uri="http://schemas.openxmlformats.org/drawingml/2006/table">
            <a:tbl>
              <a:tblPr/>
              <a:tblGrid>
                <a:gridCol w="592638">
                  <a:extLst>
                    <a:ext uri="{9D8B030D-6E8A-4147-A177-3AD203B41FA5}">
                      <a16:colId xmlns:a16="http://schemas.microsoft.com/office/drawing/2014/main" val="911914678"/>
                    </a:ext>
                  </a:extLst>
                </a:gridCol>
                <a:gridCol w="535189">
                  <a:extLst>
                    <a:ext uri="{9D8B030D-6E8A-4147-A177-3AD203B41FA5}">
                      <a16:colId xmlns:a16="http://schemas.microsoft.com/office/drawing/2014/main" val="1768830442"/>
                    </a:ext>
                  </a:extLst>
                </a:gridCol>
                <a:gridCol w="532164">
                  <a:extLst>
                    <a:ext uri="{9D8B030D-6E8A-4147-A177-3AD203B41FA5}">
                      <a16:colId xmlns:a16="http://schemas.microsoft.com/office/drawing/2014/main" val="2917386667"/>
                    </a:ext>
                  </a:extLst>
                </a:gridCol>
                <a:gridCol w="535189">
                  <a:extLst>
                    <a:ext uri="{9D8B030D-6E8A-4147-A177-3AD203B41FA5}">
                      <a16:colId xmlns:a16="http://schemas.microsoft.com/office/drawing/2014/main" val="1119300023"/>
                    </a:ext>
                  </a:extLst>
                </a:gridCol>
                <a:gridCol w="532164">
                  <a:extLst>
                    <a:ext uri="{9D8B030D-6E8A-4147-A177-3AD203B41FA5}">
                      <a16:colId xmlns:a16="http://schemas.microsoft.com/office/drawing/2014/main" val="718635313"/>
                    </a:ext>
                  </a:extLst>
                </a:gridCol>
                <a:gridCol w="535189">
                  <a:extLst>
                    <a:ext uri="{9D8B030D-6E8A-4147-A177-3AD203B41FA5}">
                      <a16:colId xmlns:a16="http://schemas.microsoft.com/office/drawing/2014/main" val="526006261"/>
                    </a:ext>
                  </a:extLst>
                </a:gridCol>
                <a:gridCol w="532164">
                  <a:extLst>
                    <a:ext uri="{9D8B030D-6E8A-4147-A177-3AD203B41FA5}">
                      <a16:colId xmlns:a16="http://schemas.microsoft.com/office/drawing/2014/main" val="3341583176"/>
                    </a:ext>
                  </a:extLst>
                </a:gridCol>
                <a:gridCol w="535189">
                  <a:extLst>
                    <a:ext uri="{9D8B030D-6E8A-4147-A177-3AD203B41FA5}">
                      <a16:colId xmlns:a16="http://schemas.microsoft.com/office/drawing/2014/main" val="297044484"/>
                    </a:ext>
                  </a:extLst>
                </a:gridCol>
                <a:gridCol w="532164">
                  <a:extLst>
                    <a:ext uri="{9D8B030D-6E8A-4147-A177-3AD203B41FA5}">
                      <a16:colId xmlns:a16="http://schemas.microsoft.com/office/drawing/2014/main" val="3716186486"/>
                    </a:ext>
                  </a:extLst>
                </a:gridCol>
                <a:gridCol w="535189">
                  <a:extLst>
                    <a:ext uri="{9D8B030D-6E8A-4147-A177-3AD203B41FA5}">
                      <a16:colId xmlns:a16="http://schemas.microsoft.com/office/drawing/2014/main" val="1467028215"/>
                    </a:ext>
                  </a:extLst>
                </a:gridCol>
                <a:gridCol w="435407">
                  <a:extLst>
                    <a:ext uri="{9D8B030D-6E8A-4147-A177-3AD203B41FA5}">
                      <a16:colId xmlns:a16="http://schemas.microsoft.com/office/drawing/2014/main" val="1550267201"/>
                    </a:ext>
                  </a:extLst>
                </a:gridCol>
              </a:tblGrid>
              <a:tr h="145107">
                <a:tc rowSpan="2">
                  <a:txBody>
                    <a:bodyPr/>
                    <a:lstStyle/>
                    <a:p>
                      <a:pPr algn="ctr" rtl="0" fontAlgn="ctr"/>
                      <a:r>
                        <a:rPr lang="ja-JP" altLang="en-US" sz="900" b="0" i="0" u="none" strike="noStrike">
                          <a:solidFill>
                            <a:srgbClr val="000000"/>
                          </a:solidFill>
                          <a:effectLst/>
                          <a:latin typeface="Arial" panose="020B0604020202020204" pitchFamily="34" charset="0"/>
                          <a:ea typeface="游ゴシック" panose="020B0400000000000000" pitchFamily="50" charset="-128"/>
                        </a:rPr>
                        <a:t>年齢</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2019</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gridSpan="2">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2020</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gridSpan="2">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2021</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gridSpan="2">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2022</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gridSpan="2">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2023</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extLst>
                  <a:ext uri="{0D108BD9-81ED-4DB2-BD59-A6C34878D82A}">
                    <a16:rowId xmlns:a16="http://schemas.microsoft.com/office/drawing/2014/main" val="4159080482"/>
                  </a:ext>
                </a:extLst>
              </a:tr>
              <a:tr h="145107">
                <a:tc vMerge="1">
                  <a:txBody>
                    <a:bodyPr/>
                    <a:lstStyle/>
                    <a:p>
                      <a:endParaRPr kumimoji="1" lang="ja-JP" altLang="en-US"/>
                    </a:p>
                  </a:txBody>
                  <a:tcPr/>
                </a:tc>
                <a:tc>
                  <a:txBody>
                    <a:bodyPr/>
                    <a:lstStyle/>
                    <a:p>
                      <a:pPr algn="ctr" rtl="0" fontAlgn="ctr"/>
                      <a:r>
                        <a:rPr lang="en-US" sz="900" b="0" i="0" u="none" strike="noStrike">
                          <a:solidFill>
                            <a:srgbClr val="000000"/>
                          </a:solidFill>
                          <a:effectLst/>
                          <a:latin typeface="游ゴシック" panose="020B0400000000000000" pitchFamily="50" charset="-128"/>
                          <a:ea typeface="游ゴシック" panose="020B0400000000000000" pitchFamily="50" charset="-128"/>
                        </a:rPr>
                        <a:t>(n=608)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游ゴシック" panose="020B0400000000000000" pitchFamily="50" charset="-128"/>
                          <a:ea typeface="游ゴシック" panose="020B0400000000000000" pitchFamily="50" charset="-128"/>
                        </a:rPr>
                        <a:t>(n=626)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游ゴシック" panose="020B0400000000000000" pitchFamily="50" charset="-128"/>
                          <a:ea typeface="游ゴシック" panose="020B0400000000000000" pitchFamily="50" charset="-128"/>
                        </a:rPr>
                        <a:t>(n=510)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游ゴシック" panose="020B0400000000000000" pitchFamily="50" charset="-128"/>
                          <a:ea typeface="游ゴシック" panose="020B0400000000000000" pitchFamily="50" charset="-128"/>
                        </a:rPr>
                        <a:t>(n=504)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游ゴシック" panose="020B0400000000000000" pitchFamily="50" charset="-128"/>
                          <a:ea typeface="游ゴシック" panose="020B0400000000000000" pitchFamily="50" charset="-128"/>
                        </a:rPr>
                        <a:t>(n=546)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0760212"/>
                  </a:ext>
                </a:extLst>
              </a:tr>
              <a:tr h="145107">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15-19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3.0%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0.2%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0.2%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0.8%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4269283"/>
                  </a:ext>
                </a:extLst>
              </a:tr>
              <a:tr h="145107">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20-24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4.0%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4.5%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4.8%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6.2%</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650875430"/>
                  </a:ext>
                </a:extLst>
              </a:tr>
              <a:tr h="145107">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25-29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5.3%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6.4%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5.3%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5.8%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10.6%</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860289000"/>
                  </a:ext>
                </a:extLst>
              </a:tr>
              <a:tr h="145107">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30-34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5.3%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5.3%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5.5%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7.5%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3.8%</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476837"/>
                  </a:ext>
                </a:extLst>
              </a:tr>
              <a:tr h="145107">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35-39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7.4%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7.3%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5.7%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6.0%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7.9%</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3823348"/>
                  </a:ext>
                </a:extLst>
              </a:tr>
              <a:tr h="145107">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40-44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8.1%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8.3%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9.6%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7.5%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8.8%</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4973711"/>
                  </a:ext>
                </a:extLst>
              </a:tr>
              <a:tr h="145107">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45-49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15.5%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12.9%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12.2%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9.5%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9.7%</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169471"/>
                  </a:ext>
                </a:extLst>
              </a:tr>
              <a:tr h="145107">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50-54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10.9%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14.4%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13.1%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13.9%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11.5%</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87662124"/>
                  </a:ext>
                </a:extLst>
              </a:tr>
              <a:tr h="145107">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55-59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11.8%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14.5%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14.7%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12.9%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15.2%</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46888074"/>
                  </a:ext>
                </a:extLst>
              </a:tr>
              <a:tr h="145107">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60-64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11.5%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12.0%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11.0%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12.9%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7.1%</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3099492"/>
                  </a:ext>
                </a:extLst>
              </a:tr>
              <a:tr h="145107">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65-69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10.4%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7.2%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8.6%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7.9%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7.0%</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3363547"/>
                  </a:ext>
                </a:extLst>
              </a:tr>
              <a:tr h="145107">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70-74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6.6%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5.6%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6.3%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5.2%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6.0%</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123172027"/>
                  </a:ext>
                </a:extLst>
              </a:tr>
              <a:tr h="145107">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75-79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2.2%</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24740996"/>
                  </a:ext>
                </a:extLst>
              </a:tr>
              <a:tr h="145107">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80</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歳以上</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0.3%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0.3%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1.5%</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88514436"/>
                  </a:ext>
                </a:extLst>
              </a:tr>
            </a:tbl>
          </a:graphicData>
        </a:graphic>
      </p:graphicFrame>
      <p:sp>
        <p:nvSpPr>
          <p:cNvPr id="31" name="正方形/長方形 30">
            <a:extLst>
              <a:ext uri="{FF2B5EF4-FFF2-40B4-BE49-F238E27FC236}">
                <a16:creationId xmlns:a16="http://schemas.microsoft.com/office/drawing/2014/main" id="{3A14F68F-50A9-4F05-B4F4-5DE363E08F0A}"/>
              </a:ext>
            </a:extLst>
          </p:cNvPr>
          <p:cNvSpPr/>
          <p:nvPr/>
        </p:nvSpPr>
        <p:spPr>
          <a:xfrm>
            <a:off x="1815442" y="4191182"/>
            <a:ext cx="6785678" cy="389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b="1" dirty="0">
                <a:solidFill>
                  <a:schemeClr val="tx1"/>
                </a:solidFill>
                <a:latin typeface="メイリオ" panose="020B0604030504040204" pitchFamily="50" charset="-128"/>
                <a:ea typeface="メイリオ" panose="020B0604030504040204" pitchFamily="50" charset="-128"/>
              </a:rPr>
              <a:t>　表５：西成労働福祉センター相談利用者の年齢分布の推移（②③関係）</a:t>
            </a:r>
            <a:endParaRPr lang="en-US" altLang="ja-JP" sz="900" b="1" dirty="0">
              <a:solidFill>
                <a:schemeClr val="tx1"/>
              </a:solidFill>
              <a:latin typeface="メイリオ" panose="020B0604030504040204" pitchFamily="50" charset="-128"/>
              <a:ea typeface="メイリオ" panose="020B0604030504040204" pitchFamily="50" charset="-128"/>
            </a:endParaRPr>
          </a:p>
        </p:txBody>
      </p:sp>
      <p:sp>
        <p:nvSpPr>
          <p:cNvPr id="34" name="テキスト ボックス 6">
            <a:extLst>
              <a:ext uri="{FF2B5EF4-FFF2-40B4-BE49-F238E27FC236}">
                <a16:creationId xmlns:a16="http://schemas.microsoft.com/office/drawing/2014/main" id="{70E2201B-9ECE-4D6A-86DC-08177F5E6F1B}"/>
              </a:ext>
            </a:extLst>
          </p:cNvPr>
          <p:cNvSpPr txBox="1"/>
          <p:nvPr/>
        </p:nvSpPr>
        <p:spPr>
          <a:xfrm>
            <a:off x="1941302" y="4950676"/>
            <a:ext cx="746402" cy="261259"/>
          </a:xfrm>
          <a:prstGeom prst="rect">
            <a:avLst/>
          </a:prstGeom>
          <a:solidFill>
            <a:srgbClr val="0070C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②③</a:t>
            </a:r>
            <a:r>
              <a:rPr kumimoji="1" lang="ja-JP" altLang="en-US" sz="1400" b="1" dirty="0">
                <a:solidFill>
                  <a:schemeClr val="bg1"/>
                </a:solidFill>
                <a:latin typeface="BIZ UDPゴシック" panose="020B0400000000000000" pitchFamily="50" charset="-128"/>
                <a:ea typeface="BIZ UDPゴシック" panose="020B0400000000000000" pitchFamily="50" charset="-128"/>
              </a:rPr>
              <a:t>→</a:t>
            </a:r>
          </a:p>
        </p:txBody>
      </p:sp>
      <p:sp>
        <p:nvSpPr>
          <p:cNvPr id="35" name="テキスト ボックス 6">
            <a:extLst>
              <a:ext uri="{FF2B5EF4-FFF2-40B4-BE49-F238E27FC236}">
                <a16:creationId xmlns:a16="http://schemas.microsoft.com/office/drawing/2014/main" id="{1C649AFE-527B-4EDA-A02C-D79637CF6AE7}"/>
              </a:ext>
            </a:extLst>
          </p:cNvPr>
          <p:cNvSpPr txBox="1"/>
          <p:nvPr/>
        </p:nvSpPr>
        <p:spPr>
          <a:xfrm>
            <a:off x="2077368" y="5823493"/>
            <a:ext cx="547212" cy="261258"/>
          </a:xfrm>
          <a:prstGeom prst="rect">
            <a:avLst/>
          </a:prstGeom>
          <a:solidFill>
            <a:srgbClr val="0070C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②</a:t>
            </a:r>
            <a:r>
              <a:rPr kumimoji="1" lang="ja-JP" altLang="en-US" sz="1400" b="1" dirty="0">
                <a:solidFill>
                  <a:schemeClr val="bg1"/>
                </a:solidFill>
                <a:latin typeface="BIZ UDPゴシック" panose="020B0400000000000000" pitchFamily="50" charset="-128"/>
                <a:ea typeface="BIZ UDPゴシック" panose="020B0400000000000000" pitchFamily="50" charset="-128"/>
              </a:rPr>
              <a:t>→</a:t>
            </a:r>
          </a:p>
        </p:txBody>
      </p:sp>
      <p:sp>
        <p:nvSpPr>
          <p:cNvPr id="27" name="正方形/長方形 26">
            <a:extLst>
              <a:ext uri="{FF2B5EF4-FFF2-40B4-BE49-F238E27FC236}">
                <a16:creationId xmlns:a16="http://schemas.microsoft.com/office/drawing/2014/main" id="{166BF74F-9DD5-4F3B-8BE7-DB7D82C1B5A4}"/>
              </a:ext>
            </a:extLst>
          </p:cNvPr>
          <p:cNvSpPr/>
          <p:nvPr/>
        </p:nvSpPr>
        <p:spPr>
          <a:xfrm>
            <a:off x="4673506" y="1990743"/>
            <a:ext cx="3023625" cy="389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b="1" dirty="0">
                <a:solidFill>
                  <a:schemeClr val="tx1"/>
                </a:solidFill>
                <a:latin typeface="メイリオ" panose="020B0604030504040204" pitchFamily="50" charset="-128"/>
                <a:ea typeface="メイリオ" panose="020B0604030504040204" pitchFamily="50" charset="-128"/>
              </a:rPr>
              <a:t>表３：西成区における外国人の年齢分布</a:t>
            </a:r>
            <a:endParaRPr lang="en-US" altLang="ja-JP" sz="900" b="1" dirty="0">
              <a:solidFill>
                <a:schemeClr val="tx1"/>
              </a:solidFill>
              <a:latin typeface="メイリオ" panose="020B0604030504040204" pitchFamily="50" charset="-128"/>
              <a:ea typeface="メイリオ" panose="020B0604030504040204" pitchFamily="50" charset="-128"/>
            </a:endParaRPr>
          </a:p>
          <a:p>
            <a:r>
              <a:rPr lang="ja-JP" altLang="en-US" sz="900" b="1" dirty="0">
                <a:solidFill>
                  <a:schemeClr val="tx1"/>
                </a:solidFill>
                <a:latin typeface="メイリオ" panose="020B0604030504040204" pitchFamily="50" charset="-128"/>
                <a:ea typeface="メイリオ" panose="020B0604030504040204" pitchFamily="50" charset="-128"/>
              </a:rPr>
              <a:t>　　　（③関係）</a:t>
            </a:r>
            <a:endParaRPr lang="en-US" altLang="ja-JP" sz="900" b="1" dirty="0">
              <a:solidFill>
                <a:schemeClr val="tx1"/>
              </a:solidFill>
              <a:latin typeface="メイリオ" panose="020B0604030504040204" pitchFamily="50" charset="-128"/>
              <a:ea typeface="メイリオ" panose="020B0604030504040204" pitchFamily="50" charset="-128"/>
            </a:endParaRPr>
          </a:p>
        </p:txBody>
      </p:sp>
      <p:sp>
        <p:nvSpPr>
          <p:cNvPr id="29" name="正方形/長方形 28">
            <a:extLst>
              <a:ext uri="{FF2B5EF4-FFF2-40B4-BE49-F238E27FC236}">
                <a16:creationId xmlns:a16="http://schemas.microsoft.com/office/drawing/2014/main" id="{6175281A-8FF4-41B8-9686-0549961FAB62}"/>
              </a:ext>
            </a:extLst>
          </p:cNvPr>
          <p:cNvSpPr/>
          <p:nvPr/>
        </p:nvSpPr>
        <p:spPr>
          <a:xfrm>
            <a:off x="6548783" y="4045046"/>
            <a:ext cx="520719" cy="172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rgbClr val="FF0000"/>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女</a:t>
            </a:r>
            <a:endParaRPr lang="en-US" altLang="ja-JP" sz="1200" dirty="0">
              <a:solidFill>
                <a:schemeClr val="tx1"/>
              </a:solidFill>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6B1711B8-B431-4171-B5C3-9C74A434E438}"/>
              </a:ext>
            </a:extLst>
          </p:cNvPr>
          <p:cNvPicPr>
            <a:picLocks noChangeAspect="1"/>
          </p:cNvPicPr>
          <p:nvPr/>
        </p:nvPicPr>
        <p:blipFill>
          <a:blip r:embed="rId3"/>
          <a:stretch>
            <a:fillRect/>
          </a:stretch>
        </p:blipFill>
        <p:spPr>
          <a:xfrm>
            <a:off x="1809518" y="2391727"/>
            <a:ext cx="2664183" cy="1749704"/>
          </a:xfrm>
          <a:prstGeom prst="rect">
            <a:avLst/>
          </a:prstGeom>
        </p:spPr>
      </p:pic>
      <p:pic>
        <p:nvPicPr>
          <p:cNvPr id="3" name="図 2">
            <a:extLst>
              <a:ext uri="{FF2B5EF4-FFF2-40B4-BE49-F238E27FC236}">
                <a16:creationId xmlns:a16="http://schemas.microsoft.com/office/drawing/2014/main" id="{368D1604-CC68-4D88-A156-59079D425FD2}"/>
              </a:ext>
            </a:extLst>
          </p:cNvPr>
          <p:cNvPicPr>
            <a:picLocks noChangeAspect="1"/>
          </p:cNvPicPr>
          <p:nvPr/>
        </p:nvPicPr>
        <p:blipFill>
          <a:blip r:embed="rId4"/>
          <a:stretch>
            <a:fillRect/>
          </a:stretch>
        </p:blipFill>
        <p:spPr>
          <a:xfrm>
            <a:off x="2087150" y="283746"/>
            <a:ext cx="6901270" cy="1585097"/>
          </a:xfrm>
          <a:prstGeom prst="rect">
            <a:avLst/>
          </a:prstGeom>
        </p:spPr>
      </p:pic>
      <p:pic>
        <p:nvPicPr>
          <p:cNvPr id="4" name="図 3">
            <a:extLst>
              <a:ext uri="{FF2B5EF4-FFF2-40B4-BE49-F238E27FC236}">
                <a16:creationId xmlns:a16="http://schemas.microsoft.com/office/drawing/2014/main" id="{87041D2D-5F17-48C4-A63A-D3689B437CE3}"/>
              </a:ext>
            </a:extLst>
          </p:cNvPr>
          <p:cNvPicPr>
            <a:picLocks noChangeAspect="1"/>
          </p:cNvPicPr>
          <p:nvPr/>
        </p:nvPicPr>
        <p:blipFill>
          <a:blip r:embed="rId5"/>
          <a:stretch>
            <a:fillRect/>
          </a:stretch>
        </p:blipFill>
        <p:spPr>
          <a:xfrm>
            <a:off x="4804901" y="2265384"/>
            <a:ext cx="2109399" cy="2024047"/>
          </a:xfrm>
          <a:prstGeom prst="rect">
            <a:avLst/>
          </a:prstGeom>
        </p:spPr>
      </p:pic>
    </p:spTree>
    <p:extLst>
      <p:ext uri="{BB962C8B-B14F-4D97-AF65-F5344CB8AC3E}">
        <p14:creationId xmlns:p14="http://schemas.microsoft.com/office/powerpoint/2010/main" val="374085617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prstDash val="sysDot"/>
        </a:ln>
      </a:spPr>
      <a:bodyPr rtlCol="0" anchor="ctr"/>
      <a:lstStyle>
        <a:defPPr algn="ctr">
          <a:defRPr sz="1400" dirty="0">
            <a:latin typeface="メイリオ" panose="020B0604030504040204" pitchFamily="50" charset="-128"/>
            <a:ea typeface="メイリオ" panose="020B0604030504040204" pitchFamily="50" charset="-128"/>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6885</Words>
  <Application>Microsoft Office PowerPoint</Application>
  <PresentationFormat>画面に合わせる (4:3)</PresentationFormat>
  <Paragraphs>1136</Paragraphs>
  <Slides>21</Slides>
  <Notes>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21</vt:i4>
      </vt:variant>
    </vt:vector>
  </HeadingPairs>
  <TitlesOfParts>
    <vt:vector size="30" baseType="lpstr">
      <vt:lpstr>BIZ UDPゴシック</vt:lpstr>
      <vt:lpstr>HGP創英角ﾎﾟｯﾌﾟ体</vt:lpstr>
      <vt:lpstr>HG丸ｺﾞｼｯｸM-PRO</vt:lpstr>
      <vt:lpstr>メイリオ</vt:lpstr>
      <vt:lpstr>游ゴシック</vt:lpstr>
      <vt:lpstr>游ゴシック Light</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2026-03-09T01:26:03Z</dcterms:created>
  <dcterms:modified xsi:type="dcterms:W3CDTF">2026-03-09T01:43:59Z</dcterms:modified>
</cp:coreProperties>
</file>