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763" r:id="rId1"/>
  </p:sldMasterIdLst>
  <p:notesMasterIdLst>
    <p:notesMasterId r:id="rId17"/>
  </p:notesMasterIdLst>
  <p:handoutMasterIdLst>
    <p:handoutMasterId r:id="rId18"/>
  </p:handoutMasterIdLst>
  <p:sldIdLst>
    <p:sldId id="346" r:id="rId2"/>
    <p:sldId id="362" r:id="rId3"/>
    <p:sldId id="352" r:id="rId4"/>
    <p:sldId id="353" r:id="rId5"/>
    <p:sldId id="282" r:id="rId6"/>
    <p:sldId id="358" r:id="rId7"/>
    <p:sldId id="359" r:id="rId8"/>
    <p:sldId id="360" r:id="rId9"/>
    <p:sldId id="311" r:id="rId10"/>
    <p:sldId id="312" r:id="rId11"/>
    <p:sldId id="313" r:id="rId12"/>
    <p:sldId id="363" r:id="rId13"/>
    <p:sldId id="365" r:id="rId14"/>
    <p:sldId id="369" r:id="rId15"/>
    <p:sldId id="372" r:id="rId16"/>
  </p:sldIdLst>
  <p:sldSz cx="12192000" cy="6858000"/>
  <p:notesSz cx="10234613" cy="7099300"/>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E7F1FA"/>
    <a:srgbClr val="FF00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93" autoAdjust="0"/>
    <p:restoredTop sz="94660"/>
  </p:normalViewPr>
  <p:slideViewPr>
    <p:cSldViewPr snapToGrid="0">
      <p:cViewPr varScale="1">
        <p:scale>
          <a:sx n="97" d="100"/>
          <a:sy n="97" d="100"/>
        </p:scale>
        <p:origin x="278" y="82"/>
      </p:cViewPr>
      <p:guideLst/>
    </p:cSldViewPr>
  </p:slideViewPr>
  <p:notesTextViewPr>
    <p:cViewPr>
      <p:scale>
        <a:sx n="1" d="1"/>
        <a:sy n="1" d="1"/>
      </p:scale>
      <p:origin x="0" y="0"/>
    </p:cViewPr>
  </p:notesTextViewPr>
  <p:notesViewPr>
    <p:cSldViewPr snapToGrid="0">
      <p:cViewPr varScale="1">
        <p:scale>
          <a:sx n="120" d="100"/>
          <a:sy n="120" d="100"/>
        </p:scale>
        <p:origin x="504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435000" cy="356199"/>
          </a:xfrm>
          <a:prstGeom prst="rect">
            <a:avLst/>
          </a:prstGeom>
        </p:spPr>
        <p:txBody>
          <a:bodyPr vert="horz" lIns="95407" tIns="47703" rIns="95407" bIns="47703" rtlCol="0"/>
          <a:lstStyle>
            <a:lvl1pPr algn="l">
              <a:defRPr sz="1200"/>
            </a:lvl1pPr>
          </a:lstStyle>
          <a:p>
            <a:pPr rtl="0"/>
            <a:endParaRPr lang="en-US"/>
          </a:p>
        </p:txBody>
      </p:sp>
      <p:sp>
        <p:nvSpPr>
          <p:cNvPr id="3" name="日付プレースホルダー 2"/>
          <p:cNvSpPr>
            <a:spLocks noGrp="1"/>
          </p:cNvSpPr>
          <p:nvPr>
            <p:ph type="dt" sz="quarter" idx="1"/>
          </p:nvPr>
        </p:nvSpPr>
        <p:spPr>
          <a:xfrm>
            <a:off x="5797248" y="0"/>
            <a:ext cx="4435000" cy="356199"/>
          </a:xfrm>
          <a:prstGeom prst="rect">
            <a:avLst/>
          </a:prstGeom>
        </p:spPr>
        <p:txBody>
          <a:bodyPr vert="horz" lIns="95407" tIns="47703" rIns="95407" bIns="47703" rtlCol="0"/>
          <a:lstStyle>
            <a:lvl1pPr algn="r">
              <a:defRPr sz="1200"/>
            </a:lvl1pPr>
          </a:lstStyle>
          <a:p>
            <a:pPr rtl="0"/>
            <a:fld id="{93907DD5-B282-4AB6-A945-BC1524FE9A32}" type="datetime1">
              <a:rPr lang="ja-JP" altLang="en-US" smtClean="0"/>
              <a:t>2026/3/6</a:t>
            </a:fld>
            <a:endParaRPr lang="en-US" dirty="0"/>
          </a:p>
        </p:txBody>
      </p:sp>
      <p:sp>
        <p:nvSpPr>
          <p:cNvPr id="4" name="フッター プレースホルダー 3"/>
          <p:cNvSpPr>
            <a:spLocks noGrp="1"/>
          </p:cNvSpPr>
          <p:nvPr>
            <p:ph type="ftr" sz="quarter" idx="2"/>
          </p:nvPr>
        </p:nvSpPr>
        <p:spPr>
          <a:xfrm>
            <a:off x="1" y="6743108"/>
            <a:ext cx="4435000" cy="356198"/>
          </a:xfrm>
          <a:prstGeom prst="rect">
            <a:avLst/>
          </a:prstGeom>
        </p:spPr>
        <p:txBody>
          <a:bodyPr vert="horz" lIns="95407" tIns="47703" rIns="95407" bIns="47703" rtlCol="0" anchor="b"/>
          <a:lstStyle>
            <a:lvl1pPr algn="l">
              <a:defRPr sz="1200"/>
            </a:lvl1pPr>
          </a:lstStyle>
          <a:p>
            <a:pPr rtl="0"/>
            <a:endParaRPr lang="en-US"/>
          </a:p>
        </p:txBody>
      </p:sp>
      <p:sp>
        <p:nvSpPr>
          <p:cNvPr id="5" name="スライド番号プレースホルダー 4"/>
          <p:cNvSpPr>
            <a:spLocks noGrp="1"/>
          </p:cNvSpPr>
          <p:nvPr>
            <p:ph type="sldNum" sz="quarter" idx="3"/>
          </p:nvPr>
        </p:nvSpPr>
        <p:spPr>
          <a:xfrm>
            <a:off x="5797248" y="6743108"/>
            <a:ext cx="4435000" cy="356198"/>
          </a:xfrm>
          <a:prstGeom prst="rect">
            <a:avLst/>
          </a:prstGeom>
        </p:spPr>
        <p:txBody>
          <a:bodyPr vert="horz" lIns="95407" tIns="47703" rIns="95407" bIns="47703" rtlCol="0" anchor="b"/>
          <a:lstStyle>
            <a:lvl1pPr algn="r">
              <a:defRPr sz="1200"/>
            </a:lvl1pPr>
          </a:lstStyle>
          <a:p>
            <a:pPr rtl="0"/>
            <a:fld id="{A975D426-A9DD-4244-A2CE-1FB6623742C7}" type="slidenum">
              <a:rPr lang="en-US" smtClean="0"/>
              <a:t>‹#›</a:t>
            </a:fld>
            <a:endParaRPr lang="en-US"/>
          </a:p>
        </p:txBody>
      </p:sp>
    </p:spTree>
    <p:extLst>
      <p:ext uri="{BB962C8B-B14F-4D97-AF65-F5344CB8AC3E}">
        <p14:creationId xmlns:p14="http://schemas.microsoft.com/office/powerpoint/2010/main" val="88248445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435000" cy="356199"/>
          </a:xfrm>
          <a:prstGeom prst="rect">
            <a:avLst/>
          </a:prstGeom>
        </p:spPr>
        <p:txBody>
          <a:bodyPr vert="horz" lIns="95407" tIns="47703" rIns="95407" bIns="47703" rtlCol="0"/>
          <a:lstStyle>
            <a:lvl1pPr algn="l">
              <a:defRPr sz="1200"/>
            </a:lvl1pPr>
          </a:lstStyle>
          <a:p>
            <a:pPr rtl="0"/>
            <a:endParaRPr lang="en-US"/>
          </a:p>
        </p:txBody>
      </p:sp>
      <p:sp>
        <p:nvSpPr>
          <p:cNvPr id="3" name="日付プレースホルダー 2"/>
          <p:cNvSpPr>
            <a:spLocks noGrp="1"/>
          </p:cNvSpPr>
          <p:nvPr>
            <p:ph type="dt" idx="1"/>
          </p:nvPr>
        </p:nvSpPr>
        <p:spPr>
          <a:xfrm>
            <a:off x="5797248" y="0"/>
            <a:ext cx="4435000" cy="356199"/>
          </a:xfrm>
          <a:prstGeom prst="rect">
            <a:avLst/>
          </a:prstGeom>
        </p:spPr>
        <p:txBody>
          <a:bodyPr vert="horz" lIns="95407" tIns="47703" rIns="95407" bIns="47703" rtlCol="0"/>
          <a:lstStyle>
            <a:lvl1pPr algn="r">
              <a:defRPr sz="1200"/>
            </a:lvl1pPr>
          </a:lstStyle>
          <a:p>
            <a:pPr rtl="0"/>
            <a:fld id="{90DF0577-04AB-484E-9FE7-79ED9EC96FBE}" type="datetime1">
              <a:rPr lang="ja-JP" altLang="en-US" smtClean="0"/>
              <a:t>2026/3/6</a:t>
            </a:fld>
            <a:endParaRPr lang="en-US"/>
          </a:p>
        </p:txBody>
      </p:sp>
      <p:sp>
        <p:nvSpPr>
          <p:cNvPr id="4" name="スライド イメージ プレースホルダー 3"/>
          <p:cNvSpPr>
            <a:spLocks noGrp="1" noRot="1" noChangeAspect="1"/>
          </p:cNvSpPr>
          <p:nvPr>
            <p:ph type="sldImg" idx="2"/>
          </p:nvPr>
        </p:nvSpPr>
        <p:spPr>
          <a:xfrm>
            <a:off x="2989263" y="887413"/>
            <a:ext cx="4256087" cy="2395537"/>
          </a:xfrm>
          <a:prstGeom prst="rect">
            <a:avLst/>
          </a:prstGeom>
          <a:noFill/>
          <a:ln w="12700">
            <a:solidFill>
              <a:prstClr val="black"/>
            </a:solidFill>
          </a:ln>
        </p:spPr>
        <p:txBody>
          <a:bodyPr vert="horz" lIns="95407" tIns="47703" rIns="95407" bIns="47703" rtlCol="0" anchor="ctr"/>
          <a:lstStyle/>
          <a:p>
            <a:pPr rtl="0"/>
            <a:endParaRPr lang="en-US"/>
          </a:p>
        </p:txBody>
      </p:sp>
      <p:sp>
        <p:nvSpPr>
          <p:cNvPr id="5" name="ノート プレースホルダー 4"/>
          <p:cNvSpPr>
            <a:spLocks noGrp="1"/>
          </p:cNvSpPr>
          <p:nvPr>
            <p:ph type="body" sz="quarter" idx="3"/>
          </p:nvPr>
        </p:nvSpPr>
        <p:spPr>
          <a:xfrm>
            <a:off x="1023463" y="3416543"/>
            <a:ext cx="8187690" cy="2795350"/>
          </a:xfrm>
          <a:prstGeom prst="rect">
            <a:avLst/>
          </a:prstGeom>
        </p:spPr>
        <p:txBody>
          <a:bodyPr vert="horz" lIns="95407" tIns="47703" rIns="95407" bIns="47703" rtlCol="0"/>
          <a:lstStyle/>
          <a:p>
            <a:pPr lvl="0" rtl="0"/>
            <a:r>
              <a:rPr lang="ja"/>
              <a:t>マスター テキストの書式設定</a:t>
            </a:r>
            <a:endParaRPr lang="en-US"/>
          </a:p>
          <a:p>
            <a:pPr lvl="1" rtl="0"/>
            <a:r>
              <a:rPr lang="ja"/>
              <a:t>第 2 レベル</a:t>
            </a:r>
          </a:p>
          <a:p>
            <a:pPr lvl="2" rtl="0"/>
            <a:r>
              <a:rPr lang="ja"/>
              <a:t>第 3 レベル</a:t>
            </a:r>
          </a:p>
          <a:p>
            <a:pPr lvl="3" rtl="0"/>
            <a:r>
              <a:rPr lang="ja"/>
              <a:t>第 4 レベル</a:t>
            </a:r>
          </a:p>
          <a:p>
            <a:pPr lvl="4" rtl="0"/>
            <a:r>
              <a:rPr lang="ja"/>
              <a:t>第 5 レベル</a:t>
            </a:r>
            <a:endParaRPr lang="en-US"/>
          </a:p>
        </p:txBody>
      </p:sp>
      <p:sp>
        <p:nvSpPr>
          <p:cNvPr id="6" name="フッター プレースホルダー 5"/>
          <p:cNvSpPr>
            <a:spLocks noGrp="1"/>
          </p:cNvSpPr>
          <p:nvPr>
            <p:ph type="ftr" sz="quarter" idx="4"/>
          </p:nvPr>
        </p:nvSpPr>
        <p:spPr>
          <a:xfrm>
            <a:off x="1" y="6743108"/>
            <a:ext cx="4435000" cy="356198"/>
          </a:xfrm>
          <a:prstGeom prst="rect">
            <a:avLst/>
          </a:prstGeom>
        </p:spPr>
        <p:txBody>
          <a:bodyPr vert="horz" lIns="95407" tIns="47703" rIns="95407" bIns="47703" rtlCol="0" anchor="b"/>
          <a:lstStyle>
            <a:lvl1pPr algn="l">
              <a:defRPr sz="1200"/>
            </a:lvl1pPr>
          </a:lstStyle>
          <a:p>
            <a:pPr rtl="0"/>
            <a:endParaRPr lang="en-US"/>
          </a:p>
        </p:txBody>
      </p:sp>
      <p:sp>
        <p:nvSpPr>
          <p:cNvPr id="7" name="スライド番号プレースホルダー 6"/>
          <p:cNvSpPr>
            <a:spLocks noGrp="1"/>
          </p:cNvSpPr>
          <p:nvPr>
            <p:ph type="sldNum" sz="quarter" idx="5"/>
          </p:nvPr>
        </p:nvSpPr>
        <p:spPr>
          <a:xfrm>
            <a:off x="5797248" y="6743108"/>
            <a:ext cx="4435000" cy="356198"/>
          </a:xfrm>
          <a:prstGeom prst="rect">
            <a:avLst/>
          </a:prstGeom>
        </p:spPr>
        <p:txBody>
          <a:bodyPr vert="horz" lIns="95407" tIns="47703" rIns="95407" bIns="47703" rtlCol="0" anchor="b"/>
          <a:lstStyle>
            <a:lvl1pPr algn="r">
              <a:defRPr sz="1200"/>
            </a:lvl1pPr>
          </a:lstStyle>
          <a:p>
            <a:pPr rtl="0"/>
            <a:fld id="{01B41D33-19C8-4450-B3C5-BE83E9C8F0BC}" type="slidenum">
              <a:rPr lang="en-US" smtClean="0"/>
              <a:t>‹#›</a:t>
            </a:fld>
            <a:endParaRPr lang="en-US"/>
          </a:p>
        </p:txBody>
      </p:sp>
    </p:spTree>
    <p:extLst>
      <p:ext uri="{BB962C8B-B14F-4D97-AF65-F5344CB8AC3E}">
        <p14:creationId xmlns:p14="http://schemas.microsoft.com/office/powerpoint/2010/main" val="357145525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長方形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 name="タイトル 1"/>
          <p:cNvSpPr>
            <a:spLocks noGrp="1"/>
          </p:cNvSpPr>
          <p:nvPr>
            <p:ph type="ctrTitle"/>
          </p:nvPr>
        </p:nvSpPr>
        <p:spPr>
          <a:xfrm>
            <a:off x="581191" y="1020431"/>
            <a:ext cx="10993549" cy="1475013"/>
          </a:xfrm>
          <a:effectLst/>
        </p:spPr>
        <p:txBody>
          <a:bodyPr rtlCol="0" anchor="b">
            <a:normAutofit/>
          </a:bodyPr>
          <a:lstStyle>
            <a:lvl1pPr>
              <a:defRPr sz="3600">
                <a:solidFill>
                  <a:schemeClr val="tx1">
                    <a:lumMod val="75000"/>
                    <a:lumOff val="25000"/>
                  </a:schemeClr>
                </a:solidFill>
              </a:defRPr>
            </a:lvl1pPr>
          </a:lstStyle>
          <a:p>
            <a:pPr rtl="0"/>
            <a:r>
              <a:rPr lang="ja-JP" altLang="en-US"/>
              <a:t>マスター タイトルの書式設定</a:t>
            </a:r>
            <a:endParaRPr lang="en-US" dirty="0"/>
          </a:p>
        </p:txBody>
      </p:sp>
      <p:sp>
        <p:nvSpPr>
          <p:cNvPr id="3" name="サブタイトル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ja-JP" altLang="en-US"/>
              <a:t>マスター サブタイトルの書式設定</a:t>
            </a:r>
            <a:endParaRPr lang="en-US" dirty="0"/>
          </a:p>
        </p:txBody>
      </p:sp>
      <p:sp>
        <p:nvSpPr>
          <p:cNvPr id="8" name="日付プレースホルダー 7">
            <a:extLst>
              <a:ext uri="{FF2B5EF4-FFF2-40B4-BE49-F238E27FC236}">
                <a16:creationId xmlns:a16="http://schemas.microsoft.com/office/drawing/2014/main" id="{7FA0ACE7-29A8-47D3-A7D9-257B711D8023}"/>
              </a:ext>
            </a:extLst>
          </p:cNvPr>
          <p:cNvSpPr>
            <a:spLocks noGrp="1"/>
          </p:cNvSpPr>
          <p:nvPr>
            <p:ph type="dt" sz="half" idx="10"/>
          </p:nvPr>
        </p:nvSpPr>
        <p:spPr/>
        <p:txBody>
          <a:bodyPr rtlCol="0"/>
          <a:lstStyle/>
          <a:p>
            <a:pPr rtl="0"/>
            <a:fld id="{B66D4189-29FC-4C77-96F5-6949C8AFF621}" type="datetime1">
              <a:rPr lang="ja-JP" altLang="en-US" smtClean="0"/>
              <a:t>2026/3/6</a:t>
            </a:fld>
            <a:endParaRPr lang="en-US" dirty="0"/>
          </a:p>
        </p:txBody>
      </p:sp>
      <p:sp>
        <p:nvSpPr>
          <p:cNvPr id="9" name="フッター プレースホルダー 8">
            <a:extLst>
              <a:ext uri="{FF2B5EF4-FFF2-40B4-BE49-F238E27FC236}">
                <a16:creationId xmlns:a16="http://schemas.microsoft.com/office/drawing/2014/main" id="{DEC604B9-52E9-4810-8359-47206518D038}"/>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5898A89F-CA25-400F-B05A-AECBF2517E4F}"/>
              </a:ext>
            </a:extLst>
          </p:cNvPr>
          <p:cNvSpPr>
            <a:spLocks noGrp="1"/>
          </p:cNvSpPr>
          <p:nvPr>
            <p:ph type="sldNum" sz="quarter" idx="12"/>
          </p:nvPr>
        </p:nvSpPr>
        <p:spPr>
          <a:xfrm>
            <a:off x="11139490" y="6532402"/>
            <a:ext cx="1052510" cy="365125"/>
          </a:xfrm>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2853339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81192" y="702156"/>
            <a:ext cx="11029616" cy="1188720"/>
          </a:xfrm>
        </p:spPr>
        <p:txBody>
          <a:bodyPr rtlCol="0"/>
          <a:lstStyle/>
          <a:p>
            <a:pPr rtl="0"/>
            <a:r>
              <a:rPr lang="ja-JP" altLang="en-US"/>
              <a:t>マスター タイトルの書式設定</a:t>
            </a:r>
            <a:endParaRPr lang="en-US" dirty="0"/>
          </a:p>
        </p:txBody>
      </p:sp>
      <p:sp>
        <p:nvSpPr>
          <p:cNvPr id="3" name="コンテンツ プレースホルダー 2"/>
          <p:cNvSpPr>
            <a:spLocks noGrp="1"/>
          </p:cNvSpPr>
          <p:nvPr>
            <p:ph idx="1"/>
          </p:nvPr>
        </p:nvSpPr>
        <p:spPr>
          <a:xfrm>
            <a:off x="581192" y="2340864"/>
            <a:ext cx="11029615" cy="3634486"/>
          </a:xfrm>
        </p:spPr>
        <p:txBody>
          <a:bodyPr rtlCol="0"/>
          <a:lstStyle/>
          <a:p>
            <a:pPr lvl="0" rtl="0"/>
            <a:r>
              <a:rPr lang="ja-JP" altLang="en-US"/>
              <a:t>マスター テキストの書式設定</a:t>
            </a:r>
          </a:p>
          <a:p>
            <a:pPr lvl="1" rtl="0"/>
            <a:r>
              <a:rPr lang="ja-JP" altLang="en-US"/>
              <a:t>第 </a:t>
            </a:r>
            <a:r>
              <a:rPr lang="en-US" altLang="ja-JP"/>
              <a:t>2 </a:t>
            </a:r>
            <a:r>
              <a:rPr lang="ja-JP" altLang="en-US"/>
              <a:t>レベル</a:t>
            </a:r>
          </a:p>
          <a:p>
            <a:pPr lvl="2" rtl="0"/>
            <a:r>
              <a:rPr lang="ja-JP" altLang="en-US"/>
              <a:t>第 </a:t>
            </a:r>
            <a:r>
              <a:rPr lang="en-US" altLang="ja-JP"/>
              <a:t>3 </a:t>
            </a:r>
            <a:r>
              <a:rPr lang="ja-JP" altLang="en-US"/>
              <a:t>レベル</a:t>
            </a:r>
          </a:p>
          <a:p>
            <a:pPr lvl="3" rtl="0"/>
            <a:r>
              <a:rPr lang="ja-JP" altLang="en-US"/>
              <a:t>第 </a:t>
            </a:r>
            <a:r>
              <a:rPr lang="en-US" altLang="ja-JP"/>
              <a:t>4 </a:t>
            </a:r>
            <a:r>
              <a:rPr lang="ja-JP" altLang="en-US"/>
              <a:t>レベル</a:t>
            </a:r>
          </a:p>
          <a:p>
            <a:pPr lvl="4" rtl="0"/>
            <a:r>
              <a:rPr lang="ja-JP" altLang="en-US"/>
              <a:t>第 </a:t>
            </a:r>
            <a:r>
              <a:rPr lang="en-US" altLang="ja-JP"/>
              <a:t>5 </a:t>
            </a:r>
            <a:r>
              <a:rPr lang="ja-JP" altLang="en-US"/>
              <a:t>レベル</a:t>
            </a:r>
            <a:endParaRPr lang="en-US" dirty="0"/>
          </a:p>
        </p:txBody>
      </p:sp>
      <p:sp>
        <p:nvSpPr>
          <p:cNvPr id="8" name="日付プレースホルダー 7">
            <a:extLst>
              <a:ext uri="{FF2B5EF4-FFF2-40B4-BE49-F238E27FC236}">
                <a16:creationId xmlns:a16="http://schemas.microsoft.com/office/drawing/2014/main" id="{770E6237-3456-439F-802D-3BA93FC7E3E5}"/>
              </a:ext>
            </a:extLst>
          </p:cNvPr>
          <p:cNvSpPr>
            <a:spLocks noGrp="1"/>
          </p:cNvSpPr>
          <p:nvPr>
            <p:ph type="dt" sz="half" idx="10"/>
          </p:nvPr>
        </p:nvSpPr>
        <p:spPr/>
        <p:txBody>
          <a:bodyPr rtlCol="0"/>
          <a:lstStyle/>
          <a:p>
            <a:pPr rtl="0"/>
            <a:fld id="{8F457A6C-0693-4E9A-9F5D-9D02F5FC24BB}" type="datetime1">
              <a:rPr lang="ja-JP" altLang="en-US" smtClean="0"/>
              <a:t>2026/3/6</a:t>
            </a:fld>
            <a:endParaRPr lang="en-US" dirty="0"/>
          </a:p>
        </p:txBody>
      </p:sp>
      <p:sp>
        <p:nvSpPr>
          <p:cNvPr id="9" name="フッター プレースホルダー 8">
            <a:extLst>
              <a:ext uri="{FF2B5EF4-FFF2-40B4-BE49-F238E27FC236}">
                <a16:creationId xmlns:a16="http://schemas.microsoft.com/office/drawing/2014/main" id="{1356D3B5-6063-4A89-B88F-9D3043916FF8}"/>
              </a:ext>
            </a:extLst>
          </p:cNvPr>
          <p:cNvSpPr>
            <a:spLocks noGrp="1"/>
          </p:cNvSpPr>
          <p:nvPr>
            <p:ph type="ftr" sz="quarter" idx="11"/>
          </p:nvPr>
        </p:nvSpPr>
        <p:spPr/>
        <p:txBody>
          <a:bodyPr rtlCol="0"/>
          <a:lstStyle/>
          <a:p>
            <a:pPr rtl="0"/>
            <a:endParaRPr lang="en-US" dirty="0"/>
          </a:p>
        </p:txBody>
      </p:sp>
      <p:sp>
        <p:nvSpPr>
          <p:cNvPr id="10" name="スライド番号プレースホルダー 9">
            <a:extLst>
              <a:ext uri="{FF2B5EF4-FFF2-40B4-BE49-F238E27FC236}">
                <a16:creationId xmlns:a16="http://schemas.microsoft.com/office/drawing/2014/main" id="{02B78BF7-69D3-4CE0-A631-50EFD41EEEB8}"/>
              </a:ext>
            </a:extLst>
          </p:cNvPr>
          <p:cNvSpPr>
            <a:spLocks noGrp="1"/>
          </p:cNvSpPr>
          <p:nvPr>
            <p:ph type="sldNum" sz="quarter" idx="12"/>
          </p:nvPr>
        </p:nvSpPr>
        <p:spPr>
          <a:xfrm>
            <a:off x="11139490" y="6577929"/>
            <a:ext cx="1052510" cy="365125"/>
          </a:xfrm>
        </p:spPr>
        <p:txBody>
          <a:bodyPr rtlCol="0"/>
          <a:lstStyle/>
          <a:p>
            <a:pPr rtl="0"/>
            <a:fld id="{3A98EE3D-8CD1-4C3F-BD1C-C98C9596463C}" type="slidenum">
              <a:rPr lang="en-US" smtClean="0"/>
              <a:t>‹#›</a:t>
            </a:fld>
            <a:endParaRPr lang="en-US" dirty="0"/>
          </a:p>
        </p:txBody>
      </p:sp>
      <p:pic>
        <p:nvPicPr>
          <p:cNvPr id="7" name="図 6">
            <a:extLst>
              <a:ext uri="{FF2B5EF4-FFF2-40B4-BE49-F238E27FC236}">
                <a16:creationId xmlns:a16="http://schemas.microsoft.com/office/drawing/2014/main" id="{124A6A7A-13CB-4137-B6A0-97A814465F1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513462" y="57395"/>
            <a:ext cx="1211997" cy="359349"/>
          </a:xfrm>
          <a:prstGeom prst="rect">
            <a:avLst/>
          </a:prstGeom>
        </p:spPr>
      </p:pic>
    </p:spTree>
    <p:extLst>
      <p:ext uri="{BB962C8B-B14F-4D97-AF65-F5344CB8AC3E}">
        <p14:creationId xmlns:p14="http://schemas.microsoft.com/office/powerpoint/2010/main" val="1573263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12E2D5C5-AE56-4086-92FA-5899CCDA164A}" type="datetime1">
              <a:rPr lang="ja-JP" altLang="en-US" smtClean="0"/>
              <a:t>2026/3/6</a:t>
            </a:fld>
            <a:endParaRPr lang="en-US" dirty="0"/>
          </a:p>
        </p:txBody>
      </p:sp>
      <p:sp>
        <p:nvSpPr>
          <p:cNvPr id="3" name="フッター プレースホルダー 2"/>
          <p:cNvSpPr>
            <a:spLocks noGrp="1"/>
          </p:cNvSpPr>
          <p:nvPr>
            <p:ph type="ftr" sz="quarter" idx="11"/>
          </p:nvPr>
        </p:nvSpPr>
        <p:spPr/>
        <p:txBody>
          <a:bodyPr rtlCol="0"/>
          <a:lstStyle/>
          <a:p>
            <a:pPr rtl="0"/>
            <a:endParaRPr lang="en-US" dirty="0"/>
          </a:p>
        </p:txBody>
      </p:sp>
      <p:sp>
        <p:nvSpPr>
          <p:cNvPr id="4" name="スライド番号プレースホルダー 3"/>
          <p:cNvSpPr>
            <a:spLocks noGrp="1"/>
          </p:cNvSpPr>
          <p:nvPr>
            <p:ph type="sldNum" sz="quarter" idx="12"/>
          </p:nvPr>
        </p:nvSpPr>
        <p:spPr>
          <a:xfrm>
            <a:off x="11139490" y="6571848"/>
            <a:ext cx="1052510" cy="365125"/>
          </a:xfrm>
        </p:spPr>
        <p:txBody>
          <a:bodyPr rtlCol="0"/>
          <a:lstStyle/>
          <a:p>
            <a:pPr rtl="0"/>
            <a:fld id="{3A98EE3D-8CD1-4C3F-BD1C-C98C9596463C}" type="slidenum">
              <a:rPr lang="en-US" smtClean="0"/>
              <a:t>‹#›</a:t>
            </a:fld>
            <a:endParaRPr lang="en-US" dirty="0"/>
          </a:p>
        </p:txBody>
      </p:sp>
    </p:spTree>
    <p:extLst>
      <p:ext uri="{BB962C8B-B14F-4D97-AF65-F5344CB8AC3E}">
        <p14:creationId xmlns:p14="http://schemas.microsoft.com/office/powerpoint/2010/main" val="37246567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ja" dirty="0"/>
              <a:t>マスター タイトルの書式設定</a:t>
            </a:r>
            <a:endParaRPr lang="en-US" dirty="0"/>
          </a:p>
        </p:txBody>
      </p:sp>
      <p:sp>
        <p:nvSpPr>
          <p:cNvPr id="3" name="テキスト プレースホルダー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rtl="0"/>
            <a:r>
              <a:rPr lang="ja" dirty="0"/>
              <a:t>マスター テキストの書式設定</a:t>
            </a:r>
          </a:p>
          <a:p>
            <a:pPr lvl="1" rtl="0"/>
            <a:r>
              <a:rPr lang="ja" dirty="0"/>
              <a:t>第 2 レベル</a:t>
            </a:r>
          </a:p>
          <a:p>
            <a:pPr lvl="2" rtl="0"/>
            <a:r>
              <a:rPr lang="ja" dirty="0"/>
              <a:t>第 3 レベル</a:t>
            </a:r>
          </a:p>
          <a:p>
            <a:pPr lvl="3" rtl="0"/>
            <a:r>
              <a:rPr lang="ja" dirty="0"/>
              <a:t>第 4 レベル</a:t>
            </a:r>
          </a:p>
          <a:p>
            <a:pPr lvl="4" rtl="0"/>
            <a:r>
              <a:rPr lang="ja" dirty="0"/>
              <a:t>第 5 レベル</a:t>
            </a:r>
            <a:endParaRPr lang="en-US" dirty="0"/>
          </a:p>
        </p:txBody>
      </p:sp>
      <p:sp>
        <p:nvSpPr>
          <p:cNvPr id="4" name="日付プレースホルダー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Meiryo UI" panose="020B0604030504040204" pitchFamily="50" charset="-128"/>
                <a:ea typeface="Meiryo UI" panose="020B0604030504040204" pitchFamily="50" charset="-128"/>
              </a:defRPr>
            </a:lvl1pPr>
          </a:lstStyle>
          <a:p>
            <a:fld id="{2236BC28-D3A8-45E4-B96D-E1C4434BC958}" type="datetime1">
              <a:rPr lang="ja-JP" altLang="en-US" noProof="0" smtClean="0"/>
              <a:t>2026/3/6</a:t>
            </a:fld>
            <a:endParaRPr lang="ja-JP" altLang="en-US" noProof="0" dirty="0"/>
          </a:p>
        </p:txBody>
      </p:sp>
      <p:sp>
        <p:nvSpPr>
          <p:cNvPr id="5" name="フッター プレースホルダー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Meiryo UI" panose="020B0604030504040204" pitchFamily="50" charset="-128"/>
                <a:ea typeface="Meiryo UI" panose="020B0604030504040204" pitchFamily="50" charset="-128"/>
              </a:defRPr>
            </a:lvl1pPr>
          </a:lstStyle>
          <a:p>
            <a:endParaRPr lang="ja-JP" altLang="en-US" noProof="0" dirty="0"/>
          </a:p>
        </p:txBody>
      </p:sp>
      <p:sp>
        <p:nvSpPr>
          <p:cNvPr id="6" name="スライド番号プレースホルダー 5"/>
          <p:cNvSpPr>
            <a:spLocks noGrp="1"/>
          </p:cNvSpPr>
          <p:nvPr>
            <p:ph type="sldNum" sz="quarter" idx="4"/>
          </p:nvPr>
        </p:nvSpPr>
        <p:spPr>
          <a:xfrm>
            <a:off x="11139490" y="6553066"/>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Meiryo UI" panose="020B0604030504040204" pitchFamily="50" charset="-128"/>
                <a:ea typeface="Meiryo UI" panose="020B0604030504040204" pitchFamily="50" charset="-128"/>
              </a:defRPr>
            </a:lvl1pPr>
          </a:lstStyle>
          <a:p>
            <a:fld id="{3A98EE3D-8CD1-4C3F-BD1C-C98C9596463C}" type="slidenum">
              <a:rPr lang="en-US" altLang="ja-JP" noProof="0" smtClean="0"/>
              <a:pPr/>
              <a:t>‹#›</a:t>
            </a:fld>
            <a:endParaRPr lang="ja-JP" altLang="en-US" noProof="0" dirty="0"/>
          </a:p>
        </p:txBody>
      </p:sp>
      <p:sp>
        <p:nvSpPr>
          <p:cNvPr id="9" name="長方形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0" name="長方形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1" name="長方形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Tree>
    <p:extLst>
      <p:ext uri="{BB962C8B-B14F-4D97-AF65-F5344CB8AC3E}">
        <p14:creationId xmlns:p14="http://schemas.microsoft.com/office/powerpoint/2010/main" val="278795345"/>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70" r:id="rId3"/>
  </p:sldLayoutIdLst>
  <p:hf hdr="0" ftr="0" dt="0"/>
  <p:txStyles>
    <p:titleStyle>
      <a:lvl1pPr algn="l" defTabSz="457200" rtl="0" eaLnBrk="1" latinLnBrk="0" hangingPunct="1">
        <a:lnSpc>
          <a:spcPct val="100000"/>
        </a:lnSpc>
        <a:spcBef>
          <a:spcPct val="0"/>
        </a:spcBef>
        <a:buNone/>
        <a:defRPr kumimoji="1" sz="2800" b="1"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kumimoji="1" sz="17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3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21E816-31F5-48BB-BD02-D15F2F18B48A}"/>
              </a:ext>
            </a:extLst>
          </p:cNvPr>
          <p:cNvSpPr>
            <a:spLocks noGrp="1"/>
          </p:cNvSpPr>
          <p:nvPr>
            <p:ph type="ctrTitle"/>
          </p:nvPr>
        </p:nvSpPr>
        <p:spPr>
          <a:xfrm>
            <a:off x="581191" y="704676"/>
            <a:ext cx="10993549" cy="1880834"/>
          </a:xfrm>
        </p:spPr>
        <p:txBody>
          <a:bodyPr rtlCol="0">
            <a:normAutofit fontScale="90000"/>
          </a:bodyPr>
          <a:lstStyle/>
          <a:p>
            <a:r>
              <a:rPr lang="ja-JP" altLang="en-US" sz="4900" dirty="0"/>
              <a:t>中期経営計画　</a:t>
            </a:r>
            <a:r>
              <a:rPr lang="ja-JP" altLang="en-US" sz="3100" dirty="0"/>
              <a:t>中間見直し（案）</a:t>
            </a:r>
            <a:br>
              <a:rPr lang="ja-JP" altLang="en-US" sz="3100" dirty="0">
                <a:solidFill>
                  <a:srgbClr val="FF0000"/>
                </a:solidFill>
              </a:rPr>
            </a:br>
            <a:r>
              <a:rPr lang="ja-JP" altLang="en-US" sz="2000" dirty="0"/>
              <a:t>                               </a:t>
            </a:r>
            <a:br>
              <a:rPr lang="en-US" altLang="ja-JP" dirty="0"/>
            </a:br>
            <a:r>
              <a:rPr lang="ja-JP" altLang="en-US" dirty="0"/>
              <a:t>　　　　　　　　　　　　　　　　　　　</a:t>
            </a:r>
            <a:r>
              <a:rPr lang="ja-JP" altLang="en-US" sz="2400" dirty="0"/>
              <a:t>公益財団法人 </a:t>
            </a:r>
            <a:r>
              <a:rPr lang="ja-JP" altLang="en-US" dirty="0"/>
              <a:t>大阪府国際交流財団</a:t>
            </a:r>
            <a:endParaRPr lang="ja" dirty="0"/>
          </a:p>
        </p:txBody>
      </p:sp>
      <p:sp>
        <p:nvSpPr>
          <p:cNvPr id="3" name="サブタイトル 2">
            <a:extLst>
              <a:ext uri="{FF2B5EF4-FFF2-40B4-BE49-F238E27FC236}">
                <a16:creationId xmlns:a16="http://schemas.microsoft.com/office/drawing/2014/main" id="{835D6E6B-3353-491C-A3C6-F278D6CED8B3}"/>
              </a:ext>
            </a:extLst>
          </p:cNvPr>
          <p:cNvSpPr>
            <a:spLocks noGrp="1"/>
          </p:cNvSpPr>
          <p:nvPr>
            <p:ph type="subTitle" idx="1"/>
          </p:nvPr>
        </p:nvSpPr>
        <p:spPr>
          <a:xfrm>
            <a:off x="599227" y="2206534"/>
            <a:ext cx="10993546" cy="757952"/>
          </a:xfrm>
        </p:spPr>
        <p:txBody>
          <a:bodyPr rtlCol="0">
            <a:normAutofit/>
          </a:bodyPr>
          <a:lstStyle/>
          <a:p>
            <a:pPr rtl="0"/>
            <a:endParaRPr lang="en-US" altLang="ja-JP" dirty="0"/>
          </a:p>
          <a:p>
            <a:pPr rtl="0"/>
            <a:r>
              <a:rPr lang="ja-JP" altLang="en-US" dirty="0">
                <a:solidFill>
                  <a:schemeClr val="tx1"/>
                </a:solidFill>
              </a:rPr>
              <a:t>令和 ８年３月４日</a:t>
            </a:r>
            <a:endParaRPr lang="ja" altLang="en-US" dirty="0">
              <a:solidFill>
                <a:schemeClr val="tx1"/>
              </a:solidFill>
            </a:endParaRPr>
          </a:p>
        </p:txBody>
      </p:sp>
      <p:pic>
        <p:nvPicPr>
          <p:cNvPr id="6" name="画像 5" descr="ロゴのクローズ アップ&#10;&#10;自動生成された説明">
            <a:extLst>
              <a:ext uri="{FF2B5EF4-FFF2-40B4-BE49-F238E27FC236}">
                <a16:creationId xmlns:a16="http://schemas.microsoft.com/office/drawing/2014/main" id="{F1A8C364-94D4-4630-BAD0-78722F347055}"/>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448733" y="3296873"/>
            <a:ext cx="11260667" cy="3095460"/>
          </a:xfrm>
          <a:prstGeom prst="rect">
            <a:avLst/>
          </a:prstGeom>
        </p:spPr>
      </p:pic>
      <p:pic>
        <p:nvPicPr>
          <p:cNvPr id="11" name="図 10">
            <a:extLst>
              <a:ext uri="{FF2B5EF4-FFF2-40B4-BE49-F238E27FC236}">
                <a16:creationId xmlns:a16="http://schemas.microsoft.com/office/drawing/2014/main" id="{DF2D2101-BD1C-4122-BCF9-348A8AAF8CA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09092" y="67084"/>
            <a:ext cx="1211997" cy="359349"/>
          </a:xfrm>
          <a:prstGeom prst="rect">
            <a:avLst/>
          </a:prstGeom>
        </p:spPr>
      </p:pic>
      <p:sp>
        <p:nvSpPr>
          <p:cNvPr id="7" name="正方形/長方形 6">
            <a:extLst>
              <a:ext uri="{FF2B5EF4-FFF2-40B4-BE49-F238E27FC236}">
                <a16:creationId xmlns:a16="http://schemas.microsoft.com/office/drawing/2014/main" id="{46ACE976-A908-473A-8E3B-AD8849E40D27}"/>
              </a:ext>
            </a:extLst>
          </p:cNvPr>
          <p:cNvSpPr/>
          <p:nvPr/>
        </p:nvSpPr>
        <p:spPr>
          <a:xfrm>
            <a:off x="9549389" y="37813"/>
            <a:ext cx="800100" cy="38862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sz="1400" b="1" kern="100" dirty="0">
                <a:solidFill>
                  <a:srgbClr val="FFFFFF"/>
                </a:solidFill>
                <a:effectLst/>
                <a:ea typeface="Meiryo UI" panose="020B0604030504040204" pitchFamily="50" charset="-128"/>
                <a:cs typeface="Times New Roman" panose="02020603050405020304" pitchFamily="18" charset="0"/>
              </a:rPr>
              <a:t>資料</a:t>
            </a:r>
            <a:r>
              <a:rPr lang="ja-JP" altLang="en-US" sz="1400" b="1" kern="100" dirty="0">
                <a:solidFill>
                  <a:srgbClr val="FFFFFF"/>
                </a:solidFill>
                <a:effectLst/>
                <a:ea typeface="Meiryo UI" panose="020B0604030504040204" pitchFamily="50" charset="-128"/>
                <a:cs typeface="Times New Roman" panose="02020603050405020304" pitchFamily="18" charset="0"/>
              </a:rPr>
              <a:t>２</a:t>
            </a:r>
            <a:endParaRPr lang="ja-JP" sz="1050" kern="100" dirty="0">
              <a:effectLst/>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3814065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3CCAD6FA-F5C1-43AC-279D-D82485DE1547}"/>
              </a:ext>
            </a:extLst>
          </p:cNvPr>
          <p:cNvSpPr>
            <a:spLocks noGrp="1"/>
          </p:cNvSpPr>
          <p:nvPr>
            <p:ph type="title"/>
          </p:nvPr>
        </p:nvSpPr>
        <p:spPr>
          <a:xfrm>
            <a:off x="403250" y="520298"/>
            <a:ext cx="11029616" cy="757072"/>
          </a:xfrm>
        </p:spPr>
        <p:txBody>
          <a:bodyPr rtlCol="0" anchor="ctr" anchorCtr="0">
            <a:normAutofit/>
          </a:bodyPr>
          <a:lstStyle/>
          <a:p>
            <a:pPr rtl="0">
              <a:tabLst>
                <a:tab pos="987425" algn="l"/>
              </a:tabLst>
            </a:pPr>
            <a:r>
              <a:rPr lang="ja-JP" altLang="en-US" sz="2000" dirty="0">
                <a:solidFill>
                  <a:schemeClr val="accent2"/>
                </a:solidFill>
              </a:rPr>
              <a:t>（５）多文化理解の機会提供　</a:t>
            </a:r>
            <a:r>
              <a:rPr lang="en-US" altLang="ja-JP" sz="2000" dirty="0">
                <a:solidFill>
                  <a:srgbClr val="FF0000"/>
                </a:solidFill>
              </a:rPr>
              <a:t>《</a:t>
            </a:r>
            <a:r>
              <a:rPr lang="ja-JP" altLang="en-US" sz="2000" dirty="0">
                <a:solidFill>
                  <a:srgbClr val="FF0000"/>
                </a:solidFill>
              </a:rPr>
              <a:t>継続</a:t>
            </a:r>
            <a:r>
              <a:rPr lang="en-US" altLang="ja-JP" sz="2000" dirty="0">
                <a:solidFill>
                  <a:srgbClr val="FF0000"/>
                </a:solidFill>
              </a:rPr>
              <a:t>》</a:t>
            </a:r>
            <a:endParaRPr lang="ja" sz="2000" dirty="0">
              <a:solidFill>
                <a:srgbClr val="FF0000"/>
              </a:solidFill>
            </a:endParaRPr>
          </a:p>
        </p:txBody>
      </p:sp>
      <p:sp>
        <p:nvSpPr>
          <p:cNvPr id="6" name="コンテンツ プレースホルダー 5">
            <a:extLst>
              <a:ext uri="{FF2B5EF4-FFF2-40B4-BE49-F238E27FC236}">
                <a16:creationId xmlns:a16="http://schemas.microsoft.com/office/drawing/2014/main" id="{91045DBD-667C-40B5-C5DC-32B615F20C2D}"/>
              </a:ext>
            </a:extLst>
          </p:cNvPr>
          <p:cNvSpPr>
            <a:spLocks noGrp="1"/>
          </p:cNvSpPr>
          <p:nvPr>
            <p:ph idx="1"/>
          </p:nvPr>
        </p:nvSpPr>
        <p:spPr>
          <a:xfrm>
            <a:off x="423235" y="1011438"/>
            <a:ext cx="11385500" cy="833743"/>
          </a:xfrm>
        </p:spPr>
        <p:txBody>
          <a:bodyPr>
            <a:noAutofit/>
          </a:bodyPr>
          <a:lstStyle/>
          <a:p>
            <a:pPr marL="622300" indent="-622300">
              <a:buNone/>
              <a:tabLst>
                <a:tab pos="622300" algn="l"/>
              </a:tabLst>
            </a:pPr>
            <a:r>
              <a:rPr lang="en-US" altLang="ja-JP" sz="1400" dirty="0"/>
              <a:t>【</a:t>
            </a:r>
            <a:r>
              <a:rPr lang="ja-JP" altLang="en-US" sz="1400" dirty="0"/>
              <a:t>概要</a:t>
            </a:r>
            <a:r>
              <a:rPr lang="en-US" altLang="ja-JP" sz="1400" dirty="0"/>
              <a:t>】	</a:t>
            </a:r>
            <a:r>
              <a:rPr lang="ja-JP" altLang="en-US" sz="1400" dirty="0">
                <a:solidFill>
                  <a:schemeClr val="tx1"/>
                </a:solidFill>
              </a:rPr>
              <a:t>引き続き、国際理解教育サポーターの府内学校等への派遣や、外国人受入企業向け勉強会、外国人集住地区での生活オリエンテーション等、外国人を含むすべての人が人間の尊厳と人権を尊重し、国籍や民族等の違いを認めあい、ともに暮らすことのできる共生社会の実現に向けて</a:t>
            </a:r>
            <a:r>
              <a:rPr lang="ja-JP" altLang="en-US" sz="1400" dirty="0">
                <a:solidFill>
                  <a:srgbClr val="FF0000"/>
                </a:solidFill>
              </a:rPr>
              <a:t>、</a:t>
            </a:r>
            <a:r>
              <a:rPr lang="ja-JP" altLang="en-US" sz="1400" dirty="0">
                <a:solidFill>
                  <a:schemeClr val="tx1"/>
                </a:solidFill>
              </a:rPr>
              <a:t>意識醸成に資する事業を企画・実施する。</a:t>
            </a:r>
            <a:r>
              <a:rPr lang="en-US" altLang="ja-JP" sz="1400" dirty="0">
                <a:solidFill>
                  <a:schemeClr val="tx1"/>
                </a:solidFill>
              </a:rPr>
              <a:t>	</a:t>
            </a:r>
          </a:p>
        </p:txBody>
      </p:sp>
      <p:sp>
        <p:nvSpPr>
          <p:cNvPr id="12" name="正方形/長方形 11">
            <a:extLst>
              <a:ext uri="{FF2B5EF4-FFF2-40B4-BE49-F238E27FC236}">
                <a16:creationId xmlns:a16="http://schemas.microsoft.com/office/drawing/2014/main" id="{31477820-7C89-2C03-A282-15469D34B891}"/>
              </a:ext>
            </a:extLst>
          </p:cNvPr>
          <p:cNvSpPr/>
          <p:nvPr/>
        </p:nvSpPr>
        <p:spPr>
          <a:xfrm>
            <a:off x="459734" y="1774141"/>
            <a:ext cx="11218992" cy="1136328"/>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6213" indent="-176213">
              <a:buFont typeface="Arial" panose="020B0604020202020204" pitchFamily="34" charset="0"/>
              <a:buChar char="•"/>
              <a:defRPr/>
            </a:pP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新規</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大阪での暮らしに係る生活オリエンテーションを企画立案し、万博関係者や集住地区などで試行・実施 </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再掲</a:t>
            </a:r>
            <a:r>
              <a:rPr kumimoji="1" lang="en-US" altLang="ja-JP" sz="1400" b="1" u="sng" dirty="0">
                <a:solidFill>
                  <a:srgbClr val="0070C0"/>
                </a:solidFill>
                <a:latin typeface="Meiryo UI" panose="020B0604030504040204" pitchFamily="50" charset="-128"/>
                <a:ea typeface="Meiryo UI" panose="020B0604030504040204" pitchFamily="50" charset="-128"/>
              </a:rPr>
              <a:t>》</a:t>
            </a:r>
          </a:p>
          <a:p>
            <a:pPr marL="176213" indent="-176213">
              <a:buFont typeface="Arial" panose="020B0604020202020204" pitchFamily="34" charset="0"/>
              <a:buChar char="•"/>
              <a:defRPr/>
            </a:pP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新規</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外国人受入企業等向け研修・勉強会の</a:t>
            </a:r>
            <a:r>
              <a:rPr kumimoji="1" lang="ja-JP" altLang="en-US" sz="1400" b="1" u="sng" dirty="0">
                <a:solidFill>
                  <a:schemeClr val="accent2"/>
                </a:solidFill>
                <a:latin typeface="Meiryo UI" panose="020B0604030504040204" pitchFamily="50" charset="-128"/>
                <a:ea typeface="Meiryo UI" panose="020B0604030504040204" pitchFamily="50" charset="-128"/>
              </a:rPr>
              <a:t>検討・企画立案</a:t>
            </a:r>
            <a:r>
              <a:rPr kumimoji="1" lang="en-US" altLang="ja-JP" sz="1400" b="0" i="0" u="none"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rPr>
              <a:t>》</a:t>
            </a:r>
            <a:endParaRPr kumimoji="1" lang="en-US" altLang="ja-JP" sz="1400" b="1" u="sng" dirty="0">
              <a:solidFill>
                <a:schemeClr val="accent2"/>
              </a:solidFill>
              <a:latin typeface="Meiryo UI" panose="020B0604030504040204" pitchFamily="50" charset="-128"/>
              <a:ea typeface="Meiryo UI" panose="020B0604030504040204" pitchFamily="50" charset="-128"/>
            </a:endParaRPr>
          </a:p>
          <a:p>
            <a:pPr marL="176213" lvl="0" indent="-176213">
              <a:buFont typeface="Arial" panose="020B0604020202020204" pitchFamily="34" charset="0"/>
              <a:buChar char="•"/>
              <a:defRPr/>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継続</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国際理解教育サポーターとして登録している外国人留学生などを府内学校等で行う国際理解教育授業の講師として派遣し、異なる文化、伝統・習慣や社会などに対する理解促進のための機会を提供</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2" name="タイトル 1">
            <a:extLst>
              <a:ext uri="{FF2B5EF4-FFF2-40B4-BE49-F238E27FC236}">
                <a16:creationId xmlns:a16="http://schemas.microsoft.com/office/drawing/2014/main" id="{C328998B-0DB9-25CB-F4F5-E3E739E3A4D6}"/>
              </a:ext>
            </a:extLst>
          </p:cNvPr>
          <p:cNvSpPr txBox="1">
            <a:spLocks/>
          </p:cNvSpPr>
          <p:nvPr/>
        </p:nvSpPr>
        <p:spPr>
          <a:xfrm>
            <a:off x="423235" y="3775616"/>
            <a:ext cx="11029616" cy="481214"/>
          </a:xfrm>
          <a:prstGeom prst="rect">
            <a:avLst/>
          </a:prstGeom>
        </p:spPr>
        <p:txBody>
          <a:bodyPr vert="horz" lIns="91440" tIns="45720" rIns="91440" bIns="45720" rtlCol="0" anchor="ctr" anchorCtr="0">
            <a:normAutofit/>
          </a:bodyPr>
          <a:lstStyle>
            <a:lvl1pPr algn="l" defTabSz="457200" rtl="0" eaLnBrk="1" latinLnBrk="0" hangingPunct="1">
              <a:lnSpc>
                <a:spcPct val="100000"/>
              </a:lnSpc>
              <a:spcBef>
                <a:spcPct val="0"/>
              </a:spcBef>
              <a:buNone/>
              <a:defRPr kumimoji="1" sz="2800" b="1"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tab pos="987425" algn="l"/>
              </a:tabLst>
              <a:defRPr/>
            </a:pPr>
            <a:r>
              <a:rPr kumimoji="1" lang="ja-JP" altLang="en-US" sz="2000" b="1" i="0" u="none" strike="noStrike" kern="1200" cap="all" spc="0" normalizeH="0" baseline="0" noProof="0" dirty="0">
                <a:ln>
                  <a:noFill/>
                </a:ln>
                <a:solidFill>
                  <a:srgbClr val="2683C6"/>
                </a:solidFill>
                <a:effectLst/>
                <a:uLnTx/>
                <a:uFillTx/>
                <a:latin typeface="Meiryo UI" panose="020B0604030504040204" pitchFamily="50" charset="-128"/>
                <a:ea typeface="Meiryo UI" panose="020B0604030504040204" pitchFamily="50" charset="-128"/>
                <a:cs typeface="+mj-cs"/>
              </a:rPr>
              <a:t>（６）語学ボランティアの拡充・育成　</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r>
              <a:rPr kumimoji="1" lang="ja-JP"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継続</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endParaRPr kumimoji="1" lang="ja"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endParaRPr>
          </a:p>
        </p:txBody>
      </p:sp>
      <p:sp>
        <p:nvSpPr>
          <p:cNvPr id="3" name="コンテンツ プレースホルダー 5">
            <a:extLst>
              <a:ext uri="{FF2B5EF4-FFF2-40B4-BE49-F238E27FC236}">
                <a16:creationId xmlns:a16="http://schemas.microsoft.com/office/drawing/2014/main" id="{056B1C29-3AE6-27B5-0E2C-86B3F91DF70D}"/>
              </a:ext>
            </a:extLst>
          </p:cNvPr>
          <p:cNvSpPr txBox="1">
            <a:spLocks/>
          </p:cNvSpPr>
          <p:nvPr/>
        </p:nvSpPr>
        <p:spPr>
          <a:xfrm>
            <a:off x="459734" y="4112517"/>
            <a:ext cx="11385500" cy="481214"/>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kumimoji="1" sz="17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3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pPr marL="622300" lvl="0" indent="-622300">
              <a:buClr>
                <a:srgbClr val="1CADE4"/>
              </a:buClr>
              <a:buNone/>
              <a:tabLst>
                <a:tab pos="622300" algn="l"/>
              </a:tabLst>
              <a:defRPr/>
            </a:pP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概要</a:t>
            </a: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	</a:t>
            </a:r>
            <a:r>
              <a:rPr lang="ja-JP" altLang="en-US" sz="1400" dirty="0">
                <a:solidFill>
                  <a:schemeClr val="tx1"/>
                </a:solidFill>
              </a:rPr>
              <a:t>語学</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ボランティアへの登録を広く呼び掛け、研修等による育成</a:t>
            </a:r>
            <a:r>
              <a:rPr lang="ja-JP" altLang="en-US" sz="1400" dirty="0">
                <a:solidFill>
                  <a:schemeClr val="tx1"/>
                </a:solidFill>
              </a:rPr>
              <a:t>を行い、財団、府、市町村、国際交流協会等の事業への協力を求めていく。</a:t>
            </a:r>
            <a:r>
              <a:rPr kumimoji="1" lang="en-US" altLang="ja-JP" sz="1400" b="0" i="0" u="none" strike="noStrike" kern="1200" cap="none" spc="0" normalizeH="0" baseline="0" noProof="0" dirty="0">
                <a:ln>
                  <a:noFill/>
                </a:ln>
                <a:solidFill>
                  <a:srgbClr val="00B050"/>
                </a:solidFill>
                <a:effectLst/>
                <a:uLnTx/>
                <a:uFillTx/>
                <a:latin typeface="Meiryo UI" panose="020B0604030504040204" pitchFamily="50" charset="-128"/>
                <a:ea typeface="Meiryo UI" panose="020B0604030504040204" pitchFamily="50" charset="-128"/>
                <a:cs typeface="+mn-cs"/>
              </a:rPr>
              <a:t>	</a:t>
            </a:r>
          </a:p>
        </p:txBody>
      </p:sp>
      <p:sp>
        <p:nvSpPr>
          <p:cNvPr id="8" name="正方形/長方形 7">
            <a:extLst>
              <a:ext uri="{FF2B5EF4-FFF2-40B4-BE49-F238E27FC236}">
                <a16:creationId xmlns:a16="http://schemas.microsoft.com/office/drawing/2014/main" id="{FC2EBBEC-4525-7249-3322-78E265B0CE7E}"/>
              </a:ext>
            </a:extLst>
          </p:cNvPr>
          <p:cNvSpPr/>
          <p:nvPr/>
        </p:nvSpPr>
        <p:spPr>
          <a:xfrm>
            <a:off x="484910" y="4570937"/>
            <a:ext cx="11262150" cy="1427388"/>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indent="-176213">
              <a:buFont typeface="Arial" panose="020B0604020202020204" pitchFamily="34" charset="0"/>
              <a:buChar char="•"/>
              <a:defRPr/>
            </a:pP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新規</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大阪・関西万博の開催期間中のボランティア事業への協力</a:t>
            </a: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dirty="0">
                <a:solidFill>
                  <a:schemeClr val="tx1"/>
                </a:solidFill>
                <a:latin typeface="Meiryo UI" panose="020B0604030504040204" pitchFamily="50" charset="-128"/>
                <a:ea typeface="Meiryo UI" panose="020B0604030504040204" pitchFamily="50" charset="-128"/>
              </a:rPr>
              <a:t>拡充</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社会経済情勢の変化やニーズに応じ、コミュニティ通訳としてボランティアが活躍できるよう研修等による人材育成の実施</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6213" indent="-176213">
              <a:buFont typeface="Arial" panose="020B0604020202020204" pitchFamily="34" charset="0"/>
              <a:buChar char="•"/>
              <a:defRPr/>
            </a:pPr>
            <a:r>
              <a:rPr kumimoji="1" lang="en-US" altLang="ja-JP" sz="1400" b="1" dirty="0">
                <a:solidFill>
                  <a:prstClr val="black"/>
                </a:solidFill>
                <a:latin typeface="Meiryo UI" panose="020B0604030504040204" pitchFamily="50" charset="-128"/>
                <a:ea typeface="Meiryo UI" panose="020B0604030504040204" pitchFamily="50" charset="-128"/>
              </a:rPr>
              <a:t>【</a:t>
            </a:r>
            <a:r>
              <a:rPr kumimoji="1" lang="ja-JP" altLang="en-US" sz="1400" b="1" dirty="0">
                <a:solidFill>
                  <a:prstClr val="black"/>
                </a:solidFill>
                <a:latin typeface="Meiryo UI" panose="020B0604030504040204" pitchFamily="50" charset="-128"/>
                <a:ea typeface="Meiryo UI" panose="020B0604030504040204" pitchFamily="50" charset="-128"/>
              </a:rPr>
              <a:t>拡充</a:t>
            </a:r>
            <a:r>
              <a:rPr kumimoji="1" lang="en-US" altLang="ja-JP" sz="1400" b="1" dirty="0">
                <a:solidFill>
                  <a:prstClr val="black"/>
                </a:solidFill>
                <a:latin typeface="Meiryo UI" panose="020B0604030504040204" pitchFamily="50" charset="-128"/>
                <a:ea typeface="Meiryo UI" panose="020B0604030504040204" pitchFamily="50" charset="-128"/>
              </a:rPr>
              <a:t>】</a:t>
            </a:r>
            <a:r>
              <a:rPr kumimoji="1" lang="ja-JP" altLang="en-US" sz="1400" b="1" dirty="0">
                <a:solidFill>
                  <a:prstClr val="black"/>
                </a:solidFill>
                <a:latin typeface="Meiryo UI" panose="020B0604030504040204" pitchFamily="50" charset="-128"/>
                <a:ea typeface="Meiryo UI" panose="020B0604030504040204" pitchFamily="50" charset="-128"/>
              </a:rPr>
              <a:t>ウクライナ避難民通訳支援人材バンク制度</a:t>
            </a:r>
            <a:r>
              <a:rPr kumimoji="1" lang="ja-JP" altLang="en-US" sz="1400" b="1" dirty="0">
                <a:solidFill>
                  <a:schemeClr val="tx1"/>
                </a:solidFill>
                <a:latin typeface="Meiryo UI" panose="020B0604030504040204" pitchFamily="50" charset="-128"/>
                <a:ea typeface="Meiryo UI" panose="020B0604030504040204" pitchFamily="50" charset="-128"/>
              </a:rPr>
              <a:t>登録者の一般ボランティアへの勧誘をはじめ、登録言語数の多様化</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176213" lvl="0" indent="-176213">
              <a:buFont typeface="Arial" panose="020B0604020202020204" pitchFamily="34" charset="0"/>
              <a:buChar char="•"/>
              <a:defRPr/>
            </a:pP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継続</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公社</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2025</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年日本国際博覧会協会、大阪府、大阪市、</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公財</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大阪国際交流</a:t>
            </a:r>
            <a:r>
              <a:rPr kumimoji="1" lang="ja-JP" altLang="en-US" sz="1400" dirty="0">
                <a:solidFill>
                  <a:schemeClr val="tx1"/>
                </a:solidFill>
                <a:latin typeface="Meiryo UI" panose="020B0604030504040204" pitchFamily="50" charset="-128"/>
                <a:ea typeface="Meiryo UI" panose="020B0604030504040204" pitchFamily="50" charset="-128"/>
              </a:rPr>
              <a:t>センター、</a:t>
            </a:r>
            <a:r>
              <a:rPr kumimoji="1" lang="en-US" altLang="ja-JP" sz="1400" dirty="0">
                <a:solidFill>
                  <a:schemeClr val="tx1"/>
                </a:solidFill>
                <a:latin typeface="Meiryo UI" panose="020B0604030504040204" pitchFamily="50" charset="-128"/>
                <a:ea typeface="Meiryo UI" panose="020B0604030504040204" pitchFamily="50" charset="-128"/>
              </a:rPr>
              <a:t>KIV-NET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などの関係機関との情報交換や協議・</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lvl="0">
              <a:defRPr/>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調整　</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p:txBody>
      </p:sp>
      <p:sp>
        <p:nvSpPr>
          <p:cNvPr id="5" name="スライド番号プレースホルダー 4">
            <a:extLst>
              <a:ext uri="{FF2B5EF4-FFF2-40B4-BE49-F238E27FC236}">
                <a16:creationId xmlns:a16="http://schemas.microsoft.com/office/drawing/2014/main" id="{99586CAE-DF09-4F86-90D8-7CB3AD99A043}"/>
              </a:ext>
            </a:extLst>
          </p:cNvPr>
          <p:cNvSpPr>
            <a:spLocks noGrp="1"/>
          </p:cNvSpPr>
          <p:nvPr>
            <p:ph type="sldNum" sz="quarter" idx="12"/>
          </p:nvPr>
        </p:nvSpPr>
        <p:spPr>
          <a:xfrm>
            <a:off x="11665744" y="6577929"/>
            <a:ext cx="526255" cy="365125"/>
          </a:xfrm>
        </p:spPr>
        <p:txBody>
          <a:bodyPr/>
          <a:lstStyle/>
          <a:p>
            <a:pPr algn="ctr" rtl="0"/>
            <a:fld id="{3A98EE3D-8CD1-4C3F-BD1C-C98C9596463C}" type="slidenum">
              <a:rPr lang="en-US" sz="1600" b="1" smtClean="0"/>
              <a:pPr algn="ctr" rtl="0"/>
              <a:t>9</a:t>
            </a:fld>
            <a:endParaRPr lang="en-US" sz="1600" b="1" dirty="0"/>
          </a:p>
        </p:txBody>
      </p:sp>
      <p:graphicFrame>
        <p:nvGraphicFramePr>
          <p:cNvPr id="4" name="表 3">
            <a:extLst>
              <a:ext uri="{FF2B5EF4-FFF2-40B4-BE49-F238E27FC236}">
                <a16:creationId xmlns:a16="http://schemas.microsoft.com/office/drawing/2014/main" id="{9022AC3F-AFDF-F7CB-4457-4B584223F312}"/>
              </a:ext>
            </a:extLst>
          </p:cNvPr>
          <p:cNvGraphicFramePr>
            <a:graphicFrameLocks noGrp="1"/>
          </p:cNvGraphicFramePr>
          <p:nvPr>
            <p:extLst>
              <p:ext uri="{D42A27DB-BD31-4B8C-83A1-F6EECF244321}">
                <p14:modId xmlns:p14="http://schemas.microsoft.com/office/powerpoint/2010/main" val="1746439341"/>
              </p:ext>
            </p:extLst>
          </p:nvPr>
        </p:nvGraphicFramePr>
        <p:xfrm>
          <a:off x="439749" y="2944853"/>
          <a:ext cx="11258962" cy="708094"/>
        </p:xfrm>
        <a:graphic>
          <a:graphicData uri="http://schemas.openxmlformats.org/drawingml/2006/table">
            <a:tbl>
              <a:tblPr firstRow="1" bandRow="1">
                <a:tableStyleId>{5C22544A-7EE6-4342-B048-85BDC9FD1C3A}</a:tableStyleId>
              </a:tblPr>
              <a:tblGrid>
                <a:gridCol w="3003248">
                  <a:extLst>
                    <a:ext uri="{9D8B030D-6E8A-4147-A177-3AD203B41FA5}">
                      <a16:colId xmlns:a16="http://schemas.microsoft.com/office/drawing/2014/main" val="1378922617"/>
                    </a:ext>
                  </a:extLst>
                </a:gridCol>
                <a:gridCol w="817474">
                  <a:extLst>
                    <a:ext uri="{9D8B030D-6E8A-4147-A177-3AD203B41FA5}">
                      <a16:colId xmlns:a16="http://schemas.microsoft.com/office/drawing/2014/main" val="1013933753"/>
                    </a:ext>
                  </a:extLst>
                </a:gridCol>
                <a:gridCol w="817474">
                  <a:extLst>
                    <a:ext uri="{9D8B030D-6E8A-4147-A177-3AD203B41FA5}">
                      <a16:colId xmlns:a16="http://schemas.microsoft.com/office/drawing/2014/main" val="3161378577"/>
                    </a:ext>
                  </a:extLst>
                </a:gridCol>
                <a:gridCol w="817474">
                  <a:extLst>
                    <a:ext uri="{9D8B030D-6E8A-4147-A177-3AD203B41FA5}">
                      <a16:colId xmlns:a16="http://schemas.microsoft.com/office/drawing/2014/main" val="2849101126"/>
                    </a:ext>
                  </a:extLst>
                </a:gridCol>
                <a:gridCol w="817474">
                  <a:extLst>
                    <a:ext uri="{9D8B030D-6E8A-4147-A177-3AD203B41FA5}">
                      <a16:colId xmlns:a16="http://schemas.microsoft.com/office/drawing/2014/main" val="3406087195"/>
                    </a:ext>
                  </a:extLst>
                </a:gridCol>
                <a:gridCol w="817474">
                  <a:extLst>
                    <a:ext uri="{9D8B030D-6E8A-4147-A177-3AD203B41FA5}">
                      <a16:colId xmlns:a16="http://schemas.microsoft.com/office/drawing/2014/main" val="3004969139"/>
                    </a:ext>
                  </a:extLst>
                </a:gridCol>
                <a:gridCol w="817474">
                  <a:extLst>
                    <a:ext uri="{9D8B030D-6E8A-4147-A177-3AD203B41FA5}">
                      <a16:colId xmlns:a16="http://schemas.microsoft.com/office/drawing/2014/main" val="724256420"/>
                    </a:ext>
                  </a:extLst>
                </a:gridCol>
                <a:gridCol w="3350870">
                  <a:extLst>
                    <a:ext uri="{9D8B030D-6E8A-4147-A177-3AD203B41FA5}">
                      <a16:colId xmlns:a16="http://schemas.microsoft.com/office/drawing/2014/main" val="1146024676"/>
                    </a:ext>
                  </a:extLst>
                </a:gridCol>
              </a:tblGrid>
              <a:tr h="39486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Ｒ６実績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281374">
                <a:tc>
                  <a:txBody>
                    <a:bodyPr/>
                    <a:lstStyle/>
                    <a:p>
                      <a:r>
                        <a:rPr kumimoji="1" lang="ja-JP" altLang="en-US" sz="1100" b="0" dirty="0">
                          <a:latin typeface="Meiryo UI" panose="020B0604030504040204" pitchFamily="50" charset="-128"/>
                          <a:ea typeface="Meiryo UI" panose="020B0604030504040204" pitchFamily="50" charset="-128"/>
                        </a:rPr>
                        <a:t>国際理解教育サポーター派遣先（学校）満足度</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96</a:t>
                      </a:r>
                      <a:r>
                        <a:rPr kumimoji="1" lang="ja-JP" altLang="en-US" sz="1100" b="0" dirty="0">
                          <a:solidFill>
                            <a:schemeClr val="tx1"/>
                          </a:solidFill>
                          <a:latin typeface="Meiryo UI" panose="020B0604030504040204" pitchFamily="50" charset="-128"/>
                          <a:ea typeface="Meiryo UI" panose="020B0604030504040204" pitchFamily="50" charset="-128"/>
                        </a:rPr>
                        <a:t>％</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92</a:t>
                      </a:r>
                      <a:r>
                        <a:rPr kumimoji="1" lang="ja-JP" altLang="en-US" sz="1100" b="0" dirty="0">
                          <a:solidFill>
                            <a:schemeClr val="tx1"/>
                          </a:solidFill>
                          <a:latin typeface="Meiryo UI" panose="020B0604030504040204" pitchFamily="50" charset="-128"/>
                          <a:ea typeface="Meiryo UI" panose="020B0604030504040204" pitchFamily="50" charset="-128"/>
                        </a:rPr>
                        <a:t>％</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92</a:t>
                      </a:r>
                      <a:r>
                        <a:rPr kumimoji="1" lang="ja-JP" altLang="en-US" sz="1100" b="0" dirty="0">
                          <a:solidFill>
                            <a:schemeClr val="tx1"/>
                          </a:solidFill>
                          <a:latin typeface="Meiryo UI" panose="020B0604030504040204" pitchFamily="50" charset="-128"/>
                          <a:ea typeface="Meiryo UI" panose="020B0604030504040204" pitchFamily="50" charset="-128"/>
                        </a:rPr>
                        <a:t>％</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90</a:t>
                      </a:r>
                      <a:r>
                        <a:rPr kumimoji="1" lang="ja-JP" altLang="en-US" sz="1100" b="0" dirty="0">
                          <a:solidFill>
                            <a:schemeClr val="tx1"/>
                          </a:solidFill>
                          <a:latin typeface="Meiryo UI" panose="020B0604030504040204" pitchFamily="50" charset="-128"/>
                          <a:ea typeface="Meiryo UI" panose="020B0604030504040204" pitchFamily="50" charset="-128"/>
                        </a:rPr>
                        <a:t>％</a:t>
                      </a:r>
                    </a:p>
                  </a:txBody>
                  <a:tcPr/>
                </a:tc>
                <a:tc>
                  <a:txBody>
                    <a:bodyPr/>
                    <a:lstStyle/>
                    <a:p>
                      <a:pPr algn="r"/>
                      <a:r>
                        <a:rPr kumimoji="1" lang="en-US" altLang="ja-JP" sz="1100" b="0">
                          <a:solidFill>
                            <a:schemeClr val="tx1"/>
                          </a:solidFill>
                          <a:latin typeface="Meiryo UI" panose="020B0604030504040204" pitchFamily="50" charset="-128"/>
                          <a:ea typeface="Meiryo UI" panose="020B0604030504040204" pitchFamily="50" charset="-128"/>
                        </a:rPr>
                        <a:t>90</a:t>
                      </a:r>
                      <a:r>
                        <a:rPr kumimoji="1" lang="ja-JP" altLang="en-US" sz="1100" b="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90</a:t>
                      </a:r>
                      <a:r>
                        <a:rPr kumimoji="1" lang="ja-JP" altLang="en-US" sz="1100" b="0" dirty="0">
                          <a:solidFill>
                            <a:schemeClr val="tx1"/>
                          </a:solidFill>
                          <a:latin typeface="Meiryo UI" panose="020B0604030504040204" pitchFamily="50" charset="-128"/>
                          <a:ea typeface="Meiryo UI" panose="020B0604030504040204" pitchFamily="50" charset="-128"/>
                        </a:rPr>
                        <a:t>％</a:t>
                      </a: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ＣＳ指標</a:t>
                      </a:r>
                    </a:p>
                  </a:txBody>
                  <a:tcPr/>
                </a:tc>
                <a:extLst>
                  <a:ext uri="{0D108BD9-81ED-4DB2-BD59-A6C34878D82A}">
                    <a16:rowId xmlns:a16="http://schemas.microsoft.com/office/drawing/2014/main" val="1824752245"/>
                  </a:ext>
                </a:extLst>
              </a:tr>
            </a:tbl>
          </a:graphicData>
        </a:graphic>
      </p:graphicFrame>
      <p:graphicFrame>
        <p:nvGraphicFramePr>
          <p:cNvPr id="7" name="表 6">
            <a:extLst>
              <a:ext uri="{FF2B5EF4-FFF2-40B4-BE49-F238E27FC236}">
                <a16:creationId xmlns:a16="http://schemas.microsoft.com/office/drawing/2014/main" id="{A614C170-9B71-C8E4-7199-8B3EED28996E}"/>
              </a:ext>
            </a:extLst>
          </p:cNvPr>
          <p:cNvGraphicFramePr>
            <a:graphicFrameLocks noGrp="1"/>
          </p:cNvGraphicFramePr>
          <p:nvPr>
            <p:extLst>
              <p:ext uri="{D42A27DB-BD31-4B8C-83A1-F6EECF244321}">
                <p14:modId xmlns:p14="http://schemas.microsoft.com/office/powerpoint/2010/main" val="1771862380"/>
              </p:ext>
            </p:extLst>
          </p:nvPr>
        </p:nvGraphicFramePr>
        <p:xfrm>
          <a:off x="466519" y="6006462"/>
          <a:ext cx="11258967" cy="708094"/>
        </p:xfrm>
        <a:graphic>
          <a:graphicData uri="http://schemas.openxmlformats.org/drawingml/2006/table">
            <a:tbl>
              <a:tblPr firstRow="1" bandRow="1">
                <a:tableStyleId>{5C22544A-7EE6-4342-B048-85BDC9FD1C3A}</a:tableStyleId>
              </a:tblPr>
              <a:tblGrid>
                <a:gridCol w="2997117">
                  <a:extLst>
                    <a:ext uri="{9D8B030D-6E8A-4147-A177-3AD203B41FA5}">
                      <a16:colId xmlns:a16="http://schemas.microsoft.com/office/drawing/2014/main" val="1378922617"/>
                    </a:ext>
                  </a:extLst>
                </a:gridCol>
                <a:gridCol w="812721">
                  <a:extLst>
                    <a:ext uri="{9D8B030D-6E8A-4147-A177-3AD203B41FA5}">
                      <a16:colId xmlns:a16="http://schemas.microsoft.com/office/drawing/2014/main" val="1013933753"/>
                    </a:ext>
                  </a:extLst>
                </a:gridCol>
                <a:gridCol w="812721">
                  <a:extLst>
                    <a:ext uri="{9D8B030D-6E8A-4147-A177-3AD203B41FA5}">
                      <a16:colId xmlns:a16="http://schemas.microsoft.com/office/drawing/2014/main" val="3161378577"/>
                    </a:ext>
                  </a:extLst>
                </a:gridCol>
                <a:gridCol w="812721">
                  <a:extLst>
                    <a:ext uri="{9D8B030D-6E8A-4147-A177-3AD203B41FA5}">
                      <a16:colId xmlns:a16="http://schemas.microsoft.com/office/drawing/2014/main" val="2849101126"/>
                    </a:ext>
                  </a:extLst>
                </a:gridCol>
                <a:gridCol w="812721">
                  <a:extLst>
                    <a:ext uri="{9D8B030D-6E8A-4147-A177-3AD203B41FA5}">
                      <a16:colId xmlns:a16="http://schemas.microsoft.com/office/drawing/2014/main" val="3406087195"/>
                    </a:ext>
                  </a:extLst>
                </a:gridCol>
                <a:gridCol w="812721">
                  <a:extLst>
                    <a:ext uri="{9D8B030D-6E8A-4147-A177-3AD203B41FA5}">
                      <a16:colId xmlns:a16="http://schemas.microsoft.com/office/drawing/2014/main" val="3004969139"/>
                    </a:ext>
                  </a:extLst>
                </a:gridCol>
                <a:gridCol w="812721">
                  <a:extLst>
                    <a:ext uri="{9D8B030D-6E8A-4147-A177-3AD203B41FA5}">
                      <a16:colId xmlns:a16="http://schemas.microsoft.com/office/drawing/2014/main" val="724256420"/>
                    </a:ext>
                  </a:extLst>
                </a:gridCol>
                <a:gridCol w="3385524">
                  <a:extLst>
                    <a:ext uri="{9D8B030D-6E8A-4147-A177-3AD203B41FA5}">
                      <a16:colId xmlns:a16="http://schemas.microsoft.com/office/drawing/2014/main" val="1146024676"/>
                    </a:ext>
                  </a:extLst>
                </a:gridCol>
              </a:tblGrid>
              <a:tr h="39486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Ｒ６実績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281374">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コミュニティ通訳ボランティア研修の実施</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１回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2</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2</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２回</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２回</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２回</a:t>
                      </a:r>
                    </a:p>
                  </a:txBody>
                  <a:tcPr/>
                </a:tc>
                <a:tc>
                  <a:txBody>
                    <a:bodyPr/>
                    <a:lstStyle/>
                    <a:p>
                      <a:endParaRPr kumimoji="1" lang="ja-JP" altLang="en-US" sz="1100" b="0"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24752245"/>
                  </a:ext>
                </a:extLst>
              </a:tr>
            </a:tbl>
          </a:graphicData>
        </a:graphic>
      </p:graphicFrame>
      <p:pic>
        <p:nvPicPr>
          <p:cNvPr id="15" name="図 1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678332" y="2900719"/>
            <a:ext cx="1250539" cy="1167170"/>
          </a:xfrm>
          <a:prstGeom prst="rect">
            <a:avLst/>
          </a:prstGeom>
        </p:spPr>
      </p:pic>
      <p:sp>
        <p:nvSpPr>
          <p:cNvPr id="13" name="テキスト ボックス 12">
            <a:extLst>
              <a:ext uri="{FF2B5EF4-FFF2-40B4-BE49-F238E27FC236}">
                <a16:creationId xmlns:a16="http://schemas.microsoft.com/office/drawing/2014/main" id="{BA734262-89F8-C541-E085-5F3CE49E8FB3}"/>
              </a:ext>
            </a:extLst>
          </p:cNvPr>
          <p:cNvSpPr txBox="1"/>
          <p:nvPr/>
        </p:nvSpPr>
        <p:spPr>
          <a:xfrm>
            <a:off x="459734" y="44970"/>
            <a:ext cx="4932761" cy="400110"/>
          </a:xfrm>
          <a:prstGeom prst="rect">
            <a:avLst/>
          </a:prstGeom>
          <a:noFill/>
        </p:spPr>
        <p:txBody>
          <a:bodyPr wrap="none" rtlCol="0" anchor="ctr">
            <a:spAutoFit/>
          </a:bodyPr>
          <a:lstStyle/>
          <a:p>
            <a:pPr algn="ct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３．</a:t>
            </a:r>
            <a:r>
              <a:rPr lang="ja-JP" altLang="ja-JP" sz="2000" b="1" dirty="0">
                <a:latin typeface="Meiryo UI" panose="020B0604030504040204" pitchFamily="50" charset="-128"/>
                <a:ea typeface="Meiryo UI" panose="020B0604030504040204" pitchFamily="50" charset="-128"/>
                <a:cs typeface="Meiryo UI" panose="020B0604030504040204" pitchFamily="50" charset="-128"/>
              </a:rPr>
              <a:t>中期経営計画</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R5</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R9</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取組内容</a:t>
            </a:r>
            <a:endParaRPr kumimoji="1" lang="en-US" altLang="ja-JP" sz="20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86538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3CCAD6FA-F5C1-43AC-279D-D82485DE1547}"/>
              </a:ext>
            </a:extLst>
          </p:cNvPr>
          <p:cNvSpPr>
            <a:spLocks noGrp="1"/>
          </p:cNvSpPr>
          <p:nvPr>
            <p:ph type="title"/>
          </p:nvPr>
        </p:nvSpPr>
        <p:spPr>
          <a:xfrm>
            <a:off x="359966" y="722276"/>
            <a:ext cx="11029616" cy="776316"/>
          </a:xfrm>
        </p:spPr>
        <p:txBody>
          <a:bodyPr rtlCol="0" anchor="ctr" anchorCtr="0">
            <a:normAutofit/>
          </a:bodyPr>
          <a:lstStyle/>
          <a:p>
            <a:pPr rtl="0">
              <a:tabLst>
                <a:tab pos="987425" algn="l"/>
              </a:tabLst>
            </a:pPr>
            <a:br>
              <a:rPr lang="en-US" altLang="ja-JP" sz="2000" dirty="0">
                <a:solidFill>
                  <a:schemeClr val="accent2"/>
                </a:solidFill>
              </a:rPr>
            </a:br>
            <a:r>
              <a:rPr lang="ja-JP" altLang="en-US" sz="2000" dirty="0">
                <a:solidFill>
                  <a:schemeClr val="accent2"/>
                </a:solidFill>
              </a:rPr>
              <a:t>（１）情報提供、広報手段の再構築　</a:t>
            </a:r>
            <a:r>
              <a:rPr lang="en-US" altLang="ja-JP" sz="2000" dirty="0">
                <a:solidFill>
                  <a:srgbClr val="FF0000"/>
                </a:solidFill>
              </a:rPr>
              <a:t>《</a:t>
            </a:r>
            <a:r>
              <a:rPr lang="ja-JP" altLang="en-US" sz="2000" dirty="0">
                <a:solidFill>
                  <a:srgbClr val="FF0000"/>
                </a:solidFill>
              </a:rPr>
              <a:t>継続</a:t>
            </a:r>
            <a:r>
              <a:rPr lang="en-US" altLang="ja-JP" sz="2000" dirty="0">
                <a:solidFill>
                  <a:srgbClr val="FF0000"/>
                </a:solidFill>
              </a:rPr>
              <a:t>》</a:t>
            </a:r>
            <a:endParaRPr lang="ja" sz="2000" dirty="0">
              <a:solidFill>
                <a:srgbClr val="FF0000"/>
              </a:solidFill>
            </a:endParaRPr>
          </a:p>
        </p:txBody>
      </p:sp>
      <p:sp>
        <p:nvSpPr>
          <p:cNvPr id="6" name="コンテンツ プレースホルダー 5">
            <a:extLst>
              <a:ext uri="{FF2B5EF4-FFF2-40B4-BE49-F238E27FC236}">
                <a16:creationId xmlns:a16="http://schemas.microsoft.com/office/drawing/2014/main" id="{91045DBD-667C-40B5-C5DC-32B615F20C2D}"/>
              </a:ext>
            </a:extLst>
          </p:cNvPr>
          <p:cNvSpPr>
            <a:spLocks noGrp="1"/>
          </p:cNvSpPr>
          <p:nvPr>
            <p:ph idx="1"/>
          </p:nvPr>
        </p:nvSpPr>
        <p:spPr>
          <a:xfrm>
            <a:off x="469616" y="1485538"/>
            <a:ext cx="11385500" cy="671827"/>
          </a:xfrm>
        </p:spPr>
        <p:txBody>
          <a:bodyPr>
            <a:noAutofit/>
          </a:bodyPr>
          <a:lstStyle/>
          <a:p>
            <a:pPr marL="622300" indent="-622300">
              <a:buNone/>
              <a:tabLst>
                <a:tab pos="622300" algn="l"/>
              </a:tabLst>
            </a:pPr>
            <a:r>
              <a:rPr lang="en-US" altLang="ja-JP" sz="1400" dirty="0"/>
              <a:t>【</a:t>
            </a:r>
            <a:r>
              <a:rPr lang="ja-JP" altLang="en-US" sz="1400" dirty="0"/>
              <a:t>概要</a:t>
            </a:r>
            <a:r>
              <a:rPr lang="en-US" altLang="ja-JP" sz="1400" dirty="0"/>
              <a:t>】	</a:t>
            </a:r>
            <a:r>
              <a:rPr lang="ja-JP" altLang="en-US" sz="1400" dirty="0">
                <a:solidFill>
                  <a:schemeClr val="tx1"/>
                </a:solidFill>
              </a:rPr>
              <a:t>ホームページの</a:t>
            </a:r>
            <a:r>
              <a:rPr lang="ja-JP" altLang="en-US" sz="1400" dirty="0"/>
              <a:t>再構築を</a:t>
            </a:r>
            <a:r>
              <a:rPr lang="ja-JP" altLang="en-US" sz="1400" dirty="0">
                <a:solidFill>
                  <a:schemeClr val="tx1"/>
                </a:solidFill>
              </a:rPr>
              <a:t>行うことで、更新頻度を上げ、災害時の情報提供を含め迅速な情報発信を図る。また</a:t>
            </a:r>
            <a:r>
              <a:rPr lang="en-US" altLang="ja-JP" sz="1400" dirty="0">
                <a:solidFill>
                  <a:schemeClr val="tx1"/>
                </a:solidFill>
              </a:rPr>
              <a:t>SNS</a:t>
            </a:r>
            <a:r>
              <a:rPr lang="ja-JP" altLang="en-US" sz="1400" dirty="0">
                <a:solidFill>
                  <a:schemeClr val="tx1"/>
                </a:solidFill>
              </a:rPr>
              <a:t>についても、</a:t>
            </a:r>
            <a:r>
              <a:rPr lang="en-US" altLang="ja-JP" sz="1400" dirty="0">
                <a:solidFill>
                  <a:schemeClr val="tx1"/>
                </a:solidFill>
              </a:rPr>
              <a:t>Facebook</a:t>
            </a:r>
            <a:r>
              <a:rPr lang="ja-JP" altLang="en-US" sz="1400" dirty="0">
                <a:solidFill>
                  <a:schemeClr val="tx1"/>
                </a:solidFill>
              </a:rPr>
              <a:t>以外の媒体による情報発信を検討・実施する。</a:t>
            </a:r>
            <a:endParaRPr lang="en-US" altLang="ja-JP" sz="1400" dirty="0">
              <a:solidFill>
                <a:schemeClr val="tx1"/>
              </a:solidFill>
            </a:endParaRPr>
          </a:p>
        </p:txBody>
      </p:sp>
      <p:sp>
        <p:nvSpPr>
          <p:cNvPr id="12" name="正方形/長方形 11">
            <a:extLst>
              <a:ext uri="{FF2B5EF4-FFF2-40B4-BE49-F238E27FC236}">
                <a16:creationId xmlns:a16="http://schemas.microsoft.com/office/drawing/2014/main" id="{31477820-7C89-2C03-A282-15469D34B891}"/>
              </a:ext>
            </a:extLst>
          </p:cNvPr>
          <p:cNvSpPr/>
          <p:nvPr/>
        </p:nvSpPr>
        <p:spPr>
          <a:xfrm>
            <a:off x="524441" y="2109399"/>
            <a:ext cx="11275850" cy="864481"/>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6213" lvl="0" indent="-176213">
              <a:buFont typeface="Arial" panose="020B0604020202020204" pitchFamily="34" charset="0"/>
              <a:buChar char="•"/>
              <a:defRPr/>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拡充</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ホームページや</a:t>
            </a:r>
            <a:r>
              <a:rPr kumimoji="1" lang="en-US" altLang="ja-JP" sz="1400" b="1" dirty="0">
                <a:solidFill>
                  <a:schemeClr val="tx1"/>
                </a:solidFill>
                <a:latin typeface="Meiryo UI" panose="020B0604030504040204" pitchFamily="50" charset="-128"/>
                <a:ea typeface="Meiryo UI" panose="020B0604030504040204" pitchFamily="50" charset="-128"/>
              </a:rPr>
              <a:t>SNS</a:t>
            </a:r>
            <a:r>
              <a:rPr kumimoji="1" lang="ja-JP" altLang="en-US" sz="1400" b="1" dirty="0">
                <a:solidFill>
                  <a:schemeClr val="tx1"/>
                </a:solidFill>
                <a:latin typeface="Meiryo UI" panose="020B0604030504040204" pitchFamily="50" charset="-128"/>
                <a:ea typeface="Meiryo UI" panose="020B0604030504040204" pitchFamily="50" charset="-128"/>
              </a:rPr>
              <a:t>による情報発信体制の整備</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176213" indent="-176213">
              <a:buFont typeface="Arial" panose="020B0604020202020204" pitchFamily="34" charset="0"/>
              <a:buChar char="•"/>
              <a:defRPr/>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拡充</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気象災害を含めた防災情報の発信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「よくある生活質問集」の記載内容の充実、日本</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語教育の機会に係る記事の掲載等を検討、実施</a:t>
            </a:r>
          </a:p>
        </p:txBody>
      </p:sp>
      <p:sp>
        <p:nvSpPr>
          <p:cNvPr id="2" name="タイトル 1">
            <a:extLst>
              <a:ext uri="{FF2B5EF4-FFF2-40B4-BE49-F238E27FC236}">
                <a16:creationId xmlns:a16="http://schemas.microsoft.com/office/drawing/2014/main" id="{C328998B-0DB9-25CB-F4F5-E3E739E3A4D6}"/>
              </a:ext>
            </a:extLst>
          </p:cNvPr>
          <p:cNvSpPr txBox="1">
            <a:spLocks/>
          </p:cNvSpPr>
          <p:nvPr/>
        </p:nvSpPr>
        <p:spPr>
          <a:xfrm>
            <a:off x="359966" y="4011344"/>
            <a:ext cx="11029616" cy="481214"/>
          </a:xfrm>
          <a:prstGeom prst="rect">
            <a:avLst/>
          </a:prstGeom>
        </p:spPr>
        <p:txBody>
          <a:bodyPr vert="horz" lIns="91440" tIns="45720" rIns="91440" bIns="45720" rtlCol="0" anchor="ctr" anchorCtr="0">
            <a:normAutofit/>
          </a:bodyPr>
          <a:lstStyle>
            <a:lvl1pPr algn="l" defTabSz="457200" rtl="0" eaLnBrk="1" latinLnBrk="0" hangingPunct="1">
              <a:lnSpc>
                <a:spcPct val="100000"/>
              </a:lnSpc>
              <a:spcBef>
                <a:spcPct val="0"/>
              </a:spcBef>
              <a:buNone/>
              <a:defRPr kumimoji="1" sz="2800" b="1"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tab pos="987425" algn="l"/>
              </a:tabLst>
              <a:defRPr/>
            </a:pPr>
            <a:r>
              <a:rPr kumimoji="1" lang="ja-JP" altLang="en-US" sz="2000" b="1" i="0" u="none" strike="noStrike" kern="1200" cap="all" spc="0" normalizeH="0" baseline="0" noProof="0" dirty="0">
                <a:ln>
                  <a:noFill/>
                </a:ln>
                <a:solidFill>
                  <a:srgbClr val="2683C6"/>
                </a:solidFill>
                <a:effectLst/>
                <a:uLnTx/>
                <a:uFillTx/>
                <a:latin typeface="Meiryo UI" panose="020B0604030504040204" pitchFamily="50" charset="-128"/>
                <a:ea typeface="Meiryo UI" panose="020B0604030504040204" pitchFamily="50" charset="-128"/>
                <a:cs typeface="+mj-cs"/>
              </a:rPr>
              <a:t>（２）専門性の高い組織の実現　</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r>
              <a:rPr kumimoji="1" lang="ja-JP"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継続</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endParaRPr kumimoji="1" lang="ja"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endParaRPr>
          </a:p>
        </p:txBody>
      </p:sp>
      <p:sp>
        <p:nvSpPr>
          <p:cNvPr id="3" name="コンテンツ プレースホルダー 5">
            <a:extLst>
              <a:ext uri="{FF2B5EF4-FFF2-40B4-BE49-F238E27FC236}">
                <a16:creationId xmlns:a16="http://schemas.microsoft.com/office/drawing/2014/main" id="{056B1C29-3AE6-27B5-0E2C-86B3F91DF70D}"/>
              </a:ext>
            </a:extLst>
          </p:cNvPr>
          <p:cNvSpPr txBox="1">
            <a:spLocks/>
          </p:cNvSpPr>
          <p:nvPr/>
        </p:nvSpPr>
        <p:spPr>
          <a:xfrm>
            <a:off x="532885" y="4335153"/>
            <a:ext cx="11385500" cy="481214"/>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kumimoji="1" sz="17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3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pPr marL="622300" marR="0" lvl="0" indent="-622300" algn="l" defTabSz="457200" rtl="0" eaLnBrk="1" fontAlgn="auto" latinLnBrk="0" hangingPunct="1">
              <a:lnSpc>
                <a:spcPct val="110000"/>
              </a:lnSpc>
              <a:spcBef>
                <a:spcPct val="20000"/>
              </a:spcBef>
              <a:spcAft>
                <a:spcPts val="600"/>
              </a:spcAft>
              <a:buClr>
                <a:srgbClr val="1CADE4"/>
              </a:buClr>
              <a:buSzPct val="92000"/>
              <a:buFont typeface="Wingdings 2" panose="05020102010507070707" pitchFamily="18" charset="2"/>
              <a:buNone/>
              <a:tabLst>
                <a:tab pos="622300" algn="l"/>
              </a:tabLst>
              <a:defRPr/>
            </a:pP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概要</a:t>
            </a: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	</a:t>
            </a:r>
            <a:r>
              <a:rPr lang="ja-JP" altLang="en-US" sz="1400" dirty="0">
                <a:solidFill>
                  <a:prstClr val="black">
                    <a:lumMod val="75000"/>
                    <a:lumOff val="25000"/>
                  </a:prstClr>
                </a:solidFill>
              </a:rPr>
              <a:t>多文化共生の拠点として機能を発揮していくための核となる人材を確保・育成する</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	</a:t>
            </a:r>
          </a:p>
        </p:txBody>
      </p:sp>
      <p:sp>
        <p:nvSpPr>
          <p:cNvPr id="8" name="正方形/長方形 7">
            <a:extLst>
              <a:ext uri="{FF2B5EF4-FFF2-40B4-BE49-F238E27FC236}">
                <a16:creationId xmlns:a16="http://schemas.microsoft.com/office/drawing/2014/main" id="{FC2EBBEC-4525-7249-3322-78E265B0CE7E}"/>
              </a:ext>
            </a:extLst>
          </p:cNvPr>
          <p:cNvSpPr/>
          <p:nvPr/>
        </p:nvSpPr>
        <p:spPr>
          <a:xfrm>
            <a:off x="581049" y="4780451"/>
            <a:ext cx="11234880" cy="85344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indent="-176213">
              <a:buFont typeface="Arial" panose="020B0604020202020204" pitchFamily="34" charset="0"/>
              <a:buChar char="•"/>
              <a:defRPr/>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拡充</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「多文化共生マネージャー」、「災害時外国人支援情報コーディネーター」、「</a:t>
            </a:r>
            <a:r>
              <a:rPr kumimoji="1" lang="ja-JP" altLang="en-US" sz="1400" b="1" dirty="0">
                <a:solidFill>
                  <a:srgbClr val="FF0000"/>
                </a:solidFill>
                <a:latin typeface="Meiryo UI" panose="020B0604030504040204" pitchFamily="50" charset="-128"/>
                <a:ea typeface="Meiryo UI" panose="020B0604030504040204" pitchFamily="50" charset="-128"/>
              </a:rPr>
              <a:t>外国人支援コーディネーター</a:t>
            </a:r>
            <a:r>
              <a:rPr kumimoji="1" lang="ja-JP" altLang="en-US" sz="1400" b="1" dirty="0">
                <a:solidFill>
                  <a:schemeClr val="tx1"/>
                </a:solidFill>
                <a:latin typeface="Meiryo UI" panose="020B0604030504040204" pitchFamily="50" charset="-128"/>
                <a:ea typeface="Meiryo UI" panose="020B0604030504040204" pitchFamily="50" charset="-128"/>
              </a:rPr>
              <a:t>」の認証取得</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dirty="0">
                <a:solidFill>
                  <a:schemeClr val="tx1"/>
                </a:solidFill>
                <a:latin typeface="Meiryo UI" panose="020B0604030504040204" pitchFamily="50" charset="-128"/>
                <a:ea typeface="Meiryo UI" panose="020B0604030504040204" pitchFamily="50" charset="-128"/>
              </a:rPr>
              <a:t> </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176213" indent="-176213">
              <a:buFont typeface="Arial" panose="020B0604020202020204" pitchFamily="34" charset="0"/>
              <a:buChar char="•"/>
              <a:defRPr/>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継続</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職員の資質向上に向けた研修等の実施</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76213" indent="-176213">
              <a:buFont typeface="Arial" panose="020B0604020202020204" pitchFamily="34" charset="0"/>
              <a:buChar char="•"/>
              <a:defRPr/>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継続</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公民の組織との人事交流の実施、大学からのインターンシップの受入れ</a:t>
            </a:r>
          </a:p>
        </p:txBody>
      </p:sp>
      <p:sp>
        <p:nvSpPr>
          <p:cNvPr id="5" name="スライド番号プレースホルダー 4">
            <a:extLst>
              <a:ext uri="{FF2B5EF4-FFF2-40B4-BE49-F238E27FC236}">
                <a16:creationId xmlns:a16="http://schemas.microsoft.com/office/drawing/2014/main" id="{EA856CEB-B7A4-4F10-BCC1-998313B6D77D}"/>
              </a:ext>
            </a:extLst>
          </p:cNvPr>
          <p:cNvSpPr>
            <a:spLocks noGrp="1"/>
          </p:cNvSpPr>
          <p:nvPr>
            <p:ph type="sldNum" sz="quarter" idx="12"/>
          </p:nvPr>
        </p:nvSpPr>
        <p:spPr>
          <a:xfrm>
            <a:off x="11690800" y="6577929"/>
            <a:ext cx="501199" cy="365125"/>
          </a:xfrm>
        </p:spPr>
        <p:txBody>
          <a:bodyPr/>
          <a:lstStyle/>
          <a:p>
            <a:pPr algn="ctr" rtl="0"/>
            <a:fld id="{3A98EE3D-8CD1-4C3F-BD1C-C98C9596463C}" type="slidenum">
              <a:rPr lang="en-US" sz="1600" b="1" smtClean="0"/>
              <a:pPr algn="ctr" rtl="0"/>
              <a:t>10</a:t>
            </a:fld>
            <a:endParaRPr lang="en-US" sz="1600" b="1" dirty="0"/>
          </a:p>
        </p:txBody>
      </p:sp>
      <p:graphicFrame>
        <p:nvGraphicFramePr>
          <p:cNvPr id="9" name="表 8">
            <a:extLst>
              <a:ext uri="{FF2B5EF4-FFF2-40B4-BE49-F238E27FC236}">
                <a16:creationId xmlns:a16="http://schemas.microsoft.com/office/drawing/2014/main" id="{FA7B7221-AC3C-B55B-335E-E198273088E2}"/>
              </a:ext>
            </a:extLst>
          </p:cNvPr>
          <p:cNvGraphicFramePr>
            <a:graphicFrameLocks noGrp="1"/>
          </p:cNvGraphicFramePr>
          <p:nvPr>
            <p:extLst>
              <p:ext uri="{D42A27DB-BD31-4B8C-83A1-F6EECF244321}">
                <p14:modId xmlns:p14="http://schemas.microsoft.com/office/powerpoint/2010/main" val="2822258647"/>
              </p:ext>
            </p:extLst>
          </p:nvPr>
        </p:nvGraphicFramePr>
        <p:xfrm>
          <a:off x="569007" y="5667100"/>
          <a:ext cx="11258969" cy="1021080"/>
        </p:xfrm>
        <a:graphic>
          <a:graphicData uri="http://schemas.openxmlformats.org/drawingml/2006/table">
            <a:tbl>
              <a:tblPr firstRow="1" bandRow="1">
                <a:tableStyleId>{5C22544A-7EE6-4342-B048-85BDC9FD1C3A}</a:tableStyleId>
              </a:tblPr>
              <a:tblGrid>
                <a:gridCol w="2823542">
                  <a:extLst>
                    <a:ext uri="{9D8B030D-6E8A-4147-A177-3AD203B41FA5}">
                      <a16:colId xmlns:a16="http://schemas.microsoft.com/office/drawing/2014/main" val="1378922617"/>
                    </a:ext>
                  </a:extLst>
                </a:gridCol>
                <a:gridCol w="829824">
                  <a:extLst>
                    <a:ext uri="{9D8B030D-6E8A-4147-A177-3AD203B41FA5}">
                      <a16:colId xmlns:a16="http://schemas.microsoft.com/office/drawing/2014/main" val="1013933753"/>
                    </a:ext>
                  </a:extLst>
                </a:gridCol>
                <a:gridCol w="829824">
                  <a:extLst>
                    <a:ext uri="{9D8B030D-6E8A-4147-A177-3AD203B41FA5}">
                      <a16:colId xmlns:a16="http://schemas.microsoft.com/office/drawing/2014/main" val="3161378577"/>
                    </a:ext>
                  </a:extLst>
                </a:gridCol>
                <a:gridCol w="829824">
                  <a:extLst>
                    <a:ext uri="{9D8B030D-6E8A-4147-A177-3AD203B41FA5}">
                      <a16:colId xmlns:a16="http://schemas.microsoft.com/office/drawing/2014/main" val="2849101126"/>
                    </a:ext>
                  </a:extLst>
                </a:gridCol>
                <a:gridCol w="829824">
                  <a:extLst>
                    <a:ext uri="{9D8B030D-6E8A-4147-A177-3AD203B41FA5}">
                      <a16:colId xmlns:a16="http://schemas.microsoft.com/office/drawing/2014/main" val="3406087195"/>
                    </a:ext>
                  </a:extLst>
                </a:gridCol>
                <a:gridCol w="829824">
                  <a:extLst>
                    <a:ext uri="{9D8B030D-6E8A-4147-A177-3AD203B41FA5}">
                      <a16:colId xmlns:a16="http://schemas.microsoft.com/office/drawing/2014/main" val="3004969139"/>
                    </a:ext>
                  </a:extLst>
                </a:gridCol>
                <a:gridCol w="829824">
                  <a:extLst>
                    <a:ext uri="{9D8B030D-6E8A-4147-A177-3AD203B41FA5}">
                      <a16:colId xmlns:a16="http://schemas.microsoft.com/office/drawing/2014/main" val="724256420"/>
                    </a:ext>
                  </a:extLst>
                </a:gridCol>
                <a:gridCol w="3456483">
                  <a:extLst>
                    <a:ext uri="{9D8B030D-6E8A-4147-A177-3AD203B41FA5}">
                      <a16:colId xmlns:a16="http://schemas.microsoft.com/office/drawing/2014/main" val="1146024676"/>
                    </a:ext>
                  </a:extLst>
                </a:gridCol>
              </a:tblGrid>
              <a:tr h="39486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Ｒ５実績</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Ｒ６実績</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Ｒ７見込</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222605">
                <a:tc>
                  <a:txBody>
                    <a:bodyPr/>
                    <a:lstStyle/>
                    <a:p>
                      <a:r>
                        <a:rPr kumimoji="1" lang="ja-JP" altLang="en-US" sz="1100" b="0" dirty="0">
                          <a:latin typeface="Meiryo UI" panose="020B0604030504040204" pitchFamily="50" charset="-128"/>
                          <a:ea typeface="Meiryo UI" panose="020B0604030504040204" pitchFamily="50" charset="-128"/>
                        </a:rPr>
                        <a:t>多文化共生マネージャー、災害時外国人支援情報コーディネーター、外国人支援コーディネーターの認証を得た職員数</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4</a:t>
                      </a:r>
                      <a:r>
                        <a:rPr kumimoji="1" lang="ja-JP" altLang="en-US" sz="1100" b="0" dirty="0">
                          <a:solidFill>
                            <a:schemeClr val="tx1"/>
                          </a:solidFill>
                          <a:latin typeface="Meiryo UI" panose="020B0604030504040204" pitchFamily="50" charset="-128"/>
                          <a:ea typeface="Meiryo UI" panose="020B0604030504040204" pitchFamily="50" charset="-128"/>
                        </a:rPr>
                        <a:t>名</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４名</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４名</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5</a:t>
                      </a:r>
                      <a:r>
                        <a:rPr kumimoji="1" lang="ja-JP" altLang="en-US" sz="1100" b="0" dirty="0">
                          <a:solidFill>
                            <a:schemeClr val="tx1"/>
                          </a:solidFill>
                          <a:latin typeface="Meiryo UI" panose="020B0604030504040204" pitchFamily="50" charset="-128"/>
                          <a:ea typeface="Meiryo UI" panose="020B0604030504040204" pitchFamily="50" charset="-128"/>
                        </a:rPr>
                        <a:t>名</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５名</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５名</a:t>
                      </a: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新設の「外国人支援コーディネーター</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法務省</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」を含む</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延べ人数</a:t>
                      </a:r>
                      <a:r>
                        <a:rPr kumimoji="1" lang="en-US" altLang="ja-JP" sz="1100" b="0" dirty="0">
                          <a:solidFill>
                            <a:schemeClr val="tx1"/>
                          </a:solidFill>
                          <a:latin typeface="Meiryo UI" panose="020B0604030504040204" pitchFamily="50" charset="-128"/>
                          <a:ea typeface="Meiryo UI" panose="020B0604030504040204" pitchFamily="50" charset="-128"/>
                        </a:rPr>
                        <a:t>)</a:t>
                      </a:r>
                    </a:p>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24752245"/>
                  </a:ext>
                </a:extLst>
              </a:tr>
            </a:tbl>
          </a:graphicData>
        </a:graphic>
      </p:graphicFrame>
      <p:pic>
        <p:nvPicPr>
          <p:cNvPr id="13" name="図 12"/>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92862" y="1842225"/>
            <a:ext cx="1397938" cy="1048453"/>
          </a:xfrm>
          <a:prstGeom prst="rect">
            <a:avLst/>
          </a:prstGeom>
          <a:effectLst>
            <a:outerShdw blurRad="50800" dist="38100" dir="2700000" algn="tl" rotWithShape="0">
              <a:prstClr val="black">
                <a:alpha val="40000"/>
              </a:prstClr>
            </a:outerShdw>
          </a:effectLst>
        </p:spPr>
      </p:pic>
      <p:sp>
        <p:nvSpPr>
          <p:cNvPr id="7" name="正方形/長方形 6"/>
          <p:cNvSpPr/>
          <p:nvPr/>
        </p:nvSpPr>
        <p:spPr>
          <a:xfrm>
            <a:off x="469616" y="626137"/>
            <a:ext cx="2453888" cy="400110"/>
          </a:xfrm>
          <a:prstGeom prst="rect">
            <a:avLst/>
          </a:prstGeom>
          <a:solidFill>
            <a:schemeClr val="tx2"/>
          </a:solidFill>
        </p:spPr>
        <p:txBody>
          <a:bodyPr wrap="square">
            <a:spAutoFit/>
          </a:bodyPr>
          <a:lstStyle/>
          <a:p>
            <a:pPr algn="ctr"/>
            <a:r>
              <a:rPr lang="ja-JP" altLang="en-US" sz="2000" b="1" dirty="0">
                <a:solidFill>
                  <a:schemeClr val="bg1"/>
                </a:solidFill>
                <a:latin typeface="Meiryo UI" panose="020B0604030504040204" pitchFamily="50" charset="-128"/>
                <a:ea typeface="Meiryo UI" panose="020B0604030504040204" pitchFamily="50" charset="-128"/>
              </a:rPr>
              <a:t>３　事業基盤の強化</a:t>
            </a:r>
          </a:p>
        </p:txBody>
      </p:sp>
      <p:sp>
        <p:nvSpPr>
          <p:cNvPr id="14" name="テキスト ボックス 13">
            <a:extLst>
              <a:ext uri="{FF2B5EF4-FFF2-40B4-BE49-F238E27FC236}">
                <a16:creationId xmlns:a16="http://schemas.microsoft.com/office/drawing/2014/main" id="{BA734262-89F8-C541-E085-5F3CE49E8FB3}"/>
              </a:ext>
            </a:extLst>
          </p:cNvPr>
          <p:cNvSpPr txBox="1"/>
          <p:nvPr/>
        </p:nvSpPr>
        <p:spPr>
          <a:xfrm>
            <a:off x="459734" y="44970"/>
            <a:ext cx="4932761" cy="400110"/>
          </a:xfrm>
          <a:prstGeom prst="rect">
            <a:avLst/>
          </a:prstGeom>
          <a:noFill/>
        </p:spPr>
        <p:txBody>
          <a:bodyPr wrap="none" rtlCol="0" anchor="ctr">
            <a:spAutoFit/>
          </a:bodyPr>
          <a:lstStyle/>
          <a:p>
            <a:pPr algn="ct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３．</a:t>
            </a:r>
            <a:r>
              <a:rPr lang="ja-JP" altLang="ja-JP" sz="2000" b="1" dirty="0">
                <a:latin typeface="Meiryo UI" panose="020B0604030504040204" pitchFamily="50" charset="-128"/>
                <a:ea typeface="Meiryo UI" panose="020B0604030504040204" pitchFamily="50" charset="-128"/>
                <a:cs typeface="Meiryo UI" panose="020B0604030504040204" pitchFamily="50" charset="-128"/>
              </a:rPr>
              <a:t>中期経営計画</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R5</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R9</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取組内容</a:t>
            </a:r>
            <a:endParaRPr kumimoji="1" lang="en-US" altLang="ja-JP" sz="20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6" name="表 15">
            <a:extLst>
              <a:ext uri="{FF2B5EF4-FFF2-40B4-BE49-F238E27FC236}">
                <a16:creationId xmlns:a16="http://schemas.microsoft.com/office/drawing/2014/main" id="{D7C0DB65-12E4-A557-82C7-E9C9B7FE93EA}"/>
              </a:ext>
            </a:extLst>
          </p:cNvPr>
          <p:cNvGraphicFramePr>
            <a:graphicFrameLocks noGrp="1"/>
          </p:cNvGraphicFramePr>
          <p:nvPr>
            <p:extLst>
              <p:ext uri="{D42A27DB-BD31-4B8C-83A1-F6EECF244321}">
                <p14:modId xmlns:p14="http://schemas.microsoft.com/office/powerpoint/2010/main" val="846698539"/>
              </p:ext>
            </p:extLst>
          </p:nvPr>
        </p:nvGraphicFramePr>
        <p:xfrm>
          <a:off x="524441" y="3017566"/>
          <a:ext cx="11258960" cy="1402080"/>
        </p:xfrm>
        <a:graphic>
          <a:graphicData uri="http://schemas.openxmlformats.org/drawingml/2006/table">
            <a:tbl>
              <a:tblPr firstRow="1" bandRow="1">
                <a:tableStyleId>{5C22544A-7EE6-4342-B048-85BDC9FD1C3A}</a:tableStyleId>
              </a:tblPr>
              <a:tblGrid>
                <a:gridCol w="2759935">
                  <a:extLst>
                    <a:ext uri="{9D8B030D-6E8A-4147-A177-3AD203B41FA5}">
                      <a16:colId xmlns:a16="http://schemas.microsoft.com/office/drawing/2014/main" val="1378922617"/>
                    </a:ext>
                  </a:extLst>
                </a:gridCol>
                <a:gridCol w="877077">
                  <a:extLst>
                    <a:ext uri="{9D8B030D-6E8A-4147-A177-3AD203B41FA5}">
                      <a16:colId xmlns:a16="http://schemas.microsoft.com/office/drawing/2014/main" val="1013933753"/>
                    </a:ext>
                  </a:extLst>
                </a:gridCol>
                <a:gridCol w="895739">
                  <a:extLst>
                    <a:ext uri="{9D8B030D-6E8A-4147-A177-3AD203B41FA5}">
                      <a16:colId xmlns:a16="http://schemas.microsoft.com/office/drawing/2014/main" val="3161378577"/>
                    </a:ext>
                  </a:extLst>
                </a:gridCol>
                <a:gridCol w="867747">
                  <a:extLst>
                    <a:ext uri="{9D8B030D-6E8A-4147-A177-3AD203B41FA5}">
                      <a16:colId xmlns:a16="http://schemas.microsoft.com/office/drawing/2014/main" val="2849101126"/>
                    </a:ext>
                  </a:extLst>
                </a:gridCol>
                <a:gridCol w="811763">
                  <a:extLst>
                    <a:ext uri="{9D8B030D-6E8A-4147-A177-3AD203B41FA5}">
                      <a16:colId xmlns:a16="http://schemas.microsoft.com/office/drawing/2014/main" val="3406087195"/>
                    </a:ext>
                  </a:extLst>
                </a:gridCol>
                <a:gridCol w="821094">
                  <a:extLst>
                    <a:ext uri="{9D8B030D-6E8A-4147-A177-3AD203B41FA5}">
                      <a16:colId xmlns:a16="http://schemas.microsoft.com/office/drawing/2014/main" val="3004969139"/>
                    </a:ext>
                  </a:extLst>
                </a:gridCol>
                <a:gridCol w="805813">
                  <a:extLst>
                    <a:ext uri="{9D8B030D-6E8A-4147-A177-3AD203B41FA5}">
                      <a16:colId xmlns:a16="http://schemas.microsoft.com/office/drawing/2014/main" val="724256420"/>
                    </a:ext>
                  </a:extLst>
                </a:gridCol>
                <a:gridCol w="3419792">
                  <a:extLst>
                    <a:ext uri="{9D8B030D-6E8A-4147-A177-3AD203B41FA5}">
                      <a16:colId xmlns:a16="http://schemas.microsoft.com/office/drawing/2014/main" val="1146024676"/>
                    </a:ext>
                  </a:extLst>
                </a:gridCol>
              </a:tblGrid>
              <a:tr h="39486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Ｒ５実績</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Ｒ６実績</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Ｒ７見込</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ホームページ（</a:t>
                      </a:r>
                      <a:r>
                        <a:rPr kumimoji="1" lang="en-US" altLang="ja-JP" sz="1100" b="0" dirty="0">
                          <a:solidFill>
                            <a:schemeClr val="tx1"/>
                          </a:solidFill>
                          <a:latin typeface="Meiryo UI" panose="020B0604030504040204" pitchFamily="50" charset="-128"/>
                          <a:ea typeface="Meiryo UI" panose="020B0604030504040204" pitchFamily="50" charset="-128"/>
                        </a:rPr>
                        <a:t>SNS</a:t>
                      </a:r>
                      <a:r>
                        <a:rPr kumimoji="1" lang="ja-JP" altLang="en-US" sz="1100" b="0" dirty="0">
                          <a:solidFill>
                            <a:schemeClr val="tx1"/>
                          </a:solidFill>
                          <a:latin typeface="Meiryo UI" panose="020B0604030504040204" pitchFamily="50" charset="-128"/>
                          <a:ea typeface="Meiryo UI" panose="020B0604030504040204" pitchFamily="50" charset="-128"/>
                        </a:rPr>
                        <a:t>含む）アクセス数（セッション数）</a:t>
                      </a:r>
                    </a:p>
                  </a:txBody>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80,609</a:t>
                      </a:r>
                      <a:r>
                        <a:rPr kumimoji="1" lang="ja-JP" altLang="en-US" sz="1000" b="0" dirty="0">
                          <a:solidFill>
                            <a:schemeClr val="tx1"/>
                          </a:solidFill>
                          <a:latin typeface="Meiryo UI" panose="020B0604030504040204" pitchFamily="50" charset="-128"/>
                          <a:ea typeface="Meiryo UI" panose="020B0604030504040204" pitchFamily="50" charset="-128"/>
                        </a:rPr>
                        <a:t>件</a:t>
                      </a:r>
                    </a:p>
                    <a:p>
                      <a:pPr algn="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102,676</a:t>
                      </a:r>
                      <a:r>
                        <a:rPr kumimoji="1" lang="ja-JP" altLang="en-US" sz="1000" b="0" dirty="0">
                          <a:solidFill>
                            <a:schemeClr val="tx1"/>
                          </a:solidFill>
                          <a:latin typeface="Meiryo UI" panose="020B0604030504040204" pitchFamily="50" charset="-128"/>
                          <a:ea typeface="Meiryo UI" panose="020B0604030504040204" pitchFamily="50" charset="-128"/>
                        </a:rPr>
                        <a:t>件</a:t>
                      </a:r>
                    </a:p>
                    <a:p>
                      <a:pPr algn="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83,788</a:t>
                      </a:r>
                      <a:r>
                        <a:rPr kumimoji="1" lang="ja-JP" altLang="en-US" sz="1000" b="0" dirty="0">
                          <a:solidFill>
                            <a:schemeClr val="tx1"/>
                          </a:solidFill>
                          <a:latin typeface="Meiryo UI" panose="020B0604030504040204" pitchFamily="50" charset="-128"/>
                          <a:ea typeface="Meiryo UI" panose="020B0604030504040204" pitchFamily="50" charset="-128"/>
                        </a:rPr>
                        <a:t>件</a:t>
                      </a:r>
                    </a:p>
                    <a:p>
                      <a:pPr algn="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120,000</a:t>
                      </a:r>
                      <a:r>
                        <a:rPr kumimoji="1" lang="ja-JP" altLang="en-US" sz="1000" b="0" dirty="0">
                          <a:solidFill>
                            <a:schemeClr val="tx1"/>
                          </a:solidFill>
                          <a:latin typeface="Meiryo UI" panose="020B0604030504040204" pitchFamily="50" charset="-128"/>
                          <a:ea typeface="Meiryo UI" panose="020B0604030504040204" pitchFamily="50" charset="-128"/>
                        </a:rPr>
                        <a:t>件</a:t>
                      </a:r>
                    </a:p>
                    <a:p>
                      <a:pPr algn="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120,000</a:t>
                      </a:r>
                      <a:r>
                        <a:rPr kumimoji="1" lang="ja-JP" altLang="en-US" sz="1000" b="0" dirty="0">
                          <a:solidFill>
                            <a:schemeClr val="tx1"/>
                          </a:solidFill>
                          <a:latin typeface="Meiryo UI" panose="020B0604030504040204" pitchFamily="50" charset="-128"/>
                          <a:ea typeface="Meiryo UI" panose="020B0604030504040204" pitchFamily="50" charset="-128"/>
                        </a:rPr>
                        <a:t>件</a:t>
                      </a:r>
                    </a:p>
                    <a:p>
                      <a:pPr algn="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120,000</a:t>
                      </a:r>
                      <a:r>
                        <a:rPr kumimoji="1" lang="ja-JP" altLang="en-US" sz="1000" b="0" dirty="0">
                          <a:solidFill>
                            <a:schemeClr val="tx1"/>
                          </a:solidFill>
                          <a:latin typeface="Meiryo UI" panose="020B0604030504040204" pitchFamily="50" charset="-128"/>
                          <a:ea typeface="Meiryo UI" panose="020B0604030504040204" pitchFamily="50" charset="-128"/>
                        </a:rPr>
                        <a:t>件</a:t>
                      </a:r>
                    </a:p>
                    <a:p>
                      <a:pPr algn="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ホームページの再構築による更新回数の増、</a:t>
                      </a:r>
                      <a:r>
                        <a:rPr kumimoji="1" lang="en-US" altLang="ja-JP" sz="1100" b="0" dirty="0">
                          <a:solidFill>
                            <a:schemeClr val="tx1"/>
                          </a:solidFill>
                          <a:latin typeface="Meiryo UI" panose="020B0604030504040204" pitchFamily="50" charset="-128"/>
                          <a:ea typeface="Meiryo UI" panose="020B0604030504040204" pitchFamily="50" charset="-128"/>
                        </a:rPr>
                        <a:t>SNS</a:t>
                      </a:r>
                      <a:r>
                        <a:rPr kumimoji="1" lang="ja-JP" altLang="en-US" sz="1100" b="0" dirty="0">
                          <a:solidFill>
                            <a:schemeClr val="tx1"/>
                          </a:solidFill>
                          <a:latin typeface="Meiryo UI" panose="020B0604030504040204" pitchFamily="50" charset="-128"/>
                          <a:ea typeface="Meiryo UI" panose="020B0604030504040204" pitchFamily="50" charset="-128"/>
                        </a:rPr>
                        <a:t>での発信増により、ホームページへのアクセス数増を見込む</a:t>
                      </a:r>
                    </a:p>
                  </a:txBody>
                  <a:tcPr/>
                </a:tc>
                <a:extLst>
                  <a:ext uri="{0D108BD9-81ED-4DB2-BD59-A6C34878D82A}">
                    <a16:rowId xmlns:a16="http://schemas.microsoft.com/office/drawing/2014/main" val="359324565"/>
                  </a:ext>
                </a:extLst>
              </a:tr>
              <a:tr h="222605">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（参考）ホームページ アクセス数（セッション数）</a:t>
                      </a:r>
                    </a:p>
                  </a:txBody>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rPr>
                        <a:t>78,186</a:t>
                      </a:r>
                      <a:r>
                        <a:rPr kumimoji="1" lang="ja-JP" altLang="en-US" sz="1000" b="0" dirty="0">
                          <a:solidFill>
                            <a:schemeClr val="tx1"/>
                          </a:solidFill>
                          <a:latin typeface="Meiryo UI" panose="020B0604030504040204" pitchFamily="50" charset="-128"/>
                          <a:ea typeface="Meiryo UI" panose="020B0604030504040204" pitchFamily="50" charset="-128"/>
                        </a:rPr>
                        <a:t>件</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rPr>
                        <a:t>74,980</a:t>
                      </a:r>
                      <a:r>
                        <a:rPr kumimoji="1" lang="ja-JP" altLang="en-US" sz="1000" b="0" dirty="0">
                          <a:solidFill>
                            <a:schemeClr val="tx1"/>
                          </a:solidFill>
                          <a:latin typeface="Meiryo UI" panose="020B0604030504040204" pitchFamily="50" charset="-128"/>
                          <a:ea typeface="Meiryo UI" panose="020B0604030504040204" pitchFamily="50" charset="-128"/>
                        </a:rPr>
                        <a:t>件</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algn="r"/>
                      <a:r>
                        <a:rPr kumimoji="1" lang="en-US" altLang="ja-JP" sz="1000" b="0" dirty="0">
                          <a:solidFill>
                            <a:schemeClr val="tx1"/>
                          </a:solidFill>
                          <a:latin typeface="Meiryo UI" panose="020B0604030504040204" pitchFamily="50" charset="-128"/>
                          <a:ea typeface="Meiryo UI" panose="020B0604030504040204" pitchFamily="50" charset="-128"/>
                        </a:rPr>
                        <a:t>47,596</a:t>
                      </a:r>
                      <a:r>
                        <a:rPr kumimoji="1" lang="ja-JP" altLang="en-US" sz="1000" b="0" dirty="0">
                          <a:solidFill>
                            <a:schemeClr val="tx1"/>
                          </a:solidFill>
                          <a:latin typeface="Meiryo UI" panose="020B0604030504040204" pitchFamily="50" charset="-128"/>
                          <a:ea typeface="Meiryo UI" panose="020B0604030504040204" pitchFamily="50" charset="-128"/>
                        </a:rPr>
                        <a:t>件</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rPr>
                        <a:t>ー</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rPr>
                        <a:t>ー</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tc>
                <a:tc>
                  <a:txBody>
                    <a:bodyPr/>
                    <a:lstStyle/>
                    <a:p>
                      <a:pPr algn="r"/>
                      <a:r>
                        <a:rPr kumimoji="1" lang="ja-JP" altLang="en-US" sz="1000" b="0" dirty="0">
                          <a:solidFill>
                            <a:schemeClr val="tx1"/>
                          </a:solidFill>
                          <a:latin typeface="Meiryo UI" panose="020B0604030504040204" pitchFamily="50" charset="-128"/>
                          <a:ea typeface="Meiryo UI" panose="020B0604030504040204" pitchFamily="50" charset="-128"/>
                        </a:rPr>
                        <a:t>ー</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24752245"/>
                  </a:ext>
                </a:extLst>
              </a:tr>
            </a:tbl>
          </a:graphicData>
        </a:graphic>
      </p:graphicFrame>
    </p:spTree>
    <p:extLst>
      <p:ext uri="{BB962C8B-B14F-4D97-AF65-F5344CB8AC3E}">
        <p14:creationId xmlns:p14="http://schemas.microsoft.com/office/powerpoint/2010/main" val="668275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3CCAD6FA-F5C1-43AC-279D-D82485DE1547}"/>
              </a:ext>
            </a:extLst>
          </p:cNvPr>
          <p:cNvSpPr>
            <a:spLocks noGrp="1"/>
          </p:cNvSpPr>
          <p:nvPr>
            <p:ph type="title"/>
          </p:nvPr>
        </p:nvSpPr>
        <p:spPr>
          <a:xfrm>
            <a:off x="356703" y="601366"/>
            <a:ext cx="11029616" cy="455402"/>
          </a:xfrm>
        </p:spPr>
        <p:txBody>
          <a:bodyPr rtlCol="0" anchor="ctr" anchorCtr="0">
            <a:normAutofit/>
          </a:bodyPr>
          <a:lstStyle/>
          <a:p>
            <a:pPr>
              <a:spcBef>
                <a:spcPts val="1200"/>
              </a:spcBef>
              <a:tabLst>
                <a:tab pos="987425" algn="l"/>
              </a:tabLst>
            </a:pPr>
            <a:r>
              <a:rPr lang="ja-JP" altLang="en-US" sz="2000" dirty="0">
                <a:solidFill>
                  <a:schemeClr val="accent2"/>
                </a:solidFill>
              </a:rPr>
              <a:t>（３）外部資金の確保、恒常的な収益向上策の検討、安定的な資産運用　</a:t>
            </a:r>
            <a:r>
              <a:rPr lang="en-US" altLang="ja-JP" sz="2000" dirty="0">
                <a:solidFill>
                  <a:srgbClr val="FF0000"/>
                </a:solidFill>
              </a:rPr>
              <a:t>《</a:t>
            </a:r>
            <a:r>
              <a:rPr lang="ja-JP" altLang="en-US" sz="2000" dirty="0">
                <a:solidFill>
                  <a:srgbClr val="FF0000"/>
                </a:solidFill>
              </a:rPr>
              <a:t>継続</a:t>
            </a:r>
            <a:r>
              <a:rPr lang="en-US" altLang="ja-JP" sz="2000" dirty="0">
                <a:solidFill>
                  <a:srgbClr val="FF0000"/>
                </a:solidFill>
              </a:rPr>
              <a:t>》</a:t>
            </a:r>
            <a:endParaRPr lang="ja" dirty="0">
              <a:solidFill>
                <a:srgbClr val="FF0000"/>
              </a:solidFill>
            </a:endParaRPr>
          </a:p>
        </p:txBody>
      </p:sp>
      <p:sp>
        <p:nvSpPr>
          <p:cNvPr id="6" name="コンテンツ プレースホルダー 5">
            <a:extLst>
              <a:ext uri="{FF2B5EF4-FFF2-40B4-BE49-F238E27FC236}">
                <a16:creationId xmlns:a16="http://schemas.microsoft.com/office/drawing/2014/main" id="{91045DBD-667C-40B5-C5DC-32B615F20C2D}"/>
              </a:ext>
            </a:extLst>
          </p:cNvPr>
          <p:cNvSpPr>
            <a:spLocks noGrp="1"/>
          </p:cNvSpPr>
          <p:nvPr>
            <p:ph idx="1"/>
          </p:nvPr>
        </p:nvSpPr>
        <p:spPr>
          <a:xfrm>
            <a:off x="459734" y="1093518"/>
            <a:ext cx="11385500" cy="455401"/>
          </a:xfrm>
        </p:spPr>
        <p:txBody>
          <a:bodyPr>
            <a:noAutofit/>
          </a:bodyPr>
          <a:lstStyle/>
          <a:p>
            <a:pPr marL="622300" indent="-622300">
              <a:buNone/>
              <a:tabLst>
                <a:tab pos="622300" algn="l"/>
              </a:tabLst>
            </a:pPr>
            <a:r>
              <a:rPr lang="en-US" altLang="ja-JP" sz="1400" dirty="0">
                <a:solidFill>
                  <a:schemeClr val="tx1"/>
                </a:solidFill>
              </a:rPr>
              <a:t>【</a:t>
            </a:r>
            <a:r>
              <a:rPr lang="ja-JP" altLang="en-US" sz="1400" dirty="0">
                <a:solidFill>
                  <a:schemeClr val="tx1"/>
                </a:solidFill>
              </a:rPr>
              <a:t>概要</a:t>
            </a:r>
            <a:r>
              <a:rPr lang="en-US" altLang="ja-JP" sz="1400" dirty="0">
                <a:solidFill>
                  <a:schemeClr val="tx1"/>
                </a:solidFill>
              </a:rPr>
              <a:t>】	</a:t>
            </a:r>
            <a:r>
              <a:rPr lang="ja-JP" altLang="en-US" sz="1400" dirty="0">
                <a:solidFill>
                  <a:schemeClr val="tx1"/>
                </a:solidFill>
              </a:rPr>
              <a:t>民間企業を対象にした事業や、国や府をはじめ他法人からの事業受託を積極的に推進し、恒常的な収益の確保を図る。財団の事業を積極的にアピールすることで、協賛企業や寄付金の確保に努める。基本財産を維持しつつ、安定的でより有利な資産運用に努める。</a:t>
            </a:r>
            <a:endParaRPr lang="en-US" altLang="ja-JP" sz="1400" dirty="0">
              <a:solidFill>
                <a:schemeClr val="tx1"/>
              </a:solidFill>
            </a:endParaRPr>
          </a:p>
        </p:txBody>
      </p:sp>
      <p:sp>
        <p:nvSpPr>
          <p:cNvPr id="12" name="正方形/長方形 11">
            <a:extLst>
              <a:ext uri="{FF2B5EF4-FFF2-40B4-BE49-F238E27FC236}">
                <a16:creationId xmlns:a16="http://schemas.microsoft.com/office/drawing/2014/main" id="{31477820-7C89-2C03-A282-15469D34B891}"/>
              </a:ext>
            </a:extLst>
          </p:cNvPr>
          <p:cNvSpPr/>
          <p:nvPr/>
        </p:nvSpPr>
        <p:spPr>
          <a:xfrm>
            <a:off x="459734" y="1705205"/>
            <a:ext cx="11385500" cy="1372959"/>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a:t>
            </a: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ＩＲ開業時の外国人労働者など中長期滞在者の増加を見据え、生活オリエンテーションの試行・実施</a:t>
            </a:r>
            <a:endPar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dirty="0">
                <a:solidFill>
                  <a:prstClr val="black"/>
                </a:solidFill>
                <a:latin typeface="Meiryo UI" panose="020B0604030504040204" pitchFamily="50" charset="-128"/>
                <a:ea typeface="Meiryo UI" panose="020B0604030504040204" pitchFamily="50" charset="-128"/>
              </a:rPr>
              <a:t>広く</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民間企業も対象とした研修等の</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事業を実施、その積極的な広報を通じ、協賛企業や寄付金を確保</a:t>
            </a:r>
            <a:r>
              <a:rPr kumimoji="1" lang="en-US" altLang="ja-JP" sz="1400" b="0" i="0" u="none" kern="1200" cap="none" spc="0" normalizeH="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kern="1200" cap="none" spc="0" normalizeH="0" noProof="0" dirty="0">
                <a:ln>
                  <a:noFill/>
                </a:ln>
                <a:solidFill>
                  <a:schemeClr val="tx1"/>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kern="1200" cap="none" spc="0" normalizeH="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400" b="1" i="0" u="none" kern="1200" cap="none" spc="0" normalizeH="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継続</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国や民間法人の補助金</a:t>
            </a:r>
            <a:r>
              <a:rPr kumimoji="1" lang="ja-JP" altLang="en-US" sz="1400" dirty="0">
                <a:solidFill>
                  <a:schemeClr val="tx1"/>
                </a:solidFill>
                <a:latin typeface="Meiryo UI" panose="020B0604030504040204" pitchFamily="50" charset="-128"/>
                <a:ea typeface="Meiryo UI" panose="020B0604030504040204" pitchFamily="50" charset="-128"/>
              </a:rPr>
              <a:t>の</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獲得及び、大阪府等からの事業受託</a:t>
            </a:r>
            <a:r>
              <a:rPr kumimoji="1" lang="ja-JP" altLang="en-US" sz="1400" dirty="0">
                <a:solidFill>
                  <a:schemeClr val="tx1"/>
                </a:solidFill>
                <a:latin typeface="Meiryo UI" panose="020B0604030504040204" pitchFamily="50" charset="-128"/>
                <a:ea typeface="Meiryo UI" panose="020B0604030504040204" pitchFamily="50" charset="-128"/>
              </a:rPr>
              <a:t>の推進</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継続</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資産管理運用規程や各年度の資産管理運用</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指針に沿った、安定的でより有利な資産の運用</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タイトル 1">
            <a:extLst>
              <a:ext uri="{FF2B5EF4-FFF2-40B4-BE49-F238E27FC236}">
                <a16:creationId xmlns:a16="http://schemas.microsoft.com/office/drawing/2014/main" id="{C328998B-0DB9-25CB-F4F5-E3E739E3A4D6}"/>
              </a:ext>
            </a:extLst>
          </p:cNvPr>
          <p:cNvSpPr txBox="1">
            <a:spLocks/>
          </p:cNvSpPr>
          <p:nvPr/>
        </p:nvSpPr>
        <p:spPr>
          <a:xfrm>
            <a:off x="356703" y="4318169"/>
            <a:ext cx="11029616" cy="481214"/>
          </a:xfrm>
          <a:prstGeom prst="rect">
            <a:avLst/>
          </a:prstGeom>
        </p:spPr>
        <p:txBody>
          <a:bodyPr vert="horz" lIns="91440" tIns="45720" rIns="91440" bIns="45720" rtlCol="0" anchor="ctr" anchorCtr="0">
            <a:normAutofit/>
          </a:bodyPr>
          <a:lstStyle>
            <a:lvl1pPr algn="l" defTabSz="457200" rtl="0" eaLnBrk="1" latinLnBrk="0" hangingPunct="1">
              <a:lnSpc>
                <a:spcPct val="100000"/>
              </a:lnSpc>
              <a:spcBef>
                <a:spcPct val="0"/>
              </a:spcBef>
              <a:buNone/>
              <a:defRPr kumimoji="1" sz="2800" b="1"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tab pos="987425" algn="l"/>
              </a:tabLst>
              <a:defRPr/>
            </a:pPr>
            <a:r>
              <a:rPr kumimoji="1" lang="ja-JP" altLang="en-US" sz="2000" b="1" i="0" u="none" strike="noStrike" kern="1200" cap="all" spc="0" normalizeH="0" baseline="0" noProof="0" dirty="0">
                <a:ln>
                  <a:noFill/>
                </a:ln>
                <a:solidFill>
                  <a:srgbClr val="2683C6"/>
                </a:solidFill>
                <a:effectLst/>
                <a:uLnTx/>
                <a:uFillTx/>
                <a:latin typeface="Meiryo UI" panose="020B0604030504040204" pitchFamily="50" charset="-128"/>
                <a:ea typeface="Meiryo UI" panose="020B0604030504040204" pitchFamily="50" charset="-128"/>
                <a:cs typeface="+mj-cs"/>
              </a:rPr>
              <a:t>（４）受益者負担、受託事業の適正化　</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r>
              <a:rPr kumimoji="1" lang="ja-JP"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継続</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endParaRPr kumimoji="1" lang="ja" altLang="en-US" sz="28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endParaRPr>
          </a:p>
        </p:txBody>
      </p:sp>
      <p:sp>
        <p:nvSpPr>
          <p:cNvPr id="3" name="コンテンツ プレースホルダー 5">
            <a:extLst>
              <a:ext uri="{FF2B5EF4-FFF2-40B4-BE49-F238E27FC236}">
                <a16:creationId xmlns:a16="http://schemas.microsoft.com/office/drawing/2014/main" id="{056B1C29-3AE6-27B5-0E2C-86B3F91DF70D}"/>
              </a:ext>
            </a:extLst>
          </p:cNvPr>
          <p:cNvSpPr txBox="1">
            <a:spLocks/>
          </p:cNvSpPr>
          <p:nvPr/>
        </p:nvSpPr>
        <p:spPr>
          <a:xfrm>
            <a:off x="459734" y="4799383"/>
            <a:ext cx="11385500" cy="455402"/>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kumimoji="1" sz="17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3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pPr marL="622300" marR="0" lvl="0" indent="-622300" algn="l" defTabSz="457200" rtl="0" eaLnBrk="1" fontAlgn="auto" latinLnBrk="0" hangingPunct="1">
              <a:lnSpc>
                <a:spcPct val="110000"/>
              </a:lnSpc>
              <a:spcBef>
                <a:spcPct val="20000"/>
              </a:spcBef>
              <a:spcAft>
                <a:spcPts val="600"/>
              </a:spcAft>
              <a:buClr>
                <a:srgbClr val="1CADE4"/>
              </a:buClr>
              <a:buSzPct val="92000"/>
              <a:buFont typeface="Wingdings 2" panose="05020102010507070707" pitchFamily="18" charset="2"/>
              <a:buNone/>
              <a:tabLst>
                <a:tab pos="622300" algn="l"/>
              </a:tabLst>
              <a:defRPr/>
            </a:pP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概要</a:t>
            </a: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引き続き、各事業の実施や他法人等からの業務の受託にあたり、適正</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範囲で受益者負担や事務手数料等の負担を求めていく。</a:t>
            </a: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	</a:t>
            </a:r>
          </a:p>
        </p:txBody>
      </p:sp>
      <p:sp>
        <p:nvSpPr>
          <p:cNvPr id="5" name="正方形/長方形 4">
            <a:extLst>
              <a:ext uri="{FF2B5EF4-FFF2-40B4-BE49-F238E27FC236}">
                <a16:creationId xmlns:a16="http://schemas.microsoft.com/office/drawing/2014/main" id="{210A38EA-ECB9-DC09-6F78-6E44279E1E9C}"/>
              </a:ext>
            </a:extLst>
          </p:cNvPr>
          <p:cNvSpPr/>
          <p:nvPr/>
        </p:nvSpPr>
        <p:spPr>
          <a:xfrm>
            <a:off x="459734" y="5297943"/>
            <a:ext cx="11385500" cy="604053"/>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2063750" marR="0" lvl="0" indent="-206375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国際理解教育サポーターの派遣について事務手数料の派遣先負担の導入。翻訳業務の受託対象に協賛企業を加え、物価動向をみながら受託料の見直しを検討</a:t>
            </a:r>
          </a:p>
        </p:txBody>
      </p:sp>
      <p:sp>
        <p:nvSpPr>
          <p:cNvPr id="9" name="スライド番号プレースホルダー 8">
            <a:extLst>
              <a:ext uri="{FF2B5EF4-FFF2-40B4-BE49-F238E27FC236}">
                <a16:creationId xmlns:a16="http://schemas.microsoft.com/office/drawing/2014/main" id="{FB2B32DC-D0C4-4B07-B555-AFC6B83C5D0B}"/>
              </a:ext>
            </a:extLst>
          </p:cNvPr>
          <p:cNvSpPr>
            <a:spLocks noGrp="1"/>
          </p:cNvSpPr>
          <p:nvPr>
            <p:ph type="sldNum" sz="quarter" idx="12"/>
          </p:nvPr>
        </p:nvSpPr>
        <p:spPr>
          <a:xfrm>
            <a:off x="11732266" y="6577929"/>
            <a:ext cx="459734"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1600" b="1" i="0" u="none" strike="noStrike" kern="1200" cap="none" spc="0" normalizeH="0" baseline="0" noProof="0" smtClean="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1600" b="1"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p:txBody>
      </p:sp>
      <p:graphicFrame>
        <p:nvGraphicFramePr>
          <p:cNvPr id="19" name="表 18">
            <a:extLst>
              <a:ext uri="{FF2B5EF4-FFF2-40B4-BE49-F238E27FC236}">
                <a16:creationId xmlns:a16="http://schemas.microsoft.com/office/drawing/2014/main" id="{C5747BC4-4129-6F51-E7F4-177199012CE8}"/>
              </a:ext>
            </a:extLst>
          </p:cNvPr>
          <p:cNvGraphicFramePr>
            <a:graphicFrameLocks noGrp="1"/>
          </p:cNvGraphicFramePr>
          <p:nvPr>
            <p:extLst>
              <p:ext uri="{D42A27DB-BD31-4B8C-83A1-F6EECF244321}">
                <p14:modId xmlns:p14="http://schemas.microsoft.com/office/powerpoint/2010/main" val="19124928"/>
              </p:ext>
            </p:extLst>
          </p:nvPr>
        </p:nvGraphicFramePr>
        <p:xfrm>
          <a:off x="463266" y="3228543"/>
          <a:ext cx="11381965" cy="844277"/>
        </p:xfrm>
        <a:graphic>
          <a:graphicData uri="http://schemas.openxmlformats.org/drawingml/2006/table">
            <a:tbl>
              <a:tblPr firstRow="1" bandRow="1">
                <a:tableStyleId>{5C22544A-7EE6-4342-B048-85BDC9FD1C3A}</a:tableStyleId>
              </a:tblPr>
              <a:tblGrid>
                <a:gridCol w="2918309">
                  <a:extLst>
                    <a:ext uri="{9D8B030D-6E8A-4147-A177-3AD203B41FA5}">
                      <a16:colId xmlns:a16="http://schemas.microsoft.com/office/drawing/2014/main" val="1378922617"/>
                    </a:ext>
                  </a:extLst>
                </a:gridCol>
                <a:gridCol w="844790">
                  <a:extLst>
                    <a:ext uri="{9D8B030D-6E8A-4147-A177-3AD203B41FA5}">
                      <a16:colId xmlns:a16="http://schemas.microsoft.com/office/drawing/2014/main" val="1013933753"/>
                    </a:ext>
                  </a:extLst>
                </a:gridCol>
                <a:gridCol w="844790">
                  <a:extLst>
                    <a:ext uri="{9D8B030D-6E8A-4147-A177-3AD203B41FA5}">
                      <a16:colId xmlns:a16="http://schemas.microsoft.com/office/drawing/2014/main" val="3161378577"/>
                    </a:ext>
                  </a:extLst>
                </a:gridCol>
                <a:gridCol w="844790">
                  <a:extLst>
                    <a:ext uri="{9D8B030D-6E8A-4147-A177-3AD203B41FA5}">
                      <a16:colId xmlns:a16="http://schemas.microsoft.com/office/drawing/2014/main" val="2849101126"/>
                    </a:ext>
                  </a:extLst>
                </a:gridCol>
                <a:gridCol w="844790">
                  <a:extLst>
                    <a:ext uri="{9D8B030D-6E8A-4147-A177-3AD203B41FA5}">
                      <a16:colId xmlns:a16="http://schemas.microsoft.com/office/drawing/2014/main" val="3406087195"/>
                    </a:ext>
                  </a:extLst>
                </a:gridCol>
                <a:gridCol w="844790">
                  <a:extLst>
                    <a:ext uri="{9D8B030D-6E8A-4147-A177-3AD203B41FA5}">
                      <a16:colId xmlns:a16="http://schemas.microsoft.com/office/drawing/2014/main" val="3004969139"/>
                    </a:ext>
                  </a:extLst>
                </a:gridCol>
                <a:gridCol w="844790">
                  <a:extLst>
                    <a:ext uri="{9D8B030D-6E8A-4147-A177-3AD203B41FA5}">
                      <a16:colId xmlns:a16="http://schemas.microsoft.com/office/drawing/2014/main" val="724256420"/>
                    </a:ext>
                  </a:extLst>
                </a:gridCol>
                <a:gridCol w="3394916">
                  <a:extLst>
                    <a:ext uri="{9D8B030D-6E8A-4147-A177-3AD203B41FA5}">
                      <a16:colId xmlns:a16="http://schemas.microsoft.com/office/drawing/2014/main" val="1146024676"/>
                    </a:ext>
                  </a:extLst>
                </a:gridCol>
              </a:tblGrid>
              <a:tr h="466958">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Ｒ６実績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377319">
                <a:tc>
                  <a:txBody>
                    <a:bodyPr/>
                    <a:lstStyle/>
                    <a:p>
                      <a:pPr algn="l" fontAlgn="ctr">
                        <a:spcAft>
                          <a:spcPts val="0"/>
                        </a:spcAft>
                      </a:pPr>
                      <a:r>
                        <a:rPr kumimoji="1" lang="ja-JP" altLang="en-US" sz="1100" kern="1200" dirty="0">
                          <a:solidFill>
                            <a:schemeClr val="tx1"/>
                          </a:solidFill>
                          <a:effectLst/>
                          <a:latin typeface="游ゴシック" panose="020B0400000000000000" pitchFamily="50" charset="-128"/>
                          <a:ea typeface="Meiryo UI" panose="020B0604030504040204" pitchFamily="50" charset="-128"/>
                          <a:cs typeface="Arial" panose="020B0604020202020204" pitchFamily="34" charset="0"/>
                        </a:rPr>
                        <a:t>　</a:t>
                      </a:r>
                      <a:r>
                        <a:rPr kumimoji="1" lang="ja-JP" sz="1100" kern="1200" dirty="0">
                          <a:solidFill>
                            <a:schemeClr val="tx1"/>
                          </a:solidFill>
                          <a:effectLst/>
                          <a:latin typeface="游ゴシック" panose="020B0400000000000000" pitchFamily="50" charset="-128"/>
                          <a:ea typeface="Meiryo UI" panose="020B0604030504040204" pitchFamily="50" charset="-128"/>
                          <a:cs typeface="Arial" panose="020B0604020202020204" pitchFamily="34" charset="0"/>
                        </a:rPr>
                        <a:t>実質収支差額（評価損益等調整前当期経常増</a:t>
                      </a:r>
                      <a:endParaRPr kumimoji="1" lang="en-US" altLang="ja-JP" sz="1100" kern="1200" dirty="0">
                        <a:solidFill>
                          <a:schemeClr val="tx1"/>
                        </a:solidFill>
                        <a:effectLst/>
                        <a:latin typeface="游ゴシック" panose="020B0400000000000000" pitchFamily="50" charset="-128"/>
                        <a:ea typeface="Meiryo UI" panose="020B0604030504040204" pitchFamily="50" charset="-128"/>
                        <a:cs typeface="Arial" panose="020B0604020202020204" pitchFamily="34" charset="0"/>
                      </a:endParaRPr>
                    </a:p>
                    <a:p>
                      <a:pPr algn="l" fontAlgn="ctr">
                        <a:spcAft>
                          <a:spcPts val="0"/>
                        </a:spcAft>
                      </a:pPr>
                      <a:r>
                        <a:rPr kumimoji="1" lang="ja-JP" altLang="en-US" sz="1100" kern="1200" dirty="0">
                          <a:solidFill>
                            <a:schemeClr val="tx1"/>
                          </a:solidFill>
                          <a:effectLst/>
                          <a:latin typeface="游ゴシック" panose="020B0400000000000000" pitchFamily="50" charset="-128"/>
                          <a:ea typeface="Meiryo UI" panose="020B0604030504040204" pitchFamily="50" charset="-128"/>
                          <a:cs typeface="Arial" panose="020B0604020202020204" pitchFamily="34" charset="0"/>
                        </a:rPr>
                        <a:t>　</a:t>
                      </a:r>
                      <a:r>
                        <a:rPr kumimoji="1" lang="ja-JP" sz="1100" kern="1200" dirty="0">
                          <a:solidFill>
                            <a:schemeClr val="tx1"/>
                          </a:solidFill>
                          <a:effectLst/>
                          <a:latin typeface="游ゴシック" panose="020B0400000000000000" pitchFamily="50" charset="-128"/>
                          <a:ea typeface="Meiryo UI" panose="020B0604030504040204" pitchFamily="50" charset="-128"/>
                          <a:cs typeface="Arial" panose="020B0604020202020204" pitchFamily="34" charset="0"/>
                        </a:rPr>
                        <a:t>減額より、特定資産取崩額を除く）</a:t>
                      </a:r>
                      <a:r>
                        <a:rPr kumimoji="1" lang="en-US" sz="1100" kern="1200" dirty="0">
                          <a:solidFill>
                            <a:schemeClr val="tx1"/>
                          </a:solidFill>
                          <a:effectLst/>
                          <a:latin typeface="游ゴシック" panose="020B0400000000000000" pitchFamily="50" charset="-128"/>
                          <a:ea typeface="Meiryo UI" panose="020B0604030504040204" pitchFamily="50" charset="-128"/>
                          <a:cs typeface="Arial" panose="020B0604020202020204" pitchFamily="34" charset="0"/>
                        </a:rPr>
                        <a:t>	</a:t>
                      </a:r>
                      <a:endParaRPr lang="ja-JP" sz="1200" dirty="0">
                        <a:solidFill>
                          <a:schemeClr val="tx1"/>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a:txBody>
                  <a:tcPr marL="9525" marR="9525" marT="9525" marB="0" anchor="ctr"/>
                </a:tc>
                <a:tc>
                  <a:txBody>
                    <a:bodyPr/>
                    <a:lstStyle/>
                    <a:p>
                      <a:pPr algn="r"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33</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百万円</a:t>
                      </a:r>
                    </a:p>
                  </a:txBody>
                  <a:tcPr marL="0" marR="0" marT="0" marB="0" anchor="ctr"/>
                </a:tc>
                <a:tc>
                  <a:txBody>
                    <a:bodyPr/>
                    <a:lstStyle/>
                    <a:p>
                      <a:pPr algn="r"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30</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百万円</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r"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15</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百万円</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r"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36</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百万円</a:t>
                      </a:r>
                    </a:p>
                  </a:txBody>
                  <a:tcPr marL="0" marR="0" marT="0" marB="0" anchor="ctr"/>
                </a:tc>
                <a:tc>
                  <a:txBody>
                    <a:bodyPr/>
                    <a:lstStyle/>
                    <a:p>
                      <a:pPr algn="r"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34</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百万円</a:t>
                      </a:r>
                    </a:p>
                  </a:txBody>
                  <a:tcPr marL="0" marR="0" marT="0" marB="0" anchor="ctr"/>
                </a:tc>
                <a:tc>
                  <a:txBody>
                    <a:bodyPr/>
                    <a:lstStyle/>
                    <a:p>
                      <a:pPr algn="r"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32</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百万円</a:t>
                      </a: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ja-JP" altLang="en-US" sz="1100" dirty="0">
                        <a:solidFill>
                          <a:srgbClr val="FF0000"/>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24752245"/>
                  </a:ext>
                </a:extLst>
              </a:tr>
            </a:tbl>
          </a:graphicData>
        </a:graphic>
      </p:graphicFrame>
      <p:graphicFrame>
        <p:nvGraphicFramePr>
          <p:cNvPr id="20" name="表 19">
            <a:extLst>
              <a:ext uri="{FF2B5EF4-FFF2-40B4-BE49-F238E27FC236}">
                <a16:creationId xmlns:a16="http://schemas.microsoft.com/office/drawing/2014/main" id="{51FAB960-FC91-4FEB-259D-E3DA07C78DA8}"/>
              </a:ext>
            </a:extLst>
          </p:cNvPr>
          <p:cNvGraphicFramePr>
            <a:graphicFrameLocks noGrp="1"/>
          </p:cNvGraphicFramePr>
          <p:nvPr>
            <p:extLst>
              <p:ext uri="{D42A27DB-BD31-4B8C-83A1-F6EECF244321}">
                <p14:modId xmlns:p14="http://schemas.microsoft.com/office/powerpoint/2010/main" val="1500951423"/>
              </p:ext>
            </p:extLst>
          </p:nvPr>
        </p:nvGraphicFramePr>
        <p:xfrm>
          <a:off x="459734" y="5983415"/>
          <a:ext cx="11381968" cy="708094"/>
        </p:xfrm>
        <a:graphic>
          <a:graphicData uri="http://schemas.openxmlformats.org/drawingml/2006/table">
            <a:tbl>
              <a:tblPr firstRow="1" bandRow="1">
                <a:tableStyleId>{5C22544A-7EE6-4342-B048-85BDC9FD1C3A}</a:tableStyleId>
              </a:tblPr>
              <a:tblGrid>
                <a:gridCol w="2920775">
                  <a:extLst>
                    <a:ext uri="{9D8B030D-6E8A-4147-A177-3AD203B41FA5}">
                      <a16:colId xmlns:a16="http://schemas.microsoft.com/office/drawing/2014/main" val="1378922617"/>
                    </a:ext>
                  </a:extLst>
                </a:gridCol>
                <a:gridCol w="839578">
                  <a:extLst>
                    <a:ext uri="{9D8B030D-6E8A-4147-A177-3AD203B41FA5}">
                      <a16:colId xmlns:a16="http://schemas.microsoft.com/office/drawing/2014/main" val="1013933753"/>
                    </a:ext>
                  </a:extLst>
                </a:gridCol>
                <a:gridCol w="839578">
                  <a:extLst>
                    <a:ext uri="{9D8B030D-6E8A-4147-A177-3AD203B41FA5}">
                      <a16:colId xmlns:a16="http://schemas.microsoft.com/office/drawing/2014/main" val="3161378577"/>
                    </a:ext>
                  </a:extLst>
                </a:gridCol>
                <a:gridCol w="839578">
                  <a:extLst>
                    <a:ext uri="{9D8B030D-6E8A-4147-A177-3AD203B41FA5}">
                      <a16:colId xmlns:a16="http://schemas.microsoft.com/office/drawing/2014/main" val="2849101126"/>
                    </a:ext>
                  </a:extLst>
                </a:gridCol>
                <a:gridCol w="839578">
                  <a:extLst>
                    <a:ext uri="{9D8B030D-6E8A-4147-A177-3AD203B41FA5}">
                      <a16:colId xmlns:a16="http://schemas.microsoft.com/office/drawing/2014/main" val="3406087195"/>
                    </a:ext>
                  </a:extLst>
                </a:gridCol>
                <a:gridCol w="752741">
                  <a:extLst>
                    <a:ext uri="{9D8B030D-6E8A-4147-A177-3AD203B41FA5}">
                      <a16:colId xmlns:a16="http://schemas.microsoft.com/office/drawing/2014/main" val="3004969139"/>
                    </a:ext>
                  </a:extLst>
                </a:gridCol>
                <a:gridCol w="966638">
                  <a:extLst>
                    <a:ext uri="{9D8B030D-6E8A-4147-A177-3AD203B41FA5}">
                      <a16:colId xmlns:a16="http://schemas.microsoft.com/office/drawing/2014/main" val="724256420"/>
                    </a:ext>
                  </a:extLst>
                </a:gridCol>
                <a:gridCol w="3383502">
                  <a:extLst>
                    <a:ext uri="{9D8B030D-6E8A-4147-A177-3AD203B41FA5}">
                      <a16:colId xmlns:a16="http://schemas.microsoft.com/office/drawing/2014/main" val="1146024676"/>
                    </a:ext>
                  </a:extLst>
                </a:gridCol>
              </a:tblGrid>
              <a:tr h="39486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Ｒ６実績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281374">
                <a:tc>
                  <a:txBody>
                    <a:bodyPr/>
                    <a:lstStyle/>
                    <a:p>
                      <a:r>
                        <a:rPr kumimoji="1" lang="ja-JP" altLang="en-US" sz="1100" b="0" dirty="0">
                          <a:latin typeface="Meiryo UI" panose="020B0604030504040204" pitchFamily="50" charset="-128"/>
                          <a:ea typeface="Meiryo UI" panose="020B0604030504040204" pitchFamily="50" charset="-128"/>
                        </a:rPr>
                        <a:t>受益者負担・受託事業の適正化</a:t>
                      </a:r>
                    </a:p>
                  </a:txBody>
                  <a:tcPr/>
                </a:tc>
                <a:tc>
                  <a:txBody>
                    <a:bodyPr/>
                    <a:lstStyle/>
                    <a:p>
                      <a:pPr algn="ct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gridSpan="5">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上記の取組みを実施</a:t>
                      </a:r>
                    </a:p>
                  </a:txBody>
                  <a:tcPr/>
                </a:tc>
                <a:tc hMerge="1">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0.8%</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hMerge="1">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0.8%</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hMerge="1">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0.8%</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hMerge="1">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0.8%</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定性目標　</a:t>
                      </a:r>
                      <a:r>
                        <a:rPr kumimoji="1" lang="en-US" altLang="ja-JP" sz="1100" b="0" dirty="0">
                          <a:solidFill>
                            <a:schemeClr val="tx1"/>
                          </a:solidFill>
                          <a:latin typeface="Meiryo UI" panose="020B0604030504040204" pitchFamily="50" charset="-128"/>
                          <a:ea typeface="Meiryo UI" panose="020B0604030504040204" pitchFamily="50" charset="-128"/>
                        </a:rPr>
                        <a:t>※R6</a:t>
                      </a:r>
                      <a:r>
                        <a:rPr kumimoji="1" lang="ja-JP" altLang="en-US" sz="1100" b="0" dirty="0">
                          <a:solidFill>
                            <a:schemeClr val="tx1"/>
                          </a:solidFill>
                          <a:latin typeface="Meiryo UI" panose="020B0604030504040204" pitchFamily="50" charset="-128"/>
                          <a:ea typeface="Meiryo UI" panose="020B0604030504040204" pitchFamily="50" charset="-128"/>
                        </a:rPr>
                        <a:t>導入済み</a:t>
                      </a:r>
                    </a:p>
                  </a:txBody>
                  <a:tcPr/>
                </a:tc>
                <a:extLst>
                  <a:ext uri="{0D108BD9-81ED-4DB2-BD59-A6C34878D82A}">
                    <a16:rowId xmlns:a16="http://schemas.microsoft.com/office/drawing/2014/main" val="1824752245"/>
                  </a:ext>
                </a:extLst>
              </a:tr>
            </a:tbl>
          </a:graphicData>
        </a:graphic>
      </p:graphicFrame>
      <p:sp>
        <p:nvSpPr>
          <p:cNvPr id="21" name="テキスト ボックス 20">
            <a:extLst>
              <a:ext uri="{FF2B5EF4-FFF2-40B4-BE49-F238E27FC236}">
                <a16:creationId xmlns:a16="http://schemas.microsoft.com/office/drawing/2014/main" id="{BA734262-89F8-C541-E085-5F3CE49E8FB3}"/>
              </a:ext>
            </a:extLst>
          </p:cNvPr>
          <p:cNvSpPr txBox="1"/>
          <p:nvPr/>
        </p:nvSpPr>
        <p:spPr>
          <a:xfrm>
            <a:off x="459734" y="44970"/>
            <a:ext cx="4932761" cy="400110"/>
          </a:xfrm>
          <a:prstGeom prst="rect">
            <a:avLst/>
          </a:prstGeom>
          <a:noFill/>
        </p:spPr>
        <p:txBody>
          <a:bodyPr wrap="non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中期経営計画</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R9</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取組内容</a:t>
            </a:r>
            <a:endParaRPr kumimoji="1"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99424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3CCAD6FA-F5C1-43AC-279D-D82485DE1547}"/>
              </a:ext>
            </a:extLst>
          </p:cNvPr>
          <p:cNvSpPr>
            <a:spLocks noGrp="1"/>
          </p:cNvSpPr>
          <p:nvPr>
            <p:ph type="title"/>
          </p:nvPr>
        </p:nvSpPr>
        <p:spPr>
          <a:xfrm>
            <a:off x="436651" y="3867929"/>
            <a:ext cx="11029616" cy="400110"/>
          </a:xfrm>
        </p:spPr>
        <p:txBody>
          <a:bodyPr rtlCol="0" anchor="ctr" anchorCtr="0">
            <a:normAutofit/>
          </a:bodyPr>
          <a:lstStyle/>
          <a:p>
            <a:pPr rtl="0">
              <a:tabLst>
                <a:tab pos="987425" algn="l"/>
              </a:tabLst>
            </a:pPr>
            <a:r>
              <a:rPr lang="ja-JP" altLang="en-US" sz="2000" dirty="0">
                <a:solidFill>
                  <a:schemeClr val="accent2"/>
                </a:solidFill>
              </a:rPr>
              <a:t>（６）</a:t>
            </a:r>
            <a:r>
              <a:rPr lang="en-US" altLang="ja-JP" sz="2000" dirty="0">
                <a:solidFill>
                  <a:schemeClr val="accent2"/>
                </a:solidFill>
              </a:rPr>
              <a:t>ICT</a:t>
            </a:r>
            <a:r>
              <a:rPr lang="ja-JP" altLang="en-US" sz="2000" dirty="0">
                <a:solidFill>
                  <a:schemeClr val="accent2"/>
                </a:solidFill>
              </a:rPr>
              <a:t>活用による事業効率化　</a:t>
            </a:r>
            <a:r>
              <a:rPr lang="en-US" altLang="ja-JP" sz="2000" dirty="0">
                <a:solidFill>
                  <a:srgbClr val="FF0000"/>
                </a:solidFill>
              </a:rPr>
              <a:t>《</a:t>
            </a:r>
            <a:r>
              <a:rPr lang="ja-JP" altLang="en-US" sz="2000" dirty="0">
                <a:solidFill>
                  <a:srgbClr val="FF0000"/>
                </a:solidFill>
              </a:rPr>
              <a:t>継続</a:t>
            </a:r>
            <a:r>
              <a:rPr lang="en-US" altLang="ja-JP" sz="2000" dirty="0">
                <a:solidFill>
                  <a:srgbClr val="FF0000"/>
                </a:solidFill>
              </a:rPr>
              <a:t>》</a:t>
            </a:r>
            <a:endParaRPr lang="ja" sz="2000" dirty="0">
              <a:solidFill>
                <a:srgbClr val="FF0000"/>
              </a:solidFill>
            </a:endParaRPr>
          </a:p>
        </p:txBody>
      </p:sp>
      <p:sp>
        <p:nvSpPr>
          <p:cNvPr id="6" name="コンテンツ プレースホルダー 5">
            <a:extLst>
              <a:ext uri="{FF2B5EF4-FFF2-40B4-BE49-F238E27FC236}">
                <a16:creationId xmlns:a16="http://schemas.microsoft.com/office/drawing/2014/main" id="{91045DBD-667C-40B5-C5DC-32B615F20C2D}"/>
              </a:ext>
            </a:extLst>
          </p:cNvPr>
          <p:cNvSpPr>
            <a:spLocks noGrp="1"/>
          </p:cNvSpPr>
          <p:nvPr>
            <p:ph idx="1"/>
          </p:nvPr>
        </p:nvSpPr>
        <p:spPr>
          <a:xfrm>
            <a:off x="479498" y="4136758"/>
            <a:ext cx="11385500" cy="455401"/>
          </a:xfrm>
        </p:spPr>
        <p:txBody>
          <a:bodyPr>
            <a:noAutofit/>
          </a:bodyPr>
          <a:lstStyle/>
          <a:p>
            <a:pPr marL="622300" indent="-622300">
              <a:buNone/>
              <a:tabLst>
                <a:tab pos="622300" algn="l"/>
              </a:tabLst>
            </a:pPr>
            <a:r>
              <a:rPr lang="en-US" altLang="ja-JP" sz="1400" dirty="0"/>
              <a:t>【</a:t>
            </a:r>
            <a:r>
              <a:rPr lang="ja-JP" altLang="en-US" sz="1400" dirty="0"/>
              <a:t>概要</a:t>
            </a:r>
            <a:r>
              <a:rPr lang="en-US" altLang="ja-JP" sz="1400" dirty="0"/>
              <a:t>】	ICT</a:t>
            </a:r>
            <a:r>
              <a:rPr lang="ja-JP" altLang="en-US" sz="1400" dirty="0"/>
              <a:t>の活用により、事業の効率化を図る。</a:t>
            </a:r>
            <a:endParaRPr lang="en-US" altLang="ja-JP" sz="1400" dirty="0"/>
          </a:p>
        </p:txBody>
      </p:sp>
      <p:sp>
        <p:nvSpPr>
          <p:cNvPr id="12" name="正方形/長方形 11">
            <a:extLst>
              <a:ext uri="{FF2B5EF4-FFF2-40B4-BE49-F238E27FC236}">
                <a16:creationId xmlns:a16="http://schemas.microsoft.com/office/drawing/2014/main" id="{31477820-7C89-2C03-A282-15469D34B891}"/>
              </a:ext>
            </a:extLst>
          </p:cNvPr>
          <p:cNvSpPr/>
          <p:nvPr/>
        </p:nvSpPr>
        <p:spPr>
          <a:xfrm>
            <a:off x="459734" y="4473917"/>
            <a:ext cx="11252768" cy="1280885"/>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a:t>
            </a: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新しい通信環境・機器を利用した複合的な相談対応（電話会議システムの利用、</a:t>
            </a: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ZOOM</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等の一層の活用など）</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a:t>
            </a: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ボランティア管理システム等の導入によるボランティア制度の管理・運営の合理化</a:t>
            </a:r>
            <a:endParaRPr kumimoji="1" lang="ja-JP" altLang="en-US" sz="1400" b="1" i="0" u="sng" strike="sng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ホームページや</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SNS</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による情報発信体制の整備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スライド番号プレースホルダー 2">
            <a:extLst>
              <a:ext uri="{FF2B5EF4-FFF2-40B4-BE49-F238E27FC236}">
                <a16:creationId xmlns:a16="http://schemas.microsoft.com/office/drawing/2014/main" id="{7474B924-0A42-45E9-9E16-A7B4CDE44459}"/>
              </a:ext>
            </a:extLst>
          </p:cNvPr>
          <p:cNvSpPr>
            <a:spLocks noGrp="1"/>
          </p:cNvSpPr>
          <p:nvPr>
            <p:ph type="sldNum" sz="quarter" idx="12"/>
          </p:nvPr>
        </p:nvSpPr>
        <p:spPr>
          <a:xfrm>
            <a:off x="11745468" y="6482001"/>
            <a:ext cx="470558" cy="375999"/>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1600" b="1" i="0" u="none" strike="noStrike" kern="1200" cap="none" spc="0" normalizeH="0" baseline="0" noProof="0" smtClean="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sz="1600" b="1"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p:txBody>
      </p:sp>
      <p:sp>
        <p:nvSpPr>
          <p:cNvPr id="2" name="正方形/長方形 1">
            <a:extLst>
              <a:ext uri="{FF2B5EF4-FFF2-40B4-BE49-F238E27FC236}">
                <a16:creationId xmlns:a16="http://schemas.microsoft.com/office/drawing/2014/main" id="{C07672B3-1F8D-64E1-4060-034205D3D348}"/>
              </a:ext>
            </a:extLst>
          </p:cNvPr>
          <p:cNvSpPr/>
          <p:nvPr/>
        </p:nvSpPr>
        <p:spPr>
          <a:xfrm>
            <a:off x="436651" y="1416107"/>
            <a:ext cx="11275851" cy="1062275"/>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継続</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施設は当面維持し、必要最低限の維持補修や備品の更新を実施し、入居率を維持</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継続</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物価動向なども勘案し、居室使用料の引上げを行い、収入の増加を図り、財団全体の収支を改善</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継続</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オリオン寮の特色を活かした空き室活用　</a:t>
            </a:r>
            <a:r>
              <a:rPr kumimoji="1" lang="en-US" altLang="ja-JP" sz="1400" b="0" i="0" u="none" strike="noStrike" kern="1200" cap="none" spc="-15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5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ウクライナ避難留学生受入枠は、入居率</a:t>
            </a:r>
            <a:r>
              <a:rPr kumimoji="1" lang="ja-JP" altLang="en-US" sz="1400" b="0" i="0" u="none" strike="noStrike" kern="1200" cap="none" spc="-15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算定の対象</a:t>
            </a:r>
            <a:r>
              <a:rPr kumimoji="1" lang="ja-JP" altLang="en-US" sz="1400" b="0" i="0" u="none" strike="noStrike" kern="1200" cap="none" spc="-15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外とする</a:t>
            </a:r>
          </a:p>
        </p:txBody>
      </p:sp>
      <p:sp>
        <p:nvSpPr>
          <p:cNvPr id="4" name="コンテンツ プレースホルダー 5">
            <a:extLst>
              <a:ext uri="{FF2B5EF4-FFF2-40B4-BE49-F238E27FC236}">
                <a16:creationId xmlns:a16="http://schemas.microsoft.com/office/drawing/2014/main" id="{656A17F0-416E-C2E6-A4DA-414C8D1753A9}"/>
              </a:ext>
            </a:extLst>
          </p:cNvPr>
          <p:cNvSpPr txBox="1">
            <a:spLocks/>
          </p:cNvSpPr>
          <p:nvPr/>
        </p:nvSpPr>
        <p:spPr>
          <a:xfrm>
            <a:off x="446534" y="1018847"/>
            <a:ext cx="11385500" cy="481214"/>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kumimoji="1" sz="17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3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pPr marL="622300" marR="0" lvl="0" indent="-622300" algn="l" defTabSz="457200" rtl="0" eaLnBrk="1" fontAlgn="auto" latinLnBrk="0" hangingPunct="1">
              <a:lnSpc>
                <a:spcPct val="110000"/>
              </a:lnSpc>
              <a:spcBef>
                <a:spcPct val="20000"/>
              </a:spcBef>
              <a:spcAft>
                <a:spcPts val="600"/>
              </a:spcAft>
              <a:buClr>
                <a:srgbClr val="1CADE4"/>
              </a:buClr>
              <a:buSzPct val="92000"/>
              <a:buFont typeface="Wingdings 2" panose="05020102010507070707" pitchFamily="18" charset="2"/>
              <a:buNone/>
              <a:tabLst>
                <a:tab pos="622300" algn="l"/>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概要</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引き続き、大阪府堺留学生会館オリオン寮を管理・運営していく</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とともに、収入の増加を図る</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p:txBody>
      </p:sp>
      <p:sp>
        <p:nvSpPr>
          <p:cNvPr id="5" name="タイトル 1">
            <a:extLst>
              <a:ext uri="{FF2B5EF4-FFF2-40B4-BE49-F238E27FC236}">
                <a16:creationId xmlns:a16="http://schemas.microsoft.com/office/drawing/2014/main" id="{437756B1-0F82-063A-BB87-1F219461C449}"/>
              </a:ext>
            </a:extLst>
          </p:cNvPr>
          <p:cNvSpPr txBox="1">
            <a:spLocks/>
          </p:cNvSpPr>
          <p:nvPr/>
        </p:nvSpPr>
        <p:spPr>
          <a:xfrm>
            <a:off x="359966" y="673536"/>
            <a:ext cx="11029616" cy="481214"/>
          </a:xfrm>
          <a:prstGeom prst="rect">
            <a:avLst/>
          </a:prstGeom>
        </p:spPr>
        <p:txBody>
          <a:bodyPr vert="horz" lIns="91440" tIns="45720" rIns="91440" bIns="45720" rtlCol="0" anchor="ctr" anchorCtr="0">
            <a:normAutofit/>
          </a:bodyPr>
          <a:lstStyle>
            <a:lvl1pPr algn="l" defTabSz="457200" rtl="0" eaLnBrk="1" latinLnBrk="0" hangingPunct="1">
              <a:lnSpc>
                <a:spcPct val="100000"/>
              </a:lnSpc>
              <a:spcBef>
                <a:spcPct val="0"/>
              </a:spcBef>
              <a:buNone/>
              <a:defRPr kumimoji="1" sz="2800" b="1"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tab pos="987425" algn="l"/>
              </a:tabLst>
              <a:defRPr/>
            </a:pPr>
            <a:r>
              <a:rPr kumimoji="1" lang="ja-JP" altLang="en-US" sz="2000" b="1" i="0" u="none" strike="noStrike" kern="1200" cap="all" spc="0" normalizeH="0" baseline="0" noProof="0" dirty="0">
                <a:ln>
                  <a:noFill/>
                </a:ln>
                <a:solidFill>
                  <a:srgbClr val="2683C6"/>
                </a:solidFill>
                <a:effectLst/>
                <a:uLnTx/>
                <a:uFillTx/>
                <a:latin typeface="Meiryo UI" panose="020B0604030504040204" pitchFamily="50" charset="-128"/>
                <a:ea typeface="Meiryo UI" panose="020B0604030504040204" pitchFamily="50" charset="-128"/>
                <a:cs typeface="+mj-cs"/>
              </a:rPr>
              <a:t>（５）留学生会館のさらなる収益確保　</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r>
              <a:rPr kumimoji="1" lang="ja-JP"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一部見直し</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endParaRPr kumimoji="1" lang="ja"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endParaRPr>
          </a:p>
        </p:txBody>
      </p:sp>
      <p:graphicFrame>
        <p:nvGraphicFramePr>
          <p:cNvPr id="7" name="表 6">
            <a:extLst>
              <a:ext uri="{FF2B5EF4-FFF2-40B4-BE49-F238E27FC236}">
                <a16:creationId xmlns:a16="http://schemas.microsoft.com/office/drawing/2014/main" id="{C40FFD92-8B70-35FD-EADA-EE4508F38E13}"/>
              </a:ext>
            </a:extLst>
          </p:cNvPr>
          <p:cNvGraphicFramePr>
            <a:graphicFrameLocks noGrp="1"/>
          </p:cNvGraphicFramePr>
          <p:nvPr>
            <p:extLst>
              <p:ext uri="{D42A27DB-BD31-4B8C-83A1-F6EECF244321}">
                <p14:modId xmlns:p14="http://schemas.microsoft.com/office/powerpoint/2010/main" val="2586664657"/>
              </p:ext>
            </p:extLst>
          </p:nvPr>
        </p:nvGraphicFramePr>
        <p:xfrm>
          <a:off x="438539" y="2524621"/>
          <a:ext cx="11272203" cy="1280160"/>
        </p:xfrm>
        <a:graphic>
          <a:graphicData uri="http://schemas.openxmlformats.org/drawingml/2006/table">
            <a:tbl>
              <a:tblPr firstRow="1" bandRow="1">
                <a:tableStyleId>{5C22544A-7EE6-4342-B048-85BDC9FD1C3A}</a:tableStyleId>
              </a:tblPr>
              <a:tblGrid>
                <a:gridCol w="2623315">
                  <a:extLst>
                    <a:ext uri="{9D8B030D-6E8A-4147-A177-3AD203B41FA5}">
                      <a16:colId xmlns:a16="http://schemas.microsoft.com/office/drawing/2014/main" val="1378922617"/>
                    </a:ext>
                  </a:extLst>
                </a:gridCol>
                <a:gridCol w="844834">
                  <a:extLst>
                    <a:ext uri="{9D8B030D-6E8A-4147-A177-3AD203B41FA5}">
                      <a16:colId xmlns:a16="http://schemas.microsoft.com/office/drawing/2014/main" val="1013933753"/>
                    </a:ext>
                  </a:extLst>
                </a:gridCol>
                <a:gridCol w="844834">
                  <a:extLst>
                    <a:ext uri="{9D8B030D-6E8A-4147-A177-3AD203B41FA5}">
                      <a16:colId xmlns:a16="http://schemas.microsoft.com/office/drawing/2014/main" val="3161378577"/>
                    </a:ext>
                  </a:extLst>
                </a:gridCol>
                <a:gridCol w="844834">
                  <a:extLst>
                    <a:ext uri="{9D8B030D-6E8A-4147-A177-3AD203B41FA5}">
                      <a16:colId xmlns:a16="http://schemas.microsoft.com/office/drawing/2014/main" val="2849101126"/>
                    </a:ext>
                  </a:extLst>
                </a:gridCol>
                <a:gridCol w="844834">
                  <a:extLst>
                    <a:ext uri="{9D8B030D-6E8A-4147-A177-3AD203B41FA5}">
                      <a16:colId xmlns:a16="http://schemas.microsoft.com/office/drawing/2014/main" val="3406087195"/>
                    </a:ext>
                  </a:extLst>
                </a:gridCol>
                <a:gridCol w="844834">
                  <a:extLst>
                    <a:ext uri="{9D8B030D-6E8A-4147-A177-3AD203B41FA5}">
                      <a16:colId xmlns:a16="http://schemas.microsoft.com/office/drawing/2014/main" val="3004969139"/>
                    </a:ext>
                  </a:extLst>
                </a:gridCol>
                <a:gridCol w="844834">
                  <a:extLst>
                    <a:ext uri="{9D8B030D-6E8A-4147-A177-3AD203B41FA5}">
                      <a16:colId xmlns:a16="http://schemas.microsoft.com/office/drawing/2014/main" val="724256420"/>
                    </a:ext>
                  </a:extLst>
                </a:gridCol>
                <a:gridCol w="3579884">
                  <a:extLst>
                    <a:ext uri="{9D8B030D-6E8A-4147-A177-3AD203B41FA5}">
                      <a16:colId xmlns:a16="http://schemas.microsoft.com/office/drawing/2014/main" val="1146024676"/>
                    </a:ext>
                  </a:extLst>
                </a:gridCol>
              </a:tblGrid>
              <a:tr h="353316">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Ｒ６実績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0">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入居率</a:t>
                      </a:r>
                      <a:endParaRPr kumimoji="1" lang="en-US" altLang="ja-JP" sz="1100" b="0" dirty="0">
                        <a:solidFill>
                          <a:schemeClr val="tx1"/>
                        </a:solidFill>
                        <a:latin typeface="Meiryo UI" panose="020B0604030504040204" pitchFamily="50" charset="-128"/>
                        <a:ea typeface="Meiryo UI" panose="020B0604030504040204" pitchFamily="50" charset="-128"/>
                      </a:endParaRPr>
                    </a:p>
                    <a:p>
                      <a:r>
                        <a:rPr kumimoji="1" lang="en-US" altLang="ja-JP" sz="1100" b="0" u="none" spc="-150" dirty="0">
                          <a:solidFill>
                            <a:schemeClr val="tx1"/>
                          </a:solidFill>
                          <a:latin typeface="Meiryo UI" panose="020B0604030504040204" pitchFamily="50" charset="-128"/>
                          <a:ea typeface="Meiryo UI" panose="020B0604030504040204" pitchFamily="50" charset="-128"/>
                        </a:rPr>
                        <a:t>※</a:t>
                      </a:r>
                      <a:r>
                        <a:rPr kumimoji="1" lang="ja-JP" altLang="en-US" sz="1100" b="0" u="none" spc="-150" dirty="0">
                          <a:solidFill>
                            <a:schemeClr val="tx1"/>
                          </a:solidFill>
                          <a:latin typeface="Meiryo UI" panose="020B0604030504040204" pitchFamily="50" charset="-128"/>
                          <a:ea typeface="Meiryo UI" panose="020B0604030504040204" pitchFamily="50" charset="-128"/>
                        </a:rPr>
                        <a:t>ウクライナ避難留学生受入枠を除き算出</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1" lang="en-US" altLang="ja-JP" sz="1100" b="0" dirty="0">
                          <a:solidFill>
                            <a:schemeClr val="tx1"/>
                          </a:solidFill>
                          <a:latin typeface="Meiryo UI" panose="020B0604030504040204" pitchFamily="50" charset="-128"/>
                          <a:ea typeface="Meiryo UI" panose="020B0604030504040204" pitchFamily="50" charset="-128"/>
                        </a:rPr>
                        <a:t>85.8%</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82.8%</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74.6%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85%</a:t>
                      </a:r>
                    </a:p>
                  </a:txBody>
                  <a:tcPr anchor="ctr"/>
                </a:tc>
                <a:tc>
                  <a:txBody>
                    <a:bodyPr/>
                    <a:lstStyle/>
                    <a:p>
                      <a:pPr algn="r"/>
                      <a:r>
                        <a:rPr kumimoji="1" lang="en-US" altLang="ja-JP" sz="1100" b="0" spc="-150" dirty="0">
                          <a:solidFill>
                            <a:schemeClr val="tx1"/>
                          </a:solidFill>
                          <a:latin typeface="Meiryo UI" panose="020B0604030504040204" pitchFamily="50" charset="-128"/>
                          <a:ea typeface="Meiryo UI" panose="020B0604030504040204" pitchFamily="50" charset="-128"/>
                        </a:rPr>
                        <a:t>85%</a:t>
                      </a:r>
                    </a:p>
                  </a:txBody>
                  <a:tcPr anchor="ctr"/>
                </a:tc>
                <a:tc>
                  <a:txBody>
                    <a:bodyPr/>
                    <a:lstStyle/>
                    <a:p>
                      <a:pPr algn="r"/>
                      <a:r>
                        <a:rPr kumimoji="1" lang="en-US" altLang="ja-JP" sz="1100" b="0" spc="-150" dirty="0">
                          <a:solidFill>
                            <a:schemeClr val="tx1"/>
                          </a:solidFill>
                          <a:latin typeface="Meiryo UI" panose="020B0604030504040204" pitchFamily="50" charset="-128"/>
                          <a:ea typeface="Meiryo UI" panose="020B0604030504040204" pitchFamily="50" charset="-128"/>
                        </a:rPr>
                        <a:t>85%</a:t>
                      </a:r>
                    </a:p>
                  </a:txBody>
                  <a:tcPr anchor="ct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Ｒ</a:t>
                      </a:r>
                      <a:r>
                        <a:rPr kumimoji="1" lang="en-US" altLang="ja-JP" sz="1100" b="0" dirty="0">
                          <a:solidFill>
                            <a:schemeClr val="tx1"/>
                          </a:solidFill>
                          <a:latin typeface="Meiryo UI" panose="020B0604030504040204" pitchFamily="50" charset="-128"/>
                          <a:ea typeface="Meiryo UI" panose="020B0604030504040204" pitchFamily="50" charset="-128"/>
                        </a:rPr>
                        <a:t>8</a:t>
                      </a:r>
                      <a:r>
                        <a:rPr kumimoji="1" lang="ja-JP" altLang="en-US" sz="1100" b="0" dirty="0">
                          <a:solidFill>
                            <a:schemeClr val="tx1"/>
                          </a:solidFill>
                          <a:latin typeface="Meiryo UI" panose="020B0604030504040204" pitchFamily="50" charset="-128"/>
                          <a:ea typeface="Meiryo UI" panose="020B0604030504040204" pitchFamily="50" charset="-128"/>
                        </a:rPr>
                        <a:t>、</a:t>
                      </a:r>
                      <a:r>
                        <a:rPr kumimoji="1" lang="en-US" altLang="ja-JP" sz="1100" b="0" dirty="0">
                          <a:solidFill>
                            <a:schemeClr val="tx1"/>
                          </a:solidFill>
                          <a:latin typeface="Meiryo UI" panose="020B0604030504040204" pitchFamily="50" charset="-128"/>
                          <a:ea typeface="Meiryo UI" panose="020B0604030504040204" pitchFamily="50" charset="-128"/>
                        </a:rPr>
                        <a:t>R9</a:t>
                      </a:r>
                      <a:r>
                        <a:rPr kumimoji="1" lang="ja-JP" altLang="en-US" sz="1100" b="0" dirty="0">
                          <a:solidFill>
                            <a:schemeClr val="tx1"/>
                          </a:solidFill>
                          <a:latin typeface="Meiryo UI" panose="020B0604030504040204" pitchFamily="50" charset="-128"/>
                          <a:ea typeface="Meiryo UI" panose="020B0604030504040204" pitchFamily="50" charset="-128"/>
                        </a:rPr>
                        <a:t>ともに期初設定した経営目標</a:t>
                      </a:r>
                      <a:r>
                        <a:rPr kumimoji="1" lang="en-US" altLang="ja-JP" sz="1100" b="0" dirty="0">
                          <a:solidFill>
                            <a:schemeClr val="tx1"/>
                          </a:solidFill>
                          <a:latin typeface="Meiryo UI" panose="020B0604030504040204" pitchFamily="50" charset="-128"/>
                          <a:ea typeface="Meiryo UI" panose="020B0604030504040204" pitchFamily="50" charset="-128"/>
                        </a:rPr>
                        <a:t>85%</a:t>
                      </a:r>
                      <a:r>
                        <a:rPr kumimoji="1" lang="ja-JP" altLang="en-US" sz="1100" b="0" dirty="0">
                          <a:solidFill>
                            <a:schemeClr val="tx1"/>
                          </a:solidFill>
                          <a:latin typeface="Meiryo UI" panose="020B0604030504040204" pitchFamily="50" charset="-128"/>
                          <a:ea typeface="Meiryo UI" panose="020B0604030504040204" pitchFamily="50" charset="-128"/>
                        </a:rPr>
                        <a:t>を維持</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251109453"/>
                  </a:ext>
                </a:extLst>
              </a:tr>
              <a:tr h="0">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（参考）入居率</a:t>
                      </a:r>
                      <a:endParaRPr kumimoji="1" lang="en-US" altLang="ja-JP" sz="1100" b="0" dirty="0">
                        <a:solidFill>
                          <a:schemeClr val="tx1"/>
                        </a:solidFill>
                        <a:latin typeface="Meiryo UI" panose="020B0604030504040204" pitchFamily="50" charset="-128"/>
                        <a:ea typeface="Meiryo UI" panose="020B0604030504040204" pitchFamily="50" charset="-128"/>
                      </a:endParaRPr>
                    </a:p>
                    <a:p>
                      <a:r>
                        <a:rPr kumimoji="1" lang="en-US" altLang="ja-JP" sz="1100" b="0" u="none" spc="-150" dirty="0">
                          <a:solidFill>
                            <a:schemeClr val="tx1"/>
                          </a:solidFill>
                          <a:latin typeface="Meiryo UI" panose="020B0604030504040204" pitchFamily="50" charset="-128"/>
                          <a:ea typeface="Meiryo UI" panose="020B0604030504040204" pitchFamily="50" charset="-128"/>
                        </a:rPr>
                        <a:t>※</a:t>
                      </a:r>
                      <a:r>
                        <a:rPr kumimoji="1" lang="ja-JP" altLang="en-US" sz="1100" b="0" u="none" spc="-150" dirty="0">
                          <a:solidFill>
                            <a:schemeClr val="tx1"/>
                          </a:solidFill>
                          <a:latin typeface="Meiryo UI" panose="020B0604030504040204" pitchFamily="50" charset="-128"/>
                          <a:ea typeface="Meiryo UI" panose="020B0604030504040204" pitchFamily="50" charset="-128"/>
                        </a:rPr>
                        <a:t>ウクライナ避難留学生受入枠を含めて算出</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82.0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ja-JP" altLang="en-US" sz="1100" b="0" i="0" u="none" strike="noStrike" spc="-150"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100" b="0" dirty="0">
                          <a:solidFill>
                            <a:schemeClr val="tx1"/>
                          </a:solidFill>
                          <a:latin typeface="Meiryo UI" panose="020B0604030504040204" pitchFamily="50" charset="-128"/>
                          <a:ea typeface="Meiryo UI" panose="020B0604030504040204" pitchFamily="50" charset="-128"/>
                        </a:rPr>
                        <a:t>79.9%</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1100" b="0" dirty="0">
                          <a:solidFill>
                            <a:schemeClr val="tx1"/>
                          </a:solidFill>
                          <a:latin typeface="Meiryo UI" panose="020B0604030504040204" pitchFamily="50" charset="-128"/>
                          <a:ea typeface="Meiryo UI" panose="020B0604030504040204" pitchFamily="50" charset="-128"/>
                        </a:rPr>
                        <a:t>74.6%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ー</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ja-JP" altLang="en-US" sz="1100" b="0" spc="-150" dirty="0">
                          <a:solidFill>
                            <a:schemeClr val="tx1"/>
                          </a:solidFill>
                          <a:latin typeface="Meiryo UI" panose="020B0604030504040204" pitchFamily="50" charset="-128"/>
                          <a:ea typeface="Meiryo UI" panose="020B0604030504040204" pitchFamily="50" charset="-128"/>
                        </a:rPr>
                        <a:t>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ja-JP" altLang="en-US" sz="1100" b="0" spc="-150" dirty="0">
                          <a:solidFill>
                            <a:schemeClr val="tx1"/>
                          </a:solidFill>
                          <a:latin typeface="Meiryo UI" panose="020B0604030504040204" pitchFamily="50" charset="-128"/>
                          <a:ea typeface="Meiryo UI" panose="020B0604030504040204" pitchFamily="50" charset="-128"/>
                        </a:rPr>
                        <a:t>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en-US" altLang="ja-JP" sz="1100" b="0" u="none" spc="-1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78544459"/>
                  </a:ext>
                </a:extLst>
              </a:tr>
            </a:tbl>
          </a:graphicData>
        </a:graphic>
      </p:graphicFrame>
      <p:graphicFrame>
        <p:nvGraphicFramePr>
          <p:cNvPr id="9" name="表 8">
            <a:extLst>
              <a:ext uri="{FF2B5EF4-FFF2-40B4-BE49-F238E27FC236}">
                <a16:creationId xmlns:a16="http://schemas.microsoft.com/office/drawing/2014/main" id="{89DA5568-853F-8394-21CC-41E7BFAE87C1}"/>
              </a:ext>
            </a:extLst>
          </p:cNvPr>
          <p:cNvGraphicFramePr>
            <a:graphicFrameLocks noGrp="1"/>
          </p:cNvGraphicFramePr>
          <p:nvPr>
            <p:extLst>
              <p:ext uri="{D42A27DB-BD31-4B8C-83A1-F6EECF244321}">
                <p14:modId xmlns:p14="http://schemas.microsoft.com/office/powerpoint/2010/main" val="1227491656"/>
              </p:ext>
            </p:extLst>
          </p:nvPr>
        </p:nvGraphicFramePr>
        <p:xfrm>
          <a:off x="446533" y="5790866"/>
          <a:ext cx="11381969" cy="853440"/>
        </p:xfrm>
        <a:graphic>
          <a:graphicData uri="http://schemas.openxmlformats.org/drawingml/2006/table">
            <a:tbl>
              <a:tblPr firstRow="1" bandRow="1">
                <a:tableStyleId>{5C22544A-7EE6-4342-B048-85BDC9FD1C3A}</a:tableStyleId>
              </a:tblPr>
              <a:tblGrid>
                <a:gridCol w="2643031">
                  <a:extLst>
                    <a:ext uri="{9D8B030D-6E8A-4147-A177-3AD203B41FA5}">
                      <a16:colId xmlns:a16="http://schemas.microsoft.com/office/drawing/2014/main" val="1378922617"/>
                    </a:ext>
                  </a:extLst>
                </a:gridCol>
                <a:gridCol w="843481">
                  <a:extLst>
                    <a:ext uri="{9D8B030D-6E8A-4147-A177-3AD203B41FA5}">
                      <a16:colId xmlns:a16="http://schemas.microsoft.com/office/drawing/2014/main" val="1013933753"/>
                    </a:ext>
                  </a:extLst>
                </a:gridCol>
                <a:gridCol w="843481">
                  <a:extLst>
                    <a:ext uri="{9D8B030D-6E8A-4147-A177-3AD203B41FA5}">
                      <a16:colId xmlns:a16="http://schemas.microsoft.com/office/drawing/2014/main" val="3161378577"/>
                    </a:ext>
                  </a:extLst>
                </a:gridCol>
                <a:gridCol w="843481">
                  <a:extLst>
                    <a:ext uri="{9D8B030D-6E8A-4147-A177-3AD203B41FA5}">
                      <a16:colId xmlns:a16="http://schemas.microsoft.com/office/drawing/2014/main" val="2849101126"/>
                    </a:ext>
                  </a:extLst>
                </a:gridCol>
                <a:gridCol w="843481">
                  <a:extLst>
                    <a:ext uri="{9D8B030D-6E8A-4147-A177-3AD203B41FA5}">
                      <a16:colId xmlns:a16="http://schemas.microsoft.com/office/drawing/2014/main" val="3406087195"/>
                    </a:ext>
                  </a:extLst>
                </a:gridCol>
                <a:gridCol w="843481">
                  <a:extLst>
                    <a:ext uri="{9D8B030D-6E8A-4147-A177-3AD203B41FA5}">
                      <a16:colId xmlns:a16="http://schemas.microsoft.com/office/drawing/2014/main" val="3004969139"/>
                    </a:ext>
                  </a:extLst>
                </a:gridCol>
                <a:gridCol w="843481">
                  <a:extLst>
                    <a:ext uri="{9D8B030D-6E8A-4147-A177-3AD203B41FA5}">
                      <a16:colId xmlns:a16="http://schemas.microsoft.com/office/drawing/2014/main" val="724256420"/>
                    </a:ext>
                  </a:extLst>
                </a:gridCol>
                <a:gridCol w="3678052">
                  <a:extLst>
                    <a:ext uri="{9D8B030D-6E8A-4147-A177-3AD203B41FA5}">
                      <a16:colId xmlns:a16="http://schemas.microsoft.com/office/drawing/2014/main" val="1146024676"/>
                    </a:ext>
                  </a:extLst>
                </a:gridCol>
              </a:tblGrid>
              <a:tr h="39486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Ｒ６実績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281374">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電話会議システムの整備、ボランティア管理システムの導入、ホームページの再構築</a:t>
                      </a:r>
                    </a:p>
                  </a:txBody>
                  <a:tcPr/>
                </a:tc>
                <a:tc>
                  <a:txBody>
                    <a:bodyPr/>
                    <a:lstStyle/>
                    <a:p>
                      <a:pPr algn="ct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gridSpan="5">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上記の取組みを実施</a:t>
                      </a:r>
                    </a:p>
                  </a:txBody>
                  <a:tcPr/>
                </a:tc>
                <a:tc hMerge="1">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0.8%</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hMerge="1">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0.8%</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hMerge="1">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0.8%</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hMerge="1">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0.8%</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R5</a:t>
                      </a:r>
                      <a:r>
                        <a:rPr kumimoji="1" lang="ja-JP" altLang="en-US" sz="1100" b="0" dirty="0">
                          <a:solidFill>
                            <a:schemeClr val="tx1"/>
                          </a:solidFill>
                          <a:latin typeface="Meiryo UI" panose="020B0604030504040204" pitchFamily="50" charset="-128"/>
                          <a:ea typeface="Meiryo UI" panose="020B0604030504040204" pitchFamily="50" charset="-128"/>
                        </a:rPr>
                        <a:t>：電話会議システム導入、</a:t>
                      </a:r>
                      <a:r>
                        <a:rPr kumimoji="1" lang="en-US" altLang="ja-JP" sz="1100" b="0" dirty="0">
                          <a:solidFill>
                            <a:schemeClr val="tx1"/>
                          </a:solidFill>
                          <a:latin typeface="Meiryo UI" panose="020B0604030504040204" pitchFamily="50" charset="-128"/>
                          <a:ea typeface="Meiryo UI" panose="020B0604030504040204" pitchFamily="50" charset="-128"/>
                        </a:rPr>
                        <a:t>R6</a:t>
                      </a:r>
                      <a:r>
                        <a:rPr kumimoji="1" lang="ja-JP" altLang="en-US" sz="1100" b="0" dirty="0">
                          <a:solidFill>
                            <a:schemeClr val="tx1"/>
                          </a:solidFill>
                          <a:latin typeface="Meiryo UI" panose="020B0604030504040204" pitchFamily="50" charset="-128"/>
                          <a:ea typeface="Meiryo UI" panose="020B0604030504040204" pitchFamily="50" charset="-128"/>
                        </a:rPr>
                        <a:t>：ホームページリニューアル、</a:t>
                      </a:r>
                      <a:r>
                        <a:rPr kumimoji="1" lang="en-US" altLang="ja-JP" sz="1100" b="0" dirty="0">
                          <a:solidFill>
                            <a:schemeClr val="tx1"/>
                          </a:solidFill>
                          <a:latin typeface="Meiryo UI" panose="020B0604030504040204" pitchFamily="50" charset="-128"/>
                          <a:ea typeface="Meiryo UI" panose="020B0604030504040204" pitchFamily="50" charset="-128"/>
                        </a:rPr>
                        <a:t>R7</a:t>
                      </a:r>
                      <a:r>
                        <a:rPr kumimoji="1" lang="ja-JP" altLang="en-US" sz="1100" b="0" dirty="0">
                          <a:solidFill>
                            <a:schemeClr val="tx1"/>
                          </a:solidFill>
                          <a:latin typeface="Meiryo UI" panose="020B0604030504040204" pitchFamily="50" charset="-128"/>
                          <a:ea typeface="Meiryo UI" panose="020B0604030504040204" pitchFamily="50" charset="-128"/>
                        </a:rPr>
                        <a:t>：執務室内ネットワークシステムリプレイス</a:t>
                      </a:r>
                    </a:p>
                  </a:txBody>
                  <a:tcPr/>
                </a:tc>
                <a:extLst>
                  <a:ext uri="{0D108BD9-81ED-4DB2-BD59-A6C34878D82A}">
                    <a16:rowId xmlns:a16="http://schemas.microsoft.com/office/drawing/2014/main" val="1824752245"/>
                  </a:ext>
                </a:extLst>
              </a:tr>
            </a:tbl>
          </a:graphicData>
        </a:graphic>
      </p:graphicFrame>
      <p:pic>
        <p:nvPicPr>
          <p:cNvPr id="13" name="図 12">
            <a:extLst>
              <a:ext uri="{FF2B5EF4-FFF2-40B4-BE49-F238E27FC236}">
                <a16:creationId xmlns:a16="http://schemas.microsoft.com/office/drawing/2014/main" id="{D968696C-8826-4EBF-88FD-20B4452827B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117559" y="1194705"/>
            <a:ext cx="1548185" cy="1161139"/>
          </a:xfrm>
          <a:prstGeom prst="rect">
            <a:avLst/>
          </a:prstGeom>
        </p:spPr>
      </p:pic>
      <p:pic>
        <p:nvPicPr>
          <p:cNvPr id="14" name="図 1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21127" y="4246216"/>
            <a:ext cx="1444506" cy="1449337"/>
          </a:xfrm>
          <a:prstGeom prst="rect">
            <a:avLst/>
          </a:prstGeom>
        </p:spPr>
      </p:pic>
      <p:sp>
        <p:nvSpPr>
          <p:cNvPr id="15" name="テキスト ボックス 14">
            <a:extLst>
              <a:ext uri="{FF2B5EF4-FFF2-40B4-BE49-F238E27FC236}">
                <a16:creationId xmlns:a16="http://schemas.microsoft.com/office/drawing/2014/main" id="{BA734262-89F8-C541-E085-5F3CE49E8FB3}"/>
              </a:ext>
            </a:extLst>
          </p:cNvPr>
          <p:cNvSpPr txBox="1"/>
          <p:nvPr/>
        </p:nvSpPr>
        <p:spPr>
          <a:xfrm>
            <a:off x="459734" y="44970"/>
            <a:ext cx="4932761" cy="400110"/>
          </a:xfrm>
          <a:prstGeom prst="rect">
            <a:avLst/>
          </a:prstGeom>
          <a:noFill/>
        </p:spPr>
        <p:txBody>
          <a:bodyPr wrap="non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中期経営計画</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R9</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取組内容</a:t>
            </a:r>
            <a:endParaRPr kumimoji="1"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94906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1814957930"/>
              </p:ext>
            </p:extLst>
          </p:nvPr>
        </p:nvGraphicFramePr>
        <p:xfrm>
          <a:off x="437886" y="793175"/>
          <a:ext cx="10972577" cy="6021273"/>
        </p:xfrm>
        <a:graphic>
          <a:graphicData uri="http://schemas.openxmlformats.org/drawingml/2006/table">
            <a:tbl>
              <a:tblPr/>
              <a:tblGrid>
                <a:gridCol w="446828">
                  <a:extLst>
                    <a:ext uri="{9D8B030D-6E8A-4147-A177-3AD203B41FA5}">
                      <a16:colId xmlns:a16="http://schemas.microsoft.com/office/drawing/2014/main" val="222449568"/>
                    </a:ext>
                  </a:extLst>
                </a:gridCol>
                <a:gridCol w="2063760">
                  <a:extLst>
                    <a:ext uri="{9D8B030D-6E8A-4147-A177-3AD203B41FA5}">
                      <a16:colId xmlns:a16="http://schemas.microsoft.com/office/drawing/2014/main" val="4125020003"/>
                    </a:ext>
                  </a:extLst>
                </a:gridCol>
                <a:gridCol w="208242">
                  <a:extLst>
                    <a:ext uri="{9D8B030D-6E8A-4147-A177-3AD203B41FA5}">
                      <a16:colId xmlns:a16="http://schemas.microsoft.com/office/drawing/2014/main" val="2475650559"/>
                    </a:ext>
                  </a:extLst>
                </a:gridCol>
                <a:gridCol w="2590808">
                  <a:extLst>
                    <a:ext uri="{9D8B030D-6E8A-4147-A177-3AD203B41FA5}">
                      <a16:colId xmlns:a16="http://schemas.microsoft.com/office/drawing/2014/main" val="3661494538"/>
                    </a:ext>
                  </a:extLst>
                </a:gridCol>
                <a:gridCol w="560853">
                  <a:extLst>
                    <a:ext uri="{9D8B030D-6E8A-4147-A177-3AD203B41FA5}">
                      <a16:colId xmlns:a16="http://schemas.microsoft.com/office/drawing/2014/main" val="809843210"/>
                    </a:ext>
                  </a:extLst>
                </a:gridCol>
                <a:gridCol w="560853">
                  <a:extLst>
                    <a:ext uri="{9D8B030D-6E8A-4147-A177-3AD203B41FA5}">
                      <a16:colId xmlns:a16="http://schemas.microsoft.com/office/drawing/2014/main" val="2077687696"/>
                    </a:ext>
                  </a:extLst>
                </a:gridCol>
                <a:gridCol w="560853">
                  <a:extLst>
                    <a:ext uri="{9D8B030D-6E8A-4147-A177-3AD203B41FA5}">
                      <a16:colId xmlns:a16="http://schemas.microsoft.com/office/drawing/2014/main" val="2362890071"/>
                    </a:ext>
                  </a:extLst>
                </a:gridCol>
                <a:gridCol w="560853">
                  <a:extLst>
                    <a:ext uri="{9D8B030D-6E8A-4147-A177-3AD203B41FA5}">
                      <a16:colId xmlns:a16="http://schemas.microsoft.com/office/drawing/2014/main" val="136147912"/>
                    </a:ext>
                  </a:extLst>
                </a:gridCol>
                <a:gridCol w="560853">
                  <a:extLst>
                    <a:ext uri="{9D8B030D-6E8A-4147-A177-3AD203B41FA5}">
                      <a16:colId xmlns:a16="http://schemas.microsoft.com/office/drawing/2014/main" val="3366571422"/>
                    </a:ext>
                  </a:extLst>
                </a:gridCol>
                <a:gridCol w="560853">
                  <a:extLst>
                    <a:ext uri="{9D8B030D-6E8A-4147-A177-3AD203B41FA5}">
                      <a16:colId xmlns:a16="http://schemas.microsoft.com/office/drawing/2014/main" val="2374725145"/>
                    </a:ext>
                  </a:extLst>
                </a:gridCol>
                <a:gridCol w="2297821">
                  <a:extLst>
                    <a:ext uri="{9D8B030D-6E8A-4147-A177-3AD203B41FA5}">
                      <a16:colId xmlns:a16="http://schemas.microsoft.com/office/drawing/2014/main" val="2402213109"/>
                    </a:ext>
                  </a:extLst>
                </a:gridCol>
              </a:tblGrid>
              <a:tr h="151137">
                <a:tc rowSpan="2">
                  <a:txBody>
                    <a:bodyPr/>
                    <a:lstStyle/>
                    <a:p>
                      <a:pPr algn="ctr" rtl="0" fontAlgn="ctr"/>
                      <a:r>
                        <a:rPr lang="ja-JP" altLang="en-US" sz="1000" b="0" i="0" u="none" strike="noStrike" dirty="0">
                          <a:solidFill>
                            <a:schemeClr val="bg1"/>
                          </a:solidFill>
                          <a:effectLst/>
                          <a:latin typeface="Meiryo UI" panose="020B0604030504040204" pitchFamily="50" charset="-128"/>
                          <a:ea typeface="Meiryo UI" panose="020B060403050404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a:txBody>
                    <a:bodyPr/>
                    <a:lstStyle/>
                    <a:p>
                      <a:pPr algn="ctr" rtl="0" fontAlgn="ctr"/>
                      <a:r>
                        <a:rPr lang="ja-JP" altLang="en-US" sz="1000" b="0" i="0" u="none" strike="noStrike" dirty="0">
                          <a:solidFill>
                            <a:schemeClr val="bg1"/>
                          </a:solidFill>
                          <a:effectLst/>
                          <a:latin typeface="Meiryo UI" panose="020B0604030504040204" pitchFamily="50" charset="-128"/>
                          <a:ea typeface="Meiryo UI" panose="020B0604030504040204" pitchFamily="50" charset="-128"/>
                        </a:rPr>
                        <a:t>事業項目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a:txBody>
                    <a:bodyPr/>
                    <a:lstStyle/>
                    <a:p>
                      <a:pPr algn="ctr" rtl="0" fontAlgn="ctr"/>
                      <a:endParaRPr lang="en-US" altLang="ja-JP" sz="10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a:txBody>
                    <a:bodyPr/>
                    <a:lstStyle/>
                    <a:p>
                      <a:pPr algn="ctr" rtl="0" fontAlgn="ctr"/>
                      <a:r>
                        <a:rPr lang="zh-TW" altLang="en-US" sz="1000" b="0" i="0" u="none" strike="noStrike" dirty="0">
                          <a:solidFill>
                            <a:schemeClr val="bg1"/>
                          </a:solidFill>
                          <a:effectLst/>
                          <a:latin typeface="Meiryo UI" panose="020B0604030504040204" pitchFamily="50" charset="-128"/>
                          <a:ea typeface="Meiryo UI" panose="020B0604030504040204" pitchFamily="50" charset="-128"/>
                        </a:rPr>
                        <a:t>具体的取組事項</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rtl="0" fontAlgn="ctr"/>
                      <a:r>
                        <a:rPr lang="en-US" sz="1000" b="0" i="0" u="none" strike="noStrike" spc="-150" dirty="0">
                          <a:solidFill>
                            <a:schemeClr val="bg1"/>
                          </a:solidFill>
                          <a:effectLst/>
                          <a:latin typeface="Meiryo UI" panose="020B0604030504040204" pitchFamily="50" charset="-128"/>
                          <a:ea typeface="Meiryo UI" panose="020B0604030504040204" pitchFamily="50" charset="-128"/>
                        </a:rPr>
                        <a:t>Ｒ５</a:t>
                      </a:r>
                      <a:r>
                        <a:rPr lang="ja-JP" altLang="en-US" sz="1000" b="0" i="0" u="none" strike="noStrike" spc="-150" dirty="0">
                          <a:solidFill>
                            <a:schemeClr val="bg1"/>
                          </a:solidFill>
                          <a:effectLst/>
                          <a:latin typeface="Meiryo UI" panose="020B0604030504040204" pitchFamily="50" charset="-128"/>
                          <a:ea typeface="Meiryo UI" panose="020B0604030504040204" pitchFamily="50" charset="-128"/>
                        </a:rPr>
                        <a:t>実績</a:t>
                      </a:r>
                      <a:endParaRPr lang="en-US" sz="1000" b="0" i="0" u="none" strike="noStrike" spc="-150" dirty="0">
                        <a:solidFill>
                          <a:schemeClr val="bg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ctr"/>
                      <a:r>
                        <a:rPr lang="en-US" sz="1000" b="0" i="0" u="none" strike="noStrike" spc="-150" dirty="0">
                          <a:solidFill>
                            <a:schemeClr val="bg1"/>
                          </a:solidFill>
                          <a:effectLst/>
                          <a:latin typeface="Meiryo UI" panose="020B0604030504040204" pitchFamily="50" charset="-128"/>
                          <a:ea typeface="Meiryo UI" panose="020B0604030504040204" pitchFamily="50" charset="-128"/>
                        </a:rPr>
                        <a:t>Ｒ６</a:t>
                      </a:r>
                      <a:r>
                        <a:rPr lang="ja-JP" altLang="en-US" sz="1000" b="0" i="0" u="none" strike="noStrike" spc="-150" dirty="0">
                          <a:solidFill>
                            <a:schemeClr val="bg1"/>
                          </a:solidFill>
                          <a:effectLst/>
                          <a:latin typeface="Meiryo UI" panose="020B0604030504040204" pitchFamily="50" charset="-128"/>
                          <a:ea typeface="Meiryo UI" panose="020B0604030504040204" pitchFamily="50" charset="-128"/>
                        </a:rPr>
                        <a:t>実績</a:t>
                      </a:r>
                      <a:endParaRPr lang="en-US" sz="1000" b="0" i="0" u="none" strike="noStrike" spc="-150" dirty="0">
                        <a:solidFill>
                          <a:schemeClr val="bg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ctr"/>
                      <a:r>
                        <a:rPr lang="en-US" sz="1000" b="0" i="0" u="none" strike="noStrike" spc="-150" dirty="0">
                          <a:solidFill>
                            <a:schemeClr val="bg1"/>
                          </a:solidFill>
                          <a:effectLst/>
                          <a:latin typeface="Meiryo UI" panose="020B0604030504040204" pitchFamily="50" charset="-128"/>
                          <a:ea typeface="Meiryo UI" panose="020B0604030504040204" pitchFamily="50" charset="-128"/>
                        </a:rPr>
                        <a:t>Ｒ７</a:t>
                      </a:r>
                      <a:r>
                        <a:rPr lang="ja-JP" altLang="en-US" sz="1000" b="0" i="0" u="none" strike="noStrike" spc="-150" dirty="0">
                          <a:solidFill>
                            <a:schemeClr val="bg1"/>
                          </a:solidFill>
                          <a:effectLst/>
                          <a:latin typeface="Meiryo UI" panose="020B0604030504040204" pitchFamily="50" charset="-128"/>
                          <a:ea typeface="Meiryo UI" panose="020B0604030504040204" pitchFamily="50" charset="-128"/>
                        </a:rPr>
                        <a:t>見込</a:t>
                      </a:r>
                      <a:endParaRPr lang="en-US" sz="1000" b="0" i="0" u="none" strike="noStrike" spc="-150" dirty="0">
                        <a:solidFill>
                          <a:schemeClr val="bg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ctr"/>
                      <a:r>
                        <a:rPr lang="en-US" sz="1000" b="0" i="0" u="none" strike="noStrike" dirty="0">
                          <a:solidFill>
                            <a:schemeClr val="bg1"/>
                          </a:solidFill>
                          <a:effectLst/>
                          <a:latin typeface="Meiryo UI" panose="020B0604030504040204" pitchFamily="50" charset="-128"/>
                          <a:ea typeface="Meiryo UI" panose="020B0604030504040204" pitchFamily="50" charset="-128"/>
                        </a:rPr>
                        <a:t>Ｒ８</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ctr"/>
                      <a:r>
                        <a:rPr lang="en-US" sz="1000" b="0" i="0" u="none" strike="noStrike" dirty="0">
                          <a:solidFill>
                            <a:schemeClr val="bg1"/>
                          </a:solidFill>
                          <a:effectLst/>
                          <a:latin typeface="Meiryo UI" panose="020B0604030504040204" pitchFamily="50" charset="-128"/>
                          <a:ea typeface="Meiryo UI" panose="020B0604030504040204" pitchFamily="50" charset="-128"/>
                        </a:rPr>
                        <a:t>Ｒ９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rowSpan="2">
                  <a:txBody>
                    <a:bodyPr/>
                    <a:lstStyle/>
                    <a:p>
                      <a:pPr algn="ctr" rtl="0" fontAlgn="ctr"/>
                      <a:r>
                        <a:rPr lang="en-US" altLang="ja-JP" sz="1000" b="0" i="0" u="none" strike="noStrike" dirty="0">
                          <a:solidFill>
                            <a:schemeClr val="bg1"/>
                          </a:solidFill>
                          <a:effectLst/>
                          <a:latin typeface="Meiryo UI" panose="020B0604030504040204" pitchFamily="50" charset="-128"/>
                          <a:ea typeface="Meiryo UI" panose="020B0604030504040204" pitchFamily="50" charset="-128"/>
                        </a:rPr>
                        <a:t>R4</a:t>
                      </a:r>
                      <a:r>
                        <a:rPr lang="ja-JP" altLang="en-US" sz="1000" b="0" i="0" u="none" strike="noStrike" dirty="0">
                          <a:solidFill>
                            <a:schemeClr val="bg1"/>
                          </a:solidFill>
                          <a:effectLst/>
                          <a:latin typeface="Meiryo UI" panose="020B0604030504040204" pitchFamily="50" charset="-128"/>
                          <a:ea typeface="Meiryo UI" panose="020B0604030504040204" pitchFamily="50" charset="-128"/>
                        </a:rPr>
                        <a:t>実績（</a:t>
                      </a:r>
                      <a:r>
                        <a:rPr lang="en-US" altLang="ja-JP" sz="1000" b="0" i="0" u="none" strike="noStrike" dirty="0">
                          <a:solidFill>
                            <a:schemeClr val="bg1"/>
                          </a:solidFill>
                          <a:effectLst/>
                          <a:latin typeface="Meiryo UI" panose="020B0604030504040204" pitchFamily="50" charset="-128"/>
                          <a:ea typeface="Meiryo UI" panose="020B0604030504040204" pitchFamily="50" charset="-128"/>
                        </a:rPr>
                        <a:t>2022</a:t>
                      </a:r>
                      <a:r>
                        <a:rPr lang="ja-JP" altLang="en-US" sz="1000" b="0" i="0" u="none" strike="noStrike" dirty="0">
                          <a:solidFill>
                            <a:schemeClr val="bg1"/>
                          </a:solidFill>
                          <a:effectLst/>
                          <a:latin typeface="Meiryo UI" panose="020B0604030504040204" pitchFamily="50" charset="-128"/>
                          <a:ea typeface="Meiryo UI" panose="020B0604030504040204" pitchFamily="50" charset="-128"/>
                        </a:rPr>
                        <a:t>）</a:t>
                      </a:r>
                      <a:endParaRPr lang="en-US" altLang="ja-JP" sz="1000" b="0"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a:txBody>
                    <a:bodyPr/>
                    <a:lstStyle/>
                    <a:p>
                      <a:pPr algn="ctr" rtl="0" fontAlgn="ctr"/>
                      <a:r>
                        <a:rPr lang="ja-JP" altLang="en-US" sz="1000" b="0" i="0" u="none" strike="noStrike" dirty="0">
                          <a:solidFill>
                            <a:schemeClr val="bg1"/>
                          </a:solidFill>
                          <a:effectLst/>
                          <a:latin typeface="Meiryo UI" panose="020B0604030504040204" pitchFamily="50" charset="-128"/>
                          <a:ea typeface="Meiryo UI" panose="020B0604030504040204" pitchFamily="50" charset="-128"/>
                        </a:rPr>
                        <a:t>備考</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11768678"/>
                  </a:ext>
                </a:extLst>
              </a:tr>
              <a:tr h="3022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rtl="0" fontAlgn="ctr"/>
                      <a:r>
                        <a:rPr lang="en-US" altLang="ja-JP" sz="1000" b="0" i="0" u="none" strike="noStrike" dirty="0">
                          <a:solidFill>
                            <a:schemeClr val="bg1"/>
                          </a:solidFill>
                          <a:effectLst/>
                          <a:latin typeface="Meiryo UI" panose="020B0604030504040204" pitchFamily="50" charset="-128"/>
                          <a:ea typeface="Meiryo UI" panose="020B0604030504040204" pitchFamily="50" charset="-128"/>
                        </a:rPr>
                        <a:t>(2023)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rtl="0" fontAlgn="ctr"/>
                      <a:r>
                        <a:rPr lang="en-US" altLang="ja-JP" sz="1000" b="0" i="0" u="none" strike="noStrike" dirty="0">
                          <a:solidFill>
                            <a:schemeClr val="bg1"/>
                          </a:solidFill>
                          <a:effectLst/>
                          <a:latin typeface="Meiryo UI" panose="020B0604030504040204" pitchFamily="50" charset="-128"/>
                          <a:ea typeface="Meiryo UI" panose="020B0604030504040204" pitchFamily="50" charset="-128"/>
                        </a:rPr>
                        <a:t>(2024)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rtl="0" fontAlgn="ctr"/>
                      <a:r>
                        <a:rPr lang="en-US" altLang="ja-JP" sz="1000" b="0" i="0" u="none" strike="noStrike" dirty="0">
                          <a:solidFill>
                            <a:schemeClr val="bg1"/>
                          </a:solidFill>
                          <a:effectLst/>
                          <a:latin typeface="Meiryo UI" panose="020B0604030504040204" pitchFamily="50" charset="-128"/>
                          <a:ea typeface="Meiryo UI" panose="020B0604030504040204" pitchFamily="50" charset="-128"/>
                        </a:rPr>
                        <a:t>(2025)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rtl="0" fontAlgn="ctr"/>
                      <a:r>
                        <a:rPr lang="en-US" altLang="ja-JP" sz="1000" b="0" i="0" u="none" strike="noStrike" dirty="0">
                          <a:solidFill>
                            <a:schemeClr val="bg1"/>
                          </a:solidFill>
                          <a:effectLst/>
                          <a:latin typeface="Meiryo UI" panose="020B0604030504040204" pitchFamily="50" charset="-128"/>
                          <a:ea typeface="Meiryo UI" panose="020B0604030504040204" pitchFamily="50" charset="-128"/>
                        </a:rPr>
                        <a:t>(2026)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rtl="0" fontAlgn="ctr"/>
                      <a:r>
                        <a:rPr lang="en-US" altLang="ja-JP" sz="1000" b="0" i="0" u="none" strike="noStrike" dirty="0">
                          <a:solidFill>
                            <a:schemeClr val="bg1"/>
                          </a:solidFill>
                          <a:effectLst/>
                          <a:latin typeface="Meiryo UI" panose="020B0604030504040204" pitchFamily="50" charset="-128"/>
                          <a:ea typeface="Meiryo UI" panose="020B0604030504040204" pitchFamily="50" charset="-128"/>
                        </a:rPr>
                        <a:t>(2027)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802589496"/>
                  </a:ext>
                </a:extLst>
              </a:tr>
              <a:tr h="151137">
                <a:tc rowSpan="7">
                  <a:txBody>
                    <a:bodyPr/>
                    <a:lstStyle/>
                    <a:p>
                      <a:pPr algn="ctr" rtl="0" fontAlgn="ctr"/>
                      <a:r>
                        <a:rPr lang="ja-JP" altLang="en-US" sz="1000" b="1" i="0" u="none" strike="noStrike" dirty="0">
                          <a:solidFill>
                            <a:schemeClr val="bg1"/>
                          </a:solidFill>
                          <a:effectLst/>
                          <a:latin typeface="Meiryo UI" panose="020B0604030504040204" pitchFamily="50" charset="-128"/>
                          <a:ea typeface="Meiryo UI" panose="020B0604030504040204" pitchFamily="50" charset="-128"/>
                        </a:rPr>
                        <a:t>１　重点事業</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rowSpan="3">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相談機能の専門性向上</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大阪府外国人情報コーナー　相談件数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2,079</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件</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2,822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件</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2,800</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件</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2,800</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件</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2,800</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件</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2,927</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件</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8293624"/>
                  </a:ext>
                </a:extLst>
              </a:tr>
              <a:tr h="272047">
                <a:tc vMerge="1">
                  <a:txBody>
                    <a:bodyPr/>
                    <a:lstStyle/>
                    <a:p>
                      <a:endParaRPr kumimoji="1" lang="ja-JP" altLang="en-US"/>
                    </a:p>
                  </a:txBody>
                  <a:tcPr/>
                </a:tc>
                <a:tc vMerge="1">
                  <a:txBody>
                    <a:bodyPr/>
                    <a:lstStyle/>
                    <a:p>
                      <a:endParaRPr kumimoji="1" lang="ja-JP" altLang="en-US"/>
                    </a:p>
                  </a:txBody>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専門相談会の実施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54</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55</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56</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58</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60</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48</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府各種相談窓口、大阪弁護士会や行政書士会等と連携して実施する専門相談会の実施回数等</a:t>
                      </a:r>
                      <a:endParaRPr lang="ja-JP" altLang="en-US" sz="900" b="0" i="0" u="none" strike="sng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2433623"/>
                  </a:ext>
                </a:extLst>
              </a:tr>
              <a:tr h="272047">
                <a:tc vMerge="1">
                  <a:txBody>
                    <a:bodyPr/>
                    <a:lstStyle/>
                    <a:p>
                      <a:endParaRPr kumimoji="1" lang="ja-JP" altLang="en-US"/>
                    </a:p>
                  </a:txBody>
                  <a:tcPr/>
                </a:tc>
                <a:tc vMerge="1">
                  <a:txBody>
                    <a:bodyPr/>
                    <a:lstStyle/>
                    <a:p>
                      <a:endParaRPr kumimoji="1" lang="ja-JP" altLang="en-US"/>
                    </a:p>
                  </a:txBody>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地域での合同・出張相談会の実施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11</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府内市町村や国際交流協会、関係機関と連携実施する合同相談会や出張相談会の実施回数</a:t>
                      </a:r>
                      <a:endParaRPr lang="ja-JP" altLang="en-US" sz="900" b="0" i="0" u="none" strike="sng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2006831"/>
                  </a:ext>
                </a:extLst>
              </a:tr>
              <a:tr h="274008">
                <a:tc vMerge="1">
                  <a:txBody>
                    <a:bodyPr/>
                    <a:lstStyle/>
                    <a:p>
                      <a:endParaRPr kumimoji="1" lang="ja-JP" altLang="en-US"/>
                    </a:p>
                  </a:txBody>
                  <a:tcPr/>
                </a:tc>
                <a:tc rowSpan="2">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(2)</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災害時における迅速な情報発信の強化</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災害時対応研修、訓練等の実施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４回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４回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４回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府内市町村や国際交流協会、災害ボランティア協定締結大学等と実施する研修、訓練を含む</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5142204"/>
                  </a:ext>
                </a:extLst>
              </a:tr>
              <a:tr h="151137">
                <a:tc vMerge="1">
                  <a:txBody>
                    <a:bodyPr/>
                    <a:lstStyle/>
                    <a:p>
                      <a:endParaRPr kumimoji="1" lang="ja-JP" altLang="en-US"/>
                    </a:p>
                  </a:txBody>
                  <a:tcPr/>
                </a:tc>
                <a:tc vMerge="1">
                  <a:txBody>
                    <a:bodyPr/>
                    <a:lstStyle/>
                    <a:p>
                      <a:endParaRPr kumimoji="1" lang="ja-JP" altLang="en-US"/>
                    </a:p>
                  </a:txBody>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災害時多言語支援センター設置マニュアルの改訂</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気象災害の発生を想定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定性目標　</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Ｒ６年８月改訂</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4944648"/>
                  </a:ext>
                </a:extLst>
              </a:tr>
              <a:tr h="408071">
                <a:tc vMerge="1">
                  <a:txBody>
                    <a:bodyPr/>
                    <a:lstStyle/>
                    <a:p>
                      <a:endParaRPr kumimoji="1" lang="ja-JP" altLang="en-US"/>
                    </a:p>
                  </a:txBody>
                  <a:tcPr/>
                </a:tc>
                <a:tc rowSpan="2">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万博関連事業の取組み</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大阪・関西万博事業への協力</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ボランティア事業への協力（人材育成、募集説明会の協力等</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ボランティア募集の説明会、登録されたボランティア向け研修会等で協力した。万博閉幕に伴い、Ｒ７事業終了。</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1953854"/>
                  </a:ext>
                </a:extLst>
              </a:tr>
              <a:tr h="272047">
                <a:tc vMerge="1">
                  <a:txBody>
                    <a:bodyPr/>
                    <a:lstStyle/>
                    <a:p>
                      <a:endParaRPr kumimoji="1" lang="ja-JP" altLang="en-US"/>
                    </a:p>
                  </a:txBody>
                  <a:tcPr/>
                </a:tc>
                <a:tc vMerge="1">
                  <a:txBody>
                    <a:bodyPr/>
                    <a:lstStyle/>
                    <a:p>
                      <a:endParaRPr kumimoji="1" lang="ja-JP" altLang="en-US"/>
                    </a:p>
                  </a:txBody>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大阪生活オリエンテーションの実施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１回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kumimoji="1" lang="ja-JP" altLang="en-US" sz="900" dirty="0">
                          <a:solidFill>
                            <a:schemeClr val="tx1"/>
                          </a:solidFill>
                          <a:latin typeface="Meiryo UI" panose="020B0604030504040204" pitchFamily="50" charset="-128"/>
                          <a:ea typeface="Meiryo UI" panose="020B0604030504040204" pitchFamily="50" charset="-128"/>
                        </a:rPr>
                        <a:t>２回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kumimoji="1" lang="ja-JP" altLang="en-US" sz="900" dirty="0">
                          <a:solidFill>
                            <a:schemeClr val="tx1"/>
                          </a:solidFill>
                          <a:latin typeface="Meiryo UI" panose="020B0604030504040204" pitchFamily="50" charset="-128"/>
                          <a:ea typeface="Meiryo UI" panose="020B0604030504040204" pitchFamily="50" charset="-128"/>
                        </a:rPr>
                        <a:t>３回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3</a:t>
                      </a:r>
                      <a:r>
                        <a:rPr kumimoji="1" lang="ja-JP" altLang="en-US" sz="900" dirty="0">
                          <a:solidFill>
                            <a:schemeClr val="tx1"/>
                          </a:solidFill>
                          <a:latin typeface="Meiryo UI" panose="020B0604030504040204" pitchFamily="50" charset="-128"/>
                          <a:ea typeface="Meiryo UI" panose="020B0604030504040204" pitchFamily="50" charset="-128"/>
                        </a:rPr>
                        <a:t>回</a:t>
                      </a:r>
                      <a:r>
                        <a:rPr kumimoji="1" lang="en-US" altLang="ja-JP" sz="900" dirty="0">
                          <a:solidFill>
                            <a:schemeClr val="tx1"/>
                          </a:solidFill>
                          <a:latin typeface="Meiryo UI" panose="020B0604030504040204" pitchFamily="50" charset="-128"/>
                          <a:ea typeface="Meiryo UI" panose="020B0604030504040204" pitchFamily="50" charset="-128"/>
                        </a:rPr>
                        <a:t>(※)</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a:t>
                      </a: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回</a:t>
                      </a: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万博レガシーとして、</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R</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８以降もＲ７年度見込を維持する</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0910121"/>
                  </a:ext>
                </a:extLst>
              </a:tr>
              <a:tr h="151137">
                <a:tc rowSpan="8">
                  <a:txBody>
                    <a:bodyPr/>
                    <a:lstStyle/>
                    <a:p>
                      <a:pPr algn="ctr" rtl="0" fontAlgn="ctr"/>
                      <a:r>
                        <a:rPr lang="ja-JP" altLang="en-US" sz="1000" b="1" i="0" u="none" strike="noStrike" dirty="0">
                          <a:solidFill>
                            <a:schemeClr val="bg1"/>
                          </a:solidFill>
                          <a:effectLst/>
                          <a:latin typeface="Meiryo UI" panose="020B0604030504040204" pitchFamily="50" charset="-128"/>
                          <a:ea typeface="Meiryo UI" panose="020B0604030504040204" pitchFamily="50" charset="-128"/>
                        </a:rPr>
                        <a:t>２　多文化共生の拠点機能の強化・充実</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rowSpan="2">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府内市町村、国際交流協会との連携、支援機能の強化</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地域での合同・出張相談会の実施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11</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再掲</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7097069"/>
                  </a:ext>
                </a:extLst>
              </a:tr>
              <a:tr h="151137">
                <a:tc vMerge="1">
                  <a:txBody>
                    <a:bodyPr/>
                    <a:lstStyle/>
                    <a:p>
                      <a:endParaRPr kumimoji="1" lang="ja-JP" altLang="en-US"/>
                    </a:p>
                  </a:txBody>
                  <a:tcPr/>
                </a:tc>
                <a:tc vMerge="1">
                  <a:txBody>
                    <a:bodyPr/>
                    <a:lstStyle/>
                    <a:p>
                      <a:endParaRPr kumimoji="1" lang="ja-JP" altLang="en-US"/>
                    </a:p>
                  </a:txBody>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相談員研修の実施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市町村や国際交流協会の職員、相談員を含む</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6819686"/>
                  </a:ext>
                </a:extLst>
              </a:tr>
              <a:tr h="302275">
                <a:tc vMerge="1">
                  <a:txBody>
                    <a:bodyPr/>
                    <a:lstStyle/>
                    <a:p>
                      <a:endParaRPr kumimoji="1" lang="ja-JP" altLang="en-US"/>
                    </a:p>
                  </a:txBody>
                  <a:tcPr/>
                </a:tc>
                <a:tc>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(2)</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国、関係機関等との連携強化、共同事業の実施</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専門相談会の実施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54</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55</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56</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58</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60</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48</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再掲</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9636662"/>
                  </a:ext>
                </a:extLst>
              </a:tr>
              <a:tr h="302275">
                <a:tc vMerge="1">
                  <a:txBody>
                    <a:bodyPr/>
                    <a:lstStyle/>
                    <a:p>
                      <a:endParaRPr kumimoji="1" lang="ja-JP" altLang="en-US"/>
                    </a:p>
                  </a:txBody>
                  <a:tcPr/>
                </a:tc>
                <a:tc>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地域国際化協会としての機能発揮</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CLAIR</a:t>
                      </a:r>
                      <a:r>
                        <a:rPr lang="ja-JP" altLang="en-US" sz="1000" b="0" i="0" u="none" strike="noStrike" dirty="0" err="1">
                          <a:solidFill>
                            <a:schemeClr val="tx1"/>
                          </a:solidFill>
                          <a:effectLst/>
                          <a:latin typeface="Meiryo UI" panose="020B0604030504040204" pitchFamily="50" charset="-128"/>
                          <a:ea typeface="Meiryo UI" panose="020B0604030504040204" pitchFamily="50" charset="-128"/>
                        </a:rPr>
                        <a:t>、</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近畿地域国際化協会連絡協議会を通じた研修、広域訓練の実施・参画</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５回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５回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５回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５回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５回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5184106"/>
                  </a:ext>
                </a:extLst>
              </a:tr>
              <a:tr h="151137">
                <a:tc vMerge="1">
                  <a:txBody>
                    <a:bodyPr/>
                    <a:lstStyle/>
                    <a:p>
                      <a:endParaRPr kumimoji="1" lang="ja-JP" altLang="en-US"/>
                    </a:p>
                  </a:txBody>
                  <a:tcPr/>
                </a:tc>
                <a:tc rowSpan="2">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やさしい日本語のさらなる普及</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「やさしい日本語」関係研修の実施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４回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４回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４回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４回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４回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４回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3876752"/>
                  </a:ext>
                </a:extLst>
              </a:tr>
              <a:tr h="274008">
                <a:tc vMerge="1">
                  <a:txBody>
                    <a:bodyPr/>
                    <a:lstStyle/>
                    <a:p>
                      <a:endParaRPr kumimoji="1" lang="ja-JP" altLang="en-US"/>
                    </a:p>
                  </a:txBody>
                  <a:tcPr/>
                </a:tc>
                <a:tc vMerge="1">
                  <a:txBody>
                    <a:bodyPr/>
                    <a:lstStyle/>
                    <a:p>
                      <a:endParaRPr kumimoji="1" lang="ja-JP" altLang="en-US"/>
                    </a:p>
                  </a:txBody>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「やさしい日本語」研修への民間企業からの参加者</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87</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72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60</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60</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60</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25</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各年のべ累計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4125233"/>
                  </a:ext>
                </a:extLst>
              </a:tr>
              <a:tr h="151137">
                <a:tc vMerge="1">
                  <a:txBody>
                    <a:bodyPr/>
                    <a:lstStyle/>
                    <a:p>
                      <a:endParaRPr kumimoji="1" lang="ja-JP" altLang="en-US"/>
                    </a:p>
                  </a:txBody>
                  <a:tcPr/>
                </a:tc>
                <a:tc>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(5)</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多文化理解の機会提供</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chemeClr val="tx1"/>
                          </a:solidFill>
                          <a:effectLst/>
                          <a:latin typeface="Meiryo UI" panose="020B0604030504040204" pitchFamily="50" charset="-128"/>
                          <a:ea typeface="Meiryo UI" panose="020B0604030504040204" pitchFamily="50" charset="-128"/>
                        </a:rPr>
                        <a:t>国際理解教育サポーター派遣先（学校）満足度</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96</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solidFill>
                            <a:schemeClr val="tx1"/>
                          </a:solidFill>
                          <a:effectLst/>
                          <a:latin typeface="Meiryo UI" panose="020B0604030504040204" pitchFamily="50" charset="-128"/>
                          <a:ea typeface="Meiryo UI" panose="020B0604030504040204" pitchFamily="50" charset="-128"/>
                        </a:rPr>
                        <a:t>ＣＳ</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指標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9872898"/>
                  </a:ext>
                </a:extLst>
              </a:tr>
              <a:tr h="151137">
                <a:tc vMerge="1">
                  <a:txBody>
                    <a:bodyPr/>
                    <a:lstStyle/>
                    <a:p>
                      <a:endParaRPr kumimoji="1" lang="ja-JP" altLang="en-US"/>
                    </a:p>
                  </a:txBody>
                  <a:tcPr/>
                </a:tc>
                <a:tc>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(6)</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語学ボランティアの拡充・育成</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コミュニティ通訳ボランティア研修の実施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２回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２回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２回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２回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２回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１回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8264518"/>
                  </a:ext>
                </a:extLst>
              </a:tr>
              <a:tr h="423185">
                <a:tc rowSpan="6">
                  <a:txBody>
                    <a:bodyPr/>
                    <a:lstStyle/>
                    <a:p>
                      <a:pPr algn="ctr" rtl="0" fontAlgn="ctr"/>
                      <a:r>
                        <a:rPr lang="ja-JP" altLang="en-US" sz="1000" b="1" i="0" u="none" strike="noStrike" dirty="0">
                          <a:solidFill>
                            <a:schemeClr val="bg1"/>
                          </a:solidFill>
                          <a:effectLst/>
                          <a:latin typeface="Meiryo UI" panose="020B0604030504040204" pitchFamily="50" charset="-128"/>
                          <a:ea typeface="Meiryo UI" panose="020B0604030504040204" pitchFamily="50" charset="-128"/>
                        </a:rPr>
                        <a:t>３　事業基盤の強化</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情報提供、広報手段の再構築</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ホームページアクセス数（</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SNS</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含む）</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下段（　）内は</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SNS</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を含まない値</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102,676</a:t>
                      </a:r>
                      <a:r>
                        <a:rPr lang="ja-JP" altLang="en-US" sz="800" b="0" i="0" u="none" strike="noStrike" dirty="0">
                          <a:solidFill>
                            <a:schemeClr val="tx1"/>
                          </a:solidFill>
                          <a:effectLst/>
                          <a:latin typeface="Meiryo UI" panose="020B0604030504040204" pitchFamily="50" charset="-128"/>
                          <a:ea typeface="Meiryo UI" panose="020B0604030504040204" pitchFamily="50" charset="-128"/>
                        </a:rPr>
                        <a:t>件</a:t>
                      </a:r>
                      <a:endParaRPr lang="en-US" altLang="ja-JP" sz="800" b="0" i="0" u="none" strike="noStrike" dirty="0">
                        <a:solidFill>
                          <a:schemeClr val="tx1"/>
                        </a:solidFill>
                        <a:effectLst/>
                        <a:latin typeface="Meiryo UI" panose="020B0604030504040204" pitchFamily="50" charset="-128"/>
                        <a:ea typeface="Meiryo UI" panose="020B0604030504040204" pitchFamily="50" charset="-128"/>
                      </a:endParaRPr>
                    </a:p>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(74,980</a:t>
                      </a:r>
                      <a:r>
                        <a:rPr lang="ja-JP" altLang="en-US" sz="800" b="0" i="0" u="none" strike="noStrike" dirty="0">
                          <a:solidFill>
                            <a:schemeClr val="tx1"/>
                          </a:solidFill>
                          <a:effectLst/>
                          <a:latin typeface="Meiryo UI" panose="020B0604030504040204" pitchFamily="50" charset="-128"/>
                          <a:ea typeface="Meiryo UI" panose="020B0604030504040204" pitchFamily="50" charset="-128"/>
                        </a:rPr>
                        <a:t>件</a:t>
                      </a: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83,788</a:t>
                      </a:r>
                      <a:r>
                        <a:rPr lang="ja-JP" altLang="en-US" sz="800" b="0" i="0" u="none" strike="noStrike" dirty="0">
                          <a:solidFill>
                            <a:schemeClr val="tx1"/>
                          </a:solidFill>
                          <a:effectLst/>
                          <a:latin typeface="Meiryo UI" panose="020B0604030504040204" pitchFamily="50" charset="-128"/>
                          <a:ea typeface="Meiryo UI" panose="020B0604030504040204" pitchFamily="50" charset="-128"/>
                        </a:rPr>
                        <a:t>件</a:t>
                      </a:r>
                      <a:endParaRPr lang="en-US" altLang="ja-JP" sz="800" b="0" i="0" u="none" strike="noStrike" dirty="0">
                        <a:solidFill>
                          <a:schemeClr val="tx1"/>
                        </a:solidFill>
                        <a:effectLst/>
                        <a:latin typeface="Meiryo UI" panose="020B0604030504040204" pitchFamily="50" charset="-128"/>
                        <a:ea typeface="Meiryo UI" panose="020B0604030504040204" pitchFamily="50" charset="-128"/>
                      </a:endParaRPr>
                    </a:p>
                    <a:p>
                      <a:pPr algn="r" fontAlgn="ct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(47,596</a:t>
                      </a:r>
                      <a:r>
                        <a:rPr lang="ja-JP" altLang="en-US" sz="800" b="0" i="0" u="none" strike="noStrike" dirty="0">
                          <a:solidFill>
                            <a:schemeClr val="tx1"/>
                          </a:solidFill>
                          <a:effectLst/>
                          <a:latin typeface="Meiryo UI" panose="020B0604030504040204" pitchFamily="50" charset="-128"/>
                          <a:ea typeface="Meiryo UI" panose="020B0604030504040204" pitchFamily="50" charset="-128"/>
                        </a:rPr>
                        <a:t>件</a:t>
                      </a: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120,000</a:t>
                      </a:r>
                      <a:r>
                        <a:rPr lang="ja-JP" altLang="en-US" sz="700" b="0" i="0" u="none" strike="noStrike" dirty="0">
                          <a:solidFill>
                            <a:schemeClr val="tx1"/>
                          </a:solidFill>
                          <a:effectLst/>
                          <a:latin typeface="Meiryo UI" panose="020B0604030504040204" pitchFamily="50" charset="-128"/>
                          <a:ea typeface="Meiryo UI" panose="020B0604030504040204" pitchFamily="50" charset="-128"/>
                        </a:rPr>
                        <a:t>件</a:t>
                      </a:r>
                      <a:endParaRPr lang="en-US" altLang="ja-JP" sz="700" b="0" i="0" u="none" strike="noStrike" dirty="0">
                        <a:solidFill>
                          <a:schemeClr val="tx1"/>
                        </a:solidFill>
                        <a:effectLst/>
                        <a:latin typeface="Meiryo UI" panose="020B0604030504040204" pitchFamily="50" charset="-128"/>
                        <a:ea typeface="Meiryo UI" panose="020B0604030504040204" pitchFamily="50" charset="-128"/>
                      </a:endParaRPr>
                    </a:p>
                    <a:p>
                      <a:pPr algn="r" fontAlgn="ct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700" b="0" i="0" u="none" strike="noStrike" dirty="0">
                          <a:solidFill>
                            <a:schemeClr val="tx1"/>
                          </a:solidFill>
                          <a:effectLst/>
                          <a:latin typeface="Meiryo UI" panose="020B0604030504040204" pitchFamily="50" charset="-128"/>
                          <a:ea typeface="Meiryo UI" panose="020B0604030504040204" pitchFamily="50" charset="-128"/>
                        </a:rPr>
                        <a:t>ー</a:t>
                      </a: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120,000</a:t>
                      </a:r>
                      <a:r>
                        <a:rPr lang="ja-JP" altLang="en-US" sz="700" b="0" i="0" u="none" strike="noStrike" dirty="0">
                          <a:solidFill>
                            <a:schemeClr val="tx1"/>
                          </a:solidFill>
                          <a:effectLst/>
                          <a:latin typeface="Meiryo UI" panose="020B0604030504040204" pitchFamily="50" charset="-128"/>
                          <a:ea typeface="Meiryo UI" panose="020B0604030504040204" pitchFamily="50" charset="-128"/>
                        </a:rPr>
                        <a:t>件</a:t>
                      </a:r>
                      <a:endParaRPr lang="en-US" altLang="ja-JP" sz="700" b="0" i="0" u="none" strike="noStrike" dirty="0">
                        <a:solidFill>
                          <a:schemeClr val="tx1"/>
                        </a:solidFill>
                        <a:effectLst/>
                        <a:latin typeface="Meiryo UI" panose="020B0604030504040204" pitchFamily="50" charset="-128"/>
                        <a:ea typeface="Meiryo UI" panose="020B0604030504040204" pitchFamily="50" charset="-128"/>
                      </a:endParaRPr>
                    </a:p>
                    <a:p>
                      <a:pPr algn="r" fontAlgn="ct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700" b="0" i="0" u="none" strike="noStrike" dirty="0">
                          <a:solidFill>
                            <a:schemeClr val="tx1"/>
                          </a:solidFill>
                          <a:effectLst/>
                          <a:latin typeface="Meiryo UI" panose="020B0604030504040204" pitchFamily="50" charset="-128"/>
                          <a:ea typeface="Meiryo UI" panose="020B0604030504040204" pitchFamily="50" charset="-128"/>
                        </a:rPr>
                        <a:t>ー</a:t>
                      </a: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en-US" altLang="ja-JP" sz="700" b="0" i="0" u="none" strike="noStrike" dirty="0">
                        <a:solidFill>
                          <a:schemeClr val="tx1"/>
                        </a:solidFill>
                        <a:effectLst/>
                        <a:latin typeface="Meiryo UI" panose="020B0604030504040204" pitchFamily="50" charset="-128"/>
                        <a:ea typeface="Meiryo UI" panose="020B0604030504040204" pitchFamily="50" charset="-128"/>
                      </a:endParaRPr>
                    </a:p>
                    <a:p>
                      <a:pPr algn="r" fontAlgn="ct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120,000</a:t>
                      </a:r>
                      <a:r>
                        <a:rPr lang="ja-JP" altLang="en-US" sz="700" b="0" i="0" u="none" strike="noStrike" dirty="0">
                          <a:solidFill>
                            <a:schemeClr val="tx1"/>
                          </a:solidFill>
                          <a:effectLst/>
                          <a:latin typeface="Meiryo UI" panose="020B0604030504040204" pitchFamily="50" charset="-128"/>
                          <a:ea typeface="Meiryo UI" panose="020B0604030504040204" pitchFamily="50" charset="-128"/>
                        </a:rPr>
                        <a:t>件</a:t>
                      </a:r>
                      <a:endParaRPr lang="en-US" altLang="ja-JP" sz="700" b="0" i="0" u="none" strike="noStrike" dirty="0">
                        <a:solidFill>
                          <a:schemeClr val="tx1"/>
                        </a:solidFill>
                        <a:effectLst/>
                        <a:latin typeface="Meiryo UI" panose="020B0604030504040204" pitchFamily="50" charset="-128"/>
                        <a:ea typeface="Meiryo UI" panose="020B0604030504040204" pitchFamily="50" charset="-128"/>
                      </a:endParaRPr>
                    </a:p>
                    <a:p>
                      <a:pPr algn="r" fontAlgn="ct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700" b="0" i="0" u="none" strike="noStrike" dirty="0">
                          <a:solidFill>
                            <a:schemeClr val="tx1"/>
                          </a:solidFill>
                          <a:effectLst/>
                          <a:latin typeface="Meiryo UI" panose="020B0604030504040204" pitchFamily="50" charset="-128"/>
                          <a:ea typeface="Meiryo UI" panose="020B0604030504040204" pitchFamily="50" charset="-128"/>
                        </a:rPr>
                        <a:t>ー</a:t>
                      </a: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a:t>
                      </a:r>
                    </a:p>
                    <a:p>
                      <a:pPr algn="r" fontAlgn="ctr"/>
                      <a:endParaRPr lang="ja-JP" altLang="en-US" sz="7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80,609</a:t>
                      </a:r>
                      <a:r>
                        <a:rPr lang="ja-JP" altLang="en-US" sz="700" b="0" i="0" u="none" strike="noStrike" dirty="0">
                          <a:solidFill>
                            <a:schemeClr val="tx1"/>
                          </a:solidFill>
                          <a:effectLst/>
                          <a:latin typeface="Meiryo UI" panose="020B0604030504040204" pitchFamily="50" charset="-128"/>
                          <a:ea typeface="Meiryo UI" panose="020B0604030504040204" pitchFamily="50" charset="-128"/>
                        </a:rPr>
                        <a:t>件</a:t>
                      </a:r>
                      <a:endParaRPr lang="en-US" altLang="ja-JP" sz="700" b="0" i="0" u="none" strike="noStrike" dirty="0">
                        <a:solidFill>
                          <a:schemeClr val="tx1"/>
                        </a:solidFill>
                        <a:effectLst/>
                        <a:latin typeface="Meiryo UI" panose="020B0604030504040204" pitchFamily="50" charset="-128"/>
                        <a:ea typeface="Meiryo UI" panose="020B0604030504040204" pitchFamily="50" charset="-128"/>
                      </a:endParaRPr>
                    </a:p>
                    <a:p>
                      <a:pPr algn="r" fontAlgn="ctr"/>
                      <a:r>
                        <a:rPr lang="en-US" altLang="ja-JP" sz="700" b="0" i="0" u="none" strike="noStrike" dirty="0">
                          <a:solidFill>
                            <a:schemeClr val="tx1"/>
                          </a:solidFill>
                          <a:effectLst/>
                          <a:latin typeface="Meiryo UI" panose="020B0604030504040204" pitchFamily="50" charset="-128"/>
                          <a:ea typeface="Meiryo UI" panose="020B0604030504040204" pitchFamily="50" charset="-128"/>
                        </a:rPr>
                        <a:t>(78,186)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ホームページの再構築による更新回数の増、</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SNS</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での発信増により、ホームページへのアクセス数増を見込む</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8977682"/>
                  </a:ext>
                </a:extLst>
              </a:tr>
              <a:tr h="418035">
                <a:tc vMerge="1">
                  <a:txBody>
                    <a:bodyPr/>
                    <a:lstStyle/>
                    <a:p>
                      <a:endParaRPr kumimoji="1" lang="ja-JP" altLang="en-US"/>
                    </a:p>
                  </a:txBody>
                  <a:tcPr/>
                </a:tc>
                <a:tc>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(2)</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専門性の高い組織の実現</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多文化共生マネージャー、災害時外国人支援情報コーディネーター、外国人支援コーディネーターの認証を得た職員数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４名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５名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５名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５名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新設の「外国人支援コーディネーター</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法務省</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」を含む</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延べ人数</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4372004"/>
                  </a:ext>
                </a:extLst>
              </a:tr>
              <a:tr h="302275">
                <a:tc vMerge="1">
                  <a:txBody>
                    <a:bodyPr/>
                    <a:lstStyle/>
                    <a:p>
                      <a:endParaRPr kumimoji="1" lang="ja-JP" altLang="en-US"/>
                    </a:p>
                  </a:txBody>
                  <a:tcPr/>
                </a:tc>
                <a:tc>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外部資金の確保、恒常的な収益向上策の検討、安定的な資産運用</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実質収支差額（評価損益等調整前当期経常増減額より、特定資産取崩額を除く）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800" b="0" i="0" u="none" strike="noStrike" spc="-150" dirty="0">
                          <a:solidFill>
                            <a:schemeClr val="tx1"/>
                          </a:solidFill>
                          <a:effectLst/>
                          <a:latin typeface="Meiryo UI" panose="020B0604030504040204" pitchFamily="50" charset="-128"/>
                          <a:ea typeface="Meiryo UI" panose="020B0604030504040204" pitchFamily="50" charset="-128"/>
                        </a:rPr>
                        <a:t>▲</a:t>
                      </a:r>
                      <a:r>
                        <a:rPr lang="en-US" altLang="ja-JP" sz="800" b="0" i="0" u="none" strike="noStrike" spc="-150" dirty="0">
                          <a:solidFill>
                            <a:schemeClr val="tx1"/>
                          </a:solidFill>
                          <a:effectLst/>
                          <a:latin typeface="Meiryo UI" panose="020B0604030504040204" pitchFamily="50" charset="-128"/>
                          <a:ea typeface="Meiryo UI" panose="020B0604030504040204" pitchFamily="50" charset="-128"/>
                        </a:rPr>
                        <a:t>30</a:t>
                      </a:r>
                      <a:r>
                        <a:rPr lang="ja-JP" altLang="en-US" sz="800" b="0" i="0" u="none" strike="noStrike" spc="-150" dirty="0">
                          <a:solidFill>
                            <a:schemeClr val="tx1"/>
                          </a:solidFill>
                          <a:effectLst/>
                          <a:latin typeface="Meiryo UI" panose="020B0604030504040204" pitchFamily="50" charset="-128"/>
                          <a:ea typeface="Meiryo UI" panose="020B0604030504040204" pitchFamily="50" charset="-128"/>
                        </a:rPr>
                        <a:t>百万円</a:t>
                      </a:r>
                      <a:endParaRPr lang="en-US" altLang="ja-JP" sz="800" b="0" i="0" u="none" strike="noStrike" spc="-150"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800" b="0" i="0" u="none" strike="noStrike" spc="-150" dirty="0">
                          <a:solidFill>
                            <a:schemeClr val="tx1"/>
                          </a:solidFill>
                          <a:effectLst/>
                          <a:latin typeface="Meiryo UI" panose="020B0604030504040204" pitchFamily="50" charset="-128"/>
                          <a:ea typeface="Meiryo UI" panose="020B0604030504040204" pitchFamily="50" charset="-128"/>
                        </a:rPr>
                        <a:t>▲</a:t>
                      </a:r>
                      <a:r>
                        <a:rPr lang="en-US" altLang="ja-JP" sz="800" b="0" i="0" u="none" strike="noStrike" spc="-150" dirty="0">
                          <a:solidFill>
                            <a:schemeClr val="tx1"/>
                          </a:solidFill>
                          <a:effectLst/>
                          <a:latin typeface="Meiryo UI" panose="020B0604030504040204" pitchFamily="50" charset="-128"/>
                          <a:ea typeface="Meiryo UI" panose="020B0604030504040204" pitchFamily="50" charset="-128"/>
                        </a:rPr>
                        <a:t>15</a:t>
                      </a:r>
                      <a:r>
                        <a:rPr lang="ja-JP" altLang="en-US" sz="800" b="0" i="0" u="none" strike="noStrike" spc="-150" dirty="0">
                          <a:solidFill>
                            <a:schemeClr val="tx1"/>
                          </a:solidFill>
                          <a:effectLst/>
                          <a:latin typeface="Meiryo UI" panose="020B0604030504040204" pitchFamily="50" charset="-128"/>
                          <a:ea typeface="Meiryo UI" panose="020B0604030504040204" pitchFamily="50" charset="-128"/>
                        </a:rPr>
                        <a:t>百万円</a:t>
                      </a:r>
                      <a:endParaRPr lang="en-US" altLang="ja-JP" sz="800" b="0" i="0" u="none" strike="noStrike" spc="-150"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800" b="0" i="0" u="none" strike="noStrike" spc="-150" dirty="0">
                          <a:solidFill>
                            <a:schemeClr val="tx1"/>
                          </a:solidFill>
                          <a:effectLst/>
                          <a:latin typeface="Meiryo UI" panose="020B0604030504040204" pitchFamily="50" charset="-128"/>
                          <a:ea typeface="Meiryo UI" panose="020B0604030504040204" pitchFamily="50" charset="-128"/>
                        </a:rPr>
                        <a:t>▲</a:t>
                      </a:r>
                      <a:r>
                        <a:rPr lang="en-US" altLang="ja-JP" sz="800" b="0" i="0" u="none" strike="noStrike" spc="-150" dirty="0">
                          <a:solidFill>
                            <a:schemeClr val="tx1"/>
                          </a:solidFill>
                          <a:effectLst/>
                          <a:latin typeface="Meiryo UI" panose="020B0604030504040204" pitchFamily="50" charset="-128"/>
                          <a:ea typeface="Meiryo UI" panose="020B0604030504040204" pitchFamily="50" charset="-128"/>
                        </a:rPr>
                        <a:t>36</a:t>
                      </a:r>
                      <a:r>
                        <a:rPr lang="ja-JP" altLang="en-US" sz="800" b="0" i="0" u="none" strike="noStrike" spc="-150" dirty="0">
                          <a:solidFill>
                            <a:schemeClr val="tx1"/>
                          </a:solidFill>
                          <a:effectLst/>
                          <a:latin typeface="Meiryo UI" panose="020B0604030504040204" pitchFamily="50" charset="-128"/>
                          <a:ea typeface="Meiryo UI" panose="020B0604030504040204" pitchFamily="50" charset="-128"/>
                        </a:rPr>
                        <a:t>百万円</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800" b="0" i="0" u="none" strike="noStrike" spc="-150" dirty="0">
                          <a:solidFill>
                            <a:schemeClr val="tx1"/>
                          </a:solidFill>
                          <a:effectLst/>
                          <a:latin typeface="Meiryo UI" panose="020B0604030504040204" pitchFamily="50" charset="-128"/>
                          <a:ea typeface="Meiryo UI" panose="020B0604030504040204" pitchFamily="50" charset="-128"/>
                        </a:rPr>
                        <a:t>▲</a:t>
                      </a:r>
                      <a:r>
                        <a:rPr lang="en-US" altLang="ja-JP" sz="800" b="0" i="0" u="none" strike="noStrike" spc="-150" dirty="0">
                          <a:solidFill>
                            <a:schemeClr val="tx1"/>
                          </a:solidFill>
                          <a:effectLst/>
                          <a:latin typeface="Meiryo UI" panose="020B0604030504040204" pitchFamily="50" charset="-128"/>
                          <a:ea typeface="Meiryo UI" panose="020B0604030504040204" pitchFamily="50" charset="-128"/>
                        </a:rPr>
                        <a:t>34</a:t>
                      </a:r>
                      <a:r>
                        <a:rPr lang="ja-JP" altLang="en-US" sz="800" b="0" i="0" u="none" strike="noStrike" spc="-150" dirty="0">
                          <a:solidFill>
                            <a:schemeClr val="tx1"/>
                          </a:solidFill>
                          <a:effectLst/>
                          <a:latin typeface="Meiryo UI" panose="020B0604030504040204" pitchFamily="50" charset="-128"/>
                          <a:ea typeface="Meiryo UI" panose="020B0604030504040204" pitchFamily="50" charset="-128"/>
                        </a:rPr>
                        <a:t>百万円</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800" b="0" i="0" u="none" strike="noStrike" spc="-150" dirty="0">
                          <a:solidFill>
                            <a:schemeClr val="tx1"/>
                          </a:solidFill>
                          <a:effectLst/>
                          <a:latin typeface="Meiryo UI" panose="020B0604030504040204" pitchFamily="50" charset="-128"/>
                          <a:ea typeface="Meiryo UI" panose="020B0604030504040204" pitchFamily="50" charset="-128"/>
                        </a:rPr>
                        <a:t>▲</a:t>
                      </a:r>
                      <a:r>
                        <a:rPr lang="en-US" altLang="ja-JP" sz="800" b="0" i="0" u="none" strike="noStrike" spc="-150" dirty="0">
                          <a:solidFill>
                            <a:schemeClr val="tx1"/>
                          </a:solidFill>
                          <a:effectLst/>
                          <a:latin typeface="Meiryo UI" panose="020B0604030504040204" pitchFamily="50" charset="-128"/>
                          <a:ea typeface="Meiryo UI" panose="020B0604030504040204" pitchFamily="50" charset="-128"/>
                        </a:rPr>
                        <a:t>32</a:t>
                      </a:r>
                      <a:r>
                        <a:rPr lang="ja-JP" altLang="en-US" sz="800" b="0" i="0" u="none" strike="noStrike" spc="-150" dirty="0">
                          <a:solidFill>
                            <a:schemeClr val="tx1"/>
                          </a:solidFill>
                          <a:effectLst/>
                          <a:latin typeface="Meiryo UI" panose="020B0604030504040204" pitchFamily="50" charset="-128"/>
                          <a:ea typeface="Meiryo UI" panose="020B0604030504040204" pitchFamily="50" charset="-128"/>
                        </a:rPr>
                        <a:t>百万円</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ja-JP" altLang="en-US" sz="900" spc="-150" dirty="0">
                          <a:solidFill>
                            <a:schemeClr val="tx1"/>
                          </a:solidFill>
                          <a:latin typeface="Meiryo UI" panose="020B0604030504040204" pitchFamily="50" charset="-128"/>
                          <a:ea typeface="Meiryo UI" panose="020B0604030504040204" pitchFamily="50" charset="-128"/>
                        </a:rPr>
                        <a:t>▲</a:t>
                      </a:r>
                      <a:r>
                        <a:rPr lang="en-US" altLang="ja-JP" sz="900" spc="-150" dirty="0">
                          <a:solidFill>
                            <a:schemeClr val="tx1"/>
                          </a:solidFill>
                          <a:latin typeface="Meiryo UI" panose="020B0604030504040204" pitchFamily="50" charset="-128"/>
                          <a:ea typeface="Meiryo UI" panose="020B0604030504040204" pitchFamily="50" charset="-128"/>
                        </a:rPr>
                        <a:t>33</a:t>
                      </a:r>
                      <a:r>
                        <a:rPr lang="ja-JP" altLang="en-US" sz="900" spc="-150" dirty="0">
                          <a:solidFill>
                            <a:schemeClr val="tx1"/>
                          </a:solidFill>
                          <a:latin typeface="Meiryo UI" panose="020B0604030504040204" pitchFamily="50" charset="-128"/>
                          <a:ea typeface="Meiryo UI" panose="020B0604030504040204" pitchFamily="50" charset="-128"/>
                        </a:rPr>
                        <a:t>百万円</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endParaRPr lang="ja-JP" altLang="en-US" sz="900" dirty="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7829713"/>
                  </a:ext>
                </a:extLst>
              </a:tr>
              <a:tr h="272047">
                <a:tc vMerge="1">
                  <a:txBody>
                    <a:bodyPr/>
                    <a:lstStyle/>
                    <a:p>
                      <a:endParaRPr kumimoji="1" lang="ja-JP" altLang="en-US"/>
                    </a:p>
                  </a:txBody>
                  <a:tcPr/>
                </a:tc>
                <a:tc>
                  <a:txBody>
                    <a:bodyPr/>
                    <a:lstStyle/>
                    <a:p>
                      <a:pPr algn="l"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受益者負担、受託事業の適正化</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受益者負担、受託事業の適正化</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国際理解教育サポーター派遣に事務手数料を導入、翻訳事業対象の拡大・受託費用の見直し</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algn="ct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定性目標　</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※R</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６導入済み</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0934080"/>
                  </a:ext>
                </a:extLst>
              </a:tr>
              <a:tr h="302275">
                <a:tc vMerge="1">
                  <a:txBody>
                    <a:bodyPr/>
                    <a:lstStyle/>
                    <a:p>
                      <a:endParaRPr kumimoji="1" lang="ja-JP" altLang="en-US"/>
                    </a:p>
                  </a:txBody>
                  <a:tcPr/>
                </a:tc>
                <a:tc>
                  <a:txBody>
                    <a:bodyPr/>
                    <a:lstStyle/>
                    <a:p>
                      <a:pPr algn="l"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(5)</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留学生会館のさらなる収益確保</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入居率（ウクライナ避難留学生受入枠除く）</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4572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下段（　）内はウクライナ避難留学生を含む値</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82.8%</a:t>
                      </a:r>
                    </a:p>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(79.9%)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74.6%</a:t>
                      </a:r>
                    </a:p>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(74.6</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85</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r" defTabSz="4572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ー</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85</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r" defTabSz="4572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ー</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85</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r" defTabSz="4572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ー</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82.0</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900" b="0" i="0" u="none" strike="noStrike" spc="-150" dirty="0">
                          <a:solidFill>
                            <a:schemeClr val="tx1"/>
                          </a:solidFill>
                          <a:effectLst/>
                          <a:latin typeface="Meiryo UI" panose="020B0604030504040204" pitchFamily="50" charset="-128"/>
                          <a:ea typeface="Meiryo UI" panose="020B0604030504040204" pitchFamily="50" charset="-128"/>
                        </a:rPr>
                        <a:t>Ｒ８、９ともに期初設定した経営目標</a:t>
                      </a:r>
                      <a:r>
                        <a:rPr lang="en-US" altLang="ja-JP" sz="900" b="0" i="0" u="none" strike="noStrike" spc="-150" dirty="0">
                          <a:solidFill>
                            <a:schemeClr val="tx1"/>
                          </a:solidFill>
                          <a:effectLst/>
                          <a:latin typeface="Meiryo UI" panose="020B0604030504040204" pitchFamily="50" charset="-128"/>
                          <a:ea typeface="Meiryo UI" panose="020B0604030504040204" pitchFamily="50" charset="-128"/>
                        </a:rPr>
                        <a:t>85%</a:t>
                      </a:r>
                      <a:r>
                        <a:rPr lang="ja-JP" altLang="en-US" sz="900" b="0" i="0" u="none" strike="noStrike" spc="-150" dirty="0">
                          <a:solidFill>
                            <a:schemeClr val="tx1"/>
                          </a:solidFill>
                          <a:effectLst/>
                          <a:latin typeface="Meiryo UI" panose="020B0604030504040204" pitchFamily="50" charset="-128"/>
                          <a:ea typeface="Meiryo UI" panose="020B0604030504040204" pitchFamily="50" charset="-128"/>
                        </a:rPr>
                        <a:t>を維持</a:t>
                      </a: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9499575"/>
                  </a:ext>
                </a:extLst>
              </a:tr>
              <a:tr h="376230">
                <a:tc vMerge="1">
                  <a:txBody>
                    <a:bodyPr/>
                    <a:lstStyle/>
                    <a:p>
                      <a:endParaRPr kumimoji="1" lang="ja-JP" altLang="en-US"/>
                    </a:p>
                  </a:txBody>
                  <a:tcPr/>
                </a:tc>
                <a:tc>
                  <a:txBody>
                    <a:bodyPr/>
                    <a:lstStyle/>
                    <a:p>
                      <a:pPr algn="l"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(6)ICT</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活用による業務の効率化</a:t>
                      </a:r>
                    </a:p>
                  </a:txBody>
                  <a:tcPr marL="72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電話会議システムの整備、ボランティア管理システムの導入、ホームページの再構築</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l"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電話会議システムの整備、ボランティア管理システムの導入、ホームページの再構築</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a:t>
                      </a: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chemeClr val="tx1"/>
                          </a:solidFill>
                          <a:effectLst/>
                          <a:latin typeface="Meiryo UI" panose="020B0604030504040204" pitchFamily="50" charset="-128"/>
                          <a:ea typeface="Meiryo UI" panose="020B0604030504040204" pitchFamily="50" charset="-128"/>
                        </a:rPr>
                        <a:t>Ｒ５：電話会議システム導入　Ｒ６：ホームページリニューアル　</a:t>
                      </a:r>
                      <a:r>
                        <a:rPr kumimoji="1" lang="ja-JP" altLang="en-US" sz="800" b="0" i="0" u="none" strike="noStrike" dirty="0">
                          <a:solidFill>
                            <a:schemeClr val="tx1"/>
                          </a:solidFill>
                          <a:effectLst/>
                          <a:latin typeface="Meiryo UI" panose="020B0604030504040204" pitchFamily="50" charset="-128"/>
                          <a:ea typeface="Meiryo UI" panose="020B0604030504040204" pitchFamily="50" charset="-128"/>
                        </a:rPr>
                        <a:t>Ｒ７</a:t>
                      </a:r>
                      <a:r>
                        <a:rPr kumimoji="1" lang="ja-JP" altLang="en-US" sz="800" b="0" dirty="0">
                          <a:solidFill>
                            <a:schemeClr val="tx1"/>
                          </a:solidFill>
                          <a:latin typeface="Meiryo UI" panose="020B0604030504040204" pitchFamily="50" charset="-128"/>
                          <a:ea typeface="Meiryo UI" panose="020B0604030504040204" pitchFamily="50" charset="-128"/>
                        </a:rPr>
                        <a:t>：執務室内ネットワークシステムリプレイス</a:t>
                      </a:r>
                      <a:endParaRPr lang="ja-JP" altLang="en-US" sz="8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8753020"/>
                  </a:ext>
                </a:extLst>
              </a:tr>
            </a:tbl>
          </a:graphicData>
        </a:graphic>
      </p:graphicFrame>
      <p:sp>
        <p:nvSpPr>
          <p:cNvPr id="3" name="スライド番号プレースホルダー 2">
            <a:extLst>
              <a:ext uri="{FF2B5EF4-FFF2-40B4-BE49-F238E27FC236}">
                <a16:creationId xmlns:a16="http://schemas.microsoft.com/office/drawing/2014/main" id="{2D56945C-D772-4243-BE48-C5A487DC0138}"/>
              </a:ext>
            </a:extLst>
          </p:cNvPr>
          <p:cNvSpPr>
            <a:spLocks noGrp="1"/>
          </p:cNvSpPr>
          <p:nvPr>
            <p:ph type="sldNum" sz="quarter" idx="12"/>
          </p:nvPr>
        </p:nvSpPr>
        <p:spPr>
          <a:xfrm>
            <a:off x="11623964" y="6577929"/>
            <a:ext cx="568036"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1600" b="1" i="0" u="none" strike="noStrike" kern="1200" cap="none" spc="0" normalizeH="0" baseline="0" noProof="0" smtClean="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US" sz="1600" b="1"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p:cNvSpPr/>
          <p:nvPr/>
        </p:nvSpPr>
        <p:spPr>
          <a:xfrm>
            <a:off x="319137" y="533844"/>
            <a:ext cx="11437427" cy="307777"/>
          </a:xfrm>
          <a:prstGeom prst="rect">
            <a:avLst/>
          </a:prstGeom>
          <a:noFill/>
        </p:spPr>
        <p:txBody>
          <a:bodyPr wrap="square">
            <a:spAutoFit/>
          </a:bodyPr>
          <a:lstStyle/>
          <a:p>
            <a:pPr marL="0" marR="0" lvl="0" indent="0" algn="l" defTabSz="914418" rtl="0" eaLnBrk="1" fontAlgn="auto" latinLnBrk="0" hangingPunct="1">
              <a:lnSpc>
                <a:spcPct val="100000"/>
              </a:lnSpc>
              <a:spcBef>
                <a:spcPts val="0"/>
              </a:spcBef>
              <a:spcAft>
                <a:spcPts val="0"/>
              </a:spcAft>
              <a:buClrTx/>
              <a:buSzTx/>
              <a:buFontTx/>
              <a:buNone/>
              <a:tabLst>
                <a:tab pos="1152094" algn="l"/>
              </a:tabLst>
              <a:defRPr/>
            </a:pPr>
            <a:r>
              <a:rPr kumimoji="0" lang="ja-JP" altLang="en-US" sz="1400" b="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目標・取組内容についての成果指標として、</a:t>
            </a:r>
            <a:r>
              <a:rPr kumimoji="0" lang="en-US" altLang="ja-JP" sz="1400" b="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19</a:t>
            </a:r>
            <a:r>
              <a:rPr kumimoji="0" lang="ja-JP" altLang="en-US" sz="1400" b="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項目を設定し、各年度別の成果指標達成をめざす。</a:t>
            </a:r>
          </a:p>
        </p:txBody>
      </p:sp>
      <p:sp>
        <p:nvSpPr>
          <p:cNvPr id="8" name="テキスト ボックス 7">
            <a:extLst>
              <a:ext uri="{FF2B5EF4-FFF2-40B4-BE49-F238E27FC236}">
                <a16:creationId xmlns:a16="http://schemas.microsoft.com/office/drawing/2014/main" id="{BA734262-89F8-C541-E085-5F3CE49E8FB3}"/>
              </a:ext>
            </a:extLst>
          </p:cNvPr>
          <p:cNvSpPr txBox="1"/>
          <p:nvPr/>
        </p:nvSpPr>
        <p:spPr>
          <a:xfrm>
            <a:off x="459735" y="44970"/>
            <a:ext cx="6897410" cy="400110"/>
          </a:xfrm>
          <a:prstGeom prst="rect">
            <a:avLst/>
          </a:prstGeom>
          <a:noFill/>
        </p:spPr>
        <p:txBody>
          <a:bodyPr wrap="square" rtlCol="0" anchor="ctr">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中期経営計画</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R9</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成果指標　</a:t>
            </a:r>
            <a:r>
              <a:rPr kumimoji="0" lang="en-US" altLang="ja-JP" sz="20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20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一部見直し</a:t>
            </a:r>
            <a:r>
              <a:rPr kumimoji="0" lang="en-US" altLang="ja-JP" sz="20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0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09012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9446793" y="1174899"/>
            <a:ext cx="646331"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p>
        </p:txBody>
      </p:sp>
      <p:sp>
        <p:nvSpPr>
          <p:cNvPr id="5" name="スライド番号プレースホルダー 4">
            <a:extLst>
              <a:ext uri="{FF2B5EF4-FFF2-40B4-BE49-F238E27FC236}">
                <a16:creationId xmlns:a16="http://schemas.microsoft.com/office/drawing/2014/main" id="{F723C662-B5AE-432E-9F47-8BA4D6FACAA2}"/>
              </a:ext>
            </a:extLst>
          </p:cNvPr>
          <p:cNvSpPr>
            <a:spLocks noGrp="1"/>
          </p:cNvSpPr>
          <p:nvPr>
            <p:ph type="sldNum" sz="quarter" idx="12"/>
          </p:nvPr>
        </p:nvSpPr>
        <p:spPr>
          <a:xfrm>
            <a:off x="11662348" y="6577929"/>
            <a:ext cx="529652"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1600" b="1" i="0" u="none" strike="noStrike" kern="1200" cap="none" spc="0" normalizeH="0" baseline="0" noProof="0" smtClean="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sz="1600" b="1"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p:txBody>
      </p:sp>
      <p:sp>
        <p:nvSpPr>
          <p:cNvPr id="10" name="テキスト ボックス 9">
            <a:extLst>
              <a:ext uri="{FF2B5EF4-FFF2-40B4-BE49-F238E27FC236}">
                <a16:creationId xmlns:a16="http://schemas.microsoft.com/office/drawing/2014/main" id="{BA734262-89F8-C541-E085-5F3CE49E8FB3}"/>
              </a:ext>
            </a:extLst>
          </p:cNvPr>
          <p:cNvSpPr txBox="1"/>
          <p:nvPr/>
        </p:nvSpPr>
        <p:spPr>
          <a:xfrm>
            <a:off x="346965" y="31209"/>
            <a:ext cx="8109137" cy="400110"/>
          </a:xfrm>
          <a:prstGeom prst="rect">
            <a:avLst/>
          </a:prstGeom>
          <a:noFill/>
        </p:spPr>
        <p:txBody>
          <a:bodyPr wrap="square" rtlCol="0" anchor="ctr">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５</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中期経営計画</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R9</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2000" b="1">
                <a:solidFill>
                  <a:prstClr val="black"/>
                </a:solidFill>
                <a:latin typeface="Meiryo UI" panose="020B0604030504040204" pitchFamily="50" charset="-128"/>
                <a:ea typeface="Meiryo UI" panose="020B0604030504040204" pitchFamily="50" charset="-128"/>
                <a:cs typeface="Meiryo UI" panose="020B0604030504040204" pitchFamily="50" charset="-128"/>
              </a:rPr>
              <a:t>収支計画</a:t>
            </a:r>
            <a:r>
              <a:rPr kumimoji="0" lang="ja-JP" altLang="en-US" sz="2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20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実績置き換え</a:t>
            </a:r>
            <a:r>
              <a:rPr kumimoji="0" lang="en-US" altLang="ja-JP" sz="20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0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527864" y="549193"/>
            <a:ext cx="11102716" cy="738664"/>
          </a:xfrm>
          <a:prstGeom prst="rect">
            <a:avLst/>
          </a:prstGeom>
        </p:spPr>
        <p:txBody>
          <a:bodyPr wrap="square">
            <a:spAutoFit/>
          </a:bodyPr>
          <a:lstStyle/>
          <a:p>
            <a:pPr lvl="0">
              <a:defRPr/>
            </a:pPr>
            <a:r>
              <a:rPr lang="ja-JP" altLang="en-US" sz="1400" dirty="0">
                <a:latin typeface="Meiryo UI" panose="020B0604030504040204" pitchFamily="50" charset="-128"/>
                <a:ea typeface="Meiryo UI" panose="020B0604030504040204" pitchFamily="50" charset="-128"/>
              </a:rPr>
              <a:t>基本財産は維持しつつ、</a:t>
            </a:r>
            <a:r>
              <a:rPr kumimoji="0"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金利動向を見ながら、より有利で安全な資産運用を図る。</a:t>
            </a:r>
            <a:endParaRPr kumimoji="0"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lvl="0">
              <a:defRPr/>
            </a:pPr>
            <a:r>
              <a:rPr kumimoji="0"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また、歴史ある地域国際化協会としての信頼を基に、国や他の公益法人等からの支援を獲得するとともに、事業を通じて存在感を高め、民間</a:t>
            </a:r>
            <a:r>
              <a:rPr kumimoji="0"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企業</a:t>
            </a:r>
            <a:r>
              <a:rPr kumimoji="0"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からの支援につなげ、実質収支差額（評価損益等調整前当期経常増減額より、特定資産取崩額を除く）の段階的</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な削減を</a:t>
            </a:r>
            <a:r>
              <a:rPr lang="ja-JP" altLang="en-US" sz="1400" noProof="0" dirty="0">
                <a:latin typeface="Meiryo UI" panose="020B0604030504040204" pitchFamily="50" charset="-128"/>
                <a:ea typeface="Meiryo UI" panose="020B0604030504040204" pitchFamily="50" charset="-128"/>
              </a:rPr>
              <a:t>めざす</a:t>
            </a:r>
            <a:r>
              <a:rPr kumimoji="0"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p>
        </p:txBody>
      </p:sp>
      <p:pic>
        <p:nvPicPr>
          <p:cNvPr id="3" name="図 2">
            <a:extLst>
              <a:ext uri="{FF2B5EF4-FFF2-40B4-BE49-F238E27FC236}">
                <a16:creationId xmlns:a16="http://schemas.microsoft.com/office/drawing/2014/main" id="{7681B3EA-07A1-40D3-86C7-940C351AE58D}"/>
              </a:ext>
            </a:extLst>
          </p:cNvPr>
          <p:cNvPicPr>
            <a:picLocks noChangeAspect="1"/>
          </p:cNvPicPr>
          <p:nvPr/>
        </p:nvPicPr>
        <p:blipFill>
          <a:blip r:embed="rId2"/>
          <a:stretch>
            <a:fillRect/>
          </a:stretch>
        </p:blipFill>
        <p:spPr>
          <a:xfrm>
            <a:off x="1838131" y="1387305"/>
            <a:ext cx="8129016" cy="5259324"/>
          </a:xfrm>
          <a:prstGeom prst="rect">
            <a:avLst/>
          </a:prstGeom>
        </p:spPr>
      </p:pic>
    </p:spTree>
    <p:extLst>
      <p:ext uri="{BB962C8B-B14F-4D97-AF65-F5344CB8AC3E}">
        <p14:creationId xmlns:p14="http://schemas.microsoft.com/office/powerpoint/2010/main" val="965743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11691762" y="6567926"/>
            <a:ext cx="50023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1600" b="1" i="0" u="none" strike="noStrike" kern="1200" cap="none" spc="0" normalizeH="0" baseline="0" noProof="0" smtClean="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en-US" sz="1600" b="1"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p:txBody>
      </p:sp>
      <p:sp>
        <p:nvSpPr>
          <p:cNvPr id="6" name="額縁 5"/>
          <p:cNvSpPr/>
          <p:nvPr/>
        </p:nvSpPr>
        <p:spPr>
          <a:xfrm>
            <a:off x="576766" y="1494099"/>
            <a:ext cx="11243257" cy="805741"/>
          </a:xfrm>
          <a:prstGeom prst="bevel">
            <a:avLst>
              <a:gd name="adj" fmla="val 8840"/>
            </a:avLst>
          </a:prstGeom>
          <a:gradFill flip="none" rotWithShape="1">
            <a:gsLst>
              <a:gs pos="0">
                <a:schemeClr val="accent5">
                  <a:lumMod val="0"/>
                  <a:lumOff val="100000"/>
                </a:schemeClr>
              </a:gs>
              <a:gs pos="35000">
                <a:schemeClr val="accent5">
                  <a:lumMod val="0"/>
                  <a:lumOff val="100000"/>
                </a:schemeClr>
              </a:gs>
              <a:gs pos="100000">
                <a:schemeClr val="accent6">
                  <a:lumMod val="40000"/>
                  <a:lumOff val="60000"/>
                </a:schemeClr>
              </a:gs>
            </a:gsLst>
            <a:path path="circle">
              <a:fillToRect l="50000" t="-80000" r="50000" b="180000"/>
            </a:path>
            <a:tileRect/>
          </a:gradFill>
          <a:ln w="6350"/>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srgbClr val="2683C6"/>
                </a:solidFill>
                <a:effectLst/>
                <a:uLnTx/>
                <a:uFillTx/>
                <a:latin typeface="Meiryo UI" panose="020B0604030504040204" pitchFamily="50" charset="-128"/>
                <a:ea typeface="Meiryo UI" panose="020B0604030504040204" pitchFamily="50" charset="-128"/>
                <a:cs typeface="Meiryo UI" panose="020B0604030504040204" pitchFamily="50" charset="-128"/>
              </a:rPr>
              <a:t>国際都市大阪の実現に向け、</a:t>
            </a:r>
            <a:r>
              <a:rPr kumimoji="0" lang="ja-JP" altLang="en-US" sz="18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eiryo UI" panose="020B0604030504040204" pitchFamily="50" charset="-128"/>
              </a:rPr>
              <a:t>広域ネットワークを活かして</a:t>
            </a:r>
            <a:r>
              <a:rPr kumimoji="0" lang="ja-JP" altLang="en-US" sz="1800" b="1" i="0" u="none" strike="noStrike" kern="1200" cap="none" spc="0" normalizeH="0" baseline="0" noProof="0" dirty="0">
                <a:ln>
                  <a:noFill/>
                </a:ln>
                <a:solidFill>
                  <a:srgbClr val="2683C6"/>
                </a:solidFill>
                <a:effectLst/>
                <a:uLnTx/>
                <a:uFillTx/>
                <a:latin typeface="Meiryo UI" panose="020B0604030504040204" pitchFamily="50" charset="-128"/>
                <a:ea typeface="Meiryo UI" panose="020B0604030504040204" pitchFamily="50" charset="-128"/>
                <a:cs typeface="Meiryo UI" panose="020B0604030504040204" pitchFamily="50" charset="-128"/>
              </a:rPr>
              <a:t>信頼される「多文化共生の拠点機関」</a:t>
            </a:r>
            <a:endParaRPr kumimoji="0" lang="en-US" altLang="ja-JP" sz="1800" b="1" i="0" u="none" strike="noStrike" kern="1200" cap="none" spc="0" normalizeH="0" baseline="0" noProof="0" dirty="0">
              <a:ln>
                <a:noFill/>
              </a:ln>
              <a:solidFill>
                <a:srgbClr val="2683C6"/>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auto" latinLnBrk="0" hangingPunct="1">
              <a:lnSpc>
                <a:spcPct val="100000"/>
              </a:lnSpc>
              <a:spcBef>
                <a:spcPts val="429"/>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広域ネットワークを活かし、外国人の多様化するニーズに柔軟に対応する「多文化共生社会の拠点機関」として、総合的なサポート機能の充実・強化を図る</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396470" y="1214075"/>
            <a:ext cx="2530736"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ＭＳ Ｐゴシック" panose="020B0600070205080204" pitchFamily="50" charset="-128"/>
                <a:ea typeface="Meiryo UI" panose="020B0604030504040204" pitchFamily="50" charset="-128"/>
                <a:cs typeface="Times New Roman" panose="02020603050405020304" pitchFamily="18" charset="0"/>
              </a:rPr>
              <a:t>■財団のめざす姿</a:t>
            </a:r>
            <a:endPar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8" name="角丸四角形 7"/>
          <p:cNvSpPr/>
          <p:nvPr/>
        </p:nvSpPr>
        <p:spPr>
          <a:xfrm>
            <a:off x="489395" y="2574343"/>
            <a:ext cx="3721997" cy="1101507"/>
          </a:xfrm>
          <a:prstGeom prst="roundRect">
            <a:avLst>
              <a:gd name="adj" fmla="val 6967"/>
            </a:avLst>
          </a:prstGeom>
          <a:solidFill>
            <a:schemeClr val="accent1"/>
          </a:solidFill>
          <a:ln w="6350">
            <a:solidFill>
              <a:schemeClr val="tx2"/>
            </a:solidFill>
          </a:ln>
        </p:spPr>
        <p:style>
          <a:lnRef idx="2">
            <a:schemeClr val="accent6"/>
          </a:lnRef>
          <a:fillRef idx="1">
            <a:schemeClr val="lt1"/>
          </a:fillRef>
          <a:effectRef idx="0">
            <a:schemeClr val="accent6"/>
          </a:effectRef>
          <a:fontRef idx="minor">
            <a:schemeClr val="dk1"/>
          </a:fontRef>
        </p:style>
        <p:txBody>
          <a:bodyPr lIns="25714" tIns="25714" rIns="25714" bIns="25714" rtlCol="0" anchor="ctr"/>
          <a:lstStyle/>
          <a:p>
            <a:pPr marL="207963" marR="0" lvl="0" indent="-207963" algn="l" defTabSz="9144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◆誰一人取り残さない、安全・安心に暮らせる環境整備</a:t>
            </a:r>
            <a:endPar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07963" marR="0" lvl="0" indent="-207963" algn="l"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大阪・関西万博との連携・協力とレガシーとしての機能向上</a:t>
            </a:r>
            <a:endPar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角丸四角形 8"/>
          <p:cNvSpPr/>
          <p:nvPr/>
        </p:nvSpPr>
        <p:spPr>
          <a:xfrm>
            <a:off x="4360183" y="2583506"/>
            <a:ext cx="3642314" cy="1095701"/>
          </a:xfrm>
          <a:prstGeom prst="roundRect">
            <a:avLst>
              <a:gd name="adj" fmla="val 6967"/>
            </a:avLst>
          </a:prstGeom>
          <a:solidFill>
            <a:schemeClr val="accent1"/>
          </a:solidFill>
          <a:ln w="6350">
            <a:solidFill>
              <a:schemeClr val="tx2"/>
            </a:solidFill>
          </a:ln>
        </p:spPr>
        <p:style>
          <a:lnRef idx="2">
            <a:schemeClr val="accent6"/>
          </a:lnRef>
          <a:fillRef idx="1">
            <a:schemeClr val="lt1"/>
          </a:fillRef>
          <a:effectRef idx="0">
            <a:schemeClr val="accent6"/>
          </a:effectRef>
          <a:fontRef idx="minor">
            <a:schemeClr val="dk1"/>
          </a:fontRef>
        </p:style>
        <p:txBody>
          <a:bodyPr lIns="25714" tIns="25714" rIns="25714" bIns="25714" rtlCol="0" anchor="ctr"/>
          <a:lstStyle/>
          <a:p>
            <a:pPr marL="0" marR="0" lvl="0" indent="0" algn="l" defTabSz="914400" rtl="0" eaLnBrk="1" fontAlgn="auto" latinLnBrk="0" hangingPunct="1">
              <a:lnSpc>
                <a:spcPct val="100000"/>
              </a:lnSpc>
              <a:spcBef>
                <a:spcPts val="0"/>
              </a:spcBef>
              <a:spcAft>
                <a:spcPts val="0"/>
              </a:spcAft>
              <a:buClrTx/>
              <a:buSzTx/>
              <a:buFontTx/>
              <a:buNone/>
              <a:tabLst>
                <a:tab pos="85725" algn="l"/>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◆連携強化と情報提供の充実による</a:t>
            </a:r>
            <a:endPar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tab pos="85725" algn="l"/>
              </a:tabLst>
              <a:defRPr/>
            </a:pP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「多文化共生の拠点機関」としての</a:t>
            </a:r>
            <a:endPar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tab pos="85725" algn="l"/>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機能強化</a:t>
            </a:r>
            <a:endPar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角丸四角形 9"/>
          <p:cNvSpPr/>
          <p:nvPr/>
        </p:nvSpPr>
        <p:spPr>
          <a:xfrm>
            <a:off x="8162798" y="2575997"/>
            <a:ext cx="3569854" cy="1095699"/>
          </a:xfrm>
          <a:prstGeom prst="roundRect">
            <a:avLst>
              <a:gd name="adj" fmla="val 6967"/>
            </a:avLst>
          </a:prstGeom>
          <a:solidFill>
            <a:schemeClr val="accent1"/>
          </a:solidFill>
          <a:ln w="6350">
            <a:solidFill>
              <a:schemeClr val="tx2"/>
            </a:solidFill>
          </a:ln>
        </p:spPr>
        <p:style>
          <a:lnRef idx="2">
            <a:schemeClr val="accent6"/>
          </a:lnRef>
          <a:fillRef idx="1">
            <a:schemeClr val="lt1"/>
          </a:fillRef>
          <a:effectRef idx="0">
            <a:schemeClr val="accent6"/>
          </a:effectRef>
          <a:fontRef idx="minor">
            <a:schemeClr val="dk1"/>
          </a:fontRef>
        </p:style>
        <p:txBody>
          <a:bodyPr lIns="25714" tIns="25714" rIns="25714" bIns="25714" rtlCol="0" anchor="ct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◆拠点機能を支える組織運営と専門性 </a:t>
            </a:r>
            <a:endParaRPr kumimoji="1"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の高い人員体制</a:t>
            </a:r>
            <a:endPar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◆さらなる財政基盤の強化</a:t>
            </a:r>
            <a:endPar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396469" y="76463"/>
            <a:ext cx="7165474" cy="400110"/>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中期経営計画</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R9</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めざす姿・取組み（概要）</a:t>
            </a:r>
            <a:endParaRPr kumimoji="1"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8095570" y="3784410"/>
            <a:ext cx="3641162" cy="101566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・財団が大阪の多文化共生拠点として機能を発揮できる</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よう、専門性の高い人材を育成・確保し、安定した組織</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運営をめざす</a:t>
            </a:r>
            <a:b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・安定的な資産運用、外部資金の獲得などに努め、さら</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なる財政基盤の強化をめざす</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19"/>
          <p:cNvSpPr/>
          <p:nvPr/>
        </p:nvSpPr>
        <p:spPr>
          <a:xfrm>
            <a:off x="453171" y="3754882"/>
            <a:ext cx="3754511" cy="120032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・外国人が言葉の壁に困ることなく</a:t>
            </a:r>
            <a:r>
              <a:rPr kumimoji="0"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、安全・安心</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に暮らせるよ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うに、生活や災害に関する情報提供・相談対応について、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より外国人に寄り添えるよう質的向上をめざす</a:t>
            </a:r>
            <a:b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・大阪・関西万博との連携・協力を通じて、外国人が安全・</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55563" marR="0" lvl="0" indent="-55563" algn="l"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安心に暮らせる国際都市大阪の実現に向けた貢献をめざす</a:t>
            </a:r>
          </a:p>
        </p:txBody>
      </p:sp>
      <p:sp>
        <p:nvSpPr>
          <p:cNvPr id="21" name="正方形/長方形 20"/>
          <p:cNvSpPr/>
          <p:nvPr/>
        </p:nvSpPr>
        <p:spPr>
          <a:xfrm>
            <a:off x="4302495" y="3729482"/>
            <a:ext cx="3758222" cy="120032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・地域に根差した外国人支援を進めるため、府内の市町村</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や国際交流協会と連携する</a:t>
            </a:r>
            <a:r>
              <a:rPr kumimoji="0"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と</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ともに、情報提供や人材育</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成等をサポートし、信頼される拠点機関としての機能強化</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をめざす</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・国や大阪府の各部局、府内の多文化共生施策を担う官</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民の機関との連携強化をめざす</a:t>
            </a:r>
          </a:p>
        </p:txBody>
      </p:sp>
      <p:sp>
        <p:nvSpPr>
          <p:cNvPr id="24" name="角丸四角形 10">
            <a:extLst>
              <a:ext uri="{FF2B5EF4-FFF2-40B4-BE49-F238E27FC236}">
                <a16:creationId xmlns:a16="http://schemas.microsoft.com/office/drawing/2014/main" id="{A98B8700-C097-4658-AD6A-6D2136DDEE63}"/>
              </a:ext>
            </a:extLst>
          </p:cNvPr>
          <p:cNvSpPr/>
          <p:nvPr/>
        </p:nvSpPr>
        <p:spPr>
          <a:xfrm>
            <a:off x="453171" y="2525658"/>
            <a:ext cx="3796859" cy="2429553"/>
          </a:xfrm>
          <a:prstGeom prst="roundRect">
            <a:avLst>
              <a:gd name="adj" fmla="val 279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129270" marR="0" lvl="0" indent="-129270" algn="l" defTabSz="914400" rtl="0" eaLnBrk="1" fontAlgn="auto" latinLnBrk="0" hangingPunct="1">
              <a:lnSpc>
                <a:spcPct val="100000"/>
              </a:lnSpc>
              <a:spcBef>
                <a:spcPts val="0"/>
              </a:spcBef>
              <a:spcAft>
                <a:spcPts val="0"/>
              </a:spcAft>
              <a:buClrTx/>
              <a:buSzTx/>
              <a:buFontTx/>
              <a:buNone/>
              <a:tabLst>
                <a:tab pos="129270" algn="l"/>
              </a:tabLst>
              <a:defRPr/>
            </a:pP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角丸四角形 10">
            <a:extLst>
              <a:ext uri="{FF2B5EF4-FFF2-40B4-BE49-F238E27FC236}">
                <a16:creationId xmlns:a16="http://schemas.microsoft.com/office/drawing/2014/main" id="{A98B8700-C097-4658-AD6A-6D2136DDEE63}"/>
              </a:ext>
            </a:extLst>
          </p:cNvPr>
          <p:cNvSpPr/>
          <p:nvPr/>
        </p:nvSpPr>
        <p:spPr>
          <a:xfrm>
            <a:off x="4294066" y="2547161"/>
            <a:ext cx="3774549" cy="2430128"/>
          </a:xfrm>
          <a:prstGeom prst="roundRect">
            <a:avLst>
              <a:gd name="adj" fmla="val 279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129270" marR="0" lvl="0" indent="-129270" algn="l" defTabSz="914400" rtl="0" eaLnBrk="1" fontAlgn="auto" latinLnBrk="0" hangingPunct="1">
              <a:lnSpc>
                <a:spcPct val="100000"/>
              </a:lnSpc>
              <a:spcBef>
                <a:spcPts val="0"/>
              </a:spcBef>
              <a:spcAft>
                <a:spcPts val="0"/>
              </a:spcAft>
              <a:buClrTx/>
              <a:buSzTx/>
              <a:buFontTx/>
              <a:buNone/>
              <a:tabLst>
                <a:tab pos="129270" algn="l"/>
              </a:tabLst>
              <a:defRPr/>
            </a:pP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角丸四角形 10">
            <a:extLst>
              <a:ext uri="{FF2B5EF4-FFF2-40B4-BE49-F238E27FC236}">
                <a16:creationId xmlns:a16="http://schemas.microsoft.com/office/drawing/2014/main" id="{A98B8700-C097-4658-AD6A-6D2136DDEE63}"/>
              </a:ext>
            </a:extLst>
          </p:cNvPr>
          <p:cNvSpPr/>
          <p:nvPr/>
        </p:nvSpPr>
        <p:spPr>
          <a:xfrm>
            <a:off x="8110962" y="2547161"/>
            <a:ext cx="3694149" cy="2430127"/>
          </a:xfrm>
          <a:prstGeom prst="roundRect">
            <a:avLst>
              <a:gd name="adj" fmla="val 279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129270" marR="0" lvl="0" indent="-129270" algn="l" defTabSz="914400" rtl="0" eaLnBrk="1" fontAlgn="auto" latinLnBrk="0" hangingPunct="1">
              <a:lnSpc>
                <a:spcPct val="100000"/>
              </a:lnSpc>
              <a:spcBef>
                <a:spcPts val="0"/>
              </a:spcBef>
              <a:spcAft>
                <a:spcPts val="0"/>
              </a:spcAft>
              <a:buClrTx/>
              <a:buSzTx/>
              <a:buFontTx/>
              <a:buNone/>
              <a:tabLst>
                <a:tab pos="129270" algn="l"/>
              </a:tabLst>
              <a:defRPr/>
            </a:pP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p:cNvSpPr/>
          <p:nvPr/>
        </p:nvSpPr>
        <p:spPr>
          <a:xfrm>
            <a:off x="403130" y="2271292"/>
            <a:ext cx="1580882" cy="307777"/>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ＭＳ Ｐゴシック" panose="020B0600070205080204" pitchFamily="50" charset="-128"/>
                <a:ea typeface="Meiryo UI" panose="020B0604030504040204" pitchFamily="50" charset="-128"/>
                <a:cs typeface="Times New Roman" panose="02020603050405020304" pitchFamily="18" charset="0"/>
              </a:rPr>
              <a:t>■取組みの</a:t>
            </a:r>
            <a:r>
              <a:rPr lang="ja-JP" altLang="en-US" sz="1400" b="1" dirty="0">
                <a:solidFill>
                  <a:prstClr val="black"/>
                </a:solidFill>
                <a:latin typeface="ＭＳ Ｐゴシック" panose="020B0600070205080204" pitchFamily="50" charset="-128"/>
                <a:ea typeface="Meiryo UI" panose="020B0604030504040204" pitchFamily="50" charset="-128"/>
                <a:cs typeface="Times New Roman" panose="02020603050405020304" pitchFamily="18" charset="0"/>
              </a:rPr>
              <a:t>３</a:t>
            </a:r>
            <a:r>
              <a:rPr kumimoji="0" lang="ja-JP" altLang="en-US" sz="1400" b="1" i="0" u="none" strike="noStrike" kern="1200" cap="none" spc="0" normalizeH="0" baseline="0" noProof="0" dirty="0">
                <a:ln>
                  <a:noFill/>
                </a:ln>
                <a:solidFill>
                  <a:prstClr val="black"/>
                </a:solidFill>
                <a:effectLst/>
                <a:uLnTx/>
                <a:uFillTx/>
                <a:latin typeface="ＭＳ Ｐゴシック" panose="020B0600070205080204" pitchFamily="50" charset="-128"/>
                <a:ea typeface="Meiryo UI" panose="020B0604030504040204" pitchFamily="50" charset="-128"/>
                <a:cs typeface="Times New Roman" panose="02020603050405020304" pitchFamily="18" charset="0"/>
              </a:rPr>
              <a:t>本柱</a:t>
            </a:r>
            <a:endParaRPr kumimoji="0"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角丸四角形 37">
            <a:extLst>
              <a:ext uri="{FF2B5EF4-FFF2-40B4-BE49-F238E27FC236}">
                <a16:creationId xmlns:a16="http://schemas.microsoft.com/office/drawing/2014/main" id="{4C2A42DC-7A23-41DB-B04B-5B3833C9B2BB}"/>
              </a:ext>
            </a:extLst>
          </p:cNvPr>
          <p:cNvSpPr/>
          <p:nvPr/>
        </p:nvSpPr>
        <p:spPr>
          <a:xfrm>
            <a:off x="4294040" y="5066119"/>
            <a:ext cx="3774549" cy="1736420"/>
          </a:xfrm>
          <a:prstGeom prst="roundRect">
            <a:avLst>
              <a:gd name="adj" fmla="val 4031"/>
            </a:avLst>
          </a:prstGeom>
          <a:solidFill>
            <a:schemeClr val="tx2"/>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25714" rIns="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２　多文化共生の拠点機能の強化・充実</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b="1" i="0" u="none" strike="noStrike" kern="1200" cap="none" spc="0" normalizeH="0" baseline="0" noProof="0" dirty="0">
              <a:ln>
                <a:noFill/>
              </a:ln>
              <a:solidFill>
                <a:prstClr val="black"/>
              </a:solidFill>
              <a:effectLst/>
              <a:uLnTx/>
              <a:uFillTx/>
              <a:latin typeface="Franklin Gothic Book" panose="020B0502020104020203"/>
              <a:ea typeface="HGｺﾞｼｯｸE" panose="020B0909000000000000" pitchFamily="49" charset="-128"/>
              <a:cs typeface="+mn-cs"/>
            </a:endParaRPr>
          </a:p>
        </p:txBody>
      </p:sp>
      <p:sp>
        <p:nvSpPr>
          <p:cNvPr id="38" name="角丸四角形 37">
            <a:extLst>
              <a:ext uri="{FF2B5EF4-FFF2-40B4-BE49-F238E27FC236}">
                <a16:creationId xmlns:a16="http://schemas.microsoft.com/office/drawing/2014/main" id="{88FD156E-581B-4774-9C99-D375F3D94E79}"/>
              </a:ext>
            </a:extLst>
          </p:cNvPr>
          <p:cNvSpPr/>
          <p:nvPr/>
        </p:nvSpPr>
        <p:spPr>
          <a:xfrm>
            <a:off x="8110962" y="5056758"/>
            <a:ext cx="3694148" cy="1748583"/>
          </a:xfrm>
          <a:prstGeom prst="roundRect">
            <a:avLst>
              <a:gd name="adj" fmla="val 4031"/>
            </a:avLst>
          </a:prstGeom>
          <a:solidFill>
            <a:schemeClr val="tx2"/>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25714" rIns="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３　事業基盤の強化</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1" i="0" u="none" strike="noStrike" kern="1200" cap="none" spc="0" normalizeH="0" baseline="0" noProof="0" dirty="0">
              <a:ln>
                <a:noFill/>
              </a:ln>
              <a:solidFill>
                <a:prstClr val="black"/>
              </a:solidFill>
              <a:effectLst/>
              <a:uLnTx/>
              <a:uFillTx/>
              <a:latin typeface="Franklin Gothic Book" panose="020B0502020104020203"/>
              <a:ea typeface="HGｺﾞｼｯｸE" panose="020B0909000000000000" pitchFamily="49" charset="-128"/>
              <a:cs typeface="+mn-cs"/>
            </a:endParaRPr>
          </a:p>
        </p:txBody>
      </p:sp>
      <p:sp>
        <p:nvSpPr>
          <p:cNvPr id="39" name="角丸四角形 37">
            <a:extLst>
              <a:ext uri="{FF2B5EF4-FFF2-40B4-BE49-F238E27FC236}">
                <a16:creationId xmlns:a16="http://schemas.microsoft.com/office/drawing/2014/main" id="{16D599CF-AA45-4494-A7D3-7DA72FAB39FF}"/>
              </a:ext>
            </a:extLst>
          </p:cNvPr>
          <p:cNvSpPr/>
          <p:nvPr/>
        </p:nvSpPr>
        <p:spPr>
          <a:xfrm>
            <a:off x="453171" y="5074437"/>
            <a:ext cx="3796860" cy="1725610"/>
          </a:xfrm>
          <a:prstGeom prst="roundRect">
            <a:avLst>
              <a:gd name="adj" fmla="val 4031"/>
            </a:avLst>
          </a:prstGeom>
          <a:solidFill>
            <a:schemeClr val="tx2"/>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25714" rIns="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１　重点事業</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1" i="0" u="none" strike="noStrike" kern="1200" cap="none" spc="0" normalizeH="0" baseline="0" noProof="0" dirty="0">
              <a:ln>
                <a:noFill/>
              </a:ln>
              <a:solidFill>
                <a:prstClr val="black"/>
              </a:solidFill>
              <a:effectLst/>
              <a:uLnTx/>
              <a:uFillTx/>
              <a:latin typeface="Franklin Gothic Book" panose="020B0502020104020203"/>
              <a:ea typeface="HGｺﾞｼｯｸE" panose="020B0909000000000000" pitchFamily="49" charset="-128"/>
              <a:cs typeface="+mn-cs"/>
            </a:endParaRPr>
          </a:p>
        </p:txBody>
      </p:sp>
      <p:sp>
        <p:nvSpPr>
          <p:cNvPr id="40" name="角丸四角形 33">
            <a:extLst>
              <a:ext uri="{FF2B5EF4-FFF2-40B4-BE49-F238E27FC236}">
                <a16:creationId xmlns:a16="http://schemas.microsoft.com/office/drawing/2014/main" id="{592CB141-58D4-49D8-86C7-83EAB26307A1}"/>
              </a:ext>
            </a:extLst>
          </p:cNvPr>
          <p:cNvSpPr/>
          <p:nvPr/>
        </p:nvSpPr>
        <p:spPr>
          <a:xfrm>
            <a:off x="552246" y="5408061"/>
            <a:ext cx="3602324" cy="1312448"/>
          </a:xfrm>
          <a:prstGeom prst="roundRect">
            <a:avLst>
              <a:gd name="adj" fmla="val 2556"/>
            </a:avLst>
          </a:prstGeom>
          <a:solidFill>
            <a:schemeClr val="bg1"/>
          </a:solidFill>
          <a:ln w="6350">
            <a:solidFill>
              <a:srgbClr val="002060"/>
            </a:solidFill>
          </a:ln>
        </p:spPr>
        <p:style>
          <a:lnRef idx="2">
            <a:schemeClr val="accent6"/>
          </a:lnRef>
          <a:fillRef idx="1">
            <a:schemeClr val="lt1"/>
          </a:fillRef>
          <a:effectRef idx="0">
            <a:schemeClr val="accent6"/>
          </a:effectRef>
          <a:fontRef idx="minor">
            <a:schemeClr val="dk1"/>
          </a:fontRef>
        </p:style>
        <p:txBody>
          <a:bodyPr lIns="25714" tIns="25714" rIns="25714" bIns="25714" rtlCol="0" anchor="ctr" anchorCtr="0"/>
          <a:lstStyle/>
          <a:p>
            <a:pPr marL="127003" marR="0" lvl="0" indent="-127003" algn="l" defTabSz="914400" rtl="0" eaLnBrk="1" fontAlgn="auto" latinLnBrk="0" hangingPunct="1">
              <a:lnSpc>
                <a:spcPct val="100000"/>
              </a:lnSpc>
              <a:spcBef>
                <a:spcPts val="0"/>
              </a:spcBef>
              <a:spcAft>
                <a:spcPts val="0"/>
              </a:spcAft>
              <a:buClrTx/>
              <a:buSzTx/>
              <a:buFontTx/>
              <a:buNone/>
              <a:tabLst>
                <a:tab pos="127003" algn="l"/>
              </a:tabLst>
              <a:defRPr/>
            </a:pPr>
            <a:r>
              <a:rPr kumimoji="0"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・相談機能の専門性向上</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27003" marR="0" lvl="0" indent="-127003" algn="l" defTabSz="914400" rtl="0" eaLnBrk="1" fontAlgn="auto" latinLnBrk="0" hangingPunct="1">
              <a:lnSpc>
                <a:spcPct val="100000"/>
              </a:lnSpc>
              <a:spcBef>
                <a:spcPts val="0"/>
              </a:spcBef>
              <a:spcAft>
                <a:spcPts val="0"/>
              </a:spcAft>
              <a:buClrTx/>
              <a:buSzTx/>
              <a:buFontTx/>
              <a:buNone/>
              <a:tabLst>
                <a:tab pos="127003" algn="l"/>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→複雑で複合的な外国人の悩み・課題にも伴走型で対応</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・災害時における迅速な情報発信の強化</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27003" marR="0" lvl="0" indent="-127003" algn="l" defTabSz="914400" rtl="0" eaLnBrk="1" fontAlgn="auto" latinLnBrk="0" hangingPunct="1">
              <a:lnSpc>
                <a:spcPct val="100000"/>
              </a:lnSpc>
              <a:spcBef>
                <a:spcPts val="0"/>
              </a:spcBef>
              <a:spcAft>
                <a:spcPts val="0"/>
              </a:spcAft>
              <a:buClrTx/>
              <a:buSzTx/>
              <a:buFontTx/>
              <a:buNone/>
              <a:tabLst>
                <a:tab pos="127003" algn="l"/>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→想定に地震・津波の発生に加え気象災害を追加</a:t>
            </a:r>
          </a:p>
          <a:p>
            <a:pPr marL="127003" marR="0" lvl="0" indent="-127003" algn="l" defTabSz="914400" rtl="0" eaLnBrk="1" fontAlgn="auto" latinLnBrk="0" hangingPunct="1">
              <a:lnSpc>
                <a:spcPct val="100000"/>
              </a:lnSpc>
              <a:spcBef>
                <a:spcPts val="0"/>
              </a:spcBef>
              <a:spcAft>
                <a:spcPts val="0"/>
              </a:spcAft>
              <a:buClrTx/>
              <a:buSzTx/>
              <a:buFontTx/>
              <a:buNone/>
              <a:tabLst>
                <a:tab pos="127003" algn="l"/>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・万博関連事業の取組み</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27003" marR="0" lvl="0" indent="-127003" algn="l" defTabSz="914400" rtl="0" eaLnBrk="1" fontAlgn="auto" latinLnBrk="0" hangingPunct="1">
              <a:lnSpc>
                <a:spcPct val="100000"/>
              </a:lnSpc>
              <a:spcBef>
                <a:spcPts val="0"/>
              </a:spcBef>
              <a:spcAft>
                <a:spcPts val="0"/>
              </a:spcAft>
              <a:buClrTx/>
              <a:buSzTx/>
              <a:buFontTx/>
              <a:buNone/>
              <a:tabLst>
                <a:tab pos="127003" algn="l"/>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→ボランティアを活用した事業への協力</a:t>
            </a:r>
          </a:p>
          <a:p>
            <a:pPr marL="127003" marR="0" lvl="0" indent="-127003" algn="l" defTabSz="914400" rtl="0" eaLnBrk="1" fontAlgn="auto" latinLnBrk="0" hangingPunct="1">
              <a:lnSpc>
                <a:spcPct val="100000"/>
              </a:lnSpc>
              <a:spcBef>
                <a:spcPts val="0"/>
              </a:spcBef>
              <a:spcAft>
                <a:spcPts val="0"/>
              </a:spcAft>
              <a:buClrTx/>
              <a:buSzTx/>
              <a:buFontTx/>
              <a:buNone/>
              <a:tabLst>
                <a:tab pos="127003" algn="l"/>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外国人受入増に対する生活オリエンテーションの試行</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角丸四角形 34">
            <a:extLst>
              <a:ext uri="{FF2B5EF4-FFF2-40B4-BE49-F238E27FC236}">
                <a16:creationId xmlns:a16="http://schemas.microsoft.com/office/drawing/2014/main" id="{25CAC453-E2C9-4860-AE41-BAFDB4B5AEEF}"/>
              </a:ext>
            </a:extLst>
          </p:cNvPr>
          <p:cNvSpPr/>
          <p:nvPr/>
        </p:nvSpPr>
        <p:spPr>
          <a:xfrm>
            <a:off x="4400550" y="5411886"/>
            <a:ext cx="3575669" cy="1308623"/>
          </a:xfrm>
          <a:prstGeom prst="roundRect">
            <a:avLst>
              <a:gd name="adj" fmla="val 3579"/>
            </a:avLst>
          </a:prstGeom>
          <a:solidFill>
            <a:schemeClr val="bg1"/>
          </a:solidFill>
          <a:ln w="6350">
            <a:solidFill>
              <a:srgbClr val="002060"/>
            </a:solidFill>
          </a:ln>
        </p:spPr>
        <p:style>
          <a:lnRef idx="2">
            <a:schemeClr val="accent6"/>
          </a:lnRef>
          <a:fillRef idx="1">
            <a:schemeClr val="lt1"/>
          </a:fillRef>
          <a:effectRef idx="0">
            <a:schemeClr val="accent6"/>
          </a:effectRef>
          <a:fontRef idx="minor">
            <a:schemeClr val="dk1"/>
          </a:fontRef>
        </p:style>
        <p:txBody>
          <a:bodyPr lIns="25714" tIns="25714" rIns="25714" bIns="25714" rtlCol="0" anchor="ctr" anchorCtr="0"/>
          <a:lstStyle/>
          <a:p>
            <a:pPr>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府内市町村、国際交流協会との連携、支援機能の強化</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・国、関係機関等との連携強化、共同事業の実施</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・地域国際化協会としての機能発揮</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・やさしい日本語のさらなる普及</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・多文化理解の機会提供</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語学</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ボランティアの拡充・育成</a:t>
            </a:r>
            <a:endPar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角丸四角形 36">
            <a:extLst>
              <a:ext uri="{FF2B5EF4-FFF2-40B4-BE49-F238E27FC236}">
                <a16:creationId xmlns:a16="http://schemas.microsoft.com/office/drawing/2014/main" id="{9F82739A-4190-4A09-95A5-BEB156BD3D3E}"/>
              </a:ext>
            </a:extLst>
          </p:cNvPr>
          <p:cNvSpPr/>
          <p:nvPr/>
        </p:nvSpPr>
        <p:spPr>
          <a:xfrm>
            <a:off x="8206740" y="5426876"/>
            <a:ext cx="3485022" cy="1293633"/>
          </a:xfrm>
          <a:prstGeom prst="roundRect">
            <a:avLst>
              <a:gd name="adj" fmla="val 3542"/>
            </a:avLst>
          </a:prstGeom>
          <a:solidFill>
            <a:schemeClr val="bg1"/>
          </a:solidFill>
          <a:ln w="6350">
            <a:solidFill>
              <a:srgbClr val="002060"/>
            </a:solidFill>
          </a:ln>
        </p:spPr>
        <p:style>
          <a:lnRef idx="2">
            <a:schemeClr val="accent6"/>
          </a:lnRef>
          <a:fillRef idx="1">
            <a:schemeClr val="lt1"/>
          </a:fillRef>
          <a:effectRef idx="0">
            <a:schemeClr val="accent6"/>
          </a:effectRef>
          <a:fontRef idx="minor">
            <a:schemeClr val="dk1"/>
          </a:fontRef>
        </p:style>
        <p:txBody>
          <a:bodyPr lIns="25714" tIns="25714" rIns="25714" bIns="25714" rtlCol="0" anchor="ctr" anchorCtr="0"/>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・情報提供、広報手段の再構築</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・専門性の高い組織の実現 </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ct val="100000"/>
              </a:lnSpc>
              <a:spcBef>
                <a:spcPts val="0"/>
              </a:spcBef>
              <a:spcAft>
                <a:spcPts val="0"/>
              </a:spcAft>
              <a:buClrTx/>
              <a:buSzTx/>
              <a:buFontTx/>
              <a:buNone/>
              <a:tabLst/>
              <a:defRPr/>
            </a:pPr>
            <a:r>
              <a:rPr kumimoji="0" lang="ja-JP" altLang="en-US" sz="8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外部資金の確保、</a:t>
            </a: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恒常的な収益向上策の検討、</a:t>
            </a:r>
            <a:endPar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安定的な資産運用</a:t>
            </a:r>
            <a:endParaRPr kumimoji="0"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・受益者負担、受託事業の適正化</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・留学生会館のさらなる収益確保</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ICT</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活用による事業効率化</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 name="グループ化 1"/>
          <p:cNvGrpSpPr/>
          <p:nvPr/>
        </p:nvGrpSpPr>
        <p:grpSpPr>
          <a:xfrm rot="10800000">
            <a:off x="2000805" y="4888902"/>
            <a:ext cx="8215442" cy="233012"/>
            <a:chOff x="1429742" y="5609383"/>
            <a:chExt cx="8215442" cy="205574"/>
          </a:xfrm>
        </p:grpSpPr>
        <p:sp>
          <p:nvSpPr>
            <p:cNvPr id="44" name="ストライプ矢印 43"/>
            <p:cNvSpPr/>
            <p:nvPr/>
          </p:nvSpPr>
          <p:spPr>
            <a:xfrm rot="5400000">
              <a:off x="9343347" y="5513120"/>
              <a:ext cx="195087" cy="408587"/>
            </a:xfrm>
            <a:prstGeom prst="stripedRightArrow">
              <a:avLst/>
            </a:prstGeom>
            <a:ln>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86" b="0" i="0" u="none" strike="noStrike" kern="1200" cap="none" spc="0" normalizeH="0" baseline="0" noProof="0">
                <a:ln>
                  <a:noFill/>
                </a:ln>
                <a:solidFill>
                  <a:prstClr val="black"/>
                </a:solidFill>
                <a:effectLst/>
                <a:uLnTx/>
                <a:uFillTx/>
                <a:latin typeface="Franklin Gothic Book" panose="020B0502020104020203"/>
                <a:ea typeface="HGｺﾞｼｯｸE" panose="020B0909000000000000" pitchFamily="49" charset="-128"/>
                <a:cs typeface="+mn-cs"/>
              </a:endParaRPr>
            </a:p>
          </p:txBody>
        </p:sp>
        <p:sp>
          <p:nvSpPr>
            <p:cNvPr id="45" name="ストライプ矢印 44"/>
            <p:cNvSpPr/>
            <p:nvPr/>
          </p:nvSpPr>
          <p:spPr>
            <a:xfrm rot="5400000">
              <a:off x="1540055" y="5499070"/>
              <a:ext cx="187960" cy="408586"/>
            </a:xfrm>
            <a:prstGeom prst="stripedRightArrow">
              <a:avLst/>
            </a:prstGeom>
            <a:ln>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86" b="0" i="0" u="none" strike="noStrike" kern="1200" cap="none" spc="0" normalizeH="0" baseline="0" noProof="0">
                <a:ln>
                  <a:noFill/>
                </a:ln>
                <a:solidFill>
                  <a:prstClr val="black"/>
                </a:solidFill>
                <a:effectLst/>
                <a:uLnTx/>
                <a:uFillTx/>
                <a:latin typeface="Franklin Gothic Book" panose="020B0502020104020203"/>
                <a:ea typeface="HGｺﾞｼｯｸE" panose="020B0909000000000000" pitchFamily="49" charset="-128"/>
                <a:cs typeface="+mn-cs"/>
              </a:endParaRPr>
            </a:p>
          </p:txBody>
        </p:sp>
        <p:sp>
          <p:nvSpPr>
            <p:cNvPr id="46" name="ストライプ矢印 45"/>
            <p:cNvSpPr/>
            <p:nvPr/>
          </p:nvSpPr>
          <p:spPr>
            <a:xfrm rot="5400000">
              <a:off x="5340517" y="5509557"/>
              <a:ext cx="187959" cy="408586"/>
            </a:xfrm>
            <a:prstGeom prst="stripedRightArrow">
              <a:avLst/>
            </a:prstGeom>
            <a:ln>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86" b="0" i="0" u="none" strike="noStrike" kern="1200" cap="none" spc="0" normalizeH="0" baseline="0" noProof="0">
                <a:ln>
                  <a:noFill/>
                </a:ln>
                <a:solidFill>
                  <a:prstClr val="black"/>
                </a:solidFill>
                <a:effectLst/>
                <a:uLnTx/>
                <a:uFillTx/>
                <a:latin typeface="Franklin Gothic Book" panose="020B0502020104020203"/>
                <a:ea typeface="HGｺﾞｼｯｸE" panose="020B0909000000000000" pitchFamily="49" charset="-128"/>
                <a:cs typeface="+mn-cs"/>
              </a:endParaRPr>
            </a:p>
          </p:txBody>
        </p:sp>
      </p:grpSp>
      <p:sp>
        <p:nvSpPr>
          <p:cNvPr id="23" name="二等辺三角形 22"/>
          <p:cNvSpPr/>
          <p:nvPr/>
        </p:nvSpPr>
        <p:spPr>
          <a:xfrm>
            <a:off x="3516279" y="2395307"/>
            <a:ext cx="5267460" cy="112470"/>
          </a:xfrm>
          <a:prstGeom prst="triangle">
            <a:avLst/>
          </a:prstGeom>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86" b="0" i="0" u="none" strike="noStrike" kern="1200" cap="none" spc="0" normalizeH="0" baseline="0" noProof="0">
              <a:ln>
                <a:noFill/>
              </a:ln>
              <a:solidFill>
                <a:prstClr val="black"/>
              </a:solidFill>
              <a:effectLst/>
              <a:uLnTx/>
              <a:uFillTx/>
              <a:latin typeface="Franklin Gothic Book" panose="020B0502020104020203"/>
              <a:ea typeface="HGｺﾞｼｯｸE" panose="020B0909000000000000" pitchFamily="49" charset="-128"/>
              <a:cs typeface="+mn-cs"/>
            </a:endParaRPr>
          </a:p>
        </p:txBody>
      </p:sp>
      <p:sp>
        <p:nvSpPr>
          <p:cNvPr id="27" name="正方形/長方形 26"/>
          <p:cNvSpPr/>
          <p:nvPr/>
        </p:nvSpPr>
        <p:spPr>
          <a:xfrm>
            <a:off x="368277" y="572040"/>
            <a:ext cx="11451746" cy="714545"/>
          </a:xfrm>
          <a:prstGeom prst="rect">
            <a:avLst/>
          </a:prstGeom>
        </p:spPr>
        <p:txBody>
          <a:bodyPr wrap="square" anchor="ctr" anchorCtr="0">
            <a:noAutofit/>
          </a:bodyPr>
          <a:lstStyle/>
          <a:p>
            <a:pPr marL="85725" marR="0" lvl="0" indent="-3175" algn="l" defTabSz="91440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前</a:t>
            </a:r>
            <a:r>
              <a:rPr kumimoji="0"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中期経営計画（</a:t>
            </a:r>
            <a:r>
              <a:rPr kumimoji="0"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H30</a:t>
            </a:r>
            <a:r>
              <a:rPr kumimoji="0"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R4</a:t>
            </a:r>
            <a:r>
              <a:rPr kumimoji="0"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の達成状況、財団を取り巻く情勢の変化を踏まえ、広域的なネットワークを活かし、府内市町村や国際交流協会をはじめ、多文化共生社会の実現に関わる関係機関から信頼される「多文化共生の拠点機関」をめざす。このめざす姿の実現に向け、「大阪府在日外国人施策に関する指針」の</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理念</a:t>
            </a:r>
            <a:r>
              <a:rPr kumimoji="0"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も踏まえつつ、下記の目標の実現をめざし、引き続きそれぞれの取組みを推進する。</a:t>
            </a:r>
          </a:p>
        </p:txBody>
      </p:sp>
    </p:spTree>
    <p:extLst>
      <p:ext uri="{BB962C8B-B14F-4D97-AF65-F5344CB8AC3E}">
        <p14:creationId xmlns:p14="http://schemas.microsoft.com/office/powerpoint/2010/main" val="2376568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11665744" y="6529289"/>
            <a:ext cx="526255" cy="365125"/>
          </a:xfrm>
        </p:spPr>
        <p:txBody>
          <a:bodyPr/>
          <a:lstStyle/>
          <a:p>
            <a:pPr algn="ctr" rtl="0"/>
            <a:fld id="{3A98EE3D-8CD1-4C3F-BD1C-C98C9596463C}" type="slidenum">
              <a:rPr lang="en-US" sz="1600" b="1" smtClean="0"/>
              <a:pPr algn="ctr" rtl="0"/>
              <a:t>2</a:t>
            </a:fld>
            <a:endParaRPr lang="en-US" sz="1600" b="1" dirty="0"/>
          </a:p>
        </p:txBody>
      </p:sp>
      <p:sp>
        <p:nvSpPr>
          <p:cNvPr id="15" name="テキスト ボックス 14"/>
          <p:cNvSpPr txBox="1"/>
          <p:nvPr/>
        </p:nvSpPr>
        <p:spPr>
          <a:xfrm>
            <a:off x="328767" y="49752"/>
            <a:ext cx="6726373" cy="400110"/>
          </a:xfrm>
          <a:prstGeom prst="rect">
            <a:avLst/>
          </a:prstGeom>
          <a:noFill/>
        </p:spPr>
        <p:txBody>
          <a:bodyPr wrap="square" rtlCol="0" anchor="ctr">
            <a:spAutoFit/>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２．</a:t>
            </a:r>
            <a:r>
              <a:rPr lang="ja-JP" altLang="ja-JP" sz="2000" b="1" dirty="0">
                <a:latin typeface="Meiryo UI" panose="020B0604030504040204" pitchFamily="50" charset="-128"/>
                <a:ea typeface="Meiryo UI" panose="020B0604030504040204" pitchFamily="50" charset="-128"/>
                <a:cs typeface="Meiryo UI" panose="020B0604030504040204" pitchFamily="50" charset="-128"/>
              </a:rPr>
              <a:t>中期経営計画</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R5</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R9</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取組みの</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3</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本柱　</a:t>
            </a:r>
            <a:r>
              <a:rPr lang="en-US" altLang="ja-JP"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 7">
            <a:extLst>
              <a:ext uri="{FF2B5EF4-FFF2-40B4-BE49-F238E27FC236}">
                <a16:creationId xmlns:a16="http://schemas.microsoft.com/office/drawing/2014/main" id="{7CEBC6BA-4D7F-31E4-9C52-700F0AA6AC12}"/>
              </a:ext>
            </a:extLst>
          </p:cNvPr>
          <p:cNvSpPr/>
          <p:nvPr/>
        </p:nvSpPr>
        <p:spPr>
          <a:xfrm>
            <a:off x="529010" y="1418806"/>
            <a:ext cx="11240336" cy="654866"/>
          </a:xfrm>
          <a:prstGeom prst="roundRect">
            <a:avLst>
              <a:gd name="adj" fmla="val 6967"/>
            </a:avLst>
          </a:prstGeom>
          <a:solidFill>
            <a:schemeClr val="accent1"/>
          </a:solidFill>
          <a:ln w="6350">
            <a:solidFill>
              <a:srgbClr val="002060"/>
            </a:solidFill>
          </a:ln>
        </p:spPr>
        <p:style>
          <a:lnRef idx="2">
            <a:schemeClr val="accent6"/>
          </a:lnRef>
          <a:fillRef idx="1">
            <a:schemeClr val="lt1"/>
          </a:fillRef>
          <a:effectRef idx="0">
            <a:schemeClr val="accent6"/>
          </a:effectRef>
          <a:fontRef idx="minor">
            <a:schemeClr val="dk1"/>
          </a:fontRef>
        </p:style>
        <p:txBody>
          <a:bodyPr lIns="25714" tIns="25714" rIns="25714" bIns="25714" rtlCol="0" anchor="ctr"/>
          <a:lstStyle/>
          <a:p>
            <a:pPr>
              <a:tabLst>
                <a:tab pos="609600" algn="l"/>
              </a:tabLst>
            </a:pPr>
            <a:r>
              <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目標</a:t>
            </a:r>
            <a:r>
              <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◆誰一人取り残さない安全・安心に暮らせる環境整備</a:t>
            </a:r>
            <a:endPar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tabLst>
                <a:tab pos="595313" algn="l"/>
              </a:tabLst>
            </a:pPr>
            <a:r>
              <a:rPr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大阪・関西万博との連携・協力とレガシーとしての機能向上</a:t>
            </a:r>
            <a:endPar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a:extLst>
              <a:ext uri="{FF2B5EF4-FFF2-40B4-BE49-F238E27FC236}">
                <a16:creationId xmlns:a16="http://schemas.microsoft.com/office/drawing/2014/main" id="{7000C080-E118-B8EA-D1EF-60050484834C}"/>
              </a:ext>
            </a:extLst>
          </p:cNvPr>
          <p:cNvSpPr/>
          <p:nvPr/>
        </p:nvSpPr>
        <p:spPr>
          <a:xfrm>
            <a:off x="529010" y="2156313"/>
            <a:ext cx="10803665" cy="1546896"/>
          </a:xfrm>
          <a:prstGeom prst="rect">
            <a:avLst/>
          </a:prstGeom>
        </p:spPr>
        <p:txBody>
          <a:bodyPr wrap="square">
            <a:noAutofit/>
          </a:bodyPr>
          <a:lstStyle/>
          <a:p>
            <a:pPr marL="174625" indent="-17462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外国人が言葉の壁に困ることなく、安全・安心に暮らせるように、生活や災害に関する情報提供・相談対応について、より外国人に寄り添えるよう質的向上をめざす</a:t>
            </a:r>
            <a:endParaRPr lang="en-US" altLang="ja-JP" sz="1600" dirty="0">
              <a:latin typeface="Meiryo UI" panose="020B0604030504040204" pitchFamily="50" charset="-128"/>
              <a:ea typeface="Meiryo UI" panose="020B0604030504040204" pitchFamily="50" charset="-128"/>
            </a:endParaRPr>
          </a:p>
          <a:p>
            <a:pPr marL="623888" indent="-260350">
              <a:buFont typeface="Wingdings" panose="05000000000000000000" pitchFamily="2" charset="2"/>
              <a:buChar char="Ø"/>
              <a:tabLst>
                <a:tab pos="623888" algn="l"/>
              </a:tabLst>
            </a:pPr>
            <a:r>
              <a:rPr lang="ja-JP" altLang="en-US" sz="1600" dirty="0">
                <a:latin typeface="Meiryo UI" panose="020B0604030504040204" pitchFamily="50" charset="-128"/>
                <a:ea typeface="Meiryo UI" panose="020B0604030504040204" pitchFamily="50" charset="-128"/>
              </a:rPr>
              <a:t>出入国在留管理庁をはじめ政府の取組みと相乗効果を図りながら、事業を進める</a:t>
            </a:r>
            <a:endParaRPr lang="en-US" altLang="ja-JP" sz="1600" dirty="0">
              <a:latin typeface="Meiryo UI" panose="020B0604030504040204" pitchFamily="50" charset="-128"/>
              <a:ea typeface="Meiryo UI" panose="020B0604030504040204" pitchFamily="50" charset="-128"/>
            </a:endParaRPr>
          </a:p>
          <a:p>
            <a:pPr marL="623888" indent="-260350">
              <a:buFont typeface="Wingdings" panose="05000000000000000000" pitchFamily="2" charset="2"/>
              <a:buChar char="Ø"/>
              <a:tabLst>
                <a:tab pos="623888" algn="l"/>
              </a:tabLst>
            </a:pPr>
            <a:r>
              <a:rPr lang="ja-JP" altLang="en-US" sz="1600" dirty="0">
                <a:latin typeface="Meiryo UI" panose="020B0604030504040204" pitchFamily="50" charset="-128"/>
                <a:ea typeface="Meiryo UI" panose="020B0604030504040204" pitchFamily="50" charset="-128"/>
              </a:rPr>
              <a:t>大阪弁護士会、大阪行政書士会などとの既存のネットワーク、協力関係をテコに外部との連携をさらに拡充する</a:t>
            </a:r>
            <a:r>
              <a:rPr lang="en-US" altLang="ja-JP" sz="1600" dirty="0">
                <a:latin typeface="Meiryo UI" panose="020B0604030504040204" pitchFamily="50" charset="-128"/>
                <a:ea typeface="Meiryo UI" panose="020B0604030504040204" pitchFamily="50" charset="-128"/>
              </a:rPr>
              <a:t>	</a:t>
            </a:r>
          </a:p>
          <a:p>
            <a:pPr marL="174625" indent="-174625">
              <a:spcBef>
                <a:spcPts val="600"/>
              </a:spcBef>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大阪・関西万博との連携・協力を通じて、外国人が安全・安心に暮らせる国際都市大阪の実現に向けた貢献をめざす</a:t>
            </a:r>
            <a:endParaRPr lang="en-US" altLang="ja-JP" sz="1600" dirty="0">
              <a:latin typeface="Meiryo UI" panose="020B0604030504040204" pitchFamily="50" charset="-128"/>
              <a:ea typeface="Meiryo UI" panose="020B0604030504040204" pitchFamily="50" charset="-128"/>
            </a:endParaRPr>
          </a:p>
          <a:p>
            <a:pPr marL="623888" marR="0" lvl="0" indent="-2603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tab pos="623888" algn="l"/>
              </a:tabLst>
              <a:defRPr/>
            </a:pPr>
            <a:r>
              <a:rPr kumimoji="0"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財団ならではの協力を行い、レガシーとして新しい動きや情報の変化を先取りした取組みを進める</a:t>
            </a:r>
            <a:r>
              <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a:p>
            <a:endParaRPr lang="ja-JP" altLang="en-US" sz="1600" dirty="0">
              <a:latin typeface="Meiryo UI" panose="020B0604030504040204" pitchFamily="50" charset="-128"/>
              <a:ea typeface="Meiryo UI" panose="020B0604030504040204" pitchFamily="50" charset="-128"/>
            </a:endParaRPr>
          </a:p>
        </p:txBody>
      </p:sp>
      <p:sp>
        <p:nvSpPr>
          <p:cNvPr id="11" name="角丸四角形 10">
            <a:extLst>
              <a:ext uri="{FF2B5EF4-FFF2-40B4-BE49-F238E27FC236}">
                <a16:creationId xmlns:a16="http://schemas.microsoft.com/office/drawing/2014/main" id="{5C9C856F-2C93-C177-5418-3DE7E81B9567}"/>
              </a:ext>
            </a:extLst>
          </p:cNvPr>
          <p:cNvSpPr/>
          <p:nvPr/>
        </p:nvSpPr>
        <p:spPr>
          <a:xfrm>
            <a:off x="478802" y="1347312"/>
            <a:ext cx="11380128" cy="2477230"/>
          </a:xfrm>
          <a:prstGeom prst="roundRect">
            <a:avLst>
              <a:gd name="adj" fmla="val 279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129270" indent="-129270">
              <a:tabLst>
                <a:tab pos="129270" algn="l"/>
              </a:tabLst>
            </a:pP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角丸四角形 7">
            <a:extLst>
              <a:ext uri="{FF2B5EF4-FFF2-40B4-BE49-F238E27FC236}">
                <a16:creationId xmlns:a16="http://schemas.microsoft.com/office/drawing/2014/main" id="{9251DF01-2D6A-5F28-6A51-FBFEDF2CB689}"/>
              </a:ext>
            </a:extLst>
          </p:cNvPr>
          <p:cNvSpPr/>
          <p:nvPr/>
        </p:nvSpPr>
        <p:spPr>
          <a:xfrm>
            <a:off x="529010" y="3986190"/>
            <a:ext cx="11240336" cy="740584"/>
          </a:xfrm>
          <a:prstGeom prst="roundRect">
            <a:avLst>
              <a:gd name="adj" fmla="val 6967"/>
            </a:avLst>
          </a:prstGeom>
          <a:solidFill>
            <a:schemeClr val="accent1"/>
          </a:solidFill>
          <a:ln w="6350">
            <a:solidFill>
              <a:srgbClr val="002060"/>
            </a:solidFill>
          </a:ln>
        </p:spPr>
        <p:style>
          <a:lnRef idx="2">
            <a:schemeClr val="accent6"/>
          </a:lnRef>
          <a:fillRef idx="1">
            <a:schemeClr val="lt1"/>
          </a:fillRef>
          <a:effectRef idx="0">
            <a:schemeClr val="accent6"/>
          </a:effectRef>
          <a:fontRef idx="minor">
            <a:schemeClr val="dk1"/>
          </a:fontRef>
        </p:style>
        <p:txBody>
          <a:bodyPr lIns="25714" tIns="25714" rIns="25714" bIns="25714" rtlCol="0" anchor="ctr"/>
          <a:lstStyle/>
          <a:p>
            <a:pPr>
              <a:tabLst>
                <a:tab pos="85725" algn="l"/>
              </a:tabLst>
            </a:pPr>
            <a:r>
              <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目標</a:t>
            </a:r>
            <a:r>
              <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◆連携強化と情報提供の充実による「多文化共生の拠点機関」としての機能強化</a:t>
            </a:r>
            <a:endPar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2B3B97C5-796C-55FE-2175-5B75AA875BCC}"/>
              </a:ext>
            </a:extLst>
          </p:cNvPr>
          <p:cNvSpPr/>
          <p:nvPr/>
        </p:nvSpPr>
        <p:spPr>
          <a:xfrm>
            <a:off x="478802" y="4747195"/>
            <a:ext cx="10853873" cy="1538497"/>
          </a:xfrm>
          <a:prstGeom prst="rect">
            <a:avLst/>
          </a:prstGeom>
        </p:spPr>
        <p:txBody>
          <a:bodyPr wrap="square">
            <a:noAutofit/>
          </a:bodyPr>
          <a:lstStyle/>
          <a:p>
            <a:pPr marL="261938" indent="-17462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地域に根差した外国人支援を進めるため、府内の市町村や国際交流協会と連携するとともに、情報提供や人材育成等をサポートし、信頼される拠点機関としての機能強化をめざす</a:t>
            </a:r>
            <a:endParaRPr lang="en-US" altLang="ja-JP" sz="1600" dirty="0">
              <a:latin typeface="Meiryo UI" panose="020B0604030504040204" pitchFamily="50" charset="-128"/>
              <a:ea typeface="Meiryo UI" panose="020B0604030504040204" pitchFamily="50" charset="-128"/>
            </a:endParaRPr>
          </a:p>
          <a:p>
            <a:pPr marL="711200" indent="-261938">
              <a:buFont typeface="Wingdings" panose="05000000000000000000" pitchFamily="2" charset="2"/>
              <a:buChar char="Ø"/>
            </a:pPr>
            <a:r>
              <a:rPr lang="ja-JP" altLang="en-US" sz="1600" dirty="0">
                <a:latin typeface="Meiryo UI" panose="020B0604030504040204" pitchFamily="50" charset="-128"/>
                <a:ea typeface="Meiryo UI" panose="020B0604030504040204" pitchFamily="50" charset="-128"/>
              </a:rPr>
              <a:t>地域国際化協会</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広域</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としての役割を見極め、取組みを進めることで、政府・民間の支援、助成措置の確保につなげる</a:t>
            </a:r>
            <a:endParaRPr lang="en-US" altLang="ja-JP" sz="1600" dirty="0">
              <a:latin typeface="Meiryo UI" panose="020B0604030504040204" pitchFamily="50" charset="-128"/>
              <a:ea typeface="Meiryo UI" panose="020B0604030504040204" pitchFamily="50" charset="-128"/>
            </a:endParaRPr>
          </a:p>
          <a:p>
            <a:pPr marL="711200" indent="-261938">
              <a:buFont typeface="Wingdings" panose="05000000000000000000" pitchFamily="2" charset="2"/>
              <a:buChar char="Ø"/>
            </a:pPr>
            <a:r>
              <a:rPr lang="ja-JP" altLang="en-US" sz="1600" dirty="0">
                <a:latin typeface="Meiryo UI" panose="020B0604030504040204" pitchFamily="50" charset="-128"/>
                <a:ea typeface="Meiryo UI" panose="020B0604030504040204" pitchFamily="50" charset="-128"/>
              </a:rPr>
              <a:t>気象災害への対応など重要な課題にともに取組み、共同研修や訓練など人材の養成を進める</a:t>
            </a:r>
            <a:endParaRPr lang="en-US" altLang="ja-JP" sz="1600" dirty="0">
              <a:latin typeface="Meiryo UI" panose="020B0604030504040204" pitchFamily="50" charset="-128"/>
              <a:ea typeface="Meiryo UI" panose="020B0604030504040204" pitchFamily="50" charset="-128"/>
            </a:endParaRPr>
          </a:p>
          <a:p>
            <a:pPr marL="261938" indent="-174625">
              <a:spcBef>
                <a:spcPts val="600"/>
              </a:spcBef>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国や大阪府の各部局、府内の多文化共生施策を担う官民の機関との連携強化をめざす</a:t>
            </a:r>
            <a:endParaRPr lang="en-US" altLang="ja-JP" sz="1600" dirty="0">
              <a:latin typeface="Meiryo UI" panose="020B0604030504040204" pitchFamily="50" charset="-128"/>
              <a:ea typeface="Meiryo UI" panose="020B0604030504040204" pitchFamily="50" charset="-128"/>
            </a:endParaRPr>
          </a:p>
          <a:p>
            <a:pPr marL="711200" indent="-261938">
              <a:buFont typeface="Wingdings" panose="05000000000000000000" pitchFamily="2" charset="2"/>
              <a:buChar char="Ø"/>
              <a:tabLst>
                <a:tab pos="711200" algn="l"/>
              </a:tabLst>
            </a:pPr>
            <a:r>
              <a:rPr kumimoji="0"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日本語教育をはじめ、多文化共生施策を担う部局や、関係機関との連携・協働を進める</a:t>
            </a:r>
            <a:endParaRPr lang="ja-JP" altLang="en-US" sz="1600" dirty="0">
              <a:latin typeface="Meiryo UI" panose="020B0604030504040204" pitchFamily="50" charset="-128"/>
              <a:ea typeface="Meiryo UI" panose="020B0604030504040204" pitchFamily="50" charset="-128"/>
            </a:endParaRPr>
          </a:p>
        </p:txBody>
      </p:sp>
      <p:sp>
        <p:nvSpPr>
          <p:cNvPr id="14" name="角丸四角形 10">
            <a:extLst>
              <a:ext uri="{FF2B5EF4-FFF2-40B4-BE49-F238E27FC236}">
                <a16:creationId xmlns:a16="http://schemas.microsoft.com/office/drawing/2014/main" id="{18233969-6CC5-0F1F-81DD-642476FDF4C7}"/>
              </a:ext>
            </a:extLst>
          </p:cNvPr>
          <p:cNvSpPr/>
          <p:nvPr/>
        </p:nvSpPr>
        <p:spPr>
          <a:xfrm>
            <a:off x="478802" y="3936563"/>
            <a:ext cx="11380128" cy="2598805"/>
          </a:xfrm>
          <a:prstGeom prst="roundRect">
            <a:avLst>
              <a:gd name="adj" fmla="val 279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129270" indent="-129270">
              <a:tabLst>
                <a:tab pos="129270" algn="l"/>
              </a:tabLst>
            </a:pP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7" name="図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548394" y="2622405"/>
            <a:ext cx="1220952" cy="1191379"/>
          </a:xfrm>
          <a:prstGeom prst="rect">
            <a:avLst/>
          </a:prstGeom>
        </p:spPr>
      </p:pic>
      <p:sp>
        <p:nvSpPr>
          <p:cNvPr id="3" name="角丸四角形 2"/>
          <p:cNvSpPr/>
          <p:nvPr/>
        </p:nvSpPr>
        <p:spPr>
          <a:xfrm>
            <a:off x="8834907" y="1530827"/>
            <a:ext cx="2818387" cy="375810"/>
          </a:xfrm>
          <a:prstGeom prst="roundRect">
            <a:avLst>
              <a:gd name="adj" fmla="val 0"/>
            </a:avLst>
          </a:prstGeom>
          <a:solidFill>
            <a:schemeClr val="tx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１　重点事業</a:t>
            </a:r>
          </a:p>
        </p:txBody>
      </p:sp>
      <p:sp>
        <p:nvSpPr>
          <p:cNvPr id="20" name="角丸四角形 19"/>
          <p:cNvSpPr/>
          <p:nvPr/>
        </p:nvSpPr>
        <p:spPr>
          <a:xfrm>
            <a:off x="8834907" y="4025270"/>
            <a:ext cx="2882923" cy="662736"/>
          </a:xfrm>
          <a:prstGeom prst="roundRect">
            <a:avLst>
              <a:gd name="adj" fmla="val 1121"/>
            </a:avLst>
          </a:prstGeom>
          <a:solidFill>
            <a:schemeClr val="tx2"/>
          </a:solidFill>
          <a:ln>
            <a:no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b="1" dirty="0">
                <a:solidFill>
                  <a:schemeClr val="bg1"/>
                </a:solidFill>
                <a:latin typeface="Meiryo UI" panose="020B0604030504040204" pitchFamily="50" charset="-128"/>
                <a:ea typeface="Meiryo UI" panose="020B0604030504040204" pitchFamily="50" charset="-128"/>
              </a:rPr>
              <a:t>２　多文化共生の拠点機能</a:t>
            </a:r>
            <a:endParaRPr kumimoji="1" lang="en-US" altLang="ja-JP" b="1" dirty="0">
              <a:solidFill>
                <a:schemeClr val="bg1"/>
              </a:solidFill>
              <a:latin typeface="Meiryo UI" panose="020B0604030504040204" pitchFamily="50" charset="-128"/>
              <a:ea typeface="Meiryo UI" panose="020B0604030504040204" pitchFamily="50" charset="-128"/>
            </a:endParaRPr>
          </a:p>
          <a:p>
            <a:r>
              <a:rPr kumimoji="1" lang="ja-JP" altLang="en-US" b="1" dirty="0">
                <a:solidFill>
                  <a:schemeClr val="bg1"/>
                </a:solidFill>
                <a:latin typeface="Meiryo UI" panose="020B0604030504040204" pitchFamily="50" charset="-128"/>
                <a:ea typeface="Meiryo UI" panose="020B0604030504040204" pitchFamily="50" charset="-128"/>
              </a:rPr>
              <a:t>　　 の強化・充実</a:t>
            </a:r>
          </a:p>
        </p:txBody>
      </p:sp>
      <p:sp>
        <p:nvSpPr>
          <p:cNvPr id="6" name="正方形/長方形 5"/>
          <p:cNvSpPr/>
          <p:nvPr/>
        </p:nvSpPr>
        <p:spPr>
          <a:xfrm>
            <a:off x="435368" y="636977"/>
            <a:ext cx="11230377" cy="523220"/>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rPr>
              <a:t>「多文化共生の拠点機関」というめざす姿の実現に向け、「大阪府在日外国人施策に関する指針」の理念も踏まえ、重点事業など、以下の取組みの三本柱を掲げる。</a:t>
            </a:r>
          </a:p>
        </p:txBody>
      </p:sp>
    </p:spTree>
    <p:extLst>
      <p:ext uri="{BB962C8B-B14F-4D97-AF65-F5344CB8AC3E}">
        <p14:creationId xmlns:p14="http://schemas.microsoft.com/office/powerpoint/2010/main" val="953097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11578106" y="6525492"/>
            <a:ext cx="613893" cy="407560"/>
          </a:xfrm>
        </p:spPr>
        <p:txBody>
          <a:bodyPr/>
          <a:lstStyle/>
          <a:p>
            <a:pPr algn="ctr" rtl="0"/>
            <a:fld id="{3A98EE3D-8CD1-4C3F-BD1C-C98C9596463C}" type="slidenum">
              <a:rPr lang="en-US" sz="1600" b="1" smtClean="0"/>
              <a:pPr algn="ctr" rtl="0"/>
              <a:t>3</a:t>
            </a:fld>
            <a:endParaRPr lang="en-US" sz="1600" b="1" dirty="0"/>
          </a:p>
        </p:txBody>
      </p:sp>
      <p:sp>
        <p:nvSpPr>
          <p:cNvPr id="8" name="角丸四角形 7"/>
          <p:cNvSpPr/>
          <p:nvPr/>
        </p:nvSpPr>
        <p:spPr>
          <a:xfrm>
            <a:off x="511263" y="1049950"/>
            <a:ext cx="11066844" cy="616329"/>
          </a:xfrm>
          <a:prstGeom prst="roundRect">
            <a:avLst>
              <a:gd name="adj" fmla="val 6967"/>
            </a:avLst>
          </a:prstGeom>
          <a:solidFill>
            <a:schemeClr val="accent1"/>
          </a:solidFill>
          <a:ln w="6350">
            <a:solidFill>
              <a:srgbClr val="002060"/>
            </a:solidFill>
          </a:ln>
        </p:spPr>
        <p:style>
          <a:lnRef idx="2">
            <a:schemeClr val="accent6"/>
          </a:lnRef>
          <a:fillRef idx="1">
            <a:schemeClr val="lt1"/>
          </a:fillRef>
          <a:effectRef idx="0">
            <a:schemeClr val="accent6"/>
          </a:effectRef>
          <a:fontRef idx="minor">
            <a:schemeClr val="dk1"/>
          </a:fontRef>
        </p:style>
        <p:txBody>
          <a:bodyPr lIns="25714" tIns="25714" rIns="25714" bIns="25714" rtlCol="0" anchor="ctr"/>
          <a:lstStyle/>
          <a:p>
            <a:pPr defTabSz="914418">
              <a:tabLst>
                <a:tab pos="536575" algn="l"/>
              </a:tabLst>
              <a:defRPr/>
            </a:pPr>
            <a:r>
              <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目標</a:t>
            </a:r>
            <a:r>
              <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◆拠点機能を支える組織運営と専門性の高い人員体制</a:t>
            </a:r>
            <a:endParaRPr kumimoji="1"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defTabSz="914418">
              <a:tabLst>
                <a:tab pos="536575" algn="l"/>
              </a:tabLst>
              <a:defRPr/>
            </a:pPr>
            <a:r>
              <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◆さらなる財政基盤の強化</a:t>
            </a:r>
            <a:endPar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p:cNvSpPr/>
          <p:nvPr/>
        </p:nvSpPr>
        <p:spPr>
          <a:xfrm>
            <a:off x="511263" y="1763154"/>
            <a:ext cx="11066844" cy="2109296"/>
          </a:xfrm>
          <a:prstGeom prst="rect">
            <a:avLst/>
          </a:prstGeom>
        </p:spPr>
        <p:txBody>
          <a:bodyPr wrap="square" anchor="ctr" anchorCtr="0">
            <a:noAutofit/>
          </a:bodyPr>
          <a:lstStyle/>
          <a:p>
            <a:pPr marL="174625" indent="-17462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財団が大阪の多文化共生拠点として機能を発揮できるよう、専門性の高い人材を育成・確保し、安定した組織運営をめざす　</a:t>
            </a:r>
            <a:endParaRPr lang="en-US" altLang="ja-JP" sz="1600" dirty="0">
              <a:latin typeface="Meiryo UI" panose="020B0604030504040204" pitchFamily="50" charset="-128"/>
              <a:ea typeface="Meiryo UI" panose="020B0604030504040204" pitchFamily="50" charset="-128"/>
            </a:endParaRPr>
          </a:p>
          <a:p>
            <a:pPr marL="363538" indent="-188913">
              <a:buFont typeface="Wingdings" panose="05000000000000000000" pitchFamily="2" charset="2"/>
              <a:buChar char="Ø"/>
            </a:pPr>
            <a:r>
              <a:rPr lang="ja-JP" altLang="en-US" sz="1600" dirty="0">
                <a:latin typeface="Meiryo UI" panose="020B0604030504040204" pitchFamily="50" charset="-128"/>
                <a:ea typeface="Meiryo UI" panose="020B0604030504040204" pitchFamily="50" charset="-128"/>
              </a:rPr>
              <a:t>処遇改善を行うとともに、将来の核となる人材の養成を進める</a:t>
            </a:r>
            <a:endParaRPr lang="en-US" altLang="ja-JP" sz="1600" dirty="0">
              <a:latin typeface="Meiryo UI" panose="020B0604030504040204" pitchFamily="50" charset="-128"/>
              <a:ea typeface="Meiryo UI" panose="020B0604030504040204" pitchFamily="50" charset="-128"/>
            </a:endParaRPr>
          </a:p>
          <a:p>
            <a:pPr marL="363538" indent="-188913">
              <a:buFont typeface="Wingdings" panose="05000000000000000000" pitchFamily="2" charset="2"/>
              <a:buChar char="Ø"/>
            </a:pPr>
            <a:r>
              <a:rPr lang="ja-JP" altLang="en-US" sz="1600" dirty="0">
                <a:latin typeface="Meiryo UI" panose="020B0604030504040204" pitchFamily="50" charset="-128"/>
                <a:ea typeface="Meiryo UI" panose="020B0604030504040204" pitchFamily="50" charset="-128"/>
              </a:rPr>
              <a:t>新しい通信機器の導入やアプリケーションの採用など</a:t>
            </a:r>
            <a:r>
              <a:rPr lang="en-US" altLang="ja-JP" sz="1600" dirty="0">
                <a:latin typeface="Meiryo UI" panose="020B0604030504040204" pitchFamily="50" charset="-128"/>
                <a:ea typeface="Meiryo UI" panose="020B0604030504040204" pitchFamily="50" charset="-128"/>
              </a:rPr>
              <a:t>ICT</a:t>
            </a:r>
            <a:r>
              <a:rPr lang="ja-JP" altLang="en-US" sz="1600" dirty="0">
                <a:latin typeface="Meiryo UI" panose="020B0604030504040204" pitchFamily="50" charset="-128"/>
                <a:ea typeface="Meiryo UI" panose="020B0604030504040204" pitchFamily="50" charset="-128"/>
              </a:rPr>
              <a:t>の活用を進め、より効率的な組織運営を図る</a:t>
            </a:r>
            <a:endParaRPr lang="en-US" altLang="ja-JP" sz="1600" dirty="0">
              <a:latin typeface="Meiryo UI" panose="020B0604030504040204" pitchFamily="50" charset="-128"/>
              <a:ea typeface="Meiryo UI" panose="020B0604030504040204" pitchFamily="50" charset="-128"/>
            </a:endParaRPr>
          </a:p>
          <a:p>
            <a:pPr marL="174625" indent="-174625">
              <a:spcBef>
                <a:spcPts val="600"/>
              </a:spcBef>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安定的な資産運用、外部資金の獲得などに努め、さらなる財政基盤の強化をめざす</a:t>
            </a:r>
            <a:endParaRPr lang="en-US" altLang="ja-JP" sz="1600" dirty="0">
              <a:latin typeface="Meiryo UI" panose="020B0604030504040204" pitchFamily="50" charset="-128"/>
              <a:ea typeface="Meiryo UI" panose="020B0604030504040204" pitchFamily="50" charset="-128"/>
            </a:endParaRPr>
          </a:p>
          <a:p>
            <a:pPr marL="363538" indent="-188913">
              <a:buFont typeface="Wingdings" panose="05000000000000000000" pitchFamily="2" charset="2"/>
              <a:buChar char="Ø"/>
            </a:pPr>
            <a:r>
              <a:rPr lang="ja-JP" altLang="en-US" sz="1600" dirty="0">
                <a:latin typeface="Meiryo UI" panose="020B0604030504040204" pitchFamily="50" charset="-128"/>
                <a:ea typeface="Meiryo UI" panose="020B0604030504040204" pitchFamily="50" charset="-128"/>
              </a:rPr>
              <a:t>歴史ある地域国際化協会としての信頼を基に、公私の支援を獲得するとともに、事業を通じて存在感を高め、民間</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企業</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からの支援につなげていく</a:t>
            </a:r>
            <a:endParaRPr lang="en-US" altLang="ja-JP" sz="1600" dirty="0">
              <a:latin typeface="Meiryo UI" panose="020B0604030504040204" pitchFamily="50" charset="-128"/>
              <a:ea typeface="Meiryo UI" panose="020B0604030504040204" pitchFamily="50" charset="-128"/>
            </a:endParaRPr>
          </a:p>
          <a:p>
            <a:pPr marL="363538" indent="-188913">
              <a:buFont typeface="Wingdings" panose="05000000000000000000" pitchFamily="2" charset="2"/>
              <a:buChar char="Ø"/>
            </a:pPr>
            <a:r>
              <a:rPr lang="ja-JP" altLang="en-US" sz="1600" dirty="0">
                <a:latin typeface="Meiryo UI" panose="020B0604030504040204" pitchFamily="50" charset="-128"/>
                <a:ea typeface="Meiryo UI" panose="020B0604030504040204" pitchFamily="50" charset="-128"/>
              </a:rPr>
              <a:t>財源確保に向け、金利動向を見ながら、より有利で安全な資産運用を図る</a:t>
            </a:r>
          </a:p>
        </p:txBody>
      </p:sp>
      <p:sp>
        <p:nvSpPr>
          <p:cNvPr id="24" name="角丸四角形 10">
            <a:extLst>
              <a:ext uri="{FF2B5EF4-FFF2-40B4-BE49-F238E27FC236}">
                <a16:creationId xmlns:a16="http://schemas.microsoft.com/office/drawing/2014/main" id="{A98B8700-C097-4658-AD6A-6D2136DDEE63}"/>
              </a:ext>
            </a:extLst>
          </p:cNvPr>
          <p:cNvSpPr/>
          <p:nvPr/>
        </p:nvSpPr>
        <p:spPr>
          <a:xfrm>
            <a:off x="445342" y="936093"/>
            <a:ext cx="11301237" cy="3284699"/>
          </a:xfrm>
          <a:prstGeom prst="roundRect">
            <a:avLst>
              <a:gd name="adj" fmla="val 2798"/>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129270" indent="-129270">
              <a:tabLst>
                <a:tab pos="129270" algn="l"/>
              </a:tabLst>
            </a:pP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a:extLst>
              <a:ext uri="{FF2B5EF4-FFF2-40B4-BE49-F238E27FC236}">
                <a16:creationId xmlns:a16="http://schemas.microsoft.com/office/drawing/2014/main" id="{BA734262-89F8-C541-E085-5F3CE49E8FB3}"/>
              </a:ext>
            </a:extLst>
          </p:cNvPr>
          <p:cNvSpPr txBox="1"/>
          <p:nvPr/>
        </p:nvSpPr>
        <p:spPr>
          <a:xfrm>
            <a:off x="445342" y="44970"/>
            <a:ext cx="6886636" cy="400110"/>
          </a:xfrm>
          <a:prstGeom prst="rect">
            <a:avLst/>
          </a:prstGeom>
          <a:noFill/>
        </p:spPr>
        <p:txBody>
          <a:bodyPr wrap="square" rtlCol="0" anchor="ctr">
            <a:spAutoFit/>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２．</a:t>
            </a:r>
            <a:r>
              <a:rPr lang="ja-JP" altLang="ja-JP" sz="2000" b="1" dirty="0">
                <a:latin typeface="Meiryo UI" panose="020B0604030504040204" pitchFamily="50" charset="-128"/>
                <a:ea typeface="Meiryo UI" panose="020B0604030504040204" pitchFamily="50" charset="-128"/>
                <a:cs typeface="Meiryo UI" panose="020B0604030504040204" pitchFamily="50" charset="-128"/>
              </a:rPr>
              <a:t>中期経営計画</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R5</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R9</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取組みの</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3</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本柱　</a:t>
            </a:r>
            <a:r>
              <a:rPr lang="en-US" altLang="ja-JP"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継続</a:t>
            </a:r>
            <a:r>
              <a:rPr lang="en-US" altLang="ja-JP"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角丸四角形 8"/>
          <p:cNvSpPr/>
          <p:nvPr/>
        </p:nvSpPr>
        <p:spPr>
          <a:xfrm>
            <a:off x="8994090" y="1178129"/>
            <a:ext cx="2460911" cy="375810"/>
          </a:xfrm>
          <a:prstGeom prst="roundRect">
            <a:avLst>
              <a:gd name="adj" fmla="val 6386"/>
            </a:avLst>
          </a:prstGeom>
          <a:solidFill>
            <a:schemeClr val="tx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３　事業基盤の強化</a:t>
            </a:r>
          </a:p>
        </p:txBody>
      </p:sp>
      <p:pic>
        <p:nvPicPr>
          <p:cNvPr id="3" name="図 2"/>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7654135" y="4348971"/>
            <a:ext cx="3302598" cy="2355925"/>
          </a:xfrm>
          <a:prstGeom prst="rect">
            <a:avLst/>
          </a:prstGeom>
        </p:spPr>
      </p:pic>
    </p:spTree>
    <p:extLst>
      <p:ext uri="{BB962C8B-B14F-4D97-AF65-F5344CB8AC3E}">
        <p14:creationId xmlns:p14="http://schemas.microsoft.com/office/powerpoint/2010/main" val="109059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562972-3449-42D1-8185-B4BEFD52AB44}"/>
              </a:ext>
            </a:extLst>
          </p:cNvPr>
          <p:cNvSpPr>
            <a:spLocks noGrp="1"/>
          </p:cNvSpPr>
          <p:nvPr>
            <p:ph type="title"/>
          </p:nvPr>
        </p:nvSpPr>
        <p:spPr>
          <a:xfrm>
            <a:off x="2041087" y="724296"/>
            <a:ext cx="4923287" cy="590969"/>
          </a:xfrm>
        </p:spPr>
        <p:txBody>
          <a:bodyPr rtlCol="0" anchor="ctr" anchorCtr="0">
            <a:noAutofit/>
          </a:bodyPr>
          <a:lstStyle/>
          <a:p>
            <a:pPr rtl="0">
              <a:tabLst>
                <a:tab pos="987425" algn="l"/>
              </a:tabLst>
            </a:pPr>
            <a:r>
              <a:rPr lang="ja-JP" altLang="en-US" sz="2000" dirty="0">
                <a:solidFill>
                  <a:schemeClr val="accent2"/>
                </a:solidFill>
              </a:rPr>
              <a:t>（１）相談機能の専門性向上　</a:t>
            </a:r>
            <a:r>
              <a:rPr lang="en-US" altLang="ja-JP" sz="2000" dirty="0">
                <a:solidFill>
                  <a:srgbClr val="FF0000"/>
                </a:solidFill>
              </a:rPr>
              <a:t>《</a:t>
            </a:r>
            <a:r>
              <a:rPr lang="ja-JP" altLang="en-US" sz="2000" dirty="0">
                <a:solidFill>
                  <a:srgbClr val="FF0000"/>
                </a:solidFill>
              </a:rPr>
              <a:t>継続</a:t>
            </a:r>
            <a:r>
              <a:rPr lang="en-US" altLang="ja-JP" sz="2000" dirty="0">
                <a:solidFill>
                  <a:srgbClr val="FF0000"/>
                </a:solidFill>
              </a:rPr>
              <a:t>》</a:t>
            </a:r>
            <a:endParaRPr lang="ja" sz="2000" dirty="0">
              <a:solidFill>
                <a:srgbClr val="FF0000"/>
              </a:solidFill>
            </a:endParaRPr>
          </a:p>
        </p:txBody>
      </p:sp>
      <p:sp>
        <p:nvSpPr>
          <p:cNvPr id="6" name="コンテンツ プレースホルダー 5">
            <a:extLst>
              <a:ext uri="{FF2B5EF4-FFF2-40B4-BE49-F238E27FC236}">
                <a16:creationId xmlns:a16="http://schemas.microsoft.com/office/drawing/2014/main" id="{91045DBD-667C-40B5-C5DC-32B615F20C2D}"/>
              </a:ext>
            </a:extLst>
          </p:cNvPr>
          <p:cNvSpPr>
            <a:spLocks noGrp="1"/>
          </p:cNvSpPr>
          <p:nvPr>
            <p:ph idx="1"/>
          </p:nvPr>
        </p:nvSpPr>
        <p:spPr>
          <a:xfrm>
            <a:off x="459734" y="1186579"/>
            <a:ext cx="11385500" cy="719294"/>
          </a:xfrm>
        </p:spPr>
        <p:txBody>
          <a:bodyPr>
            <a:noAutofit/>
          </a:bodyPr>
          <a:lstStyle/>
          <a:p>
            <a:pPr marL="901700" indent="-901700">
              <a:spcBef>
                <a:spcPts val="0"/>
              </a:spcBef>
              <a:spcAft>
                <a:spcPts val="0"/>
              </a:spcAft>
              <a:buNone/>
              <a:tabLst>
                <a:tab pos="622300" algn="l"/>
                <a:tab pos="901700" algn="l"/>
              </a:tabLst>
            </a:pPr>
            <a:r>
              <a:rPr lang="en-US" altLang="ja-JP" sz="1400" dirty="0"/>
              <a:t>【</a:t>
            </a:r>
            <a:r>
              <a:rPr lang="ja-JP" altLang="en-US" sz="1400" dirty="0"/>
              <a:t>概要</a:t>
            </a:r>
            <a:r>
              <a:rPr lang="en-US" altLang="ja-JP" sz="1400" dirty="0"/>
              <a:t>】	</a:t>
            </a:r>
            <a:r>
              <a:rPr lang="ja-JP" altLang="en-US" sz="1400" dirty="0"/>
              <a:t>①</a:t>
            </a:r>
            <a:r>
              <a:rPr lang="en-US" altLang="ja-JP" sz="1400" dirty="0"/>
              <a:t>	</a:t>
            </a:r>
            <a:r>
              <a:rPr lang="ja-JP" altLang="en-US" sz="1400" dirty="0"/>
              <a:t>国・大阪府の補助金を得て</a:t>
            </a:r>
            <a:r>
              <a:rPr lang="ja-JP" altLang="en-US" sz="1400" dirty="0">
                <a:solidFill>
                  <a:schemeClr val="tx1"/>
                </a:solidFill>
              </a:rPr>
              <a:t>、外国人からの生活相談対応及び適切な情報提供を行う「大阪府外国人情報コーナー」の運営を行う。</a:t>
            </a:r>
            <a:br>
              <a:rPr lang="en-US" altLang="ja-JP" sz="1400" dirty="0">
                <a:solidFill>
                  <a:schemeClr val="tx1"/>
                </a:solidFill>
              </a:rPr>
            </a:br>
            <a:r>
              <a:rPr lang="ja-JP" altLang="en-US" sz="1400" dirty="0">
                <a:solidFill>
                  <a:schemeClr val="tx1"/>
                </a:solidFill>
              </a:rPr>
              <a:t>関係機関との連携等、相談体制を充実させ、相談者に寄り添い、具体的な解決への道筋をつける伴走型の対応をめざす</a:t>
            </a:r>
            <a:endParaRPr lang="en-US" altLang="ja-JP" sz="1400" dirty="0">
              <a:solidFill>
                <a:schemeClr val="tx1"/>
              </a:solidFill>
            </a:endParaRPr>
          </a:p>
          <a:p>
            <a:pPr marL="901700" indent="-901700">
              <a:spcBef>
                <a:spcPts val="0"/>
              </a:spcBef>
              <a:spcAft>
                <a:spcPts val="0"/>
              </a:spcAft>
              <a:buNone/>
              <a:tabLst>
                <a:tab pos="622300" algn="l"/>
                <a:tab pos="901700" algn="l"/>
              </a:tabLst>
            </a:pPr>
            <a:r>
              <a:rPr lang="ja-JP" altLang="en-US" sz="1400" dirty="0">
                <a:solidFill>
                  <a:schemeClr val="tx1"/>
                </a:solidFill>
              </a:rPr>
              <a:t>　　　　　 ②</a:t>
            </a:r>
            <a:r>
              <a:rPr lang="en-US" altLang="ja-JP" sz="1400" dirty="0">
                <a:solidFill>
                  <a:schemeClr val="tx1"/>
                </a:solidFill>
              </a:rPr>
              <a:t>	</a:t>
            </a:r>
            <a:r>
              <a:rPr lang="ja-JP" altLang="en-US" sz="1400" dirty="0">
                <a:solidFill>
                  <a:schemeClr val="tx1"/>
                </a:solidFill>
              </a:rPr>
              <a:t>在住外国人に身近な市町村で</a:t>
            </a:r>
            <a:r>
              <a:rPr lang="ja-JP" altLang="en-US" sz="1400" dirty="0"/>
              <a:t>の相談対応を進めるため、府内市町村や国際交流協会などと連携し、</a:t>
            </a:r>
            <a:r>
              <a:rPr lang="ja-JP" altLang="en-US" sz="1400" dirty="0">
                <a:solidFill>
                  <a:schemeClr val="tx1"/>
                </a:solidFill>
              </a:rPr>
              <a:t>地域合同相談会を開催</a:t>
            </a:r>
            <a:r>
              <a:rPr lang="ja-JP" altLang="en-US" sz="1400" dirty="0"/>
              <a:t>する。</a:t>
            </a:r>
          </a:p>
        </p:txBody>
      </p:sp>
      <p:sp>
        <p:nvSpPr>
          <p:cNvPr id="12" name="正方形/長方形 11">
            <a:extLst>
              <a:ext uri="{FF2B5EF4-FFF2-40B4-BE49-F238E27FC236}">
                <a16:creationId xmlns:a16="http://schemas.microsoft.com/office/drawing/2014/main" id="{31477820-7C89-2C03-A282-15469D34B891}"/>
              </a:ext>
            </a:extLst>
          </p:cNvPr>
          <p:cNvSpPr/>
          <p:nvPr/>
        </p:nvSpPr>
        <p:spPr>
          <a:xfrm>
            <a:off x="446534" y="1965451"/>
            <a:ext cx="11260557" cy="3149247"/>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nchorCtr="0"/>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当計画で進める取組み</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　</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情報提供型から問題解決伴走型相談窓口をめざした、相談員の専門性の向上、相談体制の整備</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rgbClr val="0070C0"/>
                </a:solidFill>
                <a:latin typeface="Meiryo UI" panose="020B0604030504040204" pitchFamily="50" charset="-128"/>
                <a:ea typeface="Meiryo UI" panose="020B0604030504040204" pitchFamily="50" charset="-128"/>
              </a:rPr>
              <a:t>　　・</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新規</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FF0000"/>
                </a:solidFill>
                <a:latin typeface="Meiryo UI" panose="020B0604030504040204" pitchFamily="50" charset="-128"/>
                <a:ea typeface="Meiryo UI" panose="020B0604030504040204" pitchFamily="50" charset="-128"/>
              </a:rPr>
              <a:t>外国人支援コーディネーター</a:t>
            </a:r>
            <a:r>
              <a:rPr kumimoji="1" lang="ja-JP" altLang="en-US" sz="1400" b="1" u="sng" dirty="0">
                <a:solidFill>
                  <a:srgbClr val="0070C0"/>
                </a:solidFill>
                <a:latin typeface="Meiryo UI" panose="020B0604030504040204" pitchFamily="50" charset="-128"/>
                <a:ea typeface="Meiryo UI" panose="020B0604030504040204" pitchFamily="50" charset="-128"/>
              </a:rPr>
              <a:t>」の認証取得</a:t>
            </a:r>
            <a:endParaRPr kumimoji="1" lang="en-US" altLang="ja-JP" sz="1400" b="1" u="sng" dirty="0">
              <a:solidFill>
                <a:srgbClr val="0070C0"/>
              </a:solidFill>
              <a:latin typeface="Meiryo UI" panose="020B0604030504040204" pitchFamily="50" charset="-128"/>
              <a:ea typeface="Meiryo UI" panose="020B0604030504040204" pitchFamily="50" charset="-128"/>
            </a:endParaRPr>
          </a:p>
          <a:p>
            <a:r>
              <a:rPr kumimoji="1" lang="ja-JP" altLang="en-US" sz="1400" dirty="0">
                <a:solidFill>
                  <a:srgbClr val="0070C0"/>
                </a:solidFill>
                <a:latin typeface="Meiryo UI" panose="020B0604030504040204" pitchFamily="50" charset="-128"/>
                <a:ea typeface="Meiryo UI" panose="020B0604030504040204" pitchFamily="50" charset="-128"/>
              </a:rPr>
              <a:t>　　・</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新規</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新しい通信環境・機器を利用した複合的な相談対応（電話会議システムの利用、</a:t>
            </a:r>
            <a:r>
              <a:rPr kumimoji="1" lang="en-US" altLang="ja-JP" sz="1400" b="1" u="sng" dirty="0">
                <a:solidFill>
                  <a:srgbClr val="0070C0"/>
                </a:solidFill>
                <a:latin typeface="Meiryo UI" panose="020B0604030504040204" pitchFamily="50" charset="-128"/>
                <a:ea typeface="Meiryo UI" panose="020B0604030504040204" pitchFamily="50" charset="-128"/>
              </a:rPr>
              <a:t>ZOOM</a:t>
            </a:r>
            <a:r>
              <a:rPr kumimoji="1" lang="ja-JP" altLang="en-US" sz="1400" b="1" u="sng" dirty="0">
                <a:solidFill>
                  <a:srgbClr val="0070C0"/>
                </a:solidFill>
                <a:latin typeface="Meiryo UI" panose="020B0604030504040204" pitchFamily="50" charset="-128"/>
                <a:ea typeface="Meiryo UI" panose="020B0604030504040204" pitchFamily="50" charset="-128"/>
              </a:rPr>
              <a:t>等の一層の活用等）</a:t>
            </a: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継続</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地域国際化協会などで外国人相談対応に実績のある関係者とのネットワークの構築</a:t>
            </a:r>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3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国、関係機関等との連携強化、専門相談・共同事業の実施　</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拡充</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大阪府が設置する他の相談窓口との連携（住宅相談、女性相談、労働相談、消費者相談、人権相談等）</a:t>
            </a:r>
            <a:endParaRPr kumimoji="1" lang="en-US" altLang="ja-JP" sz="1400" b="1"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拡充</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社会福祉協議会、大阪弁護士会等、地域の関係機関との連携</a:t>
            </a:r>
            <a:endParaRPr kumimoji="1" lang="en-US" altLang="ja-JP" sz="1400" b="1"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継続</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国の総合調整機能を担う出入国在留管理庁との連携</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500" dirty="0">
                <a:solidFill>
                  <a:schemeClr val="tx1"/>
                </a:solidFill>
                <a:latin typeface="Meiryo UI" panose="020B0604030504040204" pitchFamily="50" charset="-128"/>
                <a:ea typeface="Meiryo UI" panose="020B0604030504040204" pitchFamily="50" charset="-128"/>
              </a:rPr>
              <a:t>　</a:t>
            </a:r>
            <a:endParaRPr kumimoji="1" lang="en-US" altLang="ja-JP" sz="5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府内市町村、国際交流協会支援機能の強化</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400" dirty="0">
                <a:solidFill>
                  <a:srgbClr val="0070C0"/>
                </a:solidFill>
                <a:latin typeface="Meiryo UI" panose="020B0604030504040204" pitchFamily="50" charset="-128"/>
                <a:ea typeface="Meiryo UI" panose="020B0604030504040204" pitchFamily="50" charset="-128"/>
              </a:rPr>
              <a:t>・</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新規</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日本語教室等、外国人と接する現場と連携した出張相談会の開催</a:t>
            </a:r>
            <a:endParaRPr kumimoji="1" lang="en-US" altLang="ja-JP" sz="1400" b="1" u="sng" dirty="0">
              <a:solidFill>
                <a:srgbClr val="0070C0"/>
              </a:solidFill>
              <a:latin typeface="Meiryo UI" panose="020B0604030504040204" pitchFamily="50" charset="-128"/>
              <a:ea typeface="Meiryo UI" panose="020B0604030504040204" pitchFamily="50" charset="-128"/>
            </a:endParaRPr>
          </a:p>
          <a:p>
            <a:pPr lvl="0">
              <a:defRPr/>
            </a:pPr>
            <a:r>
              <a:rPr kumimoji="1" lang="ja-JP" altLang="en-US" sz="1400" b="1" dirty="0">
                <a:solidFill>
                  <a:srgbClr val="0070C0"/>
                </a:solidFill>
                <a:latin typeface="Meiryo UI" panose="020B0604030504040204" pitchFamily="50" charset="-128"/>
                <a:ea typeface="Meiryo UI" panose="020B0604030504040204" pitchFamily="50" charset="-128"/>
              </a:rPr>
              <a:t>　　・</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新規</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出入国在留管理庁、府等と連携した、相談窓口未設置市町村向け支援の実施</a:t>
            </a:r>
            <a:r>
              <a:rPr kumimoji="1" lang="ja-JP" altLang="en-US" sz="1200" b="1" u="sng" dirty="0">
                <a:solidFill>
                  <a:srgbClr val="0070C0"/>
                </a:solidFill>
                <a:latin typeface="Meiryo UI" panose="020B0604030504040204" pitchFamily="50" charset="-128"/>
                <a:ea typeface="Meiryo UI" panose="020B0604030504040204" pitchFamily="50" charset="-128"/>
              </a:rPr>
              <a:t>（外国人受入環境整備交付金の活用説明会、立上げ支援等）</a:t>
            </a:r>
          </a:p>
          <a:p>
            <a:pPr>
              <a:defRPr/>
            </a:pPr>
            <a:r>
              <a:rPr kumimoji="1" lang="ja-JP" altLang="en-US" sz="1400" b="1" dirty="0">
                <a:solidFill>
                  <a:schemeClr val="tx1"/>
                </a:solidFill>
                <a:latin typeface="Meiryo UI" panose="020B0604030504040204" pitchFamily="50" charset="-128"/>
                <a:ea typeface="Meiryo UI" panose="020B0604030504040204" pitchFamily="50" charset="-128"/>
              </a:rPr>
              <a:t>　　・</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拡充</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専門相談を軸とした地域合同相談会の開催（労働相談、弁護士・行政書士相談、税・社会保険相談等）</a:t>
            </a:r>
            <a:endParaRPr kumimoji="1" lang="en-US" altLang="ja-JP" sz="1400" dirty="0">
              <a:latin typeface="Meiryo UI" panose="020B0604030504040204" pitchFamily="50" charset="-128"/>
              <a:ea typeface="Meiryo UI" panose="020B0604030504040204" pitchFamily="50" charset="-128"/>
            </a:endParaRPr>
          </a:p>
          <a:p>
            <a:pPr>
              <a:defRPr/>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拡充</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府内市町村や国際交流協会の相談員・窓口担当職員を対象に含む研修の実施、研修内容の高度化</a:t>
            </a:r>
            <a:endParaRPr kumimoji="1" lang="en-US" altLang="ja-JP" sz="1400" b="1" dirty="0">
              <a:solidFill>
                <a:schemeClr val="tx1"/>
              </a:solidFill>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A86466DB-13F2-45CE-8880-3A0A058B136C}"/>
              </a:ext>
            </a:extLst>
          </p:cNvPr>
          <p:cNvSpPr>
            <a:spLocks noGrp="1"/>
          </p:cNvSpPr>
          <p:nvPr>
            <p:ph type="sldNum" sz="quarter" idx="12"/>
          </p:nvPr>
        </p:nvSpPr>
        <p:spPr>
          <a:xfrm>
            <a:off x="11652866" y="6577929"/>
            <a:ext cx="539134" cy="365125"/>
          </a:xfrm>
        </p:spPr>
        <p:txBody>
          <a:bodyPr/>
          <a:lstStyle/>
          <a:p>
            <a:pPr algn="ctr" rtl="0"/>
            <a:fld id="{3A98EE3D-8CD1-4C3F-BD1C-C98C9596463C}" type="slidenum">
              <a:rPr lang="en-US" sz="1600" b="1" smtClean="0"/>
              <a:pPr algn="ctr" rtl="0"/>
              <a:t>4</a:t>
            </a:fld>
            <a:endParaRPr lang="en-US" sz="1600" b="1" dirty="0"/>
          </a:p>
        </p:txBody>
      </p:sp>
      <p:graphicFrame>
        <p:nvGraphicFramePr>
          <p:cNvPr id="4" name="表 6">
            <a:extLst>
              <a:ext uri="{FF2B5EF4-FFF2-40B4-BE49-F238E27FC236}">
                <a16:creationId xmlns:a16="http://schemas.microsoft.com/office/drawing/2014/main" id="{6F2D70D9-B58D-0B96-4FE8-96362B29E6D3}"/>
              </a:ext>
            </a:extLst>
          </p:cNvPr>
          <p:cNvGraphicFramePr>
            <a:graphicFrameLocks noGrp="1"/>
          </p:cNvGraphicFramePr>
          <p:nvPr>
            <p:extLst>
              <p:ext uri="{D42A27DB-BD31-4B8C-83A1-F6EECF244321}">
                <p14:modId xmlns:p14="http://schemas.microsoft.com/office/powerpoint/2010/main" val="1726013610"/>
              </p:ext>
            </p:extLst>
          </p:nvPr>
        </p:nvGraphicFramePr>
        <p:xfrm>
          <a:off x="446534" y="5128105"/>
          <a:ext cx="11260559" cy="1539240"/>
        </p:xfrm>
        <a:graphic>
          <a:graphicData uri="http://schemas.openxmlformats.org/drawingml/2006/table">
            <a:tbl>
              <a:tblPr firstRow="1" bandRow="1">
                <a:tableStyleId>{5C22544A-7EE6-4342-B048-85BDC9FD1C3A}</a:tableStyleId>
              </a:tblPr>
              <a:tblGrid>
                <a:gridCol w="3044809">
                  <a:extLst>
                    <a:ext uri="{9D8B030D-6E8A-4147-A177-3AD203B41FA5}">
                      <a16:colId xmlns:a16="http://schemas.microsoft.com/office/drawing/2014/main" val="1378922617"/>
                    </a:ext>
                  </a:extLst>
                </a:gridCol>
                <a:gridCol w="826655">
                  <a:extLst>
                    <a:ext uri="{9D8B030D-6E8A-4147-A177-3AD203B41FA5}">
                      <a16:colId xmlns:a16="http://schemas.microsoft.com/office/drawing/2014/main" val="1013933753"/>
                    </a:ext>
                  </a:extLst>
                </a:gridCol>
                <a:gridCol w="826655">
                  <a:extLst>
                    <a:ext uri="{9D8B030D-6E8A-4147-A177-3AD203B41FA5}">
                      <a16:colId xmlns:a16="http://schemas.microsoft.com/office/drawing/2014/main" val="3161378577"/>
                    </a:ext>
                  </a:extLst>
                </a:gridCol>
                <a:gridCol w="826655">
                  <a:extLst>
                    <a:ext uri="{9D8B030D-6E8A-4147-A177-3AD203B41FA5}">
                      <a16:colId xmlns:a16="http://schemas.microsoft.com/office/drawing/2014/main" val="2849101126"/>
                    </a:ext>
                  </a:extLst>
                </a:gridCol>
                <a:gridCol w="826655">
                  <a:extLst>
                    <a:ext uri="{9D8B030D-6E8A-4147-A177-3AD203B41FA5}">
                      <a16:colId xmlns:a16="http://schemas.microsoft.com/office/drawing/2014/main" val="3406087195"/>
                    </a:ext>
                  </a:extLst>
                </a:gridCol>
                <a:gridCol w="826655">
                  <a:extLst>
                    <a:ext uri="{9D8B030D-6E8A-4147-A177-3AD203B41FA5}">
                      <a16:colId xmlns:a16="http://schemas.microsoft.com/office/drawing/2014/main" val="3004969139"/>
                    </a:ext>
                  </a:extLst>
                </a:gridCol>
                <a:gridCol w="826655">
                  <a:extLst>
                    <a:ext uri="{9D8B030D-6E8A-4147-A177-3AD203B41FA5}">
                      <a16:colId xmlns:a16="http://schemas.microsoft.com/office/drawing/2014/main" val="724256420"/>
                    </a:ext>
                  </a:extLst>
                </a:gridCol>
                <a:gridCol w="3255820">
                  <a:extLst>
                    <a:ext uri="{9D8B030D-6E8A-4147-A177-3AD203B41FA5}">
                      <a16:colId xmlns:a16="http://schemas.microsoft.com/office/drawing/2014/main" val="1146024676"/>
                    </a:ext>
                  </a:extLst>
                </a:gridCol>
              </a:tblGrid>
              <a:tr h="279453">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100" b="0" dirty="0">
                          <a:solidFill>
                            <a:schemeClr val="tx1"/>
                          </a:solidFill>
                          <a:latin typeface="Meiryo UI" panose="020B0604030504040204" pitchFamily="50" charset="-128"/>
                          <a:ea typeface="Meiryo UI" panose="020B0604030504040204" pitchFamily="50" charset="-128"/>
                        </a:rPr>
                        <a:t>R4</a:t>
                      </a:r>
                      <a:r>
                        <a:rPr kumimoji="1" lang="ja-JP" altLang="en-US" sz="1100" b="0" dirty="0">
                          <a:solidFill>
                            <a:schemeClr val="tx1"/>
                          </a:solidFill>
                          <a:latin typeface="Meiryo UI" panose="020B0604030504040204" pitchFamily="50" charset="-128"/>
                          <a:ea typeface="Meiryo UI" panose="020B0604030504040204" pitchFamily="50" charset="-128"/>
                        </a:rPr>
                        <a:t>実績（</a:t>
                      </a:r>
                      <a:r>
                        <a:rPr kumimoji="1" lang="en-US" altLang="ja-JP" sz="1100" b="0" dirty="0">
                          <a:solidFill>
                            <a:schemeClr val="tx1"/>
                          </a:solidFill>
                          <a:latin typeface="Meiryo UI" panose="020B0604030504040204" pitchFamily="50" charset="-128"/>
                          <a:ea typeface="Meiryo UI" panose="020B0604030504040204" pitchFamily="50" charset="-128"/>
                        </a:rPr>
                        <a:t>2022</a:t>
                      </a:r>
                      <a:r>
                        <a:rPr kumimoji="1" lang="ja-JP" altLang="en-US" sz="1100" b="0"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Ｒ６実績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188498">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大阪府外国人情報コーナー相談件数</a:t>
                      </a:r>
                    </a:p>
                  </a:txBody>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2,927</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件</a:t>
                      </a:r>
                    </a:p>
                  </a:txBody>
                  <a:tcPr marL="0" marR="0" marT="0" marB="0" anchor="ct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2,079</a:t>
                      </a:r>
                      <a:r>
                        <a:rPr kumimoji="1" lang="ja-JP" altLang="en-US" sz="1100" b="0"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2,822</a:t>
                      </a:r>
                      <a:r>
                        <a:rPr kumimoji="1" lang="ja-JP" altLang="en-US" sz="1100" b="0"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2,800</a:t>
                      </a:r>
                      <a:r>
                        <a:rPr kumimoji="1" lang="ja-JP" altLang="en-US" sz="1100" b="0"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2,800</a:t>
                      </a:r>
                      <a:r>
                        <a:rPr kumimoji="1" lang="ja-JP" altLang="en-US" sz="1100" b="0"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2,800</a:t>
                      </a:r>
                      <a:r>
                        <a:rPr kumimoji="1" lang="ja-JP" altLang="en-US" sz="1100" b="0"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05090790"/>
                  </a:ext>
                </a:extLst>
              </a:tr>
              <a:tr h="279453">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専門相談会の実施</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48</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54</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55</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56</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58</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60</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府各種相談窓口、弁護士会等と連携して実施する専門相談会の実施回数等。</a:t>
                      </a:r>
                    </a:p>
                  </a:txBody>
                  <a:tcPr/>
                </a:tc>
                <a:extLst>
                  <a:ext uri="{0D108BD9-81ED-4DB2-BD59-A6C34878D82A}">
                    <a16:rowId xmlns:a16="http://schemas.microsoft.com/office/drawing/2014/main" val="1824752245"/>
                  </a:ext>
                </a:extLst>
              </a:tr>
              <a:tr h="279453">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地域での合同・出張相談会の実施</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11</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12</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12</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12</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12</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12</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府内市町村や国際交流協会等と連携して実施する合同相談会の実施回数等。</a:t>
                      </a:r>
                      <a:endParaRPr kumimoji="1" lang="ja-JP" altLang="en-US" sz="1100" b="0" u="none" strike="sngStrike"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438641808"/>
                  </a:ext>
                </a:extLst>
              </a:tr>
            </a:tbl>
          </a:graphicData>
        </a:graphic>
      </p:graphicFrame>
      <p:sp>
        <p:nvSpPr>
          <p:cNvPr id="9" name="正方形/長方形 8"/>
          <p:cNvSpPr/>
          <p:nvPr/>
        </p:nvSpPr>
        <p:spPr>
          <a:xfrm>
            <a:off x="408572" y="506013"/>
            <a:ext cx="11436662" cy="307777"/>
          </a:xfrm>
          <a:prstGeom prst="rect">
            <a:avLst/>
          </a:prstGeom>
          <a:solidFill>
            <a:schemeClr val="bg1"/>
          </a:solidFill>
        </p:spPr>
        <p:txBody>
          <a:bodyPr wrap="square">
            <a:spAutoFit/>
          </a:bodyPr>
          <a:lstStyle/>
          <a:p>
            <a:pPr defTabSz="914418">
              <a:tabLst>
                <a:tab pos="1152094" algn="l"/>
              </a:tabLst>
            </a:pP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目標達成に向けた取組内容について、項目別に説明する。各取組内容について年度別の成果指標もあわせて設定する。</a:t>
            </a:r>
          </a:p>
        </p:txBody>
      </p:sp>
      <p:pic>
        <p:nvPicPr>
          <p:cNvPr id="10" name="図 9"/>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9618004" y="2223396"/>
            <a:ext cx="2034862" cy="1444513"/>
          </a:xfrm>
          <a:prstGeom prst="rect">
            <a:avLst/>
          </a:prstGeom>
        </p:spPr>
      </p:pic>
      <p:sp>
        <p:nvSpPr>
          <p:cNvPr id="11" name="角丸四角形 10"/>
          <p:cNvSpPr/>
          <p:nvPr/>
        </p:nvSpPr>
        <p:spPr>
          <a:xfrm>
            <a:off x="446534" y="811222"/>
            <a:ext cx="1636981" cy="375810"/>
          </a:xfrm>
          <a:prstGeom prst="roundRect">
            <a:avLst>
              <a:gd name="adj" fmla="val 0"/>
            </a:avLst>
          </a:prstGeom>
          <a:solidFill>
            <a:schemeClr val="tx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solidFill>
                  <a:schemeClr val="bg1"/>
                </a:solidFill>
                <a:latin typeface="Meiryo UI" panose="020B0604030504040204" pitchFamily="50" charset="-128"/>
                <a:ea typeface="Meiryo UI" panose="020B0604030504040204" pitchFamily="50" charset="-128"/>
              </a:rPr>
              <a:t>１　重点事業</a:t>
            </a:r>
          </a:p>
        </p:txBody>
      </p:sp>
      <p:sp>
        <p:nvSpPr>
          <p:cNvPr id="13" name="テキスト ボックス 12">
            <a:extLst>
              <a:ext uri="{FF2B5EF4-FFF2-40B4-BE49-F238E27FC236}">
                <a16:creationId xmlns:a16="http://schemas.microsoft.com/office/drawing/2014/main" id="{BA734262-89F8-C541-E085-5F3CE49E8FB3}"/>
              </a:ext>
            </a:extLst>
          </p:cNvPr>
          <p:cNvSpPr txBox="1"/>
          <p:nvPr/>
        </p:nvSpPr>
        <p:spPr>
          <a:xfrm>
            <a:off x="459734" y="44970"/>
            <a:ext cx="4932761" cy="400110"/>
          </a:xfrm>
          <a:prstGeom prst="rect">
            <a:avLst/>
          </a:prstGeom>
          <a:noFill/>
        </p:spPr>
        <p:txBody>
          <a:bodyPr wrap="none" rtlCol="0" anchor="ctr">
            <a:spAutoFit/>
          </a:bodyPr>
          <a:lstStyle/>
          <a:p>
            <a:pPr algn="ct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３．</a:t>
            </a:r>
            <a:r>
              <a:rPr lang="ja-JP" altLang="ja-JP" sz="2000" b="1" dirty="0">
                <a:latin typeface="Meiryo UI" panose="020B0604030504040204" pitchFamily="50" charset="-128"/>
                <a:ea typeface="Meiryo UI" panose="020B0604030504040204" pitchFamily="50" charset="-128"/>
                <a:cs typeface="Meiryo UI" panose="020B0604030504040204" pitchFamily="50" charset="-128"/>
              </a:rPr>
              <a:t>中期経営計画</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R5</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R9</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取組内容</a:t>
            </a:r>
            <a:endParaRPr kumimoji="1" lang="en-US" altLang="ja-JP" sz="20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09197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3CCAD6FA-F5C1-43AC-279D-D82485DE1547}"/>
              </a:ext>
            </a:extLst>
          </p:cNvPr>
          <p:cNvSpPr>
            <a:spLocks noGrp="1"/>
          </p:cNvSpPr>
          <p:nvPr>
            <p:ph type="title"/>
          </p:nvPr>
        </p:nvSpPr>
        <p:spPr>
          <a:xfrm>
            <a:off x="336884" y="666252"/>
            <a:ext cx="11029616" cy="498389"/>
          </a:xfrm>
        </p:spPr>
        <p:txBody>
          <a:bodyPr rtlCol="0" anchor="ctr" anchorCtr="0">
            <a:normAutofit/>
          </a:bodyPr>
          <a:lstStyle/>
          <a:p>
            <a:pPr rtl="0">
              <a:tabLst>
                <a:tab pos="987425" algn="l"/>
              </a:tabLst>
            </a:pPr>
            <a:r>
              <a:rPr lang="ja-JP" altLang="en-US" sz="2000" dirty="0">
                <a:solidFill>
                  <a:schemeClr val="accent2"/>
                </a:solidFill>
              </a:rPr>
              <a:t>（２）災害時における迅速な情報発信の強化　</a:t>
            </a:r>
            <a:r>
              <a:rPr lang="en-US" altLang="ja-JP" sz="2000" dirty="0">
                <a:solidFill>
                  <a:srgbClr val="FF0000"/>
                </a:solidFill>
              </a:rPr>
              <a:t>《</a:t>
            </a:r>
            <a:r>
              <a:rPr lang="ja-JP" altLang="en-US" sz="2000" dirty="0">
                <a:solidFill>
                  <a:srgbClr val="FF0000"/>
                </a:solidFill>
              </a:rPr>
              <a:t>継続</a:t>
            </a:r>
            <a:r>
              <a:rPr lang="en-US" altLang="ja-JP" sz="2000" dirty="0">
                <a:solidFill>
                  <a:srgbClr val="FF0000"/>
                </a:solidFill>
              </a:rPr>
              <a:t>》</a:t>
            </a:r>
            <a:endParaRPr lang="ja" sz="2000" dirty="0">
              <a:solidFill>
                <a:srgbClr val="FF0000"/>
              </a:solidFill>
            </a:endParaRPr>
          </a:p>
        </p:txBody>
      </p:sp>
      <p:sp>
        <p:nvSpPr>
          <p:cNvPr id="6" name="コンテンツ プレースホルダー 5">
            <a:extLst>
              <a:ext uri="{FF2B5EF4-FFF2-40B4-BE49-F238E27FC236}">
                <a16:creationId xmlns:a16="http://schemas.microsoft.com/office/drawing/2014/main" id="{91045DBD-667C-40B5-C5DC-32B615F20C2D}"/>
              </a:ext>
            </a:extLst>
          </p:cNvPr>
          <p:cNvSpPr>
            <a:spLocks noGrp="1"/>
          </p:cNvSpPr>
          <p:nvPr>
            <p:ph idx="1"/>
          </p:nvPr>
        </p:nvSpPr>
        <p:spPr>
          <a:xfrm>
            <a:off x="403250" y="1216382"/>
            <a:ext cx="11788750" cy="1660995"/>
          </a:xfrm>
        </p:spPr>
        <p:txBody>
          <a:bodyPr>
            <a:noAutofit/>
          </a:bodyPr>
          <a:lstStyle/>
          <a:p>
            <a:pPr marL="901700" indent="-901700">
              <a:buNone/>
              <a:tabLst>
                <a:tab pos="622300" algn="l"/>
              </a:tabLst>
            </a:pPr>
            <a:r>
              <a:rPr lang="en-US" altLang="ja-JP" sz="1400" dirty="0"/>
              <a:t>【</a:t>
            </a:r>
            <a:r>
              <a:rPr lang="ja-JP" altLang="en-US" sz="1400" dirty="0"/>
              <a:t>概要</a:t>
            </a:r>
            <a:r>
              <a:rPr lang="en-US" altLang="ja-JP" sz="1400" dirty="0"/>
              <a:t>】</a:t>
            </a:r>
            <a:r>
              <a:rPr lang="ja-JP" altLang="en-US" sz="1400" dirty="0"/>
              <a:t>　</a:t>
            </a:r>
            <a:r>
              <a:rPr lang="ja-JP" altLang="en-US" sz="1400" dirty="0">
                <a:solidFill>
                  <a:schemeClr val="tx1"/>
                </a:solidFill>
              </a:rPr>
              <a:t>①	防災に関する情報提供を行うとともに、災害発生時には、ホームページや</a:t>
            </a:r>
            <a:r>
              <a:rPr lang="en-US" altLang="ja-JP" sz="1400" dirty="0">
                <a:solidFill>
                  <a:schemeClr val="tx1"/>
                </a:solidFill>
              </a:rPr>
              <a:t>SNS</a:t>
            </a:r>
            <a:r>
              <a:rPr lang="ja-JP" altLang="en-US" sz="1400" dirty="0">
                <a:solidFill>
                  <a:schemeClr val="tx1"/>
                </a:solidFill>
              </a:rPr>
              <a:t>などを通じて迅速な情報発信に努める。</a:t>
            </a:r>
            <a:br>
              <a:rPr lang="en-US" altLang="ja-JP" sz="1400" dirty="0">
                <a:solidFill>
                  <a:schemeClr val="tx1"/>
                </a:solidFill>
              </a:rPr>
            </a:br>
            <a:r>
              <a:rPr lang="ja-JP" altLang="en-US" sz="1400" dirty="0">
                <a:solidFill>
                  <a:schemeClr val="tx1"/>
                </a:solidFill>
              </a:rPr>
              <a:t>また、大規模災害時には、大阪府とともに災害時多言語支援センターを設置し、情報発信を行う。</a:t>
            </a:r>
            <a:endParaRPr lang="en-US" altLang="ja-JP" sz="1400" dirty="0">
              <a:solidFill>
                <a:schemeClr val="tx1"/>
              </a:solidFill>
            </a:endParaRPr>
          </a:p>
          <a:p>
            <a:pPr marL="901700" indent="-901700">
              <a:buNone/>
              <a:tabLst>
                <a:tab pos="622300" algn="l"/>
              </a:tabLst>
            </a:pPr>
            <a:r>
              <a:rPr lang="ja-JP" altLang="en-US" sz="1400" dirty="0"/>
              <a:t>　　　　　</a:t>
            </a:r>
            <a:r>
              <a:rPr lang="ja-JP" altLang="en-US" sz="1400" dirty="0">
                <a:solidFill>
                  <a:schemeClr val="tx1"/>
                </a:solidFill>
              </a:rPr>
              <a:t> ②　地震・津波の発生に加え、近年頻繁に発生している気象災害（水害や土砂災害）などを想定した研修、訓練を実施する。</a:t>
            </a:r>
            <a:br>
              <a:rPr lang="en-US" altLang="ja-JP" sz="1400" dirty="0">
                <a:solidFill>
                  <a:schemeClr val="tx1"/>
                </a:solidFill>
              </a:rPr>
            </a:br>
            <a:r>
              <a:rPr lang="ja-JP" altLang="en-US" sz="1400" dirty="0">
                <a:solidFill>
                  <a:schemeClr val="tx1"/>
                </a:solidFill>
              </a:rPr>
              <a:t> また外国人向けの情報発信を充実するなど、起こり得る災害に備える。</a:t>
            </a:r>
            <a:endParaRPr lang="en-US" altLang="ja-JP" sz="1400" dirty="0">
              <a:solidFill>
                <a:schemeClr val="tx1"/>
              </a:solidFill>
            </a:endParaRPr>
          </a:p>
          <a:p>
            <a:pPr marL="901700" indent="-901700">
              <a:buNone/>
              <a:tabLst>
                <a:tab pos="622300" algn="l"/>
              </a:tabLst>
            </a:pPr>
            <a:r>
              <a:rPr lang="ja-JP" altLang="en-US" sz="1400" dirty="0">
                <a:solidFill>
                  <a:schemeClr val="tx1"/>
                </a:solidFill>
              </a:rPr>
              <a:t>　　　　　 ③　職員の専門性を高めるとともに災害時の多言語支援を円滑に行うため、大学との連携協定等を通じて確保したボランティアへの研修・訓練を充実させる。</a:t>
            </a:r>
            <a:br>
              <a:rPr lang="en-US" altLang="ja-JP" sz="1400" dirty="0">
                <a:solidFill>
                  <a:schemeClr val="tx1"/>
                </a:solidFill>
              </a:rPr>
            </a:br>
            <a:r>
              <a:rPr lang="ja-JP" altLang="en-US" sz="1400" dirty="0">
                <a:solidFill>
                  <a:schemeClr val="tx1"/>
                </a:solidFill>
              </a:rPr>
              <a:t> また、近畿地域国際化協会連絡協議会に参画し、近畿ブロックをはじめ災害時の広域相互</a:t>
            </a:r>
            <a:r>
              <a:rPr lang="ja-JP" altLang="en-US" sz="1400" dirty="0"/>
              <a:t>支援ネットワークの維持・強化を図る。</a:t>
            </a:r>
            <a:endParaRPr lang="en-US" altLang="ja-JP" sz="1400" dirty="0"/>
          </a:p>
        </p:txBody>
      </p:sp>
      <p:sp>
        <p:nvSpPr>
          <p:cNvPr id="12" name="正方形/長方形 11">
            <a:extLst>
              <a:ext uri="{FF2B5EF4-FFF2-40B4-BE49-F238E27FC236}">
                <a16:creationId xmlns:a16="http://schemas.microsoft.com/office/drawing/2014/main" id="{31477820-7C89-2C03-A282-15469D34B891}"/>
              </a:ext>
            </a:extLst>
          </p:cNvPr>
          <p:cNvSpPr/>
          <p:nvPr/>
        </p:nvSpPr>
        <p:spPr>
          <a:xfrm>
            <a:off x="471055" y="2966538"/>
            <a:ext cx="11274411" cy="2454106"/>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気象災害を含めた防災情報の発信</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ホームページや</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SNS</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による情報発信体制の整備</a:t>
            </a:r>
            <a:endParaRPr kumimoji="1" lang="en-US" altLang="ja-JP" sz="14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災害時多言語支援センター設置マニュアルの改訂（気象災害の発生を想定）</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気象災害等を想定に含めた災害研修・訓練の実施</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・府内市町村、国際交流協会との共同研修・訓練の実施　防災担当課や福祉担当課などを加えた取組推進　アンケート等を通じた在住外国人の実情把握</a:t>
            </a:r>
            <a:endParaRPr kumimoji="1" lang="en-US" altLang="ja-JP" sz="1200" b="0" i="0" u="none" strike="noStrike" kern="1200" cap="none" spc="0" normalizeH="0" baseline="0" noProof="0" dirty="0">
              <a:ln>
                <a:noFill/>
              </a:ln>
              <a:solidFill>
                <a:srgbClr val="FF00FF"/>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一財</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自治体国際化協会</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(CLAIR)</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研修への参画、近畿地域国際化協会連絡協議会を通じた研修、広域訓練の実施・参画</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災害時通訳・翻訳ボランティア研修・訓練の充実、外国人受入企業との連携の検討</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継続</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災害時多言語支援センター設置訓練の実施</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継続</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災害時外国人支援情報コーディネーターの認証取得</a:t>
            </a:r>
          </a:p>
        </p:txBody>
      </p:sp>
      <p:sp>
        <p:nvSpPr>
          <p:cNvPr id="3" name="スライド番号プレースホルダー 2">
            <a:extLst>
              <a:ext uri="{FF2B5EF4-FFF2-40B4-BE49-F238E27FC236}">
                <a16:creationId xmlns:a16="http://schemas.microsoft.com/office/drawing/2014/main" id="{FE2B2E9B-5871-4961-B9F3-CD854D2E1F16}"/>
              </a:ext>
            </a:extLst>
          </p:cNvPr>
          <p:cNvSpPr>
            <a:spLocks noGrp="1"/>
          </p:cNvSpPr>
          <p:nvPr>
            <p:ph type="sldNum" sz="quarter" idx="12"/>
          </p:nvPr>
        </p:nvSpPr>
        <p:spPr>
          <a:xfrm>
            <a:off x="11707092" y="6577929"/>
            <a:ext cx="484908"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1600" b="1" i="0" u="none" strike="noStrike" kern="1200" cap="none" spc="0" normalizeH="0" baseline="0" noProof="0" smtClean="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600" b="1"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p:txBody>
      </p:sp>
      <p:graphicFrame>
        <p:nvGraphicFramePr>
          <p:cNvPr id="2" name="表 6">
            <a:extLst>
              <a:ext uri="{FF2B5EF4-FFF2-40B4-BE49-F238E27FC236}">
                <a16:creationId xmlns:a16="http://schemas.microsoft.com/office/drawing/2014/main" id="{C81D3465-88C3-12B6-4FD1-96A6F3ED866C}"/>
              </a:ext>
            </a:extLst>
          </p:cNvPr>
          <p:cNvGraphicFramePr>
            <a:graphicFrameLocks noGrp="1"/>
          </p:cNvGraphicFramePr>
          <p:nvPr>
            <p:extLst>
              <p:ext uri="{D42A27DB-BD31-4B8C-83A1-F6EECF244321}">
                <p14:modId xmlns:p14="http://schemas.microsoft.com/office/powerpoint/2010/main" val="3850032616"/>
              </p:ext>
            </p:extLst>
          </p:nvPr>
        </p:nvGraphicFramePr>
        <p:xfrm>
          <a:off x="484909" y="5493288"/>
          <a:ext cx="11260555" cy="1322396"/>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1378922617"/>
                    </a:ext>
                  </a:extLst>
                </a:gridCol>
                <a:gridCol w="819727">
                  <a:extLst>
                    <a:ext uri="{9D8B030D-6E8A-4147-A177-3AD203B41FA5}">
                      <a16:colId xmlns:a16="http://schemas.microsoft.com/office/drawing/2014/main" val="1013933753"/>
                    </a:ext>
                  </a:extLst>
                </a:gridCol>
                <a:gridCol w="819727">
                  <a:extLst>
                    <a:ext uri="{9D8B030D-6E8A-4147-A177-3AD203B41FA5}">
                      <a16:colId xmlns:a16="http://schemas.microsoft.com/office/drawing/2014/main" val="3161378577"/>
                    </a:ext>
                  </a:extLst>
                </a:gridCol>
                <a:gridCol w="819727">
                  <a:extLst>
                    <a:ext uri="{9D8B030D-6E8A-4147-A177-3AD203B41FA5}">
                      <a16:colId xmlns:a16="http://schemas.microsoft.com/office/drawing/2014/main" val="2849101126"/>
                    </a:ext>
                  </a:extLst>
                </a:gridCol>
                <a:gridCol w="819727">
                  <a:extLst>
                    <a:ext uri="{9D8B030D-6E8A-4147-A177-3AD203B41FA5}">
                      <a16:colId xmlns:a16="http://schemas.microsoft.com/office/drawing/2014/main" val="3406087195"/>
                    </a:ext>
                  </a:extLst>
                </a:gridCol>
                <a:gridCol w="819727">
                  <a:extLst>
                    <a:ext uri="{9D8B030D-6E8A-4147-A177-3AD203B41FA5}">
                      <a16:colId xmlns:a16="http://schemas.microsoft.com/office/drawing/2014/main" val="3004969139"/>
                    </a:ext>
                  </a:extLst>
                </a:gridCol>
                <a:gridCol w="819727">
                  <a:extLst>
                    <a:ext uri="{9D8B030D-6E8A-4147-A177-3AD203B41FA5}">
                      <a16:colId xmlns:a16="http://schemas.microsoft.com/office/drawing/2014/main" val="724256420"/>
                    </a:ext>
                  </a:extLst>
                </a:gridCol>
                <a:gridCol w="3446593">
                  <a:extLst>
                    <a:ext uri="{9D8B030D-6E8A-4147-A177-3AD203B41FA5}">
                      <a16:colId xmlns:a16="http://schemas.microsoft.com/office/drawing/2014/main" val="1146024676"/>
                    </a:ext>
                  </a:extLst>
                </a:gridCol>
              </a:tblGrid>
              <a:tr h="468956">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rtl="0"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Ｒ６実績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281374">
                <a:tc>
                  <a:txBody>
                    <a:bodyPr/>
                    <a:lstStyle/>
                    <a:p>
                      <a:r>
                        <a:rPr kumimoji="1" lang="ja-JP" altLang="en-US" sz="1100" b="0" dirty="0">
                          <a:latin typeface="Meiryo UI" panose="020B0604030504040204" pitchFamily="50" charset="-128"/>
                          <a:ea typeface="Meiryo UI" panose="020B0604030504040204" pitchFamily="50" charset="-128"/>
                        </a:rPr>
                        <a:t>災害時対応研修、訓練等の実施</a:t>
                      </a:r>
                    </a:p>
                  </a:txBody>
                  <a:tcPr/>
                </a:tc>
                <a:tc>
                  <a:txBody>
                    <a:bodyPr/>
                    <a:lstStyle/>
                    <a:p>
                      <a:pPr algn="r"/>
                      <a:r>
                        <a:rPr kumimoji="1" lang="ja-JP" altLang="en-US" sz="1100" b="0" u="none" dirty="0">
                          <a:solidFill>
                            <a:schemeClr val="tx1"/>
                          </a:solidFill>
                          <a:latin typeface="Meiryo UI" panose="020B0604030504040204" pitchFamily="50" charset="-128"/>
                          <a:ea typeface="Meiryo UI" panose="020B0604030504040204" pitchFamily="50" charset="-128"/>
                        </a:rPr>
                        <a:t>４回</a:t>
                      </a:r>
                    </a:p>
                  </a:txBody>
                  <a:tcPr/>
                </a:tc>
                <a:tc>
                  <a:txBody>
                    <a:bodyPr/>
                    <a:lstStyle/>
                    <a:p>
                      <a:pPr algn="r"/>
                      <a:r>
                        <a:rPr kumimoji="1" lang="ja-JP" altLang="en-US" sz="1100" b="0" u="none" dirty="0">
                          <a:solidFill>
                            <a:schemeClr val="tx1"/>
                          </a:solidFill>
                          <a:latin typeface="Meiryo UI" panose="020B0604030504040204" pitchFamily="50" charset="-128"/>
                          <a:ea typeface="Meiryo UI" panose="020B0604030504040204" pitchFamily="50" charset="-128"/>
                        </a:rPr>
                        <a:t>４回</a:t>
                      </a:r>
                    </a:p>
                  </a:txBody>
                  <a:tcPr>
                    <a:solidFill>
                      <a:schemeClr val="tx2">
                        <a:lumMod val="20000"/>
                        <a:lumOff val="80000"/>
                      </a:schemeClr>
                    </a:solidFill>
                  </a:tcPr>
                </a:tc>
                <a:tc>
                  <a:txBody>
                    <a:bodyPr/>
                    <a:lstStyle/>
                    <a:p>
                      <a:pPr algn="r"/>
                      <a:r>
                        <a:rPr kumimoji="1" lang="ja-JP" altLang="en-US" sz="1100" b="0" u="none" dirty="0">
                          <a:solidFill>
                            <a:schemeClr val="tx1"/>
                          </a:solidFill>
                          <a:latin typeface="Meiryo UI" panose="020B0604030504040204" pitchFamily="50" charset="-128"/>
                          <a:ea typeface="Meiryo UI" panose="020B0604030504040204" pitchFamily="50" charset="-128"/>
                        </a:rPr>
                        <a:t>４回</a:t>
                      </a:r>
                    </a:p>
                  </a:txBody>
                  <a:tcPr>
                    <a:solidFill>
                      <a:schemeClr val="tx2">
                        <a:lumMod val="20000"/>
                        <a:lumOff val="80000"/>
                      </a:schemeClr>
                    </a:solidFill>
                  </a:tcPr>
                </a:tc>
                <a:tc>
                  <a:txBody>
                    <a:bodyPr/>
                    <a:lstStyle/>
                    <a:p>
                      <a:pPr algn="r"/>
                      <a:r>
                        <a:rPr kumimoji="1" lang="ja-JP" altLang="en-US" sz="1100" b="0" u="none" dirty="0">
                          <a:solidFill>
                            <a:schemeClr val="tx1"/>
                          </a:solidFill>
                          <a:latin typeface="Meiryo UI" panose="020B0604030504040204" pitchFamily="50" charset="-128"/>
                          <a:ea typeface="Meiryo UI" panose="020B0604030504040204" pitchFamily="50" charset="-128"/>
                        </a:rPr>
                        <a:t>４回</a:t>
                      </a:r>
                    </a:p>
                  </a:txBody>
                  <a:tcPr>
                    <a:solidFill>
                      <a:schemeClr val="tx2">
                        <a:lumMod val="20000"/>
                        <a:lumOff val="80000"/>
                      </a:schemeClr>
                    </a:solidFill>
                  </a:tcPr>
                </a:tc>
                <a:tc>
                  <a:txBody>
                    <a:bodyPr/>
                    <a:lstStyle/>
                    <a:p>
                      <a:pPr algn="r"/>
                      <a:r>
                        <a:rPr kumimoji="1" lang="ja-JP" altLang="en-US" sz="1100" b="0" u="none" dirty="0">
                          <a:solidFill>
                            <a:schemeClr val="tx1"/>
                          </a:solidFill>
                          <a:latin typeface="Meiryo UI" panose="020B0604030504040204" pitchFamily="50" charset="-128"/>
                          <a:ea typeface="Meiryo UI" panose="020B0604030504040204" pitchFamily="50" charset="-128"/>
                        </a:rPr>
                        <a:t>５回</a:t>
                      </a:r>
                    </a:p>
                  </a:txBody>
                  <a:tcPr>
                    <a:solidFill>
                      <a:schemeClr val="tx2">
                        <a:lumMod val="20000"/>
                        <a:lumOff val="80000"/>
                      </a:schemeClr>
                    </a:solidFill>
                  </a:tcPr>
                </a:tc>
                <a:tc>
                  <a:txBody>
                    <a:bodyPr/>
                    <a:lstStyle/>
                    <a:p>
                      <a:pPr algn="r"/>
                      <a:r>
                        <a:rPr kumimoji="1" lang="ja-JP" altLang="en-US" sz="1100" b="0" u="none" dirty="0">
                          <a:solidFill>
                            <a:schemeClr val="tx1"/>
                          </a:solidFill>
                          <a:latin typeface="Meiryo UI" panose="020B0604030504040204" pitchFamily="50" charset="-128"/>
                          <a:ea typeface="Meiryo UI" panose="020B0604030504040204" pitchFamily="50" charset="-128"/>
                        </a:rPr>
                        <a:t>５回</a:t>
                      </a:r>
                    </a:p>
                  </a:txBody>
                  <a:tcPr>
                    <a:solidFill>
                      <a:schemeClr val="tx2">
                        <a:lumMod val="20000"/>
                        <a:lumOff val="80000"/>
                      </a:schemeClr>
                    </a:solidFill>
                  </a:tcP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府内市町村や国際交流協会、協定締結大学等と実施する研修、訓練を含む。</a:t>
                      </a:r>
                      <a:endParaRPr kumimoji="1" lang="ja-JP" altLang="en-US" sz="1100" b="0" u="none"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24752245"/>
                  </a:ext>
                </a:extLst>
              </a:tr>
              <a:tr h="281374">
                <a:tc>
                  <a:txBody>
                    <a:bodyPr/>
                    <a:lstStyle/>
                    <a:p>
                      <a:r>
                        <a:rPr kumimoji="1" lang="ja-JP" altLang="en-US" sz="1100" b="0" dirty="0">
                          <a:latin typeface="Meiryo UI" panose="020B0604030504040204" pitchFamily="50" charset="-128"/>
                          <a:ea typeface="Meiryo UI" panose="020B0604030504040204" pitchFamily="50" charset="-128"/>
                        </a:rPr>
                        <a:t>災害時多言語支援センター設置マニュアルの改訂</a:t>
                      </a:r>
                    </a:p>
                  </a:txBody>
                  <a:tcPr/>
                </a:tc>
                <a:tc>
                  <a:txBody>
                    <a:bodyPr/>
                    <a:lstStyle/>
                    <a:p>
                      <a:pPr algn="ct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gridSpan="5">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気象災害の発生を想定</a:t>
                      </a:r>
                    </a:p>
                  </a:txBody>
                  <a:tcPr/>
                </a:tc>
                <a:tc hMerge="1">
                  <a:txBody>
                    <a:bodyPr/>
                    <a:lstStyle/>
                    <a:p>
                      <a:pPr algn="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hMerge="1">
                  <a:txBody>
                    <a:bodyPr/>
                    <a:lstStyle/>
                    <a:p>
                      <a:pPr algn="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hMerge="1">
                  <a:txBody>
                    <a:bodyPr/>
                    <a:lstStyle/>
                    <a:p>
                      <a:pPr algn="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hMerge="1">
                  <a:txBody>
                    <a:bodyPr/>
                    <a:lstStyle/>
                    <a:p>
                      <a:pPr algn="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定性目標 </a:t>
                      </a:r>
                      <a:r>
                        <a:rPr kumimoji="1" lang="en-US" altLang="ja-JP" sz="1100" b="0" dirty="0">
                          <a:solidFill>
                            <a:schemeClr val="tx1"/>
                          </a:solidFill>
                          <a:latin typeface="Meiryo UI" panose="020B0604030504040204" pitchFamily="50" charset="-128"/>
                          <a:ea typeface="Meiryo UI" panose="020B0604030504040204" pitchFamily="50" charset="-128"/>
                        </a:rPr>
                        <a:t>※R6</a:t>
                      </a:r>
                      <a:r>
                        <a:rPr kumimoji="1" lang="ja-JP" altLang="en-US" sz="1100" b="0" dirty="0">
                          <a:solidFill>
                            <a:schemeClr val="tx1"/>
                          </a:solidFill>
                          <a:latin typeface="Meiryo UI" panose="020B0604030504040204" pitchFamily="50" charset="-128"/>
                          <a:ea typeface="Meiryo UI" panose="020B0604030504040204" pitchFamily="50" charset="-128"/>
                        </a:rPr>
                        <a:t>年</a:t>
                      </a:r>
                      <a:r>
                        <a:rPr kumimoji="1" lang="en-US" altLang="ja-JP" sz="1100" b="0" dirty="0">
                          <a:solidFill>
                            <a:schemeClr val="tx1"/>
                          </a:solidFill>
                          <a:latin typeface="Meiryo UI" panose="020B0604030504040204" pitchFamily="50" charset="-128"/>
                          <a:ea typeface="Meiryo UI" panose="020B0604030504040204" pitchFamily="50" charset="-128"/>
                        </a:rPr>
                        <a:t>8</a:t>
                      </a:r>
                      <a:r>
                        <a:rPr kumimoji="1" lang="ja-JP" altLang="en-US" sz="1100" b="0" dirty="0">
                          <a:solidFill>
                            <a:schemeClr val="tx1"/>
                          </a:solidFill>
                          <a:latin typeface="Meiryo UI" panose="020B0604030504040204" pitchFamily="50" charset="-128"/>
                          <a:ea typeface="Meiryo UI" panose="020B0604030504040204" pitchFamily="50" charset="-128"/>
                        </a:rPr>
                        <a:t>月改訂</a:t>
                      </a:r>
                    </a:p>
                  </a:txBody>
                  <a:tcPr/>
                </a:tc>
                <a:extLst>
                  <a:ext uri="{0D108BD9-81ED-4DB2-BD59-A6C34878D82A}">
                    <a16:rowId xmlns:a16="http://schemas.microsoft.com/office/drawing/2014/main" val="2438641808"/>
                  </a:ext>
                </a:extLst>
              </a:tr>
            </a:tbl>
          </a:graphicData>
        </a:graphic>
      </p:graphicFrame>
      <p:pic>
        <p:nvPicPr>
          <p:cNvPr id="7" name="図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337662" y="2964191"/>
            <a:ext cx="1451088" cy="2057840"/>
          </a:xfrm>
          <a:prstGeom prst="rect">
            <a:avLst/>
          </a:prstGeom>
        </p:spPr>
      </p:pic>
      <p:sp>
        <p:nvSpPr>
          <p:cNvPr id="11" name="テキスト ボックス 10"/>
          <p:cNvSpPr txBox="1"/>
          <p:nvPr/>
        </p:nvSpPr>
        <p:spPr>
          <a:xfrm>
            <a:off x="10120757" y="5112184"/>
            <a:ext cx="188489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災害時通訳・翻訳ボランティア</a:t>
            </a:r>
            <a:endParaRPr kumimoji="0" lang="en-US" altLang="ja-JP" sz="900" b="1"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ガイドブック</a:t>
            </a:r>
            <a:endParaRPr kumimoji="0" lang="en-US" altLang="ja-JP" sz="900" b="1"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BA734262-89F8-C541-E085-5F3CE49E8FB3}"/>
              </a:ext>
            </a:extLst>
          </p:cNvPr>
          <p:cNvSpPr txBox="1"/>
          <p:nvPr/>
        </p:nvSpPr>
        <p:spPr>
          <a:xfrm>
            <a:off x="459734" y="44970"/>
            <a:ext cx="4932761" cy="400110"/>
          </a:xfrm>
          <a:prstGeom prst="rect">
            <a:avLst/>
          </a:prstGeom>
          <a:noFill/>
        </p:spPr>
        <p:txBody>
          <a:bodyPr wrap="non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中期経営計画</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R9</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取組内容</a:t>
            </a:r>
            <a:endParaRPr kumimoji="1"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29403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3CCAD6FA-F5C1-43AC-279D-D82485DE1547}"/>
              </a:ext>
            </a:extLst>
          </p:cNvPr>
          <p:cNvSpPr>
            <a:spLocks noGrp="1"/>
          </p:cNvSpPr>
          <p:nvPr>
            <p:ph type="title"/>
          </p:nvPr>
        </p:nvSpPr>
        <p:spPr>
          <a:xfrm>
            <a:off x="290803" y="534289"/>
            <a:ext cx="11029616" cy="757072"/>
          </a:xfrm>
        </p:spPr>
        <p:txBody>
          <a:bodyPr rtlCol="0" anchor="ctr" anchorCtr="0">
            <a:normAutofit/>
          </a:bodyPr>
          <a:lstStyle/>
          <a:p>
            <a:pPr rtl="0">
              <a:tabLst>
                <a:tab pos="987425" algn="l"/>
              </a:tabLst>
            </a:pPr>
            <a:r>
              <a:rPr lang="ja-JP" altLang="en-US" sz="2000" dirty="0">
                <a:solidFill>
                  <a:schemeClr val="accent2"/>
                </a:solidFill>
              </a:rPr>
              <a:t>（３）万博関連事業の取組み　</a:t>
            </a:r>
            <a:r>
              <a:rPr lang="en-US" altLang="ja-JP" sz="2000" dirty="0">
                <a:solidFill>
                  <a:srgbClr val="FF0000"/>
                </a:solidFill>
              </a:rPr>
              <a:t>《</a:t>
            </a:r>
            <a:r>
              <a:rPr lang="ja-JP" altLang="en-US" sz="2000" dirty="0">
                <a:solidFill>
                  <a:srgbClr val="FF0000"/>
                </a:solidFill>
              </a:rPr>
              <a:t>目標再設定</a:t>
            </a:r>
            <a:r>
              <a:rPr lang="en-US" altLang="ja-JP" sz="2000" dirty="0">
                <a:solidFill>
                  <a:srgbClr val="FF0000"/>
                </a:solidFill>
              </a:rPr>
              <a:t>》</a:t>
            </a:r>
            <a:endParaRPr lang="ja" sz="2000" dirty="0">
              <a:solidFill>
                <a:srgbClr val="FF0000"/>
              </a:solidFill>
            </a:endParaRPr>
          </a:p>
        </p:txBody>
      </p:sp>
      <p:sp>
        <p:nvSpPr>
          <p:cNvPr id="6" name="コンテンツ プレースホルダー 5">
            <a:extLst>
              <a:ext uri="{FF2B5EF4-FFF2-40B4-BE49-F238E27FC236}">
                <a16:creationId xmlns:a16="http://schemas.microsoft.com/office/drawing/2014/main" id="{91045DBD-667C-40B5-C5DC-32B615F20C2D}"/>
              </a:ext>
            </a:extLst>
          </p:cNvPr>
          <p:cNvSpPr>
            <a:spLocks noGrp="1"/>
          </p:cNvSpPr>
          <p:nvPr>
            <p:ph idx="1"/>
          </p:nvPr>
        </p:nvSpPr>
        <p:spPr>
          <a:xfrm>
            <a:off x="359966" y="1109742"/>
            <a:ext cx="11385500" cy="1660995"/>
          </a:xfrm>
        </p:spPr>
        <p:txBody>
          <a:bodyPr>
            <a:noAutofit/>
          </a:bodyPr>
          <a:lstStyle/>
          <a:p>
            <a:pPr marL="901700" indent="-901700">
              <a:buNone/>
              <a:tabLst>
                <a:tab pos="622300" algn="l"/>
              </a:tabLst>
            </a:pPr>
            <a:r>
              <a:rPr lang="en-US" altLang="ja-JP" sz="1400" dirty="0"/>
              <a:t>【</a:t>
            </a:r>
            <a:r>
              <a:rPr lang="ja-JP" altLang="en-US" sz="1400" dirty="0"/>
              <a:t>概要</a:t>
            </a:r>
            <a:r>
              <a:rPr lang="en-US" altLang="ja-JP" sz="1400" dirty="0"/>
              <a:t>】	</a:t>
            </a:r>
            <a:r>
              <a:rPr lang="ja-JP" altLang="en-US" sz="1400" dirty="0"/>
              <a:t>①</a:t>
            </a:r>
            <a:r>
              <a:rPr lang="en-US" altLang="ja-JP" sz="1400" dirty="0"/>
              <a:t>	</a:t>
            </a:r>
            <a:r>
              <a:rPr lang="ja-JP" altLang="en-US" sz="1400" dirty="0"/>
              <a:t>ボランティア制度の管理・運営のノウハウを活かし、ボランティアを活用した大阪・関西万博事業への協力を進める。</a:t>
            </a:r>
          </a:p>
          <a:p>
            <a:pPr marL="901700" indent="-901700">
              <a:buNone/>
              <a:tabLst>
                <a:tab pos="622300" algn="l"/>
              </a:tabLst>
            </a:pPr>
            <a:r>
              <a:rPr lang="en-US" altLang="ja-JP" sz="1400" dirty="0"/>
              <a:t>	</a:t>
            </a:r>
            <a:r>
              <a:rPr lang="ja-JP" altLang="en-US" sz="1400" dirty="0"/>
              <a:t>②</a:t>
            </a:r>
            <a:r>
              <a:rPr lang="en-US" altLang="ja-JP" sz="1400" dirty="0"/>
              <a:t>	</a:t>
            </a:r>
            <a:r>
              <a:rPr lang="ja-JP" altLang="en-US" sz="1400" dirty="0"/>
              <a:t>大阪・関西万博に出展する国</a:t>
            </a:r>
            <a:r>
              <a:rPr lang="ja-JP" altLang="en-US" sz="1400" dirty="0">
                <a:solidFill>
                  <a:schemeClr val="tx1"/>
                </a:solidFill>
              </a:rPr>
              <a:t>・地域や企業</a:t>
            </a:r>
            <a:r>
              <a:rPr lang="ja-JP" altLang="en-US" sz="1400" dirty="0"/>
              <a:t>関係者など、中長期滞在の外国人受入増を想定し、</a:t>
            </a:r>
            <a:br>
              <a:rPr lang="en-US" altLang="ja-JP" sz="1400" dirty="0"/>
            </a:br>
            <a:r>
              <a:rPr lang="ja-JP" altLang="en-US" sz="1400" dirty="0"/>
              <a:t>生活オリエンテーション（生活ルールやマナー等日本・大阪で生活するために必要な基本的な情報の提供）の企画・試行を行う。</a:t>
            </a:r>
            <a:br>
              <a:rPr lang="en-US" altLang="ja-JP" sz="1400" dirty="0"/>
            </a:br>
            <a:r>
              <a:rPr lang="ja-JP" altLang="en-US" sz="1400" dirty="0"/>
              <a:t>また、その経験を基に、将来のＩＲ開業を見込み、拡充・展開を図る。</a:t>
            </a:r>
            <a:endParaRPr lang="en-US" altLang="ja-JP" sz="1400" dirty="0"/>
          </a:p>
        </p:txBody>
      </p:sp>
      <p:sp>
        <p:nvSpPr>
          <p:cNvPr id="12" name="正方形/長方形 11">
            <a:extLst>
              <a:ext uri="{FF2B5EF4-FFF2-40B4-BE49-F238E27FC236}">
                <a16:creationId xmlns:a16="http://schemas.microsoft.com/office/drawing/2014/main" id="{31477820-7C89-2C03-A282-15469D34B891}"/>
              </a:ext>
            </a:extLst>
          </p:cNvPr>
          <p:cNvSpPr/>
          <p:nvPr/>
        </p:nvSpPr>
        <p:spPr>
          <a:xfrm>
            <a:off x="446534" y="2790510"/>
            <a:ext cx="11298932" cy="1704457"/>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a:t>
            </a: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大阪・関西万博の開催期間中のボランティア事業への協力</a:t>
            </a:r>
            <a:endPar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a:t>
            </a: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大阪での暮らしに係る生活オリエンテーションを企画立案、</a:t>
            </a:r>
            <a:r>
              <a:rPr kumimoji="1" lang="ja-JP" altLang="en-US"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万博レガシーとして、中長期滞在者の多い外国人居住地区などで実施</a:t>
            </a:r>
            <a:endParaRPr kumimoji="1" lang="en-US" altLang="ja-JP" sz="14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a:t>
            </a: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外国人受入企業等向け研修・勉強会の</a:t>
            </a:r>
            <a:r>
              <a:rPr kumimoji="1" lang="ja-JP" altLang="en-US" sz="1400" b="1" i="0" u="sng"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rPr>
              <a:t>検討・企画立案</a:t>
            </a:r>
            <a:endParaRPr kumimoji="1" lang="en-US" altLang="ja-JP" sz="1400" b="1" i="0" u="sng" strike="noStrike" kern="1200" cap="none" spc="0" normalizeH="0" baseline="0" noProof="0" dirty="0">
              <a:ln>
                <a:noFill/>
              </a:ln>
              <a:solidFill>
                <a:schemeClr val="accent2"/>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継続</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公社</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2025</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年日本国際博覧会協会、大阪府、大阪市、</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公財</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大阪国際交流センター、</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KIV-NET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などの関係機関との情報交換や協議・調整</a:t>
            </a:r>
          </a:p>
        </p:txBody>
      </p:sp>
      <p:sp>
        <p:nvSpPr>
          <p:cNvPr id="3" name="スライド番号プレースホルダー 2">
            <a:extLst>
              <a:ext uri="{FF2B5EF4-FFF2-40B4-BE49-F238E27FC236}">
                <a16:creationId xmlns:a16="http://schemas.microsoft.com/office/drawing/2014/main" id="{8EB8F6E1-D410-43B5-A584-4D5FDA00C91F}"/>
              </a:ext>
            </a:extLst>
          </p:cNvPr>
          <p:cNvSpPr>
            <a:spLocks noGrp="1"/>
          </p:cNvSpPr>
          <p:nvPr>
            <p:ph type="sldNum" sz="quarter" idx="12"/>
          </p:nvPr>
        </p:nvSpPr>
        <p:spPr>
          <a:xfrm>
            <a:off x="11596255" y="6492875"/>
            <a:ext cx="59574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1600" b="1" i="0" u="none" strike="noStrike" kern="1200" cap="none" spc="0" normalizeH="0" baseline="0" noProof="0" smtClean="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600" b="1"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p:txBody>
      </p:sp>
      <p:graphicFrame>
        <p:nvGraphicFramePr>
          <p:cNvPr id="2" name="表 6">
            <a:extLst>
              <a:ext uri="{FF2B5EF4-FFF2-40B4-BE49-F238E27FC236}">
                <a16:creationId xmlns:a16="http://schemas.microsoft.com/office/drawing/2014/main" id="{92769578-AD88-C6DA-4CFC-A8E726BCBA31}"/>
              </a:ext>
            </a:extLst>
          </p:cNvPr>
          <p:cNvGraphicFramePr>
            <a:graphicFrameLocks noGrp="1"/>
          </p:cNvGraphicFramePr>
          <p:nvPr>
            <p:extLst>
              <p:ext uri="{D42A27DB-BD31-4B8C-83A1-F6EECF244321}">
                <p14:modId xmlns:p14="http://schemas.microsoft.com/office/powerpoint/2010/main" val="3247382745"/>
              </p:ext>
            </p:extLst>
          </p:nvPr>
        </p:nvGraphicFramePr>
        <p:xfrm>
          <a:off x="466621" y="4628561"/>
          <a:ext cx="11293028" cy="1489907"/>
        </p:xfrm>
        <a:graphic>
          <a:graphicData uri="http://schemas.openxmlformats.org/drawingml/2006/table">
            <a:tbl>
              <a:tblPr firstRow="1" bandRow="1">
                <a:tableStyleId>{5C22544A-7EE6-4342-B048-85BDC9FD1C3A}</a:tableStyleId>
              </a:tblPr>
              <a:tblGrid>
                <a:gridCol w="2629632">
                  <a:extLst>
                    <a:ext uri="{9D8B030D-6E8A-4147-A177-3AD203B41FA5}">
                      <a16:colId xmlns:a16="http://schemas.microsoft.com/office/drawing/2014/main" val="1378922617"/>
                    </a:ext>
                  </a:extLst>
                </a:gridCol>
                <a:gridCol w="879169">
                  <a:extLst>
                    <a:ext uri="{9D8B030D-6E8A-4147-A177-3AD203B41FA5}">
                      <a16:colId xmlns:a16="http://schemas.microsoft.com/office/drawing/2014/main" val="1013933753"/>
                    </a:ext>
                  </a:extLst>
                </a:gridCol>
                <a:gridCol w="879169">
                  <a:extLst>
                    <a:ext uri="{9D8B030D-6E8A-4147-A177-3AD203B41FA5}">
                      <a16:colId xmlns:a16="http://schemas.microsoft.com/office/drawing/2014/main" val="3161378577"/>
                    </a:ext>
                  </a:extLst>
                </a:gridCol>
                <a:gridCol w="879169">
                  <a:extLst>
                    <a:ext uri="{9D8B030D-6E8A-4147-A177-3AD203B41FA5}">
                      <a16:colId xmlns:a16="http://schemas.microsoft.com/office/drawing/2014/main" val="2849101126"/>
                    </a:ext>
                  </a:extLst>
                </a:gridCol>
                <a:gridCol w="879169">
                  <a:extLst>
                    <a:ext uri="{9D8B030D-6E8A-4147-A177-3AD203B41FA5}">
                      <a16:colId xmlns:a16="http://schemas.microsoft.com/office/drawing/2014/main" val="3406087195"/>
                    </a:ext>
                  </a:extLst>
                </a:gridCol>
                <a:gridCol w="879169">
                  <a:extLst>
                    <a:ext uri="{9D8B030D-6E8A-4147-A177-3AD203B41FA5}">
                      <a16:colId xmlns:a16="http://schemas.microsoft.com/office/drawing/2014/main" val="3899263649"/>
                    </a:ext>
                  </a:extLst>
                </a:gridCol>
                <a:gridCol w="879169">
                  <a:extLst>
                    <a:ext uri="{9D8B030D-6E8A-4147-A177-3AD203B41FA5}">
                      <a16:colId xmlns:a16="http://schemas.microsoft.com/office/drawing/2014/main" val="3881591713"/>
                    </a:ext>
                  </a:extLst>
                </a:gridCol>
                <a:gridCol w="3388382">
                  <a:extLst>
                    <a:ext uri="{9D8B030D-6E8A-4147-A177-3AD203B41FA5}">
                      <a16:colId xmlns:a16="http://schemas.microsoft.com/office/drawing/2014/main" val="1146024676"/>
                    </a:ext>
                  </a:extLst>
                </a:gridCol>
              </a:tblGrid>
              <a:tr h="468827">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rtl="0"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rtl="0"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Ｒ６実績</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281374">
                <a:tc>
                  <a:txBody>
                    <a:bodyPr/>
                    <a:lstStyle/>
                    <a:p>
                      <a:r>
                        <a:rPr kumimoji="1" lang="ja-JP" altLang="en-US" sz="1100" b="0" dirty="0">
                          <a:latin typeface="Meiryo UI" panose="020B0604030504040204" pitchFamily="50" charset="-128"/>
                          <a:ea typeface="Meiryo UI" panose="020B0604030504040204" pitchFamily="50" charset="-128"/>
                        </a:rPr>
                        <a:t>大阪・関西万博事業への協力</a:t>
                      </a:r>
                    </a:p>
                  </a:txBody>
                  <a:tcPr/>
                </a:tc>
                <a:tc>
                  <a:txBody>
                    <a:bodyPr/>
                    <a:lstStyle/>
                    <a:p>
                      <a:pPr algn="ct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gridSpan="5">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ボランティア事業への協力</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人材育成、募集説明会の協力等</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hMerge="1">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４回</a:t>
                      </a:r>
                    </a:p>
                  </a:txBody>
                  <a:tcPr/>
                </a:tc>
                <a:tc hMerge="1">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４回</a:t>
                      </a:r>
                    </a:p>
                  </a:txBody>
                  <a:tcPr/>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ボランティア募集の説明会、登録されたボランティア向け研修会等で協力した。</a:t>
                      </a:r>
                      <a:endParaRPr kumimoji="1" lang="en-US" altLang="ja-JP" sz="1100" b="0" dirty="0">
                        <a:solidFill>
                          <a:schemeClr val="tx1"/>
                        </a:solidFill>
                        <a:latin typeface="Meiryo UI" panose="020B0604030504040204" pitchFamily="50" charset="-128"/>
                        <a:ea typeface="Meiryo UI" panose="020B0604030504040204" pitchFamily="50" charset="-128"/>
                      </a:endParaRPr>
                    </a:p>
                    <a:p>
                      <a:r>
                        <a:rPr kumimoji="1" lang="ja-JP" altLang="en-US" sz="1100" b="0" dirty="0">
                          <a:solidFill>
                            <a:schemeClr val="tx1"/>
                          </a:solidFill>
                          <a:latin typeface="Meiryo UI" panose="020B0604030504040204" pitchFamily="50" charset="-128"/>
                          <a:ea typeface="Meiryo UI" panose="020B0604030504040204" pitchFamily="50" charset="-128"/>
                        </a:rPr>
                        <a:t>万博閉幕に伴い、</a:t>
                      </a:r>
                      <a:r>
                        <a:rPr kumimoji="1" lang="en-US" altLang="ja-JP" sz="1100" b="0" dirty="0">
                          <a:solidFill>
                            <a:schemeClr val="tx1"/>
                          </a:solidFill>
                          <a:latin typeface="Meiryo UI" panose="020B0604030504040204" pitchFamily="50" charset="-128"/>
                          <a:ea typeface="Meiryo UI" panose="020B0604030504040204" pitchFamily="50" charset="-128"/>
                        </a:rPr>
                        <a:t>R7</a:t>
                      </a:r>
                      <a:r>
                        <a:rPr kumimoji="1" lang="ja-JP" altLang="en-US" sz="1100" b="0" dirty="0">
                          <a:solidFill>
                            <a:schemeClr val="tx1"/>
                          </a:solidFill>
                          <a:latin typeface="Meiryo UI" panose="020B0604030504040204" pitchFamily="50" charset="-128"/>
                          <a:ea typeface="Meiryo UI" panose="020B0604030504040204" pitchFamily="50" charset="-128"/>
                        </a:rPr>
                        <a:t>事業終了</a:t>
                      </a:r>
                    </a:p>
                  </a:txBody>
                  <a:tcPr/>
                </a:tc>
                <a:extLst>
                  <a:ext uri="{0D108BD9-81ED-4DB2-BD59-A6C34878D82A}">
                    <a16:rowId xmlns:a16="http://schemas.microsoft.com/office/drawing/2014/main" val="1824752245"/>
                  </a:ext>
                </a:extLst>
              </a:tr>
              <a:tr h="0">
                <a:tc>
                  <a:txBody>
                    <a:bodyPr/>
                    <a:lstStyle/>
                    <a:p>
                      <a:r>
                        <a:rPr kumimoji="1" lang="ja-JP" altLang="en-US" sz="1100" b="0" dirty="0">
                          <a:latin typeface="Meiryo UI" panose="020B0604030504040204" pitchFamily="50" charset="-128"/>
                          <a:ea typeface="Meiryo UI" panose="020B0604030504040204" pitchFamily="50" charset="-128"/>
                        </a:rPr>
                        <a:t>大阪生活オリエンテーションの実施</a:t>
                      </a:r>
                    </a:p>
                  </a:txBody>
                  <a:tcPr>
                    <a:solidFill>
                      <a:schemeClr val="accent1">
                        <a:lumMod val="20000"/>
                        <a:lumOff val="80000"/>
                      </a:schemeClr>
                    </a:solidFill>
                  </a:tcPr>
                </a:tc>
                <a:tc>
                  <a:txBody>
                    <a:bodyPr/>
                    <a:lstStyle/>
                    <a:p>
                      <a:pPr algn="ctr"/>
                      <a:r>
                        <a:rPr kumimoji="1" lang="en-US" altLang="ja-JP" sz="1100" b="0" u="none" dirty="0">
                          <a:solidFill>
                            <a:schemeClr val="tx1"/>
                          </a:solidFill>
                          <a:latin typeface="Meiryo UI" panose="020B0604030504040204" pitchFamily="50" charset="-128"/>
                          <a:ea typeface="Meiryo UI" panose="020B0604030504040204" pitchFamily="50" charset="-128"/>
                        </a:rPr>
                        <a:t>―</a:t>
                      </a:r>
                      <a:endParaRPr kumimoji="1" lang="ja-JP" altLang="en-US" sz="1100" b="0" u="none" dirty="0">
                        <a:solidFill>
                          <a:schemeClr val="tx1"/>
                        </a:solidFill>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r"/>
                      <a:r>
                        <a:rPr kumimoji="1" lang="ja-JP" altLang="en-US" sz="1100" b="0" u="none" dirty="0">
                          <a:solidFill>
                            <a:schemeClr val="tx1"/>
                          </a:solidFill>
                          <a:latin typeface="Meiryo UI" panose="020B0604030504040204" pitchFamily="50" charset="-128"/>
                          <a:ea typeface="Meiryo UI" panose="020B0604030504040204" pitchFamily="50" charset="-128"/>
                        </a:rPr>
                        <a:t>１回</a:t>
                      </a:r>
                    </a:p>
                  </a:txBody>
                  <a:tcPr>
                    <a:solidFill>
                      <a:schemeClr val="accent1">
                        <a:lumMod val="20000"/>
                        <a:lumOff val="80000"/>
                      </a:schemeClr>
                    </a:solidFill>
                  </a:tcPr>
                </a:tc>
                <a:tc>
                  <a:txBody>
                    <a:bodyPr/>
                    <a:lstStyle/>
                    <a:p>
                      <a:pPr algn="r"/>
                      <a:r>
                        <a:rPr kumimoji="1" lang="ja-JP" altLang="en-US" sz="1100" b="0" u="none" dirty="0">
                          <a:solidFill>
                            <a:schemeClr val="tx1"/>
                          </a:solidFill>
                          <a:latin typeface="Meiryo UI" panose="020B0604030504040204" pitchFamily="50" charset="-128"/>
                          <a:ea typeface="Meiryo UI" panose="020B0604030504040204" pitchFamily="50" charset="-128"/>
                        </a:rPr>
                        <a:t>２回</a:t>
                      </a:r>
                    </a:p>
                  </a:txBody>
                  <a:tcPr>
                    <a:solidFill>
                      <a:schemeClr val="accent1">
                        <a:lumMod val="20000"/>
                        <a:lumOff val="80000"/>
                      </a:schemeClr>
                    </a:solidFill>
                  </a:tcPr>
                </a:tc>
                <a:tc>
                  <a:txBody>
                    <a:bodyPr/>
                    <a:lstStyle/>
                    <a:p>
                      <a:pPr algn="r"/>
                      <a:r>
                        <a:rPr kumimoji="1" lang="ja-JP" altLang="en-US" sz="1100" b="0" u="none" dirty="0">
                          <a:solidFill>
                            <a:schemeClr val="tx1"/>
                          </a:solidFill>
                          <a:latin typeface="Meiryo UI" panose="020B0604030504040204" pitchFamily="50" charset="-128"/>
                          <a:ea typeface="Meiryo UI" panose="020B0604030504040204" pitchFamily="50" charset="-128"/>
                        </a:rPr>
                        <a:t>３回</a:t>
                      </a:r>
                    </a:p>
                  </a:txBody>
                  <a:tcPr>
                    <a:solidFill>
                      <a:schemeClr val="accent1">
                        <a:lumMod val="20000"/>
                        <a:lumOff val="80000"/>
                      </a:schemeClr>
                    </a:solidFill>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3</a:t>
                      </a:r>
                      <a:r>
                        <a:rPr kumimoji="1" lang="ja-JP" altLang="en-US" sz="1100" b="0" u="none" dirty="0">
                          <a:solidFill>
                            <a:schemeClr val="tx1"/>
                          </a:solidFill>
                          <a:latin typeface="Meiryo UI" panose="020B0604030504040204" pitchFamily="50" charset="-128"/>
                          <a:ea typeface="Meiryo UI" panose="020B0604030504040204" pitchFamily="50" charset="-128"/>
                        </a:rPr>
                        <a:t>回</a:t>
                      </a:r>
                      <a:r>
                        <a:rPr kumimoji="1" lang="en-US" altLang="ja-JP" sz="1100" b="0" u="none" dirty="0">
                          <a:solidFill>
                            <a:schemeClr val="tx1"/>
                          </a:solidFill>
                          <a:latin typeface="Meiryo UI" panose="020B0604030504040204" pitchFamily="50" charset="-128"/>
                          <a:ea typeface="Meiryo UI" panose="020B0604030504040204" pitchFamily="50" charset="-128"/>
                        </a:rPr>
                        <a:t>(※)</a:t>
                      </a:r>
                      <a:endParaRPr kumimoji="1" lang="ja-JP" altLang="en-US" sz="1100" b="0" u="none" dirty="0">
                        <a:solidFill>
                          <a:schemeClr val="tx1"/>
                        </a:solidFill>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3</a:t>
                      </a:r>
                      <a:r>
                        <a:rPr kumimoji="1" lang="ja-JP" altLang="en-US" sz="1100" b="0" u="none" dirty="0">
                          <a:solidFill>
                            <a:schemeClr val="tx1"/>
                          </a:solidFill>
                          <a:latin typeface="Meiryo UI" panose="020B0604030504040204" pitchFamily="50" charset="-128"/>
                          <a:ea typeface="Meiryo UI" panose="020B0604030504040204" pitchFamily="50" charset="-128"/>
                        </a:rPr>
                        <a:t>回</a:t>
                      </a:r>
                      <a:r>
                        <a:rPr kumimoji="1" lang="en-US" altLang="ja-JP" sz="1100" b="0" u="none" dirty="0">
                          <a:solidFill>
                            <a:schemeClr val="tx1"/>
                          </a:solidFill>
                          <a:latin typeface="Meiryo UI" panose="020B0604030504040204" pitchFamily="50" charset="-128"/>
                          <a:ea typeface="Meiryo UI" panose="020B0604030504040204" pitchFamily="50" charset="-128"/>
                        </a:rPr>
                        <a:t>(※)</a:t>
                      </a:r>
                      <a:endParaRPr kumimoji="1" lang="ja-JP" altLang="en-US" sz="1100" b="0" u="none" dirty="0">
                        <a:solidFill>
                          <a:schemeClr val="tx1"/>
                        </a:solidFill>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r>
                        <a:rPr kumimoji="1" lang="en-US" altLang="ja-JP" sz="1100" b="0" u="none" dirty="0">
                          <a:solidFill>
                            <a:schemeClr val="tx1"/>
                          </a:solidFill>
                          <a:latin typeface="Meiryo UI" panose="020B0604030504040204" pitchFamily="50" charset="-128"/>
                          <a:ea typeface="Meiryo UI" panose="020B0604030504040204" pitchFamily="50" charset="-128"/>
                        </a:rPr>
                        <a:t>(※)</a:t>
                      </a:r>
                      <a:r>
                        <a:rPr kumimoji="1" lang="ja-JP" altLang="en-US" sz="1100" b="0" u="none" dirty="0">
                          <a:solidFill>
                            <a:schemeClr val="tx1"/>
                          </a:solidFill>
                          <a:latin typeface="Meiryo UI" panose="020B0604030504040204" pitchFamily="50" charset="-128"/>
                          <a:ea typeface="Meiryo UI" panose="020B0604030504040204" pitchFamily="50" charset="-128"/>
                        </a:rPr>
                        <a:t>万博レガシーとして、Ｒ８年度以降もＲ７年度見込を維持する</a:t>
                      </a:r>
                    </a:p>
                  </a:txBody>
                  <a:tcPr>
                    <a:solidFill>
                      <a:schemeClr val="accent1">
                        <a:lumMod val="20000"/>
                        <a:lumOff val="80000"/>
                      </a:schemeClr>
                    </a:solidFill>
                  </a:tcPr>
                </a:tc>
                <a:extLst>
                  <a:ext uri="{0D108BD9-81ED-4DB2-BD59-A6C34878D82A}">
                    <a16:rowId xmlns:a16="http://schemas.microsoft.com/office/drawing/2014/main" val="2438641808"/>
                  </a:ext>
                </a:extLst>
              </a:tr>
            </a:tbl>
          </a:graphicData>
        </a:graphic>
      </p:graphicFrame>
      <p:sp>
        <p:nvSpPr>
          <p:cNvPr id="9" name="テキスト ボックス 8">
            <a:extLst>
              <a:ext uri="{FF2B5EF4-FFF2-40B4-BE49-F238E27FC236}">
                <a16:creationId xmlns:a16="http://schemas.microsoft.com/office/drawing/2014/main" id="{BA734262-89F8-C541-E085-5F3CE49E8FB3}"/>
              </a:ext>
            </a:extLst>
          </p:cNvPr>
          <p:cNvSpPr txBox="1"/>
          <p:nvPr/>
        </p:nvSpPr>
        <p:spPr>
          <a:xfrm>
            <a:off x="459734" y="44970"/>
            <a:ext cx="4932761" cy="400110"/>
          </a:xfrm>
          <a:prstGeom prst="rect">
            <a:avLst/>
          </a:prstGeom>
          <a:noFill/>
        </p:spPr>
        <p:txBody>
          <a:bodyPr wrap="non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中期経営計画</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R9</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取組内容</a:t>
            </a:r>
            <a:endParaRPr kumimoji="1"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pic>
        <p:nvPicPr>
          <p:cNvPr id="7" name="図 6">
            <a:extLst>
              <a:ext uri="{FF2B5EF4-FFF2-40B4-BE49-F238E27FC236}">
                <a16:creationId xmlns:a16="http://schemas.microsoft.com/office/drawing/2014/main" id="{7920DB20-C2AA-2304-3AF2-92189DE0BE2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2622" y="759983"/>
            <a:ext cx="1342007" cy="1996440"/>
          </a:xfrm>
          <a:prstGeom prst="rect">
            <a:avLst/>
          </a:prstGeom>
        </p:spPr>
      </p:pic>
    </p:spTree>
    <p:extLst>
      <p:ext uri="{BB962C8B-B14F-4D97-AF65-F5344CB8AC3E}">
        <p14:creationId xmlns:p14="http://schemas.microsoft.com/office/powerpoint/2010/main" val="2058718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3CCAD6FA-F5C1-43AC-279D-D82485DE1547}"/>
              </a:ext>
            </a:extLst>
          </p:cNvPr>
          <p:cNvSpPr>
            <a:spLocks noGrp="1"/>
          </p:cNvSpPr>
          <p:nvPr>
            <p:ph type="title"/>
          </p:nvPr>
        </p:nvSpPr>
        <p:spPr>
          <a:xfrm>
            <a:off x="280247" y="522891"/>
            <a:ext cx="11385499" cy="596602"/>
          </a:xfrm>
        </p:spPr>
        <p:txBody>
          <a:bodyPr rtlCol="0" anchor="ctr" anchorCtr="0">
            <a:noAutofit/>
          </a:bodyPr>
          <a:lstStyle/>
          <a:p>
            <a:pPr rtl="0">
              <a:tabLst>
                <a:tab pos="987425" algn="l"/>
              </a:tabLst>
            </a:pPr>
            <a:br>
              <a:rPr lang="en-US" altLang="ja-JP" sz="2000" dirty="0">
                <a:solidFill>
                  <a:schemeClr val="accent2"/>
                </a:solidFill>
              </a:rPr>
            </a:br>
            <a:r>
              <a:rPr lang="ja-JP" altLang="en-US" sz="2000" dirty="0">
                <a:solidFill>
                  <a:schemeClr val="accent2"/>
                </a:solidFill>
              </a:rPr>
              <a:t>（１）府内市町村、国際交流協会との連携、支援機能の強化　</a:t>
            </a:r>
            <a:r>
              <a:rPr lang="en-US" altLang="ja-JP" sz="2000" dirty="0">
                <a:solidFill>
                  <a:srgbClr val="FF0000"/>
                </a:solidFill>
              </a:rPr>
              <a:t>《</a:t>
            </a:r>
            <a:r>
              <a:rPr lang="ja-JP" altLang="en-US" sz="2000" dirty="0">
                <a:solidFill>
                  <a:srgbClr val="FF0000"/>
                </a:solidFill>
              </a:rPr>
              <a:t>継続</a:t>
            </a:r>
            <a:r>
              <a:rPr lang="en-US" altLang="ja-JP" sz="2000" dirty="0">
                <a:solidFill>
                  <a:srgbClr val="FF0000"/>
                </a:solidFill>
              </a:rPr>
              <a:t>》</a:t>
            </a:r>
            <a:endParaRPr lang="ja" sz="2000" dirty="0">
              <a:solidFill>
                <a:srgbClr val="FF0000"/>
              </a:solidFill>
            </a:endParaRPr>
          </a:p>
        </p:txBody>
      </p:sp>
      <p:sp>
        <p:nvSpPr>
          <p:cNvPr id="6" name="コンテンツ プレースホルダー 5">
            <a:extLst>
              <a:ext uri="{FF2B5EF4-FFF2-40B4-BE49-F238E27FC236}">
                <a16:creationId xmlns:a16="http://schemas.microsoft.com/office/drawing/2014/main" id="{91045DBD-667C-40B5-C5DC-32B615F20C2D}"/>
              </a:ext>
            </a:extLst>
          </p:cNvPr>
          <p:cNvSpPr>
            <a:spLocks noGrp="1"/>
          </p:cNvSpPr>
          <p:nvPr>
            <p:ph idx="1"/>
          </p:nvPr>
        </p:nvSpPr>
        <p:spPr>
          <a:xfrm>
            <a:off x="381607" y="983356"/>
            <a:ext cx="11508504" cy="671826"/>
          </a:xfrm>
        </p:spPr>
        <p:txBody>
          <a:bodyPr>
            <a:noAutofit/>
          </a:bodyPr>
          <a:lstStyle/>
          <a:p>
            <a:pPr marL="622300" indent="-622300">
              <a:buNone/>
              <a:tabLst>
                <a:tab pos="622300" algn="l"/>
              </a:tabLst>
            </a:pPr>
            <a:r>
              <a:rPr lang="en-US" altLang="ja-JP" sz="1400" dirty="0"/>
              <a:t>【</a:t>
            </a:r>
            <a:r>
              <a:rPr lang="ja-JP" altLang="en-US" sz="1400" dirty="0"/>
              <a:t>概要</a:t>
            </a:r>
            <a:r>
              <a:rPr lang="en-US" altLang="ja-JP" sz="1400" dirty="0"/>
              <a:t>】	</a:t>
            </a:r>
            <a:r>
              <a:rPr lang="ja-JP" altLang="en-US" sz="1400" dirty="0">
                <a:solidFill>
                  <a:schemeClr val="tx1"/>
                </a:solidFill>
              </a:rPr>
              <a:t>府内の市町村や、国際交流協会ネットワークおおさかをはじめとした国際交流協会と連携し、地域に根差した外国人支援を進めるため、引き続き、研修や地域合同相談会を実施する。また、府内市町村等の相談対応能力を高め、常設窓口が未設である市町村に設置を促す。</a:t>
            </a:r>
            <a:r>
              <a:rPr lang="en-US" altLang="ja-JP" sz="1400" dirty="0">
                <a:solidFill>
                  <a:schemeClr val="tx1"/>
                </a:solidFill>
              </a:rPr>
              <a:t>	</a:t>
            </a:r>
          </a:p>
        </p:txBody>
      </p:sp>
      <p:sp>
        <p:nvSpPr>
          <p:cNvPr id="12" name="正方形/長方形 11">
            <a:extLst>
              <a:ext uri="{FF2B5EF4-FFF2-40B4-BE49-F238E27FC236}">
                <a16:creationId xmlns:a16="http://schemas.microsoft.com/office/drawing/2014/main" id="{31477820-7C89-2C03-A282-15469D34B891}"/>
              </a:ext>
            </a:extLst>
          </p:cNvPr>
          <p:cNvSpPr/>
          <p:nvPr/>
        </p:nvSpPr>
        <p:spPr>
          <a:xfrm>
            <a:off x="381607" y="1586130"/>
            <a:ext cx="11407143" cy="1184797"/>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a:t>
            </a: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出入国在留管理庁、府等と連携した、相談窓口未設置市町村向け支援の実施</a:t>
            </a:r>
            <a:r>
              <a:rPr kumimoji="1" lang="ja-JP" altLang="en-US" sz="12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（外国人受入環境整備交付金の活用説明会、立上げ支援等）</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2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専門相談を軸とした地域合同相談会の開催（労働相談、弁護士・行政書士相談、税・社会保険相談等）</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社会福祉協議会との連携</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府内市町村や国際交流協会の相談員・窓口担当職員を対象に含む研修の実施、研修内容の高度化</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タイトル 1">
            <a:extLst>
              <a:ext uri="{FF2B5EF4-FFF2-40B4-BE49-F238E27FC236}">
                <a16:creationId xmlns:a16="http://schemas.microsoft.com/office/drawing/2014/main" id="{C328998B-0DB9-25CB-F4F5-E3E739E3A4D6}"/>
              </a:ext>
            </a:extLst>
          </p:cNvPr>
          <p:cNvSpPr txBox="1">
            <a:spLocks/>
          </p:cNvSpPr>
          <p:nvPr/>
        </p:nvSpPr>
        <p:spPr>
          <a:xfrm>
            <a:off x="355073" y="3792113"/>
            <a:ext cx="11029616" cy="481214"/>
          </a:xfrm>
          <a:prstGeom prst="rect">
            <a:avLst/>
          </a:prstGeom>
        </p:spPr>
        <p:txBody>
          <a:bodyPr vert="horz" lIns="91440" tIns="45720" rIns="91440" bIns="45720" rtlCol="0" anchor="ctr" anchorCtr="0">
            <a:noAutofit/>
          </a:bodyPr>
          <a:lstStyle>
            <a:lvl1pPr algn="l" defTabSz="457200" rtl="0" eaLnBrk="1" latinLnBrk="0" hangingPunct="1">
              <a:lnSpc>
                <a:spcPct val="100000"/>
              </a:lnSpc>
              <a:spcBef>
                <a:spcPct val="0"/>
              </a:spcBef>
              <a:buNone/>
              <a:defRPr kumimoji="1" sz="2800" b="1"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tab pos="987425" algn="l"/>
              </a:tabLst>
              <a:defRPr/>
            </a:pPr>
            <a:r>
              <a:rPr kumimoji="1" lang="ja-JP" altLang="en-US" sz="2000" b="1" i="0" u="none" strike="noStrike" kern="1200" cap="all" spc="0" normalizeH="0" baseline="0" noProof="0" dirty="0">
                <a:ln>
                  <a:noFill/>
                </a:ln>
                <a:solidFill>
                  <a:srgbClr val="2683C6"/>
                </a:solidFill>
                <a:effectLst/>
                <a:uLnTx/>
                <a:uFillTx/>
                <a:latin typeface="Meiryo UI" panose="020B0604030504040204" pitchFamily="50" charset="-128"/>
                <a:ea typeface="Meiryo UI" panose="020B0604030504040204" pitchFamily="50" charset="-128"/>
                <a:cs typeface="+mj-cs"/>
              </a:rPr>
              <a:t>（２）国、関係機関等との連携強化、共同事業の実施</a:t>
            </a:r>
            <a:r>
              <a:rPr kumimoji="1" lang="ja-JP"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　</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r>
              <a:rPr kumimoji="1" lang="ja-JP"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継続</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endParaRPr kumimoji="1" lang="ja"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endParaRPr>
          </a:p>
        </p:txBody>
      </p:sp>
      <p:sp>
        <p:nvSpPr>
          <p:cNvPr id="3" name="コンテンツ プレースホルダー 5">
            <a:extLst>
              <a:ext uri="{FF2B5EF4-FFF2-40B4-BE49-F238E27FC236}">
                <a16:creationId xmlns:a16="http://schemas.microsoft.com/office/drawing/2014/main" id="{056B1C29-3AE6-27B5-0E2C-86B3F91DF70D}"/>
              </a:ext>
            </a:extLst>
          </p:cNvPr>
          <p:cNvSpPr txBox="1">
            <a:spLocks/>
          </p:cNvSpPr>
          <p:nvPr/>
        </p:nvSpPr>
        <p:spPr>
          <a:xfrm>
            <a:off x="415670" y="4040055"/>
            <a:ext cx="11385500" cy="725624"/>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kumimoji="1" sz="17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3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pPr marL="622300" marR="0" lvl="0" indent="-622300" algn="l" defTabSz="457200" rtl="0" eaLnBrk="1" fontAlgn="auto" latinLnBrk="0" hangingPunct="1">
              <a:lnSpc>
                <a:spcPct val="100000"/>
              </a:lnSpc>
              <a:spcBef>
                <a:spcPct val="20000"/>
              </a:spcBef>
              <a:spcAft>
                <a:spcPts val="600"/>
              </a:spcAft>
              <a:buClr>
                <a:srgbClr val="1CADE4"/>
              </a:buClr>
              <a:buSzPct val="92000"/>
              <a:buFont typeface="Wingdings 2" panose="05020102010507070707" pitchFamily="18" charset="2"/>
              <a:buNone/>
              <a:tabLst>
                <a:tab pos="622300" algn="l"/>
              </a:tabLst>
              <a:defRPr/>
            </a:pP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概要</a:t>
            </a: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国の多文化共生分野に係る総合調整機能を担う出入国在留管理庁との協力を深化するとともに、　　　　　　　　　　　　　　　　　　　　　　　　　　　　　　大阪府の各部局をはじめ、府内において多文化共生施策を担う官民の機関との連携を</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強化し、共同事業等を実施する</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	</a:t>
            </a:r>
          </a:p>
        </p:txBody>
      </p:sp>
      <p:sp>
        <p:nvSpPr>
          <p:cNvPr id="8" name="正方形/長方形 7">
            <a:extLst>
              <a:ext uri="{FF2B5EF4-FFF2-40B4-BE49-F238E27FC236}">
                <a16:creationId xmlns:a16="http://schemas.microsoft.com/office/drawing/2014/main" id="{FC2EBBEC-4525-7249-3322-78E265B0CE7E}"/>
              </a:ext>
            </a:extLst>
          </p:cNvPr>
          <p:cNvSpPr/>
          <p:nvPr/>
        </p:nvSpPr>
        <p:spPr>
          <a:xfrm>
            <a:off x="415670" y="4616654"/>
            <a:ext cx="11455319" cy="1497130"/>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a:t>
            </a:r>
            <a:r>
              <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社会福祉協議会との連携。日本語教室等、外国人と接する現場と連携した出張相談会の開催</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新規・拡充</a:t>
            </a:r>
            <a:r>
              <a:rPr kumimoji="1" lang="en-US" altLang="ja-JP" sz="14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出入国在留管理庁との協力を深化（専門相談、地域合同相談会への協力、研修協力、交付金活用市町村説明会の実施等）</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大阪府が設置する他の相談窓口との連携（住宅相談、女性相談、労働相談、消費者相談や人権相談等）</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大阪弁護士会との協力を深化（専門相談、弁護士会外国人法律相談への協力、法制度に係る研修の実施）</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専門相談を軸とした地域合同相談会の開催（労働相談、弁護士・行政書士相談、税・社会保険相談等）</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1" dirty="0">
              <a:solidFill>
                <a:prstClr val="black"/>
              </a:solidFill>
              <a:latin typeface="Meiryo UI" panose="020B0604030504040204" pitchFamily="50" charset="-128"/>
              <a:ea typeface="Meiryo UI" panose="020B0604030504040204" pitchFamily="50" charset="-128"/>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拡充</a:t>
            </a:r>
            <a:r>
              <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「大阪外国人材受入促進・共生推進協議会」に引き続き参画するとともに、ネットワークを拡げる中で新しい共同事業を検討・実施</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5" name="スライド番号プレースホルダー 4">
            <a:extLst>
              <a:ext uri="{FF2B5EF4-FFF2-40B4-BE49-F238E27FC236}">
                <a16:creationId xmlns:a16="http://schemas.microsoft.com/office/drawing/2014/main" id="{263CD5DA-82A1-4F27-990E-0ECF03CFE2A5}"/>
              </a:ext>
            </a:extLst>
          </p:cNvPr>
          <p:cNvSpPr>
            <a:spLocks noGrp="1"/>
          </p:cNvSpPr>
          <p:nvPr>
            <p:ph type="sldNum" sz="quarter" idx="12"/>
          </p:nvPr>
        </p:nvSpPr>
        <p:spPr>
          <a:xfrm>
            <a:off x="11665746" y="6577929"/>
            <a:ext cx="526254"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1600" b="1" i="0" u="none" strike="noStrike" kern="1200" cap="none" spc="0" normalizeH="0" baseline="0" noProof="0" smtClean="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600" b="1"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p:txBody>
      </p:sp>
      <p:graphicFrame>
        <p:nvGraphicFramePr>
          <p:cNvPr id="4" name="表 6">
            <a:extLst>
              <a:ext uri="{FF2B5EF4-FFF2-40B4-BE49-F238E27FC236}">
                <a16:creationId xmlns:a16="http://schemas.microsoft.com/office/drawing/2014/main" id="{1997DCD8-4BEA-FBA3-8E00-54FFB7F6EA39}"/>
              </a:ext>
            </a:extLst>
          </p:cNvPr>
          <p:cNvGraphicFramePr>
            <a:graphicFrameLocks noGrp="1"/>
          </p:cNvGraphicFramePr>
          <p:nvPr>
            <p:extLst>
              <p:ext uri="{D42A27DB-BD31-4B8C-83A1-F6EECF244321}">
                <p14:modId xmlns:p14="http://schemas.microsoft.com/office/powerpoint/2010/main" val="806435605"/>
              </p:ext>
            </p:extLst>
          </p:nvPr>
        </p:nvGraphicFramePr>
        <p:xfrm>
          <a:off x="370883" y="2782691"/>
          <a:ext cx="11453626" cy="990949"/>
        </p:xfrm>
        <a:graphic>
          <a:graphicData uri="http://schemas.openxmlformats.org/drawingml/2006/table">
            <a:tbl>
              <a:tblPr firstRow="1" bandRow="1">
                <a:tableStyleId>{5C22544A-7EE6-4342-B048-85BDC9FD1C3A}</a:tableStyleId>
              </a:tblPr>
              <a:tblGrid>
                <a:gridCol w="2988553">
                  <a:extLst>
                    <a:ext uri="{9D8B030D-6E8A-4147-A177-3AD203B41FA5}">
                      <a16:colId xmlns:a16="http://schemas.microsoft.com/office/drawing/2014/main" val="1378922617"/>
                    </a:ext>
                  </a:extLst>
                </a:gridCol>
                <a:gridCol w="853258">
                  <a:extLst>
                    <a:ext uri="{9D8B030D-6E8A-4147-A177-3AD203B41FA5}">
                      <a16:colId xmlns:a16="http://schemas.microsoft.com/office/drawing/2014/main" val="1013933753"/>
                    </a:ext>
                  </a:extLst>
                </a:gridCol>
                <a:gridCol w="853258">
                  <a:extLst>
                    <a:ext uri="{9D8B030D-6E8A-4147-A177-3AD203B41FA5}">
                      <a16:colId xmlns:a16="http://schemas.microsoft.com/office/drawing/2014/main" val="3161378577"/>
                    </a:ext>
                  </a:extLst>
                </a:gridCol>
                <a:gridCol w="853258">
                  <a:extLst>
                    <a:ext uri="{9D8B030D-6E8A-4147-A177-3AD203B41FA5}">
                      <a16:colId xmlns:a16="http://schemas.microsoft.com/office/drawing/2014/main" val="2849101126"/>
                    </a:ext>
                  </a:extLst>
                </a:gridCol>
                <a:gridCol w="853258">
                  <a:extLst>
                    <a:ext uri="{9D8B030D-6E8A-4147-A177-3AD203B41FA5}">
                      <a16:colId xmlns:a16="http://schemas.microsoft.com/office/drawing/2014/main" val="3406087195"/>
                    </a:ext>
                  </a:extLst>
                </a:gridCol>
                <a:gridCol w="853258">
                  <a:extLst>
                    <a:ext uri="{9D8B030D-6E8A-4147-A177-3AD203B41FA5}">
                      <a16:colId xmlns:a16="http://schemas.microsoft.com/office/drawing/2014/main" val="3004969139"/>
                    </a:ext>
                  </a:extLst>
                </a:gridCol>
                <a:gridCol w="876590">
                  <a:extLst>
                    <a:ext uri="{9D8B030D-6E8A-4147-A177-3AD203B41FA5}">
                      <a16:colId xmlns:a16="http://schemas.microsoft.com/office/drawing/2014/main" val="724256420"/>
                    </a:ext>
                  </a:extLst>
                </a:gridCol>
                <a:gridCol w="3322193">
                  <a:extLst>
                    <a:ext uri="{9D8B030D-6E8A-4147-A177-3AD203B41FA5}">
                      <a16:colId xmlns:a16="http://schemas.microsoft.com/office/drawing/2014/main" val="1146024676"/>
                    </a:ext>
                  </a:extLst>
                </a:gridCol>
              </a:tblGrid>
              <a:tr h="447525">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rtl="0"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Ｒ５実績</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Ｒ６実績</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Ｒ７見込</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271712">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地域での合同・出張相談会の実施</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再掲</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11</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12</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12</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12</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12</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12</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再掲</a:t>
                      </a:r>
                    </a:p>
                  </a:txBody>
                  <a:tcPr/>
                </a:tc>
                <a:extLst>
                  <a:ext uri="{0D108BD9-81ED-4DB2-BD59-A6C34878D82A}">
                    <a16:rowId xmlns:a16="http://schemas.microsoft.com/office/drawing/2014/main" val="1824752245"/>
                  </a:ext>
                </a:extLst>
              </a:tr>
              <a:tr h="271712">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相談員研修の実施</a:t>
                      </a:r>
                    </a:p>
                  </a:txBody>
                  <a:tcPr>
                    <a:solidFill>
                      <a:srgbClr val="E7F1FA"/>
                    </a:solidFill>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２回</a:t>
                      </a:r>
                    </a:p>
                  </a:txBody>
                  <a:tcPr>
                    <a:solidFill>
                      <a:srgbClr val="E7F1FA"/>
                    </a:solidFill>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３回</a:t>
                      </a:r>
                    </a:p>
                  </a:txBody>
                  <a:tcPr>
                    <a:solidFill>
                      <a:srgbClr val="E7F1FA"/>
                    </a:solidFill>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３回</a:t>
                      </a:r>
                    </a:p>
                  </a:txBody>
                  <a:tcPr>
                    <a:solidFill>
                      <a:srgbClr val="E7F1FA"/>
                    </a:solidFill>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３回</a:t>
                      </a:r>
                    </a:p>
                  </a:txBody>
                  <a:tcPr>
                    <a:solidFill>
                      <a:srgbClr val="E7F1FA"/>
                    </a:solidFill>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３回</a:t>
                      </a:r>
                    </a:p>
                  </a:txBody>
                  <a:tcPr>
                    <a:solidFill>
                      <a:srgbClr val="E7F1FA"/>
                    </a:solidFill>
                  </a:tcPr>
                </a:tc>
                <a:tc>
                  <a:txBody>
                    <a:bodyPr/>
                    <a:lstStyle/>
                    <a:p>
                      <a:pPr algn="r"/>
                      <a:r>
                        <a:rPr kumimoji="1" lang="ja-JP" altLang="en-US" sz="1100" b="0" u="none" dirty="0">
                          <a:solidFill>
                            <a:schemeClr val="tx1"/>
                          </a:solidFill>
                          <a:latin typeface="Meiryo UI" panose="020B0604030504040204" pitchFamily="50" charset="-128"/>
                          <a:ea typeface="Meiryo UI" panose="020B0604030504040204" pitchFamily="50" charset="-128"/>
                        </a:rPr>
                        <a:t>３回</a:t>
                      </a:r>
                    </a:p>
                  </a:txBody>
                  <a:tcPr>
                    <a:solidFill>
                      <a:srgbClr val="E7F1FA"/>
                    </a:solidFill>
                  </a:tcP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市町村や国際交流協会の職員、相談員を対象に含む</a:t>
                      </a:r>
                      <a:endParaRPr kumimoji="1" lang="en-US" altLang="ja-JP" sz="1100" b="0" u="none"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067904826"/>
                  </a:ext>
                </a:extLst>
              </a:tr>
            </a:tbl>
          </a:graphicData>
        </a:graphic>
      </p:graphicFrame>
      <p:graphicFrame>
        <p:nvGraphicFramePr>
          <p:cNvPr id="7" name="表 6">
            <a:extLst>
              <a:ext uri="{FF2B5EF4-FFF2-40B4-BE49-F238E27FC236}">
                <a16:creationId xmlns:a16="http://schemas.microsoft.com/office/drawing/2014/main" id="{D428B618-AEE7-B6D2-C705-9CF7A8B8CED9}"/>
              </a:ext>
            </a:extLst>
          </p:cNvPr>
          <p:cNvGraphicFramePr>
            <a:graphicFrameLocks noGrp="1"/>
          </p:cNvGraphicFramePr>
          <p:nvPr>
            <p:extLst>
              <p:ext uri="{D42A27DB-BD31-4B8C-83A1-F6EECF244321}">
                <p14:modId xmlns:p14="http://schemas.microsoft.com/office/powerpoint/2010/main" val="136800057"/>
              </p:ext>
            </p:extLst>
          </p:nvPr>
        </p:nvGraphicFramePr>
        <p:xfrm>
          <a:off x="369187" y="6104213"/>
          <a:ext cx="11453626" cy="685800"/>
        </p:xfrm>
        <a:graphic>
          <a:graphicData uri="http://schemas.openxmlformats.org/drawingml/2006/table">
            <a:tbl>
              <a:tblPr firstRow="1" bandRow="1">
                <a:tableStyleId>{5C22544A-7EE6-4342-B048-85BDC9FD1C3A}</a:tableStyleId>
              </a:tblPr>
              <a:tblGrid>
                <a:gridCol w="2983613">
                  <a:extLst>
                    <a:ext uri="{9D8B030D-6E8A-4147-A177-3AD203B41FA5}">
                      <a16:colId xmlns:a16="http://schemas.microsoft.com/office/drawing/2014/main" val="1378922617"/>
                    </a:ext>
                  </a:extLst>
                </a:gridCol>
                <a:gridCol w="856916">
                  <a:extLst>
                    <a:ext uri="{9D8B030D-6E8A-4147-A177-3AD203B41FA5}">
                      <a16:colId xmlns:a16="http://schemas.microsoft.com/office/drawing/2014/main" val="1013933753"/>
                    </a:ext>
                  </a:extLst>
                </a:gridCol>
                <a:gridCol w="856916">
                  <a:extLst>
                    <a:ext uri="{9D8B030D-6E8A-4147-A177-3AD203B41FA5}">
                      <a16:colId xmlns:a16="http://schemas.microsoft.com/office/drawing/2014/main" val="3161378577"/>
                    </a:ext>
                  </a:extLst>
                </a:gridCol>
                <a:gridCol w="856916">
                  <a:extLst>
                    <a:ext uri="{9D8B030D-6E8A-4147-A177-3AD203B41FA5}">
                      <a16:colId xmlns:a16="http://schemas.microsoft.com/office/drawing/2014/main" val="2849101126"/>
                    </a:ext>
                  </a:extLst>
                </a:gridCol>
                <a:gridCol w="856916">
                  <a:extLst>
                    <a:ext uri="{9D8B030D-6E8A-4147-A177-3AD203B41FA5}">
                      <a16:colId xmlns:a16="http://schemas.microsoft.com/office/drawing/2014/main" val="3406087195"/>
                    </a:ext>
                  </a:extLst>
                </a:gridCol>
                <a:gridCol w="856916">
                  <a:extLst>
                    <a:ext uri="{9D8B030D-6E8A-4147-A177-3AD203B41FA5}">
                      <a16:colId xmlns:a16="http://schemas.microsoft.com/office/drawing/2014/main" val="3004969139"/>
                    </a:ext>
                  </a:extLst>
                </a:gridCol>
                <a:gridCol w="856916">
                  <a:extLst>
                    <a:ext uri="{9D8B030D-6E8A-4147-A177-3AD203B41FA5}">
                      <a16:colId xmlns:a16="http://schemas.microsoft.com/office/drawing/2014/main" val="724256420"/>
                    </a:ext>
                  </a:extLst>
                </a:gridCol>
                <a:gridCol w="3328517">
                  <a:extLst>
                    <a:ext uri="{9D8B030D-6E8A-4147-A177-3AD203B41FA5}">
                      <a16:colId xmlns:a16="http://schemas.microsoft.com/office/drawing/2014/main" val="1146024676"/>
                    </a:ext>
                  </a:extLst>
                </a:gridCol>
              </a:tblGrid>
              <a:tr h="201291">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rtl="0"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rtl="0"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Ｒ５実績</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Ｒ６実績</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Ｒ７見込</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132729">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専門相談会の実施</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48</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54</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55</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56</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58</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u="none" dirty="0">
                          <a:solidFill>
                            <a:schemeClr val="tx1"/>
                          </a:solidFill>
                          <a:latin typeface="Meiryo UI" panose="020B0604030504040204" pitchFamily="50" charset="-128"/>
                          <a:ea typeface="Meiryo UI" panose="020B0604030504040204" pitchFamily="50" charset="-128"/>
                        </a:rPr>
                        <a:t>60</a:t>
                      </a:r>
                      <a:r>
                        <a:rPr kumimoji="1" lang="ja-JP" altLang="en-US" sz="1100" b="0" u="none" dirty="0">
                          <a:solidFill>
                            <a:schemeClr val="tx1"/>
                          </a:solidFill>
                          <a:latin typeface="Meiryo UI" panose="020B0604030504040204" pitchFamily="50" charset="-128"/>
                          <a:ea typeface="Meiryo UI" panose="020B0604030504040204" pitchFamily="50" charset="-128"/>
                        </a:rPr>
                        <a:t>回</a:t>
                      </a:r>
                    </a:p>
                  </a:txBody>
                  <a:tcPr/>
                </a:tc>
                <a:tc>
                  <a:txBody>
                    <a:bodyPr/>
                    <a:lstStyle/>
                    <a:p>
                      <a:r>
                        <a:rPr kumimoji="1" lang="ja-JP" altLang="en-US" sz="1100" b="0" u="none" dirty="0">
                          <a:solidFill>
                            <a:schemeClr val="tx1"/>
                          </a:solidFill>
                          <a:latin typeface="Meiryo UI" panose="020B0604030504040204" pitchFamily="50" charset="-128"/>
                          <a:ea typeface="Meiryo UI" panose="020B0604030504040204" pitchFamily="50" charset="-128"/>
                        </a:rPr>
                        <a:t>再掲</a:t>
                      </a:r>
                    </a:p>
                  </a:txBody>
                  <a:tcPr/>
                </a:tc>
                <a:extLst>
                  <a:ext uri="{0D108BD9-81ED-4DB2-BD59-A6C34878D82A}">
                    <a16:rowId xmlns:a16="http://schemas.microsoft.com/office/drawing/2014/main" val="1824752245"/>
                  </a:ext>
                </a:extLst>
              </a:tr>
            </a:tbl>
          </a:graphicData>
        </a:graphic>
      </p:graphicFrame>
      <p:sp>
        <p:nvSpPr>
          <p:cNvPr id="13" name="角丸四角形 12"/>
          <p:cNvSpPr/>
          <p:nvPr/>
        </p:nvSpPr>
        <p:spPr>
          <a:xfrm>
            <a:off x="355073" y="455795"/>
            <a:ext cx="4572110" cy="354682"/>
          </a:xfrm>
          <a:prstGeom prst="roundRect">
            <a:avLst>
              <a:gd name="adj" fmla="val 1121"/>
            </a:avLst>
          </a:prstGeom>
          <a:solidFill>
            <a:schemeClr val="tx2"/>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２　多文化共生の拠点機能の強化・充実</a:t>
            </a:r>
          </a:p>
        </p:txBody>
      </p:sp>
      <p:sp>
        <p:nvSpPr>
          <p:cNvPr id="14" name="テキスト ボックス 13">
            <a:extLst>
              <a:ext uri="{FF2B5EF4-FFF2-40B4-BE49-F238E27FC236}">
                <a16:creationId xmlns:a16="http://schemas.microsoft.com/office/drawing/2014/main" id="{BA734262-89F8-C541-E085-5F3CE49E8FB3}"/>
              </a:ext>
            </a:extLst>
          </p:cNvPr>
          <p:cNvSpPr txBox="1"/>
          <p:nvPr/>
        </p:nvSpPr>
        <p:spPr>
          <a:xfrm>
            <a:off x="459734" y="44970"/>
            <a:ext cx="4932761" cy="400110"/>
          </a:xfrm>
          <a:prstGeom prst="rect">
            <a:avLst/>
          </a:prstGeom>
          <a:noFill/>
        </p:spPr>
        <p:txBody>
          <a:bodyPr wrap="non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中期経営計画</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R5</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R9</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取組内容</a:t>
            </a:r>
            <a:endParaRPr kumimoji="1"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64810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a:extLst>
              <a:ext uri="{FF2B5EF4-FFF2-40B4-BE49-F238E27FC236}">
                <a16:creationId xmlns:a16="http://schemas.microsoft.com/office/drawing/2014/main" id="{3CCAD6FA-F5C1-43AC-279D-D82485DE1547}"/>
              </a:ext>
            </a:extLst>
          </p:cNvPr>
          <p:cNvSpPr>
            <a:spLocks noGrp="1"/>
          </p:cNvSpPr>
          <p:nvPr>
            <p:ph type="title"/>
          </p:nvPr>
        </p:nvSpPr>
        <p:spPr>
          <a:xfrm>
            <a:off x="359966" y="629171"/>
            <a:ext cx="11029616" cy="374302"/>
          </a:xfrm>
        </p:spPr>
        <p:txBody>
          <a:bodyPr rtlCol="0" anchor="ctr" anchorCtr="0">
            <a:noAutofit/>
          </a:bodyPr>
          <a:lstStyle/>
          <a:p>
            <a:pPr rtl="0">
              <a:tabLst>
                <a:tab pos="987425" algn="l"/>
              </a:tabLst>
            </a:pPr>
            <a:r>
              <a:rPr lang="ja-JP" altLang="en-US" sz="2000" dirty="0">
                <a:solidFill>
                  <a:schemeClr val="accent2"/>
                </a:solidFill>
              </a:rPr>
              <a:t>（３）地域国際化協会としての機能発揮</a:t>
            </a:r>
            <a:r>
              <a:rPr lang="ja-JP" altLang="en-US" sz="2000" dirty="0">
                <a:solidFill>
                  <a:srgbClr val="FF0000"/>
                </a:solidFill>
              </a:rPr>
              <a:t>　</a:t>
            </a:r>
            <a:r>
              <a:rPr lang="en-US" altLang="ja-JP" sz="2000" dirty="0">
                <a:solidFill>
                  <a:srgbClr val="FF0000"/>
                </a:solidFill>
              </a:rPr>
              <a:t>《</a:t>
            </a:r>
            <a:r>
              <a:rPr lang="ja-JP" altLang="en-US" sz="2000" dirty="0">
                <a:solidFill>
                  <a:srgbClr val="FF0000"/>
                </a:solidFill>
              </a:rPr>
              <a:t>継続</a:t>
            </a:r>
            <a:r>
              <a:rPr lang="en-US" altLang="ja-JP" sz="2000" dirty="0">
                <a:solidFill>
                  <a:srgbClr val="FF0000"/>
                </a:solidFill>
              </a:rPr>
              <a:t>》</a:t>
            </a:r>
            <a:endParaRPr lang="ja" sz="2000" dirty="0">
              <a:solidFill>
                <a:srgbClr val="FF0000"/>
              </a:solidFill>
            </a:endParaRPr>
          </a:p>
        </p:txBody>
      </p:sp>
      <p:sp>
        <p:nvSpPr>
          <p:cNvPr id="6" name="コンテンツ プレースホルダー 5">
            <a:extLst>
              <a:ext uri="{FF2B5EF4-FFF2-40B4-BE49-F238E27FC236}">
                <a16:creationId xmlns:a16="http://schemas.microsoft.com/office/drawing/2014/main" id="{91045DBD-667C-40B5-C5DC-32B615F20C2D}"/>
              </a:ext>
            </a:extLst>
          </p:cNvPr>
          <p:cNvSpPr>
            <a:spLocks noGrp="1"/>
          </p:cNvSpPr>
          <p:nvPr>
            <p:ph idx="1"/>
          </p:nvPr>
        </p:nvSpPr>
        <p:spPr>
          <a:xfrm>
            <a:off x="403250" y="929020"/>
            <a:ext cx="11385500" cy="671826"/>
          </a:xfrm>
        </p:spPr>
        <p:txBody>
          <a:bodyPr>
            <a:noAutofit/>
          </a:bodyPr>
          <a:lstStyle/>
          <a:p>
            <a:pPr marL="622300" indent="-622300">
              <a:buNone/>
              <a:tabLst>
                <a:tab pos="622300" algn="l"/>
              </a:tabLst>
            </a:pPr>
            <a:r>
              <a:rPr lang="en-US" altLang="ja-JP" sz="1400" dirty="0"/>
              <a:t>【</a:t>
            </a:r>
            <a:r>
              <a:rPr lang="ja-JP" altLang="en-US" sz="1400" dirty="0"/>
              <a:t>概要</a:t>
            </a:r>
            <a:r>
              <a:rPr lang="en-US" altLang="ja-JP" sz="1400" dirty="0"/>
              <a:t>】	</a:t>
            </a:r>
            <a:r>
              <a:rPr lang="ja-JP" altLang="en-US" sz="1400" dirty="0"/>
              <a:t>総務省に認定された地域国際化協会として、</a:t>
            </a:r>
            <a:r>
              <a:rPr lang="en-US" altLang="ja-JP" sz="1400" dirty="0"/>
              <a:t>(</a:t>
            </a:r>
            <a:r>
              <a:rPr lang="ja-JP" altLang="en-US" sz="1400" dirty="0"/>
              <a:t>一財</a:t>
            </a:r>
            <a:r>
              <a:rPr lang="en-US" altLang="ja-JP" sz="1400" dirty="0"/>
              <a:t>)</a:t>
            </a:r>
            <a:r>
              <a:rPr lang="ja-JP" altLang="en-US" sz="1400" dirty="0"/>
              <a:t>自治体国際化協会や近畿地域国際化協会連絡協議会、他ブロックの地域国際化協会</a:t>
            </a:r>
            <a:r>
              <a:rPr lang="ja-JP" altLang="en-US" sz="1400" dirty="0">
                <a:solidFill>
                  <a:schemeClr val="tx1"/>
                </a:solidFill>
              </a:rPr>
              <a:t>等</a:t>
            </a:r>
            <a:r>
              <a:rPr lang="ja-JP" altLang="en-US" sz="1400" dirty="0"/>
              <a:t>との次のような取組みを通じ、</a:t>
            </a:r>
            <a:r>
              <a:rPr lang="ja-JP" altLang="en-US" sz="1400" dirty="0">
                <a:solidFill>
                  <a:schemeClr val="tx1"/>
                </a:solidFill>
              </a:rPr>
              <a:t>広域的なネットワークの結節点としての</a:t>
            </a:r>
            <a:r>
              <a:rPr lang="ja-JP" altLang="en-US" sz="1400" dirty="0"/>
              <a:t>機能を発揮していく。</a:t>
            </a:r>
            <a:r>
              <a:rPr lang="en-US" altLang="ja-JP" sz="1400" dirty="0"/>
              <a:t>	</a:t>
            </a:r>
          </a:p>
        </p:txBody>
      </p:sp>
      <p:sp>
        <p:nvSpPr>
          <p:cNvPr id="12" name="正方形/長方形 11">
            <a:extLst>
              <a:ext uri="{FF2B5EF4-FFF2-40B4-BE49-F238E27FC236}">
                <a16:creationId xmlns:a16="http://schemas.microsoft.com/office/drawing/2014/main" id="{31477820-7C89-2C03-A282-15469D34B891}"/>
              </a:ext>
            </a:extLst>
          </p:cNvPr>
          <p:cNvSpPr/>
          <p:nvPr/>
        </p:nvSpPr>
        <p:spPr>
          <a:xfrm>
            <a:off x="487478" y="1500249"/>
            <a:ext cx="11385500" cy="1385689"/>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indent="-176213">
              <a:buFont typeface="Arial" panose="020B0604020202020204" pitchFamily="34" charset="0"/>
              <a:buChar char="•"/>
              <a:defRPr/>
            </a:pP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新規</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気象災害に係る情報発信に向けた共同作業や共同研修の実施</a:t>
            </a:r>
            <a:endParaRPr kumimoji="1" lang="en-US" altLang="ja-JP" sz="1400" b="1" u="sng" dirty="0">
              <a:solidFill>
                <a:srgbClr val="0070C0"/>
              </a:solidFill>
              <a:latin typeface="Meiryo UI" panose="020B0604030504040204" pitchFamily="50" charset="-128"/>
              <a:ea typeface="Meiryo UI" panose="020B0604030504040204" pitchFamily="50" charset="-128"/>
            </a:endParaRPr>
          </a:p>
          <a:p>
            <a:pPr marL="176213" indent="-176213">
              <a:buFont typeface="Arial" panose="020B0604020202020204" pitchFamily="34" charset="0"/>
              <a:buChar char="•"/>
              <a:defRPr/>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拡充</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一財</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自治体国際化協会</a:t>
            </a:r>
            <a:r>
              <a:rPr kumimoji="1" lang="en-US" altLang="ja-JP" sz="1400" b="1" dirty="0">
                <a:solidFill>
                  <a:schemeClr val="tx1"/>
                </a:solidFill>
                <a:latin typeface="Meiryo UI" panose="020B0604030504040204" pitchFamily="50" charset="-128"/>
                <a:ea typeface="Meiryo UI" panose="020B0604030504040204" pitchFamily="50" charset="-128"/>
              </a:rPr>
              <a:t>(CLAIR)</a:t>
            </a:r>
            <a:r>
              <a:rPr kumimoji="1" lang="ja-JP" altLang="en-US" sz="1400" b="1" dirty="0">
                <a:solidFill>
                  <a:schemeClr val="tx1"/>
                </a:solidFill>
                <a:latin typeface="Meiryo UI" panose="020B0604030504040204" pitchFamily="50" charset="-128"/>
                <a:ea typeface="Meiryo UI" panose="020B0604030504040204" pitchFamily="50" charset="-128"/>
              </a:rPr>
              <a:t>の研修への参画、近畿地域国際化協会連絡協議会を通じた研修、広域訓練の実施・参画</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176213" indent="-176213">
              <a:buFont typeface="Arial" panose="020B0604020202020204" pitchFamily="34" charset="0"/>
              <a:buChar char="•"/>
              <a:defRPr/>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拡充</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多文化共生マネージャー、災害時外国人支援情報コーディネーター、「</a:t>
            </a:r>
            <a:r>
              <a:rPr kumimoji="1" lang="ja-JP" altLang="en-US" sz="1400" b="1" dirty="0">
                <a:solidFill>
                  <a:srgbClr val="FF0000"/>
                </a:solidFill>
                <a:latin typeface="Meiryo UI" panose="020B0604030504040204" pitchFamily="50" charset="-128"/>
                <a:ea typeface="Meiryo UI" panose="020B0604030504040204" pitchFamily="50" charset="-128"/>
              </a:rPr>
              <a:t>外国人支援コーディネーター</a:t>
            </a:r>
            <a:r>
              <a:rPr kumimoji="1" lang="ja-JP" altLang="en-US" sz="1400" b="1" dirty="0">
                <a:solidFill>
                  <a:schemeClr val="tx1"/>
                </a:solidFill>
                <a:latin typeface="Meiryo UI" panose="020B0604030504040204" pitchFamily="50" charset="-128"/>
                <a:ea typeface="Meiryo UI" panose="020B0604030504040204" pitchFamily="50" charset="-128"/>
              </a:rPr>
              <a:t>」の認証取得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dirty="0">
                <a:solidFill>
                  <a:prstClr val="black"/>
                </a:solidFill>
                <a:latin typeface="Meiryo UI" panose="020B0604030504040204" pitchFamily="50" charset="-128"/>
                <a:ea typeface="Meiryo UI" panose="020B0604030504040204" pitchFamily="50" charset="-128"/>
              </a:rPr>
              <a:t> </a:t>
            </a:r>
            <a:endParaRPr kumimoji="1" lang="ja-JP" altLang="en-US" sz="1400" dirty="0">
              <a:solidFill>
                <a:prstClr val="black"/>
              </a:solidFill>
              <a:latin typeface="Meiryo UI" panose="020B0604030504040204" pitchFamily="50" charset="-128"/>
              <a:ea typeface="Meiryo UI" panose="020B0604030504040204" pitchFamily="50" charset="-128"/>
            </a:endParaRPr>
          </a:p>
          <a:p>
            <a:pPr marL="176213" indent="-176213">
              <a:buFont typeface="Arial" panose="020B0604020202020204" pitchFamily="34" charset="0"/>
              <a:buChar char="•"/>
              <a:defRPr/>
            </a:pPr>
            <a:r>
              <a:rPr kumimoji="1" lang="en-US" altLang="ja-JP" sz="1400" dirty="0">
                <a:solidFill>
                  <a:prstClr val="black"/>
                </a:solidFill>
                <a:latin typeface="Meiryo UI" panose="020B0604030504040204" pitchFamily="50" charset="-128"/>
                <a:ea typeface="Meiryo UI" panose="020B0604030504040204" pitchFamily="50" charset="-128"/>
              </a:rPr>
              <a:t>【</a:t>
            </a:r>
            <a:r>
              <a:rPr kumimoji="1" lang="ja-JP" altLang="en-US" sz="1400" dirty="0">
                <a:solidFill>
                  <a:prstClr val="black"/>
                </a:solidFill>
                <a:latin typeface="Meiryo UI" panose="020B0604030504040204" pitchFamily="50" charset="-128"/>
                <a:ea typeface="Meiryo UI" panose="020B0604030504040204" pitchFamily="50" charset="-128"/>
              </a:rPr>
              <a:t>継続</a:t>
            </a:r>
            <a:r>
              <a:rPr kumimoji="1" lang="en-US" altLang="ja-JP" sz="1400" dirty="0">
                <a:solidFill>
                  <a:prstClr val="black"/>
                </a:solidFill>
                <a:latin typeface="Meiryo UI" panose="020B0604030504040204" pitchFamily="50" charset="-128"/>
                <a:ea typeface="Meiryo UI" panose="020B0604030504040204" pitchFamily="50" charset="-128"/>
              </a:rPr>
              <a:t>】</a:t>
            </a:r>
            <a:r>
              <a:rPr kumimoji="1" lang="ja-JP" altLang="en-US" sz="1400" dirty="0">
                <a:solidFill>
                  <a:prstClr val="black"/>
                </a:solidFill>
                <a:latin typeface="Meiryo UI" panose="020B0604030504040204" pitchFamily="50" charset="-128"/>
                <a:ea typeface="Meiryo UI" panose="020B0604030504040204" pitchFamily="50" charset="-128"/>
              </a:rPr>
              <a:t>災害発生時の広域連携・支援</a:t>
            </a:r>
            <a:endParaRPr kumimoji="1" lang="en-US" altLang="ja-JP" sz="1400" dirty="0">
              <a:solidFill>
                <a:prstClr val="black"/>
              </a:solidFill>
              <a:latin typeface="Meiryo UI" panose="020B0604030504040204" pitchFamily="50" charset="-128"/>
              <a:ea typeface="Meiryo UI" panose="020B0604030504040204" pitchFamily="50" charset="-128"/>
            </a:endParaRPr>
          </a:p>
          <a:p>
            <a:pPr marL="176213" indent="-176213">
              <a:buFont typeface="Arial" panose="020B0604020202020204" pitchFamily="34" charset="0"/>
              <a:buChar char="•"/>
              <a:defRPr/>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継続</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他の地域国際化協会や国際交流協会ネットワークおおさかなど外国人相談対応に実績のある関係者とのネットワークの構築</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再掲</a:t>
            </a:r>
            <a:r>
              <a:rPr kumimoji="1" lang="en-US" altLang="ja-JP" sz="1400" dirty="0">
                <a:solidFill>
                  <a:schemeClr val="tx1"/>
                </a:solidFill>
                <a:latin typeface="Meiryo UI" panose="020B0604030504040204" pitchFamily="50" charset="-128"/>
                <a:ea typeface="Meiryo UI" panose="020B0604030504040204" pitchFamily="50" charset="-128"/>
              </a:rPr>
              <a:t>》</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タイトル 1">
            <a:extLst>
              <a:ext uri="{FF2B5EF4-FFF2-40B4-BE49-F238E27FC236}">
                <a16:creationId xmlns:a16="http://schemas.microsoft.com/office/drawing/2014/main" id="{C328998B-0DB9-25CB-F4F5-E3E739E3A4D6}"/>
              </a:ext>
            </a:extLst>
          </p:cNvPr>
          <p:cNvSpPr txBox="1">
            <a:spLocks/>
          </p:cNvSpPr>
          <p:nvPr/>
        </p:nvSpPr>
        <p:spPr>
          <a:xfrm>
            <a:off x="359966" y="3723022"/>
            <a:ext cx="11029616" cy="481214"/>
          </a:xfrm>
          <a:prstGeom prst="rect">
            <a:avLst/>
          </a:prstGeom>
        </p:spPr>
        <p:txBody>
          <a:bodyPr vert="horz" lIns="91440" tIns="45720" rIns="91440" bIns="45720" rtlCol="0" anchor="ctr" anchorCtr="0">
            <a:noAutofit/>
          </a:bodyPr>
          <a:lstStyle>
            <a:lvl1pPr algn="l" defTabSz="457200" rtl="0" eaLnBrk="1" latinLnBrk="0" hangingPunct="1">
              <a:lnSpc>
                <a:spcPct val="100000"/>
              </a:lnSpc>
              <a:spcBef>
                <a:spcPct val="0"/>
              </a:spcBef>
              <a:buNone/>
              <a:defRPr kumimoji="1" sz="2800" b="1"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tab pos="987425" algn="l"/>
              </a:tabLst>
              <a:defRPr/>
            </a:pPr>
            <a:r>
              <a:rPr kumimoji="1" lang="ja-JP" altLang="en-US" sz="2000" b="1" i="0" u="none" strike="noStrike" kern="1200" cap="all" spc="0" normalizeH="0" baseline="0" noProof="0" dirty="0">
                <a:ln>
                  <a:noFill/>
                </a:ln>
                <a:solidFill>
                  <a:srgbClr val="2683C6"/>
                </a:solidFill>
                <a:effectLst/>
                <a:uLnTx/>
                <a:uFillTx/>
                <a:latin typeface="Meiryo UI" panose="020B0604030504040204" pitchFamily="50" charset="-128"/>
                <a:ea typeface="Meiryo UI" panose="020B0604030504040204" pitchFamily="50" charset="-128"/>
                <a:cs typeface="+mj-cs"/>
              </a:rPr>
              <a:t>（４）やさしい日本語のさらなる普及　</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r>
              <a:rPr kumimoji="1" lang="ja-JP"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継続</a:t>
            </a:r>
            <a:r>
              <a:rPr kumimoji="1" lang="en-US" altLang="ja-JP"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rPr>
              <a:t>》</a:t>
            </a:r>
            <a:endParaRPr kumimoji="1" lang="ja" altLang="en-US" sz="2000" b="1" i="0" u="none" strike="noStrike" kern="1200" cap="all"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j-cs"/>
            </a:endParaRPr>
          </a:p>
        </p:txBody>
      </p:sp>
      <p:sp>
        <p:nvSpPr>
          <p:cNvPr id="3" name="コンテンツ プレースホルダー 5">
            <a:extLst>
              <a:ext uri="{FF2B5EF4-FFF2-40B4-BE49-F238E27FC236}">
                <a16:creationId xmlns:a16="http://schemas.microsoft.com/office/drawing/2014/main" id="{056B1C29-3AE6-27B5-0E2C-86B3F91DF70D}"/>
              </a:ext>
            </a:extLst>
          </p:cNvPr>
          <p:cNvSpPr txBox="1">
            <a:spLocks/>
          </p:cNvSpPr>
          <p:nvPr/>
        </p:nvSpPr>
        <p:spPr>
          <a:xfrm>
            <a:off x="403250" y="4009742"/>
            <a:ext cx="11745466" cy="665997"/>
          </a:xfrm>
          <a:prstGeom prst="rect">
            <a:avLst/>
          </a:prstGeom>
        </p:spPr>
        <p:txBody>
          <a:bodyPr vert="horz" lIns="91440" tIns="45720" rIns="91440" bIns="45720" rtlCol="0" anchor="ctr">
            <a:no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kumimoji="1" sz="17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3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sz="11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pPr marL="622300" marR="0" lvl="0" indent="-622300" algn="l" defTabSz="457200" rtl="0" eaLnBrk="1" fontAlgn="auto" latinLnBrk="0" hangingPunct="1">
              <a:lnSpc>
                <a:spcPct val="110000"/>
              </a:lnSpc>
              <a:spcBef>
                <a:spcPct val="20000"/>
              </a:spcBef>
              <a:spcAft>
                <a:spcPts val="600"/>
              </a:spcAft>
              <a:buClr>
                <a:srgbClr val="1CADE4"/>
              </a:buClr>
              <a:buSzPct val="92000"/>
              <a:buFont typeface="Wingdings 2" panose="05020102010507070707" pitchFamily="18" charset="2"/>
              <a:buNone/>
              <a:tabLst>
                <a:tab pos="622300" algn="l"/>
              </a:tabLst>
              <a:defRPr/>
            </a:pP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概要</a:t>
            </a:r>
            <a:r>
              <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	</a:t>
            </a:r>
            <a:r>
              <a:rPr lang="ja-JP" altLang="en-US" sz="1400" dirty="0">
                <a:solidFill>
                  <a:prstClr val="black">
                    <a:lumMod val="75000"/>
                    <a:lumOff val="25000"/>
                  </a:prstClr>
                </a:solidFill>
              </a:rPr>
              <a:t>「やさしい日本語」を災害時だけではなく平時にも応用することで、より多くの外国人にとってわかりやすい情報提供を行うことを</a:t>
            </a:r>
            <a:r>
              <a:rPr lang="ja-JP" altLang="en-US" sz="1400" dirty="0">
                <a:solidFill>
                  <a:schemeClr val="tx1"/>
                </a:solidFill>
              </a:rPr>
              <a:t>めざ</a:t>
            </a:r>
            <a:r>
              <a:rPr lang="ja-JP" altLang="en-US" sz="1400" dirty="0">
                <a:solidFill>
                  <a:prstClr val="black">
                    <a:lumMod val="75000"/>
                    <a:lumOff val="25000"/>
                  </a:prstClr>
                </a:solidFill>
              </a:rPr>
              <a:t>し、大阪府関係機関、府内市町村・国際交流協会や協賛企業などを対象に、引き続き研修を実施する。さらに対象を</a:t>
            </a:r>
            <a:r>
              <a:rPr lang="ja-JP" altLang="en-US" sz="1400" dirty="0">
                <a:solidFill>
                  <a:schemeClr val="tx1"/>
                </a:solidFill>
              </a:rPr>
              <a:t>広く</a:t>
            </a:r>
            <a:r>
              <a:rPr lang="ja-JP" altLang="en-US" sz="1400" dirty="0">
                <a:solidFill>
                  <a:prstClr val="black">
                    <a:lumMod val="75000"/>
                    <a:lumOff val="25000"/>
                  </a:prstClr>
                </a:solidFill>
              </a:rPr>
              <a:t>民間企業へと拡大する</a:t>
            </a:r>
            <a:r>
              <a:rPr kumimoji="1" lang="ja-JP" altLang="en-US"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lumMod val="75000"/>
                  <a:lumOff val="25000"/>
                </a:prstClr>
              </a:solidFill>
              <a:effectLst/>
              <a:uLnTx/>
              <a:uFillTx/>
              <a:latin typeface="Meiryo UI" panose="020B0604030504040204" pitchFamily="50" charset="-128"/>
              <a:ea typeface="Meiryo UI" panose="020B0604030504040204" pitchFamily="50" charset="-128"/>
              <a:cs typeface="+mn-cs"/>
            </a:endParaRPr>
          </a:p>
        </p:txBody>
      </p:sp>
      <p:sp>
        <p:nvSpPr>
          <p:cNvPr id="8" name="正方形/長方形 7">
            <a:extLst>
              <a:ext uri="{FF2B5EF4-FFF2-40B4-BE49-F238E27FC236}">
                <a16:creationId xmlns:a16="http://schemas.microsoft.com/office/drawing/2014/main" id="{FC2EBBEC-4525-7249-3322-78E265B0CE7E}"/>
              </a:ext>
            </a:extLst>
          </p:cNvPr>
          <p:cNvSpPr/>
          <p:nvPr/>
        </p:nvSpPr>
        <p:spPr>
          <a:xfrm>
            <a:off x="488556" y="4635468"/>
            <a:ext cx="11384421" cy="1046089"/>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当計画で進める取組み</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6213" indent="-176213">
              <a:buFont typeface="Arial" panose="020B0604020202020204" pitchFamily="34" charset="0"/>
              <a:buChar char="•"/>
              <a:defRPr/>
            </a:pP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新規</a:t>
            </a:r>
            <a:r>
              <a:rPr kumimoji="1" lang="en-US" altLang="ja-JP" sz="1400" b="1" u="sng" dirty="0">
                <a:solidFill>
                  <a:srgbClr val="0070C0"/>
                </a:solidFill>
                <a:latin typeface="Meiryo UI" panose="020B0604030504040204" pitchFamily="50" charset="-128"/>
                <a:ea typeface="Meiryo UI" panose="020B0604030504040204" pitchFamily="50" charset="-128"/>
              </a:rPr>
              <a:t>】</a:t>
            </a:r>
            <a:r>
              <a:rPr kumimoji="1" lang="ja-JP" altLang="en-US" sz="1400" b="1" u="sng" dirty="0">
                <a:solidFill>
                  <a:srgbClr val="0070C0"/>
                </a:solidFill>
                <a:latin typeface="Meiryo UI" panose="020B0604030504040204" pitchFamily="50" charset="-128"/>
                <a:ea typeface="Meiryo UI" panose="020B0604030504040204" pitchFamily="50" charset="-128"/>
              </a:rPr>
              <a:t>広く民間企業も対象とした研修等の事業や積極的な広報の実施</a:t>
            </a:r>
            <a:endParaRPr kumimoji="1" lang="en-US" altLang="ja-JP" sz="1400" b="1" u="sng" dirty="0">
              <a:solidFill>
                <a:srgbClr val="0070C0"/>
              </a:solidFill>
              <a:latin typeface="Meiryo UI" panose="020B0604030504040204" pitchFamily="50" charset="-128"/>
              <a:ea typeface="Meiryo UI" panose="020B0604030504040204" pitchFamily="50" charset="-128"/>
            </a:endParaRPr>
          </a:p>
          <a:p>
            <a:pPr marL="176213" lvl="0" indent="-176213">
              <a:buFont typeface="Arial" panose="020B0604020202020204" pitchFamily="34" charset="0"/>
              <a:buChar char="•"/>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拡充</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外国人労働者を受け入れる企業担当者</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の複数回受講を</a:t>
            </a:r>
            <a:r>
              <a:rPr kumimoji="1" lang="ja-JP" altLang="en-US" sz="1400" b="1" dirty="0">
                <a:solidFill>
                  <a:schemeClr val="tx1"/>
                </a:solidFill>
                <a:latin typeface="Meiryo UI" panose="020B0604030504040204" pitchFamily="50" charset="-128"/>
                <a:ea typeface="Meiryo UI" panose="020B0604030504040204" pitchFamily="50" charset="-128"/>
              </a:rPr>
              <a:t>想定した、実践的な「やさしい日本語」研修の内容</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再構築</a:t>
            </a:r>
          </a:p>
          <a:p>
            <a:pPr marL="176213" lvl="0" indent="-176213">
              <a:buFont typeface="Arial" panose="020B0604020202020204" pitchFamily="34" charset="0"/>
              <a:buChar char="•"/>
              <a:defRPr/>
            </a:pPr>
            <a:r>
              <a:rPr kumimoji="1" lang="en-US" altLang="ja-JP" sz="1400" b="1" dirty="0">
                <a:solidFill>
                  <a:prstClr val="black"/>
                </a:solidFill>
                <a:latin typeface="Meiryo UI" panose="020B0604030504040204" pitchFamily="50" charset="-128"/>
                <a:ea typeface="Meiryo UI" panose="020B0604030504040204" pitchFamily="50" charset="-128"/>
              </a:rPr>
              <a:t>【</a:t>
            </a:r>
            <a:r>
              <a:rPr kumimoji="1" lang="ja-JP" altLang="en-US" sz="1400" b="1" dirty="0">
                <a:solidFill>
                  <a:prstClr val="black"/>
                </a:solidFill>
                <a:latin typeface="Meiryo UI" panose="020B0604030504040204" pitchFamily="50" charset="-128"/>
                <a:ea typeface="Meiryo UI" panose="020B0604030504040204" pitchFamily="50" charset="-128"/>
              </a:rPr>
              <a:t>拡充</a:t>
            </a:r>
            <a:r>
              <a:rPr kumimoji="1" lang="en-US" altLang="ja-JP" sz="1400" b="1" dirty="0">
                <a:solidFill>
                  <a:prstClr val="black"/>
                </a:solidFill>
                <a:latin typeface="Meiryo UI" panose="020B0604030504040204" pitchFamily="50" charset="-128"/>
                <a:ea typeface="Meiryo UI" panose="020B0604030504040204" pitchFamily="50" charset="-128"/>
              </a:rPr>
              <a:t>】</a:t>
            </a:r>
            <a:r>
              <a:rPr kumimoji="1" lang="ja-JP" altLang="en-US" sz="1400" b="1" dirty="0">
                <a:solidFill>
                  <a:prstClr val="black"/>
                </a:solidFill>
                <a:latin typeface="Meiryo UI" panose="020B0604030504040204" pitchFamily="50" charset="-128"/>
                <a:ea typeface="Meiryo UI" panose="020B0604030504040204" pitchFamily="50" charset="-128"/>
              </a:rPr>
              <a:t>職員の「やさしい日本語」に係る知見・能力を向上させ</a:t>
            </a:r>
            <a:r>
              <a:rPr kumimoji="1" lang="ja-JP" altLang="en-US" sz="1400" b="1" dirty="0">
                <a:solidFill>
                  <a:schemeClr val="tx1"/>
                </a:solidFill>
                <a:latin typeface="Meiryo UI" panose="020B0604030504040204" pitchFamily="50" charset="-128"/>
                <a:ea typeface="Meiryo UI" panose="020B0604030504040204" pitchFamily="50" charset="-128"/>
              </a:rPr>
              <a:t>、内製による研修の実施</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176213" marR="0" lvl="0" indent="-17621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拡充</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やさしい日本語による情報発信の充実</a:t>
            </a:r>
            <a:endPar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1BBECBC7-9C9A-4480-B720-05E140B51A56}"/>
              </a:ext>
            </a:extLst>
          </p:cNvPr>
          <p:cNvSpPr>
            <a:spLocks noGrp="1"/>
          </p:cNvSpPr>
          <p:nvPr>
            <p:ph type="sldNum" sz="quarter" idx="12"/>
          </p:nvPr>
        </p:nvSpPr>
        <p:spPr>
          <a:xfrm>
            <a:off x="11703444" y="6577929"/>
            <a:ext cx="488556" cy="365125"/>
          </a:xfrm>
        </p:spPr>
        <p:txBody>
          <a:bodyPr/>
          <a:lstStyle/>
          <a:p>
            <a:pPr algn="ctr" rtl="0"/>
            <a:fld id="{3A98EE3D-8CD1-4C3F-BD1C-C98C9596463C}" type="slidenum">
              <a:rPr lang="en-US" sz="1600" b="1" smtClean="0"/>
              <a:pPr algn="ctr" rtl="0"/>
              <a:t>8</a:t>
            </a:fld>
            <a:endParaRPr lang="en-US" sz="1600" b="1" dirty="0"/>
          </a:p>
        </p:txBody>
      </p:sp>
      <p:graphicFrame>
        <p:nvGraphicFramePr>
          <p:cNvPr id="4" name="表 3">
            <a:extLst>
              <a:ext uri="{FF2B5EF4-FFF2-40B4-BE49-F238E27FC236}">
                <a16:creationId xmlns:a16="http://schemas.microsoft.com/office/drawing/2014/main" id="{0C152831-529E-69E8-0E2D-DABA9D0A3D4B}"/>
              </a:ext>
            </a:extLst>
          </p:cNvPr>
          <p:cNvGraphicFramePr>
            <a:graphicFrameLocks noGrp="1"/>
          </p:cNvGraphicFramePr>
          <p:nvPr>
            <p:extLst>
              <p:ext uri="{D42A27DB-BD31-4B8C-83A1-F6EECF244321}">
                <p14:modId xmlns:p14="http://schemas.microsoft.com/office/powerpoint/2010/main" val="538671704"/>
              </p:ext>
            </p:extLst>
          </p:nvPr>
        </p:nvGraphicFramePr>
        <p:xfrm>
          <a:off x="446534" y="2885938"/>
          <a:ext cx="11453624" cy="853440"/>
        </p:xfrm>
        <a:graphic>
          <a:graphicData uri="http://schemas.openxmlformats.org/drawingml/2006/table">
            <a:tbl>
              <a:tblPr firstRow="1" bandRow="1">
                <a:tableStyleId>{5C22544A-7EE6-4342-B048-85BDC9FD1C3A}</a:tableStyleId>
              </a:tblPr>
              <a:tblGrid>
                <a:gridCol w="3100230">
                  <a:extLst>
                    <a:ext uri="{9D8B030D-6E8A-4147-A177-3AD203B41FA5}">
                      <a16:colId xmlns:a16="http://schemas.microsoft.com/office/drawing/2014/main" val="1378922617"/>
                    </a:ext>
                  </a:extLst>
                </a:gridCol>
                <a:gridCol w="829083">
                  <a:extLst>
                    <a:ext uri="{9D8B030D-6E8A-4147-A177-3AD203B41FA5}">
                      <a16:colId xmlns:a16="http://schemas.microsoft.com/office/drawing/2014/main" val="1013933753"/>
                    </a:ext>
                  </a:extLst>
                </a:gridCol>
                <a:gridCol w="829083">
                  <a:extLst>
                    <a:ext uri="{9D8B030D-6E8A-4147-A177-3AD203B41FA5}">
                      <a16:colId xmlns:a16="http://schemas.microsoft.com/office/drawing/2014/main" val="3161378577"/>
                    </a:ext>
                  </a:extLst>
                </a:gridCol>
                <a:gridCol w="829083">
                  <a:extLst>
                    <a:ext uri="{9D8B030D-6E8A-4147-A177-3AD203B41FA5}">
                      <a16:colId xmlns:a16="http://schemas.microsoft.com/office/drawing/2014/main" val="2849101126"/>
                    </a:ext>
                  </a:extLst>
                </a:gridCol>
                <a:gridCol w="829083">
                  <a:extLst>
                    <a:ext uri="{9D8B030D-6E8A-4147-A177-3AD203B41FA5}">
                      <a16:colId xmlns:a16="http://schemas.microsoft.com/office/drawing/2014/main" val="3406087195"/>
                    </a:ext>
                  </a:extLst>
                </a:gridCol>
                <a:gridCol w="829083">
                  <a:extLst>
                    <a:ext uri="{9D8B030D-6E8A-4147-A177-3AD203B41FA5}">
                      <a16:colId xmlns:a16="http://schemas.microsoft.com/office/drawing/2014/main" val="3004969139"/>
                    </a:ext>
                  </a:extLst>
                </a:gridCol>
                <a:gridCol w="829083">
                  <a:extLst>
                    <a:ext uri="{9D8B030D-6E8A-4147-A177-3AD203B41FA5}">
                      <a16:colId xmlns:a16="http://schemas.microsoft.com/office/drawing/2014/main" val="724256420"/>
                    </a:ext>
                  </a:extLst>
                </a:gridCol>
                <a:gridCol w="3378896">
                  <a:extLst>
                    <a:ext uri="{9D8B030D-6E8A-4147-A177-3AD203B41FA5}">
                      <a16:colId xmlns:a16="http://schemas.microsoft.com/office/drawing/2014/main" val="1146024676"/>
                    </a:ext>
                  </a:extLst>
                </a:gridCol>
              </a:tblGrid>
              <a:tr h="39486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Ｒ６実績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28137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CLAIR</a:t>
                      </a:r>
                      <a:r>
                        <a:rPr kumimoji="1" lang="ja-JP" altLang="en-US" sz="1100" b="0" dirty="0">
                          <a:solidFill>
                            <a:schemeClr val="tx1"/>
                          </a:solidFill>
                          <a:latin typeface="Meiryo UI" panose="020B0604030504040204" pitchFamily="50" charset="-128"/>
                          <a:ea typeface="Meiryo UI" panose="020B0604030504040204" pitchFamily="50" charset="-128"/>
                        </a:rPr>
                        <a:t>、近畿地域国際化協会連絡協議会を通じた研修、広域訓練の実施・参画</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４回</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５回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5</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５回</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５回</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５回</a:t>
                      </a:r>
                    </a:p>
                  </a:txBody>
                  <a:tcPr/>
                </a:tc>
                <a:tc>
                  <a:txBody>
                    <a:bodyPr/>
                    <a:lstStyle/>
                    <a:p>
                      <a:endParaRPr kumimoji="1" lang="ja-JP" altLang="en-US" sz="1100" b="0" u="none"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24752245"/>
                  </a:ext>
                </a:extLst>
              </a:tr>
            </a:tbl>
          </a:graphicData>
        </a:graphic>
      </p:graphicFrame>
      <p:graphicFrame>
        <p:nvGraphicFramePr>
          <p:cNvPr id="7" name="表 6">
            <a:extLst>
              <a:ext uri="{FF2B5EF4-FFF2-40B4-BE49-F238E27FC236}">
                <a16:creationId xmlns:a16="http://schemas.microsoft.com/office/drawing/2014/main" id="{A8729186-2B33-D23D-0F89-6AB9E7CC7843}"/>
              </a:ext>
            </a:extLst>
          </p:cNvPr>
          <p:cNvGraphicFramePr>
            <a:graphicFrameLocks noGrp="1"/>
          </p:cNvGraphicFramePr>
          <p:nvPr>
            <p:extLst>
              <p:ext uri="{D42A27DB-BD31-4B8C-83A1-F6EECF244321}">
                <p14:modId xmlns:p14="http://schemas.microsoft.com/office/powerpoint/2010/main" val="2193807056"/>
              </p:ext>
            </p:extLst>
          </p:nvPr>
        </p:nvGraphicFramePr>
        <p:xfrm>
          <a:off x="488557" y="5681557"/>
          <a:ext cx="11384424" cy="1000617"/>
        </p:xfrm>
        <a:graphic>
          <a:graphicData uri="http://schemas.openxmlformats.org/drawingml/2006/table">
            <a:tbl>
              <a:tblPr firstRow="1" bandRow="1">
                <a:tableStyleId>{5C22544A-7EE6-4342-B048-85BDC9FD1C3A}</a:tableStyleId>
              </a:tblPr>
              <a:tblGrid>
                <a:gridCol w="3031257">
                  <a:extLst>
                    <a:ext uri="{9D8B030D-6E8A-4147-A177-3AD203B41FA5}">
                      <a16:colId xmlns:a16="http://schemas.microsoft.com/office/drawing/2014/main" val="1378922617"/>
                    </a:ext>
                  </a:extLst>
                </a:gridCol>
                <a:gridCol w="834889">
                  <a:extLst>
                    <a:ext uri="{9D8B030D-6E8A-4147-A177-3AD203B41FA5}">
                      <a16:colId xmlns:a16="http://schemas.microsoft.com/office/drawing/2014/main" val="1013933753"/>
                    </a:ext>
                  </a:extLst>
                </a:gridCol>
                <a:gridCol w="834889">
                  <a:extLst>
                    <a:ext uri="{9D8B030D-6E8A-4147-A177-3AD203B41FA5}">
                      <a16:colId xmlns:a16="http://schemas.microsoft.com/office/drawing/2014/main" val="3161378577"/>
                    </a:ext>
                  </a:extLst>
                </a:gridCol>
                <a:gridCol w="834889">
                  <a:extLst>
                    <a:ext uri="{9D8B030D-6E8A-4147-A177-3AD203B41FA5}">
                      <a16:colId xmlns:a16="http://schemas.microsoft.com/office/drawing/2014/main" val="2849101126"/>
                    </a:ext>
                  </a:extLst>
                </a:gridCol>
                <a:gridCol w="834889">
                  <a:extLst>
                    <a:ext uri="{9D8B030D-6E8A-4147-A177-3AD203B41FA5}">
                      <a16:colId xmlns:a16="http://schemas.microsoft.com/office/drawing/2014/main" val="3406087195"/>
                    </a:ext>
                  </a:extLst>
                </a:gridCol>
                <a:gridCol w="834889">
                  <a:extLst>
                    <a:ext uri="{9D8B030D-6E8A-4147-A177-3AD203B41FA5}">
                      <a16:colId xmlns:a16="http://schemas.microsoft.com/office/drawing/2014/main" val="3004969139"/>
                    </a:ext>
                  </a:extLst>
                </a:gridCol>
                <a:gridCol w="834889">
                  <a:extLst>
                    <a:ext uri="{9D8B030D-6E8A-4147-A177-3AD203B41FA5}">
                      <a16:colId xmlns:a16="http://schemas.microsoft.com/office/drawing/2014/main" val="724256420"/>
                    </a:ext>
                  </a:extLst>
                </a:gridCol>
                <a:gridCol w="3343833">
                  <a:extLst>
                    <a:ext uri="{9D8B030D-6E8A-4147-A177-3AD203B41FA5}">
                      <a16:colId xmlns:a16="http://schemas.microsoft.com/office/drawing/2014/main" val="1146024676"/>
                    </a:ext>
                  </a:extLst>
                </a:gridCol>
              </a:tblGrid>
              <a:tr h="394864">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成果指標</a:t>
                      </a:r>
                      <a:r>
                        <a:rPr kumimoji="1" lang="en-US" altLang="ja-JP" sz="1100" b="0" dirty="0">
                          <a:solidFill>
                            <a:schemeClr val="tx1"/>
                          </a:solidFill>
                          <a:latin typeface="Meiryo UI" panose="020B0604030504040204" pitchFamily="50" charset="-128"/>
                          <a:ea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R4</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実績（</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Ｒ５実績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(2023)</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Ｒ６実績</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spc="-150" dirty="0">
                          <a:solidFill>
                            <a:schemeClr val="tx1"/>
                          </a:solidFill>
                          <a:latin typeface="Meiryo UI" panose="020B0604030504040204" pitchFamily="50" charset="-128"/>
                          <a:ea typeface="Meiryo UI" panose="020B0604030504040204" pitchFamily="50" charset="-128"/>
                        </a:rPr>
                        <a:t>Ｒ７見込</a:t>
                      </a:r>
                      <a:endParaRPr kumimoji="1" lang="en-US" altLang="ja-JP" sz="1100" b="0" spc="-15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(2025)</a:t>
                      </a: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Ｒ８</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Ｒ９</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ctr"/>
                      <a:r>
                        <a:rPr kumimoji="1" lang="en-US" altLang="ja-JP" sz="1100" b="0" dirty="0">
                          <a:solidFill>
                            <a:schemeClr val="tx1"/>
                          </a:solidFill>
                          <a:latin typeface="Meiryo UI" panose="020B0604030504040204" pitchFamily="50" charset="-128"/>
                          <a:ea typeface="Meiryo UI" panose="020B0604030504040204" pitchFamily="50" charset="-128"/>
                        </a:rPr>
                        <a:t>(2027)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160598084"/>
                  </a:ext>
                </a:extLst>
              </a:tr>
              <a:tr h="292523">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「やさしい日本語」関係研修の実施</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４回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4</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4</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4</a:t>
                      </a:r>
                      <a:r>
                        <a:rPr kumimoji="1" lang="ja-JP" altLang="en-US" sz="1100" b="0" dirty="0">
                          <a:solidFill>
                            <a:schemeClr val="tx1"/>
                          </a:solidFill>
                          <a:latin typeface="Meiryo UI" panose="020B0604030504040204" pitchFamily="50" charset="-128"/>
                          <a:ea typeface="Meiryo UI" panose="020B0604030504040204" pitchFamily="50" charset="-128"/>
                        </a:rPr>
                        <a:t>回</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４回</a:t>
                      </a:r>
                    </a:p>
                  </a:txBody>
                  <a:tcPr/>
                </a:tc>
                <a:tc>
                  <a:txBody>
                    <a:bodyPr/>
                    <a:lstStyle/>
                    <a:p>
                      <a:pPr algn="r"/>
                      <a:r>
                        <a:rPr kumimoji="1" lang="ja-JP" altLang="en-US" sz="1100" b="0" dirty="0">
                          <a:solidFill>
                            <a:schemeClr val="tx1"/>
                          </a:solidFill>
                          <a:latin typeface="Meiryo UI" panose="020B0604030504040204" pitchFamily="50" charset="-128"/>
                          <a:ea typeface="Meiryo UI" panose="020B0604030504040204" pitchFamily="50" charset="-128"/>
                        </a:rPr>
                        <a:t>４回</a:t>
                      </a:r>
                    </a:p>
                  </a:txBody>
                  <a:tcPr/>
                </a:tc>
                <a:tc>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276611880"/>
                  </a:ext>
                </a:extLst>
              </a:tr>
              <a:tr h="281374">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「やさしい日本語」研修への民間企業からの参加者</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25</a:t>
                      </a:r>
                      <a:r>
                        <a:rPr kumimoji="1" lang="ja-JP" altLang="en-US" sz="1100" b="0" dirty="0">
                          <a:solidFill>
                            <a:schemeClr val="tx1"/>
                          </a:solidFill>
                          <a:latin typeface="Meiryo UI" panose="020B0604030504040204" pitchFamily="50" charset="-128"/>
                          <a:ea typeface="Meiryo UI" panose="020B0604030504040204" pitchFamily="50" charset="-128"/>
                        </a:rPr>
                        <a:t>名</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87</a:t>
                      </a:r>
                      <a:r>
                        <a:rPr kumimoji="1" lang="ja-JP" altLang="en-US" sz="1100" b="0" dirty="0">
                          <a:solidFill>
                            <a:schemeClr val="tx1"/>
                          </a:solidFill>
                          <a:latin typeface="Meiryo UI" panose="020B0604030504040204" pitchFamily="50" charset="-128"/>
                          <a:ea typeface="Meiryo UI" panose="020B0604030504040204" pitchFamily="50" charset="-128"/>
                        </a:rPr>
                        <a:t>名</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72</a:t>
                      </a:r>
                      <a:r>
                        <a:rPr kumimoji="1" lang="ja-JP" altLang="en-US" sz="1100" b="0" dirty="0">
                          <a:solidFill>
                            <a:schemeClr val="tx1"/>
                          </a:solidFill>
                          <a:latin typeface="Meiryo UI" panose="020B0604030504040204" pitchFamily="50" charset="-128"/>
                          <a:ea typeface="Meiryo UI" panose="020B0604030504040204" pitchFamily="50" charset="-128"/>
                        </a:rPr>
                        <a:t>名</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60</a:t>
                      </a:r>
                      <a:r>
                        <a:rPr kumimoji="1" lang="ja-JP" altLang="en-US" sz="1100" b="0" dirty="0">
                          <a:solidFill>
                            <a:schemeClr val="tx1"/>
                          </a:solidFill>
                          <a:latin typeface="Meiryo UI" panose="020B0604030504040204" pitchFamily="50" charset="-128"/>
                          <a:ea typeface="Meiryo UI" panose="020B0604030504040204" pitchFamily="50" charset="-128"/>
                        </a:rPr>
                        <a:t>名</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60</a:t>
                      </a:r>
                      <a:r>
                        <a:rPr kumimoji="1" lang="ja-JP" altLang="en-US" sz="1100" b="0" dirty="0">
                          <a:solidFill>
                            <a:schemeClr val="tx1"/>
                          </a:solidFill>
                          <a:latin typeface="Meiryo UI" panose="020B0604030504040204" pitchFamily="50" charset="-128"/>
                          <a:ea typeface="Meiryo UI" panose="020B0604030504040204" pitchFamily="50" charset="-128"/>
                        </a:rPr>
                        <a:t>名</a:t>
                      </a:r>
                    </a:p>
                  </a:txBody>
                  <a:tcPr/>
                </a:tc>
                <a:tc>
                  <a:txBody>
                    <a:bodyPr/>
                    <a:lstStyle/>
                    <a:p>
                      <a:pPr algn="r"/>
                      <a:r>
                        <a:rPr kumimoji="1" lang="en-US" altLang="ja-JP" sz="1100" b="0" dirty="0">
                          <a:solidFill>
                            <a:schemeClr val="tx1"/>
                          </a:solidFill>
                          <a:latin typeface="Meiryo UI" panose="020B0604030504040204" pitchFamily="50" charset="-128"/>
                          <a:ea typeface="Meiryo UI" panose="020B0604030504040204" pitchFamily="50" charset="-128"/>
                        </a:rPr>
                        <a:t>60</a:t>
                      </a:r>
                      <a:r>
                        <a:rPr kumimoji="1" lang="ja-JP" altLang="en-US" sz="1100" b="0" dirty="0">
                          <a:solidFill>
                            <a:schemeClr val="tx1"/>
                          </a:solidFill>
                          <a:latin typeface="Meiryo UI" panose="020B0604030504040204" pitchFamily="50" charset="-128"/>
                          <a:ea typeface="Meiryo UI" panose="020B0604030504040204" pitchFamily="50" charset="-128"/>
                        </a:rPr>
                        <a:t>名</a:t>
                      </a:r>
                    </a:p>
                  </a:txBody>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各年のべ累計</a:t>
                      </a:r>
                    </a:p>
                  </a:txBody>
                  <a:tcPr/>
                </a:tc>
                <a:extLst>
                  <a:ext uri="{0D108BD9-81ED-4DB2-BD59-A6C34878D82A}">
                    <a16:rowId xmlns:a16="http://schemas.microsoft.com/office/drawing/2014/main" val="1824752245"/>
                  </a:ext>
                </a:extLst>
              </a:tr>
            </a:tbl>
          </a:graphicData>
        </a:graphic>
      </p:graphicFrame>
      <p:pic>
        <p:nvPicPr>
          <p:cNvPr id="13" name="図 12"/>
          <p:cNvPicPr>
            <a:picLocks noChangeAspect="1"/>
          </p:cNvPicPr>
          <p:nvPr/>
        </p:nvPicPr>
        <p:blipFill rotWithShape="1">
          <a:blip r:embed="rId2"/>
          <a:srcRect l="5148" t="3551" r="3173" b="4575"/>
          <a:stretch/>
        </p:blipFill>
        <p:spPr>
          <a:xfrm>
            <a:off x="10832950" y="4737357"/>
            <a:ext cx="955799" cy="1141144"/>
          </a:xfrm>
          <a:prstGeom prst="rect">
            <a:avLst/>
          </a:prstGeom>
        </p:spPr>
      </p:pic>
      <p:sp>
        <p:nvSpPr>
          <p:cNvPr id="14" name="テキスト ボックス 13">
            <a:extLst>
              <a:ext uri="{FF2B5EF4-FFF2-40B4-BE49-F238E27FC236}">
                <a16:creationId xmlns:a16="http://schemas.microsoft.com/office/drawing/2014/main" id="{BA734262-89F8-C541-E085-5F3CE49E8FB3}"/>
              </a:ext>
            </a:extLst>
          </p:cNvPr>
          <p:cNvSpPr txBox="1"/>
          <p:nvPr/>
        </p:nvSpPr>
        <p:spPr>
          <a:xfrm>
            <a:off x="459734" y="44970"/>
            <a:ext cx="4932761" cy="400110"/>
          </a:xfrm>
          <a:prstGeom prst="rect">
            <a:avLst/>
          </a:prstGeom>
          <a:noFill/>
        </p:spPr>
        <p:txBody>
          <a:bodyPr wrap="none" rtlCol="0" anchor="ctr">
            <a:spAutoFit/>
          </a:bodyPr>
          <a:lstStyle/>
          <a:p>
            <a:pPr algn="ct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３．</a:t>
            </a:r>
            <a:r>
              <a:rPr lang="ja-JP" altLang="ja-JP" sz="2000" b="1" dirty="0">
                <a:latin typeface="Meiryo UI" panose="020B0604030504040204" pitchFamily="50" charset="-128"/>
                <a:ea typeface="Meiryo UI" panose="020B0604030504040204" pitchFamily="50" charset="-128"/>
                <a:cs typeface="Meiryo UI" panose="020B0604030504040204" pitchFamily="50" charset="-128"/>
              </a:rPr>
              <a:t>中期経営計画</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R5</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2000" b="1" dirty="0">
                <a:latin typeface="Meiryo UI" panose="020B0604030504040204" pitchFamily="50" charset="-128"/>
                <a:ea typeface="Meiryo UI" panose="020B0604030504040204" pitchFamily="50" charset="-128"/>
                <a:cs typeface="Meiryo UI" panose="020B0604030504040204" pitchFamily="50" charset="-128"/>
              </a:rPr>
              <a:t>R9</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取組内容</a:t>
            </a:r>
            <a:endParaRPr kumimoji="1" lang="en-US" altLang="ja-JP" sz="20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167588413"/>
      </p:ext>
    </p:extLst>
  </p:cSld>
  <p:clrMapOvr>
    <a:masterClrMapping/>
  </p:clrMapOvr>
</p:sld>
</file>

<file path=ppt/theme/theme1.xml><?xml version="1.0" encoding="utf-8"?>
<a:theme xmlns:a="http://schemas.openxmlformats.org/drawingml/2006/main" name="1_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41798878_TF33552983" id="{08F16B58-B777-4D07-A7DF-37B057018064}" vid="{619C5331-1F10-4CE6-9BE2-3913CD6460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6877</Words>
  <Application>Microsoft Office PowerPoint</Application>
  <PresentationFormat>ワイド画面</PresentationFormat>
  <Paragraphs>825</Paragraphs>
  <Slides>15</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15</vt:i4>
      </vt:variant>
    </vt:vector>
  </HeadingPairs>
  <TitlesOfParts>
    <vt:vector size="24" baseType="lpstr">
      <vt:lpstr>Meiryo UI</vt:lpstr>
      <vt:lpstr>ＭＳ Ｐゴシック</vt:lpstr>
      <vt:lpstr>游ゴシック</vt:lpstr>
      <vt:lpstr>Arial</vt:lpstr>
      <vt:lpstr>Calibri</vt:lpstr>
      <vt:lpstr>Franklin Gothic Book</vt:lpstr>
      <vt:lpstr>Wingdings</vt:lpstr>
      <vt:lpstr>Wingdings 2</vt:lpstr>
      <vt:lpstr>1_DividendVTI</vt:lpstr>
      <vt:lpstr>中期経営計画　中間見直し（案）                                 　　　　　　　　　　　　　　　　　　　公益財団法人 大阪府国際交流財団</vt:lpstr>
      <vt:lpstr>PowerPoint プレゼンテーション</vt:lpstr>
      <vt:lpstr>PowerPoint プレゼンテーション</vt:lpstr>
      <vt:lpstr>PowerPoint プレゼンテーション</vt:lpstr>
      <vt:lpstr>（１）相談機能の専門性向上　《継続》</vt:lpstr>
      <vt:lpstr>（２）災害時における迅速な情報発信の強化　《継続》</vt:lpstr>
      <vt:lpstr>（３）万博関連事業の取組み　《目標再設定》</vt:lpstr>
      <vt:lpstr> （１）府内市町村、国際交流協会との連携、支援機能の強化　《継続》</vt:lpstr>
      <vt:lpstr>（３）地域国際化協会としての機能発揮　《継続》</vt:lpstr>
      <vt:lpstr>（５）多文化理解の機会提供　《継続》</vt:lpstr>
      <vt:lpstr> （１）情報提供、広報手段の再構築　《継続》</vt:lpstr>
      <vt:lpstr>（３）外部資金の確保、恒常的な収益向上策の検討、安定的な資産運用　《継続》</vt:lpstr>
      <vt:lpstr>（６）ICT活用による事業効率化　《継続》</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2026-03-06T02:10:43Z</dcterms:created>
  <dcterms:modified xsi:type="dcterms:W3CDTF">2026-03-06T02:12:06Z</dcterms:modified>
</cp:coreProperties>
</file>