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7" r:id="rId1"/>
  </p:sldMasterIdLst>
  <p:notesMasterIdLst>
    <p:notesMasterId r:id="rId24"/>
  </p:notesMasterIdLst>
  <p:sldIdLst>
    <p:sldId id="678" r:id="rId2"/>
    <p:sldId id="779" r:id="rId3"/>
    <p:sldId id="681" r:id="rId4"/>
    <p:sldId id="1566" r:id="rId5"/>
    <p:sldId id="670" r:id="rId6"/>
    <p:sldId id="1570" r:id="rId7"/>
    <p:sldId id="1575" r:id="rId8"/>
    <p:sldId id="679" r:id="rId9"/>
    <p:sldId id="1549" r:id="rId10"/>
    <p:sldId id="1572" r:id="rId11"/>
    <p:sldId id="1554" r:id="rId12"/>
    <p:sldId id="1555" r:id="rId13"/>
    <p:sldId id="1557" r:id="rId14"/>
    <p:sldId id="1559" r:id="rId15"/>
    <p:sldId id="1567" r:id="rId16"/>
    <p:sldId id="1560" r:id="rId17"/>
    <p:sldId id="1556" r:id="rId18"/>
    <p:sldId id="1558" r:id="rId19"/>
    <p:sldId id="1564" r:id="rId20"/>
    <p:sldId id="676" r:id="rId21"/>
    <p:sldId id="1576" r:id="rId22"/>
    <p:sldId id="1548" r:id="rId23"/>
  </p:sldIdLst>
  <p:sldSz cx="9906000" cy="6858000" type="A4"/>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0070C0"/>
    <a:srgbClr val="FB7A23"/>
    <a:srgbClr val="D3661C"/>
    <a:srgbClr val="BD5B18"/>
    <a:srgbClr val="B5500B"/>
    <a:srgbClr val="934510"/>
    <a:srgbClr val="000000"/>
    <a:srgbClr val="E5EDEE"/>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5026" autoAdjust="0"/>
  </p:normalViewPr>
  <p:slideViewPr>
    <p:cSldViewPr snapToGrid="0">
      <p:cViewPr varScale="1">
        <p:scale>
          <a:sx n="92" d="100"/>
          <a:sy n="92" d="100"/>
        </p:scale>
        <p:origin x="102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6"/>
            <a:ext cx="3078428" cy="513508"/>
          </a:xfrm>
          <a:prstGeom prst="rect">
            <a:avLst/>
          </a:prstGeom>
        </p:spPr>
        <p:txBody>
          <a:bodyPr vert="horz" lIns="94500" tIns="47252" rIns="94500" bIns="47252" rtlCol="0"/>
          <a:lstStyle>
            <a:lvl1pPr algn="l">
              <a:defRPr sz="1400"/>
            </a:lvl1pPr>
          </a:lstStyle>
          <a:p>
            <a:endParaRPr kumimoji="1" lang="ja-JP" altLang="en-US"/>
          </a:p>
        </p:txBody>
      </p:sp>
      <p:sp>
        <p:nvSpPr>
          <p:cNvPr id="3" name="日付プレースホルダー 2"/>
          <p:cNvSpPr>
            <a:spLocks noGrp="1"/>
          </p:cNvSpPr>
          <p:nvPr>
            <p:ph type="dt" idx="1"/>
          </p:nvPr>
        </p:nvSpPr>
        <p:spPr>
          <a:xfrm>
            <a:off x="4023992" y="16"/>
            <a:ext cx="3078428" cy="513508"/>
          </a:xfrm>
          <a:prstGeom prst="rect">
            <a:avLst/>
          </a:prstGeom>
        </p:spPr>
        <p:txBody>
          <a:bodyPr vert="horz" lIns="94500" tIns="47252" rIns="94500" bIns="47252" rtlCol="0"/>
          <a:lstStyle>
            <a:lvl1pPr algn="r">
              <a:defRPr sz="1400"/>
            </a:lvl1pPr>
          </a:lstStyle>
          <a:p>
            <a:fld id="{E8CD6B73-3B4F-4C6A-B605-8F5DC51D47C5}" type="datetimeFigureOut">
              <a:rPr kumimoji="1" lang="ja-JP" altLang="en-US" smtClean="0"/>
              <a:t>2026/3/6</a:t>
            </a:fld>
            <a:endParaRPr kumimoji="1" lang="ja-JP" altLang="en-US"/>
          </a:p>
        </p:txBody>
      </p:sp>
      <p:sp>
        <p:nvSpPr>
          <p:cNvPr id="4" name="スライド イメージ プレースホルダー 3"/>
          <p:cNvSpPr>
            <a:spLocks noGrp="1" noRot="1" noChangeAspect="1"/>
          </p:cNvSpPr>
          <p:nvPr>
            <p:ph type="sldImg" idx="2"/>
          </p:nvPr>
        </p:nvSpPr>
        <p:spPr>
          <a:xfrm>
            <a:off x="1057275" y="1279525"/>
            <a:ext cx="4989513" cy="3454400"/>
          </a:xfrm>
          <a:prstGeom prst="rect">
            <a:avLst/>
          </a:prstGeom>
          <a:noFill/>
          <a:ln w="12700">
            <a:solidFill>
              <a:prstClr val="black"/>
            </a:solidFill>
          </a:ln>
        </p:spPr>
        <p:txBody>
          <a:bodyPr vert="horz" lIns="94500" tIns="47252" rIns="94500" bIns="47252" rtlCol="0" anchor="ctr"/>
          <a:lstStyle/>
          <a:p>
            <a:endParaRPr lang="ja-JP" altLang="en-US"/>
          </a:p>
        </p:txBody>
      </p:sp>
      <p:sp>
        <p:nvSpPr>
          <p:cNvPr id="5" name="ノート プレースホルダー 4"/>
          <p:cNvSpPr>
            <a:spLocks noGrp="1"/>
          </p:cNvSpPr>
          <p:nvPr>
            <p:ph type="body" sz="quarter" idx="3"/>
          </p:nvPr>
        </p:nvSpPr>
        <p:spPr>
          <a:xfrm>
            <a:off x="710407" y="4925412"/>
            <a:ext cx="5683250" cy="4029879"/>
          </a:xfrm>
          <a:prstGeom prst="rect">
            <a:avLst/>
          </a:prstGeom>
        </p:spPr>
        <p:txBody>
          <a:bodyPr vert="horz" lIns="94500" tIns="47252" rIns="94500" bIns="4725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9"/>
            <a:ext cx="3078428" cy="513507"/>
          </a:xfrm>
          <a:prstGeom prst="rect">
            <a:avLst/>
          </a:prstGeom>
        </p:spPr>
        <p:txBody>
          <a:bodyPr vert="horz" lIns="94500" tIns="47252" rIns="94500" bIns="47252" rtlCol="0" anchor="b"/>
          <a:lstStyle>
            <a:lvl1pPr algn="l">
              <a:defRPr sz="1400"/>
            </a:lvl1pPr>
          </a:lstStyle>
          <a:p>
            <a:endParaRPr kumimoji="1" lang="ja-JP" altLang="en-US"/>
          </a:p>
        </p:txBody>
      </p:sp>
      <p:sp>
        <p:nvSpPr>
          <p:cNvPr id="7" name="スライド番号プレースホルダー 6"/>
          <p:cNvSpPr>
            <a:spLocks noGrp="1"/>
          </p:cNvSpPr>
          <p:nvPr>
            <p:ph type="sldNum" sz="quarter" idx="5"/>
          </p:nvPr>
        </p:nvSpPr>
        <p:spPr>
          <a:xfrm>
            <a:off x="4023992" y="9721109"/>
            <a:ext cx="3078428" cy="513507"/>
          </a:xfrm>
          <a:prstGeom prst="rect">
            <a:avLst/>
          </a:prstGeom>
        </p:spPr>
        <p:txBody>
          <a:bodyPr vert="horz" lIns="94500" tIns="47252" rIns="94500" bIns="47252" rtlCol="0" anchor="b"/>
          <a:lstStyle>
            <a:lvl1pPr algn="r">
              <a:defRPr sz="1400"/>
            </a:lvl1pPr>
          </a:lstStyle>
          <a:p>
            <a:fld id="{63E3E246-7082-40BE-86E3-E341D9DB8FB9}" type="slidenum">
              <a:rPr kumimoji="1" lang="ja-JP" altLang="en-US" smtClean="0"/>
              <a:t>‹#›</a:t>
            </a:fld>
            <a:endParaRPr kumimoji="1" lang="ja-JP" altLang="en-US"/>
          </a:p>
        </p:txBody>
      </p:sp>
    </p:spTree>
    <p:extLst>
      <p:ext uri="{BB962C8B-B14F-4D97-AF65-F5344CB8AC3E}">
        <p14:creationId xmlns:p14="http://schemas.microsoft.com/office/powerpoint/2010/main" val="34941148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3E3E246-7082-40BE-86E3-E341D9DB8FB9}" type="slidenum">
              <a:rPr kumimoji="1" lang="ja-JP" altLang="en-US" smtClean="0"/>
              <a:t>2</a:t>
            </a:fld>
            <a:endParaRPr kumimoji="1" lang="ja-JP" altLang="en-US"/>
          </a:p>
        </p:txBody>
      </p:sp>
    </p:spTree>
    <p:extLst>
      <p:ext uri="{BB962C8B-B14F-4D97-AF65-F5344CB8AC3E}">
        <p14:creationId xmlns:p14="http://schemas.microsoft.com/office/powerpoint/2010/main" val="312590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FF4C0-20C2-BCBC-E828-2F381F564E9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57AECD8-B696-DF07-8C3E-B732E4FBB9AD}"/>
              </a:ext>
            </a:extLst>
          </p:cNvPr>
          <p:cNvSpPr>
            <a:spLocks noGrp="1" noRot="1" noChangeAspect="1"/>
          </p:cNvSpPr>
          <p:nvPr>
            <p:ph type="sldImg"/>
          </p:nvPr>
        </p:nvSpPr>
        <p:spPr>
          <a:xfrm>
            <a:off x="812800" y="1390650"/>
            <a:ext cx="5424488" cy="3756025"/>
          </a:xfrm>
        </p:spPr>
      </p:sp>
      <p:sp>
        <p:nvSpPr>
          <p:cNvPr id="3" name="ノート プレースホルダー 2">
            <a:extLst>
              <a:ext uri="{FF2B5EF4-FFF2-40B4-BE49-F238E27FC236}">
                <a16:creationId xmlns:a16="http://schemas.microsoft.com/office/drawing/2014/main" id="{C6022AFF-EEAE-8AC4-7763-2A65AE0E5F1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1E40E56-2176-C2DB-8BA6-AD58F191549C}"/>
              </a:ext>
            </a:extLst>
          </p:cNvPr>
          <p:cNvSpPr>
            <a:spLocks noGrp="1"/>
          </p:cNvSpPr>
          <p:nvPr>
            <p:ph type="sldNum" sz="quarter" idx="10"/>
          </p:nvPr>
        </p:nvSpPr>
        <p:spPr/>
        <p:txBody>
          <a:bodyPr/>
          <a:lstStyle/>
          <a:p>
            <a:pPr defTabSz="472662">
              <a:defRPr/>
            </a:pPr>
            <a:fld id="{669513F7-AF42-4626-B317-78E1D1445BAF}" type="slidenum">
              <a:rPr kumimoji="1" lang="ja-JP" altLang="en-US">
                <a:solidFill>
                  <a:prstClr val="black"/>
                </a:solidFill>
                <a:latin typeface="游ゴシック" panose="020F0502020204030204"/>
                <a:ea typeface="游ゴシック" panose="020B0400000000000000" pitchFamily="50" charset="-128"/>
              </a:rPr>
              <a:pPr defTabSz="472662">
                <a:defRPr/>
              </a:pPr>
              <a:t>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76905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A967C-0061-8194-AE70-066902C3FC8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CEE4D8-DF96-2342-D3A8-169302E7C032}"/>
              </a:ext>
            </a:extLst>
          </p:cNvPr>
          <p:cNvSpPr>
            <a:spLocks noGrp="1" noRot="1" noChangeAspect="1"/>
          </p:cNvSpPr>
          <p:nvPr>
            <p:ph type="sldImg"/>
          </p:nvPr>
        </p:nvSpPr>
        <p:spPr>
          <a:xfrm>
            <a:off x="812800" y="1390650"/>
            <a:ext cx="5424488" cy="3756025"/>
          </a:xfrm>
        </p:spPr>
      </p:sp>
      <p:sp>
        <p:nvSpPr>
          <p:cNvPr id="3" name="ノート プレースホルダー 2">
            <a:extLst>
              <a:ext uri="{FF2B5EF4-FFF2-40B4-BE49-F238E27FC236}">
                <a16:creationId xmlns:a16="http://schemas.microsoft.com/office/drawing/2014/main" id="{BD9A44EB-FA0E-8674-E23F-0EAD5884C55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F9A28E5-43FB-5127-3E37-42F70E045B37}"/>
              </a:ext>
            </a:extLst>
          </p:cNvPr>
          <p:cNvSpPr>
            <a:spLocks noGrp="1"/>
          </p:cNvSpPr>
          <p:nvPr>
            <p:ph type="sldNum" sz="quarter" idx="10"/>
          </p:nvPr>
        </p:nvSpPr>
        <p:spPr/>
        <p:txBody>
          <a:bodyPr/>
          <a:lstStyle/>
          <a:p>
            <a:pPr defTabSz="472662">
              <a:defRPr/>
            </a:pPr>
            <a:fld id="{669513F7-AF42-4626-B317-78E1D1445BAF}" type="slidenum">
              <a:rPr kumimoji="1" lang="ja-JP" altLang="en-US">
                <a:solidFill>
                  <a:prstClr val="black"/>
                </a:solidFill>
                <a:latin typeface="游ゴシック" panose="020F0502020204030204"/>
                <a:ea typeface="游ゴシック" panose="020B0400000000000000" pitchFamily="50" charset="-128"/>
              </a:rPr>
              <a:pPr defTabSz="472662">
                <a:defRPr/>
              </a:pPr>
              <a:t>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98612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CBDCB-9E9D-8DCD-EC5E-F1935B5B2D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70B8B4-0D40-A101-2674-231B835B2BA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CC24D40-6EFD-BB49-2BBF-FC57D233C59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14DE414-4FC6-F095-4032-7BBED96C37C0}"/>
              </a:ext>
            </a:extLst>
          </p:cNvPr>
          <p:cNvSpPr>
            <a:spLocks noGrp="1"/>
          </p:cNvSpPr>
          <p:nvPr>
            <p:ph type="sldNum" sz="quarter" idx="5"/>
          </p:nvPr>
        </p:nvSpPr>
        <p:spPr/>
        <p:txBody>
          <a:bodyPr/>
          <a:lstStyle/>
          <a:p>
            <a:fld id="{63E3E246-7082-40BE-86E3-E341D9DB8FB9}" type="slidenum">
              <a:rPr kumimoji="1" lang="ja-JP" altLang="en-US" smtClean="0"/>
              <a:t>7</a:t>
            </a:fld>
            <a:endParaRPr kumimoji="1" lang="ja-JP" altLang="en-US"/>
          </a:p>
        </p:txBody>
      </p:sp>
    </p:spTree>
    <p:extLst>
      <p:ext uri="{BB962C8B-B14F-4D97-AF65-F5344CB8AC3E}">
        <p14:creationId xmlns:p14="http://schemas.microsoft.com/office/powerpoint/2010/main" val="146695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3E3E246-7082-40BE-86E3-E341D9DB8FB9}" type="slidenum">
              <a:rPr kumimoji="1" lang="ja-JP" altLang="en-US" smtClean="0"/>
              <a:t>15</a:t>
            </a:fld>
            <a:endParaRPr kumimoji="1" lang="ja-JP" altLang="en-US"/>
          </a:p>
        </p:txBody>
      </p:sp>
    </p:spTree>
    <p:extLst>
      <p:ext uri="{BB962C8B-B14F-4D97-AF65-F5344CB8AC3E}">
        <p14:creationId xmlns:p14="http://schemas.microsoft.com/office/powerpoint/2010/main" val="415646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679499E-6CAC-46E1-9FAE-CC5121F8E0E9}" type="datetime1">
              <a:rPr kumimoji="1" lang="ja-JP" altLang="en-US" smtClean="0"/>
              <a:t>2026/3/6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F954D6-D1D7-4026-9A6B-133BF448440C}" type="slidenum">
              <a:rPr kumimoji="1" lang="ja-JP" altLang="en-US" smtClean="0"/>
              <a:t>‹#›</a:t>
            </a:fld>
            <a:endParaRPr kumimoji="1" lang="ja-JP" altLang="en-US"/>
          </a:p>
        </p:txBody>
      </p:sp>
    </p:spTree>
    <p:extLst>
      <p:ext uri="{BB962C8B-B14F-4D97-AF65-F5344CB8AC3E}">
        <p14:creationId xmlns:p14="http://schemas.microsoft.com/office/powerpoint/2010/main" val="254015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BB90499-B5D9-49BC-BBB1-71CF941B5370}" type="datetime1">
              <a:rPr kumimoji="1" lang="ja-JP" altLang="en-US" smtClean="0"/>
              <a:t>2026/3/6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F954D6-D1D7-4026-9A6B-133BF448440C}" type="slidenum">
              <a:rPr kumimoji="1" lang="ja-JP" altLang="en-US" smtClean="0"/>
              <a:pPr/>
              <a:t>‹#›</a:t>
            </a:fld>
            <a:endParaRPr kumimoji="1" lang="ja-JP" altLang="en-US"/>
          </a:p>
        </p:txBody>
      </p:sp>
    </p:spTree>
    <p:extLst>
      <p:ext uri="{BB962C8B-B14F-4D97-AF65-F5344CB8AC3E}">
        <p14:creationId xmlns:p14="http://schemas.microsoft.com/office/powerpoint/2010/main" val="144591553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BB90499-B5D9-49BC-BBB1-71CF941B5370}" type="datetime1">
              <a:rPr kumimoji="1" lang="ja-JP" altLang="en-US" smtClean="0"/>
              <a:t>2026/3/6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F954D6-D1D7-4026-9A6B-133BF448440C}" type="slidenum">
              <a:rPr kumimoji="1" lang="ja-JP" altLang="en-US" smtClean="0"/>
              <a:pPr/>
              <a:t>‹#›</a:t>
            </a:fld>
            <a:endParaRPr kumimoji="1" lang="ja-JP" altLang="en-US"/>
          </a:p>
        </p:txBody>
      </p:sp>
    </p:spTree>
    <p:extLst>
      <p:ext uri="{BB962C8B-B14F-4D97-AF65-F5344CB8AC3E}">
        <p14:creationId xmlns:p14="http://schemas.microsoft.com/office/powerpoint/2010/main" val="166745513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見出しユーザー設定レイアウト">
    <p:spTree>
      <p:nvGrpSpPr>
        <p:cNvPr id="1" name=""/>
        <p:cNvGrpSpPr/>
        <p:nvPr/>
      </p:nvGrpSpPr>
      <p:grpSpPr>
        <a:xfrm>
          <a:off x="0" y="0"/>
          <a:ext cx="0" cy="0"/>
          <a:chOff x="0" y="0"/>
          <a:chExt cx="0" cy="0"/>
        </a:xfrm>
      </p:grpSpPr>
      <p:sp>
        <p:nvSpPr>
          <p:cNvPr id="6" name="スライド番号プレースホルダー 4"/>
          <p:cNvSpPr>
            <a:spLocks noGrp="1"/>
          </p:cNvSpPr>
          <p:nvPr>
            <p:ph type="sldNum" sz="quarter" idx="12"/>
          </p:nvPr>
        </p:nvSpPr>
        <p:spPr>
          <a:xfrm>
            <a:off x="3839224" y="6492533"/>
            <a:ext cx="2227552" cy="365467"/>
          </a:xfrm>
          <a:prstGeom prst="rect">
            <a:avLst/>
          </a:prstGeom>
        </p:spPr>
        <p:txBody>
          <a:bodyPr anchor="ctr"/>
          <a:lstStyle>
            <a:lvl1pPr algn="ctr">
              <a:defRPr sz="791"/>
            </a:lvl1pPr>
          </a:lstStyle>
          <a:p>
            <a:fld id="{53052AB3-3C55-48CE-BBB6-3540072A6268}" type="slidenum">
              <a:rPr kumimoji="1" lang="ja-JP" altLang="en-US" smtClean="0"/>
              <a:pPr/>
              <a:t>‹#›</a:t>
            </a:fld>
            <a:endParaRPr kumimoji="1" lang="ja-JP" altLang="en-US" dirty="0"/>
          </a:p>
        </p:txBody>
      </p:sp>
    </p:spTree>
    <p:extLst>
      <p:ext uri="{BB962C8B-B14F-4D97-AF65-F5344CB8AC3E}">
        <p14:creationId xmlns:p14="http://schemas.microsoft.com/office/powerpoint/2010/main" val="4136192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2D1943-EFA3-43B9-8FE3-4C40C519CC6E}" type="datetime1">
              <a:rPr kumimoji="1" lang="ja-JP" altLang="en-US" smtClean="0"/>
              <a:t>2026/3/6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F954D6-D1D7-4026-9A6B-133BF448440C}" type="slidenum">
              <a:rPr kumimoji="1" lang="ja-JP" altLang="en-US" smtClean="0"/>
              <a:t>‹#›</a:t>
            </a:fld>
            <a:endParaRPr kumimoji="1" lang="ja-JP" altLang="en-US"/>
          </a:p>
        </p:txBody>
      </p:sp>
    </p:spTree>
    <p:extLst>
      <p:ext uri="{BB962C8B-B14F-4D97-AF65-F5344CB8AC3E}">
        <p14:creationId xmlns:p14="http://schemas.microsoft.com/office/powerpoint/2010/main" val="3476516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BB90499-B5D9-49BC-BBB1-71CF941B5370}" type="datetime1">
              <a:rPr kumimoji="1" lang="ja-JP" altLang="en-US" smtClean="0"/>
              <a:t>2026/3/6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F954D6-D1D7-4026-9A6B-133BF448440C}" type="slidenum">
              <a:rPr kumimoji="1" lang="ja-JP" altLang="en-US" smtClean="0"/>
              <a:pPr/>
              <a:t>‹#›</a:t>
            </a:fld>
            <a:endParaRPr kumimoji="1" lang="ja-JP" altLang="en-US"/>
          </a:p>
        </p:txBody>
      </p:sp>
    </p:spTree>
    <p:extLst>
      <p:ext uri="{BB962C8B-B14F-4D97-AF65-F5344CB8AC3E}">
        <p14:creationId xmlns:p14="http://schemas.microsoft.com/office/powerpoint/2010/main" val="113055377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BB90499-B5D9-49BC-BBB1-71CF941B5370}" type="datetime1">
              <a:rPr kumimoji="1" lang="ja-JP" altLang="en-US" smtClean="0"/>
              <a:t>2026/3/6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F954D6-D1D7-4026-9A6B-133BF448440C}" type="slidenum">
              <a:rPr kumimoji="1" lang="ja-JP" altLang="en-US" smtClean="0"/>
              <a:pPr/>
              <a:t>‹#›</a:t>
            </a:fld>
            <a:endParaRPr kumimoji="1" lang="ja-JP" altLang="en-US"/>
          </a:p>
        </p:txBody>
      </p:sp>
    </p:spTree>
    <p:extLst>
      <p:ext uri="{BB962C8B-B14F-4D97-AF65-F5344CB8AC3E}">
        <p14:creationId xmlns:p14="http://schemas.microsoft.com/office/powerpoint/2010/main" val="31380725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BB90499-B5D9-49BC-BBB1-71CF941B5370}" type="datetime1">
              <a:rPr kumimoji="1" lang="ja-JP" altLang="en-US" smtClean="0"/>
              <a:t>2026/3/6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6F954D6-D1D7-4026-9A6B-133BF448440C}" type="slidenum">
              <a:rPr kumimoji="1" lang="ja-JP" altLang="en-US" smtClean="0"/>
              <a:pPr/>
              <a:t>‹#›</a:t>
            </a:fld>
            <a:endParaRPr kumimoji="1" lang="ja-JP" altLang="en-US"/>
          </a:p>
        </p:txBody>
      </p:sp>
    </p:spTree>
    <p:extLst>
      <p:ext uri="{BB962C8B-B14F-4D97-AF65-F5344CB8AC3E}">
        <p14:creationId xmlns:p14="http://schemas.microsoft.com/office/powerpoint/2010/main" val="37652430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BB90499-B5D9-49BC-BBB1-71CF941B5370}" type="datetime1">
              <a:rPr kumimoji="1" lang="ja-JP" altLang="en-US" smtClean="0"/>
              <a:t>2026/3/6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6F954D6-D1D7-4026-9A6B-133BF448440C}" type="slidenum">
              <a:rPr kumimoji="1" lang="ja-JP" altLang="en-US" smtClean="0"/>
              <a:pPr/>
              <a:t>‹#›</a:t>
            </a:fld>
            <a:endParaRPr kumimoji="1" lang="ja-JP" altLang="en-US"/>
          </a:p>
        </p:txBody>
      </p:sp>
    </p:spTree>
    <p:extLst>
      <p:ext uri="{BB962C8B-B14F-4D97-AF65-F5344CB8AC3E}">
        <p14:creationId xmlns:p14="http://schemas.microsoft.com/office/powerpoint/2010/main" val="149485533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90499-B5D9-49BC-BBB1-71CF941B5370}" type="datetime1">
              <a:rPr kumimoji="1" lang="ja-JP" altLang="en-US" smtClean="0"/>
              <a:t>2026/3/6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6F954D6-D1D7-4026-9A6B-133BF448440C}" type="slidenum">
              <a:rPr kumimoji="1" lang="ja-JP" altLang="en-US" smtClean="0"/>
              <a:pPr/>
              <a:t>‹#›</a:t>
            </a:fld>
            <a:endParaRPr kumimoji="1" lang="ja-JP" altLang="en-US"/>
          </a:p>
        </p:txBody>
      </p:sp>
    </p:spTree>
    <p:extLst>
      <p:ext uri="{BB962C8B-B14F-4D97-AF65-F5344CB8AC3E}">
        <p14:creationId xmlns:p14="http://schemas.microsoft.com/office/powerpoint/2010/main" val="19073839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BB90499-B5D9-49BC-BBB1-71CF941B5370}" type="datetime1">
              <a:rPr kumimoji="1" lang="ja-JP" altLang="en-US" smtClean="0"/>
              <a:t>2026/3/6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F954D6-D1D7-4026-9A6B-133BF448440C}" type="slidenum">
              <a:rPr kumimoji="1" lang="ja-JP" altLang="en-US" smtClean="0"/>
              <a:pPr/>
              <a:t>‹#›</a:t>
            </a:fld>
            <a:endParaRPr kumimoji="1" lang="ja-JP" altLang="en-US"/>
          </a:p>
        </p:txBody>
      </p:sp>
    </p:spTree>
    <p:extLst>
      <p:ext uri="{BB962C8B-B14F-4D97-AF65-F5344CB8AC3E}">
        <p14:creationId xmlns:p14="http://schemas.microsoft.com/office/powerpoint/2010/main" val="297756759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BB90499-B5D9-49BC-BBB1-71CF941B5370}" type="datetime1">
              <a:rPr kumimoji="1" lang="ja-JP" altLang="en-US" smtClean="0"/>
              <a:t>2026/3/6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F954D6-D1D7-4026-9A6B-133BF448440C}" type="slidenum">
              <a:rPr kumimoji="1" lang="ja-JP" altLang="en-US" smtClean="0"/>
              <a:pPr/>
              <a:t>‹#›</a:t>
            </a:fld>
            <a:endParaRPr kumimoji="1" lang="ja-JP" altLang="en-US"/>
          </a:p>
        </p:txBody>
      </p:sp>
    </p:spTree>
    <p:extLst>
      <p:ext uri="{BB962C8B-B14F-4D97-AF65-F5344CB8AC3E}">
        <p14:creationId xmlns:p14="http://schemas.microsoft.com/office/powerpoint/2010/main" val="404267561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90499-B5D9-49BC-BBB1-71CF941B5370}" type="datetime1">
              <a:rPr kumimoji="1" lang="ja-JP" altLang="en-US" smtClean="0"/>
              <a:t>2026/3/6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954D6-D1D7-4026-9A6B-133BF448440C}" type="slidenum">
              <a:rPr kumimoji="1" lang="ja-JP" altLang="en-US" smtClean="0"/>
              <a:pPr/>
              <a:t>‹#›</a:t>
            </a:fld>
            <a:endParaRPr kumimoji="1" lang="ja-JP" altLang="en-US"/>
          </a:p>
        </p:txBody>
      </p:sp>
    </p:spTree>
    <p:extLst>
      <p:ext uri="{BB962C8B-B14F-4D97-AF65-F5344CB8AC3E}">
        <p14:creationId xmlns:p14="http://schemas.microsoft.com/office/powerpoint/2010/main" val="330659240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png"/><Relationship Id="rId17" Type="http://schemas.openxmlformats.org/officeDocument/2006/relationships/image" Target="../media/image34.jpeg"/><Relationship Id="rId2" Type="http://schemas.openxmlformats.org/officeDocument/2006/relationships/image" Target="../media/image20.png"/><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2.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png"/><Relationship Id="rId7"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0.png"/><Relationship Id="rId5" Type="http://schemas.microsoft.com/office/2007/relationships/hdphoto" Target="../media/hdphoto1.wdp"/><Relationship Id="rId10" Type="http://schemas.openxmlformats.org/officeDocument/2006/relationships/image" Target="../media/image39.jpeg"/><Relationship Id="rId4" Type="http://schemas.openxmlformats.org/officeDocument/2006/relationships/image" Target="../media/image35.pn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3.png"/><Relationship Id="rId3" Type="http://schemas.openxmlformats.org/officeDocument/2006/relationships/image" Target="../media/image42.png"/><Relationship Id="rId7" Type="http://schemas.openxmlformats.org/officeDocument/2006/relationships/image" Target="../media/image45.jpeg"/><Relationship Id="rId12"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49.jpeg"/><Relationship Id="rId5" Type="http://schemas.openxmlformats.org/officeDocument/2006/relationships/image" Target="../media/image44.png"/><Relationship Id="rId10" Type="http://schemas.openxmlformats.org/officeDocument/2006/relationships/image" Target="../media/image48.jpeg"/><Relationship Id="rId4" Type="http://schemas.openxmlformats.org/officeDocument/2006/relationships/image" Target="../media/image43.png"/><Relationship Id="rId9" Type="http://schemas.openxmlformats.org/officeDocument/2006/relationships/image" Target="../media/image47.jpeg"/></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59.jpeg"/><Relationship Id="rId3" Type="http://schemas.openxmlformats.org/officeDocument/2006/relationships/image" Target="../media/image51.jpeg"/><Relationship Id="rId7" Type="http://schemas.openxmlformats.org/officeDocument/2006/relationships/image" Target="../media/image54.jpeg"/><Relationship Id="rId12" Type="http://schemas.openxmlformats.org/officeDocument/2006/relationships/image" Target="../media/image58.jpeg"/><Relationship Id="rId2" Type="http://schemas.openxmlformats.org/officeDocument/2006/relationships/image" Target="../media/image50.png"/><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7.jpeg"/><Relationship Id="rId5" Type="http://schemas.openxmlformats.org/officeDocument/2006/relationships/image" Target="../media/image52.jpeg"/><Relationship Id="rId15" Type="http://schemas.openxmlformats.org/officeDocument/2006/relationships/image" Target="../media/image61.jpeg"/><Relationship Id="rId10" Type="http://schemas.openxmlformats.org/officeDocument/2006/relationships/image" Target="../media/image56.jpeg"/><Relationship Id="rId4" Type="http://schemas.openxmlformats.org/officeDocument/2006/relationships/image" Target="../media/image24.png"/><Relationship Id="rId9" Type="http://schemas.openxmlformats.org/officeDocument/2006/relationships/image" Target="../media/image1.png"/><Relationship Id="rId14" Type="http://schemas.openxmlformats.org/officeDocument/2006/relationships/image" Target="../media/image60.jpe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3.png"/><Relationship Id="rId3" Type="http://schemas.openxmlformats.org/officeDocument/2006/relationships/image" Target="../media/image63.png"/><Relationship Id="rId7" Type="http://schemas.openxmlformats.org/officeDocument/2006/relationships/image" Target="../media/image23.png"/><Relationship Id="rId12" Type="http://schemas.openxmlformats.org/officeDocument/2006/relationships/image" Target="../media/image69.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68.jpeg"/><Relationship Id="rId5" Type="http://schemas.openxmlformats.org/officeDocument/2006/relationships/image" Target="../media/image65.jpeg"/><Relationship Id="rId10" Type="http://schemas.openxmlformats.org/officeDocument/2006/relationships/image" Target="../media/image1.png"/><Relationship Id="rId4" Type="http://schemas.openxmlformats.org/officeDocument/2006/relationships/image" Target="../media/image64.png"/><Relationship Id="rId9" Type="http://schemas.openxmlformats.org/officeDocument/2006/relationships/image" Target="../media/image67.jpeg"/></Relationships>
</file>

<file path=ppt/slides/_rels/slide15.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6.png"/><Relationship Id="rId3" Type="http://schemas.openxmlformats.org/officeDocument/2006/relationships/image" Target="../media/image23.png"/><Relationship Id="rId7" Type="http://schemas.openxmlformats.org/officeDocument/2006/relationships/image" Target="../media/image71.jpeg"/><Relationship Id="rId12"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4.png"/><Relationship Id="rId5" Type="http://schemas.openxmlformats.org/officeDocument/2006/relationships/image" Target="../media/image25.png"/><Relationship Id="rId10" Type="http://schemas.openxmlformats.org/officeDocument/2006/relationships/image" Target="../media/image1.png"/><Relationship Id="rId4" Type="http://schemas.openxmlformats.org/officeDocument/2006/relationships/image" Target="../media/image24.png"/><Relationship Id="rId9" Type="http://schemas.openxmlformats.org/officeDocument/2006/relationships/image" Target="../media/image73.jpeg"/><Relationship Id="rId14" Type="http://schemas.openxmlformats.org/officeDocument/2006/relationships/image" Target="../media/image77.jpe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3.png"/><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1.png"/><Relationship Id="rId9"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88.jpeg"/><Relationship Id="rId13" Type="http://schemas.microsoft.com/office/2007/relationships/hdphoto" Target="../media/hdphoto5.wdp"/><Relationship Id="rId18" Type="http://schemas.openxmlformats.org/officeDocument/2006/relationships/image" Target="../media/image94.png"/><Relationship Id="rId3" Type="http://schemas.openxmlformats.org/officeDocument/2006/relationships/image" Target="../media/image85.jpeg"/><Relationship Id="rId21" Type="http://schemas.openxmlformats.org/officeDocument/2006/relationships/image" Target="../media/image1.png"/><Relationship Id="rId7" Type="http://schemas.microsoft.com/office/2007/relationships/hdphoto" Target="../media/hdphoto3.wdp"/><Relationship Id="rId12" Type="http://schemas.openxmlformats.org/officeDocument/2006/relationships/image" Target="../media/image91.png"/><Relationship Id="rId17" Type="http://schemas.openxmlformats.org/officeDocument/2006/relationships/image" Target="../media/image93.png"/><Relationship Id="rId2" Type="http://schemas.openxmlformats.org/officeDocument/2006/relationships/image" Target="../media/image84.emf"/><Relationship Id="rId16" Type="http://schemas.openxmlformats.org/officeDocument/2006/relationships/image" Target="../media/image24.png"/><Relationship Id="rId20"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87.png"/><Relationship Id="rId11" Type="http://schemas.microsoft.com/office/2007/relationships/hdphoto" Target="../media/hdphoto4.wdp"/><Relationship Id="rId5" Type="http://schemas.microsoft.com/office/2007/relationships/hdphoto" Target="../media/hdphoto2.wdp"/><Relationship Id="rId15" Type="http://schemas.microsoft.com/office/2007/relationships/hdphoto" Target="../media/hdphoto6.wdp"/><Relationship Id="rId10" Type="http://schemas.openxmlformats.org/officeDocument/2006/relationships/image" Target="../media/image90.png"/><Relationship Id="rId19" Type="http://schemas.openxmlformats.org/officeDocument/2006/relationships/image" Target="../media/image95.jpeg"/><Relationship Id="rId4" Type="http://schemas.openxmlformats.org/officeDocument/2006/relationships/image" Target="../media/image86.png"/><Relationship Id="rId9" Type="http://schemas.openxmlformats.org/officeDocument/2006/relationships/image" Target="../media/image89.jpeg"/><Relationship Id="rId14" Type="http://schemas.openxmlformats.org/officeDocument/2006/relationships/image" Target="../media/image92.png"/><Relationship Id="rId22" Type="http://schemas.openxmlformats.org/officeDocument/2006/relationships/image" Target="../media/image97.png"/></Relationships>
</file>

<file path=ppt/slides/_rels/slide1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9.jpe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04.png"/><Relationship Id="rId5" Type="http://schemas.openxmlformats.org/officeDocument/2006/relationships/image" Target="../media/image23.png"/><Relationship Id="rId10" Type="http://schemas.openxmlformats.org/officeDocument/2006/relationships/image" Target="../media/image103.png"/><Relationship Id="rId4" Type="http://schemas.openxmlformats.org/officeDocument/2006/relationships/image" Target="../media/image1.png"/><Relationship Id="rId9" Type="http://schemas.openxmlformats.org/officeDocument/2006/relationships/image" Target="../media/image102.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1.png"/><Relationship Id="rId5" Type="http://schemas.openxmlformats.org/officeDocument/2006/relationships/image" Target="../media/image109.png"/><Relationship Id="rId10" Type="http://schemas.openxmlformats.org/officeDocument/2006/relationships/image" Target="../media/image100.png"/><Relationship Id="rId4" Type="http://schemas.openxmlformats.org/officeDocument/2006/relationships/image" Target="../media/image108.jpe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4.png"/><Relationship Id="rId7" Type="http://schemas.openxmlformats.org/officeDocument/2006/relationships/image" Target="../media/image10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00.png"/><Relationship Id="rId10"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97.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png"/><Relationship Id="rId2" Type="http://schemas.openxmlformats.org/officeDocument/2006/relationships/image" Target="../media/image7.ti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636D0-13FB-F2E0-1703-DF3088A4B45A}"/>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12D7B3A1-9D67-725D-E614-78432F1B738F}"/>
              </a:ext>
            </a:extLst>
          </p:cNvPr>
          <p:cNvSpPr/>
          <p:nvPr/>
        </p:nvSpPr>
        <p:spPr>
          <a:xfrm>
            <a:off x="-13783" y="6190"/>
            <a:ext cx="9919783" cy="468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lvl="0" algn="ctr">
              <a:defRPr/>
            </a:pPr>
            <a:r>
              <a:rPr lang="ja-JP" altLang="en-US" sz="32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大阪府道路公社中期経営計画</a:t>
            </a:r>
            <a:r>
              <a:rPr lang="en-US" altLang="ja-JP" sz="26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(2026</a:t>
            </a:r>
            <a:r>
              <a:rPr lang="ja-JP" altLang="en-US" sz="26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年度～</a:t>
            </a:r>
            <a:r>
              <a:rPr lang="en-US" altLang="ja-JP" sz="26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2028</a:t>
            </a:r>
            <a:r>
              <a:rPr lang="ja-JP" altLang="en-US" sz="26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年度</a:t>
            </a:r>
            <a:r>
              <a:rPr lang="en-US" altLang="ja-JP" sz="26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2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2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案</a:t>
            </a:r>
            <a:r>
              <a:rPr lang="en-US" altLang="ja-JP" sz="2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p>
        </p:txBody>
      </p:sp>
      <p:sp>
        <p:nvSpPr>
          <p:cNvPr id="6" name="コンテンツ プレースホルダー 5">
            <a:extLst>
              <a:ext uri="{FF2B5EF4-FFF2-40B4-BE49-F238E27FC236}">
                <a16:creationId xmlns:a16="http://schemas.microsoft.com/office/drawing/2014/main" id="{0FE29DE4-52FD-CECA-FDE0-77020E9AA4EC}"/>
              </a:ext>
            </a:extLst>
          </p:cNvPr>
          <p:cNvSpPr>
            <a:spLocks noGrp="1"/>
          </p:cNvSpPr>
          <p:nvPr>
            <p:ph idx="1"/>
          </p:nvPr>
        </p:nvSpPr>
        <p:spPr>
          <a:xfrm>
            <a:off x="3831915" y="6276193"/>
            <a:ext cx="2360113" cy="443753"/>
          </a:xfrm>
        </p:spPr>
        <p:txBody>
          <a:bodyPr>
            <a:normAutofit/>
          </a:bodyPr>
          <a:lstStyle/>
          <a:p>
            <a:pPr marL="0" indent="0" algn="ctr">
              <a:buNone/>
            </a:pPr>
            <a:r>
              <a:rPr lang="ja-JP" altLang="en-US" sz="2400" dirty="0">
                <a:latin typeface="BIZ UDゴシック" panose="020B0400000000000000" pitchFamily="49" charset="-128"/>
                <a:ea typeface="BIZ UDゴシック" panose="020B0400000000000000" pitchFamily="49" charset="-128"/>
              </a:rPr>
              <a:t>大阪府道路公社</a:t>
            </a:r>
            <a:endParaRPr lang="en-US" altLang="ja-JP" sz="2400" dirty="0">
              <a:latin typeface="BIZ UDゴシック" panose="020B0400000000000000" pitchFamily="49" charset="-128"/>
              <a:ea typeface="BIZ UDゴシック" panose="020B0400000000000000" pitchFamily="49" charset="-128"/>
            </a:endParaRPr>
          </a:p>
        </p:txBody>
      </p:sp>
      <p:pic>
        <p:nvPicPr>
          <p:cNvPr id="2" name="図 1">
            <a:extLst>
              <a:ext uri="{FF2B5EF4-FFF2-40B4-BE49-F238E27FC236}">
                <a16:creationId xmlns:a16="http://schemas.microsoft.com/office/drawing/2014/main" id="{F053D9C5-C932-4F4E-8E16-3390D0297425}"/>
              </a:ext>
            </a:extLst>
          </p:cNvPr>
          <p:cNvPicPr>
            <a:picLocks noChangeAspect="1"/>
          </p:cNvPicPr>
          <p:nvPr/>
        </p:nvPicPr>
        <p:blipFill rotWithShape="1">
          <a:blip r:embed="rId2"/>
          <a:srcRect l="44911" r="46459" b="5294"/>
          <a:stretch>
            <a:fillRect/>
          </a:stretch>
        </p:blipFill>
        <p:spPr>
          <a:xfrm>
            <a:off x="3367095" y="6265378"/>
            <a:ext cx="480060" cy="443753"/>
          </a:xfrm>
          <a:prstGeom prst="rect">
            <a:avLst/>
          </a:prstGeom>
        </p:spPr>
      </p:pic>
      <p:sp>
        <p:nvSpPr>
          <p:cNvPr id="3" name="テキスト ボックス 2">
            <a:extLst>
              <a:ext uri="{FF2B5EF4-FFF2-40B4-BE49-F238E27FC236}">
                <a16:creationId xmlns:a16="http://schemas.microsoft.com/office/drawing/2014/main" id="{60E15FC9-FB6B-4565-82E8-DCEDE9951C13}"/>
              </a:ext>
            </a:extLst>
          </p:cNvPr>
          <p:cNvSpPr txBox="1"/>
          <p:nvPr/>
        </p:nvSpPr>
        <p:spPr>
          <a:xfrm>
            <a:off x="3338663" y="6624080"/>
            <a:ext cx="2833045" cy="276999"/>
          </a:xfrm>
          <a:prstGeom prst="rect">
            <a:avLst/>
          </a:prstGeom>
          <a:noFill/>
        </p:spPr>
        <p:txBody>
          <a:bodyPr wrap="square" rtlCol="0">
            <a:spAutoFit/>
          </a:bodyPr>
          <a:lstStyle/>
          <a:p>
            <a:r>
              <a:rPr kumimoji="1" lang="en-US" altLang="ja-JP" sz="1200" dirty="0"/>
              <a:t>Osaka</a:t>
            </a:r>
            <a:r>
              <a:rPr kumimoji="1" lang="ja-JP" altLang="en-US" sz="1200" dirty="0"/>
              <a:t> </a:t>
            </a:r>
            <a:r>
              <a:rPr kumimoji="1" lang="en-US" altLang="ja-JP" sz="1200" dirty="0"/>
              <a:t>Prefectural Road Public Corporation</a:t>
            </a:r>
            <a:endParaRPr kumimoji="1" lang="ja-JP" altLang="en-US" sz="1200" dirty="0"/>
          </a:p>
        </p:txBody>
      </p:sp>
      <p:sp>
        <p:nvSpPr>
          <p:cNvPr id="13" name="テキスト ボックス 12">
            <a:extLst>
              <a:ext uri="{FF2B5EF4-FFF2-40B4-BE49-F238E27FC236}">
                <a16:creationId xmlns:a16="http://schemas.microsoft.com/office/drawing/2014/main" id="{7A62E1DC-98AE-278B-5EFA-CE06ADC8C45B}"/>
              </a:ext>
            </a:extLst>
          </p:cNvPr>
          <p:cNvSpPr txBox="1"/>
          <p:nvPr/>
        </p:nvSpPr>
        <p:spPr>
          <a:xfrm>
            <a:off x="54862" y="3390325"/>
            <a:ext cx="4817298" cy="369332"/>
          </a:xfrm>
          <a:prstGeom prst="rect">
            <a:avLst/>
          </a:prstGeom>
          <a:noFill/>
        </p:spPr>
        <p:txBody>
          <a:bodyPr wrap="square" anchor="ctr" anchorCtr="1">
            <a:noAutofit/>
          </a:bodyPr>
          <a:lstStyle/>
          <a:p>
            <a:pPr marL="0" indent="63500" algn="ctr">
              <a:tabLst>
                <a:tab pos="1543050" algn="l"/>
              </a:tabLst>
            </a:pPr>
            <a:r>
              <a:rPr lang="ja-JP" altLang="ja-JP" sz="1800" kern="100" dirty="0">
                <a:effectLst/>
                <a:latin typeface="BIZ UDゴシック" panose="020B0400000000000000" pitchFamily="49" charset="-128"/>
                <a:ea typeface="BIZ UDゴシック" panose="020B0400000000000000" pitchFamily="49" charset="-128"/>
              </a:rPr>
              <a:t>鳥飼仁和寺大橋有料道路</a:t>
            </a:r>
            <a:endParaRPr lang="ja-JP" altLang="ja-JP" sz="18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6296C5D6-1369-D8A1-F9F3-54BAA64CF36A}"/>
              </a:ext>
            </a:extLst>
          </p:cNvPr>
          <p:cNvSpPr txBox="1"/>
          <p:nvPr/>
        </p:nvSpPr>
        <p:spPr>
          <a:xfrm>
            <a:off x="5011971" y="3390325"/>
            <a:ext cx="4817298" cy="369332"/>
          </a:xfrm>
          <a:prstGeom prst="rect">
            <a:avLst/>
          </a:prstGeom>
          <a:noFill/>
        </p:spPr>
        <p:txBody>
          <a:bodyPr wrap="square" anchor="ctr" anchorCtr="0">
            <a:spAutoFit/>
          </a:bodyPr>
          <a:lstStyle/>
          <a:p>
            <a:pPr marL="0" indent="63500" algn="ctr">
              <a:tabLst>
                <a:tab pos="1543050" algn="l"/>
              </a:tabLst>
            </a:pPr>
            <a:r>
              <a:rPr lang="ja-JP" altLang="ja-JP" sz="1800" kern="100" dirty="0">
                <a:effectLst/>
                <a:latin typeface="BIZ UDゴシック" panose="020B0400000000000000" pitchFamily="49" charset="-128"/>
                <a:ea typeface="BIZ UDゴシック" panose="020B0400000000000000" pitchFamily="49" charset="-128"/>
              </a:rPr>
              <a:t>箕面有料道路</a:t>
            </a:r>
            <a:r>
              <a:rPr lang="ja-JP" altLang="ja-JP" sz="1600" kern="100" dirty="0">
                <a:effectLst/>
                <a:latin typeface="BIZ UDゴシック" panose="020B0400000000000000" pitchFamily="49" charset="-128"/>
                <a:ea typeface="BIZ UDゴシック" panose="020B0400000000000000" pitchFamily="49" charset="-128"/>
              </a:rPr>
              <a:t>（箕面グリーンロード）</a:t>
            </a:r>
            <a:endParaRPr lang="ja-JP" altLang="ja-JP" sz="18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12" name="図 11" descr="草, 屋外, フィールド, 建物 が含まれている画像&#10;&#10;AI 生成コンテンツは誤りを含む可能性があります。">
            <a:extLst>
              <a:ext uri="{FF2B5EF4-FFF2-40B4-BE49-F238E27FC236}">
                <a16:creationId xmlns:a16="http://schemas.microsoft.com/office/drawing/2014/main" id="{CC0B7CA7-456D-76AB-62FE-A16DB5137E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6859" y="446989"/>
            <a:ext cx="4687200" cy="2982012"/>
          </a:xfrm>
          <a:prstGeom prst="rect">
            <a:avLst/>
          </a:prstGeom>
          <a:effectLst>
            <a:softEdge rad="76200"/>
          </a:effectLst>
        </p:spPr>
      </p:pic>
      <p:pic>
        <p:nvPicPr>
          <p:cNvPr id="7" name="図 6" descr="高速道路を走るトラック&#10;&#10;AI 生成コンテンツは誤りを含む可能性があります。">
            <a:extLst>
              <a:ext uri="{FF2B5EF4-FFF2-40B4-BE49-F238E27FC236}">
                <a16:creationId xmlns:a16="http://schemas.microsoft.com/office/drawing/2014/main" id="{44CFC9D6-40B4-C08D-6C47-D9C5B0B31D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068965" y="446989"/>
            <a:ext cx="4687200" cy="3041090"/>
          </a:xfrm>
          <a:prstGeom prst="rect">
            <a:avLst/>
          </a:prstGeom>
          <a:effectLst>
            <a:softEdge rad="76200"/>
          </a:effectLst>
        </p:spPr>
      </p:pic>
      <p:sp>
        <p:nvSpPr>
          <p:cNvPr id="8" name="コンテンツ プレースホルダー 5">
            <a:extLst>
              <a:ext uri="{FF2B5EF4-FFF2-40B4-BE49-F238E27FC236}">
                <a16:creationId xmlns:a16="http://schemas.microsoft.com/office/drawing/2014/main" id="{E64F6F29-F09B-7F02-6E4C-92168D06203F}"/>
              </a:ext>
            </a:extLst>
          </p:cNvPr>
          <p:cNvSpPr txBox="1">
            <a:spLocks/>
          </p:cNvSpPr>
          <p:nvPr/>
        </p:nvSpPr>
        <p:spPr>
          <a:xfrm>
            <a:off x="3831915" y="5842138"/>
            <a:ext cx="2360113" cy="443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400" dirty="0">
                <a:latin typeface="BIZ UDゴシック" panose="020B0400000000000000" pitchFamily="49" charset="-128"/>
                <a:ea typeface="BIZ UDゴシック" panose="020B0400000000000000" pitchFamily="49" charset="-128"/>
              </a:rPr>
              <a:t>２０２６年３月</a:t>
            </a:r>
            <a:endParaRPr lang="en-US" altLang="ja-JP" sz="2400" dirty="0">
              <a:latin typeface="BIZ UDゴシック" panose="020B0400000000000000" pitchFamily="49" charset="-128"/>
              <a:ea typeface="BIZ UDゴシック" panose="020B0400000000000000" pitchFamily="49" charset="-128"/>
            </a:endParaRPr>
          </a:p>
        </p:txBody>
      </p:sp>
      <p:pic>
        <p:nvPicPr>
          <p:cNvPr id="9" name="図 8" descr="屋外, 道路, 記号, ストリート が含まれている画像&#10;&#10;AI 生成コンテンツは誤りを含む可能性があります。">
            <a:extLst>
              <a:ext uri="{FF2B5EF4-FFF2-40B4-BE49-F238E27FC236}">
                <a16:creationId xmlns:a16="http://schemas.microsoft.com/office/drawing/2014/main" id="{4892FC23-1E08-5F94-F2E4-0AA873C1B5E9}"/>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156699" y="3698101"/>
            <a:ext cx="4688413" cy="2169829"/>
          </a:xfrm>
          <a:prstGeom prst="rect">
            <a:avLst/>
          </a:prstGeom>
          <a:effectLst>
            <a:softEdge rad="76200"/>
          </a:effectLst>
        </p:spPr>
      </p:pic>
      <p:pic>
        <p:nvPicPr>
          <p:cNvPr id="16" name="図 15" descr="山の上の橋&#10;&#10;AI 生成コンテンツは誤りを含む可能性があります。">
            <a:extLst>
              <a:ext uri="{FF2B5EF4-FFF2-40B4-BE49-F238E27FC236}">
                <a16:creationId xmlns:a16="http://schemas.microsoft.com/office/drawing/2014/main" id="{A4BA0103-6D62-2BC4-5ECF-A6295E00AC80}"/>
              </a:ext>
            </a:extLst>
          </p:cNvPr>
          <p:cNvPicPr>
            <a:picLocks noChangeAspect="1"/>
          </p:cNvPicPr>
          <p:nvPr/>
        </p:nvPicPr>
        <p:blipFill>
          <a:blip r:embed="rId6">
            <a:extLst>
              <a:ext uri="{28A0092B-C50C-407E-A947-70E740481C1C}">
                <a14:useLocalDpi xmlns:a14="http://schemas.microsoft.com/office/drawing/2010/main" val="0"/>
              </a:ext>
            </a:extLst>
          </a:blip>
          <a:srcRect r="-84"/>
          <a:stretch>
            <a:fillRect/>
          </a:stretch>
        </p:blipFill>
        <p:spPr>
          <a:xfrm>
            <a:off x="5067752" y="3698100"/>
            <a:ext cx="4688413" cy="2169830"/>
          </a:xfrm>
          <a:prstGeom prst="rect">
            <a:avLst/>
          </a:prstGeom>
          <a:effectLst>
            <a:softEdge rad="76200"/>
          </a:effectLst>
        </p:spPr>
      </p:pic>
      <p:sp>
        <p:nvSpPr>
          <p:cNvPr id="15" name="正方形/長方形 14">
            <a:extLst>
              <a:ext uri="{FF2B5EF4-FFF2-40B4-BE49-F238E27FC236}">
                <a16:creationId xmlns:a16="http://schemas.microsoft.com/office/drawing/2014/main" id="{C665E0BA-AA16-4BE3-9E14-3E2D4EFE508D}"/>
              </a:ext>
            </a:extLst>
          </p:cNvPr>
          <p:cNvSpPr/>
          <p:nvPr/>
        </p:nvSpPr>
        <p:spPr>
          <a:xfrm>
            <a:off x="8936181" y="5981395"/>
            <a:ext cx="739977" cy="443753"/>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sz="1400" b="1" kern="100" dirty="0">
                <a:solidFill>
                  <a:srgbClr val="FFFFFF"/>
                </a:solidFill>
                <a:effectLst/>
                <a:ea typeface="Meiryo UI" panose="020B0604030504040204" pitchFamily="50" charset="-128"/>
                <a:cs typeface="Times New Roman" panose="02020603050405020304" pitchFamily="18" charset="0"/>
              </a:rPr>
              <a:t>資料</a:t>
            </a:r>
            <a:r>
              <a:rPr lang="ja-JP" altLang="en-US" sz="1400" b="1" kern="100" dirty="0">
                <a:solidFill>
                  <a:srgbClr val="FFFFFF"/>
                </a:solidFill>
                <a:effectLst/>
                <a:ea typeface="Meiryo UI" panose="020B0604030504040204" pitchFamily="50" charset="-128"/>
                <a:cs typeface="Times New Roman" panose="02020603050405020304" pitchFamily="18" charset="0"/>
              </a:rPr>
              <a:t>１</a:t>
            </a:r>
            <a:endParaRPr lang="ja-JP" sz="1050" kern="100" dirty="0">
              <a:effectLst/>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414495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90CFB-B6E3-2CEB-D659-C98651BB695D}"/>
            </a:ext>
          </a:extLst>
        </p:cNvPr>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EC14B19D-3DCC-626A-5FC9-480FC5080D55}"/>
              </a:ext>
            </a:extLst>
          </p:cNvPr>
          <p:cNvSpPr/>
          <p:nvPr/>
        </p:nvSpPr>
        <p:spPr>
          <a:xfrm>
            <a:off x="374806" y="301185"/>
            <a:ext cx="9503652" cy="846000"/>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03F1120-791D-7405-2794-869E7357EE1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748761" y="5299200"/>
            <a:ext cx="1890000" cy="1260000"/>
          </a:xfrm>
          <a:prstGeom prst="rect">
            <a:avLst/>
          </a:prstGeom>
        </p:spPr>
      </p:pic>
      <p:pic>
        <p:nvPicPr>
          <p:cNvPr id="23" name="図 22">
            <a:extLst>
              <a:ext uri="{FF2B5EF4-FFF2-40B4-BE49-F238E27FC236}">
                <a16:creationId xmlns:a16="http://schemas.microsoft.com/office/drawing/2014/main" id="{0108281F-2F66-1B00-3F72-98C77442CF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9694" y="5290970"/>
            <a:ext cx="972000" cy="648000"/>
          </a:xfrm>
          <a:prstGeom prst="rect">
            <a:avLst/>
          </a:prstGeom>
        </p:spPr>
      </p:pic>
      <p:sp>
        <p:nvSpPr>
          <p:cNvPr id="2" name="タイトル 4">
            <a:extLst>
              <a:ext uri="{FF2B5EF4-FFF2-40B4-BE49-F238E27FC236}">
                <a16:creationId xmlns:a16="http://schemas.microsoft.com/office/drawing/2014/main" id="{4A567240-2974-2F1A-D2EC-80A859D34CB0}"/>
              </a:ext>
            </a:extLst>
          </p:cNvPr>
          <p:cNvSpPr txBox="1">
            <a:spLocks/>
          </p:cNvSpPr>
          <p:nvPr/>
        </p:nvSpPr>
        <p:spPr>
          <a:xfrm>
            <a:off x="-2" y="0"/>
            <a:ext cx="526266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基本方針１．道路の安全・安心・快適性の確保</a:t>
            </a:r>
          </a:p>
        </p:txBody>
      </p:sp>
      <p:sp>
        <p:nvSpPr>
          <p:cNvPr id="3" name="タイトル 4">
            <a:extLst>
              <a:ext uri="{FF2B5EF4-FFF2-40B4-BE49-F238E27FC236}">
                <a16:creationId xmlns:a16="http://schemas.microsoft.com/office/drawing/2014/main" id="{3661993D-2E58-34B1-95B2-A52908B35BAB}"/>
              </a:ext>
            </a:extLst>
          </p:cNvPr>
          <p:cNvSpPr txBox="1">
            <a:spLocks/>
          </p:cNvSpPr>
          <p:nvPr/>
        </p:nvSpPr>
        <p:spPr>
          <a:xfrm>
            <a:off x="374806" y="307030"/>
            <a:ext cx="5982511"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00" dirty="0">
                <a:latin typeface="BIZ UDゴシック" panose="020B0400000000000000" pitchFamily="49" charset="-128"/>
                <a:ea typeface="BIZ UDゴシック" panose="020B0400000000000000" pitchFamily="49" charset="-128"/>
              </a:rPr>
              <a:t>①．計画的な点検や維持補修の実施</a:t>
            </a:r>
            <a:endParaRPr lang="ja-JP" altLang="ja-JP" sz="1600" dirty="0">
              <a:latin typeface="BIZ UDゴシック" panose="020B0400000000000000" pitchFamily="49" charset="-128"/>
              <a:ea typeface="BIZ UDゴシック" panose="020B0400000000000000" pitchFamily="49" charset="-128"/>
            </a:endParaRPr>
          </a:p>
        </p:txBody>
      </p:sp>
      <p:sp>
        <p:nvSpPr>
          <p:cNvPr id="5" name="スライド番号プレースホルダー 3">
            <a:extLst>
              <a:ext uri="{FF2B5EF4-FFF2-40B4-BE49-F238E27FC236}">
                <a16:creationId xmlns:a16="http://schemas.microsoft.com/office/drawing/2014/main" id="{D8C75D10-8457-1D31-743C-0BF12C3EF2CF}"/>
              </a:ext>
            </a:extLst>
          </p:cNvPr>
          <p:cNvSpPr>
            <a:spLocks noGrp="1"/>
          </p:cNvSpPr>
          <p:nvPr>
            <p:ph type="sldNum" sz="quarter" idx="12"/>
          </p:nvPr>
        </p:nvSpPr>
        <p:spPr>
          <a:xfrm>
            <a:off x="7683451" y="6482193"/>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8</a:t>
            </a:r>
            <a:endParaRPr kumimoji="1" lang="ja-JP" altLang="en-US" sz="1600" b="1" dirty="0">
              <a:latin typeface="BIZ UDゴシック" panose="020B0400000000000000" pitchFamily="49" charset="-128"/>
              <a:ea typeface="BIZ UDゴシック" panose="020B0400000000000000" pitchFamily="49" charset="-128"/>
            </a:endParaRPr>
          </a:p>
        </p:txBody>
      </p:sp>
      <p:pic>
        <p:nvPicPr>
          <p:cNvPr id="7" name="図 6" descr="建物, 男, 軍用車両, 立つ が含まれている画像&#10;&#10;自動的に生成された説明">
            <a:extLst>
              <a:ext uri="{FF2B5EF4-FFF2-40B4-BE49-F238E27FC236}">
                <a16:creationId xmlns:a16="http://schemas.microsoft.com/office/drawing/2014/main" id="{06956403-8511-518C-AB71-8C081F517434}"/>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8358376" y="3505931"/>
            <a:ext cx="1134000" cy="756000"/>
          </a:xfrm>
          <a:prstGeom prst="rect">
            <a:avLst/>
          </a:prstGeom>
        </p:spPr>
      </p:pic>
      <p:sp>
        <p:nvSpPr>
          <p:cNvPr id="9" name="タイトル 4">
            <a:extLst>
              <a:ext uri="{FF2B5EF4-FFF2-40B4-BE49-F238E27FC236}">
                <a16:creationId xmlns:a16="http://schemas.microsoft.com/office/drawing/2014/main" id="{4CB4655F-BAFD-5185-658C-AA83EA35CDBC}"/>
              </a:ext>
            </a:extLst>
          </p:cNvPr>
          <p:cNvSpPr txBox="1">
            <a:spLocks/>
          </p:cNvSpPr>
          <p:nvPr/>
        </p:nvSpPr>
        <p:spPr>
          <a:xfrm>
            <a:off x="24478" y="1148469"/>
            <a:ext cx="4735037"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latin typeface="BIZ UDゴシック" panose="020B0400000000000000" pitchFamily="49" charset="-128"/>
                <a:ea typeface="BIZ UDゴシック" panose="020B0400000000000000" pitchFamily="49" charset="-128"/>
              </a:rPr>
              <a:t>●計画的な点検・補修と橋梁耐震補強工事≪鳥飼≫</a:t>
            </a:r>
            <a:endParaRPr lang="ja-JP" altLang="ja-JP" sz="1400" b="1" dirty="0">
              <a:latin typeface="BIZ UDゴシック" panose="020B0400000000000000" pitchFamily="49" charset="-128"/>
              <a:ea typeface="BIZ UDゴシック" panose="020B0400000000000000" pitchFamily="49" charset="-128"/>
            </a:endParaRPr>
          </a:p>
        </p:txBody>
      </p:sp>
      <p:sp>
        <p:nvSpPr>
          <p:cNvPr id="10" name="タイトル 4">
            <a:extLst>
              <a:ext uri="{FF2B5EF4-FFF2-40B4-BE49-F238E27FC236}">
                <a16:creationId xmlns:a16="http://schemas.microsoft.com/office/drawing/2014/main" id="{B7C63E48-8A1D-5B3B-56E9-2C51D96644FA}"/>
              </a:ext>
            </a:extLst>
          </p:cNvPr>
          <p:cNvSpPr txBox="1">
            <a:spLocks/>
          </p:cNvSpPr>
          <p:nvPr/>
        </p:nvSpPr>
        <p:spPr>
          <a:xfrm>
            <a:off x="4587238" y="1148469"/>
            <a:ext cx="5185291"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latin typeface="BIZ UDゴシック" panose="020B0400000000000000" pitchFamily="49" charset="-128"/>
                <a:ea typeface="BIZ UDゴシック" panose="020B0400000000000000" pitchFamily="49" charset="-128"/>
              </a:rPr>
              <a:t>●電気機械設備の更新と橋梁等の計画的な点検・補修≪箕面≫</a:t>
            </a:r>
            <a:endParaRPr lang="ja-JP" altLang="ja-JP" sz="1400" b="1" dirty="0">
              <a:latin typeface="BIZ UDゴシック" panose="020B0400000000000000" pitchFamily="49" charset="-128"/>
              <a:ea typeface="BIZ UDゴシック" panose="020B0400000000000000" pitchFamily="49" charset="-128"/>
            </a:endParaRPr>
          </a:p>
        </p:txBody>
      </p:sp>
      <p:sp>
        <p:nvSpPr>
          <p:cNvPr id="11" name="タイトル 4">
            <a:extLst>
              <a:ext uri="{FF2B5EF4-FFF2-40B4-BE49-F238E27FC236}">
                <a16:creationId xmlns:a16="http://schemas.microsoft.com/office/drawing/2014/main" id="{D0FA7FAD-B243-2114-9625-D28D6B554304}"/>
              </a:ext>
            </a:extLst>
          </p:cNvPr>
          <p:cNvSpPr txBox="1">
            <a:spLocks/>
          </p:cNvSpPr>
          <p:nvPr/>
        </p:nvSpPr>
        <p:spPr>
          <a:xfrm>
            <a:off x="48750" y="1440194"/>
            <a:ext cx="4152855" cy="36772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200" dirty="0">
                <a:solidFill>
                  <a:schemeClr val="dk1"/>
                </a:solidFill>
                <a:latin typeface="BIZ UDゴシック" panose="020B0400000000000000" pitchFamily="49" charset="-128"/>
                <a:ea typeface="BIZ UDゴシック" panose="020B0400000000000000" pitchFamily="49" charset="-128"/>
              </a:rPr>
              <a:t>  2027</a:t>
            </a:r>
            <a:r>
              <a:rPr lang="ja-JP" altLang="en-US" sz="1200" dirty="0">
                <a:solidFill>
                  <a:schemeClr val="dk1"/>
                </a:solidFill>
                <a:latin typeface="BIZ UDゴシック" panose="020B0400000000000000" pitchFamily="49" charset="-128"/>
                <a:ea typeface="BIZ UDゴシック" panose="020B0400000000000000" pitchFamily="49" charset="-128"/>
              </a:rPr>
              <a:t>年２月の料金徴収期間満了までに耐震補強工事及び橋梁補修工事を完了します。</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E2B885C8-1904-D18B-3480-4F8080E66AAC}"/>
              </a:ext>
            </a:extLst>
          </p:cNvPr>
          <p:cNvSpPr txBox="1"/>
          <p:nvPr/>
        </p:nvSpPr>
        <p:spPr>
          <a:xfrm>
            <a:off x="374806" y="660945"/>
            <a:ext cx="7413233" cy="461665"/>
          </a:xfrm>
          <a:prstGeom prst="rect">
            <a:avLst/>
          </a:prstGeom>
          <a:noFill/>
        </p:spPr>
        <p:txBody>
          <a:bodyPr wrap="square" anchor="ctr" anchorCtr="0">
            <a:spAutoFit/>
          </a:bodyPr>
          <a:lstStyle/>
          <a:p>
            <a:r>
              <a:rPr lang="ja-JP" altLang="en-US" sz="1200" dirty="0">
                <a:latin typeface="BIZ UDゴシック" panose="020B0400000000000000" pitchFamily="49" charset="-128"/>
                <a:ea typeface="BIZ UDゴシック" panose="020B0400000000000000" pitchFamily="49" charset="-128"/>
              </a:rPr>
              <a:t>　計画的な点検を通じて現地の状況に応じた更新・補修を実施し、安全・安心の確保に努めるとともに、</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日常パトロールや道路清掃などの維持管理を着実に実施します。</a:t>
            </a:r>
          </a:p>
        </p:txBody>
      </p:sp>
      <p:sp>
        <p:nvSpPr>
          <p:cNvPr id="19" name="タイトル 4">
            <a:extLst>
              <a:ext uri="{FF2B5EF4-FFF2-40B4-BE49-F238E27FC236}">
                <a16:creationId xmlns:a16="http://schemas.microsoft.com/office/drawing/2014/main" id="{457D363F-201A-3649-719B-EC7A345A83F3}"/>
              </a:ext>
            </a:extLst>
          </p:cNvPr>
          <p:cNvSpPr txBox="1">
            <a:spLocks/>
          </p:cNvSpPr>
          <p:nvPr/>
        </p:nvSpPr>
        <p:spPr>
          <a:xfrm>
            <a:off x="4780694" y="4265527"/>
            <a:ext cx="1395311" cy="23760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050" dirty="0">
                <a:solidFill>
                  <a:schemeClr val="dk1"/>
                </a:solidFill>
                <a:latin typeface="BIZ UDゴシック" panose="020B0400000000000000" pitchFamily="49" charset="-128"/>
                <a:ea typeface="BIZ UDゴシック" panose="020B0400000000000000" pitchFamily="49" charset="-128"/>
              </a:rPr>
              <a:t>監視制御設備の更新</a:t>
            </a:r>
            <a:endParaRPr lang="ja-JP" altLang="ja-JP" sz="1050" dirty="0">
              <a:solidFill>
                <a:schemeClr val="dk1"/>
              </a:solidFill>
              <a:latin typeface="BIZ UDゴシック" panose="020B0400000000000000" pitchFamily="49" charset="-128"/>
              <a:ea typeface="BIZ UDゴシック" panose="020B0400000000000000" pitchFamily="49" charset="-128"/>
            </a:endParaRPr>
          </a:p>
        </p:txBody>
      </p:sp>
      <p:sp>
        <p:nvSpPr>
          <p:cNvPr id="20" name="タイトル 4">
            <a:extLst>
              <a:ext uri="{FF2B5EF4-FFF2-40B4-BE49-F238E27FC236}">
                <a16:creationId xmlns:a16="http://schemas.microsoft.com/office/drawing/2014/main" id="{8B0E209B-3937-9B13-BD50-C3E6BDB1AB4E}"/>
              </a:ext>
            </a:extLst>
          </p:cNvPr>
          <p:cNvSpPr txBox="1">
            <a:spLocks/>
          </p:cNvSpPr>
          <p:nvPr/>
        </p:nvSpPr>
        <p:spPr>
          <a:xfrm>
            <a:off x="8225159" y="4265527"/>
            <a:ext cx="1400435" cy="23760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050" dirty="0">
                <a:solidFill>
                  <a:schemeClr val="dk1"/>
                </a:solidFill>
                <a:latin typeface="BIZ UDゴシック" panose="020B0400000000000000" pitchFamily="49" charset="-128"/>
                <a:ea typeface="BIZ UDゴシック" panose="020B0400000000000000" pitchFamily="49" charset="-128"/>
              </a:rPr>
              <a:t>トンネル構造物補修</a:t>
            </a:r>
            <a:endParaRPr lang="ja-JP" altLang="ja-JP" sz="1050" dirty="0">
              <a:solidFill>
                <a:schemeClr val="dk1"/>
              </a:solidFill>
              <a:latin typeface="BIZ UDゴシック" panose="020B0400000000000000" pitchFamily="49" charset="-128"/>
              <a:ea typeface="BIZ UDゴシック" panose="020B0400000000000000" pitchFamily="49" charset="-128"/>
            </a:endParaRPr>
          </a:p>
        </p:txBody>
      </p:sp>
      <p:sp>
        <p:nvSpPr>
          <p:cNvPr id="24" name="タイトル 4">
            <a:extLst>
              <a:ext uri="{FF2B5EF4-FFF2-40B4-BE49-F238E27FC236}">
                <a16:creationId xmlns:a16="http://schemas.microsoft.com/office/drawing/2014/main" id="{565EB559-1E51-A6CB-5D2A-C1181C9F9B38}"/>
              </a:ext>
            </a:extLst>
          </p:cNvPr>
          <p:cNvSpPr txBox="1">
            <a:spLocks/>
          </p:cNvSpPr>
          <p:nvPr/>
        </p:nvSpPr>
        <p:spPr>
          <a:xfrm>
            <a:off x="937736" y="4245483"/>
            <a:ext cx="1133995" cy="24957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耐震補強</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4" name="図 3" descr="アイコン が含まれている画像&#10;&#10;自動的に生成された説明">
            <a:extLst>
              <a:ext uri="{FF2B5EF4-FFF2-40B4-BE49-F238E27FC236}">
                <a16:creationId xmlns:a16="http://schemas.microsoft.com/office/drawing/2014/main" id="{0C186843-DE31-CD0B-2542-5233FB3090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2815" y="470761"/>
            <a:ext cx="540000" cy="540000"/>
          </a:xfrm>
          <a:prstGeom prst="rect">
            <a:avLst/>
          </a:prstGeom>
        </p:spPr>
      </p:pic>
      <p:pic>
        <p:nvPicPr>
          <p:cNvPr id="12" name="図 11">
            <a:extLst>
              <a:ext uri="{FF2B5EF4-FFF2-40B4-BE49-F238E27FC236}">
                <a16:creationId xmlns:a16="http://schemas.microsoft.com/office/drawing/2014/main" id="{E9311EC5-C18C-6AE5-4055-4A3C1863A525}"/>
              </a:ext>
            </a:extLst>
          </p:cNvPr>
          <p:cNvPicPr>
            <a:picLocks noChangeAspect="1"/>
          </p:cNvPicPr>
          <p:nvPr/>
        </p:nvPicPr>
        <p:blipFill>
          <a:blip r:embed="rId6"/>
          <a:stretch>
            <a:fillRect/>
          </a:stretch>
        </p:blipFill>
        <p:spPr>
          <a:xfrm>
            <a:off x="8752542" y="471771"/>
            <a:ext cx="540000" cy="540000"/>
          </a:xfrm>
          <a:prstGeom prst="rect">
            <a:avLst/>
          </a:prstGeom>
        </p:spPr>
      </p:pic>
      <p:pic>
        <p:nvPicPr>
          <p:cNvPr id="15" name="図 14" descr="ロゴ が含まれている画像&#10;&#10;AI 生成コンテンツは誤りを含む可能性があります。">
            <a:extLst>
              <a:ext uri="{FF2B5EF4-FFF2-40B4-BE49-F238E27FC236}">
                <a16:creationId xmlns:a16="http://schemas.microsoft.com/office/drawing/2014/main" id="{90CFD3FA-0507-26F8-5356-F46E0EFD71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2269" y="469748"/>
            <a:ext cx="540000" cy="540000"/>
          </a:xfrm>
          <a:prstGeom prst="rect">
            <a:avLst/>
          </a:prstGeom>
        </p:spPr>
      </p:pic>
      <p:pic>
        <p:nvPicPr>
          <p:cNvPr id="30" name="図 29" descr="トラック, 車, 座る, 火 が含まれている画像">
            <a:extLst>
              <a:ext uri="{FF2B5EF4-FFF2-40B4-BE49-F238E27FC236}">
                <a16:creationId xmlns:a16="http://schemas.microsoft.com/office/drawing/2014/main" id="{5751F133-3AB3-E4AB-5EAD-4FA52277F277}"/>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67239" y="5290970"/>
            <a:ext cx="1890000" cy="1260000"/>
          </a:xfrm>
          <a:prstGeom prst="rect">
            <a:avLst/>
          </a:prstGeom>
        </p:spPr>
      </p:pic>
      <p:sp>
        <p:nvSpPr>
          <p:cNvPr id="32" name="タイトル 4">
            <a:extLst>
              <a:ext uri="{FF2B5EF4-FFF2-40B4-BE49-F238E27FC236}">
                <a16:creationId xmlns:a16="http://schemas.microsoft.com/office/drawing/2014/main" id="{D3CBFBDF-73B3-8C72-785F-1ABC9388E97B}"/>
              </a:ext>
            </a:extLst>
          </p:cNvPr>
          <p:cNvSpPr txBox="1">
            <a:spLocks/>
          </p:cNvSpPr>
          <p:nvPr/>
        </p:nvSpPr>
        <p:spPr>
          <a:xfrm>
            <a:off x="24478" y="4552993"/>
            <a:ext cx="2455279"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●日常維持管理≪共通≫</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sp>
        <p:nvSpPr>
          <p:cNvPr id="35" name="タイトル 4">
            <a:extLst>
              <a:ext uri="{FF2B5EF4-FFF2-40B4-BE49-F238E27FC236}">
                <a16:creationId xmlns:a16="http://schemas.microsoft.com/office/drawing/2014/main" id="{D168E540-80A4-B6CE-3799-3C1B915DAAC9}"/>
              </a:ext>
            </a:extLst>
          </p:cNvPr>
          <p:cNvSpPr txBox="1">
            <a:spLocks/>
          </p:cNvSpPr>
          <p:nvPr/>
        </p:nvSpPr>
        <p:spPr>
          <a:xfrm>
            <a:off x="5126632" y="6606621"/>
            <a:ext cx="2270534" cy="180601"/>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パトロール状況</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鳥飼・箕面</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36" name="タイトル 4">
            <a:extLst>
              <a:ext uri="{FF2B5EF4-FFF2-40B4-BE49-F238E27FC236}">
                <a16:creationId xmlns:a16="http://schemas.microsoft.com/office/drawing/2014/main" id="{0C58ABD0-2C5F-3715-8AB3-89C40F2A8E74}"/>
              </a:ext>
            </a:extLst>
          </p:cNvPr>
          <p:cNvSpPr txBox="1">
            <a:spLocks/>
          </p:cNvSpPr>
          <p:nvPr/>
        </p:nvSpPr>
        <p:spPr>
          <a:xfrm>
            <a:off x="132563" y="6606621"/>
            <a:ext cx="2255061" cy="188502"/>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道路清掃</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鳥飼・箕面</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38" name="タイトル 4">
            <a:extLst>
              <a:ext uri="{FF2B5EF4-FFF2-40B4-BE49-F238E27FC236}">
                <a16:creationId xmlns:a16="http://schemas.microsoft.com/office/drawing/2014/main" id="{CDA5A6D6-BB2B-6F1C-BA92-D735ED5849DB}"/>
              </a:ext>
            </a:extLst>
          </p:cNvPr>
          <p:cNvSpPr txBox="1">
            <a:spLocks/>
          </p:cNvSpPr>
          <p:nvPr/>
        </p:nvSpPr>
        <p:spPr>
          <a:xfrm>
            <a:off x="2551344" y="6606621"/>
            <a:ext cx="2348016" cy="18850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落下物の処理対応</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鳥飼・箕面</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40" name="タイトル 4">
            <a:extLst>
              <a:ext uri="{FF2B5EF4-FFF2-40B4-BE49-F238E27FC236}">
                <a16:creationId xmlns:a16="http://schemas.microsoft.com/office/drawing/2014/main" id="{9A20C7ED-88A0-1E12-AF12-2C69B69D615D}"/>
              </a:ext>
            </a:extLst>
          </p:cNvPr>
          <p:cNvSpPr txBox="1">
            <a:spLocks/>
          </p:cNvSpPr>
          <p:nvPr/>
        </p:nvSpPr>
        <p:spPr>
          <a:xfrm>
            <a:off x="7559761" y="6614851"/>
            <a:ext cx="2267999" cy="18060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凍結防止剤散布</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鳥飼・箕面</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14" name="タイトル 4">
            <a:extLst>
              <a:ext uri="{FF2B5EF4-FFF2-40B4-BE49-F238E27FC236}">
                <a16:creationId xmlns:a16="http://schemas.microsoft.com/office/drawing/2014/main" id="{967DC5AF-1165-EFF6-397F-F55EBCE376C8}"/>
              </a:ext>
            </a:extLst>
          </p:cNvPr>
          <p:cNvSpPr txBox="1">
            <a:spLocks/>
          </p:cNvSpPr>
          <p:nvPr/>
        </p:nvSpPr>
        <p:spPr>
          <a:xfrm>
            <a:off x="4587239" y="1461226"/>
            <a:ext cx="5243453" cy="33840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2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老朽化した設備の更新に取り組みます。</a:t>
            </a:r>
            <a:endParaRPr lang="ja-JP" altLang="ja-JP" sz="1600" dirty="0">
              <a:latin typeface="BIZ UDゴシック" panose="020B0400000000000000" pitchFamily="49" charset="-128"/>
              <a:ea typeface="BIZ UDゴシック" panose="020B0400000000000000" pitchFamily="49" charset="-128"/>
            </a:endParaRPr>
          </a:p>
        </p:txBody>
      </p:sp>
      <p:cxnSp>
        <p:nvCxnSpPr>
          <p:cNvPr id="22" name="直線コネクタ 21">
            <a:extLst>
              <a:ext uri="{FF2B5EF4-FFF2-40B4-BE49-F238E27FC236}">
                <a16:creationId xmlns:a16="http://schemas.microsoft.com/office/drawing/2014/main" id="{BAEABA4F-7679-97FE-C2B9-2A9827BCF93A}"/>
              </a:ext>
            </a:extLst>
          </p:cNvPr>
          <p:cNvCxnSpPr>
            <a:cxnSpLocks/>
          </p:cNvCxnSpPr>
          <p:nvPr/>
        </p:nvCxnSpPr>
        <p:spPr>
          <a:xfrm>
            <a:off x="4480561" y="1137315"/>
            <a:ext cx="0" cy="3344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CC3718BF-3240-06AC-80E7-100FA1325DE7}"/>
              </a:ext>
            </a:extLst>
          </p:cNvPr>
          <p:cNvCxnSpPr>
            <a:cxnSpLocks/>
          </p:cNvCxnSpPr>
          <p:nvPr/>
        </p:nvCxnSpPr>
        <p:spPr>
          <a:xfrm flipH="1">
            <a:off x="-42269" y="4481455"/>
            <a:ext cx="9948269"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タイトル 4">
            <a:extLst>
              <a:ext uri="{FF2B5EF4-FFF2-40B4-BE49-F238E27FC236}">
                <a16:creationId xmlns:a16="http://schemas.microsoft.com/office/drawing/2014/main" id="{C96AD296-73B5-9021-ECF8-457FC3C10332}"/>
              </a:ext>
            </a:extLst>
          </p:cNvPr>
          <p:cNvSpPr txBox="1">
            <a:spLocks/>
          </p:cNvSpPr>
          <p:nvPr/>
        </p:nvSpPr>
        <p:spPr>
          <a:xfrm>
            <a:off x="48751" y="4824966"/>
            <a:ext cx="9948268" cy="496972"/>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200" dirty="0">
                <a:latin typeface="BIZ UDゴシック" panose="020B0400000000000000" pitchFamily="49" charset="-128"/>
                <a:ea typeface="BIZ UDゴシック" panose="020B0400000000000000" pitchFamily="49" charset="-128"/>
              </a:rPr>
              <a:t>　お客様に、</a:t>
            </a:r>
            <a:r>
              <a:rPr lang="en-US" altLang="ja-JP" sz="1200" dirty="0">
                <a:latin typeface="BIZ UDゴシック" panose="020B0400000000000000" pitchFamily="49" charset="-128"/>
                <a:ea typeface="BIZ UDゴシック" panose="020B0400000000000000" pitchFamily="49" charset="-128"/>
              </a:rPr>
              <a:t>24</a:t>
            </a:r>
            <a:r>
              <a:rPr lang="ja-JP" altLang="en-US" sz="1200" dirty="0">
                <a:latin typeface="BIZ UDゴシック" panose="020B0400000000000000" pitchFamily="49" charset="-128"/>
                <a:ea typeface="BIZ UDゴシック" panose="020B0400000000000000" pitchFamily="49" charset="-128"/>
              </a:rPr>
              <a:t>時間</a:t>
            </a:r>
            <a:r>
              <a:rPr lang="en-US" altLang="ja-JP" sz="1200" dirty="0">
                <a:latin typeface="BIZ UDゴシック" panose="020B0400000000000000" pitchFamily="49" charset="-128"/>
                <a:ea typeface="BIZ UDゴシック" panose="020B0400000000000000" pitchFamily="49" charset="-128"/>
              </a:rPr>
              <a:t>365</a:t>
            </a:r>
            <a:r>
              <a:rPr lang="ja-JP" altLang="en-US" sz="1200" dirty="0">
                <a:latin typeface="BIZ UDゴシック" panose="020B0400000000000000" pitchFamily="49" charset="-128"/>
                <a:ea typeface="BIZ UDゴシック" panose="020B0400000000000000" pitchFamily="49" charset="-128"/>
              </a:rPr>
              <a:t>日、安全で安心してご利用いただける道路サービスを提供するとともに、毎年度、管理上の瑕疵に起因する事故ゼロの達成をめざします。</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26" name="図 25" descr="フェンスの中の道路&#10;&#10;AI 生成コンテンツは誤りを含む可能性があります。">
            <a:extLst>
              <a:ext uri="{FF2B5EF4-FFF2-40B4-BE49-F238E27FC236}">
                <a16:creationId xmlns:a16="http://schemas.microsoft.com/office/drawing/2014/main" id="{CBD442ED-B764-B709-FF6A-D1D4CE93758E}"/>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256875" y="5290970"/>
            <a:ext cx="1890000" cy="1260000"/>
          </a:xfrm>
          <a:prstGeom prst="rect">
            <a:avLst/>
          </a:prstGeom>
        </p:spPr>
      </p:pic>
      <p:pic>
        <p:nvPicPr>
          <p:cNvPr id="6" name="図 5">
            <a:extLst>
              <a:ext uri="{FF2B5EF4-FFF2-40B4-BE49-F238E27FC236}">
                <a16:creationId xmlns:a16="http://schemas.microsoft.com/office/drawing/2014/main" id="{DAF6C43A-564C-9054-FB41-90F54D000C68}"/>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762057" y="5290970"/>
            <a:ext cx="1890000" cy="1260000"/>
          </a:xfrm>
          <a:prstGeom prst="rect">
            <a:avLst/>
          </a:prstGeom>
          <a:noFill/>
          <a:ln>
            <a:noFill/>
          </a:ln>
        </p:spPr>
      </p:pic>
      <p:pic>
        <p:nvPicPr>
          <p:cNvPr id="18" name="図 17">
            <a:extLst>
              <a:ext uri="{FF2B5EF4-FFF2-40B4-BE49-F238E27FC236}">
                <a16:creationId xmlns:a16="http://schemas.microsoft.com/office/drawing/2014/main" id="{32FA38E3-D58D-DBFA-9409-4248A3DB74F8}"/>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62057" y="5902970"/>
            <a:ext cx="863682" cy="648000"/>
          </a:xfrm>
          <a:prstGeom prst="rect">
            <a:avLst/>
          </a:prstGeom>
          <a:noFill/>
          <a:ln>
            <a:noFill/>
          </a:ln>
        </p:spPr>
      </p:pic>
      <p:sp>
        <p:nvSpPr>
          <p:cNvPr id="34" name="テキスト ボックス 33">
            <a:extLst>
              <a:ext uri="{FF2B5EF4-FFF2-40B4-BE49-F238E27FC236}">
                <a16:creationId xmlns:a16="http://schemas.microsoft.com/office/drawing/2014/main" id="{1314E3BC-0084-35AC-0700-A874D569A996}"/>
              </a:ext>
            </a:extLst>
          </p:cNvPr>
          <p:cNvSpPr txBox="1"/>
          <p:nvPr/>
        </p:nvSpPr>
        <p:spPr>
          <a:xfrm>
            <a:off x="19642" y="300553"/>
            <a:ext cx="360000" cy="846632"/>
          </a:xfrm>
          <a:prstGeom prst="rect">
            <a:avLst/>
          </a:prstGeom>
          <a:solidFill>
            <a:schemeClr val="accent1"/>
          </a:solidFill>
        </p:spPr>
        <p:txBody>
          <a:bodyPr vert="eaVert" wrap="square" rtlCol="0" anchor="ctr" anchorCtr="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行動計画</a:t>
            </a:r>
          </a:p>
        </p:txBody>
      </p:sp>
      <p:sp>
        <p:nvSpPr>
          <p:cNvPr id="39" name="コンテンツ プレースホルダー 5">
            <a:extLst>
              <a:ext uri="{FF2B5EF4-FFF2-40B4-BE49-F238E27FC236}">
                <a16:creationId xmlns:a16="http://schemas.microsoft.com/office/drawing/2014/main" id="{A7BA04D3-9BF2-9704-8A7F-59B2362F0BCB}"/>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45" name="図 44">
            <a:extLst>
              <a:ext uri="{FF2B5EF4-FFF2-40B4-BE49-F238E27FC236}">
                <a16:creationId xmlns:a16="http://schemas.microsoft.com/office/drawing/2014/main" id="{05305A91-4F10-31F1-0B12-DD26152690DF}"/>
              </a:ext>
            </a:extLst>
          </p:cNvPr>
          <p:cNvPicPr>
            <a:picLocks noChangeAspect="1"/>
          </p:cNvPicPr>
          <p:nvPr/>
        </p:nvPicPr>
        <p:blipFill rotWithShape="1">
          <a:blip r:embed="rId12"/>
          <a:srcRect l="44911" r="46459" b="5294"/>
          <a:stretch>
            <a:fillRect/>
          </a:stretch>
        </p:blipFill>
        <p:spPr>
          <a:xfrm>
            <a:off x="8586478" y="10682"/>
            <a:ext cx="244257" cy="225784"/>
          </a:xfrm>
          <a:prstGeom prst="rect">
            <a:avLst/>
          </a:prstGeom>
        </p:spPr>
      </p:pic>
      <p:sp>
        <p:nvSpPr>
          <p:cNvPr id="48" name="テキスト ボックス 47">
            <a:extLst>
              <a:ext uri="{FF2B5EF4-FFF2-40B4-BE49-F238E27FC236}">
                <a16:creationId xmlns:a16="http://schemas.microsoft.com/office/drawing/2014/main" id="{9DC1C521-6938-BC17-5418-FD7C12F501D6}"/>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graphicFrame>
        <p:nvGraphicFramePr>
          <p:cNvPr id="28" name="表 27">
            <a:extLst>
              <a:ext uri="{FF2B5EF4-FFF2-40B4-BE49-F238E27FC236}">
                <a16:creationId xmlns:a16="http://schemas.microsoft.com/office/drawing/2014/main" id="{CB28B266-E9CD-B8E8-E193-BFDCCD1D820D}"/>
              </a:ext>
            </a:extLst>
          </p:cNvPr>
          <p:cNvGraphicFramePr>
            <a:graphicFrameLocks noGrp="1"/>
          </p:cNvGraphicFramePr>
          <p:nvPr>
            <p:extLst>
              <p:ext uri="{D42A27DB-BD31-4B8C-83A1-F6EECF244321}">
                <p14:modId xmlns:p14="http://schemas.microsoft.com/office/powerpoint/2010/main" val="1037052688"/>
              </p:ext>
            </p:extLst>
          </p:nvPr>
        </p:nvGraphicFramePr>
        <p:xfrm>
          <a:off x="4602555" y="2040370"/>
          <a:ext cx="5170040" cy="1386319"/>
        </p:xfrm>
        <a:graphic>
          <a:graphicData uri="http://schemas.openxmlformats.org/drawingml/2006/table">
            <a:tbl>
              <a:tblPr/>
              <a:tblGrid>
                <a:gridCol w="1584000">
                  <a:extLst>
                    <a:ext uri="{9D8B030D-6E8A-4147-A177-3AD203B41FA5}">
                      <a16:colId xmlns:a16="http://schemas.microsoft.com/office/drawing/2014/main" val="40915506"/>
                    </a:ext>
                  </a:extLst>
                </a:gridCol>
                <a:gridCol w="717208">
                  <a:extLst>
                    <a:ext uri="{9D8B030D-6E8A-4147-A177-3AD203B41FA5}">
                      <a16:colId xmlns:a16="http://schemas.microsoft.com/office/drawing/2014/main" val="2287050316"/>
                    </a:ext>
                  </a:extLst>
                </a:gridCol>
                <a:gridCol w="717208">
                  <a:extLst>
                    <a:ext uri="{9D8B030D-6E8A-4147-A177-3AD203B41FA5}">
                      <a16:colId xmlns:a16="http://schemas.microsoft.com/office/drawing/2014/main" val="156611709"/>
                    </a:ext>
                  </a:extLst>
                </a:gridCol>
                <a:gridCol w="717208">
                  <a:extLst>
                    <a:ext uri="{9D8B030D-6E8A-4147-A177-3AD203B41FA5}">
                      <a16:colId xmlns:a16="http://schemas.microsoft.com/office/drawing/2014/main" val="2367266878"/>
                    </a:ext>
                  </a:extLst>
                </a:gridCol>
                <a:gridCol w="717208">
                  <a:extLst>
                    <a:ext uri="{9D8B030D-6E8A-4147-A177-3AD203B41FA5}">
                      <a16:colId xmlns:a16="http://schemas.microsoft.com/office/drawing/2014/main" val="730227253"/>
                    </a:ext>
                  </a:extLst>
                </a:gridCol>
                <a:gridCol w="717208">
                  <a:extLst>
                    <a:ext uri="{9D8B030D-6E8A-4147-A177-3AD203B41FA5}">
                      <a16:colId xmlns:a16="http://schemas.microsoft.com/office/drawing/2014/main" val="1818281490"/>
                    </a:ext>
                  </a:extLst>
                </a:gridCol>
              </a:tblGrid>
              <a:tr h="198319">
                <a:tc>
                  <a:txBody>
                    <a:bodyPr/>
                    <a:lstStyle/>
                    <a:p>
                      <a:pPr algn="ctr"/>
                      <a:r>
                        <a:rPr lang="ja-JP"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工事内容</a:t>
                      </a:r>
                      <a:endParaRPr lang="ja-JP" sz="10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2025</a:t>
                      </a:r>
                      <a:r>
                        <a:rPr lang="ja-JP"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0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2026</a:t>
                      </a:r>
                      <a:r>
                        <a:rPr lang="ja-JP"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0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sz="1000" b="1"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2027</a:t>
                      </a:r>
                      <a:r>
                        <a:rPr lang="ja-JP" sz="1000" b="1"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0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2028</a:t>
                      </a:r>
                      <a:r>
                        <a:rPr lang="ja-JP"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0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ja-JP"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以降</a:t>
                      </a:r>
                      <a:endParaRPr lang="ja-JP" sz="10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137915506"/>
                  </a:ext>
                </a:extLst>
              </a:tr>
              <a:tr h="1188000">
                <a:tc>
                  <a:txBody>
                    <a:bodyPr/>
                    <a:lstStyle/>
                    <a:p>
                      <a:pPr algn="just">
                        <a:lnSpc>
                          <a:spcPct val="100000"/>
                        </a:lnSpc>
                      </a:pPr>
                      <a:r>
                        <a:rPr lang="ja-JP" altLang="en-US"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トンネル</a:t>
                      </a:r>
                      <a:r>
                        <a:rPr lang="ja-JP"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設備更新</a:t>
                      </a:r>
                      <a:endParaRPr lang="ja-JP" sz="10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marL="66675" algn="just">
                        <a:lnSpc>
                          <a:spcPct val="100000"/>
                        </a:lnSpc>
                      </a:pPr>
                      <a:r>
                        <a:rPr lang="en-US" altLang="ja-JP"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監視制御設備</a:t>
                      </a:r>
                      <a:endParaRPr lang="ja-JP" sz="10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marL="66675" algn="just">
                        <a:lnSpc>
                          <a:spcPct val="100000"/>
                        </a:lnSpc>
                      </a:pPr>
                      <a:r>
                        <a:rPr lang="en-US" altLang="ja-JP"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火災検知器等防災設備</a:t>
                      </a:r>
                      <a:endParaRPr lang="en-US" altLang="ja-JP"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66675" algn="just">
                        <a:lnSpc>
                          <a:spcPct val="100000"/>
                        </a:lnSpc>
                      </a:pPr>
                      <a:r>
                        <a:rPr lang="ja-JP" altLang="en-US"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消防用無線設備</a:t>
                      </a:r>
                      <a:endParaRPr lang="en-US" altLang="ja-JP"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66675" algn="just">
                        <a:lnSpc>
                          <a:spcPct val="100000"/>
                        </a:lnSpc>
                      </a:pPr>
                      <a:r>
                        <a:rPr lang="ja-JP" altLang="en-US"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その他設備</a:t>
                      </a:r>
                      <a:endParaRPr lang="en-US" altLang="ja-JP"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pPr>
                      <a:r>
                        <a:rPr lang="ja-JP" altLang="en-US"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トンネル・橋梁点検</a:t>
                      </a:r>
                      <a:endParaRPr lang="en-US" altLang="ja-JP"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pPr>
                      <a:r>
                        <a:rPr lang="ja-JP" altLang="en-US" sz="10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舗装等補修</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endParaRPr lang="en-US" sz="8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endParaRPr lang="en-US" sz="12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2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sz="12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endParaRPr lang="en-US" sz="12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6750" indent="139700" algn="just"/>
                      <a:r>
                        <a:rPr lang="en-US" sz="12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sz="12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5414265"/>
                  </a:ext>
                </a:extLst>
              </a:tr>
            </a:tbl>
          </a:graphicData>
        </a:graphic>
      </p:graphicFrame>
      <p:graphicFrame>
        <p:nvGraphicFramePr>
          <p:cNvPr id="31" name="表 30">
            <a:extLst>
              <a:ext uri="{FF2B5EF4-FFF2-40B4-BE49-F238E27FC236}">
                <a16:creationId xmlns:a16="http://schemas.microsoft.com/office/drawing/2014/main" id="{75073E63-F358-1A1E-A7D2-9A9B556EEC09}"/>
              </a:ext>
            </a:extLst>
          </p:cNvPr>
          <p:cNvGraphicFramePr>
            <a:graphicFrameLocks noGrp="1"/>
          </p:cNvGraphicFramePr>
          <p:nvPr>
            <p:extLst>
              <p:ext uri="{D42A27DB-BD31-4B8C-83A1-F6EECF244321}">
                <p14:modId xmlns:p14="http://schemas.microsoft.com/office/powerpoint/2010/main" val="3839909145"/>
              </p:ext>
            </p:extLst>
          </p:nvPr>
        </p:nvGraphicFramePr>
        <p:xfrm>
          <a:off x="506811" y="2049257"/>
          <a:ext cx="3781694" cy="1302976"/>
        </p:xfrm>
        <a:graphic>
          <a:graphicData uri="http://schemas.openxmlformats.org/drawingml/2006/table">
            <a:tbl>
              <a:tblPr/>
              <a:tblGrid>
                <a:gridCol w="1264781">
                  <a:extLst>
                    <a:ext uri="{9D8B030D-6E8A-4147-A177-3AD203B41FA5}">
                      <a16:colId xmlns:a16="http://schemas.microsoft.com/office/drawing/2014/main" val="40915506"/>
                    </a:ext>
                  </a:extLst>
                </a:gridCol>
                <a:gridCol w="838971">
                  <a:extLst>
                    <a:ext uri="{9D8B030D-6E8A-4147-A177-3AD203B41FA5}">
                      <a16:colId xmlns:a16="http://schemas.microsoft.com/office/drawing/2014/main" val="2287050316"/>
                    </a:ext>
                  </a:extLst>
                </a:gridCol>
                <a:gridCol w="838971">
                  <a:extLst>
                    <a:ext uri="{9D8B030D-6E8A-4147-A177-3AD203B41FA5}">
                      <a16:colId xmlns:a16="http://schemas.microsoft.com/office/drawing/2014/main" val="447374081"/>
                    </a:ext>
                  </a:extLst>
                </a:gridCol>
                <a:gridCol w="838971">
                  <a:extLst>
                    <a:ext uri="{9D8B030D-6E8A-4147-A177-3AD203B41FA5}">
                      <a16:colId xmlns:a16="http://schemas.microsoft.com/office/drawing/2014/main" val="156611709"/>
                    </a:ext>
                  </a:extLst>
                </a:gridCol>
              </a:tblGrid>
              <a:tr h="363640">
                <a:tc>
                  <a:txBody>
                    <a:bodyPr/>
                    <a:lstStyle/>
                    <a:p>
                      <a:pPr algn="ctr"/>
                      <a:r>
                        <a:rPr lang="ja-JP"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工事内容</a:t>
                      </a:r>
                      <a:endParaRPr lang="ja-JP" sz="10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2024</a:t>
                      </a:r>
                      <a:r>
                        <a:rPr lang="ja-JP"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0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altLang="ja-JP" sz="10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2025</a:t>
                      </a:r>
                      <a:r>
                        <a:rPr lang="ja-JP" altLang="en-US" sz="10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年度</a:t>
                      </a:r>
                      <a:endParaRPr lang="ja-JP" sz="10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en-US"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2026</a:t>
                      </a:r>
                      <a:r>
                        <a:rPr lang="ja-JP" sz="10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0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137915506"/>
                  </a:ext>
                </a:extLst>
              </a:tr>
              <a:tr h="939336">
                <a:tc>
                  <a:txBody>
                    <a:bodyPr/>
                    <a:lstStyle/>
                    <a:p>
                      <a:pPr algn="just">
                        <a:lnSpc>
                          <a:spcPct val="100000"/>
                        </a:lnSpc>
                      </a:pPr>
                      <a:r>
                        <a:rPr lang="ja-JP" altLang="en-US" sz="10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橋梁</a:t>
                      </a:r>
                      <a:r>
                        <a:rPr lang="ja-JP" sz="10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耐震</a:t>
                      </a:r>
                      <a:r>
                        <a:rPr lang="ja-JP" altLang="en-US" sz="10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補強</a:t>
                      </a:r>
                      <a:endParaRPr lang="en-US" altLang="ja-JP" sz="10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pPr>
                      <a:endParaRPr lang="ja-JP" sz="1000" b="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algn="just">
                        <a:lnSpc>
                          <a:spcPct val="100000"/>
                        </a:lnSpc>
                      </a:pPr>
                      <a:r>
                        <a:rPr lang="ja-JP" sz="10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橋梁補修</a:t>
                      </a:r>
                      <a:r>
                        <a:rPr lang="ja-JP" altLang="en-US" sz="10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等</a:t>
                      </a:r>
                      <a:endParaRPr lang="ja-JP" sz="1000" b="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endParaRPr lang="en-US" sz="12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endParaRPr lang="en-US" sz="12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endParaRPr lang="en-US" sz="12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0160205"/>
                  </a:ext>
                </a:extLst>
              </a:tr>
            </a:tbl>
          </a:graphicData>
        </a:graphic>
      </p:graphicFrame>
      <p:sp>
        <p:nvSpPr>
          <p:cNvPr id="33" name="AutoShape 3">
            <a:extLst>
              <a:ext uri="{FF2B5EF4-FFF2-40B4-BE49-F238E27FC236}">
                <a16:creationId xmlns:a16="http://schemas.microsoft.com/office/drawing/2014/main" id="{CFDF069D-3D6D-7F87-23FD-A5C4AC421E73}"/>
              </a:ext>
            </a:extLst>
          </p:cNvPr>
          <p:cNvSpPr>
            <a:spLocks noChangeArrowheads="1"/>
          </p:cNvSpPr>
          <p:nvPr/>
        </p:nvSpPr>
        <p:spPr bwMode="auto">
          <a:xfrm>
            <a:off x="1771334" y="2665406"/>
            <a:ext cx="2182011" cy="144000"/>
          </a:xfrm>
          <a:prstGeom prst="rightArrow">
            <a:avLst>
              <a:gd name="adj1" fmla="val 62537"/>
              <a:gd name="adj2" fmla="val 66229"/>
            </a:avLst>
          </a:prstGeom>
          <a:solidFill>
            <a:srgbClr val="FF000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49" name="正方形/長方形 48">
            <a:extLst>
              <a:ext uri="{FF2B5EF4-FFF2-40B4-BE49-F238E27FC236}">
                <a16:creationId xmlns:a16="http://schemas.microsoft.com/office/drawing/2014/main" id="{FEC4E659-21B1-401F-DE66-1356E437D70C}"/>
              </a:ext>
            </a:extLst>
          </p:cNvPr>
          <p:cNvSpPr/>
          <p:nvPr/>
        </p:nvSpPr>
        <p:spPr>
          <a:xfrm>
            <a:off x="119022" y="1816707"/>
            <a:ext cx="3962400" cy="207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本計画期間内に実施する主な工事等</a:t>
            </a: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p>
        </p:txBody>
      </p:sp>
      <p:sp>
        <p:nvSpPr>
          <p:cNvPr id="50" name="正方形/長方形 49">
            <a:extLst>
              <a:ext uri="{FF2B5EF4-FFF2-40B4-BE49-F238E27FC236}">
                <a16:creationId xmlns:a16="http://schemas.microsoft.com/office/drawing/2014/main" id="{0B116646-E0FE-5984-DE75-971673394E77}"/>
              </a:ext>
            </a:extLst>
          </p:cNvPr>
          <p:cNvSpPr/>
          <p:nvPr/>
        </p:nvSpPr>
        <p:spPr>
          <a:xfrm>
            <a:off x="4602555" y="1813416"/>
            <a:ext cx="3962400" cy="20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本計画期間内に実施する主な工事等</a:t>
            </a: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p>
        </p:txBody>
      </p:sp>
      <p:sp>
        <p:nvSpPr>
          <p:cNvPr id="46" name="AutoShape 3">
            <a:extLst>
              <a:ext uri="{FF2B5EF4-FFF2-40B4-BE49-F238E27FC236}">
                <a16:creationId xmlns:a16="http://schemas.microsoft.com/office/drawing/2014/main" id="{ECA4843B-549F-D037-AA76-690ED6A08D00}"/>
              </a:ext>
            </a:extLst>
          </p:cNvPr>
          <p:cNvSpPr>
            <a:spLocks noChangeArrowheads="1"/>
          </p:cNvSpPr>
          <p:nvPr/>
        </p:nvSpPr>
        <p:spPr bwMode="auto">
          <a:xfrm>
            <a:off x="3444469" y="2990150"/>
            <a:ext cx="582132" cy="144000"/>
          </a:xfrm>
          <a:prstGeom prst="rightArrow">
            <a:avLst>
              <a:gd name="adj1" fmla="val 62537"/>
              <a:gd name="adj2" fmla="val 66229"/>
            </a:avLst>
          </a:prstGeom>
          <a:solidFill>
            <a:srgbClr val="FF000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47" name="AutoShape 3">
            <a:extLst>
              <a:ext uri="{FF2B5EF4-FFF2-40B4-BE49-F238E27FC236}">
                <a16:creationId xmlns:a16="http://schemas.microsoft.com/office/drawing/2014/main" id="{82B250DD-A9D5-99FD-D67F-BE9BB462D2E6}"/>
              </a:ext>
            </a:extLst>
          </p:cNvPr>
          <p:cNvSpPr>
            <a:spLocks noChangeArrowheads="1"/>
          </p:cNvSpPr>
          <p:nvPr/>
        </p:nvSpPr>
        <p:spPr bwMode="auto">
          <a:xfrm>
            <a:off x="7626958" y="3080930"/>
            <a:ext cx="716400" cy="144000"/>
          </a:xfrm>
          <a:prstGeom prst="rightArrow">
            <a:avLst>
              <a:gd name="adj1" fmla="val 62537"/>
              <a:gd name="adj2" fmla="val 66229"/>
            </a:avLst>
          </a:prstGeom>
          <a:solidFill>
            <a:srgbClr val="FF000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52" name="AutoShape 3">
            <a:extLst>
              <a:ext uri="{FF2B5EF4-FFF2-40B4-BE49-F238E27FC236}">
                <a16:creationId xmlns:a16="http://schemas.microsoft.com/office/drawing/2014/main" id="{79339E71-823D-2309-7500-44A1E7D8BA11}"/>
              </a:ext>
            </a:extLst>
          </p:cNvPr>
          <p:cNvSpPr>
            <a:spLocks noChangeArrowheads="1"/>
          </p:cNvSpPr>
          <p:nvPr/>
        </p:nvSpPr>
        <p:spPr bwMode="auto">
          <a:xfrm>
            <a:off x="6190537" y="3235013"/>
            <a:ext cx="3582000" cy="144000"/>
          </a:xfrm>
          <a:prstGeom prst="rightArrow">
            <a:avLst>
              <a:gd name="adj1" fmla="val 62537"/>
              <a:gd name="adj2" fmla="val 66229"/>
            </a:avLst>
          </a:prstGeom>
          <a:solidFill>
            <a:srgbClr val="FF000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53" name="AutoShape 3">
            <a:extLst>
              <a:ext uri="{FF2B5EF4-FFF2-40B4-BE49-F238E27FC236}">
                <a16:creationId xmlns:a16="http://schemas.microsoft.com/office/drawing/2014/main" id="{97DB116D-4602-7803-0546-CB7B196F6149}"/>
              </a:ext>
            </a:extLst>
          </p:cNvPr>
          <p:cNvSpPr>
            <a:spLocks noChangeArrowheads="1"/>
          </p:cNvSpPr>
          <p:nvPr/>
        </p:nvSpPr>
        <p:spPr bwMode="auto">
          <a:xfrm>
            <a:off x="6184256" y="2464594"/>
            <a:ext cx="1432800" cy="144000"/>
          </a:xfrm>
          <a:prstGeom prst="rightArrow">
            <a:avLst>
              <a:gd name="adj1" fmla="val 62537"/>
              <a:gd name="adj2" fmla="val 66229"/>
            </a:avLst>
          </a:prstGeom>
          <a:solidFill>
            <a:srgbClr val="FF000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54" name="AutoShape 3">
            <a:extLst>
              <a:ext uri="{FF2B5EF4-FFF2-40B4-BE49-F238E27FC236}">
                <a16:creationId xmlns:a16="http://schemas.microsoft.com/office/drawing/2014/main" id="{7DC6AD50-4203-C8E6-C682-5E62C37A4D65}"/>
              </a:ext>
            </a:extLst>
          </p:cNvPr>
          <p:cNvSpPr>
            <a:spLocks noChangeArrowheads="1"/>
          </p:cNvSpPr>
          <p:nvPr/>
        </p:nvSpPr>
        <p:spPr bwMode="auto">
          <a:xfrm>
            <a:off x="6184256" y="2618678"/>
            <a:ext cx="1432800" cy="144000"/>
          </a:xfrm>
          <a:prstGeom prst="rightArrow">
            <a:avLst>
              <a:gd name="adj1" fmla="val 62537"/>
              <a:gd name="adj2" fmla="val 66229"/>
            </a:avLst>
          </a:prstGeom>
          <a:solidFill>
            <a:srgbClr val="FF000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55" name="AutoShape 3">
            <a:extLst>
              <a:ext uri="{FF2B5EF4-FFF2-40B4-BE49-F238E27FC236}">
                <a16:creationId xmlns:a16="http://schemas.microsoft.com/office/drawing/2014/main" id="{840BC33A-FC4A-C3E6-B0FF-682EAC6BB4C2}"/>
              </a:ext>
            </a:extLst>
          </p:cNvPr>
          <p:cNvSpPr>
            <a:spLocks noChangeArrowheads="1"/>
          </p:cNvSpPr>
          <p:nvPr/>
        </p:nvSpPr>
        <p:spPr bwMode="auto">
          <a:xfrm>
            <a:off x="6909026" y="2772762"/>
            <a:ext cx="1432800" cy="144000"/>
          </a:xfrm>
          <a:prstGeom prst="rightArrow">
            <a:avLst>
              <a:gd name="adj1" fmla="val 62537"/>
              <a:gd name="adj2" fmla="val 66229"/>
            </a:avLst>
          </a:prstGeom>
          <a:solidFill>
            <a:srgbClr val="FF000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56" name="AutoShape 3">
            <a:extLst>
              <a:ext uri="{FF2B5EF4-FFF2-40B4-BE49-F238E27FC236}">
                <a16:creationId xmlns:a16="http://schemas.microsoft.com/office/drawing/2014/main" id="{F91B32E9-1030-ACD4-1CC6-2F7BDAD27D3E}"/>
              </a:ext>
            </a:extLst>
          </p:cNvPr>
          <p:cNvSpPr>
            <a:spLocks noChangeArrowheads="1"/>
          </p:cNvSpPr>
          <p:nvPr/>
        </p:nvSpPr>
        <p:spPr bwMode="auto">
          <a:xfrm>
            <a:off x="6909026" y="2926846"/>
            <a:ext cx="2865600" cy="144000"/>
          </a:xfrm>
          <a:prstGeom prst="rightArrow">
            <a:avLst>
              <a:gd name="adj1" fmla="val 62537"/>
              <a:gd name="adj2" fmla="val 66229"/>
            </a:avLst>
          </a:prstGeom>
          <a:solidFill>
            <a:srgbClr val="FF000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57" name="四角形: 角を丸くする 56">
            <a:extLst>
              <a:ext uri="{FF2B5EF4-FFF2-40B4-BE49-F238E27FC236}">
                <a16:creationId xmlns:a16="http://schemas.microsoft.com/office/drawing/2014/main" id="{0A003030-7A89-4122-69B8-027D9A68F22B}"/>
              </a:ext>
            </a:extLst>
          </p:cNvPr>
          <p:cNvSpPr/>
          <p:nvPr/>
        </p:nvSpPr>
        <p:spPr>
          <a:xfrm>
            <a:off x="6902687" y="2039918"/>
            <a:ext cx="2157565" cy="1386318"/>
          </a:xfrm>
          <a:prstGeom prst="roundRect">
            <a:avLst>
              <a:gd name="adj" fmla="val 1957"/>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四角形: 角を丸くする 58">
            <a:extLst>
              <a:ext uri="{FF2B5EF4-FFF2-40B4-BE49-F238E27FC236}">
                <a16:creationId xmlns:a16="http://schemas.microsoft.com/office/drawing/2014/main" id="{39B4F264-FC77-1942-D715-5D41D4CD20C6}"/>
              </a:ext>
            </a:extLst>
          </p:cNvPr>
          <p:cNvSpPr/>
          <p:nvPr/>
        </p:nvSpPr>
        <p:spPr>
          <a:xfrm>
            <a:off x="3444949" y="2049258"/>
            <a:ext cx="843556" cy="1284682"/>
          </a:xfrm>
          <a:prstGeom prst="roundRect">
            <a:avLst>
              <a:gd name="adj" fmla="val 1957"/>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0" name="図 59">
            <a:extLst>
              <a:ext uri="{FF2B5EF4-FFF2-40B4-BE49-F238E27FC236}">
                <a16:creationId xmlns:a16="http://schemas.microsoft.com/office/drawing/2014/main" id="{9005FA66-6DF9-89CE-C575-608BE2E47F1D}"/>
              </a:ext>
            </a:extLst>
          </p:cNvPr>
          <p:cNvPicPr>
            <a:picLocks/>
          </p:cNvPicPr>
          <p:nvPr/>
        </p:nvPicPr>
        <p:blipFill>
          <a:blip r:embed="rId13"/>
          <a:stretch>
            <a:fillRect/>
          </a:stretch>
        </p:blipFill>
        <p:spPr>
          <a:xfrm>
            <a:off x="6634863" y="3505931"/>
            <a:ext cx="1134000" cy="756000"/>
          </a:xfrm>
          <a:prstGeom prst="rect">
            <a:avLst/>
          </a:prstGeom>
        </p:spPr>
      </p:pic>
      <p:sp>
        <p:nvSpPr>
          <p:cNvPr id="61" name="タイトル 4">
            <a:extLst>
              <a:ext uri="{FF2B5EF4-FFF2-40B4-BE49-F238E27FC236}">
                <a16:creationId xmlns:a16="http://schemas.microsoft.com/office/drawing/2014/main" id="{45EBBDBA-E200-F79C-A5F2-1D696695E637}"/>
              </a:ext>
            </a:extLst>
          </p:cNvPr>
          <p:cNvSpPr txBox="1">
            <a:spLocks/>
          </p:cNvSpPr>
          <p:nvPr/>
        </p:nvSpPr>
        <p:spPr>
          <a:xfrm>
            <a:off x="6626084" y="4265527"/>
            <a:ext cx="1122982" cy="23760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橋梁点検</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63" name="タイトル 4">
            <a:extLst>
              <a:ext uri="{FF2B5EF4-FFF2-40B4-BE49-F238E27FC236}">
                <a16:creationId xmlns:a16="http://schemas.microsoft.com/office/drawing/2014/main" id="{7A118975-B219-9026-6BE2-E8540CF5C9BA}"/>
              </a:ext>
            </a:extLst>
          </p:cNvPr>
          <p:cNvSpPr txBox="1">
            <a:spLocks/>
          </p:cNvSpPr>
          <p:nvPr/>
        </p:nvSpPr>
        <p:spPr>
          <a:xfrm>
            <a:off x="2438645" y="4246252"/>
            <a:ext cx="1133995" cy="24957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橋梁補修</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例</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64" name="図 63">
            <a:extLst>
              <a:ext uri="{FF2B5EF4-FFF2-40B4-BE49-F238E27FC236}">
                <a16:creationId xmlns:a16="http://schemas.microsoft.com/office/drawing/2014/main" id="{D00AC8C2-2975-7989-3322-363A9310B85E}"/>
              </a:ext>
            </a:extLst>
          </p:cNvPr>
          <p:cNvPicPr>
            <a:picLocks/>
          </p:cNvPicPr>
          <p:nvPr/>
        </p:nvPicPr>
        <p:blipFill>
          <a:blip r:embed="rId14"/>
          <a:srcRect l="12122" b="19570"/>
          <a:stretch>
            <a:fillRect/>
          </a:stretch>
        </p:blipFill>
        <p:spPr>
          <a:xfrm>
            <a:off x="2461044" y="3496666"/>
            <a:ext cx="1134000" cy="756000"/>
          </a:xfrm>
          <a:prstGeom prst="rect">
            <a:avLst/>
          </a:prstGeom>
        </p:spPr>
      </p:pic>
      <p:pic>
        <p:nvPicPr>
          <p:cNvPr id="44" name="Picture 30" descr="DSC_0214">
            <a:extLst>
              <a:ext uri="{FF2B5EF4-FFF2-40B4-BE49-F238E27FC236}">
                <a16:creationId xmlns:a16="http://schemas.microsoft.com/office/drawing/2014/main" id="{F16FD865-E33A-900D-4210-00DB9D7F6C4D}"/>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a:xfrm>
            <a:off x="4911349" y="3505931"/>
            <a:ext cx="1134000" cy="756000"/>
          </a:xfrm>
          <a:prstGeom prst="rect">
            <a:avLst/>
          </a:prstGeom>
          <a:noFill/>
          <a:ln w="28575">
            <a:noFill/>
            <a:miter lim="800000"/>
            <a:headEnd/>
            <a:tailEnd/>
          </a:ln>
        </p:spPr>
      </p:pic>
      <p:pic>
        <p:nvPicPr>
          <p:cNvPr id="1026" name="Picture 2">
            <a:extLst>
              <a:ext uri="{FF2B5EF4-FFF2-40B4-BE49-F238E27FC236}">
                <a16:creationId xmlns:a16="http://schemas.microsoft.com/office/drawing/2014/main" id="{8E65F7E4-D85A-D64D-606A-B3D397BC72C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13088" y="47076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descr="壁に掛けられた看板&#10;&#10;AI 生成コンテンツは誤りを含む可能性があります。">
            <a:extLst>
              <a:ext uri="{FF2B5EF4-FFF2-40B4-BE49-F238E27FC236}">
                <a16:creationId xmlns:a16="http://schemas.microsoft.com/office/drawing/2014/main" id="{DFF6D59F-C73A-76FF-91DD-2F91CFD49471}"/>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924436" y="3381894"/>
            <a:ext cx="1134000" cy="893291"/>
          </a:xfrm>
          <a:prstGeom prst="rect">
            <a:avLst/>
          </a:prstGeom>
        </p:spPr>
      </p:pic>
    </p:spTree>
    <p:extLst>
      <p:ext uri="{BB962C8B-B14F-4D97-AF65-F5344CB8AC3E}">
        <p14:creationId xmlns:p14="http://schemas.microsoft.com/office/powerpoint/2010/main" val="2280394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AC98F-76A6-6C00-7E4A-DB7305ED871C}"/>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28E9E49A-4254-91C7-86D0-1941B9139CFD}"/>
              </a:ext>
            </a:extLst>
          </p:cNvPr>
          <p:cNvSpPr/>
          <p:nvPr/>
        </p:nvSpPr>
        <p:spPr>
          <a:xfrm>
            <a:off x="374806" y="301185"/>
            <a:ext cx="9503652" cy="846000"/>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4">
            <a:extLst>
              <a:ext uri="{FF2B5EF4-FFF2-40B4-BE49-F238E27FC236}">
                <a16:creationId xmlns:a16="http://schemas.microsoft.com/office/drawing/2014/main" id="{2024E733-DA4E-FD90-9468-CCDFD8941E36}"/>
              </a:ext>
            </a:extLst>
          </p:cNvPr>
          <p:cNvSpPr txBox="1">
            <a:spLocks/>
          </p:cNvSpPr>
          <p:nvPr/>
        </p:nvSpPr>
        <p:spPr>
          <a:xfrm>
            <a:off x="-2" y="0"/>
            <a:ext cx="526266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基本方針１．道路の安全・安心・快適性の確保</a:t>
            </a:r>
          </a:p>
        </p:txBody>
      </p:sp>
      <p:sp>
        <p:nvSpPr>
          <p:cNvPr id="3" name="タイトル 4">
            <a:extLst>
              <a:ext uri="{FF2B5EF4-FFF2-40B4-BE49-F238E27FC236}">
                <a16:creationId xmlns:a16="http://schemas.microsoft.com/office/drawing/2014/main" id="{B96A4926-420B-0833-AB51-07DC2F172223}"/>
              </a:ext>
            </a:extLst>
          </p:cNvPr>
          <p:cNvSpPr txBox="1">
            <a:spLocks/>
          </p:cNvSpPr>
          <p:nvPr/>
        </p:nvSpPr>
        <p:spPr>
          <a:xfrm>
            <a:off x="374806" y="317321"/>
            <a:ext cx="5982511"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algn="l">
              <a:lnSpc>
                <a:spcPct val="100000"/>
              </a:lnSpc>
              <a:spcBef>
                <a:spcPts val="0"/>
              </a:spcBef>
              <a:defRPr/>
            </a:pPr>
            <a:r>
              <a:rPr lang="ja-JP" altLang="en-US" sz="1600" dirty="0">
                <a:solidFill>
                  <a:schemeClr val="dk1"/>
                </a:solidFill>
                <a:latin typeface="BIZ UDゴシック" panose="020B0400000000000000" pitchFamily="49" charset="-128"/>
                <a:ea typeface="BIZ UDゴシック" panose="020B0400000000000000" pitchFamily="49" charset="-128"/>
              </a:rPr>
              <a:t>②．</a:t>
            </a:r>
            <a:r>
              <a:rPr lang="ja-JP" altLang="en-US" sz="1600" dirty="0">
                <a:latin typeface="BIZ UDゴシック" panose="020B0400000000000000" pitchFamily="49" charset="-128"/>
                <a:ea typeface="BIZ UDゴシック" panose="020B0400000000000000" pitchFamily="49" charset="-128"/>
              </a:rPr>
              <a:t>お客様が快適にご利用できる</a:t>
            </a:r>
            <a:r>
              <a:rPr lang="ja-JP" altLang="en-US" sz="1600" dirty="0">
                <a:solidFill>
                  <a:schemeClr val="dk1"/>
                </a:solidFill>
                <a:latin typeface="BIZ UDゴシック" panose="020B0400000000000000" pitchFamily="49" charset="-128"/>
                <a:ea typeface="BIZ UDゴシック" panose="020B0400000000000000" pitchFamily="49" charset="-128"/>
              </a:rPr>
              <a:t>道路サービスの提供</a:t>
            </a:r>
            <a:endParaRPr lang="ja-JP" altLang="ja-JP" sz="1600" dirty="0">
              <a:solidFill>
                <a:schemeClr val="dk1"/>
              </a:solidFill>
              <a:latin typeface="BIZ UDゴシック" panose="020B0400000000000000" pitchFamily="49" charset="-128"/>
              <a:ea typeface="BIZ UDゴシック" panose="020B0400000000000000" pitchFamily="49" charset="-128"/>
            </a:endParaRPr>
          </a:p>
        </p:txBody>
      </p:sp>
      <p:sp>
        <p:nvSpPr>
          <p:cNvPr id="5" name="スライド番号プレースホルダー 3">
            <a:extLst>
              <a:ext uri="{FF2B5EF4-FFF2-40B4-BE49-F238E27FC236}">
                <a16:creationId xmlns:a16="http://schemas.microsoft.com/office/drawing/2014/main" id="{F6782082-3046-C1D3-B451-64BD52BD91DB}"/>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9</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14" name="タイトル 4">
            <a:extLst>
              <a:ext uri="{FF2B5EF4-FFF2-40B4-BE49-F238E27FC236}">
                <a16:creationId xmlns:a16="http://schemas.microsoft.com/office/drawing/2014/main" id="{6825858E-0E33-1B1B-4520-1A6821D91E4D}"/>
              </a:ext>
            </a:extLst>
          </p:cNvPr>
          <p:cNvSpPr txBox="1">
            <a:spLocks/>
          </p:cNvSpPr>
          <p:nvPr/>
        </p:nvSpPr>
        <p:spPr>
          <a:xfrm>
            <a:off x="313921" y="3809824"/>
            <a:ext cx="2700001" cy="16352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渋滞情報の即時発信</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鳥飼・箕面</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1" name="タイトル 4">
            <a:extLst>
              <a:ext uri="{FF2B5EF4-FFF2-40B4-BE49-F238E27FC236}">
                <a16:creationId xmlns:a16="http://schemas.microsoft.com/office/drawing/2014/main" id="{61C3B209-76E0-46E2-D25C-F1D9C047EB49}"/>
              </a:ext>
            </a:extLst>
          </p:cNvPr>
          <p:cNvSpPr txBox="1">
            <a:spLocks/>
          </p:cNvSpPr>
          <p:nvPr/>
        </p:nvSpPr>
        <p:spPr>
          <a:xfrm>
            <a:off x="3660789" y="4145757"/>
            <a:ext cx="2699999" cy="196321"/>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案内標識の充実</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鳥飼・箕面</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4" name="図 3" descr="アイコン が含まれている画像&#10;&#10;自動的に生成された説明">
            <a:extLst>
              <a:ext uri="{FF2B5EF4-FFF2-40B4-BE49-F238E27FC236}">
                <a16:creationId xmlns:a16="http://schemas.microsoft.com/office/drawing/2014/main" id="{3AB2E9FC-4472-BA5F-B113-AFC382F3BA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527" y="446248"/>
            <a:ext cx="540000" cy="540000"/>
          </a:xfrm>
          <a:prstGeom prst="rect">
            <a:avLst/>
          </a:prstGeom>
        </p:spPr>
      </p:pic>
      <p:pic>
        <p:nvPicPr>
          <p:cNvPr id="8" name="図 7">
            <a:extLst>
              <a:ext uri="{FF2B5EF4-FFF2-40B4-BE49-F238E27FC236}">
                <a16:creationId xmlns:a16="http://schemas.microsoft.com/office/drawing/2014/main" id="{F86D9438-A074-4538-53FD-F598F5A45A6B}"/>
              </a:ext>
            </a:extLst>
          </p:cNvPr>
          <p:cNvPicPr>
            <a:picLocks noChangeAspect="1"/>
          </p:cNvPicPr>
          <p:nvPr/>
        </p:nvPicPr>
        <p:blipFill>
          <a:blip r:embed="rId3"/>
          <a:stretch>
            <a:fillRect/>
          </a:stretch>
        </p:blipFill>
        <p:spPr>
          <a:xfrm>
            <a:off x="9204254" y="452104"/>
            <a:ext cx="540000" cy="540000"/>
          </a:xfrm>
          <a:prstGeom prst="rect">
            <a:avLst/>
          </a:prstGeom>
        </p:spPr>
      </p:pic>
      <p:sp>
        <p:nvSpPr>
          <p:cNvPr id="23" name="テキスト ボックス 22">
            <a:extLst>
              <a:ext uri="{FF2B5EF4-FFF2-40B4-BE49-F238E27FC236}">
                <a16:creationId xmlns:a16="http://schemas.microsoft.com/office/drawing/2014/main" id="{BEF33A89-5268-DB97-CAC3-DC456174BC64}"/>
              </a:ext>
            </a:extLst>
          </p:cNvPr>
          <p:cNvSpPr txBox="1"/>
          <p:nvPr/>
        </p:nvSpPr>
        <p:spPr>
          <a:xfrm>
            <a:off x="387542" y="675733"/>
            <a:ext cx="8023792" cy="523220"/>
          </a:xfrm>
          <a:prstGeom prst="rect">
            <a:avLst/>
          </a:prstGeom>
          <a:noFill/>
        </p:spPr>
        <p:txBody>
          <a:bodyPr wrap="square">
            <a:spAutoFit/>
          </a:bodyPr>
          <a:lstStyle/>
          <a:p>
            <a:r>
              <a:rPr lang="ja-JP" altLang="en-US" sz="16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適切な交通情報の発信や照明のＬＥＤ化による視認性の向上などによる質の高い道路サービスの提供に取り組みます。</a:t>
            </a:r>
            <a:endParaRPr lang="ja-JP" altLang="en-US" sz="1600" dirty="0">
              <a:latin typeface="BIZ UDゴシック" panose="020B0400000000000000" pitchFamily="49" charset="-128"/>
              <a:ea typeface="BIZ UDゴシック" panose="020B0400000000000000" pitchFamily="49" charset="-128"/>
            </a:endParaRPr>
          </a:p>
        </p:txBody>
      </p:sp>
      <p:sp>
        <p:nvSpPr>
          <p:cNvPr id="25" name="タイトル 4">
            <a:extLst>
              <a:ext uri="{FF2B5EF4-FFF2-40B4-BE49-F238E27FC236}">
                <a16:creationId xmlns:a16="http://schemas.microsoft.com/office/drawing/2014/main" id="{6719FC9D-35A7-6E52-71D5-F10BE5FF3B87}"/>
              </a:ext>
            </a:extLst>
          </p:cNvPr>
          <p:cNvSpPr txBox="1">
            <a:spLocks/>
          </p:cNvSpPr>
          <p:nvPr/>
        </p:nvSpPr>
        <p:spPr>
          <a:xfrm>
            <a:off x="324817" y="6603983"/>
            <a:ext cx="2699999" cy="17676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夜間通行止め事前周知チラシ</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箕面</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6" name="タイトル 4">
            <a:extLst>
              <a:ext uri="{FF2B5EF4-FFF2-40B4-BE49-F238E27FC236}">
                <a16:creationId xmlns:a16="http://schemas.microsoft.com/office/drawing/2014/main" id="{9C22FCD1-A8D3-82ED-BEC3-87B84DA922AC}"/>
              </a:ext>
            </a:extLst>
          </p:cNvPr>
          <p:cNvSpPr txBox="1">
            <a:spLocks/>
          </p:cNvSpPr>
          <p:nvPr/>
        </p:nvSpPr>
        <p:spPr>
          <a:xfrm>
            <a:off x="6892079" y="6153967"/>
            <a:ext cx="2699998" cy="364256"/>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latin typeface="BIZ UDゴシック" panose="020B0400000000000000" pitchFamily="49" charset="-128"/>
                <a:ea typeface="BIZ UDゴシック" panose="020B0400000000000000" pitchFamily="49" charset="-128"/>
              </a:rPr>
              <a:t>料金収受員の接遇向上を目的とした</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定期研修の実施</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鳥飼・箕面</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en-US" sz="1200" dirty="0">
              <a:latin typeface="BIZ UDゴシック" panose="020B0400000000000000" pitchFamily="49" charset="-128"/>
              <a:ea typeface="BIZ UDゴシック" panose="020B0400000000000000" pitchFamily="49" charset="-128"/>
            </a:endParaRPr>
          </a:p>
        </p:txBody>
      </p:sp>
      <p:sp>
        <p:nvSpPr>
          <p:cNvPr id="30" name="タイトル 4">
            <a:extLst>
              <a:ext uri="{FF2B5EF4-FFF2-40B4-BE49-F238E27FC236}">
                <a16:creationId xmlns:a16="http://schemas.microsoft.com/office/drawing/2014/main" id="{DD62C35B-9273-541D-09C6-E0AA716A201D}"/>
              </a:ext>
            </a:extLst>
          </p:cNvPr>
          <p:cNvSpPr txBox="1">
            <a:spLocks/>
          </p:cNvSpPr>
          <p:nvPr/>
        </p:nvSpPr>
        <p:spPr>
          <a:xfrm>
            <a:off x="6892079" y="4155532"/>
            <a:ext cx="2699999" cy="17676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トンネル内の照明ＬＥＤ化</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箕面</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31" name="図 30" descr="シーン, 道路, 屋内, 空 が含まれている画像&#10;&#10;AI 生成コンテンツは誤りを含む可能性があります。">
            <a:extLst>
              <a:ext uri="{FF2B5EF4-FFF2-40B4-BE49-F238E27FC236}">
                <a16:creationId xmlns:a16="http://schemas.microsoft.com/office/drawing/2014/main" id="{513EDE8E-532E-7E28-DBA6-AE8FAD036701}"/>
              </a:ext>
            </a:extLst>
          </p:cNvPr>
          <p:cNvPicPr>
            <a:picLocks/>
          </p:cNvPicPr>
          <p:nvPr/>
        </p:nvPicPr>
        <p:blipFill>
          <a:blip r:embed="rId4" cstate="screen">
            <a:extLst>
              <a:ext uri="{BEBA8EAE-BF5A-486C-A8C5-ECC9F3942E4B}">
                <a14:imgProps xmlns:a14="http://schemas.microsoft.com/office/drawing/2010/main">
                  <a14:imgLayer r:embed="rId5">
                    <a14:imgEffect>
                      <a14:artisticGlowDiffused trans="10000" intensity="6"/>
                    </a14:imgEffect>
                  </a14:imgLayer>
                </a14:imgProps>
              </a:ext>
              <a:ext uri="{28A0092B-C50C-407E-A947-70E740481C1C}">
                <a14:useLocalDpi xmlns:a14="http://schemas.microsoft.com/office/drawing/2010/main"/>
              </a:ext>
            </a:extLst>
          </a:blip>
          <a:stretch>
            <a:fillRect/>
          </a:stretch>
        </p:blipFill>
        <p:spPr>
          <a:xfrm>
            <a:off x="6892079" y="2417757"/>
            <a:ext cx="2700000" cy="1728000"/>
          </a:xfrm>
          <a:prstGeom prst="rect">
            <a:avLst/>
          </a:prstGeom>
        </p:spPr>
      </p:pic>
      <p:pic>
        <p:nvPicPr>
          <p:cNvPr id="35" name="図 34">
            <a:extLst>
              <a:ext uri="{FF2B5EF4-FFF2-40B4-BE49-F238E27FC236}">
                <a16:creationId xmlns:a16="http://schemas.microsoft.com/office/drawing/2014/main" id="{05594A57-5872-5C01-0CA5-D6A8A6C72B72}"/>
              </a:ext>
            </a:extLst>
          </p:cNvPr>
          <p:cNvPicPr>
            <a:picLocks/>
          </p:cNvPicPr>
          <p:nvPr/>
        </p:nvPicPr>
        <p:blipFill>
          <a:blip r:embed="rId6" cstate="screen">
            <a:extLst>
              <a:ext uri="{28A0092B-C50C-407E-A947-70E740481C1C}">
                <a14:useLocalDpi xmlns:a14="http://schemas.microsoft.com/office/drawing/2010/main"/>
              </a:ext>
            </a:extLst>
          </a:blip>
          <a:srcRect/>
          <a:stretch>
            <a:fillRect/>
          </a:stretch>
        </p:blipFill>
        <p:spPr>
          <a:xfrm>
            <a:off x="3660788" y="2417757"/>
            <a:ext cx="2700000" cy="1728000"/>
          </a:xfrm>
          <a:prstGeom prst="rect">
            <a:avLst/>
          </a:prstGeom>
        </p:spPr>
      </p:pic>
      <p:sp>
        <p:nvSpPr>
          <p:cNvPr id="36" name="タイトル 4">
            <a:extLst>
              <a:ext uri="{FF2B5EF4-FFF2-40B4-BE49-F238E27FC236}">
                <a16:creationId xmlns:a16="http://schemas.microsoft.com/office/drawing/2014/main" id="{4E03A9DA-7522-91A5-8667-60015E6DEF71}"/>
              </a:ext>
            </a:extLst>
          </p:cNvPr>
          <p:cNvSpPr txBox="1">
            <a:spLocks/>
          </p:cNvSpPr>
          <p:nvPr/>
        </p:nvSpPr>
        <p:spPr>
          <a:xfrm>
            <a:off x="3660789" y="6166638"/>
            <a:ext cx="2699998" cy="30696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ＥＴＣＸ</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鳥飼</a:t>
            </a:r>
            <a:r>
              <a:rPr lang="en-US" altLang="ja-JP" sz="1200" dirty="0">
                <a:solidFill>
                  <a:schemeClr val="dk1"/>
                </a:solidFill>
                <a:latin typeface="BIZ UDゴシック" panose="020B0400000000000000" pitchFamily="49" charset="-128"/>
                <a:ea typeface="BIZ UDゴシック" panose="020B0400000000000000" pitchFamily="49" charset="-128"/>
              </a:rPr>
              <a:t>)</a:t>
            </a:r>
          </a:p>
          <a:p>
            <a:r>
              <a:rPr lang="ja-JP" altLang="en-US" sz="1200" dirty="0">
                <a:solidFill>
                  <a:schemeClr val="dk1"/>
                </a:solidFill>
                <a:latin typeface="BIZ UDゴシック" panose="020B0400000000000000" pitchFamily="49" charset="-128"/>
                <a:ea typeface="BIZ UDゴシック" panose="020B0400000000000000" pitchFamily="49" charset="-128"/>
              </a:rPr>
              <a:t>≪キャッシュレス・多頻度割引≫</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7" name="タイトル 4">
            <a:extLst>
              <a:ext uri="{FF2B5EF4-FFF2-40B4-BE49-F238E27FC236}">
                <a16:creationId xmlns:a16="http://schemas.microsoft.com/office/drawing/2014/main" id="{2CB2F6B3-2523-2B21-0958-24A6F1E2BBEF}"/>
              </a:ext>
            </a:extLst>
          </p:cNvPr>
          <p:cNvSpPr txBox="1">
            <a:spLocks/>
          </p:cNvSpPr>
          <p:nvPr/>
        </p:nvSpPr>
        <p:spPr>
          <a:xfrm>
            <a:off x="27542" y="1142075"/>
            <a:ext cx="2886194"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●お客様への情報発信</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sp>
        <p:nvSpPr>
          <p:cNvPr id="9" name="タイトル 4">
            <a:extLst>
              <a:ext uri="{FF2B5EF4-FFF2-40B4-BE49-F238E27FC236}">
                <a16:creationId xmlns:a16="http://schemas.microsoft.com/office/drawing/2014/main" id="{432D7A35-594D-83D1-7CB1-1E68787A1807}"/>
              </a:ext>
            </a:extLst>
          </p:cNvPr>
          <p:cNvSpPr txBox="1">
            <a:spLocks/>
          </p:cNvSpPr>
          <p:nvPr/>
        </p:nvSpPr>
        <p:spPr>
          <a:xfrm>
            <a:off x="80881" y="1532335"/>
            <a:ext cx="3111897" cy="584775"/>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200" dirty="0">
                <a:solidFill>
                  <a:schemeClr val="dk1"/>
                </a:solidFill>
                <a:latin typeface="BIZ UDゴシック" panose="020B0400000000000000" pitchFamily="49" charset="-128"/>
                <a:ea typeface="BIZ UDゴシック" panose="020B0400000000000000" pitchFamily="49" charset="-128"/>
              </a:rPr>
              <a:t>  ＳＮＳを</a:t>
            </a:r>
            <a:r>
              <a:rPr lang="ja-JP" altLang="ja-JP" sz="1200" dirty="0">
                <a:latin typeface="BIZ UDゴシック" panose="020B0400000000000000" pitchFamily="49" charset="-128"/>
                <a:ea typeface="BIZ UDゴシック" panose="020B0400000000000000" pitchFamily="49" charset="-128"/>
              </a:rPr>
              <a:t>活用した情報発信の充実</a:t>
            </a:r>
            <a:r>
              <a:rPr lang="ja-JP" altLang="en-US" sz="1200" dirty="0">
                <a:solidFill>
                  <a:schemeClr val="dk1"/>
                </a:solidFill>
                <a:latin typeface="BIZ UDゴシック" panose="020B0400000000000000" pitchFamily="49" charset="-128"/>
                <a:ea typeface="BIZ UDゴシック" panose="020B0400000000000000" pitchFamily="49" charset="-128"/>
              </a:rPr>
              <a:t>や通行止めに関する事前周知に、引き続き取り組みます。</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cxnSp>
        <p:nvCxnSpPr>
          <p:cNvPr id="10" name="直線コネクタ 9">
            <a:extLst>
              <a:ext uri="{FF2B5EF4-FFF2-40B4-BE49-F238E27FC236}">
                <a16:creationId xmlns:a16="http://schemas.microsoft.com/office/drawing/2014/main" id="{16190810-B08D-14C3-A244-B4557711829F}"/>
              </a:ext>
            </a:extLst>
          </p:cNvPr>
          <p:cNvCxnSpPr>
            <a:cxnSpLocks/>
          </p:cNvCxnSpPr>
          <p:nvPr/>
        </p:nvCxnSpPr>
        <p:spPr>
          <a:xfrm>
            <a:off x="3269945" y="1147185"/>
            <a:ext cx="0" cy="5681769"/>
          </a:xfrm>
          <a:prstGeom prst="line">
            <a:avLst/>
          </a:prstGeom>
        </p:spPr>
        <p:style>
          <a:lnRef idx="1">
            <a:schemeClr val="accent1"/>
          </a:lnRef>
          <a:fillRef idx="0">
            <a:schemeClr val="accent1"/>
          </a:fillRef>
          <a:effectRef idx="0">
            <a:schemeClr val="accent1"/>
          </a:effectRef>
          <a:fontRef idx="minor">
            <a:schemeClr val="tx1"/>
          </a:fontRef>
        </p:style>
      </p:cxnSp>
      <p:sp>
        <p:nvSpPr>
          <p:cNvPr id="17" name="タイトル 4">
            <a:extLst>
              <a:ext uri="{FF2B5EF4-FFF2-40B4-BE49-F238E27FC236}">
                <a16:creationId xmlns:a16="http://schemas.microsoft.com/office/drawing/2014/main" id="{45C17D02-E7F2-D8AA-D31F-A92C8DA1542D}"/>
              </a:ext>
            </a:extLst>
          </p:cNvPr>
          <p:cNvSpPr txBox="1">
            <a:spLocks/>
          </p:cNvSpPr>
          <p:nvPr/>
        </p:nvSpPr>
        <p:spPr>
          <a:xfrm>
            <a:off x="3269945" y="1147185"/>
            <a:ext cx="2886194"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●質の高い道路サービスの提供</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sp>
        <p:nvSpPr>
          <p:cNvPr id="18" name="タイトル 4">
            <a:extLst>
              <a:ext uri="{FF2B5EF4-FFF2-40B4-BE49-F238E27FC236}">
                <a16:creationId xmlns:a16="http://schemas.microsoft.com/office/drawing/2014/main" id="{7EDCE0FB-55C0-89DF-2952-719B302C132C}"/>
              </a:ext>
            </a:extLst>
          </p:cNvPr>
          <p:cNvSpPr txBox="1">
            <a:spLocks/>
          </p:cNvSpPr>
          <p:nvPr/>
        </p:nvSpPr>
        <p:spPr>
          <a:xfrm>
            <a:off x="3366061" y="1537223"/>
            <a:ext cx="6274713" cy="584775"/>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just"/>
            <a:r>
              <a:rPr lang="ja-JP" altLang="en-US" sz="1200" dirty="0">
                <a:latin typeface="BIZ UDゴシック" panose="020B0400000000000000" pitchFamily="49" charset="-128"/>
                <a:ea typeface="BIZ UDゴシック" panose="020B0400000000000000" pitchFamily="49" charset="-128"/>
              </a:rPr>
              <a:t>　案内標識の設置による安全性の向上や交通の円滑化、照明のＬＥＤ化による視認性の向上、料金収受員による丁寧で親切な対応を通じて、お客様に安心してご利用いただけるよう努めるとともに、各種割引にも引き続き取り組みます。</a:t>
            </a:r>
            <a:endParaRPr lang="ja-JP" altLang="ja-JP" sz="1200"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90AE4260-781C-E820-E325-BFB24E1DE1D7}"/>
              </a:ext>
            </a:extLst>
          </p:cNvPr>
          <p:cNvSpPr txBox="1"/>
          <p:nvPr/>
        </p:nvSpPr>
        <p:spPr>
          <a:xfrm>
            <a:off x="3553721" y="6546363"/>
            <a:ext cx="6053490" cy="200055"/>
          </a:xfrm>
          <a:prstGeom prst="rect">
            <a:avLst/>
          </a:prstGeom>
          <a:noFill/>
        </p:spPr>
        <p:txBody>
          <a:bodyPr wrap="square">
            <a:spAutoFit/>
          </a:bodyPr>
          <a:lstStyle/>
          <a:p>
            <a:r>
              <a:rPr lang="en-US" altLang="ja-JP" sz="700" dirty="0">
                <a:latin typeface="BIZ UDゴシック" panose="020B0400000000000000" pitchFamily="49" charset="-128"/>
                <a:ea typeface="BIZ UDゴシック" panose="020B0400000000000000" pitchFamily="49" charset="-128"/>
              </a:rPr>
              <a:t>『ETCX』:</a:t>
            </a:r>
            <a:r>
              <a:rPr lang="ja-JP" altLang="en-US" sz="700" dirty="0">
                <a:latin typeface="BIZ UDゴシック" panose="020B0400000000000000" pitchFamily="49" charset="-128"/>
                <a:ea typeface="BIZ UDゴシック" panose="020B0400000000000000" pitchFamily="49" charset="-128"/>
              </a:rPr>
              <a:t>低コスト導入可能な「</a:t>
            </a:r>
            <a:r>
              <a:rPr lang="en-US" altLang="ja-JP" sz="700" dirty="0">
                <a:latin typeface="BIZ UDゴシック" panose="020B0400000000000000" pitchFamily="49" charset="-128"/>
                <a:ea typeface="BIZ UDゴシック" panose="020B0400000000000000" pitchFamily="49" charset="-128"/>
              </a:rPr>
              <a:t>ETC </a:t>
            </a:r>
            <a:r>
              <a:rPr lang="ja-JP" altLang="en-US" sz="700" dirty="0">
                <a:latin typeface="BIZ UDゴシック" panose="020B0400000000000000" pitchFamily="49" charset="-128"/>
                <a:ea typeface="BIZ UDゴシック" panose="020B0400000000000000" pitchFamily="49" charset="-128"/>
              </a:rPr>
              <a:t>多目的利用サービス」の一環。「ネットワーク型 </a:t>
            </a:r>
            <a:r>
              <a:rPr lang="en-US" altLang="ja-JP" sz="700" dirty="0">
                <a:latin typeface="BIZ UDゴシック" panose="020B0400000000000000" pitchFamily="49" charset="-128"/>
                <a:ea typeface="BIZ UDゴシック" panose="020B0400000000000000" pitchFamily="49" charset="-128"/>
              </a:rPr>
              <a:t>ETC </a:t>
            </a:r>
            <a:r>
              <a:rPr lang="ja-JP" altLang="en-US" sz="700" dirty="0">
                <a:latin typeface="BIZ UDゴシック" panose="020B0400000000000000" pitchFamily="49" charset="-128"/>
                <a:ea typeface="BIZ UDゴシック" panose="020B0400000000000000" pitchFamily="49" charset="-128"/>
              </a:rPr>
              <a:t>技術」 を活用した新しいキャッシュレス決済サービス </a:t>
            </a:r>
          </a:p>
        </p:txBody>
      </p:sp>
      <p:sp>
        <p:nvSpPr>
          <p:cNvPr id="16" name="テキスト ボックス 15">
            <a:extLst>
              <a:ext uri="{FF2B5EF4-FFF2-40B4-BE49-F238E27FC236}">
                <a16:creationId xmlns:a16="http://schemas.microsoft.com/office/drawing/2014/main" id="{B1D7CE3E-B53C-DEA2-8247-05740F644928}"/>
              </a:ext>
            </a:extLst>
          </p:cNvPr>
          <p:cNvSpPr txBox="1"/>
          <p:nvPr/>
        </p:nvSpPr>
        <p:spPr>
          <a:xfrm>
            <a:off x="27542" y="300553"/>
            <a:ext cx="360000" cy="846632"/>
          </a:xfrm>
          <a:prstGeom prst="rect">
            <a:avLst/>
          </a:prstGeom>
          <a:solidFill>
            <a:schemeClr val="accent1"/>
          </a:solidFill>
        </p:spPr>
        <p:txBody>
          <a:bodyPr vert="eaVert" wrap="square" rtlCol="0" anchor="ctr" anchorCtr="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行動計画</a:t>
            </a:r>
          </a:p>
        </p:txBody>
      </p:sp>
      <p:sp>
        <p:nvSpPr>
          <p:cNvPr id="22" name="コンテンツ プレースホルダー 5">
            <a:extLst>
              <a:ext uri="{FF2B5EF4-FFF2-40B4-BE49-F238E27FC236}">
                <a16:creationId xmlns:a16="http://schemas.microsoft.com/office/drawing/2014/main" id="{67F95508-6F1C-8607-6CB9-3DDE39F774A1}"/>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28" name="図 27">
            <a:extLst>
              <a:ext uri="{FF2B5EF4-FFF2-40B4-BE49-F238E27FC236}">
                <a16:creationId xmlns:a16="http://schemas.microsoft.com/office/drawing/2014/main" id="{E22F0426-9AC1-0F0C-BB1B-6B6792ADD5A3}"/>
              </a:ext>
            </a:extLst>
          </p:cNvPr>
          <p:cNvPicPr>
            <a:picLocks noChangeAspect="1"/>
          </p:cNvPicPr>
          <p:nvPr/>
        </p:nvPicPr>
        <p:blipFill rotWithShape="1">
          <a:blip r:embed="rId7"/>
          <a:srcRect l="44911" r="46459" b="5294"/>
          <a:stretch>
            <a:fillRect/>
          </a:stretch>
        </p:blipFill>
        <p:spPr>
          <a:xfrm>
            <a:off x="8586478" y="10682"/>
            <a:ext cx="244257" cy="225784"/>
          </a:xfrm>
          <a:prstGeom prst="rect">
            <a:avLst/>
          </a:prstGeom>
        </p:spPr>
      </p:pic>
      <p:sp>
        <p:nvSpPr>
          <p:cNvPr id="29" name="テキスト ボックス 28">
            <a:extLst>
              <a:ext uri="{FF2B5EF4-FFF2-40B4-BE49-F238E27FC236}">
                <a16:creationId xmlns:a16="http://schemas.microsoft.com/office/drawing/2014/main" id="{C81F1ACF-DECE-B99C-795D-2F859EAFFCD1}"/>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pic>
        <p:nvPicPr>
          <p:cNvPr id="34" name="図 33">
            <a:extLst>
              <a:ext uri="{FF2B5EF4-FFF2-40B4-BE49-F238E27FC236}">
                <a16:creationId xmlns:a16="http://schemas.microsoft.com/office/drawing/2014/main" id="{B0FF12F5-275D-A089-D06B-45A3AE3A392C}"/>
              </a:ext>
            </a:extLst>
          </p:cNvPr>
          <p:cNvPicPr>
            <a:picLocks/>
          </p:cNvPicPr>
          <p:nvPr/>
        </p:nvPicPr>
        <p:blipFill>
          <a:blip r:embed="rId8" cstate="screen">
            <a:extLst>
              <a:ext uri="{28A0092B-C50C-407E-A947-70E740481C1C}">
                <a14:useLocalDpi xmlns:a14="http://schemas.microsoft.com/office/drawing/2010/main"/>
              </a:ext>
            </a:extLst>
          </a:blip>
          <a:srcRect/>
          <a:stretch>
            <a:fillRect/>
          </a:stretch>
        </p:blipFill>
        <p:spPr>
          <a:xfrm>
            <a:off x="3657317" y="4424568"/>
            <a:ext cx="2700000" cy="1728000"/>
          </a:xfrm>
          <a:prstGeom prst="rect">
            <a:avLst/>
          </a:prstGeom>
        </p:spPr>
      </p:pic>
      <p:pic>
        <p:nvPicPr>
          <p:cNvPr id="20" name="図 19" descr="テーブルを囲んでいる人たち&#10;&#10;AI 生成コンテンツは誤りを含む可能性があります。">
            <a:extLst>
              <a:ext uri="{FF2B5EF4-FFF2-40B4-BE49-F238E27FC236}">
                <a16:creationId xmlns:a16="http://schemas.microsoft.com/office/drawing/2014/main" id="{7D82925F-EF65-9F16-262E-02F3B76DCC96}"/>
              </a:ext>
            </a:extLst>
          </p:cNvPr>
          <p:cNvPicPr>
            <a:picLocks/>
          </p:cNvPicPr>
          <p:nvPr/>
        </p:nvPicPr>
        <p:blipFill>
          <a:blip r:embed="rId9" cstate="screen">
            <a:extLst>
              <a:ext uri="{28A0092B-C50C-407E-A947-70E740481C1C}">
                <a14:useLocalDpi xmlns:a14="http://schemas.microsoft.com/office/drawing/2010/main"/>
              </a:ext>
            </a:extLst>
          </a:blip>
          <a:srcRect/>
          <a:stretch>
            <a:fillRect/>
          </a:stretch>
        </p:blipFill>
        <p:spPr>
          <a:xfrm>
            <a:off x="6883745" y="4424568"/>
            <a:ext cx="2700000" cy="1728000"/>
          </a:xfrm>
          <a:prstGeom prst="rect">
            <a:avLst/>
          </a:prstGeom>
        </p:spPr>
      </p:pic>
      <p:pic>
        <p:nvPicPr>
          <p:cNvPr id="13" name="図 12" descr="テキスト&#10;&#10;AI 生成コンテンツは誤りを含む可能性があります。">
            <a:extLst>
              <a:ext uri="{FF2B5EF4-FFF2-40B4-BE49-F238E27FC236}">
                <a16:creationId xmlns:a16="http://schemas.microsoft.com/office/drawing/2014/main" id="{998201B8-CB49-62A0-4862-5222C4C7A5C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816450" y="4047346"/>
            <a:ext cx="1716735" cy="2556637"/>
          </a:xfrm>
          <a:prstGeom prst="rect">
            <a:avLst/>
          </a:prstGeom>
        </p:spPr>
      </p:pic>
      <p:pic>
        <p:nvPicPr>
          <p:cNvPr id="33" name="図 32"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5C2D56C7-064B-56F0-6AE1-87621BA69875}"/>
              </a:ext>
            </a:extLst>
          </p:cNvPr>
          <p:cNvPicPr>
            <a:picLocks noChangeAspect="1"/>
          </p:cNvPicPr>
          <p:nvPr/>
        </p:nvPicPr>
        <p:blipFill>
          <a:blip r:embed="rId11"/>
          <a:srcRect l="26330" t="33712" r="34973" b="7091"/>
          <a:stretch>
            <a:fillRect/>
          </a:stretch>
        </p:blipFill>
        <p:spPr>
          <a:xfrm>
            <a:off x="423443" y="2117110"/>
            <a:ext cx="2426772" cy="1651911"/>
          </a:xfrm>
          <a:prstGeom prst="rect">
            <a:avLst/>
          </a:prstGeom>
          <a:ln w="3175">
            <a:solidFill>
              <a:schemeClr val="tx1"/>
            </a:solidFill>
          </a:ln>
        </p:spPr>
      </p:pic>
      <p:sp>
        <p:nvSpPr>
          <p:cNvPr id="6" name="タイトル 4">
            <a:extLst>
              <a:ext uri="{FF2B5EF4-FFF2-40B4-BE49-F238E27FC236}">
                <a16:creationId xmlns:a16="http://schemas.microsoft.com/office/drawing/2014/main" id="{71FDC3D6-0C7E-1191-F57F-0B2D90212F0B}"/>
              </a:ext>
            </a:extLst>
          </p:cNvPr>
          <p:cNvSpPr txBox="1">
            <a:spLocks/>
          </p:cNvSpPr>
          <p:nvPr/>
        </p:nvSpPr>
        <p:spPr>
          <a:xfrm>
            <a:off x="5171786" y="6044416"/>
            <a:ext cx="1185531" cy="306968"/>
          </a:xfrm>
          <a:prstGeom prst="rect">
            <a:avLst/>
          </a:prstGeom>
        </p:spPr>
        <p:txBody>
          <a:bodyPr vert="horz" lIns="91440" tIns="45720" rIns="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600" dirty="0">
                <a:latin typeface="BIZ UDゴシック" panose="020B0400000000000000" pitchFamily="49" charset="-128"/>
                <a:ea typeface="BIZ UDゴシック" panose="020B0400000000000000" pitchFamily="49" charset="-128"/>
              </a:rPr>
              <a:t>※2027</a:t>
            </a:r>
            <a:r>
              <a:rPr lang="ja-JP" altLang="en-US" sz="600" dirty="0">
                <a:latin typeface="BIZ UDゴシック" panose="020B0400000000000000" pitchFamily="49" charset="-128"/>
                <a:ea typeface="BIZ UDゴシック" panose="020B0400000000000000" pitchFamily="49" charset="-128"/>
              </a:rPr>
              <a:t>年</a:t>
            </a:r>
            <a:r>
              <a:rPr lang="en-US" altLang="ja-JP" sz="600" dirty="0">
                <a:latin typeface="BIZ UDゴシック" panose="020B0400000000000000" pitchFamily="49" charset="-128"/>
                <a:ea typeface="BIZ UDゴシック" panose="020B0400000000000000" pitchFamily="49" charset="-128"/>
              </a:rPr>
              <a:t>2</a:t>
            </a:r>
            <a:r>
              <a:rPr lang="ja-JP" altLang="en-US" sz="600" dirty="0">
                <a:latin typeface="BIZ UDゴシック" panose="020B0400000000000000" pitchFamily="49" charset="-128"/>
                <a:ea typeface="BIZ UDゴシック" panose="020B0400000000000000" pitchFamily="49" charset="-128"/>
              </a:rPr>
              <a:t>月まで</a:t>
            </a:r>
            <a:endParaRPr lang="ja-JP" altLang="ja-JP" sz="6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875993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841B8-5DE6-AB61-3057-D5DFD4AC285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730E3BD-AB44-E4CA-ECCD-2696A40CF951}"/>
              </a:ext>
            </a:extLst>
          </p:cNvPr>
          <p:cNvSpPr/>
          <p:nvPr/>
        </p:nvSpPr>
        <p:spPr>
          <a:xfrm>
            <a:off x="374806" y="301185"/>
            <a:ext cx="9503652" cy="846000"/>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0BC17389-1E15-41D5-BD2E-F68E7AD694E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608583" y="4472694"/>
            <a:ext cx="3982328" cy="2138401"/>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descr="文字が書かれている&#10;&#10;AI 生成コンテンツは誤りを含む可能性があります。">
            <a:extLst>
              <a:ext uri="{FF2B5EF4-FFF2-40B4-BE49-F238E27FC236}">
                <a16:creationId xmlns:a16="http://schemas.microsoft.com/office/drawing/2014/main" id="{F3942D37-3D43-0546-19B3-C3B59D247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878" y="2470757"/>
            <a:ext cx="1961418" cy="1307612"/>
          </a:xfrm>
          <a:prstGeom prst="rect">
            <a:avLst/>
          </a:prstGeom>
        </p:spPr>
      </p:pic>
      <p:sp>
        <p:nvSpPr>
          <p:cNvPr id="2" name="タイトル 4">
            <a:extLst>
              <a:ext uri="{FF2B5EF4-FFF2-40B4-BE49-F238E27FC236}">
                <a16:creationId xmlns:a16="http://schemas.microsoft.com/office/drawing/2014/main" id="{52066D31-6210-E08C-6799-87498B9F92F1}"/>
              </a:ext>
            </a:extLst>
          </p:cNvPr>
          <p:cNvSpPr txBox="1">
            <a:spLocks/>
          </p:cNvSpPr>
          <p:nvPr/>
        </p:nvSpPr>
        <p:spPr>
          <a:xfrm>
            <a:off x="-2" y="0"/>
            <a:ext cx="526266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基本方針１．道路の安全・安心・快適性の確保</a:t>
            </a:r>
          </a:p>
        </p:txBody>
      </p:sp>
      <p:sp>
        <p:nvSpPr>
          <p:cNvPr id="3" name="タイトル 4">
            <a:extLst>
              <a:ext uri="{FF2B5EF4-FFF2-40B4-BE49-F238E27FC236}">
                <a16:creationId xmlns:a16="http://schemas.microsoft.com/office/drawing/2014/main" id="{0D2A2FC1-0246-D52B-30CB-63BD12ABB766}"/>
              </a:ext>
            </a:extLst>
          </p:cNvPr>
          <p:cNvSpPr txBox="1">
            <a:spLocks/>
          </p:cNvSpPr>
          <p:nvPr/>
        </p:nvSpPr>
        <p:spPr>
          <a:xfrm>
            <a:off x="374806" y="307151"/>
            <a:ext cx="5982511"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algn="just">
              <a:lnSpc>
                <a:spcPct val="100000"/>
              </a:lnSpc>
              <a:spcBef>
                <a:spcPts val="0"/>
              </a:spcBef>
              <a:defRPr/>
            </a:pPr>
            <a:r>
              <a:rPr lang="ja-JP" altLang="en-US" sz="1600" dirty="0">
                <a:solidFill>
                  <a:schemeClr val="dk1"/>
                </a:solidFill>
                <a:latin typeface="BIZ UDゴシック" panose="020B0400000000000000" pitchFamily="49" charset="-128"/>
                <a:ea typeface="BIZ UDゴシック" panose="020B0400000000000000" pitchFamily="49" charset="-128"/>
              </a:rPr>
              <a:t>③．</a:t>
            </a:r>
            <a:r>
              <a:rPr lang="ja-JP" altLang="en-US" sz="1600" dirty="0">
                <a:latin typeface="BIZ UDゴシック" panose="020B0400000000000000" pitchFamily="49" charset="-128"/>
                <a:ea typeface="BIZ UDゴシック" panose="020B0400000000000000" pitchFamily="49" charset="-128"/>
              </a:rPr>
              <a:t>誤進入</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逆走</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対策</a:t>
            </a:r>
            <a:endParaRPr lang="ja-JP" altLang="ja-JP" sz="1600" dirty="0">
              <a:latin typeface="BIZ UDゴシック" panose="020B0400000000000000" pitchFamily="49" charset="-128"/>
              <a:ea typeface="BIZ UDゴシック" panose="020B0400000000000000" pitchFamily="49" charset="-128"/>
            </a:endParaRPr>
          </a:p>
        </p:txBody>
      </p:sp>
      <p:sp>
        <p:nvSpPr>
          <p:cNvPr id="5" name="スライド番号プレースホルダー 3">
            <a:extLst>
              <a:ext uri="{FF2B5EF4-FFF2-40B4-BE49-F238E27FC236}">
                <a16:creationId xmlns:a16="http://schemas.microsoft.com/office/drawing/2014/main" id="{83333722-CF2D-2FE5-4AF1-A75B0A096147}"/>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10</a:t>
            </a:r>
            <a:endParaRPr kumimoji="1" lang="ja-JP" altLang="en-US" sz="1600" b="1" dirty="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0457F5B4-9905-C45A-B7EB-C5C68616DC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8388" y="1848662"/>
            <a:ext cx="3976384" cy="2430717"/>
          </a:xfrm>
          <a:prstGeom prst="rect">
            <a:avLst/>
          </a:prstGeom>
        </p:spPr>
      </p:pic>
      <p:pic>
        <p:nvPicPr>
          <p:cNvPr id="10" name="図 9">
            <a:extLst>
              <a:ext uri="{FF2B5EF4-FFF2-40B4-BE49-F238E27FC236}">
                <a16:creationId xmlns:a16="http://schemas.microsoft.com/office/drawing/2014/main" id="{2DBADA35-0313-E080-5CAF-D7667300A73E}"/>
              </a:ext>
            </a:extLst>
          </p:cNvPr>
          <p:cNvPicPr>
            <a:picLocks noChangeAspect="1"/>
          </p:cNvPicPr>
          <p:nvPr/>
        </p:nvPicPr>
        <p:blipFill>
          <a:blip r:embed="rId5"/>
          <a:stretch>
            <a:fillRect/>
          </a:stretch>
        </p:blipFill>
        <p:spPr>
          <a:xfrm>
            <a:off x="3646882" y="1860525"/>
            <a:ext cx="938085" cy="1265571"/>
          </a:xfrm>
          <a:prstGeom prst="rect">
            <a:avLst/>
          </a:prstGeom>
          <a:ln w="38100">
            <a:noFill/>
          </a:ln>
        </p:spPr>
      </p:pic>
      <p:sp>
        <p:nvSpPr>
          <p:cNvPr id="15" name="楕円 14">
            <a:extLst>
              <a:ext uri="{FF2B5EF4-FFF2-40B4-BE49-F238E27FC236}">
                <a16:creationId xmlns:a16="http://schemas.microsoft.com/office/drawing/2014/main" id="{1F907CA4-2E92-43BE-B693-F93CF6FF4685}"/>
              </a:ext>
            </a:extLst>
          </p:cNvPr>
          <p:cNvSpPr/>
          <p:nvPr/>
        </p:nvSpPr>
        <p:spPr>
          <a:xfrm>
            <a:off x="2563508" y="5929172"/>
            <a:ext cx="358142" cy="36563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16" name="楕円 15">
            <a:extLst>
              <a:ext uri="{FF2B5EF4-FFF2-40B4-BE49-F238E27FC236}">
                <a16:creationId xmlns:a16="http://schemas.microsoft.com/office/drawing/2014/main" id="{CFC886DD-8C81-4475-A8EF-4D6E9F0DB3CB}"/>
              </a:ext>
            </a:extLst>
          </p:cNvPr>
          <p:cNvSpPr/>
          <p:nvPr/>
        </p:nvSpPr>
        <p:spPr>
          <a:xfrm flipH="1">
            <a:off x="3664089" y="5956366"/>
            <a:ext cx="319926" cy="36563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13" name="テキスト ボックス 12">
            <a:extLst>
              <a:ext uri="{FF2B5EF4-FFF2-40B4-BE49-F238E27FC236}">
                <a16:creationId xmlns:a16="http://schemas.microsoft.com/office/drawing/2014/main" id="{0EA7B40B-4A93-721A-9123-03EF8AB186EE}"/>
              </a:ext>
            </a:extLst>
          </p:cNvPr>
          <p:cNvSpPr txBox="1"/>
          <p:nvPr/>
        </p:nvSpPr>
        <p:spPr>
          <a:xfrm>
            <a:off x="374806" y="728298"/>
            <a:ext cx="8777084" cy="276999"/>
          </a:xfrm>
          <a:prstGeom prst="rect">
            <a:avLst/>
          </a:prstGeom>
          <a:no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　様々な誤進入</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逆走</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対策を行っていますが、更なる対策を講じることで、逆走事案ゼロをめざします。</a:t>
            </a:r>
          </a:p>
        </p:txBody>
      </p:sp>
      <p:pic>
        <p:nvPicPr>
          <p:cNvPr id="11" name="図 10" descr="ロゴ が含まれている画像&#10;&#10;AI 生成コンテンツは誤りを含む可能性があります。">
            <a:extLst>
              <a:ext uri="{FF2B5EF4-FFF2-40B4-BE49-F238E27FC236}">
                <a16:creationId xmlns:a16="http://schemas.microsoft.com/office/drawing/2014/main" id="{32913EB7-DF7E-E679-D4A5-9D6D8B6C8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7918" y="477956"/>
            <a:ext cx="540000" cy="540000"/>
          </a:xfrm>
          <a:prstGeom prst="rect">
            <a:avLst/>
          </a:prstGeom>
        </p:spPr>
      </p:pic>
      <p:sp>
        <p:nvSpPr>
          <p:cNvPr id="6" name="タイトル 4">
            <a:extLst>
              <a:ext uri="{FF2B5EF4-FFF2-40B4-BE49-F238E27FC236}">
                <a16:creationId xmlns:a16="http://schemas.microsoft.com/office/drawing/2014/main" id="{DE3A4124-4881-B8D0-3732-E79EB28DBB62}"/>
              </a:ext>
            </a:extLst>
          </p:cNvPr>
          <p:cNvSpPr txBox="1">
            <a:spLocks/>
          </p:cNvSpPr>
          <p:nvPr/>
        </p:nvSpPr>
        <p:spPr>
          <a:xfrm>
            <a:off x="6790398" y="3912758"/>
            <a:ext cx="2801161" cy="32543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㋑外国人にも</a:t>
            </a:r>
            <a:r>
              <a:rPr lang="ja-JP" altLang="en-US" sz="1200" dirty="0">
                <a:latin typeface="BIZ UDゴシック" panose="020B0400000000000000" pitchFamily="49" charset="-128"/>
                <a:ea typeface="BIZ UDゴシック" panose="020B0400000000000000" pitchFamily="49" charset="-128"/>
              </a:rPr>
              <a:t>理解しやすい標示</a:t>
            </a:r>
            <a:r>
              <a:rPr lang="ja-JP" altLang="en-US" sz="1200" dirty="0">
                <a:solidFill>
                  <a:schemeClr val="dk1"/>
                </a:solidFill>
                <a:latin typeface="BIZ UDゴシック" panose="020B0400000000000000" pitchFamily="49" charset="-128"/>
                <a:ea typeface="BIZ UDゴシック" panose="020B0400000000000000" pitchFamily="49" charset="-128"/>
              </a:rPr>
              <a:t>の検討</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9" name="タイトル 4">
            <a:extLst>
              <a:ext uri="{FF2B5EF4-FFF2-40B4-BE49-F238E27FC236}">
                <a16:creationId xmlns:a16="http://schemas.microsoft.com/office/drawing/2014/main" id="{61F0085D-9B61-2F09-329C-EE6C6317B0E9}"/>
              </a:ext>
            </a:extLst>
          </p:cNvPr>
          <p:cNvSpPr txBox="1">
            <a:spLocks/>
          </p:cNvSpPr>
          <p:nvPr/>
        </p:nvSpPr>
        <p:spPr>
          <a:xfrm>
            <a:off x="6059391" y="6612967"/>
            <a:ext cx="3069646" cy="171145"/>
          </a:xfrm>
          <a:prstGeom prst="rect">
            <a:avLst/>
          </a:prstGeom>
        </p:spPr>
        <p:txBody>
          <a:bodyPr vert="horz" lIns="91440" tIns="45720" rIns="91440" bIns="45720" rtlCol="0" anchor="ctr" anchorCtr="1">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㋒車線分離標・路面標示の改善・向上</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grpSp>
        <p:nvGrpSpPr>
          <p:cNvPr id="80" name="グループ化 79">
            <a:extLst>
              <a:ext uri="{FF2B5EF4-FFF2-40B4-BE49-F238E27FC236}">
                <a16:creationId xmlns:a16="http://schemas.microsoft.com/office/drawing/2014/main" id="{89E70E95-428F-13AA-998F-B5CC85FF42CF}"/>
              </a:ext>
            </a:extLst>
          </p:cNvPr>
          <p:cNvGrpSpPr/>
          <p:nvPr/>
        </p:nvGrpSpPr>
        <p:grpSpPr>
          <a:xfrm>
            <a:off x="5707603" y="4472695"/>
            <a:ext cx="3501089" cy="2128241"/>
            <a:chOff x="9440100" y="7481350"/>
            <a:chExt cx="3501089" cy="2194568"/>
          </a:xfrm>
        </p:grpSpPr>
        <p:pic>
          <p:nvPicPr>
            <p:cNvPr id="24" name="図 23">
              <a:extLst>
                <a:ext uri="{FF2B5EF4-FFF2-40B4-BE49-F238E27FC236}">
                  <a16:creationId xmlns:a16="http://schemas.microsoft.com/office/drawing/2014/main" id="{836F94D4-1A40-471A-00A7-7DC7823D49F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440100" y="7481350"/>
              <a:ext cx="3501089" cy="2194568"/>
            </a:xfrm>
            <a:prstGeom prst="rect">
              <a:avLst/>
            </a:prstGeom>
            <a:noFill/>
            <a:extLst>
              <a:ext uri="{909E8E84-426E-40DD-AFC4-6F175D3DCCD1}">
                <a14:hiddenFill xmlns:a14="http://schemas.microsoft.com/office/drawing/2010/main">
                  <a:solidFill>
                    <a:srgbClr val="FFFFFF"/>
                  </a:solidFill>
                </a14:hiddenFill>
              </a:ext>
            </a:extLst>
          </p:spPr>
        </p:pic>
        <p:sp>
          <p:nvSpPr>
            <p:cNvPr id="26" name="楕円 25">
              <a:extLst>
                <a:ext uri="{FF2B5EF4-FFF2-40B4-BE49-F238E27FC236}">
                  <a16:creationId xmlns:a16="http://schemas.microsoft.com/office/drawing/2014/main" id="{E982F5C9-87CD-4CA7-E1FB-1215D66747BE}"/>
                </a:ext>
              </a:extLst>
            </p:cNvPr>
            <p:cNvSpPr/>
            <p:nvPr/>
          </p:nvSpPr>
          <p:spPr>
            <a:xfrm>
              <a:off x="9601983" y="9001182"/>
              <a:ext cx="379811" cy="185408"/>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0F325599-CA45-FAB0-1F55-1C0080D2A5D8}"/>
                </a:ext>
              </a:extLst>
            </p:cNvPr>
            <p:cNvSpPr/>
            <p:nvPr/>
          </p:nvSpPr>
          <p:spPr>
            <a:xfrm>
              <a:off x="11472774" y="8827459"/>
              <a:ext cx="182880" cy="130543"/>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972FAB1E-FE24-18BA-7E33-746C35889E12}"/>
                </a:ext>
              </a:extLst>
            </p:cNvPr>
            <p:cNvSpPr/>
            <p:nvPr/>
          </p:nvSpPr>
          <p:spPr>
            <a:xfrm>
              <a:off x="9493926" y="7720143"/>
              <a:ext cx="1690812" cy="271543"/>
            </a:xfrm>
            <a:prstGeom prst="roundRect">
              <a:avLst/>
            </a:prstGeom>
            <a:solidFill>
              <a:srgbClr val="FF00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路面標示補修</a:t>
              </a:r>
            </a:p>
          </p:txBody>
        </p:sp>
        <p:cxnSp>
          <p:nvCxnSpPr>
            <p:cNvPr id="30" name="直線コネクタ 29">
              <a:extLst>
                <a:ext uri="{FF2B5EF4-FFF2-40B4-BE49-F238E27FC236}">
                  <a16:creationId xmlns:a16="http://schemas.microsoft.com/office/drawing/2014/main" id="{E44B4E9C-99BC-80F1-2766-96A5FB6DFA3A}"/>
                </a:ext>
              </a:extLst>
            </p:cNvPr>
            <p:cNvCxnSpPr>
              <a:cxnSpLocks/>
              <a:stCxn id="26" idx="0"/>
              <a:endCxn id="28" idx="2"/>
            </p:cNvCxnSpPr>
            <p:nvPr/>
          </p:nvCxnSpPr>
          <p:spPr>
            <a:xfrm flipV="1">
              <a:off x="9791889" y="7991685"/>
              <a:ext cx="547443" cy="100949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CAAD7B64-ACE9-F0F8-1C0B-B69F07F7394B}"/>
                </a:ext>
              </a:extLst>
            </p:cNvPr>
            <p:cNvCxnSpPr>
              <a:cxnSpLocks/>
              <a:stCxn id="27" idx="0"/>
              <a:endCxn id="28" idx="2"/>
            </p:cNvCxnSpPr>
            <p:nvPr/>
          </p:nvCxnSpPr>
          <p:spPr>
            <a:xfrm flipH="1" flipV="1">
              <a:off x="10339333" y="7991685"/>
              <a:ext cx="1224881" cy="8357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四角形: 角を丸くする 39">
              <a:extLst>
                <a:ext uri="{FF2B5EF4-FFF2-40B4-BE49-F238E27FC236}">
                  <a16:creationId xmlns:a16="http://schemas.microsoft.com/office/drawing/2014/main" id="{8BE41976-D59A-9DDC-8741-CF5B5C4E4882}"/>
                </a:ext>
              </a:extLst>
            </p:cNvPr>
            <p:cNvSpPr/>
            <p:nvPr/>
          </p:nvSpPr>
          <p:spPr>
            <a:xfrm>
              <a:off x="11326108" y="7737354"/>
              <a:ext cx="1615081" cy="271543"/>
            </a:xfrm>
            <a:prstGeom prst="roundRect">
              <a:avLst/>
            </a:prstGeom>
            <a:solidFill>
              <a:schemeClr val="accent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車線分離標追加設置</a:t>
              </a:r>
            </a:p>
          </p:txBody>
        </p:sp>
        <p:sp>
          <p:nvSpPr>
            <p:cNvPr id="41" name="楕円 40">
              <a:extLst>
                <a:ext uri="{FF2B5EF4-FFF2-40B4-BE49-F238E27FC236}">
                  <a16:creationId xmlns:a16="http://schemas.microsoft.com/office/drawing/2014/main" id="{59BC8553-5132-C735-E13E-FE942D0363DE}"/>
                </a:ext>
              </a:extLst>
            </p:cNvPr>
            <p:cNvSpPr/>
            <p:nvPr/>
          </p:nvSpPr>
          <p:spPr>
            <a:xfrm>
              <a:off x="11736705" y="8900520"/>
              <a:ext cx="186771" cy="286070"/>
            </a:xfrm>
            <a:prstGeom prst="ellipse">
              <a:avLst/>
            </a:prstGeom>
            <a:noFill/>
            <a:ln w="190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FF0338A1-0ECA-DBE2-98BD-373527CD3478}"/>
                </a:ext>
              </a:extLst>
            </p:cNvPr>
            <p:cNvSpPr/>
            <p:nvPr/>
          </p:nvSpPr>
          <p:spPr>
            <a:xfrm>
              <a:off x="12708377" y="8948055"/>
              <a:ext cx="186771" cy="286070"/>
            </a:xfrm>
            <a:prstGeom prst="ellipse">
              <a:avLst/>
            </a:prstGeom>
            <a:noFill/>
            <a:ln w="190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D3B3E18D-06C5-0A78-16AE-137985EBBE3A}"/>
                </a:ext>
              </a:extLst>
            </p:cNvPr>
            <p:cNvCxnSpPr>
              <a:cxnSpLocks/>
              <a:endCxn id="40" idx="2"/>
            </p:cNvCxnSpPr>
            <p:nvPr/>
          </p:nvCxnSpPr>
          <p:spPr>
            <a:xfrm flipH="1" flipV="1">
              <a:off x="12133649" y="8008897"/>
              <a:ext cx="668113" cy="93915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49CBE265-B5F8-4F77-03CA-5EEE0115D09F}"/>
                </a:ext>
              </a:extLst>
            </p:cNvPr>
            <p:cNvCxnSpPr>
              <a:cxnSpLocks/>
              <a:stCxn id="41" idx="0"/>
            </p:cNvCxnSpPr>
            <p:nvPr/>
          </p:nvCxnSpPr>
          <p:spPr>
            <a:xfrm flipV="1">
              <a:off x="11830091" y="8008898"/>
              <a:ext cx="245064" cy="89162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9" name="図 18" descr="交差点にある交通標識&#10;&#10;AI 生成コンテンツは誤りを含む可能性があります。">
            <a:extLst>
              <a:ext uri="{FF2B5EF4-FFF2-40B4-BE49-F238E27FC236}">
                <a16:creationId xmlns:a16="http://schemas.microsoft.com/office/drawing/2014/main" id="{4C1CB31D-CDE5-E22E-66A6-28E8A44AD77D}"/>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541243" y="2086616"/>
            <a:ext cx="1183479" cy="1887321"/>
          </a:xfrm>
          <a:prstGeom prst="rect">
            <a:avLst/>
          </a:prstGeom>
          <a:ln w="38100">
            <a:noFill/>
          </a:ln>
        </p:spPr>
      </p:pic>
      <p:sp>
        <p:nvSpPr>
          <p:cNvPr id="25" name="タイトル 4">
            <a:extLst>
              <a:ext uri="{FF2B5EF4-FFF2-40B4-BE49-F238E27FC236}">
                <a16:creationId xmlns:a16="http://schemas.microsoft.com/office/drawing/2014/main" id="{F3561F93-D8FF-59E9-A2AB-02052C5F953C}"/>
              </a:ext>
            </a:extLst>
          </p:cNvPr>
          <p:cNvSpPr txBox="1">
            <a:spLocks/>
          </p:cNvSpPr>
          <p:nvPr/>
        </p:nvSpPr>
        <p:spPr>
          <a:xfrm>
            <a:off x="5241708" y="3878413"/>
            <a:ext cx="1816794"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㋐標識追加設置</a:t>
            </a:r>
            <a:endParaRPr lang="ja-JP" altLang="ja-JP" sz="1200" dirty="0">
              <a:solidFill>
                <a:srgbClr val="FF0000"/>
              </a:solidFill>
              <a:latin typeface="BIZ UDゴシック" panose="020B0400000000000000" pitchFamily="49" charset="-128"/>
              <a:ea typeface="BIZ UDゴシック" panose="020B0400000000000000" pitchFamily="49" charset="-128"/>
            </a:endParaRPr>
          </a:p>
        </p:txBody>
      </p:sp>
      <p:sp>
        <p:nvSpPr>
          <p:cNvPr id="33" name="楕円 32">
            <a:extLst>
              <a:ext uri="{FF2B5EF4-FFF2-40B4-BE49-F238E27FC236}">
                <a16:creationId xmlns:a16="http://schemas.microsoft.com/office/drawing/2014/main" id="{03BB727F-1A05-73B2-4534-30E20BF4198E}"/>
              </a:ext>
            </a:extLst>
          </p:cNvPr>
          <p:cNvSpPr/>
          <p:nvPr/>
        </p:nvSpPr>
        <p:spPr>
          <a:xfrm>
            <a:off x="1771433" y="3525896"/>
            <a:ext cx="248106" cy="32543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44" name="タイトル 4">
            <a:extLst>
              <a:ext uri="{FF2B5EF4-FFF2-40B4-BE49-F238E27FC236}">
                <a16:creationId xmlns:a16="http://schemas.microsoft.com/office/drawing/2014/main" id="{02CD1F55-3658-ADB7-7A59-C177D2317FC6}"/>
              </a:ext>
            </a:extLst>
          </p:cNvPr>
          <p:cNvSpPr txBox="1">
            <a:spLocks/>
          </p:cNvSpPr>
          <p:nvPr/>
        </p:nvSpPr>
        <p:spPr>
          <a:xfrm>
            <a:off x="3646881" y="1861927"/>
            <a:ext cx="965669" cy="162719"/>
          </a:xfrm>
          <a:prstGeom prst="rect">
            <a:avLst/>
          </a:prstGeom>
          <a:solidFill>
            <a:schemeClr val="bg1"/>
          </a:solidFill>
        </p:spPr>
        <p:txBody>
          <a:bodyPr vert="horz" lIns="91440" tIns="45720" rIns="91440" bIns="45720" rtlCol="0" anchor="ctr" anchorCtr="1">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b="1" dirty="0">
                <a:latin typeface="BIZ UDゴシック" panose="020B0400000000000000" pitchFamily="49" charset="-128"/>
                <a:ea typeface="BIZ UDゴシック" panose="020B0400000000000000" pitchFamily="49" charset="-128"/>
              </a:rPr>
              <a:t>㋑標識設置</a:t>
            </a:r>
            <a:endParaRPr lang="ja-JP" altLang="ja-JP" sz="1200" b="1" dirty="0">
              <a:latin typeface="BIZ UDゴシック" panose="020B0400000000000000" pitchFamily="49" charset="-128"/>
              <a:ea typeface="BIZ UDゴシック" panose="020B0400000000000000" pitchFamily="49" charset="-128"/>
            </a:endParaRPr>
          </a:p>
        </p:txBody>
      </p:sp>
      <p:sp>
        <p:nvSpPr>
          <p:cNvPr id="47" name="タイトル 4">
            <a:extLst>
              <a:ext uri="{FF2B5EF4-FFF2-40B4-BE49-F238E27FC236}">
                <a16:creationId xmlns:a16="http://schemas.microsoft.com/office/drawing/2014/main" id="{DF23481B-D414-7648-C24F-86DE72AAC8A3}"/>
              </a:ext>
            </a:extLst>
          </p:cNvPr>
          <p:cNvSpPr txBox="1">
            <a:spLocks/>
          </p:cNvSpPr>
          <p:nvPr/>
        </p:nvSpPr>
        <p:spPr>
          <a:xfrm>
            <a:off x="683132" y="1876203"/>
            <a:ext cx="949501" cy="424732"/>
          </a:xfrm>
          <a:prstGeom prst="rect">
            <a:avLst/>
          </a:prstGeom>
          <a:solidFill>
            <a:schemeClr val="bg1"/>
          </a:solidFill>
        </p:spPr>
        <p:txBody>
          <a:bodyPr vert="horz" wrap="square" lIns="91440" tIns="45720" rIns="91440" bIns="45720" rtlCol="0" anchor="ctr" anchorCtr="1">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b="1" dirty="0">
                <a:latin typeface="BIZ UDゴシック" panose="020B0400000000000000" pitchFamily="49" charset="-128"/>
                <a:ea typeface="BIZ UDゴシック" panose="020B0400000000000000" pitchFamily="49" charset="-128"/>
              </a:rPr>
              <a:t>㋐障害物</a:t>
            </a:r>
            <a:endParaRPr lang="en-US" altLang="ja-JP" sz="1200" b="1" dirty="0">
              <a:latin typeface="BIZ UDゴシック" panose="020B0400000000000000" pitchFamily="49" charset="-128"/>
              <a:ea typeface="BIZ UDゴシック" panose="020B0400000000000000" pitchFamily="49" charset="-128"/>
            </a:endParaRPr>
          </a:p>
          <a:p>
            <a:r>
              <a:rPr lang="ja-JP" altLang="en-US" sz="1200" b="1" dirty="0">
                <a:latin typeface="BIZ UDゴシック" panose="020B0400000000000000" pitchFamily="49" charset="-128"/>
                <a:ea typeface="BIZ UDゴシック" panose="020B0400000000000000" pitchFamily="49" charset="-128"/>
              </a:rPr>
              <a:t>表示灯設置</a:t>
            </a:r>
            <a:endParaRPr lang="ja-JP" altLang="ja-JP" sz="1200" b="1" dirty="0">
              <a:latin typeface="BIZ UDゴシック" panose="020B0400000000000000" pitchFamily="49" charset="-128"/>
              <a:ea typeface="BIZ UDゴシック" panose="020B0400000000000000" pitchFamily="49" charset="-128"/>
            </a:endParaRPr>
          </a:p>
        </p:txBody>
      </p:sp>
      <p:pic>
        <p:nvPicPr>
          <p:cNvPr id="29" name="図 28" descr="黒い背景に白い文字がある&#10;&#10;AI 生成コンテンツは誤りを含む可能性があります。">
            <a:extLst>
              <a:ext uri="{FF2B5EF4-FFF2-40B4-BE49-F238E27FC236}">
                <a16:creationId xmlns:a16="http://schemas.microsoft.com/office/drawing/2014/main" id="{55508CC4-3D91-6073-ED88-88B5389861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8567629" y="2086616"/>
            <a:ext cx="863686" cy="1700426"/>
          </a:xfrm>
          <a:prstGeom prst="rect">
            <a:avLst/>
          </a:prstGeom>
        </p:spPr>
      </p:pic>
      <p:sp>
        <p:nvSpPr>
          <p:cNvPr id="65" name="タイトル 4">
            <a:extLst>
              <a:ext uri="{FF2B5EF4-FFF2-40B4-BE49-F238E27FC236}">
                <a16:creationId xmlns:a16="http://schemas.microsoft.com/office/drawing/2014/main" id="{BAB8B132-96C7-DE23-2EAF-A91CC2B65E1B}"/>
              </a:ext>
            </a:extLst>
          </p:cNvPr>
          <p:cNvSpPr txBox="1">
            <a:spLocks/>
          </p:cNvSpPr>
          <p:nvPr/>
        </p:nvSpPr>
        <p:spPr>
          <a:xfrm>
            <a:off x="34678" y="1144515"/>
            <a:ext cx="4735037"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●現在の</a:t>
            </a:r>
            <a:r>
              <a:rPr lang="ja-JP" altLang="en-US" sz="1400" b="1" dirty="0">
                <a:latin typeface="BIZ UDゴシック" panose="020B0400000000000000" pitchFamily="49" charset="-128"/>
                <a:ea typeface="BIZ UDゴシック" panose="020B0400000000000000" pitchFamily="49" charset="-128"/>
              </a:rPr>
              <a:t>誤進入</a:t>
            </a:r>
            <a:r>
              <a:rPr lang="en-US" altLang="ja-JP" sz="1400" b="1" dirty="0">
                <a:latin typeface="BIZ UDゴシック" panose="020B0400000000000000" pitchFamily="49" charset="-128"/>
                <a:ea typeface="BIZ UDゴシック" panose="020B0400000000000000" pitchFamily="49" charset="-128"/>
              </a:rPr>
              <a:t>(</a:t>
            </a:r>
            <a:r>
              <a:rPr lang="ja-JP" altLang="en-US" sz="1400" b="1" dirty="0">
                <a:latin typeface="BIZ UDゴシック" panose="020B0400000000000000" pitchFamily="49" charset="-128"/>
                <a:ea typeface="BIZ UDゴシック" panose="020B0400000000000000" pitchFamily="49" charset="-128"/>
              </a:rPr>
              <a:t>逆走</a:t>
            </a:r>
            <a:r>
              <a:rPr lang="en-US" altLang="ja-JP" sz="1400" b="1" dirty="0">
                <a:latin typeface="BIZ UDゴシック" panose="020B0400000000000000" pitchFamily="49" charset="-128"/>
                <a:ea typeface="BIZ UDゴシック" panose="020B0400000000000000" pitchFamily="49" charset="-128"/>
              </a:rPr>
              <a:t>)</a:t>
            </a:r>
            <a:r>
              <a:rPr lang="ja-JP" altLang="en-US" sz="1400" b="1" dirty="0">
                <a:solidFill>
                  <a:schemeClr val="dk1"/>
                </a:solidFill>
                <a:latin typeface="BIZ UDゴシック" panose="020B0400000000000000" pitchFamily="49" charset="-128"/>
                <a:ea typeface="BIZ UDゴシック" panose="020B0400000000000000" pitchFamily="49" charset="-128"/>
              </a:rPr>
              <a:t>対策</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sp>
        <p:nvSpPr>
          <p:cNvPr id="66" name="タイトル 4">
            <a:extLst>
              <a:ext uri="{FF2B5EF4-FFF2-40B4-BE49-F238E27FC236}">
                <a16:creationId xmlns:a16="http://schemas.microsoft.com/office/drawing/2014/main" id="{F6A8EF0B-E8D6-D350-2C26-257BA7AAA6BA}"/>
              </a:ext>
            </a:extLst>
          </p:cNvPr>
          <p:cNvSpPr txBox="1">
            <a:spLocks/>
          </p:cNvSpPr>
          <p:nvPr/>
        </p:nvSpPr>
        <p:spPr>
          <a:xfrm>
            <a:off x="141093" y="1435813"/>
            <a:ext cx="4772027" cy="4228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200" dirty="0"/>
              <a:t>　</a:t>
            </a:r>
            <a:r>
              <a:rPr lang="ja-JP" altLang="en-US" sz="1200" dirty="0">
                <a:latin typeface="BIZ UDゴシック" panose="020B0400000000000000" pitchFamily="49" charset="-128"/>
                <a:ea typeface="BIZ UDゴシック" panose="020B0400000000000000" pitchFamily="49" charset="-128"/>
              </a:rPr>
              <a:t>逆走を防止する標識の設置や、誤進入を防ぐための車線分離標の設置などを行っています。</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67" name="タイトル 4">
            <a:extLst>
              <a:ext uri="{FF2B5EF4-FFF2-40B4-BE49-F238E27FC236}">
                <a16:creationId xmlns:a16="http://schemas.microsoft.com/office/drawing/2014/main" id="{AC461027-3D98-9072-FB3F-BB819D746BD1}"/>
              </a:ext>
            </a:extLst>
          </p:cNvPr>
          <p:cNvSpPr txBox="1">
            <a:spLocks/>
          </p:cNvSpPr>
          <p:nvPr/>
        </p:nvSpPr>
        <p:spPr>
          <a:xfrm>
            <a:off x="4992881" y="1141141"/>
            <a:ext cx="4735037"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●更なる</a:t>
            </a:r>
            <a:r>
              <a:rPr lang="ja-JP" altLang="en-US" sz="1400" b="1" dirty="0">
                <a:latin typeface="BIZ UDゴシック" panose="020B0400000000000000" pitchFamily="49" charset="-128"/>
                <a:ea typeface="BIZ UDゴシック" panose="020B0400000000000000" pitchFamily="49" charset="-128"/>
              </a:rPr>
              <a:t>誤進入</a:t>
            </a:r>
            <a:r>
              <a:rPr lang="en-US" altLang="ja-JP" sz="1400" b="1" dirty="0">
                <a:latin typeface="BIZ UDゴシック" panose="020B0400000000000000" pitchFamily="49" charset="-128"/>
                <a:ea typeface="BIZ UDゴシック" panose="020B0400000000000000" pitchFamily="49" charset="-128"/>
              </a:rPr>
              <a:t>(</a:t>
            </a:r>
            <a:r>
              <a:rPr lang="ja-JP" altLang="en-US" sz="1400" b="1" dirty="0">
                <a:latin typeface="BIZ UDゴシック" panose="020B0400000000000000" pitchFamily="49" charset="-128"/>
                <a:ea typeface="BIZ UDゴシック" panose="020B0400000000000000" pitchFamily="49" charset="-128"/>
              </a:rPr>
              <a:t>逆走</a:t>
            </a:r>
            <a:r>
              <a:rPr lang="en-US" altLang="ja-JP" sz="1400" b="1" dirty="0">
                <a:latin typeface="BIZ UDゴシック" panose="020B0400000000000000" pitchFamily="49" charset="-128"/>
                <a:ea typeface="BIZ UDゴシック" panose="020B0400000000000000" pitchFamily="49" charset="-128"/>
              </a:rPr>
              <a:t>)</a:t>
            </a:r>
            <a:r>
              <a:rPr lang="ja-JP" altLang="en-US" sz="1400" b="1" dirty="0">
                <a:latin typeface="BIZ UDゴシック" panose="020B0400000000000000" pitchFamily="49" charset="-128"/>
                <a:ea typeface="BIZ UDゴシック" panose="020B0400000000000000" pitchFamily="49" charset="-128"/>
              </a:rPr>
              <a:t>対策</a:t>
            </a:r>
            <a:r>
              <a:rPr lang="ja-JP" altLang="en-US" sz="1400" b="1" dirty="0">
                <a:solidFill>
                  <a:schemeClr val="dk1"/>
                </a:solidFill>
                <a:latin typeface="BIZ UDゴシック" panose="020B0400000000000000" pitchFamily="49" charset="-128"/>
                <a:ea typeface="BIZ UDゴシック" panose="020B0400000000000000" pitchFamily="49" charset="-128"/>
              </a:rPr>
              <a:t>の実施及び検討</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sp>
        <p:nvSpPr>
          <p:cNvPr id="69" name="フリーフォーム: 図形 68">
            <a:extLst>
              <a:ext uri="{FF2B5EF4-FFF2-40B4-BE49-F238E27FC236}">
                <a16:creationId xmlns:a16="http://schemas.microsoft.com/office/drawing/2014/main" id="{DEAD23B7-FFC3-1238-7209-6D5D2E01BEB9}"/>
              </a:ext>
            </a:extLst>
          </p:cNvPr>
          <p:cNvSpPr/>
          <p:nvPr/>
        </p:nvSpPr>
        <p:spPr>
          <a:xfrm>
            <a:off x="3658145" y="1848662"/>
            <a:ext cx="933450" cy="1430655"/>
          </a:xfrm>
          <a:custGeom>
            <a:avLst/>
            <a:gdLst>
              <a:gd name="connsiteX0" fmla="*/ 0 w 922020"/>
              <a:gd name="connsiteY0" fmla="*/ 0 h 1402080"/>
              <a:gd name="connsiteX1" fmla="*/ 914400 w 922020"/>
              <a:gd name="connsiteY1" fmla="*/ 15240 h 1402080"/>
              <a:gd name="connsiteX2" fmla="*/ 922020 w 922020"/>
              <a:gd name="connsiteY2" fmla="*/ 1295400 h 1402080"/>
              <a:gd name="connsiteX3" fmla="*/ 487680 w 922020"/>
              <a:gd name="connsiteY3" fmla="*/ 1272540 h 1402080"/>
              <a:gd name="connsiteX4" fmla="*/ 228600 w 922020"/>
              <a:gd name="connsiteY4" fmla="*/ 1402080 h 1402080"/>
              <a:gd name="connsiteX5" fmla="*/ 297180 w 922020"/>
              <a:gd name="connsiteY5" fmla="*/ 1272540 h 1402080"/>
              <a:gd name="connsiteX6" fmla="*/ 0 w 922020"/>
              <a:gd name="connsiteY6" fmla="*/ 1280160 h 1402080"/>
              <a:gd name="connsiteX7" fmla="*/ 0 w 922020"/>
              <a:gd name="connsiteY7" fmla="*/ 0 h 1402080"/>
              <a:gd name="connsiteX0" fmla="*/ 0 w 933450"/>
              <a:gd name="connsiteY0" fmla="*/ 0 h 1402080"/>
              <a:gd name="connsiteX1" fmla="*/ 914400 w 933450"/>
              <a:gd name="connsiteY1" fmla="*/ 15240 h 1402080"/>
              <a:gd name="connsiteX2" fmla="*/ 933450 w 933450"/>
              <a:gd name="connsiteY2" fmla="*/ 1276350 h 1402080"/>
              <a:gd name="connsiteX3" fmla="*/ 487680 w 933450"/>
              <a:gd name="connsiteY3" fmla="*/ 1272540 h 1402080"/>
              <a:gd name="connsiteX4" fmla="*/ 228600 w 933450"/>
              <a:gd name="connsiteY4" fmla="*/ 1402080 h 1402080"/>
              <a:gd name="connsiteX5" fmla="*/ 297180 w 933450"/>
              <a:gd name="connsiteY5" fmla="*/ 1272540 h 1402080"/>
              <a:gd name="connsiteX6" fmla="*/ 0 w 933450"/>
              <a:gd name="connsiteY6" fmla="*/ 1280160 h 1402080"/>
              <a:gd name="connsiteX7" fmla="*/ 0 w 933450"/>
              <a:gd name="connsiteY7" fmla="*/ 0 h 1402080"/>
              <a:gd name="connsiteX0" fmla="*/ 0 w 933450"/>
              <a:gd name="connsiteY0" fmla="*/ 0 h 1402080"/>
              <a:gd name="connsiteX1" fmla="*/ 914400 w 933450"/>
              <a:gd name="connsiteY1" fmla="*/ 15240 h 1402080"/>
              <a:gd name="connsiteX2" fmla="*/ 933450 w 933450"/>
              <a:gd name="connsiteY2" fmla="*/ 1276350 h 1402080"/>
              <a:gd name="connsiteX3" fmla="*/ 487680 w 933450"/>
              <a:gd name="connsiteY3" fmla="*/ 1272540 h 1402080"/>
              <a:gd name="connsiteX4" fmla="*/ 228600 w 933450"/>
              <a:gd name="connsiteY4" fmla="*/ 1402080 h 1402080"/>
              <a:gd name="connsiteX5" fmla="*/ 297180 w 933450"/>
              <a:gd name="connsiteY5" fmla="*/ 1272540 h 1402080"/>
              <a:gd name="connsiteX6" fmla="*/ 11430 w 933450"/>
              <a:gd name="connsiteY6" fmla="*/ 1276350 h 1402080"/>
              <a:gd name="connsiteX7" fmla="*/ 0 w 933450"/>
              <a:gd name="connsiteY7" fmla="*/ 0 h 1402080"/>
              <a:gd name="connsiteX0" fmla="*/ 0 w 933450"/>
              <a:gd name="connsiteY0" fmla="*/ 3810 h 1405890"/>
              <a:gd name="connsiteX1" fmla="*/ 914400 w 933450"/>
              <a:gd name="connsiteY1" fmla="*/ 0 h 1405890"/>
              <a:gd name="connsiteX2" fmla="*/ 933450 w 933450"/>
              <a:gd name="connsiteY2" fmla="*/ 1280160 h 1405890"/>
              <a:gd name="connsiteX3" fmla="*/ 487680 w 933450"/>
              <a:gd name="connsiteY3" fmla="*/ 1276350 h 1405890"/>
              <a:gd name="connsiteX4" fmla="*/ 228600 w 933450"/>
              <a:gd name="connsiteY4" fmla="*/ 1405890 h 1405890"/>
              <a:gd name="connsiteX5" fmla="*/ 297180 w 933450"/>
              <a:gd name="connsiteY5" fmla="*/ 1276350 h 1405890"/>
              <a:gd name="connsiteX6" fmla="*/ 11430 w 933450"/>
              <a:gd name="connsiteY6" fmla="*/ 1280160 h 1405890"/>
              <a:gd name="connsiteX7" fmla="*/ 0 w 933450"/>
              <a:gd name="connsiteY7" fmla="*/ 3810 h 1405890"/>
              <a:gd name="connsiteX0" fmla="*/ 0 w 933450"/>
              <a:gd name="connsiteY0" fmla="*/ 3810 h 1430655"/>
              <a:gd name="connsiteX1" fmla="*/ 914400 w 933450"/>
              <a:gd name="connsiteY1" fmla="*/ 0 h 1430655"/>
              <a:gd name="connsiteX2" fmla="*/ 933450 w 933450"/>
              <a:gd name="connsiteY2" fmla="*/ 1280160 h 1430655"/>
              <a:gd name="connsiteX3" fmla="*/ 487680 w 933450"/>
              <a:gd name="connsiteY3" fmla="*/ 1276350 h 1430655"/>
              <a:gd name="connsiteX4" fmla="*/ 283845 w 933450"/>
              <a:gd name="connsiteY4" fmla="*/ 1430655 h 1430655"/>
              <a:gd name="connsiteX5" fmla="*/ 297180 w 933450"/>
              <a:gd name="connsiteY5" fmla="*/ 1276350 h 1430655"/>
              <a:gd name="connsiteX6" fmla="*/ 11430 w 933450"/>
              <a:gd name="connsiteY6" fmla="*/ 1280160 h 1430655"/>
              <a:gd name="connsiteX7" fmla="*/ 0 w 933450"/>
              <a:gd name="connsiteY7" fmla="*/ 3810 h 143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450" h="1430655">
                <a:moveTo>
                  <a:pt x="0" y="3810"/>
                </a:moveTo>
                <a:lnTo>
                  <a:pt x="914400" y="0"/>
                </a:lnTo>
                <a:lnTo>
                  <a:pt x="933450" y="1280160"/>
                </a:lnTo>
                <a:lnTo>
                  <a:pt x="487680" y="1276350"/>
                </a:lnTo>
                <a:lnTo>
                  <a:pt x="283845" y="1430655"/>
                </a:lnTo>
                <a:lnTo>
                  <a:pt x="297180" y="1276350"/>
                </a:lnTo>
                <a:lnTo>
                  <a:pt x="11430" y="1280160"/>
                </a:lnTo>
                <a:lnTo>
                  <a:pt x="0" y="381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D6D3799C-8D9D-1709-261D-90B1FB665723}"/>
              </a:ext>
            </a:extLst>
          </p:cNvPr>
          <p:cNvSpPr/>
          <p:nvPr/>
        </p:nvSpPr>
        <p:spPr>
          <a:xfrm>
            <a:off x="704401" y="2300935"/>
            <a:ext cx="904378" cy="8545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 name="図 70" descr="屋外, 道路, 座る, ストリート が含まれている画像&#10;&#10;AI 生成コンテンツは誤りを含む可能性があります。">
            <a:extLst>
              <a:ext uri="{FF2B5EF4-FFF2-40B4-BE49-F238E27FC236}">
                <a16:creationId xmlns:a16="http://schemas.microsoft.com/office/drawing/2014/main" id="{0CA2B2C9-0968-8926-227F-6A094659BEB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982933" y="2276551"/>
            <a:ext cx="372824" cy="854510"/>
          </a:xfrm>
          <a:prstGeom prst="rect">
            <a:avLst/>
          </a:prstGeom>
        </p:spPr>
      </p:pic>
      <p:sp>
        <p:nvSpPr>
          <p:cNvPr id="72" name="フリーフォーム: 図形 71">
            <a:extLst>
              <a:ext uri="{FF2B5EF4-FFF2-40B4-BE49-F238E27FC236}">
                <a16:creationId xmlns:a16="http://schemas.microsoft.com/office/drawing/2014/main" id="{2D7780F4-407B-B1FD-B3F7-F5AF300A548E}"/>
              </a:ext>
            </a:extLst>
          </p:cNvPr>
          <p:cNvSpPr/>
          <p:nvPr/>
        </p:nvSpPr>
        <p:spPr>
          <a:xfrm>
            <a:off x="699183" y="1876938"/>
            <a:ext cx="1167765" cy="1640205"/>
          </a:xfrm>
          <a:custGeom>
            <a:avLst/>
            <a:gdLst>
              <a:gd name="connsiteX0" fmla="*/ 0 w 922020"/>
              <a:gd name="connsiteY0" fmla="*/ 0 h 1402080"/>
              <a:gd name="connsiteX1" fmla="*/ 914400 w 922020"/>
              <a:gd name="connsiteY1" fmla="*/ 15240 h 1402080"/>
              <a:gd name="connsiteX2" fmla="*/ 922020 w 922020"/>
              <a:gd name="connsiteY2" fmla="*/ 1295400 h 1402080"/>
              <a:gd name="connsiteX3" fmla="*/ 487680 w 922020"/>
              <a:gd name="connsiteY3" fmla="*/ 1272540 h 1402080"/>
              <a:gd name="connsiteX4" fmla="*/ 228600 w 922020"/>
              <a:gd name="connsiteY4" fmla="*/ 1402080 h 1402080"/>
              <a:gd name="connsiteX5" fmla="*/ 297180 w 922020"/>
              <a:gd name="connsiteY5" fmla="*/ 1272540 h 1402080"/>
              <a:gd name="connsiteX6" fmla="*/ 0 w 922020"/>
              <a:gd name="connsiteY6" fmla="*/ 1280160 h 1402080"/>
              <a:gd name="connsiteX7" fmla="*/ 0 w 922020"/>
              <a:gd name="connsiteY7" fmla="*/ 0 h 1402080"/>
              <a:gd name="connsiteX0" fmla="*/ 0 w 933450"/>
              <a:gd name="connsiteY0" fmla="*/ 0 h 1402080"/>
              <a:gd name="connsiteX1" fmla="*/ 914400 w 933450"/>
              <a:gd name="connsiteY1" fmla="*/ 15240 h 1402080"/>
              <a:gd name="connsiteX2" fmla="*/ 933450 w 933450"/>
              <a:gd name="connsiteY2" fmla="*/ 1276350 h 1402080"/>
              <a:gd name="connsiteX3" fmla="*/ 487680 w 933450"/>
              <a:gd name="connsiteY3" fmla="*/ 1272540 h 1402080"/>
              <a:gd name="connsiteX4" fmla="*/ 228600 w 933450"/>
              <a:gd name="connsiteY4" fmla="*/ 1402080 h 1402080"/>
              <a:gd name="connsiteX5" fmla="*/ 297180 w 933450"/>
              <a:gd name="connsiteY5" fmla="*/ 1272540 h 1402080"/>
              <a:gd name="connsiteX6" fmla="*/ 0 w 933450"/>
              <a:gd name="connsiteY6" fmla="*/ 1280160 h 1402080"/>
              <a:gd name="connsiteX7" fmla="*/ 0 w 933450"/>
              <a:gd name="connsiteY7" fmla="*/ 0 h 1402080"/>
              <a:gd name="connsiteX0" fmla="*/ 0 w 933450"/>
              <a:gd name="connsiteY0" fmla="*/ 0 h 1402080"/>
              <a:gd name="connsiteX1" fmla="*/ 914400 w 933450"/>
              <a:gd name="connsiteY1" fmla="*/ 15240 h 1402080"/>
              <a:gd name="connsiteX2" fmla="*/ 933450 w 933450"/>
              <a:gd name="connsiteY2" fmla="*/ 1276350 h 1402080"/>
              <a:gd name="connsiteX3" fmla="*/ 487680 w 933450"/>
              <a:gd name="connsiteY3" fmla="*/ 1272540 h 1402080"/>
              <a:gd name="connsiteX4" fmla="*/ 228600 w 933450"/>
              <a:gd name="connsiteY4" fmla="*/ 1402080 h 1402080"/>
              <a:gd name="connsiteX5" fmla="*/ 297180 w 933450"/>
              <a:gd name="connsiteY5" fmla="*/ 1272540 h 1402080"/>
              <a:gd name="connsiteX6" fmla="*/ 11430 w 933450"/>
              <a:gd name="connsiteY6" fmla="*/ 1276350 h 1402080"/>
              <a:gd name="connsiteX7" fmla="*/ 0 w 933450"/>
              <a:gd name="connsiteY7" fmla="*/ 0 h 1402080"/>
              <a:gd name="connsiteX0" fmla="*/ 0 w 933450"/>
              <a:gd name="connsiteY0" fmla="*/ 3810 h 1405890"/>
              <a:gd name="connsiteX1" fmla="*/ 914400 w 933450"/>
              <a:gd name="connsiteY1" fmla="*/ 0 h 1405890"/>
              <a:gd name="connsiteX2" fmla="*/ 933450 w 933450"/>
              <a:gd name="connsiteY2" fmla="*/ 1280160 h 1405890"/>
              <a:gd name="connsiteX3" fmla="*/ 487680 w 933450"/>
              <a:gd name="connsiteY3" fmla="*/ 1276350 h 1405890"/>
              <a:gd name="connsiteX4" fmla="*/ 228600 w 933450"/>
              <a:gd name="connsiteY4" fmla="*/ 1405890 h 1405890"/>
              <a:gd name="connsiteX5" fmla="*/ 297180 w 933450"/>
              <a:gd name="connsiteY5" fmla="*/ 1276350 h 1405890"/>
              <a:gd name="connsiteX6" fmla="*/ 11430 w 933450"/>
              <a:gd name="connsiteY6" fmla="*/ 1280160 h 1405890"/>
              <a:gd name="connsiteX7" fmla="*/ 0 w 933450"/>
              <a:gd name="connsiteY7" fmla="*/ 3810 h 1405890"/>
              <a:gd name="connsiteX0" fmla="*/ 0 w 933450"/>
              <a:gd name="connsiteY0" fmla="*/ 3810 h 1430655"/>
              <a:gd name="connsiteX1" fmla="*/ 914400 w 933450"/>
              <a:gd name="connsiteY1" fmla="*/ 0 h 1430655"/>
              <a:gd name="connsiteX2" fmla="*/ 933450 w 933450"/>
              <a:gd name="connsiteY2" fmla="*/ 1280160 h 1430655"/>
              <a:gd name="connsiteX3" fmla="*/ 487680 w 933450"/>
              <a:gd name="connsiteY3" fmla="*/ 1276350 h 1430655"/>
              <a:gd name="connsiteX4" fmla="*/ 283845 w 933450"/>
              <a:gd name="connsiteY4" fmla="*/ 1430655 h 1430655"/>
              <a:gd name="connsiteX5" fmla="*/ 297180 w 933450"/>
              <a:gd name="connsiteY5" fmla="*/ 1276350 h 1430655"/>
              <a:gd name="connsiteX6" fmla="*/ 11430 w 933450"/>
              <a:gd name="connsiteY6" fmla="*/ 1280160 h 1430655"/>
              <a:gd name="connsiteX7" fmla="*/ 0 w 933450"/>
              <a:gd name="connsiteY7" fmla="*/ 3810 h 1430655"/>
              <a:gd name="connsiteX0" fmla="*/ 0 w 1167765"/>
              <a:gd name="connsiteY0" fmla="*/ 3810 h 1640205"/>
              <a:gd name="connsiteX1" fmla="*/ 914400 w 1167765"/>
              <a:gd name="connsiteY1" fmla="*/ 0 h 1640205"/>
              <a:gd name="connsiteX2" fmla="*/ 933450 w 1167765"/>
              <a:gd name="connsiteY2" fmla="*/ 1280160 h 1640205"/>
              <a:gd name="connsiteX3" fmla="*/ 487680 w 1167765"/>
              <a:gd name="connsiteY3" fmla="*/ 1276350 h 1640205"/>
              <a:gd name="connsiteX4" fmla="*/ 1167765 w 1167765"/>
              <a:gd name="connsiteY4" fmla="*/ 1640205 h 1640205"/>
              <a:gd name="connsiteX5" fmla="*/ 297180 w 1167765"/>
              <a:gd name="connsiteY5" fmla="*/ 1276350 h 1640205"/>
              <a:gd name="connsiteX6" fmla="*/ 11430 w 1167765"/>
              <a:gd name="connsiteY6" fmla="*/ 1280160 h 1640205"/>
              <a:gd name="connsiteX7" fmla="*/ 0 w 1167765"/>
              <a:gd name="connsiteY7" fmla="*/ 3810 h 1640205"/>
              <a:gd name="connsiteX0" fmla="*/ 0 w 1167765"/>
              <a:gd name="connsiteY0" fmla="*/ 3810 h 1640205"/>
              <a:gd name="connsiteX1" fmla="*/ 914400 w 1167765"/>
              <a:gd name="connsiteY1" fmla="*/ 0 h 1640205"/>
              <a:gd name="connsiteX2" fmla="*/ 933450 w 1167765"/>
              <a:gd name="connsiteY2" fmla="*/ 1280160 h 1640205"/>
              <a:gd name="connsiteX3" fmla="*/ 781050 w 1167765"/>
              <a:gd name="connsiteY3" fmla="*/ 1280160 h 1640205"/>
              <a:gd name="connsiteX4" fmla="*/ 1167765 w 1167765"/>
              <a:gd name="connsiteY4" fmla="*/ 1640205 h 1640205"/>
              <a:gd name="connsiteX5" fmla="*/ 297180 w 1167765"/>
              <a:gd name="connsiteY5" fmla="*/ 1276350 h 1640205"/>
              <a:gd name="connsiteX6" fmla="*/ 11430 w 1167765"/>
              <a:gd name="connsiteY6" fmla="*/ 1280160 h 1640205"/>
              <a:gd name="connsiteX7" fmla="*/ 0 w 1167765"/>
              <a:gd name="connsiteY7" fmla="*/ 3810 h 1640205"/>
              <a:gd name="connsiteX0" fmla="*/ 0 w 1167765"/>
              <a:gd name="connsiteY0" fmla="*/ 3810 h 1640205"/>
              <a:gd name="connsiteX1" fmla="*/ 914400 w 1167765"/>
              <a:gd name="connsiteY1" fmla="*/ 0 h 1640205"/>
              <a:gd name="connsiteX2" fmla="*/ 933450 w 1167765"/>
              <a:gd name="connsiteY2" fmla="*/ 1280160 h 1640205"/>
              <a:gd name="connsiteX3" fmla="*/ 781050 w 1167765"/>
              <a:gd name="connsiteY3" fmla="*/ 1280160 h 1640205"/>
              <a:gd name="connsiteX4" fmla="*/ 1167765 w 1167765"/>
              <a:gd name="connsiteY4" fmla="*/ 1640205 h 1640205"/>
              <a:gd name="connsiteX5" fmla="*/ 529590 w 1167765"/>
              <a:gd name="connsiteY5" fmla="*/ 1280160 h 1640205"/>
              <a:gd name="connsiteX6" fmla="*/ 11430 w 1167765"/>
              <a:gd name="connsiteY6" fmla="*/ 1280160 h 1640205"/>
              <a:gd name="connsiteX7" fmla="*/ 0 w 1167765"/>
              <a:gd name="connsiteY7" fmla="*/ 3810 h 164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765" h="1640205">
                <a:moveTo>
                  <a:pt x="0" y="3810"/>
                </a:moveTo>
                <a:lnTo>
                  <a:pt x="914400" y="0"/>
                </a:lnTo>
                <a:lnTo>
                  <a:pt x="933450" y="1280160"/>
                </a:lnTo>
                <a:lnTo>
                  <a:pt x="781050" y="1280160"/>
                </a:lnTo>
                <a:lnTo>
                  <a:pt x="1167765" y="1640205"/>
                </a:lnTo>
                <a:lnTo>
                  <a:pt x="529590" y="1280160"/>
                </a:lnTo>
                <a:lnTo>
                  <a:pt x="11430" y="1280160"/>
                </a:lnTo>
                <a:lnTo>
                  <a:pt x="0" y="381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リーフォーム: 図形 75">
            <a:extLst>
              <a:ext uri="{FF2B5EF4-FFF2-40B4-BE49-F238E27FC236}">
                <a16:creationId xmlns:a16="http://schemas.microsoft.com/office/drawing/2014/main" id="{0924F79F-02ED-9B94-A0BE-5A8FEE1CE24F}"/>
              </a:ext>
            </a:extLst>
          </p:cNvPr>
          <p:cNvSpPr/>
          <p:nvPr/>
        </p:nvSpPr>
        <p:spPr>
          <a:xfrm>
            <a:off x="801012" y="4529136"/>
            <a:ext cx="2961132" cy="1562100"/>
          </a:xfrm>
          <a:custGeom>
            <a:avLst/>
            <a:gdLst>
              <a:gd name="connsiteX0" fmla="*/ 7620 w 2979420"/>
              <a:gd name="connsiteY0" fmla="*/ 0 h 1562100"/>
              <a:gd name="connsiteX1" fmla="*/ 0 w 2979420"/>
              <a:gd name="connsiteY1" fmla="*/ 1402080 h 1562100"/>
              <a:gd name="connsiteX2" fmla="*/ 1097280 w 2979420"/>
              <a:gd name="connsiteY2" fmla="*/ 1417320 h 1562100"/>
              <a:gd name="connsiteX3" fmla="*/ 1744980 w 2979420"/>
              <a:gd name="connsiteY3" fmla="*/ 1562100 h 1562100"/>
              <a:gd name="connsiteX4" fmla="*/ 1127760 w 2979420"/>
              <a:gd name="connsiteY4" fmla="*/ 1295400 h 1562100"/>
              <a:gd name="connsiteX5" fmla="*/ 2979420 w 2979420"/>
              <a:gd name="connsiteY5" fmla="*/ 1539240 h 1562100"/>
              <a:gd name="connsiteX6" fmla="*/ 1112520 w 2979420"/>
              <a:gd name="connsiteY6" fmla="*/ 1135380 h 1562100"/>
              <a:gd name="connsiteX7" fmla="*/ 1112520 w 2979420"/>
              <a:gd name="connsiteY7" fmla="*/ 30480 h 1562100"/>
              <a:gd name="connsiteX8" fmla="*/ 7620 w 2979420"/>
              <a:gd name="connsiteY8" fmla="*/ 0 h 1562100"/>
              <a:gd name="connsiteX0" fmla="*/ 7620 w 2979420"/>
              <a:gd name="connsiteY0" fmla="*/ 0 h 1562100"/>
              <a:gd name="connsiteX1" fmla="*/ 0 w 2979420"/>
              <a:gd name="connsiteY1" fmla="*/ 1402080 h 1562100"/>
              <a:gd name="connsiteX2" fmla="*/ 1097280 w 2979420"/>
              <a:gd name="connsiteY2" fmla="*/ 1417320 h 1562100"/>
              <a:gd name="connsiteX3" fmla="*/ 1744980 w 2979420"/>
              <a:gd name="connsiteY3" fmla="*/ 1562100 h 1562100"/>
              <a:gd name="connsiteX4" fmla="*/ 1203960 w 2979420"/>
              <a:gd name="connsiteY4" fmla="*/ 1320800 h 1562100"/>
              <a:gd name="connsiteX5" fmla="*/ 2979420 w 2979420"/>
              <a:gd name="connsiteY5" fmla="*/ 1539240 h 1562100"/>
              <a:gd name="connsiteX6" fmla="*/ 1112520 w 2979420"/>
              <a:gd name="connsiteY6" fmla="*/ 1135380 h 1562100"/>
              <a:gd name="connsiteX7" fmla="*/ 1112520 w 2979420"/>
              <a:gd name="connsiteY7" fmla="*/ 30480 h 1562100"/>
              <a:gd name="connsiteX8" fmla="*/ 7620 w 2979420"/>
              <a:gd name="connsiteY8" fmla="*/ 0 h 1562100"/>
              <a:gd name="connsiteX0" fmla="*/ 7620 w 2979420"/>
              <a:gd name="connsiteY0" fmla="*/ 0 h 1562100"/>
              <a:gd name="connsiteX1" fmla="*/ 0 w 2979420"/>
              <a:gd name="connsiteY1" fmla="*/ 1402080 h 1562100"/>
              <a:gd name="connsiteX2" fmla="*/ 1097280 w 2979420"/>
              <a:gd name="connsiteY2" fmla="*/ 1417320 h 1562100"/>
              <a:gd name="connsiteX3" fmla="*/ 1744980 w 2979420"/>
              <a:gd name="connsiteY3" fmla="*/ 1562100 h 1562100"/>
              <a:gd name="connsiteX4" fmla="*/ 1203960 w 2979420"/>
              <a:gd name="connsiteY4" fmla="*/ 1320800 h 1562100"/>
              <a:gd name="connsiteX5" fmla="*/ 2979420 w 2979420"/>
              <a:gd name="connsiteY5" fmla="*/ 1539240 h 1562100"/>
              <a:gd name="connsiteX6" fmla="*/ 1112520 w 2979420"/>
              <a:gd name="connsiteY6" fmla="*/ 1135380 h 1562100"/>
              <a:gd name="connsiteX7" fmla="*/ 1112520 w 2979420"/>
              <a:gd name="connsiteY7" fmla="*/ 6096 h 1562100"/>
              <a:gd name="connsiteX8" fmla="*/ 7620 w 2979420"/>
              <a:gd name="connsiteY8" fmla="*/ 0 h 1562100"/>
              <a:gd name="connsiteX0" fmla="*/ 7620 w 2894076"/>
              <a:gd name="connsiteY0" fmla="*/ 0 h 1562100"/>
              <a:gd name="connsiteX1" fmla="*/ 0 w 2894076"/>
              <a:gd name="connsiteY1" fmla="*/ 1402080 h 1562100"/>
              <a:gd name="connsiteX2" fmla="*/ 1097280 w 2894076"/>
              <a:gd name="connsiteY2" fmla="*/ 1417320 h 1562100"/>
              <a:gd name="connsiteX3" fmla="*/ 1744980 w 2894076"/>
              <a:gd name="connsiteY3" fmla="*/ 1562100 h 1562100"/>
              <a:gd name="connsiteX4" fmla="*/ 1203960 w 2894076"/>
              <a:gd name="connsiteY4" fmla="*/ 1320800 h 1562100"/>
              <a:gd name="connsiteX5" fmla="*/ 2894076 w 2894076"/>
              <a:gd name="connsiteY5" fmla="*/ 1447800 h 1562100"/>
              <a:gd name="connsiteX6" fmla="*/ 1112520 w 2894076"/>
              <a:gd name="connsiteY6" fmla="*/ 1135380 h 1562100"/>
              <a:gd name="connsiteX7" fmla="*/ 1112520 w 2894076"/>
              <a:gd name="connsiteY7" fmla="*/ 6096 h 1562100"/>
              <a:gd name="connsiteX8" fmla="*/ 7620 w 2894076"/>
              <a:gd name="connsiteY8" fmla="*/ 0 h 1562100"/>
              <a:gd name="connsiteX0" fmla="*/ 7620 w 2961132"/>
              <a:gd name="connsiteY0" fmla="*/ 0 h 1562100"/>
              <a:gd name="connsiteX1" fmla="*/ 0 w 2961132"/>
              <a:gd name="connsiteY1" fmla="*/ 1402080 h 1562100"/>
              <a:gd name="connsiteX2" fmla="*/ 1097280 w 2961132"/>
              <a:gd name="connsiteY2" fmla="*/ 1417320 h 1562100"/>
              <a:gd name="connsiteX3" fmla="*/ 1744980 w 2961132"/>
              <a:gd name="connsiteY3" fmla="*/ 1562100 h 1562100"/>
              <a:gd name="connsiteX4" fmla="*/ 1203960 w 2961132"/>
              <a:gd name="connsiteY4" fmla="*/ 1320800 h 1562100"/>
              <a:gd name="connsiteX5" fmla="*/ 2961132 w 2961132"/>
              <a:gd name="connsiteY5" fmla="*/ 1423416 h 1562100"/>
              <a:gd name="connsiteX6" fmla="*/ 1112520 w 2961132"/>
              <a:gd name="connsiteY6" fmla="*/ 1135380 h 1562100"/>
              <a:gd name="connsiteX7" fmla="*/ 1112520 w 2961132"/>
              <a:gd name="connsiteY7" fmla="*/ 6096 h 1562100"/>
              <a:gd name="connsiteX8" fmla="*/ 7620 w 2961132"/>
              <a:gd name="connsiteY8" fmla="*/ 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1132" h="1562100">
                <a:moveTo>
                  <a:pt x="7620" y="0"/>
                </a:moveTo>
                <a:lnTo>
                  <a:pt x="0" y="1402080"/>
                </a:lnTo>
                <a:lnTo>
                  <a:pt x="1097280" y="1417320"/>
                </a:lnTo>
                <a:lnTo>
                  <a:pt x="1744980" y="1562100"/>
                </a:lnTo>
                <a:lnTo>
                  <a:pt x="1203960" y="1320800"/>
                </a:lnTo>
                <a:lnTo>
                  <a:pt x="2961132" y="1423416"/>
                </a:lnTo>
                <a:lnTo>
                  <a:pt x="1112520" y="1135380"/>
                </a:lnTo>
                <a:lnTo>
                  <a:pt x="1112520" y="6096"/>
                </a:lnTo>
                <a:lnTo>
                  <a:pt x="7620" y="0"/>
                </a:lnTo>
                <a:close/>
              </a:path>
            </a:pathLst>
          </a:custGeom>
          <a:solidFill>
            <a:schemeClr val="bg1">
              <a:lumMod val="9500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8884CCE6-45AA-1438-E91D-990D8D8F2567}"/>
              </a:ext>
            </a:extLst>
          </p:cNvPr>
          <p:cNvSpPr/>
          <p:nvPr/>
        </p:nvSpPr>
        <p:spPr>
          <a:xfrm>
            <a:off x="5767326" y="2078893"/>
            <a:ext cx="546404" cy="56598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48" name="タイトル 4">
            <a:extLst>
              <a:ext uri="{FF2B5EF4-FFF2-40B4-BE49-F238E27FC236}">
                <a16:creationId xmlns:a16="http://schemas.microsoft.com/office/drawing/2014/main" id="{59F90485-13F5-3258-64D8-BD7170CE7BCE}"/>
              </a:ext>
            </a:extLst>
          </p:cNvPr>
          <p:cNvSpPr txBox="1">
            <a:spLocks/>
          </p:cNvSpPr>
          <p:nvPr/>
        </p:nvSpPr>
        <p:spPr>
          <a:xfrm>
            <a:off x="827000" y="4553748"/>
            <a:ext cx="1067731" cy="410882"/>
          </a:xfrm>
          <a:prstGeom prst="rect">
            <a:avLst/>
          </a:prstGeom>
          <a:solidFill>
            <a:schemeClr val="bg1"/>
          </a:solidFill>
        </p:spPr>
        <p:txBody>
          <a:bodyPr vert="horz" wrap="square" lIns="91440" tIns="45720" rIns="91440" bIns="45720" rtlCol="0" anchor="ctr" anchorCtr="1">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150" b="1" dirty="0">
                <a:latin typeface="BIZ UDゴシック" panose="020B0400000000000000" pitchFamily="49" charset="-128"/>
                <a:ea typeface="BIZ UDゴシック" panose="020B0400000000000000" pitchFamily="49" charset="-128"/>
              </a:rPr>
              <a:t>㋒車線分離標</a:t>
            </a:r>
            <a:endParaRPr lang="en-US" altLang="ja-JP" sz="1150" b="1" dirty="0">
              <a:latin typeface="BIZ UDゴシック" panose="020B0400000000000000" pitchFamily="49" charset="-128"/>
              <a:ea typeface="BIZ UDゴシック" panose="020B0400000000000000" pitchFamily="49" charset="-128"/>
            </a:endParaRPr>
          </a:p>
          <a:p>
            <a:r>
              <a:rPr lang="ja-JP" altLang="en-US" sz="1150" b="1" dirty="0">
                <a:latin typeface="BIZ UDゴシック" panose="020B0400000000000000" pitchFamily="49" charset="-128"/>
                <a:ea typeface="BIZ UDゴシック" panose="020B0400000000000000" pitchFamily="49" charset="-128"/>
              </a:rPr>
              <a:t>設置</a:t>
            </a:r>
            <a:endParaRPr lang="en-US" altLang="ja-JP" sz="1150" b="1" dirty="0">
              <a:latin typeface="BIZ UDゴシック" panose="020B0400000000000000" pitchFamily="49" charset="-128"/>
              <a:ea typeface="BIZ UDゴシック" panose="020B0400000000000000" pitchFamily="49" charset="-128"/>
            </a:endParaRPr>
          </a:p>
        </p:txBody>
      </p:sp>
      <p:pic>
        <p:nvPicPr>
          <p:cNvPr id="75" name="図 74" descr="グラフ&#10;&#10;AI 生成コンテンツは誤りを含む可能性があります。">
            <a:extLst>
              <a:ext uri="{FF2B5EF4-FFF2-40B4-BE49-F238E27FC236}">
                <a16:creationId xmlns:a16="http://schemas.microsoft.com/office/drawing/2014/main" id="{20B21064-7624-E319-CACF-0356DCC489E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827000" y="4912429"/>
            <a:ext cx="1067732" cy="1014250"/>
          </a:xfrm>
          <a:prstGeom prst="rect">
            <a:avLst/>
          </a:prstGeom>
        </p:spPr>
      </p:pic>
      <p:sp>
        <p:nvSpPr>
          <p:cNvPr id="92" name="矢印: 右 91">
            <a:extLst>
              <a:ext uri="{FF2B5EF4-FFF2-40B4-BE49-F238E27FC236}">
                <a16:creationId xmlns:a16="http://schemas.microsoft.com/office/drawing/2014/main" id="{857D8A65-769B-8D18-1588-35129484778E}"/>
              </a:ext>
            </a:extLst>
          </p:cNvPr>
          <p:cNvSpPr/>
          <p:nvPr/>
        </p:nvSpPr>
        <p:spPr>
          <a:xfrm>
            <a:off x="4814983" y="2653366"/>
            <a:ext cx="513817" cy="10397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26710AE-C4F6-AB98-3BE2-A832EA541693}"/>
              </a:ext>
            </a:extLst>
          </p:cNvPr>
          <p:cNvSpPr txBox="1"/>
          <p:nvPr/>
        </p:nvSpPr>
        <p:spPr>
          <a:xfrm>
            <a:off x="27542" y="300553"/>
            <a:ext cx="360000" cy="846632"/>
          </a:xfrm>
          <a:prstGeom prst="rect">
            <a:avLst/>
          </a:prstGeom>
          <a:solidFill>
            <a:schemeClr val="accent1"/>
          </a:solidFill>
        </p:spPr>
        <p:txBody>
          <a:bodyPr vert="eaVert" wrap="square" rtlCol="0" anchor="ctr" anchorCtr="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行動計画</a:t>
            </a:r>
          </a:p>
        </p:txBody>
      </p:sp>
      <p:sp>
        <p:nvSpPr>
          <p:cNvPr id="20" name="コンテンツ プレースホルダー 5">
            <a:extLst>
              <a:ext uri="{FF2B5EF4-FFF2-40B4-BE49-F238E27FC236}">
                <a16:creationId xmlns:a16="http://schemas.microsoft.com/office/drawing/2014/main" id="{EB0E3054-6C70-DD4B-8EE0-7266910F6625}"/>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21" name="図 20">
            <a:extLst>
              <a:ext uri="{FF2B5EF4-FFF2-40B4-BE49-F238E27FC236}">
                <a16:creationId xmlns:a16="http://schemas.microsoft.com/office/drawing/2014/main" id="{A8A4D742-C892-92E2-07B8-EEC024C95794}"/>
              </a:ext>
            </a:extLst>
          </p:cNvPr>
          <p:cNvPicPr>
            <a:picLocks noChangeAspect="1"/>
          </p:cNvPicPr>
          <p:nvPr/>
        </p:nvPicPr>
        <p:blipFill rotWithShape="1">
          <a:blip r:embed="rId12"/>
          <a:srcRect l="44911" r="46459" b="5294"/>
          <a:stretch>
            <a:fillRect/>
          </a:stretch>
        </p:blipFill>
        <p:spPr>
          <a:xfrm>
            <a:off x="8586478" y="10682"/>
            <a:ext cx="244257" cy="225784"/>
          </a:xfrm>
          <a:prstGeom prst="rect">
            <a:avLst/>
          </a:prstGeom>
        </p:spPr>
      </p:pic>
      <p:sp>
        <p:nvSpPr>
          <p:cNvPr id="23" name="テキスト ボックス 22">
            <a:extLst>
              <a:ext uri="{FF2B5EF4-FFF2-40B4-BE49-F238E27FC236}">
                <a16:creationId xmlns:a16="http://schemas.microsoft.com/office/drawing/2014/main" id="{D9CCF8BC-2D64-D8F3-C64A-AD8B9E9DE7D0}"/>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sp>
        <p:nvSpPr>
          <p:cNvPr id="12" name="矢印: 右 11">
            <a:extLst>
              <a:ext uri="{FF2B5EF4-FFF2-40B4-BE49-F238E27FC236}">
                <a16:creationId xmlns:a16="http://schemas.microsoft.com/office/drawing/2014/main" id="{EF577F3F-F192-E729-A2EE-5244BD0F7E47}"/>
              </a:ext>
            </a:extLst>
          </p:cNvPr>
          <p:cNvSpPr/>
          <p:nvPr/>
        </p:nvSpPr>
        <p:spPr>
          <a:xfrm>
            <a:off x="4813230" y="5096592"/>
            <a:ext cx="513817" cy="10397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6830EC1E-6F97-F9A4-51BB-0DAE11691DB2}"/>
              </a:ext>
            </a:extLst>
          </p:cNvPr>
          <p:cNvSpPr/>
          <p:nvPr/>
        </p:nvSpPr>
        <p:spPr>
          <a:xfrm>
            <a:off x="5377847" y="1840262"/>
            <a:ext cx="4164987" cy="2421480"/>
          </a:xfrm>
          <a:prstGeom prst="roundRect">
            <a:avLst>
              <a:gd name="adj" fmla="val 7367"/>
            </a:avLst>
          </a:prstGeom>
          <a:noFill/>
          <a:ln w="63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22B26965-A1C7-08B4-0751-0A9A3BB7DEF4}"/>
              </a:ext>
            </a:extLst>
          </p:cNvPr>
          <p:cNvSpPr/>
          <p:nvPr/>
        </p:nvSpPr>
        <p:spPr>
          <a:xfrm>
            <a:off x="5392247" y="4354725"/>
            <a:ext cx="4150587" cy="2429387"/>
          </a:xfrm>
          <a:prstGeom prst="roundRect">
            <a:avLst>
              <a:gd name="adj" fmla="val 7367"/>
            </a:avLst>
          </a:prstGeom>
          <a:noFill/>
          <a:ln w="63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4">
            <a:extLst>
              <a:ext uri="{FF2B5EF4-FFF2-40B4-BE49-F238E27FC236}">
                <a16:creationId xmlns:a16="http://schemas.microsoft.com/office/drawing/2014/main" id="{82274680-BB52-812B-E0BD-8A77EE8C8F5A}"/>
              </a:ext>
            </a:extLst>
          </p:cNvPr>
          <p:cNvSpPr txBox="1">
            <a:spLocks/>
          </p:cNvSpPr>
          <p:nvPr/>
        </p:nvSpPr>
        <p:spPr>
          <a:xfrm>
            <a:off x="5222538" y="1459109"/>
            <a:ext cx="4622255" cy="387344"/>
          </a:xfrm>
          <a:prstGeom prst="rect">
            <a:avLst/>
          </a:prstGeom>
        </p:spPr>
        <p:txBody>
          <a:bodyPr vert="horz" lIns="91440" tIns="45720" rIns="91440" bIns="45720" rtlCol="0" anchor="ctr" anchorCtr="1">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200" dirty="0"/>
              <a:t>　</a:t>
            </a:r>
            <a:r>
              <a:rPr lang="ja-JP" altLang="en-US" sz="1200" dirty="0">
                <a:latin typeface="BIZ UDゴシック" panose="020B0400000000000000" pitchFamily="49" charset="-128"/>
                <a:ea typeface="BIZ UDゴシック" panose="020B0400000000000000" pitchFamily="49" charset="-128"/>
              </a:rPr>
              <a:t>走行車線を示す標識の追加や路面標示の改善を行うとともに、外国人にも理解しやすい標識の設置について検討を行います。</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2050" name="Picture 2">
            <a:extLst>
              <a:ext uri="{FF2B5EF4-FFF2-40B4-BE49-F238E27FC236}">
                <a16:creationId xmlns:a16="http://schemas.microsoft.com/office/drawing/2014/main" id="{0593AF27-9C9B-115C-1938-E51E43FA427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1890" y="477956"/>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657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C5FCD-61C1-C77D-CA4D-3BC5D17D0856}"/>
            </a:ext>
          </a:extLst>
        </p:cNvPr>
        <p:cNvGrpSpPr/>
        <p:nvPr/>
      </p:nvGrpSpPr>
      <p:grpSpPr>
        <a:xfrm>
          <a:off x="0" y="0"/>
          <a:ext cx="0" cy="0"/>
          <a:chOff x="0" y="0"/>
          <a:chExt cx="0" cy="0"/>
        </a:xfrm>
      </p:grpSpPr>
      <p:pic>
        <p:nvPicPr>
          <p:cNvPr id="8" name="図 7" descr="道路を走っている車&#10;&#10;AI 生成コンテンツは誤りを含む可能性があります。">
            <a:extLst>
              <a:ext uri="{FF2B5EF4-FFF2-40B4-BE49-F238E27FC236}">
                <a16:creationId xmlns:a16="http://schemas.microsoft.com/office/drawing/2014/main" id="{8B80EB2E-EDC2-5A55-10B9-58A3943DA94C}"/>
              </a:ext>
            </a:extLst>
          </p:cNvPr>
          <p:cNvPicPr>
            <a:picLocks/>
          </p:cNvPicPr>
          <p:nvPr/>
        </p:nvPicPr>
        <p:blipFill>
          <a:blip r:embed="rId2">
            <a:extLst>
              <a:ext uri="{28A0092B-C50C-407E-A947-70E740481C1C}">
                <a14:useLocalDpi xmlns:a14="http://schemas.microsoft.com/office/drawing/2010/main" val="0"/>
              </a:ext>
            </a:extLst>
          </a:blip>
          <a:srcRect l="-288"/>
          <a:stretch>
            <a:fillRect/>
          </a:stretch>
        </p:blipFill>
        <p:spPr>
          <a:xfrm>
            <a:off x="265040" y="5170149"/>
            <a:ext cx="2268000" cy="1512000"/>
          </a:xfrm>
          <a:prstGeom prst="rect">
            <a:avLst/>
          </a:prstGeom>
        </p:spPr>
      </p:pic>
      <p:sp>
        <p:nvSpPr>
          <p:cNvPr id="20" name="正方形/長方形 19">
            <a:extLst>
              <a:ext uri="{FF2B5EF4-FFF2-40B4-BE49-F238E27FC236}">
                <a16:creationId xmlns:a16="http://schemas.microsoft.com/office/drawing/2014/main" id="{4265BD4D-BF8D-A770-5B57-E2202667546F}"/>
              </a:ext>
            </a:extLst>
          </p:cNvPr>
          <p:cNvSpPr/>
          <p:nvPr/>
        </p:nvSpPr>
        <p:spPr>
          <a:xfrm>
            <a:off x="374806" y="301185"/>
            <a:ext cx="9503652" cy="846000"/>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4">
            <a:extLst>
              <a:ext uri="{FF2B5EF4-FFF2-40B4-BE49-F238E27FC236}">
                <a16:creationId xmlns:a16="http://schemas.microsoft.com/office/drawing/2014/main" id="{ED59C4A6-041B-95DF-9A89-D0231EFDADB3}"/>
              </a:ext>
            </a:extLst>
          </p:cNvPr>
          <p:cNvSpPr txBox="1">
            <a:spLocks/>
          </p:cNvSpPr>
          <p:nvPr/>
        </p:nvSpPr>
        <p:spPr>
          <a:xfrm>
            <a:off x="-2" y="0"/>
            <a:ext cx="526266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基本方針１．道路の安全・安心・快適性の確保</a:t>
            </a:r>
          </a:p>
        </p:txBody>
      </p:sp>
      <p:sp>
        <p:nvSpPr>
          <p:cNvPr id="3" name="タイトル 4">
            <a:extLst>
              <a:ext uri="{FF2B5EF4-FFF2-40B4-BE49-F238E27FC236}">
                <a16:creationId xmlns:a16="http://schemas.microsoft.com/office/drawing/2014/main" id="{623CF832-0DA8-D990-40E7-B6F4CE23C751}"/>
              </a:ext>
            </a:extLst>
          </p:cNvPr>
          <p:cNvSpPr txBox="1">
            <a:spLocks/>
          </p:cNvSpPr>
          <p:nvPr/>
        </p:nvSpPr>
        <p:spPr>
          <a:xfrm>
            <a:off x="374807" y="300956"/>
            <a:ext cx="2429354"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algn="just">
              <a:lnSpc>
                <a:spcPct val="100000"/>
              </a:lnSpc>
              <a:spcBef>
                <a:spcPts val="0"/>
              </a:spcBef>
              <a:defRPr/>
            </a:pPr>
            <a:r>
              <a:rPr lang="ja-JP" altLang="en-US" sz="1600" kern="100" dirty="0">
                <a:latin typeface="BIZ UDゴシック" panose="020B0400000000000000" pitchFamily="49" charset="-128"/>
                <a:ea typeface="BIZ UDゴシック" panose="020B0400000000000000" pitchFamily="49" charset="-128"/>
              </a:rPr>
              <a:t>④．防災訓練の実施</a:t>
            </a:r>
            <a:endParaRPr lang="en-US" altLang="ja-JP" sz="1600" kern="100"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92F4E4CB-9754-3EB7-8103-128132F7AC6B}"/>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11</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5" name="タイトル 4">
            <a:extLst>
              <a:ext uri="{FF2B5EF4-FFF2-40B4-BE49-F238E27FC236}">
                <a16:creationId xmlns:a16="http://schemas.microsoft.com/office/drawing/2014/main" id="{7DB81C67-5236-6B88-5C2D-E09F7CF1CF5F}"/>
              </a:ext>
            </a:extLst>
          </p:cNvPr>
          <p:cNvSpPr txBox="1">
            <a:spLocks/>
          </p:cNvSpPr>
          <p:nvPr/>
        </p:nvSpPr>
        <p:spPr>
          <a:xfrm>
            <a:off x="27541" y="1142314"/>
            <a:ext cx="2782111"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●地震訓練</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F88205F0-F89B-7E40-1166-767BD64833C8}"/>
              </a:ext>
            </a:extLst>
          </p:cNvPr>
          <p:cNvSpPr txBox="1"/>
          <p:nvPr/>
        </p:nvSpPr>
        <p:spPr>
          <a:xfrm>
            <a:off x="387541" y="713542"/>
            <a:ext cx="7394581" cy="276999"/>
          </a:xfrm>
          <a:prstGeom prst="rect">
            <a:avLst/>
          </a:prstGeom>
          <a:no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　大規模地震や事故を想定した訓練を実施し、発災時の被害軽減に向けた対応力の向上に取り組みます。</a:t>
            </a:r>
          </a:p>
        </p:txBody>
      </p:sp>
      <p:pic>
        <p:nvPicPr>
          <p:cNvPr id="21" name="図 20" descr="夜の街の様子&#10;&#10;AI 生成コンテンツは誤りを含む可能性があります。">
            <a:extLst>
              <a:ext uri="{FF2B5EF4-FFF2-40B4-BE49-F238E27FC236}">
                <a16:creationId xmlns:a16="http://schemas.microsoft.com/office/drawing/2014/main" id="{C940F78C-B5E3-29D3-4991-55BDC64A47F9}"/>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5101629" y="4070490"/>
            <a:ext cx="2268000" cy="1512000"/>
          </a:xfrm>
          <a:prstGeom prst="rect">
            <a:avLst/>
          </a:prstGeom>
        </p:spPr>
      </p:pic>
      <p:sp>
        <p:nvSpPr>
          <p:cNvPr id="24" name="タイトル 4">
            <a:extLst>
              <a:ext uri="{FF2B5EF4-FFF2-40B4-BE49-F238E27FC236}">
                <a16:creationId xmlns:a16="http://schemas.microsoft.com/office/drawing/2014/main" id="{27B61446-6F4F-2CF9-DBC6-63DAF807B0C7}"/>
              </a:ext>
            </a:extLst>
          </p:cNvPr>
          <p:cNvSpPr txBox="1">
            <a:spLocks/>
          </p:cNvSpPr>
          <p:nvPr/>
        </p:nvSpPr>
        <p:spPr>
          <a:xfrm>
            <a:off x="7487512" y="6338490"/>
            <a:ext cx="2261542" cy="20688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箕面市消防本部との連携</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5" name="タイトル 4">
            <a:extLst>
              <a:ext uri="{FF2B5EF4-FFF2-40B4-BE49-F238E27FC236}">
                <a16:creationId xmlns:a16="http://schemas.microsoft.com/office/drawing/2014/main" id="{2B073737-9BB2-F66C-591A-95B7BD7A42E5}"/>
              </a:ext>
            </a:extLst>
          </p:cNvPr>
          <p:cNvSpPr txBox="1">
            <a:spLocks/>
          </p:cNvSpPr>
          <p:nvPr/>
        </p:nvSpPr>
        <p:spPr>
          <a:xfrm>
            <a:off x="5063135" y="5582490"/>
            <a:ext cx="2351886" cy="21839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消化活動</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水噴霧トンネル設備</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6" name="タイトル 4">
            <a:extLst>
              <a:ext uri="{FF2B5EF4-FFF2-40B4-BE49-F238E27FC236}">
                <a16:creationId xmlns:a16="http://schemas.microsoft.com/office/drawing/2014/main" id="{3705AFC5-4414-5CA9-FB93-76C89FEDF69B}"/>
              </a:ext>
            </a:extLst>
          </p:cNvPr>
          <p:cNvSpPr txBox="1">
            <a:spLocks/>
          </p:cNvSpPr>
          <p:nvPr/>
        </p:nvSpPr>
        <p:spPr>
          <a:xfrm>
            <a:off x="7481053" y="4372716"/>
            <a:ext cx="2268000" cy="19510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大阪府警察との連携</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7" name="タイトル 4">
            <a:extLst>
              <a:ext uri="{FF2B5EF4-FFF2-40B4-BE49-F238E27FC236}">
                <a16:creationId xmlns:a16="http://schemas.microsoft.com/office/drawing/2014/main" id="{1AE76678-3428-3FF7-BADE-E6FDDC73A48C}"/>
              </a:ext>
            </a:extLst>
          </p:cNvPr>
          <p:cNvSpPr txBox="1">
            <a:spLocks/>
          </p:cNvSpPr>
          <p:nvPr/>
        </p:nvSpPr>
        <p:spPr>
          <a:xfrm>
            <a:off x="4952999" y="1142314"/>
            <a:ext cx="4915796"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●トンネル事故想定訓練≪箕面≫</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sp>
        <p:nvSpPr>
          <p:cNvPr id="33" name="タイトル 4">
            <a:extLst>
              <a:ext uri="{FF2B5EF4-FFF2-40B4-BE49-F238E27FC236}">
                <a16:creationId xmlns:a16="http://schemas.microsoft.com/office/drawing/2014/main" id="{2CC6417F-26F9-FD70-0BB1-F29FD1FB1D3B}"/>
              </a:ext>
            </a:extLst>
          </p:cNvPr>
          <p:cNvSpPr txBox="1">
            <a:spLocks/>
          </p:cNvSpPr>
          <p:nvPr/>
        </p:nvSpPr>
        <p:spPr>
          <a:xfrm>
            <a:off x="2615934" y="4191095"/>
            <a:ext cx="2268000" cy="20846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防災マニュアルの策定</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34" name="タイトル 4">
            <a:extLst>
              <a:ext uri="{FF2B5EF4-FFF2-40B4-BE49-F238E27FC236}">
                <a16:creationId xmlns:a16="http://schemas.microsoft.com/office/drawing/2014/main" id="{34A9D90E-10DB-8E32-C050-63EB8CF867EA}"/>
              </a:ext>
            </a:extLst>
          </p:cNvPr>
          <p:cNvSpPr txBox="1">
            <a:spLocks/>
          </p:cNvSpPr>
          <p:nvPr/>
        </p:nvSpPr>
        <p:spPr>
          <a:xfrm>
            <a:off x="267082" y="4991317"/>
            <a:ext cx="2268000" cy="19148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必要資材保管状況</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35" name="タイトル 4">
            <a:extLst>
              <a:ext uri="{FF2B5EF4-FFF2-40B4-BE49-F238E27FC236}">
                <a16:creationId xmlns:a16="http://schemas.microsoft.com/office/drawing/2014/main" id="{720C6F4D-BF83-7C53-4221-73F71E8D633B}"/>
              </a:ext>
            </a:extLst>
          </p:cNvPr>
          <p:cNvSpPr txBox="1">
            <a:spLocks/>
          </p:cNvSpPr>
          <p:nvPr/>
        </p:nvSpPr>
        <p:spPr>
          <a:xfrm>
            <a:off x="249219" y="3320368"/>
            <a:ext cx="2268000" cy="20847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初動体制の確認</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9" name="図 8">
            <a:extLst>
              <a:ext uri="{FF2B5EF4-FFF2-40B4-BE49-F238E27FC236}">
                <a16:creationId xmlns:a16="http://schemas.microsoft.com/office/drawing/2014/main" id="{884B6910-2EC9-8EB7-4B3E-70C8EE1F0E12}"/>
              </a:ext>
            </a:extLst>
          </p:cNvPr>
          <p:cNvPicPr>
            <a:picLocks noChangeAspect="1"/>
          </p:cNvPicPr>
          <p:nvPr/>
        </p:nvPicPr>
        <p:blipFill>
          <a:blip r:embed="rId4"/>
          <a:stretch>
            <a:fillRect/>
          </a:stretch>
        </p:blipFill>
        <p:spPr>
          <a:xfrm>
            <a:off x="9183664" y="451384"/>
            <a:ext cx="540000" cy="540000"/>
          </a:xfrm>
          <a:prstGeom prst="rect">
            <a:avLst/>
          </a:prstGeom>
        </p:spPr>
      </p:pic>
      <p:pic>
        <p:nvPicPr>
          <p:cNvPr id="10" name="図 9" descr="文字の書かれた紙&#10;&#10;AI 生成コンテンツは誤りを含む可能性があります。">
            <a:extLst>
              <a:ext uri="{FF2B5EF4-FFF2-40B4-BE49-F238E27FC236}">
                <a16:creationId xmlns:a16="http://schemas.microsoft.com/office/drawing/2014/main" id="{D88EF33A-0C97-A9DD-433C-8DCA38EC2E2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639608" y="2671166"/>
            <a:ext cx="2268000" cy="1512000"/>
          </a:xfrm>
          <a:prstGeom prst="rect">
            <a:avLst/>
          </a:prstGeom>
        </p:spPr>
      </p:pic>
      <p:cxnSp>
        <p:nvCxnSpPr>
          <p:cNvPr id="11" name="直線コネクタ 10">
            <a:extLst>
              <a:ext uri="{FF2B5EF4-FFF2-40B4-BE49-F238E27FC236}">
                <a16:creationId xmlns:a16="http://schemas.microsoft.com/office/drawing/2014/main" id="{51C09935-D853-23ED-309E-685FE689E441}"/>
              </a:ext>
            </a:extLst>
          </p:cNvPr>
          <p:cNvCxnSpPr>
            <a:cxnSpLocks/>
          </p:cNvCxnSpPr>
          <p:nvPr/>
        </p:nvCxnSpPr>
        <p:spPr>
          <a:xfrm>
            <a:off x="4953000" y="1147185"/>
            <a:ext cx="0" cy="5733708"/>
          </a:xfrm>
          <a:prstGeom prst="line">
            <a:avLst/>
          </a:prstGeom>
        </p:spPr>
        <p:style>
          <a:lnRef idx="1">
            <a:schemeClr val="accent1"/>
          </a:lnRef>
          <a:fillRef idx="0">
            <a:schemeClr val="accent1"/>
          </a:fillRef>
          <a:effectRef idx="0">
            <a:schemeClr val="accent1"/>
          </a:effectRef>
          <a:fontRef idx="minor">
            <a:schemeClr val="tx1"/>
          </a:fontRef>
        </p:style>
      </p:cxnSp>
      <p:sp>
        <p:nvSpPr>
          <p:cNvPr id="14" name="タイトル 4">
            <a:extLst>
              <a:ext uri="{FF2B5EF4-FFF2-40B4-BE49-F238E27FC236}">
                <a16:creationId xmlns:a16="http://schemas.microsoft.com/office/drawing/2014/main" id="{26F568EF-D913-09D5-46AA-238147A39978}"/>
              </a:ext>
            </a:extLst>
          </p:cNvPr>
          <p:cNvSpPr txBox="1">
            <a:spLocks/>
          </p:cNvSpPr>
          <p:nvPr/>
        </p:nvSpPr>
        <p:spPr>
          <a:xfrm>
            <a:off x="107360" y="1420753"/>
            <a:ext cx="4622255" cy="4228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just"/>
            <a:r>
              <a:rPr lang="ja-JP" altLang="en-US" sz="1200" dirty="0">
                <a:latin typeface="BIZ UDゴシック" panose="020B0400000000000000" pitchFamily="49" charset="-128"/>
                <a:ea typeface="BIZ UDゴシック" panose="020B0400000000000000" pitchFamily="49" charset="-128"/>
              </a:rPr>
              <a:t>　災害発生時に、管理する２路線において迅速な対応が可能と　なるよう、危機管理体制の充実・強化に引き続き取り組みます。</a:t>
            </a:r>
            <a:endParaRPr lang="ja-JP" altLang="ja-JP" sz="1200" dirty="0">
              <a:latin typeface="BIZ UDゴシック" panose="020B0400000000000000" pitchFamily="49" charset="-128"/>
              <a:ea typeface="BIZ UDゴシック" panose="020B0400000000000000" pitchFamily="49" charset="-128"/>
            </a:endParaRPr>
          </a:p>
        </p:txBody>
      </p:sp>
      <p:sp>
        <p:nvSpPr>
          <p:cNvPr id="15" name="タイトル 4">
            <a:extLst>
              <a:ext uri="{FF2B5EF4-FFF2-40B4-BE49-F238E27FC236}">
                <a16:creationId xmlns:a16="http://schemas.microsoft.com/office/drawing/2014/main" id="{1FEF540D-4F05-5B69-2EB7-1C21C95D8F88}"/>
              </a:ext>
            </a:extLst>
          </p:cNvPr>
          <p:cNvSpPr txBox="1">
            <a:spLocks/>
          </p:cNvSpPr>
          <p:nvPr/>
        </p:nvSpPr>
        <p:spPr>
          <a:xfrm>
            <a:off x="5019028" y="1421235"/>
            <a:ext cx="4622255" cy="618233"/>
          </a:xfrm>
          <a:prstGeom prst="rect">
            <a:avLst/>
          </a:prstGeom>
        </p:spPr>
        <p:txBody>
          <a:bodyPr vert="horz" lIns="91440" tIns="45720" rIns="91440" bIns="45720" rtlCol="0" anchor="ctr" anchorCtr="1">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just"/>
            <a:r>
              <a:rPr lang="ja-JP" altLang="en-US" sz="1200" dirty="0">
                <a:latin typeface="BIZ UDゴシック" panose="020B0400000000000000" pitchFamily="49" charset="-128"/>
                <a:ea typeface="BIZ UDゴシック" panose="020B0400000000000000" pitchFamily="49" charset="-128"/>
              </a:rPr>
              <a:t>　箕面有料道路におけるトンネル内の安全確保のため、秋の通行止め期間中に、大阪府警察及び箕面市消防本部と連携し、トンネル内火災の発生を想定した防災訓練を引き続き実施します。</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17" name="タイトル 4">
            <a:extLst>
              <a:ext uri="{FF2B5EF4-FFF2-40B4-BE49-F238E27FC236}">
                <a16:creationId xmlns:a16="http://schemas.microsoft.com/office/drawing/2014/main" id="{F26AED98-5918-7D95-F82A-1EE344E746D0}"/>
              </a:ext>
            </a:extLst>
          </p:cNvPr>
          <p:cNvSpPr txBox="1">
            <a:spLocks/>
          </p:cNvSpPr>
          <p:nvPr/>
        </p:nvSpPr>
        <p:spPr>
          <a:xfrm>
            <a:off x="2615934" y="5928887"/>
            <a:ext cx="2268000" cy="19148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防災備蓄品など</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19" name="タイトル 4">
            <a:extLst>
              <a:ext uri="{FF2B5EF4-FFF2-40B4-BE49-F238E27FC236}">
                <a16:creationId xmlns:a16="http://schemas.microsoft.com/office/drawing/2014/main" id="{6CF6B3A8-FBBD-DCA0-25E5-EAD3E43409B8}"/>
              </a:ext>
            </a:extLst>
          </p:cNvPr>
          <p:cNvSpPr txBox="1">
            <a:spLocks/>
          </p:cNvSpPr>
          <p:nvPr/>
        </p:nvSpPr>
        <p:spPr>
          <a:xfrm>
            <a:off x="5094872" y="3614302"/>
            <a:ext cx="2268000" cy="19148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パトロール隊初動対応</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22" name="図 21" descr="道路, 車, 建物, トラック が含まれている画像&#10;&#10;AI 生成コンテンツは誤りを含む可能性があります。">
            <a:extLst>
              <a:ext uri="{FF2B5EF4-FFF2-40B4-BE49-F238E27FC236}">
                <a16:creationId xmlns:a16="http://schemas.microsoft.com/office/drawing/2014/main" id="{782B9693-C75B-F6A8-6F81-4F0FB3B01448}"/>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5094872" y="2102302"/>
            <a:ext cx="2268000" cy="1512000"/>
          </a:xfrm>
          <a:prstGeom prst="rect">
            <a:avLst/>
          </a:prstGeom>
        </p:spPr>
      </p:pic>
      <p:pic>
        <p:nvPicPr>
          <p:cNvPr id="29" name="図 28" descr="道路を走っている車&#10;&#10;AI 生成コンテンツは誤りを含む可能性があります。">
            <a:extLst>
              <a:ext uri="{FF2B5EF4-FFF2-40B4-BE49-F238E27FC236}">
                <a16:creationId xmlns:a16="http://schemas.microsoft.com/office/drawing/2014/main" id="{77F6F2CF-3FA2-AF1F-11D5-A0DE8A0D8F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1054" y="2849464"/>
            <a:ext cx="2268000" cy="1510680"/>
          </a:xfrm>
          <a:prstGeom prst="rect">
            <a:avLst/>
          </a:prstGeom>
        </p:spPr>
      </p:pic>
      <p:pic>
        <p:nvPicPr>
          <p:cNvPr id="32" name="図 31" descr="夜の街を走る車&#10;&#10;AI 生成コンテンツは誤りを含む可能性があります。">
            <a:extLst>
              <a:ext uri="{FF2B5EF4-FFF2-40B4-BE49-F238E27FC236}">
                <a16:creationId xmlns:a16="http://schemas.microsoft.com/office/drawing/2014/main" id="{4991CB0A-4E67-0119-E265-218ACCC566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1054" y="4826490"/>
            <a:ext cx="2268000" cy="1512000"/>
          </a:xfrm>
          <a:prstGeom prst="rect">
            <a:avLst/>
          </a:prstGeom>
        </p:spPr>
      </p:pic>
      <p:sp>
        <p:nvSpPr>
          <p:cNvPr id="23" name="テキスト ボックス 22">
            <a:extLst>
              <a:ext uri="{FF2B5EF4-FFF2-40B4-BE49-F238E27FC236}">
                <a16:creationId xmlns:a16="http://schemas.microsoft.com/office/drawing/2014/main" id="{C1CD0709-07C0-8EFF-4BDF-B53044DD62A9}"/>
              </a:ext>
            </a:extLst>
          </p:cNvPr>
          <p:cNvSpPr txBox="1"/>
          <p:nvPr/>
        </p:nvSpPr>
        <p:spPr>
          <a:xfrm>
            <a:off x="27542" y="300553"/>
            <a:ext cx="360000" cy="846632"/>
          </a:xfrm>
          <a:prstGeom prst="rect">
            <a:avLst/>
          </a:prstGeom>
          <a:solidFill>
            <a:schemeClr val="accent1"/>
          </a:solidFill>
        </p:spPr>
        <p:txBody>
          <a:bodyPr vert="eaVert" wrap="square" rtlCol="0" anchor="ctr" anchorCtr="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行動計画</a:t>
            </a:r>
          </a:p>
        </p:txBody>
      </p:sp>
      <p:sp>
        <p:nvSpPr>
          <p:cNvPr id="31" name="コンテンツ プレースホルダー 5">
            <a:extLst>
              <a:ext uri="{FF2B5EF4-FFF2-40B4-BE49-F238E27FC236}">
                <a16:creationId xmlns:a16="http://schemas.microsoft.com/office/drawing/2014/main" id="{4594A0F3-09BC-F74F-13A7-19A31A2C6D12}"/>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37" name="図 36">
            <a:extLst>
              <a:ext uri="{FF2B5EF4-FFF2-40B4-BE49-F238E27FC236}">
                <a16:creationId xmlns:a16="http://schemas.microsoft.com/office/drawing/2014/main" id="{F66B3A47-D5B1-4D82-BE8F-4A45DA29C9B0}"/>
              </a:ext>
            </a:extLst>
          </p:cNvPr>
          <p:cNvPicPr>
            <a:picLocks noChangeAspect="1"/>
          </p:cNvPicPr>
          <p:nvPr/>
        </p:nvPicPr>
        <p:blipFill rotWithShape="1">
          <a:blip r:embed="rId9"/>
          <a:srcRect l="44911" r="46459" b="5294"/>
          <a:stretch>
            <a:fillRect/>
          </a:stretch>
        </p:blipFill>
        <p:spPr>
          <a:xfrm>
            <a:off x="8586478" y="10682"/>
            <a:ext cx="244257" cy="225784"/>
          </a:xfrm>
          <a:prstGeom prst="rect">
            <a:avLst/>
          </a:prstGeom>
        </p:spPr>
      </p:pic>
      <p:sp>
        <p:nvSpPr>
          <p:cNvPr id="38" name="テキスト ボックス 37">
            <a:extLst>
              <a:ext uri="{FF2B5EF4-FFF2-40B4-BE49-F238E27FC236}">
                <a16:creationId xmlns:a16="http://schemas.microsoft.com/office/drawing/2014/main" id="{2247DFE6-A520-9D3E-B80F-97DE15D0BE23}"/>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pic>
        <p:nvPicPr>
          <p:cNvPr id="39" name="図 38" descr="建物, 屋内, 食品, 座る が含まれている画像&#10;&#10;AI 生成コンテンツは誤りを含む可能性があります。">
            <a:extLst>
              <a:ext uri="{FF2B5EF4-FFF2-40B4-BE49-F238E27FC236}">
                <a16:creationId xmlns:a16="http://schemas.microsoft.com/office/drawing/2014/main" id="{9C0BA519-F259-7038-D59D-7BE2ED505502}"/>
              </a:ext>
            </a:extLst>
          </p:cNvPr>
          <p:cNvPicPr>
            <a:picLocks/>
          </p:cNvPicPr>
          <p:nvPr/>
        </p:nvPicPr>
        <p:blipFill>
          <a:blip r:embed="rId10" cstate="screen">
            <a:extLst>
              <a:ext uri="{28A0092B-C50C-407E-A947-70E740481C1C}">
                <a14:useLocalDpi xmlns:a14="http://schemas.microsoft.com/office/drawing/2010/main"/>
              </a:ext>
            </a:extLst>
          </a:blip>
          <a:srcRect/>
          <a:stretch>
            <a:fillRect/>
          </a:stretch>
        </p:blipFill>
        <p:spPr>
          <a:xfrm>
            <a:off x="267082" y="3502696"/>
            <a:ext cx="2268000" cy="1512000"/>
          </a:xfrm>
          <a:prstGeom prst="rect">
            <a:avLst/>
          </a:prstGeom>
        </p:spPr>
      </p:pic>
      <p:pic>
        <p:nvPicPr>
          <p:cNvPr id="28" name="図 27" descr="屋内, 座る, ボックス, テーブル が含まれている画像&#10;&#10;AI 生成コンテンツは誤りを含む可能性があります。">
            <a:extLst>
              <a:ext uri="{FF2B5EF4-FFF2-40B4-BE49-F238E27FC236}">
                <a16:creationId xmlns:a16="http://schemas.microsoft.com/office/drawing/2014/main" id="{14AEE775-7A49-4311-B60D-F6350A599875}"/>
              </a:ext>
            </a:extLst>
          </p:cNvPr>
          <p:cNvPicPr>
            <a:picLocks/>
          </p:cNvPicPr>
          <p:nvPr/>
        </p:nvPicPr>
        <p:blipFill>
          <a:blip r:embed="rId11" cstate="screen">
            <a:extLst>
              <a:ext uri="{28A0092B-C50C-407E-A947-70E740481C1C}">
                <a14:useLocalDpi xmlns:a14="http://schemas.microsoft.com/office/drawing/2010/main"/>
              </a:ext>
            </a:extLst>
          </a:blip>
          <a:srcRect/>
          <a:stretch>
            <a:fillRect/>
          </a:stretch>
        </p:blipFill>
        <p:spPr>
          <a:xfrm>
            <a:off x="2631330" y="4414162"/>
            <a:ext cx="1134000" cy="756000"/>
          </a:xfrm>
          <a:prstGeom prst="rect">
            <a:avLst/>
          </a:prstGeom>
        </p:spPr>
      </p:pic>
      <p:pic>
        <p:nvPicPr>
          <p:cNvPr id="40" name="図 39" descr="ブルー, 座る, テーブル, 表示 が含まれている画像&#10;&#10;AI 生成コンテンツは誤りを含む可能性があります。">
            <a:extLst>
              <a:ext uri="{FF2B5EF4-FFF2-40B4-BE49-F238E27FC236}">
                <a16:creationId xmlns:a16="http://schemas.microsoft.com/office/drawing/2014/main" id="{6D348444-8414-8C43-4DEF-7045E3DD2020}"/>
              </a:ext>
            </a:extLst>
          </p:cNvPr>
          <p:cNvPicPr>
            <a:picLocks/>
          </p:cNvPicPr>
          <p:nvPr/>
        </p:nvPicPr>
        <p:blipFill>
          <a:blip r:embed="rId12" cstate="screen">
            <a:extLst>
              <a:ext uri="{28A0092B-C50C-407E-A947-70E740481C1C}">
                <a14:useLocalDpi xmlns:a14="http://schemas.microsoft.com/office/drawing/2010/main"/>
              </a:ext>
            </a:extLst>
          </a:blip>
          <a:stretch>
            <a:fillRect/>
          </a:stretch>
        </p:blipFill>
        <p:spPr>
          <a:xfrm>
            <a:off x="2629288" y="5164835"/>
            <a:ext cx="1134000" cy="756000"/>
          </a:xfrm>
          <a:prstGeom prst="rect">
            <a:avLst/>
          </a:prstGeom>
        </p:spPr>
      </p:pic>
      <p:pic>
        <p:nvPicPr>
          <p:cNvPr id="42" name="図 41" descr="壁に掛けられた看板&#10;&#10;AI 生成コンテンツは誤りを含む可能性があります。">
            <a:extLst>
              <a:ext uri="{FF2B5EF4-FFF2-40B4-BE49-F238E27FC236}">
                <a16:creationId xmlns:a16="http://schemas.microsoft.com/office/drawing/2014/main" id="{2CE252AF-5B9B-CEC3-A5B9-C83A27470CD5}"/>
              </a:ext>
            </a:extLst>
          </p:cNvPr>
          <p:cNvPicPr>
            <a:picLocks/>
          </p:cNvPicPr>
          <p:nvPr/>
        </p:nvPicPr>
        <p:blipFill>
          <a:blip r:embed="rId13" cstate="screen">
            <a:extLst>
              <a:ext uri="{28A0092B-C50C-407E-A947-70E740481C1C}">
                <a14:useLocalDpi xmlns:a14="http://schemas.microsoft.com/office/drawing/2010/main"/>
              </a:ext>
            </a:extLst>
          </a:blip>
          <a:stretch>
            <a:fillRect/>
          </a:stretch>
        </p:blipFill>
        <p:spPr>
          <a:xfrm>
            <a:off x="3763288" y="4411560"/>
            <a:ext cx="1134000" cy="756000"/>
          </a:xfrm>
          <a:prstGeom prst="rect">
            <a:avLst/>
          </a:prstGeom>
        </p:spPr>
      </p:pic>
      <p:pic>
        <p:nvPicPr>
          <p:cNvPr id="44" name="図 43" descr="屋内, 座る, テーブル, 本 が含まれている画像&#10;&#10;AI 生成コンテンツは誤りを含む可能性があります。">
            <a:extLst>
              <a:ext uri="{FF2B5EF4-FFF2-40B4-BE49-F238E27FC236}">
                <a16:creationId xmlns:a16="http://schemas.microsoft.com/office/drawing/2014/main" id="{E68814B8-6ADC-398C-9B18-B8F20D14000F}"/>
              </a:ext>
            </a:extLst>
          </p:cNvPr>
          <p:cNvPicPr>
            <a:picLocks/>
          </p:cNvPicPr>
          <p:nvPr/>
        </p:nvPicPr>
        <p:blipFill>
          <a:blip r:embed="rId14" cstate="screen">
            <a:extLst>
              <a:ext uri="{28A0092B-C50C-407E-A947-70E740481C1C}">
                <a14:useLocalDpi xmlns:a14="http://schemas.microsoft.com/office/drawing/2010/main"/>
              </a:ext>
            </a:extLst>
          </a:blip>
          <a:stretch>
            <a:fillRect/>
          </a:stretch>
        </p:blipFill>
        <p:spPr>
          <a:xfrm>
            <a:off x="3763288" y="5170162"/>
            <a:ext cx="1134000" cy="756000"/>
          </a:xfrm>
          <a:prstGeom prst="rect">
            <a:avLst/>
          </a:prstGeom>
        </p:spPr>
      </p:pic>
      <p:sp>
        <p:nvSpPr>
          <p:cNvPr id="12" name="タイトル 4">
            <a:extLst>
              <a:ext uri="{FF2B5EF4-FFF2-40B4-BE49-F238E27FC236}">
                <a16:creationId xmlns:a16="http://schemas.microsoft.com/office/drawing/2014/main" id="{B10E63FC-085F-BB70-FBAD-F1B965EBE3C2}"/>
              </a:ext>
            </a:extLst>
          </p:cNvPr>
          <p:cNvSpPr txBox="1">
            <a:spLocks/>
          </p:cNvSpPr>
          <p:nvPr/>
        </p:nvSpPr>
        <p:spPr>
          <a:xfrm>
            <a:off x="193507" y="6662871"/>
            <a:ext cx="2268000" cy="19148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道路啓開作業</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16" name="図 15" descr="屋内, 人, 男, コンピュータ が含まれている画像&#10;&#10;AI 生成コンテンツは誤りを含む可能性があります。">
            <a:extLst>
              <a:ext uri="{FF2B5EF4-FFF2-40B4-BE49-F238E27FC236}">
                <a16:creationId xmlns:a16="http://schemas.microsoft.com/office/drawing/2014/main" id="{9F11EC2F-FD05-FCC7-6754-D28EBA41AE10}"/>
              </a:ext>
            </a:extLst>
          </p:cNvPr>
          <p:cNvPicPr>
            <a:picLocks/>
          </p:cNvPicPr>
          <p:nvPr/>
        </p:nvPicPr>
        <p:blipFill>
          <a:blip r:embed="rId15">
            <a:extLst>
              <a:ext uri="{28A0092B-C50C-407E-A947-70E740481C1C}">
                <a14:useLocalDpi xmlns:a14="http://schemas.microsoft.com/office/drawing/2010/main" val="0"/>
              </a:ext>
            </a:extLst>
          </a:blip>
          <a:srcRect r="-1"/>
          <a:stretch>
            <a:fillRect/>
          </a:stretch>
        </p:blipFill>
        <p:spPr>
          <a:xfrm>
            <a:off x="267082" y="1835939"/>
            <a:ext cx="2268000" cy="1512000"/>
          </a:xfrm>
          <a:prstGeom prst="rect">
            <a:avLst/>
          </a:prstGeom>
        </p:spPr>
      </p:pic>
      <p:sp>
        <p:nvSpPr>
          <p:cNvPr id="18" name="正方形/長方形 17">
            <a:extLst>
              <a:ext uri="{FF2B5EF4-FFF2-40B4-BE49-F238E27FC236}">
                <a16:creationId xmlns:a16="http://schemas.microsoft.com/office/drawing/2014/main" id="{7006995A-DE99-3B0D-F199-9ACC69A51017}"/>
              </a:ext>
            </a:extLst>
          </p:cNvPr>
          <p:cNvSpPr/>
          <p:nvPr/>
        </p:nvSpPr>
        <p:spPr>
          <a:xfrm rot="407434">
            <a:off x="973346" y="6050695"/>
            <a:ext cx="154414" cy="71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2">
            <a:extLst>
              <a:ext uri="{FF2B5EF4-FFF2-40B4-BE49-F238E27FC236}">
                <a16:creationId xmlns:a16="http://schemas.microsoft.com/office/drawing/2014/main" id="{99909FCD-B2C3-9113-F08B-786613DE11C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11890" y="451384"/>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582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8A27B-8D55-6397-2EE0-3C8C1076E864}"/>
            </a:ext>
          </a:extLst>
        </p:cNvPr>
        <p:cNvGrpSpPr/>
        <p:nvPr/>
      </p:nvGrpSpPr>
      <p:grpSpPr>
        <a:xfrm>
          <a:off x="0" y="0"/>
          <a:ext cx="0" cy="0"/>
          <a:chOff x="0" y="0"/>
          <a:chExt cx="0" cy="0"/>
        </a:xfrm>
      </p:grpSpPr>
      <p:pic>
        <p:nvPicPr>
          <p:cNvPr id="44" name="Picture 5" descr="itvイメージ2">
            <a:extLst>
              <a:ext uri="{FF2B5EF4-FFF2-40B4-BE49-F238E27FC236}">
                <a16:creationId xmlns:a16="http://schemas.microsoft.com/office/drawing/2014/main" id="{B2C7C8E2-41F4-2634-C210-79EA752442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60609" y="5000871"/>
            <a:ext cx="4434683" cy="155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4">
            <a:extLst>
              <a:ext uri="{FF2B5EF4-FFF2-40B4-BE49-F238E27FC236}">
                <a16:creationId xmlns:a16="http://schemas.microsoft.com/office/drawing/2014/main" id="{1736DD01-75A3-E4F9-3C6B-0D277A93F62B}"/>
              </a:ext>
            </a:extLst>
          </p:cNvPr>
          <p:cNvSpPr/>
          <p:nvPr/>
        </p:nvSpPr>
        <p:spPr>
          <a:xfrm>
            <a:off x="345474" y="300553"/>
            <a:ext cx="9503652" cy="846000"/>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4">
            <a:extLst>
              <a:ext uri="{FF2B5EF4-FFF2-40B4-BE49-F238E27FC236}">
                <a16:creationId xmlns:a16="http://schemas.microsoft.com/office/drawing/2014/main" id="{340A692A-7FDF-DDC8-4119-20C0235D0CCE}"/>
              </a:ext>
            </a:extLst>
          </p:cNvPr>
          <p:cNvSpPr txBox="1">
            <a:spLocks/>
          </p:cNvSpPr>
          <p:nvPr/>
        </p:nvSpPr>
        <p:spPr>
          <a:xfrm>
            <a:off x="-2" y="0"/>
            <a:ext cx="526266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基本方針１．道路の安全・安心・快適性の確保</a:t>
            </a:r>
          </a:p>
        </p:txBody>
      </p:sp>
      <p:sp>
        <p:nvSpPr>
          <p:cNvPr id="3" name="タイトル 4">
            <a:extLst>
              <a:ext uri="{FF2B5EF4-FFF2-40B4-BE49-F238E27FC236}">
                <a16:creationId xmlns:a16="http://schemas.microsoft.com/office/drawing/2014/main" id="{BB470CC6-D144-DAF1-40F2-DDA2DBA2DCE8}"/>
              </a:ext>
            </a:extLst>
          </p:cNvPr>
          <p:cNvSpPr txBox="1">
            <a:spLocks/>
          </p:cNvSpPr>
          <p:nvPr/>
        </p:nvSpPr>
        <p:spPr>
          <a:xfrm>
            <a:off x="387542" y="307061"/>
            <a:ext cx="5847887"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algn="just">
              <a:lnSpc>
                <a:spcPct val="100000"/>
              </a:lnSpc>
              <a:spcBef>
                <a:spcPts val="0"/>
              </a:spcBef>
              <a:defRPr/>
            </a:pPr>
            <a:r>
              <a:rPr lang="ja-JP" altLang="en-US" sz="1600" kern="100" dirty="0">
                <a:latin typeface="BIZ UDゴシック" panose="020B0400000000000000" pitchFamily="49" charset="-128"/>
                <a:ea typeface="BIZ UDゴシック" panose="020B0400000000000000" pitchFamily="49" charset="-128"/>
              </a:rPr>
              <a:t>⑤．箕面有料道路のＡＩカメラ導入</a:t>
            </a:r>
            <a:endParaRPr lang="en-US" altLang="ja-JP" sz="1600" kern="100"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DE897BB2-98BF-F853-2F4A-94FBB5CA8F7B}"/>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12</a:t>
            </a:r>
            <a:endParaRPr kumimoji="1" lang="ja-JP" altLang="en-US" sz="1600" b="1" dirty="0">
              <a:latin typeface="BIZ UDゴシック" panose="020B0400000000000000" pitchFamily="49" charset="-128"/>
              <a:ea typeface="BIZ UDゴシック" panose="020B0400000000000000" pitchFamily="49" charset="-128"/>
            </a:endParaRPr>
          </a:p>
        </p:txBody>
      </p:sp>
      <p:pic>
        <p:nvPicPr>
          <p:cNvPr id="8" name="図 7" descr="道路, 車, トラック, 運転 が含まれている画像&#10;&#10;自動的に生成された説明">
            <a:extLst>
              <a:ext uri="{FF2B5EF4-FFF2-40B4-BE49-F238E27FC236}">
                <a16:creationId xmlns:a16="http://schemas.microsoft.com/office/drawing/2014/main" id="{4BB3F0CF-0E7C-EFE3-8875-18DD7101BB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26132" y="6083886"/>
            <a:ext cx="2959690" cy="541329"/>
          </a:xfrm>
          <a:prstGeom prst="rect">
            <a:avLst/>
          </a:prstGeom>
        </p:spPr>
      </p:pic>
      <p:sp>
        <p:nvSpPr>
          <p:cNvPr id="9" name="正方形/長方形 8">
            <a:extLst>
              <a:ext uri="{FF2B5EF4-FFF2-40B4-BE49-F238E27FC236}">
                <a16:creationId xmlns:a16="http://schemas.microsoft.com/office/drawing/2014/main" id="{BD1CF735-99F3-79F1-A222-7A891E4B1F59}"/>
              </a:ext>
            </a:extLst>
          </p:cNvPr>
          <p:cNvSpPr/>
          <p:nvPr/>
        </p:nvSpPr>
        <p:spPr>
          <a:xfrm>
            <a:off x="7934092" y="5063582"/>
            <a:ext cx="1043088" cy="360850"/>
          </a:xfrm>
          <a:prstGeom prst="rect">
            <a:avLst/>
          </a:prstGeom>
          <a:solidFill>
            <a:srgbClr val="FFFF00"/>
          </a:solidFill>
          <a:ln w="28575">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400" kern="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逆走や蛇行</a:t>
            </a:r>
            <a:endParaRPr kumimoji="0" lang="en-US" altLang="ja-JP" sz="1400" i="0" u="none" strike="noStrike" kern="1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D558848A-0553-10B9-E87E-C43E656FCBA8}"/>
              </a:ext>
            </a:extLst>
          </p:cNvPr>
          <p:cNvSpPr/>
          <p:nvPr/>
        </p:nvSpPr>
        <p:spPr>
          <a:xfrm>
            <a:off x="5954390" y="5033112"/>
            <a:ext cx="324943" cy="360850"/>
          </a:xfrm>
          <a:prstGeom prst="rect">
            <a:avLst/>
          </a:prstGeom>
          <a:solidFill>
            <a:srgbClr val="FFFF00"/>
          </a:solidFill>
          <a:ln w="28575">
            <a:solidFill>
              <a:srgbClr val="FF00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人</a:t>
            </a:r>
            <a:endParaRPr kumimoji="0" lang="en-US" altLang="ja-JP" sz="1400" i="0" u="none" strike="noStrike" kern="1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363FA962-3477-3A83-EBC1-B496B2CB7662}"/>
              </a:ext>
            </a:extLst>
          </p:cNvPr>
          <p:cNvSpPr/>
          <p:nvPr/>
        </p:nvSpPr>
        <p:spPr>
          <a:xfrm>
            <a:off x="5334519" y="5449460"/>
            <a:ext cx="1043088" cy="57629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400" kern="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一般お客様</a:t>
            </a:r>
            <a:endParaRPr lang="en-US" altLang="ja-JP" sz="1400" kern="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400" kern="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ＮＧ</a:t>
            </a:r>
            <a:endParaRPr kumimoji="0" lang="en-US" altLang="ja-JP" sz="1400" i="0" u="none" strike="noStrike" kern="1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E4E5549B-6D3B-A952-2244-DA382CE1772F}"/>
              </a:ext>
            </a:extLst>
          </p:cNvPr>
          <p:cNvSpPr/>
          <p:nvPr/>
        </p:nvSpPr>
        <p:spPr>
          <a:xfrm>
            <a:off x="6427038" y="5456554"/>
            <a:ext cx="684015" cy="57629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400" kern="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作業員</a:t>
            </a:r>
            <a:endParaRPr lang="en-US" altLang="ja-JP" sz="1400" kern="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400" kern="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ＯＫ</a:t>
            </a:r>
            <a:endParaRPr kumimoji="0" lang="en-US" altLang="ja-JP" sz="1400" i="0" u="none" strike="noStrike" kern="1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23" name="図 22" descr="アイコン&#10;&#10;自動的に生成された説明">
            <a:extLst>
              <a:ext uri="{FF2B5EF4-FFF2-40B4-BE49-F238E27FC236}">
                <a16:creationId xmlns:a16="http://schemas.microsoft.com/office/drawing/2014/main" id="{3C4C5D6E-B378-E1F2-7703-5D4C82936210}"/>
              </a:ext>
            </a:extLst>
          </p:cNvPr>
          <p:cNvPicPr>
            <a:picLocks noChangeAspect="1"/>
          </p:cNvPicPr>
          <p:nvPr/>
        </p:nvPicPr>
        <p:blipFill>
          <a:blip r:embed="rId4">
            <a:extLst>
              <a:ext uri="{28A0092B-C50C-407E-A947-70E740481C1C}">
                <a14:useLocalDpi xmlns:a14="http://schemas.microsoft.com/office/drawing/2010/main" val="0"/>
              </a:ext>
            </a:extLst>
          </a:blip>
          <a:srcRect l="25817" t="13845" r="23991" b="24193"/>
          <a:stretch/>
        </p:blipFill>
        <p:spPr>
          <a:xfrm>
            <a:off x="5657634" y="6004890"/>
            <a:ext cx="466591" cy="576000"/>
          </a:xfrm>
          <a:prstGeom prst="rect">
            <a:avLst/>
          </a:prstGeom>
        </p:spPr>
      </p:pic>
      <p:pic>
        <p:nvPicPr>
          <p:cNvPr id="24" name="図 23" descr="挿絵, 記号 が含まれている画像&#10;&#10;自動的に生成された説明">
            <a:extLst>
              <a:ext uri="{FF2B5EF4-FFF2-40B4-BE49-F238E27FC236}">
                <a16:creationId xmlns:a16="http://schemas.microsoft.com/office/drawing/2014/main" id="{305D6584-3523-1123-E3FC-15A71A408D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96625" y="5997882"/>
            <a:ext cx="432000" cy="590017"/>
          </a:xfrm>
          <a:prstGeom prst="rect">
            <a:avLst/>
          </a:prstGeom>
        </p:spPr>
      </p:pic>
      <p:pic>
        <p:nvPicPr>
          <p:cNvPr id="27" name="図 26" descr="レンチ が含まれている画像&#10;&#10;自動的に生成された説明">
            <a:extLst>
              <a:ext uri="{FF2B5EF4-FFF2-40B4-BE49-F238E27FC236}">
                <a16:creationId xmlns:a16="http://schemas.microsoft.com/office/drawing/2014/main" id="{F0399002-F012-A7FD-7EDF-F31704E1BDD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31592" y="6041579"/>
            <a:ext cx="684000" cy="325575"/>
          </a:xfrm>
          <a:prstGeom prst="rect">
            <a:avLst/>
          </a:prstGeom>
          <a:noFill/>
        </p:spPr>
      </p:pic>
      <p:pic>
        <p:nvPicPr>
          <p:cNvPr id="28" name="図 27" descr="レンチ が含まれている画像&#10;&#10;自動的に生成された説明">
            <a:extLst>
              <a:ext uri="{FF2B5EF4-FFF2-40B4-BE49-F238E27FC236}">
                <a16:creationId xmlns:a16="http://schemas.microsoft.com/office/drawing/2014/main" id="{C6903395-F219-F2EF-D89B-52358E1443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9049" y="6041579"/>
            <a:ext cx="684000" cy="325575"/>
          </a:xfrm>
          <a:prstGeom prst="rect">
            <a:avLst/>
          </a:prstGeom>
          <a:noFill/>
        </p:spPr>
      </p:pic>
      <p:pic>
        <p:nvPicPr>
          <p:cNvPr id="29" name="図 28" descr="レンチ が含まれている画像&#10;&#10;自動的に生成された説明">
            <a:extLst>
              <a:ext uri="{FF2B5EF4-FFF2-40B4-BE49-F238E27FC236}">
                <a16:creationId xmlns:a16="http://schemas.microsoft.com/office/drawing/2014/main" id="{E8CDA9B3-BD3D-4351-642A-56AF5FF077B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823246" y="6041579"/>
            <a:ext cx="684000" cy="325575"/>
          </a:xfrm>
          <a:prstGeom prst="rect">
            <a:avLst/>
          </a:prstGeom>
          <a:noFill/>
        </p:spPr>
      </p:pic>
      <p:sp>
        <p:nvSpPr>
          <p:cNvPr id="30" name="正方形/長方形 29">
            <a:extLst>
              <a:ext uri="{FF2B5EF4-FFF2-40B4-BE49-F238E27FC236}">
                <a16:creationId xmlns:a16="http://schemas.microsoft.com/office/drawing/2014/main" id="{940E6E79-60E2-B9E5-8AA0-5B71111E726F}"/>
              </a:ext>
            </a:extLst>
          </p:cNvPr>
          <p:cNvSpPr/>
          <p:nvPr/>
        </p:nvSpPr>
        <p:spPr>
          <a:xfrm>
            <a:off x="8790335" y="5637032"/>
            <a:ext cx="504479" cy="36085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400" kern="100" dirty="0">
                <a:solidFill>
                  <a:srgbClr val="FF0000"/>
                </a:solidFill>
                <a:latin typeface="BIZ UDゴシック" panose="020B0400000000000000" pitchFamily="49" charset="-128"/>
                <a:ea typeface="BIZ UDゴシック" panose="020B0400000000000000" pitchFamily="49" charset="-128"/>
                <a:cs typeface="Times New Roman" panose="02020603050405020304" pitchFamily="18" charset="0"/>
              </a:rPr>
              <a:t>ＮＧ</a:t>
            </a:r>
            <a:endParaRPr kumimoji="0" lang="en-US" altLang="ja-JP" sz="1400" i="0" u="none" strike="noStrike" kern="1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E917E6F2-3716-02CB-7B6F-C8D4A7EB3465}"/>
              </a:ext>
            </a:extLst>
          </p:cNvPr>
          <p:cNvSpPr txBox="1"/>
          <p:nvPr/>
        </p:nvSpPr>
        <p:spPr>
          <a:xfrm>
            <a:off x="387542" y="680706"/>
            <a:ext cx="8198936" cy="461665"/>
          </a:xfrm>
          <a:prstGeom prst="rect">
            <a:avLst/>
          </a:prstGeom>
          <a:no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  安全管理の一層強化に向け、逆走や歩行者の誤進入といった重大事故につながる事象を即時検知することが</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できるＡＩカメラの設置工事に着手します。</a:t>
            </a:r>
            <a:endParaRPr lang="ja-JP" altLang="en-US" sz="1600" dirty="0">
              <a:latin typeface="BIZ UDゴシック" panose="020B0400000000000000" pitchFamily="49" charset="-128"/>
              <a:ea typeface="BIZ UDゴシック" panose="020B0400000000000000" pitchFamily="49" charset="-128"/>
            </a:endParaRPr>
          </a:p>
        </p:txBody>
      </p:sp>
      <p:pic>
        <p:nvPicPr>
          <p:cNvPr id="7" name="図 6" descr="アイコン が含まれている画像&#10;&#10;自動的に生成された説明">
            <a:extLst>
              <a:ext uri="{FF2B5EF4-FFF2-40B4-BE49-F238E27FC236}">
                <a16:creationId xmlns:a16="http://schemas.microsoft.com/office/drawing/2014/main" id="{73ED8AB0-A091-0B2A-C5A2-8AC4A4578C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6122" y="475389"/>
            <a:ext cx="540000" cy="540000"/>
          </a:xfrm>
          <a:prstGeom prst="rect">
            <a:avLst/>
          </a:prstGeom>
        </p:spPr>
      </p:pic>
      <p:pic>
        <p:nvPicPr>
          <p:cNvPr id="33" name="図 32" descr="ロゴ が含まれている画像&#10;&#10;AI 生成コンテンツは誤りを含む可能性があります。">
            <a:extLst>
              <a:ext uri="{FF2B5EF4-FFF2-40B4-BE49-F238E27FC236}">
                <a16:creationId xmlns:a16="http://schemas.microsoft.com/office/drawing/2014/main" id="{BF57DCE7-DE81-0ACA-596E-7FFE8F14E5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0902" y="475389"/>
            <a:ext cx="540000" cy="540000"/>
          </a:xfrm>
          <a:prstGeom prst="rect">
            <a:avLst/>
          </a:prstGeom>
        </p:spPr>
      </p:pic>
      <p:pic>
        <p:nvPicPr>
          <p:cNvPr id="13" name="図 12">
            <a:extLst>
              <a:ext uri="{FF2B5EF4-FFF2-40B4-BE49-F238E27FC236}">
                <a16:creationId xmlns:a16="http://schemas.microsoft.com/office/drawing/2014/main" id="{71A57E48-DFA7-1853-A76D-D372CCB95B70}"/>
              </a:ext>
            </a:extLst>
          </p:cNvPr>
          <p:cNvPicPr>
            <a:picLocks noChangeAspect="1"/>
          </p:cNvPicPr>
          <p:nvPr/>
        </p:nvPicPr>
        <p:blipFill>
          <a:blip r:embed="rId9" cstate="screen">
            <a:extLst>
              <a:ext uri="{28A0092B-C50C-407E-A947-70E740481C1C}">
                <a14:useLocalDpi xmlns:a14="http://schemas.microsoft.com/office/drawing/2010/main"/>
              </a:ext>
            </a:extLst>
          </a:blip>
          <a:srcRect b="8581"/>
          <a:stretch>
            <a:fillRect/>
          </a:stretch>
        </p:blipFill>
        <p:spPr>
          <a:xfrm>
            <a:off x="5856063" y="1873824"/>
            <a:ext cx="3241098" cy="2204695"/>
          </a:xfrm>
          <a:prstGeom prst="rect">
            <a:avLst/>
          </a:prstGeom>
        </p:spPr>
      </p:pic>
      <p:sp>
        <p:nvSpPr>
          <p:cNvPr id="86" name="正方形/長方形 85">
            <a:extLst>
              <a:ext uri="{FF2B5EF4-FFF2-40B4-BE49-F238E27FC236}">
                <a16:creationId xmlns:a16="http://schemas.microsoft.com/office/drawing/2014/main" id="{1C11251A-FB40-6E6B-5AED-97BDCF779DE2}"/>
              </a:ext>
            </a:extLst>
          </p:cNvPr>
          <p:cNvSpPr/>
          <p:nvPr/>
        </p:nvSpPr>
        <p:spPr>
          <a:xfrm>
            <a:off x="5535544" y="4239897"/>
            <a:ext cx="3882135" cy="220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lvl="0" algn="ctr">
              <a:defRPr/>
            </a:pPr>
            <a:r>
              <a:rPr kumimoji="0" lang="en-US" altLang="ja-JP" sz="7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7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出典</a:t>
            </a:r>
            <a:r>
              <a:rPr kumimoji="0" lang="en-US" altLang="ja-JP" sz="7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7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国土交通省</a:t>
            </a:r>
            <a:r>
              <a:rPr lang="en-US" altLang="ja-JP" sz="700" b="1"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7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第８回 高速道路での逆走対策に関する有識者委員会資料</a:t>
            </a:r>
            <a:r>
              <a:rPr kumimoji="0" lang="en-US" altLang="ja-JP" sz="7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endParaRPr kumimoji="0" lang="en-US" altLang="ja-JP" sz="700" b="1" i="0" u="none" strike="noStrike" kern="1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87" name="タイトル 4">
            <a:extLst>
              <a:ext uri="{FF2B5EF4-FFF2-40B4-BE49-F238E27FC236}">
                <a16:creationId xmlns:a16="http://schemas.microsoft.com/office/drawing/2014/main" id="{61656E6C-531F-AE6E-90A9-F6DB620EEAB8}"/>
              </a:ext>
            </a:extLst>
          </p:cNvPr>
          <p:cNvSpPr txBox="1">
            <a:spLocks/>
          </p:cNvSpPr>
          <p:nvPr/>
        </p:nvSpPr>
        <p:spPr>
          <a:xfrm>
            <a:off x="6010155" y="4115336"/>
            <a:ext cx="3069646" cy="171145"/>
          </a:xfrm>
          <a:prstGeom prst="rect">
            <a:avLst/>
          </a:prstGeom>
        </p:spPr>
        <p:txBody>
          <a:bodyPr vert="horz" lIns="91440" tIns="45720" rIns="91440" bIns="45720" rtlCol="0" anchor="ctr" anchorCtr="1">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逆走検知システムのイメージ</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5" name="テキスト ボックス 24">
            <a:extLst>
              <a:ext uri="{FF2B5EF4-FFF2-40B4-BE49-F238E27FC236}">
                <a16:creationId xmlns:a16="http://schemas.microsoft.com/office/drawing/2014/main" id="{63D6A9FF-C90F-9805-6BFD-182BFC9FCA22}"/>
              </a:ext>
            </a:extLst>
          </p:cNvPr>
          <p:cNvSpPr txBox="1"/>
          <p:nvPr/>
        </p:nvSpPr>
        <p:spPr>
          <a:xfrm>
            <a:off x="27542" y="300553"/>
            <a:ext cx="360000" cy="846632"/>
          </a:xfrm>
          <a:prstGeom prst="rect">
            <a:avLst/>
          </a:prstGeom>
          <a:solidFill>
            <a:schemeClr val="accent1"/>
          </a:solidFill>
        </p:spPr>
        <p:txBody>
          <a:bodyPr vert="eaVert" wrap="square" rtlCol="0" anchor="ctr" anchorCtr="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行動計画</a:t>
            </a:r>
          </a:p>
        </p:txBody>
      </p:sp>
      <p:sp>
        <p:nvSpPr>
          <p:cNvPr id="35" name="コンテンツ プレースホルダー 5">
            <a:extLst>
              <a:ext uri="{FF2B5EF4-FFF2-40B4-BE49-F238E27FC236}">
                <a16:creationId xmlns:a16="http://schemas.microsoft.com/office/drawing/2014/main" id="{BC0BE638-D5E3-1BB1-83F2-9814CE9E7831}"/>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36" name="図 35">
            <a:extLst>
              <a:ext uri="{FF2B5EF4-FFF2-40B4-BE49-F238E27FC236}">
                <a16:creationId xmlns:a16="http://schemas.microsoft.com/office/drawing/2014/main" id="{679B5EEB-6A8C-CC22-B7A4-1DAA4E45173B}"/>
              </a:ext>
            </a:extLst>
          </p:cNvPr>
          <p:cNvPicPr>
            <a:picLocks noChangeAspect="1"/>
          </p:cNvPicPr>
          <p:nvPr/>
        </p:nvPicPr>
        <p:blipFill rotWithShape="1">
          <a:blip r:embed="rId10"/>
          <a:srcRect l="44911" r="46459" b="5294"/>
          <a:stretch>
            <a:fillRect/>
          </a:stretch>
        </p:blipFill>
        <p:spPr>
          <a:xfrm>
            <a:off x="8586478" y="10682"/>
            <a:ext cx="244257" cy="225784"/>
          </a:xfrm>
          <a:prstGeom prst="rect">
            <a:avLst/>
          </a:prstGeom>
        </p:spPr>
      </p:pic>
      <p:sp>
        <p:nvSpPr>
          <p:cNvPr id="37" name="テキスト ボックス 36">
            <a:extLst>
              <a:ext uri="{FF2B5EF4-FFF2-40B4-BE49-F238E27FC236}">
                <a16:creationId xmlns:a16="http://schemas.microsoft.com/office/drawing/2014/main" id="{68D0DB2D-33FD-65C0-3D62-E8E5395F080E}"/>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sp>
        <p:nvSpPr>
          <p:cNvPr id="26" name="タイトル 4">
            <a:extLst>
              <a:ext uri="{FF2B5EF4-FFF2-40B4-BE49-F238E27FC236}">
                <a16:creationId xmlns:a16="http://schemas.microsoft.com/office/drawing/2014/main" id="{96FD31A6-DD42-7884-A9D4-BBE3D3CA023B}"/>
              </a:ext>
            </a:extLst>
          </p:cNvPr>
          <p:cNvSpPr txBox="1">
            <a:spLocks/>
          </p:cNvSpPr>
          <p:nvPr/>
        </p:nvSpPr>
        <p:spPr>
          <a:xfrm>
            <a:off x="27541" y="1142314"/>
            <a:ext cx="2782111"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a:t>
            </a:r>
            <a:r>
              <a:rPr lang="ja-JP" altLang="en-US" sz="1400" b="1"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現在</a:t>
            </a:r>
            <a:r>
              <a:rPr kumimoji="0" lang="ja-JP" altLang="en-US" sz="1400" b="1"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の</a:t>
            </a:r>
            <a:r>
              <a:rPr lang="ja-JP" altLang="en-US" sz="1400" b="1"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監視カメラによる監視</a:t>
            </a:r>
            <a:endParaRPr kumimoji="0" lang="en-US" altLang="ja-JP" sz="1400" b="1"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2" name="タイトル 4">
            <a:extLst>
              <a:ext uri="{FF2B5EF4-FFF2-40B4-BE49-F238E27FC236}">
                <a16:creationId xmlns:a16="http://schemas.microsoft.com/office/drawing/2014/main" id="{7BB50824-9A1A-D2B8-60AD-78053D80E27F}"/>
              </a:ext>
            </a:extLst>
          </p:cNvPr>
          <p:cNvSpPr txBox="1">
            <a:spLocks/>
          </p:cNvSpPr>
          <p:nvPr/>
        </p:nvSpPr>
        <p:spPr>
          <a:xfrm>
            <a:off x="107360" y="1440209"/>
            <a:ext cx="4622255" cy="47703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algn="l" defTabSz="457200">
              <a:lnSpc>
                <a:spcPct val="100000"/>
              </a:lnSpc>
              <a:spcBef>
                <a:spcPts val="0"/>
              </a:spcBef>
              <a:defRPr/>
            </a:pPr>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　目視による確認が必要となりますが、アナログで解像度も</a:t>
            </a:r>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lvl="0" algn="l" defTabSz="457200">
              <a:lnSpc>
                <a:spcPct val="100000"/>
              </a:lnSpc>
              <a:spcBef>
                <a:spcPts val="0"/>
              </a:spcBef>
              <a:defRPr/>
            </a:pPr>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低いため、人の見分けなど判別に時間を要します。</a:t>
            </a:r>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4" name="タイトル 4">
            <a:extLst>
              <a:ext uri="{FF2B5EF4-FFF2-40B4-BE49-F238E27FC236}">
                <a16:creationId xmlns:a16="http://schemas.microsoft.com/office/drawing/2014/main" id="{0A84B8DD-19C9-E77A-46DC-FDA4FCAAC703}"/>
              </a:ext>
            </a:extLst>
          </p:cNvPr>
          <p:cNvSpPr txBox="1">
            <a:spLocks/>
          </p:cNvSpPr>
          <p:nvPr/>
        </p:nvSpPr>
        <p:spPr>
          <a:xfrm>
            <a:off x="5031658" y="1130979"/>
            <a:ext cx="2782111"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a:t>
            </a:r>
            <a:r>
              <a:rPr lang="ja-JP" altLang="en-US" sz="1400" b="1"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ＡＩカメラ導入後の監視</a:t>
            </a:r>
            <a:endParaRPr kumimoji="0" lang="en-US" altLang="ja-JP" sz="1400" b="1"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8" name="矢印: 右 37">
            <a:extLst>
              <a:ext uri="{FF2B5EF4-FFF2-40B4-BE49-F238E27FC236}">
                <a16:creationId xmlns:a16="http://schemas.microsoft.com/office/drawing/2014/main" id="{A4C67B37-4F23-7449-A9DE-589AFAA19B48}"/>
              </a:ext>
            </a:extLst>
          </p:cNvPr>
          <p:cNvSpPr/>
          <p:nvPr/>
        </p:nvSpPr>
        <p:spPr>
          <a:xfrm>
            <a:off x="4499635" y="2662436"/>
            <a:ext cx="513817" cy="10397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タイトル 4">
            <a:extLst>
              <a:ext uri="{FF2B5EF4-FFF2-40B4-BE49-F238E27FC236}">
                <a16:creationId xmlns:a16="http://schemas.microsoft.com/office/drawing/2014/main" id="{8035CE0A-CFE6-73C0-A708-C3DE375E50F5}"/>
              </a:ext>
            </a:extLst>
          </p:cNvPr>
          <p:cNvSpPr txBox="1">
            <a:spLocks/>
          </p:cNvSpPr>
          <p:nvPr/>
        </p:nvSpPr>
        <p:spPr>
          <a:xfrm>
            <a:off x="5021643" y="1436859"/>
            <a:ext cx="4848473" cy="4228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just"/>
            <a:r>
              <a:rPr lang="ja-JP" altLang="en-US" sz="1200" b="1" dirty="0">
                <a:latin typeface="BIZ UDゴシック" panose="020B0400000000000000" pitchFamily="49" charset="-128"/>
                <a:ea typeface="BIZ UDゴシック" panose="020B0400000000000000" pitchFamily="49" charset="-128"/>
              </a:rPr>
              <a:t>　</a:t>
            </a:r>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解像度の高いデジタルカメラ及びＡＩ画像処理を採用することで、異常の判別を自動かつ迅速に行います。</a:t>
            </a:r>
            <a:endParaRPr lang="ja-JP" altLang="ja-JP" sz="1200" dirty="0">
              <a:latin typeface="BIZ UDゴシック" panose="020B0400000000000000" pitchFamily="49" charset="-128"/>
              <a:ea typeface="BIZ UDゴシック" panose="020B0400000000000000" pitchFamily="49" charset="-128"/>
            </a:endParaRPr>
          </a:p>
        </p:txBody>
      </p:sp>
      <p:sp>
        <p:nvSpPr>
          <p:cNvPr id="40" name="タイトル 4">
            <a:extLst>
              <a:ext uri="{FF2B5EF4-FFF2-40B4-BE49-F238E27FC236}">
                <a16:creationId xmlns:a16="http://schemas.microsoft.com/office/drawing/2014/main" id="{8DE15F32-81E5-E8A7-9775-F3358C017D79}"/>
              </a:ext>
            </a:extLst>
          </p:cNvPr>
          <p:cNvSpPr txBox="1">
            <a:spLocks/>
          </p:cNvSpPr>
          <p:nvPr/>
        </p:nvSpPr>
        <p:spPr>
          <a:xfrm>
            <a:off x="5000653" y="4556134"/>
            <a:ext cx="4848473" cy="4228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just"/>
            <a:r>
              <a:rPr lang="ja-JP" altLang="en-US" sz="1200" dirty="0">
                <a:latin typeface="BIZ UDゴシック" panose="020B0400000000000000" pitchFamily="49" charset="-128"/>
                <a:ea typeface="BIZ UDゴシック" panose="020B0400000000000000" pitchFamily="49" charset="-128"/>
              </a:rPr>
              <a:t>　</a:t>
            </a:r>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多数の監視カメラ映像をＡＩで併行監視できるため、逆走などの　異常をすぐに検知することが可能となります。</a:t>
            </a:r>
            <a:endParaRPr lang="ja-JP" altLang="ja-JP" sz="1200" dirty="0">
              <a:latin typeface="BIZ UDゴシック" panose="020B0400000000000000" pitchFamily="49" charset="-128"/>
              <a:ea typeface="BIZ UDゴシック" panose="020B0400000000000000" pitchFamily="49" charset="-128"/>
            </a:endParaRPr>
          </a:p>
        </p:txBody>
      </p:sp>
      <p:sp>
        <p:nvSpPr>
          <p:cNvPr id="41" name="タイトル 4">
            <a:extLst>
              <a:ext uri="{FF2B5EF4-FFF2-40B4-BE49-F238E27FC236}">
                <a16:creationId xmlns:a16="http://schemas.microsoft.com/office/drawing/2014/main" id="{CCA0E271-F295-7DFC-04E1-4BAD2671A2BB}"/>
              </a:ext>
            </a:extLst>
          </p:cNvPr>
          <p:cNvSpPr txBox="1">
            <a:spLocks/>
          </p:cNvSpPr>
          <p:nvPr/>
        </p:nvSpPr>
        <p:spPr>
          <a:xfrm>
            <a:off x="104527" y="4536710"/>
            <a:ext cx="4395108" cy="62688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just"/>
            <a:r>
              <a:rPr lang="ja-JP" altLang="en-US" sz="1200" dirty="0">
                <a:latin typeface="BIZ UDゴシック" panose="020B0400000000000000" pitchFamily="49" charset="-128"/>
                <a:ea typeface="BIZ UDゴシック" panose="020B0400000000000000" pitchFamily="49" charset="-128"/>
              </a:rPr>
              <a:t>　トンネル内は</a:t>
            </a:r>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６０台の監視カメラ映像を巡回する形で監視しているため、最大１分遅れる可能性があり、逆走や蛇行の発見が遅れると事故の危険性が高まります。</a:t>
            </a:r>
            <a:endParaRPr lang="ja-JP" altLang="ja-JP" sz="1200" dirty="0">
              <a:latin typeface="BIZ UDゴシック" panose="020B0400000000000000" pitchFamily="49" charset="-128"/>
              <a:ea typeface="BIZ UDゴシック" panose="020B0400000000000000" pitchFamily="49" charset="-128"/>
            </a:endParaRPr>
          </a:p>
        </p:txBody>
      </p:sp>
      <p:pic>
        <p:nvPicPr>
          <p:cNvPr id="43" name="Picture 6" descr="itv">
            <a:extLst>
              <a:ext uri="{FF2B5EF4-FFF2-40B4-BE49-F238E27FC236}">
                <a16:creationId xmlns:a16="http://schemas.microsoft.com/office/drawing/2014/main" id="{7E633D98-4D3E-0F3C-15E8-DC7E3F0AE8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6662" y="2074095"/>
            <a:ext cx="1841801" cy="122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矢印: 右 41">
            <a:extLst>
              <a:ext uri="{FF2B5EF4-FFF2-40B4-BE49-F238E27FC236}">
                <a16:creationId xmlns:a16="http://schemas.microsoft.com/office/drawing/2014/main" id="{43A189B9-5B29-8DD7-846C-0B4627B9D34D}"/>
              </a:ext>
            </a:extLst>
          </p:cNvPr>
          <p:cNvSpPr/>
          <p:nvPr/>
        </p:nvSpPr>
        <p:spPr>
          <a:xfrm>
            <a:off x="4495292" y="5027212"/>
            <a:ext cx="513817" cy="10397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タイトル 4">
            <a:extLst>
              <a:ext uri="{FF2B5EF4-FFF2-40B4-BE49-F238E27FC236}">
                <a16:creationId xmlns:a16="http://schemas.microsoft.com/office/drawing/2014/main" id="{2D1D640F-95D8-DC7F-359B-2B0928F94FB5}"/>
              </a:ext>
            </a:extLst>
          </p:cNvPr>
          <p:cNvSpPr txBox="1">
            <a:spLocks/>
          </p:cNvSpPr>
          <p:nvPr/>
        </p:nvSpPr>
        <p:spPr>
          <a:xfrm>
            <a:off x="767258" y="6587899"/>
            <a:ext cx="3069646" cy="171145"/>
          </a:xfrm>
          <a:prstGeom prst="rect">
            <a:avLst/>
          </a:prstGeom>
        </p:spPr>
        <p:txBody>
          <a:bodyPr vert="horz" lIns="91440" tIns="45720" rIns="91440" bIns="45720" rtlCol="0" anchor="ctr" anchorCtr="1">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監視カメラシステム配置図</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25A2E86F-3F66-0FCB-BA52-F03DE464F29B}"/>
              </a:ext>
            </a:extLst>
          </p:cNvPr>
          <p:cNvSpPr/>
          <p:nvPr/>
        </p:nvSpPr>
        <p:spPr>
          <a:xfrm>
            <a:off x="421005" y="5309616"/>
            <a:ext cx="3322956" cy="2720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58C8C15C-3F86-77BD-7DFF-CEA84B7F826E}"/>
              </a:ext>
            </a:extLst>
          </p:cNvPr>
          <p:cNvSpPr/>
          <p:nvPr/>
        </p:nvSpPr>
        <p:spPr>
          <a:xfrm>
            <a:off x="895985" y="5889736"/>
            <a:ext cx="2512695" cy="1518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タイトル 4">
            <a:extLst>
              <a:ext uri="{FF2B5EF4-FFF2-40B4-BE49-F238E27FC236}">
                <a16:creationId xmlns:a16="http://schemas.microsoft.com/office/drawing/2014/main" id="{ABBEA7C2-7670-0674-E61B-34E0E861E3F0}"/>
              </a:ext>
            </a:extLst>
          </p:cNvPr>
          <p:cNvSpPr txBox="1">
            <a:spLocks/>
          </p:cNvSpPr>
          <p:nvPr/>
        </p:nvSpPr>
        <p:spPr>
          <a:xfrm>
            <a:off x="346662" y="3323488"/>
            <a:ext cx="1841801" cy="171145"/>
          </a:xfrm>
          <a:prstGeom prst="rect">
            <a:avLst/>
          </a:prstGeom>
        </p:spPr>
        <p:txBody>
          <a:bodyPr vert="horz" lIns="91440" tIns="45720" rIns="91440" bIns="45720" rtlCol="0" anchor="ctr" anchorCtr="1">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トンネル内監視カメラ</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52" name="タイトル 4">
            <a:extLst>
              <a:ext uri="{FF2B5EF4-FFF2-40B4-BE49-F238E27FC236}">
                <a16:creationId xmlns:a16="http://schemas.microsoft.com/office/drawing/2014/main" id="{2AEFE8FB-E982-767F-6A70-6264CF0BCF78}"/>
              </a:ext>
            </a:extLst>
          </p:cNvPr>
          <p:cNvSpPr txBox="1">
            <a:spLocks/>
          </p:cNvSpPr>
          <p:nvPr/>
        </p:nvSpPr>
        <p:spPr>
          <a:xfrm>
            <a:off x="2418487" y="4165618"/>
            <a:ext cx="1841801" cy="171145"/>
          </a:xfrm>
          <a:prstGeom prst="rect">
            <a:avLst/>
          </a:prstGeom>
        </p:spPr>
        <p:txBody>
          <a:bodyPr vert="horz" lIns="91440" tIns="45720" rIns="91440" bIns="45720" rtlCol="0" anchor="ctr" anchorCtr="1">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監視カメラ映像例</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54" name="図 53" descr="空港のターミナル&#10;&#10;AI 生成コンテンツは誤りを含む可能性があります。">
            <a:extLst>
              <a:ext uri="{FF2B5EF4-FFF2-40B4-BE49-F238E27FC236}">
                <a16:creationId xmlns:a16="http://schemas.microsoft.com/office/drawing/2014/main" id="{B6D6177B-8B4C-0279-5812-196226832B20}"/>
              </a:ext>
            </a:extLst>
          </p:cNvPr>
          <p:cNvPicPr>
            <a:picLocks noChangeAspect="1"/>
          </p:cNvPicPr>
          <p:nvPr/>
        </p:nvPicPr>
        <p:blipFill>
          <a:blip r:embed="rId12"/>
          <a:srcRect l="21975" t="4073" r="12259" b="12186"/>
          <a:stretch>
            <a:fillRect/>
          </a:stretch>
        </p:blipFill>
        <p:spPr>
          <a:xfrm>
            <a:off x="2082483" y="2526005"/>
            <a:ext cx="2373976" cy="1605904"/>
          </a:xfrm>
          <a:prstGeom prst="rect">
            <a:avLst/>
          </a:prstGeom>
        </p:spPr>
      </p:pic>
      <p:pic>
        <p:nvPicPr>
          <p:cNvPr id="5" name="Picture 2">
            <a:extLst>
              <a:ext uri="{FF2B5EF4-FFF2-40B4-BE49-F238E27FC236}">
                <a16:creationId xmlns:a16="http://schemas.microsoft.com/office/drawing/2014/main" id="{48D2E712-03F8-75C2-8E93-489527C362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61342" y="477956"/>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415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BCD80-5B03-08BB-A914-6014C9DB98F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746FF99-C4BE-8896-BCF5-0463C9A36536}"/>
              </a:ext>
            </a:extLst>
          </p:cNvPr>
          <p:cNvSpPr/>
          <p:nvPr/>
        </p:nvSpPr>
        <p:spPr>
          <a:xfrm>
            <a:off x="374806" y="301185"/>
            <a:ext cx="9503652" cy="846000"/>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4">
            <a:extLst>
              <a:ext uri="{FF2B5EF4-FFF2-40B4-BE49-F238E27FC236}">
                <a16:creationId xmlns:a16="http://schemas.microsoft.com/office/drawing/2014/main" id="{358204E2-CDC7-F11C-94FD-7AF4D7999BAB}"/>
              </a:ext>
            </a:extLst>
          </p:cNvPr>
          <p:cNvSpPr txBox="1">
            <a:spLocks/>
          </p:cNvSpPr>
          <p:nvPr/>
        </p:nvSpPr>
        <p:spPr>
          <a:xfrm>
            <a:off x="-2" y="0"/>
            <a:ext cx="526266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基本方針１．道路の安全・安心・快適性の確保</a:t>
            </a:r>
          </a:p>
        </p:txBody>
      </p:sp>
      <p:sp>
        <p:nvSpPr>
          <p:cNvPr id="3" name="タイトル 4">
            <a:extLst>
              <a:ext uri="{FF2B5EF4-FFF2-40B4-BE49-F238E27FC236}">
                <a16:creationId xmlns:a16="http://schemas.microsoft.com/office/drawing/2014/main" id="{22CD7A67-0009-B012-80BB-31EE20098111}"/>
              </a:ext>
            </a:extLst>
          </p:cNvPr>
          <p:cNvSpPr txBox="1">
            <a:spLocks/>
          </p:cNvSpPr>
          <p:nvPr/>
        </p:nvSpPr>
        <p:spPr>
          <a:xfrm>
            <a:off x="374806" y="312197"/>
            <a:ext cx="5982511"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algn="l">
              <a:lnSpc>
                <a:spcPct val="100000"/>
              </a:lnSpc>
              <a:spcBef>
                <a:spcPts val="0"/>
              </a:spcBef>
              <a:defRPr/>
            </a:pPr>
            <a:r>
              <a:rPr lang="ja-JP" altLang="en-US" sz="1600" dirty="0">
                <a:solidFill>
                  <a:schemeClr val="dk1"/>
                </a:solidFill>
                <a:latin typeface="BIZ UDゴシック" panose="020B0400000000000000" pitchFamily="49" charset="-128"/>
                <a:ea typeface="BIZ UDゴシック" panose="020B0400000000000000" pitchFamily="49" charset="-128"/>
              </a:rPr>
              <a:t>⑥．</a:t>
            </a:r>
            <a:r>
              <a:rPr lang="ja-JP" altLang="en-US" sz="1600" kern="100" dirty="0">
                <a:latin typeface="BIZ UDゴシック" panose="020B0400000000000000" pitchFamily="49" charset="-128"/>
                <a:ea typeface="BIZ UDゴシック" panose="020B0400000000000000" pitchFamily="49" charset="-128"/>
              </a:rPr>
              <a:t>鳥飼仁和寺大橋有料道路の大阪府への引継ぎ</a:t>
            </a:r>
            <a:endParaRPr lang="ja-JP" altLang="ja-JP" sz="1600" dirty="0">
              <a:solidFill>
                <a:schemeClr val="dk1"/>
              </a:solidFill>
              <a:latin typeface="BIZ UDゴシック" panose="020B0400000000000000" pitchFamily="49" charset="-128"/>
              <a:ea typeface="BIZ UDゴシック" panose="020B0400000000000000" pitchFamily="49" charset="-128"/>
            </a:endParaRPr>
          </a:p>
        </p:txBody>
      </p:sp>
      <p:sp>
        <p:nvSpPr>
          <p:cNvPr id="5" name="スライド番号プレースホルダー 3">
            <a:extLst>
              <a:ext uri="{FF2B5EF4-FFF2-40B4-BE49-F238E27FC236}">
                <a16:creationId xmlns:a16="http://schemas.microsoft.com/office/drawing/2014/main" id="{81DA6ED5-1FB6-29B7-7910-F187EEFE65DC}"/>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13</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14" name="タイトル 4">
            <a:extLst>
              <a:ext uri="{FF2B5EF4-FFF2-40B4-BE49-F238E27FC236}">
                <a16:creationId xmlns:a16="http://schemas.microsoft.com/office/drawing/2014/main" id="{D48D53D4-B725-69CA-EA17-518209892ED0}"/>
              </a:ext>
            </a:extLst>
          </p:cNvPr>
          <p:cNvSpPr txBox="1">
            <a:spLocks/>
          </p:cNvSpPr>
          <p:nvPr/>
        </p:nvSpPr>
        <p:spPr>
          <a:xfrm>
            <a:off x="144780" y="4078841"/>
            <a:ext cx="3242310" cy="16352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橋のケーブル詳細点検調査</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4" name="図 3" descr="アイコン が含まれている画像&#10;&#10;自動的に生成された説明">
            <a:extLst>
              <a:ext uri="{FF2B5EF4-FFF2-40B4-BE49-F238E27FC236}">
                <a16:creationId xmlns:a16="http://schemas.microsoft.com/office/drawing/2014/main" id="{25563C85-EC94-077E-8DC3-186922123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7570" y="462129"/>
            <a:ext cx="540000" cy="540000"/>
          </a:xfrm>
          <a:prstGeom prst="rect">
            <a:avLst/>
          </a:prstGeom>
        </p:spPr>
      </p:pic>
      <p:pic>
        <p:nvPicPr>
          <p:cNvPr id="8" name="図 7">
            <a:extLst>
              <a:ext uri="{FF2B5EF4-FFF2-40B4-BE49-F238E27FC236}">
                <a16:creationId xmlns:a16="http://schemas.microsoft.com/office/drawing/2014/main" id="{DA3688C9-0F44-D930-FCED-7CCB3CF1C44F}"/>
              </a:ext>
            </a:extLst>
          </p:cNvPr>
          <p:cNvPicPr>
            <a:picLocks noChangeAspect="1"/>
          </p:cNvPicPr>
          <p:nvPr/>
        </p:nvPicPr>
        <p:blipFill>
          <a:blip r:embed="rId4"/>
          <a:stretch>
            <a:fillRect/>
          </a:stretch>
        </p:blipFill>
        <p:spPr>
          <a:xfrm>
            <a:off x="8667297" y="459283"/>
            <a:ext cx="540000" cy="540000"/>
          </a:xfrm>
          <a:prstGeom prst="rect">
            <a:avLst/>
          </a:prstGeom>
        </p:spPr>
      </p:pic>
      <p:sp>
        <p:nvSpPr>
          <p:cNvPr id="23" name="テキスト ボックス 22">
            <a:extLst>
              <a:ext uri="{FF2B5EF4-FFF2-40B4-BE49-F238E27FC236}">
                <a16:creationId xmlns:a16="http://schemas.microsoft.com/office/drawing/2014/main" id="{328A8FA3-EA06-A1E5-888F-E5C78BAD727D}"/>
              </a:ext>
            </a:extLst>
          </p:cNvPr>
          <p:cNvSpPr txBox="1"/>
          <p:nvPr/>
        </p:nvSpPr>
        <p:spPr>
          <a:xfrm>
            <a:off x="387543" y="677214"/>
            <a:ext cx="7608594" cy="461665"/>
          </a:xfrm>
          <a:prstGeom prst="rect">
            <a:avLst/>
          </a:prstGeom>
          <a:noFill/>
        </p:spPr>
        <p:txBody>
          <a:bodyPr wrap="square" anchor="ctr" anchorCtr="0">
            <a:spAutoFit/>
          </a:bodyPr>
          <a:lstStyle/>
          <a:p>
            <a:pPr fontAlgn="ctr"/>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2027</a:t>
            </a:r>
            <a:r>
              <a:rPr lang="ja-JP" altLang="en-US" sz="1200" dirty="0">
                <a:latin typeface="BIZ UDゴシック" panose="020B0400000000000000" pitchFamily="49" charset="-128"/>
                <a:ea typeface="BIZ UDゴシック" panose="020B0400000000000000" pitchFamily="49" charset="-128"/>
              </a:rPr>
              <a:t>年２月の料金徴収期間満了後も、引き続き安全にご利用いただけるよう、必要な措置を講じたうえで、</a:t>
            </a:r>
            <a:endParaRPr lang="en-US" altLang="ja-JP" sz="1200" dirty="0">
              <a:latin typeface="BIZ UDゴシック" panose="020B0400000000000000" pitchFamily="49" charset="-128"/>
              <a:ea typeface="BIZ UDゴシック" panose="020B0400000000000000" pitchFamily="49" charset="-128"/>
            </a:endParaRPr>
          </a:p>
          <a:p>
            <a:pPr fontAlgn="ctr"/>
            <a:r>
              <a:rPr lang="ja-JP" altLang="en-US" sz="1200" dirty="0">
                <a:latin typeface="BIZ UDゴシック" panose="020B0400000000000000" pitchFamily="49" charset="-128"/>
                <a:ea typeface="BIZ UDゴシック" panose="020B0400000000000000" pitchFamily="49" charset="-128"/>
              </a:rPr>
              <a:t>大阪府へ適切に引き継ぎます。</a:t>
            </a:r>
            <a:endParaRPr lang="ja-JP" altLang="en-US" sz="1600" dirty="0">
              <a:latin typeface="BIZ UDゴシック" panose="020B0400000000000000" pitchFamily="49" charset="-128"/>
              <a:ea typeface="BIZ UDゴシック" panose="020B0400000000000000" pitchFamily="49" charset="-128"/>
            </a:endParaRPr>
          </a:p>
        </p:txBody>
      </p:sp>
      <p:sp>
        <p:nvSpPr>
          <p:cNvPr id="25" name="タイトル 4">
            <a:extLst>
              <a:ext uri="{FF2B5EF4-FFF2-40B4-BE49-F238E27FC236}">
                <a16:creationId xmlns:a16="http://schemas.microsoft.com/office/drawing/2014/main" id="{EEF3E48C-EC8D-DF86-BB38-AB38BB86971E}"/>
              </a:ext>
            </a:extLst>
          </p:cNvPr>
          <p:cNvSpPr txBox="1">
            <a:spLocks/>
          </p:cNvSpPr>
          <p:nvPr/>
        </p:nvSpPr>
        <p:spPr>
          <a:xfrm>
            <a:off x="3272357" y="4065601"/>
            <a:ext cx="3024000" cy="17676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道路照明灯具の補修</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6" name="タイトル 4">
            <a:extLst>
              <a:ext uri="{FF2B5EF4-FFF2-40B4-BE49-F238E27FC236}">
                <a16:creationId xmlns:a16="http://schemas.microsoft.com/office/drawing/2014/main" id="{3BEC725D-EF01-CCF2-4E86-28859673E2BC}"/>
              </a:ext>
            </a:extLst>
          </p:cNvPr>
          <p:cNvSpPr txBox="1">
            <a:spLocks/>
          </p:cNvSpPr>
          <p:nvPr/>
        </p:nvSpPr>
        <p:spPr>
          <a:xfrm>
            <a:off x="6608667" y="4080414"/>
            <a:ext cx="3006295" cy="196322"/>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latin typeface="BIZ UDゴシック" panose="020B0400000000000000" pitchFamily="49" charset="-128"/>
                <a:ea typeface="BIZ UDゴシック" panose="020B0400000000000000" pitchFamily="49" charset="-128"/>
              </a:rPr>
              <a:t>料金所及び設備機器の撤去</a:t>
            </a:r>
          </a:p>
        </p:txBody>
      </p:sp>
      <p:sp>
        <p:nvSpPr>
          <p:cNvPr id="30" name="タイトル 4">
            <a:extLst>
              <a:ext uri="{FF2B5EF4-FFF2-40B4-BE49-F238E27FC236}">
                <a16:creationId xmlns:a16="http://schemas.microsoft.com/office/drawing/2014/main" id="{BA7A9533-B920-9FD3-FBDA-32D731EB2A70}"/>
              </a:ext>
            </a:extLst>
          </p:cNvPr>
          <p:cNvSpPr txBox="1">
            <a:spLocks/>
          </p:cNvSpPr>
          <p:nvPr/>
        </p:nvSpPr>
        <p:spPr>
          <a:xfrm>
            <a:off x="200581" y="6496251"/>
            <a:ext cx="3024000" cy="17676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latin typeface="BIZ UDゴシック" panose="020B0400000000000000" pitchFamily="49" charset="-128"/>
                <a:ea typeface="BIZ UDゴシック" panose="020B0400000000000000" pitchFamily="49" charset="-128"/>
              </a:rPr>
              <a:t>道路標識の補修</a:t>
            </a:r>
            <a:endParaRPr lang="ja-JP" altLang="ja-JP" sz="1200" dirty="0">
              <a:latin typeface="BIZ UDゴシック" panose="020B0400000000000000" pitchFamily="49" charset="-128"/>
              <a:ea typeface="BIZ UDゴシック" panose="020B0400000000000000" pitchFamily="49" charset="-128"/>
            </a:endParaRPr>
          </a:p>
        </p:txBody>
      </p:sp>
      <p:sp>
        <p:nvSpPr>
          <p:cNvPr id="36" name="タイトル 4">
            <a:extLst>
              <a:ext uri="{FF2B5EF4-FFF2-40B4-BE49-F238E27FC236}">
                <a16:creationId xmlns:a16="http://schemas.microsoft.com/office/drawing/2014/main" id="{9EC40ADA-0F5F-4606-DCC5-16CC0F5FC5F2}"/>
              </a:ext>
            </a:extLst>
          </p:cNvPr>
          <p:cNvSpPr txBox="1">
            <a:spLocks/>
          </p:cNvSpPr>
          <p:nvPr/>
        </p:nvSpPr>
        <p:spPr>
          <a:xfrm>
            <a:off x="6590962" y="6439770"/>
            <a:ext cx="3024000" cy="20094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管理事務所の撤去</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13" name="図 12" descr="ロゴ が含まれている画像&#10;&#10;AI 生成コンテンツは誤りを含む可能性があります。">
            <a:extLst>
              <a:ext uri="{FF2B5EF4-FFF2-40B4-BE49-F238E27FC236}">
                <a16:creationId xmlns:a16="http://schemas.microsoft.com/office/drawing/2014/main" id="{BD5E7FA4-2439-0C8F-1200-7C7FAFFC88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7024" y="462129"/>
            <a:ext cx="540000" cy="540000"/>
          </a:xfrm>
          <a:prstGeom prst="rect">
            <a:avLst/>
          </a:prstGeom>
        </p:spPr>
      </p:pic>
      <p:pic>
        <p:nvPicPr>
          <p:cNvPr id="20" name="図 19" descr="空港のターミナル&#10;&#10;AI 生成コンテンツは誤りを含む可能性があります。">
            <a:extLst>
              <a:ext uri="{FF2B5EF4-FFF2-40B4-BE49-F238E27FC236}">
                <a16:creationId xmlns:a16="http://schemas.microsoft.com/office/drawing/2014/main" id="{B3B48321-C04E-F481-B00D-5A1A7857D9A0}"/>
              </a:ext>
            </a:extLst>
          </p:cNvPr>
          <p:cNvPicPr>
            <a:picLocks/>
          </p:cNvPicPr>
          <p:nvPr/>
        </p:nvPicPr>
        <p:blipFill>
          <a:blip r:embed="rId6" cstate="screen">
            <a:extLst>
              <a:ext uri="{28A0092B-C50C-407E-A947-70E740481C1C}">
                <a14:useLocalDpi xmlns:a14="http://schemas.microsoft.com/office/drawing/2010/main"/>
              </a:ext>
            </a:extLst>
          </a:blip>
          <a:srcRect/>
          <a:stretch>
            <a:fillRect/>
          </a:stretch>
        </p:blipFill>
        <p:spPr>
          <a:xfrm>
            <a:off x="6590962" y="2127170"/>
            <a:ext cx="3024000" cy="1944000"/>
          </a:xfrm>
          <a:prstGeom prst="rect">
            <a:avLst/>
          </a:prstGeom>
        </p:spPr>
      </p:pic>
      <p:pic>
        <p:nvPicPr>
          <p:cNvPr id="34" name="図 33" descr="橋の下の道路&#10;&#10;AI 生成コンテンツは誤りを含む可能性があります。">
            <a:extLst>
              <a:ext uri="{FF2B5EF4-FFF2-40B4-BE49-F238E27FC236}">
                <a16:creationId xmlns:a16="http://schemas.microsoft.com/office/drawing/2014/main" id="{6BA3E8CE-4C86-9E82-141F-1B43E5A0ABC4}"/>
              </a:ext>
            </a:extLst>
          </p:cNvPr>
          <p:cNvPicPr>
            <a:picLocks/>
          </p:cNvPicPr>
          <p:nvPr/>
        </p:nvPicPr>
        <p:blipFill>
          <a:blip r:embed="rId7" cstate="screen">
            <a:extLst>
              <a:ext uri="{28A0092B-C50C-407E-A947-70E740481C1C}">
                <a14:useLocalDpi xmlns:a14="http://schemas.microsoft.com/office/drawing/2010/main"/>
              </a:ext>
            </a:extLst>
          </a:blip>
          <a:srcRect/>
          <a:stretch>
            <a:fillRect/>
          </a:stretch>
        </p:blipFill>
        <p:spPr>
          <a:xfrm>
            <a:off x="200581" y="2127170"/>
            <a:ext cx="3024000" cy="1944000"/>
          </a:xfrm>
          <a:prstGeom prst="rect">
            <a:avLst/>
          </a:prstGeom>
        </p:spPr>
      </p:pic>
      <p:pic>
        <p:nvPicPr>
          <p:cNvPr id="39" name="図 38" descr="飛行機の模型&#10;&#10;AI 生成コンテンツは誤りを含む可能性があります。">
            <a:extLst>
              <a:ext uri="{FF2B5EF4-FFF2-40B4-BE49-F238E27FC236}">
                <a16:creationId xmlns:a16="http://schemas.microsoft.com/office/drawing/2014/main" id="{E8AC95CC-220F-E74A-AFCE-D9A059D0F038}"/>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3284016" y="2127170"/>
            <a:ext cx="3024000" cy="1944000"/>
          </a:xfrm>
          <a:prstGeom prst="rect">
            <a:avLst/>
          </a:prstGeom>
        </p:spPr>
      </p:pic>
      <p:pic>
        <p:nvPicPr>
          <p:cNvPr id="9" name="図 8">
            <a:extLst>
              <a:ext uri="{FF2B5EF4-FFF2-40B4-BE49-F238E27FC236}">
                <a16:creationId xmlns:a16="http://schemas.microsoft.com/office/drawing/2014/main" id="{403199E1-5486-B405-F033-C49473F23DC7}"/>
              </a:ext>
            </a:extLst>
          </p:cNvPr>
          <p:cNvPicPr>
            <a:picLocks/>
          </p:cNvPicPr>
          <p:nvPr/>
        </p:nvPicPr>
        <p:blipFill>
          <a:blip r:embed="rId9">
            <a:extLst>
              <a:ext uri="{28A0092B-C50C-407E-A947-70E740481C1C}">
                <a14:useLocalDpi xmlns:a14="http://schemas.microsoft.com/office/drawing/2010/main"/>
              </a:ext>
            </a:extLst>
          </a:blip>
          <a:srcRect/>
          <a:stretch>
            <a:fillRect/>
          </a:stretch>
        </p:blipFill>
        <p:spPr bwMode="auto">
          <a:xfrm>
            <a:off x="6590962" y="4480249"/>
            <a:ext cx="3024000" cy="1944000"/>
          </a:xfrm>
          <a:prstGeom prst="rect">
            <a:avLst/>
          </a:prstGeom>
          <a:noFill/>
          <a:ln>
            <a:noFill/>
          </a:ln>
        </p:spPr>
      </p:pic>
      <p:sp>
        <p:nvSpPr>
          <p:cNvPr id="10" name="テキスト ボックス 9">
            <a:extLst>
              <a:ext uri="{FF2B5EF4-FFF2-40B4-BE49-F238E27FC236}">
                <a16:creationId xmlns:a16="http://schemas.microsoft.com/office/drawing/2014/main" id="{EC610E9C-4A25-D7B6-65EA-C892A9EC06C0}"/>
              </a:ext>
            </a:extLst>
          </p:cNvPr>
          <p:cNvSpPr txBox="1"/>
          <p:nvPr/>
        </p:nvSpPr>
        <p:spPr>
          <a:xfrm>
            <a:off x="27542" y="300553"/>
            <a:ext cx="360000" cy="846632"/>
          </a:xfrm>
          <a:prstGeom prst="rect">
            <a:avLst/>
          </a:prstGeom>
          <a:solidFill>
            <a:schemeClr val="accent1"/>
          </a:solidFill>
        </p:spPr>
        <p:txBody>
          <a:bodyPr vert="eaVert" wrap="square" rtlCol="0" anchor="ctr" anchorCtr="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行動計画</a:t>
            </a:r>
          </a:p>
        </p:txBody>
      </p:sp>
      <p:sp>
        <p:nvSpPr>
          <p:cNvPr id="16" name="コンテンツ プレースホルダー 5">
            <a:extLst>
              <a:ext uri="{FF2B5EF4-FFF2-40B4-BE49-F238E27FC236}">
                <a16:creationId xmlns:a16="http://schemas.microsoft.com/office/drawing/2014/main" id="{BAE35AA4-38A2-6275-BF2B-FA1719CB3DF2}"/>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17" name="図 16">
            <a:extLst>
              <a:ext uri="{FF2B5EF4-FFF2-40B4-BE49-F238E27FC236}">
                <a16:creationId xmlns:a16="http://schemas.microsoft.com/office/drawing/2014/main" id="{9E9360FB-2362-B6F6-5357-A5E60EB5EF56}"/>
              </a:ext>
            </a:extLst>
          </p:cNvPr>
          <p:cNvPicPr>
            <a:picLocks noChangeAspect="1"/>
          </p:cNvPicPr>
          <p:nvPr/>
        </p:nvPicPr>
        <p:blipFill rotWithShape="1">
          <a:blip r:embed="rId10"/>
          <a:srcRect l="44911" r="46459" b="5294"/>
          <a:stretch>
            <a:fillRect/>
          </a:stretch>
        </p:blipFill>
        <p:spPr>
          <a:xfrm>
            <a:off x="8586478" y="10682"/>
            <a:ext cx="244257" cy="225784"/>
          </a:xfrm>
          <a:prstGeom prst="rect">
            <a:avLst/>
          </a:prstGeom>
        </p:spPr>
      </p:pic>
      <p:sp>
        <p:nvSpPr>
          <p:cNvPr id="18" name="テキスト ボックス 17">
            <a:extLst>
              <a:ext uri="{FF2B5EF4-FFF2-40B4-BE49-F238E27FC236}">
                <a16:creationId xmlns:a16="http://schemas.microsoft.com/office/drawing/2014/main" id="{5B0A168D-33E6-653F-EF00-C899E096B050}"/>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cxnSp>
        <p:nvCxnSpPr>
          <p:cNvPr id="7" name="直線コネクタ 6">
            <a:extLst>
              <a:ext uri="{FF2B5EF4-FFF2-40B4-BE49-F238E27FC236}">
                <a16:creationId xmlns:a16="http://schemas.microsoft.com/office/drawing/2014/main" id="{8E38D42D-6A7A-5011-4CF5-9A5A47E95DA3}"/>
              </a:ext>
            </a:extLst>
          </p:cNvPr>
          <p:cNvCxnSpPr>
            <a:cxnSpLocks/>
          </p:cNvCxnSpPr>
          <p:nvPr/>
        </p:nvCxnSpPr>
        <p:spPr>
          <a:xfrm>
            <a:off x="6443267" y="1147185"/>
            <a:ext cx="0" cy="5733708"/>
          </a:xfrm>
          <a:prstGeom prst="line">
            <a:avLst/>
          </a:prstGeom>
        </p:spPr>
        <p:style>
          <a:lnRef idx="1">
            <a:schemeClr val="accent1"/>
          </a:lnRef>
          <a:fillRef idx="0">
            <a:schemeClr val="accent1"/>
          </a:fillRef>
          <a:effectRef idx="0">
            <a:schemeClr val="accent1"/>
          </a:effectRef>
          <a:fontRef idx="minor">
            <a:schemeClr val="tx1"/>
          </a:fontRef>
        </p:style>
      </p:cxnSp>
      <p:sp>
        <p:nvSpPr>
          <p:cNvPr id="11" name="タイトル 4">
            <a:extLst>
              <a:ext uri="{FF2B5EF4-FFF2-40B4-BE49-F238E27FC236}">
                <a16:creationId xmlns:a16="http://schemas.microsoft.com/office/drawing/2014/main" id="{C95C5431-7DA9-6B35-9F0D-533A8881B468}"/>
              </a:ext>
            </a:extLst>
          </p:cNvPr>
          <p:cNvSpPr txBox="1">
            <a:spLocks/>
          </p:cNvSpPr>
          <p:nvPr/>
        </p:nvSpPr>
        <p:spPr>
          <a:xfrm>
            <a:off x="24246" y="1143783"/>
            <a:ext cx="2782111"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●調査・補修・</a:t>
            </a:r>
            <a:r>
              <a:rPr lang="ja-JP" altLang="en-US" sz="1400" b="1" dirty="0">
                <a:latin typeface="BIZ UDゴシック" panose="020B0400000000000000" pitchFamily="49" charset="-128"/>
                <a:ea typeface="BIZ UDゴシック" panose="020B0400000000000000" pitchFamily="49" charset="-128"/>
              </a:rPr>
              <a:t>補強</a:t>
            </a:r>
            <a:endParaRPr lang="ja-JP" altLang="ja-JP" sz="1400" b="1" dirty="0">
              <a:latin typeface="BIZ UDゴシック" panose="020B0400000000000000" pitchFamily="49" charset="-128"/>
              <a:ea typeface="BIZ UDゴシック" panose="020B0400000000000000" pitchFamily="49" charset="-128"/>
            </a:endParaRPr>
          </a:p>
        </p:txBody>
      </p:sp>
      <p:sp>
        <p:nvSpPr>
          <p:cNvPr id="12" name="タイトル 4">
            <a:extLst>
              <a:ext uri="{FF2B5EF4-FFF2-40B4-BE49-F238E27FC236}">
                <a16:creationId xmlns:a16="http://schemas.microsoft.com/office/drawing/2014/main" id="{E381171B-E8B8-1860-6335-4F53F68C4E01}"/>
              </a:ext>
            </a:extLst>
          </p:cNvPr>
          <p:cNvSpPr txBox="1">
            <a:spLocks/>
          </p:cNvSpPr>
          <p:nvPr/>
        </p:nvSpPr>
        <p:spPr>
          <a:xfrm>
            <a:off x="6443267" y="1137749"/>
            <a:ext cx="3239307"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●有料道路関連施設の撤去</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sp>
        <p:nvSpPr>
          <p:cNvPr id="15" name="タイトル 4">
            <a:extLst>
              <a:ext uri="{FF2B5EF4-FFF2-40B4-BE49-F238E27FC236}">
                <a16:creationId xmlns:a16="http://schemas.microsoft.com/office/drawing/2014/main" id="{8B0595CB-0E33-7C7D-0C93-4FE93A106F2F}"/>
              </a:ext>
            </a:extLst>
          </p:cNvPr>
          <p:cNvSpPr txBox="1">
            <a:spLocks/>
          </p:cNvSpPr>
          <p:nvPr/>
        </p:nvSpPr>
        <p:spPr>
          <a:xfrm>
            <a:off x="86905" y="1449660"/>
            <a:ext cx="6270412" cy="581356"/>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200" dirty="0">
                <a:latin typeface="BIZ UDゴシック" panose="020B0400000000000000" pitchFamily="49" charset="-128"/>
                <a:ea typeface="BIZ UDゴシック" panose="020B0400000000000000" pitchFamily="49" charset="-128"/>
              </a:rPr>
              <a:t>　府への引き継ぎ後に不具合が生じないよう、橋梁ケーブルの詳細点検調査、照明灯、照明柱及び道路標識の補修を行うとともに、最新の耐震基準を満たす耐震補強を完了します。</a:t>
            </a:r>
            <a:endParaRPr lang="en-US" altLang="ja-JP" sz="1200" dirty="0">
              <a:latin typeface="BIZ UDゴシック" panose="020B0400000000000000" pitchFamily="49" charset="-128"/>
              <a:ea typeface="BIZ UDゴシック" panose="020B0400000000000000" pitchFamily="49" charset="-128"/>
            </a:endParaRPr>
          </a:p>
        </p:txBody>
      </p:sp>
      <p:sp>
        <p:nvSpPr>
          <p:cNvPr id="19" name="タイトル 4">
            <a:extLst>
              <a:ext uri="{FF2B5EF4-FFF2-40B4-BE49-F238E27FC236}">
                <a16:creationId xmlns:a16="http://schemas.microsoft.com/office/drawing/2014/main" id="{4C10D278-5B9E-1AE2-6C8D-AC065691CD0E}"/>
              </a:ext>
            </a:extLst>
          </p:cNvPr>
          <p:cNvSpPr txBox="1">
            <a:spLocks/>
          </p:cNvSpPr>
          <p:nvPr/>
        </p:nvSpPr>
        <p:spPr>
          <a:xfrm>
            <a:off x="6485180" y="1469220"/>
            <a:ext cx="3393278" cy="717052"/>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just"/>
            <a:r>
              <a:rPr lang="ja-JP" altLang="en-US" sz="1200" dirty="0">
                <a:latin typeface="BIZ UDゴシック" panose="020B0400000000000000" pitchFamily="49" charset="-128"/>
                <a:ea typeface="BIZ UDゴシック" panose="020B0400000000000000" pitchFamily="49" charset="-128"/>
              </a:rPr>
              <a:t>　料金徴収期間満了後、不要となる料金所や　管理事務所を速やかに撤去するとともに、道路を引き続き安全に利用できるよう、必要な工事を実施します。</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22" name="図 21">
            <a:extLst>
              <a:ext uri="{FF2B5EF4-FFF2-40B4-BE49-F238E27FC236}">
                <a16:creationId xmlns:a16="http://schemas.microsoft.com/office/drawing/2014/main" id="{581281DE-B6EA-BA2C-1508-B491F08C479F}"/>
              </a:ext>
            </a:extLst>
          </p:cNvPr>
          <p:cNvPicPr>
            <a:picLocks/>
          </p:cNvPicPr>
          <p:nvPr/>
        </p:nvPicPr>
        <p:blipFill>
          <a:blip r:embed="rId11" cstate="screen">
            <a:extLst>
              <a:ext uri="{28A0092B-C50C-407E-A947-70E740481C1C}">
                <a14:useLocalDpi xmlns:a14="http://schemas.microsoft.com/office/drawing/2010/main"/>
              </a:ext>
            </a:extLst>
          </a:blip>
          <a:srcRect/>
          <a:stretch>
            <a:fillRect/>
          </a:stretch>
        </p:blipFill>
        <p:spPr>
          <a:xfrm>
            <a:off x="200581" y="4480249"/>
            <a:ext cx="3024000" cy="972000"/>
          </a:xfrm>
          <a:prstGeom prst="rect">
            <a:avLst/>
          </a:prstGeom>
        </p:spPr>
      </p:pic>
      <p:pic>
        <p:nvPicPr>
          <p:cNvPr id="24" name="図 23">
            <a:extLst>
              <a:ext uri="{FF2B5EF4-FFF2-40B4-BE49-F238E27FC236}">
                <a16:creationId xmlns:a16="http://schemas.microsoft.com/office/drawing/2014/main" id="{F655E45E-94FB-7ABB-16D0-C7D90861D33E}"/>
              </a:ext>
            </a:extLst>
          </p:cNvPr>
          <p:cNvPicPr>
            <a:picLocks noChangeAspect="1"/>
          </p:cNvPicPr>
          <p:nvPr/>
        </p:nvPicPr>
        <p:blipFill>
          <a:blip r:embed="rId12" cstate="screen">
            <a:extLst>
              <a:ext uri="{28A0092B-C50C-407E-A947-70E740481C1C}">
                <a14:useLocalDpi xmlns:a14="http://schemas.microsoft.com/office/drawing/2010/main"/>
              </a:ext>
            </a:extLst>
          </a:blip>
          <a:srcRect l="14031" r="5573" b="13057"/>
          <a:stretch>
            <a:fillRect/>
          </a:stretch>
        </p:blipFill>
        <p:spPr>
          <a:xfrm>
            <a:off x="200581" y="5445105"/>
            <a:ext cx="1512000" cy="1051147"/>
          </a:xfrm>
          <a:prstGeom prst="rect">
            <a:avLst/>
          </a:prstGeom>
        </p:spPr>
      </p:pic>
      <p:pic>
        <p:nvPicPr>
          <p:cNvPr id="27" name="図 26">
            <a:extLst>
              <a:ext uri="{FF2B5EF4-FFF2-40B4-BE49-F238E27FC236}">
                <a16:creationId xmlns:a16="http://schemas.microsoft.com/office/drawing/2014/main" id="{F7FF17A9-EEA4-85BD-5604-97CC250BF952}"/>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600532" y="5452248"/>
            <a:ext cx="1624005" cy="1044003"/>
          </a:xfrm>
          <a:prstGeom prst="rect">
            <a:avLst/>
          </a:prstGeom>
        </p:spPr>
      </p:pic>
      <p:pic>
        <p:nvPicPr>
          <p:cNvPr id="21" name="図 20">
            <a:extLst>
              <a:ext uri="{FF2B5EF4-FFF2-40B4-BE49-F238E27FC236}">
                <a16:creationId xmlns:a16="http://schemas.microsoft.com/office/drawing/2014/main" id="{D5148080-9A68-6ED5-4A7F-3A12F0E28DA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284016" y="4480250"/>
            <a:ext cx="3024000" cy="2016003"/>
          </a:xfrm>
          <a:prstGeom prst="rect">
            <a:avLst/>
          </a:prstGeom>
        </p:spPr>
      </p:pic>
      <p:sp>
        <p:nvSpPr>
          <p:cNvPr id="31" name="タイトル 4">
            <a:extLst>
              <a:ext uri="{FF2B5EF4-FFF2-40B4-BE49-F238E27FC236}">
                <a16:creationId xmlns:a16="http://schemas.microsoft.com/office/drawing/2014/main" id="{614471AD-BE08-AE94-4F10-5743B63073E3}"/>
              </a:ext>
            </a:extLst>
          </p:cNvPr>
          <p:cNvSpPr txBox="1">
            <a:spLocks/>
          </p:cNvSpPr>
          <p:nvPr/>
        </p:nvSpPr>
        <p:spPr>
          <a:xfrm>
            <a:off x="3284016" y="6502490"/>
            <a:ext cx="3024000" cy="17676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latin typeface="BIZ UDゴシック" panose="020B0400000000000000" pitchFamily="49" charset="-128"/>
                <a:ea typeface="BIZ UDゴシック" panose="020B0400000000000000" pitchFamily="49" charset="-128"/>
              </a:rPr>
              <a:t>耐震補強</a:t>
            </a:r>
            <a:endParaRPr lang="ja-JP" altLang="ja-JP"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848250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6D5A9-7C19-CEAC-29AF-B055D556B4D5}"/>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788AD40C-3775-4B76-19CF-4BD5353834EE}"/>
              </a:ext>
            </a:extLst>
          </p:cNvPr>
          <p:cNvSpPr/>
          <p:nvPr/>
        </p:nvSpPr>
        <p:spPr>
          <a:xfrm>
            <a:off x="374806" y="301185"/>
            <a:ext cx="9503652" cy="846000"/>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4">
            <a:extLst>
              <a:ext uri="{FF2B5EF4-FFF2-40B4-BE49-F238E27FC236}">
                <a16:creationId xmlns:a16="http://schemas.microsoft.com/office/drawing/2014/main" id="{D2B858FD-ECE6-FDA9-DDF5-0DC7EF068182}"/>
              </a:ext>
            </a:extLst>
          </p:cNvPr>
          <p:cNvSpPr txBox="1">
            <a:spLocks/>
          </p:cNvSpPr>
          <p:nvPr/>
        </p:nvSpPr>
        <p:spPr>
          <a:xfrm>
            <a:off x="-2" y="0"/>
            <a:ext cx="526266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基本方針１．道路の安全・安心・快適性の確保</a:t>
            </a:r>
          </a:p>
        </p:txBody>
      </p:sp>
      <p:sp>
        <p:nvSpPr>
          <p:cNvPr id="3" name="タイトル 4">
            <a:extLst>
              <a:ext uri="{FF2B5EF4-FFF2-40B4-BE49-F238E27FC236}">
                <a16:creationId xmlns:a16="http://schemas.microsoft.com/office/drawing/2014/main" id="{C699D3DC-5506-E5D2-E824-A363BFB122C4}"/>
              </a:ext>
            </a:extLst>
          </p:cNvPr>
          <p:cNvSpPr txBox="1">
            <a:spLocks/>
          </p:cNvSpPr>
          <p:nvPr/>
        </p:nvSpPr>
        <p:spPr>
          <a:xfrm>
            <a:off x="387542" y="301672"/>
            <a:ext cx="4067618"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algn="just">
              <a:lnSpc>
                <a:spcPct val="100000"/>
              </a:lnSpc>
              <a:spcBef>
                <a:spcPts val="0"/>
              </a:spcBef>
              <a:defRPr/>
            </a:pPr>
            <a:r>
              <a:rPr lang="ja-JP" altLang="en-US" sz="1600" kern="100" dirty="0">
                <a:latin typeface="BIZ UDゴシック" panose="020B0400000000000000" pitchFamily="49" charset="-128"/>
                <a:ea typeface="BIZ UDゴシック" panose="020B0400000000000000" pitchFamily="49" charset="-128"/>
              </a:rPr>
              <a:t>⑦．箕面有料道路のＥＴＣ専用化を推進</a:t>
            </a:r>
            <a:endParaRPr lang="en-US" altLang="ja-JP" sz="1600" kern="100"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E84B10A7-4FFD-EE47-73FF-57F8183DCF20}"/>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14</a:t>
            </a:r>
            <a:endParaRPr kumimoji="1" lang="ja-JP" altLang="en-US" sz="1600" b="1" dirty="0">
              <a:latin typeface="BIZ UDゴシック" panose="020B0400000000000000" pitchFamily="49" charset="-128"/>
              <a:ea typeface="BIZ UDゴシック" panose="020B0400000000000000" pitchFamily="49" charset="-128"/>
            </a:endParaRPr>
          </a:p>
        </p:txBody>
      </p:sp>
      <p:pic>
        <p:nvPicPr>
          <p:cNvPr id="8" name="図 7">
            <a:extLst>
              <a:ext uri="{FF2B5EF4-FFF2-40B4-BE49-F238E27FC236}">
                <a16:creationId xmlns:a16="http://schemas.microsoft.com/office/drawing/2014/main" id="{7C1F370E-2241-3ACE-97D5-B5FB783DC615}"/>
              </a:ext>
            </a:extLst>
          </p:cNvPr>
          <p:cNvPicPr>
            <a:picLocks noChangeAspect="1"/>
          </p:cNvPicPr>
          <p:nvPr/>
        </p:nvPicPr>
        <p:blipFill>
          <a:blip r:embed="rId2"/>
          <a:srcRect l="17691" t="17873" r="17693" b="651"/>
          <a:stretch>
            <a:fillRect/>
          </a:stretch>
        </p:blipFill>
        <p:spPr>
          <a:xfrm>
            <a:off x="4024648" y="2208284"/>
            <a:ext cx="5786635" cy="3395981"/>
          </a:xfrm>
          <a:prstGeom prst="rect">
            <a:avLst/>
          </a:prstGeom>
          <a:ln>
            <a:noFill/>
          </a:ln>
        </p:spPr>
      </p:pic>
      <p:sp>
        <p:nvSpPr>
          <p:cNvPr id="9" name="正方形/長方形 8">
            <a:extLst>
              <a:ext uri="{FF2B5EF4-FFF2-40B4-BE49-F238E27FC236}">
                <a16:creationId xmlns:a16="http://schemas.microsoft.com/office/drawing/2014/main" id="{6C743D7F-3F4B-D0DD-ED39-45B665794368}"/>
              </a:ext>
            </a:extLst>
          </p:cNvPr>
          <p:cNvSpPr/>
          <p:nvPr/>
        </p:nvSpPr>
        <p:spPr>
          <a:xfrm>
            <a:off x="4848546" y="5987756"/>
            <a:ext cx="4962737" cy="218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lvl="0" algn="r">
              <a:defRPr/>
            </a:pPr>
            <a:r>
              <a:rPr kumimoji="0" lang="en-US" altLang="ja-JP" sz="7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700" i="0" u="none" strike="noStrike" kern="1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出典</a:t>
            </a:r>
            <a:r>
              <a:rPr kumimoji="0" lang="en-US" altLang="ja-JP" sz="700" i="0" u="none" strike="noStrike" kern="1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700" i="0" u="none" strike="noStrike" kern="1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国土交通省</a:t>
            </a:r>
            <a:r>
              <a:rPr kumimoji="0" lang="en-US" altLang="ja-JP" sz="700" i="0" u="none" strike="noStrike" kern="1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700" dirty="0">
                <a:solidFill>
                  <a:schemeClr val="tx1"/>
                </a:solidFill>
                <a:latin typeface="BIZ UDゴシック" panose="020B0400000000000000" pitchFamily="49" charset="-128"/>
                <a:ea typeface="BIZ UDゴシック" panose="020B0400000000000000" pitchFamily="49" charset="-128"/>
              </a:rPr>
              <a:t>ＥＴＣ専用化等による料金所のキャッシュレス化・タッチレス化について</a:t>
            </a:r>
            <a:r>
              <a:rPr lang="en-US" altLang="ja-JP" sz="700" dirty="0">
                <a:solidFill>
                  <a:schemeClr val="tx1"/>
                </a:solidFill>
                <a:latin typeface="BIZ UDゴシック" panose="020B0400000000000000" pitchFamily="49" charset="-128"/>
                <a:ea typeface="BIZ UDゴシック" panose="020B0400000000000000" pitchFamily="49" charset="-128"/>
              </a:rPr>
              <a:t>』</a:t>
            </a:r>
            <a:r>
              <a:rPr lang="ja-JP" altLang="en-US" sz="700" dirty="0">
                <a:solidFill>
                  <a:schemeClr val="tx1"/>
                </a:solidFill>
                <a:latin typeface="BIZ UDゴシック" panose="020B0400000000000000" pitchFamily="49" charset="-128"/>
                <a:ea typeface="BIZ UDゴシック" panose="020B0400000000000000" pitchFamily="49" charset="-128"/>
              </a:rPr>
              <a:t>（</a:t>
            </a:r>
            <a:r>
              <a:rPr lang="en-US" altLang="ja-JP" sz="700" dirty="0">
                <a:solidFill>
                  <a:schemeClr val="tx1"/>
                </a:solidFill>
                <a:latin typeface="BIZ UDゴシック" panose="020B0400000000000000" pitchFamily="49" charset="-128"/>
                <a:ea typeface="BIZ UDゴシック" panose="020B0400000000000000" pitchFamily="49" charset="-128"/>
              </a:rPr>
              <a:t>2020</a:t>
            </a:r>
            <a:r>
              <a:rPr lang="ja-JP" altLang="en-US" sz="700" dirty="0">
                <a:solidFill>
                  <a:schemeClr val="tx1"/>
                </a:solidFill>
                <a:latin typeface="BIZ UDゴシック" panose="020B0400000000000000" pitchFamily="49" charset="-128"/>
                <a:ea typeface="BIZ UDゴシック" panose="020B0400000000000000" pitchFamily="49" charset="-128"/>
              </a:rPr>
              <a:t>年</a:t>
            </a:r>
            <a:r>
              <a:rPr lang="en-US" altLang="ja-JP" sz="700" dirty="0">
                <a:solidFill>
                  <a:schemeClr val="tx1"/>
                </a:solidFill>
                <a:latin typeface="BIZ UDゴシック" panose="020B0400000000000000" pitchFamily="49" charset="-128"/>
                <a:ea typeface="BIZ UDゴシック" panose="020B0400000000000000" pitchFamily="49" charset="-128"/>
              </a:rPr>
              <a:t>12</a:t>
            </a:r>
            <a:r>
              <a:rPr lang="ja-JP" altLang="en-US" sz="700" dirty="0">
                <a:solidFill>
                  <a:schemeClr val="tx1"/>
                </a:solidFill>
                <a:latin typeface="BIZ UDゴシック" panose="020B0400000000000000" pitchFamily="49" charset="-128"/>
                <a:ea typeface="BIZ UDゴシック" panose="020B0400000000000000" pitchFamily="49" charset="-128"/>
              </a:rPr>
              <a:t>月</a:t>
            </a:r>
            <a:r>
              <a:rPr lang="en-US" altLang="ja-JP" sz="700" dirty="0">
                <a:solidFill>
                  <a:schemeClr val="tx1"/>
                </a:solidFill>
                <a:latin typeface="BIZ UDゴシック" panose="020B0400000000000000" pitchFamily="49" charset="-128"/>
                <a:ea typeface="BIZ UDゴシック" panose="020B0400000000000000" pitchFamily="49" charset="-128"/>
              </a:rPr>
              <a:t>17</a:t>
            </a:r>
            <a:r>
              <a:rPr lang="ja-JP" altLang="en-US" sz="700" dirty="0">
                <a:solidFill>
                  <a:schemeClr val="tx1"/>
                </a:solidFill>
                <a:latin typeface="BIZ UDゴシック" panose="020B0400000000000000" pitchFamily="49" charset="-128"/>
                <a:ea typeface="BIZ UDゴシック" panose="020B0400000000000000" pitchFamily="49" charset="-128"/>
              </a:rPr>
              <a:t>日）</a:t>
            </a:r>
            <a:endParaRPr kumimoji="0" lang="en-US" altLang="ja-JP" sz="700" i="0" u="none" strike="noStrike" kern="1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0" name="矢印: 右 19">
            <a:extLst>
              <a:ext uri="{FF2B5EF4-FFF2-40B4-BE49-F238E27FC236}">
                <a16:creationId xmlns:a16="http://schemas.microsoft.com/office/drawing/2014/main" id="{BB10F4D2-9B84-4888-9BD9-D484150BBF2B}"/>
              </a:ext>
            </a:extLst>
          </p:cNvPr>
          <p:cNvSpPr/>
          <p:nvPr/>
        </p:nvSpPr>
        <p:spPr>
          <a:xfrm rot="5400000">
            <a:off x="2106601" y="3506460"/>
            <a:ext cx="338320" cy="7546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33506A7F-BA6B-E876-646A-37C7F5EC5B18}"/>
              </a:ext>
            </a:extLst>
          </p:cNvPr>
          <p:cNvSpPr txBox="1"/>
          <p:nvPr/>
        </p:nvSpPr>
        <p:spPr>
          <a:xfrm>
            <a:off x="787358" y="5948903"/>
            <a:ext cx="2976806" cy="461665"/>
          </a:xfrm>
          <a:prstGeom prst="rect">
            <a:avLst/>
          </a:prstGeom>
          <a:noFill/>
        </p:spPr>
        <p:txBody>
          <a:bodyPr wrap="square">
            <a:spAutoFit/>
          </a:bodyPr>
          <a:lstStyle/>
          <a:p>
            <a:r>
              <a:rPr lang="en-US" altLang="ja-JP" sz="800" dirty="0">
                <a:latin typeface="BIZ UDゴシック" panose="020B0400000000000000" pitchFamily="49" charset="-128"/>
                <a:ea typeface="BIZ UDゴシック" panose="020B0400000000000000" pitchFamily="49" charset="-128"/>
              </a:rPr>
              <a:t>※</a:t>
            </a:r>
            <a:r>
              <a:rPr lang="ja-JP" altLang="en-US" sz="800" dirty="0">
                <a:latin typeface="BIZ UDゴシック" panose="020B0400000000000000" pitchFamily="49" charset="-128"/>
                <a:ea typeface="BIZ UDゴシック" panose="020B0400000000000000" pitchFamily="49" charset="-128"/>
              </a:rPr>
              <a:t>「サポート」レーンは、ＥＴＣが使えない状態の車両が</a:t>
            </a:r>
            <a:endParaRPr lang="en-US" altLang="ja-JP" sz="800" dirty="0">
              <a:latin typeface="BIZ UDゴシック" panose="020B0400000000000000" pitchFamily="49" charset="-128"/>
              <a:ea typeface="BIZ UDゴシック" panose="020B0400000000000000" pitchFamily="49" charset="-128"/>
            </a:endParaRPr>
          </a:p>
          <a:p>
            <a:r>
              <a:rPr lang="ja-JP" altLang="en-US" sz="800" dirty="0">
                <a:latin typeface="BIZ UDゴシック" panose="020B0400000000000000" pitchFamily="49" charset="-128"/>
                <a:ea typeface="BIZ UDゴシック" panose="020B0400000000000000" pitchFamily="49" charset="-128"/>
              </a:rPr>
              <a:t>　進入された場合に通行するレーンで、インターホンなどに</a:t>
            </a:r>
            <a:endParaRPr lang="en-US" altLang="ja-JP" sz="800" dirty="0">
              <a:latin typeface="BIZ UDゴシック" panose="020B0400000000000000" pitchFamily="49" charset="-128"/>
              <a:ea typeface="BIZ UDゴシック" panose="020B0400000000000000" pitchFamily="49" charset="-128"/>
            </a:endParaRPr>
          </a:p>
          <a:p>
            <a:r>
              <a:rPr lang="ja-JP" altLang="en-US" sz="800" dirty="0">
                <a:latin typeface="BIZ UDゴシック" panose="020B0400000000000000" pitchFamily="49" charset="-128"/>
                <a:ea typeface="BIZ UDゴシック" panose="020B0400000000000000" pitchFamily="49" charset="-128"/>
              </a:rPr>
              <a:t>　よる係員の指示に従って通行いただきます。</a:t>
            </a:r>
          </a:p>
        </p:txBody>
      </p:sp>
      <p:sp>
        <p:nvSpPr>
          <p:cNvPr id="25" name="テキスト ボックス 24">
            <a:extLst>
              <a:ext uri="{FF2B5EF4-FFF2-40B4-BE49-F238E27FC236}">
                <a16:creationId xmlns:a16="http://schemas.microsoft.com/office/drawing/2014/main" id="{A6E99854-E561-0FDA-F943-8D7D2D89CDFA}"/>
              </a:ext>
            </a:extLst>
          </p:cNvPr>
          <p:cNvSpPr txBox="1"/>
          <p:nvPr/>
        </p:nvSpPr>
        <p:spPr>
          <a:xfrm>
            <a:off x="27542" y="1431119"/>
            <a:ext cx="9689482" cy="461665"/>
          </a:xfrm>
          <a:prstGeom prst="rect">
            <a:avLst/>
          </a:prstGeom>
          <a:no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  近年のＥＴＣ利用率の拡大等、社会情勢の変化を踏まえ、利用者の利便性向上を目的として、キャッシュレス化及びタッチレス化を推進します。 </a:t>
            </a:r>
            <a:endParaRPr lang="ja-JP" altLang="en-US" sz="1600" dirty="0">
              <a:latin typeface="BIZ UDゴシック" panose="020B0400000000000000" pitchFamily="49" charset="-128"/>
              <a:ea typeface="BIZ UDゴシック" panose="020B0400000000000000" pitchFamily="49" charset="-128"/>
            </a:endParaRPr>
          </a:p>
        </p:txBody>
      </p:sp>
      <p:pic>
        <p:nvPicPr>
          <p:cNvPr id="5" name="図 4" descr="アイコン が含まれている画像&#10;&#10;自動的に生成された説明">
            <a:extLst>
              <a:ext uri="{FF2B5EF4-FFF2-40B4-BE49-F238E27FC236}">
                <a16:creationId xmlns:a16="http://schemas.microsoft.com/office/drawing/2014/main" id="{02A26016-A4FA-720D-7C11-83E639D59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7024" y="483572"/>
            <a:ext cx="540000" cy="540000"/>
          </a:xfrm>
          <a:prstGeom prst="rect">
            <a:avLst/>
          </a:prstGeom>
        </p:spPr>
      </p:pic>
      <p:sp>
        <p:nvSpPr>
          <p:cNvPr id="7" name="正方形/長方形 6">
            <a:extLst>
              <a:ext uri="{FF2B5EF4-FFF2-40B4-BE49-F238E27FC236}">
                <a16:creationId xmlns:a16="http://schemas.microsoft.com/office/drawing/2014/main" id="{B15F9561-39DD-F185-3647-C5A90599872D}"/>
              </a:ext>
            </a:extLst>
          </p:cNvPr>
          <p:cNvSpPr/>
          <p:nvPr/>
        </p:nvSpPr>
        <p:spPr>
          <a:xfrm>
            <a:off x="104070" y="1153512"/>
            <a:ext cx="4234317" cy="325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lvl="0">
              <a:defRPr/>
            </a:pPr>
            <a:r>
              <a:rPr kumimoji="1" lang="ja-JP" altLang="en-US"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ja-JP" altLang="en-US" sz="1400" b="1" dirty="0">
                <a:solidFill>
                  <a:schemeClr val="tx1"/>
                </a:solidFill>
                <a:latin typeface="BIZ UDゴシック" panose="020B0400000000000000" pitchFamily="49" charset="-128"/>
                <a:ea typeface="BIZ UDゴシック" panose="020B0400000000000000" pitchFamily="49" charset="-128"/>
              </a:rPr>
              <a:t>ＥＴＣ専用化</a:t>
            </a:r>
            <a:endParaRPr kumimoji="0" lang="en-US" altLang="ja-JP" sz="14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0" name="タイトル 4">
            <a:extLst>
              <a:ext uri="{FF2B5EF4-FFF2-40B4-BE49-F238E27FC236}">
                <a16:creationId xmlns:a16="http://schemas.microsoft.com/office/drawing/2014/main" id="{84A6EEC9-6E2C-EE2C-460A-7A6EFEEBC2EB}"/>
              </a:ext>
            </a:extLst>
          </p:cNvPr>
          <p:cNvSpPr txBox="1">
            <a:spLocks/>
          </p:cNvSpPr>
          <p:nvPr/>
        </p:nvSpPr>
        <p:spPr>
          <a:xfrm>
            <a:off x="319082" y="6353287"/>
            <a:ext cx="9312303" cy="456252"/>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200" kern="100" dirty="0">
                <a:latin typeface="BIZ UDゴシック" panose="020B0400000000000000" pitchFamily="49" charset="-128"/>
                <a:ea typeface="BIZ UDゴシック" panose="020B0400000000000000" pitchFamily="49" charset="-128"/>
                <a:cs typeface="Times New Roman" panose="02020603050405020304" pitchFamily="18" charset="0"/>
              </a:rPr>
              <a:t>　また、</a:t>
            </a:r>
            <a:r>
              <a:rPr lang="ja-JP" altLang="en-US" sz="1200" dirty="0">
                <a:latin typeface="BIZ UDゴシック" panose="020B0400000000000000" pitchFamily="49" charset="-128"/>
                <a:ea typeface="BIZ UDゴシック" panose="020B0400000000000000" pitchFamily="49" charset="-128"/>
                <a:cs typeface="Meiryo UI" panose="020B0604030504040204" pitchFamily="50" charset="-128"/>
              </a:rPr>
              <a:t>利用者の視点に立った近畿圏高速道路の料金体系一元化の実現に向け、高速道路会社への早期移管に関する取組みについて、</a:t>
            </a:r>
            <a:r>
              <a:rPr lang="ja-JP" altLang="en-US" sz="1200" kern="100" dirty="0">
                <a:latin typeface="BIZ UDゴシック" panose="020B0400000000000000" pitchFamily="49" charset="-128"/>
                <a:ea typeface="BIZ UDゴシック" panose="020B0400000000000000" pitchFamily="49" charset="-128"/>
                <a:cs typeface="Times New Roman" panose="02020603050405020304" pitchFamily="18" charset="0"/>
              </a:rPr>
              <a:t>大阪府とともに検討を行います。</a:t>
            </a:r>
            <a:endParaRPr lang="en-US" altLang="ja-JP" sz="12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4361DEDC-9D57-B2F0-35FA-C0FF0706A4D8}"/>
              </a:ext>
            </a:extLst>
          </p:cNvPr>
          <p:cNvSpPr txBox="1"/>
          <p:nvPr/>
        </p:nvSpPr>
        <p:spPr>
          <a:xfrm>
            <a:off x="27542" y="300553"/>
            <a:ext cx="360000" cy="846632"/>
          </a:xfrm>
          <a:prstGeom prst="rect">
            <a:avLst/>
          </a:prstGeom>
          <a:solidFill>
            <a:schemeClr val="accent1"/>
          </a:solidFill>
        </p:spPr>
        <p:txBody>
          <a:bodyPr vert="eaVert" wrap="square" rtlCol="0" anchor="ctr" anchorCtr="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行動計画</a:t>
            </a:r>
          </a:p>
        </p:txBody>
      </p:sp>
      <p:sp>
        <p:nvSpPr>
          <p:cNvPr id="14" name="Rectangle 1">
            <a:extLst>
              <a:ext uri="{FF2B5EF4-FFF2-40B4-BE49-F238E27FC236}">
                <a16:creationId xmlns:a16="http://schemas.microsoft.com/office/drawing/2014/main" id="{A0E34DBB-72DA-337C-33EA-8D534D0DC65D}"/>
              </a:ext>
            </a:extLst>
          </p:cNvPr>
          <p:cNvSpPr>
            <a:spLocks noChangeArrowheads="1"/>
          </p:cNvSpPr>
          <p:nvPr/>
        </p:nvSpPr>
        <p:spPr bwMode="auto">
          <a:xfrm>
            <a:off x="383369" y="681723"/>
            <a:ext cx="87936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ja-JP" altLang="en-US" sz="1200" dirty="0">
                <a:latin typeface="BIZ UDゴシック" panose="020B0400000000000000" pitchFamily="49" charset="-128"/>
                <a:ea typeface="BIZ UDゴシック" panose="020B0400000000000000" pitchFamily="49" charset="-128"/>
              </a:rPr>
              <a:t>　国土交通</a:t>
            </a:r>
            <a:r>
              <a:rPr kumimoji="0" lang="ja-JP" altLang="ja-JP" sz="1200" i="0" u="none" strike="noStrike" cap="none" normalizeH="0" baseline="0" dirty="0">
                <a:ln>
                  <a:noFill/>
                </a:ln>
                <a:effectLst/>
                <a:latin typeface="BIZ UDゴシック" panose="020B0400000000000000" pitchFamily="49" charset="-128"/>
                <a:ea typeface="BIZ UDゴシック" panose="020B0400000000000000" pitchFamily="49" charset="-128"/>
              </a:rPr>
              <a:t>省は「</a:t>
            </a:r>
            <a:r>
              <a:rPr kumimoji="0" lang="ja-JP" altLang="en-US" sz="1200" i="0" u="none" strike="noStrike" cap="none" normalizeH="0" baseline="0" dirty="0">
                <a:ln>
                  <a:noFill/>
                </a:ln>
                <a:effectLst/>
                <a:latin typeface="BIZ UDゴシック" panose="020B0400000000000000" pitchFamily="49" charset="-128"/>
                <a:ea typeface="BIZ UDゴシック" panose="020B0400000000000000" pitchFamily="49" charset="-128"/>
              </a:rPr>
              <a:t>ＥＴＣ</a:t>
            </a:r>
            <a:r>
              <a:rPr kumimoji="0" lang="ja-JP" altLang="ja-JP" sz="1200" i="0" u="none" strike="noStrike" cap="none" normalizeH="0" baseline="0" dirty="0">
                <a:ln>
                  <a:noFill/>
                </a:ln>
                <a:effectLst/>
                <a:latin typeface="BIZ UDゴシック" panose="020B0400000000000000" pitchFamily="49" charset="-128"/>
                <a:ea typeface="BIZ UDゴシック" panose="020B0400000000000000" pitchFamily="49" charset="-128"/>
              </a:rPr>
              <a:t>専用化ロードマップ」を策定し、2030年</a:t>
            </a:r>
            <a:r>
              <a:rPr kumimoji="0" lang="ja-JP" altLang="en-US" sz="1200" i="0" u="none" strike="noStrike" cap="none" normalizeH="0" baseline="0" dirty="0">
                <a:ln>
                  <a:noFill/>
                </a:ln>
                <a:effectLst/>
                <a:latin typeface="BIZ UDゴシック" panose="020B0400000000000000" pitchFamily="49" charset="-128"/>
                <a:ea typeface="BIZ UDゴシック" panose="020B0400000000000000" pitchFamily="49" charset="-128"/>
              </a:rPr>
              <a:t>度頃</a:t>
            </a:r>
            <a:r>
              <a:rPr kumimoji="0" lang="ja-JP" altLang="ja-JP" sz="1200" i="0" u="none" strike="noStrike" cap="none" normalizeH="0" baseline="0" dirty="0">
                <a:ln>
                  <a:noFill/>
                </a:ln>
                <a:effectLst/>
                <a:latin typeface="BIZ UDゴシック" panose="020B0400000000000000" pitchFamily="49" charset="-128"/>
                <a:ea typeface="BIZ UDゴシック" panose="020B0400000000000000" pitchFamily="49" charset="-128"/>
              </a:rPr>
              <a:t>までに</a:t>
            </a:r>
            <a:r>
              <a:rPr lang="ja-JP" altLang="en-US" sz="1200" dirty="0">
                <a:latin typeface="BIZ UDゴシック" panose="020B0400000000000000" pitchFamily="49" charset="-128"/>
                <a:ea typeface="BIZ UDゴシック" panose="020B0400000000000000" pitchFamily="49" charset="-128"/>
              </a:rPr>
              <a:t>各高速道路会社</a:t>
            </a:r>
            <a:r>
              <a:rPr kumimoji="0" lang="ja-JP" altLang="ja-JP" sz="1200" i="0" u="none" strike="noStrike" cap="none" normalizeH="0" baseline="0" dirty="0">
                <a:ln>
                  <a:noFill/>
                </a:ln>
                <a:effectLst/>
                <a:latin typeface="BIZ UDゴシック" panose="020B0400000000000000" pitchFamily="49" charset="-128"/>
                <a:ea typeface="BIZ UDゴシック" panose="020B0400000000000000" pitchFamily="49" charset="-128"/>
              </a:rPr>
              <a:t>の料金所を</a:t>
            </a:r>
            <a:r>
              <a:rPr lang="ja-JP" altLang="en-US" sz="1200" dirty="0">
                <a:latin typeface="BIZ UDゴシック" panose="020B0400000000000000" pitchFamily="49" charset="-128"/>
                <a:ea typeface="BIZ UDゴシック" panose="020B0400000000000000" pitchFamily="49" charset="-128"/>
              </a:rPr>
              <a:t>ＥＴＣ</a:t>
            </a:r>
            <a:r>
              <a:rPr kumimoji="0" lang="ja-JP" altLang="ja-JP" sz="1200" i="0" u="none" strike="noStrike" cap="none" normalizeH="0" baseline="0" dirty="0">
                <a:ln>
                  <a:noFill/>
                </a:ln>
                <a:effectLst/>
                <a:latin typeface="BIZ UDゴシック" panose="020B0400000000000000" pitchFamily="49" charset="-128"/>
                <a:ea typeface="BIZ UDゴシック" panose="020B0400000000000000" pitchFamily="49" charset="-128"/>
              </a:rPr>
              <a:t>専用</a:t>
            </a:r>
            <a:r>
              <a:rPr kumimoji="0" lang="ja-JP" altLang="en-US" sz="1200" i="0" u="none" strike="noStrike" cap="none" normalizeH="0" baseline="0" dirty="0">
                <a:ln>
                  <a:noFill/>
                </a:ln>
                <a:effectLst/>
                <a:latin typeface="BIZ UDゴシック" panose="020B0400000000000000" pitchFamily="49" charset="-128"/>
                <a:ea typeface="BIZ UDゴシック" panose="020B0400000000000000" pitchFamily="49" charset="-128"/>
              </a:rPr>
              <a:t>と</a:t>
            </a:r>
            <a:r>
              <a:rPr kumimoji="0" lang="ja-JP" altLang="ja-JP" sz="1200" i="0" u="none" strike="noStrike" cap="none" normalizeH="0" baseline="0" dirty="0">
                <a:ln>
                  <a:noFill/>
                </a:ln>
                <a:effectLst/>
                <a:latin typeface="BIZ UDゴシック" panose="020B0400000000000000" pitchFamily="49" charset="-128"/>
                <a:ea typeface="BIZ UDゴシック" panose="020B0400000000000000" pitchFamily="49" charset="-128"/>
              </a:rPr>
              <a:t>する方針を示して</a:t>
            </a:r>
            <a:r>
              <a:rPr kumimoji="0" lang="ja-JP" altLang="en-US" sz="1200" i="0" u="none" strike="noStrike" cap="none" normalizeH="0" baseline="0" dirty="0">
                <a:ln>
                  <a:noFill/>
                </a:ln>
                <a:effectLst/>
                <a:latin typeface="BIZ UDゴシック" panose="020B0400000000000000" pitchFamily="49" charset="-128"/>
                <a:ea typeface="BIZ UDゴシック" panose="020B0400000000000000" pitchFamily="49" charset="-128"/>
              </a:rPr>
              <a:t>おり、</a:t>
            </a:r>
            <a:r>
              <a:rPr kumimoji="0" lang="ja-JP" altLang="ja-JP" sz="1200" i="0" u="none" strike="noStrike" cap="none" normalizeH="0" baseline="0" dirty="0">
                <a:ln>
                  <a:noFill/>
                </a:ln>
                <a:effectLst/>
                <a:latin typeface="BIZ UDゴシック" panose="020B0400000000000000" pitchFamily="49" charset="-128"/>
                <a:ea typeface="BIZ UDゴシック" panose="020B0400000000000000" pitchFamily="49" charset="-128"/>
              </a:rPr>
              <a:t>公社もこの方針に沿って、</a:t>
            </a:r>
            <a:r>
              <a:rPr kumimoji="1" lang="en-US" altLang="ja-JP" sz="1200" dirty="0">
                <a:latin typeface="BIZ UDゴシック" panose="020B0400000000000000" pitchFamily="49" charset="-128"/>
                <a:ea typeface="BIZ UDゴシック" panose="020B0400000000000000" pitchFamily="49" charset="-128"/>
              </a:rPr>
              <a:t>2030</a:t>
            </a:r>
            <a:r>
              <a:rPr kumimoji="1" lang="ja-JP" altLang="en-US" sz="1200" dirty="0">
                <a:latin typeface="BIZ UDゴシック" panose="020B0400000000000000" pitchFamily="49" charset="-128"/>
                <a:ea typeface="BIZ UDゴシック" panose="020B0400000000000000" pitchFamily="49" charset="-128"/>
              </a:rPr>
              <a:t>年度頃のＥＴＣ専用化に向けた取組みを進めます。</a:t>
            </a:r>
            <a:endParaRPr kumimoji="0" lang="ja-JP" altLang="ja-JP" sz="1200" i="0" u="none" strike="noStrike" cap="none" normalizeH="0" baseline="0" dirty="0">
              <a:ln>
                <a:noFill/>
              </a:ln>
              <a:effectLst/>
              <a:latin typeface="Arial" panose="020B0604020202020204" pitchFamily="34" charset="0"/>
            </a:endParaRPr>
          </a:p>
        </p:txBody>
      </p:sp>
      <p:sp>
        <p:nvSpPr>
          <p:cNvPr id="24" name="コンテンツ プレースホルダー 5">
            <a:extLst>
              <a:ext uri="{FF2B5EF4-FFF2-40B4-BE49-F238E27FC236}">
                <a16:creationId xmlns:a16="http://schemas.microsoft.com/office/drawing/2014/main" id="{D66BED10-2181-47AE-C1C3-CBCA16DE4451}"/>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26" name="図 25">
            <a:extLst>
              <a:ext uri="{FF2B5EF4-FFF2-40B4-BE49-F238E27FC236}">
                <a16:creationId xmlns:a16="http://schemas.microsoft.com/office/drawing/2014/main" id="{9EFD296C-CBF3-474A-022B-8FBDBDCB08FA}"/>
              </a:ext>
            </a:extLst>
          </p:cNvPr>
          <p:cNvPicPr>
            <a:picLocks noChangeAspect="1"/>
          </p:cNvPicPr>
          <p:nvPr/>
        </p:nvPicPr>
        <p:blipFill rotWithShape="1">
          <a:blip r:embed="rId4"/>
          <a:srcRect l="44911" r="46459" b="5294"/>
          <a:stretch>
            <a:fillRect/>
          </a:stretch>
        </p:blipFill>
        <p:spPr>
          <a:xfrm>
            <a:off x="8586478" y="10682"/>
            <a:ext cx="244257" cy="225784"/>
          </a:xfrm>
          <a:prstGeom prst="rect">
            <a:avLst/>
          </a:prstGeom>
        </p:spPr>
      </p:pic>
      <p:sp>
        <p:nvSpPr>
          <p:cNvPr id="27" name="テキスト ボックス 26">
            <a:extLst>
              <a:ext uri="{FF2B5EF4-FFF2-40B4-BE49-F238E27FC236}">
                <a16:creationId xmlns:a16="http://schemas.microsoft.com/office/drawing/2014/main" id="{8873F4F1-3908-3096-88E9-3F2DCADB34BC}"/>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pic>
        <p:nvPicPr>
          <p:cNvPr id="28" name="図 27" descr="山の道路を走るトラック&#10;&#10;AI 生成コンテンツは誤りを含む可能性があります。">
            <a:extLst>
              <a:ext uri="{FF2B5EF4-FFF2-40B4-BE49-F238E27FC236}">
                <a16:creationId xmlns:a16="http://schemas.microsoft.com/office/drawing/2014/main" id="{6967BAC5-56C8-0268-4791-3ACEF9F3C09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68343" y="1816384"/>
            <a:ext cx="2402076" cy="1881965"/>
          </a:xfrm>
          <a:prstGeom prst="rect">
            <a:avLst/>
          </a:prstGeom>
        </p:spPr>
      </p:pic>
      <p:pic>
        <p:nvPicPr>
          <p:cNvPr id="16" name="図 15">
            <a:extLst>
              <a:ext uri="{FF2B5EF4-FFF2-40B4-BE49-F238E27FC236}">
                <a16:creationId xmlns:a16="http://schemas.microsoft.com/office/drawing/2014/main" id="{0B5533B4-C9AA-B1AC-0C94-538562715672}"/>
              </a:ext>
            </a:extLst>
          </p:cNvPr>
          <p:cNvPicPr>
            <a:picLocks noChangeAspect="1"/>
          </p:cNvPicPr>
          <p:nvPr/>
        </p:nvPicPr>
        <p:blipFill>
          <a:blip r:embed="rId6"/>
          <a:srcRect l="86145" t="59763" r="9440" b="6410"/>
          <a:stretch>
            <a:fillRect/>
          </a:stretch>
        </p:blipFill>
        <p:spPr>
          <a:xfrm>
            <a:off x="363283" y="4534115"/>
            <a:ext cx="437411" cy="1780148"/>
          </a:xfrm>
          <a:prstGeom prst="rect">
            <a:avLst/>
          </a:prstGeom>
        </p:spPr>
      </p:pic>
      <p:pic>
        <p:nvPicPr>
          <p:cNvPr id="21" name="図 20" descr="山の道路を走るトラック&#10;&#10;AI 生成コンテンツは誤りを含む可能性があります。">
            <a:extLst>
              <a:ext uri="{FF2B5EF4-FFF2-40B4-BE49-F238E27FC236}">
                <a16:creationId xmlns:a16="http://schemas.microsoft.com/office/drawing/2014/main" id="{E1230498-FEA4-65A7-CD61-E53CC02A0C7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68343" y="4066486"/>
            <a:ext cx="2402076" cy="1881965"/>
          </a:xfrm>
          <a:prstGeom prst="rect">
            <a:avLst/>
          </a:prstGeom>
        </p:spPr>
      </p:pic>
      <p:pic>
        <p:nvPicPr>
          <p:cNvPr id="6" name="図 5">
            <a:extLst>
              <a:ext uri="{FF2B5EF4-FFF2-40B4-BE49-F238E27FC236}">
                <a16:creationId xmlns:a16="http://schemas.microsoft.com/office/drawing/2014/main" id="{DE41B13D-3E57-5230-0932-870C82C0F0C6}"/>
              </a:ext>
            </a:extLst>
          </p:cNvPr>
          <p:cNvPicPr>
            <a:picLocks noChangeAspect="1"/>
          </p:cNvPicPr>
          <p:nvPr/>
        </p:nvPicPr>
        <p:blipFill>
          <a:blip r:embed="rId7"/>
          <a:srcRect l="43387" t="38646" r="46172" b="56910"/>
          <a:stretch>
            <a:fillRect/>
          </a:stretch>
        </p:blipFill>
        <p:spPr>
          <a:xfrm>
            <a:off x="1791972" y="4370668"/>
            <a:ext cx="367568" cy="69887"/>
          </a:xfrm>
          <a:prstGeom prst="rect">
            <a:avLst/>
          </a:prstGeom>
        </p:spPr>
      </p:pic>
      <p:pic>
        <p:nvPicPr>
          <p:cNvPr id="30" name="図 29">
            <a:extLst>
              <a:ext uri="{FF2B5EF4-FFF2-40B4-BE49-F238E27FC236}">
                <a16:creationId xmlns:a16="http://schemas.microsoft.com/office/drawing/2014/main" id="{553262AD-5FFF-4D92-7DC5-B6482D2AFD33}"/>
              </a:ext>
            </a:extLst>
          </p:cNvPr>
          <p:cNvPicPr>
            <a:picLocks noChangeAspect="1"/>
          </p:cNvPicPr>
          <p:nvPr/>
        </p:nvPicPr>
        <p:blipFill>
          <a:blip r:embed="rId8"/>
          <a:srcRect l="46520" t="53656" r="44577" b="41567"/>
          <a:stretch>
            <a:fillRect/>
          </a:stretch>
        </p:blipFill>
        <p:spPr>
          <a:xfrm>
            <a:off x="319105" y="3790658"/>
            <a:ext cx="1285605" cy="366522"/>
          </a:xfrm>
          <a:prstGeom prst="rect">
            <a:avLst/>
          </a:prstGeom>
          <a:ln w="19050">
            <a:noFill/>
          </a:ln>
        </p:spPr>
      </p:pic>
      <p:sp>
        <p:nvSpPr>
          <p:cNvPr id="31" name="フリーフォーム: 図形 30">
            <a:extLst>
              <a:ext uri="{FF2B5EF4-FFF2-40B4-BE49-F238E27FC236}">
                <a16:creationId xmlns:a16="http://schemas.microsoft.com/office/drawing/2014/main" id="{FCA54672-516E-0C73-EEBD-C137C5751C12}"/>
              </a:ext>
            </a:extLst>
          </p:cNvPr>
          <p:cNvSpPr/>
          <p:nvPr/>
        </p:nvSpPr>
        <p:spPr>
          <a:xfrm>
            <a:off x="319082" y="3788075"/>
            <a:ext cx="1483044" cy="588645"/>
          </a:xfrm>
          <a:custGeom>
            <a:avLst/>
            <a:gdLst>
              <a:gd name="connsiteX0" fmla="*/ 0 w 922020"/>
              <a:gd name="connsiteY0" fmla="*/ 0 h 1402080"/>
              <a:gd name="connsiteX1" fmla="*/ 914400 w 922020"/>
              <a:gd name="connsiteY1" fmla="*/ 15240 h 1402080"/>
              <a:gd name="connsiteX2" fmla="*/ 922020 w 922020"/>
              <a:gd name="connsiteY2" fmla="*/ 1295400 h 1402080"/>
              <a:gd name="connsiteX3" fmla="*/ 487680 w 922020"/>
              <a:gd name="connsiteY3" fmla="*/ 1272540 h 1402080"/>
              <a:gd name="connsiteX4" fmla="*/ 228600 w 922020"/>
              <a:gd name="connsiteY4" fmla="*/ 1402080 h 1402080"/>
              <a:gd name="connsiteX5" fmla="*/ 297180 w 922020"/>
              <a:gd name="connsiteY5" fmla="*/ 1272540 h 1402080"/>
              <a:gd name="connsiteX6" fmla="*/ 0 w 922020"/>
              <a:gd name="connsiteY6" fmla="*/ 1280160 h 1402080"/>
              <a:gd name="connsiteX7" fmla="*/ 0 w 922020"/>
              <a:gd name="connsiteY7" fmla="*/ 0 h 1402080"/>
              <a:gd name="connsiteX0" fmla="*/ 0 w 933450"/>
              <a:gd name="connsiteY0" fmla="*/ 0 h 1402080"/>
              <a:gd name="connsiteX1" fmla="*/ 914400 w 933450"/>
              <a:gd name="connsiteY1" fmla="*/ 15240 h 1402080"/>
              <a:gd name="connsiteX2" fmla="*/ 933450 w 933450"/>
              <a:gd name="connsiteY2" fmla="*/ 1276350 h 1402080"/>
              <a:gd name="connsiteX3" fmla="*/ 487680 w 933450"/>
              <a:gd name="connsiteY3" fmla="*/ 1272540 h 1402080"/>
              <a:gd name="connsiteX4" fmla="*/ 228600 w 933450"/>
              <a:gd name="connsiteY4" fmla="*/ 1402080 h 1402080"/>
              <a:gd name="connsiteX5" fmla="*/ 297180 w 933450"/>
              <a:gd name="connsiteY5" fmla="*/ 1272540 h 1402080"/>
              <a:gd name="connsiteX6" fmla="*/ 0 w 933450"/>
              <a:gd name="connsiteY6" fmla="*/ 1280160 h 1402080"/>
              <a:gd name="connsiteX7" fmla="*/ 0 w 933450"/>
              <a:gd name="connsiteY7" fmla="*/ 0 h 1402080"/>
              <a:gd name="connsiteX0" fmla="*/ 0 w 933450"/>
              <a:gd name="connsiteY0" fmla="*/ 0 h 1402080"/>
              <a:gd name="connsiteX1" fmla="*/ 914400 w 933450"/>
              <a:gd name="connsiteY1" fmla="*/ 15240 h 1402080"/>
              <a:gd name="connsiteX2" fmla="*/ 933450 w 933450"/>
              <a:gd name="connsiteY2" fmla="*/ 1276350 h 1402080"/>
              <a:gd name="connsiteX3" fmla="*/ 487680 w 933450"/>
              <a:gd name="connsiteY3" fmla="*/ 1272540 h 1402080"/>
              <a:gd name="connsiteX4" fmla="*/ 228600 w 933450"/>
              <a:gd name="connsiteY4" fmla="*/ 1402080 h 1402080"/>
              <a:gd name="connsiteX5" fmla="*/ 297180 w 933450"/>
              <a:gd name="connsiteY5" fmla="*/ 1272540 h 1402080"/>
              <a:gd name="connsiteX6" fmla="*/ 11430 w 933450"/>
              <a:gd name="connsiteY6" fmla="*/ 1276350 h 1402080"/>
              <a:gd name="connsiteX7" fmla="*/ 0 w 933450"/>
              <a:gd name="connsiteY7" fmla="*/ 0 h 1402080"/>
              <a:gd name="connsiteX0" fmla="*/ 0 w 933450"/>
              <a:gd name="connsiteY0" fmla="*/ 3810 h 1405890"/>
              <a:gd name="connsiteX1" fmla="*/ 914400 w 933450"/>
              <a:gd name="connsiteY1" fmla="*/ 0 h 1405890"/>
              <a:gd name="connsiteX2" fmla="*/ 933450 w 933450"/>
              <a:gd name="connsiteY2" fmla="*/ 1280160 h 1405890"/>
              <a:gd name="connsiteX3" fmla="*/ 487680 w 933450"/>
              <a:gd name="connsiteY3" fmla="*/ 1276350 h 1405890"/>
              <a:gd name="connsiteX4" fmla="*/ 228600 w 933450"/>
              <a:gd name="connsiteY4" fmla="*/ 1405890 h 1405890"/>
              <a:gd name="connsiteX5" fmla="*/ 297180 w 933450"/>
              <a:gd name="connsiteY5" fmla="*/ 1276350 h 1405890"/>
              <a:gd name="connsiteX6" fmla="*/ 11430 w 933450"/>
              <a:gd name="connsiteY6" fmla="*/ 1280160 h 1405890"/>
              <a:gd name="connsiteX7" fmla="*/ 0 w 933450"/>
              <a:gd name="connsiteY7" fmla="*/ 3810 h 1405890"/>
              <a:gd name="connsiteX0" fmla="*/ 0 w 933450"/>
              <a:gd name="connsiteY0" fmla="*/ 3810 h 1430655"/>
              <a:gd name="connsiteX1" fmla="*/ 914400 w 933450"/>
              <a:gd name="connsiteY1" fmla="*/ 0 h 1430655"/>
              <a:gd name="connsiteX2" fmla="*/ 933450 w 933450"/>
              <a:gd name="connsiteY2" fmla="*/ 1280160 h 1430655"/>
              <a:gd name="connsiteX3" fmla="*/ 487680 w 933450"/>
              <a:gd name="connsiteY3" fmla="*/ 1276350 h 1430655"/>
              <a:gd name="connsiteX4" fmla="*/ 283845 w 933450"/>
              <a:gd name="connsiteY4" fmla="*/ 1430655 h 1430655"/>
              <a:gd name="connsiteX5" fmla="*/ 297180 w 933450"/>
              <a:gd name="connsiteY5" fmla="*/ 1276350 h 1430655"/>
              <a:gd name="connsiteX6" fmla="*/ 11430 w 933450"/>
              <a:gd name="connsiteY6" fmla="*/ 1280160 h 1430655"/>
              <a:gd name="connsiteX7" fmla="*/ 0 w 933450"/>
              <a:gd name="connsiteY7" fmla="*/ 3810 h 1430655"/>
              <a:gd name="connsiteX0" fmla="*/ 0 w 1167765"/>
              <a:gd name="connsiteY0" fmla="*/ 3810 h 1640205"/>
              <a:gd name="connsiteX1" fmla="*/ 914400 w 1167765"/>
              <a:gd name="connsiteY1" fmla="*/ 0 h 1640205"/>
              <a:gd name="connsiteX2" fmla="*/ 933450 w 1167765"/>
              <a:gd name="connsiteY2" fmla="*/ 1280160 h 1640205"/>
              <a:gd name="connsiteX3" fmla="*/ 487680 w 1167765"/>
              <a:gd name="connsiteY3" fmla="*/ 1276350 h 1640205"/>
              <a:gd name="connsiteX4" fmla="*/ 1167765 w 1167765"/>
              <a:gd name="connsiteY4" fmla="*/ 1640205 h 1640205"/>
              <a:gd name="connsiteX5" fmla="*/ 297180 w 1167765"/>
              <a:gd name="connsiteY5" fmla="*/ 1276350 h 1640205"/>
              <a:gd name="connsiteX6" fmla="*/ 11430 w 1167765"/>
              <a:gd name="connsiteY6" fmla="*/ 1280160 h 1640205"/>
              <a:gd name="connsiteX7" fmla="*/ 0 w 1167765"/>
              <a:gd name="connsiteY7" fmla="*/ 3810 h 1640205"/>
              <a:gd name="connsiteX0" fmla="*/ 0 w 1167765"/>
              <a:gd name="connsiteY0" fmla="*/ 3810 h 1640205"/>
              <a:gd name="connsiteX1" fmla="*/ 914400 w 1167765"/>
              <a:gd name="connsiteY1" fmla="*/ 0 h 1640205"/>
              <a:gd name="connsiteX2" fmla="*/ 933450 w 1167765"/>
              <a:gd name="connsiteY2" fmla="*/ 1280160 h 1640205"/>
              <a:gd name="connsiteX3" fmla="*/ 781050 w 1167765"/>
              <a:gd name="connsiteY3" fmla="*/ 1280160 h 1640205"/>
              <a:gd name="connsiteX4" fmla="*/ 1167765 w 1167765"/>
              <a:gd name="connsiteY4" fmla="*/ 1640205 h 1640205"/>
              <a:gd name="connsiteX5" fmla="*/ 297180 w 1167765"/>
              <a:gd name="connsiteY5" fmla="*/ 1276350 h 1640205"/>
              <a:gd name="connsiteX6" fmla="*/ 11430 w 1167765"/>
              <a:gd name="connsiteY6" fmla="*/ 1280160 h 1640205"/>
              <a:gd name="connsiteX7" fmla="*/ 0 w 1167765"/>
              <a:gd name="connsiteY7" fmla="*/ 3810 h 1640205"/>
              <a:gd name="connsiteX0" fmla="*/ 0 w 1167765"/>
              <a:gd name="connsiteY0" fmla="*/ 3810 h 1640205"/>
              <a:gd name="connsiteX1" fmla="*/ 914400 w 1167765"/>
              <a:gd name="connsiteY1" fmla="*/ 0 h 1640205"/>
              <a:gd name="connsiteX2" fmla="*/ 933450 w 1167765"/>
              <a:gd name="connsiteY2" fmla="*/ 1280160 h 1640205"/>
              <a:gd name="connsiteX3" fmla="*/ 781050 w 1167765"/>
              <a:gd name="connsiteY3" fmla="*/ 1280160 h 1640205"/>
              <a:gd name="connsiteX4" fmla="*/ 1167765 w 1167765"/>
              <a:gd name="connsiteY4" fmla="*/ 1640205 h 1640205"/>
              <a:gd name="connsiteX5" fmla="*/ 529590 w 1167765"/>
              <a:gd name="connsiteY5" fmla="*/ 1280160 h 1640205"/>
              <a:gd name="connsiteX6" fmla="*/ 11430 w 1167765"/>
              <a:gd name="connsiteY6" fmla="*/ 1280160 h 1640205"/>
              <a:gd name="connsiteX7" fmla="*/ 0 w 1167765"/>
              <a:gd name="connsiteY7" fmla="*/ 3810 h 1640205"/>
              <a:gd name="connsiteX0" fmla="*/ 0 w 1122045"/>
              <a:gd name="connsiteY0" fmla="*/ 3810 h 1490345"/>
              <a:gd name="connsiteX1" fmla="*/ 914400 w 1122045"/>
              <a:gd name="connsiteY1" fmla="*/ 0 h 1490345"/>
              <a:gd name="connsiteX2" fmla="*/ 933450 w 1122045"/>
              <a:gd name="connsiteY2" fmla="*/ 1280160 h 1490345"/>
              <a:gd name="connsiteX3" fmla="*/ 781050 w 1122045"/>
              <a:gd name="connsiteY3" fmla="*/ 1280160 h 1490345"/>
              <a:gd name="connsiteX4" fmla="*/ 1122045 w 1122045"/>
              <a:gd name="connsiteY4" fmla="*/ 1490345 h 1490345"/>
              <a:gd name="connsiteX5" fmla="*/ 529590 w 1122045"/>
              <a:gd name="connsiteY5" fmla="*/ 1280160 h 1490345"/>
              <a:gd name="connsiteX6" fmla="*/ 11430 w 1122045"/>
              <a:gd name="connsiteY6" fmla="*/ 1280160 h 1490345"/>
              <a:gd name="connsiteX7" fmla="*/ 0 w 1122045"/>
              <a:gd name="connsiteY7" fmla="*/ 3810 h 1490345"/>
              <a:gd name="connsiteX0" fmla="*/ 0 w 1122045"/>
              <a:gd name="connsiteY0" fmla="*/ 0 h 1486535"/>
              <a:gd name="connsiteX1" fmla="*/ 927100 w 1122045"/>
              <a:gd name="connsiteY1" fmla="*/ 897890 h 1486535"/>
              <a:gd name="connsiteX2" fmla="*/ 933450 w 1122045"/>
              <a:gd name="connsiteY2" fmla="*/ 1276350 h 1486535"/>
              <a:gd name="connsiteX3" fmla="*/ 781050 w 1122045"/>
              <a:gd name="connsiteY3" fmla="*/ 1276350 h 1486535"/>
              <a:gd name="connsiteX4" fmla="*/ 1122045 w 1122045"/>
              <a:gd name="connsiteY4" fmla="*/ 1486535 h 1486535"/>
              <a:gd name="connsiteX5" fmla="*/ 529590 w 1122045"/>
              <a:gd name="connsiteY5" fmla="*/ 1276350 h 1486535"/>
              <a:gd name="connsiteX6" fmla="*/ 11430 w 1122045"/>
              <a:gd name="connsiteY6" fmla="*/ 1276350 h 1486535"/>
              <a:gd name="connsiteX7" fmla="*/ 0 w 1122045"/>
              <a:gd name="connsiteY7" fmla="*/ 0 h 1486535"/>
              <a:gd name="connsiteX0" fmla="*/ 0 w 1490345"/>
              <a:gd name="connsiteY0" fmla="*/ 0 h 589915"/>
              <a:gd name="connsiteX1" fmla="*/ 1295400 w 1490345"/>
              <a:gd name="connsiteY1" fmla="*/ 1270 h 589915"/>
              <a:gd name="connsiteX2" fmla="*/ 1301750 w 1490345"/>
              <a:gd name="connsiteY2" fmla="*/ 379730 h 589915"/>
              <a:gd name="connsiteX3" fmla="*/ 1149350 w 1490345"/>
              <a:gd name="connsiteY3" fmla="*/ 379730 h 589915"/>
              <a:gd name="connsiteX4" fmla="*/ 1490345 w 1490345"/>
              <a:gd name="connsiteY4" fmla="*/ 589915 h 589915"/>
              <a:gd name="connsiteX5" fmla="*/ 897890 w 1490345"/>
              <a:gd name="connsiteY5" fmla="*/ 379730 h 589915"/>
              <a:gd name="connsiteX6" fmla="*/ 379730 w 1490345"/>
              <a:gd name="connsiteY6" fmla="*/ 379730 h 589915"/>
              <a:gd name="connsiteX7" fmla="*/ 0 w 1490345"/>
              <a:gd name="connsiteY7" fmla="*/ 0 h 589915"/>
              <a:gd name="connsiteX0" fmla="*/ 0 w 1490345"/>
              <a:gd name="connsiteY0" fmla="*/ 0 h 589915"/>
              <a:gd name="connsiteX1" fmla="*/ 1295400 w 1490345"/>
              <a:gd name="connsiteY1" fmla="*/ 1270 h 589915"/>
              <a:gd name="connsiteX2" fmla="*/ 1301750 w 1490345"/>
              <a:gd name="connsiteY2" fmla="*/ 379730 h 589915"/>
              <a:gd name="connsiteX3" fmla="*/ 1149350 w 1490345"/>
              <a:gd name="connsiteY3" fmla="*/ 379730 h 589915"/>
              <a:gd name="connsiteX4" fmla="*/ 1490345 w 1490345"/>
              <a:gd name="connsiteY4" fmla="*/ 589915 h 589915"/>
              <a:gd name="connsiteX5" fmla="*/ 897890 w 1490345"/>
              <a:gd name="connsiteY5" fmla="*/ 379730 h 589915"/>
              <a:gd name="connsiteX6" fmla="*/ 8890 w 1490345"/>
              <a:gd name="connsiteY6" fmla="*/ 374650 h 589915"/>
              <a:gd name="connsiteX7" fmla="*/ 0 w 1490345"/>
              <a:gd name="connsiteY7" fmla="*/ 0 h 589915"/>
              <a:gd name="connsiteX0" fmla="*/ 4445 w 1481455"/>
              <a:gd name="connsiteY0" fmla="*/ 2540 h 588645"/>
              <a:gd name="connsiteX1" fmla="*/ 1286510 w 1481455"/>
              <a:gd name="connsiteY1" fmla="*/ 0 h 588645"/>
              <a:gd name="connsiteX2" fmla="*/ 1292860 w 1481455"/>
              <a:gd name="connsiteY2" fmla="*/ 378460 h 588645"/>
              <a:gd name="connsiteX3" fmla="*/ 1140460 w 1481455"/>
              <a:gd name="connsiteY3" fmla="*/ 378460 h 588645"/>
              <a:gd name="connsiteX4" fmla="*/ 1481455 w 1481455"/>
              <a:gd name="connsiteY4" fmla="*/ 588645 h 588645"/>
              <a:gd name="connsiteX5" fmla="*/ 889000 w 1481455"/>
              <a:gd name="connsiteY5" fmla="*/ 378460 h 588645"/>
              <a:gd name="connsiteX6" fmla="*/ 0 w 1481455"/>
              <a:gd name="connsiteY6" fmla="*/ 373380 h 588645"/>
              <a:gd name="connsiteX7" fmla="*/ 4445 w 1481455"/>
              <a:gd name="connsiteY7" fmla="*/ 2540 h 588645"/>
              <a:gd name="connsiteX0" fmla="*/ 319 w 1483044"/>
              <a:gd name="connsiteY0" fmla="*/ 2540 h 588645"/>
              <a:gd name="connsiteX1" fmla="*/ 1288099 w 1483044"/>
              <a:gd name="connsiteY1" fmla="*/ 0 h 588645"/>
              <a:gd name="connsiteX2" fmla="*/ 1294449 w 1483044"/>
              <a:gd name="connsiteY2" fmla="*/ 378460 h 588645"/>
              <a:gd name="connsiteX3" fmla="*/ 1142049 w 1483044"/>
              <a:gd name="connsiteY3" fmla="*/ 378460 h 588645"/>
              <a:gd name="connsiteX4" fmla="*/ 1483044 w 1483044"/>
              <a:gd name="connsiteY4" fmla="*/ 588645 h 588645"/>
              <a:gd name="connsiteX5" fmla="*/ 890589 w 1483044"/>
              <a:gd name="connsiteY5" fmla="*/ 378460 h 588645"/>
              <a:gd name="connsiteX6" fmla="*/ 1589 w 1483044"/>
              <a:gd name="connsiteY6" fmla="*/ 373380 h 588645"/>
              <a:gd name="connsiteX7" fmla="*/ 319 w 1483044"/>
              <a:gd name="connsiteY7" fmla="*/ 2540 h 58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044" h="588645">
                <a:moveTo>
                  <a:pt x="319" y="2540"/>
                </a:moveTo>
                <a:lnTo>
                  <a:pt x="1288099" y="0"/>
                </a:lnTo>
                <a:lnTo>
                  <a:pt x="1294449" y="378460"/>
                </a:lnTo>
                <a:lnTo>
                  <a:pt x="1142049" y="378460"/>
                </a:lnTo>
                <a:lnTo>
                  <a:pt x="1483044" y="588645"/>
                </a:lnTo>
                <a:lnTo>
                  <a:pt x="890589" y="378460"/>
                </a:lnTo>
                <a:lnTo>
                  <a:pt x="1589" y="373380"/>
                </a:lnTo>
                <a:cubicBezTo>
                  <a:pt x="3071" y="249767"/>
                  <a:pt x="-1163" y="126153"/>
                  <a:pt x="319" y="2540"/>
                </a:cubicBezTo>
                <a:close/>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16A307D7-DF7A-7902-AC37-96DD261B5854}"/>
              </a:ext>
            </a:extLst>
          </p:cNvPr>
          <p:cNvPicPr>
            <a:picLocks noChangeAspect="1"/>
          </p:cNvPicPr>
          <p:nvPr/>
        </p:nvPicPr>
        <p:blipFill>
          <a:blip r:embed="rId6"/>
          <a:srcRect l="86145" t="59763" r="9440" b="6410"/>
          <a:stretch>
            <a:fillRect/>
          </a:stretch>
        </p:blipFill>
        <p:spPr>
          <a:xfrm rot="421061">
            <a:off x="1588032" y="4655890"/>
            <a:ext cx="72497" cy="295042"/>
          </a:xfrm>
          <a:prstGeom prst="rect">
            <a:avLst/>
          </a:prstGeom>
        </p:spPr>
      </p:pic>
      <p:sp>
        <p:nvSpPr>
          <p:cNvPr id="33" name="フリーフォーム: 図形 32">
            <a:extLst>
              <a:ext uri="{FF2B5EF4-FFF2-40B4-BE49-F238E27FC236}">
                <a16:creationId xmlns:a16="http://schemas.microsoft.com/office/drawing/2014/main" id="{84182F75-EA75-EB47-AE19-62F82CE71F53}"/>
              </a:ext>
            </a:extLst>
          </p:cNvPr>
          <p:cNvSpPr/>
          <p:nvPr/>
        </p:nvSpPr>
        <p:spPr>
          <a:xfrm rot="16200000">
            <a:off x="95714" y="4831888"/>
            <a:ext cx="1758315" cy="1183005"/>
          </a:xfrm>
          <a:custGeom>
            <a:avLst/>
            <a:gdLst>
              <a:gd name="connsiteX0" fmla="*/ 0 w 922020"/>
              <a:gd name="connsiteY0" fmla="*/ 0 h 1402080"/>
              <a:gd name="connsiteX1" fmla="*/ 914400 w 922020"/>
              <a:gd name="connsiteY1" fmla="*/ 15240 h 1402080"/>
              <a:gd name="connsiteX2" fmla="*/ 922020 w 922020"/>
              <a:gd name="connsiteY2" fmla="*/ 1295400 h 1402080"/>
              <a:gd name="connsiteX3" fmla="*/ 487680 w 922020"/>
              <a:gd name="connsiteY3" fmla="*/ 1272540 h 1402080"/>
              <a:gd name="connsiteX4" fmla="*/ 228600 w 922020"/>
              <a:gd name="connsiteY4" fmla="*/ 1402080 h 1402080"/>
              <a:gd name="connsiteX5" fmla="*/ 297180 w 922020"/>
              <a:gd name="connsiteY5" fmla="*/ 1272540 h 1402080"/>
              <a:gd name="connsiteX6" fmla="*/ 0 w 922020"/>
              <a:gd name="connsiteY6" fmla="*/ 1280160 h 1402080"/>
              <a:gd name="connsiteX7" fmla="*/ 0 w 922020"/>
              <a:gd name="connsiteY7" fmla="*/ 0 h 1402080"/>
              <a:gd name="connsiteX0" fmla="*/ 0 w 933450"/>
              <a:gd name="connsiteY0" fmla="*/ 0 h 1402080"/>
              <a:gd name="connsiteX1" fmla="*/ 914400 w 933450"/>
              <a:gd name="connsiteY1" fmla="*/ 15240 h 1402080"/>
              <a:gd name="connsiteX2" fmla="*/ 933450 w 933450"/>
              <a:gd name="connsiteY2" fmla="*/ 1276350 h 1402080"/>
              <a:gd name="connsiteX3" fmla="*/ 487680 w 933450"/>
              <a:gd name="connsiteY3" fmla="*/ 1272540 h 1402080"/>
              <a:gd name="connsiteX4" fmla="*/ 228600 w 933450"/>
              <a:gd name="connsiteY4" fmla="*/ 1402080 h 1402080"/>
              <a:gd name="connsiteX5" fmla="*/ 297180 w 933450"/>
              <a:gd name="connsiteY5" fmla="*/ 1272540 h 1402080"/>
              <a:gd name="connsiteX6" fmla="*/ 0 w 933450"/>
              <a:gd name="connsiteY6" fmla="*/ 1280160 h 1402080"/>
              <a:gd name="connsiteX7" fmla="*/ 0 w 933450"/>
              <a:gd name="connsiteY7" fmla="*/ 0 h 1402080"/>
              <a:gd name="connsiteX0" fmla="*/ 0 w 933450"/>
              <a:gd name="connsiteY0" fmla="*/ 0 h 1402080"/>
              <a:gd name="connsiteX1" fmla="*/ 914400 w 933450"/>
              <a:gd name="connsiteY1" fmla="*/ 15240 h 1402080"/>
              <a:gd name="connsiteX2" fmla="*/ 933450 w 933450"/>
              <a:gd name="connsiteY2" fmla="*/ 1276350 h 1402080"/>
              <a:gd name="connsiteX3" fmla="*/ 487680 w 933450"/>
              <a:gd name="connsiteY3" fmla="*/ 1272540 h 1402080"/>
              <a:gd name="connsiteX4" fmla="*/ 228600 w 933450"/>
              <a:gd name="connsiteY4" fmla="*/ 1402080 h 1402080"/>
              <a:gd name="connsiteX5" fmla="*/ 297180 w 933450"/>
              <a:gd name="connsiteY5" fmla="*/ 1272540 h 1402080"/>
              <a:gd name="connsiteX6" fmla="*/ 11430 w 933450"/>
              <a:gd name="connsiteY6" fmla="*/ 1276350 h 1402080"/>
              <a:gd name="connsiteX7" fmla="*/ 0 w 933450"/>
              <a:gd name="connsiteY7" fmla="*/ 0 h 1402080"/>
              <a:gd name="connsiteX0" fmla="*/ 0 w 933450"/>
              <a:gd name="connsiteY0" fmla="*/ 3810 h 1405890"/>
              <a:gd name="connsiteX1" fmla="*/ 914400 w 933450"/>
              <a:gd name="connsiteY1" fmla="*/ 0 h 1405890"/>
              <a:gd name="connsiteX2" fmla="*/ 933450 w 933450"/>
              <a:gd name="connsiteY2" fmla="*/ 1280160 h 1405890"/>
              <a:gd name="connsiteX3" fmla="*/ 487680 w 933450"/>
              <a:gd name="connsiteY3" fmla="*/ 1276350 h 1405890"/>
              <a:gd name="connsiteX4" fmla="*/ 228600 w 933450"/>
              <a:gd name="connsiteY4" fmla="*/ 1405890 h 1405890"/>
              <a:gd name="connsiteX5" fmla="*/ 297180 w 933450"/>
              <a:gd name="connsiteY5" fmla="*/ 1276350 h 1405890"/>
              <a:gd name="connsiteX6" fmla="*/ 11430 w 933450"/>
              <a:gd name="connsiteY6" fmla="*/ 1280160 h 1405890"/>
              <a:gd name="connsiteX7" fmla="*/ 0 w 933450"/>
              <a:gd name="connsiteY7" fmla="*/ 3810 h 1405890"/>
              <a:gd name="connsiteX0" fmla="*/ 0 w 933450"/>
              <a:gd name="connsiteY0" fmla="*/ 3810 h 1430655"/>
              <a:gd name="connsiteX1" fmla="*/ 914400 w 933450"/>
              <a:gd name="connsiteY1" fmla="*/ 0 h 1430655"/>
              <a:gd name="connsiteX2" fmla="*/ 933450 w 933450"/>
              <a:gd name="connsiteY2" fmla="*/ 1280160 h 1430655"/>
              <a:gd name="connsiteX3" fmla="*/ 487680 w 933450"/>
              <a:gd name="connsiteY3" fmla="*/ 1276350 h 1430655"/>
              <a:gd name="connsiteX4" fmla="*/ 283845 w 933450"/>
              <a:gd name="connsiteY4" fmla="*/ 1430655 h 1430655"/>
              <a:gd name="connsiteX5" fmla="*/ 297180 w 933450"/>
              <a:gd name="connsiteY5" fmla="*/ 1276350 h 1430655"/>
              <a:gd name="connsiteX6" fmla="*/ 11430 w 933450"/>
              <a:gd name="connsiteY6" fmla="*/ 1280160 h 1430655"/>
              <a:gd name="connsiteX7" fmla="*/ 0 w 933450"/>
              <a:gd name="connsiteY7" fmla="*/ 3810 h 1430655"/>
              <a:gd name="connsiteX0" fmla="*/ 0 w 1167765"/>
              <a:gd name="connsiteY0" fmla="*/ 3810 h 1640205"/>
              <a:gd name="connsiteX1" fmla="*/ 914400 w 1167765"/>
              <a:gd name="connsiteY1" fmla="*/ 0 h 1640205"/>
              <a:gd name="connsiteX2" fmla="*/ 933450 w 1167765"/>
              <a:gd name="connsiteY2" fmla="*/ 1280160 h 1640205"/>
              <a:gd name="connsiteX3" fmla="*/ 487680 w 1167765"/>
              <a:gd name="connsiteY3" fmla="*/ 1276350 h 1640205"/>
              <a:gd name="connsiteX4" fmla="*/ 1167765 w 1167765"/>
              <a:gd name="connsiteY4" fmla="*/ 1640205 h 1640205"/>
              <a:gd name="connsiteX5" fmla="*/ 297180 w 1167765"/>
              <a:gd name="connsiteY5" fmla="*/ 1276350 h 1640205"/>
              <a:gd name="connsiteX6" fmla="*/ 11430 w 1167765"/>
              <a:gd name="connsiteY6" fmla="*/ 1280160 h 1640205"/>
              <a:gd name="connsiteX7" fmla="*/ 0 w 1167765"/>
              <a:gd name="connsiteY7" fmla="*/ 3810 h 1640205"/>
              <a:gd name="connsiteX0" fmla="*/ 0 w 1167765"/>
              <a:gd name="connsiteY0" fmla="*/ 3810 h 1640205"/>
              <a:gd name="connsiteX1" fmla="*/ 914400 w 1167765"/>
              <a:gd name="connsiteY1" fmla="*/ 0 h 1640205"/>
              <a:gd name="connsiteX2" fmla="*/ 933450 w 1167765"/>
              <a:gd name="connsiteY2" fmla="*/ 1280160 h 1640205"/>
              <a:gd name="connsiteX3" fmla="*/ 781050 w 1167765"/>
              <a:gd name="connsiteY3" fmla="*/ 1280160 h 1640205"/>
              <a:gd name="connsiteX4" fmla="*/ 1167765 w 1167765"/>
              <a:gd name="connsiteY4" fmla="*/ 1640205 h 1640205"/>
              <a:gd name="connsiteX5" fmla="*/ 297180 w 1167765"/>
              <a:gd name="connsiteY5" fmla="*/ 1276350 h 1640205"/>
              <a:gd name="connsiteX6" fmla="*/ 11430 w 1167765"/>
              <a:gd name="connsiteY6" fmla="*/ 1280160 h 1640205"/>
              <a:gd name="connsiteX7" fmla="*/ 0 w 1167765"/>
              <a:gd name="connsiteY7" fmla="*/ 3810 h 1640205"/>
              <a:gd name="connsiteX0" fmla="*/ 0 w 1167765"/>
              <a:gd name="connsiteY0" fmla="*/ 3810 h 1640205"/>
              <a:gd name="connsiteX1" fmla="*/ 914400 w 1167765"/>
              <a:gd name="connsiteY1" fmla="*/ 0 h 1640205"/>
              <a:gd name="connsiteX2" fmla="*/ 933450 w 1167765"/>
              <a:gd name="connsiteY2" fmla="*/ 1280160 h 1640205"/>
              <a:gd name="connsiteX3" fmla="*/ 781050 w 1167765"/>
              <a:gd name="connsiteY3" fmla="*/ 1280160 h 1640205"/>
              <a:gd name="connsiteX4" fmla="*/ 1167765 w 1167765"/>
              <a:gd name="connsiteY4" fmla="*/ 1640205 h 1640205"/>
              <a:gd name="connsiteX5" fmla="*/ 529590 w 1167765"/>
              <a:gd name="connsiteY5" fmla="*/ 1280160 h 1640205"/>
              <a:gd name="connsiteX6" fmla="*/ 11430 w 1167765"/>
              <a:gd name="connsiteY6" fmla="*/ 1280160 h 1640205"/>
              <a:gd name="connsiteX7" fmla="*/ 0 w 1167765"/>
              <a:gd name="connsiteY7" fmla="*/ 3810 h 1640205"/>
              <a:gd name="connsiteX0" fmla="*/ 0 w 1122045"/>
              <a:gd name="connsiteY0" fmla="*/ 3810 h 1490345"/>
              <a:gd name="connsiteX1" fmla="*/ 914400 w 1122045"/>
              <a:gd name="connsiteY1" fmla="*/ 0 h 1490345"/>
              <a:gd name="connsiteX2" fmla="*/ 933450 w 1122045"/>
              <a:gd name="connsiteY2" fmla="*/ 1280160 h 1490345"/>
              <a:gd name="connsiteX3" fmla="*/ 781050 w 1122045"/>
              <a:gd name="connsiteY3" fmla="*/ 1280160 h 1490345"/>
              <a:gd name="connsiteX4" fmla="*/ 1122045 w 1122045"/>
              <a:gd name="connsiteY4" fmla="*/ 1490345 h 1490345"/>
              <a:gd name="connsiteX5" fmla="*/ 529590 w 1122045"/>
              <a:gd name="connsiteY5" fmla="*/ 1280160 h 1490345"/>
              <a:gd name="connsiteX6" fmla="*/ 11430 w 1122045"/>
              <a:gd name="connsiteY6" fmla="*/ 1280160 h 1490345"/>
              <a:gd name="connsiteX7" fmla="*/ 0 w 1122045"/>
              <a:gd name="connsiteY7" fmla="*/ 3810 h 1490345"/>
              <a:gd name="connsiteX0" fmla="*/ 0 w 1122045"/>
              <a:gd name="connsiteY0" fmla="*/ 0 h 1486535"/>
              <a:gd name="connsiteX1" fmla="*/ 927100 w 1122045"/>
              <a:gd name="connsiteY1" fmla="*/ 897890 h 1486535"/>
              <a:gd name="connsiteX2" fmla="*/ 933450 w 1122045"/>
              <a:gd name="connsiteY2" fmla="*/ 1276350 h 1486535"/>
              <a:gd name="connsiteX3" fmla="*/ 781050 w 1122045"/>
              <a:gd name="connsiteY3" fmla="*/ 1276350 h 1486535"/>
              <a:gd name="connsiteX4" fmla="*/ 1122045 w 1122045"/>
              <a:gd name="connsiteY4" fmla="*/ 1486535 h 1486535"/>
              <a:gd name="connsiteX5" fmla="*/ 529590 w 1122045"/>
              <a:gd name="connsiteY5" fmla="*/ 1276350 h 1486535"/>
              <a:gd name="connsiteX6" fmla="*/ 11430 w 1122045"/>
              <a:gd name="connsiteY6" fmla="*/ 1276350 h 1486535"/>
              <a:gd name="connsiteX7" fmla="*/ 0 w 1122045"/>
              <a:gd name="connsiteY7" fmla="*/ 0 h 1486535"/>
              <a:gd name="connsiteX0" fmla="*/ 0 w 1490345"/>
              <a:gd name="connsiteY0" fmla="*/ 0 h 589915"/>
              <a:gd name="connsiteX1" fmla="*/ 1295400 w 1490345"/>
              <a:gd name="connsiteY1" fmla="*/ 1270 h 589915"/>
              <a:gd name="connsiteX2" fmla="*/ 1301750 w 1490345"/>
              <a:gd name="connsiteY2" fmla="*/ 379730 h 589915"/>
              <a:gd name="connsiteX3" fmla="*/ 1149350 w 1490345"/>
              <a:gd name="connsiteY3" fmla="*/ 379730 h 589915"/>
              <a:gd name="connsiteX4" fmla="*/ 1490345 w 1490345"/>
              <a:gd name="connsiteY4" fmla="*/ 589915 h 589915"/>
              <a:gd name="connsiteX5" fmla="*/ 897890 w 1490345"/>
              <a:gd name="connsiteY5" fmla="*/ 379730 h 589915"/>
              <a:gd name="connsiteX6" fmla="*/ 379730 w 1490345"/>
              <a:gd name="connsiteY6" fmla="*/ 379730 h 589915"/>
              <a:gd name="connsiteX7" fmla="*/ 0 w 1490345"/>
              <a:gd name="connsiteY7" fmla="*/ 0 h 589915"/>
              <a:gd name="connsiteX0" fmla="*/ 0 w 1490345"/>
              <a:gd name="connsiteY0" fmla="*/ 0 h 589915"/>
              <a:gd name="connsiteX1" fmla="*/ 1295400 w 1490345"/>
              <a:gd name="connsiteY1" fmla="*/ 1270 h 589915"/>
              <a:gd name="connsiteX2" fmla="*/ 1301750 w 1490345"/>
              <a:gd name="connsiteY2" fmla="*/ 379730 h 589915"/>
              <a:gd name="connsiteX3" fmla="*/ 1149350 w 1490345"/>
              <a:gd name="connsiteY3" fmla="*/ 379730 h 589915"/>
              <a:gd name="connsiteX4" fmla="*/ 1490345 w 1490345"/>
              <a:gd name="connsiteY4" fmla="*/ 589915 h 589915"/>
              <a:gd name="connsiteX5" fmla="*/ 897890 w 1490345"/>
              <a:gd name="connsiteY5" fmla="*/ 379730 h 589915"/>
              <a:gd name="connsiteX6" fmla="*/ 8890 w 1490345"/>
              <a:gd name="connsiteY6" fmla="*/ 374650 h 589915"/>
              <a:gd name="connsiteX7" fmla="*/ 0 w 1490345"/>
              <a:gd name="connsiteY7" fmla="*/ 0 h 589915"/>
              <a:gd name="connsiteX0" fmla="*/ 4445 w 1481455"/>
              <a:gd name="connsiteY0" fmla="*/ 2540 h 588645"/>
              <a:gd name="connsiteX1" fmla="*/ 1286510 w 1481455"/>
              <a:gd name="connsiteY1" fmla="*/ 0 h 588645"/>
              <a:gd name="connsiteX2" fmla="*/ 1292860 w 1481455"/>
              <a:gd name="connsiteY2" fmla="*/ 378460 h 588645"/>
              <a:gd name="connsiteX3" fmla="*/ 1140460 w 1481455"/>
              <a:gd name="connsiteY3" fmla="*/ 378460 h 588645"/>
              <a:gd name="connsiteX4" fmla="*/ 1481455 w 1481455"/>
              <a:gd name="connsiteY4" fmla="*/ 588645 h 588645"/>
              <a:gd name="connsiteX5" fmla="*/ 889000 w 1481455"/>
              <a:gd name="connsiteY5" fmla="*/ 378460 h 588645"/>
              <a:gd name="connsiteX6" fmla="*/ 0 w 1481455"/>
              <a:gd name="connsiteY6" fmla="*/ 373380 h 588645"/>
              <a:gd name="connsiteX7" fmla="*/ 4445 w 1481455"/>
              <a:gd name="connsiteY7" fmla="*/ 2540 h 588645"/>
              <a:gd name="connsiteX0" fmla="*/ 319 w 1483044"/>
              <a:gd name="connsiteY0" fmla="*/ 2540 h 588645"/>
              <a:gd name="connsiteX1" fmla="*/ 1288099 w 1483044"/>
              <a:gd name="connsiteY1" fmla="*/ 0 h 588645"/>
              <a:gd name="connsiteX2" fmla="*/ 1294449 w 1483044"/>
              <a:gd name="connsiteY2" fmla="*/ 378460 h 588645"/>
              <a:gd name="connsiteX3" fmla="*/ 1142049 w 1483044"/>
              <a:gd name="connsiteY3" fmla="*/ 378460 h 588645"/>
              <a:gd name="connsiteX4" fmla="*/ 1483044 w 1483044"/>
              <a:gd name="connsiteY4" fmla="*/ 588645 h 588645"/>
              <a:gd name="connsiteX5" fmla="*/ 890589 w 1483044"/>
              <a:gd name="connsiteY5" fmla="*/ 378460 h 588645"/>
              <a:gd name="connsiteX6" fmla="*/ 1589 w 1483044"/>
              <a:gd name="connsiteY6" fmla="*/ 373380 h 588645"/>
              <a:gd name="connsiteX7" fmla="*/ 319 w 1483044"/>
              <a:gd name="connsiteY7" fmla="*/ 2540 h 588645"/>
              <a:gd name="connsiteX0" fmla="*/ 905510 w 1481455"/>
              <a:gd name="connsiteY0" fmla="*/ 4445 h 588645"/>
              <a:gd name="connsiteX1" fmla="*/ 1286510 w 1481455"/>
              <a:gd name="connsiteY1" fmla="*/ 0 h 588645"/>
              <a:gd name="connsiteX2" fmla="*/ 1292860 w 1481455"/>
              <a:gd name="connsiteY2" fmla="*/ 378460 h 588645"/>
              <a:gd name="connsiteX3" fmla="*/ 1140460 w 1481455"/>
              <a:gd name="connsiteY3" fmla="*/ 378460 h 588645"/>
              <a:gd name="connsiteX4" fmla="*/ 1481455 w 1481455"/>
              <a:gd name="connsiteY4" fmla="*/ 588645 h 588645"/>
              <a:gd name="connsiteX5" fmla="*/ 889000 w 1481455"/>
              <a:gd name="connsiteY5" fmla="*/ 378460 h 588645"/>
              <a:gd name="connsiteX6" fmla="*/ 0 w 1481455"/>
              <a:gd name="connsiteY6" fmla="*/ 373380 h 588645"/>
              <a:gd name="connsiteX7" fmla="*/ 905510 w 1481455"/>
              <a:gd name="connsiteY7" fmla="*/ 4445 h 588645"/>
              <a:gd name="connsiteX0" fmla="*/ 16510 w 592455"/>
              <a:gd name="connsiteY0" fmla="*/ 4445 h 588645"/>
              <a:gd name="connsiteX1" fmla="*/ 397510 w 592455"/>
              <a:gd name="connsiteY1" fmla="*/ 0 h 588645"/>
              <a:gd name="connsiteX2" fmla="*/ 403860 w 592455"/>
              <a:gd name="connsiteY2" fmla="*/ 378460 h 588645"/>
              <a:gd name="connsiteX3" fmla="*/ 251460 w 592455"/>
              <a:gd name="connsiteY3" fmla="*/ 378460 h 588645"/>
              <a:gd name="connsiteX4" fmla="*/ 592455 w 592455"/>
              <a:gd name="connsiteY4" fmla="*/ 588645 h 588645"/>
              <a:gd name="connsiteX5" fmla="*/ 0 w 592455"/>
              <a:gd name="connsiteY5" fmla="*/ 378460 h 588645"/>
              <a:gd name="connsiteX6" fmla="*/ 16510 w 592455"/>
              <a:gd name="connsiteY6" fmla="*/ 4445 h 588645"/>
              <a:gd name="connsiteX0" fmla="*/ 16510 w 592455"/>
              <a:gd name="connsiteY0" fmla="*/ 4445 h 588645"/>
              <a:gd name="connsiteX1" fmla="*/ 397510 w 592455"/>
              <a:gd name="connsiteY1" fmla="*/ 0 h 588645"/>
              <a:gd name="connsiteX2" fmla="*/ 398145 w 592455"/>
              <a:gd name="connsiteY2" fmla="*/ 378460 h 588645"/>
              <a:gd name="connsiteX3" fmla="*/ 251460 w 592455"/>
              <a:gd name="connsiteY3" fmla="*/ 378460 h 588645"/>
              <a:gd name="connsiteX4" fmla="*/ 592455 w 592455"/>
              <a:gd name="connsiteY4" fmla="*/ 588645 h 588645"/>
              <a:gd name="connsiteX5" fmla="*/ 0 w 592455"/>
              <a:gd name="connsiteY5" fmla="*/ 378460 h 588645"/>
              <a:gd name="connsiteX6" fmla="*/ 16510 w 592455"/>
              <a:gd name="connsiteY6" fmla="*/ 4445 h 588645"/>
              <a:gd name="connsiteX0" fmla="*/ 16510 w 398145"/>
              <a:gd name="connsiteY0" fmla="*/ 4445 h 1183005"/>
              <a:gd name="connsiteX1" fmla="*/ 397510 w 398145"/>
              <a:gd name="connsiteY1" fmla="*/ 0 h 1183005"/>
              <a:gd name="connsiteX2" fmla="*/ 398145 w 398145"/>
              <a:gd name="connsiteY2" fmla="*/ 378460 h 1183005"/>
              <a:gd name="connsiteX3" fmla="*/ 251460 w 398145"/>
              <a:gd name="connsiteY3" fmla="*/ 378460 h 1183005"/>
              <a:gd name="connsiteX4" fmla="*/ 139065 w 398145"/>
              <a:gd name="connsiteY4" fmla="*/ 1183005 h 1183005"/>
              <a:gd name="connsiteX5" fmla="*/ 0 w 398145"/>
              <a:gd name="connsiteY5" fmla="*/ 378460 h 1183005"/>
              <a:gd name="connsiteX6" fmla="*/ 16510 w 398145"/>
              <a:gd name="connsiteY6" fmla="*/ 4445 h 1183005"/>
              <a:gd name="connsiteX0" fmla="*/ 0 w 381635"/>
              <a:gd name="connsiteY0" fmla="*/ 4445 h 1183005"/>
              <a:gd name="connsiteX1" fmla="*/ 381000 w 381635"/>
              <a:gd name="connsiteY1" fmla="*/ 0 h 1183005"/>
              <a:gd name="connsiteX2" fmla="*/ 381635 w 381635"/>
              <a:gd name="connsiteY2" fmla="*/ 378460 h 1183005"/>
              <a:gd name="connsiteX3" fmla="*/ 234950 w 381635"/>
              <a:gd name="connsiteY3" fmla="*/ 378460 h 1183005"/>
              <a:gd name="connsiteX4" fmla="*/ 122555 w 381635"/>
              <a:gd name="connsiteY4" fmla="*/ 1183005 h 1183005"/>
              <a:gd name="connsiteX5" fmla="*/ 138430 w 381635"/>
              <a:gd name="connsiteY5" fmla="*/ 381000 h 1183005"/>
              <a:gd name="connsiteX6" fmla="*/ 0 w 381635"/>
              <a:gd name="connsiteY6" fmla="*/ 4445 h 1183005"/>
              <a:gd name="connsiteX0" fmla="*/ 0 w 1758315"/>
              <a:gd name="connsiteY0" fmla="*/ 9525 h 1183005"/>
              <a:gd name="connsiteX1" fmla="*/ 1757680 w 1758315"/>
              <a:gd name="connsiteY1" fmla="*/ 0 h 1183005"/>
              <a:gd name="connsiteX2" fmla="*/ 1758315 w 1758315"/>
              <a:gd name="connsiteY2" fmla="*/ 378460 h 1183005"/>
              <a:gd name="connsiteX3" fmla="*/ 1611630 w 1758315"/>
              <a:gd name="connsiteY3" fmla="*/ 378460 h 1183005"/>
              <a:gd name="connsiteX4" fmla="*/ 1499235 w 1758315"/>
              <a:gd name="connsiteY4" fmla="*/ 1183005 h 1183005"/>
              <a:gd name="connsiteX5" fmla="*/ 1515110 w 1758315"/>
              <a:gd name="connsiteY5" fmla="*/ 381000 h 1183005"/>
              <a:gd name="connsiteX6" fmla="*/ 0 w 1758315"/>
              <a:gd name="connsiteY6" fmla="*/ 9525 h 1183005"/>
              <a:gd name="connsiteX0" fmla="*/ 0 w 1758315"/>
              <a:gd name="connsiteY0" fmla="*/ 9525 h 1183005"/>
              <a:gd name="connsiteX1" fmla="*/ 1757680 w 1758315"/>
              <a:gd name="connsiteY1" fmla="*/ 0 h 1183005"/>
              <a:gd name="connsiteX2" fmla="*/ 1758315 w 1758315"/>
              <a:gd name="connsiteY2" fmla="*/ 378460 h 1183005"/>
              <a:gd name="connsiteX3" fmla="*/ 1611630 w 1758315"/>
              <a:gd name="connsiteY3" fmla="*/ 378460 h 1183005"/>
              <a:gd name="connsiteX4" fmla="*/ 1499235 w 1758315"/>
              <a:gd name="connsiteY4" fmla="*/ 1183005 h 1183005"/>
              <a:gd name="connsiteX5" fmla="*/ 1515110 w 1758315"/>
              <a:gd name="connsiteY5" fmla="*/ 381000 h 1183005"/>
              <a:gd name="connsiteX6" fmla="*/ 8428 w 1758315"/>
              <a:gd name="connsiteY6" fmla="*/ 380598 h 1183005"/>
              <a:gd name="connsiteX7" fmla="*/ 0 w 1758315"/>
              <a:gd name="connsiteY7" fmla="*/ 9525 h 1183005"/>
              <a:gd name="connsiteX0" fmla="*/ 0 w 1758315"/>
              <a:gd name="connsiteY0" fmla="*/ 9525 h 1183005"/>
              <a:gd name="connsiteX1" fmla="*/ 1757680 w 1758315"/>
              <a:gd name="connsiteY1" fmla="*/ 0 h 1183005"/>
              <a:gd name="connsiteX2" fmla="*/ 1758315 w 1758315"/>
              <a:gd name="connsiteY2" fmla="*/ 378460 h 1183005"/>
              <a:gd name="connsiteX3" fmla="*/ 1611630 w 1758315"/>
              <a:gd name="connsiteY3" fmla="*/ 378460 h 1183005"/>
              <a:gd name="connsiteX4" fmla="*/ 1499235 w 1758315"/>
              <a:gd name="connsiteY4" fmla="*/ 1183005 h 1183005"/>
              <a:gd name="connsiteX5" fmla="*/ 1515110 w 1758315"/>
              <a:gd name="connsiteY5" fmla="*/ 381000 h 1183005"/>
              <a:gd name="connsiteX6" fmla="*/ 8428 w 1758315"/>
              <a:gd name="connsiteY6" fmla="*/ 380598 h 1183005"/>
              <a:gd name="connsiteX7" fmla="*/ 0 w 1758315"/>
              <a:gd name="connsiteY7" fmla="*/ 9525 h 1183005"/>
              <a:gd name="connsiteX0" fmla="*/ 0 w 1758315"/>
              <a:gd name="connsiteY0" fmla="*/ 9525 h 1183005"/>
              <a:gd name="connsiteX1" fmla="*/ 1757680 w 1758315"/>
              <a:gd name="connsiteY1" fmla="*/ 0 h 1183005"/>
              <a:gd name="connsiteX2" fmla="*/ 1758315 w 1758315"/>
              <a:gd name="connsiteY2" fmla="*/ 378460 h 1183005"/>
              <a:gd name="connsiteX3" fmla="*/ 1611630 w 1758315"/>
              <a:gd name="connsiteY3" fmla="*/ 378460 h 1183005"/>
              <a:gd name="connsiteX4" fmla="*/ 1499235 w 1758315"/>
              <a:gd name="connsiteY4" fmla="*/ 1183005 h 1183005"/>
              <a:gd name="connsiteX5" fmla="*/ 1515110 w 1758315"/>
              <a:gd name="connsiteY5" fmla="*/ 381000 h 1183005"/>
              <a:gd name="connsiteX6" fmla="*/ 8428 w 1758315"/>
              <a:gd name="connsiteY6" fmla="*/ 380598 h 1183005"/>
              <a:gd name="connsiteX7" fmla="*/ 0 w 1758315"/>
              <a:gd name="connsiteY7" fmla="*/ 9525 h 118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8315" h="1183005">
                <a:moveTo>
                  <a:pt x="0" y="9525"/>
                </a:moveTo>
                <a:lnTo>
                  <a:pt x="1757680" y="0"/>
                </a:lnTo>
                <a:cubicBezTo>
                  <a:pt x="1757892" y="126153"/>
                  <a:pt x="1758103" y="252307"/>
                  <a:pt x="1758315" y="378460"/>
                </a:cubicBezTo>
                <a:lnTo>
                  <a:pt x="1611630" y="378460"/>
                </a:lnTo>
                <a:lnTo>
                  <a:pt x="1499235" y="1183005"/>
                </a:lnTo>
                <a:lnTo>
                  <a:pt x="1515110" y="381000"/>
                </a:lnTo>
                <a:cubicBezTo>
                  <a:pt x="645429" y="377479"/>
                  <a:pt x="1050829" y="373959"/>
                  <a:pt x="8428" y="380598"/>
                </a:cubicBezTo>
                <a:lnTo>
                  <a:pt x="0" y="9525"/>
                </a:lnTo>
                <a:close/>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descr="グラフィカル ユーザー インターフェイス&#10;&#10;AI 生成コンテンツは誤りを含む可能性があります。">
            <a:extLst>
              <a:ext uri="{FF2B5EF4-FFF2-40B4-BE49-F238E27FC236}">
                <a16:creationId xmlns:a16="http://schemas.microsoft.com/office/drawing/2014/main" id="{16014DC0-F325-E10B-65B6-EC7B39BEB394}"/>
              </a:ext>
            </a:extLst>
          </p:cNvPr>
          <p:cNvPicPr>
            <a:picLocks noChangeAspect="1"/>
          </p:cNvPicPr>
          <p:nvPr/>
        </p:nvPicPr>
        <p:blipFill>
          <a:blip r:embed="rId9"/>
          <a:srcRect l="22422" t="90921" r="48819" b="4011"/>
          <a:stretch>
            <a:fillRect/>
          </a:stretch>
        </p:blipFill>
        <p:spPr>
          <a:xfrm>
            <a:off x="4069058" y="5642809"/>
            <a:ext cx="3479008" cy="325688"/>
          </a:xfrm>
          <a:prstGeom prst="rect">
            <a:avLst/>
          </a:prstGeom>
        </p:spPr>
      </p:pic>
      <p:sp>
        <p:nvSpPr>
          <p:cNvPr id="17" name="正方形/長方形 16">
            <a:extLst>
              <a:ext uri="{FF2B5EF4-FFF2-40B4-BE49-F238E27FC236}">
                <a16:creationId xmlns:a16="http://schemas.microsoft.com/office/drawing/2014/main" id="{2DE6E981-9DAB-FD62-37CF-252AEA5504A5}"/>
              </a:ext>
            </a:extLst>
          </p:cNvPr>
          <p:cNvSpPr/>
          <p:nvPr/>
        </p:nvSpPr>
        <p:spPr>
          <a:xfrm>
            <a:off x="3939702" y="2208284"/>
            <a:ext cx="5871581" cy="37794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4">
            <a:extLst>
              <a:ext uri="{FF2B5EF4-FFF2-40B4-BE49-F238E27FC236}">
                <a16:creationId xmlns:a16="http://schemas.microsoft.com/office/drawing/2014/main" id="{96BBFBA1-2D79-4E5A-5B11-B3EE09C055EA}"/>
              </a:ext>
            </a:extLst>
          </p:cNvPr>
          <p:cNvSpPr txBox="1">
            <a:spLocks/>
          </p:cNvSpPr>
          <p:nvPr/>
        </p:nvSpPr>
        <p:spPr>
          <a:xfrm>
            <a:off x="3936855" y="1827747"/>
            <a:ext cx="803064" cy="456252"/>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200"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200" kern="100" dirty="0">
                <a:latin typeface="BIZ UDゴシック" panose="020B0400000000000000" pitchFamily="49" charset="-128"/>
                <a:ea typeface="BIZ UDゴシック" panose="020B0400000000000000" pitchFamily="49" charset="-128"/>
                <a:cs typeface="Times New Roman" panose="02020603050405020304" pitchFamily="18" charset="0"/>
              </a:rPr>
              <a:t>参考</a:t>
            </a:r>
            <a:r>
              <a:rPr lang="en-US" altLang="ja-JP" sz="1200" kern="100" dirty="0">
                <a:latin typeface="BIZ UDゴシック" panose="020B0400000000000000" pitchFamily="49" charset="-128"/>
                <a:ea typeface="BIZ UDゴシック" panose="020B0400000000000000" pitchFamily="49" charset="-128"/>
                <a:cs typeface="Times New Roman" panose="02020603050405020304" pitchFamily="18" charset="0"/>
              </a:rPr>
              <a:t>】</a:t>
            </a:r>
          </a:p>
        </p:txBody>
      </p:sp>
    </p:spTree>
    <p:extLst>
      <p:ext uri="{BB962C8B-B14F-4D97-AF65-F5344CB8AC3E}">
        <p14:creationId xmlns:p14="http://schemas.microsoft.com/office/powerpoint/2010/main" val="3514565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269E3-A88F-23C9-4B01-63D6568B521A}"/>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DE5C5851-155A-15BC-5F0D-631265C46649}"/>
              </a:ext>
            </a:extLst>
          </p:cNvPr>
          <p:cNvSpPr/>
          <p:nvPr/>
        </p:nvSpPr>
        <p:spPr>
          <a:xfrm>
            <a:off x="374806" y="301185"/>
            <a:ext cx="9503652" cy="846000"/>
          </a:xfrm>
          <a:prstGeom prst="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4">
            <a:extLst>
              <a:ext uri="{FF2B5EF4-FFF2-40B4-BE49-F238E27FC236}">
                <a16:creationId xmlns:a16="http://schemas.microsoft.com/office/drawing/2014/main" id="{96388154-7686-669B-13B8-D41B84B687F7}"/>
              </a:ext>
            </a:extLst>
          </p:cNvPr>
          <p:cNvSpPr txBox="1">
            <a:spLocks/>
          </p:cNvSpPr>
          <p:nvPr/>
        </p:nvSpPr>
        <p:spPr>
          <a:xfrm>
            <a:off x="197654" y="6628517"/>
            <a:ext cx="2343334" cy="22197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トンネルツアー</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旅行業界連携</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15" name="タイトル 4">
            <a:extLst>
              <a:ext uri="{FF2B5EF4-FFF2-40B4-BE49-F238E27FC236}">
                <a16:creationId xmlns:a16="http://schemas.microsoft.com/office/drawing/2014/main" id="{5B3C7D4A-5E4C-4796-FF64-88695BD4E944}"/>
              </a:ext>
            </a:extLst>
          </p:cNvPr>
          <p:cNvSpPr txBox="1">
            <a:spLocks/>
          </p:cNvSpPr>
          <p:nvPr/>
        </p:nvSpPr>
        <p:spPr>
          <a:xfrm>
            <a:off x="2253331" y="4942763"/>
            <a:ext cx="3024001" cy="217868"/>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イベント参加</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郵便局連携</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16" name="タイトル 4">
            <a:extLst>
              <a:ext uri="{FF2B5EF4-FFF2-40B4-BE49-F238E27FC236}">
                <a16:creationId xmlns:a16="http://schemas.microsoft.com/office/drawing/2014/main" id="{F35BFEF7-48F7-360F-46BA-3D9A8189EF49}"/>
              </a:ext>
            </a:extLst>
          </p:cNvPr>
          <p:cNvSpPr txBox="1">
            <a:spLocks/>
          </p:cNvSpPr>
          <p:nvPr/>
        </p:nvSpPr>
        <p:spPr>
          <a:xfrm>
            <a:off x="164430" y="4938658"/>
            <a:ext cx="2436465" cy="22197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000" dirty="0">
                <a:solidFill>
                  <a:schemeClr val="dk1"/>
                </a:solidFill>
                <a:latin typeface="BIZ UDゴシック" panose="020B0400000000000000" pitchFamily="49" charset="-128"/>
                <a:ea typeface="BIZ UDゴシック" panose="020B0400000000000000" pitchFamily="49" charset="-128"/>
              </a:rPr>
              <a:t>淀川わいわいガヤガヤ祭</a:t>
            </a:r>
            <a:r>
              <a:rPr lang="en-US" altLang="ja-JP" sz="1000" dirty="0">
                <a:solidFill>
                  <a:schemeClr val="dk1"/>
                </a:solidFill>
                <a:latin typeface="BIZ UDゴシック" panose="020B0400000000000000" pitchFamily="49" charset="-128"/>
                <a:ea typeface="BIZ UDゴシック" panose="020B0400000000000000" pitchFamily="49" charset="-128"/>
              </a:rPr>
              <a:t>(</a:t>
            </a:r>
            <a:r>
              <a:rPr lang="ja-JP" altLang="en-US" sz="1000" dirty="0">
                <a:solidFill>
                  <a:schemeClr val="dk1"/>
                </a:solidFill>
                <a:latin typeface="BIZ UDゴシック" panose="020B0400000000000000" pitchFamily="49" charset="-128"/>
                <a:ea typeface="BIZ UDゴシック" panose="020B0400000000000000" pitchFamily="49" charset="-128"/>
              </a:rPr>
              <a:t>摂津市連携）</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3" name="タイトル 4">
            <a:extLst>
              <a:ext uri="{FF2B5EF4-FFF2-40B4-BE49-F238E27FC236}">
                <a16:creationId xmlns:a16="http://schemas.microsoft.com/office/drawing/2014/main" id="{C0E4C0F9-51F5-DF8A-C864-227B239AE597}"/>
              </a:ext>
            </a:extLst>
          </p:cNvPr>
          <p:cNvSpPr txBox="1">
            <a:spLocks/>
          </p:cNvSpPr>
          <p:nvPr/>
        </p:nvSpPr>
        <p:spPr>
          <a:xfrm>
            <a:off x="5912244" y="6628517"/>
            <a:ext cx="3024000" cy="22948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インスタグラム</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近隣グルメ情報等</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6" name="タイトル 4">
            <a:extLst>
              <a:ext uri="{FF2B5EF4-FFF2-40B4-BE49-F238E27FC236}">
                <a16:creationId xmlns:a16="http://schemas.microsoft.com/office/drawing/2014/main" id="{E939D3DD-EFA6-F212-B909-99D97D47DF4A}"/>
              </a:ext>
            </a:extLst>
          </p:cNvPr>
          <p:cNvSpPr txBox="1">
            <a:spLocks/>
          </p:cNvSpPr>
          <p:nvPr/>
        </p:nvSpPr>
        <p:spPr>
          <a:xfrm>
            <a:off x="2643248" y="6642281"/>
            <a:ext cx="2259382" cy="231334"/>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京都亀岡祭</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観光協会連携</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pic>
        <p:nvPicPr>
          <p:cNvPr id="24" name="図 23">
            <a:extLst>
              <a:ext uri="{FF2B5EF4-FFF2-40B4-BE49-F238E27FC236}">
                <a16:creationId xmlns:a16="http://schemas.microsoft.com/office/drawing/2014/main" id="{7D9E2EB0-820D-86D9-C5A4-3CAB11315C3B}"/>
              </a:ext>
            </a:extLst>
          </p:cNvPr>
          <p:cNvPicPr>
            <a:picLocks/>
          </p:cNvPicPr>
          <p:nvPr/>
        </p:nvPicPr>
        <p:blipFill>
          <a:blip r:embed="rId2"/>
          <a:stretch>
            <a:fillRect/>
          </a:stretch>
        </p:blipFill>
        <p:spPr>
          <a:xfrm>
            <a:off x="5666738" y="4334794"/>
            <a:ext cx="3589579" cy="2310728"/>
          </a:xfrm>
          <a:prstGeom prst="rect">
            <a:avLst/>
          </a:prstGeom>
        </p:spPr>
      </p:pic>
      <p:sp>
        <p:nvSpPr>
          <p:cNvPr id="3" name="タイトル 4">
            <a:extLst>
              <a:ext uri="{FF2B5EF4-FFF2-40B4-BE49-F238E27FC236}">
                <a16:creationId xmlns:a16="http://schemas.microsoft.com/office/drawing/2014/main" id="{04A2BCA6-5442-4396-279D-E43130AC3CCB}"/>
              </a:ext>
            </a:extLst>
          </p:cNvPr>
          <p:cNvSpPr txBox="1">
            <a:spLocks/>
          </p:cNvSpPr>
          <p:nvPr/>
        </p:nvSpPr>
        <p:spPr>
          <a:xfrm>
            <a:off x="392297" y="301142"/>
            <a:ext cx="3031147"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139700" indent="-139700" algn="l">
              <a:tabLst>
                <a:tab pos="2839720" algn="ctr"/>
              </a:tabLst>
            </a:pP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⑧．知名度向上・利用促進</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 name="タイトル 4">
            <a:extLst>
              <a:ext uri="{FF2B5EF4-FFF2-40B4-BE49-F238E27FC236}">
                <a16:creationId xmlns:a16="http://schemas.microsoft.com/office/drawing/2014/main" id="{408D6037-D8C8-23DD-D62A-18917CD8188B}"/>
              </a:ext>
            </a:extLst>
          </p:cNvPr>
          <p:cNvSpPr txBox="1">
            <a:spLocks/>
          </p:cNvSpPr>
          <p:nvPr/>
        </p:nvSpPr>
        <p:spPr>
          <a:xfrm>
            <a:off x="0" y="0"/>
            <a:ext cx="526266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基本方針２．持続可能</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な公社経営の推進</a:t>
            </a:r>
            <a:endPar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 name="スライド番号プレースホルダー 3">
            <a:extLst>
              <a:ext uri="{FF2B5EF4-FFF2-40B4-BE49-F238E27FC236}">
                <a16:creationId xmlns:a16="http://schemas.microsoft.com/office/drawing/2014/main" id="{0FDB6B09-D9E3-C9C1-888A-088F552D2884}"/>
              </a:ext>
            </a:extLst>
          </p:cNvPr>
          <p:cNvSpPr txBox="1">
            <a:spLocks/>
          </p:cNvSpPr>
          <p:nvPr/>
        </p:nvSpPr>
        <p:spPr>
          <a:xfrm>
            <a:off x="7677150" y="6463829"/>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600" b="1" dirty="0">
                <a:latin typeface="BIZ UDゴシック" panose="020B0400000000000000" pitchFamily="49" charset="-128"/>
                <a:ea typeface="BIZ UDゴシック" panose="020B0400000000000000" pitchFamily="49" charset="-128"/>
              </a:rPr>
              <a:t>15</a:t>
            </a:r>
          </a:p>
        </p:txBody>
      </p:sp>
      <p:grpSp>
        <p:nvGrpSpPr>
          <p:cNvPr id="20" name="グループ化 19">
            <a:extLst>
              <a:ext uri="{FF2B5EF4-FFF2-40B4-BE49-F238E27FC236}">
                <a16:creationId xmlns:a16="http://schemas.microsoft.com/office/drawing/2014/main" id="{4E9F7A58-F3F0-A99E-B043-E24AD1CD38AB}"/>
              </a:ext>
            </a:extLst>
          </p:cNvPr>
          <p:cNvGrpSpPr/>
          <p:nvPr/>
        </p:nvGrpSpPr>
        <p:grpSpPr>
          <a:xfrm>
            <a:off x="262291" y="3463021"/>
            <a:ext cx="2268000" cy="1512000"/>
            <a:chOff x="1103708" y="1579091"/>
            <a:chExt cx="2967459" cy="2089199"/>
          </a:xfrm>
        </p:grpSpPr>
        <p:pic>
          <p:nvPicPr>
            <p:cNvPr id="17" name="図 16" descr="草の上に立っている子供たち&#10;&#10;AI 生成コンテンツは誤りを含む可能性があります。">
              <a:extLst>
                <a:ext uri="{FF2B5EF4-FFF2-40B4-BE49-F238E27FC236}">
                  <a16:creationId xmlns:a16="http://schemas.microsoft.com/office/drawing/2014/main" id="{0E0FA9CA-6E6A-2C36-FC79-872DF9EBCEE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03708" y="1579091"/>
              <a:ext cx="2967459" cy="2089199"/>
            </a:xfrm>
            <a:prstGeom prst="rect">
              <a:avLst/>
            </a:prstGeom>
          </p:spPr>
        </p:pic>
        <p:pic>
          <p:nvPicPr>
            <p:cNvPr id="18" name="図 17" descr="草の上に立っている子供たち&#10;&#10;AI 生成コンテンツは誤りを含む可能性があります。">
              <a:extLst>
                <a:ext uri="{FF2B5EF4-FFF2-40B4-BE49-F238E27FC236}">
                  <a16:creationId xmlns:a16="http://schemas.microsoft.com/office/drawing/2014/main" id="{95F03EB9-6687-500F-9E3E-695D59AB84D9}"/>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Blur radius="24"/>
                      </a14:imgEffect>
                    </a14:imgLayer>
                  </a14:imgProps>
                </a:ext>
                <a:ext uri="{28A0092B-C50C-407E-A947-70E740481C1C}">
                  <a14:useLocalDpi xmlns:a14="http://schemas.microsoft.com/office/drawing/2010/main"/>
                </a:ext>
              </a:extLst>
            </a:blip>
            <a:srcRect/>
            <a:stretch>
              <a:fillRect/>
            </a:stretch>
          </p:blipFill>
          <p:spPr>
            <a:xfrm>
              <a:off x="1618996" y="1639249"/>
              <a:ext cx="780288" cy="644396"/>
            </a:xfrm>
            <a:prstGeom prst="rect">
              <a:avLst/>
            </a:prstGeom>
          </p:spPr>
        </p:pic>
        <p:pic>
          <p:nvPicPr>
            <p:cNvPr id="19" name="図 18" descr="草の上に立っている子供たち&#10;&#10;AI 生成コンテンツは誤りを含む可能性があります。">
              <a:extLst>
                <a:ext uri="{FF2B5EF4-FFF2-40B4-BE49-F238E27FC236}">
                  <a16:creationId xmlns:a16="http://schemas.microsoft.com/office/drawing/2014/main" id="{90D23C1B-F437-5F62-C48B-497D44817049}"/>
                </a:ext>
              </a:extLst>
            </p:cNvPr>
            <p:cNvPicPr>
              <a:picLocks noChangeAspect="1"/>
            </p:cNvPicPr>
            <p:nvPr/>
          </p:nvPicPr>
          <p:blipFill>
            <a:blip r:embed="rId6" cstate="screen">
              <a:extLst>
                <a:ext uri="{BEBA8EAE-BF5A-486C-A8C5-ECC9F3942E4B}">
                  <a14:imgProps xmlns:a14="http://schemas.microsoft.com/office/drawing/2010/main">
                    <a14:imgLayer r:embed="rId7">
                      <a14:imgEffect>
                        <a14:artisticBlur radius="24"/>
                      </a14:imgEffect>
                    </a14:imgLayer>
                  </a14:imgProps>
                </a:ext>
                <a:ext uri="{28A0092B-C50C-407E-A947-70E740481C1C}">
                  <a14:useLocalDpi xmlns:a14="http://schemas.microsoft.com/office/drawing/2010/main"/>
                </a:ext>
              </a:extLst>
            </a:blip>
            <a:srcRect/>
            <a:stretch>
              <a:fillRect/>
            </a:stretch>
          </p:blipFill>
          <p:spPr>
            <a:xfrm>
              <a:off x="3609126" y="2260061"/>
              <a:ext cx="279614" cy="241296"/>
            </a:xfrm>
            <a:prstGeom prst="rect">
              <a:avLst/>
            </a:prstGeom>
          </p:spPr>
        </p:pic>
      </p:grpSp>
      <p:sp>
        <p:nvSpPr>
          <p:cNvPr id="4" name="テキスト ボックス 3">
            <a:extLst>
              <a:ext uri="{FF2B5EF4-FFF2-40B4-BE49-F238E27FC236}">
                <a16:creationId xmlns:a16="http://schemas.microsoft.com/office/drawing/2014/main" id="{4EEECFE5-BA0E-5140-1702-19E50101F398}"/>
              </a:ext>
            </a:extLst>
          </p:cNvPr>
          <p:cNvSpPr txBox="1"/>
          <p:nvPr/>
        </p:nvSpPr>
        <p:spPr>
          <a:xfrm>
            <a:off x="387542" y="686153"/>
            <a:ext cx="8443193" cy="461665"/>
          </a:xfrm>
          <a:prstGeom prst="rect">
            <a:avLst/>
          </a:prstGeom>
          <a:noFill/>
        </p:spPr>
        <p:txBody>
          <a:bodyPr wrap="square">
            <a:spAutoFit/>
          </a:bodyPr>
          <a:lstStyle/>
          <a:p>
            <a:pPr fontAlgn="ctr"/>
            <a:r>
              <a:rPr kumimoji="1" lang="ja-JP" altLang="en-US" sz="1200" kern="1200" dirty="0">
                <a:effectLst/>
                <a:latin typeface="BIZ UDゴシック" panose="020B0400000000000000" pitchFamily="49" charset="-128"/>
                <a:ea typeface="BIZ UDゴシック" panose="020B0400000000000000" pitchFamily="49" charset="-128"/>
                <a:cs typeface="+mn-cs"/>
              </a:rPr>
              <a:t>  近隣市町・郵便局、観光協会や物流業界などと連携したイベントなどに参加することで、知名度を高め、</a:t>
            </a:r>
            <a:endParaRPr kumimoji="1" lang="en-US" altLang="ja-JP" sz="1200" kern="1200" dirty="0">
              <a:effectLst/>
              <a:latin typeface="BIZ UDゴシック" panose="020B0400000000000000" pitchFamily="49" charset="-128"/>
              <a:ea typeface="BIZ UDゴシック" panose="020B0400000000000000" pitchFamily="49" charset="-128"/>
              <a:cs typeface="+mn-cs"/>
            </a:endParaRPr>
          </a:p>
          <a:p>
            <a:pPr fontAlgn="ctr"/>
            <a:r>
              <a:rPr kumimoji="1" lang="ja-JP" altLang="en-US" sz="1200" kern="1200" dirty="0">
                <a:effectLst/>
                <a:latin typeface="BIZ UDゴシック" panose="020B0400000000000000" pitchFamily="49" charset="-128"/>
                <a:ea typeface="BIZ UDゴシック" panose="020B0400000000000000" pitchFamily="49" charset="-128"/>
                <a:cs typeface="+mn-cs"/>
              </a:rPr>
              <a:t>利用の促進</a:t>
            </a:r>
            <a:r>
              <a:rPr kumimoji="1" lang="ja-JP" altLang="en-US" sz="1200" dirty="0">
                <a:latin typeface="BIZ UDゴシック" panose="020B0400000000000000" pitchFamily="49" charset="-128"/>
                <a:ea typeface="BIZ UDゴシック" panose="020B0400000000000000" pitchFamily="49" charset="-128"/>
              </a:rPr>
              <a:t>に取り組みます。</a:t>
            </a:r>
            <a:endParaRPr lang="ja-JP" altLang="en-US" sz="1600" dirty="0"/>
          </a:p>
        </p:txBody>
      </p:sp>
      <p:pic>
        <p:nvPicPr>
          <p:cNvPr id="29" name="図 28">
            <a:extLst>
              <a:ext uri="{FF2B5EF4-FFF2-40B4-BE49-F238E27FC236}">
                <a16:creationId xmlns:a16="http://schemas.microsoft.com/office/drawing/2014/main" id="{F0E91153-4452-6851-5AE7-6466940B7A7A}"/>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a:off x="251606" y="5141035"/>
            <a:ext cx="2268000" cy="1512000"/>
          </a:xfrm>
          <a:prstGeom prst="rect">
            <a:avLst/>
          </a:prstGeom>
        </p:spPr>
      </p:pic>
      <p:sp>
        <p:nvSpPr>
          <p:cNvPr id="31" name="タイトル 4">
            <a:extLst>
              <a:ext uri="{FF2B5EF4-FFF2-40B4-BE49-F238E27FC236}">
                <a16:creationId xmlns:a16="http://schemas.microsoft.com/office/drawing/2014/main" id="{5E559B45-2A00-35F7-D9D8-C49270486EF3}"/>
              </a:ext>
            </a:extLst>
          </p:cNvPr>
          <p:cNvSpPr txBox="1">
            <a:spLocks/>
          </p:cNvSpPr>
          <p:nvPr/>
        </p:nvSpPr>
        <p:spPr>
          <a:xfrm>
            <a:off x="123002" y="1449337"/>
            <a:ext cx="4766864" cy="316741"/>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200" dirty="0">
                <a:solidFill>
                  <a:schemeClr val="dk1"/>
                </a:solidFill>
                <a:latin typeface="BIZ UDゴシック" panose="020B0400000000000000" pitchFamily="49" charset="-128"/>
                <a:ea typeface="BIZ UDゴシック" panose="020B0400000000000000" pitchFamily="49" charset="-128"/>
              </a:rPr>
              <a:t>  １人でも多くのお客様に経路として選んでいただけるよう、各種イベントに参加します。</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grpSp>
        <p:nvGrpSpPr>
          <p:cNvPr id="13" name="グループ化 12">
            <a:extLst>
              <a:ext uri="{FF2B5EF4-FFF2-40B4-BE49-F238E27FC236}">
                <a16:creationId xmlns:a16="http://schemas.microsoft.com/office/drawing/2014/main" id="{64704EA1-4E04-27A7-3D7D-3B6EB7D69223}"/>
              </a:ext>
            </a:extLst>
          </p:cNvPr>
          <p:cNvGrpSpPr/>
          <p:nvPr/>
        </p:nvGrpSpPr>
        <p:grpSpPr>
          <a:xfrm>
            <a:off x="2621866" y="3463021"/>
            <a:ext cx="2268000" cy="1512000"/>
            <a:chOff x="3418203" y="1391075"/>
            <a:chExt cx="3040856" cy="1964976"/>
          </a:xfrm>
        </p:grpSpPr>
        <p:pic>
          <p:nvPicPr>
            <p:cNvPr id="22" name="図 21" descr="道路を走る群衆&#10;&#10;AI 生成コンテンツは誤りを含む可能性があります。">
              <a:extLst>
                <a:ext uri="{FF2B5EF4-FFF2-40B4-BE49-F238E27FC236}">
                  <a16:creationId xmlns:a16="http://schemas.microsoft.com/office/drawing/2014/main" id="{FEA09143-0571-5D11-0781-B92CE0207541}"/>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3435059" y="1391075"/>
              <a:ext cx="3024000" cy="1964976"/>
            </a:xfrm>
            <a:prstGeom prst="rect">
              <a:avLst/>
            </a:prstGeom>
          </p:spPr>
        </p:pic>
        <p:pic>
          <p:nvPicPr>
            <p:cNvPr id="32" name="図 31" descr="道路を走る群衆&#10;&#10;AI 生成コンテンツは誤りを含む可能性があります。">
              <a:extLst>
                <a:ext uri="{FF2B5EF4-FFF2-40B4-BE49-F238E27FC236}">
                  <a16:creationId xmlns:a16="http://schemas.microsoft.com/office/drawing/2014/main" id="{5C546EFF-59D3-30B8-15A7-4AF187999EC1}"/>
                </a:ext>
              </a:extLst>
            </p:cNvPr>
            <p:cNvPicPr>
              <a:picLocks/>
            </p:cNvPicPr>
            <p:nvPr/>
          </p:nvPicPr>
          <p:blipFill>
            <a:blip r:embed="rId10" cstate="screen">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a:ext>
              </a:extLst>
            </a:blip>
            <a:srcRect/>
            <a:stretch>
              <a:fillRect/>
            </a:stretch>
          </p:blipFill>
          <p:spPr>
            <a:xfrm>
              <a:off x="4447874" y="1991242"/>
              <a:ext cx="464821" cy="241094"/>
            </a:xfrm>
            <a:prstGeom prst="rect">
              <a:avLst/>
            </a:prstGeom>
          </p:spPr>
        </p:pic>
        <p:pic>
          <p:nvPicPr>
            <p:cNvPr id="33" name="図 32" descr="道路を走る群衆&#10;&#10;AI 生成コンテンツは誤りを含む可能性があります。">
              <a:extLst>
                <a:ext uri="{FF2B5EF4-FFF2-40B4-BE49-F238E27FC236}">
                  <a16:creationId xmlns:a16="http://schemas.microsoft.com/office/drawing/2014/main" id="{AA632833-7E23-61FD-F367-794525235154}"/>
                </a:ext>
              </a:extLst>
            </p:cNvPr>
            <p:cNvPicPr>
              <a:picLocks/>
            </p:cNvPicPr>
            <p:nvPr/>
          </p:nvPicPr>
          <p:blipFill>
            <a:blip r:embed="rId12" cstate="screen">
              <a:extLst>
                <a:ext uri="{BEBA8EAE-BF5A-486C-A8C5-ECC9F3942E4B}">
                  <a14:imgProps xmlns:a14="http://schemas.microsoft.com/office/drawing/2010/main">
                    <a14:imgLayer r:embed="rId13">
                      <a14:imgEffect>
                        <a14:artisticBlur radius="13"/>
                      </a14:imgEffect>
                    </a14:imgLayer>
                  </a14:imgProps>
                </a:ext>
                <a:ext uri="{28A0092B-C50C-407E-A947-70E740481C1C}">
                  <a14:useLocalDpi xmlns:a14="http://schemas.microsoft.com/office/drawing/2010/main"/>
                </a:ext>
              </a:extLst>
            </a:blip>
            <a:srcRect/>
            <a:stretch>
              <a:fillRect/>
            </a:stretch>
          </p:blipFill>
          <p:spPr>
            <a:xfrm>
              <a:off x="3547611" y="1897537"/>
              <a:ext cx="630253" cy="248519"/>
            </a:xfrm>
            <a:prstGeom prst="rect">
              <a:avLst/>
            </a:prstGeom>
          </p:spPr>
        </p:pic>
        <p:pic>
          <p:nvPicPr>
            <p:cNvPr id="34" name="図 33" descr="道路を走る群衆&#10;&#10;AI 生成コンテンツは誤りを含む可能性があります。">
              <a:extLst>
                <a:ext uri="{FF2B5EF4-FFF2-40B4-BE49-F238E27FC236}">
                  <a16:creationId xmlns:a16="http://schemas.microsoft.com/office/drawing/2014/main" id="{7D76FAAA-9733-09AA-A74F-E5F88086C210}"/>
                </a:ext>
              </a:extLst>
            </p:cNvPr>
            <p:cNvPicPr>
              <a:picLocks/>
            </p:cNvPicPr>
            <p:nvPr/>
          </p:nvPicPr>
          <p:blipFill>
            <a:blip r:embed="rId14" cstate="screen">
              <a:extLst>
                <a:ext uri="{BEBA8EAE-BF5A-486C-A8C5-ECC9F3942E4B}">
                  <a14:imgProps xmlns:a14="http://schemas.microsoft.com/office/drawing/2010/main">
                    <a14:imgLayer r:embed="rId15">
                      <a14:imgEffect>
                        <a14:artisticBlur radius="16"/>
                      </a14:imgEffect>
                    </a14:imgLayer>
                  </a14:imgProps>
                </a:ext>
                <a:ext uri="{28A0092B-C50C-407E-A947-70E740481C1C}">
                  <a14:useLocalDpi xmlns:a14="http://schemas.microsoft.com/office/drawing/2010/main"/>
                </a:ext>
              </a:extLst>
            </a:blip>
            <a:srcRect l="-8232"/>
            <a:stretch>
              <a:fillRect/>
            </a:stretch>
          </p:blipFill>
          <p:spPr>
            <a:xfrm>
              <a:off x="3418203" y="2232336"/>
              <a:ext cx="258815" cy="188658"/>
            </a:xfrm>
            <a:prstGeom prst="rect">
              <a:avLst/>
            </a:prstGeom>
          </p:spPr>
        </p:pic>
      </p:grpSp>
      <p:pic>
        <p:nvPicPr>
          <p:cNvPr id="9" name="図 8">
            <a:extLst>
              <a:ext uri="{FF2B5EF4-FFF2-40B4-BE49-F238E27FC236}">
                <a16:creationId xmlns:a16="http://schemas.microsoft.com/office/drawing/2014/main" id="{C8A3F2FE-E6BC-DC05-A758-C78AEC5B259B}"/>
              </a:ext>
            </a:extLst>
          </p:cNvPr>
          <p:cNvPicPr>
            <a:picLocks noChangeAspect="1"/>
          </p:cNvPicPr>
          <p:nvPr/>
        </p:nvPicPr>
        <p:blipFill>
          <a:blip r:embed="rId16"/>
          <a:stretch>
            <a:fillRect/>
          </a:stretch>
        </p:blipFill>
        <p:spPr>
          <a:xfrm>
            <a:off x="8573471" y="443806"/>
            <a:ext cx="540000" cy="540000"/>
          </a:xfrm>
          <a:prstGeom prst="rect">
            <a:avLst/>
          </a:prstGeom>
        </p:spPr>
      </p:pic>
      <p:sp>
        <p:nvSpPr>
          <p:cNvPr id="11" name="タイトル 4">
            <a:extLst>
              <a:ext uri="{FF2B5EF4-FFF2-40B4-BE49-F238E27FC236}">
                <a16:creationId xmlns:a16="http://schemas.microsoft.com/office/drawing/2014/main" id="{AB2D03D8-11E5-766E-67C1-1AE1008A50C1}"/>
              </a:ext>
            </a:extLst>
          </p:cNvPr>
          <p:cNvSpPr txBox="1">
            <a:spLocks/>
          </p:cNvSpPr>
          <p:nvPr/>
        </p:nvSpPr>
        <p:spPr>
          <a:xfrm>
            <a:off x="24340" y="1142605"/>
            <a:ext cx="3031146"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●地域交流イベントなどへの参加</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sp>
        <p:nvSpPr>
          <p:cNvPr id="12" name="タイトル 4">
            <a:extLst>
              <a:ext uri="{FF2B5EF4-FFF2-40B4-BE49-F238E27FC236}">
                <a16:creationId xmlns:a16="http://schemas.microsoft.com/office/drawing/2014/main" id="{319699F5-83D4-246F-89A1-CB7C780F129F}"/>
              </a:ext>
            </a:extLst>
          </p:cNvPr>
          <p:cNvSpPr txBox="1">
            <a:spLocks/>
          </p:cNvSpPr>
          <p:nvPr/>
        </p:nvSpPr>
        <p:spPr>
          <a:xfrm>
            <a:off x="5022156" y="1395769"/>
            <a:ext cx="4920674" cy="584775"/>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200" dirty="0">
                <a:latin typeface="BIZ UDゴシック" panose="020B0400000000000000" pitchFamily="49" charset="-128"/>
                <a:ea typeface="BIZ UDゴシック" panose="020B0400000000000000" pitchFamily="49" charset="-128"/>
              </a:rPr>
              <a:t>　ＳＮＳを活用した広報・ＰＲ活動を継続的に展開することで、お客様とのつながりを深め、知名度の向上に取り組み、公社ＳＮＳのフォロワー数を一層増やすことをめざします。</a:t>
            </a:r>
            <a:endParaRPr lang="ja-JP" altLang="ja-JP" sz="1200" dirty="0">
              <a:latin typeface="BIZ UDゴシック" panose="020B0400000000000000" pitchFamily="49" charset="-128"/>
              <a:ea typeface="BIZ UDゴシック" panose="020B0400000000000000" pitchFamily="49" charset="-128"/>
            </a:endParaRPr>
          </a:p>
        </p:txBody>
      </p:sp>
      <p:pic>
        <p:nvPicPr>
          <p:cNvPr id="28" name="図 27" descr="テキスト&#10;&#10;AI 生成コンテンツは誤りを含む可能性があります。">
            <a:extLst>
              <a:ext uri="{FF2B5EF4-FFF2-40B4-BE49-F238E27FC236}">
                <a16:creationId xmlns:a16="http://schemas.microsoft.com/office/drawing/2014/main" id="{2300407F-8573-9DA2-B6CB-441DF93EED5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966271" y="2035280"/>
            <a:ext cx="1620000" cy="2024999"/>
          </a:xfrm>
          <a:prstGeom prst="rect">
            <a:avLst/>
          </a:prstGeom>
        </p:spPr>
      </p:pic>
      <p:pic>
        <p:nvPicPr>
          <p:cNvPr id="35" name="図 34" descr="ダイアグラム&#10;&#10;AI 生成コンテンツは誤りを含む可能性があります。">
            <a:extLst>
              <a:ext uri="{FF2B5EF4-FFF2-40B4-BE49-F238E27FC236}">
                <a16:creationId xmlns:a16="http://schemas.microsoft.com/office/drawing/2014/main" id="{0281F91E-4580-0806-87E1-E1109ADB019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259268" y="2053264"/>
            <a:ext cx="1620000" cy="2025001"/>
          </a:xfrm>
          <a:prstGeom prst="rect">
            <a:avLst/>
          </a:prstGeom>
        </p:spPr>
      </p:pic>
      <p:cxnSp>
        <p:nvCxnSpPr>
          <p:cNvPr id="36" name="直線コネクタ 35">
            <a:extLst>
              <a:ext uri="{FF2B5EF4-FFF2-40B4-BE49-F238E27FC236}">
                <a16:creationId xmlns:a16="http://schemas.microsoft.com/office/drawing/2014/main" id="{517A7BBC-46A7-9D82-1251-0A45F0013DF0}"/>
              </a:ext>
            </a:extLst>
          </p:cNvPr>
          <p:cNvCxnSpPr>
            <a:cxnSpLocks/>
          </p:cNvCxnSpPr>
          <p:nvPr/>
        </p:nvCxnSpPr>
        <p:spPr>
          <a:xfrm>
            <a:off x="4947074" y="1141308"/>
            <a:ext cx="5926" cy="5728122"/>
          </a:xfrm>
          <a:prstGeom prst="line">
            <a:avLst/>
          </a:prstGeom>
        </p:spPr>
        <p:style>
          <a:lnRef idx="1">
            <a:schemeClr val="accent1"/>
          </a:lnRef>
          <a:fillRef idx="0">
            <a:schemeClr val="accent1"/>
          </a:fillRef>
          <a:effectRef idx="0">
            <a:schemeClr val="accent1"/>
          </a:effectRef>
          <a:fontRef idx="minor">
            <a:schemeClr val="tx1"/>
          </a:fontRef>
        </p:style>
      </p:cxnSp>
      <p:sp>
        <p:nvSpPr>
          <p:cNvPr id="41" name="タイトル 4">
            <a:extLst>
              <a:ext uri="{FF2B5EF4-FFF2-40B4-BE49-F238E27FC236}">
                <a16:creationId xmlns:a16="http://schemas.microsoft.com/office/drawing/2014/main" id="{27230082-0C0A-48A1-89A7-F8921F494898}"/>
              </a:ext>
            </a:extLst>
          </p:cNvPr>
          <p:cNvSpPr txBox="1">
            <a:spLocks/>
          </p:cNvSpPr>
          <p:nvPr/>
        </p:nvSpPr>
        <p:spPr>
          <a:xfrm>
            <a:off x="4947074" y="1149154"/>
            <a:ext cx="2782111"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●知名度向上につなげる取組み</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pic>
        <p:nvPicPr>
          <p:cNvPr id="43" name="図 42" descr="座る が含まれている画像&#10;&#10;AI 生成コンテンツは誤りを含む可能性があります。">
            <a:extLst>
              <a:ext uri="{FF2B5EF4-FFF2-40B4-BE49-F238E27FC236}">
                <a16:creationId xmlns:a16="http://schemas.microsoft.com/office/drawing/2014/main" id="{ED4B99A5-1ADC-ADD5-ACFE-1D5008BEB65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613527" y="2053264"/>
            <a:ext cx="1620000" cy="2025001"/>
          </a:xfrm>
          <a:prstGeom prst="rect">
            <a:avLst/>
          </a:prstGeom>
        </p:spPr>
      </p:pic>
      <p:sp>
        <p:nvSpPr>
          <p:cNvPr id="44" name="タイトル 4">
            <a:extLst>
              <a:ext uri="{FF2B5EF4-FFF2-40B4-BE49-F238E27FC236}">
                <a16:creationId xmlns:a16="http://schemas.microsoft.com/office/drawing/2014/main" id="{D1EAA462-3358-A5E4-9675-D4A5063109C9}"/>
              </a:ext>
            </a:extLst>
          </p:cNvPr>
          <p:cNvSpPr txBox="1">
            <a:spLocks/>
          </p:cNvSpPr>
          <p:nvPr/>
        </p:nvSpPr>
        <p:spPr>
          <a:xfrm>
            <a:off x="5428617" y="4076265"/>
            <a:ext cx="3830205" cy="22948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公社ＳＮＳ</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Ｘ・インスタグラム</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への情報発信</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C9DBE321-2BBE-5FE2-28EA-1A6A6BD7275D}"/>
              </a:ext>
            </a:extLst>
          </p:cNvPr>
          <p:cNvSpPr txBox="1"/>
          <p:nvPr/>
        </p:nvSpPr>
        <p:spPr>
          <a:xfrm>
            <a:off x="27542" y="300553"/>
            <a:ext cx="360000" cy="846632"/>
          </a:xfrm>
          <a:prstGeom prst="rect">
            <a:avLst/>
          </a:prstGeom>
          <a:solidFill>
            <a:srgbClr val="FF9900"/>
          </a:solidFill>
        </p:spPr>
        <p:txBody>
          <a:bodyPr vert="eaVert" wrap="square" rtlCol="0" anchor="ctr" anchorCtr="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行動計画</a:t>
            </a:r>
          </a:p>
        </p:txBody>
      </p:sp>
      <p:pic>
        <p:nvPicPr>
          <p:cNvPr id="25" name="図 24">
            <a:extLst>
              <a:ext uri="{FF2B5EF4-FFF2-40B4-BE49-F238E27FC236}">
                <a16:creationId xmlns:a16="http://schemas.microsoft.com/office/drawing/2014/main" id="{DCACA5DE-CD40-F407-E3F5-DDCE8835EE81}"/>
              </a:ext>
            </a:extLst>
          </p:cNvPr>
          <p:cNvPicPr>
            <a:picLocks/>
          </p:cNvPicPr>
          <p:nvPr/>
        </p:nvPicPr>
        <p:blipFill>
          <a:blip r:embed="rId20" cstate="screen">
            <a:extLst>
              <a:ext uri="{28A0092B-C50C-407E-A947-70E740481C1C}">
                <a14:useLocalDpi xmlns:a14="http://schemas.microsoft.com/office/drawing/2010/main"/>
              </a:ext>
            </a:extLst>
          </a:blip>
          <a:stretch>
            <a:fillRect/>
          </a:stretch>
        </p:blipFill>
        <p:spPr>
          <a:xfrm>
            <a:off x="2621866" y="5154321"/>
            <a:ext cx="2268000" cy="1512000"/>
          </a:xfrm>
          <a:prstGeom prst="rect">
            <a:avLst/>
          </a:prstGeom>
        </p:spPr>
      </p:pic>
      <p:sp>
        <p:nvSpPr>
          <p:cNvPr id="42" name="コンテンツ プレースホルダー 5">
            <a:extLst>
              <a:ext uri="{FF2B5EF4-FFF2-40B4-BE49-F238E27FC236}">
                <a16:creationId xmlns:a16="http://schemas.microsoft.com/office/drawing/2014/main" id="{0C97884F-38EF-228B-F964-C3BC6D253E7D}"/>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46" name="図 45">
            <a:extLst>
              <a:ext uri="{FF2B5EF4-FFF2-40B4-BE49-F238E27FC236}">
                <a16:creationId xmlns:a16="http://schemas.microsoft.com/office/drawing/2014/main" id="{ACC0F99E-039A-9A24-37BF-785313B72DB5}"/>
              </a:ext>
            </a:extLst>
          </p:cNvPr>
          <p:cNvPicPr>
            <a:picLocks noChangeAspect="1"/>
          </p:cNvPicPr>
          <p:nvPr/>
        </p:nvPicPr>
        <p:blipFill rotWithShape="1">
          <a:blip r:embed="rId21"/>
          <a:srcRect l="44911" r="46459" b="5294"/>
          <a:stretch>
            <a:fillRect/>
          </a:stretch>
        </p:blipFill>
        <p:spPr>
          <a:xfrm>
            <a:off x="8586478" y="10682"/>
            <a:ext cx="244257" cy="225784"/>
          </a:xfrm>
          <a:prstGeom prst="rect">
            <a:avLst/>
          </a:prstGeom>
        </p:spPr>
      </p:pic>
      <p:sp>
        <p:nvSpPr>
          <p:cNvPr id="47" name="テキスト ボックス 46">
            <a:extLst>
              <a:ext uri="{FF2B5EF4-FFF2-40B4-BE49-F238E27FC236}">
                <a16:creationId xmlns:a16="http://schemas.microsoft.com/office/drawing/2014/main" id="{F74E0B3C-ABFF-7CD0-7A2D-97A9F93FF738}"/>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graphicFrame>
        <p:nvGraphicFramePr>
          <p:cNvPr id="38" name="表 37">
            <a:extLst>
              <a:ext uri="{FF2B5EF4-FFF2-40B4-BE49-F238E27FC236}">
                <a16:creationId xmlns:a16="http://schemas.microsoft.com/office/drawing/2014/main" id="{F77A776D-093F-F702-52E1-E9FEC5EB9572}"/>
              </a:ext>
            </a:extLst>
          </p:cNvPr>
          <p:cNvGraphicFramePr>
            <a:graphicFrameLocks noGrp="1"/>
          </p:cNvGraphicFramePr>
          <p:nvPr>
            <p:extLst>
              <p:ext uri="{D42A27DB-BD31-4B8C-83A1-F6EECF244321}">
                <p14:modId xmlns:p14="http://schemas.microsoft.com/office/powerpoint/2010/main" val="3834850606"/>
              </p:ext>
            </p:extLst>
          </p:nvPr>
        </p:nvGraphicFramePr>
        <p:xfrm>
          <a:off x="110520" y="1839720"/>
          <a:ext cx="4766865" cy="1555260"/>
        </p:xfrm>
        <a:graphic>
          <a:graphicData uri="http://schemas.openxmlformats.org/drawingml/2006/table">
            <a:tbl>
              <a:tblPr firstRow="1" firstCol="1" bandRow="1"/>
              <a:tblGrid>
                <a:gridCol w="249403">
                  <a:extLst>
                    <a:ext uri="{9D8B030D-6E8A-4147-A177-3AD203B41FA5}">
                      <a16:colId xmlns:a16="http://schemas.microsoft.com/office/drawing/2014/main" val="3803688835"/>
                    </a:ext>
                  </a:extLst>
                </a:gridCol>
                <a:gridCol w="4517462">
                  <a:extLst>
                    <a:ext uri="{9D8B030D-6E8A-4147-A177-3AD203B41FA5}">
                      <a16:colId xmlns:a16="http://schemas.microsoft.com/office/drawing/2014/main" val="879260436"/>
                    </a:ext>
                  </a:extLst>
                </a:gridCol>
              </a:tblGrid>
              <a:tr h="216989">
                <a:tc rowSpan="4">
                  <a:txBody>
                    <a:bodyPr/>
                    <a:lstStyle/>
                    <a:p>
                      <a:pPr marL="0" indent="63500" algn="ctr">
                        <a:lnSpc>
                          <a:spcPts val="1500"/>
                        </a:lnSpc>
                        <a:buNone/>
                      </a:pPr>
                      <a:r>
                        <a:rPr lang="ja-JP" altLang="en-US"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主な取組み</a:t>
                      </a:r>
                      <a:endPar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25593" marR="25593" marT="0" marB="0" vert="eaVert"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D9D9D9"/>
                    </a:solidFill>
                  </a:tcPr>
                </a:tc>
                <a:tc>
                  <a:txBody>
                    <a:bodyPr/>
                    <a:lstStyle/>
                    <a:p>
                      <a:pPr marL="317500" indent="63500" algn="ctr">
                        <a:lnSpc>
                          <a:spcPts val="1500"/>
                        </a:lnSpc>
                        <a:buNone/>
                      </a:pPr>
                      <a:r>
                        <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具体的内容</a:t>
                      </a:r>
                    </a:p>
                  </a:txBody>
                  <a:tcPr marL="25593" marR="25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15878791"/>
                  </a:ext>
                </a:extLst>
              </a:tr>
              <a:tr h="462859">
                <a:tc vMerge="1">
                  <a:txBody>
                    <a:bodyPr/>
                    <a:lstStyle/>
                    <a:p>
                      <a:pPr marL="317500" indent="63500" algn="just">
                        <a:buNone/>
                      </a:pPr>
                      <a:endParaRPr lang="ja-JP" sz="10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25593" marR="25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133350" algn="just">
                        <a:lnSpc>
                          <a:spcPts val="1300"/>
                        </a:lnSpc>
                        <a:buNone/>
                      </a:pPr>
                      <a:r>
                        <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観光協会・商工会議所</a:t>
                      </a:r>
                      <a:r>
                        <a:rPr lang="ja-JP" altLang="en-US"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郵便局・</a:t>
                      </a:r>
                      <a:r>
                        <a:rPr lang="ja-JP" altLang="en-US"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物流業界</a:t>
                      </a:r>
                      <a:r>
                        <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等とのタイアップ、キャンペーンの実施</a:t>
                      </a:r>
                    </a:p>
                  </a:txBody>
                  <a:tcPr marL="25593" marR="25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5316830"/>
                  </a:ext>
                </a:extLst>
              </a:tr>
              <a:tr h="412553">
                <a:tc vMerge="1">
                  <a:txBody>
                    <a:bodyPr/>
                    <a:lstStyle/>
                    <a:p>
                      <a:pPr marL="317500" indent="63500" algn="just">
                        <a:buNone/>
                      </a:pPr>
                      <a:endParaRPr lang="ja-JP" sz="10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25593" marR="25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133350" algn="just" defTabSz="914400" rtl="0" eaLnBrk="1" fontAlgn="auto" latinLnBrk="0" hangingPunct="1">
                        <a:lnSpc>
                          <a:spcPts val="1300"/>
                        </a:lnSpc>
                        <a:spcBef>
                          <a:spcPts val="0"/>
                        </a:spcBef>
                        <a:spcAft>
                          <a:spcPts val="0"/>
                        </a:spcAft>
                        <a:buClrTx/>
                        <a:buSzTx/>
                        <a:buFontTx/>
                        <a:buNone/>
                        <a:tabLst/>
                        <a:defRPr/>
                      </a:pPr>
                      <a:r>
                        <a:rPr lang="ja-JP"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市民祭・道の駅近隣の集客施設やイベントでのリーフレット</a:t>
                      </a:r>
                      <a:r>
                        <a:rPr lang="ja-JP" altLang="en-US"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等</a:t>
                      </a:r>
                      <a:r>
                        <a:rPr lang="ja-JP"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の配布、公社</a:t>
                      </a:r>
                      <a:r>
                        <a:rPr lang="ja-JP" altLang="en-US"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ＰＲ</a:t>
                      </a:r>
                      <a:endParaRPr lang="ja-JP"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25593" marR="25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646020"/>
                  </a:ext>
                </a:extLst>
              </a:tr>
              <a:tr h="462859">
                <a:tc vMerge="1">
                  <a:txBody>
                    <a:bodyPr/>
                    <a:lstStyle/>
                    <a:p>
                      <a:endParaRPr kumimoji="1" lang="ja-JP" altLang="en-US"/>
                    </a:p>
                  </a:txBody>
                  <a:tcPr>
                    <a:lnT w="12700" cap="flat" cmpd="sng" algn="ctr">
                      <a:solidFill>
                        <a:srgbClr val="000000"/>
                      </a:solidFill>
                      <a:prstDash val="solid"/>
                      <a:round/>
                      <a:headEnd type="none" w="med" len="med"/>
                      <a:tailEnd type="none" w="med" len="med"/>
                    </a:lnT>
                  </a:tcPr>
                </a:tc>
                <a:tc>
                  <a:txBody>
                    <a:bodyPr/>
                    <a:lstStyle/>
                    <a:p>
                      <a:pPr marL="0" indent="133350" algn="just">
                        <a:lnSpc>
                          <a:spcPts val="1300"/>
                        </a:lnSpc>
                        <a:buNone/>
                      </a:pPr>
                      <a:r>
                        <a:rPr lang="ja-JP"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京都</a:t>
                      </a:r>
                      <a:r>
                        <a:rPr lang="en-US"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亀岡、南丹</a:t>
                      </a:r>
                      <a:r>
                        <a:rPr lang="en-US"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方面の観光、イベント案内配布</a:t>
                      </a:r>
                      <a:endParaRPr lang="en-US"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indent="133350" algn="just">
                        <a:lnSpc>
                          <a:spcPts val="1300"/>
                        </a:lnSpc>
                        <a:buNone/>
                      </a:pPr>
                      <a:r>
                        <a:rPr lang="en-US"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050" dirty="0">
                          <a:solidFill>
                            <a:schemeClr val="tx1"/>
                          </a:solidFill>
                          <a:latin typeface="BIZ UDゴシック" panose="020B0400000000000000" pitchFamily="49" charset="-128"/>
                          <a:ea typeface="BIZ UDゴシック" panose="020B0400000000000000" pitchFamily="49" charset="-128"/>
                        </a:rPr>
                        <a:t>新規利用者の確保に向けた広域的な広報活動</a:t>
                      </a:r>
                      <a:r>
                        <a:rPr lang="ja-JP"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25593" marR="25593"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7320431"/>
                  </a:ext>
                </a:extLst>
              </a:tr>
            </a:tbl>
          </a:graphicData>
        </a:graphic>
      </p:graphicFrame>
      <p:pic>
        <p:nvPicPr>
          <p:cNvPr id="6" name="図 5" descr="草の上に立っている子供たち&#10;&#10;AI 生成コンテンツは誤りを含む可能性があります。">
            <a:extLst>
              <a:ext uri="{FF2B5EF4-FFF2-40B4-BE49-F238E27FC236}">
                <a16:creationId xmlns:a16="http://schemas.microsoft.com/office/drawing/2014/main" id="{672DE8BD-4903-C896-A35F-2C7BEAEE723D}"/>
              </a:ext>
            </a:extLst>
          </p:cNvPr>
          <p:cNvPicPr>
            <a:picLocks noChangeAspect="1"/>
          </p:cNvPicPr>
          <p:nvPr/>
        </p:nvPicPr>
        <p:blipFill>
          <a:blip r:embed="rId6" cstate="screen">
            <a:extLst>
              <a:ext uri="{BEBA8EAE-BF5A-486C-A8C5-ECC9F3942E4B}">
                <a14:imgProps xmlns:a14="http://schemas.microsoft.com/office/drawing/2010/main">
                  <a14:imgLayer r:embed="rId7">
                    <a14:imgEffect>
                      <a14:artisticBlur radius="24"/>
                    </a14:imgEffect>
                  </a14:imgLayer>
                </a14:imgProps>
              </a:ext>
              <a:ext uri="{28A0092B-C50C-407E-A947-70E740481C1C}">
                <a14:useLocalDpi xmlns:a14="http://schemas.microsoft.com/office/drawing/2010/main"/>
              </a:ext>
            </a:extLst>
          </a:blip>
          <a:srcRect l="15607" t="31503" r="57796" b="-3"/>
          <a:stretch>
            <a:fillRect/>
          </a:stretch>
        </p:blipFill>
        <p:spPr>
          <a:xfrm>
            <a:off x="1672474" y="4043960"/>
            <a:ext cx="56838" cy="119620"/>
          </a:xfrm>
          <a:prstGeom prst="rect">
            <a:avLst/>
          </a:prstGeom>
        </p:spPr>
      </p:pic>
      <p:pic>
        <p:nvPicPr>
          <p:cNvPr id="3074" name="Picture 2">
            <a:extLst>
              <a:ext uri="{FF2B5EF4-FFF2-40B4-BE49-F238E27FC236}">
                <a16:creationId xmlns:a16="http://schemas.microsoft.com/office/drawing/2014/main" id="{F2563C22-5097-4E39-E4CD-C8CF27E6DCA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48903" y="443806"/>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417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18C20-8BEA-7A5B-00F4-507C6C90502D}"/>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8CC34912-499D-6149-1A12-1AA132A0063E}"/>
              </a:ext>
            </a:extLst>
          </p:cNvPr>
          <p:cNvSpPr/>
          <p:nvPr/>
        </p:nvSpPr>
        <p:spPr>
          <a:xfrm>
            <a:off x="374806" y="301185"/>
            <a:ext cx="9503652" cy="846000"/>
          </a:xfrm>
          <a:prstGeom prst="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4">
            <a:extLst>
              <a:ext uri="{FF2B5EF4-FFF2-40B4-BE49-F238E27FC236}">
                <a16:creationId xmlns:a16="http://schemas.microsoft.com/office/drawing/2014/main" id="{3D576FB6-BC52-C2F0-F304-6CB41108978A}"/>
              </a:ext>
            </a:extLst>
          </p:cNvPr>
          <p:cNvSpPr txBox="1">
            <a:spLocks/>
          </p:cNvSpPr>
          <p:nvPr/>
        </p:nvSpPr>
        <p:spPr>
          <a:xfrm>
            <a:off x="387543" y="308749"/>
            <a:ext cx="2950018"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algn="just">
              <a:lnSpc>
                <a:spcPct val="100000"/>
              </a:lnSpc>
              <a:spcBef>
                <a:spcPts val="0"/>
              </a:spcBef>
              <a:defRPr/>
            </a:pPr>
            <a:r>
              <a:rPr lang="ja-JP" altLang="en-US" sz="1600" kern="100" dirty="0">
                <a:latin typeface="BIZ UDゴシック" panose="020B0400000000000000" pitchFamily="49" charset="-128"/>
                <a:ea typeface="BIZ UDゴシック" panose="020B0400000000000000" pitchFamily="49" charset="-128"/>
              </a:rPr>
              <a:t>⑨．コスト縮減（その１</a:t>
            </a:r>
            <a:r>
              <a:rPr lang="en-US" altLang="ja-JP" sz="1600" kern="100" dirty="0">
                <a:latin typeface="BIZ UDゴシック" panose="020B0400000000000000" pitchFamily="49" charset="-128"/>
                <a:ea typeface="BIZ UDゴシック" panose="020B0400000000000000" pitchFamily="49" charset="-128"/>
              </a:rPr>
              <a:t>)</a:t>
            </a:r>
          </a:p>
        </p:txBody>
      </p:sp>
      <p:sp>
        <p:nvSpPr>
          <p:cNvPr id="4" name="スライド番号プレースホルダー 3">
            <a:extLst>
              <a:ext uri="{FF2B5EF4-FFF2-40B4-BE49-F238E27FC236}">
                <a16:creationId xmlns:a16="http://schemas.microsoft.com/office/drawing/2014/main" id="{75835424-9037-1555-F35A-944D31ACA6E7}"/>
              </a:ext>
            </a:extLst>
          </p:cNvPr>
          <p:cNvSpPr>
            <a:spLocks noGrp="1"/>
          </p:cNvSpPr>
          <p:nvPr>
            <p:ph type="sldNum" sz="quarter" idx="12"/>
          </p:nvPr>
        </p:nvSpPr>
        <p:spPr>
          <a:xfrm>
            <a:off x="7672306" y="6555982"/>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16</a:t>
            </a:r>
            <a:endParaRPr kumimoji="1" lang="ja-JP" altLang="en-US" sz="1600" b="1" dirty="0">
              <a:latin typeface="BIZ UDゴシック" panose="020B0400000000000000" pitchFamily="49" charset="-128"/>
              <a:ea typeface="BIZ UDゴシック" panose="020B0400000000000000" pitchFamily="49" charset="-128"/>
            </a:endParaRPr>
          </a:p>
        </p:txBody>
      </p:sp>
      <p:pic>
        <p:nvPicPr>
          <p:cNvPr id="6" name="図 5" descr="天井, 屋内, シーン, 道路 が含まれている画像&#10;&#10;AI 生成コンテンツは誤りを含む可能性があります。">
            <a:extLst>
              <a:ext uri="{FF2B5EF4-FFF2-40B4-BE49-F238E27FC236}">
                <a16:creationId xmlns:a16="http://schemas.microsoft.com/office/drawing/2014/main" id="{D24454E9-EBF6-C5B9-53B6-7FDD00D2E79B}"/>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287372" y="1881694"/>
            <a:ext cx="2255039" cy="1286558"/>
          </a:xfrm>
          <a:prstGeom prst="rect">
            <a:avLst/>
          </a:prstGeom>
        </p:spPr>
      </p:pic>
      <p:pic>
        <p:nvPicPr>
          <p:cNvPr id="9" name="図 8" descr="シーン, 道路, 屋内, 空 が含まれている画像&#10;&#10;AI 生成コンテンツは誤りを含む可能性があります。">
            <a:extLst>
              <a:ext uri="{FF2B5EF4-FFF2-40B4-BE49-F238E27FC236}">
                <a16:creationId xmlns:a16="http://schemas.microsoft.com/office/drawing/2014/main" id="{389F91D3-AD33-A2B7-E6A2-EB9833BE0064}"/>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2618282" y="1881694"/>
            <a:ext cx="2164424" cy="1286558"/>
          </a:xfrm>
          <a:prstGeom prst="rect">
            <a:avLst/>
          </a:prstGeom>
        </p:spPr>
      </p:pic>
      <p:sp>
        <p:nvSpPr>
          <p:cNvPr id="5" name="テキスト ボックス 4">
            <a:extLst>
              <a:ext uri="{FF2B5EF4-FFF2-40B4-BE49-F238E27FC236}">
                <a16:creationId xmlns:a16="http://schemas.microsoft.com/office/drawing/2014/main" id="{4A52F7A1-E7B0-77EE-2046-D6053EA3A345}"/>
              </a:ext>
            </a:extLst>
          </p:cNvPr>
          <p:cNvSpPr txBox="1"/>
          <p:nvPr/>
        </p:nvSpPr>
        <p:spPr>
          <a:xfrm>
            <a:off x="374806" y="717384"/>
            <a:ext cx="6302032" cy="276999"/>
          </a:xfrm>
          <a:prstGeom prst="rect">
            <a:avLst/>
          </a:prstGeom>
          <a:no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　トンネル照明のＬＥＤ化を推進し、維持管理費の効率的な削減を図ります。</a:t>
            </a:r>
            <a:r>
              <a:rPr lang="ja-JP" altLang="en-US" sz="1200" dirty="0">
                <a:solidFill>
                  <a:schemeClr val="dk1"/>
                </a:solidFill>
                <a:latin typeface="BIZ UDゴシック" panose="020B0400000000000000" pitchFamily="49" charset="-128"/>
                <a:ea typeface="BIZ UDゴシック" panose="020B0400000000000000" pitchFamily="49" charset="-128"/>
              </a:rPr>
              <a:t>≪箕面≫</a:t>
            </a:r>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10" name="タイトル 4">
            <a:extLst>
              <a:ext uri="{FF2B5EF4-FFF2-40B4-BE49-F238E27FC236}">
                <a16:creationId xmlns:a16="http://schemas.microsoft.com/office/drawing/2014/main" id="{A31A2B5B-16D0-66D7-1141-6489C30F22F6}"/>
              </a:ext>
            </a:extLst>
          </p:cNvPr>
          <p:cNvSpPr txBox="1">
            <a:spLocks/>
          </p:cNvSpPr>
          <p:nvPr/>
        </p:nvSpPr>
        <p:spPr>
          <a:xfrm>
            <a:off x="0" y="2171"/>
            <a:ext cx="526266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基本方針２．持続可能</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な公社経営の推進</a:t>
            </a:r>
            <a:endPar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3" name="タイトル 4">
            <a:extLst>
              <a:ext uri="{FF2B5EF4-FFF2-40B4-BE49-F238E27FC236}">
                <a16:creationId xmlns:a16="http://schemas.microsoft.com/office/drawing/2014/main" id="{31DD9B65-A047-2BBB-D74E-6673C47DD69F}"/>
              </a:ext>
            </a:extLst>
          </p:cNvPr>
          <p:cNvSpPr txBox="1">
            <a:spLocks/>
          </p:cNvSpPr>
          <p:nvPr/>
        </p:nvSpPr>
        <p:spPr>
          <a:xfrm>
            <a:off x="5017252" y="1411086"/>
            <a:ext cx="5014215" cy="4441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200" dirty="0">
                <a:solidFill>
                  <a:schemeClr val="dk1"/>
                </a:solidFill>
                <a:latin typeface="BIZ UDゴシック" panose="020B0400000000000000" pitchFamily="49" charset="-128"/>
                <a:ea typeface="BIZ UDゴシック" panose="020B0400000000000000" pitchFamily="49" charset="-128"/>
              </a:rPr>
              <a:t>　ＬＥＤ化により</a:t>
            </a:r>
            <a:r>
              <a:rPr lang="ja-JP" altLang="en-US" sz="1200" dirty="0">
                <a:latin typeface="BIZ UDゴシック" panose="020B0400000000000000" pitchFamily="49" charset="-128"/>
                <a:ea typeface="BIZ UDゴシック" panose="020B0400000000000000" pitchFamily="49" charset="-128"/>
              </a:rPr>
              <a:t>使用</a:t>
            </a:r>
            <a:r>
              <a:rPr lang="ja-JP" altLang="en-US" sz="1200" dirty="0">
                <a:solidFill>
                  <a:schemeClr val="dk1"/>
                </a:solidFill>
                <a:latin typeface="BIZ UDゴシック" panose="020B0400000000000000" pitchFamily="49" charset="-128"/>
                <a:ea typeface="BIZ UDゴシック" panose="020B0400000000000000" pitchFamily="49" charset="-128"/>
              </a:rPr>
              <a:t>電力量を現在より約</a:t>
            </a:r>
            <a:r>
              <a:rPr lang="en-US" altLang="ja-JP" sz="1200" dirty="0">
                <a:solidFill>
                  <a:schemeClr val="dk1"/>
                </a:solidFill>
                <a:latin typeface="BIZ UDゴシック" panose="020B0400000000000000" pitchFamily="49" charset="-128"/>
                <a:ea typeface="BIZ UDゴシック" panose="020B0400000000000000" pitchFamily="49" charset="-128"/>
              </a:rPr>
              <a:t>27</a:t>
            </a:r>
            <a:r>
              <a:rPr lang="ja-JP" altLang="en-US" sz="1200" dirty="0">
                <a:solidFill>
                  <a:schemeClr val="dk1"/>
                </a:solidFill>
                <a:latin typeface="BIZ UDゴシック" panose="020B0400000000000000" pitchFamily="49" charset="-128"/>
                <a:ea typeface="BIZ UDゴシック" panose="020B0400000000000000" pitchFamily="49" charset="-128"/>
              </a:rPr>
              <a:t>％</a:t>
            </a:r>
            <a:r>
              <a:rPr lang="en-US" altLang="ja-JP" sz="1200" baseline="300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削減し、</a:t>
            </a:r>
            <a:br>
              <a:rPr lang="en-US" altLang="ja-JP" sz="1200" dirty="0">
                <a:solidFill>
                  <a:schemeClr val="dk1"/>
                </a:solidFill>
                <a:latin typeface="BIZ UDゴシック" panose="020B0400000000000000" pitchFamily="49" charset="-128"/>
                <a:ea typeface="BIZ UDゴシック" panose="020B0400000000000000" pitchFamily="49" charset="-128"/>
              </a:rPr>
            </a:br>
            <a:r>
              <a:rPr lang="ja-JP" altLang="en-US" sz="1200" dirty="0">
                <a:solidFill>
                  <a:schemeClr val="dk1"/>
                </a:solidFill>
                <a:latin typeface="BIZ UDゴシック" panose="020B0400000000000000" pitchFamily="49" charset="-128"/>
                <a:ea typeface="BIZ UDゴシック" panose="020B0400000000000000" pitchFamily="49" charset="-128"/>
              </a:rPr>
              <a:t>省エネルギー化を図ります</a:t>
            </a:r>
            <a:r>
              <a:rPr lang="ja-JP" altLang="en-US" sz="1200" dirty="0">
                <a:latin typeface="BIZ UDゴシック" panose="020B0400000000000000" pitchFamily="49" charset="-128"/>
                <a:ea typeface="BIZ UDゴシック" panose="020B0400000000000000" pitchFamily="49" charset="-128"/>
              </a:rPr>
              <a:t>。</a:t>
            </a:r>
          </a:p>
        </p:txBody>
      </p:sp>
      <p:sp>
        <p:nvSpPr>
          <p:cNvPr id="32" name="テキスト ボックス 31">
            <a:extLst>
              <a:ext uri="{FF2B5EF4-FFF2-40B4-BE49-F238E27FC236}">
                <a16:creationId xmlns:a16="http://schemas.microsoft.com/office/drawing/2014/main" id="{2039E146-9453-8739-B109-022BBE5ACC63}"/>
              </a:ext>
            </a:extLst>
          </p:cNvPr>
          <p:cNvSpPr txBox="1"/>
          <p:nvPr/>
        </p:nvSpPr>
        <p:spPr>
          <a:xfrm>
            <a:off x="27542" y="300553"/>
            <a:ext cx="360000" cy="846632"/>
          </a:xfrm>
          <a:prstGeom prst="rect">
            <a:avLst/>
          </a:prstGeom>
          <a:solidFill>
            <a:srgbClr val="FF9900"/>
          </a:solidFill>
        </p:spPr>
        <p:txBody>
          <a:bodyPr vert="eaVert" wrap="square" rtlCol="0" anchor="ctr" anchorCtr="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行動計画</a:t>
            </a:r>
          </a:p>
        </p:txBody>
      </p:sp>
      <p:sp>
        <p:nvSpPr>
          <p:cNvPr id="37" name="コンテンツ プレースホルダー 5">
            <a:extLst>
              <a:ext uri="{FF2B5EF4-FFF2-40B4-BE49-F238E27FC236}">
                <a16:creationId xmlns:a16="http://schemas.microsoft.com/office/drawing/2014/main" id="{8870F78E-3019-50EB-2057-CBB5389D0B27}"/>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38" name="図 37">
            <a:extLst>
              <a:ext uri="{FF2B5EF4-FFF2-40B4-BE49-F238E27FC236}">
                <a16:creationId xmlns:a16="http://schemas.microsoft.com/office/drawing/2014/main" id="{480F13AA-D9EF-7816-6C45-F316DD94B050}"/>
              </a:ext>
            </a:extLst>
          </p:cNvPr>
          <p:cNvPicPr>
            <a:picLocks noChangeAspect="1"/>
          </p:cNvPicPr>
          <p:nvPr/>
        </p:nvPicPr>
        <p:blipFill rotWithShape="1">
          <a:blip r:embed="rId4"/>
          <a:srcRect l="44911" r="46459" b="5294"/>
          <a:stretch>
            <a:fillRect/>
          </a:stretch>
        </p:blipFill>
        <p:spPr>
          <a:xfrm>
            <a:off x="8586478" y="10682"/>
            <a:ext cx="244257" cy="225784"/>
          </a:xfrm>
          <a:prstGeom prst="rect">
            <a:avLst/>
          </a:prstGeom>
        </p:spPr>
      </p:pic>
      <p:sp>
        <p:nvSpPr>
          <p:cNvPr id="39" name="テキスト ボックス 38">
            <a:extLst>
              <a:ext uri="{FF2B5EF4-FFF2-40B4-BE49-F238E27FC236}">
                <a16:creationId xmlns:a16="http://schemas.microsoft.com/office/drawing/2014/main" id="{F60B5A2A-FE21-FB31-525F-5DCF88A1C101}"/>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pic>
        <p:nvPicPr>
          <p:cNvPr id="36" name="図 35" descr="アイコン が含まれている画像&#10;&#10;自動的に生成された説明">
            <a:extLst>
              <a:ext uri="{FF2B5EF4-FFF2-40B4-BE49-F238E27FC236}">
                <a16:creationId xmlns:a16="http://schemas.microsoft.com/office/drawing/2014/main" id="{BCD16733-0022-E7D4-EF92-1DDAB02E8A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9003" y="460598"/>
            <a:ext cx="540000" cy="540000"/>
          </a:xfrm>
          <a:prstGeom prst="rect">
            <a:avLst/>
          </a:prstGeom>
        </p:spPr>
      </p:pic>
      <p:pic>
        <p:nvPicPr>
          <p:cNvPr id="40" name="図 39" descr="ロゴ が含まれている画像&#10;&#10;AI 生成コンテンツは誤りを含む可能性があります。">
            <a:extLst>
              <a:ext uri="{FF2B5EF4-FFF2-40B4-BE49-F238E27FC236}">
                <a16:creationId xmlns:a16="http://schemas.microsoft.com/office/drawing/2014/main" id="{23321671-55FE-13E6-2E62-B5D745324D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8730" y="460598"/>
            <a:ext cx="540000" cy="540000"/>
          </a:xfrm>
          <a:prstGeom prst="rect">
            <a:avLst/>
          </a:prstGeom>
        </p:spPr>
      </p:pic>
      <p:pic>
        <p:nvPicPr>
          <p:cNvPr id="41" name="図 40" descr="アイコン&#10;&#10;AI 生成コンテンツは誤りを含む可能性があります。">
            <a:extLst>
              <a:ext uri="{FF2B5EF4-FFF2-40B4-BE49-F238E27FC236}">
                <a16:creationId xmlns:a16="http://schemas.microsoft.com/office/drawing/2014/main" id="{8976DCEA-90B8-FBF3-5969-B506308F77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9276" y="460598"/>
            <a:ext cx="540000" cy="540000"/>
          </a:xfrm>
          <a:prstGeom prst="rect">
            <a:avLst/>
          </a:prstGeom>
        </p:spPr>
      </p:pic>
      <p:pic>
        <p:nvPicPr>
          <p:cNvPr id="42" name="図 41" descr="アイコン が含まれている画像&#10;&#10;AI 生成コンテンツは誤りを含む可能性があります。">
            <a:extLst>
              <a:ext uri="{FF2B5EF4-FFF2-40B4-BE49-F238E27FC236}">
                <a16:creationId xmlns:a16="http://schemas.microsoft.com/office/drawing/2014/main" id="{DA9A634A-E292-4EB1-ADDC-C0C8EA367D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8457" y="460598"/>
            <a:ext cx="540000" cy="540000"/>
          </a:xfrm>
          <a:prstGeom prst="rect">
            <a:avLst/>
          </a:prstGeom>
        </p:spPr>
      </p:pic>
      <p:sp>
        <p:nvSpPr>
          <p:cNvPr id="13" name="タイトル 4">
            <a:extLst>
              <a:ext uri="{FF2B5EF4-FFF2-40B4-BE49-F238E27FC236}">
                <a16:creationId xmlns:a16="http://schemas.microsoft.com/office/drawing/2014/main" id="{6FD6834F-0D76-E89C-D29A-AB858BF3BED9}"/>
              </a:ext>
            </a:extLst>
          </p:cNvPr>
          <p:cNvSpPr txBox="1">
            <a:spLocks/>
          </p:cNvSpPr>
          <p:nvPr/>
        </p:nvSpPr>
        <p:spPr>
          <a:xfrm>
            <a:off x="293297" y="3179666"/>
            <a:ext cx="2255039" cy="17676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現在のトンネル照明</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18" name="タイトル 4">
            <a:extLst>
              <a:ext uri="{FF2B5EF4-FFF2-40B4-BE49-F238E27FC236}">
                <a16:creationId xmlns:a16="http://schemas.microsoft.com/office/drawing/2014/main" id="{FB798638-EA69-5E47-CAC9-41F925E1D8FB}"/>
              </a:ext>
            </a:extLst>
          </p:cNvPr>
          <p:cNvSpPr txBox="1">
            <a:spLocks/>
          </p:cNvSpPr>
          <p:nvPr/>
        </p:nvSpPr>
        <p:spPr>
          <a:xfrm>
            <a:off x="128928" y="1434944"/>
            <a:ext cx="4818146" cy="392154"/>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just"/>
            <a:r>
              <a:rPr lang="ja-JP" altLang="en-US" sz="1200" dirty="0">
                <a:solidFill>
                  <a:schemeClr val="dk1"/>
                </a:solidFill>
                <a:latin typeface="BIZ UDゴシック" panose="020B0400000000000000" pitchFamily="49" charset="-128"/>
                <a:ea typeface="BIZ UDゴシック" panose="020B0400000000000000" pitchFamily="49" charset="-128"/>
              </a:rPr>
              <a:t>  現在の高圧ナトリウム灯・蛍光灯をＬＥＤ灯に更新します。</a:t>
            </a:r>
            <a:endParaRPr lang="en-US"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0" name="タイトル 4">
            <a:extLst>
              <a:ext uri="{FF2B5EF4-FFF2-40B4-BE49-F238E27FC236}">
                <a16:creationId xmlns:a16="http://schemas.microsoft.com/office/drawing/2014/main" id="{40C0FCD5-0D2A-CA2B-91A7-8F1CA9F2DAE6}"/>
              </a:ext>
            </a:extLst>
          </p:cNvPr>
          <p:cNvSpPr txBox="1">
            <a:spLocks/>
          </p:cNvSpPr>
          <p:nvPr/>
        </p:nvSpPr>
        <p:spPr>
          <a:xfrm>
            <a:off x="24340" y="1142605"/>
            <a:ext cx="3031146"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●トンネル照明の見直し</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cxnSp>
        <p:nvCxnSpPr>
          <p:cNvPr id="34" name="直線コネクタ 33">
            <a:extLst>
              <a:ext uri="{FF2B5EF4-FFF2-40B4-BE49-F238E27FC236}">
                <a16:creationId xmlns:a16="http://schemas.microsoft.com/office/drawing/2014/main" id="{E0BA375E-4DAE-BDF5-C249-C2EDB0CD58D7}"/>
              </a:ext>
            </a:extLst>
          </p:cNvPr>
          <p:cNvCxnSpPr>
            <a:cxnSpLocks/>
          </p:cNvCxnSpPr>
          <p:nvPr/>
        </p:nvCxnSpPr>
        <p:spPr>
          <a:xfrm>
            <a:off x="4947074" y="1141308"/>
            <a:ext cx="5926" cy="5728122"/>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図 42" descr="グラフィカル ユーザー インターフェイス が含まれている画像&#10;&#10;AI 生成コンテンツは誤りを含む可能性があります。">
            <a:extLst>
              <a:ext uri="{FF2B5EF4-FFF2-40B4-BE49-F238E27FC236}">
                <a16:creationId xmlns:a16="http://schemas.microsoft.com/office/drawing/2014/main" id="{8C2AB332-A239-1C35-0A27-9CBE70FEBE3F}"/>
              </a:ext>
            </a:extLst>
          </p:cNvPr>
          <p:cNvPicPr>
            <a:picLocks noChangeAspect="1"/>
          </p:cNvPicPr>
          <p:nvPr/>
        </p:nvPicPr>
        <p:blipFill>
          <a:blip r:embed="rId9"/>
          <a:srcRect l="31387" t="35379" r="16747" b="10784"/>
          <a:stretch>
            <a:fillRect/>
          </a:stretch>
        </p:blipFill>
        <p:spPr>
          <a:xfrm>
            <a:off x="1192984" y="4524182"/>
            <a:ext cx="3725003" cy="2054100"/>
          </a:xfrm>
          <a:prstGeom prst="rect">
            <a:avLst/>
          </a:prstGeom>
        </p:spPr>
      </p:pic>
      <p:pic>
        <p:nvPicPr>
          <p:cNvPr id="45" name="図 44" descr="テキスト&#10;&#10;AI 生成コンテンツは誤りを含む可能性があります。">
            <a:extLst>
              <a:ext uri="{FF2B5EF4-FFF2-40B4-BE49-F238E27FC236}">
                <a16:creationId xmlns:a16="http://schemas.microsoft.com/office/drawing/2014/main" id="{D95D55A6-4B07-0EE0-4645-68E8E8941A94}"/>
              </a:ext>
            </a:extLst>
          </p:cNvPr>
          <p:cNvPicPr>
            <a:picLocks noChangeAspect="1"/>
          </p:cNvPicPr>
          <p:nvPr/>
        </p:nvPicPr>
        <p:blipFill>
          <a:blip r:embed="rId10"/>
          <a:srcRect l="29996" t="58710" r="39477" b="12406"/>
          <a:stretch>
            <a:fillRect/>
          </a:stretch>
        </p:blipFill>
        <p:spPr>
          <a:xfrm>
            <a:off x="50025" y="5807072"/>
            <a:ext cx="1658651" cy="833726"/>
          </a:xfrm>
          <a:prstGeom prst="rect">
            <a:avLst/>
          </a:prstGeom>
        </p:spPr>
      </p:pic>
      <p:sp>
        <p:nvSpPr>
          <p:cNvPr id="46" name="矢印: 右 45">
            <a:extLst>
              <a:ext uri="{FF2B5EF4-FFF2-40B4-BE49-F238E27FC236}">
                <a16:creationId xmlns:a16="http://schemas.microsoft.com/office/drawing/2014/main" id="{2BF4B399-B320-9E6E-2B78-7C4BB37D7B46}"/>
              </a:ext>
            </a:extLst>
          </p:cNvPr>
          <p:cNvSpPr/>
          <p:nvPr/>
        </p:nvSpPr>
        <p:spPr>
          <a:xfrm rot="5400000">
            <a:off x="2379176" y="3202932"/>
            <a:ext cx="338320" cy="7546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タイトル 4">
            <a:extLst>
              <a:ext uri="{FF2B5EF4-FFF2-40B4-BE49-F238E27FC236}">
                <a16:creationId xmlns:a16="http://schemas.microsoft.com/office/drawing/2014/main" id="{E4F757F2-BD80-136E-7DFD-8C6DE2568DD6}"/>
              </a:ext>
            </a:extLst>
          </p:cNvPr>
          <p:cNvSpPr txBox="1">
            <a:spLocks/>
          </p:cNvSpPr>
          <p:nvPr/>
        </p:nvSpPr>
        <p:spPr>
          <a:xfrm>
            <a:off x="50025" y="6582361"/>
            <a:ext cx="1576464" cy="17676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ＬＥＤ照明イメージ</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48" name="フリーフォーム: 図形 47">
            <a:extLst>
              <a:ext uri="{FF2B5EF4-FFF2-40B4-BE49-F238E27FC236}">
                <a16:creationId xmlns:a16="http://schemas.microsoft.com/office/drawing/2014/main" id="{0C8C50F9-092F-F17D-7E49-CD73285DF7C5}"/>
              </a:ext>
            </a:extLst>
          </p:cNvPr>
          <p:cNvSpPr/>
          <p:nvPr/>
        </p:nvSpPr>
        <p:spPr>
          <a:xfrm rot="16200000">
            <a:off x="821458" y="5092824"/>
            <a:ext cx="946785" cy="2394585"/>
          </a:xfrm>
          <a:custGeom>
            <a:avLst/>
            <a:gdLst>
              <a:gd name="connsiteX0" fmla="*/ 0 w 922020"/>
              <a:gd name="connsiteY0" fmla="*/ 0 h 1402080"/>
              <a:gd name="connsiteX1" fmla="*/ 914400 w 922020"/>
              <a:gd name="connsiteY1" fmla="*/ 15240 h 1402080"/>
              <a:gd name="connsiteX2" fmla="*/ 922020 w 922020"/>
              <a:gd name="connsiteY2" fmla="*/ 1295400 h 1402080"/>
              <a:gd name="connsiteX3" fmla="*/ 487680 w 922020"/>
              <a:gd name="connsiteY3" fmla="*/ 1272540 h 1402080"/>
              <a:gd name="connsiteX4" fmla="*/ 228600 w 922020"/>
              <a:gd name="connsiteY4" fmla="*/ 1402080 h 1402080"/>
              <a:gd name="connsiteX5" fmla="*/ 297180 w 922020"/>
              <a:gd name="connsiteY5" fmla="*/ 1272540 h 1402080"/>
              <a:gd name="connsiteX6" fmla="*/ 0 w 922020"/>
              <a:gd name="connsiteY6" fmla="*/ 1280160 h 1402080"/>
              <a:gd name="connsiteX7" fmla="*/ 0 w 922020"/>
              <a:gd name="connsiteY7" fmla="*/ 0 h 1402080"/>
              <a:gd name="connsiteX0" fmla="*/ 0 w 933450"/>
              <a:gd name="connsiteY0" fmla="*/ 0 h 1402080"/>
              <a:gd name="connsiteX1" fmla="*/ 914400 w 933450"/>
              <a:gd name="connsiteY1" fmla="*/ 15240 h 1402080"/>
              <a:gd name="connsiteX2" fmla="*/ 933450 w 933450"/>
              <a:gd name="connsiteY2" fmla="*/ 1276350 h 1402080"/>
              <a:gd name="connsiteX3" fmla="*/ 487680 w 933450"/>
              <a:gd name="connsiteY3" fmla="*/ 1272540 h 1402080"/>
              <a:gd name="connsiteX4" fmla="*/ 228600 w 933450"/>
              <a:gd name="connsiteY4" fmla="*/ 1402080 h 1402080"/>
              <a:gd name="connsiteX5" fmla="*/ 297180 w 933450"/>
              <a:gd name="connsiteY5" fmla="*/ 1272540 h 1402080"/>
              <a:gd name="connsiteX6" fmla="*/ 0 w 933450"/>
              <a:gd name="connsiteY6" fmla="*/ 1280160 h 1402080"/>
              <a:gd name="connsiteX7" fmla="*/ 0 w 933450"/>
              <a:gd name="connsiteY7" fmla="*/ 0 h 1402080"/>
              <a:gd name="connsiteX0" fmla="*/ 0 w 933450"/>
              <a:gd name="connsiteY0" fmla="*/ 0 h 1402080"/>
              <a:gd name="connsiteX1" fmla="*/ 914400 w 933450"/>
              <a:gd name="connsiteY1" fmla="*/ 15240 h 1402080"/>
              <a:gd name="connsiteX2" fmla="*/ 933450 w 933450"/>
              <a:gd name="connsiteY2" fmla="*/ 1276350 h 1402080"/>
              <a:gd name="connsiteX3" fmla="*/ 487680 w 933450"/>
              <a:gd name="connsiteY3" fmla="*/ 1272540 h 1402080"/>
              <a:gd name="connsiteX4" fmla="*/ 228600 w 933450"/>
              <a:gd name="connsiteY4" fmla="*/ 1402080 h 1402080"/>
              <a:gd name="connsiteX5" fmla="*/ 297180 w 933450"/>
              <a:gd name="connsiteY5" fmla="*/ 1272540 h 1402080"/>
              <a:gd name="connsiteX6" fmla="*/ 11430 w 933450"/>
              <a:gd name="connsiteY6" fmla="*/ 1276350 h 1402080"/>
              <a:gd name="connsiteX7" fmla="*/ 0 w 933450"/>
              <a:gd name="connsiteY7" fmla="*/ 0 h 1402080"/>
              <a:gd name="connsiteX0" fmla="*/ 0 w 933450"/>
              <a:gd name="connsiteY0" fmla="*/ 3810 h 1405890"/>
              <a:gd name="connsiteX1" fmla="*/ 914400 w 933450"/>
              <a:gd name="connsiteY1" fmla="*/ 0 h 1405890"/>
              <a:gd name="connsiteX2" fmla="*/ 933450 w 933450"/>
              <a:gd name="connsiteY2" fmla="*/ 1280160 h 1405890"/>
              <a:gd name="connsiteX3" fmla="*/ 487680 w 933450"/>
              <a:gd name="connsiteY3" fmla="*/ 1276350 h 1405890"/>
              <a:gd name="connsiteX4" fmla="*/ 228600 w 933450"/>
              <a:gd name="connsiteY4" fmla="*/ 1405890 h 1405890"/>
              <a:gd name="connsiteX5" fmla="*/ 297180 w 933450"/>
              <a:gd name="connsiteY5" fmla="*/ 1276350 h 1405890"/>
              <a:gd name="connsiteX6" fmla="*/ 11430 w 933450"/>
              <a:gd name="connsiteY6" fmla="*/ 1280160 h 1405890"/>
              <a:gd name="connsiteX7" fmla="*/ 0 w 933450"/>
              <a:gd name="connsiteY7" fmla="*/ 3810 h 1405890"/>
              <a:gd name="connsiteX0" fmla="*/ 0 w 933450"/>
              <a:gd name="connsiteY0" fmla="*/ 3810 h 1430655"/>
              <a:gd name="connsiteX1" fmla="*/ 914400 w 933450"/>
              <a:gd name="connsiteY1" fmla="*/ 0 h 1430655"/>
              <a:gd name="connsiteX2" fmla="*/ 933450 w 933450"/>
              <a:gd name="connsiteY2" fmla="*/ 1280160 h 1430655"/>
              <a:gd name="connsiteX3" fmla="*/ 487680 w 933450"/>
              <a:gd name="connsiteY3" fmla="*/ 1276350 h 1430655"/>
              <a:gd name="connsiteX4" fmla="*/ 283845 w 933450"/>
              <a:gd name="connsiteY4" fmla="*/ 1430655 h 1430655"/>
              <a:gd name="connsiteX5" fmla="*/ 297180 w 933450"/>
              <a:gd name="connsiteY5" fmla="*/ 1276350 h 1430655"/>
              <a:gd name="connsiteX6" fmla="*/ 11430 w 933450"/>
              <a:gd name="connsiteY6" fmla="*/ 1280160 h 1430655"/>
              <a:gd name="connsiteX7" fmla="*/ 0 w 933450"/>
              <a:gd name="connsiteY7" fmla="*/ 3810 h 1430655"/>
              <a:gd name="connsiteX0" fmla="*/ 0 w 1167765"/>
              <a:gd name="connsiteY0" fmla="*/ 3810 h 1640205"/>
              <a:gd name="connsiteX1" fmla="*/ 914400 w 1167765"/>
              <a:gd name="connsiteY1" fmla="*/ 0 h 1640205"/>
              <a:gd name="connsiteX2" fmla="*/ 933450 w 1167765"/>
              <a:gd name="connsiteY2" fmla="*/ 1280160 h 1640205"/>
              <a:gd name="connsiteX3" fmla="*/ 487680 w 1167765"/>
              <a:gd name="connsiteY3" fmla="*/ 1276350 h 1640205"/>
              <a:gd name="connsiteX4" fmla="*/ 1167765 w 1167765"/>
              <a:gd name="connsiteY4" fmla="*/ 1640205 h 1640205"/>
              <a:gd name="connsiteX5" fmla="*/ 297180 w 1167765"/>
              <a:gd name="connsiteY5" fmla="*/ 1276350 h 1640205"/>
              <a:gd name="connsiteX6" fmla="*/ 11430 w 1167765"/>
              <a:gd name="connsiteY6" fmla="*/ 1280160 h 1640205"/>
              <a:gd name="connsiteX7" fmla="*/ 0 w 1167765"/>
              <a:gd name="connsiteY7" fmla="*/ 3810 h 1640205"/>
              <a:gd name="connsiteX0" fmla="*/ 0 w 1167765"/>
              <a:gd name="connsiteY0" fmla="*/ 3810 h 1640205"/>
              <a:gd name="connsiteX1" fmla="*/ 914400 w 1167765"/>
              <a:gd name="connsiteY1" fmla="*/ 0 h 1640205"/>
              <a:gd name="connsiteX2" fmla="*/ 933450 w 1167765"/>
              <a:gd name="connsiteY2" fmla="*/ 1280160 h 1640205"/>
              <a:gd name="connsiteX3" fmla="*/ 781050 w 1167765"/>
              <a:gd name="connsiteY3" fmla="*/ 1280160 h 1640205"/>
              <a:gd name="connsiteX4" fmla="*/ 1167765 w 1167765"/>
              <a:gd name="connsiteY4" fmla="*/ 1640205 h 1640205"/>
              <a:gd name="connsiteX5" fmla="*/ 297180 w 1167765"/>
              <a:gd name="connsiteY5" fmla="*/ 1276350 h 1640205"/>
              <a:gd name="connsiteX6" fmla="*/ 11430 w 1167765"/>
              <a:gd name="connsiteY6" fmla="*/ 1280160 h 1640205"/>
              <a:gd name="connsiteX7" fmla="*/ 0 w 1167765"/>
              <a:gd name="connsiteY7" fmla="*/ 3810 h 1640205"/>
              <a:gd name="connsiteX0" fmla="*/ 0 w 1167765"/>
              <a:gd name="connsiteY0" fmla="*/ 3810 h 1640205"/>
              <a:gd name="connsiteX1" fmla="*/ 914400 w 1167765"/>
              <a:gd name="connsiteY1" fmla="*/ 0 h 1640205"/>
              <a:gd name="connsiteX2" fmla="*/ 933450 w 1167765"/>
              <a:gd name="connsiteY2" fmla="*/ 1280160 h 1640205"/>
              <a:gd name="connsiteX3" fmla="*/ 781050 w 1167765"/>
              <a:gd name="connsiteY3" fmla="*/ 1280160 h 1640205"/>
              <a:gd name="connsiteX4" fmla="*/ 1167765 w 1167765"/>
              <a:gd name="connsiteY4" fmla="*/ 1640205 h 1640205"/>
              <a:gd name="connsiteX5" fmla="*/ 529590 w 1167765"/>
              <a:gd name="connsiteY5" fmla="*/ 1280160 h 1640205"/>
              <a:gd name="connsiteX6" fmla="*/ 11430 w 1167765"/>
              <a:gd name="connsiteY6" fmla="*/ 1280160 h 1640205"/>
              <a:gd name="connsiteX7" fmla="*/ 0 w 1167765"/>
              <a:gd name="connsiteY7" fmla="*/ 3810 h 1640205"/>
              <a:gd name="csX0" fmla="*/ 0 w 1167765"/>
              <a:gd name="csY0" fmla="*/ 3810 h 1640205"/>
              <a:gd name="csX1" fmla="*/ 914400 w 1167765"/>
              <a:gd name="csY1" fmla="*/ 0 h 1640205"/>
              <a:gd name="csX2" fmla="*/ 933450 w 1167765"/>
              <a:gd name="csY2" fmla="*/ 1280160 h 1640205"/>
              <a:gd name="csX3" fmla="*/ 781050 w 1167765"/>
              <a:gd name="csY3" fmla="*/ 1280160 h 1640205"/>
              <a:gd name="csX4" fmla="*/ 1167765 w 1167765"/>
              <a:gd name="csY4" fmla="*/ 1640205 h 1640205"/>
              <a:gd name="csX5" fmla="*/ 529590 w 1167765"/>
              <a:gd name="csY5" fmla="*/ 1280160 h 1640205"/>
              <a:gd name="csX6" fmla="*/ 8890 w 1167765"/>
              <a:gd name="csY6" fmla="*/ 1605280 h 1640205"/>
              <a:gd name="csX7" fmla="*/ 0 w 1167765"/>
              <a:gd name="csY7" fmla="*/ 3810 h 1640205"/>
              <a:gd name="csX0" fmla="*/ 0 w 1167765"/>
              <a:gd name="csY0" fmla="*/ 3810 h 1640205"/>
              <a:gd name="csX1" fmla="*/ 914400 w 1167765"/>
              <a:gd name="csY1" fmla="*/ 0 h 1640205"/>
              <a:gd name="csX2" fmla="*/ 933450 w 1167765"/>
              <a:gd name="csY2" fmla="*/ 1280160 h 1640205"/>
              <a:gd name="csX3" fmla="*/ 781050 w 1167765"/>
              <a:gd name="csY3" fmla="*/ 1280160 h 1640205"/>
              <a:gd name="csX4" fmla="*/ 1167765 w 1167765"/>
              <a:gd name="csY4" fmla="*/ 1640205 h 1640205"/>
              <a:gd name="csX5" fmla="*/ 511810 w 1167765"/>
              <a:gd name="csY5" fmla="*/ 1590040 h 1640205"/>
              <a:gd name="csX6" fmla="*/ 8890 w 1167765"/>
              <a:gd name="csY6" fmla="*/ 1605280 h 1640205"/>
              <a:gd name="csX7" fmla="*/ 0 w 1167765"/>
              <a:gd name="csY7" fmla="*/ 3810 h 1640205"/>
              <a:gd name="csX0" fmla="*/ 0 w 946785"/>
              <a:gd name="csY0" fmla="*/ 3810 h 2394585"/>
              <a:gd name="csX1" fmla="*/ 914400 w 946785"/>
              <a:gd name="csY1" fmla="*/ 0 h 2394585"/>
              <a:gd name="csX2" fmla="*/ 933450 w 946785"/>
              <a:gd name="csY2" fmla="*/ 1280160 h 2394585"/>
              <a:gd name="csX3" fmla="*/ 781050 w 946785"/>
              <a:gd name="csY3" fmla="*/ 1280160 h 2394585"/>
              <a:gd name="csX4" fmla="*/ 946785 w 946785"/>
              <a:gd name="csY4" fmla="*/ 2394585 h 2394585"/>
              <a:gd name="csX5" fmla="*/ 511810 w 946785"/>
              <a:gd name="csY5" fmla="*/ 1590040 h 2394585"/>
              <a:gd name="csX6" fmla="*/ 8890 w 946785"/>
              <a:gd name="csY6" fmla="*/ 1605280 h 2394585"/>
              <a:gd name="csX7" fmla="*/ 0 w 946785"/>
              <a:gd name="csY7" fmla="*/ 3810 h 2394585"/>
              <a:gd name="csX0" fmla="*/ 0 w 946785"/>
              <a:gd name="csY0" fmla="*/ 3810 h 2394585"/>
              <a:gd name="csX1" fmla="*/ 914400 w 946785"/>
              <a:gd name="csY1" fmla="*/ 0 h 2394585"/>
              <a:gd name="csX2" fmla="*/ 933450 w 946785"/>
              <a:gd name="csY2" fmla="*/ 1280160 h 2394585"/>
              <a:gd name="csX3" fmla="*/ 605790 w 946785"/>
              <a:gd name="csY3" fmla="*/ 1582420 h 2394585"/>
              <a:gd name="csX4" fmla="*/ 946785 w 946785"/>
              <a:gd name="csY4" fmla="*/ 2394585 h 2394585"/>
              <a:gd name="csX5" fmla="*/ 511810 w 946785"/>
              <a:gd name="csY5" fmla="*/ 1590040 h 2394585"/>
              <a:gd name="csX6" fmla="*/ 8890 w 946785"/>
              <a:gd name="csY6" fmla="*/ 1605280 h 2394585"/>
              <a:gd name="csX7" fmla="*/ 0 w 946785"/>
              <a:gd name="csY7" fmla="*/ 3810 h 2394585"/>
              <a:gd name="csX0" fmla="*/ 0 w 946785"/>
              <a:gd name="csY0" fmla="*/ 3810 h 2394585"/>
              <a:gd name="csX1" fmla="*/ 914400 w 946785"/>
              <a:gd name="csY1" fmla="*/ 0 h 2394585"/>
              <a:gd name="csX2" fmla="*/ 925830 w 946785"/>
              <a:gd name="csY2" fmla="*/ 1584960 h 2394585"/>
              <a:gd name="csX3" fmla="*/ 605790 w 946785"/>
              <a:gd name="csY3" fmla="*/ 1582420 h 2394585"/>
              <a:gd name="csX4" fmla="*/ 946785 w 946785"/>
              <a:gd name="csY4" fmla="*/ 2394585 h 2394585"/>
              <a:gd name="csX5" fmla="*/ 511810 w 946785"/>
              <a:gd name="csY5" fmla="*/ 1590040 h 2394585"/>
              <a:gd name="csX6" fmla="*/ 8890 w 946785"/>
              <a:gd name="csY6" fmla="*/ 1605280 h 2394585"/>
              <a:gd name="csX7" fmla="*/ 0 w 946785"/>
              <a:gd name="csY7" fmla="*/ 3810 h 2394585"/>
              <a:gd name="csX0" fmla="*/ 0 w 946785"/>
              <a:gd name="csY0" fmla="*/ 3810 h 2394585"/>
              <a:gd name="csX1" fmla="*/ 914400 w 946785"/>
              <a:gd name="csY1" fmla="*/ 0 h 2394585"/>
              <a:gd name="csX2" fmla="*/ 925830 w 946785"/>
              <a:gd name="csY2" fmla="*/ 1584960 h 2394585"/>
              <a:gd name="csX3" fmla="*/ 605790 w 946785"/>
              <a:gd name="csY3" fmla="*/ 1582420 h 2394585"/>
              <a:gd name="csX4" fmla="*/ 946785 w 946785"/>
              <a:gd name="csY4" fmla="*/ 2394585 h 2394585"/>
              <a:gd name="csX5" fmla="*/ 516890 w 946785"/>
              <a:gd name="csY5" fmla="*/ 1579880 h 2394585"/>
              <a:gd name="csX6" fmla="*/ 8890 w 946785"/>
              <a:gd name="csY6" fmla="*/ 1605280 h 2394585"/>
              <a:gd name="csX7" fmla="*/ 0 w 946785"/>
              <a:gd name="csY7" fmla="*/ 3810 h 2394585"/>
              <a:gd name="csX0" fmla="*/ 0 w 946785"/>
              <a:gd name="csY0" fmla="*/ 3810 h 2394585"/>
              <a:gd name="csX1" fmla="*/ 914400 w 946785"/>
              <a:gd name="csY1" fmla="*/ 0 h 2394585"/>
              <a:gd name="csX2" fmla="*/ 925830 w 946785"/>
              <a:gd name="csY2" fmla="*/ 1584960 h 2394585"/>
              <a:gd name="csX3" fmla="*/ 605790 w 946785"/>
              <a:gd name="csY3" fmla="*/ 1582420 h 2394585"/>
              <a:gd name="csX4" fmla="*/ 946785 w 946785"/>
              <a:gd name="csY4" fmla="*/ 2394585 h 2394585"/>
              <a:gd name="csX5" fmla="*/ 516890 w 946785"/>
              <a:gd name="csY5" fmla="*/ 1579880 h 2394585"/>
              <a:gd name="csX6" fmla="*/ 3175 w 946785"/>
              <a:gd name="csY6" fmla="*/ 1584325 h 2394585"/>
              <a:gd name="csX7" fmla="*/ 0 w 946785"/>
              <a:gd name="csY7" fmla="*/ 3810 h 2394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6785" h="2394585">
                <a:moveTo>
                  <a:pt x="0" y="3810"/>
                </a:moveTo>
                <a:lnTo>
                  <a:pt x="914400" y="0"/>
                </a:lnTo>
                <a:lnTo>
                  <a:pt x="925830" y="1584960"/>
                </a:lnTo>
                <a:lnTo>
                  <a:pt x="605790" y="1582420"/>
                </a:lnTo>
                <a:lnTo>
                  <a:pt x="946785" y="2394585"/>
                </a:lnTo>
                <a:lnTo>
                  <a:pt x="516890" y="1579880"/>
                </a:lnTo>
                <a:lnTo>
                  <a:pt x="3175" y="1584325"/>
                </a:lnTo>
                <a:cubicBezTo>
                  <a:pt x="212" y="1050502"/>
                  <a:pt x="2963" y="537633"/>
                  <a:pt x="0" y="3810"/>
                </a:cubicBezTo>
                <a:close/>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タイトル 4">
            <a:extLst>
              <a:ext uri="{FF2B5EF4-FFF2-40B4-BE49-F238E27FC236}">
                <a16:creationId xmlns:a16="http://schemas.microsoft.com/office/drawing/2014/main" id="{72816208-99CB-05E6-4CC7-96A4A3BD9B55}"/>
              </a:ext>
            </a:extLst>
          </p:cNvPr>
          <p:cNvSpPr txBox="1">
            <a:spLocks/>
          </p:cNvSpPr>
          <p:nvPr/>
        </p:nvSpPr>
        <p:spPr>
          <a:xfrm>
            <a:off x="387542" y="5394631"/>
            <a:ext cx="1868218" cy="335571"/>
          </a:xfrm>
          <a:prstGeom prst="rect">
            <a:avLst/>
          </a:prstGeom>
          <a:solidFill>
            <a:schemeClr val="bg1"/>
          </a:solidFill>
          <a:ln>
            <a:solidFill>
              <a:srgbClr val="FF0000"/>
            </a:solidFill>
          </a:ln>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Ａ</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管理用通路から</a:t>
            </a:r>
            <a:endParaRPr lang="en-US" altLang="ja-JP" sz="1200" dirty="0">
              <a:solidFill>
                <a:schemeClr val="dk1"/>
              </a:solidFill>
              <a:latin typeface="BIZ UDゴシック" panose="020B0400000000000000" pitchFamily="49" charset="-128"/>
              <a:ea typeface="BIZ UDゴシック" panose="020B0400000000000000" pitchFamily="49" charset="-128"/>
            </a:endParaRPr>
          </a:p>
          <a:p>
            <a:r>
              <a:rPr lang="ja-JP" altLang="en-US" sz="1200" dirty="0">
                <a:solidFill>
                  <a:schemeClr val="dk1"/>
                </a:solidFill>
                <a:latin typeface="BIZ UDゴシック" panose="020B0400000000000000" pitchFamily="49" charset="-128"/>
                <a:ea typeface="BIZ UDゴシック" panose="020B0400000000000000" pitchFamily="49" charset="-128"/>
              </a:rPr>
              <a:t>施工できる高さへ下げる</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50" name="タイトル 4">
            <a:extLst>
              <a:ext uri="{FF2B5EF4-FFF2-40B4-BE49-F238E27FC236}">
                <a16:creationId xmlns:a16="http://schemas.microsoft.com/office/drawing/2014/main" id="{4F75D6A5-D68E-BF35-761E-057CDFF957B9}"/>
              </a:ext>
            </a:extLst>
          </p:cNvPr>
          <p:cNvSpPr txBox="1">
            <a:spLocks/>
          </p:cNvSpPr>
          <p:nvPr/>
        </p:nvSpPr>
        <p:spPr>
          <a:xfrm>
            <a:off x="3835329" y="5438172"/>
            <a:ext cx="1070709" cy="674428"/>
          </a:xfrm>
          <a:prstGeom prst="rect">
            <a:avLst/>
          </a:prstGeom>
          <a:solidFill>
            <a:schemeClr val="bg1"/>
          </a:solidFill>
          <a:ln>
            <a:solidFill>
              <a:schemeClr val="accent1">
                <a:lumMod val="75000"/>
              </a:schemeClr>
            </a:solidFill>
          </a:ln>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Ｂ</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片側配列採用</a:t>
            </a:r>
            <a:endParaRPr lang="en-US" altLang="ja-JP" sz="1200" dirty="0">
              <a:solidFill>
                <a:schemeClr val="dk1"/>
              </a:solidFill>
              <a:latin typeface="BIZ UDゴシック" panose="020B0400000000000000" pitchFamily="49" charset="-128"/>
              <a:ea typeface="BIZ UDゴシック" panose="020B0400000000000000" pitchFamily="49" charset="-128"/>
            </a:endParaRPr>
          </a:p>
          <a:p>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照明撤去</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51" name="タイトル 4">
            <a:extLst>
              <a:ext uri="{FF2B5EF4-FFF2-40B4-BE49-F238E27FC236}">
                <a16:creationId xmlns:a16="http://schemas.microsoft.com/office/drawing/2014/main" id="{6B944DD1-2B95-739D-1B78-FB004C5EE4E4}"/>
              </a:ext>
            </a:extLst>
          </p:cNvPr>
          <p:cNvSpPr txBox="1">
            <a:spLocks/>
          </p:cNvSpPr>
          <p:nvPr/>
        </p:nvSpPr>
        <p:spPr>
          <a:xfrm>
            <a:off x="2618282" y="3179666"/>
            <a:ext cx="2158499" cy="17676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管理用通路</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53" name="タイトル 4">
            <a:extLst>
              <a:ext uri="{FF2B5EF4-FFF2-40B4-BE49-F238E27FC236}">
                <a16:creationId xmlns:a16="http://schemas.microsoft.com/office/drawing/2014/main" id="{FF49D445-1441-4C97-CD07-1C7BE0BB6A66}"/>
              </a:ext>
            </a:extLst>
          </p:cNvPr>
          <p:cNvSpPr txBox="1">
            <a:spLocks/>
          </p:cNvSpPr>
          <p:nvPr/>
        </p:nvSpPr>
        <p:spPr>
          <a:xfrm>
            <a:off x="128928" y="3855603"/>
            <a:ext cx="4818146" cy="807786"/>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just"/>
            <a:r>
              <a:rPr lang="ja-JP" altLang="en-US" sz="1200" dirty="0">
                <a:latin typeface="BIZ UDゴシック" panose="020B0400000000000000" pitchFamily="49" charset="-128"/>
                <a:ea typeface="BIZ UDゴシック" panose="020B0400000000000000" pitchFamily="49" charset="-128"/>
              </a:rPr>
              <a:t>　現在の照明配置では、更新時に通行止めが必要となるため、</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効率的な維持管理を行う観点から、管理用通路から施工可能な</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高さに設置</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Ａ</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します。さらに、ＬＥＤ灯に更新することで片側配列の採用</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照明撤去</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Ｂ</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が可能となり、通行止めを行う必要がなくなります。</a:t>
            </a:r>
            <a:endParaRPr lang="ja-JP" altLang="ja-JP" sz="1200" dirty="0">
              <a:latin typeface="BIZ UDゴシック" panose="020B0400000000000000" pitchFamily="49" charset="-128"/>
              <a:ea typeface="BIZ UDゴシック" panose="020B0400000000000000" pitchFamily="49" charset="-128"/>
            </a:endParaRPr>
          </a:p>
        </p:txBody>
      </p:sp>
      <p:sp>
        <p:nvSpPr>
          <p:cNvPr id="54" name="タイトル 4">
            <a:extLst>
              <a:ext uri="{FF2B5EF4-FFF2-40B4-BE49-F238E27FC236}">
                <a16:creationId xmlns:a16="http://schemas.microsoft.com/office/drawing/2014/main" id="{C8B90B3F-F978-D7AA-C328-C1F85437C991}"/>
              </a:ext>
            </a:extLst>
          </p:cNvPr>
          <p:cNvSpPr txBox="1">
            <a:spLocks/>
          </p:cNvSpPr>
          <p:nvPr/>
        </p:nvSpPr>
        <p:spPr>
          <a:xfrm>
            <a:off x="1873044" y="6570863"/>
            <a:ext cx="2640531" cy="17676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トンネル照明設置の見直し案</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57" name="タイトル 4">
            <a:extLst>
              <a:ext uri="{FF2B5EF4-FFF2-40B4-BE49-F238E27FC236}">
                <a16:creationId xmlns:a16="http://schemas.microsoft.com/office/drawing/2014/main" id="{43B32E62-CA76-1E42-A05A-C7D6FCC08ABE}"/>
              </a:ext>
            </a:extLst>
          </p:cNvPr>
          <p:cNvSpPr txBox="1">
            <a:spLocks/>
          </p:cNvSpPr>
          <p:nvPr/>
        </p:nvSpPr>
        <p:spPr>
          <a:xfrm>
            <a:off x="5012603" y="1132124"/>
            <a:ext cx="3416750"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●トンネル照明</a:t>
            </a:r>
            <a:r>
              <a:rPr lang="ja-JP" altLang="en-US" sz="1400" b="1" dirty="0">
                <a:latin typeface="BIZ UDゴシック" panose="020B0400000000000000" pitchFamily="49" charset="-128"/>
                <a:ea typeface="BIZ UDゴシック" panose="020B0400000000000000" pitchFamily="49" charset="-128"/>
              </a:rPr>
              <a:t>の使用電力量削減</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cxnSp>
        <p:nvCxnSpPr>
          <p:cNvPr id="65" name="直線コネクタ 64">
            <a:extLst>
              <a:ext uri="{FF2B5EF4-FFF2-40B4-BE49-F238E27FC236}">
                <a16:creationId xmlns:a16="http://schemas.microsoft.com/office/drawing/2014/main" id="{D8EBE7C8-E8A6-9BD6-3243-94457D30D687}"/>
              </a:ext>
            </a:extLst>
          </p:cNvPr>
          <p:cNvCxnSpPr>
            <a:cxnSpLocks/>
          </p:cNvCxnSpPr>
          <p:nvPr/>
        </p:nvCxnSpPr>
        <p:spPr>
          <a:xfrm flipH="1">
            <a:off x="4947074" y="4139348"/>
            <a:ext cx="4935770" cy="0"/>
          </a:xfrm>
          <a:prstGeom prst="line">
            <a:avLst/>
          </a:prstGeom>
        </p:spPr>
        <p:style>
          <a:lnRef idx="1">
            <a:schemeClr val="accent1"/>
          </a:lnRef>
          <a:fillRef idx="0">
            <a:schemeClr val="accent1"/>
          </a:fillRef>
          <a:effectRef idx="0">
            <a:schemeClr val="accent1"/>
          </a:effectRef>
          <a:fontRef idx="minor">
            <a:schemeClr val="tx1"/>
          </a:fontRef>
        </p:style>
      </p:cxnSp>
      <p:sp>
        <p:nvSpPr>
          <p:cNvPr id="86" name="タイトル 4">
            <a:extLst>
              <a:ext uri="{FF2B5EF4-FFF2-40B4-BE49-F238E27FC236}">
                <a16:creationId xmlns:a16="http://schemas.microsoft.com/office/drawing/2014/main" id="{3C08EFCC-2AD3-1B95-ACE1-93D35B307C97}"/>
              </a:ext>
            </a:extLst>
          </p:cNvPr>
          <p:cNvSpPr txBox="1">
            <a:spLocks/>
          </p:cNvSpPr>
          <p:nvPr/>
        </p:nvSpPr>
        <p:spPr>
          <a:xfrm>
            <a:off x="5012603" y="4153304"/>
            <a:ext cx="3031146"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dk1"/>
                </a:solidFill>
                <a:latin typeface="BIZ UDゴシック" panose="020B0400000000000000" pitchFamily="49" charset="-128"/>
                <a:ea typeface="BIZ UDゴシック" panose="020B0400000000000000" pitchFamily="49" charset="-128"/>
              </a:rPr>
              <a:t>●照明数</a:t>
            </a:r>
            <a:r>
              <a:rPr lang="ja-JP" altLang="en-US" sz="1400" b="1" dirty="0">
                <a:latin typeface="BIZ UDゴシック" panose="020B0400000000000000" pitchFamily="49" charset="-128"/>
                <a:ea typeface="BIZ UDゴシック" panose="020B0400000000000000" pitchFamily="49" charset="-128"/>
              </a:rPr>
              <a:t>の削減</a:t>
            </a:r>
            <a:endParaRPr lang="ja-JP" altLang="ja-JP" sz="1400" b="1" dirty="0">
              <a:solidFill>
                <a:schemeClr val="dk1"/>
              </a:solidFill>
              <a:latin typeface="BIZ UDゴシック" panose="020B0400000000000000" pitchFamily="49" charset="-128"/>
              <a:ea typeface="BIZ UDゴシック" panose="020B0400000000000000" pitchFamily="49" charset="-128"/>
            </a:endParaRPr>
          </a:p>
        </p:txBody>
      </p:sp>
      <p:sp>
        <p:nvSpPr>
          <p:cNvPr id="87" name="タイトル 4">
            <a:extLst>
              <a:ext uri="{FF2B5EF4-FFF2-40B4-BE49-F238E27FC236}">
                <a16:creationId xmlns:a16="http://schemas.microsoft.com/office/drawing/2014/main" id="{ED3A4112-AB96-7888-1F41-DB3B107EC6A6}"/>
              </a:ext>
            </a:extLst>
          </p:cNvPr>
          <p:cNvSpPr txBox="1">
            <a:spLocks/>
          </p:cNvSpPr>
          <p:nvPr/>
        </p:nvSpPr>
        <p:spPr>
          <a:xfrm>
            <a:off x="4938847" y="4482828"/>
            <a:ext cx="5014215" cy="45800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200" dirty="0">
                <a:solidFill>
                  <a:schemeClr val="dk1"/>
                </a:solidFill>
                <a:latin typeface="BIZ UDゴシック" panose="020B0400000000000000" pitchFamily="49" charset="-128"/>
                <a:ea typeface="BIZ UDゴシック" panose="020B0400000000000000" pitchFamily="49" charset="-128"/>
              </a:rPr>
              <a:t>　ＬＥＤ灯に更新することで、</a:t>
            </a:r>
            <a:r>
              <a:rPr lang="ja-JP" altLang="en-US" sz="1200" dirty="0">
                <a:latin typeface="BIZ UDゴシック" panose="020B0400000000000000" pitchFamily="49" charset="-128"/>
                <a:ea typeface="BIZ UDゴシック" panose="020B0400000000000000" pitchFamily="49" charset="-128"/>
              </a:rPr>
              <a:t>トンネル照明設備</a:t>
            </a:r>
            <a:r>
              <a:rPr lang="en-US" altLang="ja-JP" sz="1200" dirty="0">
                <a:solidFill>
                  <a:schemeClr val="dk1"/>
                </a:solidFill>
                <a:latin typeface="BIZ UDゴシック" panose="020B0400000000000000" pitchFamily="49" charset="-128"/>
                <a:ea typeface="BIZ UDゴシック" panose="020B0400000000000000" pitchFamily="49" charset="-128"/>
              </a:rPr>
              <a:t>174</a:t>
            </a:r>
            <a:r>
              <a:rPr lang="ja-JP" altLang="en-US" sz="1200" dirty="0">
                <a:solidFill>
                  <a:schemeClr val="dk1"/>
                </a:solidFill>
                <a:latin typeface="BIZ UDゴシック" panose="020B0400000000000000" pitchFamily="49" charset="-128"/>
                <a:ea typeface="BIZ UDゴシック" panose="020B0400000000000000" pitchFamily="49" charset="-128"/>
              </a:rPr>
              <a:t>台</a:t>
            </a:r>
            <a:r>
              <a:rPr lang="ja-JP" altLang="en-US" sz="1200" dirty="0">
                <a:latin typeface="BIZ UDゴシック" panose="020B0400000000000000" pitchFamily="49" charset="-128"/>
                <a:ea typeface="BIZ UDゴシック" panose="020B0400000000000000" pitchFamily="49" charset="-128"/>
              </a:rPr>
              <a:t>（約</a:t>
            </a:r>
            <a:r>
              <a:rPr lang="en-US" altLang="ja-JP" sz="1200" dirty="0">
                <a:latin typeface="BIZ UDゴシック" panose="020B0400000000000000" pitchFamily="49" charset="-128"/>
                <a:ea typeface="BIZ UDゴシック" panose="020B0400000000000000" pitchFamily="49" charset="-128"/>
              </a:rPr>
              <a:t>21</a:t>
            </a:r>
            <a:r>
              <a:rPr lang="ja-JP" altLang="en-US" sz="1200" dirty="0">
                <a:latin typeface="BIZ UDゴシック" panose="020B0400000000000000" pitchFamily="49" charset="-128"/>
                <a:ea typeface="BIZ UDゴシック" panose="020B0400000000000000" pitchFamily="49" charset="-128"/>
              </a:rPr>
              <a:t>％）の</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削減をめざします。</a:t>
            </a:r>
          </a:p>
        </p:txBody>
      </p:sp>
      <p:sp>
        <p:nvSpPr>
          <p:cNvPr id="89" name="正方形/長方形 88">
            <a:extLst>
              <a:ext uri="{FF2B5EF4-FFF2-40B4-BE49-F238E27FC236}">
                <a16:creationId xmlns:a16="http://schemas.microsoft.com/office/drawing/2014/main" id="{42ACD404-CB66-9382-9C5C-F77E01C052C0}"/>
              </a:ext>
            </a:extLst>
          </p:cNvPr>
          <p:cNvSpPr/>
          <p:nvPr/>
        </p:nvSpPr>
        <p:spPr>
          <a:xfrm>
            <a:off x="8587205" y="4870023"/>
            <a:ext cx="1081465" cy="29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ctr" anchorCtr="0" forceAA="0" compatLnSpc="1">
            <a:prstTxWarp prst="textNoShape">
              <a:avLst/>
            </a:prstTxWarp>
            <a:noAutofit/>
          </a:bodyPr>
          <a:lstStyle/>
          <a:p>
            <a:pPr algn="r" defTabSz="371475">
              <a:defRPr/>
            </a:pP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単位：台</a:t>
            </a: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p>
        </p:txBody>
      </p:sp>
      <p:sp>
        <p:nvSpPr>
          <p:cNvPr id="90" name="正方形/長方形 89">
            <a:extLst>
              <a:ext uri="{FF2B5EF4-FFF2-40B4-BE49-F238E27FC236}">
                <a16:creationId xmlns:a16="http://schemas.microsoft.com/office/drawing/2014/main" id="{07F7D9F0-78A5-BE2D-B6EC-1191B773BD49}"/>
              </a:ext>
            </a:extLst>
          </p:cNvPr>
          <p:cNvSpPr/>
          <p:nvPr/>
        </p:nvSpPr>
        <p:spPr>
          <a:xfrm>
            <a:off x="4982087" y="4876887"/>
            <a:ext cx="1706817" cy="29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ctr" anchorCtr="0" forceAA="0" compatLnSpc="1">
            <a:prstTxWarp prst="textNoShape">
              <a:avLst/>
            </a:prstTxWarp>
            <a:noAutofit/>
          </a:bodyPr>
          <a:lstStyle/>
          <a:p>
            <a:pPr defTabSz="371475">
              <a:defRPr/>
            </a:pP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トンネル照明設備</a:t>
            </a: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p>
        </p:txBody>
      </p:sp>
      <p:sp>
        <p:nvSpPr>
          <p:cNvPr id="91" name="正方形/長方形 90">
            <a:extLst>
              <a:ext uri="{FF2B5EF4-FFF2-40B4-BE49-F238E27FC236}">
                <a16:creationId xmlns:a16="http://schemas.microsoft.com/office/drawing/2014/main" id="{E2E4D240-DD79-A5A2-29A1-22DEC7E50FFA}"/>
              </a:ext>
            </a:extLst>
          </p:cNvPr>
          <p:cNvSpPr/>
          <p:nvPr/>
        </p:nvSpPr>
        <p:spPr>
          <a:xfrm>
            <a:off x="5386499" y="6533502"/>
            <a:ext cx="4030516" cy="248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ctr" anchorCtr="0" forceAA="0" compatLnSpc="1">
            <a:prstTxWarp prst="textNoShape">
              <a:avLst/>
            </a:prstTxWarp>
            <a:noAutofit/>
          </a:bodyPr>
          <a:lstStyle/>
          <a:p>
            <a:pPr algn="r" defTabSz="371475">
              <a:defRPr/>
            </a:pPr>
            <a:r>
              <a:rPr lang="ja-JP" altLang="en-US" sz="105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現在、入口部は高圧ナトリウム灯、基本部は蛍光灯を設置</a:t>
            </a:r>
            <a:endParaRPr lang="en-US" altLang="ja-JP" sz="105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5" name="右中かっこ 14">
            <a:extLst>
              <a:ext uri="{FF2B5EF4-FFF2-40B4-BE49-F238E27FC236}">
                <a16:creationId xmlns:a16="http://schemas.microsoft.com/office/drawing/2014/main" id="{416D093E-0788-2484-105A-ADF80DC5FCA6}"/>
              </a:ext>
            </a:extLst>
          </p:cNvPr>
          <p:cNvSpPr/>
          <p:nvPr/>
        </p:nvSpPr>
        <p:spPr>
          <a:xfrm rot="5400000">
            <a:off x="7849527" y="3734847"/>
            <a:ext cx="69879" cy="380798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右中かっこ 15">
            <a:extLst>
              <a:ext uri="{FF2B5EF4-FFF2-40B4-BE49-F238E27FC236}">
                <a16:creationId xmlns:a16="http://schemas.microsoft.com/office/drawing/2014/main" id="{1F5603A2-50F9-B0E7-0E09-288A67AD19FE}"/>
              </a:ext>
            </a:extLst>
          </p:cNvPr>
          <p:cNvSpPr/>
          <p:nvPr/>
        </p:nvSpPr>
        <p:spPr>
          <a:xfrm rot="5400000">
            <a:off x="7524044" y="4630840"/>
            <a:ext cx="47004" cy="312686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39AD02AD-9B98-5601-B9A0-E81D8866D5B2}"/>
              </a:ext>
            </a:extLst>
          </p:cNvPr>
          <p:cNvCxnSpPr>
            <a:cxnSpLocks/>
          </p:cNvCxnSpPr>
          <p:nvPr/>
        </p:nvCxnSpPr>
        <p:spPr>
          <a:xfrm flipV="1">
            <a:off x="9118600" y="5603898"/>
            <a:ext cx="660271" cy="329542"/>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1" name="正方形/長方形 20">
            <a:extLst>
              <a:ext uri="{FF2B5EF4-FFF2-40B4-BE49-F238E27FC236}">
                <a16:creationId xmlns:a16="http://schemas.microsoft.com/office/drawing/2014/main" id="{6CF5F8CC-0966-4152-9087-69112FDF0315}"/>
              </a:ext>
            </a:extLst>
          </p:cNvPr>
          <p:cNvSpPr/>
          <p:nvPr/>
        </p:nvSpPr>
        <p:spPr>
          <a:xfrm>
            <a:off x="4982086" y="1836570"/>
            <a:ext cx="2493134" cy="29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ctr" anchorCtr="0" forceAA="0" compatLnSpc="1">
            <a:prstTxWarp prst="textNoShape">
              <a:avLst/>
            </a:prstTxWarp>
            <a:noAutofit/>
          </a:bodyPr>
          <a:lstStyle/>
          <a:p>
            <a:pPr defTabSz="371475">
              <a:defRPr/>
            </a:pP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トンネル照明の年間使用電力量</a:t>
            </a: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p>
        </p:txBody>
      </p:sp>
      <p:sp>
        <p:nvSpPr>
          <p:cNvPr id="22" name="正方形/長方形 21">
            <a:extLst>
              <a:ext uri="{FF2B5EF4-FFF2-40B4-BE49-F238E27FC236}">
                <a16:creationId xmlns:a16="http://schemas.microsoft.com/office/drawing/2014/main" id="{898B74C9-D184-5C72-1257-B6DCF92C8B78}"/>
              </a:ext>
            </a:extLst>
          </p:cNvPr>
          <p:cNvSpPr/>
          <p:nvPr/>
        </p:nvSpPr>
        <p:spPr>
          <a:xfrm>
            <a:off x="8587205" y="1894837"/>
            <a:ext cx="1081465" cy="29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ctr" anchorCtr="0" forceAA="0" compatLnSpc="1">
            <a:prstTxWarp prst="textNoShape">
              <a:avLst/>
            </a:prstTxWarp>
            <a:noAutofit/>
          </a:bodyPr>
          <a:lstStyle/>
          <a:p>
            <a:pPr algn="r" defTabSz="371475">
              <a:defRPr/>
            </a:pP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単位：</a:t>
            </a: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MWh)</a:t>
            </a:r>
          </a:p>
        </p:txBody>
      </p:sp>
      <p:sp>
        <p:nvSpPr>
          <p:cNvPr id="24" name="テキスト ボックス 1">
            <a:extLst>
              <a:ext uri="{FF2B5EF4-FFF2-40B4-BE49-F238E27FC236}">
                <a16:creationId xmlns:a16="http://schemas.microsoft.com/office/drawing/2014/main" id="{1206207B-A8F7-FA76-73F1-D9BBCAB68BCA}"/>
              </a:ext>
            </a:extLst>
          </p:cNvPr>
          <p:cNvSpPr txBox="1"/>
          <p:nvPr/>
        </p:nvSpPr>
        <p:spPr>
          <a:xfrm>
            <a:off x="8689682" y="3244261"/>
            <a:ext cx="1081464" cy="505138"/>
          </a:xfrm>
          <a:prstGeom prst="rect">
            <a:avLst/>
          </a:prstGeom>
          <a:ln>
            <a:solidFill>
              <a:schemeClr val="tx1"/>
            </a:solidFill>
            <a:prstDash val="dash"/>
          </a:ln>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ja-JP" dirty="0">
                <a:latin typeface="BIZ UDゴシック" panose="020B0400000000000000" pitchFamily="49" charset="-128"/>
                <a:ea typeface="BIZ UDゴシック" panose="020B0400000000000000" pitchFamily="49" charset="-128"/>
              </a:rPr>
              <a:t>9</a:t>
            </a:r>
            <a:r>
              <a:rPr lang="en-US" altLang="ja-JP" kern="1200" dirty="0">
                <a:latin typeface="BIZ UDゴシック" panose="020B0400000000000000" pitchFamily="49" charset="-128"/>
                <a:ea typeface="BIZ UDゴシック" panose="020B0400000000000000" pitchFamily="49" charset="-128"/>
              </a:rPr>
              <a:t>4(MWh)</a:t>
            </a:r>
          </a:p>
          <a:p>
            <a:pPr algn="ctr"/>
            <a:r>
              <a:rPr lang="en-US" altLang="ja-JP" kern="1200" dirty="0">
                <a:latin typeface="BIZ UDゴシック" panose="020B0400000000000000" pitchFamily="49" charset="-128"/>
                <a:ea typeface="BIZ UDゴシック" panose="020B0400000000000000" pitchFamily="49" charset="-128"/>
              </a:rPr>
              <a:t>(</a:t>
            </a:r>
            <a:r>
              <a:rPr lang="ja-JP" altLang="en-US" kern="1200" dirty="0">
                <a:latin typeface="BIZ UDゴシック" panose="020B0400000000000000" pitchFamily="49" charset="-128"/>
                <a:ea typeface="BIZ UDゴシック" panose="020B0400000000000000" pitchFamily="49" charset="-128"/>
              </a:rPr>
              <a:t>削減</a:t>
            </a:r>
            <a:r>
              <a:rPr lang="en-US" altLang="ja-JP" kern="1200" dirty="0">
                <a:latin typeface="BIZ UDゴシック" panose="020B0400000000000000" pitchFamily="49" charset="-128"/>
                <a:ea typeface="BIZ UDゴシック" panose="020B0400000000000000" pitchFamily="49" charset="-128"/>
              </a:rPr>
              <a:t>)</a:t>
            </a:r>
            <a:endParaRPr lang="ja-JP" altLang="en-US" kern="1200" dirty="0">
              <a:latin typeface="BIZ UDゴシック" panose="020B0400000000000000" pitchFamily="49" charset="-128"/>
              <a:ea typeface="BIZ UDゴシック" panose="020B0400000000000000" pitchFamily="49" charset="-128"/>
            </a:endParaRPr>
          </a:p>
        </p:txBody>
      </p:sp>
      <p:cxnSp>
        <p:nvCxnSpPr>
          <p:cNvPr id="11" name="直線コネクタ 10">
            <a:extLst>
              <a:ext uri="{FF2B5EF4-FFF2-40B4-BE49-F238E27FC236}">
                <a16:creationId xmlns:a16="http://schemas.microsoft.com/office/drawing/2014/main" id="{7C0C62B3-EE93-B150-CF01-5924E87E117B}"/>
              </a:ext>
            </a:extLst>
          </p:cNvPr>
          <p:cNvCxnSpPr>
            <a:cxnSpLocks/>
          </p:cNvCxnSpPr>
          <p:nvPr/>
        </p:nvCxnSpPr>
        <p:spPr>
          <a:xfrm flipV="1">
            <a:off x="8678730" y="2842897"/>
            <a:ext cx="1092416" cy="401364"/>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8" name="吹き出し: 角を丸めた四角形 27">
            <a:extLst>
              <a:ext uri="{FF2B5EF4-FFF2-40B4-BE49-F238E27FC236}">
                <a16:creationId xmlns:a16="http://schemas.microsoft.com/office/drawing/2014/main" id="{6D902AC8-99EB-721F-194F-90B0487586E8}"/>
              </a:ext>
            </a:extLst>
          </p:cNvPr>
          <p:cNvSpPr/>
          <p:nvPr/>
        </p:nvSpPr>
        <p:spPr>
          <a:xfrm>
            <a:off x="8277225" y="3804065"/>
            <a:ext cx="1589382" cy="284704"/>
          </a:xfrm>
          <a:prstGeom prst="wedgeRoundRectCallout">
            <a:avLst>
              <a:gd name="adj1" fmla="val -13125"/>
              <a:gd name="adj2" fmla="val -100764"/>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rPr>
              <a:t>約</a:t>
            </a:r>
            <a:r>
              <a:rPr kumimoji="1" lang="en-US" altLang="ja-JP" sz="1600" dirty="0">
                <a:solidFill>
                  <a:sysClr val="windowText" lastClr="000000"/>
                </a:solidFill>
              </a:rPr>
              <a:t>27</a:t>
            </a:r>
            <a:r>
              <a:rPr kumimoji="1" lang="ja-JP" altLang="en-US" sz="1600" dirty="0">
                <a:solidFill>
                  <a:sysClr val="windowText" lastClr="000000"/>
                </a:solidFill>
              </a:rPr>
              <a:t>％</a:t>
            </a:r>
            <a:r>
              <a:rPr kumimoji="1" lang="en-US" altLang="ja-JP" sz="1600" baseline="30000" dirty="0">
                <a:solidFill>
                  <a:sysClr val="windowText" lastClr="000000"/>
                </a:solidFill>
                <a:latin typeface="BIZ UDゴシック" panose="020B0400000000000000" pitchFamily="49" charset="-128"/>
                <a:ea typeface="BIZ UDゴシック" panose="020B0400000000000000" pitchFamily="49" charset="-128"/>
              </a:rPr>
              <a:t> (※)</a:t>
            </a:r>
            <a:r>
              <a:rPr kumimoji="1" lang="ja-JP" altLang="en-US" sz="1600" dirty="0">
                <a:solidFill>
                  <a:sysClr val="windowText" lastClr="000000"/>
                </a:solidFill>
              </a:rPr>
              <a:t>削減</a:t>
            </a:r>
          </a:p>
        </p:txBody>
      </p:sp>
      <p:sp>
        <p:nvSpPr>
          <p:cNvPr id="29" name="テキスト ボックス 28">
            <a:extLst>
              <a:ext uri="{FF2B5EF4-FFF2-40B4-BE49-F238E27FC236}">
                <a16:creationId xmlns:a16="http://schemas.microsoft.com/office/drawing/2014/main" id="{846E5431-BF3A-E400-5717-FDE1DCD37AFB}"/>
              </a:ext>
            </a:extLst>
          </p:cNvPr>
          <p:cNvSpPr txBox="1"/>
          <p:nvPr/>
        </p:nvSpPr>
        <p:spPr>
          <a:xfrm>
            <a:off x="7874082" y="2441926"/>
            <a:ext cx="1067802" cy="276999"/>
          </a:xfrm>
          <a:prstGeom prst="rect">
            <a:avLst/>
          </a:prstGeom>
          <a:noFill/>
        </p:spPr>
        <p:txBody>
          <a:bodyPr wrap="square" rtlCol="0">
            <a:spAutoFit/>
          </a:bodyPr>
          <a:lstStyle/>
          <a:p>
            <a:r>
              <a:rPr kumimoji="1" lang="en-US" altLang="ja-JP" sz="1200" dirty="0">
                <a:solidFill>
                  <a:schemeClr val="bg1"/>
                </a:solidFill>
                <a:latin typeface="BIZ UDゴシック" panose="020B0400000000000000" pitchFamily="49" charset="-128"/>
                <a:ea typeface="BIZ UDゴシック" panose="020B0400000000000000" pitchFamily="49" charset="-128"/>
              </a:rPr>
              <a:t>(MWh)</a:t>
            </a:r>
            <a:endParaRPr kumimoji="1" lang="ja-JP" altLang="en-US" sz="1200" dirty="0">
              <a:solidFill>
                <a:schemeClr val="bg1"/>
              </a:solidFill>
              <a:latin typeface="BIZ UDゴシック" panose="020B0400000000000000" pitchFamily="49" charset="-128"/>
              <a:ea typeface="BIZ UDゴシック" panose="020B0400000000000000" pitchFamily="49" charset="-128"/>
            </a:endParaRPr>
          </a:p>
        </p:txBody>
      </p:sp>
      <p:sp>
        <p:nvSpPr>
          <p:cNvPr id="30" name="テキスト ボックス 29">
            <a:extLst>
              <a:ext uri="{FF2B5EF4-FFF2-40B4-BE49-F238E27FC236}">
                <a16:creationId xmlns:a16="http://schemas.microsoft.com/office/drawing/2014/main" id="{171CA3C7-BF0A-6BA9-7347-ACBD3B281DD7}"/>
              </a:ext>
            </a:extLst>
          </p:cNvPr>
          <p:cNvSpPr txBox="1"/>
          <p:nvPr/>
        </p:nvSpPr>
        <p:spPr>
          <a:xfrm>
            <a:off x="7298755" y="3331524"/>
            <a:ext cx="1067802" cy="276999"/>
          </a:xfrm>
          <a:prstGeom prst="rect">
            <a:avLst/>
          </a:prstGeom>
          <a:noFill/>
        </p:spPr>
        <p:txBody>
          <a:bodyPr wrap="square" rtlCol="0">
            <a:spAutoFit/>
          </a:bodyPr>
          <a:lstStyle/>
          <a:p>
            <a:r>
              <a:rPr kumimoji="1" lang="en-US" altLang="ja-JP" sz="1200" dirty="0">
                <a:solidFill>
                  <a:schemeClr val="bg1"/>
                </a:solidFill>
                <a:latin typeface="BIZ UDゴシック" panose="020B0400000000000000" pitchFamily="49" charset="-128"/>
                <a:ea typeface="BIZ UDゴシック" panose="020B0400000000000000" pitchFamily="49" charset="-128"/>
              </a:rPr>
              <a:t>(MWh)</a:t>
            </a:r>
            <a:endParaRPr kumimoji="1" lang="ja-JP" altLang="en-US" sz="1200" dirty="0">
              <a:solidFill>
                <a:schemeClr val="bg1"/>
              </a:solidFill>
              <a:latin typeface="BIZ UDゴシック" panose="020B0400000000000000" pitchFamily="49" charset="-128"/>
              <a:ea typeface="BIZ UDゴシック" panose="020B0400000000000000" pitchFamily="49" charset="-128"/>
            </a:endParaRPr>
          </a:p>
        </p:txBody>
      </p:sp>
      <p:sp>
        <p:nvSpPr>
          <p:cNvPr id="2" name="吹き出し: 角を丸めた四角形 1">
            <a:extLst>
              <a:ext uri="{FF2B5EF4-FFF2-40B4-BE49-F238E27FC236}">
                <a16:creationId xmlns:a16="http://schemas.microsoft.com/office/drawing/2014/main" id="{A7106B07-9D39-9976-9D93-ED5DFB362F67}"/>
              </a:ext>
            </a:extLst>
          </p:cNvPr>
          <p:cNvSpPr/>
          <p:nvPr/>
        </p:nvSpPr>
        <p:spPr>
          <a:xfrm>
            <a:off x="8519160" y="6249166"/>
            <a:ext cx="1347446" cy="284704"/>
          </a:xfrm>
          <a:prstGeom prst="wedgeRoundRectCallout">
            <a:avLst>
              <a:gd name="adj1" fmla="val 7572"/>
              <a:gd name="adj2" fmla="val -9808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約</a:t>
            </a:r>
            <a:r>
              <a:rPr kumimoji="1" lang="en-US" altLang="ja-JP" sz="1600" dirty="0">
                <a:solidFill>
                  <a:schemeClr val="tx1"/>
                </a:solidFill>
              </a:rPr>
              <a:t>21</a:t>
            </a:r>
            <a:r>
              <a:rPr kumimoji="1" lang="ja-JP" altLang="en-US" sz="1600" dirty="0">
                <a:solidFill>
                  <a:schemeClr val="tx1"/>
                </a:solidFill>
              </a:rPr>
              <a:t>％削減</a:t>
            </a:r>
          </a:p>
        </p:txBody>
      </p:sp>
      <p:sp>
        <p:nvSpPr>
          <p:cNvPr id="25" name="正方形/長方形 24">
            <a:extLst>
              <a:ext uri="{FF2B5EF4-FFF2-40B4-BE49-F238E27FC236}">
                <a16:creationId xmlns:a16="http://schemas.microsoft.com/office/drawing/2014/main" id="{063882C8-9197-3284-FACF-4C863C7547B3}"/>
              </a:ext>
            </a:extLst>
          </p:cNvPr>
          <p:cNvSpPr/>
          <p:nvPr/>
        </p:nvSpPr>
        <p:spPr>
          <a:xfrm>
            <a:off x="7353814" y="5605699"/>
            <a:ext cx="1081465" cy="29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ctr" anchorCtr="0" forceAA="0" compatLnSpc="1">
            <a:prstTxWarp prst="textNoShape">
              <a:avLst/>
            </a:prstTxWarp>
            <a:noAutofit/>
          </a:bodyPr>
          <a:lstStyle/>
          <a:p>
            <a:pPr algn="ctr" defTabSz="371475">
              <a:defRPr/>
            </a:pP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834</a:t>
            </a:r>
          </a:p>
        </p:txBody>
      </p:sp>
      <p:sp>
        <p:nvSpPr>
          <p:cNvPr id="26" name="正方形/長方形 25">
            <a:extLst>
              <a:ext uri="{FF2B5EF4-FFF2-40B4-BE49-F238E27FC236}">
                <a16:creationId xmlns:a16="http://schemas.microsoft.com/office/drawing/2014/main" id="{0F891740-28E6-02D0-3DB4-844D493D7C50}"/>
              </a:ext>
            </a:extLst>
          </p:cNvPr>
          <p:cNvSpPr/>
          <p:nvPr/>
        </p:nvSpPr>
        <p:spPr>
          <a:xfrm>
            <a:off x="6963316" y="6164995"/>
            <a:ext cx="1081465" cy="29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ctr" anchorCtr="0" forceAA="0" compatLnSpc="1">
            <a:prstTxWarp prst="textNoShape">
              <a:avLst/>
            </a:prstTxWarp>
            <a:noAutofit/>
          </a:bodyPr>
          <a:lstStyle/>
          <a:p>
            <a:pPr algn="ctr" defTabSz="371475">
              <a:defRPr/>
            </a:pPr>
            <a:r>
              <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660</a:t>
            </a:r>
          </a:p>
        </p:txBody>
      </p:sp>
      <p:sp>
        <p:nvSpPr>
          <p:cNvPr id="7" name="テキスト ボックス 6">
            <a:extLst>
              <a:ext uri="{FF2B5EF4-FFF2-40B4-BE49-F238E27FC236}">
                <a16:creationId xmlns:a16="http://schemas.microsoft.com/office/drawing/2014/main" id="{A2383A44-ECA2-080B-86DB-0E6C9A5E8720}"/>
              </a:ext>
            </a:extLst>
          </p:cNvPr>
          <p:cNvSpPr txBox="1"/>
          <p:nvPr/>
        </p:nvSpPr>
        <p:spPr>
          <a:xfrm>
            <a:off x="5071320" y="3855603"/>
            <a:ext cx="3199979" cy="261610"/>
          </a:xfrm>
          <a:prstGeom prst="rect">
            <a:avLst/>
          </a:prstGeom>
          <a:noFill/>
        </p:spPr>
        <p:txBody>
          <a:bodyPr wrap="square" rtlCol="0">
            <a:spAutoFit/>
          </a:bodyPr>
          <a:lstStyle/>
          <a:p>
            <a:r>
              <a:rPr kumimoji="1" lang="ja-JP" altLang="en-US" sz="1100" dirty="0"/>
              <a:t>（</a:t>
            </a:r>
            <a:r>
              <a:rPr kumimoji="1" lang="en-US" altLang="ja-JP" sz="1100" dirty="0"/>
              <a:t>※</a:t>
            </a:r>
            <a:r>
              <a:rPr kumimoji="1" lang="ja-JP" altLang="en-US" sz="1100" dirty="0"/>
              <a:t>）</a:t>
            </a:r>
            <a:r>
              <a:rPr kumimoji="1" lang="en-US" altLang="ja-JP" sz="1100" dirty="0"/>
              <a:t>2025</a:t>
            </a:r>
            <a:r>
              <a:rPr kumimoji="1" lang="ja-JP" altLang="en-US" sz="1100" dirty="0"/>
              <a:t>年度時点の既設ＬＥＤ灯を除く</a:t>
            </a:r>
          </a:p>
        </p:txBody>
      </p:sp>
      <p:pic>
        <p:nvPicPr>
          <p:cNvPr id="12" name="図 11">
            <a:extLst>
              <a:ext uri="{FF2B5EF4-FFF2-40B4-BE49-F238E27FC236}">
                <a16:creationId xmlns:a16="http://schemas.microsoft.com/office/drawing/2014/main" id="{CAB66754-0EFD-4660-BA56-2933756ACFE8}"/>
              </a:ext>
            </a:extLst>
          </p:cNvPr>
          <p:cNvPicPr>
            <a:picLocks noChangeAspect="1"/>
          </p:cNvPicPr>
          <p:nvPr/>
        </p:nvPicPr>
        <p:blipFill>
          <a:blip r:embed="rId11"/>
          <a:stretch>
            <a:fillRect/>
          </a:stretch>
        </p:blipFill>
        <p:spPr>
          <a:xfrm>
            <a:off x="4923351" y="5071570"/>
            <a:ext cx="4865030" cy="1731414"/>
          </a:xfrm>
          <a:prstGeom prst="rect">
            <a:avLst/>
          </a:prstGeom>
        </p:spPr>
      </p:pic>
      <p:pic>
        <p:nvPicPr>
          <p:cNvPr id="27" name="図 26">
            <a:extLst>
              <a:ext uri="{FF2B5EF4-FFF2-40B4-BE49-F238E27FC236}">
                <a16:creationId xmlns:a16="http://schemas.microsoft.com/office/drawing/2014/main" id="{1F0F2AD5-D517-4DBB-BC25-3A68D0C9D68A}"/>
              </a:ext>
            </a:extLst>
          </p:cNvPr>
          <p:cNvPicPr>
            <a:picLocks noChangeAspect="1"/>
          </p:cNvPicPr>
          <p:nvPr/>
        </p:nvPicPr>
        <p:blipFill>
          <a:blip r:embed="rId12"/>
          <a:stretch>
            <a:fillRect/>
          </a:stretch>
        </p:blipFill>
        <p:spPr>
          <a:xfrm>
            <a:off x="4970797" y="2007810"/>
            <a:ext cx="5090601" cy="2078916"/>
          </a:xfrm>
          <a:prstGeom prst="rect">
            <a:avLst/>
          </a:prstGeom>
        </p:spPr>
      </p:pic>
    </p:spTree>
    <p:extLst>
      <p:ext uri="{BB962C8B-B14F-4D97-AF65-F5344CB8AC3E}">
        <p14:creationId xmlns:p14="http://schemas.microsoft.com/office/powerpoint/2010/main" val="2915349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E1787-9EEC-7BE0-40B2-A12027F93F8B}"/>
            </a:ext>
          </a:extLst>
        </p:cNvPr>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E5FEDB2F-A668-9843-6D58-4E9AB866D380}"/>
              </a:ext>
            </a:extLst>
          </p:cNvPr>
          <p:cNvSpPr/>
          <p:nvPr/>
        </p:nvSpPr>
        <p:spPr>
          <a:xfrm>
            <a:off x="374806" y="301185"/>
            <a:ext cx="9503652" cy="846000"/>
          </a:xfrm>
          <a:prstGeom prst="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4">
            <a:extLst>
              <a:ext uri="{FF2B5EF4-FFF2-40B4-BE49-F238E27FC236}">
                <a16:creationId xmlns:a16="http://schemas.microsoft.com/office/drawing/2014/main" id="{C84D1B64-A64D-F5C9-A99E-F4C7E616C1B7}"/>
              </a:ext>
            </a:extLst>
          </p:cNvPr>
          <p:cNvSpPr txBox="1">
            <a:spLocks/>
          </p:cNvSpPr>
          <p:nvPr/>
        </p:nvSpPr>
        <p:spPr>
          <a:xfrm>
            <a:off x="387543" y="310422"/>
            <a:ext cx="3066858"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139700" indent="-139700" algn="l">
              <a:tabLst>
                <a:tab pos="2839720" algn="ctr"/>
              </a:tabLst>
            </a:pP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⑨．コスト縮減（その２）</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 name="タイトル 4">
            <a:extLst>
              <a:ext uri="{FF2B5EF4-FFF2-40B4-BE49-F238E27FC236}">
                <a16:creationId xmlns:a16="http://schemas.microsoft.com/office/drawing/2014/main" id="{9CE52227-B3CC-3E2D-2B14-9E2E674846CB}"/>
              </a:ext>
            </a:extLst>
          </p:cNvPr>
          <p:cNvSpPr txBox="1">
            <a:spLocks/>
          </p:cNvSpPr>
          <p:nvPr/>
        </p:nvSpPr>
        <p:spPr>
          <a:xfrm>
            <a:off x="0" y="10747"/>
            <a:ext cx="526266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基本方針２．持続可能</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な公社経営の推進</a:t>
            </a:r>
            <a:endPar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 name="スライド番号プレースホルダー 3">
            <a:extLst>
              <a:ext uri="{FF2B5EF4-FFF2-40B4-BE49-F238E27FC236}">
                <a16:creationId xmlns:a16="http://schemas.microsoft.com/office/drawing/2014/main" id="{B8DA9199-845A-C67C-AA90-F8F68D24C9FD}"/>
              </a:ext>
            </a:extLst>
          </p:cNvPr>
          <p:cNvSpPr txBox="1">
            <a:spLocks/>
          </p:cNvSpPr>
          <p:nvPr/>
        </p:nvSpPr>
        <p:spPr>
          <a:xfrm>
            <a:off x="7677150" y="6463829"/>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600" b="1" dirty="0">
                <a:latin typeface="BIZ UDゴシック" panose="020B0400000000000000" pitchFamily="49" charset="-128"/>
                <a:ea typeface="BIZ UDゴシック" panose="020B0400000000000000" pitchFamily="49" charset="-128"/>
              </a:rPr>
              <a:t>17</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7BA31CD2-0EEB-643D-E492-8BD2663B6BB5}"/>
              </a:ext>
            </a:extLst>
          </p:cNvPr>
          <p:cNvSpPr txBox="1"/>
          <p:nvPr/>
        </p:nvSpPr>
        <p:spPr>
          <a:xfrm>
            <a:off x="106054" y="1425324"/>
            <a:ext cx="5454422" cy="461665"/>
          </a:xfrm>
          <a:prstGeom prst="rect">
            <a:avLst/>
          </a:prstGeom>
          <a:noFill/>
        </p:spPr>
        <p:txBody>
          <a:bodyPr wrap="square">
            <a:spAutoFit/>
          </a:bodyPr>
          <a:lstStyle/>
          <a:p>
            <a:pPr algn="l"/>
            <a:r>
              <a:rPr lang="ja-JP" altLang="en-US" sz="1200" dirty="0">
                <a:latin typeface="BIZ UDゴシック" panose="020B0400000000000000" pitchFamily="49" charset="-128"/>
                <a:ea typeface="BIZ UDゴシック" panose="020B0400000000000000" pitchFamily="49" charset="-128"/>
              </a:rPr>
              <a:t>　計画的に予防保全を行うことで</a:t>
            </a:r>
            <a:r>
              <a:rPr lang="ja-JP" altLang="en-US" sz="1200" b="0" i="0" u="none" strike="noStrike" baseline="0" dirty="0">
                <a:latin typeface="BIZ UDゴシック" panose="020B0400000000000000" pitchFamily="49" charset="-128"/>
                <a:ea typeface="BIZ UDゴシック" panose="020B0400000000000000" pitchFamily="49" charset="-128"/>
              </a:rPr>
              <a:t>維持管理に係るトータルコストの縮減</a:t>
            </a:r>
            <a:r>
              <a:rPr lang="ja-JP" altLang="en-US" sz="1200" dirty="0">
                <a:latin typeface="BIZ UDゴシック" panose="020B0400000000000000" pitchFamily="49" charset="-128"/>
                <a:ea typeface="BIZ UDゴシック" panose="020B0400000000000000" pitchFamily="49" charset="-128"/>
              </a:rPr>
              <a:t>を　　図ります。</a:t>
            </a:r>
            <a:endParaRPr lang="ja-JP" altLang="en-US" sz="1600"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3B65E8ED-4298-E9B3-EEE1-EA28742D53EC}"/>
              </a:ext>
            </a:extLst>
          </p:cNvPr>
          <p:cNvSpPr txBox="1"/>
          <p:nvPr/>
        </p:nvSpPr>
        <p:spPr>
          <a:xfrm>
            <a:off x="5720255" y="1419347"/>
            <a:ext cx="4075783" cy="461665"/>
          </a:xfrm>
          <a:prstGeom prst="rect">
            <a:avLst/>
          </a:prstGeom>
          <a:noFill/>
        </p:spPr>
        <p:txBody>
          <a:bodyPr wrap="square" anchor="ctr" anchorCtr="0">
            <a:spAutoFit/>
          </a:bodyPr>
          <a:lstStyle/>
          <a:p>
            <a:pPr algn="l"/>
            <a:r>
              <a:rPr lang="ja-JP" altLang="en-US" sz="1200" b="0" i="0" u="none" strike="noStrike" baseline="0" dirty="0">
                <a:latin typeface="BIZ UDゴシック" panose="020B0400000000000000" pitchFamily="49" charset="-128"/>
                <a:ea typeface="BIZ UDゴシック" panose="020B0400000000000000" pitchFamily="49" charset="-128"/>
              </a:rPr>
              <a:t>　効率的な維持管理による規制時間の短縮や</a:t>
            </a:r>
            <a:r>
              <a:rPr lang="ja-JP" altLang="en-US" sz="1200" dirty="0">
                <a:latin typeface="BIZ UDゴシック" panose="020B0400000000000000" pitchFamily="49" charset="-128"/>
                <a:ea typeface="BIZ UDゴシック" panose="020B0400000000000000" pitchFamily="49" charset="-128"/>
              </a:rPr>
              <a:t>点検</a:t>
            </a:r>
            <a:r>
              <a:rPr lang="ja-JP" altLang="en-US" sz="1200" b="0" i="0" u="none" strike="noStrike" baseline="0" dirty="0">
                <a:latin typeface="BIZ UDゴシック" panose="020B0400000000000000" pitchFamily="49" charset="-128"/>
                <a:ea typeface="BIZ UDゴシック" panose="020B0400000000000000" pitchFamily="49" charset="-128"/>
              </a:rPr>
              <a:t>コスト</a:t>
            </a:r>
            <a:endParaRPr lang="en-US" altLang="ja-JP" sz="1200" b="0" i="0" u="none" strike="noStrike" baseline="0" dirty="0">
              <a:latin typeface="BIZ UDゴシック" panose="020B0400000000000000" pitchFamily="49" charset="-128"/>
              <a:ea typeface="BIZ UDゴシック" panose="020B0400000000000000" pitchFamily="49" charset="-128"/>
            </a:endParaRPr>
          </a:p>
          <a:p>
            <a:pPr algn="l"/>
            <a:r>
              <a:rPr lang="ja-JP" altLang="en-US" sz="1200" dirty="0">
                <a:latin typeface="BIZ UDゴシック" panose="020B0400000000000000" pitchFamily="49" charset="-128"/>
                <a:ea typeface="BIZ UDゴシック" panose="020B0400000000000000" pitchFamily="49" charset="-128"/>
              </a:rPr>
              <a:t>縮減など</a:t>
            </a:r>
            <a:r>
              <a:rPr lang="ja-JP" altLang="en-US" sz="1200" b="0" i="0" u="none" strike="noStrike" baseline="0" dirty="0">
                <a:latin typeface="BIZ UDゴシック" panose="020B0400000000000000" pitchFamily="49" charset="-128"/>
                <a:ea typeface="BIZ UDゴシック" panose="020B0400000000000000" pitchFamily="49" charset="-128"/>
              </a:rPr>
              <a:t>を引き続き検討を行います。</a:t>
            </a:r>
            <a:endParaRPr lang="ja-JP" altLang="en-US" sz="1600"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79A9F977-830C-4E55-4B28-0A62EA4427AE}"/>
              </a:ext>
            </a:extLst>
          </p:cNvPr>
          <p:cNvSpPr txBox="1"/>
          <p:nvPr/>
        </p:nvSpPr>
        <p:spPr>
          <a:xfrm>
            <a:off x="119110" y="6266303"/>
            <a:ext cx="9604255" cy="461665"/>
          </a:xfrm>
          <a:prstGeom prst="rect">
            <a:avLst/>
          </a:prstGeom>
          <a:noFill/>
        </p:spPr>
        <p:txBody>
          <a:bodyPr wrap="square">
            <a:spAutoFit/>
          </a:bodyPr>
          <a:lstStyle/>
          <a:p>
            <a:pPr>
              <a:buNone/>
            </a:pPr>
            <a:r>
              <a:rPr lang="ja-JP" altLang="en-US" sz="1200" dirty="0">
                <a:latin typeface="BIZ UDゴシック" panose="020B0400000000000000" pitchFamily="49" charset="-128"/>
                <a:ea typeface="BIZ UDゴシック" panose="020B0400000000000000" pitchFamily="49" charset="-128"/>
              </a:rPr>
              <a:t>　鳥飼仁和寺大橋有料道路の料金徴収期間満了後は管理路線が１路線となることを受け、組織体制の再構築及び職員数の適正化を進めるとともに、本社機能の在り方についても検討を行います。</a:t>
            </a:r>
            <a:endParaRPr lang="ja-JP" altLang="en-US" sz="1600"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5A494BE2-868A-1A41-DEA3-6430D8777E95}"/>
              </a:ext>
            </a:extLst>
          </p:cNvPr>
          <p:cNvSpPr txBox="1"/>
          <p:nvPr/>
        </p:nvSpPr>
        <p:spPr>
          <a:xfrm>
            <a:off x="387542" y="726067"/>
            <a:ext cx="6498585" cy="276999"/>
          </a:xfrm>
          <a:prstGeom prst="rect">
            <a:avLst/>
          </a:prstGeom>
          <a:no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　維持管理方法や管理水準の見直しなどを通じて、維持管理費の抑制を図ります。</a:t>
            </a:r>
            <a:endParaRPr lang="en-US" altLang="ja-JP" sz="1200" dirty="0">
              <a:latin typeface="BIZ UDゴシック" panose="020B0400000000000000" pitchFamily="49" charset="-128"/>
              <a:ea typeface="BIZ UDゴシック" panose="020B0400000000000000" pitchFamily="49" charset="-128"/>
            </a:endParaRPr>
          </a:p>
        </p:txBody>
      </p:sp>
      <p:pic>
        <p:nvPicPr>
          <p:cNvPr id="14" name="図 13">
            <a:extLst>
              <a:ext uri="{FF2B5EF4-FFF2-40B4-BE49-F238E27FC236}">
                <a16:creationId xmlns:a16="http://schemas.microsoft.com/office/drawing/2014/main" id="{A3E2BF90-EE18-FE44-D31B-D1F7E50E2F88}"/>
              </a:ext>
            </a:extLst>
          </p:cNvPr>
          <p:cNvPicPr>
            <a:picLocks noChangeAspect="1"/>
          </p:cNvPicPr>
          <p:nvPr/>
        </p:nvPicPr>
        <p:blipFill>
          <a:blip r:embed="rId2" cstate="screen">
            <a:extLst>
              <a:ext uri="{28A0092B-C50C-407E-A947-70E740481C1C}">
                <a14:useLocalDpi xmlns:a14="http://schemas.microsoft.com/office/drawing/2010/main"/>
              </a:ext>
            </a:extLst>
          </a:blip>
          <a:srcRect b="-416"/>
          <a:stretch>
            <a:fillRect/>
          </a:stretch>
        </p:blipFill>
        <p:spPr>
          <a:xfrm>
            <a:off x="5958410" y="1893263"/>
            <a:ext cx="1678066" cy="1134208"/>
          </a:xfrm>
          <a:prstGeom prst="rect">
            <a:avLst/>
          </a:prstGeom>
        </p:spPr>
      </p:pic>
      <p:sp>
        <p:nvSpPr>
          <p:cNvPr id="17" name="タイトル 4">
            <a:extLst>
              <a:ext uri="{FF2B5EF4-FFF2-40B4-BE49-F238E27FC236}">
                <a16:creationId xmlns:a16="http://schemas.microsoft.com/office/drawing/2014/main" id="{686A3277-36C8-2368-134F-6EFC8B197740}"/>
              </a:ext>
            </a:extLst>
          </p:cNvPr>
          <p:cNvSpPr txBox="1">
            <a:spLocks/>
          </p:cNvSpPr>
          <p:nvPr/>
        </p:nvSpPr>
        <p:spPr>
          <a:xfrm>
            <a:off x="5720255" y="2939456"/>
            <a:ext cx="2210104"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ドローンによる構造物点検</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2" name="正方形/長方形 21">
            <a:extLst>
              <a:ext uri="{FF2B5EF4-FFF2-40B4-BE49-F238E27FC236}">
                <a16:creationId xmlns:a16="http://schemas.microsoft.com/office/drawing/2014/main" id="{192317A1-7FB4-F2BE-CD19-E7D090754003}"/>
              </a:ext>
            </a:extLst>
          </p:cNvPr>
          <p:cNvSpPr/>
          <p:nvPr/>
        </p:nvSpPr>
        <p:spPr>
          <a:xfrm>
            <a:off x="1220535" y="5326978"/>
            <a:ext cx="4327428" cy="146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lvl="0" algn="ctr">
              <a:defRPr/>
            </a:pPr>
            <a:r>
              <a:rPr kumimoji="0" lang="en-US" altLang="ja-JP" sz="8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8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出典</a:t>
            </a:r>
            <a:r>
              <a:rPr kumimoji="0" lang="en-US" altLang="ja-JP" sz="8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8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国土交通省</a:t>
            </a:r>
            <a:r>
              <a:rPr kumimoji="0" lang="en-US" altLang="ja-JP" sz="8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800" b="1" dirty="0">
                <a:solidFill>
                  <a:schemeClr val="tx1"/>
                </a:solidFill>
                <a:latin typeface="BIZ UDゴシック" panose="020B0400000000000000" pitchFamily="49" charset="-128"/>
                <a:ea typeface="BIZ UDゴシック" panose="020B0400000000000000" pitchFamily="49" charset="-128"/>
              </a:rPr>
              <a:t>予防保全によるメンテナンスへの転換について</a:t>
            </a:r>
            <a:r>
              <a:rPr lang="en-US" altLang="ja-JP" sz="800" b="1" dirty="0">
                <a:solidFill>
                  <a:schemeClr val="tx1"/>
                </a:solidFill>
                <a:latin typeface="BIZ UDゴシック" panose="020B0400000000000000" pitchFamily="49" charset="-128"/>
                <a:ea typeface="BIZ UDゴシック" panose="020B0400000000000000" pitchFamily="49" charset="-128"/>
              </a:rPr>
              <a:t>』</a:t>
            </a:r>
            <a:r>
              <a:rPr lang="ja-JP" altLang="en-US" sz="800" b="1" dirty="0">
                <a:solidFill>
                  <a:schemeClr val="tx1"/>
                </a:solidFill>
                <a:latin typeface="BIZ UDゴシック" panose="020B0400000000000000" pitchFamily="49" charset="-128"/>
                <a:ea typeface="BIZ UDゴシック" panose="020B0400000000000000" pitchFamily="49" charset="-128"/>
              </a:rPr>
              <a:t>（</a:t>
            </a:r>
            <a:r>
              <a:rPr lang="en-US" altLang="ja-JP" sz="800" b="1" dirty="0">
                <a:solidFill>
                  <a:schemeClr val="tx1"/>
                </a:solidFill>
                <a:latin typeface="BIZ UDゴシック" panose="020B0400000000000000" pitchFamily="49" charset="-128"/>
                <a:ea typeface="BIZ UDゴシック" panose="020B0400000000000000" pitchFamily="49" charset="-128"/>
              </a:rPr>
              <a:t>2020</a:t>
            </a:r>
            <a:r>
              <a:rPr lang="ja-JP" altLang="en-US" sz="800" b="1" dirty="0">
                <a:solidFill>
                  <a:schemeClr val="tx1"/>
                </a:solidFill>
                <a:latin typeface="BIZ UDゴシック" panose="020B0400000000000000" pitchFamily="49" charset="-128"/>
                <a:ea typeface="BIZ UDゴシック" panose="020B0400000000000000" pitchFamily="49" charset="-128"/>
              </a:rPr>
              <a:t>年</a:t>
            </a:r>
            <a:r>
              <a:rPr lang="en-US" altLang="ja-JP" sz="800" b="1" dirty="0">
                <a:solidFill>
                  <a:schemeClr val="tx1"/>
                </a:solidFill>
                <a:latin typeface="BIZ UDゴシック" panose="020B0400000000000000" pitchFamily="49" charset="-128"/>
                <a:ea typeface="BIZ UDゴシック" panose="020B0400000000000000" pitchFamily="49" charset="-128"/>
              </a:rPr>
              <a:t>12</a:t>
            </a:r>
            <a:r>
              <a:rPr lang="ja-JP" altLang="en-US" sz="800" b="1" dirty="0">
                <a:solidFill>
                  <a:schemeClr val="tx1"/>
                </a:solidFill>
                <a:latin typeface="BIZ UDゴシック" panose="020B0400000000000000" pitchFamily="49" charset="-128"/>
                <a:ea typeface="BIZ UDゴシック" panose="020B0400000000000000" pitchFamily="49" charset="-128"/>
              </a:rPr>
              <a:t>月</a:t>
            </a:r>
            <a:r>
              <a:rPr lang="en-US" altLang="ja-JP" sz="800" b="1" dirty="0">
                <a:solidFill>
                  <a:schemeClr val="tx1"/>
                </a:solidFill>
                <a:latin typeface="BIZ UDゴシック" panose="020B0400000000000000" pitchFamily="49" charset="-128"/>
                <a:ea typeface="BIZ UDゴシック" panose="020B0400000000000000" pitchFamily="49" charset="-128"/>
              </a:rPr>
              <a:t>3</a:t>
            </a:r>
            <a:r>
              <a:rPr lang="ja-JP" altLang="en-US" sz="800" b="1" dirty="0">
                <a:solidFill>
                  <a:schemeClr val="tx1"/>
                </a:solidFill>
                <a:latin typeface="BIZ UDゴシック" panose="020B0400000000000000" pitchFamily="49" charset="-128"/>
                <a:ea typeface="BIZ UDゴシック" panose="020B0400000000000000" pitchFamily="49" charset="-128"/>
              </a:rPr>
              <a:t>日）</a:t>
            </a:r>
            <a:endParaRPr kumimoji="0" lang="en-US" altLang="ja-JP" sz="800" b="1" i="0" u="none" strike="noStrike" kern="1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24" name="図 23">
            <a:extLst>
              <a:ext uri="{FF2B5EF4-FFF2-40B4-BE49-F238E27FC236}">
                <a16:creationId xmlns:a16="http://schemas.microsoft.com/office/drawing/2014/main" id="{009052E5-B4DE-38A5-44E1-02F69F2546E5}"/>
              </a:ext>
            </a:extLst>
          </p:cNvPr>
          <p:cNvPicPr>
            <a:picLocks noChangeAspect="1"/>
          </p:cNvPicPr>
          <p:nvPr/>
        </p:nvPicPr>
        <p:blipFill>
          <a:blip r:embed="rId3"/>
          <a:srcRect l="9974" t="17166" r="15582" b="21358"/>
          <a:stretch>
            <a:fillRect/>
          </a:stretch>
        </p:blipFill>
        <p:spPr>
          <a:xfrm>
            <a:off x="119110" y="2012870"/>
            <a:ext cx="5400270" cy="3003086"/>
          </a:xfrm>
          <a:prstGeom prst="rect">
            <a:avLst/>
          </a:prstGeom>
          <a:noFill/>
        </p:spPr>
      </p:pic>
      <p:sp>
        <p:nvSpPr>
          <p:cNvPr id="11" name="タイトル 4">
            <a:extLst>
              <a:ext uri="{FF2B5EF4-FFF2-40B4-BE49-F238E27FC236}">
                <a16:creationId xmlns:a16="http://schemas.microsoft.com/office/drawing/2014/main" id="{5757F758-9895-DF6A-E5DC-D7955472C036}"/>
              </a:ext>
            </a:extLst>
          </p:cNvPr>
          <p:cNvSpPr txBox="1">
            <a:spLocks/>
          </p:cNvSpPr>
          <p:nvPr/>
        </p:nvSpPr>
        <p:spPr>
          <a:xfrm>
            <a:off x="27542" y="5968446"/>
            <a:ext cx="1278783"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139700" indent="-139700" algn="l">
              <a:tabLst>
                <a:tab pos="2839720" algn="ctr"/>
              </a:tabLst>
            </a:pPr>
            <a:r>
              <a:rPr lang="ja-JP" altLang="en-US" sz="1400" b="1" kern="100" dirty="0">
                <a:latin typeface="BIZ UDゴシック" panose="020B0400000000000000" pitchFamily="49" charset="-128"/>
                <a:ea typeface="BIZ UDゴシック" panose="020B0400000000000000" pitchFamily="49" charset="-128"/>
                <a:cs typeface="Times New Roman" panose="02020603050405020304" pitchFamily="18" charset="0"/>
              </a:rPr>
              <a:t>●職員定数</a:t>
            </a:r>
            <a:endParaRPr lang="ja-JP" altLang="ja-JP" sz="14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2" name="タイトル 4">
            <a:extLst>
              <a:ext uri="{FF2B5EF4-FFF2-40B4-BE49-F238E27FC236}">
                <a16:creationId xmlns:a16="http://schemas.microsoft.com/office/drawing/2014/main" id="{E96728C1-EA17-2DCE-E9E3-F551769ABA4A}"/>
              </a:ext>
            </a:extLst>
          </p:cNvPr>
          <p:cNvSpPr txBox="1">
            <a:spLocks/>
          </p:cNvSpPr>
          <p:nvPr/>
        </p:nvSpPr>
        <p:spPr>
          <a:xfrm>
            <a:off x="29346" y="1131204"/>
            <a:ext cx="1891626"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139700" indent="-139700" algn="l">
              <a:tabLst>
                <a:tab pos="2839720" algn="ctr"/>
              </a:tabLst>
            </a:pPr>
            <a:r>
              <a:rPr lang="ja-JP" altLang="en-US" sz="1400" b="1" kern="100" dirty="0">
                <a:latin typeface="BIZ UDゴシック" panose="020B0400000000000000" pitchFamily="49" charset="-128"/>
                <a:ea typeface="BIZ UDゴシック" panose="020B0400000000000000" pitchFamily="49" charset="-128"/>
                <a:cs typeface="Times New Roman" panose="02020603050405020304" pitchFamily="18" charset="0"/>
              </a:rPr>
              <a:t>●予防保全対策</a:t>
            </a:r>
            <a:endParaRPr lang="ja-JP" altLang="ja-JP" sz="14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5" name="タイトル 4">
            <a:extLst>
              <a:ext uri="{FF2B5EF4-FFF2-40B4-BE49-F238E27FC236}">
                <a16:creationId xmlns:a16="http://schemas.microsoft.com/office/drawing/2014/main" id="{430CF0BA-9400-A708-8422-493FF943FD09}"/>
              </a:ext>
            </a:extLst>
          </p:cNvPr>
          <p:cNvSpPr txBox="1">
            <a:spLocks/>
          </p:cNvSpPr>
          <p:nvPr/>
        </p:nvSpPr>
        <p:spPr>
          <a:xfrm>
            <a:off x="5637184" y="1142278"/>
            <a:ext cx="1729881"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139700" indent="-139700" algn="l">
              <a:tabLst>
                <a:tab pos="2839720" algn="ctr"/>
              </a:tabLst>
            </a:pPr>
            <a:r>
              <a:rPr lang="ja-JP" altLang="en-US" sz="1400" b="1" kern="100" dirty="0">
                <a:latin typeface="BIZ UDゴシック" panose="020B0400000000000000" pitchFamily="49" charset="-128"/>
                <a:ea typeface="BIZ UDゴシック" panose="020B0400000000000000" pitchFamily="49" charset="-128"/>
                <a:cs typeface="Times New Roman" panose="02020603050405020304" pitchFamily="18" charset="0"/>
              </a:rPr>
              <a:t>●ＤＸの推進</a:t>
            </a:r>
            <a:endParaRPr lang="ja-JP" altLang="ja-JP" sz="14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23" name="図 22">
            <a:extLst>
              <a:ext uri="{FF2B5EF4-FFF2-40B4-BE49-F238E27FC236}">
                <a16:creationId xmlns:a16="http://schemas.microsoft.com/office/drawing/2014/main" id="{66AE8A01-7007-5ECF-F535-72CB7DAB791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068885" y="1889366"/>
            <a:ext cx="1654480" cy="1132081"/>
          </a:xfrm>
          <a:prstGeom prst="rect">
            <a:avLst/>
          </a:prstGeom>
        </p:spPr>
      </p:pic>
      <p:sp>
        <p:nvSpPr>
          <p:cNvPr id="27" name="タイトル 4">
            <a:extLst>
              <a:ext uri="{FF2B5EF4-FFF2-40B4-BE49-F238E27FC236}">
                <a16:creationId xmlns:a16="http://schemas.microsoft.com/office/drawing/2014/main" id="{15E42FA0-BC60-5AE8-283E-8665EA3155CD}"/>
              </a:ext>
            </a:extLst>
          </p:cNvPr>
          <p:cNvSpPr txBox="1">
            <a:spLocks/>
          </p:cNvSpPr>
          <p:nvPr/>
        </p:nvSpPr>
        <p:spPr>
          <a:xfrm>
            <a:off x="7837351" y="2928216"/>
            <a:ext cx="2117548"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走行型トンネル点検車</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cxnSp>
        <p:nvCxnSpPr>
          <p:cNvPr id="25" name="直線コネクタ 24">
            <a:extLst>
              <a:ext uri="{FF2B5EF4-FFF2-40B4-BE49-F238E27FC236}">
                <a16:creationId xmlns:a16="http://schemas.microsoft.com/office/drawing/2014/main" id="{0500FF8C-0ABD-01AD-0518-BC6B6B95EBE0}"/>
              </a:ext>
            </a:extLst>
          </p:cNvPr>
          <p:cNvCxnSpPr>
            <a:cxnSpLocks/>
          </p:cNvCxnSpPr>
          <p:nvPr/>
        </p:nvCxnSpPr>
        <p:spPr>
          <a:xfrm flipH="1">
            <a:off x="-23156" y="5976800"/>
            <a:ext cx="990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4F66021-81EB-A72B-3B40-EB72E52EC665}"/>
              </a:ext>
            </a:extLst>
          </p:cNvPr>
          <p:cNvCxnSpPr>
            <a:cxnSpLocks/>
          </p:cNvCxnSpPr>
          <p:nvPr/>
        </p:nvCxnSpPr>
        <p:spPr>
          <a:xfrm>
            <a:off x="5642319" y="1147185"/>
            <a:ext cx="0" cy="4829615"/>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図 15" descr="ゲームの画面&#10;&#10;AI 生成コンテンツは誤りを含む可能性があります。">
            <a:extLst>
              <a:ext uri="{FF2B5EF4-FFF2-40B4-BE49-F238E27FC236}">
                <a16:creationId xmlns:a16="http://schemas.microsoft.com/office/drawing/2014/main" id="{2085B14B-DC9A-3982-7EEF-EB1D5EF91922}"/>
              </a:ext>
            </a:extLst>
          </p:cNvPr>
          <p:cNvPicPr>
            <a:picLocks noChangeAspect="1"/>
          </p:cNvPicPr>
          <p:nvPr/>
        </p:nvPicPr>
        <p:blipFill>
          <a:blip r:embed="rId5">
            <a:extLst>
              <a:ext uri="{28A0092B-C50C-407E-A947-70E740481C1C}">
                <a14:useLocalDpi xmlns:a14="http://schemas.microsoft.com/office/drawing/2010/main" val="0"/>
              </a:ext>
            </a:extLst>
          </a:blip>
          <a:srcRect t="21121" b="25417"/>
          <a:stretch>
            <a:fillRect/>
          </a:stretch>
        </p:blipFill>
        <p:spPr>
          <a:xfrm>
            <a:off x="6950921" y="1899412"/>
            <a:ext cx="672705" cy="359641"/>
          </a:xfrm>
          <a:prstGeom prst="rect">
            <a:avLst/>
          </a:prstGeom>
          <a:solidFill>
            <a:schemeClr val="bg1"/>
          </a:solidFill>
          <a:ln>
            <a:solidFill>
              <a:schemeClr val="tx1"/>
            </a:solidFill>
          </a:ln>
        </p:spPr>
      </p:pic>
      <p:sp>
        <p:nvSpPr>
          <p:cNvPr id="41" name="正方形/長方形 40">
            <a:extLst>
              <a:ext uri="{FF2B5EF4-FFF2-40B4-BE49-F238E27FC236}">
                <a16:creationId xmlns:a16="http://schemas.microsoft.com/office/drawing/2014/main" id="{6A410D79-ABE8-E00A-B957-358E61F3B42C}"/>
              </a:ext>
            </a:extLst>
          </p:cNvPr>
          <p:cNvSpPr/>
          <p:nvPr/>
        </p:nvSpPr>
        <p:spPr>
          <a:xfrm>
            <a:off x="9523986" y="5267741"/>
            <a:ext cx="48351" cy="146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C1EBAC35-C9D0-772B-5BEF-3CDDB17A857D}"/>
              </a:ext>
            </a:extLst>
          </p:cNvPr>
          <p:cNvSpPr txBox="1"/>
          <p:nvPr/>
        </p:nvSpPr>
        <p:spPr>
          <a:xfrm>
            <a:off x="971251" y="4953009"/>
            <a:ext cx="3676661" cy="276999"/>
          </a:xfrm>
          <a:prstGeom prst="rect">
            <a:avLst/>
          </a:prstGeom>
          <a:no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事後保全と予防保全のメンテナンスサイクル</a:t>
            </a:r>
          </a:p>
        </p:txBody>
      </p:sp>
      <p:sp>
        <p:nvSpPr>
          <p:cNvPr id="19" name="テキスト ボックス 18">
            <a:extLst>
              <a:ext uri="{FF2B5EF4-FFF2-40B4-BE49-F238E27FC236}">
                <a16:creationId xmlns:a16="http://schemas.microsoft.com/office/drawing/2014/main" id="{504D22BC-65C7-E939-3C27-421972DF6F97}"/>
              </a:ext>
            </a:extLst>
          </p:cNvPr>
          <p:cNvSpPr txBox="1"/>
          <p:nvPr/>
        </p:nvSpPr>
        <p:spPr>
          <a:xfrm>
            <a:off x="27542" y="300553"/>
            <a:ext cx="360000" cy="846632"/>
          </a:xfrm>
          <a:prstGeom prst="rect">
            <a:avLst/>
          </a:prstGeom>
          <a:solidFill>
            <a:srgbClr val="FF9900"/>
          </a:solidFill>
        </p:spPr>
        <p:txBody>
          <a:bodyPr vert="eaVert" wrap="square" rtlCol="0" anchor="ctr" anchorCtr="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行動計画</a:t>
            </a:r>
          </a:p>
        </p:txBody>
      </p:sp>
      <p:sp>
        <p:nvSpPr>
          <p:cNvPr id="28" name="コンテンツ プレースホルダー 5">
            <a:extLst>
              <a:ext uri="{FF2B5EF4-FFF2-40B4-BE49-F238E27FC236}">
                <a16:creationId xmlns:a16="http://schemas.microsoft.com/office/drawing/2014/main" id="{DE9D1898-4A90-B775-ABCA-13FFE34F103C}"/>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29" name="図 28">
            <a:extLst>
              <a:ext uri="{FF2B5EF4-FFF2-40B4-BE49-F238E27FC236}">
                <a16:creationId xmlns:a16="http://schemas.microsoft.com/office/drawing/2014/main" id="{7B542446-0F65-979C-7255-33D4DCCF5EBC}"/>
              </a:ext>
            </a:extLst>
          </p:cNvPr>
          <p:cNvPicPr>
            <a:picLocks noChangeAspect="1"/>
          </p:cNvPicPr>
          <p:nvPr/>
        </p:nvPicPr>
        <p:blipFill rotWithShape="1">
          <a:blip r:embed="rId6"/>
          <a:srcRect l="44911" r="46459" b="5294"/>
          <a:stretch>
            <a:fillRect/>
          </a:stretch>
        </p:blipFill>
        <p:spPr>
          <a:xfrm>
            <a:off x="8586478" y="10682"/>
            <a:ext cx="244257" cy="225784"/>
          </a:xfrm>
          <a:prstGeom prst="rect">
            <a:avLst/>
          </a:prstGeom>
        </p:spPr>
      </p:pic>
      <p:sp>
        <p:nvSpPr>
          <p:cNvPr id="31" name="テキスト ボックス 30">
            <a:extLst>
              <a:ext uri="{FF2B5EF4-FFF2-40B4-BE49-F238E27FC236}">
                <a16:creationId xmlns:a16="http://schemas.microsoft.com/office/drawing/2014/main" id="{C900B082-AE07-E262-6540-FC058EAF0ABC}"/>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pic>
        <p:nvPicPr>
          <p:cNvPr id="10" name="図 9">
            <a:extLst>
              <a:ext uri="{FF2B5EF4-FFF2-40B4-BE49-F238E27FC236}">
                <a16:creationId xmlns:a16="http://schemas.microsoft.com/office/drawing/2014/main" id="{0F60AB9B-5211-9EB0-6DF2-9620CC4F3810}"/>
              </a:ext>
            </a:extLst>
          </p:cNvPr>
          <p:cNvPicPr>
            <a:picLocks noChangeAspect="1"/>
          </p:cNvPicPr>
          <p:nvPr/>
        </p:nvPicPr>
        <p:blipFill>
          <a:blip r:embed="rId7"/>
          <a:srcRect l="2111" t="1712" r="1770" b="3056"/>
          <a:stretch>
            <a:fillRect/>
          </a:stretch>
        </p:blipFill>
        <p:spPr>
          <a:xfrm>
            <a:off x="5736676" y="3362560"/>
            <a:ext cx="4164419" cy="2099440"/>
          </a:xfrm>
          <a:prstGeom prst="rect">
            <a:avLst/>
          </a:prstGeom>
        </p:spPr>
      </p:pic>
      <p:sp>
        <p:nvSpPr>
          <p:cNvPr id="20" name="正方形/長方形 19">
            <a:extLst>
              <a:ext uri="{FF2B5EF4-FFF2-40B4-BE49-F238E27FC236}">
                <a16:creationId xmlns:a16="http://schemas.microsoft.com/office/drawing/2014/main" id="{02A55A58-546F-CFBB-9F6A-8298516C6984}"/>
              </a:ext>
            </a:extLst>
          </p:cNvPr>
          <p:cNvSpPr/>
          <p:nvPr/>
        </p:nvSpPr>
        <p:spPr>
          <a:xfrm>
            <a:off x="5810540" y="5659526"/>
            <a:ext cx="4052794" cy="325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lvl="0" algn="r">
              <a:defRPr/>
            </a:pPr>
            <a:r>
              <a:rPr kumimoji="0" lang="en-US" altLang="ja-JP" sz="8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8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出典</a:t>
            </a:r>
            <a:r>
              <a:rPr kumimoji="0" lang="en-US" altLang="ja-JP" sz="8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800" b="1"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国土交通省</a:t>
            </a:r>
            <a:r>
              <a:rPr lang="en-US" altLang="ja-JP" sz="800" b="1"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800" b="1" dirty="0">
                <a:solidFill>
                  <a:schemeClr val="tx1"/>
                </a:solidFill>
                <a:latin typeface="BIZ UDゴシック" panose="020B0400000000000000" pitchFamily="49" charset="-128"/>
                <a:ea typeface="BIZ UDゴシック" panose="020B0400000000000000" pitchFamily="49" charset="-128"/>
              </a:rPr>
              <a:t>遠隔臨場による工事検査に関する実施要領</a:t>
            </a:r>
            <a:r>
              <a:rPr lang="en-US" altLang="ja-JP" sz="800" b="1" dirty="0">
                <a:solidFill>
                  <a:schemeClr val="tx1"/>
                </a:solidFill>
                <a:latin typeface="BIZ UDゴシック" panose="020B0400000000000000" pitchFamily="49" charset="-128"/>
                <a:ea typeface="BIZ UDゴシック" panose="020B0400000000000000" pitchFamily="49" charset="-128"/>
              </a:rPr>
              <a:t>(</a:t>
            </a:r>
            <a:r>
              <a:rPr lang="ja-JP" altLang="en-US" sz="800" b="1" dirty="0">
                <a:solidFill>
                  <a:schemeClr val="tx1"/>
                </a:solidFill>
                <a:latin typeface="BIZ UDゴシック" panose="020B0400000000000000" pitchFamily="49" charset="-128"/>
                <a:ea typeface="BIZ UDゴシック" panose="020B0400000000000000" pitchFamily="49" charset="-128"/>
              </a:rPr>
              <a:t>案</a:t>
            </a:r>
            <a:r>
              <a:rPr lang="en-US" altLang="ja-JP" sz="800" b="1" dirty="0">
                <a:solidFill>
                  <a:schemeClr val="tx1"/>
                </a:solidFill>
                <a:latin typeface="BIZ UDゴシック" panose="020B0400000000000000" pitchFamily="49" charset="-128"/>
                <a:ea typeface="BIZ UDゴシック" panose="020B0400000000000000" pitchFamily="49" charset="-128"/>
              </a:rPr>
              <a:t>)』</a:t>
            </a:r>
            <a:r>
              <a:rPr lang="ja-JP" altLang="en-US" sz="800" b="1" dirty="0">
                <a:solidFill>
                  <a:schemeClr val="tx1"/>
                </a:solidFill>
                <a:latin typeface="BIZ UDゴシック" panose="020B0400000000000000" pitchFamily="49" charset="-128"/>
                <a:ea typeface="BIZ UDゴシック" panose="020B0400000000000000" pitchFamily="49" charset="-128"/>
              </a:rPr>
              <a:t>（</a:t>
            </a:r>
            <a:r>
              <a:rPr lang="en-US" altLang="ja-JP" sz="800" b="1" dirty="0">
                <a:solidFill>
                  <a:schemeClr val="tx1"/>
                </a:solidFill>
                <a:latin typeface="BIZ UDゴシック" panose="020B0400000000000000" pitchFamily="49" charset="-128"/>
                <a:ea typeface="BIZ UDゴシック" panose="020B0400000000000000" pitchFamily="49" charset="-128"/>
              </a:rPr>
              <a:t>2024</a:t>
            </a:r>
            <a:r>
              <a:rPr lang="ja-JP" altLang="en-US" sz="800" b="1" dirty="0">
                <a:solidFill>
                  <a:schemeClr val="tx1"/>
                </a:solidFill>
                <a:latin typeface="BIZ UDゴシック" panose="020B0400000000000000" pitchFamily="49" charset="-128"/>
                <a:ea typeface="BIZ UDゴシック" panose="020B0400000000000000" pitchFamily="49" charset="-128"/>
              </a:rPr>
              <a:t>年</a:t>
            </a:r>
            <a:r>
              <a:rPr lang="en-US" altLang="ja-JP" sz="800" b="1" dirty="0">
                <a:solidFill>
                  <a:schemeClr val="tx1"/>
                </a:solidFill>
                <a:latin typeface="BIZ UDゴシック" panose="020B0400000000000000" pitchFamily="49" charset="-128"/>
                <a:ea typeface="BIZ UDゴシック" panose="020B0400000000000000" pitchFamily="49" charset="-128"/>
              </a:rPr>
              <a:t>3</a:t>
            </a:r>
            <a:r>
              <a:rPr lang="ja-JP" altLang="en-US" sz="800" b="1" dirty="0">
                <a:solidFill>
                  <a:schemeClr val="tx1"/>
                </a:solidFill>
                <a:latin typeface="BIZ UDゴシック" panose="020B0400000000000000" pitchFamily="49" charset="-128"/>
                <a:ea typeface="BIZ UDゴシック" panose="020B0400000000000000" pitchFamily="49" charset="-128"/>
              </a:rPr>
              <a:t>月）</a:t>
            </a:r>
            <a:endParaRPr kumimoji="0" lang="en-US" altLang="ja-JP" sz="800" b="1" i="0" u="none" strike="noStrike" kern="1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2" name="テキスト ボックス 31">
            <a:extLst>
              <a:ext uri="{FF2B5EF4-FFF2-40B4-BE49-F238E27FC236}">
                <a16:creationId xmlns:a16="http://schemas.microsoft.com/office/drawing/2014/main" id="{BDD80E19-8AD6-4678-DA74-EEE0810900BC}"/>
              </a:ext>
            </a:extLst>
          </p:cNvPr>
          <p:cNvSpPr txBox="1"/>
          <p:nvPr/>
        </p:nvSpPr>
        <p:spPr>
          <a:xfrm>
            <a:off x="6076079" y="5456287"/>
            <a:ext cx="3395601" cy="276999"/>
          </a:xfrm>
          <a:prstGeom prst="rect">
            <a:avLst/>
          </a:prstGeom>
          <a:noFill/>
        </p:spPr>
        <p:txBody>
          <a:bodyPr wrap="square">
            <a:spAutoFit/>
          </a:bodyPr>
          <a:lstStyle/>
          <a:p>
            <a:pPr algn="ctr"/>
            <a:r>
              <a:rPr lang="ja-JP" altLang="en-US" sz="1200" dirty="0">
                <a:latin typeface="BIZ UDゴシック" panose="020B0400000000000000" pitchFamily="49" charset="-128"/>
                <a:ea typeface="BIZ UDゴシック" panose="020B0400000000000000" pitchFamily="49" charset="-128"/>
              </a:rPr>
              <a:t>遠隔臨場による工事検査に使用する機器構成</a:t>
            </a:r>
          </a:p>
        </p:txBody>
      </p:sp>
      <p:pic>
        <p:nvPicPr>
          <p:cNvPr id="26" name="図 25" descr="アイコン が含まれている画像&#10;&#10;自動的に生成された説明">
            <a:extLst>
              <a:ext uri="{FF2B5EF4-FFF2-40B4-BE49-F238E27FC236}">
                <a16:creationId xmlns:a16="http://schemas.microsoft.com/office/drawing/2014/main" id="{7063C80D-9041-D4C5-8999-A36879D183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9003" y="460598"/>
            <a:ext cx="540000" cy="540000"/>
          </a:xfrm>
          <a:prstGeom prst="rect">
            <a:avLst/>
          </a:prstGeom>
        </p:spPr>
      </p:pic>
      <p:pic>
        <p:nvPicPr>
          <p:cNvPr id="33" name="図 32" descr="ロゴ が含まれている画像&#10;&#10;AI 生成コンテンツは誤りを含む可能性があります。">
            <a:extLst>
              <a:ext uri="{FF2B5EF4-FFF2-40B4-BE49-F238E27FC236}">
                <a16:creationId xmlns:a16="http://schemas.microsoft.com/office/drawing/2014/main" id="{52725663-A785-BE41-81EC-7E7B3676A2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8730" y="460598"/>
            <a:ext cx="540000" cy="540000"/>
          </a:xfrm>
          <a:prstGeom prst="rect">
            <a:avLst/>
          </a:prstGeom>
        </p:spPr>
      </p:pic>
      <p:pic>
        <p:nvPicPr>
          <p:cNvPr id="34" name="図 33" descr="アイコン&#10;&#10;AI 生成コンテンツは誤りを含む可能性があります。">
            <a:extLst>
              <a:ext uri="{FF2B5EF4-FFF2-40B4-BE49-F238E27FC236}">
                <a16:creationId xmlns:a16="http://schemas.microsoft.com/office/drawing/2014/main" id="{60AC877D-F562-1AE3-9901-A75C04A1B2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39276" y="460598"/>
            <a:ext cx="540000" cy="540000"/>
          </a:xfrm>
          <a:prstGeom prst="rect">
            <a:avLst/>
          </a:prstGeom>
        </p:spPr>
      </p:pic>
      <p:pic>
        <p:nvPicPr>
          <p:cNvPr id="35" name="図 34" descr="アイコン が含まれている画像&#10;&#10;AI 生成コンテンツは誤りを含む可能性があります。">
            <a:extLst>
              <a:ext uri="{FF2B5EF4-FFF2-40B4-BE49-F238E27FC236}">
                <a16:creationId xmlns:a16="http://schemas.microsoft.com/office/drawing/2014/main" id="{1777BBA9-9961-2A43-740B-624CC310A2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48457" y="460598"/>
            <a:ext cx="540000" cy="540000"/>
          </a:xfrm>
          <a:prstGeom prst="rect">
            <a:avLst/>
          </a:prstGeom>
        </p:spPr>
      </p:pic>
    </p:spTree>
    <p:extLst>
      <p:ext uri="{BB962C8B-B14F-4D97-AF65-F5344CB8AC3E}">
        <p14:creationId xmlns:p14="http://schemas.microsoft.com/office/powerpoint/2010/main" val="44350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title" idx="4294967295"/>
          </p:nvPr>
        </p:nvSpPr>
        <p:spPr>
          <a:xfrm>
            <a:off x="0" y="0"/>
            <a:ext cx="1757680" cy="416772"/>
          </a:xfrm>
        </p:spPr>
        <p:txBody>
          <a:bodyPr anchor="ctr">
            <a:normAutofit fontScale="90000"/>
          </a:bodyPr>
          <a:lstStyle/>
          <a:p>
            <a:pPr eaLnBrk="1" hangingPunct="1"/>
            <a:r>
              <a:rPr lang="ja-JP" altLang="en-US" sz="2286" b="1" dirty="0">
                <a:latin typeface="ＭＳ Ｐゴシック" pitchFamily="50" charset="-128"/>
                <a:ea typeface="ＭＳ Ｐゴシック" pitchFamily="50" charset="-128"/>
              </a:rPr>
              <a:t>　</a:t>
            </a:r>
            <a:r>
              <a:rPr lang="ja-JP" altLang="en-US" sz="2400" b="1" dirty="0">
                <a:latin typeface="BIZ UDゴシック" panose="020B0400000000000000" pitchFamily="49" charset="-128"/>
                <a:ea typeface="BIZ UDゴシック" panose="020B0400000000000000" pitchFamily="49" charset="-128"/>
              </a:rPr>
              <a:t>目　　次</a:t>
            </a:r>
            <a:endParaRPr lang="ja-JP" altLang="en-US" sz="2286" b="1" dirty="0">
              <a:latin typeface="BIZ UDゴシック" panose="020B0400000000000000" pitchFamily="49" charset="-128"/>
              <a:ea typeface="BIZ UDゴシック" panose="020B0400000000000000" pitchFamily="49" charset="-128"/>
            </a:endParaRPr>
          </a:p>
        </p:txBody>
      </p:sp>
      <p:sp>
        <p:nvSpPr>
          <p:cNvPr id="6148" name="Text Box 46"/>
          <p:cNvSpPr txBox="1">
            <a:spLocks noChangeArrowheads="1"/>
          </p:cNvSpPr>
          <p:nvPr/>
        </p:nvSpPr>
        <p:spPr bwMode="auto">
          <a:xfrm>
            <a:off x="633034" y="567168"/>
            <a:ext cx="8639932" cy="6059816"/>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065" tIns="43532" rIns="87065" bIns="43532"/>
          <a:lstStyle>
            <a:lvl1pPr marL="177800" indent="-177800">
              <a:defRPr sz="1000">
                <a:solidFill>
                  <a:srgbClr val="000000"/>
                </a:solidFill>
                <a:latin typeface="Arial" charset="0"/>
                <a:ea typeface="ＭＳ Ｐゴシック" charset="-128"/>
              </a:defRPr>
            </a:lvl1pPr>
            <a:lvl2pPr marL="742950" indent="-285750">
              <a:defRPr sz="1000">
                <a:solidFill>
                  <a:srgbClr val="000000"/>
                </a:solidFill>
                <a:latin typeface="Arial" charset="0"/>
                <a:ea typeface="ＭＳ Ｐゴシック" charset="-128"/>
              </a:defRPr>
            </a:lvl2pPr>
            <a:lvl3pPr marL="1143000" indent="-228600">
              <a:defRPr sz="1000">
                <a:solidFill>
                  <a:srgbClr val="000000"/>
                </a:solidFill>
                <a:latin typeface="Arial" charset="0"/>
                <a:ea typeface="ＭＳ Ｐゴシック" charset="-128"/>
              </a:defRPr>
            </a:lvl3pPr>
            <a:lvl4pPr marL="1600200" indent="-228600">
              <a:defRPr sz="1000">
                <a:solidFill>
                  <a:srgbClr val="000000"/>
                </a:solidFill>
                <a:latin typeface="Arial" charset="0"/>
                <a:ea typeface="ＭＳ Ｐゴシック" charset="-128"/>
              </a:defRPr>
            </a:lvl4pPr>
            <a:lvl5pPr marL="2057400" indent="-228600">
              <a:defRPr sz="1000">
                <a:solidFill>
                  <a:srgbClr val="000000"/>
                </a:solidFill>
                <a:latin typeface="Arial" charset="0"/>
                <a:ea typeface="ＭＳ Ｐゴシック" charset="-128"/>
              </a:defRPr>
            </a:lvl5pPr>
            <a:lvl6pPr marL="2514600" indent="-228600" algn="ctr" eaLnBrk="0" fontAlgn="ctr" hangingPunct="0">
              <a:lnSpc>
                <a:spcPct val="115000"/>
              </a:lnSpc>
              <a:spcBef>
                <a:spcPct val="0"/>
              </a:spcBef>
              <a:spcAft>
                <a:spcPct val="0"/>
              </a:spcAft>
              <a:defRPr sz="1000">
                <a:solidFill>
                  <a:srgbClr val="000000"/>
                </a:solidFill>
                <a:latin typeface="Arial" charset="0"/>
                <a:ea typeface="ＭＳ Ｐゴシック" charset="-128"/>
              </a:defRPr>
            </a:lvl6pPr>
            <a:lvl7pPr marL="2971800" indent="-228600" algn="ctr" eaLnBrk="0" fontAlgn="ctr" hangingPunct="0">
              <a:lnSpc>
                <a:spcPct val="115000"/>
              </a:lnSpc>
              <a:spcBef>
                <a:spcPct val="0"/>
              </a:spcBef>
              <a:spcAft>
                <a:spcPct val="0"/>
              </a:spcAft>
              <a:defRPr sz="1000">
                <a:solidFill>
                  <a:srgbClr val="000000"/>
                </a:solidFill>
                <a:latin typeface="Arial" charset="0"/>
                <a:ea typeface="ＭＳ Ｐゴシック" charset="-128"/>
              </a:defRPr>
            </a:lvl7pPr>
            <a:lvl8pPr marL="3429000" indent="-228600" algn="ctr" eaLnBrk="0" fontAlgn="ctr" hangingPunct="0">
              <a:lnSpc>
                <a:spcPct val="115000"/>
              </a:lnSpc>
              <a:spcBef>
                <a:spcPct val="0"/>
              </a:spcBef>
              <a:spcAft>
                <a:spcPct val="0"/>
              </a:spcAft>
              <a:defRPr sz="1000">
                <a:solidFill>
                  <a:srgbClr val="000000"/>
                </a:solidFill>
                <a:latin typeface="Arial" charset="0"/>
                <a:ea typeface="ＭＳ Ｐゴシック" charset="-128"/>
              </a:defRPr>
            </a:lvl8pPr>
            <a:lvl9pPr marL="3886200" indent="-228600" algn="ctr" eaLnBrk="0" fontAlgn="ctr" hangingPunct="0">
              <a:lnSpc>
                <a:spcPct val="115000"/>
              </a:lnSpc>
              <a:spcBef>
                <a:spcPct val="0"/>
              </a:spcBef>
              <a:spcAft>
                <a:spcPct val="0"/>
              </a:spcAft>
              <a:defRPr sz="1000">
                <a:solidFill>
                  <a:srgbClr val="000000"/>
                </a:solidFill>
                <a:latin typeface="Arial" charset="0"/>
                <a:ea typeface="ＭＳ Ｐゴシック" charset="-128"/>
              </a:defRPr>
            </a:lvl9pPr>
          </a:lstStyle>
          <a:p>
            <a:pPr marL="0" indent="0">
              <a:lnSpc>
                <a:spcPts val="2200"/>
              </a:lnSpc>
              <a:defRPr/>
            </a:pPr>
            <a:r>
              <a:rPr lang="en-US" altLang="ja-JP" sz="1400" dirty="0">
                <a:solidFill>
                  <a:schemeClr val="tx1"/>
                </a:solidFill>
                <a:uFill>
                  <a:solidFill>
                    <a:srgbClr val="00CC00"/>
                  </a:solidFill>
                </a:uFill>
                <a:latin typeface="BIZ UDゴシック" panose="020B0400000000000000" pitchFamily="49" charset="-128"/>
                <a:ea typeface="BIZ UDゴシック" panose="020B0400000000000000" pitchFamily="49" charset="-128"/>
              </a:rPr>
              <a:t>Ⅰ</a:t>
            </a:r>
            <a:r>
              <a:rPr lang="ja-JP" altLang="en-US" sz="1400" dirty="0">
                <a:solidFill>
                  <a:schemeClr val="tx1"/>
                </a:solidFill>
                <a:uFill>
                  <a:solidFill>
                    <a:srgbClr val="00CC00"/>
                  </a:solidFill>
                </a:uFill>
                <a:latin typeface="BIZ UDゴシック" panose="020B0400000000000000" pitchFamily="49" charset="-128"/>
                <a:ea typeface="BIZ UDゴシック" panose="020B0400000000000000" pitchFamily="49" charset="-128"/>
              </a:rPr>
              <a:t>　はじめに</a:t>
            </a:r>
            <a:r>
              <a:rPr lang="ja-JP" altLang="en-US" sz="1400" dirty="0">
                <a:solidFill>
                  <a:schemeClr val="tx1"/>
                </a:solidFill>
                <a:latin typeface="BIZ UDゴシック" panose="020B0400000000000000" pitchFamily="49" charset="-128"/>
                <a:ea typeface="BIZ UDゴシック" panose="020B0400000000000000" pitchFamily="49" charset="-128"/>
              </a:rPr>
              <a:t>・・・・・・・・・・・・・・・・・・・・・・・・・・・・・・・・・・・・・・　１</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0" indent="0">
              <a:lnSpc>
                <a:spcPts val="2200"/>
              </a:lnSpc>
              <a:defRPr/>
            </a:pPr>
            <a:r>
              <a:rPr lang="en-US" altLang="ja-JP" sz="1400" dirty="0">
                <a:solidFill>
                  <a:schemeClr val="tx1"/>
                </a:solidFill>
                <a:latin typeface="BIZ UDゴシック" panose="020B0400000000000000" pitchFamily="49" charset="-128"/>
                <a:ea typeface="BIZ UDゴシック" panose="020B0400000000000000" pitchFamily="49" charset="-128"/>
              </a:rPr>
              <a:t>Ⅱ</a:t>
            </a:r>
            <a:r>
              <a:rPr lang="ja-JP" altLang="en-US" sz="1400" dirty="0">
                <a:solidFill>
                  <a:schemeClr val="tx1"/>
                </a:solidFill>
                <a:latin typeface="BIZ UDゴシック" panose="020B0400000000000000" pitchFamily="49" charset="-128"/>
                <a:ea typeface="BIZ UDゴシック" panose="020B0400000000000000" pitchFamily="49" charset="-128"/>
              </a:rPr>
              <a:t>　管理路線の概要・・・・・・・・・・・・・・・・・・・・・・・・・・・・・・・・・・・　２</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0" indent="0">
              <a:lnSpc>
                <a:spcPts val="2200"/>
              </a:lnSpc>
              <a:defRPr/>
            </a:pPr>
            <a:r>
              <a:rPr lang="ja-JP" altLang="en-US" sz="1400" dirty="0">
                <a:solidFill>
                  <a:schemeClr val="tx1"/>
                </a:solidFill>
                <a:uFill>
                  <a:solidFill>
                    <a:srgbClr val="00CC00"/>
                  </a:solidFill>
                </a:uFill>
                <a:latin typeface="BIZ UDゴシック" panose="020B0400000000000000" pitchFamily="49" charset="-128"/>
                <a:ea typeface="BIZ UDゴシック" panose="020B0400000000000000" pitchFamily="49" charset="-128"/>
              </a:rPr>
              <a:t>　　　交通量の推移</a:t>
            </a:r>
            <a:r>
              <a:rPr lang="ja-JP" altLang="en-US" sz="1400" dirty="0">
                <a:solidFill>
                  <a:schemeClr val="tx1"/>
                </a:solidFill>
                <a:latin typeface="BIZ UDゴシック" panose="020B0400000000000000" pitchFamily="49" charset="-128"/>
                <a:ea typeface="BIZ UDゴシック" panose="020B0400000000000000" pitchFamily="49" charset="-128"/>
              </a:rPr>
              <a:t>・・・・・・・・・・・・・・・・・・・・・・・・・・・・・・・・・・・　３</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0" indent="0">
              <a:lnSpc>
                <a:spcPts val="2200"/>
              </a:lnSpc>
              <a:defRPr/>
            </a:pPr>
            <a:r>
              <a:rPr lang="en-US" altLang="ja-JP" sz="1400" dirty="0">
                <a:solidFill>
                  <a:schemeClr val="tx1"/>
                </a:solidFill>
                <a:latin typeface="BIZ UDゴシック" panose="020B0400000000000000" pitchFamily="49" charset="-128"/>
                <a:ea typeface="BIZ UDゴシック" panose="020B0400000000000000" pitchFamily="49" charset="-128"/>
              </a:rPr>
              <a:t>Ⅲ</a:t>
            </a:r>
            <a:r>
              <a:rPr lang="ja-JP" altLang="en-US" sz="1400" dirty="0">
                <a:solidFill>
                  <a:schemeClr val="tx1"/>
                </a:solidFill>
                <a:latin typeface="BIZ UDゴシック" panose="020B0400000000000000" pitchFamily="49" charset="-128"/>
                <a:ea typeface="BIZ UDゴシック" panose="020B0400000000000000" pitchFamily="49" charset="-128"/>
              </a:rPr>
              <a:t>　「中期経営計画</a:t>
            </a:r>
            <a:r>
              <a:rPr lang="en-US" altLang="ja-JP" sz="1400" dirty="0">
                <a:solidFill>
                  <a:schemeClr val="tx1"/>
                </a:solidFill>
                <a:latin typeface="BIZ UDゴシック" panose="020B0400000000000000" pitchFamily="49" charset="-128"/>
                <a:ea typeface="BIZ UDゴシック" panose="020B0400000000000000" pitchFamily="49" charset="-128"/>
              </a:rPr>
              <a:t>2022-2025</a:t>
            </a:r>
            <a:r>
              <a:rPr lang="ja-JP" altLang="en-US" sz="1400" dirty="0">
                <a:solidFill>
                  <a:schemeClr val="tx1"/>
                </a:solidFill>
                <a:latin typeface="BIZ UDゴシック" panose="020B0400000000000000" pitchFamily="49" charset="-128"/>
                <a:ea typeface="BIZ UDゴシック" panose="020B0400000000000000" pitchFamily="49" charset="-128"/>
              </a:rPr>
              <a:t>」の振り返り </a:t>
            </a:r>
            <a:r>
              <a:rPr lang="ja-JP" altLang="en-US" sz="1400" dirty="0">
                <a:solidFill>
                  <a:schemeClr val="tx1"/>
                </a:solidFill>
                <a:uFill>
                  <a:solidFill>
                    <a:srgbClr val="00CC00"/>
                  </a:solidFill>
                </a:uFill>
                <a:latin typeface="BIZ UDゴシック" panose="020B0400000000000000" pitchFamily="49" charset="-128"/>
                <a:ea typeface="BIZ UDゴシック" panose="020B0400000000000000" pitchFamily="49" charset="-128"/>
              </a:rPr>
              <a:t>・・・・・・・・・・・・・・・・・・・・・・・・　４</a:t>
            </a:r>
          </a:p>
          <a:p>
            <a:pPr marL="0" indent="0">
              <a:lnSpc>
                <a:spcPts val="2200"/>
              </a:lnSpc>
              <a:defRPr/>
            </a:pPr>
            <a:r>
              <a:rPr lang="en-US" altLang="ja-JP" sz="1400" dirty="0">
                <a:solidFill>
                  <a:schemeClr val="tx1"/>
                </a:solidFill>
                <a:uFill>
                  <a:solidFill>
                    <a:srgbClr val="00CC00"/>
                  </a:solidFill>
                </a:uFill>
                <a:latin typeface="BIZ UDゴシック" panose="020B0400000000000000" pitchFamily="49" charset="-128"/>
                <a:ea typeface="BIZ UDゴシック" panose="020B0400000000000000" pitchFamily="49" charset="-128"/>
              </a:rPr>
              <a:t>Ⅳ</a:t>
            </a:r>
            <a:r>
              <a:rPr lang="ja-JP" altLang="en-US" sz="1400" dirty="0">
                <a:solidFill>
                  <a:schemeClr val="tx1"/>
                </a:solidFill>
                <a:uFill>
                  <a:solidFill>
                    <a:srgbClr val="00CC00"/>
                  </a:solidFill>
                </a:uFill>
                <a:latin typeface="BIZ UDゴシック" panose="020B0400000000000000" pitchFamily="49" charset="-128"/>
                <a:ea typeface="BIZ UDゴシック" panose="020B0400000000000000" pitchFamily="49" charset="-128"/>
              </a:rPr>
              <a:t>　中期経営計画の基本方針・・・</a:t>
            </a:r>
            <a:r>
              <a:rPr lang="ja-JP" altLang="en-US" sz="1400" dirty="0">
                <a:solidFill>
                  <a:schemeClr val="tx1"/>
                </a:solidFill>
                <a:latin typeface="BIZ UDゴシック" panose="020B0400000000000000" pitchFamily="49" charset="-128"/>
                <a:ea typeface="BIZ UDゴシック" panose="020B0400000000000000" pitchFamily="49" charset="-128"/>
              </a:rPr>
              <a:t>・・・・・・・・・・・・・・・・・・・・・・・・・・・・　６</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defRPr/>
            </a:pPr>
            <a:r>
              <a:rPr lang="en-US" altLang="ja-JP" sz="1400" dirty="0">
                <a:solidFill>
                  <a:schemeClr val="tx1"/>
                </a:solidFill>
                <a:uFill>
                  <a:solidFill>
                    <a:srgbClr val="00CC00"/>
                  </a:solidFill>
                </a:uFill>
                <a:latin typeface="BIZ UDゴシック" panose="020B0400000000000000" pitchFamily="49" charset="-128"/>
                <a:ea typeface="BIZ UDゴシック" panose="020B0400000000000000" pitchFamily="49" charset="-128"/>
              </a:rPr>
              <a:t>Ⅴ</a:t>
            </a:r>
            <a:r>
              <a:rPr lang="ja-JP" altLang="en-US" sz="1400" dirty="0">
                <a:solidFill>
                  <a:schemeClr val="tx1"/>
                </a:solidFill>
                <a:uFill>
                  <a:solidFill>
                    <a:srgbClr val="00CC00"/>
                  </a:solidFill>
                </a:uFill>
                <a:latin typeface="BIZ UDゴシック" panose="020B0400000000000000" pitchFamily="49" charset="-128"/>
                <a:ea typeface="BIZ UDゴシック" panose="020B0400000000000000" pitchFamily="49" charset="-128"/>
              </a:rPr>
              <a:t>　基本方針に基づく行動計画・・・・・・・・・・・・・・・・・・・・・・・・・・・・・・　７</a:t>
            </a:r>
            <a:r>
              <a:rPr lang="en-US" altLang="ja-JP" sz="1400" u="heavy" dirty="0">
                <a:solidFill>
                  <a:schemeClr val="tx1"/>
                </a:solidFill>
                <a:uFill>
                  <a:solidFill>
                    <a:srgbClr val="00CC00"/>
                  </a:solidFill>
                </a:uFill>
                <a:latin typeface="BIZ UDゴシック" panose="020B0400000000000000" pitchFamily="49" charset="-128"/>
                <a:ea typeface="BIZ UDゴシック" panose="020B0400000000000000" pitchFamily="49" charset="-128"/>
              </a:rPr>
              <a:t> </a:t>
            </a:r>
          </a:p>
          <a:p>
            <a:pPr>
              <a:lnSpc>
                <a:spcPts val="2200"/>
              </a:lnSpc>
              <a:defRPr/>
            </a:pPr>
            <a:r>
              <a:rPr lang="ja-JP" altLang="en-US" sz="1400" dirty="0">
                <a:solidFill>
                  <a:schemeClr val="tx1"/>
                </a:solidFill>
                <a:latin typeface="BIZ UDゴシック" panose="020B0400000000000000" pitchFamily="49" charset="-128"/>
                <a:ea typeface="BIZ UDゴシック" panose="020B0400000000000000" pitchFamily="49" charset="-128"/>
              </a:rPr>
              <a:t>　　　基本方針</a:t>
            </a:r>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１．道路の安全・安心・快適性の確保・・・・・・・・・・・・・・・・・・・・　８</a:t>
            </a:r>
            <a:endPar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nSpc>
                <a:spcPts val="2200"/>
              </a:lnSpc>
              <a:defRPr/>
            </a:pPr>
            <a:r>
              <a:rPr lang="ja-JP" altLang="en-US" sz="1400" dirty="0">
                <a:solidFill>
                  <a:schemeClr val="tx1"/>
                </a:solidFill>
                <a:latin typeface="BIZ UDゴシック" panose="020B0400000000000000" pitchFamily="49" charset="-128"/>
                <a:ea typeface="BIZ UDゴシック" panose="020B0400000000000000" pitchFamily="49" charset="-128"/>
              </a:rPr>
              <a:t>　　　　行動計画①．</a:t>
            </a:r>
            <a:r>
              <a:rPr kumimoji="1" lang="ja-JP" altLang="en-US" sz="1400" dirty="0">
                <a:solidFill>
                  <a:schemeClr val="dk1"/>
                </a:solidFill>
                <a:latin typeface="BIZ UDゴシック" panose="020B0400000000000000" pitchFamily="49" charset="-128"/>
                <a:ea typeface="BIZ UDゴシック" panose="020B0400000000000000" pitchFamily="49" charset="-128"/>
              </a:rPr>
              <a:t>計画的な点検や維持補修の実施・・・・・・・・・・・・・・・・・・・・　８</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defRPr/>
            </a:pPr>
            <a:r>
              <a:rPr lang="ja-JP" altLang="en-US" sz="1400" dirty="0">
                <a:solidFill>
                  <a:schemeClr val="tx1"/>
                </a:solidFill>
                <a:latin typeface="BIZ UDゴシック" panose="020B0400000000000000" pitchFamily="49" charset="-128"/>
                <a:ea typeface="BIZ UDゴシック" panose="020B0400000000000000" pitchFamily="49" charset="-128"/>
              </a:rPr>
              <a:t>　　　　行動計画②．</a:t>
            </a:r>
            <a:r>
              <a:rPr lang="ja-JP" altLang="en-US" sz="1400" dirty="0">
                <a:latin typeface="BIZ UDゴシック" panose="020B0400000000000000" pitchFamily="49" charset="-128"/>
                <a:ea typeface="BIZ UDゴシック" panose="020B0400000000000000" pitchFamily="49" charset="-128"/>
              </a:rPr>
              <a:t>お客様が快適にご利用できる</a:t>
            </a:r>
            <a:r>
              <a:rPr kumimoji="1" lang="ja-JP" altLang="en-US" sz="1400" dirty="0">
                <a:solidFill>
                  <a:schemeClr val="dk1"/>
                </a:solidFill>
                <a:latin typeface="BIZ UDゴシック" panose="020B0400000000000000" pitchFamily="49" charset="-128"/>
                <a:ea typeface="BIZ UDゴシック" panose="020B0400000000000000" pitchFamily="49" charset="-128"/>
              </a:rPr>
              <a:t>道路サービスの提供・・・・・・・・・・・・　９</a:t>
            </a:r>
            <a:endParaRPr lang="ja-JP" altLang="en-US" sz="1400" dirty="0">
              <a:solidFill>
                <a:schemeClr val="tx1"/>
              </a:solidFill>
              <a:latin typeface="BIZ UDゴシック" panose="020B0400000000000000" pitchFamily="49" charset="-128"/>
              <a:ea typeface="BIZ UDゴシック" panose="020B0400000000000000" pitchFamily="49" charset="-128"/>
            </a:endParaRPr>
          </a:p>
          <a:p>
            <a:pPr>
              <a:lnSpc>
                <a:spcPts val="2200"/>
              </a:lnSpc>
              <a:defRPr/>
            </a:pPr>
            <a:r>
              <a:rPr lang="ja-JP" altLang="en-US" sz="1400" dirty="0">
                <a:solidFill>
                  <a:schemeClr val="tx1"/>
                </a:solidFill>
                <a:latin typeface="BIZ UDゴシック" panose="020B0400000000000000" pitchFamily="49" charset="-128"/>
                <a:ea typeface="BIZ UDゴシック" panose="020B0400000000000000" pitchFamily="49" charset="-128"/>
              </a:rPr>
              <a:t>　　　　行動計画③．</a:t>
            </a:r>
            <a:r>
              <a:rPr kumimoji="1" lang="ja-JP" altLang="en-US" sz="1400" dirty="0">
                <a:solidFill>
                  <a:schemeClr val="tx1"/>
                </a:solidFill>
                <a:latin typeface="BIZ UDゴシック" panose="020B0400000000000000" pitchFamily="49" charset="-128"/>
                <a:ea typeface="BIZ UDゴシック" panose="020B0400000000000000" pitchFamily="49" charset="-128"/>
              </a:rPr>
              <a:t>誤進入</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dirty="0">
                <a:solidFill>
                  <a:schemeClr val="tx1"/>
                </a:solidFill>
                <a:latin typeface="BIZ UDゴシック" panose="020B0400000000000000" pitchFamily="49" charset="-128"/>
                <a:ea typeface="BIZ UDゴシック" panose="020B0400000000000000" pitchFamily="49" charset="-128"/>
              </a:rPr>
              <a:t>逆走</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dirty="0">
                <a:solidFill>
                  <a:schemeClr val="tx1"/>
                </a:solidFill>
                <a:latin typeface="BIZ UDゴシック" panose="020B0400000000000000" pitchFamily="49" charset="-128"/>
                <a:ea typeface="BIZ UDゴシック" panose="020B0400000000000000" pitchFamily="49" charset="-128"/>
              </a:rPr>
              <a:t>対策</a:t>
            </a:r>
            <a:r>
              <a:rPr kumimoji="1" lang="ja-JP" altLang="en-US" sz="1400" dirty="0">
                <a:solidFill>
                  <a:schemeClr val="dk1"/>
                </a:solidFill>
                <a:latin typeface="BIZ UDゴシック" panose="020B0400000000000000" pitchFamily="49" charset="-128"/>
                <a:ea typeface="BIZ UDゴシック" panose="020B0400000000000000" pitchFamily="49" charset="-128"/>
              </a:rPr>
              <a:t>・・・・・・・・・・・・・・・・・・・・・・・・・・１０</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defRPr/>
            </a:pPr>
            <a:r>
              <a:rPr lang="ja-JP" altLang="en-US" sz="1400" dirty="0">
                <a:solidFill>
                  <a:schemeClr val="tx1"/>
                </a:solidFill>
                <a:latin typeface="BIZ UDゴシック" panose="020B0400000000000000" pitchFamily="49" charset="-128"/>
                <a:ea typeface="BIZ UDゴシック" panose="020B0400000000000000" pitchFamily="49" charset="-128"/>
              </a:rPr>
              <a:t>　　　　行動計画④．</a:t>
            </a:r>
            <a:r>
              <a:rPr lang="ja-JP" altLang="en-US" sz="1400" kern="100" dirty="0">
                <a:solidFill>
                  <a:schemeClr val="tx1"/>
                </a:solidFill>
                <a:latin typeface="BIZ UDゴシック" panose="020B0400000000000000" pitchFamily="49" charset="-128"/>
                <a:ea typeface="BIZ UDゴシック" panose="020B0400000000000000" pitchFamily="49" charset="-128"/>
              </a:rPr>
              <a:t>防災</a:t>
            </a:r>
            <a:r>
              <a:rPr lang="ja-JP" altLang="en-US" sz="1400" kern="100" dirty="0">
                <a:latin typeface="BIZ UDゴシック" panose="020B0400000000000000" pitchFamily="49" charset="-128"/>
                <a:ea typeface="BIZ UDゴシック" panose="020B0400000000000000" pitchFamily="49" charset="-128"/>
              </a:rPr>
              <a:t>訓練の実施・・・・・・・・・・・・・・・・・・・・・・・・・・・１１</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defRPr/>
            </a:pPr>
            <a:r>
              <a:rPr lang="ja-JP" altLang="en-US" sz="1400" dirty="0">
                <a:solidFill>
                  <a:schemeClr val="tx1"/>
                </a:solidFill>
                <a:latin typeface="BIZ UDゴシック" panose="020B0400000000000000" pitchFamily="49" charset="-128"/>
                <a:ea typeface="BIZ UDゴシック" panose="020B0400000000000000" pitchFamily="49" charset="-128"/>
              </a:rPr>
              <a:t>　　　　行動計画⑤．</a:t>
            </a:r>
            <a:r>
              <a:rPr lang="ja-JP" altLang="en-US" sz="1400" kern="100" dirty="0">
                <a:solidFill>
                  <a:schemeClr val="tx1"/>
                </a:solidFill>
                <a:latin typeface="BIZ UDゴシック" panose="020B0400000000000000" pitchFamily="49" charset="-128"/>
                <a:ea typeface="BIZ UDゴシック" panose="020B0400000000000000" pitchFamily="49" charset="-128"/>
              </a:rPr>
              <a:t>箕面有料道路の</a:t>
            </a:r>
            <a:r>
              <a:rPr lang="ja-JP" altLang="en-US" sz="1400" kern="100" dirty="0">
                <a:latin typeface="BIZ UDゴシック" panose="020B0400000000000000" pitchFamily="49" charset="-128"/>
                <a:ea typeface="BIZ UDゴシック" panose="020B0400000000000000" pitchFamily="49" charset="-128"/>
              </a:rPr>
              <a:t>ＡＩカメラ導入・・・・・・・・・・・・・・・・・・・・１２</a:t>
            </a:r>
            <a:endParaRPr lang="en-US" altLang="ja-JP" sz="1400" kern="100" dirty="0">
              <a:latin typeface="BIZ UDゴシック" panose="020B0400000000000000" pitchFamily="49" charset="-128"/>
              <a:ea typeface="BIZ UDゴシック" panose="020B0400000000000000" pitchFamily="49" charset="-128"/>
            </a:endParaRPr>
          </a:p>
          <a:p>
            <a:pPr>
              <a:lnSpc>
                <a:spcPts val="2200"/>
              </a:lnSpc>
              <a:defRPr/>
            </a:pPr>
            <a:r>
              <a:rPr lang="ja-JP" altLang="en-US" sz="1400" dirty="0">
                <a:solidFill>
                  <a:schemeClr val="tx1"/>
                </a:solidFill>
                <a:latin typeface="BIZ UDゴシック" panose="020B0400000000000000" pitchFamily="49" charset="-128"/>
                <a:ea typeface="BIZ UDゴシック" panose="020B0400000000000000" pitchFamily="49" charset="-128"/>
              </a:rPr>
              <a:t>　　　　行動計画⑥．鳥飼仁和寺大橋有料道路の大阪府への引継ぎ</a:t>
            </a:r>
            <a:r>
              <a:rPr lang="ja-JP" altLang="en-US" sz="1400" kern="100" dirty="0">
                <a:latin typeface="BIZ UDゴシック" panose="020B0400000000000000" pitchFamily="49" charset="-128"/>
                <a:ea typeface="BIZ UDゴシック" panose="020B0400000000000000" pitchFamily="49" charset="-128"/>
              </a:rPr>
              <a:t>・・・・・・・・・・・・・・１３</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defRPr/>
            </a:pPr>
            <a:r>
              <a:rPr lang="ja-JP" altLang="en-US" sz="1400" dirty="0">
                <a:solidFill>
                  <a:schemeClr val="tx1"/>
                </a:solidFill>
                <a:latin typeface="BIZ UDゴシック" panose="020B0400000000000000" pitchFamily="49" charset="-128"/>
                <a:ea typeface="BIZ UDゴシック" panose="020B0400000000000000" pitchFamily="49" charset="-128"/>
              </a:rPr>
              <a:t>　　　　行動計画⑦．</a:t>
            </a:r>
            <a:r>
              <a:rPr lang="ja-JP" altLang="en-US" sz="1400" kern="100" dirty="0">
                <a:solidFill>
                  <a:schemeClr val="tx1"/>
                </a:solidFill>
                <a:latin typeface="BIZ UDゴシック" panose="020B0400000000000000" pitchFamily="49" charset="-128"/>
                <a:ea typeface="BIZ UDゴシック" panose="020B0400000000000000" pitchFamily="49" charset="-128"/>
              </a:rPr>
              <a:t>箕面有料道路の</a:t>
            </a:r>
            <a:r>
              <a:rPr lang="ja-JP" altLang="en-US" sz="1400" kern="100" dirty="0">
                <a:latin typeface="BIZ UDゴシック" panose="020B0400000000000000" pitchFamily="49" charset="-128"/>
                <a:ea typeface="BIZ UDゴシック" panose="020B0400000000000000" pitchFamily="49" charset="-128"/>
              </a:rPr>
              <a:t>ＥＴＣ専用化を推進・・・・・・・・・・・・・・・・・・１４</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defRPr/>
            </a:pPr>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基本方針２．持続可能な公社経営の推進・・・・・・・・・・・・・・・・・・・・・・・１５</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tabLst>
                <a:tab pos="1451458" algn="l"/>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　　　　行動計画⑧．</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知名度向上・利用促進</a:t>
            </a:r>
            <a:r>
              <a:rPr lang="ja-JP" altLang="en-US" sz="1400" dirty="0">
                <a:solidFill>
                  <a:schemeClr val="tx1"/>
                </a:solidFill>
                <a:latin typeface="BIZ UDゴシック" panose="020B0400000000000000" pitchFamily="49" charset="-128"/>
                <a:ea typeface="BIZ UDゴシック" panose="020B0400000000000000" pitchFamily="49" charset="-128"/>
              </a:rPr>
              <a:t>・・・・・・・・・・・・・・・・・・・・・・・・１５</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tabLst>
                <a:tab pos="1451458" algn="l"/>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　　　　行動計画⑨．</a:t>
            </a:r>
            <a:r>
              <a:rPr lang="ja-JP" altLang="en-US" sz="1400" kern="100" dirty="0">
                <a:solidFill>
                  <a:schemeClr val="tx1"/>
                </a:solidFill>
                <a:latin typeface="BIZ UDゴシック" panose="020B0400000000000000" pitchFamily="49" charset="-128"/>
                <a:ea typeface="BIZ UDゴシック" panose="020B0400000000000000" pitchFamily="49" charset="-128"/>
              </a:rPr>
              <a:t>コスト縮減</a:t>
            </a:r>
            <a:r>
              <a:rPr lang="en-US" altLang="ja-JP" sz="1400" kern="100" dirty="0">
                <a:solidFill>
                  <a:schemeClr val="tx1"/>
                </a:solidFill>
                <a:latin typeface="BIZ UDゴシック" panose="020B0400000000000000" pitchFamily="49" charset="-128"/>
                <a:ea typeface="BIZ UDゴシック" panose="020B0400000000000000" pitchFamily="49" charset="-128"/>
              </a:rPr>
              <a:t>(</a:t>
            </a:r>
            <a:r>
              <a:rPr lang="ja-JP" altLang="en-US" sz="1400" kern="100" dirty="0">
                <a:solidFill>
                  <a:schemeClr val="tx1"/>
                </a:solidFill>
                <a:latin typeface="BIZ UDゴシック" panose="020B0400000000000000" pitchFamily="49" charset="-128"/>
                <a:ea typeface="BIZ UDゴシック" panose="020B0400000000000000" pitchFamily="49" charset="-128"/>
              </a:rPr>
              <a:t>その１</a:t>
            </a:r>
            <a:r>
              <a:rPr lang="en-US" altLang="ja-JP" sz="1400" kern="100" dirty="0">
                <a:solidFill>
                  <a:schemeClr val="tx1"/>
                </a:solidFill>
                <a:latin typeface="BIZ UDゴシック" panose="020B0400000000000000" pitchFamily="49" charset="-128"/>
                <a:ea typeface="BIZ UDゴシック" panose="020B0400000000000000" pitchFamily="49" charset="-128"/>
              </a:rPr>
              <a:t>)</a:t>
            </a:r>
            <a:r>
              <a:rPr lang="ja-JP" altLang="en-US" sz="1400" kern="100" dirty="0">
                <a:solidFill>
                  <a:schemeClr val="tx1"/>
                </a:solidFill>
                <a:latin typeface="BIZ UDゴシック" panose="020B0400000000000000" pitchFamily="49" charset="-128"/>
                <a:ea typeface="BIZ UDゴシック" panose="020B0400000000000000" pitchFamily="49" charset="-128"/>
              </a:rPr>
              <a:t>・・・・・・・・・</a:t>
            </a:r>
            <a:r>
              <a:rPr lang="ja-JP" altLang="en-US" sz="1400" kern="100" dirty="0">
                <a:latin typeface="BIZ UDゴシック" panose="020B0400000000000000" pitchFamily="49" charset="-128"/>
                <a:ea typeface="BIZ UDゴシック" panose="020B0400000000000000" pitchFamily="49" charset="-128"/>
              </a:rPr>
              <a:t>・・・・・・・・・・・・・・・・１６</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tabLst>
                <a:tab pos="1451458" algn="l"/>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　　　　行動計画⑨．</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コスト縮減</a:t>
            </a:r>
            <a:r>
              <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その２</a:t>
            </a:r>
            <a:r>
              <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・・・・・・・・・・・・・・・・・・・・・・・・・１７</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tabLst>
                <a:tab pos="1451458" algn="l"/>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　　　　行動計画⑩．</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建設費返済の着実な実行</a:t>
            </a:r>
            <a:r>
              <a:rPr lang="ja-JP" altLang="en-US" sz="1400" dirty="0">
                <a:solidFill>
                  <a:schemeClr val="tx1"/>
                </a:solidFill>
                <a:latin typeface="BIZ UDゴシック" panose="020B0400000000000000" pitchFamily="49" charset="-128"/>
                <a:ea typeface="BIZ UDゴシック" panose="020B0400000000000000" pitchFamily="49" charset="-128"/>
              </a:rPr>
              <a:t>・・・・・・・・・・・・・・・・・・・・・・・１８</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tabLst>
                <a:tab pos="1451458" algn="l"/>
              </a:tabLst>
              <a:defRPr/>
            </a:pPr>
            <a:r>
              <a:rPr lang="en-US" altLang="ja-JP" sz="1400" dirty="0">
                <a:solidFill>
                  <a:schemeClr val="tx1"/>
                </a:solidFill>
                <a:latin typeface="BIZ UDゴシック" panose="020B0400000000000000" pitchFamily="49" charset="-128"/>
                <a:ea typeface="BIZ UDゴシック" panose="020B0400000000000000" pitchFamily="49" charset="-128"/>
              </a:rPr>
              <a:t>Ⅵ</a:t>
            </a:r>
            <a:r>
              <a:rPr lang="ja-JP" altLang="en-US" sz="1400" dirty="0">
                <a:solidFill>
                  <a:schemeClr val="tx1"/>
                </a:solidFill>
                <a:latin typeface="BIZ UDゴシック" panose="020B0400000000000000" pitchFamily="49" charset="-128"/>
                <a:ea typeface="BIZ UDゴシック" panose="020B0400000000000000" pitchFamily="49" charset="-128"/>
              </a:rPr>
              <a:t>　まとめ・・・・・・・・・・・・・・・・・・・・・・・・・・・・・・・・・・・・・・・１９</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tabLst>
                <a:tab pos="1451458" algn="l"/>
              </a:tabLst>
              <a:defRPr/>
            </a:pPr>
            <a:r>
              <a:rPr lang="en-US" altLang="ja-JP" sz="1400" dirty="0">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参考</a:t>
            </a:r>
            <a:r>
              <a:rPr lang="en-US" altLang="ja-JP" sz="1400" dirty="0">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償還見通し（各路線の料金徴収期間満了時まで）　</a:t>
            </a:r>
            <a:r>
              <a:rPr lang="en-US" altLang="ja-JP" sz="1400" dirty="0">
                <a:solidFill>
                  <a:schemeClr val="tx1"/>
                </a:solidFill>
                <a:latin typeface="BIZ UDゴシック" panose="020B0400000000000000" pitchFamily="49" charset="-128"/>
                <a:ea typeface="BIZ UDゴシック" panose="020B0400000000000000" pitchFamily="49" charset="-128"/>
              </a:rPr>
              <a:t>2026</a:t>
            </a:r>
            <a:r>
              <a:rPr lang="ja-JP" altLang="en-US" sz="1400" dirty="0">
                <a:solidFill>
                  <a:schemeClr val="tx1"/>
                </a:solidFill>
                <a:latin typeface="BIZ UDゴシック" panose="020B0400000000000000" pitchFamily="49" charset="-128"/>
                <a:ea typeface="BIZ UDゴシック" panose="020B0400000000000000" pitchFamily="49" charset="-128"/>
              </a:rPr>
              <a:t>年３月時点・・・・・・・・・・２０</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6149" name="Picture 6" descr="004_１棟・２棟外観南東面"/>
          <p:cNvSpPr>
            <a:spLocks noChangeAspect="1" noChangeArrowheads="1"/>
          </p:cNvSpPr>
          <p:nvPr/>
        </p:nvSpPr>
        <p:spPr bwMode="auto">
          <a:xfrm>
            <a:off x="6873120" y="4605262"/>
            <a:ext cx="2468940" cy="178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5" tIns="43537" rIns="87075" bIns="43537"/>
          <a:lstStyle>
            <a:lvl1pPr>
              <a:defRPr sz="1000">
                <a:solidFill>
                  <a:srgbClr val="000000"/>
                </a:solidFill>
                <a:latin typeface="Arial" charset="0"/>
                <a:ea typeface="ＭＳ Ｐゴシック" pitchFamily="50" charset="-128"/>
              </a:defRPr>
            </a:lvl1pPr>
            <a:lvl2pPr marL="742950" indent="-285750">
              <a:defRPr sz="1000">
                <a:solidFill>
                  <a:srgbClr val="000000"/>
                </a:solidFill>
                <a:latin typeface="Arial" charset="0"/>
                <a:ea typeface="ＭＳ Ｐゴシック" pitchFamily="50" charset="-128"/>
              </a:defRPr>
            </a:lvl2pPr>
            <a:lvl3pPr marL="1143000" indent="-228600">
              <a:defRPr sz="1000">
                <a:solidFill>
                  <a:srgbClr val="000000"/>
                </a:solidFill>
                <a:latin typeface="Arial" charset="0"/>
                <a:ea typeface="ＭＳ Ｐゴシック" pitchFamily="50" charset="-128"/>
              </a:defRPr>
            </a:lvl3pPr>
            <a:lvl4pPr marL="1600200" indent="-228600">
              <a:defRPr sz="1000">
                <a:solidFill>
                  <a:srgbClr val="000000"/>
                </a:solidFill>
                <a:latin typeface="Arial" charset="0"/>
                <a:ea typeface="ＭＳ Ｐゴシック" pitchFamily="50" charset="-128"/>
              </a:defRPr>
            </a:lvl4pPr>
            <a:lvl5pPr marL="2057400" indent="-228600">
              <a:defRPr sz="1000">
                <a:solidFill>
                  <a:srgbClr val="000000"/>
                </a:solidFill>
                <a:latin typeface="Arial" charset="0"/>
                <a:ea typeface="ＭＳ Ｐゴシック" pitchFamily="50" charset="-128"/>
              </a:defRPr>
            </a:lvl5pPr>
            <a:lvl6pPr marL="2514600" indent="-228600" algn="ctr" eaLnBrk="0" fontAlgn="ctr" hangingPunct="0">
              <a:lnSpc>
                <a:spcPct val="115000"/>
              </a:lnSpc>
              <a:spcBef>
                <a:spcPct val="0"/>
              </a:spcBef>
              <a:spcAft>
                <a:spcPct val="0"/>
              </a:spcAft>
              <a:defRPr sz="1000">
                <a:solidFill>
                  <a:srgbClr val="000000"/>
                </a:solidFill>
                <a:latin typeface="Arial" charset="0"/>
                <a:ea typeface="ＭＳ Ｐゴシック" pitchFamily="50" charset="-128"/>
              </a:defRPr>
            </a:lvl6pPr>
            <a:lvl7pPr marL="2971800" indent="-228600" algn="ctr" eaLnBrk="0" fontAlgn="ctr" hangingPunct="0">
              <a:lnSpc>
                <a:spcPct val="115000"/>
              </a:lnSpc>
              <a:spcBef>
                <a:spcPct val="0"/>
              </a:spcBef>
              <a:spcAft>
                <a:spcPct val="0"/>
              </a:spcAft>
              <a:defRPr sz="1000">
                <a:solidFill>
                  <a:srgbClr val="000000"/>
                </a:solidFill>
                <a:latin typeface="Arial" charset="0"/>
                <a:ea typeface="ＭＳ Ｐゴシック" pitchFamily="50" charset="-128"/>
              </a:defRPr>
            </a:lvl7pPr>
            <a:lvl8pPr marL="3429000" indent="-228600" algn="ctr" eaLnBrk="0" fontAlgn="ctr" hangingPunct="0">
              <a:lnSpc>
                <a:spcPct val="115000"/>
              </a:lnSpc>
              <a:spcBef>
                <a:spcPct val="0"/>
              </a:spcBef>
              <a:spcAft>
                <a:spcPct val="0"/>
              </a:spcAft>
              <a:defRPr sz="1000">
                <a:solidFill>
                  <a:srgbClr val="000000"/>
                </a:solidFill>
                <a:latin typeface="Arial" charset="0"/>
                <a:ea typeface="ＭＳ Ｐゴシック" pitchFamily="50" charset="-128"/>
              </a:defRPr>
            </a:lvl8pPr>
            <a:lvl9pPr marL="3886200" indent="-228600" algn="ctr" eaLnBrk="0" fontAlgn="ctr" hangingPunct="0">
              <a:lnSpc>
                <a:spcPct val="115000"/>
              </a:lnSpc>
              <a:spcBef>
                <a:spcPct val="0"/>
              </a:spcBef>
              <a:spcAft>
                <a:spcPct val="0"/>
              </a:spcAft>
              <a:defRPr sz="1000">
                <a:solidFill>
                  <a:srgbClr val="000000"/>
                </a:solidFill>
                <a:latin typeface="Arial" charset="0"/>
                <a:ea typeface="ＭＳ Ｐゴシック" pitchFamily="50" charset="-128"/>
              </a:defRPr>
            </a:lvl9pPr>
          </a:lstStyle>
          <a:p>
            <a:endParaRPr lang="ja-JP" altLang="en-US" sz="952" dirty="0"/>
          </a:p>
        </p:txBody>
      </p:sp>
      <p:sp>
        <p:nvSpPr>
          <p:cNvPr id="5" name="コンテンツ プレースホルダー 5">
            <a:extLst>
              <a:ext uri="{FF2B5EF4-FFF2-40B4-BE49-F238E27FC236}">
                <a16:creationId xmlns:a16="http://schemas.microsoft.com/office/drawing/2014/main" id="{AA77C572-6841-68D4-03CD-B4CCF15DCCAF}"/>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6" name="図 5">
            <a:extLst>
              <a:ext uri="{FF2B5EF4-FFF2-40B4-BE49-F238E27FC236}">
                <a16:creationId xmlns:a16="http://schemas.microsoft.com/office/drawing/2014/main" id="{B11019D0-8280-40B9-B60F-DD92FA0356CD}"/>
              </a:ext>
            </a:extLst>
          </p:cNvPr>
          <p:cNvPicPr>
            <a:picLocks noChangeAspect="1"/>
          </p:cNvPicPr>
          <p:nvPr/>
        </p:nvPicPr>
        <p:blipFill rotWithShape="1">
          <a:blip r:embed="rId3"/>
          <a:srcRect l="44911" r="46459" b="5294"/>
          <a:stretch>
            <a:fillRect/>
          </a:stretch>
        </p:blipFill>
        <p:spPr>
          <a:xfrm>
            <a:off x="8586478" y="10682"/>
            <a:ext cx="244257" cy="225784"/>
          </a:xfrm>
          <a:prstGeom prst="rect">
            <a:avLst/>
          </a:prstGeom>
        </p:spPr>
      </p:pic>
      <p:sp>
        <p:nvSpPr>
          <p:cNvPr id="7" name="テキスト ボックス 6">
            <a:extLst>
              <a:ext uri="{FF2B5EF4-FFF2-40B4-BE49-F238E27FC236}">
                <a16:creationId xmlns:a16="http://schemas.microsoft.com/office/drawing/2014/main" id="{3C4044E0-5787-E128-A024-B84E693B8AB4}"/>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5F5B6-1B8C-FA7A-A3EF-1246EDE6A633}"/>
            </a:ext>
          </a:extLst>
        </p:cNvPr>
        <p:cNvGrpSpPr/>
        <p:nvPr/>
      </p:nvGrpSpPr>
      <p:grpSpPr>
        <a:xfrm>
          <a:off x="0" y="0"/>
          <a:ext cx="0" cy="0"/>
          <a:chOff x="0" y="0"/>
          <a:chExt cx="0" cy="0"/>
        </a:xfrm>
      </p:grpSpPr>
      <p:sp>
        <p:nvSpPr>
          <p:cNvPr id="34" name="スライド番号プレースホルダー 3">
            <a:extLst>
              <a:ext uri="{FF2B5EF4-FFF2-40B4-BE49-F238E27FC236}">
                <a16:creationId xmlns:a16="http://schemas.microsoft.com/office/drawing/2014/main" id="{A5B1087A-755A-B1B1-4CFD-7C350D36535D}"/>
              </a:ext>
            </a:extLst>
          </p:cNvPr>
          <p:cNvSpPr txBox="1">
            <a:spLocks/>
          </p:cNvSpPr>
          <p:nvPr/>
        </p:nvSpPr>
        <p:spPr>
          <a:xfrm>
            <a:off x="7726038" y="6492875"/>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600" b="1" dirty="0">
                <a:latin typeface="BIZ UDゴシック" panose="020B0400000000000000" pitchFamily="49" charset="-128"/>
                <a:ea typeface="BIZ UDゴシック" panose="020B0400000000000000" pitchFamily="49" charset="-128"/>
              </a:rPr>
              <a:t>18</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2" name="正方形/長方形 1">
            <a:extLst>
              <a:ext uri="{FF2B5EF4-FFF2-40B4-BE49-F238E27FC236}">
                <a16:creationId xmlns:a16="http://schemas.microsoft.com/office/drawing/2014/main" id="{EB57555C-47C6-9D7C-E619-CF9B35A5312D}"/>
              </a:ext>
            </a:extLst>
          </p:cNvPr>
          <p:cNvSpPr/>
          <p:nvPr/>
        </p:nvSpPr>
        <p:spPr>
          <a:xfrm>
            <a:off x="374806" y="301185"/>
            <a:ext cx="9503652" cy="846000"/>
          </a:xfrm>
          <a:prstGeom prst="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32F59E6-1FD4-210A-F7F4-174E316A9A86}"/>
              </a:ext>
            </a:extLst>
          </p:cNvPr>
          <p:cNvSpPr/>
          <p:nvPr/>
        </p:nvSpPr>
        <p:spPr>
          <a:xfrm>
            <a:off x="32588" y="1159149"/>
            <a:ext cx="411173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ctr" anchorCtr="0" forceAA="0" compatLnSpc="1">
            <a:prstTxWarp prst="textNoShape">
              <a:avLst/>
            </a:prstTxWarp>
            <a:noAutofit/>
          </a:bodyPr>
          <a:lstStyle/>
          <a:p>
            <a:pPr defTabSz="371475">
              <a:defRPr/>
            </a:pPr>
            <a:r>
              <a:rPr lang="ja-JP" altLang="en-US"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●これまでの償還実績とこれからの償還目標</a:t>
            </a:r>
            <a:endParaRPr lang="en-US" altLang="ja-JP"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6E93DC27-C238-E4E1-D394-DA4295557788}"/>
              </a:ext>
            </a:extLst>
          </p:cNvPr>
          <p:cNvSpPr/>
          <p:nvPr/>
        </p:nvSpPr>
        <p:spPr>
          <a:xfrm>
            <a:off x="8322223" y="1126369"/>
            <a:ext cx="1254760" cy="29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b" anchorCtr="0" forceAA="0" compatLnSpc="1">
            <a:prstTxWarp prst="textNoShape">
              <a:avLst/>
            </a:prstTxWarp>
            <a:noAutofit/>
          </a:bodyPr>
          <a:lstStyle/>
          <a:p>
            <a:pPr algn="r" defTabSz="371475">
              <a:defRPr/>
            </a:pPr>
            <a:r>
              <a:rPr lang="ja-JP" altLang="en-US" sz="11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（単位：億円）</a:t>
            </a:r>
            <a:endParaRPr lang="en-US" altLang="ja-JP" sz="11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00B422B9-80D8-803A-B5FA-D25841D77572}"/>
              </a:ext>
            </a:extLst>
          </p:cNvPr>
          <p:cNvSpPr/>
          <p:nvPr/>
        </p:nvSpPr>
        <p:spPr>
          <a:xfrm>
            <a:off x="207542" y="2815297"/>
            <a:ext cx="2429681"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ctr" anchorCtr="0" forceAA="0" compatLnSpc="1">
            <a:prstTxWarp prst="textNoShape">
              <a:avLst/>
            </a:prstTxWarp>
            <a:noAutofit/>
          </a:bodyPr>
          <a:lstStyle/>
          <a:p>
            <a:pPr defTabSz="371475">
              <a:defRPr/>
            </a:pPr>
            <a:r>
              <a:rPr lang="ja-JP" altLang="en-US"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≪各年度の項目別内訳≫</a:t>
            </a:r>
            <a:endParaRPr lang="en-US" altLang="ja-JP"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C3D1F668-0B95-2FE2-DE08-0948B8304544}"/>
              </a:ext>
            </a:extLst>
          </p:cNvPr>
          <p:cNvSpPr/>
          <p:nvPr/>
        </p:nvSpPr>
        <p:spPr>
          <a:xfrm>
            <a:off x="8312882" y="2789001"/>
            <a:ext cx="1254760" cy="297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b" anchorCtr="0" forceAA="0" compatLnSpc="1">
            <a:prstTxWarp prst="textNoShape">
              <a:avLst/>
            </a:prstTxWarp>
            <a:noAutofit/>
          </a:bodyPr>
          <a:lstStyle/>
          <a:p>
            <a:pPr algn="r" defTabSz="371475">
              <a:defRPr/>
            </a:pPr>
            <a:r>
              <a:rPr lang="ja-JP" altLang="en-US" sz="11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（単位：百万円）</a:t>
            </a:r>
            <a:endParaRPr lang="en-US" altLang="ja-JP" sz="11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4" name="タイトル 4">
            <a:extLst>
              <a:ext uri="{FF2B5EF4-FFF2-40B4-BE49-F238E27FC236}">
                <a16:creationId xmlns:a16="http://schemas.microsoft.com/office/drawing/2014/main" id="{85D8FF1B-48A7-56A8-EDAB-A1BB6381F80D}"/>
              </a:ext>
            </a:extLst>
          </p:cNvPr>
          <p:cNvSpPr txBox="1">
            <a:spLocks/>
          </p:cNvSpPr>
          <p:nvPr/>
        </p:nvSpPr>
        <p:spPr>
          <a:xfrm>
            <a:off x="-2" y="0"/>
            <a:ext cx="526266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基本方針２．持続可能</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な公社経営の推進</a:t>
            </a:r>
            <a:endPar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 name="タイトル 4">
            <a:extLst>
              <a:ext uri="{FF2B5EF4-FFF2-40B4-BE49-F238E27FC236}">
                <a16:creationId xmlns:a16="http://schemas.microsoft.com/office/drawing/2014/main" id="{D7446FEA-255C-8931-6E5B-4977CF9E2E01}"/>
              </a:ext>
            </a:extLst>
          </p:cNvPr>
          <p:cNvSpPr txBox="1">
            <a:spLocks/>
          </p:cNvSpPr>
          <p:nvPr/>
        </p:nvSpPr>
        <p:spPr>
          <a:xfrm>
            <a:off x="387543" y="312275"/>
            <a:ext cx="3305618"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139700" indent="-139700" algn="l">
              <a:tabLst>
                <a:tab pos="2839720" algn="ctr"/>
              </a:tabLst>
            </a:pP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⑩．建設費返済の着実な実行</a:t>
            </a:r>
            <a:endParaRPr lang="ja-JP"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62B8A882-41C0-73DA-769D-E0B3F6F5203E}"/>
              </a:ext>
            </a:extLst>
          </p:cNvPr>
          <p:cNvSpPr txBox="1"/>
          <p:nvPr/>
        </p:nvSpPr>
        <p:spPr>
          <a:xfrm>
            <a:off x="374806" y="747075"/>
            <a:ext cx="8691096" cy="276999"/>
          </a:xfrm>
          <a:prstGeom prst="rect">
            <a:avLst/>
          </a:prstGeom>
          <a:no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　箕面有料道路の設備更新を着実に推進するとともに、</a:t>
            </a:r>
            <a:r>
              <a:rPr lang="ja-JP" altLang="ja-JP" sz="1200" dirty="0">
                <a:latin typeface="BIZ UDゴシック" panose="020B0400000000000000" pitchFamily="49" charset="-128"/>
                <a:ea typeface="BIZ UDゴシック" panose="020B0400000000000000" pitchFamily="49" charset="-128"/>
              </a:rPr>
              <a:t>利用促進</a:t>
            </a:r>
            <a:r>
              <a:rPr lang="ja-JP" altLang="en-US" sz="1200" dirty="0">
                <a:latin typeface="BIZ UDゴシック" panose="020B0400000000000000" pitchFamily="49" charset="-128"/>
                <a:ea typeface="BIZ UDゴシック" panose="020B0400000000000000" pitchFamily="49" charset="-128"/>
              </a:rPr>
              <a:t>と</a:t>
            </a:r>
            <a:r>
              <a:rPr lang="ja-JP" altLang="ja-JP" sz="1200" dirty="0">
                <a:latin typeface="BIZ UDゴシック" panose="020B0400000000000000" pitchFamily="49" charset="-128"/>
                <a:ea typeface="BIZ UDゴシック" panose="020B0400000000000000" pitchFamily="49" charset="-128"/>
              </a:rPr>
              <a:t>コスト縮減</a:t>
            </a:r>
            <a:r>
              <a:rPr lang="ja-JP" altLang="en-US" sz="1200" dirty="0">
                <a:latin typeface="BIZ UDゴシック" panose="020B0400000000000000" pitchFamily="49" charset="-128"/>
                <a:ea typeface="BIZ UDゴシック" panose="020B0400000000000000" pitchFamily="49" charset="-128"/>
              </a:rPr>
              <a:t>に取り組み</a:t>
            </a:r>
            <a:r>
              <a:rPr lang="ja-JP"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安定的な財務運営を図ります。</a:t>
            </a:r>
            <a:endParaRPr lang="ja-JP" altLang="en-US" sz="1100" dirty="0"/>
          </a:p>
        </p:txBody>
      </p:sp>
      <p:pic>
        <p:nvPicPr>
          <p:cNvPr id="14" name="図 13" descr="アイコン が含まれている画像&#10;&#10;AI 生成コンテンツは誤りを含む可能性があります。">
            <a:extLst>
              <a:ext uri="{FF2B5EF4-FFF2-40B4-BE49-F238E27FC236}">
                <a16:creationId xmlns:a16="http://schemas.microsoft.com/office/drawing/2014/main" id="{AD618D71-49B0-6CC4-05DF-083D2A2FB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180" y="469018"/>
            <a:ext cx="540000" cy="540000"/>
          </a:xfrm>
          <a:prstGeom prst="rect">
            <a:avLst/>
          </a:prstGeom>
        </p:spPr>
      </p:pic>
      <p:sp>
        <p:nvSpPr>
          <p:cNvPr id="3" name="テキスト ボックス 2">
            <a:extLst>
              <a:ext uri="{FF2B5EF4-FFF2-40B4-BE49-F238E27FC236}">
                <a16:creationId xmlns:a16="http://schemas.microsoft.com/office/drawing/2014/main" id="{0E806860-7260-895A-8E0C-200153E9ADB1}"/>
              </a:ext>
            </a:extLst>
          </p:cNvPr>
          <p:cNvSpPr txBox="1"/>
          <p:nvPr/>
        </p:nvSpPr>
        <p:spPr>
          <a:xfrm>
            <a:off x="27542" y="300553"/>
            <a:ext cx="360000" cy="846632"/>
          </a:xfrm>
          <a:prstGeom prst="rect">
            <a:avLst/>
          </a:prstGeom>
          <a:solidFill>
            <a:srgbClr val="FF9900"/>
          </a:solidFill>
        </p:spPr>
        <p:txBody>
          <a:bodyPr vert="eaVert" wrap="square" rtlCol="0" anchor="ctr" anchorCtr="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行動計画</a:t>
            </a:r>
          </a:p>
        </p:txBody>
      </p:sp>
      <p:sp>
        <p:nvSpPr>
          <p:cNvPr id="24" name="コンテンツ プレースホルダー 5">
            <a:extLst>
              <a:ext uri="{FF2B5EF4-FFF2-40B4-BE49-F238E27FC236}">
                <a16:creationId xmlns:a16="http://schemas.microsoft.com/office/drawing/2014/main" id="{553CBDEA-0875-51DA-76C0-A6B051F18C6A}"/>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25" name="図 24">
            <a:extLst>
              <a:ext uri="{FF2B5EF4-FFF2-40B4-BE49-F238E27FC236}">
                <a16:creationId xmlns:a16="http://schemas.microsoft.com/office/drawing/2014/main" id="{365E7C86-B341-8614-EB48-7AC1D8C3431B}"/>
              </a:ext>
            </a:extLst>
          </p:cNvPr>
          <p:cNvPicPr>
            <a:picLocks noChangeAspect="1"/>
          </p:cNvPicPr>
          <p:nvPr/>
        </p:nvPicPr>
        <p:blipFill rotWithShape="1">
          <a:blip r:embed="rId3"/>
          <a:srcRect l="44911" r="46459" b="5294"/>
          <a:stretch>
            <a:fillRect/>
          </a:stretch>
        </p:blipFill>
        <p:spPr>
          <a:xfrm>
            <a:off x="8586478" y="10682"/>
            <a:ext cx="244257" cy="225784"/>
          </a:xfrm>
          <a:prstGeom prst="rect">
            <a:avLst/>
          </a:prstGeom>
        </p:spPr>
      </p:pic>
      <p:sp>
        <p:nvSpPr>
          <p:cNvPr id="26" name="テキスト ボックス 25">
            <a:extLst>
              <a:ext uri="{FF2B5EF4-FFF2-40B4-BE49-F238E27FC236}">
                <a16:creationId xmlns:a16="http://schemas.microsoft.com/office/drawing/2014/main" id="{76611CC4-0BDB-FB2A-4DD9-3264A5FE74A5}"/>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sp>
        <p:nvSpPr>
          <p:cNvPr id="23" name="テキスト ボックス 22">
            <a:extLst>
              <a:ext uri="{FF2B5EF4-FFF2-40B4-BE49-F238E27FC236}">
                <a16:creationId xmlns:a16="http://schemas.microsoft.com/office/drawing/2014/main" id="{4C3C8D39-2998-E098-6CE1-64D7B033695F}"/>
              </a:ext>
            </a:extLst>
          </p:cNvPr>
          <p:cNvSpPr txBox="1"/>
          <p:nvPr/>
        </p:nvSpPr>
        <p:spPr>
          <a:xfrm>
            <a:off x="329017" y="5076454"/>
            <a:ext cx="9742182" cy="862865"/>
          </a:xfrm>
          <a:prstGeom prst="rect">
            <a:avLst/>
          </a:prstGeom>
          <a:noFill/>
        </p:spPr>
        <p:txBody>
          <a:bodyPr wrap="square" tIns="46800">
            <a:spAutoFit/>
          </a:bodyPr>
          <a:lstStyle/>
          <a:p>
            <a:r>
              <a:rPr lang="ja-JP" altLang="ja-JP" sz="1000" kern="100" dirty="0">
                <a:latin typeface="BIZ UDゴシック" panose="020B0400000000000000" pitchFamily="49" charset="-128"/>
                <a:ea typeface="BIZ UDゴシック" panose="020B0400000000000000" pitchFamily="49" charset="-128"/>
                <a:cs typeface="Courier New" panose="02070309020205020404" pitchFamily="49" charset="0"/>
              </a:rPr>
              <a:t>注</a:t>
            </a:r>
            <a:r>
              <a:rPr lang="en-US" altLang="ja-JP" sz="10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en-US" sz="1000" kern="100" dirty="0">
                <a:latin typeface="BIZ UDゴシック" panose="020B0400000000000000" pitchFamily="49" charset="-128"/>
                <a:ea typeface="BIZ UDゴシック" panose="020B0400000000000000" pitchFamily="49" charset="-128"/>
                <a:cs typeface="Times New Roman" panose="02020603050405020304" pitchFamily="18" charset="0"/>
              </a:rPr>
              <a:t>１：償還準備金等の繰入額及び積立額は、鳥飼仁和寺・箕面の償還準備金及び損失補填引当金の合計</a:t>
            </a:r>
            <a:endParaRPr lang="en-US" altLang="ja-JP" sz="10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en-US" altLang="ja-JP" sz="1000" dirty="0">
                <a:solidFill>
                  <a:srgbClr val="FF0000"/>
                </a:solidFill>
                <a:latin typeface="BIZ UDゴシック" panose="020B0400000000000000" pitchFamily="49" charset="-128"/>
                <a:ea typeface="BIZ UDゴシック" panose="020B0400000000000000" pitchFamily="49" charset="-128"/>
              </a:rPr>
              <a:t>   </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２：箕面において、老朽化が著しい設備の更新を行うことから、</a:t>
            </a:r>
            <a:r>
              <a:rPr lang="en-US" altLang="ja-JP" sz="1000" dirty="0">
                <a:latin typeface="BIZ UDゴシック" panose="020B0400000000000000" pitchFamily="49" charset="-128"/>
                <a:ea typeface="BIZ UDゴシック" panose="020B0400000000000000" pitchFamily="49" charset="-128"/>
              </a:rPr>
              <a:t> 2026,2027</a:t>
            </a:r>
            <a:r>
              <a:rPr lang="ja-JP" altLang="en-US" sz="1000" dirty="0">
                <a:latin typeface="BIZ UDゴシック" panose="020B0400000000000000" pitchFamily="49" charset="-128"/>
                <a:ea typeface="BIZ UDゴシック" panose="020B0400000000000000" pitchFamily="49" charset="-128"/>
              </a:rPr>
              <a:t>は道路管理費等が一時的に増加するため、償還準備金を充当することにより、</a:t>
            </a:r>
            <a:endParaRPr lang="en-US" altLang="ja-JP" sz="1000" dirty="0">
              <a:latin typeface="BIZ UDゴシック" panose="020B0400000000000000" pitchFamily="49" charset="-128"/>
              <a:ea typeface="BIZ UDゴシック" panose="020B0400000000000000" pitchFamily="49" charset="-128"/>
            </a:endParaRPr>
          </a:p>
          <a:p>
            <a:r>
              <a:rPr lang="ja-JP" altLang="en-US" sz="1000" kern="100" dirty="0">
                <a:latin typeface="BIZ UDゴシック" panose="020B0400000000000000" pitchFamily="49" charset="-128"/>
                <a:ea typeface="BIZ UDゴシック" panose="020B0400000000000000" pitchFamily="49" charset="-128"/>
                <a:cs typeface="Times New Roman" panose="02020603050405020304" pitchFamily="18" charset="0"/>
              </a:rPr>
              <a:t>　　　　 償還準備金等積立額が減少する見込み</a:t>
            </a:r>
            <a:endParaRPr lang="en-US" altLang="ja-JP" sz="10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000" dirty="0">
                <a:latin typeface="BIZ UDゴシック" panose="020B0400000000000000" pitchFamily="49" charset="-128"/>
                <a:ea typeface="BIZ UDゴシック" panose="020B0400000000000000" pitchFamily="49" charset="-128"/>
              </a:rPr>
              <a:t>　 </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３：</a:t>
            </a:r>
            <a:r>
              <a:rPr lang="en-US" altLang="ja-JP" sz="1000" dirty="0">
                <a:latin typeface="BIZ UDゴシック" panose="020B0400000000000000" pitchFamily="49" charset="-128"/>
                <a:ea typeface="BIZ UDゴシック" panose="020B0400000000000000" pitchFamily="49" charset="-128"/>
              </a:rPr>
              <a:t>2024</a:t>
            </a:r>
            <a:r>
              <a:rPr lang="ja-JP" altLang="en-US" sz="1000" dirty="0">
                <a:latin typeface="BIZ UDゴシック" panose="020B0400000000000000" pitchFamily="49" charset="-128"/>
                <a:ea typeface="BIZ UDゴシック" panose="020B0400000000000000" pitchFamily="49" charset="-128"/>
              </a:rPr>
              <a:t>実績、</a:t>
            </a:r>
            <a:r>
              <a:rPr lang="en-US" altLang="ja-JP" sz="1000" dirty="0">
                <a:latin typeface="BIZ UDゴシック" panose="020B0400000000000000" pitchFamily="49" charset="-128"/>
                <a:ea typeface="BIZ UDゴシック" panose="020B0400000000000000" pitchFamily="49" charset="-128"/>
              </a:rPr>
              <a:t>2025</a:t>
            </a:r>
            <a:r>
              <a:rPr lang="ja-JP" altLang="en-US" sz="1000" dirty="0">
                <a:latin typeface="BIZ UDゴシック" panose="020B0400000000000000" pitchFamily="49" charset="-128"/>
                <a:ea typeface="BIZ UDゴシック" panose="020B0400000000000000" pitchFamily="49" charset="-128"/>
              </a:rPr>
              <a:t>見込、</a:t>
            </a:r>
            <a:r>
              <a:rPr lang="en-US" altLang="ja-JP" sz="1000" dirty="0">
                <a:latin typeface="BIZ UDゴシック" panose="020B0400000000000000" pitchFamily="49" charset="-128"/>
                <a:ea typeface="BIZ UDゴシック" panose="020B0400000000000000" pitchFamily="49" charset="-128"/>
              </a:rPr>
              <a:t>2026</a:t>
            </a:r>
            <a:r>
              <a:rPr lang="ja-JP" altLang="en-US" sz="1000" dirty="0">
                <a:latin typeface="BIZ UDゴシック" panose="020B0400000000000000" pitchFamily="49" charset="-128"/>
                <a:ea typeface="BIZ UDゴシック" panose="020B0400000000000000" pitchFamily="49" charset="-128"/>
              </a:rPr>
              <a:t>計画のＡ</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収益とＢ</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道路管理費等には鳥飼仁和寺の耐震補強工事に関する受託事業収入、受託事業費を含む</a:t>
            </a:r>
            <a:endParaRPr lang="en-US" altLang="ja-JP" sz="1000" dirty="0">
              <a:latin typeface="BIZ UDゴシック" panose="020B0400000000000000" pitchFamily="49" charset="-128"/>
              <a:ea typeface="BIZ UDゴシック" panose="020B0400000000000000" pitchFamily="49" charset="-128"/>
            </a:endParaRPr>
          </a:p>
          <a:p>
            <a:r>
              <a:rPr lang="en-US" altLang="ja-JP" sz="1000" dirty="0">
                <a:latin typeface="BIZ UDゴシック" panose="020B0400000000000000" pitchFamily="49" charset="-128"/>
                <a:ea typeface="BIZ UDゴシック" panose="020B0400000000000000" pitchFamily="49" charset="-128"/>
              </a:rPr>
              <a:t>   ※</a:t>
            </a:r>
            <a:r>
              <a:rPr lang="ja-JP" altLang="en-US" sz="1000" dirty="0">
                <a:latin typeface="BIZ UDゴシック" panose="020B0400000000000000" pitchFamily="49" charset="-128"/>
                <a:ea typeface="BIZ UDゴシック" panose="020B0400000000000000" pitchFamily="49" charset="-128"/>
              </a:rPr>
              <a:t>４：</a:t>
            </a:r>
            <a:r>
              <a:rPr lang="en-US" altLang="ja-JP" sz="1000" dirty="0">
                <a:latin typeface="BIZ UDゴシック" panose="020B0400000000000000" pitchFamily="49" charset="-128"/>
                <a:ea typeface="BIZ UDゴシック" panose="020B0400000000000000" pitchFamily="49" charset="-128"/>
              </a:rPr>
              <a:t>2026</a:t>
            </a:r>
            <a:r>
              <a:rPr lang="ja-JP" altLang="en-US" sz="1000" dirty="0">
                <a:latin typeface="BIZ UDゴシック" panose="020B0400000000000000" pitchFamily="49" charset="-128"/>
                <a:ea typeface="BIZ UDゴシック" panose="020B0400000000000000" pitchFamily="49" charset="-128"/>
              </a:rPr>
              <a:t>計画のＡ</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収益における鳥飼仁和寺の料金収入は、</a:t>
            </a:r>
            <a:r>
              <a:rPr lang="en-US" altLang="ja-JP" sz="1000" dirty="0">
                <a:latin typeface="BIZ UDゴシック" panose="020B0400000000000000" pitchFamily="49" charset="-128"/>
                <a:ea typeface="BIZ UDゴシック" panose="020B0400000000000000" pitchFamily="49" charset="-128"/>
              </a:rPr>
              <a:t>2026</a:t>
            </a:r>
            <a:r>
              <a:rPr lang="ja-JP" altLang="en-US" sz="1000" dirty="0">
                <a:latin typeface="BIZ UDゴシック" panose="020B0400000000000000" pitchFamily="49" charset="-128"/>
                <a:ea typeface="BIZ UDゴシック" panose="020B0400000000000000" pitchFamily="49" charset="-128"/>
              </a:rPr>
              <a:t>年</a:t>
            </a:r>
            <a:r>
              <a:rPr lang="en-US" altLang="ja-JP" sz="1000" dirty="0">
                <a:latin typeface="BIZ UDゴシック" panose="020B0400000000000000" pitchFamily="49" charset="-128"/>
                <a:ea typeface="BIZ UDゴシック" panose="020B0400000000000000" pitchFamily="49" charset="-128"/>
              </a:rPr>
              <a:t>4</a:t>
            </a:r>
            <a:r>
              <a:rPr lang="ja-JP" altLang="en-US" sz="1000" dirty="0">
                <a:latin typeface="BIZ UDゴシック" panose="020B0400000000000000" pitchFamily="49" charset="-128"/>
                <a:ea typeface="BIZ UDゴシック" panose="020B0400000000000000" pitchFamily="49" charset="-128"/>
              </a:rPr>
              <a:t>月</a:t>
            </a:r>
            <a:r>
              <a:rPr lang="en-US" altLang="ja-JP" sz="1000" dirty="0">
                <a:latin typeface="BIZ UDゴシック" panose="020B0400000000000000" pitchFamily="49" charset="-128"/>
                <a:ea typeface="BIZ UDゴシック" panose="020B0400000000000000" pitchFamily="49" charset="-128"/>
              </a:rPr>
              <a:t>1</a:t>
            </a:r>
            <a:r>
              <a:rPr lang="ja-JP" altLang="en-US" sz="1000" dirty="0">
                <a:latin typeface="BIZ UDゴシック" panose="020B0400000000000000" pitchFamily="49" charset="-128"/>
                <a:ea typeface="BIZ UDゴシック" panose="020B0400000000000000" pitchFamily="49" charset="-128"/>
              </a:rPr>
              <a:t>日から</a:t>
            </a:r>
            <a:r>
              <a:rPr lang="en-US" altLang="ja-JP" sz="1000" dirty="0">
                <a:latin typeface="BIZ UDゴシック" panose="020B0400000000000000" pitchFamily="49" charset="-128"/>
                <a:ea typeface="BIZ UDゴシック" panose="020B0400000000000000" pitchFamily="49" charset="-128"/>
              </a:rPr>
              <a:t>2027</a:t>
            </a:r>
            <a:r>
              <a:rPr lang="ja-JP" altLang="en-US" sz="1000" dirty="0">
                <a:latin typeface="BIZ UDゴシック" panose="020B0400000000000000" pitchFamily="49" charset="-128"/>
                <a:ea typeface="BIZ UDゴシック" panose="020B0400000000000000" pitchFamily="49" charset="-128"/>
              </a:rPr>
              <a:t>年</a:t>
            </a:r>
            <a:r>
              <a:rPr lang="en-US" altLang="ja-JP" sz="1000" dirty="0">
                <a:latin typeface="BIZ UDゴシック" panose="020B0400000000000000" pitchFamily="49" charset="-128"/>
                <a:ea typeface="BIZ UDゴシック" panose="020B0400000000000000" pitchFamily="49" charset="-128"/>
              </a:rPr>
              <a:t>2</a:t>
            </a:r>
            <a:r>
              <a:rPr lang="ja-JP" altLang="en-US" sz="1000" dirty="0">
                <a:latin typeface="BIZ UDゴシック" panose="020B0400000000000000" pitchFamily="49" charset="-128"/>
                <a:ea typeface="BIZ UDゴシック" panose="020B0400000000000000" pitchFamily="49" charset="-128"/>
              </a:rPr>
              <a:t>月</a:t>
            </a:r>
            <a:r>
              <a:rPr lang="en-US" altLang="ja-JP" sz="1000" dirty="0">
                <a:latin typeface="BIZ UDゴシック" panose="020B0400000000000000" pitchFamily="49" charset="-128"/>
                <a:ea typeface="BIZ UDゴシック" panose="020B0400000000000000" pitchFamily="49" charset="-128"/>
              </a:rPr>
              <a:t>27</a:t>
            </a:r>
            <a:r>
              <a:rPr lang="ja-JP" altLang="en-US" sz="1000" dirty="0">
                <a:latin typeface="BIZ UDゴシック" panose="020B0400000000000000" pitchFamily="49" charset="-128"/>
                <a:ea typeface="BIZ UDゴシック" panose="020B0400000000000000" pitchFamily="49" charset="-128"/>
              </a:rPr>
              <a:t>日までの約</a:t>
            </a:r>
            <a:r>
              <a:rPr lang="en-US" altLang="ja-JP" sz="1000" dirty="0">
                <a:latin typeface="BIZ UDゴシック" panose="020B0400000000000000" pitchFamily="49" charset="-128"/>
                <a:ea typeface="BIZ UDゴシック" panose="020B0400000000000000" pitchFamily="49" charset="-128"/>
              </a:rPr>
              <a:t>11</a:t>
            </a:r>
            <a:r>
              <a:rPr lang="ja-JP" altLang="en-US" sz="1000" dirty="0">
                <a:latin typeface="BIZ UDゴシック" panose="020B0400000000000000" pitchFamily="49" charset="-128"/>
                <a:ea typeface="BIZ UDゴシック" panose="020B0400000000000000" pitchFamily="49" charset="-128"/>
              </a:rPr>
              <a:t>カ月間に係る金額を収入として計上</a:t>
            </a:r>
            <a:endParaRPr lang="en-US" altLang="ja-JP" sz="1000" dirty="0">
              <a:solidFill>
                <a:srgbClr val="FF0000"/>
              </a:solidFill>
              <a:latin typeface="BIZ UDゴシック" panose="020B0400000000000000" pitchFamily="49" charset="-128"/>
              <a:ea typeface="BIZ UDゴシック" panose="020B0400000000000000" pitchFamily="49" charset="-128"/>
            </a:endParaRPr>
          </a:p>
        </p:txBody>
      </p:sp>
      <p:sp>
        <p:nvSpPr>
          <p:cNvPr id="31" name="テキスト ボックス 30">
            <a:extLst>
              <a:ext uri="{FF2B5EF4-FFF2-40B4-BE49-F238E27FC236}">
                <a16:creationId xmlns:a16="http://schemas.microsoft.com/office/drawing/2014/main" id="{8C6E2B81-472A-9BB9-B364-882956365FB0}"/>
              </a:ext>
            </a:extLst>
          </p:cNvPr>
          <p:cNvSpPr txBox="1"/>
          <p:nvPr/>
        </p:nvSpPr>
        <p:spPr>
          <a:xfrm>
            <a:off x="7199838" y="3884666"/>
            <a:ext cx="423118" cy="184666"/>
          </a:xfrm>
          <a:prstGeom prst="rect">
            <a:avLst/>
          </a:prstGeom>
          <a:noFill/>
          <a:ln>
            <a:noFill/>
          </a:ln>
        </p:spPr>
        <p:txBody>
          <a:bodyPr wrap="square">
            <a:spAutoFit/>
          </a:bodyPr>
          <a:lstStyle/>
          <a:p>
            <a:r>
              <a:rPr lang="en-US" altLang="ja-JP" sz="600" b="1" dirty="0">
                <a:latin typeface="BIZ UDゴシック" panose="020B0400000000000000" pitchFamily="49" charset="-128"/>
                <a:ea typeface="BIZ UDゴシック" panose="020B0400000000000000" pitchFamily="49" charset="-128"/>
              </a:rPr>
              <a:t>(※3)</a:t>
            </a:r>
            <a:endParaRPr lang="ja-JP" altLang="en-US" sz="600" b="1" dirty="0">
              <a:latin typeface="BIZ UDゴシック" panose="020B0400000000000000" pitchFamily="49" charset="-128"/>
              <a:ea typeface="BIZ UDゴシック" panose="020B0400000000000000" pitchFamily="49" charset="-128"/>
            </a:endParaRPr>
          </a:p>
        </p:txBody>
      </p:sp>
      <p:sp>
        <p:nvSpPr>
          <p:cNvPr id="32" name="テキスト ボックス 31">
            <a:extLst>
              <a:ext uri="{FF2B5EF4-FFF2-40B4-BE49-F238E27FC236}">
                <a16:creationId xmlns:a16="http://schemas.microsoft.com/office/drawing/2014/main" id="{AD7CE7E3-E833-4400-9D76-3161015B9470}"/>
              </a:ext>
            </a:extLst>
          </p:cNvPr>
          <p:cNvSpPr txBox="1"/>
          <p:nvPr/>
        </p:nvSpPr>
        <p:spPr>
          <a:xfrm>
            <a:off x="6198911" y="3884666"/>
            <a:ext cx="423118" cy="184666"/>
          </a:xfrm>
          <a:prstGeom prst="rect">
            <a:avLst/>
          </a:prstGeom>
          <a:noFill/>
          <a:ln>
            <a:noFill/>
          </a:ln>
        </p:spPr>
        <p:txBody>
          <a:bodyPr wrap="square">
            <a:spAutoFit/>
          </a:bodyPr>
          <a:lstStyle/>
          <a:p>
            <a:r>
              <a:rPr lang="en-US" altLang="ja-JP" sz="600" b="1" dirty="0">
                <a:latin typeface="BIZ UDゴシック" panose="020B0400000000000000" pitchFamily="49" charset="-128"/>
                <a:ea typeface="BIZ UDゴシック" panose="020B0400000000000000" pitchFamily="49" charset="-128"/>
              </a:rPr>
              <a:t>(※3)</a:t>
            </a:r>
            <a:endParaRPr lang="ja-JP" altLang="en-US" sz="600" b="1" dirty="0">
              <a:latin typeface="BIZ UDゴシック" panose="020B0400000000000000" pitchFamily="49" charset="-128"/>
              <a:ea typeface="BIZ UDゴシック" panose="020B0400000000000000" pitchFamily="49" charset="-128"/>
            </a:endParaRPr>
          </a:p>
        </p:txBody>
      </p:sp>
      <p:sp>
        <p:nvSpPr>
          <p:cNvPr id="35" name="テキスト ボックス 34">
            <a:extLst>
              <a:ext uri="{FF2B5EF4-FFF2-40B4-BE49-F238E27FC236}">
                <a16:creationId xmlns:a16="http://schemas.microsoft.com/office/drawing/2014/main" id="{9D4EA456-8F87-88C0-BF6A-EA562CC19282}"/>
              </a:ext>
            </a:extLst>
          </p:cNvPr>
          <p:cNvSpPr txBox="1"/>
          <p:nvPr/>
        </p:nvSpPr>
        <p:spPr>
          <a:xfrm>
            <a:off x="5200108" y="3884666"/>
            <a:ext cx="423118" cy="184666"/>
          </a:xfrm>
          <a:prstGeom prst="rect">
            <a:avLst/>
          </a:prstGeom>
          <a:noFill/>
          <a:ln>
            <a:noFill/>
          </a:ln>
        </p:spPr>
        <p:txBody>
          <a:bodyPr wrap="square">
            <a:spAutoFit/>
          </a:bodyPr>
          <a:lstStyle/>
          <a:p>
            <a:r>
              <a:rPr lang="en-US" altLang="ja-JP" sz="600" b="1" dirty="0">
                <a:latin typeface="BIZ UDゴシック" panose="020B0400000000000000" pitchFamily="49" charset="-128"/>
                <a:ea typeface="BIZ UDゴシック" panose="020B0400000000000000" pitchFamily="49" charset="-128"/>
              </a:rPr>
              <a:t>(※3)</a:t>
            </a:r>
            <a:endParaRPr lang="ja-JP" altLang="en-US" sz="600" b="1" dirty="0">
              <a:latin typeface="BIZ UDゴシック" panose="020B0400000000000000" pitchFamily="49" charset="-128"/>
              <a:ea typeface="BIZ UDゴシック" panose="020B0400000000000000" pitchFamily="49" charset="-128"/>
            </a:endParaRPr>
          </a:p>
        </p:txBody>
      </p:sp>
      <p:sp>
        <p:nvSpPr>
          <p:cNvPr id="33" name="テキスト ボックス 32">
            <a:extLst>
              <a:ext uri="{FF2B5EF4-FFF2-40B4-BE49-F238E27FC236}">
                <a16:creationId xmlns:a16="http://schemas.microsoft.com/office/drawing/2014/main" id="{6177F1C0-00C4-17AC-44F2-0195B7643356}"/>
              </a:ext>
            </a:extLst>
          </p:cNvPr>
          <p:cNvSpPr txBox="1"/>
          <p:nvPr/>
        </p:nvSpPr>
        <p:spPr>
          <a:xfrm>
            <a:off x="1946311" y="1592282"/>
            <a:ext cx="423118" cy="176972"/>
          </a:xfrm>
          <a:prstGeom prst="rect">
            <a:avLst/>
          </a:prstGeom>
          <a:noFill/>
          <a:ln>
            <a:noFill/>
          </a:ln>
        </p:spPr>
        <p:txBody>
          <a:bodyPr wrap="square">
            <a:spAutoFit/>
          </a:bodyPr>
          <a:lstStyle/>
          <a:p>
            <a:r>
              <a:rPr lang="en-US" altLang="ja-JP" sz="550" b="1" dirty="0">
                <a:latin typeface="BIZ UDゴシック" panose="020B0400000000000000" pitchFamily="49" charset="-128"/>
                <a:ea typeface="BIZ UDゴシック" panose="020B0400000000000000" pitchFamily="49" charset="-128"/>
              </a:rPr>
              <a:t>(※1)</a:t>
            </a:r>
            <a:endParaRPr lang="ja-JP" altLang="en-US" sz="550" b="1" dirty="0">
              <a:latin typeface="BIZ UDゴシック" panose="020B0400000000000000" pitchFamily="49" charset="-128"/>
              <a:ea typeface="BIZ UDゴシック" panose="020B0400000000000000" pitchFamily="49" charset="-128"/>
            </a:endParaRPr>
          </a:p>
        </p:txBody>
      </p:sp>
      <p:sp>
        <p:nvSpPr>
          <p:cNvPr id="27" name="テキスト ボックス 26">
            <a:extLst>
              <a:ext uri="{FF2B5EF4-FFF2-40B4-BE49-F238E27FC236}">
                <a16:creationId xmlns:a16="http://schemas.microsoft.com/office/drawing/2014/main" id="{F28D3778-2C68-E5D3-88C3-B70449F1CD15}"/>
              </a:ext>
            </a:extLst>
          </p:cNvPr>
          <p:cNvSpPr txBox="1"/>
          <p:nvPr/>
        </p:nvSpPr>
        <p:spPr>
          <a:xfrm>
            <a:off x="1101339" y="1994779"/>
            <a:ext cx="423118" cy="176972"/>
          </a:xfrm>
          <a:prstGeom prst="rect">
            <a:avLst/>
          </a:prstGeom>
          <a:noFill/>
          <a:ln>
            <a:noFill/>
          </a:ln>
        </p:spPr>
        <p:txBody>
          <a:bodyPr wrap="square">
            <a:spAutoFit/>
          </a:bodyPr>
          <a:lstStyle/>
          <a:p>
            <a:r>
              <a:rPr lang="en-US" altLang="ja-JP" sz="550" b="1" dirty="0">
                <a:latin typeface="BIZ UDゴシック" panose="020B0400000000000000" pitchFamily="49" charset="-128"/>
                <a:ea typeface="BIZ UDゴシック" panose="020B0400000000000000" pitchFamily="49" charset="-128"/>
              </a:rPr>
              <a:t>(※1)</a:t>
            </a:r>
            <a:endParaRPr lang="ja-JP" altLang="en-US" sz="550" b="1" dirty="0">
              <a:latin typeface="BIZ UDゴシック" panose="020B0400000000000000" pitchFamily="49" charset="-128"/>
              <a:ea typeface="BIZ UDゴシック" panose="020B0400000000000000" pitchFamily="49" charset="-128"/>
            </a:endParaRPr>
          </a:p>
        </p:txBody>
      </p:sp>
      <p:sp>
        <p:nvSpPr>
          <p:cNvPr id="37" name="テキスト ボックス 36">
            <a:extLst>
              <a:ext uri="{FF2B5EF4-FFF2-40B4-BE49-F238E27FC236}">
                <a16:creationId xmlns:a16="http://schemas.microsoft.com/office/drawing/2014/main" id="{4B9DD8C3-856F-2C75-D8B4-5AB3F0A45B6D}"/>
              </a:ext>
            </a:extLst>
          </p:cNvPr>
          <p:cNvSpPr txBox="1"/>
          <p:nvPr/>
        </p:nvSpPr>
        <p:spPr>
          <a:xfrm>
            <a:off x="1460645" y="4707557"/>
            <a:ext cx="423118" cy="176972"/>
          </a:xfrm>
          <a:prstGeom prst="rect">
            <a:avLst/>
          </a:prstGeom>
          <a:noFill/>
          <a:ln>
            <a:noFill/>
          </a:ln>
        </p:spPr>
        <p:txBody>
          <a:bodyPr wrap="square">
            <a:spAutoFit/>
          </a:bodyPr>
          <a:lstStyle/>
          <a:p>
            <a:r>
              <a:rPr lang="en-US" altLang="ja-JP" sz="550" b="1" dirty="0">
                <a:latin typeface="BIZ UDゴシック" panose="020B0400000000000000" pitchFamily="49" charset="-128"/>
                <a:ea typeface="BIZ UDゴシック" panose="020B0400000000000000" pitchFamily="49" charset="-128"/>
              </a:rPr>
              <a:t>(※1)</a:t>
            </a:r>
            <a:endParaRPr lang="ja-JP" altLang="en-US" sz="550" b="1" dirty="0">
              <a:latin typeface="BIZ UDゴシック" panose="020B0400000000000000" pitchFamily="49" charset="-128"/>
              <a:ea typeface="BIZ UDゴシック" panose="020B0400000000000000" pitchFamily="49" charset="-128"/>
            </a:endParaRPr>
          </a:p>
        </p:txBody>
      </p:sp>
      <p:graphicFrame>
        <p:nvGraphicFramePr>
          <p:cNvPr id="41" name="表 40">
            <a:extLst>
              <a:ext uri="{FF2B5EF4-FFF2-40B4-BE49-F238E27FC236}">
                <a16:creationId xmlns:a16="http://schemas.microsoft.com/office/drawing/2014/main" id="{6D90AB04-F16F-E66E-3572-8837AC2290E5}"/>
              </a:ext>
            </a:extLst>
          </p:cNvPr>
          <p:cNvGraphicFramePr>
            <a:graphicFrameLocks noGrp="1"/>
          </p:cNvGraphicFramePr>
          <p:nvPr>
            <p:extLst>
              <p:ext uri="{D42A27DB-BD31-4B8C-83A1-F6EECF244321}">
                <p14:modId xmlns:p14="http://schemas.microsoft.com/office/powerpoint/2010/main" val="162966134"/>
              </p:ext>
            </p:extLst>
          </p:nvPr>
        </p:nvGraphicFramePr>
        <p:xfrm>
          <a:off x="338360" y="3114036"/>
          <a:ext cx="9229280" cy="1944284"/>
        </p:xfrm>
        <a:graphic>
          <a:graphicData uri="http://schemas.openxmlformats.org/drawingml/2006/table">
            <a:tbl>
              <a:tblPr/>
              <a:tblGrid>
                <a:gridCol w="1280576">
                  <a:extLst>
                    <a:ext uri="{9D8B030D-6E8A-4147-A177-3AD203B41FA5}">
                      <a16:colId xmlns:a16="http://schemas.microsoft.com/office/drawing/2014/main" val="1644283198"/>
                    </a:ext>
                  </a:extLst>
                </a:gridCol>
                <a:gridCol w="870360">
                  <a:extLst>
                    <a:ext uri="{9D8B030D-6E8A-4147-A177-3AD203B41FA5}">
                      <a16:colId xmlns:a16="http://schemas.microsoft.com/office/drawing/2014/main" val="768268597"/>
                    </a:ext>
                  </a:extLst>
                </a:gridCol>
                <a:gridCol w="1011192">
                  <a:extLst>
                    <a:ext uri="{9D8B030D-6E8A-4147-A177-3AD203B41FA5}">
                      <a16:colId xmlns:a16="http://schemas.microsoft.com/office/drawing/2014/main" val="794731738"/>
                    </a:ext>
                  </a:extLst>
                </a:gridCol>
                <a:gridCol w="1011192">
                  <a:extLst>
                    <a:ext uri="{9D8B030D-6E8A-4147-A177-3AD203B41FA5}">
                      <a16:colId xmlns:a16="http://schemas.microsoft.com/office/drawing/2014/main" val="469683471"/>
                    </a:ext>
                  </a:extLst>
                </a:gridCol>
                <a:gridCol w="1011192">
                  <a:extLst>
                    <a:ext uri="{9D8B030D-6E8A-4147-A177-3AD203B41FA5}">
                      <a16:colId xmlns:a16="http://schemas.microsoft.com/office/drawing/2014/main" val="113207845"/>
                    </a:ext>
                  </a:extLst>
                </a:gridCol>
                <a:gridCol w="1011192">
                  <a:extLst>
                    <a:ext uri="{9D8B030D-6E8A-4147-A177-3AD203B41FA5}">
                      <a16:colId xmlns:a16="http://schemas.microsoft.com/office/drawing/2014/main" val="69230085"/>
                    </a:ext>
                  </a:extLst>
                </a:gridCol>
                <a:gridCol w="1011192">
                  <a:extLst>
                    <a:ext uri="{9D8B030D-6E8A-4147-A177-3AD203B41FA5}">
                      <a16:colId xmlns:a16="http://schemas.microsoft.com/office/drawing/2014/main" val="1452051353"/>
                    </a:ext>
                  </a:extLst>
                </a:gridCol>
                <a:gridCol w="1011192">
                  <a:extLst>
                    <a:ext uri="{9D8B030D-6E8A-4147-A177-3AD203B41FA5}">
                      <a16:colId xmlns:a16="http://schemas.microsoft.com/office/drawing/2014/main" val="3559649188"/>
                    </a:ext>
                  </a:extLst>
                </a:gridCol>
                <a:gridCol w="1011192">
                  <a:extLst>
                    <a:ext uri="{9D8B030D-6E8A-4147-A177-3AD203B41FA5}">
                      <a16:colId xmlns:a16="http://schemas.microsoft.com/office/drawing/2014/main" val="2617807985"/>
                    </a:ext>
                  </a:extLst>
                </a:gridCol>
              </a:tblGrid>
              <a:tr h="166241">
                <a:tc gridSpan="2">
                  <a:txBody>
                    <a:bodyPr/>
                    <a:lstStyle/>
                    <a:p>
                      <a:pPr algn="ctr"/>
                      <a:r>
                        <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損益計算書ベース</a:t>
                      </a:r>
                      <a:endParaRPr lang="ja-JP" sz="105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hMerge="1">
                  <a:txBody>
                    <a:bodyPr/>
                    <a:lstStyle/>
                    <a:p>
                      <a:endParaRPr kumimoji="1" lang="ja-JP" altLang="en-US"/>
                    </a:p>
                  </a:txBody>
                  <a:tcPr/>
                </a:tc>
                <a:tc>
                  <a:txBody>
                    <a:bodyPr/>
                    <a:lstStyle/>
                    <a:p>
                      <a:pPr marL="132080" indent="-128270"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2022</a:t>
                      </a:r>
                      <a:r>
                        <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実績</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marL="132080" indent="-128270"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2023</a:t>
                      </a:r>
                      <a:r>
                        <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実績</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marL="132080" indent="-128270"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2024</a:t>
                      </a:r>
                      <a:r>
                        <a:rPr lang="ja-JP" alt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実績</a:t>
                      </a:r>
                      <a:endPar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a:t>
                      </a:r>
                      <a:r>
                        <a:rPr 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5</a:t>
                      </a:r>
                      <a:r>
                        <a:rPr lang="ja-JP" alt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見込</a:t>
                      </a:r>
                      <a:endParaRPr lang="ja-JP" sz="105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a:t>
                      </a:r>
                      <a:r>
                        <a:rPr 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a:t>
                      </a:r>
                      <a:r>
                        <a:rPr lang="ja-JP" alt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計画</a:t>
                      </a:r>
                      <a:endParaRPr lang="ja-JP" sz="105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571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a:t>
                      </a:r>
                      <a:r>
                        <a:rPr 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7</a:t>
                      </a:r>
                      <a:r>
                        <a:rPr lang="ja-JP" alt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計画</a:t>
                      </a:r>
                      <a:endParaRPr lang="ja-JP" sz="105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a:lnSpc>
                          <a:spcPct val="100000"/>
                        </a:lnSpc>
                      </a:pPr>
                      <a:r>
                        <a:rPr lang="en-US" altLang="ja-JP" sz="105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2028</a:t>
                      </a:r>
                      <a:r>
                        <a:rPr lang="ja-JP" altLang="en-US" sz="105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計画</a:t>
                      </a:r>
                      <a:endParaRPr lang="ja-JP" sz="105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916558509"/>
                  </a:ext>
                </a:extLst>
              </a:tr>
              <a:tr h="218510">
                <a:tc rowSpan="3">
                  <a:txBody>
                    <a:bodyPr/>
                    <a:lstStyle/>
                    <a:p>
                      <a:pPr algn="ctr">
                        <a:lnSpc>
                          <a:spcPct val="100000"/>
                        </a:lnSpc>
                      </a:pPr>
                      <a:r>
                        <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日平均交通量</a:t>
                      </a:r>
                      <a:endParaRPr lang="en-US"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lnSpc>
                          <a:spcPct val="100000"/>
                        </a:lnSpc>
                      </a:pPr>
                      <a:r>
                        <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（台</a:t>
                      </a:r>
                      <a:r>
                        <a:rPr lang="x-none"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日）</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nchorCtr="1">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pPr>
                      <a:r>
                        <a:rPr lang="ja-JP" alt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鳥飼</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9,945</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10,181</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10,333</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10,336</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10,400</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571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ja-JP" alt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　ー　</a:t>
                      </a:r>
                      <a:r>
                        <a:rPr 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ja-JP" alt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　ー　</a:t>
                      </a: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endParaRPr lang="ja-JP"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nchorCtr="1">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386829030"/>
                  </a:ext>
                </a:extLst>
              </a:tr>
              <a:tr h="218510">
                <a:tc vMerge="1">
                  <a:txBody>
                    <a:bodyPr/>
                    <a:lstStyle/>
                    <a:p>
                      <a:endParaRPr kumimoji="1" lang="ja-JP" altLang="en-US"/>
                    </a:p>
                  </a:txBody>
                  <a:tcPr/>
                </a:tc>
                <a:tc>
                  <a:txBody>
                    <a:bodyPr/>
                    <a:lstStyle/>
                    <a:p>
                      <a:pPr marL="0" indent="0" algn="ctr">
                        <a:lnSpc>
                          <a:spcPct val="100000"/>
                        </a:lnSpc>
                      </a:pPr>
                      <a:r>
                        <a:rPr lang="ja-JP" alt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箕面</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11,813</a:t>
                      </a:r>
                      <a:endParaRPr kumimoji="1" lang="ja-JP" altLang="en-US" sz="1400" dirty="0">
                        <a:solidFill>
                          <a:schemeClr val="tx1"/>
                        </a:solidFill>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11,179</a:t>
                      </a:r>
                      <a:endParaRPr kumimoji="1" lang="ja-JP" altLang="en-US" sz="1400" dirty="0">
                        <a:solidFill>
                          <a:schemeClr val="tx1"/>
                        </a:solidFill>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11,895</a:t>
                      </a:r>
                      <a:endParaRPr kumimoji="1" lang="ja-JP" altLang="en-US" sz="1400" dirty="0">
                        <a:solidFill>
                          <a:schemeClr val="tx1"/>
                        </a:solidFill>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11,284</a:t>
                      </a:r>
                      <a:endParaRPr kumimoji="1" lang="ja-JP" altLang="en-US" sz="1400" dirty="0">
                        <a:solidFill>
                          <a:schemeClr val="tx1"/>
                        </a:solidFill>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11,400</a:t>
                      </a:r>
                      <a:endParaRPr kumimoji="1" lang="ja-JP" altLang="en-US" sz="1400" dirty="0">
                        <a:solidFill>
                          <a:schemeClr val="tx1"/>
                        </a:solidFill>
                      </a:endParaRPr>
                    </a:p>
                  </a:txBody>
                  <a:tcPr marL="62865" marR="62865" marT="0" marB="0" anchor="ctr">
                    <a:lnL w="571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11,400</a:t>
                      </a:r>
                      <a:endParaRPr kumimoji="1" lang="ja-JP" altLang="en-US" sz="1400" dirty="0">
                        <a:solidFill>
                          <a:schemeClr val="tx1"/>
                        </a:solidFill>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11,400</a:t>
                      </a:r>
                      <a:endParaRPr kumimoji="1" lang="ja-JP" altLang="en-US" sz="1400" dirty="0">
                        <a:solidFill>
                          <a:schemeClr val="tx1"/>
                        </a:solidFill>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446897528"/>
                  </a:ext>
                </a:extLst>
              </a:tr>
              <a:tr h="218510">
                <a:tc vMerge="1">
                  <a:txBody>
                    <a:bodyPr/>
                    <a:lstStyle/>
                    <a:p>
                      <a:endParaRPr kumimoji="1" lang="ja-JP" altLang="en-US"/>
                    </a:p>
                  </a:txBody>
                  <a:tcPr>
                    <a:lnT w="12700" cap="flat" cmpd="sng" algn="ctr">
                      <a:solidFill>
                        <a:srgbClr val="000000"/>
                      </a:solidFill>
                      <a:prstDash val="solid"/>
                      <a:round/>
                      <a:headEnd type="none" w="med" len="med"/>
                      <a:tailEnd type="none" w="med" len="med"/>
                    </a:lnT>
                  </a:tcPr>
                </a:tc>
                <a:tc>
                  <a:txBody>
                    <a:bodyPr/>
                    <a:lstStyle/>
                    <a:p>
                      <a:pPr marL="0" indent="0" algn="ctr">
                        <a:lnSpc>
                          <a:spcPct val="100000"/>
                        </a:lnSpc>
                      </a:pPr>
                      <a:r>
                        <a:rPr lang="ja-JP" alt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合計</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nchorCtr="1">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21,758</a:t>
                      </a:r>
                      <a:endParaRPr kumimoji="1" lang="ja-JP" altLang="en-US" sz="1400" dirty="0">
                        <a:solidFill>
                          <a:schemeClr val="tx1"/>
                        </a:solidFill>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21,360</a:t>
                      </a:r>
                      <a:endParaRPr kumimoji="1" lang="ja-JP" altLang="en-US" sz="1400" dirty="0">
                        <a:solidFill>
                          <a:schemeClr val="tx1"/>
                        </a:solidFill>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22,228</a:t>
                      </a:r>
                      <a:endParaRPr kumimoji="1" lang="ja-JP" altLang="en-US" sz="1400" dirty="0">
                        <a:solidFill>
                          <a:schemeClr val="tx1"/>
                        </a:solidFill>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21,620</a:t>
                      </a:r>
                      <a:endParaRPr kumimoji="1" lang="ja-JP" altLang="en-US" sz="1400" dirty="0">
                        <a:solidFill>
                          <a:schemeClr val="tx1"/>
                        </a:solidFill>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21,800</a:t>
                      </a:r>
                      <a:endParaRPr kumimoji="1" lang="ja-JP" altLang="en-US" sz="1400" dirty="0">
                        <a:solidFill>
                          <a:schemeClr val="tx1"/>
                        </a:solidFill>
                      </a:endParaRPr>
                    </a:p>
                  </a:txBody>
                  <a:tcPr marL="62865" marR="62865" marT="0" marB="0" anchor="ctr">
                    <a:lnL w="571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11,400</a:t>
                      </a:r>
                      <a:endParaRPr kumimoji="1" lang="ja-JP" altLang="en-US" sz="1400" dirty="0">
                        <a:solidFill>
                          <a:schemeClr val="tx1"/>
                        </a:solidFill>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11,400</a:t>
                      </a:r>
                      <a:endParaRPr kumimoji="1" lang="ja-JP" altLang="en-US" sz="1400" dirty="0">
                        <a:solidFill>
                          <a:schemeClr val="tx1"/>
                        </a:solidFill>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7448342"/>
                  </a:ext>
                </a:extLst>
              </a:tr>
              <a:tr h="479532">
                <a:tc gridSpan="2">
                  <a:txBody>
                    <a:bodyPr/>
                    <a:lstStyle/>
                    <a:p>
                      <a:pPr algn="l">
                        <a:lnSpc>
                          <a:spcPct val="150000"/>
                        </a:lnSpc>
                      </a:pPr>
                      <a:r>
                        <a:rPr lang="ja-JP" altLang="en-US"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Ａ．</a:t>
                      </a:r>
                      <a:r>
                        <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収益</a:t>
                      </a:r>
                      <a:r>
                        <a:rPr lang="en-US"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料金収入等</a:t>
                      </a:r>
                      <a:r>
                        <a:rPr lang="en-US"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algn="ctr">
                        <a:lnSpc>
                          <a:spcPct val="150000"/>
                        </a:lnSpc>
                      </a:pPr>
                      <a:r>
                        <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（うち料金収入）</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a:txBody>
                    <a:bodyPr/>
                    <a:lstStyle/>
                    <a:p>
                      <a:pPr algn="r">
                        <a:lnSpc>
                          <a:spcPct val="150000"/>
                        </a:lnSpc>
                      </a:pPr>
                      <a:r>
                        <a:rPr lang="x-none"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2,195</a:t>
                      </a:r>
                      <a:endParaRPr 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r">
                        <a:lnSpc>
                          <a:spcPct val="150000"/>
                        </a:lnSpc>
                      </a:pPr>
                      <a:r>
                        <a:rPr 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(2,187)</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pPr>
                      <a:r>
                        <a:rPr lang="x-none"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2,147</a:t>
                      </a:r>
                      <a:endParaRPr 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r">
                        <a:lnSpc>
                          <a:spcPct val="150000"/>
                        </a:lnSpc>
                      </a:pPr>
                      <a:r>
                        <a:rPr 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(2,132)</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pPr>
                      <a:r>
                        <a:rPr lang="x-none"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a:t>
                      </a:r>
                      <a:r>
                        <a:rPr lang="en-US"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787</a:t>
                      </a:r>
                      <a:endParaRPr 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r">
                        <a:lnSpc>
                          <a:spcPct val="150000"/>
                        </a:lnSpc>
                      </a:pPr>
                      <a:r>
                        <a:rPr lang="x-none"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a:t>
                      </a:r>
                      <a:r>
                        <a:rPr lang="en-US"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265</a:t>
                      </a:r>
                      <a:r>
                        <a:rPr lang="x-none"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pPr>
                      <a:r>
                        <a:rPr lang="en-US"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a:t>
                      </a:r>
                      <a:r>
                        <a:rPr lang="x-none"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551</a:t>
                      </a:r>
                      <a:endParaRPr 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r">
                        <a:lnSpc>
                          <a:spcPct val="150000"/>
                        </a:lnSpc>
                      </a:pPr>
                      <a:r>
                        <a:rPr 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(2,162)</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pPr>
                      <a:r>
                        <a:rPr lang="en-US"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a:t>
                      </a:r>
                      <a:r>
                        <a:rPr lang="x-none"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358</a:t>
                      </a:r>
                      <a:endParaRPr 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r">
                        <a:lnSpc>
                          <a:spcPct val="150000"/>
                        </a:lnSpc>
                      </a:pPr>
                      <a:r>
                        <a:rPr 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(2,153)</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571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pPr>
                      <a:r>
                        <a:rPr lang="en-US"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a:t>
                      </a:r>
                      <a:r>
                        <a:rPr lang="x-none"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992</a:t>
                      </a:r>
                      <a:endParaRPr 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r">
                        <a:lnSpc>
                          <a:spcPct val="150000"/>
                        </a:lnSpc>
                      </a:pPr>
                      <a:r>
                        <a:rPr lang="en-US"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(1,884)</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50000"/>
                        </a:lnSpc>
                      </a:pPr>
                      <a:r>
                        <a:rPr lang="en-US" alt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a:t>
                      </a:r>
                      <a:r>
                        <a:rPr lang="x-none" alt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987</a:t>
                      </a:r>
                      <a:endParaRPr lang="ja-JP" alt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r">
                        <a:lnSpc>
                          <a:spcPct val="150000"/>
                        </a:lnSpc>
                      </a:pPr>
                      <a:r>
                        <a:rPr lang="en-US"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(1,879)</a:t>
                      </a:r>
                      <a:endParaRPr lang="ja-JP" alt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2720060"/>
                  </a:ext>
                </a:extLst>
              </a:tr>
              <a:tr h="318981">
                <a:tc gridSpan="2">
                  <a:txBody>
                    <a:bodyPr/>
                    <a:lstStyle/>
                    <a:p>
                      <a:pPr algn="l"/>
                      <a:r>
                        <a:rPr lang="ja-JP" altLang="en-US"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Ｂ．</a:t>
                      </a:r>
                      <a:r>
                        <a:rPr lang="ja-JP" sz="10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道路管理費等</a:t>
                      </a:r>
                      <a:endParaRPr lang="ja-JP" sz="105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r"/>
                      <a:r>
                        <a:rPr lang="en-US"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1,196</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1,407</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1,973</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3,219</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a:r>
                        <a:rPr lang="en-US"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4,477</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571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tc>
                  <a:txBody>
                    <a:bodyPr/>
                    <a:lstStyle/>
                    <a:p>
                      <a:pPr algn="r"/>
                      <a:r>
                        <a:rPr lang="en-US"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2,51</a:t>
                      </a:r>
                      <a:r>
                        <a:rPr lang="en-US" alt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8</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r"/>
                      <a:r>
                        <a:rPr lang="en-US" alt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989</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253189761"/>
                  </a:ext>
                </a:extLst>
              </a:tr>
              <a:tr h="324000">
                <a:tc gridSpan="2">
                  <a:txBody>
                    <a:bodyPr/>
                    <a:lstStyle/>
                    <a:p>
                      <a:pPr algn="ctr">
                        <a:lnSpc>
                          <a:spcPts val="1700"/>
                        </a:lnSpc>
                      </a:pPr>
                      <a:r>
                        <a:rPr lang="ja-JP" sz="1100" b="1" spc="15"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償還準備金等繰入額</a:t>
                      </a:r>
                      <a:r>
                        <a:rPr lang="ja-JP" sz="1100" b="1"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（Ａ－Ｂ）</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r"/>
                      <a:r>
                        <a:rPr lang="en-US" sz="11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999</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1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740</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altLang="ja-JP" sz="11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814</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altLang="ja-JP" sz="11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332</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a:r>
                        <a:rPr lang="ja-JP" altLang="en-US" sz="11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en-US" altLang="ja-JP" sz="11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1,119</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571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tc>
                  <a:txBody>
                    <a:bodyPr/>
                    <a:lstStyle/>
                    <a:p>
                      <a:pPr algn="r"/>
                      <a:r>
                        <a:rPr lang="ja-JP" altLang="en-US" sz="11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en-US" altLang="ja-JP" sz="11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526</a:t>
                      </a:r>
                      <a:endParaRPr lang="ja-JP" sz="1100"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r"/>
                      <a:r>
                        <a:rPr lang="en-US" altLang="ja-JP" sz="11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998</a:t>
                      </a:r>
                      <a:endParaRPr lang="ja-JP" sz="1100" b="1" dirty="0">
                        <a:solidFill>
                          <a:schemeClr val="tx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825613251"/>
                  </a:ext>
                </a:extLst>
              </a:tr>
            </a:tbl>
          </a:graphicData>
        </a:graphic>
      </p:graphicFrame>
      <p:graphicFrame>
        <p:nvGraphicFramePr>
          <p:cNvPr id="43" name="表 42">
            <a:extLst>
              <a:ext uri="{FF2B5EF4-FFF2-40B4-BE49-F238E27FC236}">
                <a16:creationId xmlns:a16="http://schemas.microsoft.com/office/drawing/2014/main" id="{103F9107-88DC-6216-9D37-212EE5B9D6C4}"/>
              </a:ext>
            </a:extLst>
          </p:cNvPr>
          <p:cNvGraphicFramePr>
            <a:graphicFrameLocks noGrp="1"/>
          </p:cNvGraphicFramePr>
          <p:nvPr>
            <p:extLst>
              <p:ext uri="{D42A27DB-BD31-4B8C-83A1-F6EECF244321}">
                <p14:modId xmlns:p14="http://schemas.microsoft.com/office/powerpoint/2010/main" val="3239766437"/>
              </p:ext>
            </p:extLst>
          </p:nvPr>
        </p:nvGraphicFramePr>
        <p:xfrm>
          <a:off x="329017" y="1455686"/>
          <a:ext cx="9217446" cy="1200832"/>
        </p:xfrm>
        <a:graphic>
          <a:graphicData uri="http://schemas.openxmlformats.org/drawingml/2006/table">
            <a:tbl>
              <a:tblPr/>
              <a:tblGrid>
                <a:gridCol w="1286465">
                  <a:extLst>
                    <a:ext uri="{9D8B030D-6E8A-4147-A177-3AD203B41FA5}">
                      <a16:colId xmlns:a16="http://schemas.microsoft.com/office/drawing/2014/main" val="15184516"/>
                    </a:ext>
                  </a:extLst>
                </a:gridCol>
                <a:gridCol w="896688">
                  <a:extLst>
                    <a:ext uri="{9D8B030D-6E8A-4147-A177-3AD203B41FA5}">
                      <a16:colId xmlns:a16="http://schemas.microsoft.com/office/drawing/2014/main" val="937222028"/>
                    </a:ext>
                  </a:extLst>
                </a:gridCol>
                <a:gridCol w="1004899">
                  <a:extLst>
                    <a:ext uri="{9D8B030D-6E8A-4147-A177-3AD203B41FA5}">
                      <a16:colId xmlns:a16="http://schemas.microsoft.com/office/drawing/2014/main" val="3628512619"/>
                    </a:ext>
                  </a:extLst>
                </a:gridCol>
                <a:gridCol w="1004899">
                  <a:extLst>
                    <a:ext uri="{9D8B030D-6E8A-4147-A177-3AD203B41FA5}">
                      <a16:colId xmlns:a16="http://schemas.microsoft.com/office/drawing/2014/main" val="3659117434"/>
                    </a:ext>
                  </a:extLst>
                </a:gridCol>
                <a:gridCol w="1004899">
                  <a:extLst>
                    <a:ext uri="{9D8B030D-6E8A-4147-A177-3AD203B41FA5}">
                      <a16:colId xmlns:a16="http://schemas.microsoft.com/office/drawing/2014/main" val="362901693"/>
                    </a:ext>
                  </a:extLst>
                </a:gridCol>
                <a:gridCol w="1004899">
                  <a:extLst>
                    <a:ext uri="{9D8B030D-6E8A-4147-A177-3AD203B41FA5}">
                      <a16:colId xmlns:a16="http://schemas.microsoft.com/office/drawing/2014/main" val="3089151172"/>
                    </a:ext>
                  </a:extLst>
                </a:gridCol>
                <a:gridCol w="1004899">
                  <a:extLst>
                    <a:ext uri="{9D8B030D-6E8A-4147-A177-3AD203B41FA5}">
                      <a16:colId xmlns:a16="http://schemas.microsoft.com/office/drawing/2014/main" val="1915676109"/>
                    </a:ext>
                  </a:extLst>
                </a:gridCol>
                <a:gridCol w="1004899">
                  <a:extLst>
                    <a:ext uri="{9D8B030D-6E8A-4147-A177-3AD203B41FA5}">
                      <a16:colId xmlns:a16="http://schemas.microsoft.com/office/drawing/2014/main" val="2180622792"/>
                    </a:ext>
                  </a:extLst>
                </a:gridCol>
                <a:gridCol w="1004899">
                  <a:extLst>
                    <a:ext uri="{9D8B030D-6E8A-4147-A177-3AD203B41FA5}">
                      <a16:colId xmlns:a16="http://schemas.microsoft.com/office/drawing/2014/main" val="4002594470"/>
                    </a:ext>
                  </a:extLst>
                </a:gridCol>
              </a:tblGrid>
              <a:tr h="167492">
                <a:tc gridSpan="2">
                  <a:txBody>
                    <a:bodyPr/>
                    <a:lstStyle/>
                    <a:p>
                      <a:pPr marL="0" indent="0" algn="ctr">
                        <a:lnSpc>
                          <a:spcPts val="1440"/>
                        </a:lnSpc>
                      </a:pPr>
                      <a:r>
                        <a:rPr lang="x-none"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項目</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nchorCtr="1">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kumimoji="1" lang="ja-JP" altLang="en-US"/>
                    </a:p>
                  </a:txBody>
                  <a:tcPr/>
                </a:tc>
                <a:tc>
                  <a:txBody>
                    <a:bodyPr/>
                    <a:lstStyle/>
                    <a:p>
                      <a:pPr marL="132080" indent="-128270"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2022</a:t>
                      </a:r>
                      <a:r>
                        <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実績</a:t>
                      </a:r>
                    </a:p>
                  </a:txBody>
                  <a:tcPr marL="62865" marR="62865"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132080" indent="-128270"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2023</a:t>
                      </a:r>
                      <a:r>
                        <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実績</a:t>
                      </a:r>
                    </a:p>
                  </a:txBody>
                  <a:tcPr marL="62865" marR="62865"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132080" indent="-128270"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2024</a:t>
                      </a:r>
                      <a:r>
                        <a:rPr lang="ja-JP" alt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実績</a:t>
                      </a:r>
                      <a:endPar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132080" indent="-128270"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a:t>
                      </a:r>
                      <a:r>
                        <a:rPr 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5</a:t>
                      </a:r>
                      <a:r>
                        <a:rPr lang="ja-JP" alt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見込</a:t>
                      </a:r>
                      <a:endPar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nchorCtr="1">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132080" indent="-128270"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a:t>
                      </a:r>
                      <a:r>
                        <a:rPr 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a:t>
                      </a:r>
                      <a:r>
                        <a:rPr lang="ja-JP" alt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計画</a:t>
                      </a:r>
                      <a:endPar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nchorCtr="1">
                    <a:lnL w="571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132080" indent="-128270"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a:t>
                      </a:r>
                      <a:r>
                        <a:rPr 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7</a:t>
                      </a:r>
                      <a:r>
                        <a:rPr lang="ja-JP" alt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計画</a:t>
                      </a:r>
                      <a:endPar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132080" indent="-128270" algn="ctr">
                        <a:lnSpc>
                          <a:spcPct val="100000"/>
                        </a:lnSpc>
                      </a:pPr>
                      <a:r>
                        <a:rPr lang="x-none"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a:t>
                      </a:r>
                      <a:r>
                        <a:rPr 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8</a:t>
                      </a:r>
                      <a:r>
                        <a:rPr lang="ja-JP" alt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計画</a:t>
                      </a:r>
                      <a:endPar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nchorCtr="1">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408427953"/>
                  </a:ext>
                </a:extLst>
              </a:tr>
              <a:tr h="258335">
                <a:tc gridSpan="2">
                  <a:txBody>
                    <a:bodyPr/>
                    <a:lstStyle/>
                    <a:p>
                      <a:pPr algn="ctr">
                        <a:lnSpc>
                          <a:spcPct val="100000"/>
                        </a:lnSpc>
                      </a:pPr>
                      <a:r>
                        <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償還準備金等繰入額</a:t>
                      </a:r>
                    </a:p>
                  </a:txBody>
                  <a:tcPr marL="62865" marR="62865"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a:txBody>
                    <a:bodyPr/>
                    <a:lstStyle/>
                    <a:p>
                      <a:pPr algn="r">
                        <a:lnSpc>
                          <a:spcPct val="100000"/>
                        </a:lnSpc>
                      </a:pPr>
                      <a:r>
                        <a:rPr lang="x-none"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10.0</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x-none"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7.4</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alt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8.1</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alt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3.3</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ja-JP" altLang="en-US"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11.2</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571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ja-JP" altLang="en-US"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5.3</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alt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10.0</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4132373"/>
                  </a:ext>
                </a:extLst>
              </a:tr>
              <a:tr h="258335">
                <a:tc rowSpan="3">
                  <a:txBody>
                    <a:bodyPr/>
                    <a:lstStyle/>
                    <a:p>
                      <a:pPr algn="ctr">
                        <a:lnSpc>
                          <a:spcPct val="100000"/>
                        </a:lnSpc>
                      </a:pPr>
                      <a:r>
                        <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償還準備金等</a:t>
                      </a:r>
                      <a:endParaRPr lang="en-US" alt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lnSpc>
                          <a:spcPct val="100000"/>
                        </a:lnSpc>
                      </a:pPr>
                      <a:r>
                        <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積立額</a:t>
                      </a:r>
                    </a:p>
                  </a:txBody>
                  <a:tcPr marL="62865" marR="62865"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pPr>
                      <a:r>
                        <a:rPr lang="ja-JP" altLang="en-US" sz="10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鳥飼</a:t>
                      </a:r>
                      <a:endParaRPr lang="ja-JP" sz="10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59.5</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61.1</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62.7</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64.2</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lnSpc>
                          <a:spcPct val="100000"/>
                        </a:lnSpc>
                      </a:pPr>
                      <a:r>
                        <a:rPr lang="en-US"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64.9</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571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lnSpc>
                          <a:spcPct val="100000"/>
                        </a:lnSpc>
                      </a:pPr>
                      <a:r>
                        <a:rPr lang="ja-JP" altLang="en-US"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ー</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ー</a:t>
                      </a:r>
                      <a:endParaRPr lang="ja-JP"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474713679"/>
                  </a:ext>
                </a:extLst>
              </a:tr>
              <a:tr h="258335">
                <a:tc vMerge="1">
                  <a:txBody>
                    <a:bodyPr/>
                    <a:lstStyle/>
                    <a:p>
                      <a:endParaRPr kumimoji="1" lang="ja-JP" altLang="en-US"/>
                    </a:p>
                  </a:txBody>
                  <a:tcPr/>
                </a:tc>
                <a:tc>
                  <a:txBody>
                    <a:bodyPr/>
                    <a:lstStyle/>
                    <a:p>
                      <a:pPr algn="ctr">
                        <a:lnSpc>
                          <a:spcPct val="100000"/>
                        </a:lnSpc>
                      </a:pPr>
                      <a:r>
                        <a:rPr lang="ja-JP" altLang="en-US" sz="10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箕面</a:t>
                      </a:r>
                      <a:endParaRPr lang="ja-JP" sz="10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89.5</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95.3</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101.8</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103.6</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lnSpc>
                          <a:spcPct val="100000"/>
                        </a:lnSpc>
                      </a:pPr>
                      <a:r>
                        <a:rPr lang="en-US"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91.7</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571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lnSpc>
                          <a:spcPct val="100000"/>
                        </a:lnSpc>
                      </a:pPr>
                      <a:r>
                        <a:rPr lang="en-US"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86.4</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r">
                        <a:lnSpc>
                          <a:spcPct val="100000"/>
                        </a:lnSpc>
                      </a:pPr>
                      <a:r>
                        <a:rPr lang="en-US" alt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96.4</a:t>
                      </a:r>
                      <a:endParaRPr lang="ja-JP" sz="11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031475900"/>
                  </a:ext>
                </a:extLst>
              </a:tr>
              <a:tr h="258335">
                <a:tc vMerge="1">
                  <a:txBody>
                    <a:bodyPr/>
                    <a:lstStyle/>
                    <a:p>
                      <a:endParaRPr kumimoji="1" lang="ja-JP" altLang="en-US"/>
                    </a:p>
                  </a:txBody>
                  <a:tcPr/>
                </a:tc>
                <a:tc>
                  <a:txBody>
                    <a:bodyPr/>
                    <a:lstStyle/>
                    <a:p>
                      <a:pPr algn="ctr">
                        <a:lnSpc>
                          <a:spcPct val="100000"/>
                        </a:lnSpc>
                      </a:pPr>
                      <a:r>
                        <a:rPr lang="ja-JP" altLang="en-US"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合計</a:t>
                      </a:r>
                      <a:endParaRPr lang="ja-JP" sz="10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lnSpc>
                          <a:spcPct val="100000"/>
                        </a:lnSpc>
                      </a:pPr>
                      <a:r>
                        <a:rPr lang="x-none"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149.0</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lnSpc>
                          <a:spcPct val="100000"/>
                        </a:lnSpc>
                      </a:pPr>
                      <a:r>
                        <a:rPr lang="x-none"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156.4</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lnSpc>
                          <a:spcPct val="100000"/>
                        </a:lnSpc>
                      </a:pPr>
                      <a:r>
                        <a:rPr lang="x-none"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16</a:t>
                      </a:r>
                      <a:r>
                        <a:rPr lang="en-US"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4</a:t>
                      </a:r>
                      <a:r>
                        <a:rPr lang="x-none"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5</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lnSpc>
                          <a:spcPct val="100000"/>
                        </a:lnSpc>
                      </a:pPr>
                      <a:r>
                        <a:rPr lang="x-none"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a:t>
                      </a:r>
                      <a:r>
                        <a:rPr lang="en-US"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67</a:t>
                      </a:r>
                      <a:r>
                        <a:rPr lang="x-none"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8</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a:lnSpc>
                          <a:spcPct val="100000"/>
                        </a:lnSpc>
                      </a:pPr>
                      <a:r>
                        <a:rPr lang="x-none"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a:t>
                      </a:r>
                      <a:r>
                        <a:rPr lang="en-US"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56</a:t>
                      </a:r>
                      <a:r>
                        <a:rPr lang="x-none"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5715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r">
                        <a:lnSpc>
                          <a:spcPct val="100000"/>
                        </a:lnSpc>
                      </a:pPr>
                      <a:r>
                        <a:rPr lang="en-US" alt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86.4</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57150" cap="flat" cmpd="sng" algn="ctr">
                      <a:solidFill>
                        <a:srgbClr val="FF0000"/>
                      </a:solidFill>
                      <a:prstDash val="solid"/>
                      <a:round/>
                      <a:headEnd type="none" w="med" len="med"/>
                      <a:tailEnd type="none" w="med" len="med"/>
                    </a:lnB>
                    <a:noFill/>
                  </a:tcPr>
                </a:tc>
                <a:tc>
                  <a:txBody>
                    <a:bodyPr/>
                    <a:lstStyle/>
                    <a:p>
                      <a:pPr algn="r">
                        <a:lnSpc>
                          <a:spcPct val="100000"/>
                        </a:lnSpc>
                      </a:pPr>
                      <a:r>
                        <a:rPr lang="en-US" alt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96.4</a:t>
                      </a:r>
                      <a:endParaRPr lang="ja-JP" sz="11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ysDash"/>
                      <a:round/>
                      <a:headEnd type="none" w="med" len="med"/>
                      <a:tailEnd type="none" w="med" len="med"/>
                    </a:lnT>
                    <a:lnB w="5715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126469862"/>
                  </a:ext>
                </a:extLst>
              </a:tr>
            </a:tbl>
          </a:graphicData>
        </a:graphic>
      </p:graphicFrame>
      <p:cxnSp>
        <p:nvCxnSpPr>
          <p:cNvPr id="7" name="直線コネクタ 6">
            <a:extLst>
              <a:ext uri="{FF2B5EF4-FFF2-40B4-BE49-F238E27FC236}">
                <a16:creationId xmlns:a16="http://schemas.microsoft.com/office/drawing/2014/main" id="{A169318C-5D44-85FC-4217-0D99AD6AF049}"/>
              </a:ext>
            </a:extLst>
          </p:cNvPr>
          <p:cNvCxnSpPr>
            <a:cxnSpLocks/>
          </p:cNvCxnSpPr>
          <p:nvPr/>
        </p:nvCxnSpPr>
        <p:spPr>
          <a:xfrm flipH="1">
            <a:off x="-23156" y="5986683"/>
            <a:ext cx="9906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3A630CB2-B759-892B-5276-B8A2A0D89799}"/>
              </a:ext>
            </a:extLst>
          </p:cNvPr>
          <p:cNvSpPr/>
          <p:nvPr/>
        </p:nvSpPr>
        <p:spPr>
          <a:xfrm>
            <a:off x="27542" y="5930728"/>
            <a:ext cx="4111730" cy="373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ctr" anchorCtr="0" forceAA="0" compatLnSpc="1">
            <a:prstTxWarp prst="textNoShape">
              <a:avLst/>
            </a:prstTxWarp>
            <a:noAutofit/>
          </a:bodyPr>
          <a:lstStyle/>
          <a:p>
            <a:pPr defTabSz="371475">
              <a:defRPr/>
            </a:pPr>
            <a:r>
              <a:rPr lang="ja-JP" altLang="en-US"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●借入金の返済状況</a:t>
            </a:r>
            <a:endParaRPr lang="en-US" altLang="ja-JP"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87B7ABE3-E1B7-FDE1-F7F6-4E55FDDEA02A}"/>
              </a:ext>
            </a:extLst>
          </p:cNvPr>
          <p:cNvSpPr txBox="1"/>
          <p:nvPr/>
        </p:nvSpPr>
        <p:spPr>
          <a:xfrm>
            <a:off x="119110" y="6229902"/>
            <a:ext cx="9604255" cy="646331"/>
          </a:xfrm>
          <a:prstGeom prst="rect">
            <a:avLst/>
          </a:prstGeom>
          <a:noFill/>
        </p:spPr>
        <p:txBody>
          <a:bodyPr wrap="square">
            <a:spAutoFit/>
          </a:bodyPr>
          <a:lstStyle/>
          <a:p>
            <a:pPr>
              <a:buNone/>
            </a:pPr>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2018</a:t>
            </a:r>
            <a:r>
              <a:rPr lang="ja-JP" altLang="en-US" sz="1200" dirty="0">
                <a:latin typeface="BIZ UDゴシック" panose="020B0400000000000000" pitchFamily="49" charset="-128"/>
                <a:ea typeface="BIZ UDゴシック" panose="020B0400000000000000" pitchFamily="49" charset="-128"/>
              </a:rPr>
              <a:t>年</a:t>
            </a:r>
            <a:r>
              <a:rPr lang="en-US" altLang="ja-JP" sz="1200" dirty="0">
                <a:latin typeface="BIZ UDゴシック" panose="020B0400000000000000" pitchFamily="49" charset="-128"/>
                <a:ea typeface="BIZ UDゴシック" panose="020B0400000000000000" pitchFamily="49" charset="-128"/>
              </a:rPr>
              <a:t>4</a:t>
            </a:r>
            <a:r>
              <a:rPr lang="ja-JP" altLang="en-US" sz="1200" dirty="0">
                <a:latin typeface="BIZ UDゴシック" panose="020B0400000000000000" pitchFamily="49" charset="-128"/>
                <a:ea typeface="BIZ UDゴシック" panose="020B0400000000000000" pitchFamily="49" charset="-128"/>
              </a:rPr>
              <a:t>月に堺泉北有料道路と南阪奈有料道路を、さらに、</a:t>
            </a:r>
            <a:r>
              <a:rPr lang="en-US" altLang="ja-JP" sz="1200" dirty="0">
                <a:latin typeface="BIZ UDゴシック" panose="020B0400000000000000" pitchFamily="49" charset="-128"/>
                <a:ea typeface="BIZ UDゴシック" panose="020B0400000000000000" pitchFamily="49" charset="-128"/>
              </a:rPr>
              <a:t>2019</a:t>
            </a:r>
            <a:r>
              <a:rPr lang="ja-JP" altLang="en-US" sz="1200" dirty="0">
                <a:latin typeface="BIZ UDゴシック" panose="020B0400000000000000" pitchFamily="49" charset="-128"/>
                <a:ea typeface="BIZ UDゴシック" panose="020B0400000000000000" pitchFamily="49" charset="-128"/>
              </a:rPr>
              <a:t>年</a:t>
            </a:r>
            <a:r>
              <a:rPr lang="en-US" altLang="ja-JP" sz="1200" dirty="0">
                <a:latin typeface="BIZ UDゴシック" panose="020B0400000000000000" pitchFamily="49" charset="-128"/>
                <a:ea typeface="BIZ UDゴシック" panose="020B0400000000000000" pitchFamily="49" charset="-128"/>
              </a:rPr>
              <a:t>4</a:t>
            </a:r>
            <a:r>
              <a:rPr lang="ja-JP" altLang="en-US" sz="1200" dirty="0">
                <a:latin typeface="BIZ UDゴシック" panose="020B0400000000000000" pitchFamily="49" charset="-128"/>
                <a:ea typeface="BIZ UDゴシック" panose="020B0400000000000000" pitchFamily="49" charset="-128"/>
              </a:rPr>
              <a:t>月に第二阪奈有料道路を西日本高速道路株式会社に移管し、それに伴う移管額（堺泉北・南阪奈</a:t>
            </a:r>
            <a:r>
              <a:rPr lang="en-US" altLang="ja-JP" sz="1200" dirty="0">
                <a:latin typeface="BIZ UDゴシック" panose="020B0400000000000000" pitchFamily="49" charset="-128"/>
                <a:ea typeface="BIZ UDゴシック" panose="020B0400000000000000" pitchFamily="49" charset="-128"/>
              </a:rPr>
              <a:t>360</a:t>
            </a:r>
            <a:r>
              <a:rPr lang="ja-JP" altLang="en-US" sz="1200" dirty="0">
                <a:latin typeface="BIZ UDゴシック" panose="020B0400000000000000" pitchFamily="49" charset="-128"/>
                <a:ea typeface="BIZ UDゴシック" panose="020B0400000000000000" pitchFamily="49" charset="-128"/>
              </a:rPr>
              <a:t>億円、第二阪奈</a:t>
            </a:r>
            <a:r>
              <a:rPr lang="en-US" altLang="ja-JP" sz="1200" dirty="0">
                <a:latin typeface="BIZ UDゴシック" panose="020B0400000000000000" pitchFamily="49" charset="-128"/>
                <a:ea typeface="BIZ UDゴシック" panose="020B0400000000000000" pitchFamily="49" charset="-128"/>
              </a:rPr>
              <a:t>470</a:t>
            </a:r>
            <a:r>
              <a:rPr lang="ja-JP" altLang="en-US" sz="1200" dirty="0">
                <a:latin typeface="BIZ UDゴシック" panose="020B0400000000000000" pitchFamily="49" charset="-128"/>
                <a:ea typeface="BIZ UDゴシック" panose="020B0400000000000000" pitchFamily="49" charset="-128"/>
              </a:rPr>
              <a:t>億円）の受け入れにより、有利子借入金を繰り上げ償還し、</a:t>
            </a:r>
            <a:r>
              <a:rPr lang="en-US" altLang="ja-JP" sz="1200" dirty="0">
                <a:latin typeface="BIZ UDゴシック" panose="020B0400000000000000" pitchFamily="49" charset="-128"/>
                <a:ea typeface="BIZ UDゴシック" panose="020B0400000000000000" pitchFamily="49" charset="-128"/>
              </a:rPr>
              <a:t>2025</a:t>
            </a:r>
            <a:r>
              <a:rPr lang="ja-JP" altLang="en-US" sz="1200" dirty="0">
                <a:latin typeface="BIZ UDゴシック" panose="020B0400000000000000" pitchFamily="49" charset="-128"/>
                <a:ea typeface="BIZ UDゴシック" panose="020B0400000000000000" pitchFamily="49" charset="-128"/>
              </a:rPr>
              <a:t>年度末の借入金</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残高は約</a:t>
            </a:r>
            <a:r>
              <a:rPr lang="en-US" altLang="ja-JP" sz="1200" dirty="0">
                <a:latin typeface="BIZ UDゴシック" panose="020B0400000000000000" pitchFamily="49" charset="-128"/>
                <a:ea typeface="BIZ UDゴシック" panose="020B0400000000000000" pitchFamily="49" charset="-128"/>
              </a:rPr>
              <a:t>2</a:t>
            </a:r>
            <a:r>
              <a:rPr lang="ja-JP" altLang="en-US" sz="1200" dirty="0">
                <a:latin typeface="BIZ UDゴシック" panose="020B0400000000000000" pitchFamily="49" charset="-128"/>
                <a:ea typeface="BIZ UDゴシック" panose="020B0400000000000000" pitchFamily="49" charset="-128"/>
              </a:rPr>
              <a:t>千万円となり、</a:t>
            </a:r>
            <a:r>
              <a:rPr lang="en-US" altLang="ja-JP" sz="1200" dirty="0">
                <a:latin typeface="BIZ UDゴシック" panose="020B0400000000000000" pitchFamily="49" charset="-128"/>
                <a:ea typeface="BIZ UDゴシック" panose="020B0400000000000000" pitchFamily="49" charset="-128"/>
              </a:rPr>
              <a:t>2026</a:t>
            </a:r>
            <a:r>
              <a:rPr lang="ja-JP" altLang="en-US" sz="1200" dirty="0">
                <a:latin typeface="BIZ UDゴシック" panose="020B0400000000000000" pitchFamily="49" charset="-128"/>
                <a:ea typeface="BIZ UDゴシック" panose="020B0400000000000000" pitchFamily="49" charset="-128"/>
              </a:rPr>
              <a:t>年度末に完済予定です。</a:t>
            </a:r>
            <a:endParaRPr lang="ja-JP" altLang="en-US" sz="1600" dirty="0">
              <a:latin typeface="BIZ UDゴシック" panose="020B0400000000000000" pitchFamily="49" charset="-128"/>
              <a:ea typeface="BIZ UDゴシック" panose="020B0400000000000000" pitchFamily="49" charset="-128"/>
            </a:endParaRPr>
          </a:p>
        </p:txBody>
      </p:sp>
      <p:sp>
        <p:nvSpPr>
          <p:cNvPr id="30" name="テキスト ボックス 29">
            <a:extLst>
              <a:ext uri="{FF2B5EF4-FFF2-40B4-BE49-F238E27FC236}">
                <a16:creationId xmlns:a16="http://schemas.microsoft.com/office/drawing/2014/main" id="{4E613573-2F8F-8294-927F-E9DFFEEE85CD}"/>
              </a:ext>
            </a:extLst>
          </p:cNvPr>
          <p:cNvSpPr txBox="1"/>
          <p:nvPr/>
        </p:nvSpPr>
        <p:spPr>
          <a:xfrm>
            <a:off x="7199838" y="4117486"/>
            <a:ext cx="423118" cy="184666"/>
          </a:xfrm>
          <a:prstGeom prst="rect">
            <a:avLst/>
          </a:prstGeom>
          <a:noFill/>
          <a:ln>
            <a:noFill/>
          </a:ln>
        </p:spPr>
        <p:txBody>
          <a:bodyPr wrap="square">
            <a:spAutoFit/>
          </a:bodyPr>
          <a:lstStyle/>
          <a:p>
            <a:r>
              <a:rPr lang="en-US" altLang="ja-JP" sz="600" b="1" dirty="0">
                <a:latin typeface="BIZ UDゴシック" panose="020B0400000000000000" pitchFamily="49" charset="-128"/>
                <a:ea typeface="BIZ UDゴシック" panose="020B0400000000000000" pitchFamily="49" charset="-128"/>
              </a:rPr>
              <a:t>(※4)</a:t>
            </a:r>
            <a:endParaRPr lang="ja-JP" altLang="en-US" sz="600" b="1" dirty="0">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8635ED92-8372-5737-1E81-FCC699378642}"/>
              </a:ext>
            </a:extLst>
          </p:cNvPr>
          <p:cNvSpPr txBox="1"/>
          <p:nvPr/>
        </p:nvSpPr>
        <p:spPr>
          <a:xfrm>
            <a:off x="7184598" y="4366470"/>
            <a:ext cx="423118" cy="184666"/>
          </a:xfrm>
          <a:prstGeom prst="rect">
            <a:avLst/>
          </a:prstGeom>
          <a:noFill/>
          <a:ln>
            <a:noFill/>
          </a:ln>
        </p:spPr>
        <p:txBody>
          <a:bodyPr wrap="square">
            <a:spAutoFit/>
          </a:bodyPr>
          <a:lstStyle/>
          <a:p>
            <a:r>
              <a:rPr lang="en-US" altLang="ja-JP" sz="600" b="1" dirty="0">
                <a:latin typeface="BIZ UDゴシック" panose="020B0400000000000000" pitchFamily="49" charset="-128"/>
                <a:ea typeface="BIZ UDゴシック" panose="020B0400000000000000" pitchFamily="49" charset="-128"/>
              </a:rPr>
              <a:t>(※3)</a:t>
            </a:r>
            <a:endParaRPr lang="ja-JP" altLang="en-US" sz="600" b="1"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B5EDB883-12EB-F380-8FB2-734F167FCB54}"/>
              </a:ext>
            </a:extLst>
          </p:cNvPr>
          <p:cNvSpPr txBox="1"/>
          <p:nvPr/>
        </p:nvSpPr>
        <p:spPr>
          <a:xfrm>
            <a:off x="6183671" y="4366470"/>
            <a:ext cx="423118" cy="184666"/>
          </a:xfrm>
          <a:prstGeom prst="rect">
            <a:avLst/>
          </a:prstGeom>
          <a:noFill/>
          <a:ln>
            <a:noFill/>
          </a:ln>
        </p:spPr>
        <p:txBody>
          <a:bodyPr wrap="square">
            <a:spAutoFit/>
          </a:bodyPr>
          <a:lstStyle/>
          <a:p>
            <a:r>
              <a:rPr lang="en-US" altLang="ja-JP" sz="600" b="1" dirty="0">
                <a:latin typeface="BIZ UDゴシック" panose="020B0400000000000000" pitchFamily="49" charset="-128"/>
                <a:ea typeface="BIZ UDゴシック" panose="020B0400000000000000" pitchFamily="49" charset="-128"/>
              </a:rPr>
              <a:t>(※3)</a:t>
            </a:r>
            <a:endParaRPr lang="ja-JP" altLang="en-US" sz="600" b="1" dirty="0">
              <a:latin typeface="BIZ UDゴシック" panose="020B0400000000000000" pitchFamily="49" charset="-128"/>
              <a:ea typeface="BIZ UDゴシック" panose="020B0400000000000000" pitchFamily="49" charset="-128"/>
            </a:endParaRPr>
          </a:p>
        </p:txBody>
      </p:sp>
      <p:sp>
        <p:nvSpPr>
          <p:cNvPr id="39" name="テキスト ボックス 38">
            <a:extLst>
              <a:ext uri="{FF2B5EF4-FFF2-40B4-BE49-F238E27FC236}">
                <a16:creationId xmlns:a16="http://schemas.microsoft.com/office/drawing/2014/main" id="{A73F5DBE-6C3A-2C16-B08C-F12A2AEEA3BF}"/>
              </a:ext>
            </a:extLst>
          </p:cNvPr>
          <p:cNvSpPr txBox="1"/>
          <p:nvPr/>
        </p:nvSpPr>
        <p:spPr>
          <a:xfrm>
            <a:off x="5184868" y="4366470"/>
            <a:ext cx="423118" cy="184666"/>
          </a:xfrm>
          <a:prstGeom prst="rect">
            <a:avLst/>
          </a:prstGeom>
          <a:noFill/>
          <a:ln>
            <a:noFill/>
          </a:ln>
        </p:spPr>
        <p:txBody>
          <a:bodyPr wrap="square">
            <a:spAutoFit/>
          </a:bodyPr>
          <a:lstStyle/>
          <a:p>
            <a:r>
              <a:rPr lang="en-US" altLang="ja-JP" sz="600" b="1" dirty="0">
                <a:latin typeface="BIZ UDゴシック" panose="020B0400000000000000" pitchFamily="49" charset="-128"/>
                <a:ea typeface="BIZ UDゴシック" panose="020B0400000000000000" pitchFamily="49" charset="-128"/>
              </a:rPr>
              <a:t>(※3)</a:t>
            </a:r>
            <a:endParaRPr lang="ja-JP" altLang="en-US" sz="600" b="1"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93453E13-72D2-6A81-6DD1-EFB4EBC47F0D}"/>
              </a:ext>
            </a:extLst>
          </p:cNvPr>
          <p:cNvSpPr txBox="1"/>
          <p:nvPr/>
        </p:nvSpPr>
        <p:spPr>
          <a:xfrm>
            <a:off x="7199838" y="2083360"/>
            <a:ext cx="423118" cy="184666"/>
          </a:xfrm>
          <a:prstGeom prst="rect">
            <a:avLst/>
          </a:prstGeom>
          <a:noFill/>
          <a:ln>
            <a:noFill/>
          </a:ln>
        </p:spPr>
        <p:txBody>
          <a:bodyPr wrap="square">
            <a:spAutoFit/>
          </a:bodyPr>
          <a:lstStyle/>
          <a:p>
            <a:r>
              <a:rPr lang="en-US" altLang="ja-JP" sz="600" b="1" dirty="0">
                <a:latin typeface="BIZ UDゴシック" panose="020B0400000000000000" pitchFamily="49" charset="-128"/>
                <a:ea typeface="BIZ UDゴシック" panose="020B0400000000000000" pitchFamily="49" charset="-128"/>
              </a:rPr>
              <a:t>(※2)</a:t>
            </a:r>
            <a:endParaRPr lang="ja-JP" altLang="en-US" sz="600" b="1"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C85EE858-1171-9AFF-6D21-5152F7EF2A57}"/>
              </a:ext>
            </a:extLst>
          </p:cNvPr>
          <p:cNvSpPr txBox="1"/>
          <p:nvPr/>
        </p:nvSpPr>
        <p:spPr>
          <a:xfrm>
            <a:off x="8207731" y="2083360"/>
            <a:ext cx="423118" cy="184666"/>
          </a:xfrm>
          <a:prstGeom prst="rect">
            <a:avLst/>
          </a:prstGeom>
          <a:noFill/>
          <a:ln>
            <a:noFill/>
          </a:ln>
        </p:spPr>
        <p:txBody>
          <a:bodyPr wrap="square">
            <a:spAutoFit/>
          </a:bodyPr>
          <a:lstStyle/>
          <a:p>
            <a:r>
              <a:rPr lang="en-US" altLang="ja-JP" sz="600" b="1" dirty="0">
                <a:latin typeface="BIZ UDゴシック" panose="020B0400000000000000" pitchFamily="49" charset="-128"/>
                <a:ea typeface="BIZ UDゴシック" panose="020B0400000000000000" pitchFamily="49" charset="-128"/>
              </a:rPr>
              <a:t>(※2)</a:t>
            </a:r>
            <a:endParaRPr lang="ja-JP" altLang="en-US" sz="6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35982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939D0-3190-B3C5-65A6-77DA5CA70887}"/>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0A94B712-FA22-FD36-B784-D69655A5525B}"/>
              </a:ext>
            </a:extLst>
          </p:cNvPr>
          <p:cNvSpPr txBox="1">
            <a:spLocks/>
          </p:cNvSpPr>
          <p:nvPr/>
        </p:nvSpPr>
        <p:spPr>
          <a:xfrm>
            <a:off x="0" y="14151"/>
            <a:ext cx="526266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0"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Ⅵ</a:t>
            </a:r>
            <a:r>
              <a:rPr kumimoji="0"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　まとめ</a:t>
            </a:r>
          </a:p>
        </p:txBody>
      </p:sp>
      <p:sp>
        <p:nvSpPr>
          <p:cNvPr id="4" name="タイトル 4">
            <a:extLst>
              <a:ext uri="{FF2B5EF4-FFF2-40B4-BE49-F238E27FC236}">
                <a16:creationId xmlns:a16="http://schemas.microsoft.com/office/drawing/2014/main" id="{40B19353-AD98-0980-1FAA-980F14C3EBB2}"/>
              </a:ext>
            </a:extLst>
          </p:cNvPr>
          <p:cNvSpPr txBox="1">
            <a:spLocks/>
          </p:cNvSpPr>
          <p:nvPr/>
        </p:nvSpPr>
        <p:spPr>
          <a:xfrm>
            <a:off x="194553" y="359044"/>
            <a:ext cx="929512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中期経営計画に掲げた各行動計画の目標実現に向け、役職員が一丸となって取り組みます。</a:t>
            </a:r>
            <a:endPar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graphicFrame>
        <p:nvGraphicFramePr>
          <p:cNvPr id="6" name="表 5">
            <a:extLst>
              <a:ext uri="{FF2B5EF4-FFF2-40B4-BE49-F238E27FC236}">
                <a16:creationId xmlns:a16="http://schemas.microsoft.com/office/drawing/2014/main" id="{7DFB2221-DF53-7753-9D99-0F0FBCEC5D1F}"/>
              </a:ext>
            </a:extLst>
          </p:cNvPr>
          <p:cNvGraphicFramePr>
            <a:graphicFrameLocks noGrp="1"/>
          </p:cNvGraphicFramePr>
          <p:nvPr>
            <p:extLst>
              <p:ext uri="{D42A27DB-BD31-4B8C-83A1-F6EECF244321}">
                <p14:modId xmlns:p14="http://schemas.microsoft.com/office/powerpoint/2010/main" val="3113031903"/>
              </p:ext>
            </p:extLst>
          </p:nvPr>
        </p:nvGraphicFramePr>
        <p:xfrm>
          <a:off x="164936" y="1009917"/>
          <a:ext cx="9686200" cy="5314073"/>
        </p:xfrm>
        <a:graphic>
          <a:graphicData uri="http://schemas.openxmlformats.org/drawingml/2006/table">
            <a:tbl>
              <a:tblPr firstRow="1" firstCol="1" bandRow="1">
                <a:tableStyleId>{5C22544A-7EE6-4342-B048-85BDC9FD1C3A}</a:tableStyleId>
              </a:tblPr>
              <a:tblGrid>
                <a:gridCol w="1780596">
                  <a:extLst>
                    <a:ext uri="{9D8B030D-6E8A-4147-A177-3AD203B41FA5}">
                      <a16:colId xmlns:a16="http://schemas.microsoft.com/office/drawing/2014/main" val="1459267289"/>
                    </a:ext>
                  </a:extLst>
                </a:gridCol>
                <a:gridCol w="233788">
                  <a:extLst>
                    <a:ext uri="{9D8B030D-6E8A-4147-A177-3AD203B41FA5}">
                      <a16:colId xmlns:a16="http://schemas.microsoft.com/office/drawing/2014/main" val="246392647"/>
                    </a:ext>
                  </a:extLst>
                </a:gridCol>
                <a:gridCol w="2438400">
                  <a:extLst>
                    <a:ext uri="{9D8B030D-6E8A-4147-A177-3AD203B41FA5}">
                      <a16:colId xmlns:a16="http://schemas.microsoft.com/office/drawing/2014/main" val="3763778798"/>
                    </a:ext>
                  </a:extLst>
                </a:gridCol>
                <a:gridCol w="4008120">
                  <a:extLst>
                    <a:ext uri="{9D8B030D-6E8A-4147-A177-3AD203B41FA5}">
                      <a16:colId xmlns:a16="http://schemas.microsoft.com/office/drawing/2014/main" val="2112410959"/>
                    </a:ext>
                  </a:extLst>
                </a:gridCol>
                <a:gridCol w="1225296">
                  <a:extLst>
                    <a:ext uri="{9D8B030D-6E8A-4147-A177-3AD203B41FA5}">
                      <a16:colId xmlns:a16="http://schemas.microsoft.com/office/drawing/2014/main" val="1793874344"/>
                    </a:ext>
                  </a:extLst>
                </a:gridCol>
              </a:tblGrid>
              <a:tr h="481987">
                <a:tc>
                  <a:txBody>
                    <a:bodyPr/>
                    <a:lstStyle/>
                    <a:p>
                      <a:pPr algn="ctr"/>
                      <a:r>
                        <a:rPr kumimoji="1" lang="ja-JP" altLang="en-US" sz="1200" dirty="0">
                          <a:latin typeface="BIZ UDゴシック" panose="020B0400000000000000" pitchFamily="49" charset="-128"/>
                          <a:ea typeface="BIZ UDゴシック" panose="020B0400000000000000" pitchFamily="49" charset="-128"/>
                        </a:rPr>
                        <a:t>基本方針</a:t>
                      </a:r>
                    </a:p>
                  </a:txBody>
                  <a:tcPr anchor="ctr" anchorCtr="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50000"/>
                      </a:schemeClr>
                    </a:solidFill>
                  </a:tcPr>
                </a:tc>
                <a:tc gridSpan="2">
                  <a:txBody>
                    <a:bodyPr/>
                    <a:lstStyle/>
                    <a:p>
                      <a:pPr marL="0" indent="0" algn="ctr">
                        <a:lnSpc>
                          <a:spcPct val="100000"/>
                        </a:lnSpc>
                        <a:buNone/>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行動計画</a:t>
                      </a:r>
                      <a:endParaRPr 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50000"/>
                      </a:schemeClr>
                    </a:solidFill>
                  </a:tcPr>
                </a:tc>
                <a:tc hMerge="1">
                  <a:txBody>
                    <a:bodyPr/>
                    <a:lstStyle/>
                    <a:p>
                      <a:endParaRPr kumimoji="1" lang="ja-JP" altLang="en-US"/>
                    </a:p>
                  </a:txBody>
                  <a:tcPr/>
                </a:tc>
                <a:tc>
                  <a:txBody>
                    <a:bodyPr/>
                    <a:lstStyle/>
                    <a:p>
                      <a:pPr marL="0" indent="0" algn="ctr">
                        <a:lnSpc>
                          <a:spcPct val="100000"/>
                        </a:lnSpc>
                        <a:buNone/>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数値目標</a:t>
                      </a:r>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案</a:t>
                      </a:r>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p>
                      <a:pPr marL="0" indent="0" algn="ctr">
                        <a:lnSpc>
                          <a:spcPct val="100000"/>
                        </a:lnSpc>
                        <a:buNone/>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≪現状値</a:t>
                      </a:r>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(2025</a:t>
                      </a: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年度</a:t>
                      </a:r>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2028</a:t>
                      </a: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50000"/>
                      </a:schemeClr>
                    </a:solidFill>
                  </a:tcPr>
                </a:tc>
                <a:tc>
                  <a:txBody>
                    <a:bodyPr/>
                    <a:lstStyle/>
                    <a:p>
                      <a:pPr marL="0" indent="0" algn="ctr">
                        <a:lnSpc>
                          <a:spcPct val="100000"/>
                        </a:lnSpc>
                        <a:buNone/>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ＳＤＧｓとの</a:t>
                      </a:r>
                      <a:b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関連</a:t>
                      </a:r>
                      <a:endParaRPr 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3992804033"/>
                  </a:ext>
                </a:extLst>
              </a:tr>
              <a:tr h="337901">
                <a:tc rowSpan="7">
                  <a:txBody>
                    <a:bodyPr/>
                    <a:lstStyle/>
                    <a:p>
                      <a:pPr algn="l" defTabSz="914400">
                        <a:lnSpc>
                          <a:spcPct val="100000"/>
                        </a:lnSpc>
                        <a:spcAft>
                          <a:spcPts val="0"/>
                        </a:spcAft>
                        <a:defRPr/>
                      </a:pPr>
                      <a:r>
                        <a:rPr kumimoji="0" lang="ja-JP" altLang="en-US" sz="12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１．道路の安全・安心・ </a:t>
                      </a:r>
                      <a:endParaRPr kumimoji="0" lang="en-US" altLang="ja-JP" sz="12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algn="l" defTabSz="914400">
                        <a:lnSpc>
                          <a:spcPct val="100000"/>
                        </a:lnSpc>
                        <a:spcAft>
                          <a:spcPts val="0"/>
                        </a:spcAft>
                        <a:defRPr/>
                      </a:pPr>
                      <a:r>
                        <a:rPr kumimoji="0" lang="en-US" altLang="ja-JP" sz="12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  </a:t>
                      </a:r>
                      <a:r>
                        <a:rPr kumimoji="0" lang="ja-JP" altLang="en-US" sz="12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　</a:t>
                      </a:r>
                      <a:r>
                        <a:rPr kumimoji="0" lang="en-US" altLang="ja-JP" sz="12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  </a:t>
                      </a:r>
                      <a:r>
                        <a:rPr kumimoji="0" lang="ja-JP" altLang="en-US" sz="12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快適性の確保</a:t>
                      </a: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kumimoji="1" lang="ja-JP" altLang="en-US" sz="1200" kern="1200" dirty="0">
                          <a:solidFill>
                            <a:schemeClr val="dk1"/>
                          </a:solidFill>
                          <a:effectLst/>
                          <a:latin typeface="BIZ UDゴシック" panose="020B0400000000000000" pitchFamily="49" charset="-128"/>
                          <a:ea typeface="BIZ UDゴシック" panose="020B0400000000000000" pitchFamily="49" charset="-128"/>
                          <a:cs typeface="+mn-cs"/>
                        </a:rPr>
                        <a:t>①</a:t>
                      </a:r>
                      <a:endParaRPr kumimoji="1" lang="ja-JP" altLang="ja-JP" sz="12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1905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tc>
                  <a:txBody>
                    <a:bodyPr/>
                    <a:lstStyle/>
                    <a:p>
                      <a:r>
                        <a:rPr kumimoji="1" lang="ja-JP" altLang="en-US" sz="1200" kern="1200" dirty="0">
                          <a:solidFill>
                            <a:schemeClr val="dk1"/>
                          </a:solidFill>
                          <a:effectLst/>
                          <a:latin typeface="BIZ UDゴシック" panose="020B0400000000000000" pitchFamily="49" charset="-128"/>
                          <a:ea typeface="BIZ UDゴシック" panose="020B0400000000000000" pitchFamily="49" charset="-128"/>
                          <a:cs typeface="+mn-cs"/>
                        </a:rPr>
                        <a:t>計画的な点検や維持</a:t>
                      </a:r>
                      <a:r>
                        <a:rPr kumimoji="1" lang="ja-JP" altLang="en-US" sz="1200" kern="1200" dirty="0">
                          <a:solidFill>
                            <a:schemeClr val="tx1"/>
                          </a:solidFill>
                          <a:effectLst/>
                          <a:latin typeface="BIZ UDゴシック" panose="020B0400000000000000" pitchFamily="49" charset="-128"/>
                          <a:ea typeface="BIZ UDゴシック" panose="020B0400000000000000" pitchFamily="49" charset="-128"/>
                          <a:cs typeface="+mn-cs"/>
                        </a:rPr>
                        <a:t>補修</a:t>
                      </a:r>
                      <a:r>
                        <a:rPr kumimoji="1" lang="ja-JP" altLang="en-US" sz="1200" kern="1200" dirty="0">
                          <a:solidFill>
                            <a:schemeClr val="dk1"/>
                          </a:solidFill>
                          <a:effectLst/>
                          <a:latin typeface="BIZ UDゴシック" panose="020B0400000000000000" pitchFamily="49" charset="-128"/>
                          <a:ea typeface="BIZ UDゴシック" panose="020B0400000000000000" pitchFamily="49" charset="-128"/>
                          <a:cs typeface="+mn-cs"/>
                        </a:rPr>
                        <a:t>の実施</a:t>
                      </a:r>
                      <a:endParaRPr kumimoji="1" lang="ja-JP" altLang="ja-JP" sz="12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31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tc rowSpan="7">
                  <a:txBody>
                    <a:bodyPr/>
                    <a:lstStyle/>
                    <a:p>
                      <a:pPr marL="171450" indent="-171450">
                        <a:spcBef>
                          <a:spcPts val="600"/>
                        </a:spcBef>
                        <a:buFont typeface="Wingdings" panose="05000000000000000000" pitchFamily="2" charset="2"/>
                        <a:buChar char="Ø"/>
                      </a:pPr>
                      <a:r>
                        <a:rPr kumimoji="1" lang="ja-JP" altLang="en-US" sz="1150" kern="1200" dirty="0">
                          <a:solidFill>
                            <a:schemeClr val="tx1"/>
                          </a:solidFill>
                          <a:effectLst/>
                          <a:latin typeface="BIZ UDゴシック" panose="020B0400000000000000" pitchFamily="49" charset="-128"/>
                          <a:ea typeface="BIZ UDゴシック" panose="020B0400000000000000" pitchFamily="49" charset="-128"/>
                          <a:cs typeface="+mn-cs"/>
                        </a:rPr>
                        <a:t>箕面有料道路の設備更新進捗率 ７％  ⇒ </a:t>
                      </a:r>
                      <a:r>
                        <a:rPr kumimoji="1" lang="en-US" altLang="ja-JP" sz="1150" kern="1200" dirty="0">
                          <a:solidFill>
                            <a:schemeClr val="tx1"/>
                          </a:solidFill>
                          <a:effectLst/>
                          <a:latin typeface="BIZ UDゴシック" panose="020B0400000000000000" pitchFamily="49" charset="-128"/>
                          <a:ea typeface="BIZ UDゴシック" panose="020B0400000000000000" pitchFamily="49" charset="-128"/>
                          <a:cs typeface="+mn-cs"/>
                        </a:rPr>
                        <a:t>35</a:t>
                      </a:r>
                      <a:r>
                        <a:rPr kumimoji="1" lang="ja-JP" altLang="en-US" sz="1150" kern="1200" dirty="0">
                          <a:solidFill>
                            <a:schemeClr val="tx1"/>
                          </a:solidFill>
                          <a:effectLst/>
                          <a:latin typeface="BIZ UDゴシック" panose="020B0400000000000000" pitchFamily="49" charset="-128"/>
                          <a:ea typeface="BIZ UDゴシック" panose="020B0400000000000000" pitchFamily="49" charset="-128"/>
                          <a:cs typeface="+mn-cs"/>
                        </a:rPr>
                        <a:t>％</a:t>
                      </a:r>
                      <a:br>
                        <a:rPr kumimoji="1" lang="en-US" altLang="ja-JP" sz="1150" kern="1200" dirty="0">
                          <a:solidFill>
                            <a:schemeClr val="tx1"/>
                          </a:solidFill>
                          <a:effectLst/>
                          <a:latin typeface="BIZ UDゴシック" panose="020B0400000000000000" pitchFamily="49" charset="-128"/>
                          <a:ea typeface="BIZ UDゴシック" panose="020B0400000000000000" pitchFamily="49" charset="-128"/>
                          <a:cs typeface="+mn-cs"/>
                        </a:rPr>
                      </a:br>
                      <a:r>
                        <a:rPr kumimoji="1" lang="en-US" altLang="ja-JP" sz="900" kern="1200" dirty="0">
                          <a:solidFill>
                            <a:schemeClr val="tx1"/>
                          </a:solidFill>
                          <a:effectLst/>
                          <a:latin typeface="BIZ UDゴシック" panose="020B0400000000000000" pitchFamily="49" charset="-128"/>
                          <a:ea typeface="BIZ UDゴシック" panose="020B0400000000000000" pitchFamily="49" charset="-128"/>
                          <a:cs typeface="+mn-cs"/>
                        </a:rPr>
                        <a:t>※</a:t>
                      </a:r>
                      <a:r>
                        <a:rPr kumimoji="1" lang="ja-JP" altLang="en-US" sz="900" kern="1200" dirty="0">
                          <a:solidFill>
                            <a:schemeClr val="tx1"/>
                          </a:solidFill>
                          <a:effectLst/>
                          <a:latin typeface="BIZ UDゴシック" panose="020B0400000000000000" pitchFamily="49" charset="-128"/>
                          <a:ea typeface="BIZ UDゴシック" panose="020B0400000000000000" pitchFamily="49" charset="-128"/>
                          <a:cs typeface="+mn-cs"/>
                        </a:rPr>
                        <a:t>料金徴収期間満了までの設備更新費用を</a:t>
                      </a:r>
                      <a:r>
                        <a:rPr kumimoji="1" lang="en-US" altLang="ja-JP" sz="900" kern="1200" dirty="0">
                          <a:solidFill>
                            <a:schemeClr val="tx1"/>
                          </a:solidFill>
                          <a:effectLst/>
                          <a:latin typeface="BIZ UDゴシック" panose="020B0400000000000000" pitchFamily="49" charset="-128"/>
                          <a:ea typeface="BIZ UDゴシック" panose="020B0400000000000000" pitchFamily="49" charset="-128"/>
                          <a:cs typeface="+mn-cs"/>
                        </a:rPr>
                        <a:t>100</a:t>
                      </a:r>
                      <a:r>
                        <a:rPr kumimoji="1" lang="ja-JP" altLang="en-US" sz="900" kern="1200" dirty="0">
                          <a:solidFill>
                            <a:schemeClr val="tx1"/>
                          </a:solidFill>
                          <a:effectLst/>
                          <a:latin typeface="BIZ UDゴシック" panose="020B0400000000000000" pitchFamily="49" charset="-128"/>
                          <a:ea typeface="BIZ UDゴシック" panose="020B0400000000000000" pitchFamily="49" charset="-128"/>
                          <a:cs typeface="+mn-cs"/>
                        </a:rPr>
                        <a:t>％とした場合の割合</a:t>
                      </a:r>
                      <a:br>
                        <a:rPr kumimoji="1" lang="en-US" altLang="ja-JP" sz="900" kern="1200" dirty="0">
                          <a:solidFill>
                            <a:schemeClr val="tx1"/>
                          </a:solidFill>
                          <a:effectLst/>
                          <a:latin typeface="BIZ UDゴシック" panose="020B0400000000000000" pitchFamily="49" charset="-128"/>
                          <a:ea typeface="BIZ UDゴシック" panose="020B0400000000000000" pitchFamily="49" charset="-128"/>
                          <a:cs typeface="+mn-cs"/>
                        </a:rPr>
                      </a:br>
                      <a:r>
                        <a:rPr kumimoji="1" lang="en-US" altLang="ja-JP" sz="900" kern="1200" dirty="0">
                          <a:solidFill>
                            <a:schemeClr val="tx1"/>
                          </a:solidFill>
                          <a:effectLst/>
                          <a:latin typeface="BIZ UDゴシック" panose="020B0400000000000000" pitchFamily="49" charset="-128"/>
                          <a:ea typeface="BIZ UDゴシック" panose="020B0400000000000000" pitchFamily="49" charset="-128"/>
                          <a:cs typeface="+mn-cs"/>
                        </a:rPr>
                        <a:t>※</a:t>
                      </a:r>
                      <a:r>
                        <a:rPr kumimoji="1" lang="ja-JP" altLang="en-US" sz="900" kern="1200" dirty="0">
                          <a:solidFill>
                            <a:schemeClr val="tx1"/>
                          </a:solidFill>
                          <a:effectLst/>
                          <a:latin typeface="BIZ UDゴシック" panose="020B0400000000000000" pitchFamily="49" charset="-128"/>
                          <a:ea typeface="BIZ UDゴシック" panose="020B0400000000000000" pitchFamily="49" charset="-128"/>
                          <a:cs typeface="+mn-cs"/>
                        </a:rPr>
                        <a:t>監視制御設備等、利用者の安全確保に直結する設備の更新を優先して</a:t>
                      </a:r>
                      <a:br>
                        <a:rPr kumimoji="1" lang="en-US" altLang="ja-JP" sz="900" kern="1200" dirty="0">
                          <a:solidFill>
                            <a:schemeClr val="tx1"/>
                          </a:solidFill>
                          <a:effectLst/>
                          <a:latin typeface="BIZ UDゴシック" panose="020B0400000000000000" pitchFamily="49" charset="-128"/>
                          <a:ea typeface="BIZ UDゴシック" panose="020B0400000000000000" pitchFamily="49" charset="-128"/>
                          <a:cs typeface="+mn-cs"/>
                        </a:rPr>
                      </a:br>
                      <a:r>
                        <a:rPr kumimoji="1" lang="ja-JP" altLang="en-US" sz="900" kern="1200" dirty="0">
                          <a:solidFill>
                            <a:schemeClr val="tx1"/>
                          </a:solidFill>
                          <a:effectLst/>
                          <a:latin typeface="BIZ UDゴシック" panose="020B0400000000000000" pitchFamily="49" charset="-128"/>
                          <a:ea typeface="BIZ UDゴシック" panose="020B0400000000000000" pitchFamily="49" charset="-128"/>
                          <a:cs typeface="+mn-cs"/>
                        </a:rPr>
                        <a:t>　実施</a:t>
                      </a:r>
                      <a:endParaRPr kumimoji="1" lang="en-US" altLang="ja-JP" sz="900" kern="1200" dirty="0">
                        <a:solidFill>
                          <a:schemeClr val="tx1"/>
                        </a:solidFill>
                        <a:effectLst/>
                        <a:latin typeface="BIZ UDゴシック" panose="020B0400000000000000" pitchFamily="49" charset="-128"/>
                        <a:ea typeface="BIZ UDゴシック" panose="020B0400000000000000" pitchFamily="49" charset="-128"/>
                        <a:cs typeface="+mn-cs"/>
                      </a:endParaRPr>
                    </a:p>
                    <a:p>
                      <a:pPr marL="171450" indent="-171450">
                        <a:spcBef>
                          <a:spcPts val="600"/>
                        </a:spcBef>
                        <a:buFont typeface="Wingdings" panose="05000000000000000000" pitchFamily="2" charset="2"/>
                        <a:buChar char="Ø"/>
                      </a:pPr>
                      <a:r>
                        <a:rPr kumimoji="1" lang="ja-JP" altLang="en-US" sz="1150" kern="1200" dirty="0">
                          <a:solidFill>
                            <a:schemeClr val="tx1"/>
                          </a:solidFill>
                          <a:effectLst/>
                          <a:latin typeface="BIZ UDゴシック" panose="020B0400000000000000" pitchFamily="49" charset="-128"/>
                          <a:ea typeface="BIZ UDゴシック" panose="020B0400000000000000" pitchFamily="49" charset="-128"/>
                          <a:cs typeface="+mn-cs"/>
                        </a:rPr>
                        <a:t>管理上の瑕疵に起因する事故件数　      ０件</a:t>
                      </a:r>
                      <a:endParaRPr kumimoji="1" lang="en-US" altLang="ja-JP" sz="1150" kern="1200" dirty="0">
                        <a:solidFill>
                          <a:schemeClr val="tx1"/>
                        </a:solidFill>
                        <a:effectLst/>
                        <a:latin typeface="BIZ UDゴシック" panose="020B0400000000000000" pitchFamily="49" charset="-128"/>
                        <a:ea typeface="BIZ UDゴシック" panose="020B0400000000000000" pitchFamily="49" charset="-128"/>
                        <a:cs typeface="+mn-cs"/>
                      </a:endParaRPr>
                    </a:p>
                    <a:p>
                      <a:pPr marL="171450" indent="-171450">
                        <a:spcBef>
                          <a:spcPts val="600"/>
                        </a:spcBef>
                        <a:buFont typeface="Wingdings" panose="05000000000000000000" pitchFamily="2" charset="2"/>
                        <a:buChar char="Ø"/>
                      </a:pPr>
                      <a:r>
                        <a:rPr kumimoji="1" lang="ja-JP" altLang="en-US" sz="1150" kern="1200" dirty="0">
                          <a:solidFill>
                            <a:schemeClr val="tx1"/>
                          </a:solidFill>
                          <a:effectLst/>
                          <a:latin typeface="BIZ UDゴシック" panose="020B0400000000000000" pitchFamily="49" charset="-128"/>
                          <a:ea typeface="BIZ UDゴシック" panose="020B0400000000000000" pitchFamily="49" charset="-128"/>
                          <a:cs typeface="+mn-cs"/>
                        </a:rPr>
                        <a:t>逆走事案に起因する事故件数  　　　　　０件</a:t>
                      </a:r>
                      <a:endParaRPr kumimoji="1" lang="en-US" altLang="ja-JP" sz="1150" kern="1200" dirty="0">
                        <a:solidFill>
                          <a:schemeClr val="tx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tc rowSpan="7">
                  <a:txBody>
                    <a:bodyPr/>
                    <a:lstStyle/>
                    <a:p>
                      <a:endParaRPr kumimoji="1" lang="ja-JP" altLang="ja-JP" sz="12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414131598"/>
                  </a:ext>
                </a:extLst>
              </a:tr>
              <a:tr h="345103">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BIZ UDゴシック" panose="020B0400000000000000" pitchFamily="49" charset="-128"/>
                          <a:ea typeface="BIZ UDゴシック" panose="020B0400000000000000" pitchFamily="49" charset="-128"/>
                          <a:cs typeface="+mn-cs"/>
                        </a:rPr>
                        <a:t>②</a:t>
                      </a:r>
                      <a:endParaRPr kumimoji="1" lang="ja-JP" altLang="ja-JP" sz="12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1905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お客様が快適にご利用できる</a:t>
                      </a:r>
                      <a:r>
                        <a:rPr kumimoji="1" lang="ja-JP" altLang="en-US" sz="1200" kern="1200" dirty="0">
                          <a:solidFill>
                            <a:schemeClr val="dk1"/>
                          </a:solidFill>
                          <a:effectLst/>
                          <a:latin typeface="BIZ UDゴシック" panose="020B0400000000000000" pitchFamily="49" charset="-128"/>
                          <a:ea typeface="BIZ UDゴシック" panose="020B0400000000000000" pitchFamily="49" charset="-128"/>
                          <a:cs typeface="+mn-cs"/>
                        </a:rPr>
                        <a:t>道路サービスの提供</a:t>
                      </a:r>
                      <a:endParaRPr kumimoji="1" lang="ja-JP" altLang="ja-JP" sz="12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31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963854413"/>
                  </a:ext>
                </a:extLst>
              </a:tr>
              <a:tr h="337901">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BIZ UDゴシック" panose="020B0400000000000000" pitchFamily="49" charset="-128"/>
                          <a:ea typeface="BIZ UDゴシック" panose="020B0400000000000000" pitchFamily="49" charset="-128"/>
                          <a:cs typeface="+mn-cs"/>
                        </a:rPr>
                        <a:t>③</a:t>
                      </a:r>
                      <a:endParaRPr kumimoji="1" lang="ja-JP" altLang="ja-JP" sz="12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1905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BIZ UDゴシック" panose="020B0400000000000000" pitchFamily="49" charset="-128"/>
                          <a:ea typeface="BIZ UDゴシック" panose="020B0400000000000000" pitchFamily="49" charset="-128"/>
                          <a:cs typeface="+mn-cs"/>
                        </a:rPr>
                        <a:t>誤進入</a:t>
                      </a:r>
                      <a:r>
                        <a:rPr kumimoji="1" lang="en-US" altLang="ja-JP" sz="1200" kern="1200" dirty="0">
                          <a:solidFill>
                            <a:schemeClr val="tx1"/>
                          </a:solidFill>
                          <a:effectLst/>
                          <a:latin typeface="BIZ UDゴシック" panose="020B0400000000000000" pitchFamily="49" charset="-128"/>
                          <a:ea typeface="BIZ UDゴシック" panose="020B0400000000000000" pitchFamily="49" charset="-128"/>
                          <a:cs typeface="+mn-cs"/>
                        </a:rPr>
                        <a:t>(</a:t>
                      </a:r>
                      <a:r>
                        <a:rPr kumimoji="1" lang="ja-JP" altLang="en-US" sz="1200" kern="1200" dirty="0">
                          <a:solidFill>
                            <a:schemeClr val="tx1"/>
                          </a:solidFill>
                          <a:effectLst/>
                          <a:latin typeface="BIZ UDゴシック" panose="020B0400000000000000" pitchFamily="49" charset="-128"/>
                          <a:ea typeface="BIZ UDゴシック" panose="020B0400000000000000" pitchFamily="49" charset="-128"/>
                          <a:cs typeface="+mn-cs"/>
                        </a:rPr>
                        <a:t>逆走</a:t>
                      </a:r>
                      <a:r>
                        <a:rPr kumimoji="1" lang="en-US" altLang="ja-JP" sz="1200" kern="1200" dirty="0">
                          <a:solidFill>
                            <a:schemeClr val="tx1"/>
                          </a:solidFill>
                          <a:effectLst/>
                          <a:latin typeface="BIZ UDゴシック" panose="020B0400000000000000" pitchFamily="49" charset="-128"/>
                          <a:ea typeface="BIZ UDゴシック" panose="020B0400000000000000" pitchFamily="49" charset="-128"/>
                          <a:cs typeface="+mn-cs"/>
                        </a:rPr>
                        <a:t>)</a:t>
                      </a:r>
                      <a:r>
                        <a:rPr kumimoji="1" lang="ja-JP" altLang="en-US" sz="1200" kern="1200" dirty="0">
                          <a:solidFill>
                            <a:schemeClr val="tx1"/>
                          </a:solidFill>
                          <a:effectLst/>
                          <a:latin typeface="BIZ UDゴシック" panose="020B0400000000000000" pitchFamily="49" charset="-128"/>
                          <a:ea typeface="BIZ UDゴシック" panose="020B0400000000000000" pitchFamily="49" charset="-128"/>
                          <a:cs typeface="+mn-cs"/>
                        </a:rPr>
                        <a:t>対策</a:t>
                      </a:r>
                      <a:endParaRPr kumimoji="1" lang="ja-JP" altLang="ja-JP" sz="1200" kern="1200" dirty="0">
                        <a:solidFill>
                          <a:schemeClr val="tx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31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765428496"/>
                  </a:ext>
                </a:extLst>
              </a:tr>
              <a:tr h="337901">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BIZ UDゴシック" panose="020B0400000000000000" pitchFamily="49" charset="-128"/>
                          <a:ea typeface="BIZ UDゴシック" panose="020B0400000000000000" pitchFamily="49" charset="-128"/>
                        </a:rPr>
                        <a:t>④</a:t>
                      </a: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kern="100" dirty="0">
                          <a:solidFill>
                            <a:schemeClr val="tx1"/>
                          </a:solidFill>
                          <a:effectLst/>
                          <a:latin typeface="BIZ UDゴシック" panose="020B0400000000000000" pitchFamily="49" charset="-128"/>
                          <a:ea typeface="BIZ UDゴシック" panose="020B0400000000000000" pitchFamily="49" charset="-128"/>
                        </a:rPr>
                        <a:t>防災訓練の実施</a:t>
                      </a:r>
                      <a:endParaRPr lang="en-US" altLang="ja-JP" sz="1200" kern="100" dirty="0">
                        <a:solidFill>
                          <a:schemeClr val="tx1"/>
                        </a:solidFill>
                        <a:effectLst/>
                        <a:latin typeface="BIZ UDゴシック" panose="020B0400000000000000" pitchFamily="49" charset="-128"/>
                        <a:ea typeface="BIZ UDゴシック" panose="020B0400000000000000" pitchFamily="49" charset="-128"/>
                      </a:endParaRPr>
                    </a:p>
                  </a:txBody>
                  <a:tcPr marL="50467" marR="50467" marT="0" marB="0" anchor="ctr">
                    <a:lnL w="31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199623043"/>
                  </a:ext>
                </a:extLst>
              </a:tr>
              <a:tr h="345103">
                <a:tc vMerge="1">
                  <a:txBody>
                    <a:bodyPr/>
                    <a:lstStyle/>
                    <a:p>
                      <a:endParaRPr kumimoji="1" lang="ja-JP" altLang="en-US"/>
                    </a:p>
                  </a:txBody>
                  <a:tcPr>
                    <a:lnT w="127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BIZ UDゴシック" panose="020B0400000000000000" pitchFamily="49" charset="-128"/>
                          <a:ea typeface="BIZ UDゴシック" panose="020B0400000000000000" pitchFamily="49" charset="-128"/>
                        </a:rPr>
                        <a:t>⑤</a:t>
                      </a: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lnR w="3175" cap="flat" cmpd="sng" algn="ctr">
                      <a:solidFill>
                        <a:schemeClr val="bg1"/>
                      </a:solidFill>
                      <a:prstDash val="solid"/>
                      <a:round/>
                      <a:headEnd type="none" w="med" len="med"/>
                      <a:tailEnd type="none" w="med" len="med"/>
                    </a:ln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kern="100" dirty="0">
                          <a:solidFill>
                            <a:schemeClr val="tx1"/>
                          </a:solidFill>
                          <a:latin typeface="BIZ UDゴシック" panose="020B0400000000000000" pitchFamily="49" charset="-128"/>
                          <a:ea typeface="BIZ UDゴシック" panose="020B0400000000000000" pitchFamily="49" charset="-128"/>
                        </a:rPr>
                        <a:t>箕面有料道路の</a:t>
                      </a:r>
                      <a:r>
                        <a:rPr lang="ja-JP" altLang="en-US" sz="1200" kern="100" dirty="0">
                          <a:solidFill>
                            <a:schemeClr val="tx1"/>
                          </a:solidFill>
                          <a:effectLst/>
                          <a:latin typeface="BIZ UDゴシック" panose="020B0400000000000000" pitchFamily="49" charset="-128"/>
                          <a:ea typeface="BIZ UDゴシック" panose="020B0400000000000000" pitchFamily="49" charset="-128"/>
                        </a:rPr>
                        <a:t>ＡＩカメラ導入</a:t>
                      </a:r>
                      <a:endParaRPr lang="en-US" altLang="ja-JP" sz="1200" kern="100" dirty="0">
                        <a:solidFill>
                          <a:schemeClr val="tx1"/>
                        </a:solidFill>
                        <a:effectLst/>
                        <a:latin typeface="BIZ UDゴシック" panose="020B0400000000000000" pitchFamily="49" charset="-128"/>
                        <a:ea typeface="BIZ UDゴシック" panose="020B0400000000000000" pitchFamily="49" charset="-128"/>
                      </a:endParaRPr>
                    </a:p>
                  </a:txBody>
                  <a:tcPr marL="50467" marR="50467" marT="0" marB="0" anchor="ctr">
                    <a:lnL w="31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73457902"/>
                  </a:ext>
                </a:extLst>
              </a:tr>
              <a:tr h="345103">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BIZ UDゴシック" panose="020B0400000000000000" pitchFamily="49" charset="-128"/>
                          <a:ea typeface="BIZ UDゴシック" panose="020B0400000000000000" pitchFamily="49" charset="-128"/>
                        </a:rPr>
                        <a:t>⑥</a:t>
                      </a: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kern="100" dirty="0">
                          <a:solidFill>
                            <a:schemeClr val="tx1"/>
                          </a:solidFill>
                          <a:effectLst/>
                          <a:latin typeface="BIZ UDゴシック" panose="020B0400000000000000" pitchFamily="49" charset="-128"/>
                          <a:ea typeface="BIZ UDゴシック" panose="020B0400000000000000" pitchFamily="49" charset="-128"/>
                        </a:rPr>
                        <a:t>鳥飼仁和寺大橋有料道路の大阪府への引継ぎ</a:t>
                      </a:r>
                      <a:endParaRPr lang="en-US" altLang="ja-JP" sz="1200" kern="100" dirty="0">
                        <a:solidFill>
                          <a:schemeClr val="tx1"/>
                        </a:solidFill>
                        <a:effectLst/>
                        <a:latin typeface="BIZ UDゴシック" panose="020B0400000000000000" pitchFamily="49" charset="-128"/>
                        <a:ea typeface="BIZ UDゴシック" panose="020B0400000000000000" pitchFamily="49" charset="-128"/>
                      </a:endParaRPr>
                    </a:p>
                  </a:txBody>
                  <a:tcPr marL="50467" marR="50467" marT="0" marB="0" anchor="ctr">
                    <a:lnL w="31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232171894"/>
                  </a:ext>
                </a:extLst>
              </a:tr>
              <a:tr h="337901">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BIZ UDゴシック" panose="020B0400000000000000" pitchFamily="49" charset="-128"/>
                          <a:ea typeface="BIZ UDゴシック" panose="020B0400000000000000" pitchFamily="49" charset="-128"/>
                        </a:rPr>
                        <a:t>⑦</a:t>
                      </a: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BIZ UDゴシック" panose="020B0400000000000000" pitchFamily="49" charset="-128"/>
                          <a:ea typeface="BIZ UDゴシック" panose="020B0400000000000000" pitchFamily="49" charset="-128"/>
                        </a:rPr>
                        <a:t>箕面有料道路のＥＴＣ専用化</a:t>
                      </a:r>
                      <a:r>
                        <a:rPr lang="ja-JP" altLang="en-US" sz="1200" kern="100" dirty="0">
                          <a:solidFill>
                            <a:schemeClr val="tx1"/>
                          </a:solidFill>
                          <a:effectLst/>
                          <a:latin typeface="BIZ UDゴシック" panose="020B0400000000000000" pitchFamily="49" charset="-128"/>
                          <a:ea typeface="BIZ UDゴシック" panose="020B0400000000000000" pitchFamily="49" charset="-128"/>
                        </a:rPr>
                        <a:t>を</a:t>
                      </a:r>
                      <a:r>
                        <a:rPr lang="ja-JP" altLang="en-US" sz="1200" kern="100" dirty="0">
                          <a:effectLst/>
                          <a:latin typeface="BIZ UDゴシック" panose="020B0400000000000000" pitchFamily="49" charset="-128"/>
                          <a:ea typeface="BIZ UDゴシック" panose="020B0400000000000000" pitchFamily="49" charset="-128"/>
                        </a:rPr>
                        <a:t>　推進</a:t>
                      </a: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lnL w="31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51748193"/>
                  </a:ext>
                </a:extLst>
              </a:tr>
              <a:tr h="792000">
                <a:tc rowSpan="3">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２．持続可能</a:t>
                      </a:r>
                      <a:r>
                        <a:rPr lang="ja-JP" altLang="en-US" sz="1200"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な公社</a:t>
                      </a:r>
                      <a:endParaRPr lang="en-US" altLang="ja-JP" sz="1200"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200"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　経営の推進</a:t>
                      </a:r>
                      <a:endParaRPr kumimoji="0" lang="en-US" altLang="ja-JP" sz="12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BIZ UDゴシック" panose="020B0400000000000000" pitchFamily="49" charset="-128"/>
                          <a:ea typeface="BIZ UDゴシック" panose="020B0400000000000000" pitchFamily="49" charset="-128"/>
                        </a:rPr>
                        <a:t>⑧</a:t>
                      </a: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139700" marR="0" lvl="0" indent="-139700" algn="l" defTabSz="914400" rtl="0" eaLnBrk="1" fontAlgn="auto" latinLnBrk="0" hangingPunct="1">
                        <a:lnSpc>
                          <a:spcPct val="100000"/>
                        </a:lnSpc>
                        <a:spcBef>
                          <a:spcPts val="0"/>
                        </a:spcBef>
                        <a:spcAft>
                          <a:spcPts val="0"/>
                        </a:spcAft>
                        <a:buClrTx/>
                        <a:buSzTx/>
                        <a:buFontTx/>
                        <a:buNone/>
                        <a:tabLst>
                          <a:tab pos="2839720" algn="ctr"/>
                        </a:tabLst>
                        <a:defRPr/>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知名度向上・利用促進</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31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accent4">
                        <a:lumMod val="20000"/>
                        <a:lumOff val="80000"/>
                      </a:schemeClr>
                    </a:solidFill>
                  </a:tcPr>
                </a:tc>
                <a:tc rowSpan="3">
                  <a:txBody>
                    <a:bodyPr/>
                    <a:lstStyle/>
                    <a:p>
                      <a:pPr marL="171450" indent="-171450" algn="l">
                        <a:spcBef>
                          <a:spcPts val="600"/>
                        </a:spcBef>
                        <a:buFont typeface="Wingdings" panose="05000000000000000000" pitchFamily="2" charset="2"/>
                        <a:buChar char="Ø"/>
                        <a:tabLst>
                          <a:tab pos="2839720" algn="ctr"/>
                        </a:tabLst>
                      </a:pPr>
                      <a:r>
                        <a:rPr lang="ja-JP" altLang="en-US"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日平均交通量</a:t>
                      </a:r>
                      <a:r>
                        <a:rPr lang="en-US" altLang="ja-JP"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箕面</a:t>
                      </a:r>
                      <a:r>
                        <a:rPr lang="en-US" altLang="ja-JP"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11,284</a:t>
                      </a:r>
                      <a:r>
                        <a:rPr lang="ja-JP" altLang="en-US"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台 ⇒ </a:t>
                      </a:r>
                      <a:r>
                        <a:rPr lang="en-US" altLang="ja-JP"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11,400</a:t>
                      </a:r>
                      <a:r>
                        <a:rPr lang="ja-JP" altLang="en-US"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台</a:t>
                      </a:r>
                      <a:endParaRPr lang="en-US" altLang="ja-JP"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171450" indent="-171450" algn="l">
                        <a:spcBef>
                          <a:spcPts val="600"/>
                        </a:spcBef>
                        <a:buFont typeface="Wingdings" panose="05000000000000000000" pitchFamily="2" charset="2"/>
                        <a:buChar char="Ø"/>
                        <a:tabLst>
                          <a:tab pos="2839720" algn="ctr"/>
                        </a:tabLst>
                      </a:pPr>
                      <a:r>
                        <a:rPr lang="ja-JP" altLang="en-US"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公社ＳＮＳのフォロワー数  約</a:t>
                      </a:r>
                      <a:r>
                        <a:rPr lang="en-US" altLang="ja-JP"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1,800</a:t>
                      </a:r>
                      <a:r>
                        <a:rPr lang="ja-JP" altLang="en-US"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人⇒ </a:t>
                      </a:r>
                      <a:r>
                        <a:rPr lang="en-US" altLang="ja-JP"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2,400</a:t>
                      </a:r>
                      <a:r>
                        <a:rPr lang="ja-JP" altLang="en-US"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人　　　　　　　</a:t>
                      </a:r>
                      <a:endParaRPr kumimoji="1" lang="en-US" altLang="ja-JP" sz="1150" kern="1200" dirty="0">
                        <a:solidFill>
                          <a:schemeClr val="tx1"/>
                        </a:solidFill>
                        <a:effectLst/>
                        <a:latin typeface="BIZ UDゴシック" panose="020B0400000000000000" pitchFamily="49" charset="-128"/>
                        <a:ea typeface="BIZ UDゴシック" panose="020B0400000000000000" pitchFamily="49" charset="-128"/>
                        <a:cs typeface="+mn-cs"/>
                      </a:endParaRPr>
                    </a:p>
                    <a:p>
                      <a:pPr marL="171450" indent="-171450">
                        <a:spcBef>
                          <a:spcPts val="600"/>
                        </a:spcBef>
                        <a:buFont typeface="Wingdings" panose="05000000000000000000" pitchFamily="2" charset="2"/>
                        <a:buChar char="Ø"/>
                      </a:pPr>
                      <a:r>
                        <a:rPr kumimoji="1" lang="ja-JP" altLang="en-US" sz="1150" kern="1200" dirty="0">
                          <a:solidFill>
                            <a:schemeClr val="tx1"/>
                          </a:solidFill>
                          <a:effectLst/>
                          <a:latin typeface="BIZ UDゴシック" panose="020B0400000000000000" pitchFamily="49" charset="-128"/>
                          <a:ea typeface="BIZ UDゴシック" panose="020B0400000000000000" pitchFamily="49" charset="-128"/>
                          <a:cs typeface="+mn-cs"/>
                        </a:rPr>
                        <a:t>照明ＬＥＤ化による使用電力量削減　 </a:t>
                      </a:r>
                      <a:endParaRPr kumimoji="1" lang="en-US" altLang="ja-JP" sz="1150" kern="1200" dirty="0">
                        <a:solidFill>
                          <a:schemeClr val="tx1"/>
                        </a:solidFill>
                        <a:effectLst/>
                        <a:latin typeface="BIZ UDゴシック" panose="020B0400000000000000" pitchFamily="49" charset="-128"/>
                        <a:ea typeface="BIZ UDゴシック" panose="020B0400000000000000" pitchFamily="49" charset="-128"/>
                        <a:cs typeface="+mn-cs"/>
                      </a:endParaRPr>
                    </a:p>
                    <a:p>
                      <a:pPr marL="0" indent="0">
                        <a:spcBef>
                          <a:spcPts val="600"/>
                        </a:spcBef>
                        <a:buFont typeface="Wingdings" panose="05000000000000000000" pitchFamily="2" charset="2"/>
                        <a:buNone/>
                      </a:pPr>
                      <a:r>
                        <a:rPr kumimoji="1" lang="ja-JP" altLang="en-US" sz="1150" kern="1200" dirty="0">
                          <a:solidFill>
                            <a:schemeClr val="tx1"/>
                          </a:solidFill>
                          <a:effectLst/>
                          <a:latin typeface="BIZ UDゴシック" panose="020B0400000000000000" pitchFamily="49" charset="-128"/>
                          <a:ea typeface="BIZ UDゴシック" panose="020B0400000000000000" pitchFamily="49" charset="-128"/>
                          <a:cs typeface="+mn-cs"/>
                        </a:rPr>
                        <a:t>　　　　　　　　　　　　　　</a:t>
                      </a:r>
                      <a:r>
                        <a:rPr kumimoji="1" lang="en-US" altLang="ja-JP" sz="1150" kern="1200" dirty="0">
                          <a:solidFill>
                            <a:schemeClr val="tx1"/>
                          </a:solidFill>
                          <a:effectLst/>
                          <a:latin typeface="BIZ UDゴシック" panose="020B0400000000000000" pitchFamily="49" charset="-128"/>
                          <a:ea typeface="BIZ UDゴシック" panose="020B0400000000000000" pitchFamily="49" charset="-128"/>
                          <a:cs typeface="+mn-cs"/>
                        </a:rPr>
                        <a:t>2025</a:t>
                      </a:r>
                      <a:r>
                        <a:rPr kumimoji="1" lang="ja-JP" altLang="en-US" sz="1150" kern="1200" dirty="0">
                          <a:solidFill>
                            <a:schemeClr val="tx1"/>
                          </a:solidFill>
                          <a:effectLst/>
                          <a:latin typeface="BIZ UDゴシック" panose="020B0400000000000000" pitchFamily="49" charset="-128"/>
                          <a:ea typeface="BIZ UDゴシック" panose="020B0400000000000000" pitchFamily="49" charset="-128"/>
                          <a:cs typeface="+mn-cs"/>
                        </a:rPr>
                        <a:t>年度末から▲</a:t>
                      </a:r>
                      <a:r>
                        <a:rPr kumimoji="1" lang="en-US" altLang="ja-JP" sz="1150" kern="1200" dirty="0">
                          <a:solidFill>
                            <a:schemeClr val="tx1"/>
                          </a:solidFill>
                          <a:effectLst/>
                          <a:latin typeface="BIZ UDゴシック" panose="020B0400000000000000" pitchFamily="49" charset="-128"/>
                          <a:ea typeface="BIZ UDゴシック" panose="020B0400000000000000" pitchFamily="49" charset="-128"/>
                          <a:cs typeface="+mn-cs"/>
                        </a:rPr>
                        <a:t>27%</a:t>
                      </a:r>
                    </a:p>
                    <a:p>
                      <a:pPr marL="171450" indent="-171450" algn="l">
                        <a:spcBef>
                          <a:spcPts val="600"/>
                        </a:spcBef>
                        <a:buFont typeface="Wingdings" panose="05000000000000000000" pitchFamily="2" charset="2"/>
                        <a:buChar char="Ø"/>
                        <a:tabLst>
                          <a:tab pos="2839720" algn="ctr"/>
                        </a:tabLst>
                      </a:pPr>
                      <a:r>
                        <a:rPr lang="ja-JP" altLang="en-US"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箕面有料道路の</a:t>
                      </a:r>
                      <a:r>
                        <a:rPr lang="ja-JP" altLang="en-US" sz="115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償還準備金等積立額 </a:t>
                      </a:r>
                      <a:endParaRPr lang="en-US" altLang="ja-JP" sz="11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indent="0" algn="l">
                        <a:spcBef>
                          <a:spcPts val="600"/>
                        </a:spcBef>
                        <a:buFont typeface="Wingdings" panose="05000000000000000000" pitchFamily="2" charset="2"/>
                        <a:buNone/>
                        <a:tabLst>
                          <a:tab pos="2839720" algn="ctr"/>
                        </a:tabLst>
                      </a:pPr>
                      <a:r>
                        <a:rPr lang="ja-JP" altLang="en-US"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103.6</a:t>
                      </a:r>
                      <a:r>
                        <a:rPr lang="ja-JP" altLang="en-US"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億円 ⇒ </a:t>
                      </a:r>
                      <a:r>
                        <a:rPr lang="en-US" altLang="ja-JP"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96.4</a:t>
                      </a:r>
                      <a:r>
                        <a:rPr lang="ja-JP" altLang="en-US"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億円</a:t>
                      </a:r>
                      <a:endParaRPr lang="en-US" altLang="ja-JP" sz="115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4">
                        <a:lumMod val="20000"/>
                        <a:lumOff val="80000"/>
                      </a:schemeClr>
                    </a:solidFill>
                  </a:tcPr>
                </a:tc>
                <a:tc rowSpan="3">
                  <a:txBody>
                    <a:bodyPr/>
                    <a:lstStyle/>
                    <a:p>
                      <a:pPr marL="139700" indent="-139700" algn="l">
                        <a:buNone/>
                        <a:tabLst>
                          <a:tab pos="2839720" algn="ctr"/>
                        </a:tabLst>
                      </a:pP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767808"/>
                  </a:ext>
                </a:extLst>
              </a:tr>
              <a:tr h="792000">
                <a:tc vMerge="1">
                  <a:txBody>
                    <a:bodyPr/>
                    <a:lstStyle/>
                    <a:p>
                      <a:endParaRPr kumimoji="1" lang="ja-JP" altLang="en-US"/>
                    </a:p>
                  </a:txBody>
                  <a:tcPr/>
                </a:tc>
                <a:tc>
                  <a:txBody>
                    <a:bodyPr/>
                    <a:lstStyle/>
                    <a:p>
                      <a:pPr marL="139700" indent="-139700" algn="ctr">
                        <a:buNone/>
                        <a:tabLst>
                          <a:tab pos="2839720" algn="ctr"/>
                        </a:tabLst>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⑨</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chemeClr val="accent4">
                        <a:lumMod val="60000"/>
                        <a:lumOff val="40000"/>
                      </a:schemeClr>
                    </a:solidFill>
                  </a:tcPr>
                </a:tc>
                <a:tc>
                  <a:txBody>
                    <a:bodyPr/>
                    <a:lstStyle/>
                    <a:p>
                      <a:pPr marL="139700" indent="-139700" algn="l">
                        <a:buNone/>
                        <a:tabLst>
                          <a:tab pos="2839720" algn="ctr"/>
                        </a:tabLst>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コスト縮減</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31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accent4">
                        <a:lumMod val="60000"/>
                        <a:lumOff val="40000"/>
                      </a:schemeClr>
                    </a:solidFill>
                  </a:tcPr>
                </a:tc>
                <a:tc vMerge="1">
                  <a:txBody>
                    <a:bodyPr/>
                    <a:lstStyle/>
                    <a:p>
                      <a:pPr marL="139700" indent="-139700" algn="l">
                        <a:buNone/>
                        <a:tabLst>
                          <a:tab pos="2839720" algn="ctr"/>
                        </a:tabLst>
                      </a:pP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vMerge="1">
                  <a:txBody>
                    <a:bodyPr/>
                    <a:lstStyle/>
                    <a:p>
                      <a:pPr marL="139700" indent="-139700" algn="l">
                        <a:buNone/>
                        <a:tabLst>
                          <a:tab pos="2839720" algn="ctr"/>
                        </a:tabLst>
                      </a:pP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709791588"/>
                  </a:ext>
                </a:extLst>
              </a:tr>
              <a:tr h="792000">
                <a:tc vMerge="1">
                  <a:txBody>
                    <a:bodyPr/>
                    <a:lstStyle/>
                    <a:p>
                      <a:endParaRPr dirty="0"/>
                    </a:p>
                  </a:txBody>
                  <a:tcPr marL="50467" marR="50467" marT="0" marB="0" anchor="ctr">
                    <a:lnT w="19050" cap="flat" cmpd="sng" algn="ctr">
                      <a:solidFill>
                        <a:schemeClr val="bg1"/>
                      </a:solidFill>
                      <a:prstDash val="solid"/>
                      <a:round/>
                      <a:headEnd type="none" w="med" len="med"/>
                      <a:tailEnd type="none" w="med" len="med"/>
                    </a:lnT>
                    <a:solidFill>
                      <a:schemeClr val="accent1"/>
                    </a:solidFill>
                  </a:tcPr>
                </a:tc>
                <a:tc>
                  <a:txBody>
                    <a:bodyPr/>
                    <a:lstStyle/>
                    <a:p>
                      <a:pPr marL="139700" indent="-139700" algn="ctr">
                        <a:buNone/>
                        <a:tabLst>
                          <a:tab pos="2839720" algn="ctr"/>
                        </a:tabLst>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⑩</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R w="3175"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139700" marR="0" lvl="0" indent="-139700" algn="l" defTabSz="914400" rtl="0" eaLnBrk="1" fontAlgn="auto" latinLnBrk="0" hangingPunct="1">
                        <a:lnSpc>
                          <a:spcPct val="100000"/>
                        </a:lnSpc>
                        <a:spcBef>
                          <a:spcPts val="0"/>
                        </a:spcBef>
                        <a:spcAft>
                          <a:spcPts val="0"/>
                        </a:spcAft>
                        <a:buClrTx/>
                        <a:buSzTx/>
                        <a:buFontTx/>
                        <a:buNone/>
                        <a:tabLst>
                          <a:tab pos="2839720" algn="ctr"/>
                        </a:tabLst>
                        <a:defRPr/>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建設費返済の着実な実行</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31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accent4">
                        <a:lumMod val="20000"/>
                        <a:lumOff val="80000"/>
                      </a:schemeClr>
                    </a:solidFill>
                  </a:tcPr>
                </a:tc>
                <a:tc vMerge="1">
                  <a:txBody>
                    <a:bodyPr/>
                    <a:lstStyle/>
                    <a:p>
                      <a:pPr marL="139700" indent="-139700" algn="l">
                        <a:buNone/>
                        <a:tabLst>
                          <a:tab pos="2839720" algn="ctr"/>
                        </a:tabLst>
                      </a:pP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tc vMerge="1">
                  <a:txBody>
                    <a:bodyPr/>
                    <a:lstStyle/>
                    <a:p>
                      <a:pPr marL="139700" indent="-139700" algn="l">
                        <a:buNone/>
                        <a:tabLst>
                          <a:tab pos="2839720" algn="ctr"/>
                        </a:tabLst>
                      </a:pP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982588485"/>
                  </a:ext>
                </a:extLst>
              </a:tr>
            </a:tbl>
          </a:graphicData>
        </a:graphic>
      </p:graphicFrame>
      <p:pic>
        <p:nvPicPr>
          <p:cNvPr id="10" name="図 9" descr="アイコン が含まれている画像&#10;&#10;自動的に生成された説明">
            <a:extLst>
              <a:ext uri="{FF2B5EF4-FFF2-40B4-BE49-F238E27FC236}">
                <a16:creationId xmlns:a16="http://schemas.microsoft.com/office/drawing/2014/main" id="{5E9580B2-227C-8107-942C-7882D233D4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8862" y="2177356"/>
            <a:ext cx="540000" cy="540000"/>
          </a:xfrm>
          <a:prstGeom prst="rect">
            <a:avLst/>
          </a:prstGeom>
        </p:spPr>
      </p:pic>
      <p:pic>
        <p:nvPicPr>
          <p:cNvPr id="11" name="図 10">
            <a:extLst>
              <a:ext uri="{FF2B5EF4-FFF2-40B4-BE49-F238E27FC236}">
                <a16:creationId xmlns:a16="http://schemas.microsoft.com/office/drawing/2014/main" id="{7A7D4516-A18A-6F97-3C45-431BAFA9E8FD}"/>
              </a:ext>
            </a:extLst>
          </p:cNvPr>
          <p:cNvPicPr>
            <a:picLocks noChangeAspect="1"/>
          </p:cNvPicPr>
          <p:nvPr/>
        </p:nvPicPr>
        <p:blipFill>
          <a:blip r:embed="rId3"/>
          <a:stretch>
            <a:fillRect/>
          </a:stretch>
        </p:blipFill>
        <p:spPr>
          <a:xfrm>
            <a:off x="8679135" y="2772793"/>
            <a:ext cx="540000" cy="540000"/>
          </a:xfrm>
          <a:prstGeom prst="rect">
            <a:avLst/>
          </a:prstGeom>
        </p:spPr>
      </p:pic>
      <p:pic>
        <p:nvPicPr>
          <p:cNvPr id="12" name="図 11" descr="ロゴ が含まれている画像&#10;&#10;AI 生成コンテンツは誤りを含む可能性があります。">
            <a:extLst>
              <a:ext uri="{FF2B5EF4-FFF2-40B4-BE49-F238E27FC236}">
                <a16:creationId xmlns:a16="http://schemas.microsoft.com/office/drawing/2014/main" id="{2751A99E-63CB-5719-D619-11B9928E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8862" y="2772793"/>
            <a:ext cx="540000" cy="540000"/>
          </a:xfrm>
          <a:prstGeom prst="rect">
            <a:avLst/>
          </a:prstGeom>
        </p:spPr>
      </p:pic>
      <p:pic>
        <p:nvPicPr>
          <p:cNvPr id="14" name="図 13" descr="アイコン が含まれている画像&#10;&#10;自動的に生成された説明">
            <a:extLst>
              <a:ext uri="{FF2B5EF4-FFF2-40B4-BE49-F238E27FC236}">
                <a16:creationId xmlns:a16="http://schemas.microsoft.com/office/drawing/2014/main" id="{6DC11562-7855-1C0A-F273-3C2589B077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9135" y="4561483"/>
            <a:ext cx="540000" cy="540000"/>
          </a:xfrm>
          <a:prstGeom prst="rect">
            <a:avLst/>
          </a:prstGeom>
        </p:spPr>
      </p:pic>
      <p:pic>
        <p:nvPicPr>
          <p:cNvPr id="15" name="図 14">
            <a:extLst>
              <a:ext uri="{FF2B5EF4-FFF2-40B4-BE49-F238E27FC236}">
                <a16:creationId xmlns:a16="http://schemas.microsoft.com/office/drawing/2014/main" id="{874D4279-21FD-F615-5629-59896A63E4BB}"/>
              </a:ext>
            </a:extLst>
          </p:cNvPr>
          <p:cNvPicPr>
            <a:picLocks noChangeAspect="1"/>
          </p:cNvPicPr>
          <p:nvPr/>
        </p:nvPicPr>
        <p:blipFill>
          <a:blip r:embed="rId3"/>
          <a:stretch>
            <a:fillRect/>
          </a:stretch>
        </p:blipFill>
        <p:spPr>
          <a:xfrm>
            <a:off x="9248862" y="4561483"/>
            <a:ext cx="540000" cy="540000"/>
          </a:xfrm>
          <a:prstGeom prst="rect">
            <a:avLst/>
          </a:prstGeom>
        </p:spPr>
      </p:pic>
      <p:pic>
        <p:nvPicPr>
          <p:cNvPr id="16" name="図 15" descr="ロゴ が含まれている画像&#10;&#10;AI 生成コンテンツは誤りを含む可能性があります。">
            <a:extLst>
              <a:ext uri="{FF2B5EF4-FFF2-40B4-BE49-F238E27FC236}">
                <a16:creationId xmlns:a16="http://schemas.microsoft.com/office/drawing/2014/main" id="{7286DCF3-7F84-A24A-65D5-7D61EC08A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9135" y="5146000"/>
            <a:ext cx="540000" cy="540000"/>
          </a:xfrm>
          <a:prstGeom prst="rect">
            <a:avLst/>
          </a:prstGeom>
        </p:spPr>
      </p:pic>
      <p:pic>
        <p:nvPicPr>
          <p:cNvPr id="17" name="図 16" descr="アイコン&#10;&#10;AI 生成コンテンツは誤りを含む可能性があります。">
            <a:extLst>
              <a:ext uri="{FF2B5EF4-FFF2-40B4-BE49-F238E27FC236}">
                <a16:creationId xmlns:a16="http://schemas.microsoft.com/office/drawing/2014/main" id="{5FBF6BF2-5069-3C3A-0195-FA1A6AF4D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135" y="3976966"/>
            <a:ext cx="540000" cy="540000"/>
          </a:xfrm>
          <a:prstGeom prst="rect">
            <a:avLst/>
          </a:prstGeom>
        </p:spPr>
      </p:pic>
      <p:pic>
        <p:nvPicPr>
          <p:cNvPr id="18" name="図 17" descr="アイコン が含まれている画像&#10;&#10;AI 生成コンテンツは誤りを含む可能性があります。">
            <a:extLst>
              <a:ext uri="{FF2B5EF4-FFF2-40B4-BE49-F238E27FC236}">
                <a16:creationId xmlns:a16="http://schemas.microsoft.com/office/drawing/2014/main" id="{04A04B44-E633-4111-3C49-370186AAEC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8862" y="3976966"/>
            <a:ext cx="540000" cy="540000"/>
          </a:xfrm>
          <a:prstGeom prst="rect">
            <a:avLst/>
          </a:prstGeom>
        </p:spPr>
      </p:pic>
      <p:pic>
        <p:nvPicPr>
          <p:cNvPr id="19" name="図 18" descr="アイコン が含まれている画像&#10;&#10;AI 生成コンテンツは誤りを含む可能性があります。">
            <a:extLst>
              <a:ext uri="{FF2B5EF4-FFF2-40B4-BE49-F238E27FC236}">
                <a16:creationId xmlns:a16="http://schemas.microsoft.com/office/drawing/2014/main" id="{480D3BA5-E828-30AD-5328-6260B10F40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8862" y="5146000"/>
            <a:ext cx="540000" cy="540000"/>
          </a:xfrm>
          <a:prstGeom prst="rect">
            <a:avLst/>
          </a:prstGeom>
        </p:spPr>
      </p:pic>
      <p:sp>
        <p:nvSpPr>
          <p:cNvPr id="20" name="タイトル 4">
            <a:extLst>
              <a:ext uri="{FF2B5EF4-FFF2-40B4-BE49-F238E27FC236}">
                <a16:creationId xmlns:a16="http://schemas.microsoft.com/office/drawing/2014/main" id="{CC10EA11-E91F-D173-D508-7A4D43776954}"/>
              </a:ext>
            </a:extLst>
          </p:cNvPr>
          <p:cNvSpPr txBox="1">
            <a:spLocks/>
          </p:cNvSpPr>
          <p:nvPr/>
        </p:nvSpPr>
        <p:spPr>
          <a:xfrm>
            <a:off x="164936" y="697781"/>
            <a:ext cx="9295125"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kern="100" dirty="0">
                <a:latin typeface="BIZ UDゴシック" panose="020B0400000000000000" pitchFamily="49" charset="-128"/>
                <a:ea typeface="BIZ UDゴシック" panose="020B0400000000000000" pitchFamily="49" charset="-128"/>
                <a:cs typeface="Times New Roman" panose="02020603050405020304" pitchFamily="18" charset="0"/>
              </a:rPr>
              <a:t>●数値目標とＳＤＧｓとの関連</a:t>
            </a:r>
            <a:endParaRPr lang="ja-JP" altLang="en-US" sz="1400" b="1" dirty="0">
              <a:latin typeface="BIZ UDゴシック" panose="020B0400000000000000" pitchFamily="49" charset="-128"/>
              <a:ea typeface="BIZ UDゴシック" panose="020B0400000000000000" pitchFamily="49" charset="-128"/>
            </a:endParaRPr>
          </a:p>
        </p:txBody>
      </p:sp>
      <p:sp>
        <p:nvSpPr>
          <p:cNvPr id="3" name="タイトル 4">
            <a:extLst>
              <a:ext uri="{FF2B5EF4-FFF2-40B4-BE49-F238E27FC236}">
                <a16:creationId xmlns:a16="http://schemas.microsoft.com/office/drawing/2014/main" id="{3326AE0E-4B39-D0EA-0742-DF0F975096B8}"/>
              </a:ext>
            </a:extLst>
          </p:cNvPr>
          <p:cNvSpPr txBox="1">
            <a:spLocks/>
          </p:cNvSpPr>
          <p:nvPr/>
        </p:nvSpPr>
        <p:spPr>
          <a:xfrm>
            <a:off x="53120" y="6341434"/>
            <a:ext cx="9687944" cy="48815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箕面有料道路については、</a:t>
            </a: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利用者の視点に立った近畿圏高速道路の料金体系一元化の実現に向け、高速道路会社への早期移管に関する取組みについて、</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大阪府とともに検討を行います。</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1" name="コンテンツ プレースホルダー 5">
            <a:extLst>
              <a:ext uri="{FF2B5EF4-FFF2-40B4-BE49-F238E27FC236}">
                <a16:creationId xmlns:a16="http://schemas.microsoft.com/office/drawing/2014/main" id="{F9FC183F-6E46-26F1-47FB-7292545D5F4A}"/>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22" name="図 21">
            <a:extLst>
              <a:ext uri="{FF2B5EF4-FFF2-40B4-BE49-F238E27FC236}">
                <a16:creationId xmlns:a16="http://schemas.microsoft.com/office/drawing/2014/main" id="{5705FFB3-67B8-0F00-26D6-4BFAFB7F5CF5}"/>
              </a:ext>
            </a:extLst>
          </p:cNvPr>
          <p:cNvPicPr>
            <a:picLocks noChangeAspect="1"/>
          </p:cNvPicPr>
          <p:nvPr/>
        </p:nvPicPr>
        <p:blipFill rotWithShape="1">
          <a:blip r:embed="rId8"/>
          <a:srcRect l="44911" r="46459" b="5294"/>
          <a:stretch>
            <a:fillRect/>
          </a:stretch>
        </p:blipFill>
        <p:spPr>
          <a:xfrm>
            <a:off x="8586478" y="10682"/>
            <a:ext cx="244257" cy="225784"/>
          </a:xfrm>
          <a:prstGeom prst="rect">
            <a:avLst/>
          </a:prstGeom>
        </p:spPr>
      </p:pic>
      <p:sp>
        <p:nvSpPr>
          <p:cNvPr id="23" name="テキスト ボックス 22">
            <a:extLst>
              <a:ext uri="{FF2B5EF4-FFF2-40B4-BE49-F238E27FC236}">
                <a16:creationId xmlns:a16="http://schemas.microsoft.com/office/drawing/2014/main" id="{304B5D55-A72C-06F2-37C2-60343E694B31}"/>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sp>
        <p:nvSpPr>
          <p:cNvPr id="2" name="スライド番号プレースホルダー 3">
            <a:extLst>
              <a:ext uri="{FF2B5EF4-FFF2-40B4-BE49-F238E27FC236}">
                <a16:creationId xmlns:a16="http://schemas.microsoft.com/office/drawing/2014/main" id="{B8BD8E4D-6C1D-EBC1-B636-F21C1FEF4D3D}"/>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19</a:t>
            </a:r>
            <a:endParaRPr kumimoji="1" lang="ja-JP" altLang="en-US" sz="1600" b="1" dirty="0">
              <a:latin typeface="BIZ UDゴシック" panose="020B0400000000000000" pitchFamily="49" charset="-128"/>
              <a:ea typeface="BIZ UDゴシック" panose="020B0400000000000000" pitchFamily="49" charset="-128"/>
            </a:endParaRPr>
          </a:p>
        </p:txBody>
      </p:sp>
      <p:pic>
        <p:nvPicPr>
          <p:cNvPr id="6146" name="Picture 2">
            <a:extLst>
              <a:ext uri="{FF2B5EF4-FFF2-40B4-BE49-F238E27FC236}">
                <a16:creationId xmlns:a16="http://schemas.microsoft.com/office/drawing/2014/main" id="{FC2EFE3A-4DA5-2BA3-ACF0-4ECC6B867D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2390" y="573051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6FE9B82-087A-B961-ED3D-F514D4D576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5404" y="2177356"/>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2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F917429-28FB-250A-7E97-9EE9BDD58A96}"/>
              </a:ext>
            </a:extLst>
          </p:cNvPr>
          <p:cNvSpPr/>
          <p:nvPr/>
        </p:nvSpPr>
        <p:spPr>
          <a:xfrm>
            <a:off x="350197" y="364349"/>
            <a:ext cx="9278868" cy="74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625" tIns="27861" rIns="14625" bIns="27861" numCol="1" spcCol="0" rtlCol="0" fromWordArt="0" anchor="ctr" anchorCtr="0" forceAA="0" compatLnSpc="1">
            <a:prstTxWarp prst="textNoShape">
              <a:avLst/>
            </a:prstTxWarp>
            <a:noAutofit/>
          </a:bodyPr>
          <a:lstStyle/>
          <a:p>
            <a:pPr algn="ctr" defTabSz="371475">
              <a:defRPr/>
            </a:pPr>
            <a:r>
              <a:rPr lang="ja-JP" altLang="en-US" sz="16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償還見通し</a:t>
            </a:r>
            <a:r>
              <a:rPr lang="en-US" altLang="ja-JP" sz="16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6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各路線の料金徴収期間満了時まで</a:t>
            </a:r>
            <a:r>
              <a:rPr lang="en-US" altLang="ja-JP" sz="16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p>
          <a:p>
            <a:pPr algn="ctr" defTabSz="371475">
              <a:defRPr/>
            </a:pPr>
            <a:r>
              <a:rPr lang="ja-JP" altLang="en-US" sz="16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6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2026</a:t>
            </a:r>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年３月時点</a:t>
            </a:r>
            <a:endPar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r" defTabSz="371475">
              <a:defRPr/>
            </a:pPr>
            <a:r>
              <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単位：億円</a:t>
            </a:r>
            <a:r>
              <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p>
        </p:txBody>
      </p:sp>
      <p:sp>
        <p:nvSpPr>
          <p:cNvPr id="10" name="テキスト ボックス 9">
            <a:extLst>
              <a:ext uri="{FF2B5EF4-FFF2-40B4-BE49-F238E27FC236}">
                <a16:creationId xmlns:a16="http://schemas.microsoft.com/office/drawing/2014/main" id="{B88B0275-4504-EC5D-582F-99A1B017FBDA}"/>
              </a:ext>
            </a:extLst>
          </p:cNvPr>
          <p:cNvSpPr txBox="1"/>
          <p:nvPr/>
        </p:nvSpPr>
        <p:spPr>
          <a:xfrm>
            <a:off x="276934" y="5223907"/>
            <a:ext cx="9528547" cy="1615827"/>
          </a:xfrm>
          <a:prstGeom prst="rect">
            <a:avLst/>
          </a:prstGeom>
          <a:noFill/>
        </p:spPr>
        <p:txBody>
          <a:bodyPr wrap="square">
            <a:spAutoFit/>
          </a:bodyPr>
          <a:lstStyle/>
          <a:p>
            <a:pPr marL="432872" indent="-378698"/>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注</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１．堺泉北、南阪奈、第二阪奈の建設費は移管時点の金額、鳥飼仁和寺及び箕面の建設費は本計画策定時点の金額（但し負担金を除く）</a:t>
            </a:r>
            <a:endPar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endParaRPr>
          </a:p>
          <a:p>
            <a:pPr>
              <a:buNone/>
            </a:pP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   </a:t>
            </a:r>
            <a:r>
              <a:rPr lang="ja-JP" altLang="en-US" sz="1100" kern="100" dirty="0">
                <a:latin typeface="BIZ UDゴシック" panose="020B0400000000000000" pitchFamily="49" charset="-128"/>
                <a:ea typeface="BIZ UDゴシック" panose="020B0400000000000000" pitchFamily="49" charset="-128"/>
                <a:cs typeface="Courier New" panose="02070309020205020404" pitchFamily="49" charset="0"/>
              </a:rPr>
              <a:t> </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２．堺泉北、南阪奈、第二阪奈の償還額には路線移管額を含んでいる。</a:t>
            </a:r>
            <a:endPar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endParaRPr>
          </a:p>
          <a:p>
            <a:pPr indent="54173"/>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   </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３．堺泉北、南阪奈、第二阪奈の借入金の償還額は、償還準備金と損失補填引当金の合計額と３路線の移管額が含まれる。</a:t>
            </a:r>
            <a:endPar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endParaRPr>
          </a:p>
          <a:p>
            <a:pPr indent="54173"/>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   </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４．堺泉北、南阪奈、第二阪奈の借入金の未償還額</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堺泉北</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 </a:t>
            </a:r>
            <a:r>
              <a:rPr lang="ja-JP" altLang="en-US"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44</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億円、南阪奈</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 </a:t>
            </a:r>
            <a:r>
              <a:rPr lang="ja-JP" altLang="en-US"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26</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億円、第二阪奈</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 </a:t>
            </a:r>
            <a:r>
              <a:rPr lang="ja-JP" altLang="en-US"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88</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億円</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は損失補填引当金の残額であ</a:t>
            </a:r>
            <a:r>
              <a:rPr lang="ja-JP" altLang="en-US" sz="1100" kern="100" dirty="0">
                <a:latin typeface="BIZ UDゴシック" panose="020B0400000000000000" pitchFamily="49" charset="-128"/>
                <a:ea typeface="BIZ UDゴシック" panose="020B0400000000000000" pitchFamily="49" charset="-128"/>
                <a:cs typeface="Courier New" panose="02070309020205020404" pitchFamily="49" charset="0"/>
              </a:rPr>
              <a:t>る。</a:t>
            </a:r>
            <a:endPar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endParaRPr>
          </a:p>
          <a:p>
            <a:pPr indent="54173"/>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   </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５．継続路線</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鳥飼、箕面</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の未償還額は現時点の見通しであり、確定したものではない</a:t>
            </a:r>
            <a:r>
              <a:rPr lang="ja-JP" altLang="en-US"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endPar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endParaRPr>
          </a:p>
          <a:p>
            <a:pPr indent="54173"/>
            <a:r>
              <a:rPr lang="ja-JP" altLang="en-US" sz="1100" kern="100" dirty="0">
                <a:latin typeface="BIZ UDゴシック" panose="020B0400000000000000" pitchFamily="49" charset="-128"/>
                <a:ea typeface="BIZ UDゴシック" panose="020B0400000000000000" pitchFamily="49" charset="-128"/>
                <a:cs typeface="Courier New" panose="02070309020205020404" pitchFamily="49" charset="0"/>
              </a:rPr>
              <a:t>　 </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６．継続路線</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鳥飼、箕面</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の未償還額のうち借入金</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(67</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億円</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は、上記４．に記載した移管路線</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堺泉北、南阪奈、第二阪奈</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の損失補填</a:t>
            </a:r>
            <a:endPar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endParaRPr>
          </a:p>
          <a:p>
            <a:pPr indent="54173"/>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       </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引当金の残高</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(159</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億円</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により処理される</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但し、現時点での見通しであり確定したものではない</a:t>
            </a:r>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a:t>
            </a:r>
            <a:endPar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endParaRPr>
          </a:p>
          <a:p>
            <a:pPr indent="54173"/>
            <a:r>
              <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   </a:t>
            </a:r>
            <a:r>
              <a:rPr lang="ja-JP" altLang="ja-JP" sz="1100" kern="100" dirty="0">
                <a:latin typeface="BIZ UDゴシック" panose="020B0400000000000000" pitchFamily="49" charset="-128"/>
                <a:ea typeface="BIZ UDゴシック" panose="020B0400000000000000" pitchFamily="49" charset="-128"/>
                <a:cs typeface="Courier New" panose="02070309020205020404" pitchFamily="49" charset="0"/>
              </a:rPr>
              <a:t>７．端数処理の関係で、内訳の合計金額と小計金額が合わない箇所あり。</a:t>
            </a:r>
            <a:endPar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endParaRPr>
          </a:p>
          <a:p>
            <a:pPr indent="54173"/>
            <a:r>
              <a:rPr lang="ja-JP" altLang="en-US" sz="1100" kern="100" dirty="0">
                <a:solidFill>
                  <a:srgbClr val="FF0000"/>
                </a:solidFill>
                <a:latin typeface="BIZ UDゴシック" panose="020B0400000000000000" pitchFamily="49" charset="-128"/>
                <a:ea typeface="BIZ UDゴシック" panose="020B0400000000000000" pitchFamily="49" charset="-128"/>
                <a:cs typeface="Courier New" panose="02070309020205020404" pitchFamily="49" charset="0"/>
              </a:rPr>
              <a:t>　 </a:t>
            </a:r>
            <a:r>
              <a:rPr lang="ja-JP" altLang="en-US" sz="1100" kern="100" dirty="0">
                <a:latin typeface="BIZ UDゴシック" panose="020B0400000000000000" pitchFamily="49" charset="-128"/>
                <a:ea typeface="BIZ UDゴシック" panose="020B0400000000000000" pitchFamily="49" charset="-128"/>
                <a:cs typeface="Courier New" panose="02070309020205020404" pitchFamily="49" charset="0"/>
              </a:rPr>
              <a:t>８．社会情勢の変化等を踏まえ、必要に応じて適切な見直しを実施する。　</a:t>
            </a:r>
            <a:endParaRPr lang="en-US" altLang="ja-JP" sz="1100" kern="100" dirty="0">
              <a:latin typeface="BIZ UDゴシック" panose="020B0400000000000000" pitchFamily="49" charset="-128"/>
              <a:ea typeface="BIZ UDゴシック" panose="020B0400000000000000" pitchFamily="49" charset="-128"/>
              <a:cs typeface="Courier New" panose="02070309020205020404" pitchFamily="49" charset="0"/>
            </a:endParaRPr>
          </a:p>
        </p:txBody>
      </p:sp>
      <p:sp>
        <p:nvSpPr>
          <p:cNvPr id="9" name="タイトル 4">
            <a:extLst>
              <a:ext uri="{FF2B5EF4-FFF2-40B4-BE49-F238E27FC236}">
                <a16:creationId xmlns:a16="http://schemas.microsoft.com/office/drawing/2014/main" id="{B7AE4981-5FA4-477D-EFD1-685EF85D5C4C}"/>
              </a:ext>
            </a:extLst>
          </p:cNvPr>
          <p:cNvSpPr txBox="1">
            <a:spLocks/>
          </p:cNvSpPr>
          <p:nvPr/>
        </p:nvSpPr>
        <p:spPr>
          <a:xfrm>
            <a:off x="-1" y="0"/>
            <a:ext cx="5515583"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参考</a:t>
            </a:r>
            <a:r>
              <a:rPr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altLang="en-US" sz="1600" b="1" dirty="0">
              <a:latin typeface="BIZ UDゴシック" panose="020B0400000000000000" pitchFamily="49" charset="-128"/>
              <a:ea typeface="BIZ UDゴシック" panose="020B0400000000000000" pitchFamily="49" charset="-128"/>
            </a:endParaRPr>
          </a:p>
        </p:txBody>
      </p:sp>
      <p:sp>
        <p:nvSpPr>
          <p:cNvPr id="3" name="スライド番号プレースホルダー 3">
            <a:extLst>
              <a:ext uri="{FF2B5EF4-FFF2-40B4-BE49-F238E27FC236}">
                <a16:creationId xmlns:a16="http://schemas.microsoft.com/office/drawing/2014/main" id="{AB4D5541-C0AE-C99F-B018-CA62758CF7FB}"/>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20</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7" name="コンテンツ プレースホルダー 5">
            <a:extLst>
              <a:ext uri="{FF2B5EF4-FFF2-40B4-BE49-F238E27FC236}">
                <a16:creationId xmlns:a16="http://schemas.microsoft.com/office/drawing/2014/main" id="{C39307BF-4D07-DEF1-E0E6-7BBCDB8BC578}"/>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11" name="図 10">
            <a:extLst>
              <a:ext uri="{FF2B5EF4-FFF2-40B4-BE49-F238E27FC236}">
                <a16:creationId xmlns:a16="http://schemas.microsoft.com/office/drawing/2014/main" id="{F6C955E1-9106-483E-6A86-09C1CAC83B27}"/>
              </a:ext>
            </a:extLst>
          </p:cNvPr>
          <p:cNvPicPr>
            <a:picLocks noChangeAspect="1"/>
          </p:cNvPicPr>
          <p:nvPr/>
        </p:nvPicPr>
        <p:blipFill rotWithShape="1">
          <a:blip r:embed="rId2"/>
          <a:srcRect l="44911" r="46459" b="5294"/>
          <a:stretch>
            <a:fillRect/>
          </a:stretch>
        </p:blipFill>
        <p:spPr>
          <a:xfrm>
            <a:off x="8586478" y="10682"/>
            <a:ext cx="244257" cy="225784"/>
          </a:xfrm>
          <a:prstGeom prst="rect">
            <a:avLst/>
          </a:prstGeom>
        </p:spPr>
      </p:pic>
      <p:sp>
        <p:nvSpPr>
          <p:cNvPr id="12" name="テキスト ボックス 11">
            <a:extLst>
              <a:ext uri="{FF2B5EF4-FFF2-40B4-BE49-F238E27FC236}">
                <a16:creationId xmlns:a16="http://schemas.microsoft.com/office/drawing/2014/main" id="{C88F5D04-8F2C-1E19-EC33-2477864E6423}"/>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graphicFrame>
        <p:nvGraphicFramePr>
          <p:cNvPr id="4" name="表 3">
            <a:extLst>
              <a:ext uri="{FF2B5EF4-FFF2-40B4-BE49-F238E27FC236}">
                <a16:creationId xmlns:a16="http://schemas.microsoft.com/office/drawing/2014/main" id="{4A34DF82-9BEB-21EF-2C0A-8DDBF55E8445}"/>
              </a:ext>
            </a:extLst>
          </p:cNvPr>
          <p:cNvGraphicFramePr>
            <a:graphicFrameLocks noGrp="1"/>
          </p:cNvGraphicFramePr>
          <p:nvPr>
            <p:extLst>
              <p:ext uri="{D42A27DB-BD31-4B8C-83A1-F6EECF244321}">
                <p14:modId xmlns:p14="http://schemas.microsoft.com/office/powerpoint/2010/main" val="2370242351"/>
              </p:ext>
            </p:extLst>
          </p:nvPr>
        </p:nvGraphicFramePr>
        <p:xfrm>
          <a:off x="350196" y="1138569"/>
          <a:ext cx="9278868" cy="4037130"/>
        </p:xfrm>
        <a:graphic>
          <a:graphicData uri="http://schemas.openxmlformats.org/drawingml/2006/table">
            <a:tbl>
              <a:tblPr firstRow="1" firstCol="1" bandRow="1"/>
              <a:tblGrid>
                <a:gridCol w="1996392">
                  <a:extLst>
                    <a:ext uri="{9D8B030D-6E8A-4147-A177-3AD203B41FA5}">
                      <a16:colId xmlns:a16="http://schemas.microsoft.com/office/drawing/2014/main" val="3933541420"/>
                    </a:ext>
                  </a:extLst>
                </a:gridCol>
                <a:gridCol w="880151">
                  <a:extLst>
                    <a:ext uri="{9D8B030D-6E8A-4147-A177-3AD203B41FA5}">
                      <a16:colId xmlns:a16="http://schemas.microsoft.com/office/drawing/2014/main" val="3126250134"/>
                    </a:ext>
                  </a:extLst>
                </a:gridCol>
                <a:gridCol w="880151">
                  <a:extLst>
                    <a:ext uri="{9D8B030D-6E8A-4147-A177-3AD203B41FA5}">
                      <a16:colId xmlns:a16="http://schemas.microsoft.com/office/drawing/2014/main" val="515817187"/>
                    </a:ext>
                  </a:extLst>
                </a:gridCol>
                <a:gridCol w="882220">
                  <a:extLst>
                    <a:ext uri="{9D8B030D-6E8A-4147-A177-3AD203B41FA5}">
                      <a16:colId xmlns:a16="http://schemas.microsoft.com/office/drawing/2014/main" val="2656300982"/>
                    </a:ext>
                  </a:extLst>
                </a:gridCol>
                <a:gridCol w="882220">
                  <a:extLst>
                    <a:ext uri="{9D8B030D-6E8A-4147-A177-3AD203B41FA5}">
                      <a16:colId xmlns:a16="http://schemas.microsoft.com/office/drawing/2014/main" val="2944072878"/>
                    </a:ext>
                  </a:extLst>
                </a:gridCol>
                <a:gridCol w="880151">
                  <a:extLst>
                    <a:ext uri="{9D8B030D-6E8A-4147-A177-3AD203B41FA5}">
                      <a16:colId xmlns:a16="http://schemas.microsoft.com/office/drawing/2014/main" val="2084271668"/>
                    </a:ext>
                  </a:extLst>
                </a:gridCol>
                <a:gridCol w="881189">
                  <a:extLst>
                    <a:ext uri="{9D8B030D-6E8A-4147-A177-3AD203B41FA5}">
                      <a16:colId xmlns:a16="http://schemas.microsoft.com/office/drawing/2014/main" val="3146097834"/>
                    </a:ext>
                  </a:extLst>
                </a:gridCol>
                <a:gridCol w="881189">
                  <a:extLst>
                    <a:ext uri="{9D8B030D-6E8A-4147-A177-3AD203B41FA5}">
                      <a16:colId xmlns:a16="http://schemas.microsoft.com/office/drawing/2014/main" val="3941397653"/>
                    </a:ext>
                  </a:extLst>
                </a:gridCol>
                <a:gridCol w="1115205">
                  <a:extLst>
                    <a:ext uri="{9D8B030D-6E8A-4147-A177-3AD203B41FA5}">
                      <a16:colId xmlns:a16="http://schemas.microsoft.com/office/drawing/2014/main" val="1905912993"/>
                    </a:ext>
                  </a:extLst>
                </a:gridCol>
              </a:tblGrid>
              <a:tr h="284692">
                <a:tc rowSpan="2">
                  <a:txBody>
                    <a:bodyPr/>
                    <a:lstStyle/>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gridSpan="4">
                  <a:txBody>
                    <a:bodyPr/>
                    <a:lstStyle/>
                    <a:p>
                      <a:pPr marL="0" indent="0" algn="ctr">
                        <a:buNone/>
                      </a:pP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移管</a:t>
                      </a:r>
                      <a:r>
                        <a:rPr lang="ja-JP" alt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３</a:t>
                      </a: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路線</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marL="0" indent="0" algn="ctr">
                        <a:buNone/>
                      </a:pP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継続</a:t>
                      </a:r>
                      <a:r>
                        <a:rPr lang="ja-JP" alt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２</a:t>
                      </a: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路線</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rowSpan="3">
                  <a:txBody>
                    <a:bodyPr/>
                    <a:lstStyle/>
                    <a:p>
                      <a:pPr marL="0" indent="0" algn="ctr">
                        <a:buNone/>
                      </a:pPr>
                      <a:r>
                        <a:rPr lang="ja-JP" alt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５</a:t>
                      </a: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路線計</a:t>
                      </a:r>
                      <a:r>
                        <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p>
                  </a:txBody>
                  <a:tcPr marL="30093" marR="30093"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17674758"/>
                  </a:ext>
                </a:extLst>
              </a:tr>
              <a:tr h="504510">
                <a:tc vMerge="1">
                  <a:txBody>
                    <a:bodyPr/>
                    <a:lstStyle/>
                    <a:p>
                      <a:endParaRPr kumimoji="1" lang="ja-JP" altLang="en-US"/>
                    </a:p>
                  </a:txBody>
                  <a:tcPr/>
                </a:tc>
                <a:tc>
                  <a:txBody>
                    <a:bodyPr/>
                    <a:lstStyle/>
                    <a:p>
                      <a:pPr marL="0" indent="0" algn="ctr">
                        <a:buNone/>
                      </a:pP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堺泉北</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indent="0" algn="ctr">
                        <a:buNone/>
                      </a:pP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南阪奈</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indent="0" algn="ctr">
                        <a:buNone/>
                      </a:pP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第二</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indent="0" algn="ctr">
                        <a:buNone/>
                      </a:pP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阪奈</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rowSpan="2">
                  <a:txBody>
                    <a:bodyPr/>
                    <a:lstStyle/>
                    <a:p>
                      <a:pPr marL="0" indent="0" algn="ctr">
                        <a:buNone/>
                      </a:pP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小計</a:t>
                      </a:r>
                    </a:p>
                  </a:txBody>
                  <a:tcPr marL="30093" marR="30093"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indent="0" algn="ctr">
                        <a:buNone/>
                      </a:pP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鳥飼</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indent="0" algn="ctr">
                        <a:buNone/>
                      </a:pPr>
                      <a:r>
                        <a:rPr lang="ja-JP" sz="1600" b="1" kern="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仁和寺</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nchorCtr="1">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indent="0" algn="ctr">
                        <a:buNone/>
                      </a:pP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箕面</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rowSpan="2">
                  <a:txBody>
                    <a:bodyPr/>
                    <a:lstStyle/>
                    <a:p>
                      <a:pPr marL="0" indent="0" algn="ctr">
                        <a:buNone/>
                      </a:pP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小計</a:t>
                      </a:r>
                    </a:p>
                  </a:txBody>
                  <a:tcPr marL="30093" marR="30093"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482629505"/>
                  </a:ext>
                </a:extLst>
              </a:tr>
              <a:tr h="372362">
                <a:tc>
                  <a:txBody>
                    <a:bodyPr/>
                    <a:lstStyle/>
                    <a:p>
                      <a:pPr marL="0" indent="0" algn="ctr">
                        <a:buNone/>
                      </a:pPr>
                      <a:r>
                        <a:rPr lang="ja-JP" sz="1600" b="1" kern="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料金徴収期間満了</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indent="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2018.3</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indent="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2018.3</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indent="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2019.3</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20000"/>
                        <a:lumOff val="80000"/>
                      </a:schemeClr>
                    </a:solidFill>
                  </a:tcPr>
                </a:tc>
                <a:tc vMerge="1">
                  <a:txBody>
                    <a:bodyPr/>
                    <a:lstStyle/>
                    <a:p>
                      <a:endParaRPr kumimoji="1" lang="ja-JP" altLang="en-US"/>
                    </a:p>
                  </a:txBody>
                  <a:tcPr>
                    <a:lnL w="1270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marL="0" indent="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2027.2</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indent="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2047.5</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4">
                        <a:lumMod val="20000"/>
                        <a:lumOff val="80000"/>
                      </a:schemeClr>
                    </a:solidFill>
                  </a:tcPr>
                </a:tc>
                <a:tc vMerge="1">
                  <a:txBody>
                    <a:bodyPr/>
                    <a:lstStyle/>
                    <a:p>
                      <a:endParaRPr kumimoji="1" lang="ja-JP" altLang="en-US"/>
                    </a:p>
                  </a:txBody>
                  <a:tcPr>
                    <a:lnL w="1270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vMerge="1">
                  <a:txBody>
                    <a:bodyPr/>
                    <a:lstStyle/>
                    <a:p>
                      <a:endParaRPr kumimoji="1" lang="ja-JP" altLang="en-US"/>
                    </a:p>
                  </a:txBody>
                  <a:tcPr>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902921991"/>
                  </a:ext>
                </a:extLst>
              </a:tr>
              <a:tr h="950197">
                <a:tc>
                  <a:txBody>
                    <a:bodyPr/>
                    <a:lstStyle/>
                    <a:p>
                      <a:pPr marL="0" indent="0" algn="just">
                        <a:buNone/>
                      </a:pPr>
                      <a:r>
                        <a:rPr lang="ja-JP" alt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建設費（Ｘ）</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indent="0" algn="just">
                        <a:buNone/>
                      </a:pPr>
                      <a:r>
                        <a:rPr lang="ja-JP" alt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借入金</a:t>
                      </a:r>
                    </a:p>
                    <a:p>
                      <a:pPr marL="0" indent="0" algn="just">
                        <a:buNone/>
                      </a:pPr>
                      <a:r>
                        <a:rPr lang="ja-JP" alt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出資金</a:t>
                      </a:r>
                    </a:p>
                  </a:txBody>
                  <a:tcPr marL="30093" marR="30093"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257</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190</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66</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651</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425</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226</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134938"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1,246</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134938"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823</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134938"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423</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134938"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2,154</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134938"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1,438</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134938"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716</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102</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82</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20</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501</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326</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175</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603</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408</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195</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2,757</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1,846</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911</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597965"/>
                  </a:ext>
                </a:extLst>
              </a:tr>
              <a:tr h="916350">
                <a:tc>
                  <a:txBody>
                    <a:bodyPr/>
                    <a:lstStyle/>
                    <a:p>
                      <a:pPr marL="0" indent="0" algn="just">
                        <a:buNone/>
                      </a:pPr>
                      <a:r>
                        <a:rPr lang="ja-JP" alt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償還額（Ｙ）</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indent="0" algn="just">
                        <a:buNone/>
                      </a:pPr>
                      <a:r>
                        <a:rPr lang="ja-JP" alt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借入金</a:t>
                      </a:r>
                    </a:p>
                    <a:p>
                      <a:pPr marL="0" indent="0" algn="just">
                        <a:buNone/>
                      </a:pPr>
                      <a:r>
                        <a:rPr lang="ja-JP" alt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出資金</a:t>
                      </a:r>
                    </a:p>
                  </a:txBody>
                  <a:tcPr marL="30093" marR="30093"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63500" algn="ctr">
                        <a:buNone/>
                      </a:pPr>
                      <a:r>
                        <a:rPr lang="en-US" sz="1600"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301</a:t>
                      </a:r>
                      <a:endParaRPr lang="ja-JP" sz="1600"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235</a:t>
                      </a:r>
                      <a:endParaRPr lang="ja-JP" sz="1600"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66</a:t>
                      </a:r>
                      <a:endParaRPr lang="ja-JP" sz="1600"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63500" algn="ctr">
                        <a:buNone/>
                      </a:pPr>
                      <a:r>
                        <a:rPr lang="en-US" sz="1600"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463</a:t>
                      </a:r>
                      <a:endParaRPr lang="ja-JP" sz="1600"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452</a:t>
                      </a:r>
                      <a:endParaRPr lang="ja-JP" sz="1600"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11</a:t>
                      </a:r>
                      <a:endParaRPr lang="ja-JP" sz="1600"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134938"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1,138</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134938"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911</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134938"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227</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134938"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1,902</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134938"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1,597</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134938"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305</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6350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65</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65</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0</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7038" marR="37038"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63500" algn="ctr">
                        <a:buNone/>
                      </a:pPr>
                      <a:r>
                        <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276</a:t>
                      </a:r>
                    </a:p>
                    <a:p>
                      <a:pPr marL="317500" indent="63500" algn="ctr">
                        <a:buNone/>
                      </a:pPr>
                      <a:r>
                        <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276</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0</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7038" marR="370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63500" algn="ctr">
                        <a:buNone/>
                      </a:pPr>
                      <a:r>
                        <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341</a:t>
                      </a:r>
                    </a:p>
                    <a:p>
                      <a:pPr marL="317500" indent="63500" algn="ctr">
                        <a:buNone/>
                      </a:pPr>
                      <a:r>
                        <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341</a:t>
                      </a:r>
                    </a:p>
                    <a:p>
                      <a:pPr marL="317500" indent="63500" algn="ctr">
                        <a:buNone/>
                      </a:pPr>
                      <a:r>
                        <a:rPr lang="ja-JP" alt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0</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7038" marR="37038"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317500" indent="6350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2,243</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1,938</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305</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7038" marR="37038"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3004946"/>
                  </a:ext>
                </a:extLst>
              </a:tr>
              <a:tr h="1009019">
                <a:tc>
                  <a:txBody>
                    <a:bodyPr/>
                    <a:lstStyle/>
                    <a:p>
                      <a:pPr marL="0" indent="0" algn="l">
                        <a:buNone/>
                      </a:pPr>
                      <a:r>
                        <a:rPr lang="ja-JP" alt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未償還額（Ｘ</a:t>
                      </a: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Ｙ）</a:t>
                      </a:r>
                      <a:endPar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indent="0" algn="l">
                        <a:buNone/>
                      </a:pPr>
                      <a:r>
                        <a:rPr lang="ja-JP" alt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借入金</a:t>
                      </a:r>
                      <a:endParaRPr lang="en-US" alt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indent="0" algn="l">
                        <a:buNone/>
                      </a:pPr>
                      <a:r>
                        <a:rPr lang="ja-JP" alt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出資金</a:t>
                      </a:r>
                    </a:p>
                  </a:txBody>
                  <a:tcPr marL="30093" marR="30093"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268288" indent="0" algn="ctr">
                        <a:buNone/>
                      </a:pPr>
                      <a:r>
                        <a:rPr lang="ja-JP" alt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44</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268288" indent="0" algn="ctr">
                        <a:buNone/>
                      </a:pPr>
                      <a:r>
                        <a:rPr lang="ja-JP" alt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44</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0</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189</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50800" algn="ctr">
                        <a:buNone/>
                      </a:pPr>
                      <a:r>
                        <a:rPr lang="ja-JP" alt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26</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215</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108</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50800" algn="ctr">
                        <a:buNone/>
                      </a:pPr>
                      <a:r>
                        <a:rPr lang="ja-JP" alt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88</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196</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252</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139700" algn="ctr">
                        <a:buNone/>
                      </a:pPr>
                      <a:r>
                        <a:rPr lang="ja-JP" alt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159</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411</a:t>
                      </a:r>
                      <a:endParaRPr lang="ja-JP" sz="16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093" marR="30093"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317500" indent="6350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37</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17</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7038" marR="37038"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317500" indent="63500" algn="ctr">
                        <a:buNone/>
                      </a:pPr>
                      <a:r>
                        <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225</a:t>
                      </a:r>
                    </a:p>
                    <a:p>
                      <a:pPr marL="317500" indent="63500" algn="ctr">
                        <a:buNone/>
                      </a:pPr>
                      <a:r>
                        <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50</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175</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7038" marR="370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317500" indent="63500" algn="ctr">
                        <a:buNone/>
                      </a:pPr>
                      <a:r>
                        <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262</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67</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63500"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195</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7038" marR="37038"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317500" indent="219075" algn="ctr">
                        <a:buNone/>
                      </a:pPr>
                      <a:r>
                        <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514</a:t>
                      </a:r>
                    </a:p>
                    <a:p>
                      <a:pPr marL="0" indent="0" algn="ctr">
                        <a:buNone/>
                      </a:pPr>
                      <a:r>
                        <a:rPr lang="ja-JP" alt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92</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317500" indent="219075" algn="ctr">
                        <a:buNone/>
                      </a:pPr>
                      <a:r>
                        <a:rPr 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606</a:t>
                      </a:r>
                      <a:endParaRPr 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7038" marR="37038"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4252514"/>
                  </a:ext>
                </a:extLst>
              </a:tr>
            </a:tbl>
          </a:graphicData>
        </a:graphic>
      </p:graphicFrame>
    </p:spTree>
    <p:extLst>
      <p:ext uri="{BB962C8B-B14F-4D97-AF65-F5344CB8AC3E}">
        <p14:creationId xmlns:p14="http://schemas.microsoft.com/office/powerpoint/2010/main" val="3337484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A7119-E0B8-BD10-4E04-3A736D5727F9}"/>
            </a:ext>
          </a:extLst>
        </p:cNvPr>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1FB389B0-7621-6051-D736-13E4473481FE}"/>
              </a:ext>
            </a:extLst>
          </p:cNvPr>
          <p:cNvGrpSpPr/>
          <p:nvPr/>
        </p:nvGrpSpPr>
        <p:grpSpPr>
          <a:xfrm>
            <a:off x="4860329" y="325437"/>
            <a:ext cx="5017081" cy="6258243"/>
            <a:chOff x="4860329" y="498242"/>
            <a:chExt cx="5017081" cy="4160050"/>
          </a:xfrm>
        </p:grpSpPr>
        <p:grpSp>
          <p:nvGrpSpPr>
            <p:cNvPr id="7" name="グループ化 6">
              <a:extLst>
                <a:ext uri="{FF2B5EF4-FFF2-40B4-BE49-F238E27FC236}">
                  <a16:creationId xmlns:a16="http://schemas.microsoft.com/office/drawing/2014/main" id="{15D34EE5-8783-0F85-103B-AF1E67B78311}"/>
                </a:ext>
              </a:extLst>
            </p:cNvPr>
            <p:cNvGrpSpPr/>
            <p:nvPr/>
          </p:nvGrpSpPr>
          <p:grpSpPr>
            <a:xfrm>
              <a:off x="4860329" y="498242"/>
              <a:ext cx="5017081" cy="4160050"/>
              <a:chOff x="7500393" y="648042"/>
              <a:chExt cx="4745563" cy="4505379"/>
            </a:xfrm>
          </p:grpSpPr>
          <p:grpSp>
            <p:nvGrpSpPr>
              <p:cNvPr id="8" name="グループ化 7">
                <a:extLst>
                  <a:ext uri="{FF2B5EF4-FFF2-40B4-BE49-F238E27FC236}">
                    <a16:creationId xmlns:a16="http://schemas.microsoft.com/office/drawing/2014/main" id="{C72C62F5-2279-A541-3EAA-FF08E302C5F2}"/>
                  </a:ext>
                </a:extLst>
              </p:cNvPr>
              <p:cNvGrpSpPr/>
              <p:nvPr/>
            </p:nvGrpSpPr>
            <p:grpSpPr>
              <a:xfrm>
                <a:off x="7500393" y="648042"/>
                <a:ext cx="4651249" cy="4505379"/>
                <a:chOff x="542263" y="1"/>
                <a:chExt cx="4651375" cy="4505379"/>
              </a:xfrm>
            </p:grpSpPr>
            <p:pic>
              <p:nvPicPr>
                <p:cNvPr id="20" name="図 19">
                  <a:extLst>
                    <a:ext uri="{FF2B5EF4-FFF2-40B4-BE49-F238E27FC236}">
                      <a16:creationId xmlns:a16="http://schemas.microsoft.com/office/drawing/2014/main" id="{26CCD16E-6905-7124-C05C-2C700308ED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263" y="1"/>
                  <a:ext cx="4651375" cy="4505379"/>
                </a:xfrm>
                <a:prstGeom prst="rect">
                  <a:avLst/>
                </a:prstGeom>
              </p:spPr>
            </p:pic>
            <p:cxnSp>
              <p:nvCxnSpPr>
                <p:cNvPr id="21" name="AutoShape 738">
                  <a:extLst>
                    <a:ext uri="{FF2B5EF4-FFF2-40B4-BE49-F238E27FC236}">
                      <a16:creationId xmlns:a16="http://schemas.microsoft.com/office/drawing/2014/main" id="{C5FBF01A-EF4D-B43B-765D-C5BEF57C5125}"/>
                    </a:ext>
                  </a:extLst>
                </p:cNvPr>
                <p:cNvCxnSpPr>
                  <a:cxnSpLocks noChangeShapeType="1"/>
                </p:cNvCxnSpPr>
                <p:nvPr/>
              </p:nvCxnSpPr>
              <p:spPr bwMode="auto">
                <a:xfrm>
                  <a:off x="3402593" y="1464599"/>
                  <a:ext cx="67206" cy="77699"/>
                </a:xfrm>
                <a:prstGeom prst="straightConnector1">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 name="Freeform 741">
                  <a:extLst>
                    <a:ext uri="{FF2B5EF4-FFF2-40B4-BE49-F238E27FC236}">
                      <a16:creationId xmlns:a16="http://schemas.microsoft.com/office/drawing/2014/main" id="{9A8C18C2-E344-7D35-B61B-33F3ACB7B66A}"/>
                    </a:ext>
                  </a:extLst>
                </p:cNvPr>
                <p:cNvSpPr>
                  <a:spLocks/>
                </p:cNvSpPr>
                <p:nvPr/>
              </p:nvSpPr>
              <p:spPr bwMode="auto">
                <a:xfrm>
                  <a:off x="2430890" y="3205749"/>
                  <a:ext cx="249528" cy="23059"/>
                </a:xfrm>
                <a:custGeom>
                  <a:avLst/>
                  <a:gdLst>
                    <a:gd name="T0" fmla="*/ 0 w 298"/>
                    <a:gd name="T1" fmla="*/ 0 h 19"/>
                    <a:gd name="T2" fmla="*/ 183 w 298"/>
                    <a:gd name="T3" fmla="*/ 0 h 19"/>
                    <a:gd name="T4" fmla="*/ 298 w 298"/>
                    <a:gd name="T5" fmla="*/ 0 h 19"/>
                    <a:gd name="connsiteX0" fmla="*/ 0 w 10000"/>
                    <a:gd name="connsiteY0" fmla="*/ 0 h 27883"/>
                    <a:gd name="connsiteX1" fmla="*/ 6141 w 10000"/>
                    <a:gd name="connsiteY1" fmla="*/ 0 h 27883"/>
                    <a:gd name="connsiteX2" fmla="*/ 10000 w 10000"/>
                    <a:gd name="connsiteY2" fmla="*/ 26134 h 27883"/>
                    <a:gd name="connsiteX0" fmla="*/ 0 w 10000"/>
                    <a:gd name="connsiteY0" fmla="*/ 0 h 31082"/>
                    <a:gd name="connsiteX1" fmla="*/ 6558 w 10000"/>
                    <a:gd name="connsiteY1" fmla="*/ 27883 h 31082"/>
                    <a:gd name="connsiteX2" fmla="*/ 10000 w 10000"/>
                    <a:gd name="connsiteY2" fmla="*/ 26134 h 31082"/>
                    <a:gd name="connsiteX0" fmla="*/ 0 w 8056"/>
                    <a:gd name="connsiteY0" fmla="*/ 0 h 41971"/>
                    <a:gd name="connsiteX1" fmla="*/ 4614 w 8056"/>
                    <a:gd name="connsiteY1" fmla="*/ 38772 h 41971"/>
                    <a:gd name="connsiteX2" fmla="*/ 8056 w 8056"/>
                    <a:gd name="connsiteY2" fmla="*/ 37023 h 41971"/>
                    <a:gd name="connsiteX0" fmla="*/ 0 w 11207"/>
                    <a:gd name="connsiteY0" fmla="*/ 0 h 10000"/>
                    <a:gd name="connsiteX1" fmla="*/ 6934 w 11207"/>
                    <a:gd name="connsiteY1" fmla="*/ 9238 h 10000"/>
                    <a:gd name="connsiteX2" fmla="*/ 11207 w 11207"/>
                    <a:gd name="connsiteY2" fmla="*/ 8821 h 10000"/>
                    <a:gd name="connsiteX0" fmla="*/ 0 w 21380"/>
                    <a:gd name="connsiteY0" fmla="*/ 0 h 9238"/>
                    <a:gd name="connsiteX1" fmla="*/ 6934 w 21380"/>
                    <a:gd name="connsiteY1" fmla="*/ 9238 h 9238"/>
                    <a:gd name="connsiteX2" fmla="*/ 21380 w 21380"/>
                    <a:gd name="connsiteY2" fmla="*/ 3554 h 9238"/>
                    <a:gd name="connsiteX0" fmla="*/ 0 w 10000"/>
                    <a:gd name="connsiteY0" fmla="*/ 0 h 10285"/>
                    <a:gd name="connsiteX1" fmla="*/ 3243 w 10000"/>
                    <a:gd name="connsiteY1" fmla="*/ 10000 h 10285"/>
                    <a:gd name="connsiteX2" fmla="*/ 8444 w 10000"/>
                    <a:gd name="connsiteY2" fmla="*/ 7591 h 10285"/>
                    <a:gd name="connsiteX3" fmla="*/ 10000 w 10000"/>
                    <a:gd name="connsiteY3" fmla="*/ 3847 h 10285"/>
                    <a:gd name="connsiteX0" fmla="*/ 0 w 10000"/>
                    <a:gd name="connsiteY0" fmla="*/ 0 h 10363"/>
                    <a:gd name="connsiteX1" fmla="*/ 3243 w 10000"/>
                    <a:gd name="connsiteY1" fmla="*/ 10000 h 10363"/>
                    <a:gd name="connsiteX2" fmla="*/ 8444 w 10000"/>
                    <a:gd name="connsiteY2" fmla="*/ 7591 h 10363"/>
                    <a:gd name="connsiteX3" fmla="*/ 10000 w 10000"/>
                    <a:gd name="connsiteY3" fmla="*/ 3847 h 10363"/>
                    <a:gd name="connsiteX0" fmla="*/ 0 w 10000"/>
                    <a:gd name="connsiteY0" fmla="*/ 0 h 11000"/>
                    <a:gd name="connsiteX1" fmla="*/ 3243 w 10000"/>
                    <a:gd name="connsiteY1" fmla="*/ 10000 h 11000"/>
                    <a:gd name="connsiteX2" fmla="*/ 4469 w 10000"/>
                    <a:gd name="connsiteY2" fmla="*/ 10363 h 11000"/>
                    <a:gd name="connsiteX3" fmla="*/ 8444 w 10000"/>
                    <a:gd name="connsiteY3" fmla="*/ 7591 h 11000"/>
                    <a:gd name="connsiteX4" fmla="*/ 10000 w 10000"/>
                    <a:gd name="connsiteY4" fmla="*/ 3847 h 11000"/>
                    <a:gd name="connsiteX0" fmla="*/ 0 w 10000"/>
                    <a:gd name="connsiteY0" fmla="*/ 0 h 10417"/>
                    <a:gd name="connsiteX1" fmla="*/ 2951 w 10000"/>
                    <a:gd name="connsiteY1" fmla="*/ 7149 h 10417"/>
                    <a:gd name="connsiteX2" fmla="*/ 4469 w 10000"/>
                    <a:gd name="connsiteY2" fmla="*/ 10363 h 10417"/>
                    <a:gd name="connsiteX3" fmla="*/ 8444 w 10000"/>
                    <a:gd name="connsiteY3" fmla="*/ 7591 h 10417"/>
                    <a:gd name="connsiteX4" fmla="*/ 10000 w 10000"/>
                    <a:gd name="connsiteY4" fmla="*/ 3847 h 10417"/>
                    <a:gd name="connsiteX0" fmla="*/ 0 w 10000"/>
                    <a:gd name="connsiteY0" fmla="*/ 0 h 8589"/>
                    <a:gd name="connsiteX1" fmla="*/ 2951 w 10000"/>
                    <a:gd name="connsiteY1" fmla="*/ 7149 h 8589"/>
                    <a:gd name="connsiteX2" fmla="*/ 4586 w 10000"/>
                    <a:gd name="connsiteY2" fmla="*/ 8327 h 8589"/>
                    <a:gd name="connsiteX3" fmla="*/ 8444 w 10000"/>
                    <a:gd name="connsiteY3" fmla="*/ 7591 h 8589"/>
                    <a:gd name="connsiteX4" fmla="*/ 10000 w 10000"/>
                    <a:gd name="connsiteY4" fmla="*/ 3847 h 8589"/>
                    <a:gd name="connsiteX0" fmla="*/ 0 w 10000"/>
                    <a:gd name="connsiteY0" fmla="*/ 0 h 10039"/>
                    <a:gd name="connsiteX1" fmla="*/ 2951 w 10000"/>
                    <a:gd name="connsiteY1" fmla="*/ 8323 h 10039"/>
                    <a:gd name="connsiteX2" fmla="*/ 4586 w 10000"/>
                    <a:gd name="connsiteY2" fmla="*/ 9695 h 10039"/>
                    <a:gd name="connsiteX3" fmla="*/ 7041 w 10000"/>
                    <a:gd name="connsiteY3" fmla="*/ 10000 h 10039"/>
                    <a:gd name="connsiteX4" fmla="*/ 8444 w 10000"/>
                    <a:gd name="connsiteY4" fmla="*/ 8838 h 10039"/>
                    <a:gd name="connsiteX5" fmla="*/ 10000 w 10000"/>
                    <a:gd name="connsiteY5" fmla="*/ 4479 h 10039"/>
                    <a:gd name="connsiteX0" fmla="*/ 0 w 7049"/>
                    <a:gd name="connsiteY0" fmla="*/ 3844 h 5560"/>
                    <a:gd name="connsiteX1" fmla="*/ 1635 w 7049"/>
                    <a:gd name="connsiteY1" fmla="*/ 5216 h 5560"/>
                    <a:gd name="connsiteX2" fmla="*/ 4090 w 7049"/>
                    <a:gd name="connsiteY2" fmla="*/ 5521 h 5560"/>
                    <a:gd name="connsiteX3" fmla="*/ 5493 w 7049"/>
                    <a:gd name="connsiteY3" fmla="*/ 4359 h 5560"/>
                    <a:gd name="connsiteX4" fmla="*/ 7049 w 7049"/>
                    <a:gd name="connsiteY4" fmla="*/ 0 h 5560"/>
                    <a:gd name="connsiteX0" fmla="*/ 0 w 10746"/>
                    <a:gd name="connsiteY0" fmla="*/ 5209 h 10000"/>
                    <a:gd name="connsiteX1" fmla="*/ 3065 w 10746"/>
                    <a:gd name="connsiteY1" fmla="*/ 9381 h 10000"/>
                    <a:gd name="connsiteX2" fmla="*/ 6548 w 10746"/>
                    <a:gd name="connsiteY2" fmla="*/ 9930 h 10000"/>
                    <a:gd name="connsiteX3" fmla="*/ 8539 w 10746"/>
                    <a:gd name="connsiteY3" fmla="*/ 7840 h 10000"/>
                    <a:gd name="connsiteX4" fmla="*/ 10746 w 10746"/>
                    <a:gd name="connsiteY4" fmla="*/ 0 h 10000"/>
                    <a:gd name="connsiteX0" fmla="*/ 0 w 10746"/>
                    <a:gd name="connsiteY0" fmla="*/ 5209 h 10191"/>
                    <a:gd name="connsiteX1" fmla="*/ 2816 w 10746"/>
                    <a:gd name="connsiteY1" fmla="*/ 10000 h 10191"/>
                    <a:gd name="connsiteX2" fmla="*/ 6548 w 10746"/>
                    <a:gd name="connsiteY2" fmla="*/ 9930 h 10191"/>
                    <a:gd name="connsiteX3" fmla="*/ 8539 w 10746"/>
                    <a:gd name="connsiteY3" fmla="*/ 7840 h 10191"/>
                    <a:gd name="connsiteX4" fmla="*/ 10746 w 10746"/>
                    <a:gd name="connsiteY4" fmla="*/ 0 h 10191"/>
                    <a:gd name="connsiteX0" fmla="*/ 0 w 10746"/>
                    <a:gd name="connsiteY0" fmla="*/ 5209 h 10322"/>
                    <a:gd name="connsiteX1" fmla="*/ 2816 w 10746"/>
                    <a:gd name="connsiteY1" fmla="*/ 10000 h 10322"/>
                    <a:gd name="connsiteX2" fmla="*/ 6714 w 10746"/>
                    <a:gd name="connsiteY2" fmla="*/ 10191 h 10322"/>
                    <a:gd name="connsiteX3" fmla="*/ 8539 w 10746"/>
                    <a:gd name="connsiteY3" fmla="*/ 7840 h 10322"/>
                    <a:gd name="connsiteX4" fmla="*/ 10746 w 10746"/>
                    <a:gd name="connsiteY4" fmla="*/ 0 h 10322"/>
                    <a:gd name="connsiteX0" fmla="*/ 0 w 10861"/>
                    <a:gd name="connsiteY0" fmla="*/ 5209 h 10322"/>
                    <a:gd name="connsiteX1" fmla="*/ 2816 w 10861"/>
                    <a:gd name="connsiteY1" fmla="*/ 10000 h 10322"/>
                    <a:gd name="connsiteX2" fmla="*/ 6714 w 10861"/>
                    <a:gd name="connsiteY2" fmla="*/ 10191 h 10322"/>
                    <a:gd name="connsiteX3" fmla="*/ 8539 w 10861"/>
                    <a:gd name="connsiteY3" fmla="*/ 7840 h 10322"/>
                    <a:gd name="connsiteX4" fmla="*/ 10861 w 10861"/>
                    <a:gd name="connsiteY4" fmla="*/ 0 h 10322"/>
                    <a:gd name="connsiteX0" fmla="*/ 0 w 10861"/>
                    <a:gd name="connsiteY0" fmla="*/ 5209 h 10322"/>
                    <a:gd name="connsiteX1" fmla="*/ 2816 w 10861"/>
                    <a:gd name="connsiteY1" fmla="*/ 10000 h 10322"/>
                    <a:gd name="connsiteX2" fmla="*/ 6714 w 10861"/>
                    <a:gd name="connsiteY2" fmla="*/ 10191 h 10322"/>
                    <a:gd name="connsiteX3" fmla="*/ 8539 w 10861"/>
                    <a:gd name="connsiteY3" fmla="*/ 7840 h 10322"/>
                    <a:gd name="connsiteX4" fmla="*/ 10861 w 10861"/>
                    <a:gd name="connsiteY4" fmla="*/ 0 h 10322"/>
                    <a:gd name="connsiteX0" fmla="*/ 0 w 10861"/>
                    <a:gd name="connsiteY0" fmla="*/ 945 h 6058"/>
                    <a:gd name="connsiteX1" fmla="*/ 2816 w 10861"/>
                    <a:gd name="connsiteY1" fmla="*/ 5736 h 6058"/>
                    <a:gd name="connsiteX2" fmla="*/ 6714 w 10861"/>
                    <a:gd name="connsiteY2" fmla="*/ 5927 h 6058"/>
                    <a:gd name="connsiteX3" fmla="*/ 8539 w 10861"/>
                    <a:gd name="connsiteY3" fmla="*/ 3576 h 6058"/>
                    <a:gd name="connsiteX4" fmla="*/ 10861 w 10861"/>
                    <a:gd name="connsiteY4" fmla="*/ 0 h 6058"/>
                    <a:gd name="connsiteX0" fmla="*/ 0 w 10000"/>
                    <a:gd name="connsiteY0" fmla="*/ 8598 h 17038"/>
                    <a:gd name="connsiteX1" fmla="*/ 2593 w 10000"/>
                    <a:gd name="connsiteY1" fmla="*/ 16506 h 17038"/>
                    <a:gd name="connsiteX2" fmla="*/ 6182 w 10000"/>
                    <a:gd name="connsiteY2" fmla="*/ 16822 h 17038"/>
                    <a:gd name="connsiteX3" fmla="*/ 7862 w 10000"/>
                    <a:gd name="connsiteY3" fmla="*/ 12941 h 17038"/>
                    <a:gd name="connsiteX4" fmla="*/ 10000 w 10000"/>
                    <a:gd name="connsiteY4" fmla="*/ 0 h 17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7038">
                      <a:moveTo>
                        <a:pt x="0" y="8598"/>
                      </a:moveTo>
                      <a:cubicBezTo>
                        <a:pt x="973" y="14613"/>
                        <a:pt x="1461" y="17896"/>
                        <a:pt x="2593" y="16506"/>
                      </a:cubicBezTo>
                      <a:cubicBezTo>
                        <a:pt x="3444" y="16997"/>
                        <a:pt x="5342" y="17246"/>
                        <a:pt x="6182" y="16822"/>
                      </a:cubicBezTo>
                      <a:cubicBezTo>
                        <a:pt x="7021" y="16398"/>
                        <a:pt x="7180" y="15334"/>
                        <a:pt x="7862" y="12941"/>
                      </a:cubicBezTo>
                      <a:cubicBezTo>
                        <a:pt x="9332" y="9399"/>
                        <a:pt x="9585" y="1687"/>
                        <a:pt x="10000" y="0"/>
                      </a:cubicBezTo>
                    </a:path>
                  </a:pathLst>
                </a:custGeom>
                <a:noFill/>
                <a:ln w="57150"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74295" tIns="8890" rIns="74295" bIns="8890" anchor="t" anchorCtr="0" upright="1">
                  <a:noAutofit/>
                </a:bodyPr>
                <a:lstStyle/>
                <a:p>
                  <a:endParaRPr lang="ja-JP" altLang="en-US"/>
                </a:p>
              </p:txBody>
            </p:sp>
            <p:sp>
              <p:nvSpPr>
                <p:cNvPr id="25" name="Freeform 742">
                  <a:extLst>
                    <a:ext uri="{FF2B5EF4-FFF2-40B4-BE49-F238E27FC236}">
                      <a16:creationId xmlns:a16="http://schemas.microsoft.com/office/drawing/2014/main" id="{FFA5E2FC-CDE7-BDDE-C351-2509A69B6338}"/>
                    </a:ext>
                  </a:extLst>
                </p:cNvPr>
                <p:cNvSpPr>
                  <a:spLocks/>
                </p:cNvSpPr>
                <p:nvPr/>
              </p:nvSpPr>
              <p:spPr bwMode="auto">
                <a:xfrm>
                  <a:off x="3769426" y="2134128"/>
                  <a:ext cx="879355" cy="104426"/>
                </a:xfrm>
                <a:custGeom>
                  <a:avLst/>
                  <a:gdLst>
                    <a:gd name="T0" fmla="*/ 0 w 1183"/>
                    <a:gd name="T1" fmla="*/ 48 h 144"/>
                    <a:gd name="T2" fmla="*/ 425 w 1183"/>
                    <a:gd name="T3" fmla="*/ 87 h 144"/>
                    <a:gd name="T4" fmla="*/ 511 w 1183"/>
                    <a:gd name="T5" fmla="*/ 116 h 144"/>
                    <a:gd name="T6" fmla="*/ 607 w 1183"/>
                    <a:gd name="T7" fmla="*/ 96 h 144"/>
                    <a:gd name="T8" fmla="*/ 741 w 1183"/>
                    <a:gd name="T9" fmla="*/ 106 h 144"/>
                    <a:gd name="T10" fmla="*/ 857 w 1183"/>
                    <a:gd name="T11" fmla="*/ 144 h 144"/>
                    <a:gd name="T12" fmla="*/ 991 w 1183"/>
                    <a:gd name="T13" fmla="*/ 125 h 144"/>
                    <a:gd name="T14" fmla="*/ 1097 w 1183"/>
                    <a:gd name="T15" fmla="*/ 87 h 144"/>
                    <a:gd name="T16" fmla="*/ 1183 w 1183"/>
                    <a:gd name="T17" fmla="*/ 0 h 144"/>
                    <a:gd name="connsiteX0" fmla="*/ 0 w 10185"/>
                    <a:gd name="connsiteY0" fmla="*/ 0 h 10000"/>
                    <a:gd name="connsiteX1" fmla="*/ 3778 w 10185"/>
                    <a:gd name="connsiteY1" fmla="*/ 6042 h 10000"/>
                    <a:gd name="connsiteX2" fmla="*/ 4505 w 10185"/>
                    <a:gd name="connsiteY2" fmla="*/ 8056 h 10000"/>
                    <a:gd name="connsiteX3" fmla="*/ 5316 w 10185"/>
                    <a:gd name="connsiteY3" fmla="*/ 6667 h 10000"/>
                    <a:gd name="connsiteX4" fmla="*/ 6449 w 10185"/>
                    <a:gd name="connsiteY4" fmla="*/ 7361 h 10000"/>
                    <a:gd name="connsiteX5" fmla="*/ 7429 w 10185"/>
                    <a:gd name="connsiteY5" fmla="*/ 10000 h 10000"/>
                    <a:gd name="connsiteX6" fmla="*/ 8562 w 10185"/>
                    <a:gd name="connsiteY6" fmla="*/ 8681 h 10000"/>
                    <a:gd name="connsiteX7" fmla="*/ 9458 w 10185"/>
                    <a:gd name="connsiteY7" fmla="*/ 6042 h 10000"/>
                    <a:gd name="connsiteX8" fmla="*/ 10185 w 10185"/>
                    <a:gd name="connsiteY8" fmla="*/ 0 h 10000"/>
                    <a:gd name="connsiteX0" fmla="*/ 0 w 10185"/>
                    <a:gd name="connsiteY0" fmla="*/ 1457 h 10000"/>
                    <a:gd name="connsiteX1" fmla="*/ 3778 w 10185"/>
                    <a:gd name="connsiteY1" fmla="*/ 6042 h 10000"/>
                    <a:gd name="connsiteX2" fmla="*/ 4505 w 10185"/>
                    <a:gd name="connsiteY2" fmla="*/ 8056 h 10000"/>
                    <a:gd name="connsiteX3" fmla="*/ 5316 w 10185"/>
                    <a:gd name="connsiteY3" fmla="*/ 6667 h 10000"/>
                    <a:gd name="connsiteX4" fmla="*/ 6449 w 10185"/>
                    <a:gd name="connsiteY4" fmla="*/ 7361 h 10000"/>
                    <a:gd name="connsiteX5" fmla="*/ 7429 w 10185"/>
                    <a:gd name="connsiteY5" fmla="*/ 10000 h 10000"/>
                    <a:gd name="connsiteX6" fmla="*/ 8562 w 10185"/>
                    <a:gd name="connsiteY6" fmla="*/ 8681 h 10000"/>
                    <a:gd name="connsiteX7" fmla="*/ 9458 w 10185"/>
                    <a:gd name="connsiteY7" fmla="*/ 6042 h 10000"/>
                    <a:gd name="connsiteX8" fmla="*/ 10185 w 10185"/>
                    <a:gd name="connsiteY8" fmla="*/ 0 h 10000"/>
                    <a:gd name="connsiteX0" fmla="*/ 0 w 10185"/>
                    <a:gd name="connsiteY0" fmla="*/ 1457 h 10000"/>
                    <a:gd name="connsiteX1" fmla="*/ 1742 w 10185"/>
                    <a:gd name="connsiteY1" fmla="*/ 1879 h 10000"/>
                    <a:gd name="connsiteX2" fmla="*/ 3778 w 10185"/>
                    <a:gd name="connsiteY2" fmla="*/ 6042 h 10000"/>
                    <a:gd name="connsiteX3" fmla="*/ 4505 w 10185"/>
                    <a:gd name="connsiteY3" fmla="*/ 8056 h 10000"/>
                    <a:gd name="connsiteX4" fmla="*/ 5316 w 10185"/>
                    <a:gd name="connsiteY4" fmla="*/ 6667 h 10000"/>
                    <a:gd name="connsiteX5" fmla="*/ 6449 w 10185"/>
                    <a:gd name="connsiteY5" fmla="*/ 7361 h 10000"/>
                    <a:gd name="connsiteX6" fmla="*/ 7429 w 10185"/>
                    <a:gd name="connsiteY6" fmla="*/ 10000 h 10000"/>
                    <a:gd name="connsiteX7" fmla="*/ 8562 w 10185"/>
                    <a:gd name="connsiteY7" fmla="*/ 8681 h 10000"/>
                    <a:gd name="connsiteX8" fmla="*/ 9458 w 10185"/>
                    <a:gd name="connsiteY8" fmla="*/ 6042 h 10000"/>
                    <a:gd name="connsiteX9" fmla="*/ 10185 w 10185"/>
                    <a:gd name="connsiteY9" fmla="*/ 0 h 10000"/>
                    <a:gd name="connsiteX0" fmla="*/ 0 w 10185"/>
                    <a:gd name="connsiteY0" fmla="*/ 1457 h 10000"/>
                    <a:gd name="connsiteX1" fmla="*/ 1742 w 10185"/>
                    <a:gd name="connsiteY1" fmla="*/ 1879 h 10000"/>
                    <a:gd name="connsiteX2" fmla="*/ 3531 w 10185"/>
                    <a:gd name="connsiteY2" fmla="*/ 6099 h 10000"/>
                    <a:gd name="connsiteX3" fmla="*/ 4505 w 10185"/>
                    <a:gd name="connsiteY3" fmla="*/ 8056 h 10000"/>
                    <a:gd name="connsiteX4" fmla="*/ 5316 w 10185"/>
                    <a:gd name="connsiteY4" fmla="*/ 6667 h 10000"/>
                    <a:gd name="connsiteX5" fmla="*/ 6449 w 10185"/>
                    <a:gd name="connsiteY5" fmla="*/ 7361 h 10000"/>
                    <a:gd name="connsiteX6" fmla="*/ 7429 w 10185"/>
                    <a:gd name="connsiteY6" fmla="*/ 10000 h 10000"/>
                    <a:gd name="connsiteX7" fmla="*/ 8562 w 10185"/>
                    <a:gd name="connsiteY7" fmla="*/ 8681 h 10000"/>
                    <a:gd name="connsiteX8" fmla="*/ 9458 w 10185"/>
                    <a:gd name="connsiteY8" fmla="*/ 6042 h 10000"/>
                    <a:gd name="connsiteX9" fmla="*/ 10185 w 10185"/>
                    <a:gd name="connsiteY9" fmla="*/ 0 h 10000"/>
                    <a:gd name="connsiteX0" fmla="*/ 0 w 10185"/>
                    <a:gd name="connsiteY0" fmla="*/ 1457 h 10000"/>
                    <a:gd name="connsiteX1" fmla="*/ 1742 w 10185"/>
                    <a:gd name="connsiteY1" fmla="*/ 1879 h 10000"/>
                    <a:gd name="connsiteX2" fmla="*/ 3531 w 10185"/>
                    <a:gd name="connsiteY2" fmla="*/ 6099 h 10000"/>
                    <a:gd name="connsiteX3" fmla="*/ 4505 w 10185"/>
                    <a:gd name="connsiteY3" fmla="*/ 8056 h 10000"/>
                    <a:gd name="connsiteX4" fmla="*/ 5131 w 10185"/>
                    <a:gd name="connsiteY4" fmla="*/ 4044 h 10000"/>
                    <a:gd name="connsiteX5" fmla="*/ 6449 w 10185"/>
                    <a:gd name="connsiteY5" fmla="*/ 7361 h 10000"/>
                    <a:gd name="connsiteX6" fmla="*/ 7429 w 10185"/>
                    <a:gd name="connsiteY6" fmla="*/ 10000 h 10000"/>
                    <a:gd name="connsiteX7" fmla="*/ 8562 w 10185"/>
                    <a:gd name="connsiteY7" fmla="*/ 8681 h 10000"/>
                    <a:gd name="connsiteX8" fmla="*/ 9458 w 10185"/>
                    <a:gd name="connsiteY8" fmla="*/ 6042 h 10000"/>
                    <a:gd name="connsiteX9" fmla="*/ 10185 w 10185"/>
                    <a:gd name="connsiteY9" fmla="*/ 0 h 10000"/>
                    <a:gd name="connsiteX0" fmla="*/ 0 w 10185"/>
                    <a:gd name="connsiteY0" fmla="*/ 1457 h 10000"/>
                    <a:gd name="connsiteX1" fmla="*/ 1742 w 10185"/>
                    <a:gd name="connsiteY1" fmla="*/ 1879 h 10000"/>
                    <a:gd name="connsiteX2" fmla="*/ 3531 w 10185"/>
                    <a:gd name="connsiteY2" fmla="*/ 6099 h 10000"/>
                    <a:gd name="connsiteX3" fmla="*/ 4505 w 10185"/>
                    <a:gd name="connsiteY3" fmla="*/ 8056 h 10000"/>
                    <a:gd name="connsiteX4" fmla="*/ 5131 w 10185"/>
                    <a:gd name="connsiteY4" fmla="*/ 4044 h 10000"/>
                    <a:gd name="connsiteX5" fmla="*/ 6449 w 10185"/>
                    <a:gd name="connsiteY5" fmla="*/ 7361 h 10000"/>
                    <a:gd name="connsiteX6" fmla="*/ 7429 w 10185"/>
                    <a:gd name="connsiteY6" fmla="*/ 10000 h 10000"/>
                    <a:gd name="connsiteX7" fmla="*/ 8562 w 10185"/>
                    <a:gd name="connsiteY7" fmla="*/ 8681 h 10000"/>
                    <a:gd name="connsiteX8" fmla="*/ 9458 w 10185"/>
                    <a:gd name="connsiteY8" fmla="*/ 6042 h 10000"/>
                    <a:gd name="connsiteX9" fmla="*/ 10185 w 10185"/>
                    <a:gd name="connsiteY9" fmla="*/ 0 h 10000"/>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449 w 10185"/>
                    <a:gd name="connsiteY5" fmla="*/ 7361 h 11792"/>
                    <a:gd name="connsiteX6" fmla="*/ 6798 w 10185"/>
                    <a:gd name="connsiteY6" fmla="*/ 11792 h 11792"/>
                    <a:gd name="connsiteX7" fmla="*/ 7429 w 10185"/>
                    <a:gd name="connsiteY7" fmla="*/ 10000 h 11792"/>
                    <a:gd name="connsiteX8" fmla="*/ 8562 w 10185"/>
                    <a:gd name="connsiteY8" fmla="*/ 8681 h 11792"/>
                    <a:gd name="connsiteX9" fmla="*/ 9458 w 10185"/>
                    <a:gd name="connsiteY9" fmla="*/ 6042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202 w 10185"/>
                    <a:gd name="connsiteY5" fmla="*/ 7944 h 11792"/>
                    <a:gd name="connsiteX6" fmla="*/ 6798 w 10185"/>
                    <a:gd name="connsiteY6" fmla="*/ 11792 h 11792"/>
                    <a:gd name="connsiteX7" fmla="*/ 7429 w 10185"/>
                    <a:gd name="connsiteY7" fmla="*/ 10000 h 11792"/>
                    <a:gd name="connsiteX8" fmla="*/ 8562 w 10185"/>
                    <a:gd name="connsiteY8" fmla="*/ 8681 h 11792"/>
                    <a:gd name="connsiteX9" fmla="*/ 9458 w 10185"/>
                    <a:gd name="connsiteY9" fmla="*/ 6042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202 w 10185"/>
                    <a:gd name="connsiteY5" fmla="*/ 7944 h 11792"/>
                    <a:gd name="connsiteX6" fmla="*/ 6798 w 10185"/>
                    <a:gd name="connsiteY6" fmla="*/ 11792 h 11792"/>
                    <a:gd name="connsiteX7" fmla="*/ 7398 w 10185"/>
                    <a:gd name="connsiteY7" fmla="*/ 7669 h 11792"/>
                    <a:gd name="connsiteX8" fmla="*/ 8562 w 10185"/>
                    <a:gd name="connsiteY8" fmla="*/ 8681 h 11792"/>
                    <a:gd name="connsiteX9" fmla="*/ 9458 w 10185"/>
                    <a:gd name="connsiteY9" fmla="*/ 6042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202 w 10185"/>
                    <a:gd name="connsiteY5" fmla="*/ 7944 h 11792"/>
                    <a:gd name="connsiteX6" fmla="*/ 6798 w 10185"/>
                    <a:gd name="connsiteY6" fmla="*/ 11792 h 11792"/>
                    <a:gd name="connsiteX7" fmla="*/ 7398 w 10185"/>
                    <a:gd name="connsiteY7" fmla="*/ 7669 h 11792"/>
                    <a:gd name="connsiteX8" fmla="*/ 8562 w 10185"/>
                    <a:gd name="connsiteY8" fmla="*/ 6099 h 11792"/>
                    <a:gd name="connsiteX9" fmla="*/ 9458 w 10185"/>
                    <a:gd name="connsiteY9" fmla="*/ 6042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202 w 10185"/>
                    <a:gd name="connsiteY5" fmla="*/ 7944 h 11792"/>
                    <a:gd name="connsiteX6" fmla="*/ 6798 w 10185"/>
                    <a:gd name="connsiteY6" fmla="*/ 11792 h 11792"/>
                    <a:gd name="connsiteX7" fmla="*/ 7460 w 10185"/>
                    <a:gd name="connsiteY7" fmla="*/ 9417 h 11792"/>
                    <a:gd name="connsiteX8" fmla="*/ 8562 w 10185"/>
                    <a:gd name="connsiteY8" fmla="*/ 6099 h 11792"/>
                    <a:gd name="connsiteX9" fmla="*/ 9458 w 10185"/>
                    <a:gd name="connsiteY9" fmla="*/ 6042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202 w 10185"/>
                    <a:gd name="connsiteY5" fmla="*/ 7944 h 11792"/>
                    <a:gd name="connsiteX6" fmla="*/ 6798 w 10185"/>
                    <a:gd name="connsiteY6" fmla="*/ 11792 h 11792"/>
                    <a:gd name="connsiteX7" fmla="*/ 7460 w 10185"/>
                    <a:gd name="connsiteY7" fmla="*/ 9417 h 11792"/>
                    <a:gd name="connsiteX8" fmla="*/ 8685 w 10185"/>
                    <a:gd name="connsiteY8" fmla="*/ 7847 h 11792"/>
                    <a:gd name="connsiteX9" fmla="*/ 9458 w 10185"/>
                    <a:gd name="connsiteY9" fmla="*/ 6042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202 w 10185"/>
                    <a:gd name="connsiteY5" fmla="*/ 7944 h 11792"/>
                    <a:gd name="connsiteX6" fmla="*/ 6798 w 10185"/>
                    <a:gd name="connsiteY6" fmla="*/ 11792 h 11792"/>
                    <a:gd name="connsiteX7" fmla="*/ 7460 w 10185"/>
                    <a:gd name="connsiteY7" fmla="*/ 9417 h 11792"/>
                    <a:gd name="connsiteX8" fmla="*/ 8685 w 10185"/>
                    <a:gd name="connsiteY8" fmla="*/ 7847 h 11792"/>
                    <a:gd name="connsiteX9" fmla="*/ 9489 w 10185"/>
                    <a:gd name="connsiteY9" fmla="*/ 4585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463 w 10185"/>
                    <a:gd name="connsiteY5" fmla="*/ 6099 h 11792"/>
                    <a:gd name="connsiteX6" fmla="*/ 6798 w 10185"/>
                    <a:gd name="connsiteY6" fmla="*/ 11792 h 11792"/>
                    <a:gd name="connsiteX7" fmla="*/ 7460 w 10185"/>
                    <a:gd name="connsiteY7" fmla="*/ 9417 h 11792"/>
                    <a:gd name="connsiteX8" fmla="*/ 8685 w 10185"/>
                    <a:gd name="connsiteY8" fmla="*/ 7847 h 11792"/>
                    <a:gd name="connsiteX9" fmla="*/ 9489 w 10185"/>
                    <a:gd name="connsiteY9" fmla="*/ 4585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463 w 10185"/>
                    <a:gd name="connsiteY5" fmla="*/ 6099 h 11792"/>
                    <a:gd name="connsiteX6" fmla="*/ 6798 w 10185"/>
                    <a:gd name="connsiteY6" fmla="*/ 11792 h 11792"/>
                    <a:gd name="connsiteX7" fmla="*/ 7460 w 10185"/>
                    <a:gd name="connsiteY7" fmla="*/ 9417 h 11792"/>
                    <a:gd name="connsiteX8" fmla="*/ 8685 w 10185"/>
                    <a:gd name="connsiteY8" fmla="*/ 7847 h 11792"/>
                    <a:gd name="connsiteX9" fmla="*/ 9489 w 10185"/>
                    <a:gd name="connsiteY9" fmla="*/ 4585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463 w 10185"/>
                    <a:gd name="connsiteY5" fmla="*/ 6099 h 11792"/>
                    <a:gd name="connsiteX6" fmla="*/ 6798 w 10185"/>
                    <a:gd name="connsiteY6" fmla="*/ 11792 h 11792"/>
                    <a:gd name="connsiteX7" fmla="*/ 7460 w 10185"/>
                    <a:gd name="connsiteY7" fmla="*/ 9417 h 11792"/>
                    <a:gd name="connsiteX8" fmla="*/ 8685 w 10185"/>
                    <a:gd name="connsiteY8" fmla="*/ 7847 h 11792"/>
                    <a:gd name="connsiteX9" fmla="*/ 9489 w 10185"/>
                    <a:gd name="connsiteY9" fmla="*/ 4585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463 w 10185"/>
                    <a:gd name="connsiteY5" fmla="*/ 6099 h 11792"/>
                    <a:gd name="connsiteX6" fmla="*/ 6798 w 10185"/>
                    <a:gd name="connsiteY6" fmla="*/ 11792 h 11792"/>
                    <a:gd name="connsiteX7" fmla="*/ 7460 w 10185"/>
                    <a:gd name="connsiteY7" fmla="*/ 9417 h 11792"/>
                    <a:gd name="connsiteX8" fmla="*/ 8685 w 10185"/>
                    <a:gd name="connsiteY8" fmla="*/ 7847 h 11792"/>
                    <a:gd name="connsiteX9" fmla="*/ 9489 w 10185"/>
                    <a:gd name="connsiteY9" fmla="*/ 4585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463 w 10185"/>
                    <a:gd name="connsiteY5" fmla="*/ 6099 h 11792"/>
                    <a:gd name="connsiteX6" fmla="*/ 6798 w 10185"/>
                    <a:gd name="connsiteY6" fmla="*/ 11792 h 11792"/>
                    <a:gd name="connsiteX7" fmla="*/ 7460 w 10185"/>
                    <a:gd name="connsiteY7" fmla="*/ 9417 h 11792"/>
                    <a:gd name="connsiteX8" fmla="*/ 8685 w 10185"/>
                    <a:gd name="connsiteY8" fmla="*/ 7847 h 11792"/>
                    <a:gd name="connsiteX9" fmla="*/ 9489 w 10185"/>
                    <a:gd name="connsiteY9" fmla="*/ 4585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463 w 10185"/>
                    <a:gd name="connsiteY5" fmla="*/ 6099 h 11792"/>
                    <a:gd name="connsiteX6" fmla="*/ 6798 w 10185"/>
                    <a:gd name="connsiteY6" fmla="*/ 11792 h 11792"/>
                    <a:gd name="connsiteX7" fmla="*/ 7460 w 10185"/>
                    <a:gd name="connsiteY7" fmla="*/ 9417 h 11792"/>
                    <a:gd name="connsiteX8" fmla="*/ 8685 w 10185"/>
                    <a:gd name="connsiteY8" fmla="*/ 7847 h 11792"/>
                    <a:gd name="connsiteX9" fmla="*/ 9489 w 10185"/>
                    <a:gd name="connsiteY9" fmla="*/ 4585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247 w 10185"/>
                    <a:gd name="connsiteY5" fmla="*/ 6099 h 11792"/>
                    <a:gd name="connsiteX6" fmla="*/ 6798 w 10185"/>
                    <a:gd name="connsiteY6" fmla="*/ 11792 h 11792"/>
                    <a:gd name="connsiteX7" fmla="*/ 7460 w 10185"/>
                    <a:gd name="connsiteY7" fmla="*/ 9417 h 11792"/>
                    <a:gd name="connsiteX8" fmla="*/ 8685 w 10185"/>
                    <a:gd name="connsiteY8" fmla="*/ 7847 h 11792"/>
                    <a:gd name="connsiteX9" fmla="*/ 9489 w 10185"/>
                    <a:gd name="connsiteY9" fmla="*/ 4585 h 11792"/>
                    <a:gd name="connsiteX10" fmla="*/ 10185 w 10185"/>
                    <a:gd name="connsiteY10" fmla="*/ 0 h 11792"/>
                    <a:gd name="connsiteX0" fmla="*/ 0 w 10185"/>
                    <a:gd name="connsiteY0" fmla="*/ 1457 h 11792"/>
                    <a:gd name="connsiteX1" fmla="*/ 1742 w 10185"/>
                    <a:gd name="connsiteY1" fmla="*/ 1879 h 11792"/>
                    <a:gd name="connsiteX2" fmla="*/ 3531 w 10185"/>
                    <a:gd name="connsiteY2" fmla="*/ 6099 h 11792"/>
                    <a:gd name="connsiteX3" fmla="*/ 4505 w 10185"/>
                    <a:gd name="connsiteY3" fmla="*/ 8056 h 11792"/>
                    <a:gd name="connsiteX4" fmla="*/ 5131 w 10185"/>
                    <a:gd name="connsiteY4" fmla="*/ 4044 h 11792"/>
                    <a:gd name="connsiteX5" fmla="*/ 6247 w 10185"/>
                    <a:gd name="connsiteY5" fmla="*/ 6099 h 11792"/>
                    <a:gd name="connsiteX6" fmla="*/ 6798 w 10185"/>
                    <a:gd name="connsiteY6" fmla="*/ 11792 h 11792"/>
                    <a:gd name="connsiteX7" fmla="*/ 7460 w 10185"/>
                    <a:gd name="connsiteY7" fmla="*/ 9417 h 11792"/>
                    <a:gd name="connsiteX8" fmla="*/ 8685 w 10185"/>
                    <a:gd name="connsiteY8" fmla="*/ 7847 h 11792"/>
                    <a:gd name="connsiteX9" fmla="*/ 9489 w 10185"/>
                    <a:gd name="connsiteY9" fmla="*/ 4585 h 11792"/>
                    <a:gd name="connsiteX10" fmla="*/ 10185 w 10185"/>
                    <a:gd name="connsiteY10" fmla="*/ 0 h 11792"/>
                    <a:gd name="connsiteX0" fmla="*/ 0 w 10185"/>
                    <a:gd name="connsiteY0" fmla="*/ 1457 h 10313"/>
                    <a:gd name="connsiteX1" fmla="*/ 1742 w 10185"/>
                    <a:gd name="connsiteY1" fmla="*/ 1879 h 10313"/>
                    <a:gd name="connsiteX2" fmla="*/ 3531 w 10185"/>
                    <a:gd name="connsiteY2" fmla="*/ 6099 h 10313"/>
                    <a:gd name="connsiteX3" fmla="*/ 4505 w 10185"/>
                    <a:gd name="connsiteY3" fmla="*/ 8056 h 10313"/>
                    <a:gd name="connsiteX4" fmla="*/ 5131 w 10185"/>
                    <a:gd name="connsiteY4" fmla="*/ 4044 h 10313"/>
                    <a:gd name="connsiteX5" fmla="*/ 6247 w 10185"/>
                    <a:gd name="connsiteY5" fmla="*/ 6099 h 10313"/>
                    <a:gd name="connsiteX6" fmla="*/ 6910 w 10185"/>
                    <a:gd name="connsiteY6" fmla="*/ 10313 h 10313"/>
                    <a:gd name="connsiteX7" fmla="*/ 7460 w 10185"/>
                    <a:gd name="connsiteY7" fmla="*/ 9417 h 10313"/>
                    <a:gd name="connsiteX8" fmla="*/ 8685 w 10185"/>
                    <a:gd name="connsiteY8" fmla="*/ 7847 h 10313"/>
                    <a:gd name="connsiteX9" fmla="*/ 9489 w 10185"/>
                    <a:gd name="connsiteY9" fmla="*/ 4585 h 10313"/>
                    <a:gd name="connsiteX10" fmla="*/ 10185 w 10185"/>
                    <a:gd name="connsiteY10" fmla="*/ 0 h 10313"/>
                    <a:gd name="connsiteX0" fmla="*/ 0 w 10185"/>
                    <a:gd name="connsiteY0" fmla="*/ 1457 h 10313"/>
                    <a:gd name="connsiteX1" fmla="*/ 1742 w 10185"/>
                    <a:gd name="connsiteY1" fmla="*/ 1879 h 10313"/>
                    <a:gd name="connsiteX2" fmla="*/ 3531 w 10185"/>
                    <a:gd name="connsiteY2" fmla="*/ 6099 h 10313"/>
                    <a:gd name="connsiteX3" fmla="*/ 4505 w 10185"/>
                    <a:gd name="connsiteY3" fmla="*/ 8056 h 10313"/>
                    <a:gd name="connsiteX4" fmla="*/ 5131 w 10185"/>
                    <a:gd name="connsiteY4" fmla="*/ 4044 h 10313"/>
                    <a:gd name="connsiteX5" fmla="*/ 5485 w 10185"/>
                    <a:gd name="connsiteY5" fmla="*/ 2687 h 10313"/>
                    <a:gd name="connsiteX6" fmla="*/ 6247 w 10185"/>
                    <a:gd name="connsiteY6" fmla="*/ 6099 h 10313"/>
                    <a:gd name="connsiteX7" fmla="*/ 6910 w 10185"/>
                    <a:gd name="connsiteY7" fmla="*/ 10313 h 10313"/>
                    <a:gd name="connsiteX8" fmla="*/ 7460 w 10185"/>
                    <a:gd name="connsiteY8" fmla="*/ 9417 h 10313"/>
                    <a:gd name="connsiteX9" fmla="*/ 8685 w 10185"/>
                    <a:gd name="connsiteY9" fmla="*/ 7847 h 10313"/>
                    <a:gd name="connsiteX10" fmla="*/ 9489 w 10185"/>
                    <a:gd name="connsiteY10" fmla="*/ 4585 h 10313"/>
                    <a:gd name="connsiteX11" fmla="*/ 10185 w 10185"/>
                    <a:gd name="connsiteY11" fmla="*/ 0 h 10313"/>
                    <a:gd name="connsiteX0" fmla="*/ 0 w 10185"/>
                    <a:gd name="connsiteY0" fmla="*/ 1457 h 10313"/>
                    <a:gd name="connsiteX1" fmla="*/ 1273 w 10185"/>
                    <a:gd name="connsiteY1" fmla="*/ 2302 h 10313"/>
                    <a:gd name="connsiteX2" fmla="*/ 3531 w 10185"/>
                    <a:gd name="connsiteY2" fmla="*/ 6099 h 10313"/>
                    <a:gd name="connsiteX3" fmla="*/ 4505 w 10185"/>
                    <a:gd name="connsiteY3" fmla="*/ 8056 h 10313"/>
                    <a:gd name="connsiteX4" fmla="*/ 5131 w 10185"/>
                    <a:gd name="connsiteY4" fmla="*/ 4044 h 10313"/>
                    <a:gd name="connsiteX5" fmla="*/ 5485 w 10185"/>
                    <a:gd name="connsiteY5" fmla="*/ 2687 h 10313"/>
                    <a:gd name="connsiteX6" fmla="*/ 6247 w 10185"/>
                    <a:gd name="connsiteY6" fmla="*/ 6099 h 10313"/>
                    <a:gd name="connsiteX7" fmla="*/ 6910 w 10185"/>
                    <a:gd name="connsiteY7" fmla="*/ 10313 h 10313"/>
                    <a:gd name="connsiteX8" fmla="*/ 7460 w 10185"/>
                    <a:gd name="connsiteY8" fmla="*/ 9417 h 10313"/>
                    <a:gd name="connsiteX9" fmla="*/ 8685 w 10185"/>
                    <a:gd name="connsiteY9" fmla="*/ 7847 h 10313"/>
                    <a:gd name="connsiteX10" fmla="*/ 9489 w 10185"/>
                    <a:gd name="connsiteY10" fmla="*/ 4585 h 10313"/>
                    <a:gd name="connsiteX11" fmla="*/ 10185 w 10185"/>
                    <a:gd name="connsiteY11" fmla="*/ 0 h 10313"/>
                    <a:gd name="connsiteX0" fmla="*/ 0 w 10185"/>
                    <a:gd name="connsiteY0" fmla="*/ 1457 h 10313"/>
                    <a:gd name="connsiteX1" fmla="*/ 1273 w 10185"/>
                    <a:gd name="connsiteY1" fmla="*/ 2302 h 10313"/>
                    <a:gd name="connsiteX2" fmla="*/ 3531 w 10185"/>
                    <a:gd name="connsiteY2" fmla="*/ 6099 h 10313"/>
                    <a:gd name="connsiteX3" fmla="*/ 4505 w 10185"/>
                    <a:gd name="connsiteY3" fmla="*/ 8056 h 10313"/>
                    <a:gd name="connsiteX4" fmla="*/ 5131 w 10185"/>
                    <a:gd name="connsiteY4" fmla="*/ 4044 h 10313"/>
                    <a:gd name="connsiteX5" fmla="*/ 5485 w 10185"/>
                    <a:gd name="connsiteY5" fmla="*/ 2687 h 10313"/>
                    <a:gd name="connsiteX6" fmla="*/ 6247 w 10185"/>
                    <a:gd name="connsiteY6" fmla="*/ 6099 h 10313"/>
                    <a:gd name="connsiteX7" fmla="*/ 6910 w 10185"/>
                    <a:gd name="connsiteY7" fmla="*/ 10313 h 10313"/>
                    <a:gd name="connsiteX8" fmla="*/ 7460 w 10185"/>
                    <a:gd name="connsiteY8" fmla="*/ 9417 h 10313"/>
                    <a:gd name="connsiteX9" fmla="*/ 8685 w 10185"/>
                    <a:gd name="connsiteY9" fmla="*/ 7847 h 10313"/>
                    <a:gd name="connsiteX10" fmla="*/ 9489 w 10185"/>
                    <a:gd name="connsiteY10" fmla="*/ 4585 h 10313"/>
                    <a:gd name="connsiteX11" fmla="*/ 10185 w 10185"/>
                    <a:gd name="connsiteY11" fmla="*/ 0 h 10313"/>
                    <a:gd name="connsiteX0" fmla="*/ 0 w 10185"/>
                    <a:gd name="connsiteY0" fmla="*/ 1457 h 10313"/>
                    <a:gd name="connsiteX1" fmla="*/ 1273 w 10185"/>
                    <a:gd name="connsiteY1" fmla="*/ 2302 h 10313"/>
                    <a:gd name="connsiteX2" fmla="*/ 3531 w 10185"/>
                    <a:gd name="connsiteY2" fmla="*/ 6099 h 10313"/>
                    <a:gd name="connsiteX3" fmla="*/ 4505 w 10185"/>
                    <a:gd name="connsiteY3" fmla="*/ 8056 h 10313"/>
                    <a:gd name="connsiteX4" fmla="*/ 4975 w 10185"/>
                    <a:gd name="connsiteY4" fmla="*/ 5100 h 10313"/>
                    <a:gd name="connsiteX5" fmla="*/ 5485 w 10185"/>
                    <a:gd name="connsiteY5" fmla="*/ 2687 h 10313"/>
                    <a:gd name="connsiteX6" fmla="*/ 6247 w 10185"/>
                    <a:gd name="connsiteY6" fmla="*/ 6099 h 10313"/>
                    <a:gd name="connsiteX7" fmla="*/ 6910 w 10185"/>
                    <a:gd name="connsiteY7" fmla="*/ 10313 h 10313"/>
                    <a:gd name="connsiteX8" fmla="*/ 7460 w 10185"/>
                    <a:gd name="connsiteY8" fmla="*/ 9417 h 10313"/>
                    <a:gd name="connsiteX9" fmla="*/ 8685 w 10185"/>
                    <a:gd name="connsiteY9" fmla="*/ 7847 h 10313"/>
                    <a:gd name="connsiteX10" fmla="*/ 9489 w 10185"/>
                    <a:gd name="connsiteY10" fmla="*/ 4585 h 10313"/>
                    <a:gd name="connsiteX11" fmla="*/ 10185 w 10185"/>
                    <a:gd name="connsiteY11" fmla="*/ 0 h 10313"/>
                    <a:gd name="connsiteX0" fmla="*/ 0 w 10185"/>
                    <a:gd name="connsiteY0" fmla="*/ 1457 h 10313"/>
                    <a:gd name="connsiteX1" fmla="*/ 1273 w 10185"/>
                    <a:gd name="connsiteY1" fmla="*/ 2302 h 10313"/>
                    <a:gd name="connsiteX2" fmla="*/ 3531 w 10185"/>
                    <a:gd name="connsiteY2" fmla="*/ 6099 h 10313"/>
                    <a:gd name="connsiteX3" fmla="*/ 4505 w 10185"/>
                    <a:gd name="connsiteY3" fmla="*/ 8056 h 10313"/>
                    <a:gd name="connsiteX4" fmla="*/ 4975 w 10185"/>
                    <a:gd name="connsiteY4" fmla="*/ 5100 h 10313"/>
                    <a:gd name="connsiteX5" fmla="*/ 5485 w 10185"/>
                    <a:gd name="connsiteY5" fmla="*/ 2687 h 10313"/>
                    <a:gd name="connsiteX6" fmla="*/ 6247 w 10185"/>
                    <a:gd name="connsiteY6" fmla="*/ 6099 h 10313"/>
                    <a:gd name="connsiteX7" fmla="*/ 6910 w 10185"/>
                    <a:gd name="connsiteY7" fmla="*/ 10313 h 10313"/>
                    <a:gd name="connsiteX8" fmla="*/ 7862 w 10185"/>
                    <a:gd name="connsiteY8" fmla="*/ 8361 h 10313"/>
                    <a:gd name="connsiteX9" fmla="*/ 8685 w 10185"/>
                    <a:gd name="connsiteY9" fmla="*/ 7847 h 10313"/>
                    <a:gd name="connsiteX10" fmla="*/ 9489 w 10185"/>
                    <a:gd name="connsiteY10" fmla="*/ 4585 h 10313"/>
                    <a:gd name="connsiteX11" fmla="*/ 10185 w 10185"/>
                    <a:gd name="connsiteY11" fmla="*/ 0 h 10313"/>
                    <a:gd name="connsiteX0" fmla="*/ 0 w 10319"/>
                    <a:gd name="connsiteY0" fmla="*/ 1457 h 10313"/>
                    <a:gd name="connsiteX1" fmla="*/ 1273 w 10319"/>
                    <a:gd name="connsiteY1" fmla="*/ 2302 h 10313"/>
                    <a:gd name="connsiteX2" fmla="*/ 3531 w 10319"/>
                    <a:gd name="connsiteY2" fmla="*/ 6099 h 10313"/>
                    <a:gd name="connsiteX3" fmla="*/ 4505 w 10319"/>
                    <a:gd name="connsiteY3" fmla="*/ 8056 h 10313"/>
                    <a:gd name="connsiteX4" fmla="*/ 4975 w 10319"/>
                    <a:gd name="connsiteY4" fmla="*/ 5100 h 10313"/>
                    <a:gd name="connsiteX5" fmla="*/ 5485 w 10319"/>
                    <a:gd name="connsiteY5" fmla="*/ 2687 h 10313"/>
                    <a:gd name="connsiteX6" fmla="*/ 6247 w 10319"/>
                    <a:gd name="connsiteY6" fmla="*/ 6099 h 10313"/>
                    <a:gd name="connsiteX7" fmla="*/ 6910 w 10319"/>
                    <a:gd name="connsiteY7" fmla="*/ 10313 h 10313"/>
                    <a:gd name="connsiteX8" fmla="*/ 7862 w 10319"/>
                    <a:gd name="connsiteY8" fmla="*/ 8361 h 10313"/>
                    <a:gd name="connsiteX9" fmla="*/ 8685 w 10319"/>
                    <a:gd name="connsiteY9" fmla="*/ 7847 h 10313"/>
                    <a:gd name="connsiteX10" fmla="*/ 9489 w 10319"/>
                    <a:gd name="connsiteY10" fmla="*/ 4585 h 10313"/>
                    <a:gd name="connsiteX11" fmla="*/ 10319 w 10319"/>
                    <a:gd name="connsiteY11" fmla="*/ 0 h 10313"/>
                    <a:gd name="connsiteX0" fmla="*/ 0 w 10319"/>
                    <a:gd name="connsiteY0" fmla="*/ 2725 h 11581"/>
                    <a:gd name="connsiteX1" fmla="*/ 1273 w 10319"/>
                    <a:gd name="connsiteY1" fmla="*/ 3570 h 11581"/>
                    <a:gd name="connsiteX2" fmla="*/ 3531 w 10319"/>
                    <a:gd name="connsiteY2" fmla="*/ 7367 h 11581"/>
                    <a:gd name="connsiteX3" fmla="*/ 4505 w 10319"/>
                    <a:gd name="connsiteY3" fmla="*/ 9324 h 11581"/>
                    <a:gd name="connsiteX4" fmla="*/ 4975 w 10319"/>
                    <a:gd name="connsiteY4" fmla="*/ 6368 h 11581"/>
                    <a:gd name="connsiteX5" fmla="*/ 5485 w 10319"/>
                    <a:gd name="connsiteY5" fmla="*/ 3955 h 11581"/>
                    <a:gd name="connsiteX6" fmla="*/ 6247 w 10319"/>
                    <a:gd name="connsiteY6" fmla="*/ 7367 h 11581"/>
                    <a:gd name="connsiteX7" fmla="*/ 6910 w 10319"/>
                    <a:gd name="connsiteY7" fmla="*/ 11581 h 11581"/>
                    <a:gd name="connsiteX8" fmla="*/ 7862 w 10319"/>
                    <a:gd name="connsiteY8" fmla="*/ 9629 h 11581"/>
                    <a:gd name="connsiteX9" fmla="*/ 8685 w 10319"/>
                    <a:gd name="connsiteY9" fmla="*/ 9115 h 11581"/>
                    <a:gd name="connsiteX10" fmla="*/ 9489 w 10319"/>
                    <a:gd name="connsiteY10" fmla="*/ 5853 h 11581"/>
                    <a:gd name="connsiteX11" fmla="*/ 10319 w 10319"/>
                    <a:gd name="connsiteY11" fmla="*/ 0 h 11581"/>
                    <a:gd name="connsiteX0" fmla="*/ 0 w 10319"/>
                    <a:gd name="connsiteY0" fmla="*/ 2725 h 11581"/>
                    <a:gd name="connsiteX1" fmla="*/ 1273 w 10319"/>
                    <a:gd name="connsiteY1" fmla="*/ 3570 h 11581"/>
                    <a:gd name="connsiteX2" fmla="*/ 3531 w 10319"/>
                    <a:gd name="connsiteY2" fmla="*/ 7367 h 11581"/>
                    <a:gd name="connsiteX3" fmla="*/ 4505 w 10319"/>
                    <a:gd name="connsiteY3" fmla="*/ 9324 h 11581"/>
                    <a:gd name="connsiteX4" fmla="*/ 4975 w 10319"/>
                    <a:gd name="connsiteY4" fmla="*/ 6368 h 11581"/>
                    <a:gd name="connsiteX5" fmla="*/ 5485 w 10319"/>
                    <a:gd name="connsiteY5" fmla="*/ 4800 h 11581"/>
                    <a:gd name="connsiteX6" fmla="*/ 6247 w 10319"/>
                    <a:gd name="connsiteY6" fmla="*/ 7367 h 11581"/>
                    <a:gd name="connsiteX7" fmla="*/ 6910 w 10319"/>
                    <a:gd name="connsiteY7" fmla="*/ 11581 h 11581"/>
                    <a:gd name="connsiteX8" fmla="*/ 7862 w 10319"/>
                    <a:gd name="connsiteY8" fmla="*/ 9629 h 11581"/>
                    <a:gd name="connsiteX9" fmla="*/ 8685 w 10319"/>
                    <a:gd name="connsiteY9" fmla="*/ 9115 h 11581"/>
                    <a:gd name="connsiteX10" fmla="*/ 9489 w 10319"/>
                    <a:gd name="connsiteY10" fmla="*/ 5853 h 11581"/>
                    <a:gd name="connsiteX11" fmla="*/ 10319 w 10319"/>
                    <a:gd name="connsiteY11" fmla="*/ 0 h 11581"/>
                    <a:gd name="connsiteX0" fmla="*/ 0 w 10319"/>
                    <a:gd name="connsiteY0" fmla="*/ 2725 h 11581"/>
                    <a:gd name="connsiteX1" fmla="*/ 1273 w 10319"/>
                    <a:gd name="connsiteY1" fmla="*/ 3570 h 11581"/>
                    <a:gd name="connsiteX2" fmla="*/ 3531 w 10319"/>
                    <a:gd name="connsiteY2" fmla="*/ 7367 h 11581"/>
                    <a:gd name="connsiteX3" fmla="*/ 4505 w 10319"/>
                    <a:gd name="connsiteY3" fmla="*/ 9324 h 11581"/>
                    <a:gd name="connsiteX4" fmla="*/ 4975 w 10319"/>
                    <a:gd name="connsiteY4" fmla="*/ 6368 h 11581"/>
                    <a:gd name="connsiteX5" fmla="*/ 5485 w 10319"/>
                    <a:gd name="connsiteY5" fmla="*/ 4800 h 11581"/>
                    <a:gd name="connsiteX6" fmla="*/ 6180 w 10319"/>
                    <a:gd name="connsiteY6" fmla="*/ 7477 h 11581"/>
                    <a:gd name="connsiteX7" fmla="*/ 6910 w 10319"/>
                    <a:gd name="connsiteY7" fmla="*/ 11581 h 11581"/>
                    <a:gd name="connsiteX8" fmla="*/ 7862 w 10319"/>
                    <a:gd name="connsiteY8" fmla="*/ 9629 h 11581"/>
                    <a:gd name="connsiteX9" fmla="*/ 8685 w 10319"/>
                    <a:gd name="connsiteY9" fmla="*/ 9115 h 11581"/>
                    <a:gd name="connsiteX10" fmla="*/ 9489 w 10319"/>
                    <a:gd name="connsiteY10" fmla="*/ 5853 h 11581"/>
                    <a:gd name="connsiteX11" fmla="*/ 10319 w 10319"/>
                    <a:gd name="connsiteY11" fmla="*/ 0 h 11581"/>
                    <a:gd name="connsiteX0" fmla="*/ 0 w 10319"/>
                    <a:gd name="connsiteY0" fmla="*/ 2725 h 11581"/>
                    <a:gd name="connsiteX1" fmla="*/ 1273 w 10319"/>
                    <a:gd name="connsiteY1" fmla="*/ 3570 h 11581"/>
                    <a:gd name="connsiteX2" fmla="*/ 3531 w 10319"/>
                    <a:gd name="connsiteY2" fmla="*/ 7367 h 11581"/>
                    <a:gd name="connsiteX3" fmla="*/ 4505 w 10319"/>
                    <a:gd name="connsiteY3" fmla="*/ 9324 h 11581"/>
                    <a:gd name="connsiteX4" fmla="*/ 4975 w 10319"/>
                    <a:gd name="connsiteY4" fmla="*/ 6368 h 11581"/>
                    <a:gd name="connsiteX5" fmla="*/ 5485 w 10319"/>
                    <a:gd name="connsiteY5" fmla="*/ 4800 h 11581"/>
                    <a:gd name="connsiteX6" fmla="*/ 6180 w 10319"/>
                    <a:gd name="connsiteY6" fmla="*/ 7477 h 11581"/>
                    <a:gd name="connsiteX7" fmla="*/ 6910 w 10319"/>
                    <a:gd name="connsiteY7" fmla="*/ 11581 h 11581"/>
                    <a:gd name="connsiteX8" fmla="*/ 7773 w 10319"/>
                    <a:gd name="connsiteY8" fmla="*/ 9629 h 11581"/>
                    <a:gd name="connsiteX9" fmla="*/ 8685 w 10319"/>
                    <a:gd name="connsiteY9" fmla="*/ 9115 h 11581"/>
                    <a:gd name="connsiteX10" fmla="*/ 9489 w 10319"/>
                    <a:gd name="connsiteY10" fmla="*/ 5853 h 11581"/>
                    <a:gd name="connsiteX11" fmla="*/ 10319 w 10319"/>
                    <a:gd name="connsiteY11" fmla="*/ 0 h 1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19" h="11581">
                      <a:moveTo>
                        <a:pt x="0" y="2725"/>
                      </a:moveTo>
                      <a:cubicBezTo>
                        <a:pt x="581" y="3157"/>
                        <a:pt x="692" y="3138"/>
                        <a:pt x="1273" y="3570"/>
                      </a:cubicBezTo>
                      <a:cubicBezTo>
                        <a:pt x="2227" y="4414"/>
                        <a:pt x="2778" y="6101"/>
                        <a:pt x="3531" y="7367"/>
                      </a:cubicBezTo>
                      <a:lnTo>
                        <a:pt x="4505" y="9324"/>
                      </a:lnTo>
                      <a:cubicBezTo>
                        <a:pt x="4714" y="7987"/>
                        <a:pt x="4766" y="7705"/>
                        <a:pt x="4975" y="6368"/>
                      </a:cubicBezTo>
                      <a:cubicBezTo>
                        <a:pt x="5138" y="5614"/>
                        <a:pt x="5299" y="4458"/>
                        <a:pt x="5485" y="4800"/>
                      </a:cubicBezTo>
                      <a:cubicBezTo>
                        <a:pt x="5671" y="5142"/>
                        <a:pt x="5943" y="6347"/>
                        <a:pt x="6180" y="7477"/>
                      </a:cubicBezTo>
                      <a:cubicBezTo>
                        <a:pt x="6286" y="7787"/>
                        <a:pt x="6804" y="11271"/>
                        <a:pt x="6910" y="11581"/>
                      </a:cubicBezTo>
                      <a:lnTo>
                        <a:pt x="7773" y="9629"/>
                      </a:lnTo>
                      <a:lnTo>
                        <a:pt x="8685" y="9115"/>
                      </a:lnTo>
                      <a:lnTo>
                        <a:pt x="9489" y="5853"/>
                      </a:lnTo>
                      <a:cubicBezTo>
                        <a:pt x="9731" y="3839"/>
                        <a:pt x="10077" y="2014"/>
                        <a:pt x="10319" y="0"/>
                      </a:cubicBezTo>
                    </a:path>
                  </a:pathLst>
                </a:custGeom>
                <a:noFill/>
                <a:ln w="57150"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74295" tIns="8890" rIns="74295" bIns="8890" anchor="t" anchorCtr="0" upright="1">
                  <a:noAutofit/>
                </a:bodyPr>
                <a:lstStyle/>
                <a:p>
                  <a:endParaRPr lang="ja-JP" altLang="en-US"/>
                </a:p>
              </p:txBody>
            </p:sp>
            <p:sp>
              <p:nvSpPr>
                <p:cNvPr id="26" name="Freeform 743">
                  <a:extLst>
                    <a:ext uri="{FF2B5EF4-FFF2-40B4-BE49-F238E27FC236}">
                      <a16:creationId xmlns:a16="http://schemas.microsoft.com/office/drawing/2014/main" id="{002206EE-B1C8-42E5-9A93-D6E9B6B3DA38}"/>
                    </a:ext>
                  </a:extLst>
                </p:cNvPr>
                <p:cNvSpPr>
                  <a:spLocks/>
                </p:cNvSpPr>
                <p:nvPr/>
              </p:nvSpPr>
              <p:spPr bwMode="auto">
                <a:xfrm>
                  <a:off x="3249758" y="2984742"/>
                  <a:ext cx="242014" cy="136031"/>
                </a:xfrm>
                <a:custGeom>
                  <a:avLst/>
                  <a:gdLst>
                    <a:gd name="T0" fmla="*/ 0 w 394"/>
                    <a:gd name="T1" fmla="*/ 0 h 183"/>
                    <a:gd name="T2" fmla="*/ 239 w 394"/>
                    <a:gd name="T3" fmla="*/ 183 h 183"/>
                    <a:gd name="T4" fmla="*/ 327 w 394"/>
                    <a:gd name="T5" fmla="*/ 183 h 183"/>
                    <a:gd name="T6" fmla="*/ 394 w 394"/>
                    <a:gd name="T7" fmla="*/ 183 h 183"/>
                    <a:gd name="connsiteX0" fmla="*/ 0 w 8707"/>
                    <a:gd name="connsiteY0" fmla="*/ 0 h 10000"/>
                    <a:gd name="connsiteX1" fmla="*/ 4773 w 8707"/>
                    <a:gd name="connsiteY1" fmla="*/ 10000 h 10000"/>
                    <a:gd name="connsiteX2" fmla="*/ 7006 w 8707"/>
                    <a:gd name="connsiteY2" fmla="*/ 10000 h 10000"/>
                    <a:gd name="connsiteX3" fmla="*/ 8707 w 8707"/>
                    <a:gd name="connsiteY3" fmla="*/ 10000 h 10000"/>
                    <a:gd name="connsiteX0" fmla="*/ 0 w 10000"/>
                    <a:gd name="connsiteY0" fmla="*/ 0 h 10000"/>
                    <a:gd name="connsiteX1" fmla="*/ 4900 w 10000"/>
                    <a:gd name="connsiteY1" fmla="*/ 8417 h 10000"/>
                    <a:gd name="connsiteX2" fmla="*/ 8046 w 10000"/>
                    <a:gd name="connsiteY2" fmla="*/ 10000 h 10000"/>
                    <a:gd name="connsiteX3" fmla="*/ 10000 w 10000"/>
                    <a:gd name="connsiteY3" fmla="*/ 10000 h 10000"/>
                    <a:gd name="connsiteX0" fmla="*/ 0 w 10000"/>
                    <a:gd name="connsiteY0" fmla="*/ 0 h 10146"/>
                    <a:gd name="connsiteX1" fmla="*/ 4900 w 10000"/>
                    <a:gd name="connsiteY1" fmla="*/ 8417 h 10146"/>
                    <a:gd name="connsiteX2" fmla="*/ 8046 w 10000"/>
                    <a:gd name="connsiteY2" fmla="*/ 10000 h 10146"/>
                    <a:gd name="connsiteX3" fmla="*/ 10000 w 10000"/>
                    <a:gd name="connsiteY3" fmla="*/ 10000 h 10146"/>
                    <a:gd name="connsiteX0" fmla="*/ 0 w 8886"/>
                    <a:gd name="connsiteY0" fmla="*/ 0 h 10146"/>
                    <a:gd name="connsiteX1" fmla="*/ 4900 w 8886"/>
                    <a:gd name="connsiteY1" fmla="*/ 8417 h 10146"/>
                    <a:gd name="connsiteX2" fmla="*/ 8046 w 8886"/>
                    <a:gd name="connsiteY2" fmla="*/ 10000 h 10146"/>
                    <a:gd name="connsiteX3" fmla="*/ 8886 w 8886"/>
                    <a:gd name="connsiteY3" fmla="*/ 8417 h 10146"/>
                    <a:gd name="connsiteX0" fmla="*/ 0 w 9621"/>
                    <a:gd name="connsiteY0" fmla="*/ 0 h 10969"/>
                    <a:gd name="connsiteX1" fmla="*/ 5135 w 9621"/>
                    <a:gd name="connsiteY1" fmla="*/ 9265 h 10969"/>
                    <a:gd name="connsiteX2" fmla="*/ 8676 w 9621"/>
                    <a:gd name="connsiteY2" fmla="*/ 10825 h 10969"/>
                    <a:gd name="connsiteX3" fmla="*/ 9621 w 9621"/>
                    <a:gd name="connsiteY3" fmla="*/ 9265 h 10969"/>
                    <a:gd name="connsiteX0" fmla="*/ 0 w 10000"/>
                    <a:gd name="connsiteY0" fmla="*/ 0 h 9869"/>
                    <a:gd name="connsiteX1" fmla="*/ 4786 w 10000"/>
                    <a:gd name="connsiteY1" fmla="*/ 6679 h 9869"/>
                    <a:gd name="connsiteX2" fmla="*/ 9018 w 10000"/>
                    <a:gd name="connsiteY2" fmla="*/ 9869 h 9869"/>
                    <a:gd name="connsiteX3" fmla="*/ 10000 w 10000"/>
                    <a:gd name="connsiteY3" fmla="*/ 8447 h 9869"/>
                    <a:gd name="connsiteX0" fmla="*/ 0 w 10000"/>
                    <a:gd name="connsiteY0" fmla="*/ 0 h 10485"/>
                    <a:gd name="connsiteX1" fmla="*/ 4786 w 10000"/>
                    <a:gd name="connsiteY1" fmla="*/ 6768 h 10485"/>
                    <a:gd name="connsiteX2" fmla="*/ 7738 w 10000"/>
                    <a:gd name="connsiteY2" fmla="*/ 10280 h 10485"/>
                    <a:gd name="connsiteX3" fmla="*/ 9018 w 10000"/>
                    <a:gd name="connsiteY3" fmla="*/ 10000 h 10485"/>
                    <a:gd name="connsiteX4" fmla="*/ 10000 w 10000"/>
                    <a:gd name="connsiteY4" fmla="*/ 8559 h 10485"/>
                    <a:gd name="connsiteX0" fmla="*/ 0 w 10000"/>
                    <a:gd name="connsiteY0" fmla="*/ 0 h 10485"/>
                    <a:gd name="connsiteX1" fmla="*/ 4786 w 10000"/>
                    <a:gd name="connsiteY1" fmla="*/ 6768 h 10485"/>
                    <a:gd name="connsiteX2" fmla="*/ 7738 w 10000"/>
                    <a:gd name="connsiteY2" fmla="*/ 10280 h 10485"/>
                    <a:gd name="connsiteX3" fmla="*/ 9018 w 10000"/>
                    <a:gd name="connsiteY3" fmla="*/ 10000 h 10485"/>
                    <a:gd name="connsiteX4" fmla="*/ 10000 w 10000"/>
                    <a:gd name="connsiteY4" fmla="*/ 9156 h 10485"/>
                    <a:gd name="connsiteX0" fmla="*/ 0 w 10000"/>
                    <a:gd name="connsiteY0" fmla="*/ 0 h 10658"/>
                    <a:gd name="connsiteX1" fmla="*/ 4786 w 10000"/>
                    <a:gd name="connsiteY1" fmla="*/ 6768 h 10658"/>
                    <a:gd name="connsiteX2" fmla="*/ 7738 w 10000"/>
                    <a:gd name="connsiteY2" fmla="*/ 10485 h 10658"/>
                    <a:gd name="connsiteX3" fmla="*/ 9018 w 10000"/>
                    <a:gd name="connsiteY3" fmla="*/ 10000 h 10658"/>
                    <a:gd name="connsiteX4" fmla="*/ 10000 w 10000"/>
                    <a:gd name="connsiteY4" fmla="*/ 9156 h 1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658">
                      <a:moveTo>
                        <a:pt x="0" y="0"/>
                      </a:moveTo>
                      <a:cubicBezTo>
                        <a:pt x="1910" y="2554"/>
                        <a:pt x="2876" y="4213"/>
                        <a:pt x="4786" y="6768"/>
                      </a:cubicBezTo>
                      <a:cubicBezTo>
                        <a:pt x="5995" y="8340"/>
                        <a:pt x="7033" y="9946"/>
                        <a:pt x="7738" y="10485"/>
                      </a:cubicBezTo>
                      <a:cubicBezTo>
                        <a:pt x="8443" y="11024"/>
                        <a:pt x="8560" y="10146"/>
                        <a:pt x="9018" y="10000"/>
                      </a:cubicBezTo>
                      <a:lnTo>
                        <a:pt x="10000" y="9156"/>
                      </a:lnTo>
                    </a:path>
                  </a:pathLst>
                </a:custGeom>
                <a:noFill/>
                <a:ln w="57150"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74295" tIns="8890" rIns="74295" bIns="8890" anchor="t" anchorCtr="0" upright="1">
                  <a:noAutofit/>
                </a:bodyPr>
                <a:lstStyle/>
                <a:p>
                  <a:endParaRPr lang="ja-JP" altLang="en-US"/>
                </a:p>
              </p:txBody>
            </p:sp>
          </p:grpSp>
          <p:grpSp>
            <p:nvGrpSpPr>
              <p:cNvPr id="10" name="グループ化 9">
                <a:extLst>
                  <a:ext uri="{FF2B5EF4-FFF2-40B4-BE49-F238E27FC236}">
                    <a16:creationId xmlns:a16="http://schemas.microsoft.com/office/drawing/2014/main" id="{79521C36-FDCF-55D0-8131-9AF4EB81F6F5}"/>
                  </a:ext>
                </a:extLst>
              </p:cNvPr>
              <p:cNvGrpSpPr/>
              <p:nvPr/>
            </p:nvGrpSpPr>
            <p:grpSpPr>
              <a:xfrm>
                <a:off x="9510126" y="1486361"/>
                <a:ext cx="149129" cy="330966"/>
                <a:chOff x="76200" y="17014"/>
                <a:chExt cx="149129" cy="330966"/>
              </a:xfrm>
            </p:grpSpPr>
            <p:sp>
              <p:nvSpPr>
                <p:cNvPr id="15" name="正方形/長方形 14">
                  <a:extLst>
                    <a:ext uri="{FF2B5EF4-FFF2-40B4-BE49-F238E27FC236}">
                      <a16:creationId xmlns:a16="http://schemas.microsoft.com/office/drawing/2014/main" id="{5D4F21FB-8EE6-F569-DB4A-B71E5A0CDC31}"/>
                    </a:ext>
                  </a:extLst>
                </p:cNvPr>
                <p:cNvSpPr/>
                <p:nvPr/>
              </p:nvSpPr>
              <p:spPr>
                <a:xfrm>
                  <a:off x="76200" y="38100"/>
                  <a:ext cx="125730" cy="3086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nvGrpSpPr>
                <p:cNvPr id="16" name="グループ化 15">
                  <a:extLst>
                    <a:ext uri="{FF2B5EF4-FFF2-40B4-BE49-F238E27FC236}">
                      <a16:creationId xmlns:a16="http://schemas.microsoft.com/office/drawing/2014/main" id="{3023010D-E63C-FDE8-7D07-F06CF5209837}"/>
                    </a:ext>
                  </a:extLst>
                </p:cNvPr>
                <p:cNvGrpSpPr/>
                <p:nvPr/>
              </p:nvGrpSpPr>
              <p:grpSpPr>
                <a:xfrm>
                  <a:off x="107767" y="17014"/>
                  <a:ext cx="117562" cy="330966"/>
                  <a:chOff x="107767" y="17014"/>
                  <a:chExt cx="117562" cy="330966"/>
                </a:xfrm>
              </p:grpSpPr>
              <p:cxnSp>
                <p:nvCxnSpPr>
                  <p:cNvPr id="18" name="直線コネクタ 17">
                    <a:extLst>
                      <a:ext uri="{FF2B5EF4-FFF2-40B4-BE49-F238E27FC236}">
                        <a16:creationId xmlns:a16="http://schemas.microsoft.com/office/drawing/2014/main" id="{4CF1A4CA-BA56-F007-96C7-76635C97F956}"/>
                      </a:ext>
                    </a:extLst>
                  </p:cNvPr>
                  <p:cNvCxnSpPr/>
                  <p:nvPr/>
                </p:nvCxnSpPr>
                <p:spPr>
                  <a:xfrm flipH="1" flipV="1">
                    <a:off x="222885" y="207645"/>
                    <a:ext cx="834" cy="14033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円弧 18">
                    <a:extLst>
                      <a:ext uri="{FF2B5EF4-FFF2-40B4-BE49-F238E27FC236}">
                        <a16:creationId xmlns:a16="http://schemas.microsoft.com/office/drawing/2014/main" id="{D2ED3CC2-6A52-BA2C-2792-6A2EF0EEDD62}"/>
                      </a:ext>
                    </a:extLst>
                  </p:cNvPr>
                  <p:cNvSpPr/>
                  <p:nvPr/>
                </p:nvSpPr>
                <p:spPr>
                  <a:xfrm>
                    <a:off x="112396" y="96666"/>
                    <a:ext cx="112933" cy="120645"/>
                  </a:xfrm>
                  <a:custGeom>
                    <a:avLst/>
                    <a:gdLst>
                      <a:gd name="connsiteX0" fmla="*/ 201391 w 237651"/>
                      <a:gd name="connsiteY0" fmla="*/ 51963 h 370048"/>
                      <a:gd name="connsiteX1" fmla="*/ 237092 w 237651"/>
                      <a:gd name="connsiteY1" fmla="*/ 202955 h 370048"/>
                      <a:gd name="connsiteX2" fmla="*/ 118826 w 237651"/>
                      <a:gd name="connsiteY2" fmla="*/ 185024 h 370048"/>
                      <a:gd name="connsiteX3" fmla="*/ 201391 w 237651"/>
                      <a:gd name="connsiteY3" fmla="*/ 51963 h 370048"/>
                      <a:gd name="connsiteX0" fmla="*/ 201391 w 237651"/>
                      <a:gd name="connsiteY0" fmla="*/ 51963 h 370048"/>
                      <a:gd name="connsiteX1" fmla="*/ 237092 w 237651"/>
                      <a:gd name="connsiteY1" fmla="*/ 202955 h 370048"/>
                      <a:gd name="connsiteX0" fmla="*/ 82565 w 119394"/>
                      <a:gd name="connsiteY0" fmla="*/ 9525 h 160517"/>
                      <a:gd name="connsiteX1" fmla="*/ 118266 w 119394"/>
                      <a:gd name="connsiteY1" fmla="*/ 160517 h 160517"/>
                      <a:gd name="connsiteX2" fmla="*/ 0 w 119394"/>
                      <a:gd name="connsiteY2" fmla="*/ 142586 h 160517"/>
                      <a:gd name="connsiteX3" fmla="*/ 82565 w 119394"/>
                      <a:gd name="connsiteY3" fmla="*/ 9525 h 160517"/>
                      <a:gd name="connsiteX0" fmla="*/ 92090 w 119394"/>
                      <a:gd name="connsiteY0" fmla="*/ 0 h 160517"/>
                      <a:gd name="connsiteX1" fmla="*/ 118266 w 119394"/>
                      <a:gd name="connsiteY1" fmla="*/ 160517 h 160517"/>
                    </a:gdLst>
                    <a:ahLst/>
                    <a:cxnLst>
                      <a:cxn ang="0">
                        <a:pos x="connsiteX0" y="connsiteY0"/>
                      </a:cxn>
                      <a:cxn ang="0">
                        <a:pos x="connsiteX1" y="connsiteY1"/>
                      </a:cxn>
                    </a:cxnLst>
                    <a:rect l="l" t="t" r="r" b="b"/>
                    <a:pathLst>
                      <a:path w="119394" h="160517" stroke="0" extrusionOk="0">
                        <a:moveTo>
                          <a:pt x="82565" y="9525"/>
                        </a:moveTo>
                        <a:cubicBezTo>
                          <a:pt x="108632" y="48743"/>
                          <a:pt x="121778" y="104342"/>
                          <a:pt x="118266" y="160517"/>
                        </a:cubicBezTo>
                        <a:lnTo>
                          <a:pt x="0" y="142586"/>
                        </a:lnTo>
                        <a:lnTo>
                          <a:pt x="82565" y="9525"/>
                        </a:lnTo>
                        <a:close/>
                      </a:path>
                      <a:path w="119394" h="160517" fill="none">
                        <a:moveTo>
                          <a:pt x="92090" y="0"/>
                        </a:moveTo>
                        <a:cubicBezTo>
                          <a:pt x="118157" y="39218"/>
                          <a:pt x="121778" y="104342"/>
                          <a:pt x="118266" y="160517"/>
                        </a:cubicBezTo>
                      </a:path>
                    </a:pathLst>
                  </a:cu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7" name="直線コネクタ 16">
                    <a:extLst>
                      <a:ext uri="{FF2B5EF4-FFF2-40B4-BE49-F238E27FC236}">
                        <a16:creationId xmlns:a16="http://schemas.microsoft.com/office/drawing/2014/main" id="{17E92FB6-73CA-B762-4272-DFE882F14256}"/>
                      </a:ext>
                    </a:extLst>
                  </p:cNvPr>
                  <p:cNvCxnSpPr/>
                  <p:nvPr/>
                </p:nvCxnSpPr>
                <p:spPr>
                  <a:xfrm flipH="1" flipV="1">
                    <a:off x="107767" y="17014"/>
                    <a:ext cx="104641" cy="9353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2" name="吹き出し: 上矢印 11">
                <a:extLst>
                  <a:ext uri="{FF2B5EF4-FFF2-40B4-BE49-F238E27FC236}">
                    <a16:creationId xmlns:a16="http://schemas.microsoft.com/office/drawing/2014/main" id="{E752606A-5541-59BA-3590-DFE1FDC18EE8}"/>
                  </a:ext>
                </a:extLst>
              </p:cNvPr>
              <p:cNvSpPr/>
              <p:nvPr/>
            </p:nvSpPr>
            <p:spPr>
              <a:xfrm>
                <a:off x="10676463" y="2919353"/>
                <a:ext cx="1569493" cy="655590"/>
              </a:xfrm>
              <a:prstGeom prst="upArrowCallout">
                <a:avLst/>
              </a:prstGeom>
              <a:solidFill>
                <a:schemeClr val="accent1">
                  <a:lumMod val="60000"/>
                  <a:lumOff val="4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sz="1100" dirty="0">
                    <a:solidFill>
                      <a:sysClr val="windowText" lastClr="000000"/>
                    </a:solidFill>
                    <a:latin typeface="BIZ UDゴシック" panose="020B0400000000000000" pitchFamily="49" charset="-128"/>
                    <a:ea typeface="BIZ UDゴシック" panose="020B0400000000000000" pitchFamily="49" charset="-128"/>
                  </a:rPr>
                  <a:t>第二阪奈有料道路</a:t>
                </a:r>
              </a:p>
              <a:p>
                <a:r>
                  <a:rPr kumimoji="1" lang="ja-JP" altLang="en-US" sz="1000" dirty="0">
                    <a:solidFill>
                      <a:sysClr val="windowText" lastClr="000000"/>
                    </a:solidFill>
                    <a:latin typeface="BIZ UDゴシック" panose="020B0400000000000000" pitchFamily="49" charset="-128"/>
                    <a:ea typeface="BIZ UDゴシック" panose="020B0400000000000000" pitchFamily="49" charset="-128"/>
                  </a:rPr>
                  <a:t> </a:t>
                </a:r>
                <a:r>
                  <a:rPr kumimoji="1" lang="en-US" altLang="ja-JP" sz="1000" dirty="0">
                    <a:solidFill>
                      <a:sysClr val="windowText" lastClr="000000"/>
                    </a:solidFill>
                    <a:latin typeface="BIZ UDゴシック" panose="020B0400000000000000" pitchFamily="49" charset="-128"/>
                    <a:ea typeface="BIZ UDゴシック" panose="020B0400000000000000" pitchFamily="49" charset="-128"/>
                  </a:rPr>
                  <a:t>2019.4</a:t>
                </a:r>
                <a:r>
                  <a:rPr kumimoji="1" lang="ja-JP" altLang="en-US" sz="1000" dirty="0">
                    <a:solidFill>
                      <a:sysClr val="windowText" lastClr="000000"/>
                    </a:solidFill>
                    <a:latin typeface="BIZ UDゴシック" panose="020B0400000000000000" pitchFamily="49" charset="-128"/>
                    <a:ea typeface="BIZ UDゴシック" panose="020B0400000000000000" pitchFamily="49" charset="-128"/>
                  </a:rPr>
                  <a:t>　西日本高速道路 </a:t>
                </a:r>
                <a:endParaRPr kumimoji="1" lang="en-US" altLang="ja-JP" sz="1000" dirty="0">
                  <a:solidFill>
                    <a:sysClr val="windowText" lastClr="000000"/>
                  </a:solidFill>
                  <a:latin typeface="BIZ UDゴシック" panose="020B0400000000000000" pitchFamily="49" charset="-128"/>
                  <a:ea typeface="BIZ UDゴシック" panose="020B0400000000000000" pitchFamily="49" charset="-128"/>
                </a:endParaRPr>
              </a:p>
              <a:p>
                <a:r>
                  <a:rPr kumimoji="1" lang="en-US" altLang="ja-JP" sz="1000" dirty="0">
                    <a:solidFill>
                      <a:sysClr val="windowText" lastClr="000000"/>
                    </a:solidFill>
                    <a:latin typeface="BIZ UDゴシック" panose="020B0400000000000000" pitchFamily="49" charset="-128"/>
                    <a:ea typeface="BIZ UDゴシック" panose="020B0400000000000000" pitchFamily="49" charset="-128"/>
                  </a:rPr>
                  <a:t> </a:t>
                </a:r>
                <a:r>
                  <a:rPr kumimoji="1" lang="ja-JP" altLang="en-US" sz="1000" dirty="0">
                    <a:solidFill>
                      <a:sysClr val="windowText" lastClr="000000"/>
                    </a:solidFill>
                    <a:latin typeface="BIZ UDゴシック" panose="020B0400000000000000" pitchFamily="49" charset="-128"/>
                    <a:ea typeface="BIZ UDゴシック" panose="020B0400000000000000" pitchFamily="49" charset="-128"/>
                  </a:rPr>
                  <a:t>株式会社へ移管</a:t>
                </a:r>
                <a:endParaRPr kumimoji="1" lang="en-US" altLang="ja-JP" sz="1000" dirty="0">
                  <a:solidFill>
                    <a:sysClr val="windowText" lastClr="000000"/>
                  </a:solidFill>
                  <a:latin typeface="BIZ UDゴシック" panose="020B0400000000000000" pitchFamily="49" charset="-128"/>
                  <a:ea typeface="BIZ UDゴシック" panose="020B0400000000000000" pitchFamily="49" charset="-128"/>
                </a:endParaRPr>
              </a:p>
            </p:txBody>
          </p:sp>
          <p:sp>
            <p:nvSpPr>
              <p:cNvPr id="13" name="吹き出し: 上矢印 12">
                <a:extLst>
                  <a:ext uri="{FF2B5EF4-FFF2-40B4-BE49-F238E27FC236}">
                    <a16:creationId xmlns:a16="http://schemas.microsoft.com/office/drawing/2014/main" id="{39203703-4894-B37F-CBD4-A18A330F904B}"/>
                  </a:ext>
                </a:extLst>
              </p:cNvPr>
              <p:cNvSpPr/>
              <p:nvPr/>
            </p:nvSpPr>
            <p:spPr>
              <a:xfrm>
                <a:off x="9510972" y="3868396"/>
                <a:ext cx="1569493" cy="655590"/>
              </a:xfrm>
              <a:prstGeom prst="upArrowCallout">
                <a:avLst/>
              </a:prstGeom>
              <a:solidFill>
                <a:schemeClr val="accent4">
                  <a:lumMod val="40000"/>
                  <a:lumOff val="6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sz="1100" dirty="0">
                    <a:solidFill>
                      <a:sysClr val="windowText" lastClr="000000"/>
                    </a:solidFill>
                    <a:latin typeface="BIZ UDゴシック" panose="020B0400000000000000" pitchFamily="49" charset="-128"/>
                    <a:ea typeface="BIZ UDゴシック" panose="020B0400000000000000" pitchFamily="49" charset="-128"/>
                  </a:rPr>
                  <a:t>南阪奈有料道路 </a:t>
                </a:r>
                <a:endParaRPr kumimoji="1" lang="en-US" altLang="ja-JP" sz="1100" dirty="0">
                  <a:solidFill>
                    <a:sysClr val="windowText" lastClr="000000"/>
                  </a:solidFill>
                  <a:latin typeface="BIZ UDゴシック" panose="020B0400000000000000" pitchFamily="49" charset="-128"/>
                  <a:ea typeface="BIZ UDゴシック" panose="020B0400000000000000" pitchFamily="49" charset="-128"/>
                </a:endParaRPr>
              </a:p>
              <a:p>
                <a:r>
                  <a:rPr kumimoji="1" lang="en-US" altLang="ja-JP" sz="1000" dirty="0">
                    <a:solidFill>
                      <a:sysClr val="windowText" lastClr="000000"/>
                    </a:solidFill>
                    <a:latin typeface="BIZ UDゴシック" panose="020B0400000000000000" pitchFamily="49" charset="-128"/>
                    <a:ea typeface="BIZ UDゴシック" panose="020B0400000000000000" pitchFamily="49" charset="-128"/>
                  </a:rPr>
                  <a:t> 2018.4</a:t>
                </a:r>
                <a:r>
                  <a:rPr kumimoji="1" lang="ja-JP" altLang="en-US" sz="1000" dirty="0">
                    <a:solidFill>
                      <a:sysClr val="windowText" lastClr="000000"/>
                    </a:solidFill>
                    <a:latin typeface="BIZ UDゴシック" panose="020B0400000000000000" pitchFamily="49" charset="-128"/>
                    <a:ea typeface="BIZ UDゴシック" panose="020B0400000000000000" pitchFamily="49" charset="-128"/>
                  </a:rPr>
                  <a:t>　西日本高速道路</a:t>
                </a:r>
                <a:endParaRPr kumimoji="1" lang="en-US" altLang="ja-JP" sz="1000" dirty="0">
                  <a:solidFill>
                    <a:sysClr val="windowText" lastClr="000000"/>
                  </a:solidFill>
                  <a:latin typeface="BIZ UDゴシック" panose="020B0400000000000000" pitchFamily="49" charset="-128"/>
                  <a:ea typeface="BIZ UDゴシック" panose="020B0400000000000000" pitchFamily="49" charset="-128"/>
                </a:endParaRPr>
              </a:p>
              <a:p>
                <a:r>
                  <a:rPr kumimoji="1" lang="en-US" altLang="ja-JP" sz="1000" dirty="0">
                    <a:solidFill>
                      <a:sysClr val="windowText" lastClr="000000"/>
                    </a:solidFill>
                    <a:latin typeface="BIZ UDゴシック" panose="020B0400000000000000" pitchFamily="49" charset="-128"/>
                    <a:ea typeface="BIZ UDゴシック" panose="020B0400000000000000" pitchFamily="49" charset="-128"/>
                  </a:rPr>
                  <a:t> </a:t>
                </a:r>
                <a:r>
                  <a:rPr kumimoji="1" lang="ja-JP" altLang="en-US" sz="1000" dirty="0">
                    <a:solidFill>
                      <a:sysClr val="windowText" lastClr="000000"/>
                    </a:solidFill>
                    <a:latin typeface="BIZ UDゴシック" panose="020B0400000000000000" pitchFamily="49" charset="-128"/>
                    <a:ea typeface="BIZ UDゴシック" panose="020B0400000000000000" pitchFamily="49" charset="-128"/>
                  </a:rPr>
                  <a:t>株式会社へ移管</a:t>
                </a:r>
              </a:p>
            </p:txBody>
          </p:sp>
          <p:sp>
            <p:nvSpPr>
              <p:cNvPr id="14" name="吹き出し: 右矢印 13">
                <a:extLst>
                  <a:ext uri="{FF2B5EF4-FFF2-40B4-BE49-F238E27FC236}">
                    <a16:creationId xmlns:a16="http://schemas.microsoft.com/office/drawing/2014/main" id="{9C5DFB52-2B73-DD95-6A7F-CB1D1638492D}"/>
                  </a:ext>
                </a:extLst>
              </p:cNvPr>
              <p:cNvSpPr/>
              <p:nvPr/>
            </p:nvSpPr>
            <p:spPr>
              <a:xfrm>
                <a:off x="7533161" y="3659244"/>
                <a:ext cx="1773915" cy="412152"/>
              </a:xfrm>
              <a:prstGeom prst="rightArrowCallout">
                <a:avLst>
                  <a:gd name="adj1" fmla="val 25000"/>
                  <a:gd name="adj2" fmla="val 24260"/>
                  <a:gd name="adj3" fmla="val 25000"/>
                  <a:gd name="adj4" fmla="val 88854"/>
                </a:avLst>
              </a:prstGeom>
              <a:solidFill>
                <a:schemeClr val="accent2">
                  <a:lumMod val="40000"/>
                  <a:lumOff val="6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堺泉北有料道路</a:t>
                </a:r>
              </a:p>
              <a:p>
                <a:r>
                  <a:rPr kumimoji="1" lang="en-US" altLang="ja-JP" sz="1000" dirty="0">
                    <a:solidFill>
                      <a:schemeClr val="tx1"/>
                    </a:solidFill>
                    <a:latin typeface="BIZ UDゴシック" panose="020B0400000000000000" pitchFamily="49" charset="-128"/>
                    <a:ea typeface="BIZ UDゴシック" panose="020B0400000000000000" pitchFamily="49" charset="-128"/>
                  </a:rPr>
                  <a:t> 2018.4</a:t>
                </a:r>
                <a:r>
                  <a:rPr kumimoji="1" lang="ja-JP" altLang="en-US" sz="1000" dirty="0">
                    <a:solidFill>
                      <a:schemeClr val="tx1"/>
                    </a:solidFill>
                    <a:latin typeface="BIZ UDゴシック" panose="020B0400000000000000" pitchFamily="49" charset="-128"/>
                    <a:ea typeface="BIZ UDゴシック" panose="020B0400000000000000" pitchFamily="49" charset="-128"/>
                  </a:rPr>
                  <a:t>　西日本高速道路 </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r>
                  <a:rPr kumimoji="1" lang="en-US" altLang="ja-JP" sz="1000" dirty="0">
                    <a:solidFill>
                      <a:schemeClr val="tx1"/>
                    </a:solidFill>
                    <a:latin typeface="BIZ UDゴシック" panose="020B0400000000000000" pitchFamily="49" charset="-128"/>
                    <a:ea typeface="BIZ UDゴシック" panose="020B0400000000000000" pitchFamily="49" charset="-128"/>
                  </a:rPr>
                  <a:t> </a:t>
                </a:r>
                <a:r>
                  <a:rPr kumimoji="1" lang="ja-JP" altLang="en-US" sz="1000" dirty="0">
                    <a:solidFill>
                      <a:schemeClr val="tx1"/>
                    </a:solidFill>
                    <a:latin typeface="BIZ UDゴシック" panose="020B0400000000000000" pitchFamily="49" charset="-128"/>
                    <a:ea typeface="BIZ UDゴシック" panose="020B0400000000000000" pitchFamily="49" charset="-128"/>
                  </a:rPr>
                  <a:t>株式会社へ移管</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p:txBody>
          </p:sp>
        </p:grpSp>
        <p:sp>
          <p:nvSpPr>
            <p:cNvPr id="28" name="正方形/長方形 27">
              <a:extLst>
                <a:ext uri="{FF2B5EF4-FFF2-40B4-BE49-F238E27FC236}">
                  <a16:creationId xmlns:a16="http://schemas.microsoft.com/office/drawing/2014/main" id="{012BC9BD-E7A7-5132-760C-E863F043936B}"/>
                </a:ext>
              </a:extLst>
            </p:cNvPr>
            <p:cNvSpPr/>
            <p:nvPr/>
          </p:nvSpPr>
          <p:spPr>
            <a:xfrm>
              <a:off x="6551581" y="2262366"/>
              <a:ext cx="45719" cy="48813"/>
            </a:xfrm>
            <a:prstGeom prst="rect">
              <a:avLst/>
            </a:prstGeom>
            <a:solidFill>
              <a:srgbClr val="0094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EBB1A200-842A-0167-9434-CE5CD76FF3D0}"/>
                </a:ext>
              </a:extLst>
            </p:cNvPr>
            <p:cNvSpPr txBox="1"/>
            <p:nvPr/>
          </p:nvSpPr>
          <p:spPr>
            <a:xfrm>
              <a:off x="6506177" y="2219985"/>
              <a:ext cx="94615" cy="184666"/>
            </a:xfrm>
            <a:prstGeom prst="rect">
              <a:avLst/>
            </a:prstGeom>
            <a:noFill/>
          </p:spPr>
          <p:txBody>
            <a:bodyPr wrap="square" rtlCol="0">
              <a:spAutoFit/>
            </a:bodyPr>
            <a:lstStyle/>
            <a:p>
              <a:r>
                <a:rPr kumimoji="1" lang="en-US" altLang="ja-JP" sz="600" dirty="0">
                  <a:solidFill>
                    <a:schemeClr val="bg1">
                      <a:alpha val="60000"/>
                    </a:schemeClr>
                  </a:solidFill>
                </a:rPr>
                <a:t>3</a:t>
              </a:r>
              <a:endParaRPr kumimoji="1" lang="ja-JP" altLang="en-US" sz="600" dirty="0">
                <a:solidFill>
                  <a:schemeClr val="bg1">
                    <a:alpha val="60000"/>
                  </a:schemeClr>
                </a:solidFill>
              </a:endParaRPr>
            </a:p>
          </p:txBody>
        </p:sp>
        <p:sp>
          <p:nvSpPr>
            <p:cNvPr id="29" name="フリーフォーム: 図形 28">
              <a:extLst>
                <a:ext uri="{FF2B5EF4-FFF2-40B4-BE49-F238E27FC236}">
                  <a16:creationId xmlns:a16="http://schemas.microsoft.com/office/drawing/2014/main" id="{93CC1B72-EBB4-6415-0CCF-C3F02E5E46E8}"/>
                </a:ext>
              </a:extLst>
            </p:cNvPr>
            <p:cNvSpPr/>
            <p:nvPr/>
          </p:nvSpPr>
          <p:spPr>
            <a:xfrm>
              <a:off x="6737350" y="2407285"/>
              <a:ext cx="215265" cy="118110"/>
            </a:xfrm>
            <a:custGeom>
              <a:avLst/>
              <a:gdLst>
                <a:gd name="connsiteX0" fmla="*/ 0 w 278130"/>
                <a:gd name="connsiteY0" fmla="*/ 167640 h 167640"/>
                <a:gd name="connsiteX1" fmla="*/ 62865 w 278130"/>
                <a:gd name="connsiteY1" fmla="*/ 118110 h 167640"/>
                <a:gd name="connsiteX2" fmla="*/ 95250 w 278130"/>
                <a:gd name="connsiteY2" fmla="*/ 89535 h 167640"/>
                <a:gd name="connsiteX3" fmla="*/ 175260 w 278130"/>
                <a:gd name="connsiteY3" fmla="*/ 72390 h 167640"/>
                <a:gd name="connsiteX4" fmla="*/ 241935 w 278130"/>
                <a:gd name="connsiteY4" fmla="*/ 34290 h 167640"/>
                <a:gd name="connsiteX5" fmla="*/ 278130 w 278130"/>
                <a:gd name="connsiteY5" fmla="*/ 0 h 167640"/>
                <a:gd name="connsiteX0" fmla="*/ 0 w 215265"/>
                <a:gd name="connsiteY0" fmla="*/ 118110 h 118110"/>
                <a:gd name="connsiteX1" fmla="*/ 32385 w 215265"/>
                <a:gd name="connsiteY1" fmla="*/ 89535 h 118110"/>
                <a:gd name="connsiteX2" fmla="*/ 112395 w 215265"/>
                <a:gd name="connsiteY2" fmla="*/ 72390 h 118110"/>
                <a:gd name="connsiteX3" fmla="*/ 179070 w 215265"/>
                <a:gd name="connsiteY3" fmla="*/ 34290 h 118110"/>
                <a:gd name="connsiteX4" fmla="*/ 215265 w 215265"/>
                <a:gd name="connsiteY4" fmla="*/ 0 h 118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5" h="118110">
                  <a:moveTo>
                    <a:pt x="0" y="118110"/>
                  </a:moveTo>
                  <a:lnTo>
                    <a:pt x="32385" y="89535"/>
                  </a:lnTo>
                  <a:lnTo>
                    <a:pt x="112395" y="72390"/>
                  </a:lnTo>
                  <a:lnTo>
                    <a:pt x="179070" y="34290"/>
                  </a:lnTo>
                  <a:lnTo>
                    <a:pt x="215265" y="0"/>
                  </a:lnTo>
                </a:path>
              </a:pathLst>
            </a:custGeom>
            <a:noFill/>
            <a:ln w="22225">
              <a:solidFill>
                <a:srgbClr val="84BF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a:extLst>
                <a:ext uri="{FF2B5EF4-FFF2-40B4-BE49-F238E27FC236}">
                  <a16:creationId xmlns:a16="http://schemas.microsoft.com/office/drawing/2014/main" id="{BDE412B2-3300-43B9-53D1-722C0C0B7D09}"/>
                </a:ext>
              </a:extLst>
            </p:cNvPr>
            <p:cNvSpPr/>
            <p:nvPr/>
          </p:nvSpPr>
          <p:spPr>
            <a:xfrm>
              <a:off x="6656070" y="2552700"/>
              <a:ext cx="38100" cy="32385"/>
            </a:xfrm>
            <a:custGeom>
              <a:avLst/>
              <a:gdLst>
                <a:gd name="connsiteX0" fmla="*/ 38100 w 38100"/>
                <a:gd name="connsiteY0" fmla="*/ 0 h 32385"/>
                <a:gd name="connsiteX1" fmla="*/ 0 w 38100"/>
                <a:gd name="connsiteY1" fmla="*/ 32385 h 32385"/>
              </a:gdLst>
              <a:ahLst/>
              <a:cxnLst>
                <a:cxn ang="0">
                  <a:pos x="connsiteX0" y="connsiteY0"/>
                </a:cxn>
                <a:cxn ang="0">
                  <a:pos x="connsiteX1" y="connsiteY1"/>
                </a:cxn>
              </a:cxnLst>
              <a:rect l="l" t="t" r="r" b="b"/>
              <a:pathLst>
                <a:path w="38100" h="32385">
                  <a:moveTo>
                    <a:pt x="38100" y="0"/>
                  </a:moveTo>
                  <a:lnTo>
                    <a:pt x="0" y="32385"/>
                  </a:lnTo>
                </a:path>
              </a:pathLst>
            </a:custGeom>
            <a:noFill/>
            <a:ln w="22225">
              <a:solidFill>
                <a:srgbClr val="84BF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7BB07982-3973-20C6-EF58-3194B90D3641}"/>
                </a:ext>
              </a:extLst>
            </p:cNvPr>
            <p:cNvSpPr/>
            <p:nvPr/>
          </p:nvSpPr>
          <p:spPr>
            <a:xfrm>
              <a:off x="7170420" y="3013710"/>
              <a:ext cx="400050" cy="45720"/>
            </a:xfrm>
            <a:custGeom>
              <a:avLst/>
              <a:gdLst>
                <a:gd name="connsiteX0" fmla="*/ 0 w 396240"/>
                <a:gd name="connsiteY0" fmla="*/ 1905 h 45720"/>
                <a:gd name="connsiteX1" fmla="*/ 45720 w 396240"/>
                <a:gd name="connsiteY1" fmla="*/ 24765 h 45720"/>
                <a:gd name="connsiteX2" fmla="*/ 121920 w 396240"/>
                <a:gd name="connsiteY2" fmla="*/ 45720 h 45720"/>
                <a:gd name="connsiteX3" fmla="*/ 192405 w 396240"/>
                <a:gd name="connsiteY3" fmla="*/ 22860 h 45720"/>
                <a:gd name="connsiteX4" fmla="*/ 249555 w 396240"/>
                <a:gd name="connsiteY4" fmla="*/ 9525 h 45720"/>
                <a:gd name="connsiteX5" fmla="*/ 316230 w 396240"/>
                <a:gd name="connsiteY5" fmla="*/ 0 h 45720"/>
                <a:gd name="connsiteX6" fmla="*/ 396240 w 396240"/>
                <a:gd name="connsiteY6" fmla="*/ 1905 h 45720"/>
                <a:gd name="connsiteX0" fmla="*/ 0 w 400050"/>
                <a:gd name="connsiteY0" fmla="*/ 11430 h 45720"/>
                <a:gd name="connsiteX1" fmla="*/ 49530 w 400050"/>
                <a:gd name="connsiteY1" fmla="*/ 24765 h 45720"/>
                <a:gd name="connsiteX2" fmla="*/ 125730 w 400050"/>
                <a:gd name="connsiteY2" fmla="*/ 45720 h 45720"/>
                <a:gd name="connsiteX3" fmla="*/ 196215 w 400050"/>
                <a:gd name="connsiteY3" fmla="*/ 22860 h 45720"/>
                <a:gd name="connsiteX4" fmla="*/ 253365 w 400050"/>
                <a:gd name="connsiteY4" fmla="*/ 9525 h 45720"/>
                <a:gd name="connsiteX5" fmla="*/ 320040 w 400050"/>
                <a:gd name="connsiteY5" fmla="*/ 0 h 45720"/>
                <a:gd name="connsiteX6" fmla="*/ 400050 w 400050"/>
                <a:gd name="connsiteY6" fmla="*/ 1905 h 45720"/>
                <a:gd name="connsiteX0" fmla="*/ 0 w 400050"/>
                <a:gd name="connsiteY0" fmla="*/ 11430 h 45720"/>
                <a:gd name="connsiteX1" fmla="*/ 49530 w 400050"/>
                <a:gd name="connsiteY1" fmla="*/ 24765 h 45720"/>
                <a:gd name="connsiteX2" fmla="*/ 125730 w 400050"/>
                <a:gd name="connsiteY2" fmla="*/ 45720 h 45720"/>
                <a:gd name="connsiteX3" fmla="*/ 196215 w 400050"/>
                <a:gd name="connsiteY3" fmla="*/ 22860 h 45720"/>
                <a:gd name="connsiteX4" fmla="*/ 253365 w 400050"/>
                <a:gd name="connsiteY4" fmla="*/ 9525 h 45720"/>
                <a:gd name="connsiteX5" fmla="*/ 320040 w 400050"/>
                <a:gd name="connsiteY5" fmla="*/ 0 h 45720"/>
                <a:gd name="connsiteX6" fmla="*/ 400050 w 400050"/>
                <a:gd name="connsiteY6" fmla="*/ 1905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45720">
                  <a:moveTo>
                    <a:pt x="0" y="11430"/>
                  </a:moveTo>
                  <a:lnTo>
                    <a:pt x="49530" y="24765"/>
                  </a:lnTo>
                  <a:lnTo>
                    <a:pt x="125730" y="45720"/>
                  </a:lnTo>
                  <a:lnTo>
                    <a:pt x="196215" y="22860"/>
                  </a:lnTo>
                  <a:lnTo>
                    <a:pt x="253365" y="9525"/>
                  </a:lnTo>
                  <a:lnTo>
                    <a:pt x="320040" y="0"/>
                  </a:lnTo>
                  <a:lnTo>
                    <a:pt x="400050" y="1905"/>
                  </a:lnTo>
                </a:path>
              </a:pathLst>
            </a:custGeom>
            <a:noFill/>
            <a:ln w="22225">
              <a:solidFill>
                <a:srgbClr val="84BF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正方形/長方形 2">
            <a:extLst>
              <a:ext uri="{FF2B5EF4-FFF2-40B4-BE49-F238E27FC236}">
                <a16:creationId xmlns:a16="http://schemas.microsoft.com/office/drawing/2014/main" id="{BA2D4A8D-6D57-4C9F-61CB-CA36CA3EF19B}"/>
              </a:ext>
            </a:extLst>
          </p:cNvPr>
          <p:cNvSpPr/>
          <p:nvPr/>
        </p:nvSpPr>
        <p:spPr>
          <a:xfrm>
            <a:off x="270566" y="325437"/>
            <a:ext cx="4504610" cy="6461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t" anchorCtr="0" forceAA="0" compatLnSpc="1">
            <a:prstTxWarp prst="textNoShape">
              <a:avLst/>
            </a:prstTxWarp>
            <a:noAutofit/>
          </a:bodyPr>
          <a:lstStyle/>
          <a:p>
            <a:pPr algn="just"/>
            <a:r>
              <a:rPr lang="ja-JP" altLang="en-US" sz="1200" dirty="0">
                <a:solidFill>
                  <a:schemeClr val="tx1"/>
                </a:solidFill>
                <a:latin typeface="BIZ UDゴシック" panose="020B0400000000000000" pitchFamily="49" charset="-128"/>
                <a:ea typeface="BIZ UDゴシック" panose="020B0400000000000000" pitchFamily="49" charset="-128"/>
              </a:rPr>
              <a:t>　</a:t>
            </a:r>
            <a:r>
              <a:rPr lang="ja-JP" altLang="ja-JP" sz="1350" dirty="0">
                <a:solidFill>
                  <a:schemeClr val="tx1"/>
                </a:solidFill>
                <a:latin typeface="BIZ UDゴシック" panose="020B0400000000000000" pitchFamily="49" charset="-128"/>
                <a:ea typeface="BIZ UDゴシック" panose="020B0400000000000000" pitchFamily="49" charset="-128"/>
              </a:rPr>
              <a:t>大阪府道路公社（以下「公社」という。）は、</a:t>
            </a:r>
            <a:r>
              <a:rPr lang="en-US" altLang="ja-JP" sz="1350" dirty="0">
                <a:solidFill>
                  <a:schemeClr val="tx1"/>
                </a:solidFill>
                <a:latin typeface="BIZ UDゴシック" panose="020B0400000000000000" pitchFamily="49" charset="-128"/>
                <a:ea typeface="BIZ UDゴシック" panose="020B0400000000000000" pitchFamily="49" charset="-128"/>
              </a:rPr>
              <a:t>1983</a:t>
            </a:r>
            <a:r>
              <a:rPr lang="ja-JP" altLang="ja-JP" sz="1350" dirty="0">
                <a:solidFill>
                  <a:schemeClr val="tx1"/>
                </a:solidFill>
                <a:latin typeface="BIZ UDゴシック" panose="020B0400000000000000" pitchFamily="49" charset="-128"/>
                <a:ea typeface="BIZ UDゴシック" panose="020B0400000000000000" pitchFamily="49" charset="-128"/>
              </a:rPr>
              <a:t>年の設立以来、有料道路の建設</a:t>
            </a:r>
            <a:r>
              <a:rPr lang="ja-JP" altLang="en-US" sz="1350" dirty="0">
                <a:solidFill>
                  <a:schemeClr val="tx1"/>
                </a:solidFill>
                <a:latin typeface="BIZ UDゴシック" panose="020B0400000000000000" pitchFamily="49" charset="-128"/>
                <a:ea typeface="BIZ UDゴシック" panose="020B0400000000000000" pitchFamily="49" charset="-128"/>
              </a:rPr>
              <a:t>及び</a:t>
            </a:r>
            <a:r>
              <a:rPr lang="ja-JP" altLang="ja-JP" sz="1350" dirty="0">
                <a:solidFill>
                  <a:schemeClr val="tx1"/>
                </a:solidFill>
                <a:latin typeface="BIZ UDゴシック" panose="020B0400000000000000" pitchFamily="49" charset="-128"/>
                <a:ea typeface="BIZ UDゴシック" panose="020B0400000000000000" pitchFamily="49" charset="-128"/>
              </a:rPr>
              <a:t>管理を通じて、幹線道路網の整備促進と交通の円滑化を図り、大阪・関西地域の発展に寄与してきました。これまでに、鳥飼仁和寺大橋有料道路、堺泉北有料道路、第二阪奈有料道路、南阪奈有料道路、箕面有料道路の</a:t>
            </a:r>
            <a:r>
              <a:rPr lang="ja-JP" altLang="en-US" sz="1350" dirty="0">
                <a:solidFill>
                  <a:schemeClr val="tx1"/>
                </a:solidFill>
                <a:latin typeface="BIZ UDゴシック" panose="020B0400000000000000" pitchFamily="49" charset="-128"/>
                <a:ea typeface="BIZ UDゴシック" panose="020B0400000000000000" pitchFamily="49" charset="-128"/>
              </a:rPr>
              <a:t>５</a:t>
            </a:r>
            <a:r>
              <a:rPr lang="ja-JP" altLang="ja-JP" sz="1350" dirty="0">
                <a:solidFill>
                  <a:schemeClr val="tx1"/>
                </a:solidFill>
                <a:latin typeface="BIZ UDゴシック" panose="020B0400000000000000" pitchFamily="49" charset="-128"/>
                <a:ea typeface="BIZ UDゴシック" panose="020B0400000000000000" pitchFamily="49" charset="-128"/>
              </a:rPr>
              <a:t>路線を建設し、その管理運営を担ってまいりました。</a:t>
            </a:r>
            <a:endParaRPr lang="en-US" altLang="ja-JP" sz="1350" dirty="0">
              <a:solidFill>
                <a:schemeClr val="tx1"/>
              </a:solidFill>
              <a:latin typeface="BIZ UDゴシック" panose="020B0400000000000000" pitchFamily="49" charset="-128"/>
              <a:ea typeface="BIZ UDゴシック" panose="020B0400000000000000" pitchFamily="49" charset="-128"/>
            </a:endParaRPr>
          </a:p>
          <a:p>
            <a:pPr algn="just"/>
            <a:endParaRPr lang="ja-JP" altLang="ja-JP" sz="1350"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350" dirty="0">
                <a:solidFill>
                  <a:schemeClr val="tx1"/>
                </a:solidFill>
                <a:latin typeface="BIZ UDゴシック" panose="020B0400000000000000" pitchFamily="49" charset="-128"/>
                <a:ea typeface="BIZ UDゴシック" panose="020B0400000000000000" pitchFamily="49" charset="-128"/>
              </a:rPr>
              <a:t>　</a:t>
            </a:r>
            <a:r>
              <a:rPr lang="ja-JP" altLang="ja-JP" sz="1350" dirty="0">
                <a:solidFill>
                  <a:schemeClr val="tx1"/>
                </a:solidFill>
                <a:latin typeface="BIZ UDゴシック" panose="020B0400000000000000" pitchFamily="49" charset="-128"/>
                <a:ea typeface="BIZ UDゴシック" panose="020B0400000000000000" pitchFamily="49" charset="-128"/>
              </a:rPr>
              <a:t>このうち、堺泉北有料道路、南阪奈有料道路、第二阪奈有料道路の</a:t>
            </a:r>
            <a:r>
              <a:rPr lang="ja-JP" altLang="en-US" sz="1350" dirty="0">
                <a:solidFill>
                  <a:schemeClr val="tx1"/>
                </a:solidFill>
                <a:latin typeface="BIZ UDゴシック" panose="020B0400000000000000" pitchFamily="49" charset="-128"/>
                <a:ea typeface="BIZ UDゴシック" panose="020B0400000000000000" pitchFamily="49" charset="-128"/>
              </a:rPr>
              <a:t>３</a:t>
            </a:r>
            <a:r>
              <a:rPr lang="ja-JP" altLang="ja-JP" sz="1350" dirty="0">
                <a:solidFill>
                  <a:schemeClr val="tx1"/>
                </a:solidFill>
                <a:latin typeface="BIZ UDゴシック" panose="020B0400000000000000" pitchFamily="49" charset="-128"/>
                <a:ea typeface="BIZ UDゴシック" panose="020B0400000000000000" pitchFamily="49" charset="-128"/>
              </a:rPr>
              <a:t>路線は西日本高速道路株式会社へ移管され、関西圏における高速道路ネットワークの一体的な形成に</a:t>
            </a:r>
            <a:r>
              <a:rPr lang="ja-JP" altLang="en-US" sz="1350" dirty="0">
                <a:solidFill>
                  <a:schemeClr val="tx1"/>
                </a:solidFill>
                <a:latin typeface="BIZ UDゴシック" panose="020B0400000000000000" pitchFamily="49" charset="-128"/>
                <a:ea typeface="BIZ UDゴシック" panose="020B0400000000000000" pitchFamily="49" charset="-128"/>
              </a:rPr>
              <a:t>　</a:t>
            </a:r>
            <a:r>
              <a:rPr lang="ja-JP" altLang="ja-JP" sz="1350" dirty="0">
                <a:solidFill>
                  <a:schemeClr val="tx1"/>
                </a:solidFill>
                <a:latin typeface="BIZ UDゴシック" panose="020B0400000000000000" pitchFamily="49" charset="-128"/>
                <a:ea typeface="BIZ UDゴシック" panose="020B0400000000000000" pitchFamily="49" charset="-128"/>
              </a:rPr>
              <a:t>資するものとなっています。現在、公社は、淀川を渡る</a:t>
            </a:r>
            <a:r>
              <a:rPr lang="ja-JP" altLang="en-US" sz="1350" dirty="0">
                <a:solidFill>
                  <a:schemeClr val="tx1"/>
                </a:solidFill>
                <a:latin typeface="BIZ UDゴシック" panose="020B0400000000000000" pitchFamily="49" charset="-128"/>
                <a:ea typeface="BIZ UDゴシック" panose="020B0400000000000000" pitchFamily="49" charset="-128"/>
              </a:rPr>
              <a:t>　</a:t>
            </a:r>
            <a:r>
              <a:rPr lang="ja-JP" altLang="ja-JP" sz="1350" dirty="0">
                <a:solidFill>
                  <a:schemeClr val="tx1"/>
                </a:solidFill>
                <a:latin typeface="BIZ UDゴシック" panose="020B0400000000000000" pitchFamily="49" charset="-128"/>
                <a:ea typeface="BIZ UDゴシック" panose="020B0400000000000000" pitchFamily="49" charset="-128"/>
              </a:rPr>
              <a:t>広域幹線である鳥飼仁和寺大橋有料道路と、</a:t>
            </a:r>
            <a:r>
              <a:rPr lang="ja-JP" altLang="en-US" sz="1350" dirty="0">
                <a:solidFill>
                  <a:schemeClr val="tx1"/>
                </a:solidFill>
                <a:latin typeface="BIZ UDゴシック" panose="020B0400000000000000" pitchFamily="49" charset="-128"/>
                <a:ea typeface="BIZ UDゴシック" panose="020B0400000000000000" pitchFamily="49" charset="-128"/>
              </a:rPr>
              <a:t>新名神高速道路と大阪都心部</a:t>
            </a:r>
            <a:r>
              <a:rPr lang="ja-JP" altLang="ja-JP" sz="1350" dirty="0">
                <a:solidFill>
                  <a:schemeClr val="tx1"/>
                </a:solidFill>
                <a:latin typeface="BIZ UDゴシック" panose="020B0400000000000000" pitchFamily="49" charset="-128"/>
                <a:ea typeface="BIZ UDゴシック" panose="020B0400000000000000" pitchFamily="49" charset="-128"/>
              </a:rPr>
              <a:t>を直結している箕面有料道路の</a:t>
            </a:r>
            <a:r>
              <a:rPr lang="ja-JP" altLang="en-US" sz="1350" dirty="0">
                <a:solidFill>
                  <a:schemeClr val="tx1"/>
                </a:solidFill>
                <a:latin typeface="BIZ UDゴシック" panose="020B0400000000000000" pitchFamily="49" charset="-128"/>
                <a:ea typeface="BIZ UDゴシック" panose="020B0400000000000000" pitchFamily="49" charset="-128"/>
              </a:rPr>
              <a:t>２</a:t>
            </a:r>
            <a:r>
              <a:rPr lang="ja-JP" altLang="ja-JP" sz="1350" dirty="0">
                <a:solidFill>
                  <a:schemeClr val="tx1"/>
                </a:solidFill>
                <a:latin typeface="BIZ UDゴシック" panose="020B0400000000000000" pitchFamily="49" charset="-128"/>
                <a:ea typeface="BIZ UDゴシック" panose="020B0400000000000000" pitchFamily="49" charset="-128"/>
              </a:rPr>
              <a:t>路線を</a:t>
            </a:r>
            <a:r>
              <a:rPr lang="ja-JP" altLang="en-US" sz="1350" dirty="0">
                <a:solidFill>
                  <a:schemeClr val="tx1"/>
                </a:solidFill>
                <a:latin typeface="BIZ UDゴシック" panose="020B0400000000000000" pitchFamily="49" charset="-128"/>
                <a:ea typeface="BIZ UDゴシック" panose="020B0400000000000000" pitchFamily="49" charset="-128"/>
              </a:rPr>
              <a:t>　</a:t>
            </a:r>
            <a:r>
              <a:rPr lang="ja-JP" altLang="ja-JP" sz="1350" dirty="0">
                <a:solidFill>
                  <a:schemeClr val="tx1"/>
                </a:solidFill>
                <a:latin typeface="BIZ UDゴシック" panose="020B0400000000000000" pitchFamily="49" charset="-128"/>
                <a:ea typeface="BIZ UDゴシック" panose="020B0400000000000000" pitchFamily="49" charset="-128"/>
              </a:rPr>
              <a:t>管理し、</a:t>
            </a:r>
            <a:r>
              <a:rPr lang="en-US" altLang="ja-JP" sz="1350" dirty="0">
                <a:solidFill>
                  <a:schemeClr val="tx1"/>
                </a:solidFill>
                <a:latin typeface="BIZ UDゴシック" panose="020B0400000000000000" pitchFamily="49" charset="-128"/>
                <a:ea typeface="BIZ UDゴシック" panose="020B0400000000000000" pitchFamily="49" charset="-128"/>
              </a:rPr>
              <a:t>2024</a:t>
            </a:r>
            <a:r>
              <a:rPr lang="ja-JP" altLang="en-US" sz="1350" dirty="0">
                <a:solidFill>
                  <a:schemeClr val="tx1"/>
                </a:solidFill>
                <a:latin typeface="BIZ UDゴシック" panose="020B0400000000000000" pitchFamily="49" charset="-128"/>
                <a:ea typeface="BIZ UDゴシック" panose="020B0400000000000000" pitchFamily="49" charset="-128"/>
              </a:rPr>
              <a:t>年度には、年間</a:t>
            </a:r>
            <a:r>
              <a:rPr lang="ja-JP" altLang="ja-JP" sz="1350" dirty="0">
                <a:solidFill>
                  <a:schemeClr val="tx1"/>
                </a:solidFill>
                <a:latin typeface="BIZ UDゴシック" panose="020B0400000000000000" pitchFamily="49" charset="-128"/>
                <a:ea typeface="BIZ UDゴシック" panose="020B0400000000000000" pitchFamily="49" charset="-128"/>
              </a:rPr>
              <a:t>約</a:t>
            </a:r>
            <a:r>
              <a:rPr lang="en-US" altLang="ja-JP" sz="1350" dirty="0">
                <a:solidFill>
                  <a:schemeClr val="tx1"/>
                </a:solidFill>
                <a:latin typeface="BIZ UDゴシック" panose="020B0400000000000000" pitchFamily="49" charset="-128"/>
                <a:ea typeface="BIZ UDゴシック" panose="020B0400000000000000" pitchFamily="49" charset="-128"/>
              </a:rPr>
              <a:t>810</a:t>
            </a:r>
            <a:r>
              <a:rPr lang="ja-JP" altLang="ja-JP" sz="1350" dirty="0">
                <a:solidFill>
                  <a:schemeClr val="tx1"/>
                </a:solidFill>
                <a:latin typeface="BIZ UDゴシック" panose="020B0400000000000000" pitchFamily="49" charset="-128"/>
                <a:ea typeface="BIZ UDゴシック" panose="020B0400000000000000" pitchFamily="49" charset="-128"/>
              </a:rPr>
              <a:t>万台の</a:t>
            </a:r>
            <a:r>
              <a:rPr lang="ja-JP" altLang="en-US" sz="1350" dirty="0">
                <a:solidFill>
                  <a:schemeClr val="tx1"/>
                </a:solidFill>
                <a:latin typeface="BIZ UDゴシック" panose="020B0400000000000000" pitchFamily="49" charset="-128"/>
                <a:ea typeface="BIZ UDゴシック" panose="020B0400000000000000" pitchFamily="49" charset="-128"/>
              </a:rPr>
              <a:t>お客様</a:t>
            </a:r>
            <a:r>
              <a:rPr lang="ja-JP" altLang="ja-JP" sz="1350" dirty="0">
                <a:solidFill>
                  <a:schemeClr val="tx1"/>
                </a:solidFill>
                <a:latin typeface="BIZ UDゴシック" panose="020B0400000000000000" pitchFamily="49" charset="-128"/>
                <a:ea typeface="BIZ UDゴシック" panose="020B0400000000000000" pitchFamily="49" charset="-128"/>
              </a:rPr>
              <a:t>に道路サービスを提供しています。</a:t>
            </a:r>
          </a:p>
          <a:p>
            <a:pPr algn="just"/>
            <a:r>
              <a:rPr lang="en-US" altLang="ja-JP" sz="1350" dirty="0">
                <a:solidFill>
                  <a:schemeClr val="tx1"/>
                </a:solidFill>
                <a:latin typeface="BIZ UDゴシック" panose="020B0400000000000000" pitchFamily="49" charset="-128"/>
                <a:ea typeface="BIZ UDゴシック" panose="020B0400000000000000" pitchFamily="49" charset="-128"/>
              </a:rPr>
              <a:t> </a:t>
            </a:r>
            <a:endParaRPr lang="ja-JP" altLang="ja-JP" sz="1350"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350" dirty="0">
                <a:solidFill>
                  <a:schemeClr val="tx1"/>
                </a:solidFill>
                <a:latin typeface="BIZ UDゴシック" panose="020B0400000000000000" pitchFamily="49" charset="-128"/>
                <a:ea typeface="BIZ UDゴシック" panose="020B0400000000000000" pitchFamily="49" charset="-128"/>
              </a:rPr>
              <a:t>　</a:t>
            </a:r>
            <a:r>
              <a:rPr lang="ja-JP" altLang="ja-JP" sz="1350" dirty="0">
                <a:solidFill>
                  <a:schemeClr val="tx1"/>
                </a:solidFill>
                <a:latin typeface="BIZ UDゴシック" panose="020B0400000000000000" pitchFamily="49" charset="-128"/>
                <a:ea typeface="BIZ UDゴシック" panose="020B0400000000000000" pitchFamily="49" charset="-128"/>
              </a:rPr>
              <a:t>鳥飼仁和寺大橋有料道路については、</a:t>
            </a:r>
            <a:r>
              <a:rPr lang="en-US" altLang="ja-JP" sz="1350" dirty="0">
                <a:solidFill>
                  <a:schemeClr val="tx1"/>
                </a:solidFill>
                <a:latin typeface="BIZ UDゴシック" panose="020B0400000000000000" pitchFamily="49" charset="-128"/>
                <a:ea typeface="BIZ UDゴシック" panose="020B0400000000000000" pitchFamily="49" charset="-128"/>
              </a:rPr>
              <a:t>2027</a:t>
            </a:r>
            <a:r>
              <a:rPr lang="ja-JP" altLang="ja-JP" sz="1350" dirty="0">
                <a:solidFill>
                  <a:schemeClr val="tx1"/>
                </a:solidFill>
                <a:latin typeface="BIZ UDゴシック" panose="020B0400000000000000" pitchFamily="49" charset="-128"/>
                <a:ea typeface="BIZ UDゴシック" panose="020B0400000000000000" pitchFamily="49" charset="-128"/>
              </a:rPr>
              <a:t>年に料金徴収期間の満了を迎える予定であり、</a:t>
            </a:r>
            <a:r>
              <a:rPr lang="ja-JP" altLang="en-US" sz="1350" dirty="0">
                <a:solidFill>
                  <a:schemeClr val="tx1"/>
                </a:solidFill>
                <a:latin typeface="BIZ UDゴシック" panose="020B0400000000000000" pitchFamily="49" charset="-128"/>
                <a:ea typeface="BIZ UDゴシック" panose="020B0400000000000000" pitchFamily="49" charset="-128"/>
              </a:rPr>
              <a:t>現行基準に対応した耐震対策が必要であるため、</a:t>
            </a:r>
            <a:r>
              <a:rPr lang="ja-JP" altLang="ja-JP" sz="1350" dirty="0">
                <a:solidFill>
                  <a:schemeClr val="tx1"/>
                </a:solidFill>
                <a:latin typeface="BIZ UDゴシック" panose="020B0400000000000000" pitchFamily="49" charset="-128"/>
                <a:ea typeface="BIZ UDゴシック" panose="020B0400000000000000" pitchFamily="49" charset="-128"/>
              </a:rPr>
              <a:t>現在は耐震</a:t>
            </a:r>
            <a:r>
              <a:rPr lang="ja-JP" altLang="en-US" sz="1350" dirty="0">
                <a:solidFill>
                  <a:schemeClr val="tx1"/>
                </a:solidFill>
                <a:latin typeface="BIZ UDゴシック" panose="020B0400000000000000" pitchFamily="49" charset="-128"/>
                <a:ea typeface="BIZ UDゴシック" panose="020B0400000000000000" pitchFamily="49" charset="-128"/>
              </a:rPr>
              <a:t>補強</a:t>
            </a:r>
            <a:r>
              <a:rPr lang="ja-JP" altLang="ja-JP" sz="1350" dirty="0">
                <a:solidFill>
                  <a:schemeClr val="tx1"/>
                </a:solidFill>
                <a:latin typeface="BIZ UDゴシック" panose="020B0400000000000000" pitchFamily="49" charset="-128"/>
                <a:ea typeface="BIZ UDゴシック" panose="020B0400000000000000" pitchFamily="49" charset="-128"/>
              </a:rPr>
              <a:t>工事を</a:t>
            </a:r>
            <a:r>
              <a:rPr lang="ja-JP" altLang="en-US" sz="1350" dirty="0">
                <a:solidFill>
                  <a:schemeClr val="tx1"/>
                </a:solidFill>
                <a:latin typeface="BIZ UDゴシック" panose="020B0400000000000000" pitchFamily="49" charset="-128"/>
                <a:ea typeface="BIZ UDゴシック" panose="020B0400000000000000" pitchFamily="49" charset="-128"/>
              </a:rPr>
              <a:t>実施しています</a:t>
            </a:r>
            <a:r>
              <a:rPr lang="ja-JP" altLang="ja-JP" sz="1350" dirty="0">
                <a:solidFill>
                  <a:schemeClr val="tx1"/>
                </a:solidFill>
                <a:latin typeface="BIZ UDゴシック" panose="020B0400000000000000" pitchFamily="49" charset="-128"/>
                <a:ea typeface="BIZ UDゴシック" panose="020B0400000000000000" pitchFamily="49" charset="-128"/>
              </a:rPr>
              <a:t>。箕面有料道路については、供用開始から</a:t>
            </a:r>
            <a:r>
              <a:rPr lang="en-US" altLang="ja-JP" sz="1350" dirty="0">
                <a:solidFill>
                  <a:schemeClr val="tx1"/>
                </a:solidFill>
                <a:latin typeface="BIZ UDゴシック" panose="020B0400000000000000" pitchFamily="49" charset="-128"/>
                <a:ea typeface="BIZ UDゴシック" panose="020B0400000000000000" pitchFamily="49" charset="-128"/>
              </a:rPr>
              <a:t>18</a:t>
            </a:r>
            <a:r>
              <a:rPr lang="ja-JP" altLang="ja-JP" sz="1350" dirty="0">
                <a:solidFill>
                  <a:schemeClr val="tx1"/>
                </a:solidFill>
                <a:latin typeface="BIZ UDゴシック" panose="020B0400000000000000" pitchFamily="49" charset="-128"/>
                <a:ea typeface="BIZ UDゴシック" panose="020B0400000000000000" pitchFamily="49" charset="-128"/>
              </a:rPr>
              <a:t>年が経過し、電気・機械設備</a:t>
            </a:r>
            <a:r>
              <a:rPr lang="ja-JP" altLang="en-US" sz="1350" dirty="0">
                <a:solidFill>
                  <a:schemeClr val="tx1"/>
                </a:solidFill>
                <a:latin typeface="BIZ UDゴシック" panose="020B0400000000000000" pitchFamily="49" charset="-128"/>
                <a:ea typeface="BIZ UDゴシック" panose="020B0400000000000000" pitchFamily="49" charset="-128"/>
              </a:rPr>
              <a:t>など</a:t>
            </a:r>
            <a:r>
              <a:rPr lang="ja-JP" altLang="ja-JP" sz="1350" dirty="0">
                <a:solidFill>
                  <a:schemeClr val="tx1"/>
                </a:solidFill>
                <a:latin typeface="BIZ UDゴシック" panose="020B0400000000000000" pitchFamily="49" charset="-128"/>
                <a:ea typeface="BIZ UDゴシック" panose="020B0400000000000000" pitchFamily="49" charset="-128"/>
              </a:rPr>
              <a:t>の老朽化が顕在化していることから、</a:t>
            </a:r>
            <a:r>
              <a:rPr lang="ja-JP" altLang="en-US" sz="1350" dirty="0">
                <a:solidFill>
                  <a:schemeClr val="tx1"/>
                </a:solidFill>
                <a:latin typeface="BIZ UDゴシック" panose="020B0400000000000000" pitchFamily="49" charset="-128"/>
                <a:ea typeface="BIZ UDゴシック" panose="020B0400000000000000" pitchFamily="49" charset="-128"/>
              </a:rPr>
              <a:t>設備更新を計画的に進めていく必要があります。</a:t>
            </a:r>
            <a:endParaRPr lang="en-US" altLang="ja-JP" sz="1350" dirty="0">
              <a:solidFill>
                <a:schemeClr val="tx1"/>
              </a:solidFill>
              <a:latin typeface="BIZ UDゴシック" panose="020B0400000000000000" pitchFamily="49" charset="-128"/>
              <a:ea typeface="BIZ UDゴシック" panose="020B0400000000000000" pitchFamily="49" charset="-128"/>
            </a:endParaRPr>
          </a:p>
          <a:p>
            <a:pPr algn="just"/>
            <a:endParaRPr lang="ja-JP" altLang="ja-JP" sz="1350"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350" dirty="0">
                <a:solidFill>
                  <a:schemeClr val="tx1"/>
                </a:solidFill>
                <a:latin typeface="BIZ UDゴシック" panose="020B0400000000000000" pitchFamily="49" charset="-128"/>
                <a:ea typeface="BIZ UDゴシック" panose="020B0400000000000000" pitchFamily="49" charset="-128"/>
              </a:rPr>
              <a:t>　</a:t>
            </a:r>
            <a:r>
              <a:rPr lang="ja-JP" altLang="ja-JP" sz="1350" dirty="0">
                <a:solidFill>
                  <a:schemeClr val="tx1"/>
                </a:solidFill>
                <a:latin typeface="BIZ UDゴシック" panose="020B0400000000000000" pitchFamily="49" charset="-128"/>
                <a:ea typeface="BIZ UDゴシック" panose="020B0400000000000000" pitchFamily="49" charset="-128"/>
              </a:rPr>
              <a:t>このように、公社が担う役割は、道路の安全性・信頼性を確保しつつ、</a:t>
            </a:r>
            <a:r>
              <a:rPr lang="ja-JP" altLang="en-US" sz="1350" dirty="0">
                <a:solidFill>
                  <a:schemeClr val="tx1"/>
                </a:solidFill>
                <a:latin typeface="BIZ UDゴシック" panose="020B0400000000000000" pitchFamily="49" charset="-128"/>
                <a:ea typeface="BIZ UDゴシック" panose="020B0400000000000000" pitchFamily="49" charset="-128"/>
              </a:rPr>
              <a:t>お客様</a:t>
            </a:r>
            <a:r>
              <a:rPr lang="ja-JP" altLang="ja-JP" sz="1350" dirty="0">
                <a:solidFill>
                  <a:schemeClr val="tx1"/>
                </a:solidFill>
                <a:latin typeface="BIZ UDゴシック" panose="020B0400000000000000" pitchFamily="49" charset="-128"/>
                <a:ea typeface="BIZ UDゴシック" panose="020B0400000000000000" pitchFamily="49" charset="-128"/>
              </a:rPr>
              <a:t>に対して安定的かつ快適なサービスを提供することにあります。</a:t>
            </a:r>
            <a:r>
              <a:rPr lang="ja-JP" altLang="en-US" sz="1350" dirty="0">
                <a:solidFill>
                  <a:schemeClr val="tx1"/>
                </a:solidFill>
                <a:latin typeface="BIZ UDゴシック" panose="020B0400000000000000" pitchFamily="49" charset="-128"/>
                <a:ea typeface="BIZ UDゴシック" panose="020B0400000000000000" pitchFamily="49" charset="-128"/>
              </a:rPr>
              <a:t>新たな</a:t>
            </a:r>
            <a:r>
              <a:rPr lang="ja-JP" altLang="ja-JP" sz="1350" dirty="0">
                <a:solidFill>
                  <a:schemeClr val="tx1"/>
                </a:solidFill>
                <a:latin typeface="BIZ UDゴシック" panose="020B0400000000000000" pitchFamily="49" charset="-128"/>
                <a:ea typeface="BIZ UDゴシック" panose="020B0400000000000000" pitchFamily="49" charset="-128"/>
              </a:rPr>
              <a:t>中期経営計画</a:t>
            </a:r>
            <a:r>
              <a:rPr lang="ja-JP" altLang="en-US" sz="1350" dirty="0">
                <a:solidFill>
                  <a:schemeClr val="tx1"/>
                </a:solidFill>
                <a:latin typeface="BIZ UDゴシック" panose="020B0400000000000000" pitchFamily="49" charset="-128"/>
                <a:ea typeface="BIZ UDゴシック" panose="020B0400000000000000" pitchFamily="49" charset="-128"/>
              </a:rPr>
              <a:t>を策定する</a:t>
            </a:r>
            <a:r>
              <a:rPr lang="ja-JP" altLang="ja-JP" sz="1350" dirty="0">
                <a:solidFill>
                  <a:schemeClr val="tx1"/>
                </a:solidFill>
                <a:latin typeface="BIZ UDゴシック" panose="020B0400000000000000" pitchFamily="49" charset="-128"/>
                <a:ea typeface="BIZ UDゴシック" panose="020B0400000000000000" pitchFamily="49" charset="-128"/>
              </a:rPr>
              <a:t>にあたっては、①道路の安全・安心・快適性の確保、②持続可能な公社経営の推進を基本方針とし、</a:t>
            </a:r>
            <a:r>
              <a:rPr lang="ja-JP" altLang="en-US" sz="1350" dirty="0">
                <a:solidFill>
                  <a:schemeClr val="tx1"/>
                </a:solidFill>
                <a:latin typeface="BIZ UDゴシック" panose="020B0400000000000000" pitchFamily="49" charset="-128"/>
                <a:ea typeface="BIZ UDゴシック" panose="020B0400000000000000" pitchFamily="49" charset="-128"/>
              </a:rPr>
              <a:t>道路</a:t>
            </a:r>
            <a:r>
              <a:rPr lang="ja-JP" altLang="ja-JP" sz="1350" dirty="0">
                <a:solidFill>
                  <a:schemeClr val="tx1"/>
                </a:solidFill>
                <a:latin typeface="BIZ UDゴシック" panose="020B0400000000000000" pitchFamily="49" charset="-128"/>
                <a:ea typeface="BIZ UDゴシック" panose="020B0400000000000000" pitchFamily="49" charset="-128"/>
              </a:rPr>
              <a:t>サービスの向上と</a:t>
            </a:r>
            <a:r>
              <a:rPr lang="ja-JP" altLang="en-US" sz="1350" dirty="0">
                <a:solidFill>
                  <a:schemeClr val="tx1"/>
                </a:solidFill>
                <a:latin typeface="BIZ UDゴシック" panose="020B0400000000000000" pitchFamily="49" charset="-128"/>
                <a:ea typeface="BIZ UDゴシック" panose="020B0400000000000000" pitchFamily="49" charset="-128"/>
              </a:rPr>
              <a:t>経営改善に取り組んで</a:t>
            </a:r>
            <a:r>
              <a:rPr lang="ja-JP" altLang="ja-JP" sz="1350" dirty="0">
                <a:solidFill>
                  <a:schemeClr val="tx1"/>
                </a:solidFill>
                <a:latin typeface="BIZ UDゴシック" panose="020B0400000000000000" pitchFamily="49" charset="-128"/>
                <a:ea typeface="BIZ UDゴシック" panose="020B0400000000000000" pitchFamily="49" charset="-128"/>
              </a:rPr>
              <a:t>まいります。</a:t>
            </a:r>
          </a:p>
        </p:txBody>
      </p:sp>
      <p:sp>
        <p:nvSpPr>
          <p:cNvPr id="24" name="正方形/長方形 23">
            <a:extLst>
              <a:ext uri="{FF2B5EF4-FFF2-40B4-BE49-F238E27FC236}">
                <a16:creationId xmlns:a16="http://schemas.microsoft.com/office/drawing/2014/main" id="{ED4DA8A6-FD00-65D3-5B02-B31BED076EE7}"/>
              </a:ext>
            </a:extLst>
          </p:cNvPr>
          <p:cNvSpPr/>
          <p:nvPr/>
        </p:nvSpPr>
        <p:spPr>
          <a:xfrm>
            <a:off x="4847590" y="181384"/>
            <a:ext cx="1889760" cy="460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●公社路線の位置図</a:t>
            </a:r>
            <a:endParaRPr lang="en-US" altLang="ja-JP"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 name="タイトル 4">
            <a:extLst>
              <a:ext uri="{FF2B5EF4-FFF2-40B4-BE49-F238E27FC236}">
                <a16:creationId xmlns:a16="http://schemas.microsoft.com/office/drawing/2014/main" id="{6F10ACE2-F763-39D8-E52D-17B607E80323}"/>
              </a:ext>
            </a:extLst>
          </p:cNvPr>
          <p:cNvSpPr txBox="1">
            <a:spLocks/>
          </p:cNvSpPr>
          <p:nvPr/>
        </p:nvSpPr>
        <p:spPr>
          <a:xfrm>
            <a:off x="0" y="0"/>
            <a:ext cx="1607820"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600" b="1" dirty="0">
                <a:latin typeface="BIZ UDゴシック" panose="020B0400000000000000" pitchFamily="49" charset="-128"/>
                <a:ea typeface="BIZ UDゴシック" panose="020B0400000000000000" pitchFamily="49" charset="-128"/>
              </a:rPr>
              <a:t>Ⅰ</a:t>
            </a:r>
            <a:r>
              <a:rPr lang="ja-JP" altLang="en-US" sz="1600" b="1" dirty="0">
                <a:latin typeface="BIZ UDゴシック" panose="020B0400000000000000" pitchFamily="49" charset="-128"/>
                <a:ea typeface="BIZ UDゴシック" panose="020B0400000000000000" pitchFamily="49" charset="-128"/>
              </a:rPr>
              <a:t>　はじめに</a:t>
            </a:r>
          </a:p>
        </p:txBody>
      </p:sp>
      <p:sp>
        <p:nvSpPr>
          <p:cNvPr id="4" name="スライド番号プレースホルダー 3">
            <a:extLst>
              <a:ext uri="{FF2B5EF4-FFF2-40B4-BE49-F238E27FC236}">
                <a16:creationId xmlns:a16="http://schemas.microsoft.com/office/drawing/2014/main" id="{92D25E29-9C03-FF89-E447-2A25B28C7767}"/>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1</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35" name="大かっこ 34">
            <a:extLst>
              <a:ext uri="{FF2B5EF4-FFF2-40B4-BE49-F238E27FC236}">
                <a16:creationId xmlns:a16="http://schemas.microsoft.com/office/drawing/2014/main" id="{BAB25ECE-B5ED-4F5E-DD5B-D1BC86C03E32}"/>
              </a:ext>
            </a:extLst>
          </p:cNvPr>
          <p:cNvSpPr/>
          <p:nvPr/>
        </p:nvSpPr>
        <p:spPr>
          <a:xfrm>
            <a:off x="4984503" y="4744180"/>
            <a:ext cx="1530318" cy="289521"/>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6" name="大かっこ 35">
            <a:extLst>
              <a:ext uri="{FF2B5EF4-FFF2-40B4-BE49-F238E27FC236}">
                <a16:creationId xmlns:a16="http://schemas.microsoft.com/office/drawing/2014/main" id="{6F909431-796E-8AE6-6218-8BC26BCB1D14}"/>
              </a:ext>
            </a:extLst>
          </p:cNvPr>
          <p:cNvSpPr/>
          <p:nvPr/>
        </p:nvSpPr>
        <p:spPr>
          <a:xfrm>
            <a:off x="7069506" y="5368087"/>
            <a:ext cx="1530318" cy="289521"/>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7" name="大かっこ 36">
            <a:extLst>
              <a:ext uri="{FF2B5EF4-FFF2-40B4-BE49-F238E27FC236}">
                <a16:creationId xmlns:a16="http://schemas.microsoft.com/office/drawing/2014/main" id="{2C72FA60-5F87-5594-EC2D-D21351BF0B64}"/>
              </a:ext>
            </a:extLst>
          </p:cNvPr>
          <p:cNvSpPr/>
          <p:nvPr/>
        </p:nvSpPr>
        <p:spPr>
          <a:xfrm>
            <a:off x="8297237" y="4054273"/>
            <a:ext cx="1530318" cy="289521"/>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 name="コンテンツ プレースホルダー 5">
            <a:extLst>
              <a:ext uri="{FF2B5EF4-FFF2-40B4-BE49-F238E27FC236}">
                <a16:creationId xmlns:a16="http://schemas.microsoft.com/office/drawing/2014/main" id="{F8F470EA-666F-6747-BED9-2285D3707755}"/>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6" name="図 5">
            <a:extLst>
              <a:ext uri="{FF2B5EF4-FFF2-40B4-BE49-F238E27FC236}">
                <a16:creationId xmlns:a16="http://schemas.microsoft.com/office/drawing/2014/main" id="{20F51855-A98C-9961-21CF-730C4788D203}"/>
              </a:ext>
            </a:extLst>
          </p:cNvPr>
          <p:cNvPicPr>
            <a:picLocks noChangeAspect="1"/>
          </p:cNvPicPr>
          <p:nvPr/>
        </p:nvPicPr>
        <p:blipFill rotWithShape="1">
          <a:blip r:embed="rId4"/>
          <a:srcRect l="44911" r="46459" b="5294"/>
          <a:stretch>
            <a:fillRect/>
          </a:stretch>
        </p:blipFill>
        <p:spPr>
          <a:xfrm>
            <a:off x="8586478" y="10682"/>
            <a:ext cx="244257" cy="225784"/>
          </a:xfrm>
          <a:prstGeom prst="rect">
            <a:avLst/>
          </a:prstGeom>
        </p:spPr>
      </p:pic>
      <p:sp>
        <p:nvSpPr>
          <p:cNvPr id="23" name="テキスト ボックス 22">
            <a:extLst>
              <a:ext uri="{FF2B5EF4-FFF2-40B4-BE49-F238E27FC236}">
                <a16:creationId xmlns:a16="http://schemas.microsoft.com/office/drawing/2014/main" id="{03DB7535-7A78-F219-051E-947503C30599}"/>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sp>
        <p:nvSpPr>
          <p:cNvPr id="39" name="フリーフォーム: 図形 38">
            <a:extLst>
              <a:ext uri="{FF2B5EF4-FFF2-40B4-BE49-F238E27FC236}">
                <a16:creationId xmlns:a16="http://schemas.microsoft.com/office/drawing/2014/main" id="{C5B63EC0-1974-634B-9049-34430F640F7D}"/>
              </a:ext>
            </a:extLst>
          </p:cNvPr>
          <p:cNvSpPr/>
          <p:nvPr/>
        </p:nvSpPr>
        <p:spPr>
          <a:xfrm>
            <a:off x="7722656" y="2442654"/>
            <a:ext cx="1744980" cy="360045"/>
          </a:xfrm>
          <a:custGeom>
            <a:avLst/>
            <a:gdLst>
              <a:gd name="csX0" fmla="*/ 0 w 1744980"/>
              <a:gd name="csY0" fmla="*/ 146685 h 409575"/>
              <a:gd name="csX1" fmla="*/ 7620 w 1744980"/>
              <a:gd name="csY1" fmla="*/ 409575 h 409575"/>
              <a:gd name="csX2" fmla="*/ 1744980 w 1744980"/>
              <a:gd name="csY2" fmla="*/ 405765 h 409575"/>
              <a:gd name="csX3" fmla="*/ 1744980 w 1744980"/>
              <a:gd name="csY3" fmla="*/ 144780 h 409575"/>
              <a:gd name="csX4" fmla="*/ 293370 w 1744980"/>
              <a:gd name="csY4" fmla="*/ 148590 h 409575"/>
              <a:gd name="csX5" fmla="*/ 287655 w 1744980"/>
              <a:gd name="csY5" fmla="*/ 91440 h 409575"/>
              <a:gd name="csX6" fmla="*/ 337185 w 1744980"/>
              <a:gd name="csY6" fmla="*/ 91440 h 409575"/>
              <a:gd name="csX7" fmla="*/ 228600 w 1744980"/>
              <a:gd name="csY7" fmla="*/ 0 h 409575"/>
              <a:gd name="csX8" fmla="*/ 135255 w 1744980"/>
              <a:gd name="csY8" fmla="*/ 97155 h 409575"/>
              <a:gd name="csX9" fmla="*/ 184785 w 1744980"/>
              <a:gd name="csY9" fmla="*/ 97155 h 409575"/>
              <a:gd name="csX10" fmla="*/ 188595 w 1744980"/>
              <a:gd name="csY10" fmla="*/ 150495 h 409575"/>
              <a:gd name="csX11" fmla="*/ 0 w 1744980"/>
              <a:gd name="csY11" fmla="*/ 146685 h 409575"/>
              <a:gd name="csX0" fmla="*/ 0 w 1744980"/>
              <a:gd name="csY0" fmla="*/ 146685 h 409575"/>
              <a:gd name="csX1" fmla="*/ 7620 w 1744980"/>
              <a:gd name="csY1" fmla="*/ 409575 h 409575"/>
              <a:gd name="csX2" fmla="*/ 1744980 w 1744980"/>
              <a:gd name="csY2" fmla="*/ 405765 h 409575"/>
              <a:gd name="csX3" fmla="*/ 1744980 w 1744980"/>
              <a:gd name="csY3" fmla="*/ 144780 h 409575"/>
              <a:gd name="csX4" fmla="*/ 293370 w 1744980"/>
              <a:gd name="csY4" fmla="*/ 148590 h 409575"/>
              <a:gd name="csX5" fmla="*/ 287655 w 1744980"/>
              <a:gd name="csY5" fmla="*/ 91440 h 409575"/>
              <a:gd name="csX6" fmla="*/ 337185 w 1744980"/>
              <a:gd name="csY6" fmla="*/ 91440 h 409575"/>
              <a:gd name="csX7" fmla="*/ 228600 w 1744980"/>
              <a:gd name="csY7" fmla="*/ 0 h 409575"/>
              <a:gd name="csX8" fmla="*/ 135255 w 1744980"/>
              <a:gd name="csY8" fmla="*/ 97155 h 409575"/>
              <a:gd name="csX9" fmla="*/ 184785 w 1744980"/>
              <a:gd name="csY9" fmla="*/ 108585 h 409575"/>
              <a:gd name="csX10" fmla="*/ 188595 w 1744980"/>
              <a:gd name="csY10" fmla="*/ 150495 h 409575"/>
              <a:gd name="csX11" fmla="*/ 0 w 1744980"/>
              <a:gd name="csY11" fmla="*/ 146685 h 409575"/>
              <a:gd name="csX0" fmla="*/ 0 w 1744980"/>
              <a:gd name="csY0" fmla="*/ 146685 h 409575"/>
              <a:gd name="csX1" fmla="*/ 7620 w 1744980"/>
              <a:gd name="csY1" fmla="*/ 409575 h 409575"/>
              <a:gd name="csX2" fmla="*/ 1744980 w 1744980"/>
              <a:gd name="csY2" fmla="*/ 405765 h 409575"/>
              <a:gd name="csX3" fmla="*/ 1744980 w 1744980"/>
              <a:gd name="csY3" fmla="*/ 144780 h 409575"/>
              <a:gd name="csX4" fmla="*/ 293370 w 1744980"/>
              <a:gd name="csY4" fmla="*/ 148590 h 409575"/>
              <a:gd name="csX5" fmla="*/ 287655 w 1744980"/>
              <a:gd name="csY5" fmla="*/ 91440 h 409575"/>
              <a:gd name="csX6" fmla="*/ 337185 w 1744980"/>
              <a:gd name="csY6" fmla="*/ 91440 h 409575"/>
              <a:gd name="csX7" fmla="*/ 228600 w 1744980"/>
              <a:gd name="csY7" fmla="*/ 0 h 409575"/>
              <a:gd name="csX8" fmla="*/ 129540 w 1744980"/>
              <a:gd name="csY8" fmla="*/ 112395 h 409575"/>
              <a:gd name="csX9" fmla="*/ 184785 w 1744980"/>
              <a:gd name="csY9" fmla="*/ 108585 h 409575"/>
              <a:gd name="csX10" fmla="*/ 188595 w 1744980"/>
              <a:gd name="csY10" fmla="*/ 150495 h 409575"/>
              <a:gd name="csX11" fmla="*/ 0 w 1744980"/>
              <a:gd name="csY11" fmla="*/ 146685 h 409575"/>
              <a:gd name="csX0" fmla="*/ 0 w 1744980"/>
              <a:gd name="csY0" fmla="*/ 97155 h 360045"/>
              <a:gd name="csX1" fmla="*/ 7620 w 1744980"/>
              <a:gd name="csY1" fmla="*/ 360045 h 360045"/>
              <a:gd name="csX2" fmla="*/ 1744980 w 1744980"/>
              <a:gd name="csY2" fmla="*/ 356235 h 360045"/>
              <a:gd name="csX3" fmla="*/ 1744980 w 1744980"/>
              <a:gd name="csY3" fmla="*/ 95250 h 360045"/>
              <a:gd name="csX4" fmla="*/ 293370 w 1744980"/>
              <a:gd name="csY4" fmla="*/ 99060 h 360045"/>
              <a:gd name="csX5" fmla="*/ 287655 w 1744980"/>
              <a:gd name="csY5" fmla="*/ 41910 h 360045"/>
              <a:gd name="csX6" fmla="*/ 337185 w 1744980"/>
              <a:gd name="csY6" fmla="*/ 41910 h 360045"/>
              <a:gd name="csX7" fmla="*/ 232410 w 1744980"/>
              <a:gd name="csY7" fmla="*/ 0 h 360045"/>
              <a:gd name="csX8" fmla="*/ 129540 w 1744980"/>
              <a:gd name="csY8" fmla="*/ 62865 h 360045"/>
              <a:gd name="csX9" fmla="*/ 184785 w 1744980"/>
              <a:gd name="csY9" fmla="*/ 59055 h 360045"/>
              <a:gd name="csX10" fmla="*/ 188595 w 1744980"/>
              <a:gd name="csY10" fmla="*/ 100965 h 360045"/>
              <a:gd name="csX11" fmla="*/ 0 w 1744980"/>
              <a:gd name="csY11" fmla="*/ 97155 h 360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744980" h="360045">
                <a:moveTo>
                  <a:pt x="0" y="97155"/>
                </a:moveTo>
                <a:lnTo>
                  <a:pt x="7620" y="360045"/>
                </a:lnTo>
                <a:lnTo>
                  <a:pt x="1744980" y="356235"/>
                </a:lnTo>
                <a:lnTo>
                  <a:pt x="1744980" y="95250"/>
                </a:lnTo>
                <a:lnTo>
                  <a:pt x="293370" y="99060"/>
                </a:lnTo>
                <a:lnTo>
                  <a:pt x="287655" y="41910"/>
                </a:lnTo>
                <a:lnTo>
                  <a:pt x="337185" y="41910"/>
                </a:lnTo>
                <a:lnTo>
                  <a:pt x="232410" y="0"/>
                </a:lnTo>
                <a:lnTo>
                  <a:pt x="129540" y="62865"/>
                </a:lnTo>
                <a:lnTo>
                  <a:pt x="184785" y="59055"/>
                </a:lnTo>
                <a:lnTo>
                  <a:pt x="188595" y="100965"/>
                </a:lnTo>
                <a:lnTo>
                  <a:pt x="0" y="97155"/>
                </a:lnTo>
                <a:close/>
              </a:path>
            </a:pathLst>
          </a:custGeom>
          <a:solidFill>
            <a:srgbClr val="B6DD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C1C1DAAA-9619-69B7-7912-CFF190BDFFEB}"/>
              </a:ext>
            </a:extLst>
          </p:cNvPr>
          <p:cNvSpPr txBox="1"/>
          <p:nvPr/>
        </p:nvSpPr>
        <p:spPr>
          <a:xfrm>
            <a:off x="7689370" y="2528521"/>
            <a:ext cx="1778266" cy="274178"/>
          </a:xfrm>
          <a:custGeom>
            <a:avLst/>
            <a:gdLst>
              <a:gd name="csX0" fmla="*/ 0 w 1778266"/>
              <a:gd name="csY0" fmla="*/ 0 h 273128"/>
              <a:gd name="csX1" fmla="*/ 1778266 w 1778266"/>
              <a:gd name="csY1" fmla="*/ 0 h 273128"/>
              <a:gd name="csX2" fmla="*/ 1778266 w 1778266"/>
              <a:gd name="csY2" fmla="*/ 273128 h 273128"/>
              <a:gd name="csX3" fmla="*/ 0 w 1778266"/>
              <a:gd name="csY3" fmla="*/ 273128 h 273128"/>
              <a:gd name="csX4" fmla="*/ 0 w 1778266"/>
              <a:gd name="csY4" fmla="*/ 0 h 273128"/>
              <a:gd name="csX0" fmla="*/ 0 w 1778266"/>
              <a:gd name="csY0" fmla="*/ 1050 h 274178"/>
              <a:gd name="csX1" fmla="*/ 260608 w 1778266"/>
              <a:gd name="csY1" fmla="*/ 0 h 274178"/>
              <a:gd name="csX2" fmla="*/ 1778266 w 1778266"/>
              <a:gd name="csY2" fmla="*/ 1050 h 274178"/>
              <a:gd name="csX3" fmla="*/ 1778266 w 1778266"/>
              <a:gd name="csY3" fmla="*/ 274178 h 274178"/>
              <a:gd name="csX4" fmla="*/ 0 w 1778266"/>
              <a:gd name="csY4" fmla="*/ 274178 h 274178"/>
              <a:gd name="csX5" fmla="*/ 0 w 1778266"/>
              <a:gd name="csY5" fmla="*/ 1050 h 274178"/>
            </a:gdLst>
            <a:ahLst/>
            <a:cxnLst>
              <a:cxn ang="0">
                <a:pos x="csX0" y="csY0"/>
              </a:cxn>
              <a:cxn ang="0">
                <a:pos x="csX1" y="csY1"/>
              </a:cxn>
              <a:cxn ang="0">
                <a:pos x="csX2" y="csY2"/>
              </a:cxn>
              <a:cxn ang="0">
                <a:pos x="csX3" y="csY3"/>
              </a:cxn>
              <a:cxn ang="0">
                <a:pos x="csX4" y="csY4"/>
              </a:cxn>
              <a:cxn ang="0">
                <a:pos x="csX5" y="csY5"/>
              </a:cxn>
            </a:cxnLst>
            <a:rect l="l" t="t" r="r" b="b"/>
            <a:pathLst>
              <a:path w="1778266" h="274178">
                <a:moveTo>
                  <a:pt x="0" y="1050"/>
                </a:moveTo>
                <a:cubicBezTo>
                  <a:pt x="103379" y="-570"/>
                  <a:pt x="157229" y="1620"/>
                  <a:pt x="260608" y="0"/>
                </a:cubicBezTo>
                <a:lnTo>
                  <a:pt x="1778266" y="1050"/>
                </a:lnTo>
                <a:lnTo>
                  <a:pt x="1778266" y="274178"/>
                </a:lnTo>
                <a:lnTo>
                  <a:pt x="0" y="274178"/>
                </a:lnTo>
                <a:lnTo>
                  <a:pt x="0" y="1050"/>
                </a:lnTo>
                <a:close/>
              </a:path>
            </a:pathLst>
          </a:custGeom>
          <a:noFill/>
          <a:ln>
            <a:noFill/>
          </a:ln>
        </p:spPr>
        <p:txBody>
          <a:bodyPr wrap="square" rtlCol="0" anchor="ctr" anchorCtr="0">
            <a:spAutoFit/>
          </a:bodyPr>
          <a:lstStyle/>
          <a:p>
            <a:pPr algn="ctr"/>
            <a:r>
              <a:rPr kumimoji="1" lang="ja-JP" altLang="en-US" sz="1100" dirty="0">
                <a:latin typeface="BIZ UDゴシック" panose="020B0400000000000000" pitchFamily="49" charset="-128"/>
                <a:ea typeface="BIZ UDゴシック" panose="020B0400000000000000" pitchFamily="49" charset="-128"/>
              </a:rPr>
              <a:t>鳥飼仁和寺大橋有料道路</a:t>
            </a:r>
          </a:p>
        </p:txBody>
      </p:sp>
      <p:sp>
        <p:nvSpPr>
          <p:cNvPr id="42" name="正方形/長方形 41">
            <a:extLst>
              <a:ext uri="{FF2B5EF4-FFF2-40B4-BE49-F238E27FC236}">
                <a16:creationId xmlns:a16="http://schemas.microsoft.com/office/drawing/2014/main" id="{E075DDB5-B312-2C8D-6BC5-2ABBBE569350}"/>
              </a:ext>
            </a:extLst>
          </p:cNvPr>
          <p:cNvSpPr/>
          <p:nvPr/>
        </p:nvSpPr>
        <p:spPr>
          <a:xfrm>
            <a:off x="7124790" y="1465844"/>
            <a:ext cx="139424" cy="2676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図形 44">
            <a:extLst>
              <a:ext uri="{FF2B5EF4-FFF2-40B4-BE49-F238E27FC236}">
                <a16:creationId xmlns:a16="http://schemas.microsoft.com/office/drawing/2014/main" id="{921C2EC5-231A-D6A7-A91B-02049C6FD790}"/>
              </a:ext>
            </a:extLst>
          </p:cNvPr>
          <p:cNvSpPr/>
          <p:nvPr/>
        </p:nvSpPr>
        <p:spPr>
          <a:xfrm>
            <a:off x="7103745" y="1586865"/>
            <a:ext cx="36195" cy="165735"/>
          </a:xfrm>
          <a:custGeom>
            <a:avLst/>
            <a:gdLst>
              <a:gd name="csX0" fmla="*/ 0 w 36195"/>
              <a:gd name="csY0" fmla="*/ 0 h 165735"/>
              <a:gd name="csX1" fmla="*/ 36195 w 36195"/>
              <a:gd name="csY1" fmla="*/ 60960 h 165735"/>
              <a:gd name="csX2" fmla="*/ 34290 w 36195"/>
              <a:gd name="csY2" fmla="*/ 165735 h 165735"/>
              <a:gd name="csX3" fmla="*/ 34290 w 36195"/>
              <a:gd name="csY3" fmla="*/ 165735 h 165735"/>
              <a:gd name="csX4" fmla="*/ 34290 w 36195"/>
              <a:gd name="csY4" fmla="*/ 165735 h 165735"/>
            </a:gdLst>
            <a:ahLst/>
            <a:cxnLst>
              <a:cxn ang="0">
                <a:pos x="csX0" y="csY0"/>
              </a:cxn>
              <a:cxn ang="0">
                <a:pos x="csX1" y="csY1"/>
              </a:cxn>
              <a:cxn ang="0">
                <a:pos x="csX2" y="csY2"/>
              </a:cxn>
              <a:cxn ang="0">
                <a:pos x="csX3" y="csY3"/>
              </a:cxn>
              <a:cxn ang="0">
                <a:pos x="csX4" y="csY4"/>
              </a:cxn>
            </a:cxnLst>
            <a:rect l="l" t="t" r="r" b="b"/>
            <a:pathLst>
              <a:path w="36195" h="165735">
                <a:moveTo>
                  <a:pt x="0" y="0"/>
                </a:moveTo>
                <a:lnTo>
                  <a:pt x="36195" y="60960"/>
                </a:lnTo>
                <a:lnTo>
                  <a:pt x="34290" y="165735"/>
                </a:lnTo>
                <a:lnTo>
                  <a:pt x="34290" y="165735"/>
                </a:lnTo>
                <a:lnTo>
                  <a:pt x="34290" y="165735"/>
                </a:lnTo>
              </a:path>
            </a:pathLst>
          </a:cu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図形 39">
            <a:extLst>
              <a:ext uri="{FF2B5EF4-FFF2-40B4-BE49-F238E27FC236}">
                <a16:creationId xmlns:a16="http://schemas.microsoft.com/office/drawing/2014/main" id="{2350A17D-C643-7808-963D-002D42206733}"/>
              </a:ext>
            </a:extLst>
          </p:cNvPr>
          <p:cNvSpPr/>
          <p:nvPr/>
        </p:nvSpPr>
        <p:spPr>
          <a:xfrm>
            <a:off x="7126656" y="1456550"/>
            <a:ext cx="1100988" cy="278130"/>
          </a:xfrm>
          <a:custGeom>
            <a:avLst/>
            <a:gdLst>
              <a:gd name="csX0" fmla="*/ 1177290 w 1188720"/>
              <a:gd name="csY0" fmla="*/ 0 h 278130"/>
              <a:gd name="csX1" fmla="*/ 144780 w 1188720"/>
              <a:gd name="csY1" fmla="*/ 7620 h 278130"/>
              <a:gd name="csX2" fmla="*/ 137160 w 1188720"/>
              <a:gd name="csY2" fmla="*/ 87630 h 278130"/>
              <a:gd name="csX3" fmla="*/ 87630 w 1188720"/>
              <a:gd name="csY3" fmla="*/ 87630 h 278130"/>
              <a:gd name="csX4" fmla="*/ 87630 w 1188720"/>
              <a:gd name="csY4" fmla="*/ 53340 h 278130"/>
              <a:gd name="csX5" fmla="*/ 0 w 1188720"/>
              <a:gd name="csY5" fmla="*/ 148590 h 278130"/>
              <a:gd name="csX6" fmla="*/ 87630 w 1188720"/>
              <a:gd name="csY6" fmla="*/ 240030 h 278130"/>
              <a:gd name="csX7" fmla="*/ 87630 w 1188720"/>
              <a:gd name="csY7" fmla="*/ 194310 h 278130"/>
              <a:gd name="csX8" fmla="*/ 148590 w 1188720"/>
              <a:gd name="csY8" fmla="*/ 190500 h 278130"/>
              <a:gd name="csX9" fmla="*/ 144780 w 1188720"/>
              <a:gd name="csY9" fmla="*/ 266700 h 278130"/>
              <a:gd name="csX10" fmla="*/ 1188720 w 1188720"/>
              <a:gd name="csY10" fmla="*/ 278130 h 278130"/>
              <a:gd name="csX11" fmla="*/ 1177290 w 1188720"/>
              <a:gd name="csY11" fmla="*/ 0 h 278130"/>
              <a:gd name="csX0" fmla="*/ 1177290 w 1188720"/>
              <a:gd name="csY0" fmla="*/ 0 h 278130"/>
              <a:gd name="csX1" fmla="*/ 144780 w 1188720"/>
              <a:gd name="csY1" fmla="*/ 7620 h 278130"/>
              <a:gd name="csX2" fmla="*/ 137160 w 1188720"/>
              <a:gd name="csY2" fmla="*/ 87630 h 278130"/>
              <a:gd name="csX3" fmla="*/ 87630 w 1188720"/>
              <a:gd name="csY3" fmla="*/ 87630 h 278130"/>
              <a:gd name="csX4" fmla="*/ 87630 w 1188720"/>
              <a:gd name="csY4" fmla="*/ 53340 h 278130"/>
              <a:gd name="csX5" fmla="*/ 0 w 1188720"/>
              <a:gd name="csY5" fmla="*/ 148590 h 278130"/>
              <a:gd name="csX6" fmla="*/ 87630 w 1188720"/>
              <a:gd name="csY6" fmla="*/ 240030 h 278130"/>
              <a:gd name="csX7" fmla="*/ 87630 w 1188720"/>
              <a:gd name="csY7" fmla="*/ 194310 h 278130"/>
              <a:gd name="csX8" fmla="*/ 140970 w 1188720"/>
              <a:gd name="csY8" fmla="*/ 192405 h 278130"/>
              <a:gd name="csX9" fmla="*/ 144780 w 1188720"/>
              <a:gd name="csY9" fmla="*/ 266700 h 278130"/>
              <a:gd name="csX10" fmla="*/ 1188720 w 1188720"/>
              <a:gd name="csY10" fmla="*/ 278130 h 278130"/>
              <a:gd name="csX11" fmla="*/ 1177290 w 1188720"/>
              <a:gd name="csY11" fmla="*/ 0 h 278130"/>
              <a:gd name="csX0" fmla="*/ 1177290 w 1188720"/>
              <a:gd name="csY0" fmla="*/ 0 h 278130"/>
              <a:gd name="csX1" fmla="*/ 144780 w 1188720"/>
              <a:gd name="csY1" fmla="*/ 7620 h 278130"/>
              <a:gd name="csX2" fmla="*/ 146685 w 1188720"/>
              <a:gd name="csY2" fmla="*/ 87630 h 278130"/>
              <a:gd name="csX3" fmla="*/ 87630 w 1188720"/>
              <a:gd name="csY3" fmla="*/ 87630 h 278130"/>
              <a:gd name="csX4" fmla="*/ 87630 w 1188720"/>
              <a:gd name="csY4" fmla="*/ 53340 h 278130"/>
              <a:gd name="csX5" fmla="*/ 0 w 1188720"/>
              <a:gd name="csY5" fmla="*/ 148590 h 278130"/>
              <a:gd name="csX6" fmla="*/ 87630 w 1188720"/>
              <a:gd name="csY6" fmla="*/ 240030 h 278130"/>
              <a:gd name="csX7" fmla="*/ 87630 w 1188720"/>
              <a:gd name="csY7" fmla="*/ 194310 h 278130"/>
              <a:gd name="csX8" fmla="*/ 140970 w 1188720"/>
              <a:gd name="csY8" fmla="*/ 192405 h 278130"/>
              <a:gd name="csX9" fmla="*/ 144780 w 1188720"/>
              <a:gd name="csY9" fmla="*/ 266700 h 278130"/>
              <a:gd name="csX10" fmla="*/ 1188720 w 1188720"/>
              <a:gd name="csY10" fmla="*/ 278130 h 278130"/>
              <a:gd name="csX11" fmla="*/ 1177290 w 1188720"/>
              <a:gd name="csY11" fmla="*/ 0 h 278130"/>
              <a:gd name="csX0" fmla="*/ 1177290 w 1188720"/>
              <a:gd name="csY0" fmla="*/ 0 h 278130"/>
              <a:gd name="csX1" fmla="*/ 144780 w 1188720"/>
              <a:gd name="csY1" fmla="*/ 7620 h 278130"/>
              <a:gd name="csX2" fmla="*/ 146685 w 1188720"/>
              <a:gd name="csY2" fmla="*/ 87630 h 278130"/>
              <a:gd name="csX3" fmla="*/ 87630 w 1188720"/>
              <a:gd name="csY3" fmla="*/ 87630 h 278130"/>
              <a:gd name="csX4" fmla="*/ 87630 w 1188720"/>
              <a:gd name="csY4" fmla="*/ 53340 h 278130"/>
              <a:gd name="csX5" fmla="*/ 0 w 1188720"/>
              <a:gd name="csY5" fmla="*/ 148590 h 278130"/>
              <a:gd name="csX6" fmla="*/ 87630 w 1188720"/>
              <a:gd name="csY6" fmla="*/ 240030 h 278130"/>
              <a:gd name="csX7" fmla="*/ 87630 w 1188720"/>
              <a:gd name="csY7" fmla="*/ 194310 h 278130"/>
              <a:gd name="csX8" fmla="*/ 148590 w 1188720"/>
              <a:gd name="csY8" fmla="*/ 192405 h 278130"/>
              <a:gd name="csX9" fmla="*/ 144780 w 1188720"/>
              <a:gd name="csY9" fmla="*/ 266700 h 278130"/>
              <a:gd name="csX10" fmla="*/ 1188720 w 1188720"/>
              <a:gd name="csY10" fmla="*/ 278130 h 278130"/>
              <a:gd name="csX11" fmla="*/ 1177290 w 1188720"/>
              <a:gd name="csY11" fmla="*/ 0 h 278130"/>
              <a:gd name="csX0" fmla="*/ 1177290 w 1188720"/>
              <a:gd name="csY0" fmla="*/ 0 h 278130"/>
              <a:gd name="csX1" fmla="*/ 144780 w 1188720"/>
              <a:gd name="csY1" fmla="*/ 7620 h 278130"/>
              <a:gd name="csX2" fmla="*/ 146685 w 1188720"/>
              <a:gd name="csY2" fmla="*/ 87630 h 278130"/>
              <a:gd name="csX3" fmla="*/ 87630 w 1188720"/>
              <a:gd name="csY3" fmla="*/ 87630 h 278130"/>
              <a:gd name="csX4" fmla="*/ 87630 w 1188720"/>
              <a:gd name="csY4" fmla="*/ 53340 h 278130"/>
              <a:gd name="csX5" fmla="*/ 0 w 1188720"/>
              <a:gd name="csY5" fmla="*/ 148590 h 278130"/>
              <a:gd name="csX6" fmla="*/ 87630 w 1188720"/>
              <a:gd name="csY6" fmla="*/ 240030 h 278130"/>
              <a:gd name="csX7" fmla="*/ 87630 w 1188720"/>
              <a:gd name="csY7" fmla="*/ 194310 h 278130"/>
              <a:gd name="csX8" fmla="*/ 148590 w 1188720"/>
              <a:gd name="csY8" fmla="*/ 192405 h 278130"/>
              <a:gd name="csX9" fmla="*/ 150495 w 1188720"/>
              <a:gd name="csY9" fmla="*/ 266700 h 278130"/>
              <a:gd name="csX10" fmla="*/ 1188720 w 1188720"/>
              <a:gd name="csY10" fmla="*/ 278130 h 278130"/>
              <a:gd name="csX11" fmla="*/ 1177290 w 1188720"/>
              <a:gd name="csY11" fmla="*/ 0 h 2781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188720" h="278130">
                <a:moveTo>
                  <a:pt x="1177290" y="0"/>
                </a:moveTo>
                <a:lnTo>
                  <a:pt x="144780" y="7620"/>
                </a:lnTo>
                <a:lnTo>
                  <a:pt x="146685" y="87630"/>
                </a:lnTo>
                <a:lnTo>
                  <a:pt x="87630" y="87630"/>
                </a:lnTo>
                <a:lnTo>
                  <a:pt x="87630" y="53340"/>
                </a:lnTo>
                <a:lnTo>
                  <a:pt x="0" y="148590"/>
                </a:lnTo>
                <a:lnTo>
                  <a:pt x="87630" y="240030"/>
                </a:lnTo>
                <a:lnTo>
                  <a:pt x="87630" y="194310"/>
                </a:lnTo>
                <a:lnTo>
                  <a:pt x="148590" y="192405"/>
                </a:lnTo>
                <a:lnTo>
                  <a:pt x="150495" y="266700"/>
                </a:lnTo>
                <a:lnTo>
                  <a:pt x="1188720" y="278130"/>
                </a:lnTo>
                <a:lnTo>
                  <a:pt x="1177290" y="0"/>
                </a:lnTo>
                <a:close/>
              </a:path>
            </a:pathLst>
          </a:cu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6E00B53E-6278-0916-9BF4-C2E2A64F2B62}"/>
              </a:ext>
            </a:extLst>
          </p:cNvPr>
          <p:cNvSpPr txBox="1"/>
          <p:nvPr/>
        </p:nvSpPr>
        <p:spPr>
          <a:xfrm>
            <a:off x="7235418" y="1456060"/>
            <a:ext cx="1082040" cy="261610"/>
          </a:xfrm>
          <a:prstGeom prst="rect">
            <a:avLst/>
          </a:prstGeom>
          <a:noFill/>
        </p:spPr>
        <p:txBody>
          <a:bodyPr wrap="square" rtlCol="0">
            <a:spAutoFit/>
          </a:bodyPr>
          <a:lstStyle/>
          <a:p>
            <a:r>
              <a:rPr kumimoji="1" lang="ja-JP" altLang="en-US" sz="1100" dirty="0">
                <a:latin typeface="BIZ UDゴシック" panose="020B0400000000000000" pitchFamily="49" charset="-128"/>
                <a:ea typeface="BIZ UDゴシック" panose="020B0400000000000000" pitchFamily="49" charset="-128"/>
              </a:rPr>
              <a:t>箕面有料道路</a:t>
            </a:r>
          </a:p>
        </p:txBody>
      </p:sp>
    </p:spTree>
    <p:extLst>
      <p:ext uri="{BB962C8B-B14F-4D97-AF65-F5344CB8AC3E}">
        <p14:creationId xmlns:p14="http://schemas.microsoft.com/office/powerpoint/2010/main" val="4217707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四角形: 角を丸くする 31">
            <a:extLst>
              <a:ext uri="{FF2B5EF4-FFF2-40B4-BE49-F238E27FC236}">
                <a16:creationId xmlns:a16="http://schemas.microsoft.com/office/drawing/2014/main" id="{796ED2C3-7A83-1528-016F-E7EF92488DC1}"/>
              </a:ext>
            </a:extLst>
          </p:cNvPr>
          <p:cNvSpPr/>
          <p:nvPr/>
        </p:nvSpPr>
        <p:spPr>
          <a:xfrm>
            <a:off x="4981117" y="325437"/>
            <a:ext cx="4770000" cy="6456594"/>
          </a:xfrm>
          <a:prstGeom prst="roundRect">
            <a:avLst>
              <a:gd name="adj" fmla="val 2633"/>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BE59B7C6-D08E-A245-2B31-D579553DA5FA}"/>
              </a:ext>
            </a:extLst>
          </p:cNvPr>
          <p:cNvSpPr/>
          <p:nvPr/>
        </p:nvSpPr>
        <p:spPr>
          <a:xfrm>
            <a:off x="75137" y="341290"/>
            <a:ext cx="4770990" cy="6456594"/>
          </a:xfrm>
          <a:prstGeom prst="roundRect">
            <a:avLst>
              <a:gd name="adj" fmla="val 2633"/>
            </a:avLst>
          </a:prstGeom>
          <a:noFill/>
          <a:ln w="38100">
            <a:solidFill>
              <a:srgbClr val="B6D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755B6534-71A8-9D5B-516F-6205A38C6063}"/>
              </a:ext>
            </a:extLst>
          </p:cNvPr>
          <p:cNvSpPr/>
          <p:nvPr/>
        </p:nvSpPr>
        <p:spPr>
          <a:xfrm>
            <a:off x="4986261" y="1436555"/>
            <a:ext cx="4737946" cy="5316053"/>
          </a:xfrm>
          <a:prstGeom prst="roundRect">
            <a:avLst>
              <a:gd name="adj" fmla="val 0"/>
            </a:avLst>
          </a:prstGeom>
          <a:noFill/>
          <a:ln w="12700">
            <a:noFill/>
          </a:ln>
        </p:spPr>
        <p:style>
          <a:lnRef idx="2">
            <a:schemeClr val="accent6"/>
          </a:lnRef>
          <a:fillRef idx="1">
            <a:schemeClr val="lt1"/>
          </a:fillRef>
          <a:effectRef idx="0">
            <a:schemeClr val="accent6"/>
          </a:effectRef>
          <a:fontRef idx="minor">
            <a:schemeClr val="dk1"/>
          </a:fontRef>
        </p:style>
        <p:txBody>
          <a:bodyPr wrap="square" lIns="144000" tIns="72000" rIns="144000" bIns="72000" rtlCol="0" anchor="ctr">
            <a:spAutoFit/>
          </a:bodyPr>
          <a:lstStyle/>
          <a:p>
            <a:r>
              <a:rPr lang="ja-JP" altLang="en-US" sz="1200" dirty="0">
                <a:latin typeface="BIZ UDゴシック" panose="020B0400000000000000" pitchFamily="49" charset="-128"/>
                <a:ea typeface="BIZ UDゴシック" panose="020B0400000000000000" pitchFamily="49" charset="-128"/>
              </a:rPr>
              <a:t>■路線延長：６．８ｋｍ（トンネル部分５．６ｋｍ）</a:t>
            </a:r>
            <a:endParaRPr lang="en-US" altLang="ja-JP" sz="1200" dirty="0">
              <a:latin typeface="BIZ UDゴシック" panose="020B0400000000000000" pitchFamily="49" charset="-128"/>
              <a:ea typeface="BIZ UDゴシック" panose="020B0400000000000000" pitchFamily="49" charset="-128"/>
            </a:endParaRPr>
          </a:p>
          <a:p>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■事 業 費</a:t>
            </a:r>
            <a:r>
              <a:rPr lang="ja-JP" altLang="en-US"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：５０１億円</a:t>
            </a:r>
            <a:endParaRPr lang="en-US" altLang="ja-JP" sz="12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■車 線 数：暫定２車線</a:t>
            </a:r>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■料金徴収期間：２００７年５月３０日～２０４７年５月２９日</a:t>
            </a:r>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■路線の位置図：</a:t>
            </a:r>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 name="スライド番号プレースホルダー 3">
            <a:extLst>
              <a:ext uri="{FF2B5EF4-FFF2-40B4-BE49-F238E27FC236}">
                <a16:creationId xmlns:a16="http://schemas.microsoft.com/office/drawing/2014/main" id="{A8C35B6B-F051-EAF3-504D-8852B86BCB45}"/>
              </a:ext>
            </a:extLst>
          </p:cNvPr>
          <p:cNvSpPr>
            <a:spLocks noGrp="1"/>
          </p:cNvSpPr>
          <p:nvPr>
            <p:ph type="sldNum" sz="quarter" idx="12"/>
          </p:nvPr>
        </p:nvSpPr>
        <p:spPr>
          <a:xfrm>
            <a:off x="7731938"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2</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6" name="タイトル 4">
            <a:extLst>
              <a:ext uri="{FF2B5EF4-FFF2-40B4-BE49-F238E27FC236}">
                <a16:creationId xmlns:a16="http://schemas.microsoft.com/office/drawing/2014/main" id="{E68A96CA-BD43-71D1-5E15-C435C8D44674}"/>
              </a:ext>
            </a:extLst>
          </p:cNvPr>
          <p:cNvSpPr txBox="1">
            <a:spLocks/>
          </p:cNvSpPr>
          <p:nvPr/>
        </p:nvSpPr>
        <p:spPr>
          <a:xfrm>
            <a:off x="0" y="0"/>
            <a:ext cx="3616960"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600" b="1" dirty="0">
                <a:latin typeface="BIZ UDゴシック" panose="020B0400000000000000" pitchFamily="49" charset="-128"/>
                <a:ea typeface="BIZ UDゴシック" panose="020B0400000000000000" pitchFamily="49" charset="-128"/>
              </a:rPr>
              <a:t>Ⅱ</a:t>
            </a:r>
            <a:r>
              <a:rPr lang="ja-JP" altLang="en-US" sz="1600" b="1" dirty="0">
                <a:latin typeface="BIZ UDゴシック" panose="020B0400000000000000" pitchFamily="49" charset="-128"/>
                <a:ea typeface="BIZ UDゴシック" panose="020B0400000000000000" pitchFamily="49" charset="-128"/>
              </a:rPr>
              <a:t>　管理路線の概要</a:t>
            </a:r>
          </a:p>
        </p:txBody>
      </p:sp>
      <p:sp>
        <p:nvSpPr>
          <p:cNvPr id="2" name="正方形/長方形 1">
            <a:extLst>
              <a:ext uri="{FF2B5EF4-FFF2-40B4-BE49-F238E27FC236}">
                <a16:creationId xmlns:a16="http://schemas.microsoft.com/office/drawing/2014/main" id="{B680ECBC-823A-46A6-1CB9-7D675969FBAC}"/>
              </a:ext>
            </a:extLst>
          </p:cNvPr>
          <p:cNvSpPr/>
          <p:nvPr/>
        </p:nvSpPr>
        <p:spPr>
          <a:xfrm>
            <a:off x="178047" y="341290"/>
            <a:ext cx="2200204" cy="325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lvl="0">
              <a:defRPr/>
            </a:pPr>
            <a:r>
              <a:rPr lang="ja-JP" altLang="en-US"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●鳥飼仁和寺大橋有料道路</a:t>
            </a:r>
            <a:endParaRPr lang="en-US" altLang="ja-JP"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30" name="図 29" descr="ダイアグラム, 設計図&#10;&#10;AI によって生成されたコンテンツは間違っている可能性があります。">
            <a:extLst>
              <a:ext uri="{FF2B5EF4-FFF2-40B4-BE49-F238E27FC236}">
                <a16:creationId xmlns:a16="http://schemas.microsoft.com/office/drawing/2014/main" id="{7E04C8E7-105C-8E51-2848-B873D0972859}"/>
              </a:ext>
            </a:extLst>
          </p:cNvPr>
          <p:cNvPicPr>
            <a:picLocks noChangeAspect="1"/>
          </p:cNvPicPr>
          <p:nvPr/>
        </p:nvPicPr>
        <p:blipFill>
          <a:blip r:embed="rId2" cstate="screen">
            <a:extLst>
              <a:ext uri="{28A0092B-C50C-407E-A947-70E740481C1C}">
                <a14:useLocalDpi xmlns:a14="http://schemas.microsoft.com/office/drawing/2010/main"/>
              </a:ext>
            </a:extLst>
          </a:blip>
          <a:srcRect l="59564" t="14045" r="22862" b="61640"/>
          <a:stretch>
            <a:fillRect/>
          </a:stretch>
        </p:blipFill>
        <p:spPr>
          <a:xfrm>
            <a:off x="7797828" y="5014598"/>
            <a:ext cx="1708959" cy="1567460"/>
          </a:xfrm>
          <a:prstGeom prst="rect">
            <a:avLst/>
          </a:prstGeom>
        </p:spPr>
      </p:pic>
      <p:pic>
        <p:nvPicPr>
          <p:cNvPr id="31" name="図 30" descr="駅の天井からぶら下がっている&#10;&#10;AI によって生成されたコンテンツは間違っている可能性があります。">
            <a:extLst>
              <a:ext uri="{FF2B5EF4-FFF2-40B4-BE49-F238E27FC236}">
                <a16:creationId xmlns:a16="http://schemas.microsoft.com/office/drawing/2014/main" id="{D885307A-F188-A07D-7334-A0DF37F78E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668" y="5005599"/>
            <a:ext cx="1736624" cy="1293901"/>
          </a:xfrm>
          <a:prstGeom prst="rect">
            <a:avLst/>
          </a:prstGeom>
        </p:spPr>
      </p:pic>
      <p:sp>
        <p:nvSpPr>
          <p:cNvPr id="36" name="四角形: 角を丸くする 35">
            <a:extLst>
              <a:ext uri="{FF2B5EF4-FFF2-40B4-BE49-F238E27FC236}">
                <a16:creationId xmlns:a16="http://schemas.microsoft.com/office/drawing/2014/main" id="{B43995F9-293D-89FD-2CDE-63AD2C7038F9}"/>
              </a:ext>
            </a:extLst>
          </p:cNvPr>
          <p:cNvSpPr/>
          <p:nvPr/>
        </p:nvSpPr>
        <p:spPr>
          <a:xfrm>
            <a:off x="99987" y="1344223"/>
            <a:ext cx="4841791" cy="5500718"/>
          </a:xfrm>
          <a:prstGeom prst="roundRect">
            <a:avLst>
              <a:gd name="adj" fmla="val 0"/>
            </a:avLst>
          </a:prstGeom>
          <a:noFill/>
          <a:ln w="12700">
            <a:noFill/>
          </a:ln>
        </p:spPr>
        <p:style>
          <a:lnRef idx="2">
            <a:schemeClr val="accent6"/>
          </a:lnRef>
          <a:fillRef idx="1">
            <a:schemeClr val="lt1"/>
          </a:fillRef>
          <a:effectRef idx="0">
            <a:schemeClr val="accent6"/>
          </a:effectRef>
          <a:fontRef idx="minor">
            <a:schemeClr val="dk1"/>
          </a:fontRef>
        </p:style>
        <p:txBody>
          <a:bodyPr wrap="square" lIns="144000" tIns="72000" rIns="144000" bIns="72000" rtlCol="0" anchor="ctr">
            <a:spAutoFit/>
          </a:bodyPr>
          <a:lstStyle/>
          <a:p>
            <a:r>
              <a:rPr lang="ja-JP" altLang="en-US" sz="1200" dirty="0">
                <a:latin typeface="BIZ UDゴシック" panose="020B0400000000000000" pitchFamily="49" charset="-128"/>
                <a:ea typeface="BIZ UDゴシック" panose="020B0400000000000000" pitchFamily="49" charset="-128"/>
              </a:rPr>
              <a:t> ■路線延長：０．７ｋｍ</a:t>
            </a:r>
            <a:endParaRPr lang="en-US" altLang="ja-JP" sz="1200" dirty="0">
              <a:latin typeface="BIZ UDゴシック" panose="020B0400000000000000" pitchFamily="49" charset="-128"/>
              <a:ea typeface="BIZ UDゴシック" panose="020B0400000000000000" pitchFamily="49" charset="-128"/>
            </a:endParaRPr>
          </a:p>
          <a:p>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 ■事 業 費：１０２億円</a:t>
            </a:r>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 ■車 線 数：４車線</a:t>
            </a:r>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 ■料金徴収期間：１９８７年２月２８日～２０２７年２月２７日</a:t>
            </a:r>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r>
              <a:rPr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rPr>
              <a:t> ■路線の位置図：</a:t>
            </a:r>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1076325" indent="-1076325"/>
            <a:endParaRPr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37" name="図 36">
            <a:extLst>
              <a:ext uri="{FF2B5EF4-FFF2-40B4-BE49-F238E27FC236}">
                <a16:creationId xmlns:a16="http://schemas.microsoft.com/office/drawing/2014/main" id="{97FDC748-AD9B-2DB7-DD45-FCE969B264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9467" y="5005600"/>
            <a:ext cx="4379595" cy="1580674"/>
          </a:xfrm>
          <a:prstGeom prst="rect">
            <a:avLst/>
          </a:prstGeom>
        </p:spPr>
      </p:pic>
      <p:sp>
        <p:nvSpPr>
          <p:cNvPr id="38" name="正方形/長方形 37">
            <a:extLst>
              <a:ext uri="{FF2B5EF4-FFF2-40B4-BE49-F238E27FC236}">
                <a16:creationId xmlns:a16="http://schemas.microsoft.com/office/drawing/2014/main" id="{C3F8ABD0-6564-ED77-1F25-5CF0AB2131E4}"/>
              </a:ext>
            </a:extLst>
          </p:cNvPr>
          <p:cNvSpPr/>
          <p:nvPr/>
        </p:nvSpPr>
        <p:spPr>
          <a:xfrm>
            <a:off x="5067756" y="314179"/>
            <a:ext cx="2200204" cy="325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lvl="0">
              <a:defRPr/>
            </a:pPr>
            <a:r>
              <a:rPr lang="ja-JP" altLang="en-US"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●箕面有料道路</a:t>
            </a:r>
            <a:endParaRPr lang="en-US" altLang="ja-JP" sz="14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9" name="テキスト ボックス 38">
            <a:extLst>
              <a:ext uri="{FF2B5EF4-FFF2-40B4-BE49-F238E27FC236}">
                <a16:creationId xmlns:a16="http://schemas.microsoft.com/office/drawing/2014/main" id="{174C3E03-3204-F0C0-6BEE-C2B8E34BF85B}"/>
              </a:ext>
            </a:extLst>
          </p:cNvPr>
          <p:cNvSpPr txBox="1"/>
          <p:nvPr/>
        </p:nvSpPr>
        <p:spPr>
          <a:xfrm>
            <a:off x="127614" y="650833"/>
            <a:ext cx="4809020" cy="830997"/>
          </a:xfrm>
          <a:prstGeom prst="rect">
            <a:avLst/>
          </a:prstGeom>
          <a:no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　淀川左右岸を結ぶ鳥飼大橋などの交通混雑の緩和と北大阪・東大阪地域の交通利便性向上に寄与します。現在、災害時に緊急交通路として避難所などに物資を運ぶ役割を果たすため、耐震補強工事を　実施しています。</a:t>
            </a:r>
            <a:endParaRPr lang="en-US" altLang="ja-JP" sz="1200" dirty="0">
              <a:solidFill>
                <a:srgbClr val="000000"/>
              </a:solidFill>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B12F3C8C-D370-FD0B-DD4D-A792AF0C6A79}"/>
              </a:ext>
            </a:extLst>
          </p:cNvPr>
          <p:cNvSpPr txBox="1"/>
          <p:nvPr/>
        </p:nvSpPr>
        <p:spPr>
          <a:xfrm>
            <a:off x="5076768" y="650833"/>
            <a:ext cx="4668566" cy="830997"/>
          </a:xfrm>
          <a:prstGeom prst="rect">
            <a:avLst/>
          </a:prstGeom>
          <a:noFill/>
        </p:spPr>
        <p:txBody>
          <a:bodyPr wrap="square">
            <a:spAutoFit/>
          </a:bodyPr>
          <a:lstStyle/>
          <a:p>
            <a:pPr algn="just"/>
            <a:r>
              <a:rPr lang="ja-JP" altLang="en-US" sz="1200" dirty="0">
                <a:latin typeface="BIZ UDゴシック" panose="020B0400000000000000" pitchFamily="49" charset="-128"/>
                <a:ea typeface="BIZ UDゴシック" panose="020B0400000000000000" pitchFamily="49" charset="-128"/>
              </a:rPr>
              <a:t>　国土軸である新名神高速道路と大阪都心部を結ぶ重要な道路で、災害発生時には広域緊急交通路に指定されています。トンネルには最高レベルの防災設備を設置しており、老朽化が進んでいるため、設備の更新を早期に進めることが不可欠です。</a:t>
            </a:r>
            <a:endParaRPr lang="en-US" altLang="ja-JP" sz="1200" dirty="0">
              <a:latin typeface="BIZ UDゴシック" panose="020B0400000000000000" pitchFamily="49" charset="-128"/>
              <a:ea typeface="BIZ UDゴシック" panose="020B0400000000000000" pitchFamily="49" charset="-128"/>
            </a:endParaRPr>
          </a:p>
        </p:txBody>
      </p:sp>
      <p:pic>
        <p:nvPicPr>
          <p:cNvPr id="41" name="図 40">
            <a:extLst>
              <a:ext uri="{FF2B5EF4-FFF2-40B4-BE49-F238E27FC236}">
                <a16:creationId xmlns:a16="http://schemas.microsoft.com/office/drawing/2014/main" id="{5538207F-A686-F9E8-9E52-CEA5646643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839" y="2508432"/>
            <a:ext cx="3440587" cy="2455092"/>
          </a:xfrm>
          <a:prstGeom prst="rect">
            <a:avLst/>
          </a:prstGeom>
        </p:spPr>
      </p:pic>
      <p:pic>
        <p:nvPicPr>
          <p:cNvPr id="7" name="図 6">
            <a:extLst>
              <a:ext uri="{FF2B5EF4-FFF2-40B4-BE49-F238E27FC236}">
                <a16:creationId xmlns:a16="http://schemas.microsoft.com/office/drawing/2014/main" id="{D1B50F7F-ADA9-DA6C-8DA8-2829D5CF874C}"/>
              </a:ext>
            </a:extLst>
          </p:cNvPr>
          <p:cNvPicPr>
            <a:picLocks noChangeAspect="1"/>
          </p:cNvPicPr>
          <p:nvPr/>
        </p:nvPicPr>
        <p:blipFill>
          <a:blip r:embed="rId6" cstate="screen">
            <a:extLst>
              <a:ext uri="{28A0092B-C50C-407E-A947-70E740481C1C}">
                <a14:useLocalDpi xmlns:a14="http://schemas.microsoft.com/office/drawing/2010/main"/>
              </a:ext>
            </a:extLst>
          </a:blip>
          <a:srcRect b="12144"/>
          <a:stretch>
            <a:fillRect/>
          </a:stretch>
        </p:blipFill>
        <p:spPr>
          <a:xfrm>
            <a:off x="5770639" y="2506486"/>
            <a:ext cx="3280660" cy="2156954"/>
          </a:xfrm>
          <a:prstGeom prst="rect">
            <a:avLst/>
          </a:prstGeom>
        </p:spPr>
      </p:pic>
      <p:sp>
        <p:nvSpPr>
          <p:cNvPr id="20" name="タイトル 4">
            <a:extLst>
              <a:ext uri="{FF2B5EF4-FFF2-40B4-BE49-F238E27FC236}">
                <a16:creationId xmlns:a16="http://schemas.microsoft.com/office/drawing/2014/main" id="{E3B893DC-3869-7926-6687-3BE627C62D05}"/>
              </a:ext>
            </a:extLst>
          </p:cNvPr>
          <p:cNvSpPr txBox="1">
            <a:spLocks/>
          </p:cNvSpPr>
          <p:nvPr/>
        </p:nvSpPr>
        <p:spPr>
          <a:xfrm>
            <a:off x="329467" y="6590084"/>
            <a:ext cx="4379595" cy="207595"/>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鳥飼仁和寺大橋有料道路の全景</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2" name="タイトル 4">
            <a:extLst>
              <a:ext uri="{FF2B5EF4-FFF2-40B4-BE49-F238E27FC236}">
                <a16:creationId xmlns:a16="http://schemas.microsoft.com/office/drawing/2014/main" id="{2A5BEA18-BECB-FA06-34FE-073E1799D7CD}"/>
              </a:ext>
            </a:extLst>
          </p:cNvPr>
          <p:cNvSpPr txBox="1">
            <a:spLocks/>
          </p:cNvSpPr>
          <p:nvPr/>
        </p:nvSpPr>
        <p:spPr>
          <a:xfrm>
            <a:off x="4691379" y="6309115"/>
            <a:ext cx="2369201" cy="207595"/>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トンネル坑内</a:t>
            </a:r>
            <a:r>
              <a:rPr lang="en-US" altLang="ja-JP" sz="1200" dirty="0">
                <a:solidFill>
                  <a:schemeClr val="dk1"/>
                </a:solidFill>
                <a:latin typeface="BIZ UDゴシック" panose="020B0400000000000000" pitchFamily="49" charset="-128"/>
                <a:ea typeface="BIZ UDゴシック" panose="020B0400000000000000" pitchFamily="49" charset="-128"/>
              </a:rPr>
              <a:t>(</a:t>
            </a:r>
            <a:r>
              <a:rPr lang="ja-JP" altLang="en-US" sz="1200" dirty="0">
                <a:solidFill>
                  <a:schemeClr val="dk1"/>
                </a:solidFill>
                <a:latin typeface="BIZ UDゴシック" panose="020B0400000000000000" pitchFamily="49" charset="-128"/>
                <a:ea typeface="BIZ UDゴシック" panose="020B0400000000000000" pitchFamily="49" charset="-128"/>
              </a:rPr>
              <a:t>対面通行</a:t>
            </a:r>
            <a:r>
              <a:rPr lang="en-US" altLang="ja-JP" sz="1200" dirty="0">
                <a:solidFill>
                  <a:schemeClr val="dk1"/>
                </a:solidFill>
                <a:latin typeface="BIZ UDゴシック" panose="020B0400000000000000" pitchFamily="49" charset="-128"/>
                <a:ea typeface="BIZ UDゴシック" panose="020B0400000000000000" pitchFamily="49" charset="-128"/>
              </a:rPr>
              <a:t>)</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23" name="タイトル 4">
            <a:extLst>
              <a:ext uri="{FF2B5EF4-FFF2-40B4-BE49-F238E27FC236}">
                <a16:creationId xmlns:a16="http://schemas.microsoft.com/office/drawing/2014/main" id="{E7A52676-9A55-5D95-B8F1-AE0BA158BB2D}"/>
              </a:ext>
            </a:extLst>
          </p:cNvPr>
          <p:cNvSpPr txBox="1">
            <a:spLocks/>
          </p:cNvSpPr>
          <p:nvPr/>
        </p:nvSpPr>
        <p:spPr>
          <a:xfrm>
            <a:off x="7273650" y="6578247"/>
            <a:ext cx="1708959" cy="207595"/>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200" dirty="0">
                <a:solidFill>
                  <a:schemeClr val="dk1"/>
                </a:solidFill>
                <a:latin typeface="BIZ UDゴシック" panose="020B0400000000000000" pitchFamily="49" charset="-128"/>
                <a:ea typeface="BIZ UDゴシック" panose="020B0400000000000000" pitchFamily="49" charset="-128"/>
              </a:rPr>
              <a:t>トンネル設備概要</a:t>
            </a:r>
            <a:endParaRPr lang="ja-JP" altLang="ja-JP" sz="1200" dirty="0">
              <a:solidFill>
                <a:schemeClr val="dk1"/>
              </a:solidFill>
              <a:latin typeface="BIZ UDゴシック" panose="020B0400000000000000" pitchFamily="49" charset="-128"/>
              <a:ea typeface="BIZ UDゴシック" panose="020B0400000000000000" pitchFamily="49" charset="-128"/>
            </a:endParaRPr>
          </a:p>
        </p:txBody>
      </p:sp>
      <p:sp>
        <p:nvSpPr>
          <p:cNvPr id="9" name="コンテンツ プレースホルダー 5">
            <a:extLst>
              <a:ext uri="{FF2B5EF4-FFF2-40B4-BE49-F238E27FC236}">
                <a16:creationId xmlns:a16="http://schemas.microsoft.com/office/drawing/2014/main" id="{49313F94-EB8C-817C-2F6F-75E8A0A063BE}"/>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10" name="図 9">
            <a:extLst>
              <a:ext uri="{FF2B5EF4-FFF2-40B4-BE49-F238E27FC236}">
                <a16:creationId xmlns:a16="http://schemas.microsoft.com/office/drawing/2014/main" id="{CF1E6D37-FC0C-5C50-B28F-080197D0DB60}"/>
              </a:ext>
            </a:extLst>
          </p:cNvPr>
          <p:cNvPicPr>
            <a:picLocks noChangeAspect="1"/>
          </p:cNvPicPr>
          <p:nvPr/>
        </p:nvPicPr>
        <p:blipFill rotWithShape="1">
          <a:blip r:embed="rId7"/>
          <a:srcRect l="44911" r="46459" b="5294"/>
          <a:stretch>
            <a:fillRect/>
          </a:stretch>
        </p:blipFill>
        <p:spPr>
          <a:xfrm>
            <a:off x="8586478" y="10682"/>
            <a:ext cx="244257" cy="225784"/>
          </a:xfrm>
          <a:prstGeom prst="rect">
            <a:avLst/>
          </a:prstGeom>
        </p:spPr>
      </p:pic>
      <p:sp>
        <p:nvSpPr>
          <p:cNvPr id="11" name="テキスト ボックス 10">
            <a:extLst>
              <a:ext uri="{FF2B5EF4-FFF2-40B4-BE49-F238E27FC236}">
                <a16:creationId xmlns:a16="http://schemas.microsoft.com/office/drawing/2014/main" id="{40285668-620E-7FBC-E8A1-6FE285EF5C05}"/>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pic>
        <p:nvPicPr>
          <p:cNvPr id="62" name="図 61">
            <a:extLst>
              <a:ext uri="{FF2B5EF4-FFF2-40B4-BE49-F238E27FC236}">
                <a16:creationId xmlns:a16="http://schemas.microsoft.com/office/drawing/2014/main" id="{B4D02EE9-7DD0-497C-474F-8D15F6D19E6E}"/>
              </a:ext>
            </a:extLst>
          </p:cNvPr>
          <p:cNvPicPr>
            <a:picLocks noChangeAspect="1"/>
          </p:cNvPicPr>
          <p:nvPr/>
        </p:nvPicPr>
        <p:blipFill>
          <a:blip r:embed="rId8"/>
          <a:stretch>
            <a:fillRect/>
          </a:stretch>
        </p:blipFill>
        <p:spPr>
          <a:xfrm>
            <a:off x="6744481" y="4716571"/>
            <a:ext cx="2934248" cy="1857865"/>
          </a:xfrm>
          <a:prstGeom prst="rect">
            <a:avLst/>
          </a:prstGeom>
        </p:spPr>
      </p:pic>
    </p:spTree>
    <p:extLst>
      <p:ext uri="{BB962C8B-B14F-4D97-AF65-F5344CB8AC3E}">
        <p14:creationId xmlns:p14="http://schemas.microsoft.com/office/powerpoint/2010/main" val="1937611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E05F0-B881-E3CD-6372-2C6E296FC3D9}"/>
            </a:ext>
          </a:extLst>
        </p:cNvPr>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D7700E4C-5B49-A8B1-8778-BC0EB8796F2B}"/>
              </a:ext>
            </a:extLst>
          </p:cNvPr>
          <p:cNvSpPr/>
          <p:nvPr/>
        </p:nvSpPr>
        <p:spPr>
          <a:xfrm rot="16200000">
            <a:off x="3329231" y="475831"/>
            <a:ext cx="3206696" cy="9405943"/>
          </a:xfrm>
          <a:prstGeom prst="roundRect">
            <a:avLst>
              <a:gd name="adj" fmla="val 2633"/>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4CBBD016-A0CF-8567-6D9E-1C8674E4FDF4}"/>
              </a:ext>
            </a:extLst>
          </p:cNvPr>
          <p:cNvSpPr/>
          <p:nvPr/>
        </p:nvSpPr>
        <p:spPr>
          <a:xfrm rot="16200000">
            <a:off x="3337322" y="-2772712"/>
            <a:ext cx="3206696" cy="9389767"/>
          </a:xfrm>
          <a:prstGeom prst="roundRect">
            <a:avLst>
              <a:gd name="adj" fmla="val 2633"/>
            </a:avLst>
          </a:prstGeom>
          <a:noFill/>
          <a:ln w="38100">
            <a:solidFill>
              <a:srgbClr val="B6D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3">
            <a:extLst>
              <a:ext uri="{FF2B5EF4-FFF2-40B4-BE49-F238E27FC236}">
                <a16:creationId xmlns:a16="http://schemas.microsoft.com/office/drawing/2014/main" id="{7ECF525C-466F-6FB2-3C90-BAA2A36DFCC6}"/>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3</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18" name="テキスト ボックス 3">
            <a:extLst>
              <a:ext uri="{FF2B5EF4-FFF2-40B4-BE49-F238E27FC236}">
                <a16:creationId xmlns:a16="http://schemas.microsoft.com/office/drawing/2014/main" id="{8C6E4694-6C8A-DD36-99B5-6FFB7294D8A7}"/>
              </a:ext>
            </a:extLst>
          </p:cNvPr>
          <p:cNvSpPr txBox="1"/>
          <p:nvPr/>
        </p:nvSpPr>
        <p:spPr>
          <a:xfrm>
            <a:off x="692347" y="581735"/>
            <a:ext cx="959962" cy="26251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100" dirty="0">
                <a:solidFill>
                  <a:sysClr val="windowText" lastClr="000000"/>
                </a:solidFill>
                <a:latin typeface="BIZ UDゴシック" panose="020B0400000000000000" pitchFamily="49" charset="-128"/>
                <a:ea typeface="BIZ UDゴシック" panose="020B0400000000000000" pitchFamily="49" charset="-128"/>
              </a:rPr>
              <a:t>(</a:t>
            </a:r>
            <a:r>
              <a:rPr kumimoji="1" lang="ja-JP" altLang="en-US" sz="1100" dirty="0">
                <a:solidFill>
                  <a:sysClr val="windowText" lastClr="000000"/>
                </a:solidFill>
                <a:latin typeface="BIZ UDゴシック" panose="020B0400000000000000" pitchFamily="49" charset="-128"/>
                <a:ea typeface="BIZ UDゴシック" panose="020B0400000000000000" pitchFamily="49" charset="-128"/>
              </a:rPr>
              <a:t>万台</a:t>
            </a:r>
            <a:r>
              <a:rPr kumimoji="1" lang="en-US" altLang="ja-JP" sz="1100" dirty="0">
                <a:solidFill>
                  <a:sysClr val="windowText" lastClr="000000"/>
                </a:solidFill>
                <a:latin typeface="BIZ UDゴシック" panose="020B0400000000000000" pitchFamily="49" charset="-128"/>
                <a:ea typeface="BIZ UDゴシック" panose="020B0400000000000000" pitchFamily="49" charset="-128"/>
              </a:rPr>
              <a:t>/</a:t>
            </a:r>
            <a:r>
              <a:rPr kumimoji="1" lang="ja-JP" altLang="en-US" sz="1100" dirty="0">
                <a:solidFill>
                  <a:sysClr val="windowText" lastClr="000000"/>
                </a:solidFill>
                <a:latin typeface="BIZ UDゴシック" panose="020B0400000000000000" pitchFamily="49" charset="-128"/>
                <a:ea typeface="BIZ UDゴシック" panose="020B0400000000000000" pitchFamily="49" charset="-128"/>
              </a:rPr>
              <a:t>年</a:t>
            </a:r>
            <a:r>
              <a:rPr kumimoji="1" lang="en-US" altLang="ja-JP" sz="1100" dirty="0">
                <a:solidFill>
                  <a:sysClr val="windowText" lastClr="000000"/>
                </a:solidFill>
                <a:latin typeface="BIZ UDゴシック" panose="020B0400000000000000" pitchFamily="49" charset="-128"/>
                <a:ea typeface="BIZ UDゴシック" panose="020B0400000000000000" pitchFamily="49" charset="-128"/>
              </a:rPr>
              <a:t>)</a:t>
            </a:r>
            <a:endParaRPr kumimoji="1" lang="ja-JP" altLang="en-US" sz="1100" dirty="0">
              <a:solidFill>
                <a:sysClr val="windowText" lastClr="000000"/>
              </a:solidFill>
              <a:latin typeface="BIZ UDゴシック" panose="020B0400000000000000" pitchFamily="49" charset="-128"/>
              <a:ea typeface="BIZ UDゴシック" panose="020B0400000000000000" pitchFamily="49" charset="-128"/>
            </a:endParaRPr>
          </a:p>
        </p:txBody>
      </p:sp>
      <p:sp>
        <p:nvSpPr>
          <p:cNvPr id="6" name="タイトル 4">
            <a:extLst>
              <a:ext uri="{FF2B5EF4-FFF2-40B4-BE49-F238E27FC236}">
                <a16:creationId xmlns:a16="http://schemas.microsoft.com/office/drawing/2014/main" id="{BC6625C1-A5D5-59FF-41CF-25D0FD24EB4F}"/>
              </a:ext>
            </a:extLst>
          </p:cNvPr>
          <p:cNvSpPr txBox="1">
            <a:spLocks/>
          </p:cNvSpPr>
          <p:nvPr/>
        </p:nvSpPr>
        <p:spPr>
          <a:xfrm>
            <a:off x="0" y="0"/>
            <a:ext cx="1607820"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00" b="1" dirty="0">
                <a:latin typeface="BIZ UDゴシック" panose="020B0400000000000000" pitchFamily="49" charset="-128"/>
                <a:ea typeface="BIZ UDゴシック" panose="020B0400000000000000" pitchFamily="49" charset="-128"/>
              </a:rPr>
              <a:t> 交通量の推移</a:t>
            </a:r>
          </a:p>
        </p:txBody>
      </p:sp>
      <p:sp>
        <p:nvSpPr>
          <p:cNvPr id="11" name="コンテンツ プレースホルダー 5">
            <a:extLst>
              <a:ext uri="{FF2B5EF4-FFF2-40B4-BE49-F238E27FC236}">
                <a16:creationId xmlns:a16="http://schemas.microsoft.com/office/drawing/2014/main" id="{56FBB2DD-E9D5-4CD1-37DA-DB13A1A8166C}"/>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12" name="図 11">
            <a:extLst>
              <a:ext uri="{FF2B5EF4-FFF2-40B4-BE49-F238E27FC236}">
                <a16:creationId xmlns:a16="http://schemas.microsoft.com/office/drawing/2014/main" id="{8C25D851-A554-2444-7B8E-2B981C85389D}"/>
              </a:ext>
            </a:extLst>
          </p:cNvPr>
          <p:cNvPicPr>
            <a:picLocks noChangeAspect="1"/>
          </p:cNvPicPr>
          <p:nvPr/>
        </p:nvPicPr>
        <p:blipFill rotWithShape="1">
          <a:blip r:embed="rId3"/>
          <a:srcRect l="44911" r="46459" b="5294"/>
          <a:stretch>
            <a:fillRect/>
          </a:stretch>
        </p:blipFill>
        <p:spPr>
          <a:xfrm>
            <a:off x="8586478" y="10682"/>
            <a:ext cx="244257" cy="225784"/>
          </a:xfrm>
          <a:prstGeom prst="rect">
            <a:avLst/>
          </a:prstGeom>
        </p:spPr>
      </p:pic>
      <p:sp>
        <p:nvSpPr>
          <p:cNvPr id="13" name="テキスト ボックス 12">
            <a:extLst>
              <a:ext uri="{FF2B5EF4-FFF2-40B4-BE49-F238E27FC236}">
                <a16:creationId xmlns:a16="http://schemas.microsoft.com/office/drawing/2014/main" id="{1C382B31-0334-8E98-FB39-7AE31C518542}"/>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sp>
        <p:nvSpPr>
          <p:cNvPr id="8" name="テキスト ボックス 3">
            <a:extLst>
              <a:ext uri="{FF2B5EF4-FFF2-40B4-BE49-F238E27FC236}">
                <a16:creationId xmlns:a16="http://schemas.microsoft.com/office/drawing/2014/main" id="{0901628E-679E-E33E-B732-0358DECC276E}"/>
              </a:ext>
            </a:extLst>
          </p:cNvPr>
          <p:cNvSpPr txBox="1"/>
          <p:nvPr/>
        </p:nvSpPr>
        <p:spPr>
          <a:xfrm>
            <a:off x="9095353" y="3166481"/>
            <a:ext cx="615436" cy="26251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100" dirty="0">
                <a:solidFill>
                  <a:sysClr val="windowText" lastClr="000000"/>
                </a:solidFill>
                <a:latin typeface="BIZ UDゴシック" panose="020B0400000000000000" pitchFamily="49" charset="-128"/>
                <a:ea typeface="BIZ UDゴシック" panose="020B0400000000000000" pitchFamily="49" charset="-128"/>
              </a:rPr>
              <a:t>(</a:t>
            </a:r>
            <a:r>
              <a:rPr kumimoji="1" lang="ja-JP" altLang="en-US" sz="1100" dirty="0">
                <a:solidFill>
                  <a:sysClr val="windowText" lastClr="000000"/>
                </a:solidFill>
                <a:latin typeface="BIZ UDゴシック" panose="020B0400000000000000" pitchFamily="49" charset="-128"/>
                <a:ea typeface="BIZ UDゴシック" panose="020B0400000000000000" pitchFamily="49" charset="-128"/>
              </a:rPr>
              <a:t>年</a:t>
            </a:r>
            <a:r>
              <a:rPr kumimoji="1" lang="ja-JP" altLang="en-US" dirty="0">
                <a:solidFill>
                  <a:sysClr val="windowText" lastClr="000000"/>
                </a:solidFill>
                <a:latin typeface="BIZ UDゴシック" panose="020B0400000000000000" pitchFamily="49" charset="-128"/>
                <a:ea typeface="BIZ UDゴシック" panose="020B0400000000000000" pitchFamily="49" charset="-128"/>
              </a:rPr>
              <a:t>度</a:t>
            </a:r>
            <a:r>
              <a:rPr kumimoji="1" lang="en-US" altLang="ja-JP" sz="1100" dirty="0">
                <a:solidFill>
                  <a:sysClr val="windowText" lastClr="000000"/>
                </a:solidFill>
                <a:latin typeface="BIZ UDゴシック" panose="020B0400000000000000" pitchFamily="49" charset="-128"/>
                <a:ea typeface="BIZ UDゴシック" panose="020B0400000000000000" pitchFamily="49" charset="-128"/>
              </a:rPr>
              <a:t>)</a:t>
            </a:r>
            <a:endParaRPr kumimoji="1" lang="ja-JP" altLang="en-US" sz="1100" dirty="0">
              <a:solidFill>
                <a:sysClr val="windowText" lastClr="000000"/>
              </a:solidFill>
              <a:latin typeface="BIZ UDゴシック" panose="020B0400000000000000" pitchFamily="49" charset="-128"/>
              <a:ea typeface="BIZ UDゴシック" panose="020B0400000000000000" pitchFamily="49" charset="-128"/>
            </a:endParaRPr>
          </a:p>
        </p:txBody>
      </p:sp>
      <p:sp>
        <p:nvSpPr>
          <p:cNvPr id="9" name="テキスト ボックス 3">
            <a:extLst>
              <a:ext uri="{FF2B5EF4-FFF2-40B4-BE49-F238E27FC236}">
                <a16:creationId xmlns:a16="http://schemas.microsoft.com/office/drawing/2014/main" id="{7C650105-973D-B01F-4720-D42282C40A0B}"/>
              </a:ext>
            </a:extLst>
          </p:cNvPr>
          <p:cNvSpPr txBox="1"/>
          <p:nvPr/>
        </p:nvSpPr>
        <p:spPr>
          <a:xfrm>
            <a:off x="9060649" y="6488160"/>
            <a:ext cx="615436" cy="26251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100" dirty="0">
                <a:solidFill>
                  <a:sysClr val="windowText" lastClr="000000"/>
                </a:solidFill>
                <a:latin typeface="BIZ UDゴシック" panose="020B0400000000000000" pitchFamily="49" charset="-128"/>
                <a:ea typeface="BIZ UDゴシック" panose="020B0400000000000000" pitchFamily="49" charset="-128"/>
              </a:rPr>
              <a:t>(</a:t>
            </a:r>
            <a:r>
              <a:rPr kumimoji="1" lang="ja-JP" altLang="en-US" sz="1100" dirty="0">
                <a:solidFill>
                  <a:sysClr val="windowText" lastClr="000000"/>
                </a:solidFill>
                <a:latin typeface="BIZ UDゴシック" panose="020B0400000000000000" pitchFamily="49" charset="-128"/>
                <a:ea typeface="BIZ UDゴシック" panose="020B0400000000000000" pitchFamily="49" charset="-128"/>
              </a:rPr>
              <a:t>年</a:t>
            </a:r>
            <a:r>
              <a:rPr kumimoji="1" lang="ja-JP" altLang="en-US" dirty="0">
                <a:solidFill>
                  <a:sysClr val="windowText" lastClr="000000"/>
                </a:solidFill>
                <a:latin typeface="BIZ UDゴシック" panose="020B0400000000000000" pitchFamily="49" charset="-128"/>
                <a:ea typeface="BIZ UDゴシック" panose="020B0400000000000000" pitchFamily="49" charset="-128"/>
              </a:rPr>
              <a:t>度</a:t>
            </a:r>
            <a:r>
              <a:rPr kumimoji="1" lang="en-US" altLang="ja-JP" sz="1100" dirty="0">
                <a:solidFill>
                  <a:sysClr val="windowText" lastClr="000000"/>
                </a:solidFill>
                <a:latin typeface="BIZ UDゴシック" panose="020B0400000000000000" pitchFamily="49" charset="-128"/>
                <a:ea typeface="BIZ UDゴシック" panose="020B0400000000000000" pitchFamily="49" charset="-128"/>
              </a:rPr>
              <a:t>)</a:t>
            </a:r>
            <a:endParaRPr kumimoji="1" lang="ja-JP" altLang="en-US" sz="1100" dirty="0">
              <a:solidFill>
                <a:sysClr val="windowText" lastClr="000000"/>
              </a:solidFill>
              <a:latin typeface="BIZ UDゴシック" panose="020B0400000000000000" pitchFamily="49" charset="-128"/>
              <a:ea typeface="BIZ UDゴシック" panose="020B0400000000000000" pitchFamily="49" charset="-128"/>
            </a:endParaRPr>
          </a:p>
        </p:txBody>
      </p:sp>
      <p:pic>
        <p:nvPicPr>
          <p:cNvPr id="10" name="図 9">
            <a:extLst>
              <a:ext uri="{FF2B5EF4-FFF2-40B4-BE49-F238E27FC236}">
                <a16:creationId xmlns:a16="http://schemas.microsoft.com/office/drawing/2014/main" id="{27FBAB57-F6E1-48CD-A8F1-32DC6CE6FFA0}"/>
              </a:ext>
            </a:extLst>
          </p:cNvPr>
          <p:cNvPicPr>
            <a:picLocks noChangeAspect="1"/>
          </p:cNvPicPr>
          <p:nvPr/>
        </p:nvPicPr>
        <p:blipFill>
          <a:blip r:embed="rId4"/>
          <a:stretch>
            <a:fillRect/>
          </a:stretch>
        </p:blipFill>
        <p:spPr>
          <a:xfrm>
            <a:off x="185932" y="306334"/>
            <a:ext cx="9449619" cy="3584759"/>
          </a:xfrm>
          <a:prstGeom prst="rect">
            <a:avLst/>
          </a:prstGeom>
        </p:spPr>
      </p:pic>
      <p:sp>
        <p:nvSpPr>
          <p:cNvPr id="4" name="テキスト ボックス 3">
            <a:extLst>
              <a:ext uri="{FF2B5EF4-FFF2-40B4-BE49-F238E27FC236}">
                <a16:creationId xmlns:a16="http://schemas.microsoft.com/office/drawing/2014/main" id="{855900A1-D67C-1190-D6CC-AD9362E7225E}"/>
              </a:ext>
            </a:extLst>
          </p:cNvPr>
          <p:cNvSpPr txBox="1"/>
          <p:nvPr/>
        </p:nvSpPr>
        <p:spPr>
          <a:xfrm>
            <a:off x="1441847" y="2300673"/>
            <a:ext cx="7567431" cy="523220"/>
          </a:xfrm>
          <a:prstGeom prst="rect">
            <a:avLst/>
          </a:prstGeom>
          <a:solidFill>
            <a:schemeClr val="accent5">
              <a:lumMod val="75000"/>
            </a:schemeClr>
          </a:solidFill>
        </p:spPr>
        <p:txBody>
          <a:bodyPr wrap="square" rtlCol="0" anchor="ctr" anchorCtr="0">
            <a:spAutoFit/>
          </a:bodyPr>
          <a:lstStyle/>
          <a:p>
            <a:pPr defTabSz="742950">
              <a:defRPr/>
            </a:pPr>
            <a:r>
              <a:rPr lang="ja-JP" altLang="en-US" sz="1400" b="1" dirty="0">
                <a:solidFill>
                  <a:schemeClr val="bg1"/>
                </a:solidFill>
                <a:latin typeface="BIZ UDゴシック" panose="020B0400000000000000" pitchFamily="49" charset="-128"/>
                <a:ea typeface="BIZ UDゴシック" panose="020B0400000000000000" pitchFamily="49" charset="-128"/>
              </a:rPr>
              <a:t>　供用開始以降、交通量は増加し、最も多かった時期には年間の利用台数が約</a:t>
            </a:r>
            <a:r>
              <a:rPr lang="en-US" altLang="ja-JP" sz="1400" b="1" dirty="0">
                <a:solidFill>
                  <a:schemeClr val="bg1"/>
                </a:solidFill>
                <a:latin typeface="BIZ UDゴシック" panose="020B0400000000000000" pitchFamily="49" charset="-128"/>
                <a:ea typeface="BIZ UDゴシック" panose="020B0400000000000000" pitchFamily="49" charset="-128"/>
              </a:rPr>
              <a:t>570</a:t>
            </a:r>
            <a:r>
              <a:rPr lang="ja-JP" altLang="en-US" sz="1400" b="1" dirty="0">
                <a:solidFill>
                  <a:schemeClr val="bg1"/>
                </a:solidFill>
                <a:latin typeface="BIZ UDゴシック" panose="020B0400000000000000" pitchFamily="49" charset="-128"/>
                <a:ea typeface="BIZ UDゴシック" panose="020B0400000000000000" pitchFamily="49" charset="-128"/>
              </a:rPr>
              <a:t>万台に達しました。近年では年間約</a:t>
            </a:r>
            <a:r>
              <a:rPr lang="en-US" altLang="ja-JP" sz="1400" b="1" dirty="0">
                <a:solidFill>
                  <a:schemeClr val="bg1"/>
                </a:solidFill>
                <a:latin typeface="BIZ UDゴシック" panose="020B0400000000000000" pitchFamily="49" charset="-128"/>
                <a:ea typeface="BIZ UDゴシック" panose="020B0400000000000000" pitchFamily="49" charset="-128"/>
              </a:rPr>
              <a:t>370</a:t>
            </a:r>
            <a:r>
              <a:rPr lang="ja-JP" altLang="en-US" sz="1400" b="1" dirty="0">
                <a:solidFill>
                  <a:schemeClr val="bg1"/>
                </a:solidFill>
                <a:latin typeface="BIZ UDゴシック" panose="020B0400000000000000" pitchFamily="49" charset="-128"/>
                <a:ea typeface="BIZ UDゴシック" panose="020B0400000000000000" pitchFamily="49" charset="-128"/>
              </a:rPr>
              <a:t>万台前後で推移しています。</a:t>
            </a:r>
            <a:endParaRPr kumimoji="1" lang="ja-JP" altLang="en-US" sz="1400" b="1" dirty="0">
              <a:solidFill>
                <a:schemeClr val="bg1"/>
              </a:solidFill>
              <a:latin typeface="BIZ UDゴシック" panose="020B0400000000000000" pitchFamily="49" charset="-128"/>
              <a:ea typeface="BIZ UDゴシック" panose="020B0400000000000000" pitchFamily="49" charset="-128"/>
            </a:endParaRPr>
          </a:p>
        </p:txBody>
      </p:sp>
      <p:pic>
        <p:nvPicPr>
          <p:cNvPr id="17" name="図 16">
            <a:extLst>
              <a:ext uri="{FF2B5EF4-FFF2-40B4-BE49-F238E27FC236}">
                <a16:creationId xmlns:a16="http://schemas.microsoft.com/office/drawing/2014/main" id="{6AB1AECB-FEDC-47AB-B70A-5D90BCA0427C}"/>
              </a:ext>
            </a:extLst>
          </p:cNvPr>
          <p:cNvPicPr>
            <a:picLocks noChangeAspect="1"/>
          </p:cNvPicPr>
          <p:nvPr/>
        </p:nvPicPr>
        <p:blipFill>
          <a:blip r:embed="rId5"/>
          <a:stretch>
            <a:fillRect/>
          </a:stretch>
        </p:blipFill>
        <p:spPr>
          <a:xfrm>
            <a:off x="86431" y="3234119"/>
            <a:ext cx="9669094" cy="3584759"/>
          </a:xfrm>
          <a:prstGeom prst="rect">
            <a:avLst/>
          </a:prstGeom>
        </p:spPr>
      </p:pic>
      <p:sp>
        <p:nvSpPr>
          <p:cNvPr id="2" name="テキスト ボックス 1">
            <a:extLst>
              <a:ext uri="{FF2B5EF4-FFF2-40B4-BE49-F238E27FC236}">
                <a16:creationId xmlns:a16="http://schemas.microsoft.com/office/drawing/2014/main" id="{A4A93DA3-5B07-6CEE-CDB6-4F51020370D9}"/>
              </a:ext>
            </a:extLst>
          </p:cNvPr>
          <p:cNvSpPr txBox="1"/>
          <p:nvPr/>
        </p:nvSpPr>
        <p:spPr>
          <a:xfrm>
            <a:off x="1441847" y="5781270"/>
            <a:ext cx="7567430" cy="307777"/>
          </a:xfrm>
          <a:prstGeom prst="rect">
            <a:avLst/>
          </a:prstGeom>
          <a:solidFill>
            <a:schemeClr val="accent5">
              <a:lumMod val="75000"/>
            </a:schemeClr>
          </a:solidFill>
        </p:spPr>
        <p:txBody>
          <a:bodyPr wrap="square" rtlCol="0" anchor="ctr" anchorCtr="1">
            <a:spAutoFit/>
          </a:bodyPr>
          <a:lstStyle/>
          <a:p>
            <a:pPr algn="ctr" defTabSz="742950">
              <a:defRPr/>
            </a:pPr>
            <a:r>
              <a:rPr lang="ja-JP" altLang="en-US" sz="1400" b="1" dirty="0">
                <a:solidFill>
                  <a:schemeClr val="bg1"/>
                </a:solidFill>
                <a:latin typeface="BIZ UDゴシック" panose="020B0400000000000000" pitchFamily="49" charset="-128"/>
                <a:ea typeface="BIZ UDゴシック" panose="020B0400000000000000" pitchFamily="49" charset="-128"/>
              </a:rPr>
              <a:t>周辺における物流施設や住宅の開発が進んでいることから、交通量は増加傾向です。</a:t>
            </a:r>
            <a:endParaRPr kumimoji="1" lang="ja-JP" altLang="en-US" sz="14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07407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8635B-80A5-3288-6CC5-41E3B587C75C}"/>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26D5C2CF-77DF-DF1F-31D7-2561074B3DA5}"/>
              </a:ext>
            </a:extLst>
          </p:cNvPr>
          <p:cNvSpPr>
            <a:spLocks noGrp="1"/>
          </p:cNvSpPr>
          <p:nvPr>
            <p:ph type="title"/>
          </p:nvPr>
        </p:nvSpPr>
        <p:spPr>
          <a:xfrm>
            <a:off x="0" y="0"/>
            <a:ext cx="7079112" cy="325437"/>
          </a:xfrm>
        </p:spPr>
        <p:txBody>
          <a:bodyPr>
            <a:noAutofit/>
          </a:bodyPr>
          <a:lstStyle/>
          <a:p>
            <a:r>
              <a:rPr lang="en-US" altLang="ja-JP" sz="1600" b="1" dirty="0">
                <a:latin typeface="BIZ UDゴシック" panose="020B0400000000000000" pitchFamily="49" charset="-128"/>
                <a:ea typeface="BIZ UDゴシック" panose="020B0400000000000000" pitchFamily="49" charset="-128"/>
              </a:rPr>
              <a:t>Ⅲ</a:t>
            </a:r>
            <a:r>
              <a:rPr lang="ja-JP" altLang="en-US" sz="1600" b="1" dirty="0">
                <a:latin typeface="BIZ UDゴシック" panose="020B0400000000000000" pitchFamily="49" charset="-128"/>
                <a:ea typeface="BIZ UDゴシック" panose="020B0400000000000000" pitchFamily="49" charset="-128"/>
              </a:rPr>
              <a:t>　「中期経営計画</a:t>
            </a:r>
            <a:r>
              <a:rPr lang="en-US" altLang="ja-JP" sz="1600" b="1" dirty="0">
                <a:latin typeface="BIZ UDゴシック" panose="020B0400000000000000" pitchFamily="49" charset="-128"/>
                <a:ea typeface="BIZ UDゴシック" panose="020B0400000000000000" pitchFamily="49" charset="-128"/>
              </a:rPr>
              <a:t>2022-2025</a:t>
            </a:r>
            <a:r>
              <a:rPr lang="ja-JP" altLang="en-US" sz="1600" b="1" dirty="0">
                <a:latin typeface="BIZ UDゴシック" panose="020B0400000000000000" pitchFamily="49" charset="-128"/>
                <a:ea typeface="BIZ UDゴシック" panose="020B0400000000000000" pitchFamily="49" charset="-128"/>
              </a:rPr>
              <a:t>」の振り返り</a:t>
            </a:r>
            <a:endParaRPr kumimoji="1" lang="ja-JP" altLang="en-US" sz="1600" b="1" dirty="0">
              <a:latin typeface="BIZ UDゴシック" panose="020B0400000000000000" pitchFamily="49" charset="-128"/>
              <a:ea typeface="BIZ UDゴシック" panose="020B0400000000000000" pitchFamily="49" charset="-128"/>
            </a:endParaRPr>
          </a:p>
        </p:txBody>
      </p:sp>
      <p:graphicFrame>
        <p:nvGraphicFramePr>
          <p:cNvPr id="2" name="表 1">
            <a:extLst>
              <a:ext uri="{FF2B5EF4-FFF2-40B4-BE49-F238E27FC236}">
                <a16:creationId xmlns:a16="http://schemas.microsoft.com/office/drawing/2014/main" id="{9CB49214-7C0E-BB73-B5E0-6BA8AD29DDE6}"/>
              </a:ext>
            </a:extLst>
          </p:cNvPr>
          <p:cNvGraphicFramePr>
            <a:graphicFrameLocks noGrp="1"/>
          </p:cNvGraphicFramePr>
          <p:nvPr>
            <p:extLst>
              <p:ext uri="{D42A27DB-BD31-4B8C-83A1-F6EECF244321}">
                <p14:modId xmlns:p14="http://schemas.microsoft.com/office/powerpoint/2010/main" val="1459685665"/>
              </p:ext>
            </p:extLst>
          </p:nvPr>
        </p:nvGraphicFramePr>
        <p:xfrm>
          <a:off x="213196" y="550844"/>
          <a:ext cx="9482115" cy="5845015"/>
        </p:xfrm>
        <a:graphic>
          <a:graphicData uri="http://schemas.openxmlformats.org/drawingml/2006/table">
            <a:tbl>
              <a:tblPr firstRow="1" firstCol="1" bandRow="1">
                <a:tableStyleId>{5C22544A-7EE6-4342-B048-85BDC9FD1C3A}</a:tableStyleId>
              </a:tblPr>
              <a:tblGrid>
                <a:gridCol w="457364">
                  <a:extLst>
                    <a:ext uri="{9D8B030D-6E8A-4147-A177-3AD203B41FA5}">
                      <a16:colId xmlns:a16="http://schemas.microsoft.com/office/drawing/2014/main" val="3989815252"/>
                    </a:ext>
                  </a:extLst>
                </a:gridCol>
                <a:gridCol w="1676400">
                  <a:extLst>
                    <a:ext uri="{9D8B030D-6E8A-4147-A177-3AD203B41FA5}">
                      <a16:colId xmlns:a16="http://schemas.microsoft.com/office/drawing/2014/main" val="2712064836"/>
                    </a:ext>
                  </a:extLst>
                </a:gridCol>
                <a:gridCol w="6695440">
                  <a:extLst>
                    <a:ext uri="{9D8B030D-6E8A-4147-A177-3AD203B41FA5}">
                      <a16:colId xmlns:a16="http://schemas.microsoft.com/office/drawing/2014/main" val="602563380"/>
                    </a:ext>
                  </a:extLst>
                </a:gridCol>
                <a:gridCol w="652911">
                  <a:extLst>
                    <a:ext uri="{9D8B030D-6E8A-4147-A177-3AD203B41FA5}">
                      <a16:colId xmlns:a16="http://schemas.microsoft.com/office/drawing/2014/main" val="1645650610"/>
                    </a:ext>
                  </a:extLst>
                </a:gridCol>
              </a:tblGrid>
              <a:tr h="368197">
                <a:tc gridSpan="2">
                  <a:txBody>
                    <a:bodyPr/>
                    <a:lstStyle/>
                    <a:p>
                      <a:pPr marL="0" indent="0" algn="ctr">
                        <a:lnSpc>
                          <a:spcPct val="100000"/>
                        </a:lnSpc>
                        <a:buNone/>
                      </a:pPr>
                      <a:r>
                        <a:rPr lang="ja-JP" sz="1200" kern="100" dirty="0">
                          <a:effectLst/>
                          <a:latin typeface="BIZ UDゴシック" panose="020B0400000000000000" pitchFamily="49" charset="-128"/>
                          <a:ea typeface="BIZ UDゴシック" panose="020B0400000000000000" pitchFamily="49" charset="-128"/>
                        </a:rPr>
                        <a:t>項目</a:t>
                      </a:r>
                      <a:endParaRPr 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a:txBody>
                    <a:bodyPr/>
                    <a:lstStyle/>
                    <a:p>
                      <a:pPr marL="317500" indent="63500" algn="ctr">
                        <a:lnSpc>
                          <a:spcPct val="100000"/>
                        </a:lnSpc>
                        <a:buNone/>
                      </a:pPr>
                      <a:r>
                        <a:rPr lang="ja-JP" altLang="en-US" sz="1200" kern="100" dirty="0">
                          <a:effectLst/>
                          <a:latin typeface="BIZ UDゴシック" panose="020B0400000000000000" pitchFamily="49" charset="-128"/>
                          <a:ea typeface="BIZ UDゴシック" panose="020B0400000000000000" pitchFamily="49" charset="-128"/>
                        </a:rPr>
                        <a:t>主な実施</a:t>
                      </a:r>
                      <a:r>
                        <a:rPr lang="ja-JP" sz="1200" kern="100" dirty="0">
                          <a:effectLst/>
                          <a:latin typeface="BIZ UDゴシック" panose="020B0400000000000000" pitchFamily="49" charset="-128"/>
                          <a:ea typeface="BIZ UDゴシック" panose="020B0400000000000000" pitchFamily="49" charset="-128"/>
                        </a:rPr>
                        <a:t>内容</a:t>
                      </a:r>
                      <a:r>
                        <a:rPr lang="en-US" altLang="ja-JP" sz="1200" kern="100" dirty="0">
                          <a:effectLst/>
                          <a:latin typeface="BIZ UDゴシック" panose="020B0400000000000000" pitchFamily="49" charset="-128"/>
                          <a:ea typeface="BIZ UDゴシック" panose="020B0400000000000000" pitchFamily="49" charset="-128"/>
                        </a:rPr>
                        <a:t>(2022-2025)</a:t>
                      </a:r>
                      <a:endParaRPr 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B w="12700" cap="flat" cmpd="sng" algn="ctr">
                      <a:solidFill>
                        <a:schemeClr val="bg1"/>
                      </a:solidFill>
                      <a:prstDash val="solid"/>
                      <a:round/>
                      <a:headEnd type="none" w="med" len="med"/>
                      <a:tailEnd type="none" w="med" len="med"/>
                    </a:lnB>
                  </a:tcPr>
                </a:tc>
                <a:tc>
                  <a:txBody>
                    <a:bodyPr/>
                    <a:lstStyle/>
                    <a:p>
                      <a:pPr marL="0" indent="0" algn="ctr">
                        <a:lnSpc>
                          <a:spcPct val="100000"/>
                        </a:lnSpc>
                        <a:buNone/>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実施</a:t>
                      </a:r>
                      <a:b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状況</a:t>
                      </a:r>
                      <a:endParaRPr 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21385236"/>
                  </a:ext>
                </a:extLst>
              </a:tr>
              <a:tr h="662754">
                <a:tc rowSpan="2">
                  <a:txBody>
                    <a:bodyPr/>
                    <a:lstStyle/>
                    <a:p>
                      <a:pPr marL="0" indent="0" algn="ctr">
                        <a:lnSpc>
                          <a:spcPct val="100000"/>
                        </a:lnSpc>
                        <a:buNone/>
                      </a:pPr>
                      <a:r>
                        <a:rPr lang="ja-JP" altLang="en-US" sz="1200" b="1" kern="100" dirty="0">
                          <a:effectLst/>
                          <a:latin typeface="BIZ UDゴシック" panose="020B0400000000000000" pitchFamily="49" charset="-128"/>
                          <a:ea typeface="BIZ UDゴシック" panose="020B0400000000000000" pitchFamily="49" charset="-128"/>
                        </a:rPr>
                        <a:t>コスト縮減</a:t>
                      </a:r>
                      <a:endParaRPr 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vert="eaVert" anchor="ctr" anchorCtr="1">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buNone/>
                      </a:pPr>
                      <a:r>
                        <a:rPr lang="ja-JP" altLang="ja-JP" sz="1200" b="1" kern="100" dirty="0">
                          <a:solidFill>
                            <a:schemeClr val="bg1"/>
                          </a:solidFill>
                          <a:effectLst/>
                          <a:latin typeface="BIZ UDゴシック" panose="020B0400000000000000" pitchFamily="49" charset="-128"/>
                          <a:ea typeface="BIZ UDゴシック" panose="020B0400000000000000" pitchFamily="49" charset="-128"/>
                        </a:rPr>
                        <a:t>維持管理方法</a:t>
                      </a:r>
                      <a:endParaRPr lang="ja-JP"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T w="12700" cap="flat" cmpd="sng" algn="ctr">
                      <a:solidFill>
                        <a:schemeClr val="bg1"/>
                      </a:solidFill>
                      <a:prstDash val="solid"/>
                      <a:round/>
                      <a:headEnd type="none" w="med" len="med"/>
                      <a:tailEnd type="none" w="med" len="med"/>
                    </a:lnT>
                    <a:solidFill>
                      <a:schemeClr val="accent1"/>
                    </a:solidFill>
                  </a:tcPr>
                </a:tc>
                <a:tc>
                  <a:txBody>
                    <a:bodyPr/>
                    <a:lstStyle/>
                    <a:p>
                      <a:r>
                        <a:rPr lang="ja-JP" altLang="en-US" sz="1200" kern="100" dirty="0">
                          <a:effectLst/>
                          <a:latin typeface="BIZ UDゴシック" panose="020B0400000000000000" pitchFamily="49" charset="-128"/>
                          <a:ea typeface="BIZ UDゴシック" panose="020B0400000000000000" pitchFamily="49" charset="-128"/>
                        </a:rPr>
                        <a:t>　ＬＥＤ</a:t>
                      </a:r>
                      <a:r>
                        <a:rPr lang="ja-JP" altLang="en-US" sz="1200" dirty="0">
                          <a:latin typeface="BIZ UDゴシック" panose="020B0400000000000000" pitchFamily="49" charset="-128"/>
                          <a:ea typeface="BIZ UDゴシック" panose="020B0400000000000000" pitchFamily="49" charset="-128"/>
                        </a:rPr>
                        <a:t>照明導入、橋梁点検車活用、ＥＴＣＸ導入に伴う回数券廃止と収受体制見直し、深夜帯要員削減、パトロール車のリース化、清掃回数の集約、排風機運転時間の短縮など、業務の効率化を推進。</a:t>
                      </a:r>
                    </a:p>
                  </a:txBody>
                  <a:tcPr marL="50467" marR="50467" marT="0" marB="0" anchor="ctr">
                    <a:lnT w="12700" cap="flat" cmpd="sng" algn="ctr">
                      <a:solidFill>
                        <a:schemeClr val="bg1"/>
                      </a:solidFill>
                      <a:prstDash val="solid"/>
                      <a:round/>
                      <a:headEnd type="none" w="med" len="med"/>
                      <a:tailEnd type="none" w="med" len="med"/>
                    </a:lnT>
                  </a:tcPr>
                </a:tc>
                <a:tc>
                  <a:txBody>
                    <a:bodyPr/>
                    <a:lstStyle/>
                    <a:p>
                      <a:pPr marL="0" indent="0" algn="just">
                        <a:lnSpc>
                          <a:spcPct val="100000"/>
                        </a:lnSpc>
                        <a:buNone/>
                      </a:pPr>
                      <a:r>
                        <a:rPr lang="ja-JP" altLang="en-US" sz="1200" kern="100" dirty="0">
                          <a:effectLst/>
                          <a:latin typeface="BIZ UDゴシック" panose="020B0400000000000000" pitchFamily="49" charset="-128"/>
                          <a:ea typeface="BIZ UDゴシック" panose="020B0400000000000000" pitchFamily="49" charset="-128"/>
                        </a:rPr>
                        <a:t>〇</a:t>
                      </a: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nchorCtr="1">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50146747"/>
                  </a:ext>
                </a:extLst>
              </a:tr>
              <a:tr h="389664">
                <a:tc vMerge="1">
                  <a:txBody>
                    <a:bodyPr/>
                    <a:lstStyle/>
                    <a:p>
                      <a:pPr marL="317500" indent="63500" algn="just">
                        <a:lnSpc>
                          <a:spcPts val="1800"/>
                        </a:lnSpc>
                        <a:buNone/>
                      </a:pPr>
                      <a:endParaRPr lang="ja-JP" sz="800" kern="100" dirty="0">
                        <a:effectLst/>
                        <a:latin typeface="HGｺﾞｼｯｸM" panose="020B0609000000000000" pitchFamily="49" charset="-128"/>
                        <a:ea typeface="HGｺﾞｼｯｸM" panose="020B0609000000000000" pitchFamily="49" charset="-128"/>
                        <a:cs typeface="Times New Roman" panose="02020603050405020304" pitchFamily="18" charset="0"/>
                      </a:endParaRPr>
                    </a:p>
                  </a:txBody>
                  <a:tcPr marL="50467" marR="50467" marT="0" marB="0" anchor="ctr">
                    <a:lnT w="127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200" b="1" kern="100" dirty="0">
                          <a:solidFill>
                            <a:schemeClr val="bg1"/>
                          </a:solidFill>
                          <a:effectLst/>
                          <a:latin typeface="BIZ UDゴシック" panose="020B0400000000000000" pitchFamily="49" charset="-128"/>
                          <a:ea typeface="BIZ UDゴシック" panose="020B0400000000000000" pitchFamily="49" charset="-128"/>
                        </a:rPr>
                        <a:t>入札・契約</a:t>
                      </a:r>
                      <a:endParaRPr lang="ja-JP" altLang="ja-JP"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solidFill>
                      <a:schemeClr val="accent1"/>
                    </a:solidFill>
                  </a:tcPr>
                </a:tc>
                <a:tc>
                  <a:txBody>
                    <a:bodyPr/>
                    <a:lstStyle/>
                    <a:p>
                      <a:pPr marL="0" indent="0" algn="just">
                        <a:lnSpc>
                          <a:spcPct val="100000"/>
                        </a:lnSpc>
                        <a:buNone/>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200" dirty="0">
                          <a:latin typeface="BIZ UDゴシック" panose="020B0400000000000000" pitchFamily="49" charset="-128"/>
                          <a:ea typeface="BIZ UDゴシック" panose="020B0400000000000000" pitchFamily="49" charset="-128"/>
                        </a:rPr>
                        <a:t>新電力参入の枠組みは既に整備済。ＥＴＣ関連の中央処理及び設備保守業務については、事務の集約化を目的として西日本高速道路株式会社と委託契約を締結。</a:t>
                      </a:r>
                      <a:endParaRPr lang="en-US" altLang="ja-JP" sz="120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tc>
                <a:tc>
                  <a:txBody>
                    <a:bodyPr/>
                    <a:lstStyle/>
                    <a:p>
                      <a:pPr marL="0" indent="0" algn="ctr">
                        <a:lnSpc>
                          <a:spcPct val="100000"/>
                        </a:lnSpc>
                        <a:buNone/>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〇</a:t>
                      </a:r>
                      <a:endParaRPr 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nchorCtr="1"/>
                </a:tc>
                <a:extLst>
                  <a:ext uri="{0D108BD9-81ED-4DB2-BD59-A6C34878D82A}">
                    <a16:rowId xmlns:a16="http://schemas.microsoft.com/office/drawing/2014/main" val="724355658"/>
                  </a:ext>
                </a:extLst>
              </a:tr>
              <a:tr h="381137">
                <a:tc rowSpan="6">
                  <a:txBody>
                    <a:bodyPr/>
                    <a:lstStyle/>
                    <a:p>
                      <a:pPr marL="0" indent="0" algn="ctr">
                        <a:lnSpc>
                          <a:spcPct val="100000"/>
                        </a:lnSpc>
                        <a:buNone/>
                      </a:pPr>
                      <a:r>
                        <a:rPr lang="ja-JP" altLang="en-US"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利用促進</a:t>
                      </a:r>
                      <a:endParaRPr 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vert="eaVert" anchor="ctr" anchorCtr="1">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gn="ctr">
                        <a:lnSpc>
                          <a:spcPct val="100000"/>
                        </a:lnSpc>
                        <a:buNone/>
                      </a:pPr>
                      <a:r>
                        <a:rPr lang="ja-JP" altLang="en-US" sz="1200" b="1" kern="100" dirty="0">
                          <a:solidFill>
                            <a:schemeClr val="bg1"/>
                          </a:solidFill>
                          <a:effectLst/>
                          <a:latin typeface="BIZ UDゴシック" panose="020B0400000000000000" pitchFamily="49" charset="-128"/>
                          <a:ea typeface="BIZ UDゴシック" panose="020B0400000000000000" pitchFamily="49" charset="-128"/>
                        </a:rPr>
                        <a:t>各種タイアップ</a:t>
                      </a:r>
                      <a:endParaRPr lang="en-US" altLang="ja-JP" sz="1200" b="1" kern="100" dirty="0">
                        <a:solidFill>
                          <a:schemeClr val="bg1"/>
                        </a:solidFill>
                        <a:effectLst/>
                        <a:latin typeface="BIZ UDゴシック" panose="020B0400000000000000" pitchFamily="49" charset="-128"/>
                        <a:ea typeface="BIZ UDゴシック" panose="020B0400000000000000" pitchFamily="49" charset="-128"/>
                      </a:endParaRPr>
                    </a:p>
                    <a:p>
                      <a:pPr marL="0" indent="0" algn="ctr">
                        <a:lnSpc>
                          <a:spcPct val="100000"/>
                        </a:lnSpc>
                        <a:buNone/>
                      </a:pPr>
                      <a:r>
                        <a:rPr lang="ja-JP" altLang="en-US"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キャンペーン</a:t>
                      </a:r>
                      <a:endParaRPr lang="en-US" altLang="ja-JP" sz="1200" b="1" kern="100" dirty="0">
                        <a:solidFill>
                          <a:schemeClr val="bg1"/>
                        </a:solidFill>
                        <a:effectLst/>
                        <a:latin typeface="BIZ UDゴシック" panose="020B0400000000000000" pitchFamily="49" charset="-128"/>
                        <a:ea typeface="BIZ UDゴシック" panose="020B0400000000000000" pitchFamily="49" charset="-128"/>
                      </a:endParaRPr>
                    </a:p>
                  </a:txBody>
                  <a:tcPr marL="50467" marR="50467" marT="0" marB="0" anchor="ctr">
                    <a:solidFill>
                      <a:schemeClr val="accent1"/>
                    </a:solidFill>
                  </a:tcPr>
                </a:tc>
                <a:tc>
                  <a:txBody>
                    <a:bodyPr/>
                    <a:lstStyle/>
                    <a:p>
                      <a:pPr marL="0" indent="0" algn="just">
                        <a:lnSpc>
                          <a:spcPct val="100000"/>
                        </a:lnSpc>
                        <a:buNone/>
                      </a:pPr>
                      <a:r>
                        <a:rPr lang="ja-JP" altLang="en-US" sz="1200" kern="100" dirty="0">
                          <a:effectLst/>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2022</a:t>
                      </a:r>
                      <a:r>
                        <a:rPr lang="ja-JP" altLang="en-US" sz="1200" dirty="0">
                          <a:latin typeface="BIZ UDゴシック" panose="020B0400000000000000" pitchFamily="49" charset="-128"/>
                          <a:ea typeface="BIZ UDゴシック" panose="020B0400000000000000" pitchFamily="49" charset="-128"/>
                        </a:rPr>
                        <a:t>・</a:t>
                      </a:r>
                      <a:r>
                        <a:rPr lang="en-US" altLang="ja-JP" sz="1200" dirty="0">
                          <a:latin typeface="BIZ UDゴシック" panose="020B0400000000000000" pitchFamily="49" charset="-128"/>
                          <a:ea typeface="BIZ UDゴシック" panose="020B0400000000000000" pitchFamily="49" charset="-128"/>
                        </a:rPr>
                        <a:t>2023</a:t>
                      </a:r>
                      <a:r>
                        <a:rPr lang="ja-JP" altLang="en-US" sz="1200" dirty="0">
                          <a:latin typeface="BIZ UDゴシック" panose="020B0400000000000000" pitchFamily="49" charset="-128"/>
                          <a:ea typeface="BIZ UDゴシック" panose="020B0400000000000000" pitchFamily="49" charset="-128"/>
                        </a:rPr>
                        <a:t>年度に、関係機関と連携してイベントやキャンペーンを展開し、箕面有料道路の　トンネルの愛称を決定するとともに、近畿圏内の５道路公社と広域キャンペーンを実施。</a:t>
                      </a: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tc>
                <a:tc>
                  <a:txBody>
                    <a:bodyPr/>
                    <a:lstStyle/>
                    <a:p>
                      <a:pPr marL="0" indent="0" algn="ctr">
                        <a:lnSpc>
                          <a:spcPct val="100000"/>
                        </a:lnSpc>
                        <a:buNone/>
                      </a:pPr>
                      <a:r>
                        <a:rPr lang="ja-JP" altLang="en-US" sz="1200" kern="100" dirty="0">
                          <a:effectLst/>
                          <a:latin typeface="BIZ UDゴシック" panose="020B0400000000000000" pitchFamily="49" charset="-128"/>
                          <a:ea typeface="BIZ UDゴシック" panose="020B0400000000000000" pitchFamily="49" charset="-128"/>
                        </a:rPr>
                        <a:t>○</a:t>
                      </a:r>
                      <a:endParaRPr lang="en-US" alt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nchorCtr="1"/>
                </a:tc>
                <a:extLst>
                  <a:ext uri="{0D108BD9-81ED-4DB2-BD59-A6C34878D82A}">
                    <a16:rowId xmlns:a16="http://schemas.microsoft.com/office/drawing/2014/main" val="3987793723"/>
                  </a:ext>
                </a:extLst>
              </a:tr>
              <a:tr h="772367">
                <a:tc vMerge="1">
                  <a:txBody>
                    <a:bodyPr/>
                    <a:lstStyle/>
                    <a:p>
                      <a:endParaRPr kumimoji="1" lang="ja-JP" altLang="en-US"/>
                    </a:p>
                  </a:txBody>
                  <a:tcPr>
                    <a:lnT w="12700" cap="flat" cmpd="sng" algn="ctr">
                      <a:solidFill>
                        <a:schemeClr val="bg1"/>
                      </a:solidFill>
                      <a:prstDash val="solid"/>
                      <a:round/>
                      <a:headEnd type="none" w="med" len="med"/>
                      <a:tailEnd type="none" w="med" len="med"/>
                    </a:lnT>
                  </a:tcPr>
                </a:tc>
                <a:tc>
                  <a:txBody>
                    <a:bodyPr/>
                    <a:lstStyle/>
                    <a:p>
                      <a:pPr marL="0" indent="0" algn="ctr">
                        <a:lnSpc>
                          <a:spcPct val="100000"/>
                        </a:lnSpc>
                        <a:buNone/>
                      </a:pPr>
                      <a:r>
                        <a:rPr lang="ja-JP" altLang="en-US" sz="1200" b="1" kern="100" dirty="0">
                          <a:solidFill>
                            <a:schemeClr val="bg1"/>
                          </a:solidFill>
                          <a:effectLst/>
                          <a:latin typeface="BIZ UDゴシック" panose="020B0400000000000000" pitchFamily="49" charset="-128"/>
                          <a:ea typeface="BIZ UDゴシック" panose="020B0400000000000000" pitchFamily="49" charset="-128"/>
                        </a:rPr>
                        <a:t>営業活動</a:t>
                      </a:r>
                      <a:endParaRPr lang="en-US" altLang="ja-JP" sz="1200" b="1" kern="100" dirty="0">
                        <a:solidFill>
                          <a:schemeClr val="bg1"/>
                        </a:solidFill>
                        <a:effectLst/>
                        <a:latin typeface="BIZ UDゴシック" panose="020B0400000000000000" pitchFamily="49" charset="-128"/>
                        <a:ea typeface="BIZ UDゴシック" panose="020B0400000000000000" pitchFamily="49" charset="-128"/>
                      </a:endParaRPr>
                    </a:p>
                  </a:txBody>
                  <a:tcPr marL="50467" marR="50467" marT="0" marB="0" anchor="ctr">
                    <a:solidFill>
                      <a:schemeClr val="accent1"/>
                    </a:solidFill>
                  </a:tcPr>
                </a:tc>
                <a:tc>
                  <a:txBody>
                    <a:bodyPr/>
                    <a:lstStyle/>
                    <a:p>
                      <a:pPr algn="just"/>
                      <a:r>
                        <a:rPr kumimoji="1" lang="ja-JP" altLang="en-US" sz="1200" dirty="0">
                          <a:solidFill>
                            <a:schemeClr val="tx1"/>
                          </a:solidFill>
                          <a:latin typeface="BIZ UDゴシック" panose="020B0400000000000000" pitchFamily="49" charset="-128"/>
                          <a:ea typeface="BIZ UDゴシック" panose="020B0400000000000000" pitchFamily="49" charset="-128"/>
                        </a:rPr>
                        <a:t>　</a:t>
                      </a:r>
                      <a:r>
                        <a:rPr lang="ja-JP" altLang="en-US" sz="1200" dirty="0">
                          <a:solidFill>
                            <a:schemeClr val="tx1"/>
                          </a:solidFill>
                          <a:latin typeface="BIZ UDゴシック" panose="020B0400000000000000" pitchFamily="49" charset="-128"/>
                          <a:ea typeface="BIZ UDゴシック" panose="020B0400000000000000" pitchFamily="49" charset="-128"/>
                        </a:rPr>
                        <a:t>物流事業者向けにトラック協会等への営業活動、リーフレットの配布・設置、ホームページやＹｏｕＴｕｂｅによる情報発信を実施。さらに、近隣市のイベントや商業施設でのキャンペーン、広報看板・横断幕の設置、ネットワーク型ＥＴＣを保有する他の道路公社との普及促進策の検討や国への要望活動など、キャッシュレス化と利用促進に向けた多面的な取組みを展開。</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a:txBody>
                  <a:tcPr marL="68580" marR="68580" marT="0" marB="0" anchor="ctr"/>
                </a:tc>
                <a:tc>
                  <a:txBody>
                    <a:bodyPr/>
                    <a:lstStyle/>
                    <a:p>
                      <a:pPr algn="ctr"/>
                      <a:r>
                        <a:rPr kumimoji="1" lang="ja-JP" altLang="en-US" sz="1200" dirty="0">
                          <a:latin typeface="BIZ UDゴシック" panose="020B0400000000000000" pitchFamily="49" charset="-128"/>
                          <a:ea typeface="BIZ UDゴシック" panose="020B0400000000000000" pitchFamily="49" charset="-128"/>
                        </a:rPr>
                        <a:t>○</a:t>
                      </a:r>
                    </a:p>
                  </a:txBody>
                  <a:tcPr marL="50467" marR="50467" marT="0" marB="0" anchor="ctr" anchorCtr="1"/>
                </a:tc>
                <a:extLst>
                  <a:ext uri="{0D108BD9-81ED-4DB2-BD59-A6C34878D82A}">
                    <a16:rowId xmlns:a16="http://schemas.microsoft.com/office/drawing/2014/main" val="1850920767"/>
                  </a:ext>
                </a:extLst>
              </a:tr>
              <a:tr h="381137">
                <a:tc vMerge="1">
                  <a:txBody>
                    <a:bodyPr/>
                    <a:lstStyle/>
                    <a:p>
                      <a:pPr marL="0" indent="0" algn="ctr">
                        <a:lnSpc>
                          <a:spcPct val="100000"/>
                        </a:lnSpc>
                        <a:buNone/>
                      </a:pPr>
                      <a:endParaRPr lang="ja-JP" sz="10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vert="eaVert" anchor="ctr" anchorCtr="1">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effectLst/>
                          <a:latin typeface="BIZ UDゴシック" panose="020B0400000000000000" pitchFamily="49" charset="-128"/>
                          <a:ea typeface="BIZ UDゴシック" panose="020B0400000000000000" pitchFamily="49" charset="-128"/>
                          <a:cs typeface="+mn-cs"/>
                        </a:rPr>
                        <a:t>ホームページ</a:t>
                      </a:r>
                      <a:r>
                        <a:rPr kumimoji="1" lang="ja-JP" altLang="ja-JP" sz="1200" b="1" kern="1200" dirty="0">
                          <a:solidFill>
                            <a:schemeClr val="bg1"/>
                          </a:solidFill>
                          <a:effectLst/>
                          <a:latin typeface="BIZ UDゴシック" panose="020B0400000000000000" pitchFamily="49" charset="-128"/>
                          <a:ea typeface="BIZ UDゴシック" panose="020B0400000000000000" pitchFamily="49" charset="-128"/>
                          <a:cs typeface="+mn-cs"/>
                        </a:rPr>
                        <a:t>での情報</a:t>
                      </a:r>
                      <a:endParaRPr kumimoji="1" lang="en-US" altLang="ja-JP" sz="1200" b="1" kern="1200" dirty="0">
                        <a:solidFill>
                          <a:schemeClr val="bg1"/>
                        </a:solidFill>
                        <a:effectLst/>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200" b="1" kern="1200" dirty="0">
                          <a:solidFill>
                            <a:schemeClr val="bg1"/>
                          </a:solidFill>
                          <a:effectLst/>
                          <a:latin typeface="BIZ UDゴシック" panose="020B0400000000000000" pitchFamily="49" charset="-128"/>
                          <a:ea typeface="BIZ UDゴシック" panose="020B0400000000000000" pitchFamily="49" charset="-128"/>
                          <a:cs typeface="+mn-cs"/>
                        </a:rPr>
                        <a:t>発信・魅力向上</a:t>
                      </a:r>
                      <a:endParaRPr lang="ja-JP" altLang="ja-JP"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solidFill>
                      <a:schemeClr val="accent1"/>
                    </a:solidFill>
                  </a:tcPr>
                </a:tc>
                <a:tc>
                  <a:txBody>
                    <a:bodyPr/>
                    <a:lstStyle/>
                    <a:p>
                      <a:pPr marL="0" indent="0" algn="just">
                        <a:lnSpc>
                          <a:spcPts val="1300"/>
                        </a:lnSpc>
                        <a:buNone/>
                      </a:pPr>
                      <a:r>
                        <a:rPr lang="ja-JP" altLang="en-US" sz="12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Ｘ</a:t>
                      </a:r>
                      <a:r>
                        <a:rPr lang="ja-JP" altLang="en-US" sz="1200" dirty="0">
                          <a:solidFill>
                            <a:schemeClr val="tx1"/>
                          </a:solidFill>
                          <a:latin typeface="BIZ UDゴシック" panose="020B0400000000000000" pitchFamily="49" charset="-128"/>
                          <a:ea typeface="BIZ UDゴシック" panose="020B0400000000000000" pitchFamily="49" charset="-128"/>
                        </a:rPr>
                        <a:t>・Ｉｎｓｔａｇｒａｍ・ＹｏｕＴｕｂｅを通じて約</a:t>
                      </a:r>
                      <a:r>
                        <a:rPr lang="en-US" altLang="ja-JP" sz="1200" dirty="0">
                          <a:solidFill>
                            <a:schemeClr val="tx1"/>
                          </a:solidFill>
                          <a:latin typeface="BIZ UDゴシック" panose="020B0400000000000000" pitchFamily="49" charset="-128"/>
                          <a:ea typeface="BIZ UDゴシック" panose="020B0400000000000000" pitchFamily="49" charset="-128"/>
                        </a:rPr>
                        <a:t>360</a:t>
                      </a:r>
                      <a:r>
                        <a:rPr lang="ja-JP" altLang="en-US" sz="1200" dirty="0">
                          <a:solidFill>
                            <a:schemeClr val="tx1"/>
                          </a:solidFill>
                          <a:latin typeface="BIZ UDゴシック" panose="020B0400000000000000" pitchFamily="49" charset="-128"/>
                          <a:ea typeface="BIZ UDゴシック" panose="020B0400000000000000" pitchFamily="49" charset="-128"/>
                        </a:rPr>
                        <a:t>件の情報を発信し、箕面の夜間通行止め時の作業状況なども紹介。ホームページには、近隣自治体や観光協会のリンクを掲載。</a:t>
                      </a:r>
                      <a:endParaRPr lang="ja-JP" sz="12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tc>
                <a:tc>
                  <a:txBody>
                    <a:bodyPr/>
                    <a:lstStyle/>
                    <a:p>
                      <a:pPr marL="317500" indent="-317500" algn="ctr">
                        <a:lnSpc>
                          <a:spcPct val="100000"/>
                        </a:lnSpc>
                        <a:buNone/>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nchorCtr="1"/>
                </a:tc>
                <a:extLst>
                  <a:ext uri="{0D108BD9-81ED-4DB2-BD59-A6C34878D82A}">
                    <a16:rowId xmlns:a16="http://schemas.microsoft.com/office/drawing/2014/main" val="402596742"/>
                  </a:ext>
                </a:extLst>
              </a:tr>
              <a:tr h="381137">
                <a:tc vMerge="1">
                  <a:txBody>
                    <a:bodyPr/>
                    <a:lstStyle/>
                    <a:p>
                      <a:pPr marL="0" indent="0" algn="ctr">
                        <a:lnSpc>
                          <a:spcPct val="100000"/>
                        </a:lnSpc>
                        <a:buNone/>
                      </a:pPr>
                      <a:endParaRPr lang="ja-JP" sz="10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vert="eaVert" anchor="ctr" anchorCtr="1">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関係機関と</a:t>
                      </a:r>
                      <a:endParaRPr lang="en-US" altLang="ja-JP"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連携した取組み</a:t>
                      </a:r>
                      <a:endParaRPr lang="ja-JP" altLang="ja-JP"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solidFill>
                      <a:schemeClr val="accent1"/>
                    </a:solidFill>
                  </a:tcPr>
                </a:tc>
                <a:tc>
                  <a:txBody>
                    <a:bodyPr/>
                    <a:lstStyle/>
                    <a:p>
                      <a:pPr marL="0" indent="0" algn="just">
                        <a:lnSpc>
                          <a:spcPts val="1300"/>
                        </a:lnSpc>
                        <a:buNone/>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200" dirty="0">
                          <a:latin typeface="BIZ UDゴシック" panose="020B0400000000000000" pitchFamily="49" charset="-128"/>
                          <a:ea typeface="BIZ UDゴシック" panose="020B0400000000000000" pitchFamily="49" charset="-128"/>
                        </a:rPr>
                        <a:t>2022</a:t>
                      </a:r>
                      <a:r>
                        <a:rPr lang="ja-JP" altLang="en-US" sz="1200" dirty="0">
                          <a:latin typeface="BIZ UDゴシック" panose="020B0400000000000000" pitchFamily="49" charset="-128"/>
                          <a:ea typeface="BIZ UDゴシック" panose="020B0400000000000000" pitchFamily="49" charset="-128"/>
                        </a:rPr>
                        <a:t>年度に管理道路を対象とした写真コンテストを実施し、入賞作品を府立中央図書館に展示。毎年度、近隣の小学生を対象にトンネル見学会を開催するなど、教育施設とも連携。</a:t>
                      </a:r>
                      <a:endParaRPr 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tc>
                <a:tc>
                  <a:txBody>
                    <a:bodyPr/>
                    <a:lstStyle/>
                    <a:p>
                      <a:pPr marL="317500" marR="0" lvl="0" indent="-317500" algn="ctr"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BIZ UDゴシック" panose="020B0400000000000000" pitchFamily="49" charset="-128"/>
                          <a:ea typeface="BIZ UDゴシック" panose="020B0400000000000000" pitchFamily="49" charset="-128"/>
                        </a:rPr>
                        <a:t>○</a:t>
                      </a:r>
                      <a:endParaRPr 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nchorCtr="1"/>
                </a:tc>
                <a:extLst>
                  <a:ext uri="{0D108BD9-81ED-4DB2-BD59-A6C34878D82A}">
                    <a16:rowId xmlns:a16="http://schemas.microsoft.com/office/drawing/2014/main" val="1009662777"/>
                  </a:ext>
                </a:extLst>
              </a:tr>
              <a:tr h="662754">
                <a:tc vMerge="1">
                  <a:txBody>
                    <a:bodyPr/>
                    <a:lstStyle/>
                    <a:p>
                      <a:pPr marL="0" indent="0" algn="ctr">
                        <a:lnSpc>
                          <a:spcPct val="100000"/>
                        </a:lnSpc>
                        <a:buNone/>
                      </a:pPr>
                      <a:endParaRPr lang="ja-JP" sz="10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vert="eaVert" anchor="ctr" anchorCtr="1">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ＰＲ活動</a:t>
                      </a:r>
                      <a:endParaRPr lang="ja-JP" altLang="ja-JP"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solidFill>
                      <a:schemeClr val="accent1"/>
                    </a:solidFill>
                  </a:tcPr>
                </a:tc>
                <a:tc>
                  <a:txBody>
                    <a:bodyPr/>
                    <a:lstStyle/>
                    <a:p>
                      <a:pPr marL="0" indent="0" algn="just">
                        <a:lnSpc>
                          <a:spcPts val="1300"/>
                        </a:lnSpc>
                        <a:buNone/>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200" dirty="0">
                          <a:latin typeface="BIZ UDゴシック" panose="020B0400000000000000" pitchFamily="49" charset="-128"/>
                          <a:ea typeface="BIZ UDゴシック" panose="020B0400000000000000" pitchFamily="49" charset="-128"/>
                        </a:rPr>
                        <a:t>リーフレットをサービスエリアや府北部の駅・バス待合所に設置し、市民祭や各種イベント　でも配布することで公社のＰＲを実施。</a:t>
                      </a:r>
                      <a:r>
                        <a:rPr lang="en-US" altLang="ja-JP" sz="1200" dirty="0">
                          <a:latin typeface="BIZ UDゴシック" panose="020B0400000000000000" pitchFamily="49" charset="-128"/>
                          <a:ea typeface="BIZ UDゴシック" panose="020B0400000000000000" pitchFamily="49" charset="-128"/>
                        </a:rPr>
                        <a:t>2025</a:t>
                      </a:r>
                      <a:r>
                        <a:rPr lang="ja-JP" altLang="en-US" sz="1200" dirty="0">
                          <a:latin typeface="BIZ UDゴシック" panose="020B0400000000000000" pitchFamily="49" charset="-128"/>
                          <a:ea typeface="BIZ UDゴシック" panose="020B0400000000000000" pitchFamily="49" charset="-128"/>
                        </a:rPr>
                        <a:t>年度には、ＳＮＳを活用したアンケート調査に加え、　管理道路近隣の亀岡・南丹方面の観光案内もイベントで配布。</a:t>
                      </a:r>
                      <a:endParaRPr lang="ja-JP" sz="120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tc>
                <a:tc>
                  <a:txBody>
                    <a:bodyPr/>
                    <a:lstStyle/>
                    <a:p>
                      <a:pPr marL="317500" marR="0" lvl="0" indent="-317500" algn="ctr" defTabSz="914400" rtl="0" eaLnBrk="1" fontAlgn="auto" latinLnBrk="0" hangingPunct="1">
                        <a:lnSpc>
                          <a:spcPct val="100000"/>
                        </a:lnSpc>
                        <a:spcBef>
                          <a:spcPts val="0"/>
                        </a:spcBef>
                        <a:spcAft>
                          <a:spcPts val="0"/>
                        </a:spcAft>
                        <a:buClrTx/>
                        <a:buSzTx/>
                        <a:buFontTx/>
                        <a:buNone/>
                        <a:tabLst/>
                        <a:defRPr/>
                      </a:pPr>
                      <a:r>
                        <a:rPr lang="ja-JP" altLang="en-US" sz="1200" kern="100" dirty="0">
                          <a:solidFill>
                            <a:schemeClr val="tx1"/>
                          </a:solidFill>
                          <a:effectLst/>
                          <a:latin typeface="BIZ UDゴシック" panose="020B0400000000000000" pitchFamily="49" charset="-128"/>
                          <a:ea typeface="BIZ UDゴシック" panose="020B0400000000000000" pitchFamily="49" charset="-128"/>
                        </a:rPr>
                        <a:t>○</a:t>
                      </a:r>
                      <a:endParaRPr lang="ja-JP" sz="1200" kern="100" dirty="0">
                        <a:solidFill>
                          <a:schemeClr val="tx1"/>
                        </a:solidFill>
                        <a:effectLst/>
                        <a:latin typeface="BIZ UDゴシック" panose="020B0400000000000000" pitchFamily="49" charset="-128"/>
                        <a:ea typeface="BIZ UDゴシック" panose="020B0400000000000000" pitchFamily="49" charset="-128"/>
                      </a:endParaRPr>
                    </a:p>
                  </a:txBody>
                  <a:tcPr marL="50467" marR="50467" marT="0" marB="0" anchor="ctr" anchorCtr="1"/>
                </a:tc>
                <a:extLst>
                  <a:ext uri="{0D108BD9-81ED-4DB2-BD59-A6C34878D82A}">
                    <a16:rowId xmlns:a16="http://schemas.microsoft.com/office/drawing/2014/main" val="68420553"/>
                  </a:ext>
                </a:extLst>
              </a:tr>
              <a:tr h="611408">
                <a:tc vMerge="1">
                  <a:txBody>
                    <a:bodyPr/>
                    <a:lstStyle/>
                    <a:p>
                      <a:pPr marL="0" indent="0" algn="ctr">
                        <a:lnSpc>
                          <a:spcPct val="100000"/>
                        </a:lnSpc>
                        <a:buNone/>
                      </a:pPr>
                      <a:endParaRPr lang="ja-JP" sz="105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vert="eaVert" anchor="ctr" anchorCtr="1">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道路サービスの向上</a:t>
                      </a:r>
                      <a:endParaRPr lang="ja-JP" altLang="ja-JP"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solidFill>
                      <a:schemeClr val="accent1"/>
                    </a:solidFill>
                  </a:tcPr>
                </a:tc>
                <a:tc>
                  <a:txBody>
                    <a:bodyPr/>
                    <a:lstStyle/>
                    <a:p>
                      <a:pPr algn="just"/>
                      <a:r>
                        <a:rPr kumimoji="1" lang="ja-JP" altLang="en-US" sz="1200" kern="1200" dirty="0">
                          <a:solidFill>
                            <a:schemeClr val="dk1"/>
                          </a:solidFill>
                          <a:effectLst/>
                          <a:latin typeface="BIZ UDゴシック" panose="020B0400000000000000" pitchFamily="49" charset="-128"/>
                          <a:ea typeface="BIZ UDゴシック" panose="020B0400000000000000" pitchFamily="49" charset="-128"/>
                          <a:cs typeface="+mn-cs"/>
                        </a:rPr>
                        <a:t>　</a:t>
                      </a:r>
                      <a:r>
                        <a:rPr lang="en-US" altLang="ja-JP" sz="1200" dirty="0">
                          <a:latin typeface="BIZ UDゴシック" panose="020B0400000000000000" pitchFamily="49" charset="-128"/>
                          <a:ea typeface="BIZ UDゴシック" panose="020B0400000000000000" pitchFamily="49" charset="-128"/>
                        </a:rPr>
                        <a:t>2024</a:t>
                      </a:r>
                      <a:r>
                        <a:rPr lang="ja-JP" altLang="en-US" sz="1200" dirty="0">
                          <a:latin typeface="BIZ UDゴシック" panose="020B0400000000000000" pitchFamily="49" charset="-128"/>
                          <a:ea typeface="BIZ UDゴシック" panose="020B0400000000000000" pitchFamily="49" charset="-128"/>
                        </a:rPr>
                        <a:t>年度に誤進入防止の案内標識を設置し、さらなる対策について警察と協議を進行中。道路情報板による通行止め等の周知に加え、ＥＴＣＸの更なる普及に向けた調査・広報・支援策を実施。過去４年間で約</a:t>
                      </a:r>
                      <a:r>
                        <a:rPr lang="en-US" altLang="ja-JP" sz="1200" dirty="0">
                          <a:latin typeface="BIZ UDゴシック" panose="020B0400000000000000" pitchFamily="49" charset="-128"/>
                          <a:ea typeface="BIZ UDゴシック" panose="020B0400000000000000" pitchFamily="49" charset="-128"/>
                        </a:rPr>
                        <a:t>240</a:t>
                      </a:r>
                      <a:r>
                        <a:rPr lang="ja-JP" altLang="en-US" sz="1200" dirty="0">
                          <a:latin typeface="BIZ UDゴシック" panose="020B0400000000000000" pitchFamily="49" charset="-128"/>
                          <a:ea typeface="BIZ UDゴシック" panose="020B0400000000000000" pitchFamily="49" charset="-128"/>
                        </a:rPr>
                        <a:t>件の交通情報をＸで発信。</a:t>
                      </a:r>
                      <a:endParaRPr kumimoji="1" lang="ja-JP" altLang="ja-JP" sz="12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68580" marR="68580" marT="0" marB="0" anchor="ctr"/>
                </a:tc>
                <a:tc>
                  <a:txBody>
                    <a:bodyPr/>
                    <a:lstStyle/>
                    <a:p>
                      <a:pPr marL="317500" marR="0" lvl="0" indent="-317500" algn="ctr" defTabSz="914400" rtl="0" eaLnBrk="1" fontAlgn="auto" latinLnBrk="0" hangingPunct="1">
                        <a:lnSpc>
                          <a:spcPct val="100000"/>
                        </a:lnSpc>
                        <a:spcBef>
                          <a:spcPts val="0"/>
                        </a:spcBef>
                        <a:spcAft>
                          <a:spcPts val="0"/>
                        </a:spcAft>
                        <a:buClrTx/>
                        <a:buSzTx/>
                        <a:buFontTx/>
                        <a:buNone/>
                        <a:tabLst/>
                        <a:defRPr/>
                      </a:pPr>
                      <a:r>
                        <a:rPr lang="ja-JP" altLang="en-US" sz="1200" kern="100" dirty="0">
                          <a:solidFill>
                            <a:schemeClr val="tx1"/>
                          </a:solidFill>
                          <a:effectLst/>
                          <a:latin typeface="BIZ UDゴシック" panose="020B0400000000000000" pitchFamily="49" charset="-128"/>
                          <a:ea typeface="BIZ UDゴシック" panose="020B0400000000000000" pitchFamily="49" charset="-128"/>
                        </a:rPr>
                        <a:t>○</a:t>
                      </a:r>
                      <a:endParaRPr lang="ja-JP" sz="1200" kern="100" dirty="0">
                        <a:solidFill>
                          <a:schemeClr val="tx1"/>
                        </a:solidFill>
                        <a:effectLst/>
                        <a:latin typeface="BIZ UDゴシック" panose="020B0400000000000000" pitchFamily="49" charset="-128"/>
                        <a:ea typeface="BIZ UDゴシック" panose="020B0400000000000000" pitchFamily="49" charset="-128"/>
                      </a:endParaRPr>
                    </a:p>
                  </a:txBody>
                  <a:tcPr marL="50467" marR="50467" marT="0" marB="0" anchor="ctr" anchorCtr="1"/>
                </a:tc>
                <a:extLst>
                  <a:ext uri="{0D108BD9-81ED-4DB2-BD59-A6C34878D82A}">
                    <a16:rowId xmlns:a16="http://schemas.microsoft.com/office/drawing/2014/main" val="1994504869"/>
                  </a:ext>
                </a:extLst>
              </a:tr>
              <a:tr h="662754">
                <a:tc rowSpan="2">
                  <a:txBody>
                    <a:bodyPr/>
                    <a:lstStyle/>
                    <a:p>
                      <a:pPr marL="0" indent="0" algn="ctr">
                        <a:lnSpc>
                          <a:spcPct val="100000"/>
                        </a:lnSpc>
                        <a:buNone/>
                      </a:pPr>
                      <a:r>
                        <a:rPr lang="ja-JP" altLang="en-US" sz="1200" kern="100" dirty="0">
                          <a:effectLst/>
                          <a:latin typeface="BIZ UDゴシック" panose="020B0400000000000000" pitchFamily="49" charset="-128"/>
                          <a:ea typeface="BIZ UDゴシック" panose="020B0400000000000000" pitchFamily="49" charset="-128"/>
                        </a:rPr>
                        <a:t>ＤＸの</a:t>
                      </a:r>
                      <a:r>
                        <a:rPr lang="ja-JP" altLang="en-US"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推進</a:t>
                      </a:r>
                      <a:endParaRPr lang="en-US"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vert="eaVert" anchor="ctr" anchorCtr="1">
                    <a:lnT w="12700" cap="flat" cmpd="sng" algn="ctr">
                      <a:solidFill>
                        <a:schemeClr val="bg1"/>
                      </a:solidFill>
                      <a:prstDash val="solid"/>
                      <a:round/>
                      <a:headEnd type="none" w="med" len="med"/>
                      <a:tailEnd type="none" w="med" len="med"/>
                    </a:lnT>
                  </a:tcPr>
                </a:tc>
                <a:tc>
                  <a:txBody>
                    <a:bodyPr/>
                    <a:lstStyle/>
                    <a:p>
                      <a:pPr marL="0" indent="0" algn="ctr">
                        <a:lnSpc>
                          <a:spcPct val="100000"/>
                        </a:lnSpc>
                        <a:buNone/>
                      </a:pPr>
                      <a:r>
                        <a:rPr lang="ja-JP" altLang="en-US"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rPr>
                        <a:t>利用者サービスの向上</a:t>
                      </a:r>
                      <a:endParaRPr lang="ja-JP" altLang="ja-JP"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solidFill>
                      <a:schemeClr val="accent1"/>
                    </a:solidFill>
                  </a:tcPr>
                </a:tc>
                <a:tc>
                  <a:txBody>
                    <a:bodyPr/>
                    <a:lstStyle/>
                    <a:p>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200" dirty="0">
                          <a:latin typeface="BIZ UDゴシック" panose="020B0400000000000000" pitchFamily="49" charset="-128"/>
                          <a:ea typeface="BIZ UDゴシック" panose="020B0400000000000000" pitchFamily="49" charset="-128"/>
                        </a:rPr>
                        <a:t>災害時の</a:t>
                      </a:r>
                      <a:r>
                        <a:rPr lang="ja-JP" altLang="en-US" sz="1200" dirty="0">
                          <a:solidFill>
                            <a:schemeClr val="tx1"/>
                          </a:solidFill>
                          <a:latin typeface="BIZ UDゴシック" panose="020B0400000000000000" pitchFamily="49" charset="-128"/>
                          <a:ea typeface="BIZ UDゴシック" panose="020B0400000000000000" pitchFamily="49" charset="-128"/>
                        </a:rPr>
                        <a:t>通行止め時間の短縮</a:t>
                      </a:r>
                      <a:r>
                        <a:rPr lang="ja-JP" altLang="en-US" sz="1200" dirty="0">
                          <a:latin typeface="BIZ UDゴシック" panose="020B0400000000000000" pitchFamily="49" charset="-128"/>
                          <a:ea typeface="BIZ UDゴシック" panose="020B0400000000000000" pitchFamily="49" charset="-128"/>
                        </a:rPr>
                        <a:t>に向けて</a:t>
                      </a:r>
                      <a:r>
                        <a:rPr lang="en-US" altLang="ja-JP" sz="1200" dirty="0">
                          <a:latin typeface="BIZ UDゴシック" panose="020B0400000000000000" pitchFamily="49" charset="-128"/>
                          <a:ea typeface="BIZ UDゴシック" panose="020B0400000000000000" pitchFamily="49" charset="-128"/>
                        </a:rPr>
                        <a:t>2025</a:t>
                      </a:r>
                      <a:r>
                        <a:rPr lang="ja-JP" altLang="en-US" sz="1200" dirty="0">
                          <a:latin typeface="BIZ UDゴシック" panose="020B0400000000000000" pitchFamily="49" charset="-128"/>
                          <a:ea typeface="BIZ UDゴシック" panose="020B0400000000000000" pitchFamily="49" charset="-128"/>
                        </a:rPr>
                        <a:t>年度からドローンによる高所点検を実施。トンネル内の安全性向上に向けて、ＡＩカメラの導入を検討。監視画面共有のためのタブレットは、</a:t>
                      </a:r>
                      <a:r>
                        <a:rPr lang="en-US" altLang="ja-JP" sz="1200" dirty="0">
                          <a:latin typeface="BIZ UDゴシック" panose="020B0400000000000000" pitchFamily="49" charset="-128"/>
                          <a:ea typeface="BIZ UDゴシック" panose="020B0400000000000000" pitchFamily="49" charset="-128"/>
                        </a:rPr>
                        <a:t>2026</a:t>
                      </a:r>
                      <a:r>
                        <a:rPr lang="ja-JP" altLang="en-US" sz="1200" dirty="0">
                          <a:latin typeface="BIZ UDゴシック" panose="020B0400000000000000" pitchFamily="49" charset="-128"/>
                          <a:ea typeface="BIZ UDゴシック" panose="020B0400000000000000" pitchFamily="49" charset="-128"/>
                        </a:rPr>
                        <a:t>年度以降に導入を予定。</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tc>
                <a:tc>
                  <a:txBody>
                    <a:bodyPr/>
                    <a:lstStyle/>
                    <a:p>
                      <a:pPr marL="317500" marR="0" lvl="0" indent="-317500" algn="ctr"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BIZ UDゴシック" panose="020B0400000000000000" pitchFamily="49" charset="-128"/>
                          <a:ea typeface="BIZ UDゴシック" panose="020B0400000000000000" pitchFamily="49" charset="-128"/>
                        </a:rPr>
                        <a:t>△</a:t>
                      </a:r>
                      <a:endParaRPr 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nchorCtr="1"/>
                </a:tc>
                <a:extLst>
                  <a:ext uri="{0D108BD9-81ED-4DB2-BD59-A6C34878D82A}">
                    <a16:rowId xmlns:a16="http://schemas.microsoft.com/office/drawing/2014/main" val="1624111275"/>
                  </a:ext>
                </a:extLst>
              </a:tr>
              <a:tr h="571706">
                <a:tc vMerge="1">
                  <a:txBody>
                    <a:bodyPr/>
                    <a:lstStyle/>
                    <a:p>
                      <a:pPr marL="0" indent="0" algn="ctr">
                        <a:lnSpc>
                          <a:spcPct val="100000"/>
                        </a:lnSpc>
                        <a:buNone/>
                      </a:pPr>
                      <a:endParaRPr lang="ja-JP" sz="10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vert="eaVert" anchor="ctr" anchorCtr="1">
                    <a:lnT w="127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kern="100" dirty="0">
                          <a:solidFill>
                            <a:schemeClr val="bg1"/>
                          </a:solidFill>
                          <a:effectLst/>
                          <a:latin typeface="BIZ UDゴシック" panose="020B0400000000000000" pitchFamily="49" charset="-128"/>
                          <a:ea typeface="BIZ UDゴシック" panose="020B0400000000000000" pitchFamily="49" charset="-128"/>
                        </a:rPr>
                        <a:t>経営の効率化</a:t>
                      </a:r>
                      <a:endParaRPr lang="ja-JP" altLang="ja-JP" sz="1200" b="1" kern="100" dirty="0">
                        <a:solidFill>
                          <a:schemeClr val="bg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200" dirty="0">
                          <a:solidFill>
                            <a:schemeClr val="tx1"/>
                          </a:solidFill>
                          <a:latin typeface="BIZ UDゴシック" panose="020B0400000000000000" pitchFamily="49" charset="-128"/>
                          <a:ea typeface="BIZ UDゴシック" panose="020B0400000000000000" pitchFamily="49" charset="-128"/>
                        </a:rPr>
                        <a:t>工場・現場確認に遠隔臨場を導入し、ＷＥＢ会議環境を整備。事務処理は電子決裁化を進め、ＲＰＡ</a:t>
                      </a:r>
                      <a:r>
                        <a:rPr lang="en-US" altLang="ja-JP" sz="1200" baseline="30000" dirty="0">
                          <a:solidFill>
                            <a:schemeClr val="tx1"/>
                          </a:solidFill>
                          <a:latin typeface="BIZ UDゴシック" panose="020B0400000000000000" pitchFamily="49" charset="-128"/>
                          <a:ea typeface="BIZ UDゴシック" panose="020B0400000000000000" pitchFamily="49" charset="-128"/>
                        </a:rPr>
                        <a:t>(※2)</a:t>
                      </a:r>
                      <a:r>
                        <a:rPr lang="ja-JP" altLang="en-US" sz="1200" dirty="0">
                          <a:solidFill>
                            <a:schemeClr val="tx1"/>
                          </a:solidFill>
                          <a:latin typeface="BIZ UDゴシック" panose="020B0400000000000000" pitchFamily="49" charset="-128"/>
                          <a:ea typeface="BIZ UDゴシック" panose="020B0400000000000000" pitchFamily="49" charset="-128"/>
                        </a:rPr>
                        <a:t>導入は費用対効果を踏まえ検討中。オンライン入金機導入により集金業務の効率化を実現</a:t>
                      </a:r>
                    </a:p>
                  </a:txBody>
                  <a:tcPr marL="68580" marR="68580" marT="0" marB="0" anchor="ctr"/>
                </a:tc>
                <a:tc>
                  <a:txBody>
                    <a:bodyPr/>
                    <a:lstStyle/>
                    <a:p>
                      <a:pPr marL="317500" marR="0" lvl="0" indent="-317500" algn="ctr"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BIZ UDゴシック" panose="020B0400000000000000" pitchFamily="49" charset="-128"/>
                          <a:ea typeface="BIZ UDゴシック" panose="020B0400000000000000" pitchFamily="49" charset="-128"/>
                        </a:rPr>
                        <a:t>○</a:t>
                      </a:r>
                      <a:endParaRPr lang="ja-JP" sz="1200" kern="100" dirty="0">
                        <a:effectLst/>
                        <a:latin typeface="BIZ UDゴシック" panose="020B0400000000000000" pitchFamily="49" charset="-128"/>
                        <a:ea typeface="BIZ UDゴシック" panose="020B0400000000000000" pitchFamily="49" charset="-128"/>
                      </a:endParaRPr>
                    </a:p>
                  </a:txBody>
                  <a:tcPr marL="50467" marR="50467" marT="0" marB="0" anchor="ctr" anchorCtr="1"/>
                </a:tc>
                <a:extLst>
                  <a:ext uri="{0D108BD9-81ED-4DB2-BD59-A6C34878D82A}">
                    <a16:rowId xmlns:a16="http://schemas.microsoft.com/office/drawing/2014/main" val="2131466539"/>
                  </a:ext>
                </a:extLst>
              </a:tr>
            </a:tbl>
          </a:graphicData>
        </a:graphic>
      </p:graphicFrame>
      <p:sp>
        <p:nvSpPr>
          <p:cNvPr id="7" name="スライド番号プレースホルダー 3">
            <a:extLst>
              <a:ext uri="{FF2B5EF4-FFF2-40B4-BE49-F238E27FC236}">
                <a16:creationId xmlns:a16="http://schemas.microsoft.com/office/drawing/2014/main" id="{C351776F-68EC-E4F6-C772-688ECE9B678A}"/>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4</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CC0E32F3-EEA0-FF36-862E-73293974FCC1}"/>
              </a:ext>
            </a:extLst>
          </p:cNvPr>
          <p:cNvSpPr txBox="1"/>
          <p:nvPr/>
        </p:nvSpPr>
        <p:spPr>
          <a:xfrm>
            <a:off x="165067" y="255395"/>
            <a:ext cx="9100225" cy="307777"/>
          </a:xfrm>
          <a:prstGeom prst="rect">
            <a:avLst/>
          </a:prstGeom>
          <a:noFill/>
        </p:spPr>
        <p:txBody>
          <a:bodyPr wrap="square">
            <a:spAutoFit/>
          </a:bodyPr>
          <a:lstStyle/>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取組み状況</a:t>
            </a:r>
            <a:r>
              <a:rPr lang="en-US" altLang="ja-JP" sz="1400" dirty="0">
                <a:latin typeface="BIZ UDゴシック" panose="020B0400000000000000" pitchFamily="49" charset="-128"/>
                <a:ea typeface="BIZ UDゴシック" panose="020B0400000000000000" pitchFamily="49" charset="-128"/>
              </a:rPr>
              <a:t>》</a:t>
            </a:r>
            <a:endParaRPr lang="ja-JP" altLang="en-US" sz="1200" dirty="0">
              <a:latin typeface="BIZ UDゴシック" panose="020B0400000000000000" pitchFamily="49" charset="-128"/>
              <a:ea typeface="BIZ UDゴシック" panose="020B0400000000000000" pitchFamily="49" charset="-128"/>
            </a:endParaRPr>
          </a:p>
        </p:txBody>
      </p:sp>
      <p:sp>
        <p:nvSpPr>
          <p:cNvPr id="10" name="コンテンツ プレースホルダー 5">
            <a:extLst>
              <a:ext uri="{FF2B5EF4-FFF2-40B4-BE49-F238E27FC236}">
                <a16:creationId xmlns:a16="http://schemas.microsoft.com/office/drawing/2014/main" id="{2559DF4B-3BE0-B0A3-73A9-F16F1C323B16}"/>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12" name="図 11">
            <a:extLst>
              <a:ext uri="{FF2B5EF4-FFF2-40B4-BE49-F238E27FC236}">
                <a16:creationId xmlns:a16="http://schemas.microsoft.com/office/drawing/2014/main" id="{1143D4DA-B164-F554-9A20-3D1366AC4DB5}"/>
              </a:ext>
            </a:extLst>
          </p:cNvPr>
          <p:cNvPicPr>
            <a:picLocks noChangeAspect="1"/>
          </p:cNvPicPr>
          <p:nvPr/>
        </p:nvPicPr>
        <p:blipFill rotWithShape="1">
          <a:blip r:embed="rId2"/>
          <a:srcRect l="44911" r="46459" b="5294"/>
          <a:stretch>
            <a:fillRect/>
          </a:stretch>
        </p:blipFill>
        <p:spPr>
          <a:xfrm>
            <a:off x="8586478" y="10682"/>
            <a:ext cx="244257" cy="225784"/>
          </a:xfrm>
          <a:prstGeom prst="rect">
            <a:avLst/>
          </a:prstGeom>
        </p:spPr>
      </p:pic>
      <p:sp>
        <p:nvSpPr>
          <p:cNvPr id="13" name="テキスト ボックス 12">
            <a:extLst>
              <a:ext uri="{FF2B5EF4-FFF2-40B4-BE49-F238E27FC236}">
                <a16:creationId xmlns:a16="http://schemas.microsoft.com/office/drawing/2014/main" id="{443727C9-97E8-AFFF-B6C2-3D680FDE4731}"/>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sp>
        <p:nvSpPr>
          <p:cNvPr id="4" name="テキスト ボックス 3">
            <a:extLst>
              <a:ext uri="{FF2B5EF4-FFF2-40B4-BE49-F238E27FC236}">
                <a16:creationId xmlns:a16="http://schemas.microsoft.com/office/drawing/2014/main" id="{CC7D84CE-C74A-E375-E39A-D9E7F48B9916}"/>
              </a:ext>
            </a:extLst>
          </p:cNvPr>
          <p:cNvSpPr txBox="1"/>
          <p:nvPr/>
        </p:nvSpPr>
        <p:spPr>
          <a:xfrm>
            <a:off x="213196" y="6395861"/>
            <a:ext cx="9530244" cy="246221"/>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r>
              <a:rPr kumimoji="1" lang="ja-JP" altLang="en-US" sz="1000" b="1" dirty="0">
                <a:latin typeface="BIZ UDゴシック" panose="020B0400000000000000" pitchFamily="49" charset="-128"/>
                <a:ea typeface="BIZ UDゴシック" panose="020B0400000000000000" pitchFamily="49" charset="-128"/>
              </a:rPr>
              <a:t>実施状況</a:t>
            </a:r>
            <a:r>
              <a:rPr kumimoji="1" lang="ja-JP" altLang="en-US" sz="1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r>
              <a:rPr kumimoji="1" lang="ja-JP" altLang="en-US" sz="1000" b="1" dirty="0">
                <a:latin typeface="BIZ UDゴシック" panose="020B0400000000000000" pitchFamily="49" charset="-128"/>
                <a:ea typeface="BIZ UDゴシック" panose="020B0400000000000000" pitchFamily="49" charset="-128"/>
              </a:rPr>
              <a:t>〇</a:t>
            </a:r>
            <a:r>
              <a:rPr kumimoji="1" lang="ja-JP" altLang="en-US" sz="1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：計画通り実施、</a:t>
            </a:r>
            <a:r>
              <a:rPr kumimoji="1" lang="ja-JP" altLang="en-US" sz="1000" b="1" dirty="0">
                <a:latin typeface="BIZ UDゴシック" panose="020B0400000000000000" pitchFamily="49" charset="-128"/>
                <a:ea typeface="BIZ UDゴシック" panose="020B0400000000000000" pitchFamily="49" charset="-128"/>
              </a:rPr>
              <a:t>△</a:t>
            </a:r>
            <a:r>
              <a:rPr kumimoji="1" lang="ja-JP" altLang="en-US" sz="1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：一部実施</a:t>
            </a:r>
          </a:p>
        </p:txBody>
      </p:sp>
      <p:sp>
        <p:nvSpPr>
          <p:cNvPr id="6" name="テキスト ボックス 5">
            <a:extLst>
              <a:ext uri="{FF2B5EF4-FFF2-40B4-BE49-F238E27FC236}">
                <a16:creationId xmlns:a16="http://schemas.microsoft.com/office/drawing/2014/main" id="{EF8D26C8-86D6-2069-338B-7CB5C01D4ED3}"/>
              </a:ext>
            </a:extLst>
          </p:cNvPr>
          <p:cNvSpPr txBox="1"/>
          <p:nvPr/>
        </p:nvSpPr>
        <p:spPr>
          <a:xfrm>
            <a:off x="199111" y="5273040"/>
            <a:ext cx="516808" cy="646331"/>
          </a:xfrm>
          <a:prstGeom prst="rect">
            <a:avLst/>
          </a:prstGeom>
          <a:noFill/>
        </p:spPr>
        <p:txBody>
          <a:bodyPr vert="wordArtVertRtl" wrap="square" rtlCol="0">
            <a:spAutoFit/>
          </a:bodyPr>
          <a:lstStyle/>
          <a:p>
            <a:r>
              <a:rPr lang="en-US" altLang="ja-JP" sz="1000" b="1" baseline="30000" dirty="0">
                <a:solidFill>
                  <a:schemeClr val="bg1"/>
                </a:solidFill>
                <a:latin typeface="BIZ UDゴシック" panose="020B0400000000000000" pitchFamily="49" charset="-128"/>
                <a:ea typeface="BIZ UDゴシック" panose="020B0400000000000000" pitchFamily="49" charset="-128"/>
              </a:rPr>
              <a:t>(※1)</a:t>
            </a:r>
            <a:endParaRPr lang="ja-JP" altLang="ja-JP" sz="1000"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endParaRPr>
          </a:p>
          <a:p>
            <a:endParaRPr kumimoji="1" lang="ja-JP" altLang="en-US" sz="1000" b="1" dirty="0">
              <a:solidFill>
                <a:schemeClr val="bg1"/>
              </a:solidFill>
            </a:endParaRPr>
          </a:p>
        </p:txBody>
      </p:sp>
      <p:sp>
        <p:nvSpPr>
          <p:cNvPr id="8" name="テキスト ボックス 7">
            <a:extLst>
              <a:ext uri="{FF2B5EF4-FFF2-40B4-BE49-F238E27FC236}">
                <a16:creationId xmlns:a16="http://schemas.microsoft.com/office/drawing/2014/main" id="{6035C122-D7FE-4E70-16B3-873B0EF42F9E}"/>
              </a:ext>
            </a:extLst>
          </p:cNvPr>
          <p:cNvSpPr txBox="1"/>
          <p:nvPr/>
        </p:nvSpPr>
        <p:spPr>
          <a:xfrm>
            <a:off x="213196" y="6613289"/>
            <a:ext cx="6141884" cy="230832"/>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r>
              <a:rPr kumimoji="1" lang="en-US" altLang="ja-JP" sz="9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※1</a:t>
            </a:r>
            <a:r>
              <a:rPr kumimoji="1" lang="ja-JP" altLang="en-US" sz="9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r>
              <a:rPr kumimoji="1" lang="ja-JP" altLang="en-US" sz="900" b="1" dirty="0">
                <a:latin typeface="BIZ UDゴシック" panose="020B0400000000000000" pitchFamily="49" charset="-128"/>
                <a:ea typeface="BIZ UDゴシック" panose="020B0400000000000000" pitchFamily="49" charset="-128"/>
              </a:rPr>
              <a:t>ＤＸ：デジタルトランスフォーメーション、</a:t>
            </a:r>
            <a:r>
              <a:rPr kumimoji="1" lang="en-US" altLang="ja-JP" sz="900" b="1" dirty="0">
                <a:latin typeface="BIZ UDゴシック" panose="020B0400000000000000" pitchFamily="49" charset="-128"/>
                <a:ea typeface="BIZ UDゴシック" panose="020B0400000000000000" pitchFamily="49" charset="-128"/>
              </a:rPr>
              <a:t>(※</a:t>
            </a:r>
            <a:r>
              <a:rPr kumimoji="1" lang="ja-JP" altLang="en-US" sz="900" b="1" dirty="0">
                <a:latin typeface="BIZ UDゴシック" panose="020B0400000000000000" pitchFamily="49" charset="-128"/>
                <a:ea typeface="BIZ UDゴシック" panose="020B0400000000000000" pitchFamily="49" charset="-128"/>
              </a:rPr>
              <a:t>２</a:t>
            </a:r>
            <a:r>
              <a:rPr kumimoji="1" lang="en-US" altLang="ja-JP" sz="900" b="1" dirty="0">
                <a:latin typeface="BIZ UDゴシック" panose="020B0400000000000000" pitchFamily="49" charset="-128"/>
                <a:ea typeface="BIZ UDゴシック" panose="020B0400000000000000" pitchFamily="49" charset="-128"/>
              </a:rPr>
              <a:t>)</a:t>
            </a:r>
            <a:r>
              <a:rPr kumimoji="1" lang="ja-JP" altLang="en-US" sz="900" b="1" dirty="0">
                <a:latin typeface="BIZ UDゴシック" panose="020B0400000000000000" pitchFamily="49" charset="-128"/>
                <a:ea typeface="BIZ UDゴシック" panose="020B0400000000000000" pitchFamily="49" charset="-128"/>
              </a:rPr>
              <a:t>ＲＰＡ：ロボティック・プロセス・オートメーション</a:t>
            </a:r>
            <a:endParaRPr kumimoji="1" lang="ja-JP" altLang="en-US" sz="9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859189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A359A-8A74-1557-F09C-EFA480785C2C}"/>
            </a:ext>
          </a:extLst>
        </p:cNvPr>
        <p:cNvGrpSpPr/>
        <p:nvPr/>
      </p:nvGrpSpPr>
      <p:grpSpPr>
        <a:xfrm>
          <a:off x="0" y="0"/>
          <a:ext cx="0" cy="0"/>
          <a:chOff x="0" y="0"/>
          <a:chExt cx="0" cy="0"/>
        </a:xfrm>
      </p:grpSpPr>
      <p:pic>
        <p:nvPicPr>
          <p:cNvPr id="42" name="図 41">
            <a:extLst>
              <a:ext uri="{FF2B5EF4-FFF2-40B4-BE49-F238E27FC236}">
                <a16:creationId xmlns:a16="http://schemas.microsoft.com/office/drawing/2014/main" id="{CAB1DB87-0BEE-4516-8D20-7BCAF53A24B5}"/>
              </a:ext>
            </a:extLst>
          </p:cNvPr>
          <p:cNvPicPr>
            <a:picLocks noChangeAspect="1"/>
          </p:cNvPicPr>
          <p:nvPr/>
        </p:nvPicPr>
        <p:blipFill>
          <a:blip r:embed="rId3"/>
          <a:stretch>
            <a:fillRect/>
          </a:stretch>
        </p:blipFill>
        <p:spPr>
          <a:xfrm>
            <a:off x="4969543" y="3695905"/>
            <a:ext cx="4608975" cy="3078747"/>
          </a:xfrm>
          <a:prstGeom prst="rect">
            <a:avLst/>
          </a:prstGeom>
        </p:spPr>
      </p:pic>
      <p:pic>
        <p:nvPicPr>
          <p:cNvPr id="40" name="図 39">
            <a:extLst>
              <a:ext uri="{FF2B5EF4-FFF2-40B4-BE49-F238E27FC236}">
                <a16:creationId xmlns:a16="http://schemas.microsoft.com/office/drawing/2014/main" id="{16CA0AC2-A7D7-4E08-903D-D2747FACBAEB}"/>
              </a:ext>
            </a:extLst>
          </p:cNvPr>
          <p:cNvPicPr>
            <a:picLocks noChangeAspect="1"/>
          </p:cNvPicPr>
          <p:nvPr/>
        </p:nvPicPr>
        <p:blipFill>
          <a:blip r:embed="rId4"/>
          <a:stretch>
            <a:fillRect/>
          </a:stretch>
        </p:blipFill>
        <p:spPr>
          <a:xfrm>
            <a:off x="292846" y="3705940"/>
            <a:ext cx="4499238" cy="2975106"/>
          </a:xfrm>
          <a:prstGeom prst="rect">
            <a:avLst/>
          </a:prstGeom>
        </p:spPr>
      </p:pic>
      <p:pic>
        <p:nvPicPr>
          <p:cNvPr id="33" name="図 32">
            <a:extLst>
              <a:ext uri="{FF2B5EF4-FFF2-40B4-BE49-F238E27FC236}">
                <a16:creationId xmlns:a16="http://schemas.microsoft.com/office/drawing/2014/main" id="{FF47972B-52A0-413F-98DC-A741BDA3BF13}"/>
              </a:ext>
            </a:extLst>
          </p:cNvPr>
          <p:cNvPicPr>
            <a:picLocks noChangeAspect="1"/>
          </p:cNvPicPr>
          <p:nvPr/>
        </p:nvPicPr>
        <p:blipFill>
          <a:blip r:embed="rId5"/>
          <a:stretch>
            <a:fillRect/>
          </a:stretch>
        </p:blipFill>
        <p:spPr>
          <a:xfrm>
            <a:off x="4973833" y="556179"/>
            <a:ext cx="4608975" cy="3084843"/>
          </a:xfrm>
          <a:prstGeom prst="rect">
            <a:avLst/>
          </a:prstGeom>
        </p:spPr>
      </p:pic>
      <p:pic>
        <p:nvPicPr>
          <p:cNvPr id="32" name="図 31">
            <a:extLst>
              <a:ext uri="{FF2B5EF4-FFF2-40B4-BE49-F238E27FC236}">
                <a16:creationId xmlns:a16="http://schemas.microsoft.com/office/drawing/2014/main" id="{57B1D779-F9FB-4CEA-9432-3FC745AAD4D9}"/>
              </a:ext>
            </a:extLst>
          </p:cNvPr>
          <p:cNvPicPr>
            <a:picLocks noChangeAspect="1"/>
          </p:cNvPicPr>
          <p:nvPr/>
        </p:nvPicPr>
        <p:blipFill>
          <a:blip r:embed="rId6"/>
          <a:stretch>
            <a:fillRect/>
          </a:stretch>
        </p:blipFill>
        <p:spPr>
          <a:xfrm>
            <a:off x="289798" y="546864"/>
            <a:ext cx="4505334" cy="3084843"/>
          </a:xfrm>
          <a:prstGeom prst="rect">
            <a:avLst/>
          </a:prstGeom>
        </p:spPr>
      </p:pic>
      <p:sp>
        <p:nvSpPr>
          <p:cNvPr id="5" name="タイトル 4">
            <a:extLst>
              <a:ext uri="{FF2B5EF4-FFF2-40B4-BE49-F238E27FC236}">
                <a16:creationId xmlns:a16="http://schemas.microsoft.com/office/drawing/2014/main" id="{157A524E-FF18-0BCA-555E-4B5FE38EF63E}"/>
              </a:ext>
            </a:extLst>
          </p:cNvPr>
          <p:cNvSpPr>
            <a:spLocks noGrp="1"/>
          </p:cNvSpPr>
          <p:nvPr>
            <p:ph type="title"/>
          </p:nvPr>
        </p:nvSpPr>
        <p:spPr>
          <a:xfrm>
            <a:off x="0" y="0"/>
            <a:ext cx="7079112" cy="325437"/>
          </a:xfrm>
        </p:spPr>
        <p:txBody>
          <a:bodyPr>
            <a:noAutofit/>
          </a:bodyPr>
          <a:lstStyle/>
          <a:p>
            <a:r>
              <a:rPr lang="en-US" altLang="ja-JP" sz="1600" b="1" dirty="0">
                <a:latin typeface="BIZ UDゴシック" panose="020B0400000000000000" pitchFamily="49" charset="-128"/>
                <a:ea typeface="BIZ UDゴシック" panose="020B0400000000000000" pitchFamily="49" charset="-128"/>
              </a:rPr>
              <a:t>Ⅲ</a:t>
            </a:r>
            <a:r>
              <a:rPr lang="ja-JP" altLang="en-US" sz="1600" b="1" dirty="0">
                <a:latin typeface="BIZ UDゴシック" panose="020B0400000000000000" pitchFamily="49" charset="-128"/>
                <a:ea typeface="BIZ UDゴシック" panose="020B0400000000000000" pitchFamily="49" charset="-128"/>
              </a:rPr>
              <a:t>　「中期経営計画</a:t>
            </a:r>
            <a:r>
              <a:rPr lang="en-US" altLang="ja-JP" sz="1600" b="1" dirty="0">
                <a:latin typeface="BIZ UDゴシック" panose="020B0400000000000000" pitchFamily="49" charset="-128"/>
                <a:ea typeface="BIZ UDゴシック" panose="020B0400000000000000" pitchFamily="49" charset="-128"/>
              </a:rPr>
              <a:t>2022-2025</a:t>
            </a:r>
            <a:r>
              <a:rPr lang="ja-JP" altLang="en-US" sz="1600" b="1" dirty="0">
                <a:latin typeface="BIZ UDゴシック" panose="020B0400000000000000" pitchFamily="49" charset="-128"/>
                <a:ea typeface="BIZ UDゴシック" panose="020B0400000000000000" pitchFamily="49" charset="-128"/>
              </a:rPr>
              <a:t>」の振り返り</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6" name="スライド番号プレースホルダー 3">
            <a:extLst>
              <a:ext uri="{FF2B5EF4-FFF2-40B4-BE49-F238E27FC236}">
                <a16:creationId xmlns:a16="http://schemas.microsoft.com/office/drawing/2014/main" id="{7939498E-9A42-B22C-9CBB-B76AAA3F6DF3}"/>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5</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35" name="テキスト ボックス 34">
            <a:extLst>
              <a:ext uri="{FF2B5EF4-FFF2-40B4-BE49-F238E27FC236}">
                <a16:creationId xmlns:a16="http://schemas.microsoft.com/office/drawing/2014/main" id="{5F0C2979-BFCF-879D-551C-9A7E3B787BE6}"/>
              </a:ext>
            </a:extLst>
          </p:cNvPr>
          <p:cNvSpPr txBox="1"/>
          <p:nvPr/>
        </p:nvSpPr>
        <p:spPr>
          <a:xfrm>
            <a:off x="8978330" y="3419313"/>
            <a:ext cx="591875" cy="215444"/>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6" name="テキスト ボックス 35">
            <a:extLst>
              <a:ext uri="{FF2B5EF4-FFF2-40B4-BE49-F238E27FC236}">
                <a16:creationId xmlns:a16="http://schemas.microsoft.com/office/drawing/2014/main" id="{6B082595-B9C1-5704-6545-85327C5E8BAF}"/>
              </a:ext>
            </a:extLst>
          </p:cNvPr>
          <p:cNvSpPr txBox="1"/>
          <p:nvPr/>
        </p:nvSpPr>
        <p:spPr>
          <a:xfrm>
            <a:off x="4262627" y="3401263"/>
            <a:ext cx="591875" cy="215444"/>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7" name="テキスト ボックス 36">
            <a:extLst>
              <a:ext uri="{FF2B5EF4-FFF2-40B4-BE49-F238E27FC236}">
                <a16:creationId xmlns:a16="http://schemas.microsoft.com/office/drawing/2014/main" id="{E3741558-D080-849A-EAED-600D71B079A4}"/>
              </a:ext>
            </a:extLst>
          </p:cNvPr>
          <p:cNvSpPr txBox="1"/>
          <p:nvPr/>
        </p:nvSpPr>
        <p:spPr>
          <a:xfrm>
            <a:off x="476585" y="568659"/>
            <a:ext cx="591875" cy="215444"/>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百万円</a:t>
            </a: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8" name="テキスト ボックス 37">
            <a:extLst>
              <a:ext uri="{FF2B5EF4-FFF2-40B4-BE49-F238E27FC236}">
                <a16:creationId xmlns:a16="http://schemas.microsoft.com/office/drawing/2014/main" id="{CA3037EE-7A37-E12D-3776-C934E663F4A9}"/>
              </a:ext>
            </a:extLst>
          </p:cNvPr>
          <p:cNvSpPr txBox="1"/>
          <p:nvPr/>
        </p:nvSpPr>
        <p:spPr>
          <a:xfrm>
            <a:off x="5230177" y="571727"/>
            <a:ext cx="591875" cy="215444"/>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1" dirty="0">
                <a:solidFill>
                  <a:prstClr val="black"/>
                </a:solidFill>
                <a:latin typeface="BIZ UDゴシック" panose="020B0400000000000000" pitchFamily="49" charset="-128"/>
                <a:ea typeface="BIZ UDゴシック" panose="020B0400000000000000" pitchFamily="49" charset="-128"/>
              </a:rPr>
              <a:t>百万円</a:t>
            </a: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9" name="テキスト ボックス 38">
            <a:extLst>
              <a:ext uri="{FF2B5EF4-FFF2-40B4-BE49-F238E27FC236}">
                <a16:creationId xmlns:a16="http://schemas.microsoft.com/office/drawing/2014/main" id="{C29F434A-1A34-3F92-41E9-6AC444F1FA34}"/>
              </a:ext>
            </a:extLst>
          </p:cNvPr>
          <p:cNvSpPr txBox="1"/>
          <p:nvPr/>
        </p:nvSpPr>
        <p:spPr>
          <a:xfrm>
            <a:off x="4249531" y="6458402"/>
            <a:ext cx="591875" cy="215444"/>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4" name="テキスト ボックス 43">
            <a:extLst>
              <a:ext uri="{FF2B5EF4-FFF2-40B4-BE49-F238E27FC236}">
                <a16:creationId xmlns:a16="http://schemas.microsoft.com/office/drawing/2014/main" id="{28F82F80-C202-720B-5C4C-B67C37FEDE48}"/>
              </a:ext>
            </a:extLst>
          </p:cNvPr>
          <p:cNvSpPr txBox="1"/>
          <p:nvPr/>
        </p:nvSpPr>
        <p:spPr>
          <a:xfrm>
            <a:off x="1857188" y="525012"/>
            <a:ext cx="1387421" cy="25391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prstClr val="black"/>
                </a:solidFill>
                <a:latin typeface="BIZ UDゴシック" panose="020B0400000000000000" pitchFamily="49" charset="-128"/>
                <a:ea typeface="BIZ UDゴシック" panose="020B0400000000000000" pitchFamily="49" charset="-128"/>
              </a:rPr>
              <a:t>償還準備金</a:t>
            </a:r>
            <a:r>
              <a:rPr kumimoji="1" lang="ja-JP" altLang="en-US" sz="1050" b="1" dirty="0">
                <a:latin typeface="BIZ UDゴシック" panose="020B0400000000000000" pitchFamily="49" charset="-128"/>
                <a:ea typeface="BIZ UDゴシック" panose="020B0400000000000000" pitchFamily="49" charset="-128"/>
              </a:rPr>
              <a:t>等繰入額</a:t>
            </a:r>
            <a:endParaRPr kumimoji="1" lang="ja-JP" altLang="en-US" sz="10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45" name="テキスト ボックス 44">
            <a:extLst>
              <a:ext uri="{FF2B5EF4-FFF2-40B4-BE49-F238E27FC236}">
                <a16:creationId xmlns:a16="http://schemas.microsoft.com/office/drawing/2014/main" id="{65BFE1D1-67A2-CBDE-66A3-830D29AF7F38}"/>
              </a:ext>
            </a:extLst>
          </p:cNvPr>
          <p:cNvSpPr txBox="1"/>
          <p:nvPr/>
        </p:nvSpPr>
        <p:spPr>
          <a:xfrm>
            <a:off x="1724078" y="3697922"/>
            <a:ext cx="1387421" cy="25391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prstClr val="black"/>
                </a:solidFill>
                <a:latin typeface="BIZ UDゴシック" panose="020B0400000000000000" pitchFamily="49" charset="-128"/>
                <a:ea typeface="BIZ UDゴシック" panose="020B0400000000000000" pitchFamily="49" charset="-128"/>
              </a:rPr>
              <a:t>コスト縮減額</a:t>
            </a:r>
            <a:endPar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6" name="テキスト ボックス 45">
            <a:extLst>
              <a:ext uri="{FF2B5EF4-FFF2-40B4-BE49-F238E27FC236}">
                <a16:creationId xmlns:a16="http://schemas.microsoft.com/office/drawing/2014/main" id="{885A052D-3ACC-440F-7F91-F329294BCD3F}"/>
              </a:ext>
            </a:extLst>
          </p:cNvPr>
          <p:cNvSpPr txBox="1"/>
          <p:nvPr/>
        </p:nvSpPr>
        <p:spPr>
          <a:xfrm>
            <a:off x="6767833" y="595730"/>
            <a:ext cx="1387421" cy="25391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prstClr val="black"/>
                </a:solidFill>
                <a:latin typeface="BIZ UDゴシック" panose="020B0400000000000000" pitchFamily="49" charset="-128"/>
                <a:ea typeface="BIZ UDゴシック" panose="020B0400000000000000" pitchFamily="49" charset="-128"/>
              </a:rPr>
              <a:t>料金収入</a:t>
            </a:r>
            <a:endPar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7" name="テキスト ボックス 46">
            <a:extLst>
              <a:ext uri="{FF2B5EF4-FFF2-40B4-BE49-F238E27FC236}">
                <a16:creationId xmlns:a16="http://schemas.microsoft.com/office/drawing/2014/main" id="{17D35EA0-7DD7-EDE8-9177-994F3F0B597D}"/>
              </a:ext>
            </a:extLst>
          </p:cNvPr>
          <p:cNvSpPr txBox="1"/>
          <p:nvPr/>
        </p:nvSpPr>
        <p:spPr>
          <a:xfrm>
            <a:off x="6727879" y="3697922"/>
            <a:ext cx="1387421" cy="25391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prstClr val="black"/>
                </a:solidFill>
                <a:latin typeface="BIZ UDゴシック" panose="020B0400000000000000" pitchFamily="49" charset="-128"/>
                <a:ea typeface="BIZ UDゴシック" panose="020B0400000000000000" pitchFamily="49" charset="-128"/>
              </a:rPr>
              <a:t>人件費・職員定数</a:t>
            </a:r>
            <a:endPar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8" name="テキスト ボックス 47">
            <a:extLst>
              <a:ext uri="{FF2B5EF4-FFF2-40B4-BE49-F238E27FC236}">
                <a16:creationId xmlns:a16="http://schemas.microsoft.com/office/drawing/2014/main" id="{EA7F6D91-A404-DBAD-0DA1-9A760A51A81D}"/>
              </a:ext>
            </a:extLst>
          </p:cNvPr>
          <p:cNvSpPr txBox="1"/>
          <p:nvPr/>
        </p:nvSpPr>
        <p:spPr>
          <a:xfrm>
            <a:off x="9020163" y="6562710"/>
            <a:ext cx="591875" cy="215444"/>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9" name="テキスト ボックス 48">
            <a:extLst>
              <a:ext uri="{FF2B5EF4-FFF2-40B4-BE49-F238E27FC236}">
                <a16:creationId xmlns:a16="http://schemas.microsoft.com/office/drawing/2014/main" id="{522249A4-BB60-7308-F2F7-84114408EF55}"/>
              </a:ext>
            </a:extLst>
          </p:cNvPr>
          <p:cNvSpPr txBox="1"/>
          <p:nvPr/>
        </p:nvSpPr>
        <p:spPr>
          <a:xfrm>
            <a:off x="424727" y="3717158"/>
            <a:ext cx="591875" cy="215444"/>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百万円</a:t>
            </a: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0" name="テキスト ボックス 49">
            <a:extLst>
              <a:ext uri="{FF2B5EF4-FFF2-40B4-BE49-F238E27FC236}">
                <a16:creationId xmlns:a16="http://schemas.microsoft.com/office/drawing/2014/main" id="{DBC18B1A-37BD-D6B1-09BF-ED9902AB5CC3}"/>
              </a:ext>
            </a:extLst>
          </p:cNvPr>
          <p:cNvSpPr txBox="1"/>
          <p:nvPr/>
        </p:nvSpPr>
        <p:spPr>
          <a:xfrm>
            <a:off x="9215404" y="3813678"/>
            <a:ext cx="591875" cy="215444"/>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1" dirty="0">
                <a:solidFill>
                  <a:prstClr val="black"/>
                </a:solidFill>
                <a:latin typeface="BIZ UDゴシック" panose="020B0400000000000000" pitchFamily="49" charset="-128"/>
                <a:ea typeface="BIZ UDゴシック" panose="020B0400000000000000" pitchFamily="49" charset="-128"/>
              </a:rPr>
              <a:t>人</a:t>
            </a: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2" name="テキスト ボックス 51">
            <a:extLst>
              <a:ext uri="{FF2B5EF4-FFF2-40B4-BE49-F238E27FC236}">
                <a16:creationId xmlns:a16="http://schemas.microsoft.com/office/drawing/2014/main" id="{E5FC5C58-6FE7-7DE8-597F-E2DF507714F9}"/>
              </a:ext>
            </a:extLst>
          </p:cNvPr>
          <p:cNvSpPr txBox="1"/>
          <p:nvPr/>
        </p:nvSpPr>
        <p:spPr>
          <a:xfrm>
            <a:off x="3504015" y="1022344"/>
            <a:ext cx="1293115" cy="230832"/>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9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※2025</a:t>
            </a:r>
            <a:r>
              <a:rPr kumimoji="1" lang="ja-JP" altLang="en-US" sz="9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実績は</a:t>
            </a:r>
            <a:r>
              <a:rPr kumimoji="1" lang="ja-JP" altLang="en-US" sz="9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見込値</a:t>
            </a:r>
          </a:p>
        </p:txBody>
      </p:sp>
      <p:sp>
        <p:nvSpPr>
          <p:cNvPr id="53" name="テキスト ボックス 52">
            <a:extLst>
              <a:ext uri="{FF2B5EF4-FFF2-40B4-BE49-F238E27FC236}">
                <a16:creationId xmlns:a16="http://schemas.microsoft.com/office/drawing/2014/main" id="{F12B4FEE-8964-4A5C-5372-66D519CD8B04}"/>
              </a:ext>
            </a:extLst>
          </p:cNvPr>
          <p:cNvSpPr txBox="1"/>
          <p:nvPr/>
        </p:nvSpPr>
        <p:spPr>
          <a:xfrm>
            <a:off x="3519892" y="4265778"/>
            <a:ext cx="1293115" cy="230832"/>
          </a:xfrm>
          <a:prstGeom prst="rect">
            <a:avLst/>
          </a:prstGeom>
          <a:noFill/>
        </p:spPr>
        <p:txBody>
          <a:bodyPr wrap="square" lIns="91440" tIns="45720" rIns="91440" bIns="45720" rtlCol="0" anchor="t">
            <a:spAutoFit/>
          </a:bodyPr>
          <a:lstStyle/>
          <a:p>
            <a:pPr lvl="0" defTabSz="914400">
              <a:defRPr/>
            </a:pPr>
            <a:r>
              <a:rPr kumimoji="1" lang="en-US" altLang="ja-JP" sz="9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※2025</a:t>
            </a:r>
            <a:r>
              <a:rPr kumimoji="1" lang="ja-JP" altLang="en-US" sz="9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実績は見込</a:t>
            </a:r>
            <a:r>
              <a:rPr kumimoji="1" lang="ja-JP" altLang="en-US" sz="900" dirty="0">
                <a:latin typeface="BIZ UDゴシック" panose="020B0400000000000000" pitchFamily="49" charset="-128"/>
                <a:ea typeface="BIZ UDゴシック" panose="020B0400000000000000" pitchFamily="49" charset="-128"/>
              </a:rPr>
              <a:t>値</a:t>
            </a:r>
            <a:endParaRPr kumimoji="1" lang="ja-JP" altLang="en-US" sz="9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4" name="テキスト ボックス 53">
            <a:extLst>
              <a:ext uri="{FF2B5EF4-FFF2-40B4-BE49-F238E27FC236}">
                <a16:creationId xmlns:a16="http://schemas.microsoft.com/office/drawing/2014/main" id="{BE936725-4662-23EB-C48C-E0158D65A4A7}"/>
              </a:ext>
            </a:extLst>
          </p:cNvPr>
          <p:cNvSpPr txBox="1"/>
          <p:nvPr/>
        </p:nvSpPr>
        <p:spPr>
          <a:xfrm>
            <a:off x="8318923" y="1032935"/>
            <a:ext cx="1293115" cy="230832"/>
          </a:xfrm>
          <a:prstGeom prst="rect">
            <a:avLst/>
          </a:prstGeom>
          <a:noFill/>
        </p:spPr>
        <p:txBody>
          <a:bodyPr wrap="square" lIns="91440" tIns="45720" rIns="91440" bIns="45720" rtlCol="0" anchor="t">
            <a:spAutoFit/>
          </a:bodyPr>
          <a:lstStyle/>
          <a:p>
            <a:pPr lvl="0" defTabSz="914400">
              <a:defRPr/>
            </a:pPr>
            <a:r>
              <a:rPr kumimoji="1" lang="en-US" altLang="ja-JP" sz="9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※2025</a:t>
            </a:r>
            <a:r>
              <a:rPr kumimoji="1" lang="ja-JP" altLang="en-US" sz="9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実績は見込</a:t>
            </a:r>
            <a:r>
              <a:rPr kumimoji="1" lang="ja-JP" altLang="en-US" sz="900" dirty="0">
                <a:latin typeface="BIZ UDゴシック" panose="020B0400000000000000" pitchFamily="49" charset="-128"/>
                <a:ea typeface="BIZ UDゴシック" panose="020B0400000000000000" pitchFamily="49" charset="-128"/>
              </a:rPr>
              <a:t>値</a:t>
            </a:r>
            <a:endParaRPr kumimoji="1" lang="ja-JP" altLang="en-US" sz="9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F9FD4305-064A-1A41-0C15-1D354F69E8BD}"/>
              </a:ext>
            </a:extLst>
          </p:cNvPr>
          <p:cNvSpPr txBox="1"/>
          <p:nvPr/>
        </p:nvSpPr>
        <p:spPr>
          <a:xfrm>
            <a:off x="5593080" y="5307334"/>
            <a:ext cx="3308010" cy="1015663"/>
          </a:xfrm>
          <a:prstGeom prst="rect">
            <a:avLst/>
          </a:prstGeom>
          <a:solidFill>
            <a:schemeClr val="accent5">
              <a:lumMod val="75000"/>
            </a:schemeClr>
          </a:solidFill>
        </p:spPr>
        <p:txBody>
          <a:bodyPr wrap="square" rtlCol="0">
            <a:spAutoFit/>
          </a:bodyPr>
          <a:lstStyle/>
          <a:p>
            <a:pPr algn="just" defTabSz="742950">
              <a:defRPr/>
            </a:pPr>
            <a:r>
              <a:rPr lang="ja-JP" altLang="en-US" sz="1200" dirty="0">
                <a:solidFill>
                  <a:schemeClr val="bg1"/>
                </a:solidFill>
                <a:latin typeface="BIZ UDゴシック" panose="020B0400000000000000" pitchFamily="49" charset="-128"/>
                <a:ea typeface="BIZ UDゴシック" panose="020B0400000000000000" pitchFamily="49" charset="-128"/>
              </a:rPr>
              <a:t>　</a:t>
            </a:r>
            <a:r>
              <a:rPr lang="en-US" altLang="ja-JP" sz="1200" b="1" dirty="0">
                <a:solidFill>
                  <a:schemeClr val="bg1"/>
                </a:solidFill>
                <a:latin typeface="BIZ UDゴシック" panose="020B0400000000000000" pitchFamily="49" charset="-128"/>
                <a:ea typeface="BIZ UDゴシック" panose="020B0400000000000000" pitchFamily="49" charset="-128"/>
              </a:rPr>
              <a:t>2024</a:t>
            </a:r>
            <a:r>
              <a:rPr lang="ja-JP" altLang="en-US" sz="1200" b="1" dirty="0">
                <a:solidFill>
                  <a:schemeClr val="bg1"/>
                </a:solidFill>
                <a:latin typeface="BIZ UDゴシック" panose="020B0400000000000000" pitchFamily="49" charset="-128"/>
                <a:ea typeface="BIZ UDゴシック" panose="020B0400000000000000" pitchFamily="49" charset="-128"/>
              </a:rPr>
              <a:t>年度と</a:t>
            </a:r>
            <a:r>
              <a:rPr lang="en-US" altLang="ja-JP" sz="1200" b="1" dirty="0">
                <a:solidFill>
                  <a:schemeClr val="bg1"/>
                </a:solidFill>
                <a:latin typeface="BIZ UDゴシック" panose="020B0400000000000000" pitchFamily="49" charset="-128"/>
                <a:ea typeface="BIZ UDゴシック" panose="020B0400000000000000" pitchFamily="49" charset="-128"/>
              </a:rPr>
              <a:t>2025</a:t>
            </a:r>
            <a:r>
              <a:rPr lang="ja-JP" altLang="en-US" sz="1200" b="1" dirty="0">
                <a:solidFill>
                  <a:schemeClr val="bg1"/>
                </a:solidFill>
                <a:latin typeface="BIZ UDゴシック" panose="020B0400000000000000" pitchFamily="49" charset="-128"/>
                <a:ea typeface="BIZ UDゴシック" panose="020B0400000000000000" pitchFamily="49" charset="-128"/>
              </a:rPr>
              <a:t>年度は、中期計画策定</a:t>
            </a:r>
            <a:r>
              <a:rPr lang="en-US" altLang="ja-JP" sz="1200" b="1" dirty="0">
                <a:solidFill>
                  <a:schemeClr val="bg1"/>
                </a:solidFill>
                <a:latin typeface="BIZ UDゴシック" panose="020B0400000000000000" pitchFamily="49" charset="-128"/>
                <a:ea typeface="BIZ UDゴシック" panose="020B0400000000000000" pitchFamily="49" charset="-128"/>
              </a:rPr>
              <a:t>(2022</a:t>
            </a:r>
            <a:r>
              <a:rPr lang="ja-JP" altLang="en-US" sz="1200" b="1" dirty="0">
                <a:solidFill>
                  <a:schemeClr val="bg1"/>
                </a:solidFill>
                <a:latin typeface="BIZ UDゴシック" panose="020B0400000000000000" pitchFamily="49" charset="-128"/>
                <a:ea typeface="BIZ UDゴシック" panose="020B0400000000000000" pitchFamily="49" charset="-128"/>
              </a:rPr>
              <a:t>年</a:t>
            </a:r>
            <a:r>
              <a:rPr lang="en-US" altLang="ja-JP" sz="1200" b="1" dirty="0">
                <a:solidFill>
                  <a:schemeClr val="bg1"/>
                </a:solidFill>
                <a:latin typeface="BIZ UDゴシック" panose="020B0400000000000000" pitchFamily="49" charset="-128"/>
                <a:ea typeface="BIZ UDゴシック" panose="020B0400000000000000" pitchFamily="49" charset="-128"/>
              </a:rPr>
              <a:t>)</a:t>
            </a:r>
            <a:r>
              <a:rPr lang="ja-JP" altLang="en-US" sz="1200" b="1" dirty="0">
                <a:solidFill>
                  <a:schemeClr val="bg1"/>
                </a:solidFill>
                <a:latin typeface="BIZ UDゴシック" panose="020B0400000000000000" pitchFamily="49" charset="-128"/>
                <a:ea typeface="BIZ UDゴシック" panose="020B0400000000000000" pitchFamily="49" charset="-128"/>
              </a:rPr>
              <a:t>以降、老朽化が著しい箕面の非常用設備更新を前倒しして実施する必要が生じたこと等により、人員を追加し、計画値を上回りました。</a:t>
            </a:r>
            <a:endParaRPr kumimoji="1" lang="ja-JP" altLang="en-US" sz="1138" b="1" dirty="0">
              <a:solidFill>
                <a:schemeClr val="bg1"/>
              </a:solidFill>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606278C8-DEBE-22F7-C6B6-23DFE4B4A6AB}"/>
              </a:ext>
            </a:extLst>
          </p:cNvPr>
          <p:cNvSpPr txBox="1"/>
          <p:nvPr/>
        </p:nvSpPr>
        <p:spPr>
          <a:xfrm>
            <a:off x="1068460" y="2566978"/>
            <a:ext cx="3412100" cy="461665"/>
          </a:xfrm>
          <a:prstGeom prst="rect">
            <a:avLst/>
          </a:prstGeom>
          <a:solidFill>
            <a:schemeClr val="accent5">
              <a:lumMod val="75000"/>
            </a:schemeClr>
          </a:solidFill>
        </p:spPr>
        <p:txBody>
          <a:bodyPr wrap="square" rtlCol="0">
            <a:spAutoFit/>
          </a:bodyPr>
          <a:lstStyle/>
          <a:p>
            <a:pPr algn="ctr" defTabSz="742950">
              <a:defRPr/>
            </a:pPr>
            <a:r>
              <a:rPr lang="en-US" altLang="ja-JP" sz="1200" b="1" dirty="0">
                <a:solidFill>
                  <a:schemeClr val="bg1"/>
                </a:solidFill>
                <a:latin typeface="BIZ UDゴシック" panose="020B0400000000000000" pitchFamily="49" charset="-128"/>
                <a:ea typeface="BIZ UDゴシック" panose="020B0400000000000000" pitchFamily="49" charset="-128"/>
              </a:rPr>
              <a:t>5.96</a:t>
            </a:r>
            <a:r>
              <a:rPr lang="ja-JP" altLang="en-US" sz="1200" b="1" dirty="0">
                <a:solidFill>
                  <a:schemeClr val="bg1"/>
                </a:solidFill>
                <a:latin typeface="BIZ UDゴシック" panose="020B0400000000000000" pitchFamily="49" charset="-128"/>
                <a:ea typeface="BIZ UDゴシック" panose="020B0400000000000000" pitchFamily="49" charset="-128"/>
              </a:rPr>
              <a:t>億円の積立増を達成しました。</a:t>
            </a:r>
            <a:endParaRPr lang="en-US" altLang="ja-JP" sz="1200" b="1" dirty="0">
              <a:solidFill>
                <a:schemeClr val="bg1"/>
              </a:solidFill>
              <a:latin typeface="BIZ UDゴシック" panose="020B0400000000000000" pitchFamily="49" charset="-128"/>
              <a:ea typeface="BIZ UDゴシック" panose="020B0400000000000000" pitchFamily="49" charset="-128"/>
            </a:endParaRPr>
          </a:p>
          <a:p>
            <a:pPr algn="ctr" defTabSz="742950">
              <a:defRPr/>
            </a:pPr>
            <a:r>
              <a:rPr kumimoji="1" lang="en-US" altLang="ja-JP" sz="1200" b="1" dirty="0">
                <a:solidFill>
                  <a:prstClr val="white"/>
                </a:solidFill>
                <a:latin typeface="BIZ UDゴシック" panose="020B0400000000000000" pitchFamily="49" charset="-128"/>
                <a:ea typeface="BIZ UDゴシック" panose="020B0400000000000000" pitchFamily="49" charset="-128"/>
              </a:rPr>
              <a:t>『</a:t>
            </a:r>
            <a:r>
              <a:rPr kumimoji="1" lang="ja-JP" altLang="en-US" sz="1200" b="1" dirty="0">
                <a:solidFill>
                  <a:srgbClr val="FFFF00"/>
                </a:solidFill>
                <a:latin typeface="BIZ UDゴシック" panose="020B0400000000000000" pitchFamily="49" charset="-128"/>
                <a:ea typeface="BIZ UDゴシック" panose="020B0400000000000000" pitchFamily="49" charset="-128"/>
              </a:rPr>
              <a:t>計画 計</a:t>
            </a:r>
            <a:r>
              <a:rPr kumimoji="1" lang="en-US" altLang="ja-JP" sz="1200" b="1" dirty="0">
                <a:solidFill>
                  <a:srgbClr val="FFFF00"/>
                </a:solidFill>
                <a:latin typeface="BIZ UDゴシック" panose="020B0400000000000000" pitchFamily="49" charset="-128"/>
                <a:ea typeface="BIZ UDゴシック" panose="020B0400000000000000" pitchFamily="49" charset="-128"/>
              </a:rPr>
              <a:t>22.89</a:t>
            </a:r>
            <a:r>
              <a:rPr kumimoji="1" lang="ja-JP" altLang="en-US" sz="1200" b="1" dirty="0">
                <a:solidFill>
                  <a:srgbClr val="FFFF00"/>
                </a:solidFill>
                <a:latin typeface="BIZ UDゴシック" panose="020B0400000000000000" pitchFamily="49" charset="-128"/>
                <a:ea typeface="BIZ UDゴシック" panose="020B0400000000000000" pitchFamily="49" charset="-128"/>
              </a:rPr>
              <a:t>億円</a:t>
            </a:r>
            <a:r>
              <a:rPr kumimoji="1" lang="ja-JP" altLang="en-US" sz="1200" b="1" dirty="0">
                <a:solidFill>
                  <a:prstClr val="white"/>
                </a:solidFill>
                <a:latin typeface="BIZ UDゴシック" panose="020B0400000000000000" pitchFamily="49" charset="-128"/>
                <a:ea typeface="BIZ UDゴシック" panose="020B0400000000000000" pitchFamily="49" charset="-128"/>
              </a:rPr>
              <a:t>⇒</a:t>
            </a:r>
            <a:r>
              <a:rPr kumimoji="1" lang="ja-JP" altLang="en-US" sz="1200" b="1" dirty="0">
                <a:solidFill>
                  <a:schemeClr val="accent2"/>
                </a:solidFill>
                <a:latin typeface="BIZ UDゴシック" panose="020B0400000000000000" pitchFamily="49" charset="-128"/>
                <a:ea typeface="BIZ UDゴシック" panose="020B0400000000000000" pitchFamily="49" charset="-128"/>
              </a:rPr>
              <a:t>実績 計</a:t>
            </a:r>
            <a:r>
              <a:rPr kumimoji="1" lang="en-US" altLang="ja-JP" sz="1200" b="1" dirty="0">
                <a:solidFill>
                  <a:schemeClr val="accent2"/>
                </a:solidFill>
                <a:latin typeface="BIZ UDゴシック" panose="020B0400000000000000" pitchFamily="49" charset="-128"/>
                <a:ea typeface="BIZ UDゴシック" panose="020B0400000000000000" pitchFamily="49" charset="-128"/>
              </a:rPr>
              <a:t>28.85</a:t>
            </a:r>
            <a:r>
              <a:rPr kumimoji="1" lang="ja-JP" altLang="en-US" sz="1200" b="1" dirty="0">
                <a:solidFill>
                  <a:schemeClr val="accent2"/>
                </a:solidFill>
                <a:latin typeface="BIZ UDゴシック" panose="020B0400000000000000" pitchFamily="49" charset="-128"/>
                <a:ea typeface="BIZ UDゴシック" panose="020B0400000000000000" pitchFamily="49" charset="-128"/>
              </a:rPr>
              <a:t>億円</a:t>
            </a:r>
            <a:r>
              <a:rPr kumimoji="1" lang="en-US" altLang="ja-JP" sz="1200" b="1" dirty="0">
                <a:solidFill>
                  <a:prstClr val="white"/>
                </a:solidFill>
                <a:latin typeface="BIZ UDゴシック" panose="020B0400000000000000" pitchFamily="49" charset="-128"/>
                <a:ea typeface="BIZ UDゴシック" panose="020B0400000000000000" pitchFamily="49" charset="-128"/>
              </a:rPr>
              <a:t>』</a:t>
            </a:r>
            <a:endParaRPr kumimoji="1" lang="ja-JP" altLang="en-US" sz="1200" b="1" dirty="0">
              <a:solidFill>
                <a:prstClr val="white"/>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571E3BDC-0AA2-3AB7-D615-EFD6BAF125A4}"/>
              </a:ext>
            </a:extLst>
          </p:cNvPr>
          <p:cNvSpPr txBox="1"/>
          <p:nvPr/>
        </p:nvSpPr>
        <p:spPr>
          <a:xfrm>
            <a:off x="856036" y="4522817"/>
            <a:ext cx="3624524" cy="830997"/>
          </a:xfrm>
          <a:prstGeom prst="rect">
            <a:avLst/>
          </a:prstGeom>
          <a:solidFill>
            <a:schemeClr val="accent5">
              <a:lumMod val="75000"/>
            </a:schemeClr>
          </a:solidFill>
        </p:spPr>
        <p:txBody>
          <a:bodyPr wrap="square" rtlCol="0">
            <a:spAutoFit/>
          </a:bodyPr>
          <a:lstStyle/>
          <a:p>
            <a:pPr defTabSz="742950">
              <a:defRPr/>
            </a:pPr>
            <a:r>
              <a:rPr kumimoji="1" lang="en-US" altLang="ja-JP" sz="1200" b="1" dirty="0">
                <a:solidFill>
                  <a:schemeClr val="bg1"/>
                </a:solidFill>
                <a:latin typeface="BIZ UDゴシック" panose="020B0400000000000000" pitchFamily="49" charset="-128"/>
                <a:ea typeface="BIZ UDゴシック" panose="020B0400000000000000" pitchFamily="49" charset="-128"/>
              </a:rPr>
              <a:t>2022</a:t>
            </a:r>
            <a:r>
              <a:rPr kumimoji="1" lang="ja-JP" altLang="en-US" sz="1200" b="1" dirty="0">
                <a:solidFill>
                  <a:schemeClr val="bg1"/>
                </a:solidFill>
                <a:latin typeface="BIZ UDゴシック" panose="020B0400000000000000" pitchFamily="49" charset="-128"/>
                <a:ea typeface="BIZ UDゴシック" panose="020B0400000000000000" pitchFamily="49" charset="-128"/>
              </a:rPr>
              <a:t>年度と</a:t>
            </a:r>
            <a:r>
              <a:rPr kumimoji="1" lang="en-US" altLang="ja-JP" sz="1200" b="1" dirty="0">
                <a:solidFill>
                  <a:schemeClr val="bg1"/>
                </a:solidFill>
                <a:latin typeface="BIZ UDゴシック" panose="020B0400000000000000" pitchFamily="49" charset="-128"/>
                <a:ea typeface="BIZ UDゴシック" panose="020B0400000000000000" pitchFamily="49" charset="-128"/>
              </a:rPr>
              <a:t>2023</a:t>
            </a:r>
            <a:r>
              <a:rPr kumimoji="1" lang="ja-JP" altLang="en-US" sz="1200" b="1" dirty="0">
                <a:solidFill>
                  <a:schemeClr val="bg1"/>
                </a:solidFill>
                <a:latin typeface="BIZ UDゴシック" panose="020B0400000000000000" pitchFamily="49" charset="-128"/>
                <a:ea typeface="BIZ UDゴシック" panose="020B0400000000000000" pitchFamily="49" charset="-128"/>
              </a:rPr>
              <a:t>年度は燃料価格の高騰により、</a:t>
            </a:r>
            <a:r>
              <a:rPr lang="ja-JP" altLang="en-US" sz="1200" b="1" dirty="0">
                <a:solidFill>
                  <a:schemeClr val="bg1"/>
                </a:solidFill>
                <a:latin typeface="BIZ UDゴシック" panose="020B0400000000000000" pitchFamily="49" charset="-128"/>
                <a:ea typeface="BIZ UDゴシック" panose="020B0400000000000000" pitchFamily="49" charset="-128"/>
              </a:rPr>
              <a:t>新電力事業者の経営が悪化し、電力調達方式の見直しが不可能となったため、計画値を下回る結果となりました。</a:t>
            </a:r>
            <a:endParaRPr kumimoji="1" lang="ja-JP" altLang="en-US" sz="1200" b="1" dirty="0">
              <a:solidFill>
                <a:schemeClr val="bg1"/>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D1186D28-2DA3-3B28-B7DC-B410C28729D9}"/>
              </a:ext>
            </a:extLst>
          </p:cNvPr>
          <p:cNvSpPr txBox="1"/>
          <p:nvPr/>
        </p:nvSpPr>
        <p:spPr>
          <a:xfrm>
            <a:off x="5593080" y="2672770"/>
            <a:ext cx="3848099" cy="276999"/>
          </a:xfrm>
          <a:prstGeom prst="rect">
            <a:avLst/>
          </a:prstGeom>
          <a:solidFill>
            <a:schemeClr val="accent5">
              <a:lumMod val="75000"/>
            </a:schemeClr>
          </a:solidFill>
        </p:spPr>
        <p:txBody>
          <a:bodyPr wrap="square" rtlCol="0">
            <a:spAutoFit/>
          </a:bodyPr>
          <a:lstStyle/>
          <a:p>
            <a:pPr algn="ctr" defTabSz="742950">
              <a:defRPr/>
            </a:pPr>
            <a:r>
              <a:rPr lang="ja-JP" altLang="en-US" sz="1200" b="1" dirty="0">
                <a:solidFill>
                  <a:schemeClr val="bg1"/>
                </a:solidFill>
                <a:latin typeface="BIZ UDゴシック" panose="020B0400000000000000" pitchFamily="49" charset="-128"/>
                <a:ea typeface="BIZ UDゴシック" panose="020B0400000000000000" pitchFamily="49" charset="-128"/>
              </a:rPr>
              <a:t>全ての年度において、実績が計画値を上回りました。</a:t>
            </a:r>
            <a:endParaRPr kumimoji="1" lang="ja-JP" altLang="en-US" sz="1200" b="1" dirty="0">
              <a:solidFill>
                <a:schemeClr val="bg1"/>
              </a:solidFill>
              <a:latin typeface="BIZ UDゴシック" panose="020B0400000000000000" pitchFamily="49" charset="-128"/>
              <a:ea typeface="BIZ UDゴシック" panose="020B0400000000000000" pitchFamily="49" charset="-128"/>
            </a:endParaRPr>
          </a:p>
        </p:txBody>
      </p:sp>
      <p:sp>
        <p:nvSpPr>
          <p:cNvPr id="12" name="コンテンツ プレースホルダー 5">
            <a:extLst>
              <a:ext uri="{FF2B5EF4-FFF2-40B4-BE49-F238E27FC236}">
                <a16:creationId xmlns:a16="http://schemas.microsoft.com/office/drawing/2014/main" id="{59FF3384-AD51-9ECF-BCD0-FCF973FF7B84}"/>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13" name="図 12">
            <a:extLst>
              <a:ext uri="{FF2B5EF4-FFF2-40B4-BE49-F238E27FC236}">
                <a16:creationId xmlns:a16="http://schemas.microsoft.com/office/drawing/2014/main" id="{3E910520-8BC8-C2A4-DAD9-32238DA0652C}"/>
              </a:ext>
            </a:extLst>
          </p:cNvPr>
          <p:cNvPicPr>
            <a:picLocks noChangeAspect="1"/>
          </p:cNvPicPr>
          <p:nvPr/>
        </p:nvPicPr>
        <p:blipFill rotWithShape="1">
          <a:blip r:embed="rId7"/>
          <a:srcRect l="44911" r="46459" b="5294"/>
          <a:stretch>
            <a:fillRect/>
          </a:stretch>
        </p:blipFill>
        <p:spPr>
          <a:xfrm>
            <a:off x="8586478" y="10682"/>
            <a:ext cx="244257" cy="225784"/>
          </a:xfrm>
          <a:prstGeom prst="rect">
            <a:avLst/>
          </a:prstGeom>
        </p:spPr>
      </p:pic>
      <p:sp>
        <p:nvSpPr>
          <p:cNvPr id="14" name="テキスト ボックス 13">
            <a:extLst>
              <a:ext uri="{FF2B5EF4-FFF2-40B4-BE49-F238E27FC236}">
                <a16:creationId xmlns:a16="http://schemas.microsoft.com/office/drawing/2014/main" id="{D3DE8171-9073-3E9E-6AC9-27F9D9B7CBE8}"/>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sp>
        <p:nvSpPr>
          <p:cNvPr id="10" name="テキスト ボックス 9">
            <a:extLst>
              <a:ext uri="{FF2B5EF4-FFF2-40B4-BE49-F238E27FC236}">
                <a16:creationId xmlns:a16="http://schemas.microsoft.com/office/drawing/2014/main" id="{03B0C777-919C-76F6-F71A-EFF3504F387B}"/>
              </a:ext>
            </a:extLst>
          </p:cNvPr>
          <p:cNvSpPr txBox="1"/>
          <p:nvPr/>
        </p:nvSpPr>
        <p:spPr>
          <a:xfrm>
            <a:off x="203036" y="262111"/>
            <a:ext cx="9100225" cy="307777"/>
          </a:xfrm>
          <a:prstGeom prst="rect">
            <a:avLst/>
          </a:prstGeom>
          <a:noFill/>
        </p:spPr>
        <p:txBody>
          <a:bodyPr wrap="square">
            <a:spAutoFit/>
          </a:bodyPr>
          <a:lstStyle/>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計画と実績</a:t>
            </a:r>
            <a:r>
              <a:rPr lang="en-US" altLang="ja-JP" sz="1400" dirty="0">
                <a:latin typeface="BIZ UDゴシック" panose="020B0400000000000000" pitchFamily="49" charset="-128"/>
                <a:ea typeface="BIZ UDゴシック" panose="020B0400000000000000" pitchFamily="49" charset="-128"/>
              </a:rPr>
              <a:t>》</a:t>
            </a:r>
            <a:endParaRPr lang="ja-JP" altLang="en-US" sz="1200" dirty="0">
              <a:latin typeface="BIZ UDゴシック" panose="020B0400000000000000" pitchFamily="49" charset="-128"/>
              <a:ea typeface="BIZ UDゴシック" panose="020B0400000000000000" pitchFamily="49" charset="-128"/>
            </a:endParaRPr>
          </a:p>
        </p:txBody>
      </p:sp>
      <p:sp>
        <p:nvSpPr>
          <p:cNvPr id="15" name="正方形/長方形 14">
            <a:extLst>
              <a:ext uri="{FF2B5EF4-FFF2-40B4-BE49-F238E27FC236}">
                <a16:creationId xmlns:a16="http://schemas.microsoft.com/office/drawing/2014/main" id="{9CCE0D09-A13C-3B66-DE63-5676BFF070AA}"/>
              </a:ext>
            </a:extLst>
          </p:cNvPr>
          <p:cNvSpPr/>
          <p:nvPr/>
        </p:nvSpPr>
        <p:spPr>
          <a:xfrm>
            <a:off x="300985" y="3714255"/>
            <a:ext cx="4484134" cy="306389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767F1023-6A06-02F3-0EB5-55789A4A103B}"/>
              </a:ext>
            </a:extLst>
          </p:cNvPr>
          <p:cNvSpPr txBox="1"/>
          <p:nvPr/>
        </p:nvSpPr>
        <p:spPr>
          <a:xfrm>
            <a:off x="4952388" y="3813678"/>
            <a:ext cx="591875" cy="215444"/>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百万円</a:t>
            </a:r>
            <a:r>
              <a:rPr kumimoji="1"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1" name="正方形/長方形 20">
            <a:extLst>
              <a:ext uri="{FF2B5EF4-FFF2-40B4-BE49-F238E27FC236}">
                <a16:creationId xmlns:a16="http://schemas.microsoft.com/office/drawing/2014/main" id="{4D8E5E68-8E9C-2504-23EB-FD77A3DAC822}"/>
              </a:ext>
            </a:extLst>
          </p:cNvPr>
          <p:cNvSpPr/>
          <p:nvPr/>
        </p:nvSpPr>
        <p:spPr>
          <a:xfrm>
            <a:off x="8098837" y="3909987"/>
            <a:ext cx="90000" cy="90000"/>
          </a:xfrm>
          <a:prstGeom prst="rect">
            <a:avLst/>
          </a:prstGeom>
          <a:gradFill>
            <a:gsLst>
              <a:gs pos="0">
                <a:srgbClr val="4472C4">
                  <a:lumMod val="5000"/>
                  <a:lumOff val="95000"/>
                </a:srgbClr>
              </a:gs>
              <a:gs pos="35000">
                <a:srgbClr val="4472C4">
                  <a:lumMod val="45000"/>
                  <a:lumOff val="55000"/>
                </a:srgbClr>
              </a:gs>
              <a:gs pos="75000">
                <a:srgbClr val="4472C4">
                  <a:lumMod val="45000"/>
                  <a:lumOff val="55000"/>
                </a:srgbClr>
              </a:gs>
              <a:gs pos="100000">
                <a:srgbClr val="4472C4">
                  <a:lumMod val="30000"/>
                  <a:lumOff val="70000"/>
                </a:srgb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8AA56A82-0018-6B18-7026-9B39B53EB52D}"/>
              </a:ext>
            </a:extLst>
          </p:cNvPr>
          <p:cNvSpPr/>
          <p:nvPr/>
        </p:nvSpPr>
        <p:spPr>
          <a:xfrm>
            <a:off x="8901089" y="3909987"/>
            <a:ext cx="90000" cy="90000"/>
          </a:xfrm>
          <a:prstGeom prst="rect">
            <a:avLst/>
          </a:prstGeom>
          <a:gradFill flip="none" rotWithShape="1">
            <a:gsLst>
              <a:gs pos="0">
                <a:srgbClr val="B5500B"/>
              </a:gs>
              <a:gs pos="50000">
                <a:srgbClr val="D3661C"/>
              </a:gs>
              <a:gs pos="100000">
                <a:srgbClr val="FB7A2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680FAB5F-3C17-283A-968A-82902197522A}"/>
              </a:ext>
            </a:extLst>
          </p:cNvPr>
          <p:cNvSpPr/>
          <p:nvPr/>
        </p:nvSpPr>
        <p:spPr>
          <a:xfrm>
            <a:off x="8901089" y="4054993"/>
            <a:ext cx="90000" cy="90000"/>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A4404862-E1CA-0DBE-8BAF-4226FB9DBAEA}"/>
              </a:ext>
            </a:extLst>
          </p:cNvPr>
          <p:cNvSpPr/>
          <p:nvPr/>
        </p:nvSpPr>
        <p:spPr>
          <a:xfrm>
            <a:off x="8098837" y="4054993"/>
            <a:ext cx="90000" cy="900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a:extLst>
              <a:ext uri="{FF2B5EF4-FFF2-40B4-BE49-F238E27FC236}">
                <a16:creationId xmlns:a16="http://schemas.microsoft.com/office/drawing/2014/main" id="{9C55ED79-15B0-89B0-F2C3-256148086C74}"/>
              </a:ext>
            </a:extLst>
          </p:cNvPr>
          <p:cNvCxnSpPr>
            <a:cxnSpLocks/>
          </p:cNvCxnSpPr>
          <p:nvPr/>
        </p:nvCxnSpPr>
        <p:spPr>
          <a:xfrm>
            <a:off x="8032270" y="4099993"/>
            <a:ext cx="22313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D444D8B5-DF8A-2475-403D-093216C19BE3}"/>
              </a:ext>
            </a:extLst>
          </p:cNvPr>
          <p:cNvCxnSpPr>
            <a:cxnSpLocks/>
          </p:cNvCxnSpPr>
          <p:nvPr/>
        </p:nvCxnSpPr>
        <p:spPr>
          <a:xfrm>
            <a:off x="8834522" y="4099993"/>
            <a:ext cx="223135"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6D20F1F-2F71-3F74-7AEE-9507FCC9A3A2}"/>
              </a:ext>
            </a:extLst>
          </p:cNvPr>
          <p:cNvSpPr txBox="1"/>
          <p:nvPr/>
        </p:nvSpPr>
        <p:spPr>
          <a:xfrm>
            <a:off x="8180704" y="3909987"/>
            <a:ext cx="1249045" cy="230832"/>
          </a:xfrm>
          <a:prstGeom prst="rect">
            <a:avLst/>
          </a:prstGeom>
          <a:noFill/>
        </p:spPr>
        <p:txBody>
          <a:bodyPr wrap="square" rtlCol="0">
            <a:spAutoFit/>
          </a:bodyPr>
          <a:lstStyle/>
          <a:p>
            <a:r>
              <a:rPr kumimoji="1" lang="ja-JP" altLang="en-US" sz="900" dirty="0">
                <a:solidFill>
                  <a:schemeClr val="tx1">
                    <a:lumMod val="65000"/>
                    <a:lumOff val="35000"/>
                  </a:schemeClr>
                </a:solidFill>
              </a:rPr>
              <a:t>中期計画　　　実績</a:t>
            </a:r>
          </a:p>
        </p:txBody>
      </p:sp>
      <p:sp>
        <p:nvSpPr>
          <p:cNvPr id="18" name="テキスト ボックス 17">
            <a:extLst>
              <a:ext uri="{FF2B5EF4-FFF2-40B4-BE49-F238E27FC236}">
                <a16:creationId xmlns:a16="http://schemas.microsoft.com/office/drawing/2014/main" id="{F9140BB7-836A-6F73-664B-2B54B203B6CC}"/>
              </a:ext>
            </a:extLst>
          </p:cNvPr>
          <p:cNvSpPr txBox="1"/>
          <p:nvPr/>
        </p:nvSpPr>
        <p:spPr>
          <a:xfrm>
            <a:off x="5113020" y="3276600"/>
            <a:ext cx="358140" cy="230832"/>
          </a:xfrm>
          <a:prstGeom prst="rect">
            <a:avLst/>
          </a:prstGeom>
          <a:solidFill>
            <a:schemeClr val="bg1"/>
          </a:solidFill>
        </p:spPr>
        <p:txBody>
          <a:bodyPr wrap="square" rtlCol="0">
            <a:spAutoFit/>
          </a:bodyPr>
          <a:lstStyle/>
          <a:p>
            <a:pPr algn="r"/>
            <a:r>
              <a:rPr kumimoji="1" lang="en-US" altLang="ja-JP" sz="900" dirty="0"/>
              <a:t>0</a:t>
            </a:r>
            <a:endParaRPr kumimoji="1" lang="ja-JP" altLang="en-US" sz="900" dirty="0"/>
          </a:p>
        </p:txBody>
      </p:sp>
      <p:pic>
        <p:nvPicPr>
          <p:cNvPr id="41" name="図 40">
            <a:extLst>
              <a:ext uri="{FF2B5EF4-FFF2-40B4-BE49-F238E27FC236}">
                <a16:creationId xmlns:a16="http://schemas.microsoft.com/office/drawing/2014/main" id="{B00BA61E-BCBD-2248-0640-4A4369574D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5940" y="3168482"/>
            <a:ext cx="3710307" cy="206778"/>
          </a:xfrm>
          <a:prstGeom prst="rect">
            <a:avLst/>
          </a:prstGeom>
        </p:spPr>
      </p:pic>
      <p:sp>
        <p:nvSpPr>
          <p:cNvPr id="19" name="テキスト ボックス 18">
            <a:extLst>
              <a:ext uri="{FF2B5EF4-FFF2-40B4-BE49-F238E27FC236}">
                <a16:creationId xmlns:a16="http://schemas.microsoft.com/office/drawing/2014/main" id="{612E7E19-418E-D523-8A70-471766372AA2}"/>
              </a:ext>
            </a:extLst>
          </p:cNvPr>
          <p:cNvSpPr txBox="1"/>
          <p:nvPr/>
        </p:nvSpPr>
        <p:spPr>
          <a:xfrm>
            <a:off x="8062048" y="4119722"/>
            <a:ext cx="1293115" cy="230832"/>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9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※2025</a:t>
            </a:r>
            <a:r>
              <a:rPr kumimoji="1" lang="ja-JP" altLang="en-US" sz="9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実績は見込値</a:t>
            </a:r>
          </a:p>
        </p:txBody>
      </p:sp>
    </p:spTree>
    <p:extLst>
      <p:ext uri="{BB962C8B-B14F-4D97-AF65-F5344CB8AC3E}">
        <p14:creationId xmlns:p14="http://schemas.microsoft.com/office/powerpoint/2010/main" val="1547093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15E6C-8D43-5A20-E0B5-36712D5E2A2C}"/>
            </a:ext>
          </a:extLst>
        </p:cNvPr>
        <p:cNvGrpSpPr/>
        <p:nvPr/>
      </p:nvGrpSpPr>
      <p:grpSpPr>
        <a:xfrm>
          <a:off x="0" y="0"/>
          <a:ext cx="0" cy="0"/>
          <a:chOff x="0" y="0"/>
          <a:chExt cx="0" cy="0"/>
        </a:xfrm>
      </p:grpSpPr>
      <p:sp>
        <p:nvSpPr>
          <p:cNvPr id="33" name="四角形: 角を丸くする 32">
            <a:extLst>
              <a:ext uri="{FF2B5EF4-FFF2-40B4-BE49-F238E27FC236}">
                <a16:creationId xmlns:a16="http://schemas.microsoft.com/office/drawing/2014/main" id="{1BAA2C34-4FE8-0934-8207-5227CE34918A}"/>
              </a:ext>
            </a:extLst>
          </p:cNvPr>
          <p:cNvSpPr/>
          <p:nvPr/>
        </p:nvSpPr>
        <p:spPr>
          <a:xfrm>
            <a:off x="228167" y="2849311"/>
            <a:ext cx="9466804" cy="2150705"/>
          </a:xfrm>
          <a:prstGeom prst="roundRect">
            <a:avLst>
              <a:gd name="adj" fmla="val 4827"/>
            </a:avLst>
          </a:prstGeom>
          <a:solidFill>
            <a:schemeClr val="accent1">
              <a:lumMod val="20000"/>
              <a:lumOff val="8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sysClr val="window" lastClr="FFFFFF"/>
              </a:solidFill>
              <a:effectLst/>
              <a:uLnTx/>
              <a:uFillTx/>
              <a:latin typeface="BIZ UDゴシック" panose="020B0400000000000000" pitchFamily="49" charset="-128"/>
              <a:ea typeface="BIZ UDゴシック" panose="020B0400000000000000" pitchFamily="49" charset="-128"/>
            </a:endParaRPr>
          </a:p>
        </p:txBody>
      </p:sp>
      <p:sp>
        <p:nvSpPr>
          <p:cNvPr id="20" name="四角形: 角を丸くする 19">
            <a:extLst>
              <a:ext uri="{FF2B5EF4-FFF2-40B4-BE49-F238E27FC236}">
                <a16:creationId xmlns:a16="http://schemas.microsoft.com/office/drawing/2014/main" id="{86C62C02-D56D-29BC-CED6-D65D12081060}"/>
              </a:ext>
            </a:extLst>
          </p:cNvPr>
          <p:cNvSpPr/>
          <p:nvPr/>
        </p:nvSpPr>
        <p:spPr>
          <a:xfrm>
            <a:off x="228167" y="774188"/>
            <a:ext cx="9467732" cy="1193337"/>
          </a:xfrm>
          <a:prstGeom prst="roundRect">
            <a:avLst>
              <a:gd name="adj" fmla="val 6894"/>
            </a:avLst>
          </a:prstGeom>
          <a:solidFill>
            <a:schemeClr val="accent1">
              <a:lumMod val="20000"/>
              <a:lumOff val="80000"/>
            </a:schemeClr>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sysClr val="window" lastClr="FFFFFF"/>
              </a:solidFill>
              <a:effectLst/>
              <a:uLnTx/>
              <a:uFillTx/>
              <a:latin typeface="BIZ UDゴシック" panose="020B0400000000000000" pitchFamily="49" charset="-128"/>
              <a:ea typeface="BIZ UDゴシック" panose="020B0400000000000000" pitchFamily="49" charset="-128"/>
            </a:endParaRPr>
          </a:p>
        </p:txBody>
      </p:sp>
      <p:sp>
        <p:nvSpPr>
          <p:cNvPr id="9" name="矢印: 五方向 8">
            <a:extLst>
              <a:ext uri="{FF2B5EF4-FFF2-40B4-BE49-F238E27FC236}">
                <a16:creationId xmlns:a16="http://schemas.microsoft.com/office/drawing/2014/main" id="{D6E2BA8C-2203-1EF7-D4C9-7C50F48EF13B}"/>
              </a:ext>
            </a:extLst>
          </p:cNvPr>
          <p:cNvSpPr/>
          <p:nvPr/>
        </p:nvSpPr>
        <p:spPr>
          <a:xfrm>
            <a:off x="321330" y="607752"/>
            <a:ext cx="2035850" cy="325437"/>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AC6889A1-C601-43E4-AC91-DB960EACE4E7}"/>
              </a:ext>
            </a:extLst>
          </p:cNvPr>
          <p:cNvSpPr>
            <a:spLocks/>
          </p:cNvSpPr>
          <p:nvPr/>
        </p:nvSpPr>
        <p:spPr>
          <a:xfrm>
            <a:off x="321330" y="3524671"/>
            <a:ext cx="4284000" cy="1355674"/>
          </a:xfrm>
          <a:prstGeom prst="rect">
            <a:avLst/>
          </a:prstGeom>
          <a:solidFill>
            <a:sysClr val="window" lastClr="FFFFFF"/>
          </a:solidFill>
          <a:ln w="190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ja-JP" altLang="en-US" kern="100" dirty="0">
                <a:latin typeface="メイリオ" panose="020B0604030504040204" pitchFamily="50" charset="-128"/>
                <a:ea typeface="BIZ UDゴシック" panose="020B0400000000000000" pitchFamily="49" charset="-128"/>
                <a:cs typeface="Times New Roman" panose="02020603050405020304" pitchFamily="18" charset="0"/>
              </a:rPr>
              <a:t>　</a:t>
            </a:r>
            <a:r>
              <a:rPr lang="en-US" altLang="ja-JP" sz="1600" dirty="0">
                <a:latin typeface="BIZ UDゴシック" panose="020B0400000000000000" pitchFamily="49" charset="-128"/>
                <a:ea typeface="BIZ UDゴシック" panose="020B0400000000000000" pitchFamily="49" charset="-128"/>
              </a:rPr>
              <a:t>24</a:t>
            </a:r>
            <a:r>
              <a:rPr lang="ja-JP" altLang="ja-JP" sz="1600" dirty="0">
                <a:latin typeface="BIZ UDゴシック" panose="020B0400000000000000" pitchFamily="49" charset="-128"/>
                <a:ea typeface="BIZ UDゴシック" panose="020B0400000000000000" pitchFamily="49" charset="-128"/>
              </a:rPr>
              <a:t>時間</a:t>
            </a:r>
            <a:r>
              <a:rPr lang="en-US" altLang="ja-JP" sz="1600" dirty="0">
                <a:latin typeface="BIZ UDゴシック" panose="020B0400000000000000" pitchFamily="49" charset="-128"/>
                <a:ea typeface="BIZ UDゴシック" panose="020B0400000000000000" pitchFamily="49" charset="-128"/>
              </a:rPr>
              <a:t>365</a:t>
            </a:r>
            <a:r>
              <a:rPr lang="ja-JP" altLang="ja-JP" sz="1600" dirty="0">
                <a:latin typeface="BIZ UDゴシック" panose="020B0400000000000000" pitchFamily="49" charset="-128"/>
                <a:ea typeface="BIZ UDゴシック" panose="020B0400000000000000" pitchFamily="49" charset="-128"/>
              </a:rPr>
              <a:t>日、安全かつ安心してご利用</a:t>
            </a:r>
            <a:r>
              <a:rPr lang="ja-JP" altLang="en-US" sz="1600" dirty="0">
                <a:latin typeface="BIZ UDゴシック" panose="020B0400000000000000" pitchFamily="49" charset="-128"/>
                <a:ea typeface="BIZ UDゴシック" panose="020B0400000000000000" pitchFamily="49" charset="-128"/>
              </a:rPr>
              <a:t>　</a:t>
            </a:r>
            <a:r>
              <a:rPr lang="ja-JP" altLang="ja-JP" sz="1600" dirty="0">
                <a:latin typeface="BIZ UDゴシック" panose="020B0400000000000000" pitchFamily="49" charset="-128"/>
                <a:ea typeface="BIZ UDゴシック" panose="020B0400000000000000" pitchFamily="49" charset="-128"/>
              </a:rPr>
              <a:t>いただけるよう計画的な維持</a:t>
            </a:r>
            <a:r>
              <a:rPr lang="ja-JP" altLang="en-US" sz="1600" dirty="0">
                <a:latin typeface="BIZ UDゴシック" panose="020B0400000000000000" pitchFamily="49" charset="-128"/>
                <a:ea typeface="BIZ UDゴシック" panose="020B0400000000000000" pitchFamily="49" charset="-128"/>
              </a:rPr>
              <a:t>補修</a:t>
            </a:r>
            <a:r>
              <a:rPr lang="ja-JP" altLang="ja-JP" sz="1600" dirty="0">
                <a:latin typeface="BIZ UDゴシック" panose="020B0400000000000000" pitchFamily="49" charset="-128"/>
                <a:ea typeface="BIZ UDゴシック" panose="020B0400000000000000" pitchFamily="49" charset="-128"/>
              </a:rPr>
              <a:t>を実施するとともに、交通情報の提供や照明</a:t>
            </a:r>
            <a:r>
              <a:rPr lang="ja-JP" altLang="en-US" sz="1600" dirty="0">
                <a:latin typeface="BIZ UDゴシック" panose="020B0400000000000000" pitchFamily="49" charset="-128"/>
                <a:ea typeface="BIZ UDゴシック" panose="020B0400000000000000" pitchFamily="49" charset="-128"/>
              </a:rPr>
              <a:t>のＬＥＤ</a:t>
            </a:r>
            <a:r>
              <a:rPr lang="ja-JP" altLang="ja-JP" sz="1600" dirty="0">
                <a:latin typeface="BIZ UDゴシック" panose="020B0400000000000000" pitchFamily="49" charset="-128"/>
                <a:ea typeface="BIZ UDゴシック" panose="020B0400000000000000" pitchFamily="49" charset="-128"/>
              </a:rPr>
              <a:t>化によ</a:t>
            </a:r>
            <a:r>
              <a:rPr lang="ja-JP" altLang="en-US" sz="1600" dirty="0">
                <a:latin typeface="BIZ UDゴシック" panose="020B0400000000000000" pitchFamily="49" charset="-128"/>
                <a:ea typeface="BIZ UDゴシック" panose="020B0400000000000000" pitchFamily="49" charset="-128"/>
              </a:rPr>
              <a:t>る</a:t>
            </a:r>
            <a:r>
              <a:rPr lang="ja-JP" altLang="ja-JP" sz="1600" dirty="0">
                <a:latin typeface="BIZ UDゴシック" panose="020B0400000000000000" pitchFamily="49" charset="-128"/>
                <a:ea typeface="BIZ UDゴシック" panose="020B0400000000000000" pitchFamily="49" charset="-128"/>
              </a:rPr>
              <a:t>視認性</a:t>
            </a:r>
            <a:r>
              <a:rPr lang="ja-JP" altLang="en-US" sz="1600" dirty="0">
                <a:latin typeface="BIZ UDゴシック" panose="020B0400000000000000" pitchFamily="49" charset="-128"/>
                <a:ea typeface="BIZ UDゴシック" panose="020B0400000000000000" pitchFamily="49" charset="-128"/>
              </a:rPr>
              <a:t>の向上など</a:t>
            </a:r>
            <a:r>
              <a:rPr lang="ja-JP"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質の高い道路サービス提供に取り組みます</a:t>
            </a:r>
            <a:r>
              <a:rPr lang="ja-JP" altLang="ja-JP" sz="1600" dirty="0">
                <a:latin typeface="BIZ UDゴシック" panose="020B0400000000000000" pitchFamily="49" charset="-128"/>
                <a:ea typeface="BIZ UDゴシック" panose="020B0400000000000000" pitchFamily="49" charset="-128"/>
              </a:rPr>
              <a:t>。</a:t>
            </a:r>
            <a:endParaRPr lang="ja-JP" altLang="ja-JP" sz="1400" dirty="0">
              <a:latin typeface="BIZ UDゴシック" panose="020B0400000000000000" pitchFamily="49" charset="-128"/>
              <a:ea typeface="BIZ UDゴシック" panose="020B0400000000000000" pitchFamily="49" charset="-128"/>
            </a:endParaRPr>
          </a:p>
        </p:txBody>
      </p:sp>
      <p:sp>
        <p:nvSpPr>
          <p:cNvPr id="26" name="正方形/長方形 25">
            <a:extLst>
              <a:ext uri="{FF2B5EF4-FFF2-40B4-BE49-F238E27FC236}">
                <a16:creationId xmlns:a16="http://schemas.microsoft.com/office/drawing/2014/main" id="{55832FC3-C00B-4652-95F0-A9ACD8457B36}"/>
              </a:ext>
            </a:extLst>
          </p:cNvPr>
          <p:cNvSpPr>
            <a:spLocks/>
          </p:cNvSpPr>
          <p:nvPr/>
        </p:nvSpPr>
        <p:spPr>
          <a:xfrm>
            <a:off x="5257013" y="3524669"/>
            <a:ext cx="4284000" cy="1355675"/>
          </a:xfrm>
          <a:prstGeom prst="rect">
            <a:avLst/>
          </a:prstGeom>
          <a:solidFill>
            <a:sysClr val="window" lastClr="FFFFFF"/>
          </a:solidFill>
          <a:ln w="190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defTabSz="914400">
              <a:defRPr/>
            </a:pPr>
            <a:r>
              <a:rPr lang="ja-JP" altLang="en-US" sz="14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600" dirty="0">
                <a:latin typeface="BIZ UDゴシック" panose="020B0400000000000000" pitchFamily="49" charset="-128"/>
                <a:ea typeface="BIZ UDゴシック" panose="020B0400000000000000" pitchFamily="49" charset="-128"/>
              </a:rPr>
              <a:t>利用促進</a:t>
            </a:r>
            <a:r>
              <a:rPr lang="ja-JP" altLang="en-US" sz="1600" dirty="0">
                <a:latin typeface="BIZ UDゴシック" panose="020B0400000000000000" pitchFamily="49" charset="-128"/>
                <a:ea typeface="BIZ UDゴシック" panose="020B0400000000000000" pitchFamily="49" charset="-128"/>
              </a:rPr>
              <a:t>と</a:t>
            </a:r>
            <a:r>
              <a:rPr lang="ja-JP" altLang="ja-JP" sz="1600" dirty="0">
                <a:latin typeface="BIZ UDゴシック" panose="020B0400000000000000" pitchFamily="49" charset="-128"/>
                <a:ea typeface="BIZ UDゴシック" panose="020B0400000000000000" pitchFamily="49" charset="-128"/>
              </a:rPr>
              <a:t>コスト縮減</a:t>
            </a:r>
            <a:r>
              <a:rPr lang="ja-JP" altLang="en-US" sz="1600" dirty="0">
                <a:latin typeface="BIZ UDゴシック" panose="020B0400000000000000" pitchFamily="49" charset="-128"/>
                <a:ea typeface="BIZ UDゴシック" panose="020B0400000000000000" pitchFamily="49" charset="-128"/>
              </a:rPr>
              <a:t>を進めるとともに</a:t>
            </a:r>
            <a:r>
              <a:rPr lang="ja-JP"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安定的な財務運営を図り、着実な建設費の　返済を推進します。</a:t>
            </a:r>
            <a:endParaRPr lang="ja-JP" altLang="ja-JP" sz="1400" dirty="0">
              <a:latin typeface="BIZ UDゴシック" panose="020B0400000000000000" pitchFamily="49" charset="-128"/>
              <a:ea typeface="BIZ UDゴシック" panose="020B0400000000000000" pitchFamily="49" charset="-128"/>
            </a:endParaRPr>
          </a:p>
        </p:txBody>
      </p:sp>
      <p:sp>
        <p:nvSpPr>
          <p:cNvPr id="16" name="タイトル 4">
            <a:extLst>
              <a:ext uri="{FF2B5EF4-FFF2-40B4-BE49-F238E27FC236}">
                <a16:creationId xmlns:a16="http://schemas.microsoft.com/office/drawing/2014/main" id="{10D032D9-1980-62CF-F2BB-298D68814091}"/>
              </a:ext>
            </a:extLst>
          </p:cNvPr>
          <p:cNvSpPr txBox="1">
            <a:spLocks/>
          </p:cNvSpPr>
          <p:nvPr/>
        </p:nvSpPr>
        <p:spPr>
          <a:xfrm>
            <a:off x="-1" y="0"/>
            <a:ext cx="5982511"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600" b="1" dirty="0">
                <a:latin typeface="BIZ UDゴシック" panose="020B0400000000000000" pitchFamily="49" charset="-128"/>
                <a:ea typeface="BIZ UDゴシック" panose="020B0400000000000000" pitchFamily="49" charset="-128"/>
              </a:rPr>
              <a:t>Ⅳ</a:t>
            </a:r>
            <a:r>
              <a:rPr lang="ja-JP" altLang="en-US" sz="1600" b="1" dirty="0">
                <a:latin typeface="BIZ UDゴシック" panose="020B0400000000000000" pitchFamily="49" charset="-128"/>
                <a:ea typeface="BIZ UDゴシック" panose="020B0400000000000000" pitchFamily="49" charset="-128"/>
              </a:rPr>
              <a:t>　中期経営計画の基本方針</a:t>
            </a:r>
          </a:p>
        </p:txBody>
      </p:sp>
      <p:sp>
        <p:nvSpPr>
          <p:cNvPr id="2" name="スライド番号プレースホルダー 3">
            <a:extLst>
              <a:ext uri="{FF2B5EF4-FFF2-40B4-BE49-F238E27FC236}">
                <a16:creationId xmlns:a16="http://schemas.microsoft.com/office/drawing/2014/main" id="{37D3DCEC-3886-8939-073C-15E9F54F0337}"/>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6</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40" name="加算記号 39">
            <a:extLst>
              <a:ext uri="{FF2B5EF4-FFF2-40B4-BE49-F238E27FC236}">
                <a16:creationId xmlns:a16="http://schemas.microsoft.com/office/drawing/2014/main" id="{AF805600-B556-831B-95CF-4DC8E02DF9B6}"/>
              </a:ext>
            </a:extLst>
          </p:cNvPr>
          <p:cNvSpPr/>
          <p:nvPr/>
        </p:nvSpPr>
        <p:spPr>
          <a:xfrm>
            <a:off x="4590986" y="3790474"/>
            <a:ext cx="648000" cy="6480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8CE345A-74FB-A34E-74D6-59042F0ED965}"/>
              </a:ext>
            </a:extLst>
          </p:cNvPr>
          <p:cNvSpPr/>
          <p:nvPr/>
        </p:nvSpPr>
        <p:spPr>
          <a:xfrm>
            <a:off x="367403" y="605321"/>
            <a:ext cx="1943703" cy="325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公社のミッション</a:t>
            </a:r>
            <a:endParaRPr lang="en-US" altLang="ja-JP"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cxnSp>
        <p:nvCxnSpPr>
          <p:cNvPr id="12" name="コネクタ: カギ線 11">
            <a:extLst>
              <a:ext uri="{FF2B5EF4-FFF2-40B4-BE49-F238E27FC236}">
                <a16:creationId xmlns:a16="http://schemas.microsoft.com/office/drawing/2014/main" id="{AB5E445F-7812-3FB9-67AF-581B9C70F7AF}"/>
              </a:ext>
            </a:extLst>
          </p:cNvPr>
          <p:cNvCxnSpPr>
            <a:cxnSpLocks/>
            <a:stCxn id="26" idx="2"/>
            <a:endCxn id="3" idx="0"/>
          </p:cNvCxnSpPr>
          <p:nvPr/>
        </p:nvCxnSpPr>
        <p:spPr>
          <a:xfrm rot="5400000">
            <a:off x="5655294" y="4140037"/>
            <a:ext cx="1003413" cy="2484027"/>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コネクタ: カギ線 13">
            <a:extLst>
              <a:ext uri="{FF2B5EF4-FFF2-40B4-BE49-F238E27FC236}">
                <a16:creationId xmlns:a16="http://schemas.microsoft.com/office/drawing/2014/main" id="{BAE32917-6B34-D5C1-0BA7-7ACCA7D67863}"/>
              </a:ext>
            </a:extLst>
          </p:cNvPr>
          <p:cNvCxnSpPr>
            <a:cxnSpLocks/>
            <a:stCxn id="25" idx="2"/>
            <a:endCxn id="3" idx="0"/>
          </p:cNvCxnSpPr>
          <p:nvPr/>
        </p:nvCxnSpPr>
        <p:spPr>
          <a:xfrm rot="16200000" flipH="1">
            <a:off x="3187452" y="4156223"/>
            <a:ext cx="1003412" cy="2451656"/>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C965AFF4-B146-64C0-6B5D-EEC87445685D}"/>
              </a:ext>
            </a:extLst>
          </p:cNvPr>
          <p:cNvSpPr txBox="1"/>
          <p:nvPr/>
        </p:nvSpPr>
        <p:spPr>
          <a:xfrm>
            <a:off x="5374202" y="2155442"/>
            <a:ext cx="4531798" cy="523220"/>
          </a:xfrm>
          <a:prstGeom prst="rect">
            <a:avLst/>
          </a:prstGeom>
          <a:noFill/>
        </p:spPr>
        <p:txBody>
          <a:bodyPr wrap="square">
            <a:spAutoFit/>
          </a:bodyPr>
          <a:lstStyle/>
          <a:p>
            <a:r>
              <a:rPr lang="ja-JP" altLang="en-US" sz="1400" dirty="0">
                <a:solidFill>
                  <a:srgbClr val="000000"/>
                </a:solidFill>
                <a:latin typeface="BIZ UDゴシック" panose="020B0400000000000000" pitchFamily="49" charset="-128"/>
                <a:ea typeface="BIZ UDゴシック" panose="020B0400000000000000" pitchFamily="49" charset="-128"/>
              </a:rPr>
              <a:t>ミッションを踏まえ、</a:t>
            </a:r>
            <a:r>
              <a:rPr lang="en-US" altLang="ja-JP" sz="1400" dirty="0">
                <a:solidFill>
                  <a:srgbClr val="000000"/>
                </a:solidFill>
                <a:latin typeface="BIZ UDゴシック" panose="020B0400000000000000" pitchFamily="49" charset="-128"/>
                <a:ea typeface="BIZ UDゴシック" panose="020B0400000000000000" pitchFamily="49" charset="-128"/>
              </a:rPr>
              <a:t>2026</a:t>
            </a:r>
            <a:r>
              <a:rPr lang="ja-JP" altLang="en-US" sz="1400" dirty="0">
                <a:solidFill>
                  <a:srgbClr val="000000"/>
                </a:solidFill>
                <a:latin typeface="BIZ UDゴシック" panose="020B0400000000000000" pitchFamily="49" charset="-128"/>
                <a:ea typeface="BIZ UDゴシック" panose="020B0400000000000000" pitchFamily="49" charset="-128"/>
              </a:rPr>
              <a:t>年度から</a:t>
            </a:r>
            <a:r>
              <a:rPr lang="en-US" altLang="ja-JP" sz="1400" dirty="0">
                <a:solidFill>
                  <a:srgbClr val="000000"/>
                </a:solidFill>
                <a:latin typeface="BIZ UDゴシック" panose="020B0400000000000000" pitchFamily="49" charset="-128"/>
                <a:ea typeface="BIZ UDゴシック" panose="020B0400000000000000" pitchFamily="49" charset="-128"/>
              </a:rPr>
              <a:t>2028</a:t>
            </a:r>
            <a:r>
              <a:rPr lang="ja-JP" altLang="en-US" sz="1400" dirty="0">
                <a:solidFill>
                  <a:srgbClr val="000000"/>
                </a:solidFill>
                <a:latin typeface="BIZ UDゴシック" panose="020B0400000000000000" pitchFamily="49" charset="-128"/>
                <a:ea typeface="BIZ UDゴシック" panose="020B0400000000000000" pitchFamily="49" charset="-128"/>
              </a:rPr>
              <a:t>年度にわたる　３カ年の中期経営計画の基本方針を策定します。</a:t>
            </a:r>
            <a:endParaRPr lang="ja-JP" altLang="en-US" sz="1600" dirty="0"/>
          </a:p>
        </p:txBody>
      </p:sp>
      <p:sp>
        <p:nvSpPr>
          <p:cNvPr id="11" name="コンテンツ プレースホルダー 5">
            <a:extLst>
              <a:ext uri="{FF2B5EF4-FFF2-40B4-BE49-F238E27FC236}">
                <a16:creationId xmlns:a16="http://schemas.microsoft.com/office/drawing/2014/main" id="{4F05FDFF-D019-56DF-2DD0-E3DA3F87A318}"/>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13" name="図 12">
            <a:extLst>
              <a:ext uri="{FF2B5EF4-FFF2-40B4-BE49-F238E27FC236}">
                <a16:creationId xmlns:a16="http://schemas.microsoft.com/office/drawing/2014/main" id="{B79F78F6-0A1F-7DD4-8FFA-6A408C3A02EE}"/>
              </a:ext>
            </a:extLst>
          </p:cNvPr>
          <p:cNvPicPr>
            <a:picLocks noChangeAspect="1"/>
          </p:cNvPicPr>
          <p:nvPr/>
        </p:nvPicPr>
        <p:blipFill rotWithShape="1">
          <a:blip r:embed="rId2"/>
          <a:srcRect l="44911" r="46459" b="5294"/>
          <a:stretch>
            <a:fillRect/>
          </a:stretch>
        </p:blipFill>
        <p:spPr>
          <a:xfrm>
            <a:off x="8586478" y="10682"/>
            <a:ext cx="244257" cy="225784"/>
          </a:xfrm>
          <a:prstGeom prst="rect">
            <a:avLst/>
          </a:prstGeom>
        </p:spPr>
      </p:pic>
      <p:sp>
        <p:nvSpPr>
          <p:cNvPr id="15" name="テキスト ボックス 14">
            <a:extLst>
              <a:ext uri="{FF2B5EF4-FFF2-40B4-BE49-F238E27FC236}">
                <a16:creationId xmlns:a16="http://schemas.microsoft.com/office/drawing/2014/main" id="{E01DA615-7C97-24DF-BD43-5ECA2AF284E7}"/>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sp>
        <p:nvSpPr>
          <p:cNvPr id="5" name="テキスト ボックス 4">
            <a:extLst>
              <a:ext uri="{FF2B5EF4-FFF2-40B4-BE49-F238E27FC236}">
                <a16:creationId xmlns:a16="http://schemas.microsoft.com/office/drawing/2014/main" id="{3FA72FC5-75B7-C8ED-7F3B-F8CA4D1DDECF}"/>
              </a:ext>
            </a:extLst>
          </p:cNvPr>
          <p:cNvSpPr txBox="1"/>
          <p:nvPr/>
        </p:nvSpPr>
        <p:spPr>
          <a:xfrm>
            <a:off x="420081" y="1010147"/>
            <a:ext cx="9120932" cy="861774"/>
          </a:xfrm>
          <a:prstGeom prst="rect">
            <a:avLst/>
          </a:prstGeom>
          <a:noFill/>
          <a:ln w="19050">
            <a:noFill/>
          </a:ln>
        </p:spPr>
        <p:txBody>
          <a:bodyPr wrap="square">
            <a:spAutoFit/>
          </a:bodyPr>
          <a:lstStyle/>
          <a:p>
            <a:pPr algn="just"/>
            <a:r>
              <a:rPr lang="ja-JP" altLang="en-US" sz="1600" dirty="0">
                <a:latin typeface="BIZ UDゴシック" panose="020B0400000000000000" pitchFamily="49" charset="-128"/>
                <a:ea typeface="BIZ UDゴシック" panose="020B0400000000000000" pitchFamily="49" charset="-128"/>
              </a:rPr>
              <a:t>　公社は、道路公社及び有料道路制度を定めた道路整備特別措置法に基づき事業を実施しており、安全・安心で利便性の高い道路サービスを提供することを第一に、料金収入から維持管理費を　差し引いた額で建設費を返済します。</a:t>
            </a:r>
            <a:endParaRPr lang="en-US" altLang="ja-JP" sz="1600"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201EEDF2-30A7-C715-05AE-E8B72AD78D80}"/>
              </a:ext>
            </a:extLst>
          </p:cNvPr>
          <p:cNvSpPr txBox="1"/>
          <p:nvPr/>
        </p:nvSpPr>
        <p:spPr>
          <a:xfrm>
            <a:off x="228166" y="5883757"/>
            <a:ext cx="9373640" cy="400110"/>
          </a:xfrm>
          <a:prstGeom prst="rect">
            <a:avLst/>
          </a:prstGeom>
          <a:solidFill>
            <a:schemeClr val="accent1"/>
          </a:solidFill>
          <a:ln w="15875">
            <a:noFill/>
          </a:ln>
        </p:spPr>
        <p:txBody>
          <a:bodyPr wrap="square" anchor="ctr" anchorCtr="1">
            <a:spAutoFit/>
          </a:bodyPr>
          <a:lstStyle/>
          <a:p>
            <a:pPr algn="ctr"/>
            <a:r>
              <a:rPr lang="ja-JP" altLang="en-US" sz="2000" dirty="0">
                <a:solidFill>
                  <a:srgbClr val="000000"/>
                </a:solidFill>
                <a:latin typeface="游ゴシック" panose="020B0400000000000000" pitchFamily="50" charset="-128"/>
                <a:ea typeface="游ゴシック" panose="020B0400000000000000" pitchFamily="50" charset="-128"/>
              </a:rPr>
              <a:t>　</a:t>
            </a:r>
            <a:r>
              <a:rPr lang="ja-JP" altLang="en-US" sz="2000" b="1" dirty="0">
                <a:solidFill>
                  <a:schemeClr val="bg1"/>
                </a:solidFill>
                <a:latin typeface="BIZ UDゴシック" panose="020B0400000000000000" pitchFamily="49" charset="-128"/>
                <a:ea typeface="BIZ UDゴシック" panose="020B0400000000000000" pitchFamily="49" charset="-128"/>
              </a:rPr>
              <a:t>基本方針に基づき</a:t>
            </a:r>
            <a:r>
              <a:rPr lang="ja-JP" altLang="en-US" sz="2000" b="1" i="0" u="none" strike="noStrike" baseline="0" dirty="0">
                <a:solidFill>
                  <a:schemeClr val="bg1"/>
                </a:solidFill>
                <a:latin typeface="BIZ UDゴシック" panose="020B0400000000000000" pitchFamily="49" charset="-128"/>
                <a:ea typeface="BIZ UDゴシック" panose="020B0400000000000000" pitchFamily="49" charset="-128"/>
              </a:rPr>
              <a:t>、具体的な</a:t>
            </a:r>
            <a:r>
              <a:rPr lang="ja-JP" altLang="en-US" sz="2000" b="1" dirty="0">
                <a:solidFill>
                  <a:schemeClr val="bg1"/>
                </a:solidFill>
                <a:latin typeface="BIZ UDゴシック" panose="020B0400000000000000" pitchFamily="49" charset="-128"/>
                <a:ea typeface="BIZ UDゴシック" panose="020B0400000000000000" pitchFamily="49" charset="-128"/>
              </a:rPr>
              <a:t>行動計画を策定します</a:t>
            </a:r>
            <a:r>
              <a:rPr lang="ja-JP" altLang="en-US" sz="2000" b="1" i="0" u="none" strike="noStrike" baseline="0" dirty="0">
                <a:solidFill>
                  <a:schemeClr val="bg1"/>
                </a:solidFill>
                <a:latin typeface="BIZ UDゴシック" panose="020B0400000000000000" pitchFamily="49" charset="-128"/>
                <a:ea typeface="BIZ UDゴシック" panose="020B0400000000000000" pitchFamily="49" charset="-128"/>
              </a:rPr>
              <a:t>。</a:t>
            </a:r>
            <a:endParaRPr lang="en-US" altLang="ja-JP" sz="2000" b="1" i="0" u="none" strike="noStrike" baseline="0" dirty="0">
              <a:solidFill>
                <a:schemeClr val="bg1"/>
              </a:solidFill>
              <a:latin typeface="BIZ UDゴシック" panose="020B0400000000000000" pitchFamily="49" charset="-128"/>
              <a:ea typeface="BIZ UDゴシック" panose="020B0400000000000000" pitchFamily="49" charset="-128"/>
            </a:endParaRPr>
          </a:p>
        </p:txBody>
      </p:sp>
      <p:sp>
        <p:nvSpPr>
          <p:cNvPr id="31" name="矢印: 五方向 30">
            <a:extLst>
              <a:ext uri="{FF2B5EF4-FFF2-40B4-BE49-F238E27FC236}">
                <a16:creationId xmlns:a16="http://schemas.microsoft.com/office/drawing/2014/main" id="{F94731FE-03E4-30C7-06D0-F15FC4CA4018}"/>
              </a:ext>
            </a:extLst>
          </p:cNvPr>
          <p:cNvSpPr/>
          <p:nvPr/>
        </p:nvSpPr>
        <p:spPr>
          <a:xfrm>
            <a:off x="351251" y="2683774"/>
            <a:ext cx="2694926" cy="325437"/>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0F6216E-2740-BD42-A0DD-C20406670287}"/>
              </a:ext>
            </a:extLst>
          </p:cNvPr>
          <p:cNvSpPr/>
          <p:nvPr/>
        </p:nvSpPr>
        <p:spPr>
          <a:xfrm>
            <a:off x="367403" y="2678662"/>
            <a:ext cx="2694926" cy="325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34290" rIns="1800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中期経営計画の基本方針</a:t>
            </a:r>
            <a:endParaRPr lang="en-US" altLang="ja-JP"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6" name="正方形/長方形 35">
            <a:extLst>
              <a:ext uri="{FF2B5EF4-FFF2-40B4-BE49-F238E27FC236}">
                <a16:creationId xmlns:a16="http://schemas.microsoft.com/office/drawing/2014/main" id="{E9A719E5-F30F-809E-44FC-FF4C8A570F7C}"/>
              </a:ext>
            </a:extLst>
          </p:cNvPr>
          <p:cNvSpPr>
            <a:spLocks/>
          </p:cNvSpPr>
          <p:nvPr/>
        </p:nvSpPr>
        <p:spPr>
          <a:xfrm>
            <a:off x="321330" y="3164671"/>
            <a:ext cx="4284000" cy="360000"/>
          </a:xfrm>
          <a:prstGeom prst="rect">
            <a:avLst/>
          </a:prstGeom>
          <a:solidFill>
            <a:schemeClr val="accent1">
              <a:alpha val="90000"/>
            </a:schemeClr>
          </a:solidFill>
          <a:ln w="190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spcAft>
                <a:spcPts val="800"/>
              </a:spcAft>
              <a:defRPr/>
            </a:pPr>
            <a:r>
              <a:rPr kumimoji="0" lang="ja-JP" altLang="en-US" sz="16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１．道路の安全・安心・快適性の確保</a:t>
            </a:r>
            <a:endParaRPr kumimoji="0" lang="en-US" altLang="ja-JP" sz="16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8" name="正方形/長方形 37">
            <a:extLst>
              <a:ext uri="{FF2B5EF4-FFF2-40B4-BE49-F238E27FC236}">
                <a16:creationId xmlns:a16="http://schemas.microsoft.com/office/drawing/2014/main" id="{779592CC-E04D-0342-EC78-6F39CA60261C}"/>
              </a:ext>
            </a:extLst>
          </p:cNvPr>
          <p:cNvSpPr>
            <a:spLocks/>
          </p:cNvSpPr>
          <p:nvPr/>
        </p:nvSpPr>
        <p:spPr>
          <a:xfrm>
            <a:off x="5257013" y="3164128"/>
            <a:ext cx="4284000" cy="360000"/>
          </a:xfrm>
          <a:prstGeom prst="rect">
            <a:avLst/>
          </a:prstGeom>
          <a:solidFill>
            <a:schemeClr val="accent1">
              <a:alpha val="90000"/>
            </a:schemeClr>
          </a:solidFill>
          <a:ln w="190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lgn="ctr" defTabSz="914400">
              <a:spcAft>
                <a:spcPts val="800"/>
              </a:spcAft>
              <a:defRPr/>
            </a:pPr>
            <a:r>
              <a:rPr lang="ja-JP" altLang="en-US" sz="1600"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２．持続可能な公社経営の推進</a:t>
            </a:r>
            <a:endParaRPr lang="en-US" altLang="ja-JP" sz="1400"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7" name="矢印: 右 56">
            <a:extLst>
              <a:ext uri="{FF2B5EF4-FFF2-40B4-BE49-F238E27FC236}">
                <a16:creationId xmlns:a16="http://schemas.microsoft.com/office/drawing/2014/main" id="{068BA426-5736-5471-6176-A8A091F61882}"/>
              </a:ext>
            </a:extLst>
          </p:cNvPr>
          <p:cNvSpPr/>
          <p:nvPr/>
        </p:nvSpPr>
        <p:spPr>
          <a:xfrm rot="5400000">
            <a:off x="4658077" y="1914856"/>
            <a:ext cx="513817" cy="10397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569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D9E0941-9D64-A8FA-CC7A-9EC04462A951}"/>
              </a:ext>
            </a:extLst>
          </p:cNvPr>
          <p:cNvSpPr txBox="1">
            <a:spLocks/>
          </p:cNvSpPr>
          <p:nvPr/>
        </p:nvSpPr>
        <p:spPr>
          <a:xfrm>
            <a:off x="-2" y="0"/>
            <a:ext cx="3706239" cy="3254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600" b="1" dirty="0">
                <a:latin typeface="BIZ UDゴシック" panose="020B0400000000000000" pitchFamily="49" charset="-128"/>
                <a:ea typeface="BIZ UDゴシック" panose="020B0400000000000000" pitchFamily="49" charset="-128"/>
              </a:rPr>
              <a:t>Ⅴ</a:t>
            </a:r>
            <a:r>
              <a:rPr lang="ja-JP" altLang="en-US" sz="1600" b="1" dirty="0">
                <a:latin typeface="BIZ UDゴシック" panose="020B0400000000000000" pitchFamily="49" charset="-128"/>
                <a:ea typeface="BIZ UDゴシック" panose="020B0400000000000000" pitchFamily="49" charset="-128"/>
              </a:rPr>
              <a:t>　基本方針に基づく行動計画</a:t>
            </a:r>
          </a:p>
        </p:txBody>
      </p:sp>
      <p:graphicFrame>
        <p:nvGraphicFramePr>
          <p:cNvPr id="6" name="表 5">
            <a:extLst>
              <a:ext uri="{FF2B5EF4-FFF2-40B4-BE49-F238E27FC236}">
                <a16:creationId xmlns:a16="http://schemas.microsoft.com/office/drawing/2014/main" id="{C14201A6-0164-B881-74BD-020AEB72C861}"/>
              </a:ext>
            </a:extLst>
          </p:cNvPr>
          <p:cNvGraphicFramePr>
            <a:graphicFrameLocks noGrp="1"/>
          </p:cNvGraphicFramePr>
          <p:nvPr>
            <p:extLst>
              <p:ext uri="{D42A27DB-BD31-4B8C-83A1-F6EECF244321}">
                <p14:modId xmlns:p14="http://schemas.microsoft.com/office/powerpoint/2010/main" val="4129707933"/>
              </p:ext>
            </p:extLst>
          </p:nvPr>
        </p:nvGraphicFramePr>
        <p:xfrm>
          <a:off x="164936" y="699567"/>
          <a:ext cx="9591907" cy="5833321"/>
        </p:xfrm>
        <a:graphic>
          <a:graphicData uri="http://schemas.openxmlformats.org/drawingml/2006/table">
            <a:tbl>
              <a:tblPr firstRow="1" firstCol="1" bandRow="1">
                <a:tableStyleId>{5C22544A-7EE6-4342-B048-85BDC9FD1C3A}</a:tableStyleId>
              </a:tblPr>
              <a:tblGrid>
                <a:gridCol w="3230017">
                  <a:extLst>
                    <a:ext uri="{9D8B030D-6E8A-4147-A177-3AD203B41FA5}">
                      <a16:colId xmlns:a16="http://schemas.microsoft.com/office/drawing/2014/main" val="1459267289"/>
                    </a:ext>
                  </a:extLst>
                </a:gridCol>
                <a:gridCol w="6361890">
                  <a:extLst>
                    <a:ext uri="{9D8B030D-6E8A-4147-A177-3AD203B41FA5}">
                      <a16:colId xmlns:a16="http://schemas.microsoft.com/office/drawing/2014/main" val="246392647"/>
                    </a:ext>
                  </a:extLst>
                </a:gridCol>
              </a:tblGrid>
              <a:tr h="458281">
                <a:tc>
                  <a:txBody>
                    <a:bodyPr/>
                    <a:lstStyle/>
                    <a:p>
                      <a:pPr algn="ctr"/>
                      <a:r>
                        <a:rPr kumimoji="1" lang="ja-JP" altLang="en-US" sz="2000" dirty="0">
                          <a:latin typeface="BIZ UDゴシック" panose="020B0400000000000000" pitchFamily="49" charset="-128"/>
                          <a:ea typeface="BIZ UDゴシック" panose="020B0400000000000000" pitchFamily="49" charset="-128"/>
                        </a:rPr>
                        <a:t>基本方針</a:t>
                      </a:r>
                    </a:p>
                  </a:txBody>
                  <a:tcPr anchor="ctr" anchorCtr="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50000"/>
                      </a:schemeClr>
                    </a:solidFill>
                  </a:tcPr>
                </a:tc>
                <a:tc>
                  <a:txBody>
                    <a:bodyPr/>
                    <a:lstStyle/>
                    <a:p>
                      <a:pPr marL="317500" indent="63500" algn="ctr">
                        <a:lnSpc>
                          <a:spcPct val="100000"/>
                        </a:lnSpc>
                        <a:buNone/>
                      </a:pPr>
                      <a:r>
                        <a:rPr lang="ja-JP" altLang="en-US"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行動計画</a:t>
                      </a:r>
                      <a:endParaRPr 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3992804033"/>
                  </a:ext>
                </a:extLst>
              </a:tr>
              <a:tr h="537504">
                <a:tc rowSpan="7">
                  <a:txBody>
                    <a:bodyPr/>
                    <a:lstStyle/>
                    <a:p>
                      <a:pPr algn="l" defTabSz="914400">
                        <a:lnSpc>
                          <a:spcPct val="100000"/>
                        </a:lnSpc>
                        <a:spcAft>
                          <a:spcPts val="0"/>
                        </a:spcAft>
                        <a:defRPr/>
                      </a:pPr>
                      <a:r>
                        <a:rPr kumimoji="0" lang="ja-JP" altLang="en-US" sz="20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　１．道路の安全・安心・ </a:t>
                      </a:r>
                      <a:endParaRPr kumimoji="0" lang="en-US" altLang="ja-JP" sz="20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algn="l" defTabSz="914400">
                        <a:lnSpc>
                          <a:spcPct val="100000"/>
                        </a:lnSpc>
                        <a:spcAft>
                          <a:spcPts val="0"/>
                        </a:spcAft>
                        <a:defRPr/>
                      </a:pPr>
                      <a:r>
                        <a:rPr kumimoji="0" lang="en-US" altLang="ja-JP" sz="20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  </a:t>
                      </a:r>
                      <a:r>
                        <a:rPr kumimoji="0" lang="ja-JP" altLang="en-US" sz="20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　</a:t>
                      </a:r>
                      <a:r>
                        <a:rPr kumimoji="0" lang="en-US" altLang="ja-JP" sz="20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   </a:t>
                      </a:r>
                      <a:r>
                        <a:rPr kumimoji="0" lang="ja-JP" altLang="en-US" sz="20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快適性の確保</a:t>
                      </a: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2000" kern="1200" dirty="0">
                          <a:solidFill>
                            <a:schemeClr val="dk1"/>
                          </a:solidFill>
                          <a:effectLst/>
                          <a:latin typeface="BIZ UDゴシック" panose="020B0400000000000000" pitchFamily="49" charset="-128"/>
                          <a:ea typeface="BIZ UDゴシック" panose="020B0400000000000000" pitchFamily="49" charset="-128"/>
                          <a:cs typeface="+mn-cs"/>
                        </a:rPr>
                        <a:t>①．計画的な点検や維持</a:t>
                      </a:r>
                      <a:r>
                        <a:rPr kumimoji="1" lang="ja-JP" altLang="en-US" sz="2000" kern="1200" dirty="0">
                          <a:solidFill>
                            <a:schemeClr val="tx1"/>
                          </a:solidFill>
                          <a:effectLst/>
                          <a:latin typeface="BIZ UDゴシック" panose="020B0400000000000000" pitchFamily="49" charset="-128"/>
                          <a:ea typeface="BIZ UDゴシック" panose="020B0400000000000000" pitchFamily="49" charset="-128"/>
                          <a:cs typeface="+mn-cs"/>
                        </a:rPr>
                        <a:t>補修</a:t>
                      </a:r>
                      <a:r>
                        <a:rPr kumimoji="1" lang="ja-JP" altLang="en-US" sz="2000" kern="1200" dirty="0">
                          <a:solidFill>
                            <a:schemeClr val="dk1"/>
                          </a:solidFill>
                          <a:effectLst/>
                          <a:latin typeface="BIZ UDゴシック" panose="020B0400000000000000" pitchFamily="49" charset="-128"/>
                          <a:ea typeface="BIZ UDゴシック" panose="020B0400000000000000" pitchFamily="49" charset="-128"/>
                          <a:cs typeface="+mn-cs"/>
                        </a:rPr>
                        <a:t>の実施</a:t>
                      </a:r>
                      <a:endParaRPr kumimoji="1" lang="ja-JP" altLang="ja-JP" sz="20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414131598"/>
                  </a:ext>
                </a:extLst>
              </a:tr>
              <a:tr h="537504">
                <a:tc vMerge="1">
                  <a:txBody>
                    <a:bodyPr/>
                    <a:lstStyle/>
                    <a:p>
                      <a:endParaRPr kumimoji="1" lang="ja-JP" altLang="en-US"/>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000" kern="1200" dirty="0">
                          <a:solidFill>
                            <a:schemeClr val="dk1"/>
                          </a:solidFill>
                          <a:effectLst/>
                          <a:latin typeface="BIZ UDゴシック" panose="020B0400000000000000" pitchFamily="49" charset="-128"/>
                          <a:ea typeface="BIZ UDゴシック" panose="020B0400000000000000" pitchFamily="49" charset="-128"/>
                          <a:cs typeface="+mn-cs"/>
                        </a:rPr>
                        <a:t>②．</a:t>
                      </a:r>
                      <a:r>
                        <a:rPr lang="ja-JP" altLang="en-US" sz="2000" dirty="0">
                          <a:latin typeface="BIZ UDゴシック" panose="020B0400000000000000" pitchFamily="49" charset="-128"/>
                          <a:ea typeface="BIZ UDゴシック" panose="020B0400000000000000" pitchFamily="49" charset="-128"/>
                        </a:rPr>
                        <a:t>お客様が快適にご利用できる</a:t>
                      </a:r>
                      <a:r>
                        <a:rPr kumimoji="1" lang="ja-JP" altLang="en-US" sz="2000" kern="1200" dirty="0">
                          <a:solidFill>
                            <a:schemeClr val="dk1"/>
                          </a:solidFill>
                          <a:effectLst/>
                          <a:latin typeface="BIZ UDゴシック" panose="020B0400000000000000" pitchFamily="49" charset="-128"/>
                          <a:ea typeface="BIZ UDゴシック" panose="020B0400000000000000" pitchFamily="49" charset="-128"/>
                          <a:cs typeface="+mn-cs"/>
                        </a:rPr>
                        <a:t>道路サービスの提供</a:t>
                      </a:r>
                      <a:endParaRPr kumimoji="1" lang="ja-JP" altLang="ja-JP" sz="20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963854413"/>
                  </a:ext>
                </a:extLst>
              </a:tr>
              <a:tr h="537504">
                <a:tc vMerge="1">
                  <a:txBody>
                    <a:bodyPr/>
                    <a:lstStyle/>
                    <a:p>
                      <a:endParaRPr kumimoji="1" lang="ja-JP" altLang="en-US"/>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000" kern="1200" dirty="0">
                          <a:solidFill>
                            <a:schemeClr val="dk1"/>
                          </a:solidFill>
                          <a:effectLst/>
                          <a:latin typeface="BIZ UDゴシック" panose="020B0400000000000000" pitchFamily="49" charset="-128"/>
                          <a:ea typeface="BIZ UDゴシック" panose="020B0400000000000000" pitchFamily="49" charset="-128"/>
                          <a:cs typeface="+mn-cs"/>
                        </a:rPr>
                        <a:t>③．</a:t>
                      </a:r>
                      <a:r>
                        <a:rPr kumimoji="1" lang="ja-JP" altLang="en-US" sz="2000" kern="1200" dirty="0">
                          <a:solidFill>
                            <a:schemeClr val="tx1"/>
                          </a:solidFill>
                          <a:effectLst/>
                          <a:latin typeface="BIZ UDゴシック" panose="020B0400000000000000" pitchFamily="49" charset="-128"/>
                          <a:ea typeface="BIZ UDゴシック" panose="020B0400000000000000" pitchFamily="49" charset="-128"/>
                          <a:cs typeface="+mn-cs"/>
                        </a:rPr>
                        <a:t>誤進入</a:t>
                      </a:r>
                      <a:r>
                        <a:rPr kumimoji="1" lang="en-US" altLang="ja-JP" sz="2000" kern="1200" dirty="0">
                          <a:solidFill>
                            <a:schemeClr val="tx1"/>
                          </a:solidFill>
                          <a:effectLst/>
                          <a:latin typeface="BIZ UDゴシック" panose="020B0400000000000000" pitchFamily="49" charset="-128"/>
                          <a:ea typeface="BIZ UDゴシック" panose="020B0400000000000000" pitchFamily="49" charset="-128"/>
                          <a:cs typeface="+mn-cs"/>
                        </a:rPr>
                        <a:t>(</a:t>
                      </a:r>
                      <a:r>
                        <a:rPr kumimoji="1" lang="ja-JP" altLang="en-US" sz="2000" kern="1200" dirty="0">
                          <a:solidFill>
                            <a:schemeClr val="tx1"/>
                          </a:solidFill>
                          <a:effectLst/>
                          <a:latin typeface="BIZ UDゴシック" panose="020B0400000000000000" pitchFamily="49" charset="-128"/>
                          <a:ea typeface="BIZ UDゴシック" panose="020B0400000000000000" pitchFamily="49" charset="-128"/>
                          <a:cs typeface="+mn-cs"/>
                        </a:rPr>
                        <a:t>逆走</a:t>
                      </a:r>
                      <a:r>
                        <a:rPr kumimoji="1" lang="en-US" altLang="ja-JP" sz="2000" kern="1200" dirty="0">
                          <a:solidFill>
                            <a:schemeClr val="tx1"/>
                          </a:solidFill>
                          <a:effectLst/>
                          <a:latin typeface="BIZ UDゴシック" panose="020B0400000000000000" pitchFamily="49" charset="-128"/>
                          <a:ea typeface="BIZ UDゴシック" panose="020B0400000000000000" pitchFamily="49" charset="-128"/>
                          <a:cs typeface="+mn-cs"/>
                        </a:rPr>
                        <a:t>)</a:t>
                      </a:r>
                      <a:r>
                        <a:rPr kumimoji="1" lang="ja-JP" altLang="en-US" sz="2000" kern="1200" dirty="0">
                          <a:solidFill>
                            <a:schemeClr val="tx1"/>
                          </a:solidFill>
                          <a:effectLst/>
                          <a:latin typeface="BIZ UDゴシック" panose="020B0400000000000000" pitchFamily="49" charset="-128"/>
                          <a:ea typeface="BIZ UDゴシック" panose="020B0400000000000000" pitchFamily="49" charset="-128"/>
                          <a:cs typeface="+mn-cs"/>
                        </a:rPr>
                        <a:t>対策</a:t>
                      </a:r>
                      <a:endParaRPr kumimoji="1" lang="ja-JP" altLang="ja-JP" sz="2000" kern="1200" dirty="0">
                        <a:solidFill>
                          <a:schemeClr val="tx1"/>
                        </a:solidFill>
                        <a:effectLst/>
                        <a:latin typeface="BIZ UDゴシック" panose="020B0400000000000000" pitchFamily="49" charset="-128"/>
                        <a:ea typeface="BIZ UDゴシック" panose="020B0400000000000000" pitchFamily="49" charset="-128"/>
                        <a:cs typeface="+mn-cs"/>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765428496"/>
                  </a:ext>
                </a:extLst>
              </a:tr>
              <a:tr h="537504">
                <a:tc vMerge="1">
                  <a:txBody>
                    <a:bodyPr/>
                    <a:lstStyle/>
                    <a:p>
                      <a:endParaRPr kumimoji="1" lang="ja-JP" altLang="en-US"/>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2000" kern="100" dirty="0">
                          <a:effectLst/>
                          <a:latin typeface="BIZ UDゴシック" panose="020B0400000000000000" pitchFamily="49" charset="-128"/>
                          <a:ea typeface="BIZ UDゴシック" panose="020B0400000000000000" pitchFamily="49" charset="-128"/>
                        </a:rPr>
                        <a:t>④．防災訓練の実施</a:t>
                      </a:r>
                      <a:endParaRPr lang="en-US" altLang="ja-JP" sz="2000" kern="100" dirty="0">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199623043"/>
                  </a:ext>
                </a:extLst>
              </a:tr>
              <a:tr h="537504">
                <a:tc vMerge="1">
                  <a:txBody>
                    <a:bodyPr/>
                    <a:lstStyle/>
                    <a:p>
                      <a:endParaRPr kumimoji="1" lang="ja-JP" altLang="en-US"/>
                    </a:p>
                  </a:txBody>
                  <a:tcPr>
                    <a:lnT w="12700" cap="flat" cmpd="sng" algn="ctr">
                      <a:solidFill>
                        <a:schemeClr val="bg1"/>
                      </a:solidFill>
                      <a:prstDash val="solid"/>
                      <a:round/>
                      <a:headEnd type="none" w="med" len="med"/>
                      <a:tailEnd type="none" w="med" len="med"/>
                    </a:lnT>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2000" kern="100" dirty="0">
                          <a:effectLst/>
                          <a:latin typeface="BIZ UDゴシック" panose="020B0400000000000000" pitchFamily="49" charset="-128"/>
                          <a:ea typeface="BIZ UDゴシック" panose="020B0400000000000000" pitchFamily="49" charset="-128"/>
                        </a:rPr>
                        <a:t>⑤．</a:t>
                      </a:r>
                      <a:r>
                        <a:rPr lang="ja-JP" altLang="en-US" sz="2000" kern="100" dirty="0">
                          <a:solidFill>
                            <a:schemeClr val="tx1"/>
                          </a:solidFill>
                          <a:latin typeface="BIZ UDゴシック" panose="020B0400000000000000" pitchFamily="49" charset="-128"/>
                          <a:ea typeface="BIZ UDゴシック" panose="020B0400000000000000" pitchFamily="49" charset="-128"/>
                        </a:rPr>
                        <a:t>箕面有料道路の</a:t>
                      </a:r>
                      <a:r>
                        <a:rPr lang="ja-JP" altLang="en-US" sz="2000" kern="100" dirty="0">
                          <a:effectLst/>
                          <a:latin typeface="BIZ UDゴシック" panose="020B0400000000000000" pitchFamily="49" charset="-128"/>
                          <a:ea typeface="BIZ UDゴシック" panose="020B0400000000000000" pitchFamily="49" charset="-128"/>
                        </a:rPr>
                        <a:t>ＡＩカメラ導入</a:t>
                      </a:r>
                      <a:endParaRPr lang="en-US" altLang="ja-JP" sz="2000" kern="100" dirty="0">
                        <a:effectLst/>
                        <a:latin typeface="BIZ UDゴシック" panose="020B0400000000000000" pitchFamily="49" charset="-128"/>
                        <a:ea typeface="BIZ UDゴシック" panose="020B0400000000000000" pitchFamily="49" charset="-128"/>
                      </a:endParaRPr>
                    </a:p>
                  </a:txBody>
                  <a:tcPr marL="50467" marR="50467" marT="0" marB="0" anchor="ctr">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73457902"/>
                  </a:ext>
                </a:extLst>
              </a:tr>
              <a:tr h="537504">
                <a:tc vMerge="1">
                  <a:txBody>
                    <a:bodyPr/>
                    <a:lstStyle/>
                    <a:p>
                      <a:endParaRPr kumimoji="1" lang="ja-JP" altLang="en-US"/>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2000" kern="100" dirty="0">
                          <a:effectLst/>
                          <a:latin typeface="BIZ UDゴシック" panose="020B0400000000000000" pitchFamily="49" charset="-128"/>
                          <a:ea typeface="BIZ UDゴシック" panose="020B0400000000000000" pitchFamily="49" charset="-128"/>
                        </a:rPr>
                        <a:t>⑥．鳥飼仁和寺大橋有料道路の大阪府への引継ぎ</a:t>
                      </a:r>
                      <a:endParaRPr lang="en-US" altLang="ja-JP" sz="2000" kern="100" dirty="0">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54227657"/>
                  </a:ext>
                </a:extLst>
              </a:tr>
              <a:tr h="537504">
                <a:tc vMerge="1">
                  <a:txBody>
                    <a:bodyPr/>
                    <a:lstStyle/>
                    <a:p>
                      <a:endParaRPr kumimoji="1" lang="ja-JP" altLang="en-US"/>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2000" kern="100" dirty="0">
                          <a:effectLst/>
                          <a:latin typeface="BIZ UDゴシック" panose="020B0400000000000000" pitchFamily="49" charset="-128"/>
                          <a:ea typeface="BIZ UDゴシック" panose="020B0400000000000000" pitchFamily="49" charset="-128"/>
                        </a:rPr>
                        <a:t>⑦．箕面有料道路のＥＴＣ専用化を</a:t>
                      </a:r>
                      <a:r>
                        <a:rPr lang="ja-JP" altLang="en-US" sz="2000" kern="100" dirty="0">
                          <a:solidFill>
                            <a:schemeClr val="tx1"/>
                          </a:solidFill>
                          <a:effectLst/>
                          <a:latin typeface="BIZ UDゴシック" panose="020B0400000000000000" pitchFamily="49" charset="-128"/>
                          <a:ea typeface="BIZ UDゴシック" panose="020B0400000000000000" pitchFamily="49" charset="-128"/>
                        </a:rPr>
                        <a:t>推進</a:t>
                      </a:r>
                      <a:endParaRPr lang="en-US" altLang="ja-JP" sz="2000" kern="100" dirty="0">
                        <a:solidFill>
                          <a:schemeClr val="tx1"/>
                        </a:solidFill>
                        <a:effectLst/>
                        <a:latin typeface="BIZ UDゴシック" panose="020B0400000000000000" pitchFamily="49" charset="-128"/>
                        <a:ea typeface="BIZ UDゴシック" panose="020B0400000000000000" pitchFamily="49" charset="-128"/>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51748193"/>
                  </a:ext>
                </a:extLst>
              </a:tr>
              <a:tr h="537504">
                <a:tc rowSpan="3">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　２．持続可能</a:t>
                      </a:r>
                      <a:r>
                        <a:rPr lang="ja-JP" altLang="en-US" sz="2000"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な公社</a:t>
                      </a:r>
                      <a:endParaRPr lang="en-US" altLang="ja-JP" sz="2000"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altLang="ja-JP" sz="2000"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2000" b="1" kern="100" dirty="0">
                          <a:solidFill>
                            <a:schemeClr val="bg1"/>
                          </a:solidFill>
                          <a:latin typeface="BIZ UDゴシック" panose="020B0400000000000000" pitchFamily="49" charset="-128"/>
                          <a:ea typeface="BIZ UDゴシック" panose="020B0400000000000000" pitchFamily="49" charset="-128"/>
                          <a:cs typeface="Times New Roman" panose="02020603050405020304" pitchFamily="18" charset="0"/>
                        </a:rPr>
                        <a:t>経営の推進</a:t>
                      </a:r>
                      <a:endParaRPr kumimoji="0" lang="en-US" altLang="ja-JP" sz="2000" b="1" i="0" u="none" strike="noStrike" kern="1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9900"/>
                    </a:solidFill>
                  </a:tcPr>
                </a:tc>
                <a:tc>
                  <a:txBody>
                    <a:bodyPr/>
                    <a:lstStyle/>
                    <a:p>
                      <a:pPr marL="139700" indent="-139700" algn="l">
                        <a:buNone/>
                        <a:tabLst>
                          <a:tab pos="2839720" algn="ctr"/>
                        </a:tabLst>
                      </a:pPr>
                      <a:r>
                        <a:rPr lang="ja-JP" altLang="en-US"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⑧．知名度向上・利用促進</a:t>
                      </a:r>
                      <a:endPar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87767808"/>
                  </a:ext>
                </a:extLst>
              </a:tr>
              <a:tr h="537504">
                <a:tc vMerge="1">
                  <a:txBody>
                    <a:bodyPr/>
                    <a:lstStyle/>
                    <a:p>
                      <a:endParaRPr kumimoji="1" lang="ja-JP" altLang="en-US"/>
                    </a:p>
                  </a:txBody>
                  <a:tcPr/>
                </a:tc>
                <a:tc>
                  <a:txBody>
                    <a:bodyPr/>
                    <a:lstStyle/>
                    <a:p>
                      <a:pPr marL="139700" indent="-139700" algn="l">
                        <a:buNone/>
                        <a:tabLst>
                          <a:tab pos="2839720" algn="ctr"/>
                        </a:tabLst>
                      </a:pPr>
                      <a:r>
                        <a:rPr lang="ja-JP" altLang="en-US"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⑨．</a:t>
                      </a:r>
                      <a:r>
                        <a:rPr lang="ja-JP" altLang="en-US" sz="2000" kern="100" dirty="0">
                          <a:effectLst/>
                          <a:latin typeface="BIZ UDゴシック" panose="020B0400000000000000" pitchFamily="49" charset="-128"/>
                          <a:ea typeface="BIZ UDゴシック" panose="020B0400000000000000" pitchFamily="49" charset="-128"/>
                        </a:rPr>
                        <a:t>コスト縮減</a:t>
                      </a:r>
                      <a:endPar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accent4">
                        <a:lumMod val="60000"/>
                        <a:lumOff val="40000"/>
                      </a:schemeClr>
                    </a:solidFill>
                  </a:tcPr>
                </a:tc>
                <a:extLst>
                  <a:ext uri="{0D108BD9-81ED-4DB2-BD59-A6C34878D82A}">
                    <a16:rowId xmlns:a16="http://schemas.microsoft.com/office/drawing/2014/main" val="1709791588"/>
                  </a:ext>
                </a:extLst>
              </a:tr>
              <a:tr h="537504">
                <a:tc vMerge="1">
                  <a:txBody>
                    <a:bodyPr/>
                    <a:lstStyle/>
                    <a:p>
                      <a:endParaRPr dirty="0"/>
                    </a:p>
                  </a:txBody>
                  <a:tcPr marL="50467" marR="50467" marT="0" marB="0" anchor="ctr">
                    <a:lnT w="19050" cap="flat" cmpd="sng" algn="ctr">
                      <a:solidFill>
                        <a:schemeClr val="bg1"/>
                      </a:solidFill>
                      <a:prstDash val="solid"/>
                      <a:round/>
                      <a:headEnd type="none" w="med" len="med"/>
                      <a:tailEnd type="none" w="med" len="med"/>
                    </a:lnT>
                    <a:solidFill>
                      <a:schemeClr val="accent1"/>
                    </a:solidFill>
                  </a:tcPr>
                </a:tc>
                <a:tc>
                  <a:txBody>
                    <a:bodyPr/>
                    <a:lstStyle/>
                    <a:p>
                      <a:pPr marL="139700" indent="-139700" algn="l">
                        <a:buNone/>
                        <a:tabLst>
                          <a:tab pos="2839720" algn="ctr"/>
                        </a:tabLst>
                      </a:pPr>
                      <a:r>
                        <a:rPr lang="ja-JP" altLang="en-US"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⑩．建設費返済の着実な実行</a:t>
                      </a:r>
                      <a:endParaRPr lang="ja-JP" altLang="ja-JP" sz="2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0467" marR="50467" marT="0" marB="0" anchor="ctr">
                    <a:lnR w="19050" cap="flat" cmpd="sng" algn="ctr">
                      <a:solidFill>
                        <a:schemeClr val="bg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982588485"/>
                  </a:ext>
                </a:extLst>
              </a:tr>
            </a:tbl>
          </a:graphicData>
        </a:graphic>
      </p:graphicFrame>
      <p:sp>
        <p:nvSpPr>
          <p:cNvPr id="2" name="スライド番号プレースホルダー 3">
            <a:extLst>
              <a:ext uri="{FF2B5EF4-FFF2-40B4-BE49-F238E27FC236}">
                <a16:creationId xmlns:a16="http://schemas.microsoft.com/office/drawing/2014/main" id="{A55215F0-46E2-0895-B5BE-A5E006256865}"/>
              </a:ext>
            </a:extLst>
          </p:cNvPr>
          <p:cNvSpPr>
            <a:spLocks noGrp="1"/>
          </p:cNvSpPr>
          <p:nvPr>
            <p:ph type="sldNum" sz="quarter" idx="12"/>
          </p:nvPr>
        </p:nvSpPr>
        <p:spPr>
          <a:xfrm>
            <a:off x="7677150" y="6463829"/>
            <a:ext cx="2228850" cy="365125"/>
          </a:xfrm>
        </p:spPr>
        <p:txBody>
          <a:bodyPr/>
          <a:lstStyle/>
          <a:p>
            <a:r>
              <a:rPr kumimoji="1" lang="en-US" altLang="ja-JP" sz="1600" b="1" dirty="0">
                <a:latin typeface="BIZ UDゴシック" panose="020B0400000000000000" pitchFamily="49" charset="-128"/>
                <a:ea typeface="BIZ UDゴシック" panose="020B0400000000000000" pitchFamily="49" charset="-128"/>
              </a:rPr>
              <a:t>7</a:t>
            </a:r>
            <a:endParaRPr kumimoji="1" lang="ja-JP" altLang="en-US" sz="1600" b="1"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542935F8-9F95-D5ED-1B81-4511EAF0E8D4}"/>
              </a:ext>
            </a:extLst>
          </p:cNvPr>
          <p:cNvSpPr txBox="1"/>
          <p:nvPr/>
        </p:nvSpPr>
        <p:spPr>
          <a:xfrm>
            <a:off x="196659" y="325117"/>
            <a:ext cx="9100225" cy="338554"/>
          </a:xfrm>
          <a:prstGeom prst="rect">
            <a:avLst/>
          </a:prstGeom>
          <a:noFill/>
        </p:spPr>
        <p:txBody>
          <a:bodyPr wrap="square">
            <a:spAutoFit/>
          </a:bodyPr>
          <a:lstStyle/>
          <a:p>
            <a:r>
              <a:rPr lang="ja-JP" altLang="en-US" sz="1600" dirty="0">
                <a:latin typeface="BIZ UDゴシック" panose="020B0400000000000000" pitchFamily="49" charset="-128"/>
                <a:ea typeface="BIZ UDゴシック" panose="020B0400000000000000" pitchFamily="49" charset="-128"/>
              </a:rPr>
              <a:t>基本方針及び行動計画の構成は以下のとおりです。</a:t>
            </a:r>
            <a:endParaRPr lang="ja-JP" altLang="en-US" sz="1400" dirty="0">
              <a:latin typeface="BIZ UDゴシック" panose="020B0400000000000000" pitchFamily="49" charset="-128"/>
              <a:ea typeface="BIZ UDゴシック" panose="020B0400000000000000" pitchFamily="49" charset="-128"/>
            </a:endParaRPr>
          </a:p>
        </p:txBody>
      </p:sp>
      <p:sp>
        <p:nvSpPr>
          <p:cNvPr id="9" name="コンテンツ プレースホルダー 5">
            <a:extLst>
              <a:ext uri="{FF2B5EF4-FFF2-40B4-BE49-F238E27FC236}">
                <a16:creationId xmlns:a16="http://schemas.microsoft.com/office/drawing/2014/main" id="{8FDDB090-4FED-1950-844F-1458B3C139AF}"/>
              </a:ext>
            </a:extLst>
          </p:cNvPr>
          <p:cNvSpPr txBox="1">
            <a:spLocks/>
          </p:cNvSpPr>
          <p:nvPr/>
        </p:nvSpPr>
        <p:spPr>
          <a:xfrm>
            <a:off x="8830735" y="-26085"/>
            <a:ext cx="1075265" cy="247961"/>
          </a:xfrm>
          <a:prstGeom prst="rect">
            <a:avLst/>
          </a:prstGeom>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大阪府道路公社</a:t>
            </a:r>
            <a:endParaRPr lang="en-US" altLang="ja-JP" sz="1400" dirty="0">
              <a:latin typeface="BIZ UDゴシック" panose="020B0400000000000000" pitchFamily="49" charset="-128"/>
              <a:ea typeface="BIZ UDゴシック" panose="020B0400000000000000" pitchFamily="49" charset="-128"/>
            </a:endParaRPr>
          </a:p>
        </p:txBody>
      </p:sp>
      <p:pic>
        <p:nvPicPr>
          <p:cNvPr id="10" name="図 9">
            <a:extLst>
              <a:ext uri="{FF2B5EF4-FFF2-40B4-BE49-F238E27FC236}">
                <a16:creationId xmlns:a16="http://schemas.microsoft.com/office/drawing/2014/main" id="{05C65A4E-A0E3-47EB-F8F9-E1392798C38E}"/>
              </a:ext>
            </a:extLst>
          </p:cNvPr>
          <p:cNvPicPr>
            <a:picLocks noChangeAspect="1"/>
          </p:cNvPicPr>
          <p:nvPr/>
        </p:nvPicPr>
        <p:blipFill rotWithShape="1">
          <a:blip r:embed="rId2"/>
          <a:srcRect l="44911" r="46459" b="5294"/>
          <a:stretch>
            <a:fillRect/>
          </a:stretch>
        </p:blipFill>
        <p:spPr>
          <a:xfrm>
            <a:off x="8586478" y="10682"/>
            <a:ext cx="244257" cy="225784"/>
          </a:xfrm>
          <a:prstGeom prst="rect">
            <a:avLst/>
          </a:prstGeom>
        </p:spPr>
      </p:pic>
      <p:sp>
        <p:nvSpPr>
          <p:cNvPr id="11" name="テキスト ボックス 10">
            <a:extLst>
              <a:ext uri="{FF2B5EF4-FFF2-40B4-BE49-F238E27FC236}">
                <a16:creationId xmlns:a16="http://schemas.microsoft.com/office/drawing/2014/main" id="{E4761F82-E7E7-F4FA-CC40-ABE5576D1DFE}"/>
              </a:ext>
            </a:extLst>
          </p:cNvPr>
          <p:cNvSpPr txBox="1"/>
          <p:nvPr/>
        </p:nvSpPr>
        <p:spPr>
          <a:xfrm>
            <a:off x="8453688" y="161078"/>
            <a:ext cx="1523432" cy="184666"/>
          </a:xfrm>
          <a:prstGeom prst="rect">
            <a:avLst/>
          </a:prstGeom>
          <a:noFill/>
        </p:spPr>
        <p:txBody>
          <a:bodyPr wrap="square" rtlCol="0">
            <a:spAutoFit/>
          </a:bodyPr>
          <a:lstStyle/>
          <a:p>
            <a:r>
              <a:rPr kumimoji="1" lang="en-US" altLang="ja-JP" sz="600" dirty="0"/>
              <a:t>Osaka</a:t>
            </a:r>
            <a:r>
              <a:rPr kumimoji="1" lang="ja-JP" altLang="en-US" sz="600" dirty="0"/>
              <a:t> </a:t>
            </a:r>
            <a:r>
              <a:rPr kumimoji="1" lang="en-US" altLang="ja-JP" sz="600" dirty="0"/>
              <a:t>Prefectural Road Public Corporation</a:t>
            </a:r>
            <a:endParaRPr kumimoji="1" lang="ja-JP" altLang="en-US" sz="600" dirty="0"/>
          </a:p>
        </p:txBody>
      </p:sp>
    </p:spTree>
    <p:extLst>
      <p:ext uri="{BB962C8B-B14F-4D97-AF65-F5344CB8AC3E}">
        <p14:creationId xmlns:p14="http://schemas.microsoft.com/office/powerpoint/2010/main" val="4172639085"/>
      </p:ext>
    </p:extLst>
  </p:cSld>
  <p:clrMapOvr>
    <a:masterClrMapping/>
  </p:clrMapOvr>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6694</Words>
  <Application>Microsoft Office PowerPoint</Application>
  <PresentationFormat>A4 210 x 297 mm</PresentationFormat>
  <Paragraphs>790</Paragraphs>
  <Slides>22</Slides>
  <Notes>5</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22</vt:i4>
      </vt:variant>
    </vt:vector>
  </HeadingPairs>
  <TitlesOfParts>
    <vt:vector size="31" baseType="lpstr">
      <vt:lpstr>BIZ UDゴシック</vt:lpstr>
      <vt:lpstr>ＭＳ Ｐゴシック</vt:lpstr>
      <vt:lpstr>メイリオ</vt:lpstr>
      <vt:lpstr>游ゴシック</vt:lpstr>
      <vt:lpstr>Arial</vt:lpstr>
      <vt:lpstr>Calibri</vt:lpstr>
      <vt:lpstr>Calibri Light</vt:lpstr>
      <vt:lpstr>Wingdings</vt:lpstr>
      <vt:lpstr>Office 2013 - 2022 テーマ</vt:lpstr>
      <vt:lpstr>PowerPoint プレゼンテーション</vt:lpstr>
      <vt:lpstr>　目　　次</vt:lpstr>
      <vt:lpstr>PowerPoint プレゼンテーション</vt:lpstr>
      <vt:lpstr>PowerPoint プレゼンテーション</vt:lpstr>
      <vt:lpstr>PowerPoint プレゼンテーション</vt:lpstr>
      <vt:lpstr>Ⅲ　「中期経営計画2022-2025」の振り返り</vt:lpstr>
      <vt:lpstr>Ⅲ　「中期経営計画2022-2025」の振り返り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2026-03-06T02:37:47Z</dcterms:created>
  <dcterms:modified xsi:type="dcterms:W3CDTF">2026-03-06T02:38:23Z</dcterms:modified>
</cp:coreProperties>
</file>