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72" r:id="rId1"/>
  </p:sldMasterIdLst>
  <p:notesMasterIdLst>
    <p:notesMasterId r:id="rId21"/>
  </p:notesMasterIdLst>
  <p:sldIdLst>
    <p:sldId id="256" r:id="rId2"/>
    <p:sldId id="322" r:id="rId3"/>
    <p:sldId id="308" r:id="rId4"/>
    <p:sldId id="297" r:id="rId5"/>
    <p:sldId id="305" r:id="rId6"/>
    <p:sldId id="309" r:id="rId7"/>
    <p:sldId id="312" r:id="rId8"/>
    <p:sldId id="323" r:id="rId9"/>
    <p:sldId id="316" r:id="rId10"/>
    <p:sldId id="293" r:id="rId11"/>
    <p:sldId id="321" r:id="rId12"/>
    <p:sldId id="318" r:id="rId13"/>
    <p:sldId id="313" r:id="rId14"/>
    <p:sldId id="304" r:id="rId15"/>
    <p:sldId id="310" r:id="rId16"/>
    <p:sldId id="271" r:id="rId17"/>
    <p:sldId id="311" r:id="rId18"/>
    <p:sldId id="320" r:id="rId19"/>
    <p:sldId id="324" r:id="rId20"/>
  </p:sldIdLst>
  <p:sldSz cx="9906000" cy="6858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DDDBDB"/>
    <a:srgbClr val="E5E3E3"/>
    <a:srgbClr val="CAC8C8"/>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94" autoAdjust="0"/>
    <p:restoredTop sz="93681" autoAdjust="0"/>
  </p:normalViewPr>
  <p:slideViewPr>
    <p:cSldViewPr snapToGrid="0">
      <p:cViewPr varScale="1">
        <p:scale>
          <a:sx n="97" d="100"/>
          <a:sy n="97" d="100"/>
        </p:scale>
        <p:origin x="826" y="82"/>
      </p:cViewPr>
      <p:guideLst/>
    </p:cSldViewPr>
  </p:slideViewPr>
  <p:outlineViewPr>
    <p:cViewPr>
      <p:scale>
        <a:sx n="33" d="100"/>
        <a:sy n="33" d="100"/>
      </p:scale>
      <p:origin x="0" y="-6924"/>
    </p:cViewPr>
  </p:outlineViewPr>
  <p:notesTextViewPr>
    <p:cViewPr>
      <p:scale>
        <a:sx n="1" d="1"/>
        <a:sy n="1" d="1"/>
      </p:scale>
      <p:origin x="0" y="0"/>
    </p:cViewPr>
  </p:notesTextViewPr>
  <p:sorterViewPr>
    <p:cViewPr>
      <p:scale>
        <a:sx n="100" d="100"/>
        <a:sy n="100" d="100"/>
      </p:scale>
      <p:origin x="0" y="-4038"/>
    </p:cViewPr>
  </p:sorterViewPr>
  <p:notesViewPr>
    <p:cSldViewPr snapToGrid="0">
      <p:cViewPr varScale="1">
        <p:scale>
          <a:sx n="51" d="100"/>
          <a:sy n="51" d="100"/>
        </p:scale>
        <p:origin x="298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6247" cy="498328"/>
          </a:xfrm>
          <a:prstGeom prst="rect">
            <a:avLst/>
          </a:prstGeom>
        </p:spPr>
        <p:txBody>
          <a:bodyPr vert="horz" lIns="92108" tIns="46054" rIns="92108" bIns="46054"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9826" y="0"/>
            <a:ext cx="2946246" cy="498328"/>
          </a:xfrm>
          <a:prstGeom prst="rect">
            <a:avLst/>
          </a:prstGeom>
        </p:spPr>
        <p:txBody>
          <a:bodyPr vert="horz" lIns="92108" tIns="46054" rIns="92108" bIns="46054" rtlCol="0"/>
          <a:lstStyle>
            <a:lvl1pPr algn="r">
              <a:defRPr sz="1200"/>
            </a:lvl1pPr>
          </a:lstStyle>
          <a:p>
            <a:fld id="{E70FF446-62B3-4B04-A774-CAF4548C9DA6}" type="datetimeFigureOut">
              <a:rPr kumimoji="1" lang="ja-JP" altLang="en-US" smtClean="0"/>
              <a:t>2026/2/25</a:t>
            </a:fld>
            <a:endParaRPr kumimoji="1" lang="ja-JP" altLang="en-US"/>
          </a:p>
        </p:txBody>
      </p:sp>
      <p:sp>
        <p:nvSpPr>
          <p:cNvPr id="4" name="スライド イメージ プレースホルダー 3"/>
          <p:cNvSpPr>
            <a:spLocks noGrp="1" noRot="1" noChangeAspect="1"/>
          </p:cNvSpPr>
          <p:nvPr>
            <p:ph type="sldImg" idx="2"/>
          </p:nvPr>
        </p:nvSpPr>
        <p:spPr>
          <a:xfrm>
            <a:off x="979488" y="1241425"/>
            <a:ext cx="4838700" cy="3349625"/>
          </a:xfrm>
          <a:prstGeom prst="rect">
            <a:avLst/>
          </a:prstGeom>
          <a:noFill/>
          <a:ln w="12700">
            <a:solidFill>
              <a:prstClr val="black"/>
            </a:solidFill>
          </a:ln>
        </p:spPr>
        <p:txBody>
          <a:bodyPr vert="horz" lIns="92108" tIns="46054" rIns="92108" bIns="46054" rtlCol="0" anchor="ctr"/>
          <a:lstStyle/>
          <a:p>
            <a:endParaRPr lang="ja-JP" altLang="en-US"/>
          </a:p>
        </p:txBody>
      </p:sp>
      <p:sp>
        <p:nvSpPr>
          <p:cNvPr id="5" name="ノート プレースホルダー 4"/>
          <p:cNvSpPr>
            <a:spLocks noGrp="1"/>
          </p:cNvSpPr>
          <p:nvPr>
            <p:ph type="body" sz="quarter" idx="3"/>
          </p:nvPr>
        </p:nvSpPr>
        <p:spPr>
          <a:xfrm>
            <a:off x="679288" y="4777245"/>
            <a:ext cx="5439101" cy="3908363"/>
          </a:xfrm>
          <a:prstGeom prst="rect">
            <a:avLst/>
          </a:prstGeom>
        </p:spPr>
        <p:txBody>
          <a:bodyPr vert="horz" lIns="92108" tIns="46054" rIns="92108" bIns="4605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310"/>
            <a:ext cx="2946247" cy="498328"/>
          </a:xfrm>
          <a:prstGeom prst="rect">
            <a:avLst/>
          </a:prstGeom>
        </p:spPr>
        <p:txBody>
          <a:bodyPr vert="horz" lIns="92108" tIns="46054" rIns="92108" bIns="4605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9826" y="9428310"/>
            <a:ext cx="2946246" cy="498328"/>
          </a:xfrm>
          <a:prstGeom prst="rect">
            <a:avLst/>
          </a:prstGeom>
        </p:spPr>
        <p:txBody>
          <a:bodyPr vert="horz" lIns="92108" tIns="46054" rIns="92108" bIns="46054" rtlCol="0" anchor="b"/>
          <a:lstStyle>
            <a:lvl1pPr algn="r">
              <a:defRPr sz="1200"/>
            </a:lvl1pPr>
          </a:lstStyle>
          <a:p>
            <a:fld id="{B931A09F-FCE1-488B-8330-9F9C27CB5BA0}" type="slidenum">
              <a:rPr kumimoji="1" lang="ja-JP" altLang="en-US" smtClean="0"/>
              <a:t>‹#›</a:t>
            </a:fld>
            <a:endParaRPr kumimoji="1" lang="ja-JP" altLang="en-US"/>
          </a:p>
        </p:txBody>
      </p:sp>
    </p:spTree>
    <p:extLst>
      <p:ext uri="{BB962C8B-B14F-4D97-AF65-F5344CB8AC3E}">
        <p14:creationId xmlns:p14="http://schemas.microsoft.com/office/powerpoint/2010/main" val="325808477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B931A09F-FCE1-488B-8330-9F9C27CB5BA0}" type="slidenum">
              <a:rPr kumimoji="1" lang="ja-JP" altLang="en-US" smtClean="0"/>
              <a:t>0</a:t>
            </a:fld>
            <a:endParaRPr kumimoji="1" lang="ja-JP" altLang="en-US"/>
          </a:p>
        </p:txBody>
      </p:sp>
    </p:spTree>
    <p:extLst>
      <p:ext uri="{BB962C8B-B14F-4D97-AF65-F5344CB8AC3E}">
        <p14:creationId xmlns:p14="http://schemas.microsoft.com/office/powerpoint/2010/main" val="17754878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C14688-E4E2-AF78-9A0E-E88F21E6050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1B8D275-8170-2727-0694-6A26518E2917}"/>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4A29058-6FF5-BB16-CE72-6156642900AE}"/>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F3CB5E7B-7375-C900-A204-018AD9BFBB39}"/>
              </a:ext>
            </a:extLst>
          </p:cNvPr>
          <p:cNvSpPr>
            <a:spLocks noGrp="1"/>
          </p:cNvSpPr>
          <p:nvPr>
            <p:ph type="sldNum" sz="quarter" idx="5"/>
          </p:nvPr>
        </p:nvSpPr>
        <p:spPr/>
        <p:txBody>
          <a:bodyPr/>
          <a:lstStyle/>
          <a:p>
            <a:fld id="{B931A09F-FCE1-488B-8330-9F9C27CB5BA0}" type="slidenum">
              <a:rPr kumimoji="1" lang="ja-JP" altLang="en-US" smtClean="0"/>
              <a:t>11</a:t>
            </a:fld>
            <a:endParaRPr kumimoji="1" lang="ja-JP" altLang="en-US"/>
          </a:p>
        </p:txBody>
      </p:sp>
    </p:spTree>
    <p:extLst>
      <p:ext uri="{BB962C8B-B14F-4D97-AF65-F5344CB8AC3E}">
        <p14:creationId xmlns:p14="http://schemas.microsoft.com/office/powerpoint/2010/main" val="42151975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931A09F-FCE1-488B-8330-9F9C27CB5BA0}" type="slidenum">
              <a:rPr kumimoji="1" lang="ja-JP" altLang="en-US" smtClean="0"/>
              <a:t>12</a:t>
            </a:fld>
            <a:endParaRPr kumimoji="1" lang="ja-JP" altLang="en-US"/>
          </a:p>
        </p:txBody>
      </p:sp>
    </p:spTree>
    <p:extLst>
      <p:ext uri="{BB962C8B-B14F-4D97-AF65-F5344CB8AC3E}">
        <p14:creationId xmlns:p14="http://schemas.microsoft.com/office/powerpoint/2010/main" val="1999761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E8A40B-C138-83A0-D8CE-DA42B2F5403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3C58439-ECDB-3104-C4A7-CA8ADB23CF46}"/>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A3E38B16-AB83-868C-5DFD-A4F540757C2B}"/>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1FB41538-7204-ACC4-DE7D-5B0A7E9A50AD}"/>
              </a:ext>
            </a:extLst>
          </p:cNvPr>
          <p:cNvSpPr>
            <a:spLocks noGrp="1"/>
          </p:cNvSpPr>
          <p:nvPr>
            <p:ph type="sldNum" sz="quarter" idx="5"/>
          </p:nvPr>
        </p:nvSpPr>
        <p:spPr/>
        <p:txBody>
          <a:bodyPr/>
          <a:lstStyle/>
          <a:p>
            <a:fld id="{B931A09F-FCE1-488B-8330-9F9C27CB5BA0}" type="slidenum">
              <a:rPr kumimoji="1" lang="ja-JP" altLang="en-US" smtClean="0"/>
              <a:t>13</a:t>
            </a:fld>
            <a:endParaRPr kumimoji="1" lang="ja-JP" altLang="en-US"/>
          </a:p>
        </p:txBody>
      </p:sp>
    </p:spTree>
    <p:extLst>
      <p:ext uri="{BB962C8B-B14F-4D97-AF65-F5344CB8AC3E}">
        <p14:creationId xmlns:p14="http://schemas.microsoft.com/office/powerpoint/2010/main" val="16192995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0B960A-13F8-FB37-A249-2D3A0022205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8CA3016-B2A9-20E4-0197-8B0A0B601A6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63939BB-BE9D-637A-7153-CCF7EDF547DF}"/>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65266518-78F8-51F0-B5B3-3C45E10747E7}"/>
              </a:ext>
            </a:extLst>
          </p:cNvPr>
          <p:cNvSpPr>
            <a:spLocks noGrp="1"/>
          </p:cNvSpPr>
          <p:nvPr>
            <p:ph type="sldNum" sz="quarter" idx="5"/>
          </p:nvPr>
        </p:nvSpPr>
        <p:spPr/>
        <p:txBody>
          <a:bodyPr/>
          <a:lstStyle/>
          <a:p>
            <a:fld id="{B931A09F-FCE1-488B-8330-9F9C27CB5BA0}" type="slidenum">
              <a:rPr kumimoji="1" lang="ja-JP" altLang="en-US" smtClean="0"/>
              <a:t>14</a:t>
            </a:fld>
            <a:endParaRPr kumimoji="1" lang="ja-JP" altLang="en-US"/>
          </a:p>
        </p:txBody>
      </p:sp>
    </p:spTree>
    <p:extLst>
      <p:ext uri="{BB962C8B-B14F-4D97-AF65-F5344CB8AC3E}">
        <p14:creationId xmlns:p14="http://schemas.microsoft.com/office/powerpoint/2010/main" val="13327969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931A09F-FCE1-488B-8330-9F9C27CB5BA0}" type="slidenum">
              <a:rPr kumimoji="1" lang="ja-JP" altLang="en-US" smtClean="0"/>
              <a:t>15</a:t>
            </a:fld>
            <a:endParaRPr kumimoji="1" lang="ja-JP" altLang="en-US"/>
          </a:p>
        </p:txBody>
      </p:sp>
    </p:spTree>
    <p:extLst>
      <p:ext uri="{BB962C8B-B14F-4D97-AF65-F5344CB8AC3E}">
        <p14:creationId xmlns:p14="http://schemas.microsoft.com/office/powerpoint/2010/main" val="37380910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A525F2-628E-9E8D-5BEC-212F0109BA5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21B5621-3F0D-0DE1-63E9-66549242D878}"/>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F181DB71-A7E2-57BE-A44F-9EB61B8FA712}"/>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4C822D49-D856-9826-196E-2B18D83F7FDE}"/>
              </a:ext>
            </a:extLst>
          </p:cNvPr>
          <p:cNvSpPr>
            <a:spLocks noGrp="1"/>
          </p:cNvSpPr>
          <p:nvPr>
            <p:ph type="sldNum" sz="quarter" idx="5"/>
          </p:nvPr>
        </p:nvSpPr>
        <p:spPr/>
        <p:txBody>
          <a:bodyPr/>
          <a:lstStyle/>
          <a:p>
            <a:fld id="{B931A09F-FCE1-488B-8330-9F9C27CB5BA0}" type="slidenum">
              <a:rPr kumimoji="1" lang="ja-JP" altLang="en-US" smtClean="0"/>
              <a:t>16</a:t>
            </a:fld>
            <a:endParaRPr kumimoji="1" lang="ja-JP" altLang="en-US"/>
          </a:p>
        </p:txBody>
      </p:sp>
    </p:spTree>
    <p:extLst>
      <p:ext uri="{BB962C8B-B14F-4D97-AF65-F5344CB8AC3E}">
        <p14:creationId xmlns:p14="http://schemas.microsoft.com/office/powerpoint/2010/main" val="5349092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74D90C-81B4-924F-C4B6-7FEEC520E37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66AFF2C-FFF1-3476-DE4C-293285E942E8}"/>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9CC2C6A-B3A4-6161-7FE4-02854902AE30}"/>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78F34732-60A0-8C74-296E-B4951BC74BEF}"/>
              </a:ext>
            </a:extLst>
          </p:cNvPr>
          <p:cNvSpPr>
            <a:spLocks noGrp="1"/>
          </p:cNvSpPr>
          <p:nvPr>
            <p:ph type="sldNum" sz="quarter" idx="5"/>
          </p:nvPr>
        </p:nvSpPr>
        <p:spPr/>
        <p:txBody>
          <a:bodyPr/>
          <a:lstStyle/>
          <a:p>
            <a:fld id="{B931A09F-FCE1-488B-8330-9F9C27CB5BA0}" type="slidenum">
              <a:rPr kumimoji="1" lang="ja-JP" altLang="en-US" smtClean="0"/>
              <a:t>17</a:t>
            </a:fld>
            <a:endParaRPr kumimoji="1" lang="ja-JP" altLang="en-US"/>
          </a:p>
        </p:txBody>
      </p:sp>
    </p:spTree>
    <p:extLst>
      <p:ext uri="{BB962C8B-B14F-4D97-AF65-F5344CB8AC3E}">
        <p14:creationId xmlns:p14="http://schemas.microsoft.com/office/powerpoint/2010/main" val="26490761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460538">
              <a:defRPr/>
            </a:pPr>
            <a:fld id="{B931A09F-FCE1-488B-8330-9F9C27CB5BA0}" type="slidenum">
              <a:rPr kumimoji="1" lang="ja-JP" altLang="en-US">
                <a:solidFill>
                  <a:prstClr val="black"/>
                </a:solidFill>
                <a:latin typeface="游ゴシック" panose="020F0502020204030204"/>
                <a:ea typeface="游ゴシック" panose="020B0400000000000000" pitchFamily="50" charset="-128"/>
              </a:rPr>
              <a:pPr defTabSz="460538">
                <a:defRPr/>
              </a:pPr>
              <a:t>18</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4152325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defTabSz="460538">
              <a:defRPr/>
            </a:pPr>
            <a:fld id="{B931A09F-FCE1-488B-8330-9F9C27CB5BA0}" type="slidenum">
              <a:rPr kumimoji="1" lang="ja-JP" altLang="en-US">
                <a:solidFill>
                  <a:prstClr val="black"/>
                </a:solidFill>
                <a:latin typeface="游ゴシック" panose="020F0502020204030204"/>
                <a:ea typeface="游ゴシック" panose="020B0400000000000000" pitchFamily="50" charset="-128"/>
              </a:rPr>
              <a:pPr defTabSz="460538">
                <a:defRPr/>
              </a:pPr>
              <a:t>1</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685340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FF5028-C6E2-F9A3-BDEA-87C1A5E89EE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CA6CD72-DB39-11F2-7538-04DB7C4BDD9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0383171C-8FE8-78A5-D18E-E3F083EEF8B6}"/>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001ED132-1A0A-3094-F6F3-46D686C7B542}"/>
              </a:ext>
            </a:extLst>
          </p:cNvPr>
          <p:cNvSpPr>
            <a:spLocks noGrp="1"/>
          </p:cNvSpPr>
          <p:nvPr>
            <p:ph type="sldNum" sz="quarter" idx="5"/>
          </p:nvPr>
        </p:nvSpPr>
        <p:spPr/>
        <p:txBody>
          <a:bodyPr/>
          <a:lstStyle/>
          <a:p>
            <a:fld id="{B931A09F-FCE1-488B-8330-9F9C27CB5BA0}" type="slidenum">
              <a:rPr kumimoji="1" lang="ja-JP" altLang="en-US" smtClean="0"/>
              <a:t>2</a:t>
            </a:fld>
            <a:endParaRPr kumimoji="1" lang="ja-JP" altLang="en-US"/>
          </a:p>
        </p:txBody>
      </p:sp>
    </p:spTree>
    <p:extLst>
      <p:ext uri="{BB962C8B-B14F-4D97-AF65-F5344CB8AC3E}">
        <p14:creationId xmlns:p14="http://schemas.microsoft.com/office/powerpoint/2010/main" val="973232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931A09F-FCE1-488B-8330-9F9C27CB5BA0}" type="slidenum">
              <a:rPr kumimoji="1" lang="ja-JP" altLang="en-US" smtClean="0"/>
              <a:t>3</a:t>
            </a:fld>
            <a:endParaRPr kumimoji="1" lang="ja-JP" altLang="en-US"/>
          </a:p>
        </p:txBody>
      </p:sp>
    </p:spTree>
    <p:extLst>
      <p:ext uri="{BB962C8B-B14F-4D97-AF65-F5344CB8AC3E}">
        <p14:creationId xmlns:p14="http://schemas.microsoft.com/office/powerpoint/2010/main" val="31802592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762E6F-C9C1-1EF3-E6C7-17BF4983436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1690DA8-70F4-DE51-A825-8AF1B3D2DB2F}"/>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693181C0-B53B-89FC-F6BC-AFB4BACCBC3B}"/>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BF3519B6-08DB-70B7-316E-4ABBE695D417}"/>
              </a:ext>
            </a:extLst>
          </p:cNvPr>
          <p:cNvSpPr>
            <a:spLocks noGrp="1"/>
          </p:cNvSpPr>
          <p:nvPr>
            <p:ph type="sldNum" sz="quarter" idx="5"/>
          </p:nvPr>
        </p:nvSpPr>
        <p:spPr/>
        <p:txBody>
          <a:bodyPr/>
          <a:lstStyle/>
          <a:p>
            <a:fld id="{B931A09F-FCE1-488B-8330-9F9C27CB5BA0}" type="slidenum">
              <a:rPr kumimoji="1" lang="ja-JP" altLang="en-US" smtClean="0"/>
              <a:t>4</a:t>
            </a:fld>
            <a:endParaRPr kumimoji="1" lang="ja-JP" altLang="en-US"/>
          </a:p>
        </p:txBody>
      </p:sp>
    </p:spTree>
    <p:extLst>
      <p:ext uri="{BB962C8B-B14F-4D97-AF65-F5344CB8AC3E}">
        <p14:creationId xmlns:p14="http://schemas.microsoft.com/office/powerpoint/2010/main" val="39108056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931A09F-FCE1-488B-8330-9F9C27CB5BA0}" type="slidenum">
              <a:rPr kumimoji="1" lang="ja-JP" altLang="en-US" smtClean="0"/>
              <a:t>6</a:t>
            </a:fld>
            <a:endParaRPr kumimoji="1" lang="ja-JP" altLang="en-US"/>
          </a:p>
        </p:txBody>
      </p:sp>
    </p:spTree>
    <p:extLst>
      <p:ext uri="{BB962C8B-B14F-4D97-AF65-F5344CB8AC3E}">
        <p14:creationId xmlns:p14="http://schemas.microsoft.com/office/powerpoint/2010/main" val="24763610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A3FC3-78EA-7165-561D-86974B679A0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895F82C-9451-0EEF-E6CD-9E01A5751E96}"/>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108B68E5-D2CE-2FF5-F91D-A670D86CBDF8}"/>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328D084F-6665-7A6E-027A-5F271B88AF26}"/>
              </a:ext>
            </a:extLst>
          </p:cNvPr>
          <p:cNvSpPr>
            <a:spLocks noGrp="1"/>
          </p:cNvSpPr>
          <p:nvPr>
            <p:ph type="sldNum" sz="quarter" idx="5"/>
          </p:nvPr>
        </p:nvSpPr>
        <p:spPr/>
        <p:txBody>
          <a:bodyPr/>
          <a:lstStyle/>
          <a:p>
            <a:pPr defTabSz="460538">
              <a:defRPr/>
            </a:pPr>
            <a:fld id="{B931A09F-FCE1-488B-8330-9F9C27CB5BA0}" type="slidenum">
              <a:rPr kumimoji="1" lang="ja-JP" altLang="en-US">
                <a:solidFill>
                  <a:prstClr val="black"/>
                </a:solidFill>
                <a:latin typeface="游ゴシック" panose="020F0502020204030204"/>
                <a:ea typeface="游ゴシック" panose="020B0400000000000000" pitchFamily="50" charset="-128"/>
              </a:rPr>
              <a:pPr defTabSz="460538">
                <a:defRPr/>
              </a:pPr>
              <a:t>7</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629813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E0BB8D-C102-A504-A556-F5682E0E922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36523A7-8169-8685-DFA6-8FB76DDE9463}"/>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692E6F1-7425-FEAF-1F7E-4B1E2EB4CCAD}"/>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D04DE49C-F83A-08C2-7573-E0813DF614EE}"/>
              </a:ext>
            </a:extLst>
          </p:cNvPr>
          <p:cNvSpPr>
            <a:spLocks noGrp="1"/>
          </p:cNvSpPr>
          <p:nvPr>
            <p:ph type="sldNum" sz="quarter" idx="5"/>
          </p:nvPr>
        </p:nvSpPr>
        <p:spPr/>
        <p:txBody>
          <a:bodyPr/>
          <a:lstStyle/>
          <a:p>
            <a:fld id="{B931A09F-FCE1-488B-8330-9F9C27CB5BA0}" type="slidenum">
              <a:rPr kumimoji="1" lang="ja-JP" altLang="en-US" smtClean="0"/>
              <a:t>8</a:t>
            </a:fld>
            <a:endParaRPr kumimoji="1" lang="ja-JP" altLang="en-US"/>
          </a:p>
        </p:txBody>
      </p:sp>
    </p:spTree>
    <p:extLst>
      <p:ext uri="{BB962C8B-B14F-4D97-AF65-F5344CB8AC3E}">
        <p14:creationId xmlns:p14="http://schemas.microsoft.com/office/powerpoint/2010/main" val="403401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931A09F-FCE1-488B-8330-9F9C27CB5BA0}" type="slidenum">
              <a:rPr kumimoji="1" lang="ja-JP" altLang="en-US" smtClean="0"/>
              <a:t>9</a:t>
            </a:fld>
            <a:endParaRPr kumimoji="1" lang="ja-JP" altLang="en-US"/>
          </a:p>
        </p:txBody>
      </p:sp>
    </p:spTree>
    <p:extLst>
      <p:ext uri="{BB962C8B-B14F-4D97-AF65-F5344CB8AC3E}">
        <p14:creationId xmlns:p14="http://schemas.microsoft.com/office/powerpoint/2010/main" val="32072683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AD74A0C2-10D9-41EA-9FF6-78FA364D290D}" type="datetime1">
              <a:rPr kumimoji="1" lang="ja-JP" altLang="en-US" smtClean="0"/>
              <a:t>2026/2/25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788347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FDF9956-70E2-47BC-BC9A-8CB266CDF829}" type="datetime1">
              <a:rPr kumimoji="1" lang="ja-JP" altLang="en-US" smtClean="0"/>
              <a:t>2026/2/25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6996113" y="6356352"/>
            <a:ext cx="2228850" cy="365125"/>
          </a:xfrm>
          <a:prstGeom prst="rect">
            <a:avLst/>
          </a:prstGeom>
        </p:spPr>
        <p:txBody>
          <a:bodyPr/>
          <a:lstStyle/>
          <a:p>
            <a:fld id="{335114BC-08B8-408D-8444-E818CF634C32}" type="slidenum">
              <a:rPr kumimoji="1" lang="ja-JP" altLang="en-US" smtClean="0"/>
              <a:t>‹#›</a:t>
            </a:fld>
            <a:endParaRPr kumimoji="1" lang="ja-JP" altLang="en-US"/>
          </a:p>
        </p:txBody>
      </p:sp>
    </p:spTree>
    <p:extLst>
      <p:ext uri="{BB962C8B-B14F-4D97-AF65-F5344CB8AC3E}">
        <p14:creationId xmlns:p14="http://schemas.microsoft.com/office/powerpoint/2010/main" val="2236616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89FA35D-469A-44C7-B41D-493CD34D075A}" type="datetime1">
              <a:rPr kumimoji="1" lang="ja-JP" altLang="en-US" smtClean="0"/>
              <a:t>2026/2/25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6996113" y="6356352"/>
            <a:ext cx="2228850" cy="365125"/>
          </a:xfrm>
          <a:prstGeom prst="rect">
            <a:avLst/>
          </a:prstGeom>
        </p:spPr>
        <p:txBody>
          <a:bodyPr/>
          <a:lstStyle/>
          <a:p>
            <a:fld id="{335114BC-08B8-408D-8444-E818CF634C32}" type="slidenum">
              <a:rPr kumimoji="1" lang="ja-JP" altLang="en-US" smtClean="0"/>
              <a:t>‹#›</a:t>
            </a:fld>
            <a:endParaRPr kumimoji="1" lang="ja-JP" altLang="en-US"/>
          </a:p>
        </p:txBody>
      </p:sp>
    </p:spTree>
    <p:extLst>
      <p:ext uri="{BB962C8B-B14F-4D97-AF65-F5344CB8AC3E}">
        <p14:creationId xmlns:p14="http://schemas.microsoft.com/office/powerpoint/2010/main" val="986136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60B74C5-B362-45B0-A5D5-0A1C62C86759}" type="datetime1">
              <a:rPr kumimoji="1" lang="ja-JP" altLang="en-US" smtClean="0"/>
              <a:t>2026/2/25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6996112" y="6356352"/>
            <a:ext cx="2228850" cy="365125"/>
          </a:xfrm>
          <a:prstGeom prst="rect">
            <a:avLst/>
          </a:prstGeom>
        </p:spPr>
        <p:txBody>
          <a:bodyPr/>
          <a:lstStyle>
            <a:lvl1pPr algn="r">
              <a:defRPr sz="1400">
                <a:solidFill>
                  <a:schemeClr val="tx1"/>
                </a:solidFill>
                <a:latin typeface="+mj-ea"/>
                <a:ea typeface="+mj-ea"/>
              </a:defRPr>
            </a:lvl1pPr>
          </a:lstStyle>
          <a:p>
            <a:fld id="{335114BC-08B8-408D-8444-E818CF634C32}" type="slidenum">
              <a:rPr kumimoji="1" lang="ja-JP" altLang="en-US" smtClean="0"/>
              <a:pPr/>
              <a:t>‹#›</a:t>
            </a:fld>
            <a:endParaRPr kumimoji="1" lang="ja-JP" altLang="en-US" dirty="0"/>
          </a:p>
        </p:txBody>
      </p:sp>
      <p:cxnSp>
        <p:nvCxnSpPr>
          <p:cNvPr id="7" name="直線コネクタ 6">
            <a:extLst>
              <a:ext uri="{FF2B5EF4-FFF2-40B4-BE49-F238E27FC236}">
                <a16:creationId xmlns:a16="http://schemas.microsoft.com/office/drawing/2014/main" id="{2C9ACB56-4E75-8DDE-EDB5-2867059A52FB}"/>
              </a:ext>
            </a:extLst>
          </p:cNvPr>
          <p:cNvCxnSpPr>
            <a:cxnSpLocks/>
          </p:cNvCxnSpPr>
          <p:nvPr userDrawn="1"/>
        </p:nvCxnSpPr>
        <p:spPr>
          <a:xfrm>
            <a:off x="0" y="516444"/>
            <a:ext cx="9906000" cy="0"/>
          </a:xfrm>
          <a:prstGeom prst="line">
            <a:avLst/>
          </a:prstGeom>
          <a:ln w="98425" cmpd="thickThi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870CA146-13B6-EE05-9C9D-A2EB93898577}"/>
              </a:ext>
            </a:extLst>
          </p:cNvPr>
          <p:cNvSpPr txBox="1"/>
          <p:nvPr userDrawn="1"/>
        </p:nvSpPr>
        <p:spPr>
          <a:xfrm>
            <a:off x="9376968" y="180403"/>
            <a:ext cx="377026" cy="307777"/>
          </a:xfrm>
          <a:prstGeom prst="rect">
            <a:avLst/>
          </a:prstGeom>
          <a:noFill/>
        </p:spPr>
        <p:txBody>
          <a:bodyPr wrap="none" rtlCol="0">
            <a:spAutoFit/>
          </a:bodyPr>
          <a:lstStyle/>
          <a:p>
            <a:fld id="{28831A85-546B-4205-97EB-F24BBB6C16BF}" type="slidenum">
              <a:rPr kumimoji="1" lang="ja-JP" altLang="en-US" sz="1400" smtClean="0">
                <a:latin typeface="+mj-ea"/>
                <a:ea typeface="+mj-ea"/>
              </a:rPr>
              <a:t>‹#›</a:t>
            </a:fld>
            <a:endParaRPr kumimoji="1" lang="ja-JP" altLang="en-US" sz="1400" dirty="0">
              <a:latin typeface="+mj-ea"/>
              <a:ea typeface="+mj-ea"/>
            </a:endParaRPr>
          </a:p>
        </p:txBody>
      </p:sp>
    </p:spTree>
    <p:extLst>
      <p:ext uri="{BB962C8B-B14F-4D97-AF65-F5344CB8AC3E}">
        <p14:creationId xmlns:p14="http://schemas.microsoft.com/office/powerpoint/2010/main" val="221274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07D91B8-FC8D-4B14-B3CB-15BE02EE3754}" type="datetime1">
              <a:rPr kumimoji="1" lang="ja-JP" altLang="en-US" smtClean="0"/>
              <a:t>2026/2/25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6996113" y="6356352"/>
            <a:ext cx="2228850" cy="365125"/>
          </a:xfrm>
          <a:prstGeom prst="rect">
            <a:avLst/>
          </a:prstGeom>
        </p:spPr>
        <p:txBody>
          <a:bodyPr/>
          <a:lstStyle/>
          <a:p>
            <a:fld id="{335114BC-08B8-408D-8444-E818CF634C32}" type="slidenum">
              <a:rPr kumimoji="1" lang="ja-JP" altLang="en-US" smtClean="0"/>
              <a:t>‹#›</a:t>
            </a:fld>
            <a:endParaRPr kumimoji="1" lang="ja-JP" altLang="en-US"/>
          </a:p>
        </p:txBody>
      </p:sp>
    </p:spTree>
    <p:extLst>
      <p:ext uri="{BB962C8B-B14F-4D97-AF65-F5344CB8AC3E}">
        <p14:creationId xmlns:p14="http://schemas.microsoft.com/office/powerpoint/2010/main" val="1669284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A34CE98-E5DF-4213-BBD3-DC663C543C7E}" type="datetime1">
              <a:rPr kumimoji="1" lang="ja-JP" altLang="en-US" smtClean="0"/>
              <a:t>2026/2/25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a:xfrm>
            <a:off x="6996113" y="6356352"/>
            <a:ext cx="2228850" cy="365125"/>
          </a:xfrm>
          <a:prstGeom prst="rect">
            <a:avLst/>
          </a:prstGeom>
        </p:spPr>
        <p:txBody>
          <a:bodyPr/>
          <a:lstStyle/>
          <a:p>
            <a:fld id="{335114BC-08B8-408D-8444-E818CF634C32}" type="slidenum">
              <a:rPr kumimoji="1" lang="ja-JP" altLang="en-US" smtClean="0"/>
              <a:t>‹#›</a:t>
            </a:fld>
            <a:endParaRPr kumimoji="1" lang="ja-JP" altLang="en-US"/>
          </a:p>
        </p:txBody>
      </p:sp>
    </p:spTree>
    <p:extLst>
      <p:ext uri="{BB962C8B-B14F-4D97-AF65-F5344CB8AC3E}">
        <p14:creationId xmlns:p14="http://schemas.microsoft.com/office/powerpoint/2010/main" val="793466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6C3E53E-4F96-4149-AFFD-DEAF703A534C}" type="datetime1">
              <a:rPr kumimoji="1" lang="ja-JP" altLang="en-US" smtClean="0"/>
              <a:t>2026/2/25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a:xfrm>
            <a:off x="6996113" y="6356352"/>
            <a:ext cx="2228850" cy="365125"/>
          </a:xfrm>
          <a:prstGeom prst="rect">
            <a:avLst/>
          </a:prstGeom>
        </p:spPr>
        <p:txBody>
          <a:bodyPr/>
          <a:lstStyle/>
          <a:p>
            <a:fld id="{335114BC-08B8-408D-8444-E818CF634C32}" type="slidenum">
              <a:rPr kumimoji="1" lang="ja-JP" altLang="en-US" smtClean="0"/>
              <a:t>‹#›</a:t>
            </a:fld>
            <a:endParaRPr kumimoji="1" lang="ja-JP" altLang="en-US"/>
          </a:p>
        </p:txBody>
      </p:sp>
    </p:spTree>
    <p:extLst>
      <p:ext uri="{BB962C8B-B14F-4D97-AF65-F5344CB8AC3E}">
        <p14:creationId xmlns:p14="http://schemas.microsoft.com/office/powerpoint/2010/main" val="360614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65121D59-5523-4728-A392-34E54670F14C}" type="datetime1">
              <a:rPr kumimoji="1" lang="ja-JP" altLang="en-US" smtClean="0"/>
              <a:t>2026/2/25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a:xfrm>
            <a:off x="6996113" y="6356352"/>
            <a:ext cx="2228850" cy="365125"/>
          </a:xfrm>
          <a:prstGeom prst="rect">
            <a:avLst/>
          </a:prstGeom>
        </p:spPr>
        <p:txBody>
          <a:bodyPr/>
          <a:lstStyle/>
          <a:p>
            <a:fld id="{335114BC-08B8-408D-8444-E818CF634C32}" type="slidenum">
              <a:rPr kumimoji="1" lang="ja-JP" altLang="en-US" smtClean="0"/>
              <a:t>‹#›</a:t>
            </a:fld>
            <a:endParaRPr kumimoji="1" lang="ja-JP" altLang="en-US"/>
          </a:p>
        </p:txBody>
      </p:sp>
    </p:spTree>
    <p:extLst>
      <p:ext uri="{BB962C8B-B14F-4D97-AF65-F5344CB8AC3E}">
        <p14:creationId xmlns:p14="http://schemas.microsoft.com/office/powerpoint/2010/main" val="1483108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99D888-E68C-45D0-8ECF-B906DF452233}" type="datetime1">
              <a:rPr kumimoji="1" lang="ja-JP" altLang="en-US" smtClean="0"/>
              <a:t>2026/2/25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a:xfrm>
            <a:off x="6996113" y="6356352"/>
            <a:ext cx="2228850" cy="365125"/>
          </a:xfrm>
          <a:prstGeom prst="rect">
            <a:avLst/>
          </a:prstGeom>
        </p:spPr>
        <p:txBody>
          <a:bodyPr/>
          <a:lstStyle/>
          <a:p>
            <a:fld id="{335114BC-08B8-408D-8444-E818CF634C32}" type="slidenum">
              <a:rPr kumimoji="1" lang="ja-JP" altLang="en-US" smtClean="0"/>
              <a:t>‹#›</a:t>
            </a:fld>
            <a:endParaRPr kumimoji="1" lang="ja-JP" altLang="en-US"/>
          </a:p>
        </p:txBody>
      </p:sp>
    </p:spTree>
    <p:extLst>
      <p:ext uri="{BB962C8B-B14F-4D97-AF65-F5344CB8AC3E}">
        <p14:creationId xmlns:p14="http://schemas.microsoft.com/office/powerpoint/2010/main" val="2794824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EF12605-0397-44D9-90BC-AAA468242679}" type="datetime1">
              <a:rPr kumimoji="1" lang="ja-JP" altLang="en-US" smtClean="0"/>
              <a:t>2026/2/25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a:xfrm>
            <a:off x="6996113" y="6356352"/>
            <a:ext cx="2228850" cy="365125"/>
          </a:xfrm>
          <a:prstGeom prst="rect">
            <a:avLst/>
          </a:prstGeom>
        </p:spPr>
        <p:txBody>
          <a:bodyPr/>
          <a:lstStyle/>
          <a:p>
            <a:fld id="{335114BC-08B8-408D-8444-E818CF634C32}" type="slidenum">
              <a:rPr kumimoji="1" lang="ja-JP" altLang="en-US" smtClean="0"/>
              <a:t>‹#›</a:t>
            </a:fld>
            <a:endParaRPr kumimoji="1" lang="ja-JP" altLang="en-US"/>
          </a:p>
        </p:txBody>
      </p:sp>
    </p:spTree>
    <p:extLst>
      <p:ext uri="{BB962C8B-B14F-4D97-AF65-F5344CB8AC3E}">
        <p14:creationId xmlns:p14="http://schemas.microsoft.com/office/powerpoint/2010/main" val="976093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8697884-5573-454A-963B-034307E00F2E}" type="datetime1">
              <a:rPr kumimoji="1" lang="ja-JP" altLang="en-US" smtClean="0"/>
              <a:t>2026/2/25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a:xfrm>
            <a:off x="6996113" y="6356352"/>
            <a:ext cx="2228850" cy="365125"/>
          </a:xfrm>
          <a:prstGeom prst="rect">
            <a:avLst/>
          </a:prstGeom>
        </p:spPr>
        <p:txBody>
          <a:bodyPr/>
          <a:lstStyle/>
          <a:p>
            <a:fld id="{335114BC-08B8-408D-8444-E818CF634C32}" type="slidenum">
              <a:rPr kumimoji="1" lang="ja-JP" altLang="en-US" smtClean="0"/>
              <a:t>‹#›</a:t>
            </a:fld>
            <a:endParaRPr kumimoji="1" lang="ja-JP" altLang="en-US"/>
          </a:p>
        </p:txBody>
      </p:sp>
    </p:spTree>
    <p:extLst>
      <p:ext uri="{BB962C8B-B14F-4D97-AF65-F5344CB8AC3E}">
        <p14:creationId xmlns:p14="http://schemas.microsoft.com/office/powerpoint/2010/main" val="1526738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2028CC-2E8C-4197-A954-91218F8E4347}" type="datetime1">
              <a:rPr kumimoji="1" lang="ja-JP" altLang="en-US" smtClean="0"/>
              <a:t>2026/2/25</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Tree>
    <p:extLst>
      <p:ext uri="{BB962C8B-B14F-4D97-AF65-F5344CB8AC3E}">
        <p14:creationId xmlns:p14="http://schemas.microsoft.com/office/powerpoint/2010/main" val="6931118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6D4869A-21EE-4F8B-8D82-5ACB5A9A319C}"/>
              </a:ext>
            </a:extLst>
          </p:cNvPr>
          <p:cNvSpPr>
            <a:spLocks noGrp="1"/>
          </p:cNvSpPr>
          <p:nvPr>
            <p:ph type="ctrTitle"/>
          </p:nvPr>
        </p:nvSpPr>
        <p:spPr>
          <a:xfrm>
            <a:off x="0" y="1407221"/>
            <a:ext cx="9906000" cy="1793742"/>
          </a:xfrm>
        </p:spPr>
        <p:txBody>
          <a:bodyPr>
            <a:normAutofit/>
          </a:bodyPr>
          <a:lstStyle/>
          <a:p>
            <a:r>
              <a:rPr kumimoji="1" lang="ja-JP" altLang="en-US" dirty="0"/>
              <a:t>中期経営計画</a:t>
            </a:r>
            <a:br>
              <a:rPr kumimoji="1" lang="en-US" altLang="ja-JP" dirty="0"/>
            </a:br>
            <a:br>
              <a:rPr kumimoji="1" lang="en-US" altLang="ja-JP" sz="3100" dirty="0"/>
            </a:br>
            <a:r>
              <a:rPr lang="en-US" altLang="ja-JP" sz="3100" dirty="0"/>
              <a:t>2024</a:t>
            </a:r>
            <a:r>
              <a:rPr lang="ja-JP" altLang="en-US" sz="3100" dirty="0"/>
              <a:t>年度～</a:t>
            </a:r>
            <a:r>
              <a:rPr lang="en-US" altLang="ja-JP" sz="3100" dirty="0"/>
              <a:t>2028</a:t>
            </a:r>
            <a:r>
              <a:rPr lang="ja-JP" altLang="en-US" sz="3100" dirty="0"/>
              <a:t>年度</a:t>
            </a:r>
            <a:endParaRPr kumimoji="1" lang="ja-JP" altLang="en-US" sz="3100" dirty="0"/>
          </a:p>
        </p:txBody>
      </p:sp>
      <p:sp>
        <p:nvSpPr>
          <p:cNvPr id="3" name="字幕 2">
            <a:extLst>
              <a:ext uri="{FF2B5EF4-FFF2-40B4-BE49-F238E27FC236}">
                <a16:creationId xmlns:a16="http://schemas.microsoft.com/office/drawing/2014/main" id="{69EE7A69-8575-4DFA-95DA-797A65F49FE0}"/>
              </a:ext>
            </a:extLst>
          </p:cNvPr>
          <p:cNvSpPr>
            <a:spLocks noGrp="1"/>
          </p:cNvSpPr>
          <p:nvPr>
            <p:ph type="subTitle" idx="1"/>
          </p:nvPr>
        </p:nvSpPr>
        <p:spPr>
          <a:xfrm>
            <a:off x="0" y="3499684"/>
            <a:ext cx="9906000" cy="1793742"/>
          </a:xfrm>
        </p:spPr>
        <p:txBody>
          <a:bodyPr>
            <a:normAutofit fontScale="92500" lnSpcReduction="20000"/>
          </a:bodyPr>
          <a:lstStyle/>
          <a:p>
            <a:endParaRPr lang="en-US" altLang="ja-JP" dirty="0"/>
          </a:p>
          <a:p>
            <a:endParaRPr lang="en-US" altLang="ja-JP" dirty="0"/>
          </a:p>
          <a:p>
            <a:r>
              <a:rPr lang="en-US" altLang="ja-JP" dirty="0"/>
              <a:t>2024</a:t>
            </a:r>
            <a:r>
              <a:rPr lang="ja-JP" altLang="en-US" dirty="0"/>
              <a:t>年</a:t>
            </a:r>
            <a:r>
              <a:rPr lang="en-US" altLang="ja-JP" dirty="0"/>
              <a:t>3</a:t>
            </a:r>
            <a:r>
              <a:rPr lang="ja-JP" altLang="en-US" dirty="0"/>
              <a:t>月</a:t>
            </a:r>
            <a:endParaRPr lang="en-US" altLang="ja-JP" dirty="0"/>
          </a:p>
          <a:p>
            <a:r>
              <a:rPr lang="ja-JP" altLang="en-US" sz="1700" dirty="0"/>
              <a:t>＜</a:t>
            </a:r>
            <a:r>
              <a:rPr lang="en-US" altLang="ja-JP" sz="1700" dirty="0">
                <a:latin typeface="+mn-ea"/>
              </a:rPr>
              <a:t>2026</a:t>
            </a:r>
            <a:r>
              <a:rPr lang="ja-JP" altLang="en-US" sz="1700" dirty="0"/>
              <a:t>年３月改定（案）＞</a:t>
            </a:r>
            <a:endParaRPr lang="en-US" altLang="ja-JP" sz="1700" dirty="0"/>
          </a:p>
          <a:p>
            <a:r>
              <a:rPr kumimoji="1" lang="ja-JP" altLang="en-US" dirty="0"/>
              <a:t>株式会社大阪鶴見フラワーセンター</a:t>
            </a:r>
          </a:p>
        </p:txBody>
      </p:sp>
      <p:sp>
        <p:nvSpPr>
          <p:cNvPr id="4" name="正方形/長方形 3">
            <a:extLst>
              <a:ext uri="{FF2B5EF4-FFF2-40B4-BE49-F238E27FC236}">
                <a16:creationId xmlns:a16="http://schemas.microsoft.com/office/drawing/2014/main" id="{894C9215-1891-4B90-9F95-585C939687AE}"/>
              </a:ext>
            </a:extLst>
          </p:cNvPr>
          <p:cNvSpPr/>
          <p:nvPr/>
        </p:nvSpPr>
        <p:spPr>
          <a:xfrm>
            <a:off x="8426669" y="457199"/>
            <a:ext cx="882870" cy="504497"/>
          </a:xfrm>
          <a:prstGeom prst="rect">
            <a:avLst/>
          </a:prstGeom>
          <a:solidFill>
            <a:srgbClr val="00206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ja-JP" sz="1400" b="1" kern="100" dirty="0">
                <a:solidFill>
                  <a:srgbClr val="FFFFFF"/>
                </a:solidFill>
                <a:effectLst/>
                <a:ea typeface="Meiryo UI" panose="020B0604030504040204" pitchFamily="50" charset="-128"/>
                <a:cs typeface="Times New Roman" panose="02020603050405020304" pitchFamily="18" charset="0"/>
              </a:rPr>
              <a:t>資料</a:t>
            </a:r>
            <a:r>
              <a:rPr lang="ja-JP" altLang="en-US" sz="1400" b="1" kern="100" dirty="0">
                <a:solidFill>
                  <a:srgbClr val="FFFFFF"/>
                </a:solidFill>
                <a:effectLst/>
                <a:ea typeface="Meiryo UI" panose="020B0604030504040204" pitchFamily="50" charset="-128"/>
                <a:cs typeface="Times New Roman" panose="02020603050405020304" pitchFamily="18" charset="0"/>
              </a:rPr>
              <a:t>２</a:t>
            </a:r>
            <a:endParaRPr lang="ja-JP" sz="1050" kern="100" dirty="0">
              <a:effectLst/>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1306257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7E83D1-DF6F-487B-A568-8150751852F7}"/>
              </a:ext>
            </a:extLst>
          </p:cNvPr>
          <p:cNvSpPr>
            <a:spLocks noGrp="1"/>
          </p:cNvSpPr>
          <p:nvPr>
            <p:ph type="title"/>
          </p:nvPr>
        </p:nvSpPr>
        <p:spPr>
          <a:xfrm>
            <a:off x="0" y="83778"/>
            <a:ext cx="9906000" cy="395110"/>
          </a:xfrm>
        </p:spPr>
        <p:txBody>
          <a:bodyPr>
            <a:normAutofit/>
          </a:bodyPr>
          <a:lstStyle/>
          <a:p>
            <a:r>
              <a:rPr kumimoji="1" lang="en-US" altLang="ja-JP" sz="2000" b="1" dirty="0"/>
              <a:t>Ⅰ</a:t>
            </a:r>
            <a:r>
              <a:rPr kumimoji="1" lang="ja-JP" altLang="en-US" sz="2000" b="1" dirty="0"/>
              <a:t>　</a:t>
            </a:r>
            <a:r>
              <a:rPr kumimoji="1" lang="ja-JP" altLang="en-US" sz="2000" b="1" i="0" u="none" strike="noStrike" kern="1200" cap="none" spc="0" normalizeH="0" baseline="0" noProof="0" dirty="0">
                <a:ln>
                  <a:noFill/>
                </a:ln>
                <a:solidFill>
                  <a:prstClr val="black"/>
                </a:solidFill>
                <a:effectLst/>
                <a:uLnTx/>
                <a:uFillTx/>
                <a:latin typeface="Calibri Light" panose="020F0302020204030204"/>
                <a:ea typeface="游ゴシック Light" panose="020B0300000000000000" pitchFamily="50" charset="-128"/>
                <a:cs typeface="+mj-cs"/>
              </a:rPr>
              <a:t>現状と課題</a:t>
            </a:r>
            <a:r>
              <a:rPr kumimoji="1" lang="ja-JP" altLang="en-US" sz="2000" b="1" dirty="0"/>
              <a:t>　</a:t>
            </a:r>
          </a:p>
        </p:txBody>
      </p:sp>
      <p:sp>
        <p:nvSpPr>
          <p:cNvPr id="3" name="コンテンツ プレースホルダー 2">
            <a:extLst>
              <a:ext uri="{FF2B5EF4-FFF2-40B4-BE49-F238E27FC236}">
                <a16:creationId xmlns:a16="http://schemas.microsoft.com/office/drawing/2014/main" id="{A3C8F653-51DF-43F8-BD1A-96415F2AE959}"/>
              </a:ext>
            </a:extLst>
          </p:cNvPr>
          <p:cNvSpPr>
            <a:spLocks noGrp="1"/>
          </p:cNvSpPr>
          <p:nvPr>
            <p:ph idx="1"/>
          </p:nvPr>
        </p:nvSpPr>
        <p:spPr>
          <a:xfrm>
            <a:off x="360000" y="1101272"/>
            <a:ext cx="9072000" cy="830997"/>
          </a:xfrm>
        </p:spPr>
        <p:txBody>
          <a:bodyPr>
            <a:spAutoFit/>
          </a:bodyPr>
          <a:lstStyle/>
          <a:p>
            <a:pPr marL="288000" indent="-288000">
              <a:lnSpc>
                <a:spcPct val="100000"/>
              </a:lnSpc>
              <a:spcBef>
                <a:spcPts val="1200"/>
              </a:spcBef>
              <a:buFont typeface="Wingdings" panose="05000000000000000000" pitchFamily="2" charset="2"/>
              <a:buChar char="Ø"/>
            </a:pPr>
            <a:r>
              <a:rPr lang="ja-JP" altLang="en-US" sz="1600" dirty="0">
                <a:latin typeface="+mn-ea"/>
              </a:rPr>
              <a:t>市場の開設から初期投資の償却により毎年赤字を計上していたが、２００２年度に初の黒字化を達成。以降は新型コロナウイルス感染症の影響があった２０２０年度を除いて単年度黒字（経常利益ベース）を継続している。</a:t>
            </a:r>
            <a:endParaRPr lang="en-US" altLang="ja-JP" sz="1600" dirty="0">
              <a:latin typeface="+mn-ea"/>
            </a:endParaRPr>
          </a:p>
        </p:txBody>
      </p:sp>
      <p:sp>
        <p:nvSpPr>
          <p:cNvPr id="6" name="テキスト ボックス 5">
            <a:extLst>
              <a:ext uri="{FF2B5EF4-FFF2-40B4-BE49-F238E27FC236}">
                <a16:creationId xmlns:a16="http://schemas.microsoft.com/office/drawing/2014/main" id="{8A702148-447D-EE18-9CA7-BCAA4A0D1BF4}"/>
              </a:ext>
            </a:extLst>
          </p:cNvPr>
          <p:cNvSpPr txBox="1"/>
          <p:nvPr/>
        </p:nvSpPr>
        <p:spPr>
          <a:xfrm>
            <a:off x="0" y="576000"/>
            <a:ext cx="9900000"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Ⅰ-</a:t>
            </a:r>
            <a:r>
              <a:rPr kumimoji="0" lang="ja-JP" altLang="en-US" sz="1800" b="0" i="0" u="none" strike="noStrike" kern="1200" cap="none" spc="0" normalizeH="0" baseline="0" noProof="0" dirty="0">
                <a:ln>
                  <a:noFill/>
                </a:ln>
                <a:solidFill>
                  <a:prstClr val="black"/>
                </a:solidFill>
                <a:effectLst/>
                <a:uLnTx/>
                <a:uFillTx/>
                <a:latin typeface="游ゴシック Light" panose="020B0300000000000000" pitchFamily="50" charset="-128"/>
                <a:ea typeface="游ゴシック Light" panose="020B0300000000000000" pitchFamily="50" charset="-128"/>
              </a:rPr>
              <a:t>５</a:t>
            </a:r>
            <a:r>
              <a:rPr kumimoji="0"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当社の財務状況</a:t>
            </a:r>
          </a:p>
        </p:txBody>
      </p:sp>
      <p:graphicFrame>
        <p:nvGraphicFramePr>
          <p:cNvPr id="4" name="表 3">
            <a:extLst>
              <a:ext uri="{FF2B5EF4-FFF2-40B4-BE49-F238E27FC236}">
                <a16:creationId xmlns:a16="http://schemas.microsoft.com/office/drawing/2014/main" id="{E299D715-CD6F-498A-5D7B-AC93B5CAFF1D}"/>
              </a:ext>
            </a:extLst>
          </p:cNvPr>
          <p:cNvGraphicFramePr>
            <a:graphicFrameLocks noGrp="1"/>
          </p:cNvGraphicFramePr>
          <p:nvPr>
            <p:extLst>
              <p:ext uri="{D42A27DB-BD31-4B8C-83A1-F6EECF244321}">
                <p14:modId xmlns:p14="http://schemas.microsoft.com/office/powerpoint/2010/main" val="3356670819"/>
              </p:ext>
            </p:extLst>
          </p:nvPr>
        </p:nvGraphicFramePr>
        <p:xfrm>
          <a:off x="489098" y="2013768"/>
          <a:ext cx="9271842" cy="4391996"/>
        </p:xfrm>
        <a:graphic>
          <a:graphicData uri="http://schemas.openxmlformats.org/drawingml/2006/table">
            <a:tbl>
              <a:tblPr/>
              <a:tblGrid>
                <a:gridCol w="1600332">
                  <a:extLst>
                    <a:ext uri="{9D8B030D-6E8A-4147-A177-3AD203B41FA5}">
                      <a16:colId xmlns:a16="http://schemas.microsoft.com/office/drawing/2014/main" val="3739536024"/>
                    </a:ext>
                  </a:extLst>
                </a:gridCol>
                <a:gridCol w="1095930">
                  <a:extLst>
                    <a:ext uri="{9D8B030D-6E8A-4147-A177-3AD203B41FA5}">
                      <a16:colId xmlns:a16="http://schemas.microsoft.com/office/drawing/2014/main" val="3499518204"/>
                    </a:ext>
                  </a:extLst>
                </a:gridCol>
                <a:gridCol w="1095930">
                  <a:extLst>
                    <a:ext uri="{9D8B030D-6E8A-4147-A177-3AD203B41FA5}">
                      <a16:colId xmlns:a16="http://schemas.microsoft.com/office/drawing/2014/main" val="529201442"/>
                    </a:ext>
                  </a:extLst>
                </a:gridCol>
                <a:gridCol w="1095930">
                  <a:extLst>
                    <a:ext uri="{9D8B030D-6E8A-4147-A177-3AD203B41FA5}">
                      <a16:colId xmlns:a16="http://schemas.microsoft.com/office/drawing/2014/main" val="3828215235"/>
                    </a:ext>
                  </a:extLst>
                </a:gridCol>
                <a:gridCol w="1095930">
                  <a:extLst>
                    <a:ext uri="{9D8B030D-6E8A-4147-A177-3AD203B41FA5}">
                      <a16:colId xmlns:a16="http://schemas.microsoft.com/office/drawing/2014/main" val="3252360118"/>
                    </a:ext>
                  </a:extLst>
                </a:gridCol>
                <a:gridCol w="1095930">
                  <a:extLst>
                    <a:ext uri="{9D8B030D-6E8A-4147-A177-3AD203B41FA5}">
                      <a16:colId xmlns:a16="http://schemas.microsoft.com/office/drawing/2014/main" val="968437392"/>
                    </a:ext>
                  </a:extLst>
                </a:gridCol>
                <a:gridCol w="1095930">
                  <a:extLst>
                    <a:ext uri="{9D8B030D-6E8A-4147-A177-3AD203B41FA5}">
                      <a16:colId xmlns:a16="http://schemas.microsoft.com/office/drawing/2014/main" val="1862511601"/>
                    </a:ext>
                  </a:extLst>
                </a:gridCol>
                <a:gridCol w="1095930">
                  <a:extLst>
                    <a:ext uri="{9D8B030D-6E8A-4147-A177-3AD203B41FA5}">
                      <a16:colId xmlns:a16="http://schemas.microsoft.com/office/drawing/2014/main" val="1288978676"/>
                    </a:ext>
                  </a:extLst>
                </a:gridCol>
              </a:tblGrid>
              <a:tr h="354906">
                <a:tc>
                  <a:txBody>
                    <a:bodyPr/>
                    <a:lstStyle/>
                    <a:p>
                      <a:pPr algn="l" rtl="0" fontAlgn="ctr">
                        <a:buNone/>
                      </a:pPr>
                      <a:r>
                        <a:rPr lang="ja-JP" altLang="en-US" sz="1400" b="0" i="0" u="none" strike="noStrike" dirty="0">
                          <a:solidFill>
                            <a:schemeClr val="tx1"/>
                          </a:solidFill>
                          <a:effectLst/>
                          <a:latin typeface="Arial" panose="020B0604020202020204" pitchFamily="34" charset="0"/>
                          <a:ea typeface="游ゴシック" panose="020B0400000000000000" pitchFamily="50" charset="-128"/>
                        </a:rPr>
                        <a:t>収支の状況</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algn="r" fontAlgn="b">
                        <a:buNone/>
                      </a:pPr>
                      <a:endParaRPr lang="ja-JP" altLang="en-US" sz="1200" b="0" i="0" u="none" strike="noStrike" dirty="0">
                        <a:solidFill>
                          <a:schemeClr val="tx1"/>
                        </a:solidFill>
                        <a:effectLst/>
                        <a:latin typeface="Arial" panose="020B0604020202020204" pitchFamily="34" charset="0"/>
                        <a:ea typeface="游ゴシック" panose="020B0400000000000000" pitchFamily="50" charset="-128"/>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algn="r" fontAlgn="b">
                        <a:buNone/>
                      </a:pPr>
                      <a:endParaRPr lang="ja-JP" altLang="en-US" sz="1200" b="0" i="0" u="none" strike="noStrike" dirty="0">
                        <a:solidFill>
                          <a:schemeClr val="tx1"/>
                        </a:solidFill>
                        <a:effectLst/>
                        <a:latin typeface="Arial" panose="020B0604020202020204" pitchFamily="34" charset="0"/>
                        <a:ea typeface="游ゴシック" panose="020B0400000000000000" pitchFamily="50" charset="-128"/>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algn="r" fontAlgn="b">
                        <a:buNone/>
                      </a:pPr>
                      <a:r>
                        <a:rPr lang="ja-JP" altLang="en-US" sz="1200" b="0" i="0" u="none" strike="noStrike">
                          <a:solidFill>
                            <a:schemeClr val="tx1"/>
                          </a:solidFill>
                          <a:effectLst/>
                          <a:latin typeface="Arial" panose="020B0604020202020204" pitchFamily="34" charset="0"/>
                          <a:ea typeface="游ゴシック" panose="020B0400000000000000" pitchFamily="50" charset="-128"/>
                        </a:rPr>
                        <a:t>　</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algn="r" fontAlgn="b">
                        <a:buNone/>
                      </a:pPr>
                      <a:r>
                        <a:rPr lang="ja-JP" altLang="en-US" sz="1200" b="0" i="0" u="none" strike="noStrike">
                          <a:solidFill>
                            <a:schemeClr val="tx1"/>
                          </a:solidFill>
                          <a:effectLst/>
                          <a:latin typeface="Arial" panose="020B0604020202020204" pitchFamily="34" charset="0"/>
                          <a:ea typeface="游ゴシック" panose="020B0400000000000000" pitchFamily="50" charset="-128"/>
                        </a:rPr>
                        <a:t>　</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algn="r" rtl="0" fontAlgn="ctr">
                        <a:buNone/>
                      </a:pPr>
                      <a:r>
                        <a:rPr lang="ja-JP" altLang="en-US" sz="1200" b="0" i="0" u="none" strike="noStrike">
                          <a:solidFill>
                            <a:schemeClr val="tx1"/>
                          </a:solidFill>
                          <a:effectLst/>
                          <a:latin typeface="ＭＳ Ｐゴシック" panose="020B0600070205080204" pitchFamily="50" charset="-128"/>
                          <a:ea typeface="ＭＳ Ｐゴシック" panose="020B0600070205080204" pitchFamily="50" charset="-128"/>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algn="l" fontAlgn="ctr">
                        <a:buNone/>
                      </a:pPr>
                      <a:endParaRPr lang="ja-JP" altLang="en-US" sz="1200" b="0" i="0" u="none" strike="noStrike">
                        <a:solidFill>
                          <a:schemeClr val="tx1"/>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noFill/>
                  </a:tcPr>
                </a:tc>
                <a:tc>
                  <a:txBody>
                    <a:bodyPr/>
                    <a:lstStyle/>
                    <a:p>
                      <a:pPr algn="r" rtl="0" fontAlgn="ctr">
                        <a:buNone/>
                      </a:pPr>
                      <a:r>
                        <a:rPr lang="ja-JP" altLang="en-US" sz="1200" b="0" i="0" u="none" strike="noStrike" dirty="0">
                          <a:solidFill>
                            <a:schemeClr val="tx1"/>
                          </a:solidFill>
                          <a:effectLst/>
                          <a:latin typeface="+mn-ea"/>
                          <a:ea typeface="+mn-ea"/>
                        </a:rPr>
                        <a:t>（単位：千円）</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470494227"/>
                  </a:ext>
                </a:extLst>
              </a:tr>
              <a:tr h="299450">
                <a:tc>
                  <a:txBody>
                    <a:bodyPr/>
                    <a:lstStyle/>
                    <a:p>
                      <a:pPr algn="ctr" rtl="0" fontAlgn="ctr">
                        <a:buNone/>
                      </a:pPr>
                      <a:r>
                        <a:rPr lang="ja-JP"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rPr>
                        <a:t>年度</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DC3E6"/>
                    </a:solidFill>
                  </a:tcPr>
                </a:tc>
                <a:tc>
                  <a:txBody>
                    <a:bodyPr/>
                    <a:lstStyle/>
                    <a:p>
                      <a:pPr algn="ctr">
                        <a:spcAft>
                          <a:spcPts val="0"/>
                        </a:spcAft>
                      </a:pPr>
                      <a:r>
                        <a:rPr lang="en-US" altLang="ja-JP" sz="1200" kern="0" dirty="0">
                          <a:solidFill>
                            <a:schemeClr val="tx1"/>
                          </a:solidFill>
                          <a:effectLst/>
                          <a:latin typeface="ＭＳ ゴシック" panose="020B0609070205080204" pitchFamily="49" charset="-128"/>
                          <a:ea typeface="ＭＳ Ｐゴシック" panose="020B0600070205080204" pitchFamily="50" charset="-128"/>
                          <a:cs typeface="Times New Roman" panose="02020603050405020304" pitchFamily="18" charset="0"/>
                        </a:rPr>
                        <a:t>2018</a:t>
                      </a:r>
                      <a:r>
                        <a:rPr lang="ja-JP" altLang="en-US" sz="1200" kern="0" dirty="0">
                          <a:solidFill>
                            <a:schemeClr val="tx1"/>
                          </a:solidFill>
                          <a:effectLst/>
                          <a:latin typeface="ＭＳ ゴシック" panose="020B0609070205080204" pitchFamily="49" charset="-128"/>
                          <a:ea typeface="ＭＳ Ｐゴシック" panose="020B0600070205080204" pitchFamily="50" charset="-128"/>
                          <a:cs typeface="Times New Roman" panose="02020603050405020304" pitchFamily="18" charset="0"/>
                        </a:rPr>
                        <a:t>（</a:t>
                      </a:r>
                      <a:r>
                        <a:rPr lang="en-US" altLang="ja-JP" sz="1200" kern="0" dirty="0">
                          <a:solidFill>
                            <a:schemeClr val="tx1"/>
                          </a:solidFill>
                          <a:effectLst/>
                          <a:latin typeface="ＭＳ ゴシック" panose="020B0609070205080204" pitchFamily="49" charset="-128"/>
                          <a:ea typeface="ＭＳ Ｐゴシック" panose="020B0600070205080204" pitchFamily="50" charset="-128"/>
                          <a:cs typeface="Times New Roman" panose="02020603050405020304" pitchFamily="18" charset="0"/>
                        </a:rPr>
                        <a:t>H30</a:t>
                      </a:r>
                      <a:r>
                        <a:rPr lang="ja-JP" altLang="en-US" sz="1200" kern="0" dirty="0">
                          <a:solidFill>
                            <a:schemeClr val="tx1"/>
                          </a:solidFill>
                          <a:effectLst/>
                          <a:latin typeface="ＭＳ ゴシック" panose="020B0609070205080204" pitchFamily="49" charset="-128"/>
                          <a:ea typeface="ＭＳ Ｐゴシック" panose="020B0600070205080204" pitchFamily="50" charset="-128"/>
                          <a:cs typeface="Times New Roman" panose="02020603050405020304" pitchFamily="18" charset="0"/>
                        </a:rPr>
                        <a:t>）年度</a:t>
                      </a:r>
                      <a:endParaRPr lang="en-US" altLang="ja-JP" sz="1200" kern="0" dirty="0">
                        <a:solidFill>
                          <a:schemeClr val="tx1"/>
                        </a:solidFill>
                        <a:effectLst/>
                        <a:latin typeface="ＭＳ ゴシック" panose="020B0609070205080204" pitchFamily="49" charset="-128"/>
                        <a:ea typeface="ＭＳ Ｐゴシック" panose="020B0600070205080204" pitchFamily="50" charset="-128"/>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DC3E6"/>
                    </a:solidFill>
                  </a:tcPr>
                </a:tc>
                <a:tc>
                  <a:txBody>
                    <a:bodyPr/>
                    <a:lstStyle/>
                    <a:p>
                      <a:pPr algn="ctr">
                        <a:spcAft>
                          <a:spcPts val="0"/>
                        </a:spcAft>
                      </a:pPr>
                      <a:r>
                        <a:rPr lang="en-US" altLang="ja-JP" sz="1200" kern="0" dirty="0">
                          <a:solidFill>
                            <a:schemeClr val="tx1"/>
                          </a:solidFill>
                          <a:effectLst/>
                          <a:latin typeface="ＭＳ ゴシック" panose="020B0609070205080204" pitchFamily="49" charset="-128"/>
                          <a:ea typeface="ＭＳ Ｐゴシック" panose="020B0600070205080204" pitchFamily="50" charset="-128"/>
                          <a:cs typeface="Times New Roman" panose="02020603050405020304" pitchFamily="18" charset="0"/>
                        </a:rPr>
                        <a:t>2019</a:t>
                      </a:r>
                      <a:r>
                        <a:rPr lang="ja-JP" altLang="en-US" sz="1200" kern="0" dirty="0">
                          <a:solidFill>
                            <a:schemeClr val="tx1"/>
                          </a:solidFill>
                          <a:effectLst/>
                          <a:latin typeface="ＭＳ ゴシック" panose="020B0609070205080204" pitchFamily="49" charset="-128"/>
                          <a:ea typeface="ＭＳ Ｐゴシック" panose="020B0600070205080204" pitchFamily="50" charset="-128"/>
                          <a:cs typeface="Times New Roman" panose="02020603050405020304" pitchFamily="18" charset="0"/>
                        </a:rPr>
                        <a:t>（</a:t>
                      </a:r>
                      <a:r>
                        <a:rPr lang="en-US" altLang="ja-JP" sz="1200" kern="0" dirty="0">
                          <a:solidFill>
                            <a:schemeClr val="tx1"/>
                          </a:solidFill>
                          <a:effectLst/>
                          <a:latin typeface="ＭＳ ゴシック" panose="020B0609070205080204" pitchFamily="49" charset="-128"/>
                          <a:ea typeface="ＭＳ Ｐゴシック" panose="020B0600070205080204" pitchFamily="50" charset="-128"/>
                          <a:cs typeface="Times New Roman" panose="02020603050405020304" pitchFamily="18" charset="0"/>
                        </a:rPr>
                        <a:t>R1</a:t>
                      </a:r>
                      <a:r>
                        <a:rPr lang="ja-JP" altLang="en-US" sz="1200" kern="0" dirty="0">
                          <a:solidFill>
                            <a:schemeClr val="tx1"/>
                          </a:solidFill>
                          <a:effectLst/>
                          <a:latin typeface="ＭＳ ゴシック" panose="020B0609070205080204" pitchFamily="49" charset="-128"/>
                          <a:ea typeface="ＭＳ Ｐゴシック" panose="020B0600070205080204" pitchFamily="50" charset="-128"/>
                          <a:cs typeface="Times New Roman" panose="02020603050405020304" pitchFamily="18" charset="0"/>
                        </a:rPr>
                        <a:t>）年度</a:t>
                      </a:r>
                      <a:endParaRPr lang="ja-JP" sz="120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DC3E6"/>
                    </a:solidFill>
                  </a:tcPr>
                </a:tc>
                <a:tc>
                  <a:txBody>
                    <a:bodyPr/>
                    <a:lstStyle/>
                    <a:p>
                      <a:pPr algn="ctr" rtl="0" fontAlgn="ctr">
                        <a:buNone/>
                      </a:pPr>
                      <a:r>
                        <a:rPr lang="en-US" sz="1200" b="0" i="0" u="none" strike="noStrike" dirty="0">
                          <a:solidFill>
                            <a:schemeClr val="tx1"/>
                          </a:solidFill>
                          <a:effectLst/>
                          <a:latin typeface="ＭＳ Ｐゴシック" panose="020B0600070205080204" pitchFamily="50" charset="-128"/>
                          <a:ea typeface="ＭＳ Ｐゴシック" panose="020B0600070205080204" pitchFamily="50" charset="-128"/>
                        </a:rPr>
                        <a:t>2020（</a:t>
                      </a:r>
                      <a:r>
                        <a:rPr lang="en-US" sz="1200" b="0" i="0" u="none" strike="noStrike" dirty="0">
                          <a:solidFill>
                            <a:schemeClr val="tx1"/>
                          </a:solidFill>
                          <a:effectLst/>
                          <a:latin typeface="ＭＳ ゴシック" panose="020B0609070205080204" pitchFamily="49" charset="-128"/>
                          <a:ea typeface="ＭＳ ゴシック" panose="020B0609070205080204" pitchFamily="49" charset="-128"/>
                        </a:rPr>
                        <a:t>R2</a:t>
                      </a:r>
                      <a:r>
                        <a:rPr lang="en-US" sz="12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rPr>
                        <a:t>年度</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DC3E6"/>
                    </a:solidFill>
                  </a:tcPr>
                </a:tc>
                <a:tc>
                  <a:txBody>
                    <a:bodyPr/>
                    <a:lstStyle/>
                    <a:p>
                      <a:pPr algn="ctr" rtl="0" fontAlgn="ctr">
                        <a:buNone/>
                      </a:pPr>
                      <a:r>
                        <a:rPr lang="en-US" sz="1200" b="0" i="0" u="none" strike="noStrike" dirty="0">
                          <a:solidFill>
                            <a:schemeClr val="tx1"/>
                          </a:solidFill>
                          <a:effectLst/>
                          <a:latin typeface="ＭＳ Ｐゴシック" panose="020B0600070205080204" pitchFamily="50" charset="-128"/>
                          <a:ea typeface="ＭＳ Ｐゴシック" panose="020B0600070205080204" pitchFamily="50" charset="-128"/>
                        </a:rPr>
                        <a:t>2021（</a:t>
                      </a:r>
                      <a:r>
                        <a:rPr lang="en-US" sz="1200" b="0" i="0" u="none" strike="noStrike" dirty="0">
                          <a:solidFill>
                            <a:schemeClr val="tx1"/>
                          </a:solidFill>
                          <a:effectLst/>
                          <a:latin typeface="ＭＳ ゴシック" panose="020B0609070205080204" pitchFamily="49" charset="-128"/>
                          <a:ea typeface="ＭＳ ゴシック" panose="020B0609070205080204" pitchFamily="49" charset="-128"/>
                        </a:rPr>
                        <a:t>R3</a:t>
                      </a:r>
                      <a:r>
                        <a:rPr lang="en-US" sz="12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rPr>
                        <a:t>年度</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DC3E6"/>
                    </a:solidFill>
                  </a:tcPr>
                </a:tc>
                <a:tc>
                  <a:txBody>
                    <a:bodyPr/>
                    <a:lstStyle/>
                    <a:p>
                      <a:pPr algn="ctr" rtl="0" fontAlgn="ctr">
                        <a:buNone/>
                      </a:pPr>
                      <a:r>
                        <a:rPr lang="en-US" sz="1200" b="0" i="0" u="none" strike="noStrike" dirty="0">
                          <a:solidFill>
                            <a:schemeClr val="tx1"/>
                          </a:solidFill>
                          <a:effectLst/>
                          <a:latin typeface="ＭＳ Ｐゴシック" panose="020B0600070205080204" pitchFamily="50" charset="-128"/>
                          <a:ea typeface="ＭＳ Ｐゴシック" panose="020B0600070205080204" pitchFamily="50" charset="-128"/>
                        </a:rPr>
                        <a:t>2022（</a:t>
                      </a:r>
                      <a:r>
                        <a:rPr lang="en-US" sz="1200" b="0" i="0" u="none" strike="noStrike" dirty="0">
                          <a:solidFill>
                            <a:schemeClr val="tx1"/>
                          </a:solidFill>
                          <a:effectLst/>
                          <a:latin typeface="ＭＳ ゴシック" panose="020B0609070205080204" pitchFamily="49" charset="-128"/>
                          <a:ea typeface="ＭＳ ゴシック" panose="020B0609070205080204" pitchFamily="49" charset="-128"/>
                        </a:rPr>
                        <a:t>R4</a:t>
                      </a:r>
                      <a:r>
                        <a:rPr lang="en-US" sz="12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rPr>
                        <a:t>年度</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DC3E6"/>
                    </a:solidFill>
                  </a:tcPr>
                </a:tc>
                <a:tc>
                  <a:txBody>
                    <a:bodyPr/>
                    <a:lstStyle/>
                    <a:p>
                      <a:pPr algn="ctr" rtl="0" fontAlgn="ctr">
                        <a:buNone/>
                      </a:pPr>
                      <a:r>
                        <a:rPr lang="en-US" sz="1200" b="0" i="0" u="none" strike="noStrike" dirty="0">
                          <a:solidFill>
                            <a:schemeClr val="tx1"/>
                          </a:solidFill>
                          <a:effectLst/>
                          <a:latin typeface="ＭＳ Ｐゴシック" panose="020B0600070205080204" pitchFamily="50" charset="-128"/>
                          <a:ea typeface="ＭＳ Ｐゴシック" panose="020B0600070205080204" pitchFamily="50" charset="-128"/>
                        </a:rPr>
                        <a:t>2023（</a:t>
                      </a:r>
                      <a:r>
                        <a:rPr lang="en-US" sz="1200" b="0" i="0" u="none" strike="noStrike" dirty="0">
                          <a:solidFill>
                            <a:schemeClr val="tx1"/>
                          </a:solidFill>
                          <a:effectLst/>
                          <a:latin typeface="ＭＳ ゴシック" panose="020B0609070205080204" pitchFamily="49" charset="-128"/>
                          <a:ea typeface="ＭＳ ゴシック" panose="020B0609070205080204" pitchFamily="49" charset="-128"/>
                        </a:rPr>
                        <a:t>R5</a:t>
                      </a:r>
                      <a:r>
                        <a:rPr lang="en-US" sz="12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rPr>
                        <a:t>年度</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DC3E6"/>
                    </a:solidFill>
                  </a:tcPr>
                </a:tc>
                <a:tc>
                  <a:txBody>
                    <a:bodyPr/>
                    <a:lstStyle/>
                    <a:p>
                      <a:pPr algn="ctr" rtl="0" fontAlgn="ctr">
                        <a:buNone/>
                      </a:pPr>
                      <a:r>
                        <a:rPr lang="en-US" sz="1200" b="0" i="0" u="none" strike="noStrike" dirty="0">
                          <a:solidFill>
                            <a:schemeClr val="tx1"/>
                          </a:solidFill>
                          <a:effectLst/>
                          <a:latin typeface="ＭＳ Ｐゴシック" panose="020B0600070205080204" pitchFamily="50" charset="-128"/>
                          <a:ea typeface="ＭＳ Ｐゴシック" panose="020B0600070205080204" pitchFamily="50" charset="-128"/>
                        </a:rPr>
                        <a:t>2024（</a:t>
                      </a:r>
                      <a:r>
                        <a:rPr lang="en-US" sz="1200" b="0" i="0" u="none" strike="noStrike" dirty="0">
                          <a:solidFill>
                            <a:schemeClr val="tx1"/>
                          </a:solidFill>
                          <a:effectLst/>
                          <a:latin typeface="ＭＳ ゴシック" panose="020B0609070205080204" pitchFamily="49" charset="-128"/>
                          <a:ea typeface="ＭＳ ゴシック" panose="020B0609070205080204" pitchFamily="49" charset="-128"/>
                        </a:rPr>
                        <a:t>R6</a:t>
                      </a:r>
                      <a:r>
                        <a:rPr lang="en-US" sz="12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rPr>
                        <a:t>年度</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DC3E6"/>
                    </a:solidFill>
                  </a:tcPr>
                </a:tc>
                <a:extLst>
                  <a:ext uri="{0D108BD9-81ED-4DB2-BD59-A6C34878D82A}">
                    <a16:rowId xmlns:a16="http://schemas.microsoft.com/office/drawing/2014/main" val="3032087316"/>
                  </a:ext>
                </a:extLst>
              </a:tr>
              <a:tr h="288364">
                <a:tc>
                  <a:txBody>
                    <a:bodyPr/>
                    <a:lstStyle/>
                    <a:p>
                      <a:pPr algn="l" rtl="0" fontAlgn="ctr">
                        <a:buNone/>
                      </a:pPr>
                      <a:r>
                        <a:rPr lang="ja-JP"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rPr>
                        <a:t>売上高</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r">
                        <a:spcAft>
                          <a:spcPts val="0"/>
                        </a:spcAft>
                      </a:pPr>
                      <a:r>
                        <a:rPr lang="en-US" altLang="ja-JP" sz="12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587,776</a:t>
                      </a:r>
                      <a:endParaRPr lang="ja-JP" sz="12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r">
                        <a:spcAft>
                          <a:spcPts val="0"/>
                        </a:spcAft>
                      </a:pPr>
                      <a:r>
                        <a:rPr lang="en-US" altLang="ja-JP" sz="12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562,321</a:t>
                      </a:r>
                    </a:p>
                  </a:txBody>
                  <a:tcPr marL="62865" marR="6286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r" rtl="0" fontAlgn="ctr">
                        <a:buNone/>
                      </a:pPr>
                      <a:r>
                        <a:rPr lang="en-US" altLang="ja-JP" sz="1200" b="0" i="0" u="none" strike="noStrike" dirty="0">
                          <a:solidFill>
                            <a:schemeClr val="tx1"/>
                          </a:solidFill>
                          <a:effectLst/>
                          <a:latin typeface="ＭＳ Ｐゴシック" panose="020B0600070205080204" pitchFamily="50" charset="-128"/>
                          <a:ea typeface="ＭＳ Ｐゴシック" panose="020B0600070205080204" pitchFamily="50" charset="-128"/>
                        </a:rPr>
                        <a:t>499,047</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r" rtl="0" fontAlgn="ctr">
                        <a:buNone/>
                      </a:pPr>
                      <a:r>
                        <a:rPr lang="en-US" altLang="ja-JP" sz="1200" b="0" i="0" u="none" strike="noStrike">
                          <a:solidFill>
                            <a:schemeClr val="tx1"/>
                          </a:solidFill>
                          <a:effectLst/>
                          <a:latin typeface="ＭＳ Ｐゴシック" panose="020B0600070205080204" pitchFamily="50" charset="-128"/>
                          <a:ea typeface="ＭＳ Ｐゴシック" panose="020B0600070205080204" pitchFamily="50" charset="-128"/>
                        </a:rPr>
                        <a:t>611,648</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r" rtl="0" fontAlgn="ctr">
                        <a:buNone/>
                      </a:pPr>
                      <a:r>
                        <a:rPr lang="en-US" altLang="ja-JP" sz="1200" b="0" i="0" u="none" strike="noStrike">
                          <a:solidFill>
                            <a:schemeClr val="tx1"/>
                          </a:solidFill>
                          <a:effectLst/>
                          <a:latin typeface="ＭＳ Ｐゴシック" panose="020B0600070205080204" pitchFamily="50" charset="-128"/>
                          <a:ea typeface="ＭＳ Ｐゴシック" panose="020B0600070205080204" pitchFamily="50" charset="-128"/>
                        </a:rPr>
                        <a:t>673,925</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r" rtl="0" fontAlgn="ctr">
                        <a:buNone/>
                      </a:pPr>
                      <a:r>
                        <a:rPr lang="en-US" altLang="ja-JP" sz="1200" b="0" i="0" u="none" strike="noStrike">
                          <a:solidFill>
                            <a:schemeClr val="tx1"/>
                          </a:solidFill>
                          <a:effectLst/>
                          <a:latin typeface="ＭＳ Ｐゴシック" panose="020B0600070205080204" pitchFamily="50" charset="-128"/>
                          <a:ea typeface="ＭＳ Ｐゴシック" panose="020B0600070205080204" pitchFamily="50" charset="-128"/>
                        </a:rPr>
                        <a:t>633,209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r" rtl="0" fontAlgn="ctr">
                        <a:buNone/>
                      </a:pPr>
                      <a:r>
                        <a:rPr lang="en-US" altLang="ja-JP" sz="1200" b="0" i="0" u="none" strike="noStrike" dirty="0">
                          <a:solidFill>
                            <a:schemeClr val="tx1"/>
                          </a:solidFill>
                          <a:effectLst/>
                          <a:latin typeface="ＭＳ Ｐゴシック" panose="020B0600070205080204" pitchFamily="50" charset="-128"/>
                          <a:ea typeface="ＭＳ Ｐゴシック" panose="020B0600070205080204" pitchFamily="50" charset="-128"/>
                        </a:rPr>
                        <a:t>624,274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extLst>
                  <a:ext uri="{0D108BD9-81ED-4DB2-BD59-A6C34878D82A}">
                    <a16:rowId xmlns:a16="http://schemas.microsoft.com/office/drawing/2014/main" val="3964263702"/>
                  </a:ext>
                </a:extLst>
              </a:tr>
              <a:tr h="288364">
                <a:tc>
                  <a:txBody>
                    <a:bodyPr/>
                    <a:lstStyle/>
                    <a:p>
                      <a:pPr algn="l" rtl="0" fontAlgn="ctr">
                        <a:buNone/>
                      </a:pPr>
                      <a:r>
                        <a:rPr lang="ja-JP"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rPr>
                        <a:t>売上高原価</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r">
                        <a:spcAft>
                          <a:spcPts val="0"/>
                        </a:spcAft>
                      </a:pPr>
                      <a:r>
                        <a:rPr lang="en-US" altLang="ja-JP" sz="12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476,983</a:t>
                      </a:r>
                      <a:endParaRPr lang="ja-JP" sz="12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r">
                        <a:spcAft>
                          <a:spcPts val="0"/>
                        </a:spcAft>
                      </a:pPr>
                      <a:r>
                        <a:rPr lang="en-US" altLang="ja-JP" sz="12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481,849</a:t>
                      </a:r>
                      <a:endParaRPr lang="ja-JP" sz="12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r" rtl="0" fontAlgn="ctr">
                        <a:buNone/>
                      </a:pPr>
                      <a:r>
                        <a:rPr lang="en-US" altLang="ja-JP" sz="1200" b="0" i="0" u="none" strike="noStrike" dirty="0">
                          <a:solidFill>
                            <a:schemeClr val="tx1"/>
                          </a:solidFill>
                          <a:effectLst/>
                          <a:latin typeface="ＭＳ Ｐゴシック" panose="020B0600070205080204" pitchFamily="50" charset="-128"/>
                          <a:ea typeface="ＭＳ Ｐゴシック" panose="020B0600070205080204" pitchFamily="50" charset="-128"/>
                        </a:rPr>
                        <a:t>449,806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r" rtl="0" fontAlgn="ctr">
                        <a:buNone/>
                      </a:pPr>
                      <a:r>
                        <a:rPr lang="en-US" altLang="ja-JP" sz="1200" b="0" i="0" u="none" strike="noStrike">
                          <a:solidFill>
                            <a:schemeClr val="tx1"/>
                          </a:solidFill>
                          <a:effectLst/>
                          <a:latin typeface="ＭＳ Ｐゴシック" panose="020B0600070205080204" pitchFamily="50" charset="-128"/>
                          <a:ea typeface="ＭＳ Ｐゴシック" panose="020B0600070205080204" pitchFamily="50" charset="-128"/>
                        </a:rPr>
                        <a:t>497,757</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r" rtl="0" fontAlgn="ctr">
                        <a:buNone/>
                      </a:pPr>
                      <a:r>
                        <a:rPr lang="en-US" altLang="ja-JP" sz="1200" b="0" i="0" u="none" strike="noStrike">
                          <a:solidFill>
                            <a:schemeClr val="tx1"/>
                          </a:solidFill>
                          <a:effectLst/>
                          <a:latin typeface="ＭＳ Ｐゴシック" panose="020B0600070205080204" pitchFamily="50" charset="-128"/>
                          <a:ea typeface="ＭＳ Ｐゴシック" panose="020B0600070205080204" pitchFamily="50" charset="-128"/>
                        </a:rPr>
                        <a:t>529,730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r" rtl="0" fontAlgn="ctr">
                        <a:buNone/>
                      </a:pPr>
                      <a:r>
                        <a:rPr lang="en-US" altLang="ja-JP" sz="1200" b="0" i="0" u="none" strike="noStrike">
                          <a:solidFill>
                            <a:schemeClr val="tx1"/>
                          </a:solidFill>
                          <a:effectLst/>
                          <a:latin typeface="ＭＳ Ｐゴシック" panose="020B0600070205080204" pitchFamily="50" charset="-128"/>
                          <a:ea typeface="ＭＳ Ｐゴシック" panose="020B0600070205080204" pitchFamily="50" charset="-128"/>
                        </a:rPr>
                        <a:t>469,246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r" rtl="0" fontAlgn="ctr">
                        <a:buNone/>
                      </a:pPr>
                      <a:r>
                        <a:rPr lang="en-US" altLang="ja-JP" sz="1200" b="0" i="0" u="none" strike="noStrike" dirty="0">
                          <a:solidFill>
                            <a:schemeClr val="tx1"/>
                          </a:solidFill>
                          <a:effectLst/>
                          <a:latin typeface="ＭＳ Ｐゴシック" panose="020B0600070205080204" pitchFamily="50" charset="-128"/>
                          <a:ea typeface="ＭＳ Ｐゴシック" panose="020B0600070205080204" pitchFamily="50" charset="-128"/>
                        </a:rPr>
                        <a:t>529,134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extLst>
                  <a:ext uri="{0D108BD9-81ED-4DB2-BD59-A6C34878D82A}">
                    <a16:rowId xmlns:a16="http://schemas.microsoft.com/office/drawing/2014/main" val="204212998"/>
                  </a:ext>
                </a:extLst>
              </a:tr>
              <a:tr h="288364">
                <a:tc>
                  <a:txBody>
                    <a:bodyPr/>
                    <a:lstStyle/>
                    <a:p>
                      <a:pPr algn="l" rtl="0" fontAlgn="ctr">
                        <a:buNone/>
                      </a:pPr>
                      <a:r>
                        <a:rPr lang="ja-JP"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rPr>
                        <a:t>販売費及び一般管理費</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r">
                        <a:spcAft>
                          <a:spcPts val="0"/>
                        </a:spcAft>
                      </a:pPr>
                      <a:r>
                        <a:rPr lang="en-US" altLang="ja-JP" sz="12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84,071</a:t>
                      </a:r>
                    </a:p>
                  </a:txBody>
                  <a:tcPr marL="62865" marR="6286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r">
                        <a:spcAft>
                          <a:spcPts val="0"/>
                        </a:spcAft>
                      </a:pPr>
                      <a:r>
                        <a:rPr lang="en-US" altLang="ja-JP" sz="12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82,918</a:t>
                      </a:r>
                      <a:endParaRPr lang="ja-JP" sz="12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r" rtl="0" fontAlgn="ctr">
                        <a:buNone/>
                      </a:pPr>
                      <a:r>
                        <a:rPr lang="en-US" altLang="ja-JP" sz="1200" b="0" i="0" u="none" strike="noStrike" dirty="0">
                          <a:solidFill>
                            <a:schemeClr val="tx1"/>
                          </a:solidFill>
                          <a:effectLst/>
                          <a:latin typeface="ＭＳ Ｐゴシック" panose="020B0600070205080204" pitchFamily="50" charset="-128"/>
                          <a:ea typeface="ＭＳ Ｐゴシック" panose="020B0600070205080204" pitchFamily="50" charset="-128"/>
                        </a:rPr>
                        <a:t>84,197</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r" rtl="0" fontAlgn="ctr">
                        <a:buNone/>
                      </a:pPr>
                      <a:r>
                        <a:rPr lang="en-US" altLang="ja-JP" sz="1200" b="0" i="0" u="none" strike="noStrike" dirty="0">
                          <a:solidFill>
                            <a:schemeClr val="tx1"/>
                          </a:solidFill>
                          <a:effectLst/>
                          <a:latin typeface="ＭＳ Ｐゴシック" panose="020B0600070205080204" pitchFamily="50" charset="-128"/>
                          <a:ea typeface="ＭＳ Ｐゴシック" panose="020B0600070205080204" pitchFamily="50" charset="-128"/>
                        </a:rPr>
                        <a:t>83,233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r" rtl="0" fontAlgn="ctr">
                        <a:buNone/>
                      </a:pPr>
                      <a:r>
                        <a:rPr lang="en-US" altLang="ja-JP" sz="1200" b="0" i="0" u="none" strike="noStrike">
                          <a:solidFill>
                            <a:schemeClr val="tx1"/>
                          </a:solidFill>
                          <a:effectLst/>
                          <a:latin typeface="ＭＳ Ｐゴシック" panose="020B0600070205080204" pitchFamily="50" charset="-128"/>
                          <a:ea typeface="ＭＳ Ｐゴシック" panose="020B0600070205080204" pitchFamily="50" charset="-128"/>
                        </a:rPr>
                        <a:t>86,929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r" rtl="0" fontAlgn="ctr">
                        <a:buNone/>
                      </a:pPr>
                      <a:r>
                        <a:rPr lang="en-US" altLang="ja-JP" sz="1200" b="0" i="0" u="none" strike="noStrike">
                          <a:solidFill>
                            <a:schemeClr val="tx1"/>
                          </a:solidFill>
                          <a:effectLst/>
                          <a:latin typeface="ＭＳ Ｐゴシック" panose="020B0600070205080204" pitchFamily="50" charset="-128"/>
                          <a:ea typeface="ＭＳ Ｐゴシック" panose="020B0600070205080204" pitchFamily="50" charset="-128"/>
                        </a:rPr>
                        <a:t>138,693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r" rtl="0" fontAlgn="ctr">
                        <a:buNone/>
                      </a:pPr>
                      <a:r>
                        <a:rPr lang="en-US" altLang="ja-JP" sz="1200" b="0" i="0" u="none" strike="noStrike" dirty="0">
                          <a:solidFill>
                            <a:schemeClr val="tx1"/>
                          </a:solidFill>
                          <a:effectLst/>
                          <a:latin typeface="ＭＳ Ｐゴシック" panose="020B0600070205080204" pitchFamily="50" charset="-128"/>
                          <a:ea typeface="ＭＳ Ｐゴシック" panose="020B0600070205080204" pitchFamily="50" charset="-128"/>
                        </a:rPr>
                        <a:t>84,889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extLst>
                  <a:ext uri="{0D108BD9-81ED-4DB2-BD59-A6C34878D82A}">
                    <a16:rowId xmlns:a16="http://schemas.microsoft.com/office/drawing/2014/main" val="2535728441"/>
                  </a:ext>
                </a:extLst>
              </a:tr>
              <a:tr h="288364">
                <a:tc>
                  <a:txBody>
                    <a:bodyPr/>
                    <a:lstStyle/>
                    <a:p>
                      <a:pPr algn="l" rtl="0" fontAlgn="ctr">
                        <a:buNone/>
                      </a:pPr>
                      <a:r>
                        <a:rPr lang="ja-JP"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rPr>
                        <a:t>営業利益</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r">
                        <a:spcAft>
                          <a:spcPts val="0"/>
                        </a:spcAft>
                      </a:pPr>
                      <a:r>
                        <a:rPr lang="en-US" altLang="ja-JP" sz="12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26,721</a:t>
                      </a:r>
                      <a:endParaRPr lang="ja-JP" sz="12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r">
                        <a:spcAft>
                          <a:spcPts val="0"/>
                        </a:spcAft>
                      </a:pPr>
                      <a:r>
                        <a:rPr lang="ja-JP" altLang="en-US" sz="12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en-US" altLang="ja-JP" sz="12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2,446</a:t>
                      </a:r>
                      <a:endParaRPr lang="ja-JP" sz="12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r" rtl="0" fontAlgn="ctr">
                        <a:buNone/>
                      </a:pPr>
                      <a:r>
                        <a:rPr lang="ja-JP"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200" b="0" i="0" u="none" strike="noStrike" dirty="0">
                          <a:solidFill>
                            <a:schemeClr val="tx1"/>
                          </a:solidFill>
                          <a:effectLst/>
                          <a:latin typeface="ＭＳ Ｐゴシック" panose="020B0600070205080204" pitchFamily="50" charset="-128"/>
                          <a:ea typeface="ＭＳ Ｐゴシック" panose="020B0600070205080204" pitchFamily="50" charset="-128"/>
                        </a:rPr>
                        <a:t>34,956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r" rtl="0" fontAlgn="ctr">
                        <a:buNone/>
                      </a:pPr>
                      <a:r>
                        <a:rPr lang="en-US" altLang="ja-JP" sz="1200" b="0" i="0" u="none" strike="noStrike" dirty="0">
                          <a:solidFill>
                            <a:schemeClr val="tx1"/>
                          </a:solidFill>
                          <a:effectLst/>
                          <a:latin typeface="ＭＳ Ｐゴシック" panose="020B0600070205080204" pitchFamily="50" charset="-128"/>
                          <a:ea typeface="ＭＳ Ｐゴシック" panose="020B0600070205080204" pitchFamily="50" charset="-128"/>
                        </a:rPr>
                        <a:t>30,659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r" rtl="0" fontAlgn="ctr">
                        <a:buNone/>
                      </a:pPr>
                      <a:r>
                        <a:rPr lang="en-US" altLang="ja-JP" sz="1200" b="0" i="0" u="none" strike="noStrike" dirty="0">
                          <a:solidFill>
                            <a:schemeClr val="tx1"/>
                          </a:solidFill>
                          <a:effectLst/>
                          <a:latin typeface="ＭＳ Ｐゴシック" panose="020B0600070205080204" pitchFamily="50" charset="-128"/>
                          <a:ea typeface="ＭＳ Ｐゴシック" panose="020B0600070205080204" pitchFamily="50" charset="-128"/>
                        </a:rPr>
                        <a:t>57,266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r" rtl="0" fontAlgn="ctr">
                        <a:buNone/>
                      </a:pPr>
                      <a:r>
                        <a:rPr lang="en-US" altLang="ja-JP" sz="1200" b="0" i="0" u="none" strike="noStrike">
                          <a:solidFill>
                            <a:schemeClr val="tx1"/>
                          </a:solidFill>
                          <a:effectLst/>
                          <a:latin typeface="ＭＳ Ｐゴシック" panose="020B0600070205080204" pitchFamily="50" charset="-128"/>
                          <a:ea typeface="ＭＳ Ｐゴシック" panose="020B0600070205080204" pitchFamily="50" charset="-128"/>
                        </a:rPr>
                        <a:t>25,269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r" rtl="0" fontAlgn="ctr">
                        <a:buNone/>
                      </a:pPr>
                      <a:r>
                        <a:rPr lang="en-US" altLang="ja-JP" sz="1200" b="0" i="0" u="none" strike="noStrike" dirty="0">
                          <a:solidFill>
                            <a:schemeClr val="tx1"/>
                          </a:solidFill>
                          <a:effectLst/>
                          <a:latin typeface="ＭＳ Ｐゴシック" panose="020B0600070205080204" pitchFamily="50" charset="-128"/>
                          <a:ea typeface="ＭＳ Ｐゴシック" panose="020B0600070205080204" pitchFamily="50" charset="-128"/>
                        </a:rPr>
                        <a:t>10,250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extLst>
                  <a:ext uri="{0D108BD9-81ED-4DB2-BD59-A6C34878D82A}">
                    <a16:rowId xmlns:a16="http://schemas.microsoft.com/office/drawing/2014/main" val="1361940001"/>
                  </a:ext>
                </a:extLst>
              </a:tr>
              <a:tr h="288364">
                <a:tc>
                  <a:txBody>
                    <a:bodyPr/>
                    <a:lstStyle/>
                    <a:p>
                      <a:pPr algn="l" rtl="0" fontAlgn="ctr">
                        <a:buNone/>
                      </a:pPr>
                      <a:r>
                        <a:rPr lang="ja-JP"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rPr>
                        <a:t>営業外収益</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r">
                        <a:spcAft>
                          <a:spcPts val="0"/>
                        </a:spcAft>
                      </a:pPr>
                      <a:r>
                        <a:rPr lang="en-US" altLang="ja-JP" sz="12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3,023</a:t>
                      </a:r>
                      <a:endParaRPr lang="ja-JP" sz="12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r">
                        <a:spcAft>
                          <a:spcPts val="0"/>
                        </a:spcAft>
                      </a:pPr>
                      <a:r>
                        <a:rPr lang="en-US" altLang="ja-JP" sz="12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5,233</a:t>
                      </a:r>
                      <a:endParaRPr lang="ja-JP" sz="12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r" rtl="0" fontAlgn="ctr">
                        <a:buNone/>
                      </a:pPr>
                      <a:r>
                        <a:rPr lang="en-US" altLang="ja-JP" sz="1200" b="0" i="0" u="none" strike="noStrike" dirty="0">
                          <a:solidFill>
                            <a:schemeClr val="tx1"/>
                          </a:solidFill>
                          <a:effectLst/>
                          <a:latin typeface="ＭＳ Ｐゴシック" panose="020B0600070205080204" pitchFamily="50" charset="-128"/>
                          <a:ea typeface="ＭＳ Ｐゴシック" panose="020B0600070205080204" pitchFamily="50" charset="-128"/>
                        </a:rPr>
                        <a:t>4,464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r" rtl="0" fontAlgn="ctr">
                        <a:buNone/>
                      </a:pPr>
                      <a:r>
                        <a:rPr lang="en-US" altLang="ja-JP" sz="1200" b="0" i="0" u="none" strike="noStrike" dirty="0">
                          <a:solidFill>
                            <a:schemeClr val="tx1"/>
                          </a:solidFill>
                          <a:effectLst/>
                          <a:latin typeface="ＭＳ Ｐゴシック" panose="020B0600070205080204" pitchFamily="50" charset="-128"/>
                          <a:ea typeface="ＭＳ Ｐゴシック" panose="020B0600070205080204" pitchFamily="50" charset="-128"/>
                        </a:rPr>
                        <a:t>4,500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r" rtl="0" fontAlgn="ctr">
                        <a:buNone/>
                      </a:pPr>
                      <a:r>
                        <a:rPr lang="en-US" altLang="ja-JP" sz="1200" b="0" i="0" u="none" strike="noStrike">
                          <a:solidFill>
                            <a:schemeClr val="tx1"/>
                          </a:solidFill>
                          <a:effectLst/>
                          <a:latin typeface="ＭＳ Ｐゴシック" panose="020B0600070205080204" pitchFamily="50" charset="-128"/>
                          <a:ea typeface="ＭＳ Ｐゴシック" panose="020B0600070205080204" pitchFamily="50" charset="-128"/>
                        </a:rPr>
                        <a:t>5,377</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r" rtl="0" fontAlgn="ctr">
                        <a:buNone/>
                      </a:pPr>
                      <a:r>
                        <a:rPr lang="en-US" altLang="ja-JP" sz="1200" b="0" i="0" u="none" strike="noStrike" dirty="0">
                          <a:solidFill>
                            <a:schemeClr val="tx1"/>
                          </a:solidFill>
                          <a:effectLst/>
                          <a:latin typeface="ＭＳ Ｐゴシック" panose="020B0600070205080204" pitchFamily="50" charset="-128"/>
                          <a:ea typeface="ＭＳ Ｐゴシック" panose="020B0600070205080204" pitchFamily="50" charset="-128"/>
                        </a:rPr>
                        <a:t>25,790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r" rtl="0" fontAlgn="ctr">
                        <a:buNone/>
                      </a:pPr>
                      <a:r>
                        <a:rPr lang="en-US" altLang="ja-JP" sz="1200" b="0" i="0" u="none" strike="noStrike" dirty="0">
                          <a:solidFill>
                            <a:schemeClr val="tx1"/>
                          </a:solidFill>
                          <a:effectLst/>
                          <a:latin typeface="ＭＳ Ｐゴシック" panose="020B0600070205080204" pitchFamily="50" charset="-128"/>
                          <a:ea typeface="ＭＳ Ｐゴシック" panose="020B0600070205080204" pitchFamily="50" charset="-128"/>
                        </a:rPr>
                        <a:t>6,398</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extLst>
                  <a:ext uri="{0D108BD9-81ED-4DB2-BD59-A6C34878D82A}">
                    <a16:rowId xmlns:a16="http://schemas.microsoft.com/office/drawing/2014/main" val="1855487916"/>
                  </a:ext>
                </a:extLst>
              </a:tr>
              <a:tr h="288364">
                <a:tc>
                  <a:txBody>
                    <a:bodyPr/>
                    <a:lstStyle/>
                    <a:p>
                      <a:pPr algn="l" rtl="0" fontAlgn="ctr">
                        <a:buNone/>
                      </a:pPr>
                      <a:r>
                        <a:rPr lang="ja-JP"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rPr>
                        <a:t>営業外費用</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r">
                        <a:spcAft>
                          <a:spcPts val="0"/>
                        </a:spcAft>
                      </a:pPr>
                      <a:r>
                        <a:rPr lang="en-US" altLang="ja-JP" sz="12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616</a:t>
                      </a:r>
                      <a:endParaRPr lang="ja-JP" sz="12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r">
                        <a:spcAft>
                          <a:spcPts val="0"/>
                        </a:spcAft>
                      </a:pPr>
                      <a:r>
                        <a:rPr lang="en-US" altLang="ja-JP" sz="12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527</a:t>
                      </a:r>
                      <a:endParaRPr lang="ja-JP" sz="12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r" rtl="0" fontAlgn="ctr">
                        <a:buNone/>
                      </a:pPr>
                      <a:r>
                        <a:rPr lang="en-US" altLang="ja-JP" sz="1200" b="0" i="0" u="none" strike="noStrike" dirty="0">
                          <a:solidFill>
                            <a:schemeClr val="tx1"/>
                          </a:solidFill>
                          <a:effectLst/>
                          <a:latin typeface="ＭＳ Ｐゴシック" panose="020B0600070205080204" pitchFamily="50" charset="-128"/>
                          <a:ea typeface="ＭＳ Ｐゴシック" panose="020B0600070205080204" pitchFamily="50" charset="-128"/>
                        </a:rPr>
                        <a:t>268</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r" rtl="0" fontAlgn="ctr">
                        <a:buNone/>
                      </a:pPr>
                      <a:r>
                        <a:rPr lang="en-US" altLang="ja-JP" sz="1200" b="0" i="0" u="none" strike="noStrike" dirty="0">
                          <a:solidFill>
                            <a:schemeClr val="tx1"/>
                          </a:solidFill>
                          <a:effectLst/>
                          <a:latin typeface="ＭＳ Ｐゴシック" panose="020B0600070205080204" pitchFamily="50" charset="-128"/>
                          <a:ea typeface="ＭＳ Ｐゴシック" panose="020B0600070205080204" pitchFamily="50" charset="-128"/>
                        </a:rPr>
                        <a:t>1,552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r" rtl="0" fontAlgn="ctr">
                        <a:buNone/>
                      </a:pPr>
                      <a:r>
                        <a:rPr lang="en-US" altLang="ja-JP" sz="1200" b="0" i="0" u="none" strike="noStrike" dirty="0">
                          <a:solidFill>
                            <a:schemeClr val="tx1"/>
                          </a:solidFill>
                          <a:effectLst/>
                          <a:latin typeface="ＭＳ Ｐゴシック" panose="020B0600070205080204" pitchFamily="50" charset="-128"/>
                          <a:ea typeface="ＭＳ Ｐゴシック" panose="020B0600070205080204" pitchFamily="50" charset="-128"/>
                        </a:rPr>
                        <a:t>1,320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r" rtl="0" fontAlgn="ctr">
                        <a:buNone/>
                      </a:pPr>
                      <a:r>
                        <a:rPr lang="en-US" altLang="ja-JP" sz="1200" b="0" i="0" u="none" strike="noStrike">
                          <a:solidFill>
                            <a:schemeClr val="tx1"/>
                          </a:solidFill>
                          <a:effectLst/>
                          <a:latin typeface="ＭＳ Ｐゴシック" panose="020B0600070205080204" pitchFamily="50" charset="-128"/>
                          <a:ea typeface="ＭＳ Ｐゴシック" panose="020B0600070205080204" pitchFamily="50" charset="-128"/>
                        </a:rPr>
                        <a:t>1,489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r" rtl="0" fontAlgn="ctr">
                        <a:buNone/>
                      </a:pPr>
                      <a:r>
                        <a:rPr lang="en-US" altLang="ja-JP" sz="1200" b="0" i="0" u="none" strike="noStrike" dirty="0">
                          <a:solidFill>
                            <a:schemeClr val="tx1"/>
                          </a:solidFill>
                          <a:effectLst/>
                          <a:latin typeface="ＭＳ Ｐゴシック" panose="020B0600070205080204" pitchFamily="50" charset="-128"/>
                          <a:ea typeface="ＭＳ Ｐゴシック" panose="020B0600070205080204" pitchFamily="50" charset="-128"/>
                        </a:rPr>
                        <a:t>1,313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extLst>
                  <a:ext uri="{0D108BD9-81ED-4DB2-BD59-A6C34878D82A}">
                    <a16:rowId xmlns:a16="http://schemas.microsoft.com/office/drawing/2014/main" val="411608819"/>
                  </a:ext>
                </a:extLst>
              </a:tr>
              <a:tr h="288364">
                <a:tc>
                  <a:txBody>
                    <a:bodyPr/>
                    <a:lstStyle/>
                    <a:p>
                      <a:pPr algn="l" rtl="0" fontAlgn="ctr">
                        <a:buNone/>
                      </a:pPr>
                      <a:r>
                        <a:rPr lang="ja-JP"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rPr>
                        <a:t>経常利益</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r">
                        <a:spcAft>
                          <a:spcPts val="0"/>
                        </a:spcAft>
                      </a:pPr>
                      <a:r>
                        <a:rPr lang="en-US" altLang="ja-JP" sz="12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29,128</a:t>
                      </a:r>
                      <a:endParaRPr lang="ja-JP" sz="12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r">
                        <a:spcAft>
                          <a:spcPts val="0"/>
                        </a:spcAft>
                      </a:pPr>
                      <a:r>
                        <a:rPr lang="en-US" altLang="ja-JP" sz="12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2,260</a:t>
                      </a:r>
                      <a:endParaRPr lang="ja-JP" sz="12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r" rtl="0" fontAlgn="ctr">
                        <a:buNone/>
                      </a:pPr>
                      <a:r>
                        <a:rPr lang="ja-JP"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200" b="0" i="0" u="none" strike="noStrike" dirty="0">
                          <a:solidFill>
                            <a:schemeClr val="tx1"/>
                          </a:solidFill>
                          <a:effectLst/>
                          <a:latin typeface="ＭＳ Ｐゴシック" panose="020B0600070205080204" pitchFamily="50" charset="-128"/>
                          <a:ea typeface="ＭＳ Ｐゴシック" panose="020B0600070205080204" pitchFamily="50" charset="-128"/>
                        </a:rPr>
                        <a:t>30,760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r" rtl="0" fontAlgn="ctr">
                        <a:buNone/>
                      </a:pPr>
                      <a:r>
                        <a:rPr lang="en-US" altLang="ja-JP" sz="1200" b="0" i="0" u="none" strike="noStrike" dirty="0">
                          <a:solidFill>
                            <a:schemeClr val="tx1"/>
                          </a:solidFill>
                          <a:effectLst/>
                          <a:latin typeface="ＭＳ Ｐゴシック" panose="020B0600070205080204" pitchFamily="50" charset="-128"/>
                          <a:ea typeface="ＭＳ Ｐゴシック" panose="020B0600070205080204" pitchFamily="50" charset="-128"/>
                        </a:rPr>
                        <a:t>33,606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r" rtl="0" fontAlgn="ctr">
                        <a:buNone/>
                      </a:pPr>
                      <a:r>
                        <a:rPr lang="en-US" altLang="ja-JP" sz="1200" b="0" i="0" u="none" strike="noStrike" dirty="0">
                          <a:solidFill>
                            <a:schemeClr val="tx1"/>
                          </a:solidFill>
                          <a:effectLst/>
                          <a:latin typeface="ＭＳ Ｐゴシック" panose="020B0600070205080204" pitchFamily="50" charset="-128"/>
                          <a:ea typeface="ＭＳ Ｐゴシック" panose="020B0600070205080204" pitchFamily="50" charset="-128"/>
                        </a:rPr>
                        <a:t>61,323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r" rtl="0" fontAlgn="ctr">
                        <a:buNone/>
                      </a:pPr>
                      <a:r>
                        <a:rPr lang="en-US" altLang="ja-JP" sz="1200" b="0" i="0" u="none" strike="noStrike">
                          <a:solidFill>
                            <a:schemeClr val="tx1"/>
                          </a:solidFill>
                          <a:effectLst/>
                          <a:latin typeface="ＭＳ Ｐゴシック" panose="020B0600070205080204" pitchFamily="50" charset="-128"/>
                          <a:ea typeface="ＭＳ Ｐゴシック" panose="020B0600070205080204" pitchFamily="50" charset="-128"/>
                        </a:rPr>
                        <a:t>49,570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r" rtl="0" fontAlgn="ctr">
                        <a:buNone/>
                      </a:pPr>
                      <a:r>
                        <a:rPr lang="en-US" altLang="ja-JP" sz="1200" b="0" i="0" u="none" strike="noStrike" dirty="0">
                          <a:solidFill>
                            <a:schemeClr val="tx1"/>
                          </a:solidFill>
                          <a:effectLst/>
                          <a:latin typeface="ＭＳ Ｐゴシック" panose="020B0600070205080204" pitchFamily="50" charset="-128"/>
                          <a:ea typeface="ＭＳ Ｐゴシック" panose="020B0600070205080204" pitchFamily="50" charset="-128"/>
                        </a:rPr>
                        <a:t>15,335</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extLst>
                  <a:ext uri="{0D108BD9-81ED-4DB2-BD59-A6C34878D82A}">
                    <a16:rowId xmlns:a16="http://schemas.microsoft.com/office/drawing/2014/main" val="2138771898"/>
                  </a:ext>
                </a:extLst>
              </a:tr>
              <a:tr h="288364">
                <a:tc>
                  <a:txBody>
                    <a:bodyPr/>
                    <a:lstStyle/>
                    <a:p>
                      <a:pPr algn="l" rtl="0" fontAlgn="ctr">
                        <a:buNone/>
                      </a:pPr>
                      <a:r>
                        <a:rPr lang="ja-JP"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rPr>
                        <a:t>特別損失</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r">
                        <a:spcAft>
                          <a:spcPts val="0"/>
                        </a:spcAft>
                      </a:pPr>
                      <a:r>
                        <a:rPr lang="en-US" altLang="ja-JP" sz="12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13,512</a:t>
                      </a:r>
                      <a:endParaRPr lang="ja-JP" sz="12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r">
                        <a:spcAft>
                          <a:spcPts val="0"/>
                        </a:spcAft>
                      </a:pPr>
                      <a:r>
                        <a:rPr lang="en-US" altLang="ja-JP" sz="12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7,777</a:t>
                      </a:r>
                      <a:endParaRPr lang="ja-JP" sz="12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r" rtl="0" fontAlgn="ctr">
                        <a:buNone/>
                      </a:pPr>
                      <a:r>
                        <a:rPr lang="en-US" altLang="ja-JP" sz="1200" b="0" i="0" u="none" strike="noStrike" dirty="0">
                          <a:solidFill>
                            <a:schemeClr val="tx1"/>
                          </a:solidFill>
                          <a:effectLst/>
                          <a:latin typeface="ＭＳ Ｐゴシック" panose="020B0600070205080204" pitchFamily="50" charset="-128"/>
                          <a:ea typeface="ＭＳ Ｐゴシック" panose="020B0600070205080204" pitchFamily="50" charset="-128"/>
                        </a:rPr>
                        <a:t>70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r" rtl="0" fontAlgn="ctr">
                        <a:buNone/>
                      </a:pPr>
                      <a:r>
                        <a:rPr lang="en-US" altLang="ja-JP" sz="1200" b="0" i="0" u="none" strike="noStrike" dirty="0">
                          <a:solidFill>
                            <a:schemeClr val="tx1"/>
                          </a:solidFill>
                          <a:effectLst/>
                          <a:latin typeface="ＭＳ Ｐゴシック" panose="020B0600070205080204" pitchFamily="50" charset="-128"/>
                          <a:ea typeface="ＭＳ Ｐゴシック" panose="020B0600070205080204" pitchFamily="50" charset="-128"/>
                        </a:rPr>
                        <a:t>5,989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r" rtl="0" fontAlgn="ctr">
                        <a:buNone/>
                      </a:pPr>
                      <a:r>
                        <a:rPr lang="en-US" altLang="ja-JP" sz="1200" b="0" i="0" u="none" strike="noStrike" dirty="0">
                          <a:solidFill>
                            <a:schemeClr val="tx1"/>
                          </a:solidFill>
                          <a:effectLst/>
                          <a:latin typeface="ＭＳ Ｐゴシック" panose="020B0600070205080204" pitchFamily="50" charset="-128"/>
                          <a:ea typeface="ＭＳ Ｐゴシック" panose="020B0600070205080204" pitchFamily="50" charset="-128"/>
                        </a:rPr>
                        <a:t>22,888</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r" rtl="0" fontAlgn="ctr">
                        <a:buNone/>
                      </a:pPr>
                      <a:r>
                        <a:rPr lang="en-US" altLang="ja-JP" sz="1200" b="0" i="0" u="none" strike="noStrike">
                          <a:solidFill>
                            <a:schemeClr val="tx1"/>
                          </a:solidFill>
                          <a:effectLst/>
                          <a:latin typeface="ＭＳ Ｐゴシック" panose="020B0600070205080204" pitchFamily="50" charset="-128"/>
                          <a:ea typeface="ＭＳ Ｐゴシック" panose="020B0600070205080204" pitchFamily="50" charset="-128"/>
                        </a:rPr>
                        <a:t>15,488</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r" rtl="0" fontAlgn="ctr">
                        <a:buNone/>
                      </a:pPr>
                      <a:r>
                        <a:rPr lang="en-US" altLang="ja-JP" sz="1200" b="0" i="0" u="none" strike="noStrike" dirty="0">
                          <a:solidFill>
                            <a:schemeClr val="tx1"/>
                          </a:solidFill>
                          <a:effectLst/>
                          <a:latin typeface="ＭＳ Ｐゴシック" panose="020B0600070205080204" pitchFamily="50" charset="-128"/>
                          <a:ea typeface="ＭＳ Ｐゴシック" panose="020B0600070205080204" pitchFamily="50" charset="-128"/>
                        </a:rPr>
                        <a:t>6,148</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extLst>
                  <a:ext uri="{0D108BD9-81ED-4DB2-BD59-A6C34878D82A}">
                    <a16:rowId xmlns:a16="http://schemas.microsoft.com/office/drawing/2014/main" val="4015706640"/>
                  </a:ext>
                </a:extLst>
              </a:tr>
              <a:tr h="288364">
                <a:tc>
                  <a:txBody>
                    <a:bodyPr/>
                    <a:lstStyle/>
                    <a:p>
                      <a:pPr algn="l" rtl="0" fontAlgn="ctr">
                        <a:buNone/>
                      </a:pPr>
                      <a:r>
                        <a:rPr lang="zh-CN" altLang="en-US" sz="1200" b="0" i="0" u="none" strike="noStrike">
                          <a:solidFill>
                            <a:schemeClr val="tx1"/>
                          </a:solidFill>
                          <a:effectLst/>
                          <a:latin typeface="ＭＳ Ｐゴシック" panose="020B0600070205080204" pitchFamily="50" charset="-128"/>
                          <a:ea typeface="ＭＳ Ｐゴシック" panose="020B0600070205080204" pitchFamily="50" charset="-128"/>
                        </a:rPr>
                        <a:t>税引前当期純利益</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r">
                        <a:spcAft>
                          <a:spcPts val="0"/>
                        </a:spcAft>
                      </a:pPr>
                      <a:r>
                        <a:rPr lang="en-US" altLang="ja-JP" sz="12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15,616</a:t>
                      </a:r>
                      <a:endParaRPr lang="ja-JP" sz="12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r">
                        <a:spcAft>
                          <a:spcPts val="0"/>
                        </a:spcAft>
                      </a:pPr>
                      <a:r>
                        <a:rPr lang="ja-JP" altLang="en-US" sz="12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en-US" altLang="ja-JP" sz="12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5,517</a:t>
                      </a:r>
                      <a:endParaRPr lang="ja-JP" sz="12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r" rtl="0" fontAlgn="ctr">
                        <a:buNone/>
                      </a:pPr>
                      <a:r>
                        <a:rPr lang="ja-JP" altLang="en-US" sz="1200" b="0" i="0" u="none" strike="noStrike">
                          <a:solidFill>
                            <a:schemeClr val="tx1"/>
                          </a:solidFill>
                          <a:effectLst/>
                          <a:latin typeface="ＭＳ Ｐゴシック" panose="020B0600070205080204" pitchFamily="50" charset="-128"/>
                          <a:ea typeface="ＭＳ Ｐゴシック" panose="020B0600070205080204" pitchFamily="50" charset="-128"/>
                        </a:rPr>
                        <a:t>△</a:t>
                      </a:r>
                      <a:r>
                        <a:rPr lang="en-US" altLang="ja-JP" sz="1200" b="0" i="0" u="none" strike="noStrike">
                          <a:solidFill>
                            <a:schemeClr val="tx1"/>
                          </a:solidFill>
                          <a:effectLst/>
                          <a:latin typeface="ＭＳ Ｐゴシック" panose="020B0600070205080204" pitchFamily="50" charset="-128"/>
                          <a:ea typeface="ＭＳ Ｐゴシック" panose="020B0600070205080204" pitchFamily="50" charset="-128"/>
                        </a:rPr>
                        <a:t>30,829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r" rtl="0" fontAlgn="ctr">
                        <a:buNone/>
                      </a:pPr>
                      <a:r>
                        <a:rPr lang="en-US" altLang="ja-JP" sz="1200" b="0" i="0" u="none" strike="noStrike" dirty="0">
                          <a:solidFill>
                            <a:schemeClr val="tx1"/>
                          </a:solidFill>
                          <a:effectLst/>
                          <a:latin typeface="ＭＳ Ｐゴシック" panose="020B0600070205080204" pitchFamily="50" charset="-128"/>
                          <a:ea typeface="ＭＳ Ｐゴシック" panose="020B0600070205080204" pitchFamily="50" charset="-128"/>
                        </a:rPr>
                        <a:t>27,617</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r" rtl="0" fontAlgn="ctr">
                        <a:buNone/>
                      </a:pPr>
                      <a:r>
                        <a:rPr lang="en-US" altLang="ja-JP" sz="1200" b="0" i="0" u="none" strike="noStrike" dirty="0">
                          <a:solidFill>
                            <a:schemeClr val="tx1"/>
                          </a:solidFill>
                          <a:effectLst/>
                          <a:latin typeface="ＭＳ Ｐゴシック" panose="020B0600070205080204" pitchFamily="50" charset="-128"/>
                          <a:ea typeface="ＭＳ Ｐゴシック" panose="020B0600070205080204" pitchFamily="50" charset="-128"/>
                        </a:rPr>
                        <a:t>38,436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r" rtl="0" fontAlgn="ctr">
                        <a:buNone/>
                      </a:pPr>
                      <a:r>
                        <a:rPr lang="en-US" altLang="ja-JP" sz="1200" b="0" i="0" u="none" strike="noStrike" dirty="0">
                          <a:solidFill>
                            <a:schemeClr val="tx1"/>
                          </a:solidFill>
                          <a:effectLst/>
                          <a:latin typeface="ＭＳ Ｐゴシック" panose="020B0600070205080204" pitchFamily="50" charset="-128"/>
                          <a:ea typeface="ＭＳ Ｐゴシック" panose="020B0600070205080204" pitchFamily="50" charset="-128"/>
                        </a:rPr>
                        <a:t>34,082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r" rtl="0" fontAlgn="ctr">
                        <a:buNone/>
                      </a:pPr>
                      <a:r>
                        <a:rPr lang="en-US" altLang="ja-JP" sz="1200" b="0" i="0" u="none" strike="noStrike" dirty="0">
                          <a:solidFill>
                            <a:schemeClr val="tx1"/>
                          </a:solidFill>
                          <a:effectLst/>
                          <a:latin typeface="ＭＳ Ｐゴシック" panose="020B0600070205080204" pitchFamily="50" charset="-128"/>
                          <a:ea typeface="ＭＳ Ｐゴシック" panose="020B0600070205080204" pitchFamily="50" charset="-128"/>
                        </a:rPr>
                        <a:t>9,187</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extLst>
                  <a:ext uri="{0D108BD9-81ED-4DB2-BD59-A6C34878D82A}">
                    <a16:rowId xmlns:a16="http://schemas.microsoft.com/office/drawing/2014/main" val="1919127358"/>
                  </a:ext>
                </a:extLst>
              </a:tr>
              <a:tr h="288364">
                <a:tc>
                  <a:txBody>
                    <a:bodyPr/>
                    <a:lstStyle/>
                    <a:p>
                      <a:pPr algn="l" rtl="0" fontAlgn="ctr">
                        <a:buNone/>
                      </a:pPr>
                      <a:r>
                        <a:rPr lang="ja-JP" altLang="en-US" sz="1200" b="0" i="0" u="none" strike="noStrike">
                          <a:solidFill>
                            <a:schemeClr val="tx1"/>
                          </a:solidFill>
                          <a:effectLst/>
                          <a:latin typeface="ＭＳ Ｐゴシック" panose="020B0600070205080204" pitchFamily="50" charset="-128"/>
                          <a:ea typeface="ＭＳ Ｐゴシック" panose="020B0600070205080204" pitchFamily="50" charset="-128"/>
                        </a:rPr>
                        <a:t>法人税等</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r">
                        <a:spcAft>
                          <a:spcPts val="0"/>
                        </a:spcAft>
                      </a:pPr>
                      <a:r>
                        <a:rPr lang="en-US" altLang="ja-JP" sz="12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6,351</a:t>
                      </a:r>
                      <a:endParaRPr lang="ja-JP" sz="12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r">
                        <a:spcAft>
                          <a:spcPts val="0"/>
                        </a:spcAft>
                      </a:pPr>
                      <a:r>
                        <a:rPr lang="en-US" altLang="ja-JP" sz="12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16,506</a:t>
                      </a:r>
                      <a:endParaRPr lang="ja-JP" sz="12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r" rtl="0" fontAlgn="ctr">
                        <a:buNone/>
                      </a:pPr>
                      <a:r>
                        <a:rPr lang="en-US" altLang="ja-JP" sz="1200" b="0" i="0" u="none" strike="noStrike">
                          <a:solidFill>
                            <a:schemeClr val="tx1"/>
                          </a:solidFill>
                          <a:effectLst/>
                          <a:latin typeface="ＭＳ Ｐゴシック" panose="020B0600070205080204" pitchFamily="50" charset="-128"/>
                          <a:ea typeface="ＭＳ Ｐゴシック" panose="020B0600070205080204" pitchFamily="50" charset="-128"/>
                        </a:rPr>
                        <a:t>1,505</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r" rtl="0" fontAlgn="ctr">
                        <a:buNone/>
                      </a:pPr>
                      <a:r>
                        <a:rPr lang="en-US" altLang="ja-JP" sz="1200" b="0" i="0" u="none" strike="noStrike" dirty="0">
                          <a:solidFill>
                            <a:schemeClr val="tx1"/>
                          </a:solidFill>
                          <a:effectLst/>
                          <a:latin typeface="ＭＳ Ｐゴシック" panose="020B0600070205080204" pitchFamily="50" charset="-128"/>
                          <a:ea typeface="ＭＳ Ｐゴシック" panose="020B0600070205080204" pitchFamily="50" charset="-128"/>
                        </a:rPr>
                        <a:t>5,335</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r" rtl="0" fontAlgn="ctr">
                        <a:buNone/>
                      </a:pPr>
                      <a:r>
                        <a:rPr lang="en-US" altLang="ja-JP" sz="1200" b="0" i="0" u="none" strike="noStrike" dirty="0">
                          <a:solidFill>
                            <a:schemeClr val="tx1"/>
                          </a:solidFill>
                          <a:effectLst/>
                          <a:latin typeface="ＭＳ Ｐゴシック" panose="020B0600070205080204" pitchFamily="50" charset="-128"/>
                          <a:ea typeface="ＭＳ Ｐゴシック" panose="020B0600070205080204" pitchFamily="50" charset="-128"/>
                        </a:rPr>
                        <a:t>6,896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r" rtl="0" fontAlgn="ctr">
                        <a:buNone/>
                      </a:pPr>
                      <a:r>
                        <a:rPr lang="en-US" altLang="ja-JP" sz="1200" b="0" i="0" u="none" strike="noStrike" dirty="0">
                          <a:solidFill>
                            <a:schemeClr val="tx1"/>
                          </a:solidFill>
                          <a:effectLst/>
                          <a:latin typeface="ＭＳ Ｐゴシック" panose="020B0600070205080204" pitchFamily="50" charset="-128"/>
                          <a:ea typeface="ＭＳ Ｐゴシック" panose="020B0600070205080204" pitchFamily="50" charset="-128"/>
                        </a:rPr>
                        <a:t>6,101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r" rtl="0" fontAlgn="ctr">
                        <a:buNone/>
                      </a:pPr>
                      <a:r>
                        <a:rPr lang="en-US" altLang="ja-JP" sz="1200" b="0" i="0" u="none" strike="noStrike" dirty="0">
                          <a:solidFill>
                            <a:schemeClr val="tx1"/>
                          </a:solidFill>
                          <a:effectLst/>
                          <a:latin typeface="ＭＳ Ｐゴシック" panose="020B0600070205080204" pitchFamily="50" charset="-128"/>
                          <a:ea typeface="ＭＳ Ｐゴシック" panose="020B0600070205080204" pitchFamily="50" charset="-128"/>
                        </a:rPr>
                        <a:t>1,753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extLst>
                  <a:ext uri="{0D108BD9-81ED-4DB2-BD59-A6C34878D82A}">
                    <a16:rowId xmlns:a16="http://schemas.microsoft.com/office/drawing/2014/main" val="3861007261"/>
                  </a:ext>
                </a:extLst>
              </a:tr>
              <a:tr h="288364">
                <a:tc>
                  <a:txBody>
                    <a:bodyPr/>
                    <a:lstStyle/>
                    <a:p>
                      <a:pPr algn="l" rtl="0" fontAlgn="ctr">
                        <a:buNone/>
                      </a:pPr>
                      <a:r>
                        <a:rPr lang="ja-JP" altLang="en-US" sz="1200" b="0" i="0" u="none" strike="noStrike">
                          <a:solidFill>
                            <a:schemeClr val="tx1"/>
                          </a:solidFill>
                          <a:effectLst/>
                          <a:latin typeface="ＭＳ Ｐゴシック" panose="020B0600070205080204" pitchFamily="50" charset="-128"/>
                          <a:ea typeface="ＭＳ Ｐゴシック" panose="020B0600070205080204" pitchFamily="50" charset="-128"/>
                        </a:rPr>
                        <a:t>当期純利益</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r">
                        <a:spcAft>
                          <a:spcPts val="0"/>
                        </a:spcAft>
                      </a:pPr>
                      <a:r>
                        <a:rPr lang="en-US" altLang="ja-JP" sz="12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9,265</a:t>
                      </a:r>
                      <a:endParaRPr lang="ja-JP" sz="12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r">
                        <a:spcAft>
                          <a:spcPts val="0"/>
                        </a:spcAft>
                      </a:pPr>
                      <a:r>
                        <a:rPr lang="ja-JP" altLang="en-US" sz="12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en-US" altLang="ja-JP" sz="12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22,023</a:t>
                      </a:r>
                      <a:endParaRPr lang="ja-JP" sz="12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r" rtl="0" fontAlgn="ctr">
                        <a:buNone/>
                      </a:pPr>
                      <a:r>
                        <a:rPr lang="ja-JP" altLang="en-US" sz="1200" b="0" i="0" u="none" strike="noStrike">
                          <a:solidFill>
                            <a:schemeClr val="tx1"/>
                          </a:solidFill>
                          <a:effectLst/>
                          <a:latin typeface="ＭＳ Ｐゴシック" panose="020B0600070205080204" pitchFamily="50" charset="-128"/>
                          <a:ea typeface="ＭＳ Ｐゴシック" panose="020B0600070205080204" pitchFamily="50" charset="-128"/>
                        </a:rPr>
                        <a:t>△</a:t>
                      </a:r>
                      <a:r>
                        <a:rPr lang="en-US" altLang="ja-JP" sz="1200" b="0" i="0" u="none" strike="noStrike">
                          <a:solidFill>
                            <a:schemeClr val="tx1"/>
                          </a:solidFill>
                          <a:effectLst/>
                          <a:latin typeface="ＭＳ Ｐゴシック" panose="020B0600070205080204" pitchFamily="50" charset="-128"/>
                          <a:ea typeface="ＭＳ Ｐゴシック" panose="020B0600070205080204" pitchFamily="50" charset="-128"/>
                        </a:rPr>
                        <a:t>32,334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r" rtl="0" fontAlgn="ctr">
                        <a:buNone/>
                      </a:pPr>
                      <a:r>
                        <a:rPr lang="en-US" altLang="ja-JP" sz="1200" b="0" i="0" u="none" strike="noStrike">
                          <a:solidFill>
                            <a:schemeClr val="tx1"/>
                          </a:solidFill>
                          <a:effectLst/>
                          <a:latin typeface="ＭＳ Ｐゴシック" panose="020B0600070205080204" pitchFamily="50" charset="-128"/>
                          <a:ea typeface="ＭＳ Ｐゴシック" panose="020B0600070205080204" pitchFamily="50" charset="-128"/>
                        </a:rPr>
                        <a:t>22,282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r" rtl="0" fontAlgn="ctr">
                        <a:buNone/>
                      </a:pPr>
                      <a:r>
                        <a:rPr lang="en-US" altLang="ja-JP" sz="1200" b="0" i="0" u="none" strike="noStrike" dirty="0">
                          <a:solidFill>
                            <a:schemeClr val="tx1"/>
                          </a:solidFill>
                          <a:effectLst/>
                          <a:latin typeface="ＭＳ Ｐゴシック" panose="020B0600070205080204" pitchFamily="50" charset="-128"/>
                          <a:ea typeface="ＭＳ Ｐゴシック" panose="020B0600070205080204" pitchFamily="50" charset="-128"/>
                        </a:rPr>
                        <a:t>31,540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r" rtl="0" fontAlgn="ctr">
                        <a:buNone/>
                      </a:pPr>
                      <a:r>
                        <a:rPr lang="en-US" altLang="ja-JP" sz="1200" b="0" i="0" u="none" strike="noStrike" dirty="0">
                          <a:solidFill>
                            <a:schemeClr val="tx1"/>
                          </a:solidFill>
                          <a:effectLst/>
                          <a:latin typeface="ＭＳ Ｐゴシック" panose="020B0600070205080204" pitchFamily="50" charset="-128"/>
                          <a:ea typeface="ＭＳ Ｐゴシック" panose="020B0600070205080204" pitchFamily="50" charset="-128"/>
                        </a:rPr>
                        <a:t>27,981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r" rtl="0" fontAlgn="ctr">
                        <a:buNone/>
                      </a:pPr>
                      <a:r>
                        <a:rPr lang="en-US" altLang="ja-JP" sz="1200" b="0" i="0" u="none" strike="noStrike" dirty="0">
                          <a:solidFill>
                            <a:schemeClr val="tx1"/>
                          </a:solidFill>
                          <a:effectLst/>
                          <a:latin typeface="ＭＳ Ｐゴシック" panose="020B0600070205080204" pitchFamily="50" charset="-128"/>
                          <a:ea typeface="ＭＳ Ｐゴシック" panose="020B0600070205080204" pitchFamily="50" charset="-128"/>
                        </a:rPr>
                        <a:t>7,434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extLst>
                  <a:ext uri="{0D108BD9-81ED-4DB2-BD59-A6C34878D82A}">
                    <a16:rowId xmlns:a16="http://schemas.microsoft.com/office/drawing/2014/main" val="1868947828"/>
                  </a:ext>
                </a:extLst>
              </a:tr>
              <a:tr h="288364">
                <a:tc>
                  <a:txBody>
                    <a:bodyPr/>
                    <a:lstStyle/>
                    <a:p>
                      <a:pPr algn="l" fontAlgn="ctr">
                        <a:buNone/>
                      </a:pPr>
                      <a:r>
                        <a:rPr lang="zh-CN" altLang="en-US" sz="1200" b="0" i="0" u="none" strike="noStrike">
                          <a:solidFill>
                            <a:schemeClr val="tx1"/>
                          </a:solidFill>
                          <a:effectLst/>
                          <a:latin typeface="ＭＳ Ｐゴシック" panose="020B0600070205080204" pitchFamily="50" charset="-128"/>
                          <a:ea typeface="ＭＳ Ｐゴシック" panose="020B0600070205080204" pitchFamily="50" charset="-128"/>
                        </a:rPr>
                        <a:t>当期未処分利益</a:t>
                      </a:r>
                      <a:endParaRPr lang="zh-CN" altLang="en-US" sz="1200" b="0" i="0" u="none" strike="noStrike">
                        <a:solidFill>
                          <a:schemeClr val="tx1"/>
                        </a:solidFill>
                        <a:effectLst/>
                        <a:latin typeface="游ゴシック" panose="020B0400000000000000" pitchFamily="50" charset="-128"/>
                        <a:ea typeface="游ゴシック" panose="020B0400000000000000" pitchFamily="50" charset="-128"/>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r">
                        <a:spcAft>
                          <a:spcPts val="0"/>
                        </a:spcAft>
                      </a:pPr>
                      <a:r>
                        <a:rPr lang="en-US" altLang="ja-JP" sz="12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196,299</a:t>
                      </a:r>
                      <a:endParaRPr lang="ja-JP" sz="12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r">
                        <a:spcAft>
                          <a:spcPts val="0"/>
                        </a:spcAft>
                      </a:pPr>
                      <a:r>
                        <a:rPr lang="en-US" altLang="ja-JP" sz="12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174,275</a:t>
                      </a:r>
                      <a:endParaRPr lang="ja-JP" sz="12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r" rtl="0" fontAlgn="ctr">
                        <a:buNone/>
                      </a:pPr>
                      <a:r>
                        <a:rPr lang="en-US" altLang="ja-JP" sz="1200" b="0" i="0" u="none" strike="noStrike" dirty="0">
                          <a:solidFill>
                            <a:schemeClr val="tx1"/>
                          </a:solidFill>
                          <a:effectLst/>
                          <a:latin typeface="ＭＳ Ｐゴシック" panose="020B0600070205080204" pitchFamily="50" charset="-128"/>
                          <a:ea typeface="ＭＳ Ｐゴシック" panose="020B0600070205080204" pitchFamily="50" charset="-128"/>
                        </a:rPr>
                        <a:t>141,941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r" rtl="0" fontAlgn="ctr">
                        <a:buNone/>
                      </a:pPr>
                      <a:r>
                        <a:rPr lang="en-US" altLang="ja-JP" sz="1200" b="0" i="0" u="none" strike="noStrike" dirty="0">
                          <a:solidFill>
                            <a:schemeClr val="tx1"/>
                          </a:solidFill>
                          <a:effectLst/>
                          <a:latin typeface="ＭＳ Ｐゴシック" panose="020B0600070205080204" pitchFamily="50" charset="-128"/>
                          <a:ea typeface="ＭＳ Ｐゴシック" panose="020B0600070205080204" pitchFamily="50" charset="-128"/>
                        </a:rPr>
                        <a:t>164,223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r" rtl="0" fontAlgn="ctr">
                        <a:buNone/>
                      </a:pPr>
                      <a:r>
                        <a:rPr lang="en-US" altLang="ja-JP" sz="12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rPr>
                        <a:t>　</a:t>
                      </a:r>
                      <a:r>
                        <a:rPr lang="en-US" altLang="ja-JP" sz="1200" b="0" i="0" u="none" strike="noStrike" dirty="0">
                          <a:solidFill>
                            <a:schemeClr val="tx1"/>
                          </a:solidFill>
                          <a:effectLst/>
                          <a:latin typeface="ＭＳ Ｐゴシック" panose="020B0600070205080204" pitchFamily="50" charset="-128"/>
                          <a:ea typeface="ＭＳ Ｐゴシック" panose="020B0600070205080204" pitchFamily="50" charset="-128"/>
                        </a:rPr>
                        <a:t>157,873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r" rtl="0" fontAlgn="ctr">
                        <a:buNone/>
                      </a:pPr>
                      <a:r>
                        <a:rPr lang="en-US" altLang="ja-JP" sz="1200" b="0" i="0" u="none" strike="noStrike" dirty="0">
                          <a:solidFill>
                            <a:schemeClr val="tx1"/>
                          </a:solidFill>
                          <a:effectLst/>
                          <a:latin typeface="ＭＳ Ｐゴシック" panose="020B0600070205080204" pitchFamily="50" charset="-128"/>
                          <a:ea typeface="ＭＳ Ｐゴシック" panose="020B0600070205080204" pitchFamily="50" charset="-128"/>
                        </a:rPr>
                        <a:t>185,854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r" rtl="0" fontAlgn="ctr">
                        <a:buNone/>
                      </a:pPr>
                      <a:r>
                        <a:rPr lang="en-US" altLang="ja-JP" sz="1200" b="0" i="0" u="none" strike="noStrike" dirty="0">
                          <a:solidFill>
                            <a:schemeClr val="tx1"/>
                          </a:solidFill>
                          <a:effectLst/>
                          <a:latin typeface="ＭＳ Ｐゴシック" panose="020B0600070205080204" pitchFamily="50" charset="-128"/>
                          <a:ea typeface="ＭＳ Ｐゴシック" panose="020B0600070205080204" pitchFamily="50" charset="-128"/>
                        </a:rPr>
                        <a:t>193,288</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extLst>
                  <a:ext uri="{0D108BD9-81ED-4DB2-BD59-A6C34878D82A}">
                    <a16:rowId xmlns:a16="http://schemas.microsoft.com/office/drawing/2014/main" val="735380734"/>
                  </a:ext>
                </a:extLst>
              </a:tr>
              <a:tr h="277272">
                <a:tc>
                  <a:txBody>
                    <a:bodyPr/>
                    <a:lstStyle/>
                    <a:p>
                      <a:pPr algn="l" fontAlgn="ctr">
                        <a:buNone/>
                      </a:pPr>
                      <a:endParaRPr lang="ja-JP" altLang="en-US" sz="1200" b="0" i="0" u="none" strike="noStrike">
                        <a:solidFill>
                          <a:schemeClr val="tx1"/>
                        </a:solidFill>
                        <a:effectLst/>
                        <a:latin typeface="游ゴシック" panose="020B0400000000000000" pitchFamily="50" charset="-128"/>
                        <a:ea typeface="游ゴシック" panose="020B0400000000000000" pitchFamily="50" charset="-128"/>
                      </a:endParaRPr>
                    </a:p>
                  </a:txBody>
                  <a:tcPr marL="0" marR="0" marT="0" marB="0" anchor="ctr">
                    <a:lnL>
                      <a:noFill/>
                    </a:lnL>
                    <a:lnR>
                      <a:noFill/>
                    </a:lnR>
                    <a:lnT w="12700" cap="flat" cmpd="sng" algn="ctr">
                      <a:solidFill>
                        <a:srgbClr val="FFFFFF"/>
                      </a:solidFill>
                      <a:prstDash val="solid"/>
                      <a:round/>
                      <a:headEnd type="none" w="med" len="med"/>
                      <a:tailEnd type="none" w="med" len="med"/>
                    </a:lnT>
                    <a:lnB>
                      <a:noFill/>
                    </a:lnB>
                    <a:noFill/>
                  </a:tcPr>
                </a:tc>
                <a:tc>
                  <a:txBody>
                    <a:bodyPr/>
                    <a:lstStyle/>
                    <a:p>
                      <a:pPr algn="l" fontAlgn="ctr">
                        <a:buNone/>
                      </a:pPr>
                      <a:endParaRPr lang="ja-JP" altLang="en-US" sz="1200" b="0" i="0" u="none" strike="noStrike" dirty="0">
                        <a:solidFill>
                          <a:schemeClr val="tx1"/>
                        </a:solidFill>
                        <a:effectLst/>
                        <a:latin typeface="游ゴシック" panose="020B0400000000000000" pitchFamily="50" charset="-128"/>
                        <a:ea typeface="游ゴシック" panose="020B0400000000000000" pitchFamily="50" charset="-128"/>
                      </a:endParaRPr>
                    </a:p>
                  </a:txBody>
                  <a:tcPr marL="0" marR="0" marT="0" marB="0" anchor="ctr">
                    <a:lnL>
                      <a:noFill/>
                    </a:lnL>
                    <a:lnR>
                      <a:noFill/>
                    </a:lnR>
                    <a:lnT w="12700" cap="flat" cmpd="sng" algn="ctr">
                      <a:solidFill>
                        <a:srgbClr val="FFFFFF"/>
                      </a:solidFill>
                      <a:prstDash val="solid"/>
                      <a:round/>
                      <a:headEnd type="none" w="med" len="med"/>
                      <a:tailEnd type="none" w="med" len="med"/>
                    </a:lnT>
                    <a:lnB>
                      <a:noFill/>
                    </a:lnB>
                    <a:noFill/>
                  </a:tcPr>
                </a:tc>
                <a:tc>
                  <a:txBody>
                    <a:bodyPr/>
                    <a:lstStyle/>
                    <a:p>
                      <a:pPr algn="l" fontAlgn="ctr">
                        <a:buNone/>
                      </a:pPr>
                      <a:endParaRPr lang="ja-JP" altLang="en-US" sz="1200" b="0" i="0" u="none" strike="noStrike" dirty="0">
                        <a:solidFill>
                          <a:schemeClr val="tx1"/>
                        </a:solidFill>
                        <a:effectLst/>
                        <a:latin typeface="游ゴシック" panose="020B0400000000000000" pitchFamily="50" charset="-128"/>
                        <a:ea typeface="游ゴシック" panose="020B0400000000000000" pitchFamily="50" charset="-128"/>
                      </a:endParaRPr>
                    </a:p>
                  </a:txBody>
                  <a:tcPr marL="0" marR="0" marT="0" marB="0" anchor="ctr">
                    <a:lnL>
                      <a:noFill/>
                    </a:lnL>
                    <a:lnR>
                      <a:noFill/>
                    </a:lnR>
                    <a:lnT w="12700" cap="flat" cmpd="sng" algn="ctr">
                      <a:solidFill>
                        <a:srgbClr val="FFFFFF"/>
                      </a:solidFill>
                      <a:prstDash val="solid"/>
                      <a:round/>
                      <a:headEnd type="none" w="med" len="med"/>
                      <a:tailEnd type="none" w="med" len="med"/>
                    </a:lnT>
                    <a:lnB>
                      <a:noFill/>
                    </a:lnB>
                    <a:noFill/>
                  </a:tcPr>
                </a:tc>
                <a:tc>
                  <a:txBody>
                    <a:bodyPr/>
                    <a:lstStyle/>
                    <a:p>
                      <a:pPr algn="l" fontAlgn="ctr">
                        <a:buNone/>
                      </a:pPr>
                      <a:endParaRPr lang="ja-JP" altLang="en-US" sz="1200" b="0" i="0" u="none" strike="noStrike">
                        <a:solidFill>
                          <a:schemeClr val="tx1"/>
                        </a:solidFill>
                        <a:effectLst/>
                        <a:latin typeface="游ゴシック" panose="020B0400000000000000" pitchFamily="50" charset="-128"/>
                        <a:ea typeface="游ゴシック" panose="020B0400000000000000" pitchFamily="50" charset="-128"/>
                      </a:endParaRPr>
                    </a:p>
                  </a:txBody>
                  <a:tcPr marL="0" marR="0" marT="0" marB="0" anchor="ctr">
                    <a:lnL>
                      <a:noFill/>
                    </a:lnL>
                    <a:lnR>
                      <a:noFill/>
                    </a:lnR>
                    <a:lnT w="12700" cap="flat" cmpd="sng" algn="ctr">
                      <a:solidFill>
                        <a:srgbClr val="FFFFFF"/>
                      </a:solidFill>
                      <a:prstDash val="solid"/>
                      <a:round/>
                      <a:headEnd type="none" w="med" len="med"/>
                      <a:tailEnd type="none" w="med" len="med"/>
                    </a:lnT>
                    <a:lnB>
                      <a:noFill/>
                    </a:lnB>
                    <a:noFill/>
                  </a:tcPr>
                </a:tc>
                <a:tc>
                  <a:txBody>
                    <a:bodyPr/>
                    <a:lstStyle/>
                    <a:p>
                      <a:pPr algn="l" fontAlgn="ctr">
                        <a:buNone/>
                      </a:pPr>
                      <a:endParaRPr lang="ja-JP" altLang="en-US" sz="1200" b="0" i="0" u="none" strike="noStrike">
                        <a:solidFill>
                          <a:schemeClr val="tx1"/>
                        </a:solidFill>
                        <a:effectLst/>
                        <a:latin typeface="游ゴシック" panose="020B0400000000000000" pitchFamily="50" charset="-128"/>
                        <a:ea typeface="游ゴシック" panose="020B0400000000000000" pitchFamily="50" charset="-128"/>
                      </a:endParaRPr>
                    </a:p>
                  </a:txBody>
                  <a:tcPr marL="0" marR="0" marT="0" marB="0" anchor="ctr">
                    <a:lnL>
                      <a:noFill/>
                    </a:lnL>
                    <a:lnR>
                      <a:noFill/>
                    </a:lnR>
                    <a:lnT w="12700" cap="flat" cmpd="sng" algn="ctr">
                      <a:solidFill>
                        <a:srgbClr val="FFFFFF"/>
                      </a:solidFill>
                      <a:prstDash val="solid"/>
                      <a:round/>
                      <a:headEnd type="none" w="med" len="med"/>
                      <a:tailEnd type="none" w="med" len="med"/>
                    </a:lnT>
                    <a:lnB>
                      <a:noFill/>
                    </a:lnB>
                    <a:noFill/>
                  </a:tcPr>
                </a:tc>
                <a:tc>
                  <a:txBody>
                    <a:bodyPr/>
                    <a:lstStyle/>
                    <a:p>
                      <a:pPr algn="l" fontAlgn="ctr">
                        <a:buNone/>
                      </a:pPr>
                      <a:endParaRPr lang="ja-JP" altLang="en-US" sz="1200" b="0" i="0" u="none" strike="noStrike" dirty="0">
                        <a:solidFill>
                          <a:schemeClr val="tx1"/>
                        </a:solidFill>
                        <a:effectLst/>
                        <a:latin typeface="游ゴシック" panose="020B0400000000000000" pitchFamily="50" charset="-128"/>
                        <a:ea typeface="游ゴシック" panose="020B0400000000000000" pitchFamily="50" charset="-128"/>
                      </a:endParaRPr>
                    </a:p>
                  </a:txBody>
                  <a:tcPr marL="0" marR="0" marT="0" marB="0" anchor="ctr">
                    <a:lnL>
                      <a:noFill/>
                    </a:lnL>
                    <a:lnR>
                      <a:noFill/>
                    </a:lnR>
                    <a:lnT w="12700" cap="flat" cmpd="sng" algn="ctr">
                      <a:solidFill>
                        <a:srgbClr val="FFFFFF"/>
                      </a:solidFill>
                      <a:prstDash val="solid"/>
                      <a:round/>
                      <a:headEnd type="none" w="med" len="med"/>
                      <a:tailEnd type="none" w="med" len="med"/>
                    </a:lnT>
                    <a:lnB>
                      <a:noFill/>
                    </a:lnB>
                    <a:noFill/>
                  </a:tcPr>
                </a:tc>
                <a:tc>
                  <a:txBody>
                    <a:bodyPr/>
                    <a:lstStyle/>
                    <a:p>
                      <a:pPr algn="l" fontAlgn="ctr">
                        <a:buNone/>
                      </a:pPr>
                      <a:endParaRPr lang="ja-JP" altLang="en-US" sz="1200" b="0" i="0" u="none" strike="noStrike" dirty="0">
                        <a:solidFill>
                          <a:schemeClr val="tx1"/>
                        </a:solidFill>
                        <a:effectLst/>
                        <a:latin typeface="游ゴシック" panose="020B0400000000000000" pitchFamily="50" charset="-128"/>
                        <a:ea typeface="游ゴシック" panose="020B0400000000000000" pitchFamily="50" charset="-128"/>
                      </a:endParaRPr>
                    </a:p>
                  </a:txBody>
                  <a:tcPr marL="0" marR="0" marT="0" marB="0" anchor="ctr">
                    <a:lnL>
                      <a:noFill/>
                    </a:lnL>
                    <a:lnR>
                      <a:noFill/>
                    </a:lnR>
                    <a:lnT w="12700" cap="flat" cmpd="sng" algn="ctr">
                      <a:solidFill>
                        <a:srgbClr val="FFFFFF"/>
                      </a:solidFill>
                      <a:prstDash val="solid"/>
                      <a:round/>
                      <a:headEnd type="none" w="med" len="med"/>
                      <a:tailEnd type="none" w="med" len="med"/>
                    </a:lnT>
                    <a:lnB>
                      <a:noFill/>
                    </a:lnB>
                    <a:noFill/>
                  </a:tcPr>
                </a:tc>
                <a:tc>
                  <a:txBody>
                    <a:bodyPr/>
                    <a:lstStyle/>
                    <a:p>
                      <a:pPr algn="l" fontAlgn="ctr">
                        <a:buNone/>
                      </a:pPr>
                      <a:endParaRPr lang="ja-JP" altLang="en-US" sz="1200" b="0" i="0" u="none" strike="noStrike" dirty="0">
                        <a:solidFill>
                          <a:schemeClr val="tx1"/>
                        </a:solidFill>
                        <a:effectLst/>
                        <a:latin typeface="游ゴシック" panose="020B0400000000000000" pitchFamily="50" charset="-128"/>
                        <a:ea typeface="游ゴシック" panose="020B0400000000000000" pitchFamily="50" charset="-128"/>
                      </a:endParaRPr>
                    </a:p>
                  </a:txBody>
                  <a:tcPr marL="0" marR="0" marT="0" marB="0" anchor="ctr">
                    <a:lnL>
                      <a:noFill/>
                    </a:lnL>
                    <a:lnR>
                      <a:noFill/>
                    </a:lnR>
                    <a:lnT w="12700" cap="flat" cmpd="sng" algn="ctr">
                      <a:solidFill>
                        <a:srgbClr val="FFFFFF"/>
                      </a:solidFill>
                      <a:prstDash val="solid"/>
                      <a:round/>
                      <a:headEnd type="none" w="med" len="med"/>
                      <a:tailEnd type="none" w="med" len="med"/>
                    </a:lnT>
                    <a:lnB>
                      <a:noFill/>
                    </a:lnB>
                    <a:noFill/>
                  </a:tcPr>
                </a:tc>
                <a:extLst>
                  <a:ext uri="{0D108BD9-81ED-4DB2-BD59-A6C34878D82A}">
                    <a16:rowId xmlns:a16="http://schemas.microsoft.com/office/drawing/2014/main" val="2354722729"/>
                  </a:ext>
                </a:extLst>
              </a:tr>
            </a:tbl>
          </a:graphicData>
        </a:graphic>
      </p:graphicFrame>
      <p:sp>
        <p:nvSpPr>
          <p:cNvPr id="5" name="テキスト ボックス 14">
            <a:extLst>
              <a:ext uri="{FF2B5EF4-FFF2-40B4-BE49-F238E27FC236}">
                <a16:creationId xmlns:a16="http://schemas.microsoft.com/office/drawing/2014/main" id="{F69DACD5-E69C-4DCF-AB50-A53E93376F82}"/>
              </a:ext>
            </a:extLst>
          </p:cNvPr>
          <p:cNvSpPr txBox="1"/>
          <p:nvPr/>
        </p:nvSpPr>
        <p:spPr>
          <a:xfrm>
            <a:off x="3255480" y="6250103"/>
            <a:ext cx="6444000" cy="276999"/>
          </a:xfrm>
          <a:prstGeom prst="rect">
            <a:avLst/>
          </a:prstGeom>
          <a:noFill/>
        </p:spPr>
        <p:txBody>
          <a:bodyPr wrap="square">
            <a:spAutoFit/>
          </a:bodyPr>
          <a:lstStyle>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a:pPr algn="ctr">
              <a:spcAft>
                <a:spcPts val="0"/>
              </a:spcAft>
            </a:pPr>
            <a:r>
              <a:rPr lang="en-US" altLang="ja-JP" sz="1200" kern="0" dirty="0">
                <a:effectLst/>
                <a:latin typeface="+mn-ea"/>
                <a:cs typeface="Times New Roman" panose="02020603050405020304" pitchFamily="18" charset="0"/>
              </a:rPr>
              <a:t>※2022</a:t>
            </a:r>
            <a:r>
              <a:rPr lang="ja-JP" altLang="en-US" sz="1200" kern="0" dirty="0">
                <a:effectLst/>
                <a:latin typeface="+mn-ea"/>
                <a:cs typeface="Times New Roman" panose="02020603050405020304" pitchFamily="18" charset="0"/>
              </a:rPr>
              <a:t>（</a:t>
            </a:r>
            <a:r>
              <a:rPr lang="en-US" altLang="ja-JP" sz="1200" kern="0" dirty="0">
                <a:effectLst/>
                <a:latin typeface="+mn-ea"/>
                <a:cs typeface="Times New Roman" panose="02020603050405020304" pitchFamily="18" charset="0"/>
              </a:rPr>
              <a:t>R4</a:t>
            </a:r>
            <a:r>
              <a:rPr lang="ja-JP" altLang="en-US" sz="1200" kern="0" dirty="0">
                <a:effectLst/>
                <a:latin typeface="+mn-ea"/>
                <a:cs typeface="Times New Roman" panose="02020603050405020304" pitchFamily="18" charset="0"/>
              </a:rPr>
              <a:t>）年度当期未処分利益に過年度減価償却費計上漏れ△</a:t>
            </a:r>
            <a:r>
              <a:rPr lang="en-US" altLang="ja-JP" sz="1200" kern="0" dirty="0">
                <a:effectLst/>
                <a:latin typeface="+mn-ea"/>
                <a:cs typeface="Times New Roman" panose="02020603050405020304" pitchFamily="18" charset="0"/>
              </a:rPr>
              <a:t>37,889</a:t>
            </a:r>
            <a:r>
              <a:rPr lang="ja-JP" altLang="en-US" sz="1200" kern="0" dirty="0">
                <a:effectLst/>
                <a:latin typeface="+mn-ea"/>
                <a:cs typeface="Times New Roman" panose="02020603050405020304" pitchFamily="18" charset="0"/>
              </a:rPr>
              <a:t>千円を反映</a:t>
            </a:r>
            <a:endParaRPr lang="en-US" altLang="ja-JP" sz="1200" kern="0" dirty="0">
              <a:effectLst/>
              <a:latin typeface="+mn-ea"/>
              <a:cs typeface="Times New Roman" panose="02020603050405020304" pitchFamily="18" charset="0"/>
            </a:endParaRPr>
          </a:p>
        </p:txBody>
      </p:sp>
    </p:spTree>
    <p:extLst>
      <p:ext uri="{BB962C8B-B14F-4D97-AF65-F5344CB8AC3E}">
        <p14:creationId xmlns:p14="http://schemas.microsoft.com/office/powerpoint/2010/main" val="35856301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2F368449-D208-4266-BE8B-4423C997E03D}"/>
              </a:ext>
            </a:extLst>
          </p:cNvPr>
          <p:cNvSpPr>
            <a:spLocks noGrp="1"/>
          </p:cNvSpPr>
          <p:nvPr>
            <p:ph type="title"/>
          </p:nvPr>
        </p:nvSpPr>
        <p:spPr>
          <a:xfrm>
            <a:off x="0" y="83778"/>
            <a:ext cx="9906000" cy="395110"/>
          </a:xfrm>
        </p:spPr>
        <p:txBody>
          <a:bodyPr>
            <a:normAutofit/>
          </a:bodyPr>
          <a:lstStyle/>
          <a:p>
            <a:r>
              <a:rPr kumimoji="1" lang="en-US" altLang="ja-JP" sz="2000" b="1" dirty="0"/>
              <a:t>Ⅰ</a:t>
            </a:r>
            <a:r>
              <a:rPr kumimoji="1" lang="ja-JP" altLang="en-US" sz="2000" b="1" dirty="0"/>
              <a:t>　</a:t>
            </a:r>
            <a:r>
              <a:rPr kumimoji="1" lang="ja-JP" altLang="en-US" sz="2000" b="1" i="0" u="none" strike="noStrike" kern="1200" cap="none" spc="0" normalizeH="0" baseline="0" noProof="0" dirty="0">
                <a:ln>
                  <a:noFill/>
                </a:ln>
                <a:solidFill>
                  <a:prstClr val="black"/>
                </a:solidFill>
                <a:effectLst/>
                <a:uLnTx/>
                <a:uFillTx/>
                <a:latin typeface="Calibri Light" panose="020F0302020204030204"/>
                <a:ea typeface="游ゴシック Light" panose="020B0300000000000000" pitchFamily="50" charset="-128"/>
                <a:cs typeface="+mj-cs"/>
              </a:rPr>
              <a:t>現状と課題</a:t>
            </a:r>
            <a:r>
              <a:rPr kumimoji="1" lang="ja-JP" altLang="en-US" sz="2000" b="1" dirty="0"/>
              <a:t>　</a:t>
            </a:r>
          </a:p>
        </p:txBody>
      </p:sp>
      <p:sp>
        <p:nvSpPr>
          <p:cNvPr id="5" name="テキスト ボックス 4">
            <a:extLst>
              <a:ext uri="{FF2B5EF4-FFF2-40B4-BE49-F238E27FC236}">
                <a16:creationId xmlns:a16="http://schemas.microsoft.com/office/drawing/2014/main" id="{64AF6E98-8E02-4EBF-9D20-6EEC598CA6E3}"/>
              </a:ext>
            </a:extLst>
          </p:cNvPr>
          <p:cNvSpPr txBox="1"/>
          <p:nvPr/>
        </p:nvSpPr>
        <p:spPr>
          <a:xfrm>
            <a:off x="0" y="576000"/>
            <a:ext cx="9900000"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Ⅰ-</a:t>
            </a:r>
            <a:r>
              <a:rPr kumimoji="0" lang="ja-JP" altLang="en-US" sz="1800" b="0" i="0" u="none" strike="noStrike" kern="1200" cap="none" spc="0" normalizeH="0" baseline="0" noProof="0" dirty="0">
                <a:ln>
                  <a:noFill/>
                </a:ln>
                <a:solidFill>
                  <a:prstClr val="black"/>
                </a:solidFill>
                <a:effectLst/>
                <a:uLnTx/>
                <a:uFillTx/>
                <a:latin typeface="游ゴシック Light" panose="020B0300000000000000" pitchFamily="50" charset="-128"/>
                <a:ea typeface="游ゴシック Light" panose="020B0300000000000000" pitchFamily="50" charset="-128"/>
              </a:rPr>
              <a:t>５</a:t>
            </a:r>
            <a:r>
              <a:rPr kumimoji="0"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当社の財務状況</a:t>
            </a:r>
          </a:p>
        </p:txBody>
      </p:sp>
      <p:sp>
        <p:nvSpPr>
          <p:cNvPr id="7" name="コンテンツ プレースホルダー 2">
            <a:extLst>
              <a:ext uri="{FF2B5EF4-FFF2-40B4-BE49-F238E27FC236}">
                <a16:creationId xmlns:a16="http://schemas.microsoft.com/office/drawing/2014/main" id="{64BA4C9F-BEF0-4A96-AF6C-D46901DE2AB1}"/>
              </a:ext>
            </a:extLst>
          </p:cNvPr>
          <p:cNvSpPr>
            <a:spLocks noGrp="1"/>
          </p:cNvSpPr>
          <p:nvPr>
            <p:ph idx="1"/>
          </p:nvPr>
        </p:nvSpPr>
        <p:spPr>
          <a:xfrm>
            <a:off x="361787" y="924066"/>
            <a:ext cx="9000022" cy="1932146"/>
          </a:xfrm>
        </p:spPr>
        <p:txBody>
          <a:bodyPr>
            <a:noAutofit/>
          </a:bodyPr>
          <a:lstStyle/>
          <a:p>
            <a:pPr>
              <a:lnSpc>
                <a:spcPts val="2000"/>
              </a:lnSpc>
              <a:spcBef>
                <a:spcPts val="1200"/>
              </a:spcBef>
              <a:buFont typeface="Wingdings" panose="05000000000000000000" pitchFamily="2" charset="2"/>
              <a:buChar char="Ø"/>
            </a:pPr>
            <a:r>
              <a:rPr lang="ja-JP" altLang="en-US" sz="1600" dirty="0">
                <a:latin typeface="+mn-ea"/>
              </a:rPr>
              <a:t>　当市場は、大阪市より借入れた土地に、民間の交流施設（三井アウトレット）との複合施設として建設したものであり、流通施設の建設工事費１２２億円に対し、国等より６７億円（国：２３億円、府：２２億円、大阪市２２億円）の補助を受け、残り不足分については、農林漁業金融公庫（現 日本政策金融公庫）等より借入を行った。開設当初の借入金については償還済。</a:t>
            </a:r>
            <a:endParaRPr lang="en-US" altLang="ja-JP" sz="1600" dirty="0">
              <a:latin typeface="+mn-ea"/>
            </a:endParaRPr>
          </a:p>
          <a:p>
            <a:pPr>
              <a:lnSpc>
                <a:spcPts val="2000"/>
              </a:lnSpc>
              <a:spcBef>
                <a:spcPts val="1200"/>
              </a:spcBef>
              <a:buFont typeface="Wingdings" panose="05000000000000000000" pitchFamily="2" charset="2"/>
              <a:buChar char="Ø"/>
            </a:pPr>
            <a:r>
              <a:rPr lang="ja-JP" altLang="en-US" sz="1600" dirty="0">
                <a:latin typeface="+mn-ea"/>
              </a:rPr>
              <a:t>現在は、施設改修やセリシステム更新のために借り入れた資金の償還を行っている。</a:t>
            </a:r>
            <a:endParaRPr lang="en-US" altLang="ja-JP" sz="1600" dirty="0">
              <a:latin typeface="+mn-ea"/>
            </a:endParaRPr>
          </a:p>
          <a:p>
            <a:pPr>
              <a:lnSpc>
                <a:spcPts val="2000"/>
              </a:lnSpc>
              <a:spcBef>
                <a:spcPts val="1200"/>
              </a:spcBef>
              <a:buFont typeface="Wingdings" panose="05000000000000000000" pitchFamily="2" charset="2"/>
              <a:buChar char="Ø"/>
            </a:pPr>
            <a:endParaRPr lang="ja-JP" altLang="en-US" sz="1600" dirty="0">
              <a:latin typeface="+mn-ea"/>
            </a:endParaRPr>
          </a:p>
          <a:p>
            <a:pPr marL="0" indent="0">
              <a:lnSpc>
                <a:spcPct val="100000"/>
              </a:lnSpc>
              <a:buNone/>
            </a:pPr>
            <a:endParaRPr kumimoji="1" lang="ja-JP" altLang="en-US" sz="2000" dirty="0"/>
          </a:p>
        </p:txBody>
      </p:sp>
      <p:graphicFrame>
        <p:nvGraphicFramePr>
          <p:cNvPr id="8" name="表 7">
            <a:extLst>
              <a:ext uri="{FF2B5EF4-FFF2-40B4-BE49-F238E27FC236}">
                <a16:creationId xmlns:a16="http://schemas.microsoft.com/office/drawing/2014/main" id="{C4CFE977-05A8-4BC5-8385-0655CCC46BB7}"/>
              </a:ext>
            </a:extLst>
          </p:cNvPr>
          <p:cNvGraphicFramePr>
            <a:graphicFrameLocks noGrp="1"/>
          </p:cNvGraphicFramePr>
          <p:nvPr>
            <p:extLst>
              <p:ext uri="{D42A27DB-BD31-4B8C-83A1-F6EECF244321}">
                <p14:modId xmlns:p14="http://schemas.microsoft.com/office/powerpoint/2010/main" val="891458274"/>
              </p:ext>
            </p:extLst>
          </p:nvPr>
        </p:nvGraphicFramePr>
        <p:xfrm>
          <a:off x="446567" y="2707615"/>
          <a:ext cx="9239692" cy="1966704"/>
        </p:xfrm>
        <a:graphic>
          <a:graphicData uri="http://schemas.openxmlformats.org/drawingml/2006/table">
            <a:tbl>
              <a:tblPr firstRow="1" firstCol="1" bandRow="1">
                <a:tableStyleId>{5C22544A-7EE6-4342-B048-85BDC9FD1C3A}</a:tableStyleId>
              </a:tblPr>
              <a:tblGrid>
                <a:gridCol w="1307334">
                  <a:extLst>
                    <a:ext uri="{9D8B030D-6E8A-4147-A177-3AD203B41FA5}">
                      <a16:colId xmlns:a16="http://schemas.microsoft.com/office/drawing/2014/main" val="3608563289"/>
                    </a:ext>
                  </a:extLst>
                </a:gridCol>
                <a:gridCol w="1133194">
                  <a:extLst>
                    <a:ext uri="{9D8B030D-6E8A-4147-A177-3AD203B41FA5}">
                      <a16:colId xmlns:a16="http://schemas.microsoft.com/office/drawing/2014/main" val="2081446145"/>
                    </a:ext>
                  </a:extLst>
                </a:gridCol>
                <a:gridCol w="1133194">
                  <a:extLst>
                    <a:ext uri="{9D8B030D-6E8A-4147-A177-3AD203B41FA5}">
                      <a16:colId xmlns:a16="http://schemas.microsoft.com/office/drawing/2014/main" val="2098846416"/>
                    </a:ext>
                  </a:extLst>
                </a:gridCol>
                <a:gridCol w="1133194">
                  <a:extLst>
                    <a:ext uri="{9D8B030D-6E8A-4147-A177-3AD203B41FA5}">
                      <a16:colId xmlns:a16="http://schemas.microsoft.com/office/drawing/2014/main" val="2811036180"/>
                    </a:ext>
                  </a:extLst>
                </a:gridCol>
                <a:gridCol w="1133194">
                  <a:extLst>
                    <a:ext uri="{9D8B030D-6E8A-4147-A177-3AD203B41FA5}">
                      <a16:colId xmlns:a16="http://schemas.microsoft.com/office/drawing/2014/main" val="3372469042"/>
                    </a:ext>
                  </a:extLst>
                </a:gridCol>
                <a:gridCol w="1133194">
                  <a:extLst>
                    <a:ext uri="{9D8B030D-6E8A-4147-A177-3AD203B41FA5}">
                      <a16:colId xmlns:a16="http://schemas.microsoft.com/office/drawing/2014/main" val="1050350164"/>
                    </a:ext>
                  </a:extLst>
                </a:gridCol>
                <a:gridCol w="1133194">
                  <a:extLst>
                    <a:ext uri="{9D8B030D-6E8A-4147-A177-3AD203B41FA5}">
                      <a16:colId xmlns:a16="http://schemas.microsoft.com/office/drawing/2014/main" val="2887445183"/>
                    </a:ext>
                  </a:extLst>
                </a:gridCol>
                <a:gridCol w="1133194">
                  <a:extLst>
                    <a:ext uri="{9D8B030D-6E8A-4147-A177-3AD203B41FA5}">
                      <a16:colId xmlns:a16="http://schemas.microsoft.com/office/drawing/2014/main" val="1858815880"/>
                    </a:ext>
                  </a:extLst>
                </a:gridCol>
              </a:tblGrid>
              <a:tr h="99545">
                <a:tc gridSpan="2">
                  <a:txBody>
                    <a:bodyPr/>
                    <a:lstStyle/>
                    <a:p>
                      <a:pPr algn="l">
                        <a:spcAft>
                          <a:spcPts val="0"/>
                        </a:spcAft>
                      </a:pPr>
                      <a:r>
                        <a:rPr lang="ja-JP" sz="1200" b="0" kern="0" dirty="0">
                          <a:solidFill>
                            <a:schemeClr val="tx1"/>
                          </a:solidFill>
                          <a:effectLst/>
                          <a:latin typeface="ＭＳ Ｐゴシック" panose="020B0600070205080204" pitchFamily="50" charset="-128"/>
                          <a:ea typeface="ＭＳ Ｐゴシック" panose="020B0600070205080204" pitchFamily="50" charset="-128"/>
                        </a:rPr>
                        <a:t>資産・負債の状況</a:t>
                      </a:r>
                    </a:p>
                  </a:txBody>
                  <a:tcPr marL="62865" marR="62865" marT="0" marB="0" anchor="b">
                    <a:noFill/>
                  </a:tcPr>
                </a:tc>
                <a:tc hMerge="1">
                  <a:txBody>
                    <a:bodyPr/>
                    <a:lstStyle/>
                    <a:p>
                      <a:pPr algn="l">
                        <a:spcAft>
                          <a:spcPts val="0"/>
                        </a:spcAft>
                      </a:pPr>
                      <a:r>
                        <a:rPr lang="en-US" sz="1200" b="0" kern="0" dirty="0">
                          <a:solidFill>
                            <a:schemeClr val="tx1"/>
                          </a:solidFill>
                          <a:effectLst/>
                        </a:rPr>
                        <a:t> </a:t>
                      </a:r>
                      <a:endParaRPr lang="ja-JP" sz="12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b">
                    <a:noFill/>
                  </a:tcPr>
                </a:tc>
                <a:tc>
                  <a:txBody>
                    <a:bodyPr/>
                    <a:lstStyle/>
                    <a:p>
                      <a:pPr algn="l">
                        <a:spcAft>
                          <a:spcPts val="0"/>
                        </a:spcAft>
                      </a:pPr>
                      <a:r>
                        <a:rPr lang="en-US" sz="1200" b="0" kern="0" dirty="0">
                          <a:solidFill>
                            <a:schemeClr val="tx1"/>
                          </a:solidFill>
                          <a:effectLst/>
                        </a:rPr>
                        <a:t> </a:t>
                      </a:r>
                      <a:endParaRPr lang="ja-JP" sz="12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b">
                    <a:noFill/>
                  </a:tcPr>
                </a:tc>
                <a:tc>
                  <a:txBody>
                    <a:bodyPr/>
                    <a:lstStyle/>
                    <a:p>
                      <a:pPr algn="r">
                        <a:spcAft>
                          <a:spcPts val="0"/>
                        </a:spcAft>
                      </a:pPr>
                      <a:endParaRPr lang="ja-JP" sz="12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b">
                    <a:noFill/>
                  </a:tcPr>
                </a:tc>
                <a:tc>
                  <a:txBody>
                    <a:bodyPr/>
                    <a:lstStyle/>
                    <a:p>
                      <a:pPr algn="r">
                        <a:spcAft>
                          <a:spcPts val="0"/>
                        </a:spcAft>
                      </a:pPr>
                      <a:endParaRPr lang="ja-JP" alt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b">
                    <a:noFill/>
                  </a:tcPr>
                </a:tc>
                <a:tc>
                  <a:txBody>
                    <a:bodyPr/>
                    <a:lstStyle/>
                    <a:p>
                      <a:pPr algn="r">
                        <a:spcAft>
                          <a:spcPts val="0"/>
                        </a:spcAft>
                      </a:pPr>
                      <a:endParaRPr lang="ja-JP" alt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b">
                    <a:noFill/>
                  </a:tcPr>
                </a:tc>
                <a:tc>
                  <a:txBody>
                    <a:bodyPr/>
                    <a:lstStyle/>
                    <a:p>
                      <a:pPr algn="r">
                        <a:spcAft>
                          <a:spcPts val="0"/>
                        </a:spcAft>
                      </a:pPr>
                      <a:endParaRPr lang="ja-JP" alt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b">
                    <a:noFill/>
                  </a:tcPr>
                </a:tc>
                <a:tc>
                  <a:txBody>
                    <a:bodyPr/>
                    <a:lstStyle/>
                    <a:p>
                      <a:pPr algn="r">
                        <a:spcAft>
                          <a:spcPts val="0"/>
                        </a:spcAft>
                      </a:pPr>
                      <a:r>
                        <a:rPr lang="ja-JP" altLang="en-US"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（単位：千円）</a:t>
                      </a:r>
                      <a:endParaRPr lang="ja-JP" alt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b">
                    <a:noFill/>
                  </a:tcPr>
                </a:tc>
                <a:extLst>
                  <a:ext uri="{0D108BD9-81ED-4DB2-BD59-A6C34878D82A}">
                    <a16:rowId xmlns:a16="http://schemas.microsoft.com/office/drawing/2014/main" val="1831843358"/>
                  </a:ext>
                </a:extLst>
              </a:tr>
              <a:tr h="171529">
                <a:tc>
                  <a:txBody>
                    <a:bodyPr/>
                    <a:lstStyle/>
                    <a:p>
                      <a:pPr algn="ctr">
                        <a:spcAft>
                          <a:spcPts val="0"/>
                        </a:spcAft>
                      </a:pP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b">
                    <a:solidFill>
                      <a:schemeClr val="accent5">
                        <a:lumMod val="60000"/>
                        <a:lumOff val="40000"/>
                      </a:schemeClr>
                    </a:solidFill>
                  </a:tcPr>
                </a:tc>
                <a:tc>
                  <a:txBody>
                    <a:bodyPr/>
                    <a:lstStyle/>
                    <a:p>
                      <a:pPr algn="ctr">
                        <a:spcAft>
                          <a:spcPts val="0"/>
                        </a:spcAft>
                      </a:pPr>
                      <a:r>
                        <a:rPr lang="en-US" altLang="ja-JP" sz="1200" kern="0" dirty="0">
                          <a:solidFill>
                            <a:schemeClr val="tx1"/>
                          </a:solidFill>
                          <a:effectLst/>
                          <a:latin typeface="ＭＳ ゴシック" panose="020B0609070205080204" pitchFamily="49" charset="-128"/>
                          <a:ea typeface="ＭＳ Ｐゴシック" panose="020B0600070205080204" pitchFamily="50" charset="-128"/>
                          <a:cs typeface="Times New Roman" panose="02020603050405020304" pitchFamily="18" charset="0"/>
                        </a:rPr>
                        <a:t>2018</a:t>
                      </a:r>
                      <a:r>
                        <a:rPr lang="ja-JP" altLang="en-US" sz="1200" kern="0" dirty="0">
                          <a:solidFill>
                            <a:schemeClr val="tx1"/>
                          </a:solidFill>
                          <a:effectLst/>
                          <a:latin typeface="ＭＳ ゴシック" panose="020B0609070205080204" pitchFamily="49" charset="-128"/>
                          <a:ea typeface="ＭＳ Ｐゴシック" panose="020B0600070205080204" pitchFamily="50" charset="-128"/>
                          <a:cs typeface="Times New Roman" panose="02020603050405020304" pitchFamily="18" charset="0"/>
                        </a:rPr>
                        <a:t>（</a:t>
                      </a:r>
                      <a:r>
                        <a:rPr lang="en-US" altLang="ja-JP" sz="1200" kern="0" dirty="0">
                          <a:solidFill>
                            <a:schemeClr val="tx1"/>
                          </a:solidFill>
                          <a:effectLst/>
                          <a:latin typeface="ＭＳ ゴシック" panose="020B0609070205080204" pitchFamily="49" charset="-128"/>
                          <a:ea typeface="ＭＳ Ｐゴシック" panose="020B0600070205080204" pitchFamily="50" charset="-128"/>
                          <a:cs typeface="Times New Roman" panose="02020603050405020304" pitchFamily="18" charset="0"/>
                        </a:rPr>
                        <a:t>H30</a:t>
                      </a:r>
                      <a:r>
                        <a:rPr lang="ja-JP" altLang="en-US" sz="1200" kern="0" dirty="0">
                          <a:solidFill>
                            <a:schemeClr val="tx1"/>
                          </a:solidFill>
                          <a:effectLst/>
                          <a:latin typeface="ＭＳ ゴシック" panose="020B0609070205080204" pitchFamily="49" charset="-128"/>
                          <a:ea typeface="ＭＳ Ｐゴシック" panose="020B0600070205080204" pitchFamily="50" charset="-128"/>
                          <a:cs typeface="Times New Roman" panose="02020603050405020304" pitchFamily="18" charset="0"/>
                        </a:rPr>
                        <a:t>）年度</a:t>
                      </a:r>
                      <a:endParaRPr lang="en-US" altLang="ja-JP" sz="1200" kern="0" dirty="0">
                        <a:solidFill>
                          <a:schemeClr val="tx1"/>
                        </a:solidFill>
                        <a:effectLst/>
                        <a:latin typeface="ＭＳ ゴシック" panose="020B0609070205080204" pitchFamily="49" charset="-128"/>
                        <a:ea typeface="ＭＳ Ｐゴシック" panose="020B0600070205080204" pitchFamily="50" charset="-128"/>
                        <a:cs typeface="Times New Roman" panose="02020603050405020304" pitchFamily="18" charset="0"/>
                      </a:endParaRPr>
                    </a:p>
                  </a:txBody>
                  <a:tcPr marL="0" marR="0" marT="0" marB="0" anchor="ctr">
                    <a:solidFill>
                      <a:schemeClr val="accent5">
                        <a:lumMod val="60000"/>
                        <a:lumOff val="40000"/>
                      </a:schemeClr>
                    </a:solidFill>
                  </a:tcPr>
                </a:tc>
                <a:tc>
                  <a:txBody>
                    <a:bodyPr/>
                    <a:lstStyle/>
                    <a:p>
                      <a:pPr algn="ctr">
                        <a:spcAft>
                          <a:spcPts val="0"/>
                        </a:spcAft>
                      </a:pPr>
                      <a:r>
                        <a:rPr lang="en-US" altLang="ja-JP" sz="1200" kern="0" dirty="0">
                          <a:solidFill>
                            <a:schemeClr val="tx1"/>
                          </a:solidFill>
                          <a:effectLst/>
                          <a:latin typeface="ＭＳ ゴシック" panose="020B0609070205080204" pitchFamily="49" charset="-128"/>
                          <a:ea typeface="ＭＳ Ｐゴシック" panose="020B0600070205080204" pitchFamily="50" charset="-128"/>
                          <a:cs typeface="Times New Roman" panose="02020603050405020304" pitchFamily="18" charset="0"/>
                        </a:rPr>
                        <a:t>2019</a:t>
                      </a:r>
                      <a:r>
                        <a:rPr lang="ja-JP" altLang="en-US" sz="1200" kern="0" dirty="0">
                          <a:solidFill>
                            <a:schemeClr val="tx1"/>
                          </a:solidFill>
                          <a:effectLst/>
                          <a:latin typeface="ＭＳ ゴシック" panose="020B0609070205080204" pitchFamily="49" charset="-128"/>
                          <a:ea typeface="ＭＳ Ｐゴシック" panose="020B0600070205080204" pitchFamily="50" charset="-128"/>
                          <a:cs typeface="Times New Roman" panose="02020603050405020304" pitchFamily="18" charset="0"/>
                        </a:rPr>
                        <a:t>（</a:t>
                      </a:r>
                      <a:r>
                        <a:rPr lang="en-US" altLang="ja-JP" sz="1200" kern="0" dirty="0">
                          <a:solidFill>
                            <a:schemeClr val="tx1"/>
                          </a:solidFill>
                          <a:effectLst/>
                          <a:latin typeface="ＭＳ ゴシック" panose="020B0609070205080204" pitchFamily="49" charset="-128"/>
                          <a:ea typeface="ＭＳ Ｐゴシック" panose="020B0600070205080204" pitchFamily="50" charset="-128"/>
                          <a:cs typeface="Times New Roman" panose="02020603050405020304" pitchFamily="18" charset="0"/>
                        </a:rPr>
                        <a:t>R1</a:t>
                      </a:r>
                      <a:r>
                        <a:rPr lang="ja-JP" altLang="en-US" sz="1200" kern="0" dirty="0">
                          <a:solidFill>
                            <a:schemeClr val="tx1"/>
                          </a:solidFill>
                          <a:effectLst/>
                          <a:latin typeface="ＭＳ ゴシック" panose="020B0609070205080204" pitchFamily="49" charset="-128"/>
                          <a:ea typeface="ＭＳ Ｐゴシック" panose="020B0600070205080204" pitchFamily="50" charset="-128"/>
                          <a:cs typeface="Times New Roman" panose="02020603050405020304" pitchFamily="18" charset="0"/>
                        </a:rPr>
                        <a:t>）年度</a:t>
                      </a:r>
                      <a:endParaRPr lang="ja-JP" sz="120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0" marB="0" anchor="ctr">
                    <a:solidFill>
                      <a:schemeClr val="accent5">
                        <a:lumMod val="60000"/>
                        <a:lumOff val="40000"/>
                      </a:schemeClr>
                    </a:solidFill>
                  </a:tcPr>
                </a:tc>
                <a:tc>
                  <a:txBody>
                    <a:bodyPr/>
                    <a:lstStyle/>
                    <a:p>
                      <a:pPr algn="ctr">
                        <a:spcAft>
                          <a:spcPts val="0"/>
                        </a:spcAft>
                      </a:pPr>
                      <a:r>
                        <a:rPr lang="en-US" altLang="ja-JP" sz="1200" kern="0" dirty="0">
                          <a:solidFill>
                            <a:schemeClr val="tx1"/>
                          </a:solidFill>
                          <a:effectLst/>
                          <a:latin typeface="ＭＳ ゴシック" panose="020B0609070205080204" pitchFamily="49" charset="-128"/>
                          <a:ea typeface="ＭＳ Ｐゴシック" panose="020B0600070205080204" pitchFamily="50" charset="-128"/>
                          <a:cs typeface="Times New Roman" panose="02020603050405020304" pitchFamily="18" charset="0"/>
                        </a:rPr>
                        <a:t>2020</a:t>
                      </a:r>
                      <a:r>
                        <a:rPr lang="ja-JP" altLang="en-US" sz="1200" kern="0" dirty="0">
                          <a:solidFill>
                            <a:schemeClr val="tx1"/>
                          </a:solidFill>
                          <a:effectLst/>
                          <a:latin typeface="ＭＳ ゴシック" panose="020B0609070205080204" pitchFamily="49" charset="-128"/>
                          <a:ea typeface="ＭＳ Ｐゴシック" panose="020B0600070205080204" pitchFamily="50" charset="-128"/>
                          <a:cs typeface="Times New Roman" panose="02020603050405020304" pitchFamily="18" charset="0"/>
                        </a:rPr>
                        <a:t>（</a:t>
                      </a:r>
                      <a:r>
                        <a:rPr lang="en-US" altLang="ja-JP" sz="1200" kern="0" dirty="0">
                          <a:solidFill>
                            <a:schemeClr val="tx1"/>
                          </a:solidFill>
                          <a:effectLst/>
                          <a:latin typeface="ＭＳ ゴシック" panose="020B0609070205080204" pitchFamily="49" charset="-128"/>
                          <a:ea typeface="ＭＳ Ｐゴシック" panose="020B0600070205080204" pitchFamily="50" charset="-128"/>
                          <a:cs typeface="Times New Roman" panose="02020603050405020304" pitchFamily="18" charset="0"/>
                        </a:rPr>
                        <a:t>R2</a:t>
                      </a:r>
                      <a:r>
                        <a:rPr lang="ja-JP" altLang="en-US" sz="1200" kern="0" dirty="0">
                          <a:solidFill>
                            <a:schemeClr val="tx1"/>
                          </a:solidFill>
                          <a:effectLst/>
                          <a:latin typeface="ＭＳ ゴシック" panose="020B0609070205080204" pitchFamily="49" charset="-128"/>
                          <a:ea typeface="ＭＳ Ｐゴシック" panose="020B0600070205080204" pitchFamily="50" charset="-128"/>
                          <a:cs typeface="Times New Roman" panose="02020603050405020304" pitchFamily="18" charset="0"/>
                        </a:rPr>
                        <a:t>）年度</a:t>
                      </a:r>
                      <a:endParaRPr lang="ja-JP" sz="120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0" marB="0" anchor="ctr">
                    <a:solidFill>
                      <a:schemeClr val="accent5">
                        <a:lumMod val="60000"/>
                        <a:lumOff val="40000"/>
                      </a:schemeClr>
                    </a:solidFill>
                  </a:tcPr>
                </a:tc>
                <a:tc>
                  <a:txBody>
                    <a:bodyPr/>
                    <a:lstStyle/>
                    <a:p>
                      <a:pPr algn="ctr">
                        <a:spcAft>
                          <a:spcPts val="0"/>
                        </a:spcAft>
                      </a:pPr>
                      <a:r>
                        <a:rPr lang="en-US" altLang="ja-JP" sz="1200" kern="0" dirty="0">
                          <a:solidFill>
                            <a:schemeClr val="tx1"/>
                          </a:solidFill>
                          <a:effectLst/>
                          <a:latin typeface="ＭＳ ゴシック" panose="020B0609070205080204" pitchFamily="49" charset="-128"/>
                          <a:ea typeface="ＭＳ Ｐゴシック" panose="020B0600070205080204" pitchFamily="50" charset="-128"/>
                          <a:cs typeface="Times New Roman" panose="02020603050405020304" pitchFamily="18" charset="0"/>
                        </a:rPr>
                        <a:t>2021</a:t>
                      </a:r>
                      <a:r>
                        <a:rPr lang="ja-JP" altLang="en-US" sz="1200" kern="0" dirty="0">
                          <a:solidFill>
                            <a:schemeClr val="tx1"/>
                          </a:solidFill>
                          <a:effectLst/>
                          <a:latin typeface="ＭＳ ゴシック" panose="020B0609070205080204" pitchFamily="49" charset="-128"/>
                          <a:ea typeface="ＭＳ Ｐゴシック" panose="020B0600070205080204" pitchFamily="50" charset="-128"/>
                          <a:cs typeface="Times New Roman" panose="02020603050405020304" pitchFamily="18" charset="0"/>
                        </a:rPr>
                        <a:t>（</a:t>
                      </a:r>
                      <a:r>
                        <a:rPr lang="en-US" altLang="ja-JP" sz="1200" kern="0" dirty="0">
                          <a:solidFill>
                            <a:schemeClr val="tx1"/>
                          </a:solidFill>
                          <a:effectLst/>
                          <a:latin typeface="ＭＳ ゴシック" panose="020B0609070205080204" pitchFamily="49" charset="-128"/>
                          <a:ea typeface="ＭＳ Ｐゴシック" panose="020B0600070205080204" pitchFamily="50" charset="-128"/>
                          <a:cs typeface="Times New Roman" panose="02020603050405020304" pitchFamily="18" charset="0"/>
                        </a:rPr>
                        <a:t>R3</a:t>
                      </a:r>
                      <a:r>
                        <a:rPr lang="ja-JP" altLang="en-US" sz="1200" kern="0" dirty="0">
                          <a:solidFill>
                            <a:schemeClr val="tx1"/>
                          </a:solidFill>
                          <a:effectLst/>
                          <a:latin typeface="ＭＳ ゴシック" panose="020B0609070205080204" pitchFamily="49" charset="-128"/>
                          <a:ea typeface="ＭＳ Ｐゴシック" panose="020B0600070205080204" pitchFamily="50" charset="-128"/>
                          <a:cs typeface="Times New Roman" panose="02020603050405020304" pitchFamily="18" charset="0"/>
                        </a:rPr>
                        <a:t>）年度</a:t>
                      </a:r>
                      <a:endParaRPr lang="ja-JP" sz="120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0" marB="0" anchor="ctr">
                    <a:solidFill>
                      <a:schemeClr val="accent5">
                        <a:lumMod val="60000"/>
                        <a:lumOff val="40000"/>
                      </a:schemeClr>
                    </a:solidFill>
                  </a:tcPr>
                </a:tc>
                <a:tc>
                  <a:txBody>
                    <a:bodyPr/>
                    <a:lstStyle/>
                    <a:p>
                      <a:pPr algn="ctr">
                        <a:spcAft>
                          <a:spcPts val="0"/>
                        </a:spcAft>
                      </a:pPr>
                      <a:r>
                        <a:rPr lang="en-US" altLang="ja-JP" sz="1200" kern="0" dirty="0">
                          <a:solidFill>
                            <a:schemeClr val="tx1"/>
                          </a:solidFill>
                          <a:effectLst/>
                          <a:latin typeface="ＭＳ ゴシック" panose="020B0609070205080204" pitchFamily="49" charset="-128"/>
                          <a:ea typeface="ＭＳ Ｐゴシック" panose="020B0600070205080204" pitchFamily="50" charset="-128"/>
                          <a:cs typeface="Times New Roman" panose="02020603050405020304" pitchFamily="18" charset="0"/>
                        </a:rPr>
                        <a:t>2022</a:t>
                      </a:r>
                      <a:r>
                        <a:rPr lang="ja-JP" altLang="en-US" sz="1200" kern="0" dirty="0">
                          <a:solidFill>
                            <a:schemeClr val="tx1"/>
                          </a:solidFill>
                          <a:effectLst/>
                          <a:latin typeface="ＭＳ ゴシック" panose="020B0609070205080204" pitchFamily="49" charset="-128"/>
                          <a:ea typeface="ＭＳ Ｐゴシック" panose="020B0600070205080204" pitchFamily="50" charset="-128"/>
                          <a:cs typeface="Times New Roman" panose="02020603050405020304" pitchFamily="18" charset="0"/>
                        </a:rPr>
                        <a:t>（</a:t>
                      </a:r>
                      <a:r>
                        <a:rPr lang="en-US" altLang="ja-JP" sz="1200" kern="0" dirty="0">
                          <a:solidFill>
                            <a:schemeClr val="tx1"/>
                          </a:solidFill>
                          <a:effectLst/>
                          <a:latin typeface="ＭＳ ゴシック" panose="020B0609070205080204" pitchFamily="49" charset="-128"/>
                          <a:ea typeface="ＭＳ Ｐゴシック" panose="020B0600070205080204" pitchFamily="50" charset="-128"/>
                          <a:cs typeface="Times New Roman" panose="02020603050405020304" pitchFamily="18" charset="0"/>
                        </a:rPr>
                        <a:t>R4</a:t>
                      </a:r>
                      <a:r>
                        <a:rPr lang="ja-JP" altLang="en-US" sz="1200" kern="0" dirty="0">
                          <a:solidFill>
                            <a:schemeClr val="tx1"/>
                          </a:solidFill>
                          <a:effectLst/>
                          <a:latin typeface="ＭＳ ゴシック" panose="020B0609070205080204" pitchFamily="49" charset="-128"/>
                          <a:ea typeface="ＭＳ Ｐゴシック" panose="020B0600070205080204" pitchFamily="50" charset="-128"/>
                          <a:cs typeface="Times New Roman" panose="02020603050405020304" pitchFamily="18" charset="0"/>
                        </a:rPr>
                        <a:t>）年度</a:t>
                      </a:r>
                      <a:endParaRPr lang="en-US" altLang="ja-JP" sz="1200" kern="0" dirty="0">
                        <a:solidFill>
                          <a:schemeClr val="tx1"/>
                        </a:solidFill>
                        <a:effectLst/>
                        <a:latin typeface="ＭＳ ゴシック" panose="020B0609070205080204" pitchFamily="49" charset="-128"/>
                        <a:ea typeface="ＭＳ Ｐゴシック" panose="020B0600070205080204" pitchFamily="50" charset="-128"/>
                        <a:cs typeface="Times New Roman" panose="02020603050405020304" pitchFamily="18" charset="0"/>
                      </a:endParaRPr>
                    </a:p>
                  </a:txBody>
                  <a:tcPr marL="0" marR="0" marT="0" marB="0" anchor="ctr">
                    <a:solidFill>
                      <a:schemeClr val="accent5">
                        <a:lumMod val="60000"/>
                        <a:lumOff val="40000"/>
                      </a:schemeClr>
                    </a:solidFill>
                  </a:tcPr>
                </a:tc>
                <a:tc>
                  <a:txBody>
                    <a:bodyPr/>
                    <a:lstStyle/>
                    <a:p>
                      <a:pPr algn="ctr">
                        <a:spcAft>
                          <a:spcPts val="0"/>
                        </a:spcAft>
                      </a:pPr>
                      <a:r>
                        <a:rPr lang="en-US" altLang="ja-JP" sz="1200" kern="0" dirty="0">
                          <a:solidFill>
                            <a:schemeClr val="tx1"/>
                          </a:solidFill>
                          <a:effectLst/>
                          <a:latin typeface="ＭＳ ゴシック" panose="020B0609070205080204" pitchFamily="49" charset="-128"/>
                          <a:ea typeface="ＭＳ Ｐゴシック" panose="020B0600070205080204" pitchFamily="50" charset="-128"/>
                          <a:cs typeface="Times New Roman" panose="02020603050405020304" pitchFamily="18" charset="0"/>
                        </a:rPr>
                        <a:t>2023(R5)</a:t>
                      </a:r>
                      <a:r>
                        <a:rPr lang="ja-JP" altLang="en-US" sz="1200" kern="0" dirty="0">
                          <a:solidFill>
                            <a:schemeClr val="tx1"/>
                          </a:solidFill>
                          <a:effectLst/>
                          <a:latin typeface="ＭＳ ゴシック" panose="020B0609070205080204" pitchFamily="49" charset="-128"/>
                          <a:ea typeface="ＭＳ Ｐゴシック" panose="020B0600070205080204" pitchFamily="50" charset="-128"/>
                          <a:cs typeface="Times New Roman" panose="02020603050405020304" pitchFamily="18" charset="0"/>
                        </a:rPr>
                        <a:t>年度</a:t>
                      </a:r>
                      <a:endParaRPr lang="en-US" altLang="ja-JP" sz="1200" kern="0" dirty="0">
                        <a:solidFill>
                          <a:schemeClr val="tx1"/>
                        </a:solidFill>
                        <a:effectLst/>
                        <a:latin typeface="ＭＳ ゴシック" panose="020B0609070205080204" pitchFamily="49" charset="-128"/>
                        <a:ea typeface="ＭＳ Ｐゴシック" panose="020B0600070205080204" pitchFamily="50" charset="-128"/>
                        <a:cs typeface="Times New Roman" panose="02020603050405020304" pitchFamily="18" charset="0"/>
                      </a:endParaRPr>
                    </a:p>
                  </a:txBody>
                  <a:tcPr marL="0" marR="0" marT="0" marB="0" anchor="ctr">
                    <a:solidFill>
                      <a:schemeClr val="accent5">
                        <a:lumMod val="60000"/>
                        <a:lumOff val="40000"/>
                      </a:schemeClr>
                    </a:solidFill>
                  </a:tcPr>
                </a:tc>
                <a:tc>
                  <a:txBody>
                    <a:bodyPr/>
                    <a:lstStyle/>
                    <a:p>
                      <a:pPr algn="ctr">
                        <a:spcAft>
                          <a:spcPts val="0"/>
                        </a:spcAft>
                      </a:pPr>
                      <a:r>
                        <a:rPr lang="en-US" altLang="ja-JP" sz="1200" kern="0" dirty="0">
                          <a:solidFill>
                            <a:schemeClr val="tx1"/>
                          </a:solidFill>
                          <a:effectLst/>
                          <a:latin typeface="ＭＳ ゴシック" panose="020B0609070205080204" pitchFamily="49" charset="-128"/>
                          <a:ea typeface="ＭＳ Ｐゴシック" panose="020B0600070205080204" pitchFamily="50" charset="-128"/>
                          <a:cs typeface="Times New Roman" panose="02020603050405020304" pitchFamily="18" charset="0"/>
                        </a:rPr>
                        <a:t>2024(R6)</a:t>
                      </a:r>
                      <a:r>
                        <a:rPr lang="ja-JP" altLang="en-US" sz="1200" kern="0" dirty="0">
                          <a:solidFill>
                            <a:schemeClr val="tx1"/>
                          </a:solidFill>
                          <a:effectLst/>
                          <a:latin typeface="ＭＳ ゴシック" panose="020B0609070205080204" pitchFamily="49" charset="-128"/>
                          <a:ea typeface="ＭＳ Ｐゴシック" panose="020B0600070205080204" pitchFamily="50" charset="-128"/>
                          <a:cs typeface="Times New Roman" panose="02020603050405020304" pitchFamily="18" charset="0"/>
                        </a:rPr>
                        <a:t>年度</a:t>
                      </a:r>
                      <a:endParaRPr lang="en-US" altLang="ja-JP" sz="1200" kern="0" dirty="0">
                        <a:solidFill>
                          <a:schemeClr val="tx1"/>
                        </a:solidFill>
                        <a:effectLst/>
                        <a:latin typeface="ＭＳ ゴシック" panose="020B0609070205080204" pitchFamily="49" charset="-128"/>
                        <a:ea typeface="ＭＳ Ｐゴシック" panose="020B0600070205080204" pitchFamily="50" charset="-128"/>
                        <a:cs typeface="Times New Roman" panose="02020603050405020304" pitchFamily="18" charset="0"/>
                      </a:endParaRPr>
                    </a:p>
                  </a:txBody>
                  <a:tcPr marL="0" marR="0" marT="0" marB="0" anchor="ctr">
                    <a:solidFill>
                      <a:schemeClr val="accent5">
                        <a:lumMod val="60000"/>
                        <a:lumOff val="40000"/>
                      </a:schemeClr>
                    </a:solidFill>
                  </a:tcPr>
                </a:tc>
                <a:extLst>
                  <a:ext uri="{0D108BD9-81ED-4DB2-BD59-A6C34878D82A}">
                    <a16:rowId xmlns:a16="http://schemas.microsoft.com/office/drawing/2014/main" val="796293377"/>
                  </a:ext>
                </a:extLst>
              </a:tr>
              <a:tr h="200118">
                <a:tc>
                  <a:txBody>
                    <a:bodyPr/>
                    <a:lstStyle/>
                    <a:p>
                      <a:pPr algn="l">
                        <a:spcAft>
                          <a:spcPts val="0"/>
                        </a:spcAft>
                      </a:pPr>
                      <a:r>
                        <a:rPr lang="ja-JP" sz="1200" b="0" kern="0" dirty="0">
                          <a:solidFill>
                            <a:schemeClr val="tx1"/>
                          </a:solidFill>
                          <a:effectLst/>
                          <a:latin typeface="ＭＳ Ｐゴシック" panose="020B0600070205080204" pitchFamily="50" charset="-128"/>
                          <a:ea typeface="ＭＳ Ｐゴシック" panose="020B0600070205080204" pitchFamily="50" charset="-128"/>
                        </a:rPr>
                        <a:t>流動資産</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389,398</a:t>
                      </a:r>
                      <a:endParaRPr lang="ja-JP" sz="12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solidFill>
                      <a:schemeClr val="accent5">
                        <a:lumMod val="20000"/>
                        <a:lumOff val="80000"/>
                      </a:schemeClr>
                    </a:solidFill>
                  </a:tcPr>
                </a:tc>
                <a:tc>
                  <a:txBody>
                    <a:bodyPr/>
                    <a:lstStyle/>
                    <a:p>
                      <a:pPr algn="r">
                        <a:spcAft>
                          <a:spcPts val="0"/>
                        </a:spcAft>
                      </a:pPr>
                      <a:r>
                        <a:rPr lang="en-US" altLang="ja-JP" sz="12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341,247</a:t>
                      </a:r>
                      <a:endParaRPr lang="ja-JP" sz="12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solidFill>
                      <a:schemeClr val="accent5">
                        <a:lumMod val="20000"/>
                        <a:lumOff val="80000"/>
                      </a:schemeClr>
                    </a:solidFill>
                  </a:tcPr>
                </a:tc>
                <a:tc>
                  <a:txBody>
                    <a:bodyPr/>
                    <a:lstStyle/>
                    <a:p>
                      <a:pPr algn="r">
                        <a:spcAft>
                          <a:spcPts val="0"/>
                        </a:spcAft>
                      </a:pPr>
                      <a:r>
                        <a:rPr lang="en-US" altLang="ja-JP" sz="12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647,517</a:t>
                      </a:r>
                      <a:endParaRPr lang="ja-JP" sz="12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solidFill>
                      <a:schemeClr val="accent5">
                        <a:lumMod val="20000"/>
                        <a:lumOff val="80000"/>
                      </a:schemeClr>
                    </a:solidFill>
                  </a:tcPr>
                </a:tc>
                <a:tc>
                  <a:txBody>
                    <a:bodyPr/>
                    <a:lstStyle/>
                    <a:p>
                      <a:pPr algn="r">
                        <a:spcAft>
                          <a:spcPts val="0"/>
                        </a:spcAft>
                      </a:pPr>
                      <a:r>
                        <a:rPr lang="en-US" altLang="ja-JP" sz="12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641,753</a:t>
                      </a:r>
                      <a:endParaRPr lang="ja-JP" sz="12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solidFill>
                      <a:schemeClr val="accent5">
                        <a:lumMod val="20000"/>
                        <a:lumOff val="80000"/>
                      </a:schemeClr>
                    </a:solidFill>
                  </a:tcPr>
                </a:tc>
                <a:tc>
                  <a:txBody>
                    <a:bodyPr/>
                    <a:lstStyle/>
                    <a:p>
                      <a:pPr algn="r">
                        <a:spcAft>
                          <a:spcPts val="0"/>
                        </a:spcAft>
                      </a:pPr>
                      <a:r>
                        <a:rPr lang="en-US" altLang="ja-JP" sz="12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810,000</a:t>
                      </a:r>
                    </a:p>
                  </a:txBody>
                  <a:tcPr marL="62865" marR="62865" marT="0" marB="0">
                    <a:solidFill>
                      <a:schemeClr val="accent5">
                        <a:lumMod val="20000"/>
                        <a:lumOff val="80000"/>
                      </a:schemeClr>
                    </a:solidFill>
                  </a:tcPr>
                </a:tc>
                <a:tc>
                  <a:txBody>
                    <a:bodyPr/>
                    <a:lstStyle/>
                    <a:p>
                      <a:pPr algn="r">
                        <a:spcAft>
                          <a:spcPts val="0"/>
                        </a:spcAft>
                      </a:pPr>
                      <a:r>
                        <a:rPr lang="en-US" altLang="ja-JP" sz="12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749,463</a:t>
                      </a:r>
                    </a:p>
                  </a:txBody>
                  <a:tcPr marL="62865" marR="62865" marT="0" marB="0">
                    <a:solidFill>
                      <a:schemeClr val="accent5">
                        <a:lumMod val="20000"/>
                        <a:lumOff val="80000"/>
                      </a:schemeClr>
                    </a:solidFill>
                  </a:tcPr>
                </a:tc>
                <a:tc>
                  <a:txBody>
                    <a:bodyPr/>
                    <a:lstStyle/>
                    <a:p>
                      <a:pPr algn="r">
                        <a:spcAft>
                          <a:spcPts val="0"/>
                        </a:spcAft>
                      </a:pPr>
                      <a:r>
                        <a:rPr lang="en-US" altLang="ja-JP" sz="12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743,981</a:t>
                      </a:r>
                    </a:p>
                  </a:txBody>
                  <a:tcPr marL="62865" marR="62865" marT="0" marB="0">
                    <a:solidFill>
                      <a:schemeClr val="accent5">
                        <a:lumMod val="20000"/>
                        <a:lumOff val="80000"/>
                      </a:schemeClr>
                    </a:solidFill>
                  </a:tcPr>
                </a:tc>
                <a:extLst>
                  <a:ext uri="{0D108BD9-81ED-4DB2-BD59-A6C34878D82A}">
                    <a16:rowId xmlns:a16="http://schemas.microsoft.com/office/drawing/2014/main" val="55681162"/>
                  </a:ext>
                </a:extLst>
              </a:tr>
              <a:tr h="200118">
                <a:tc>
                  <a:txBody>
                    <a:bodyPr/>
                    <a:lstStyle/>
                    <a:p>
                      <a:pPr algn="l">
                        <a:spcAft>
                          <a:spcPts val="0"/>
                        </a:spcAft>
                      </a:pPr>
                      <a:r>
                        <a:rPr lang="ja-JP" sz="1200" b="0" kern="0" dirty="0">
                          <a:solidFill>
                            <a:schemeClr val="tx1"/>
                          </a:solidFill>
                          <a:effectLst/>
                          <a:latin typeface="ＭＳ Ｐゴシック" panose="020B0600070205080204" pitchFamily="50" charset="-128"/>
                          <a:ea typeface="ＭＳ Ｐゴシック" panose="020B0600070205080204" pitchFamily="50" charset="-128"/>
                        </a:rPr>
                        <a:t>固定資産</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1,855,160</a:t>
                      </a:r>
                      <a:endParaRPr lang="ja-JP" sz="12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solidFill>
                      <a:schemeClr val="accent5">
                        <a:lumMod val="20000"/>
                        <a:lumOff val="80000"/>
                      </a:schemeClr>
                    </a:solidFill>
                  </a:tcPr>
                </a:tc>
                <a:tc>
                  <a:txBody>
                    <a:bodyPr/>
                    <a:lstStyle/>
                    <a:p>
                      <a:pPr algn="r">
                        <a:spcAft>
                          <a:spcPts val="0"/>
                        </a:spcAft>
                      </a:pPr>
                      <a:r>
                        <a:rPr lang="en-US" altLang="ja-JP" sz="12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1,875,216</a:t>
                      </a:r>
                      <a:endParaRPr lang="ja-JP" sz="12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solidFill>
                      <a:schemeClr val="accent5">
                        <a:lumMod val="20000"/>
                        <a:lumOff val="80000"/>
                      </a:schemeClr>
                    </a:solidFill>
                  </a:tcPr>
                </a:tc>
                <a:tc>
                  <a:txBody>
                    <a:bodyPr/>
                    <a:lstStyle/>
                    <a:p>
                      <a:pPr algn="r">
                        <a:spcAft>
                          <a:spcPts val="0"/>
                        </a:spcAft>
                      </a:pPr>
                      <a:r>
                        <a:rPr lang="en-US" altLang="ja-JP" sz="12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1,909,126</a:t>
                      </a:r>
                      <a:endParaRPr lang="ja-JP" sz="12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solidFill>
                      <a:schemeClr val="accent5">
                        <a:lumMod val="20000"/>
                        <a:lumOff val="80000"/>
                      </a:schemeClr>
                    </a:solidFill>
                  </a:tcPr>
                </a:tc>
                <a:tc>
                  <a:txBody>
                    <a:bodyPr/>
                    <a:lstStyle/>
                    <a:p>
                      <a:pPr algn="r">
                        <a:spcAft>
                          <a:spcPts val="0"/>
                        </a:spcAft>
                      </a:pPr>
                      <a:r>
                        <a:rPr lang="en-US" altLang="ja-JP" sz="12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1,790,204</a:t>
                      </a:r>
                      <a:endParaRPr lang="ja-JP" sz="12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solidFill>
                      <a:schemeClr val="accent5">
                        <a:lumMod val="20000"/>
                        <a:lumOff val="80000"/>
                      </a:schemeClr>
                    </a:solidFill>
                  </a:tcPr>
                </a:tc>
                <a:tc>
                  <a:txBody>
                    <a:bodyPr/>
                    <a:lstStyle/>
                    <a:p>
                      <a:pPr algn="r">
                        <a:spcAft>
                          <a:spcPts val="0"/>
                        </a:spcAft>
                      </a:pPr>
                      <a:r>
                        <a:rPr lang="en-US" altLang="ja-JP" sz="12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1,650,371</a:t>
                      </a:r>
                      <a:endParaRPr lang="ja-JP" sz="12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solidFill>
                      <a:schemeClr val="accent5">
                        <a:lumMod val="20000"/>
                        <a:lumOff val="80000"/>
                      </a:schemeClr>
                    </a:solidFill>
                  </a:tcPr>
                </a:tc>
                <a:tc>
                  <a:txBody>
                    <a:bodyPr/>
                    <a:lstStyle/>
                    <a:p>
                      <a:pPr algn="r">
                        <a:spcAft>
                          <a:spcPts val="0"/>
                        </a:spcAft>
                      </a:pPr>
                      <a:r>
                        <a:rPr lang="en-US" altLang="ja-JP" sz="12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1,771,650</a:t>
                      </a:r>
                      <a:endParaRPr lang="ja-JP" sz="12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solidFill>
                      <a:schemeClr val="accent5">
                        <a:lumMod val="20000"/>
                        <a:lumOff val="80000"/>
                      </a:schemeClr>
                    </a:solidFill>
                  </a:tcPr>
                </a:tc>
                <a:tc>
                  <a:txBody>
                    <a:bodyPr/>
                    <a:lstStyle/>
                    <a:p>
                      <a:pPr algn="r">
                        <a:spcAft>
                          <a:spcPts val="0"/>
                        </a:spcAft>
                      </a:pPr>
                      <a:r>
                        <a:rPr lang="en-US" altLang="ja-JP" sz="12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1,493,024</a:t>
                      </a:r>
                      <a:endParaRPr lang="ja-JP" sz="12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solidFill>
                      <a:schemeClr val="accent5">
                        <a:lumMod val="20000"/>
                        <a:lumOff val="80000"/>
                      </a:schemeClr>
                    </a:solidFill>
                  </a:tcPr>
                </a:tc>
                <a:extLst>
                  <a:ext uri="{0D108BD9-81ED-4DB2-BD59-A6C34878D82A}">
                    <a16:rowId xmlns:a16="http://schemas.microsoft.com/office/drawing/2014/main" val="864634913"/>
                  </a:ext>
                </a:extLst>
              </a:tr>
              <a:tr h="200118">
                <a:tc>
                  <a:txBody>
                    <a:bodyPr/>
                    <a:lstStyle/>
                    <a:p>
                      <a:pPr algn="l">
                        <a:spcAft>
                          <a:spcPts val="0"/>
                        </a:spcAft>
                      </a:pPr>
                      <a:r>
                        <a:rPr lang="ja-JP" sz="1200" b="0" kern="0" dirty="0">
                          <a:solidFill>
                            <a:schemeClr val="tx1"/>
                          </a:solidFill>
                          <a:effectLst/>
                          <a:latin typeface="ＭＳ Ｐゴシック" panose="020B0600070205080204" pitchFamily="50" charset="-128"/>
                          <a:ea typeface="ＭＳ Ｐゴシック" panose="020B0600070205080204" pitchFamily="50" charset="-128"/>
                        </a:rPr>
                        <a:t>資産合計</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2,244,558</a:t>
                      </a:r>
                      <a:endParaRPr lang="ja-JP" sz="12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solidFill>
                      <a:schemeClr val="accent5">
                        <a:lumMod val="20000"/>
                        <a:lumOff val="80000"/>
                      </a:schemeClr>
                    </a:solidFill>
                  </a:tcPr>
                </a:tc>
                <a:tc>
                  <a:txBody>
                    <a:bodyPr/>
                    <a:lstStyle/>
                    <a:p>
                      <a:pPr algn="r">
                        <a:spcAft>
                          <a:spcPts val="0"/>
                        </a:spcAft>
                      </a:pPr>
                      <a:r>
                        <a:rPr lang="en-US" altLang="ja-JP" sz="12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2,216,462</a:t>
                      </a:r>
                      <a:endParaRPr lang="ja-JP" sz="12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solidFill>
                      <a:schemeClr val="accent5">
                        <a:lumMod val="20000"/>
                        <a:lumOff val="80000"/>
                      </a:schemeClr>
                    </a:solidFill>
                  </a:tcPr>
                </a:tc>
                <a:tc>
                  <a:txBody>
                    <a:bodyPr/>
                    <a:lstStyle/>
                    <a:p>
                      <a:pPr algn="r">
                        <a:spcAft>
                          <a:spcPts val="0"/>
                        </a:spcAft>
                      </a:pPr>
                      <a:r>
                        <a:rPr lang="en-US" altLang="ja-JP" sz="12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2,556,642</a:t>
                      </a:r>
                      <a:endParaRPr lang="ja-JP" sz="12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solidFill>
                      <a:schemeClr val="accent5">
                        <a:lumMod val="20000"/>
                        <a:lumOff val="80000"/>
                      </a:schemeClr>
                    </a:solidFill>
                  </a:tcPr>
                </a:tc>
                <a:tc>
                  <a:txBody>
                    <a:bodyPr/>
                    <a:lstStyle/>
                    <a:p>
                      <a:pPr algn="r">
                        <a:spcAft>
                          <a:spcPts val="0"/>
                        </a:spcAft>
                      </a:pPr>
                      <a:r>
                        <a:rPr lang="en-US" altLang="ja-JP" sz="12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2,431,957</a:t>
                      </a:r>
                      <a:endParaRPr lang="ja-JP" sz="12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solidFill>
                      <a:schemeClr val="accent5">
                        <a:lumMod val="20000"/>
                        <a:lumOff val="80000"/>
                      </a:schemeClr>
                    </a:solidFill>
                  </a:tcPr>
                </a:tc>
                <a:tc>
                  <a:txBody>
                    <a:bodyPr/>
                    <a:lstStyle/>
                    <a:p>
                      <a:pPr algn="r">
                        <a:spcAft>
                          <a:spcPts val="0"/>
                        </a:spcAft>
                      </a:pPr>
                      <a:r>
                        <a:rPr lang="en-US" altLang="ja-JP" sz="12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2,460,371</a:t>
                      </a:r>
                      <a:endParaRPr lang="ja-JP" sz="12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solidFill>
                      <a:schemeClr val="accent5">
                        <a:lumMod val="20000"/>
                        <a:lumOff val="80000"/>
                      </a:schemeClr>
                    </a:solidFill>
                  </a:tcPr>
                </a:tc>
                <a:tc>
                  <a:txBody>
                    <a:bodyPr/>
                    <a:lstStyle/>
                    <a:p>
                      <a:pPr algn="r">
                        <a:spcAft>
                          <a:spcPts val="0"/>
                        </a:spcAft>
                      </a:pPr>
                      <a:r>
                        <a:rPr lang="en-US" altLang="ja-JP" sz="12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2,521,113</a:t>
                      </a:r>
                      <a:endParaRPr lang="ja-JP" sz="12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solidFill>
                      <a:schemeClr val="accent5">
                        <a:lumMod val="20000"/>
                        <a:lumOff val="80000"/>
                      </a:schemeClr>
                    </a:solidFill>
                  </a:tcPr>
                </a:tc>
                <a:tc>
                  <a:txBody>
                    <a:bodyPr/>
                    <a:lstStyle/>
                    <a:p>
                      <a:pPr algn="r">
                        <a:spcAft>
                          <a:spcPts val="0"/>
                        </a:spcAft>
                      </a:pPr>
                      <a:r>
                        <a:rPr lang="en-US" altLang="ja-JP" sz="12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2,237,005</a:t>
                      </a:r>
                      <a:endParaRPr lang="ja-JP" sz="12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solidFill>
                      <a:schemeClr val="accent5">
                        <a:lumMod val="20000"/>
                        <a:lumOff val="80000"/>
                      </a:schemeClr>
                    </a:solidFill>
                  </a:tcPr>
                </a:tc>
                <a:extLst>
                  <a:ext uri="{0D108BD9-81ED-4DB2-BD59-A6C34878D82A}">
                    <a16:rowId xmlns:a16="http://schemas.microsoft.com/office/drawing/2014/main" val="1453442433"/>
                  </a:ext>
                </a:extLst>
              </a:tr>
              <a:tr h="200118">
                <a:tc>
                  <a:txBody>
                    <a:bodyPr/>
                    <a:lstStyle/>
                    <a:p>
                      <a:pPr algn="l">
                        <a:spcAft>
                          <a:spcPts val="0"/>
                        </a:spcAft>
                      </a:pPr>
                      <a:r>
                        <a:rPr lang="ja-JP" sz="1200" b="0" kern="0" dirty="0">
                          <a:solidFill>
                            <a:schemeClr val="tx1"/>
                          </a:solidFill>
                          <a:effectLst/>
                          <a:latin typeface="ＭＳ Ｐゴシック" panose="020B0600070205080204" pitchFamily="50" charset="-128"/>
                          <a:ea typeface="ＭＳ Ｐゴシック" panose="020B0600070205080204" pitchFamily="50" charset="-128"/>
                        </a:rPr>
                        <a:t>流動負債</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142,420</a:t>
                      </a:r>
                      <a:endParaRPr lang="ja-JP" sz="12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solidFill>
                      <a:schemeClr val="accent5">
                        <a:lumMod val="20000"/>
                        <a:lumOff val="80000"/>
                      </a:schemeClr>
                    </a:solidFill>
                  </a:tcPr>
                </a:tc>
                <a:tc>
                  <a:txBody>
                    <a:bodyPr/>
                    <a:lstStyle/>
                    <a:p>
                      <a:pPr algn="r">
                        <a:spcAft>
                          <a:spcPts val="0"/>
                        </a:spcAft>
                      </a:pPr>
                      <a:r>
                        <a:rPr lang="en-US" altLang="ja-JP" sz="12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89,144</a:t>
                      </a:r>
                      <a:endParaRPr lang="ja-JP" sz="12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solidFill>
                      <a:schemeClr val="accent5">
                        <a:lumMod val="20000"/>
                        <a:lumOff val="80000"/>
                      </a:schemeClr>
                    </a:solidFill>
                  </a:tcPr>
                </a:tc>
                <a:tc>
                  <a:txBody>
                    <a:bodyPr/>
                    <a:lstStyle/>
                    <a:p>
                      <a:pPr algn="r">
                        <a:spcAft>
                          <a:spcPts val="0"/>
                        </a:spcAft>
                      </a:pPr>
                      <a:r>
                        <a:rPr lang="en-US" altLang="ja-JP" sz="12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283,637</a:t>
                      </a:r>
                      <a:endParaRPr lang="ja-JP" sz="12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solidFill>
                      <a:schemeClr val="accent5">
                        <a:lumMod val="20000"/>
                        <a:lumOff val="80000"/>
                      </a:schemeClr>
                    </a:solidFill>
                  </a:tcPr>
                </a:tc>
                <a:tc>
                  <a:txBody>
                    <a:bodyPr/>
                    <a:lstStyle/>
                    <a:p>
                      <a:pPr algn="r">
                        <a:spcAft>
                          <a:spcPts val="0"/>
                        </a:spcAft>
                      </a:pPr>
                      <a:r>
                        <a:rPr lang="en-US" altLang="ja-JP" sz="12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146,643</a:t>
                      </a:r>
                      <a:endParaRPr lang="ja-JP" sz="12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solidFill>
                      <a:schemeClr val="accent5">
                        <a:lumMod val="20000"/>
                        <a:lumOff val="80000"/>
                      </a:schemeClr>
                    </a:solidFill>
                  </a:tcPr>
                </a:tc>
                <a:tc>
                  <a:txBody>
                    <a:bodyPr/>
                    <a:lstStyle/>
                    <a:p>
                      <a:pPr algn="r">
                        <a:spcAft>
                          <a:spcPts val="0"/>
                        </a:spcAft>
                      </a:pPr>
                      <a:r>
                        <a:rPr lang="en-US" altLang="ja-JP" sz="12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248,783</a:t>
                      </a:r>
                      <a:endParaRPr lang="ja-JP" sz="12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solidFill>
                      <a:schemeClr val="accent5">
                        <a:lumMod val="20000"/>
                        <a:lumOff val="80000"/>
                      </a:schemeClr>
                    </a:solidFill>
                  </a:tcPr>
                </a:tc>
                <a:tc>
                  <a:txBody>
                    <a:bodyPr/>
                    <a:lstStyle/>
                    <a:p>
                      <a:pPr algn="r">
                        <a:spcAft>
                          <a:spcPts val="0"/>
                        </a:spcAft>
                      </a:pPr>
                      <a:r>
                        <a:rPr lang="en-US" altLang="ja-JP" sz="12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274,106</a:t>
                      </a:r>
                      <a:endParaRPr lang="ja-JP" sz="12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solidFill>
                      <a:schemeClr val="accent5">
                        <a:lumMod val="20000"/>
                        <a:lumOff val="80000"/>
                      </a:schemeClr>
                    </a:solidFill>
                  </a:tcPr>
                </a:tc>
                <a:tc>
                  <a:txBody>
                    <a:bodyPr/>
                    <a:lstStyle/>
                    <a:p>
                      <a:pPr algn="r">
                        <a:spcAft>
                          <a:spcPts val="0"/>
                        </a:spcAft>
                      </a:pPr>
                      <a:r>
                        <a:rPr lang="en-US" altLang="ja-JP" sz="12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138,096</a:t>
                      </a:r>
                      <a:endParaRPr lang="ja-JP" sz="12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solidFill>
                      <a:schemeClr val="accent5">
                        <a:lumMod val="20000"/>
                        <a:lumOff val="80000"/>
                      </a:schemeClr>
                    </a:solidFill>
                  </a:tcPr>
                </a:tc>
                <a:extLst>
                  <a:ext uri="{0D108BD9-81ED-4DB2-BD59-A6C34878D82A}">
                    <a16:rowId xmlns:a16="http://schemas.microsoft.com/office/drawing/2014/main" val="3056427320"/>
                  </a:ext>
                </a:extLst>
              </a:tr>
              <a:tr h="200118">
                <a:tc>
                  <a:txBody>
                    <a:bodyPr/>
                    <a:lstStyle/>
                    <a:p>
                      <a:pPr algn="l">
                        <a:spcAft>
                          <a:spcPts val="0"/>
                        </a:spcAft>
                      </a:pPr>
                      <a:r>
                        <a:rPr lang="ja-JP" sz="1200" b="0" kern="0" dirty="0">
                          <a:solidFill>
                            <a:schemeClr val="tx1"/>
                          </a:solidFill>
                          <a:effectLst/>
                          <a:latin typeface="ＭＳ Ｐゴシック" panose="020B0600070205080204" pitchFamily="50" charset="-128"/>
                          <a:ea typeface="ＭＳ Ｐゴシック" panose="020B0600070205080204" pitchFamily="50" charset="-128"/>
                        </a:rPr>
                        <a:t>固定負債</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106,040</a:t>
                      </a:r>
                      <a:endParaRPr lang="ja-JP" sz="12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solidFill>
                      <a:schemeClr val="accent5">
                        <a:lumMod val="20000"/>
                        <a:lumOff val="80000"/>
                      </a:schemeClr>
                    </a:solidFill>
                  </a:tcPr>
                </a:tc>
                <a:tc>
                  <a:txBody>
                    <a:bodyPr/>
                    <a:lstStyle/>
                    <a:p>
                      <a:pPr algn="r">
                        <a:spcAft>
                          <a:spcPts val="0"/>
                        </a:spcAft>
                      </a:pPr>
                      <a:r>
                        <a:rPr lang="en-US" altLang="ja-JP" sz="12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153,243</a:t>
                      </a:r>
                      <a:endParaRPr lang="ja-JP" sz="12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solidFill>
                      <a:schemeClr val="accent5">
                        <a:lumMod val="20000"/>
                        <a:lumOff val="80000"/>
                      </a:schemeClr>
                    </a:solidFill>
                  </a:tcPr>
                </a:tc>
                <a:tc>
                  <a:txBody>
                    <a:bodyPr/>
                    <a:lstStyle/>
                    <a:p>
                      <a:pPr algn="r">
                        <a:spcAft>
                          <a:spcPts val="0"/>
                        </a:spcAft>
                      </a:pPr>
                      <a:r>
                        <a:rPr lang="en-US" altLang="ja-JP" sz="12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331,264</a:t>
                      </a:r>
                      <a:endParaRPr lang="ja-JP" sz="12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solidFill>
                      <a:schemeClr val="accent5">
                        <a:lumMod val="20000"/>
                        <a:lumOff val="80000"/>
                      </a:schemeClr>
                    </a:solidFill>
                  </a:tcPr>
                </a:tc>
                <a:tc>
                  <a:txBody>
                    <a:bodyPr/>
                    <a:lstStyle/>
                    <a:p>
                      <a:pPr algn="r">
                        <a:spcAft>
                          <a:spcPts val="0"/>
                        </a:spcAft>
                      </a:pPr>
                      <a:r>
                        <a:rPr lang="en-US" altLang="ja-JP" sz="12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321,291</a:t>
                      </a:r>
                      <a:endParaRPr lang="ja-JP" sz="12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solidFill>
                      <a:schemeClr val="accent5">
                        <a:lumMod val="20000"/>
                        <a:lumOff val="80000"/>
                      </a:schemeClr>
                    </a:solidFill>
                  </a:tcPr>
                </a:tc>
                <a:tc>
                  <a:txBody>
                    <a:bodyPr/>
                    <a:lstStyle/>
                    <a:p>
                      <a:pPr algn="r">
                        <a:spcAft>
                          <a:spcPts val="0"/>
                        </a:spcAft>
                      </a:pPr>
                      <a:r>
                        <a:rPr lang="en-US" altLang="ja-JP" sz="12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253,915</a:t>
                      </a:r>
                      <a:endParaRPr lang="ja-JP" sz="12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solidFill>
                      <a:schemeClr val="accent5">
                        <a:lumMod val="20000"/>
                        <a:lumOff val="80000"/>
                      </a:schemeClr>
                    </a:solidFill>
                  </a:tcPr>
                </a:tc>
                <a:tc>
                  <a:txBody>
                    <a:bodyPr/>
                    <a:lstStyle/>
                    <a:p>
                      <a:pPr algn="r">
                        <a:spcAft>
                          <a:spcPts val="0"/>
                        </a:spcAft>
                      </a:pPr>
                      <a:r>
                        <a:rPr lang="en-US" altLang="ja-JP" sz="12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261,352</a:t>
                      </a:r>
                      <a:endParaRPr lang="ja-JP" sz="12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solidFill>
                      <a:schemeClr val="accent5">
                        <a:lumMod val="20000"/>
                        <a:lumOff val="80000"/>
                      </a:schemeClr>
                    </a:solidFill>
                  </a:tcPr>
                </a:tc>
                <a:tc>
                  <a:txBody>
                    <a:bodyPr/>
                    <a:lstStyle/>
                    <a:p>
                      <a:pPr algn="r">
                        <a:spcAft>
                          <a:spcPts val="0"/>
                        </a:spcAft>
                      </a:pPr>
                      <a:r>
                        <a:rPr lang="en-US" altLang="ja-JP" sz="12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105,821</a:t>
                      </a:r>
                      <a:endParaRPr lang="ja-JP" sz="12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solidFill>
                      <a:schemeClr val="accent5">
                        <a:lumMod val="20000"/>
                        <a:lumOff val="80000"/>
                      </a:schemeClr>
                    </a:solidFill>
                  </a:tcPr>
                </a:tc>
                <a:extLst>
                  <a:ext uri="{0D108BD9-81ED-4DB2-BD59-A6C34878D82A}">
                    <a16:rowId xmlns:a16="http://schemas.microsoft.com/office/drawing/2014/main" val="3768488896"/>
                  </a:ext>
                </a:extLst>
              </a:tr>
              <a:tr h="200118">
                <a:tc>
                  <a:txBody>
                    <a:bodyPr/>
                    <a:lstStyle/>
                    <a:p>
                      <a:pPr algn="l">
                        <a:spcAft>
                          <a:spcPts val="0"/>
                        </a:spcAft>
                      </a:pPr>
                      <a:r>
                        <a:rPr lang="ja-JP" sz="1200" b="0" kern="0" dirty="0">
                          <a:solidFill>
                            <a:schemeClr val="tx1"/>
                          </a:solidFill>
                          <a:effectLst/>
                          <a:latin typeface="ＭＳ Ｐゴシック" panose="020B0600070205080204" pitchFamily="50" charset="-128"/>
                          <a:ea typeface="ＭＳ Ｐゴシック" panose="020B0600070205080204" pitchFamily="50" charset="-128"/>
                        </a:rPr>
                        <a:t>負債合計</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248,460</a:t>
                      </a:r>
                      <a:endParaRPr lang="ja-JP" sz="12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solidFill>
                      <a:schemeClr val="accent5">
                        <a:lumMod val="20000"/>
                        <a:lumOff val="80000"/>
                      </a:schemeClr>
                    </a:solidFill>
                  </a:tcPr>
                </a:tc>
                <a:tc>
                  <a:txBody>
                    <a:bodyPr/>
                    <a:lstStyle/>
                    <a:p>
                      <a:pPr algn="r">
                        <a:spcAft>
                          <a:spcPts val="0"/>
                        </a:spcAft>
                      </a:pPr>
                      <a:r>
                        <a:rPr lang="en-US" altLang="ja-JP" sz="12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242,387</a:t>
                      </a:r>
                      <a:endParaRPr lang="ja-JP" sz="12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solidFill>
                      <a:schemeClr val="accent5">
                        <a:lumMod val="20000"/>
                        <a:lumOff val="80000"/>
                      </a:schemeClr>
                    </a:solidFill>
                  </a:tcPr>
                </a:tc>
                <a:tc>
                  <a:txBody>
                    <a:bodyPr/>
                    <a:lstStyle/>
                    <a:p>
                      <a:pPr algn="r">
                        <a:spcAft>
                          <a:spcPts val="0"/>
                        </a:spcAft>
                      </a:pPr>
                      <a:r>
                        <a:rPr lang="en-US" altLang="ja-JP" sz="12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614,901</a:t>
                      </a:r>
                      <a:endParaRPr lang="ja-JP" sz="12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solidFill>
                      <a:schemeClr val="accent5">
                        <a:lumMod val="20000"/>
                        <a:lumOff val="80000"/>
                      </a:schemeClr>
                    </a:solidFill>
                  </a:tcPr>
                </a:tc>
                <a:tc>
                  <a:txBody>
                    <a:bodyPr/>
                    <a:lstStyle/>
                    <a:p>
                      <a:pPr algn="r">
                        <a:spcAft>
                          <a:spcPts val="0"/>
                        </a:spcAft>
                      </a:pPr>
                      <a:r>
                        <a:rPr lang="en-US" altLang="ja-JP" sz="12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467,934</a:t>
                      </a:r>
                      <a:endParaRPr lang="ja-JP" sz="12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solidFill>
                      <a:schemeClr val="accent5">
                        <a:lumMod val="20000"/>
                        <a:lumOff val="80000"/>
                      </a:schemeClr>
                    </a:solidFill>
                  </a:tcPr>
                </a:tc>
                <a:tc>
                  <a:txBody>
                    <a:bodyPr/>
                    <a:lstStyle/>
                    <a:p>
                      <a:pPr algn="r">
                        <a:spcAft>
                          <a:spcPts val="0"/>
                        </a:spcAft>
                      </a:pPr>
                      <a:r>
                        <a:rPr lang="en-US" altLang="ja-JP" sz="12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502,698</a:t>
                      </a:r>
                      <a:endParaRPr lang="ja-JP" sz="12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solidFill>
                      <a:schemeClr val="accent5">
                        <a:lumMod val="20000"/>
                        <a:lumOff val="80000"/>
                      </a:schemeClr>
                    </a:solidFill>
                  </a:tcPr>
                </a:tc>
                <a:tc>
                  <a:txBody>
                    <a:bodyPr/>
                    <a:lstStyle/>
                    <a:p>
                      <a:pPr algn="r">
                        <a:spcAft>
                          <a:spcPts val="0"/>
                        </a:spcAft>
                      </a:pPr>
                      <a:r>
                        <a:rPr lang="en-US" altLang="ja-JP" sz="12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535,458</a:t>
                      </a:r>
                      <a:endParaRPr lang="ja-JP" sz="12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solidFill>
                      <a:schemeClr val="accent5">
                        <a:lumMod val="20000"/>
                        <a:lumOff val="80000"/>
                      </a:schemeClr>
                    </a:solidFill>
                  </a:tcPr>
                </a:tc>
                <a:tc>
                  <a:txBody>
                    <a:bodyPr/>
                    <a:lstStyle/>
                    <a:p>
                      <a:pPr algn="r">
                        <a:spcAft>
                          <a:spcPts val="0"/>
                        </a:spcAft>
                      </a:pPr>
                      <a:r>
                        <a:rPr lang="en-US" altLang="ja-JP" sz="12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243,917</a:t>
                      </a:r>
                      <a:endParaRPr lang="ja-JP" sz="12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solidFill>
                      <a:schemeClr val="accent5">
                        <a:lumMod val="20000"/>
                        <a:lumOff val="80000"/>
                      </a:schemeClr>
                    </a:solidFill>
                  </a:tcPr>
                </a:tc>
                <a:extLst>
                  <a:ext uri="{0D108BD9-81ED-4DB2-BD59-A6C34878D82A}">
                    <a16:rowId xmlns:a16="http://schemas.microsoft.com/office/drawing/2014/main" val="3520583694"/>
                  </a:ext>
                </a:extLst>
              </a:tr>
              <a:tr h="200118">
                <a:tc>
                  <a:txBody>
                    <a:bodyPr/>
                    <a:lstStyle/>
                    <a:p>
                      <a:pPr algn="l">
                        <a:spcAft>
                          <a:spcPts val="0"/>
                        </a:spcAft>
                      </a:pPr>
                      <a:r>
                        <a:rPr lang="ja-JP" sz="1200" b="0" kern="0" dirty="0">
                          <a:solidFill>
                            <a:schemeClr val="tx1"/>
                          </a:solidFill>
                          <a:effectLst/>
                          <a:latin typeface="ＭＳ Ｐゴシック" panose="020B0600070205080204" pitchFamily="50" charset="-128"/>
                          <a:ea typeface="ＭＳ Ｐゴシック" panose="020B0600070205080204" pitchFamily="50" charset="-128"/>
                        </a:rPr>
                        <a:t>純資産合計</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1,996,099</a:t>
                      </a:r>
                      <a:endParaRPr lang="ja-JP" sz="12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solidFill>
                      <a:schemeClr val="accent5">
                        <a:lumMod val="20000"/>
                        <a:lumOff val="80000"/>
                      </a:schemeClr>
                    </a:solidFill>
                  </a:tcPr>
                </a:tc>
                <a:tc>
                  <a:txBody>
                    <a:bodyPr/>
                    <a:lstStyle/>
                    <a:p>
                      <a:pPr algn="r">
                        <a:spcAft>
                          <a:spcPts val="0"/>
                        </a:spcAft>
                      </a:pPr>
                      <a:r>
                        <a:rPr lang="en-US" altLang="ja-JP" sz="12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1,974,075</a:t>
                      </a:r>
                      <a:endParaRPr lang="ja-JP" sz="12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solidFill>
                      <a:schemeClr val="accent5">
                        <a:lumMod val="20000"/>
                        <a:lumOff val="80000"/>
                      </a:schemeClr>
                    </a:solidFill>
                  </a:tcPr>
                </a:tc>
                <a:tc>
                  <a:txBody>
                    <a:bodyPr/>
                    <a:lstStyle/>
                    <a:p>
                      <a:pPr algn="r">
                        <a:spcAft>
                          <a:spcPts val="0"/>
                        </a:spcAft>
                      </a:pPr>
                      <a:r>
                        <a:rPr lang="en-US" altLang="ja-JP" sz="12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1,941,741</a:t>
                      </a:r>
                      <a:endParaRPr lang="ja-JP" sz="12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solidFill>
                      <a:schemeClr val="accent5">
                        <a:lumMod val="20000"/>
                        <a:lumOff val="80000"/>
                      </a:schemeClr>
                    </a:solidFill>
                  </a:tcPr>
                </a:tc>
                <a:tc>
                  <a:txBody>
                    <a:bodyPr/>
                    <a:lstStyle/>
                    <a:p>
                      <a:pPr algn="r">
                        <a:spcAft>
                          <a:spcPts val="0"/>
                        </a:spcAft>
                      </a:pPr>
                      <a:r>
                        <a:rPr lang="en-US" altLang="ja-JP" sz="12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1,964,023</a:t>
                      </a:r>
                      <a:endParaRPr lang="ja-JP" sz="12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solidFill>
                      <a:schemeClr val="accent5">
                        <a:lumMod val="20000"/>
                        <a:lumOff val="80000"/>
                      </a:schemeClr>
                    </a:solidFill>
                  </a:tcPr>
                </a:tc>
                <a:tc>
                  <a:txBody>
                    <a:bodyPr/>
                    <a:lstStyle/>
                    <a:p>
                      <a:pPr algn="r">
                        <a:spcAft>
                          <a:spcPts val="0"/>
                        </a:spcAft>
                      </a:pPr>
                      <a:r>
                        <a:rPr lang="en-US" altLang="ja-JP" sz="12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1,957,673</a:t>
                      </a:r>
                      <a:endParaRPr lang="ja-JP" sz="12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solidFill>
                      <a:schemeClr val="accent5">
                        <a:lumMod val="20000"/>
                        <a:lumOff val="80000"/>
                      </a:schemeClr>
                    </a:solidFill>
                  </a:tcPr>
                </a:tc>
                <a:tc>
                  <a:txBody>
                    <a:bodyPr/>
                    <a:lstStyle/>
                    <a:p>
                      <a:pPr algn="r">
                        <a:spcAft>
                          <a:spcPts val="0"/>
                        </a:spcAft>
                      </a:pPr>
                      <a:r>
                        <a:rPr lang="en-US" altLang="ja-JP" sz="12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1,985,654</a:t>
                      </a:r>
                      <a:endParaRPr lang="ja-JP" sz="12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solidFill>
                      <a:schemeClr val="accent5">
                        <a:lumMod val="20000"/>
                        <a:lumOff val="80000"/>
                      </a:schemeClr>
                    </a:solidFill>
                  </a:tcPr>
                </a:tc>
                <a:tc>
                  <a:txBody>
                    <a:bodyPr/>
                    <a:lstStyle/>
                    <a:p>
                      <a:pPr algn="r">
                        <a:spcAft>
                          <a:spcPts val="0"/>
                        </a:spcAft>
                      </a:pPr>
                      <a:r>
                        <a:rPr lang="en-US" altLang="ja-JP" sz="12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1,993,088</a:t>
                      </a:r>
                      <a:endParaRPr lang="ja-JP" sz="12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solidFill>
                      <a:schemeClr val="accent5">
                        <a:lumMod val="20000"/>
                        <a:lumOff val="80000"/>
                      </a:schemeClr>
                    </a:solidFill>
                  </a:tcPr>
                </a:tc>
                <a:extLst>
                  <a:ext uri="{0D108BD9-81ED-4DB2-BD59-A6C34878D82A}">
                    <a16:rowId xmlns:a16="http://schemas.microsoft.com/office/drawing/2014/main" val="1157893911"/>
                  </a:ext>
                </a:extLst>
              </a:tr>
              <a:tr h="200118">
                <a:tc>
                  <a:txBody>
                    <a:bodyPr/>
                    <a:lstStyle/>
                    <a:p>
                      <a:pPr algn="l">
                        <a:spcAft>
                          <a:spcPts val="0"/>
                        </a:spcAft>
                      </a:pPr>
                      <a:r>
                        <a:rPr lang="ja-JP" sz="1050" b="0" kern="0" spc="-40" baseline="0" dirty="0">
                          <a:solidFill>
                            <a:schemeClr val="tx1"/>
                          </a:solidFill>
                          <a:effectLst/>
                          <a:latin typeface="ＭＳ Ｐゴシック" panose="020B0600070205080204" pitchFamily="50" charset="-128"/>
                          <a:ea typeface="ＭＳ Ｐゴシック" panose="020B0600070205080204" pitchFamily="50" charset="-128"/>
                        </a:rPr>
                        <a:t>負債及び純資産合計</a:t>
                      </a:r>
                      <a:endParaRPr lang="ja-JP" sz="1200" b="0" kern="100" spc="-40" baseline="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60000"/>
                        <a:lumOff val="40000"/>
                      </a:schemeClr>
                    </a:solidFill>
                  </a:tcPr>
                </a:tc>
                <a:tc>
                  <a:txBody>
                    <a:bodyPr/>
                    <a:lstStyle/>
                    <a:p>
                      <a:pPr algn="r">
                        <a:spcAft>
                          <a:spcPts val="0"/>
                        </a:spcAft>
                      </a:pPr>
                      <a:r>
                        <a:rPr lang="en-US" altLang="ja-JP" sz="12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2,244,558</a:t>
                      </a:r>
                      <a:endParaRPr lang="ja-JP" sz="12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60000"/>
                        <a:lumOff val="40000"/>
                      </a:schemeClr>
                    </a:solidFill>
                  </a:tcPr>
                </a:tc>
                <a:tc>
                  <a:txBody>
                    <a:bodyPr/>
                    <a:lstStyle/>
                    <a:p>
                      <a:pPr algn="r">
                        <a:spcAft>
                          <a:spcPts val="0"/>
                        </a:spcAft>
                      </a:pPr>
                      <a:r>
                        <a:rPr lang="en-US" altLang="ja-JP" sz="12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2,216,462</a:t>
                      </a:r>
                      <a:endParaRPr lang="ja-JP" sz="12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60000"/>
                        <a:lumOff val="40000"/>
                      </a:schemeClr>
                    </a:solidFill>
                  </a:tcPr>
                </a:tc>
                <a:tc>
                  <a:txBody>
                    <a:bodyPr/>
                    <a:lstStyle/>
                    <a:p>
                      <a:pPr algn="r">
                        <a:spcAft>
                          <a:spcPts val="0"/>
                        </a:spcAft>
                      </a:pPr>
                      <a:r>
                        <a:rPr lang="en-US" altLang="ja-JP" sz="12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2,556,642</a:t>
                      </a:r>
                      <a:endParaRPr lang="ja-JP" sz="12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60000"/>
                        <a:lumOff val="40000"/>
                      </a:schemeClr>
                    </a:solidFill>
                  </a:tcPr>
                </a:tc>
                <a:tc>
                  <a:txBody>
                    <a:bodyPr/>
                    <a:lstStyle/>
                    <a:p>
                      <a:pPr algn="r">
                        <a:spcAft>
                          <a:spcPts val="0"/>
                        </a:spcAft>
                      </a:pPr>
                      <a:r>
                        <a:rPr lang="en-US" altLang="ja-JP" sz="12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2,431,957</a:t>
                      </a:r>
                      <a:endParaRPr lang="ja-JP" sz="12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60000"/>
                        <a:lumOff val="40000"/>
                      </a:schemeClr>
                    </a:solidFill>
                  </a:tcPr>
                </a:tc>
                <a:tc>
                  <a:txBody>
                    <a:bodyPr/>
                    <a:lstStyle/>
                    <a:p>
                      <a:pPr algn="r">
                        <a:spcAft>
                          <a:spcPts val="0"/>
                        </a:spcAft>
                      </a:pPr>
                      <a:r>
                        <a:rPr lang="en-US" altLang="ja-JP" sz="12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2,460,371</a:t>
                      </a:r>
                      <a:endParaRPr lang="ja-JP" sz="12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60000"/>
                        <a:lumOff val="40000"/>
                      </a:schemeClr>
                    </a:solidFill>
                  </a:tcPr>
                </a:tc>
                <a:tc>
                  <a:txBody>
                    <a:bodyPr/>
                    <a:lstStyle/>
                    <a:p>
                      <a:pPr algn="r">
                        <a:spcAft>
                          <a:spcPts val="0"/>
                        </a:spcAft>
                      </a:pPr>
                      <a:r>
                        <a:rPr lang="en-US" altLang="ja-JP" sz="12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2,521,113</a:t>
                      </a:r>
                      <a:endParaRPr lang="ja-JP" sz="12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60000"/>
                        <a:lumOff val="40000"/>
                      </a:schemeClr>
                    </a:solidFill>
                  </a:tcPr>
                </a:tc>
                <a:tc>
                  <a:txBody>
                    <a:bodyPr/>
                    <a:lstStyle/>
                    <a:p>
                      <a:pPr algn="r">
                        <a:spcAft>
                          <a:spcPts val="0"/>
                        </a:spcAft>
                      </a:pPr>
                      <a:r>
                        <a:rPr lang="en-US" altLang="ja-JP" sz="12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2,237,005</a:t>
                      </a:r>
                      <a:endParaRPr lang="ja-JP" sz="12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60000"/>
                        <a:lumOff val="40000"/>
                      </a:schemeClr>
                    </a:solidFill>
                  </a:tcPr>
                </a:tc>
                <a:extLst>
                  <a:ext uri="{0D108BD9-81ED-4DB2-BD59-A6C34878D82A}">
                    <a16:rowId xmlns:a16="http://schemas.microsoft.com/office/drawing/2014/main" val="687270358"/>
                  </a:ext>
                </a:extLst>
              </a:tr>
            </a:tbl>
          </a:graphicData>
        </a:graphic>
      </p:graphicFrame>
      <p:graphicFrame>
        <p:nvGraphicFramePr>
          <p:cNvPr id="9" name="表 8">
            <a:extLst>
              <a:ext uri="{FF2B5EF4-FFF2-40B4-BE49-F238E27FC236}">
                <a16:creationId xmlns:a16="http://schemas.microsoft.com/office/drawing/2014/main" id="{E5079705-6BD6-4E5B-A90B-3B15C07A1413}"/>
              </a:ext>
            </a:extLst>
          </p:cNvPr>
          <p:cNvGraphicFramePr>
            <a:graphicFrameLocks noGrp="1"/>
          </p:cNvGraphicFramePr>
          <p:nvPr>
            <p:extLst>
              <p:ext uri="{D42A27DB-BD31-4B8C-83A1-F6EECF244321}">
                <p14:modId xmlns:p14="http://schemas.microsoft.com/office/powerpoint/2010/main" val="1716543464"/>
              </p:ext>
            </p:extLst>
          </p:nvPr>
        </p:nvGraphicFramePr>
        <p:xfrm>
          <a:off x="446567" y="4904183"/>
          <a:ext cx="9239695" cy="1698635"/>
        </p:xfrm>
        <a:graphic>
          <a:graphicData uri="http://schemas.openxmlformats.org/drawingml/2006/table">
            <a:tbl>
              <a:tblPr firstRow="1" firstCol="1" bandRow="1">
                <a:tableStyleId>{5C22544A-7EE6-4342-B048-85BDC9FD1C3A}</a:tableStyleId>
              </a:tblPr>
              <a:tblGrid>
                <a:gridCol w="1342554">
                  <a:extLst>
                    <a:ext uri="{9D8B030D-6E8A-4147-A177-3AD203B41FA5}">
                      <a16:colId xmlns:a16="http://schemas.microsoft.com/office/drawing/2014/main" val="3608563289"/>
                    </a:ext>
                  </a:extLst>
                </a:gridCol>
                <a:gridCol w="1128163">
                  <a:extLst>
                    <a:ext uri="{9D8B030D-6E8A-4147-A177-3AD203B41FA5}">
                      <a16:colId xmlns:a16="http://schemas.microsoft.com/office/drawing/2014/main" val="2081446145"/>
                    </a:ext>
                  </a:extLst>
                </a:gridCol>
                <a:gridCol w="1128163">
                  <a:extLst>
                    <a:ext uri="{9D8B030D-6E8A-4147-A177-3AD203B41FA5}">
                      <a16:colId xmlns:a16="http://schemas.microsoft.com/office/drawing/2014/main" val="2098846416"/>
                    </a:ext>
                  </a:extLst>
                </a:gridCol>
                <a:gridCol w="1128163">
                  <a:extLst>
                    <a:ext uri="{9D8B030D-6E8A-4147-A177-3AD203B41FA5}">
                      <a16:colId xmlns:a16="http://schemas.microsoft.com/office/drawing/2014/main" val="2811036180"/>
                    </a:ext>
                  </a:extLst>
                </a:gridCol>
                <a:gridCol w="1128163">
                  <a:extLst>
                    <a:ext uri="{9D8B030D-6E8A-4147-A177-3AD203B41FA5}">
                      <a16:colId xmlns:a16="http://schemas.microsoft.com/office/drawing/2014/main" val="3372469042"/>
                    </a:ext>
                  </a:extLst>
                </a:gridCol>
                <a:gridCol w="1128163">
                  <a:extLst>
                    <a:ext uri="{9D8B030D-6E8A-4147-A177-3AD203B41FA5}">
                      <a16:colId xmlns:a16="http://schemas.microsoft.com/office/drawing/2014/main" val="1963445998"/>
                    </a:ext>
                  </a:extLst>
                </a:gridCol>
                <a:gridCol w="1128163">
                  <a:extLst>
                    <a:ext uri="{9D8B030D-6E8A-4147-A177-3AD203B41FA5}">
                      <a16:colId xmlns:a16="http://schemas.microsoft.com/office/drawing/2014/main" val="3993554909"/>
                    </a:ext>
                  </a:extLst>
                </a:gridCol>
                <a:gridCol w="1128163">
                  <a:extLst>
                    <a:ext uri="{9D8B030D-6E8A-4147-A177-3AD203B41FA5}">
                      <a16:colId xmlns:a16="http://schemas.microsoft.com/office/drawing/2014/main" val="3630784365"/>
                    </a:ext>
                  </a:extLst>
                </a:gridCol>
              </a:tblGrid>
              <a:tr h="192765">
                <a:tc gridSpan="2">
                  <a:txBody>
                    <a:bodyPr/>
                    <a:lstStyle/>
                    <a:p>
                      <a:pPr algn="l">
                        <a:spcAft>
                          <a:spcPts val="0"/>
                        </a:spcAft>
                      </a:pPr>
                      <a:r>
                        <a:rPr lang="ja-JP" sz="1200" b="0" kern="0" dirty="0">
                          <a:solidFill>
                            <a:schemeClr val="tx1"/>
                          </a:solidFill>
                          <a:effectLst/>
                          <a:latin typeface="ＭＳ Ｐゴシック" panose="020B0600070205080204" pitchFamily="50" charset="-128"/>
                          <a:ea typeface="ＭＳ Ｐゴシック" panose="020B0600070205080204" pitchFamily="50" charset="-128"/>
                        </a:rPr>
                        <a:t>借入の状況（</a:t>
                      </a:r>
                      <a:r>
                        <a:rPr lang="ja-JP" altLang="en-US" sz="1200" b="0" kern="0" dirty="0">
                          <a:solidFill>
                            <a:schemeClr val="tx1"/>
                          </a:solidFill>
                          <a:effectLst/>
                          <a:latin typeface="ＭＳ Ｐゴシック" panose="020B0600070205080204" pitchFamily="50" charset="-128"/>
                          <a:ea typeface="ＭＳ Ｐゴシック" panose="020B0600070205080204" pitchFamily="50" charset="-128"/>
                        </a:rPr>
                        <a:t>借入</a:t>
                      </a:r>
                      <a:r>
                        <a:rPr lang="ja-JP" sz="1200" b="0" kern="0" dirty="0">
                          <a:solidFill>
                            <a:schemeClr val="tx1"/>
                          </a:solidFill>
                          <a:effectLst/>
                          <a:latin typeface="ＭＳ Ｐゴシック" panose="020B0600070205080204" pitchFamily="50" charset="-128"/>
                          <a:ea typeface="ＭＳ Ｐゴシック" panose="020B0600070205080204" pitchFamily="50" charset="-128"/>
                        </a:rPr>
                        <a:t>残額）</a:t>
                      </a:r>
                    </a:p>
                  </a:txBody>
                  <a:tcPr marL="62865" marR="62865" marT="0" marB="0" anchor="ctr">
                    <a:noFill/>
                  </a:tcPr>
                </a:tc>
                <a:tc hMerge="1">
                  <a:txBody>
                    <a:bodyPr/>
                    <a:lstStyle/>
                    <a:p>
                      <a:pPr algn="l">
                        <a:spcAft>
                          <a:spcPts val="0"/>
                        </a:spcAft>
                      </a:pPr>
                      <a:r>
                        <a:rPr lang="en-US" sz="1200" b="0" kern="0" dirty="0">
                          <a:solidFill>
                            <a:schemeClr val="tx1"/>
                          </a:solidFill>
                          <a:effectLst/>
                          <a:latin typeface="ＭＳ Ｐゴシック" panose="020B0600070205080204" pitchFamily="50" charset="-128"/>
                          <a:ea typeface="ＭＳ Ｐゴシック" panose="020B0600070205080204" pitchFamily="50" charset="-128"/>
                        </a:rPr>
                        <a:t> </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noFill/>
                  </a:tcPr>
                </a:tc>
                <a:tc>
                  <a:txBody>
                    <a:bodyPr/>
                    <a:lstStyle/>
                    <a:p>
                      <a:pPr algn="l">
                        <a:spcAft>
                          <a:spcPts val="0"/>
                        </a:spcAft>
                      </a:pPr>
                      <a:r>
                        <a:rPr lang="en-US" sz="1200" b="0" kern="0" dirty="0">
                          <a:solidFill>
                            <a:schemeClr val="tx1"/>
                          </a:solidFill>
                          <a:effectLst/>
                          <a:latin typeface="ＭＳ Ｐゴシック" panose="020B0600070205080204" pitchFamily="50" charset="-128"/>
                          <a:ea typeface="ＭＳ Ｐゴシック" panose="020B0600070205080204" pitchFamily="50" charset="-128"/>
                        </a:rPr>
                        <a:t> </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noFill/>
                  </a:tcPr>
                </a:tc>
                <a:tc>
                  <a:txBody>
                    <a:bodyPr/>
                    <a:lstStyle/>
                    <a:p>
                      <a:pPr algn="l">
                        <a:spcAft>
                          <a:spcPts val="0"/>
                        </a:spcAft>
                      </a:pPr>
                      <a:r>
                        <a:rPr lang="en-US" sz="1200" b="0" kern="0" dirty="0">
                          <a:solidFill>
                            <a:schemeClr val="tx1"/>
                          </a:solidFill>
                          <a:effectLst/>
                          <a:latin typeface="ＭＳ Ｐゴシック" panose="020B0600070205080204" pitchFamily="50" charset="-128"/>
                          <a:ea typeface="ＭＳ Ｐゴシック" panose="020B0600070205080204" pitchFamily="50" charset="-128"/>
                        </a:rPr>
                        <a:t> </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noFill/>
                  </a:tcPr>
                </a:tc>
                <a:tc>
                  <a:txBody>
                    <a:bodyPr/>
                    <a:lstStyle/>
                    <a:p>
                      <a:pPr algn="r">
                        <a:spcAft>
                          <a:spcPts val="0"/>
                        </a:spcAft>
                      </a:pP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noFill/>
                  </a:tcPr>
                </a:tc>
                <a:tc>
                  <a:txBody>
                    <a:bodyPr/>
                    <a:lstStyle/>
                    <a:p>
                      <a:pPr algn="r">
                        <a:spcAft>
                          <a:spcPts val="0"/>
                        </a:spcAft>
                      </a:pPr>
                      <a:endParaRPr lang="ja-JP" altLang="en-US"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noFill/>
                  </a:tcPr>
                </a:tc>
                <a:tc>
                  <a:txBody>
                    <a:bodyPr/>
                    <a:lstStyle/>
                    <a:p>
                      <a:pPr algn="r">
                        <a:spcAft>
                          <a:spcPts val="0"/>
                        </a:spcAft>
                      </a:pPr>
                      <a:endParaRPr lang="ja-JP" altLang="en-US"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noFill/>
                  </a:tcPr>
                </a:tc>
                <a:tc>
                  <a:txBody>
                    <a:bodyPr/>
                    <a:lstStyle/>
                    <a:p>
                      <a:pPr algn="r">
                        <a:spcAft>
                          <a:spcPts val="0"/>
                        </a:spcAft>
                      </a:pPr>
                      <a:r>
                        <a:rPr lang="ja-JP" altLang="en-US"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（単位：千円）</a:t>
                      </a:r>
                    </a:p>
                  </a:txBody>
                  <a:tcPr marL="62865" marR="62865" marT="0" marB="0" anchor="ctr">
                    <a:noFill/>
                  </a:tcPr>
                </a:tc>
                <a:extLst>
                  <a:ext uri="{0D108BD9-81ED-4DB2-BD59-A6C34878D82A}">
                    <a16:rowId xmlns:a16="http://schemas.microsoft.com/office/drawing/2014/main" val="1831843358"/>
                  </a:ext>
                </a:extLst>
              </a:tr>
              <a:tr h="192765">
                <a:tc>
                  <a:txBody>
                    <a:bodyPr/>
                    <a:lstStyle/>
                    <a:p>
                      <a:pPr algn="ctr">
                        <a:spcAft>
                          <a:spcPts val="0"/>
                        </a:spcAft>
                      </a:pPr>
                      <a:endParaRPr lang="ja-JP" sz="12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solidFill>
                      <a:schemeClr val="accent5">
                        <a:lumMod val="60000"/>
                        <a:lumOff val="40000"/>
                      </a:schemeClr>
                    </a:solidFill>
                  </a:tcPr>
                </a:tc>
                <a:tc>
                  <a:txBody>
                    <a:bodyPr/>
                    <a:lstStyle/>
                    <a:p>
                      <a:pPr algn="ctr">
                        <a:spcAft>
                          <a:spcPts val="0"/>
                        </a:spcAft>
                      </a:pPr>
                      <a:r>
                        <a:rPr lang="en-US" altLang="ja-JP" sz="1200" kern="0" dirty="0">
                          <a:solidFill>
                            <a:schemeClr val="tx1"/>
                          </a:solidFill>
                          <a:effectLst/>
                          <a:latin typeface="ＭＳ ゴシック" panose="020B0609070205080204" pitchFamily="49" charset="-128"/>
                          <a:ea typeface="ＭＳ Ｐゴシック" panose="020B0600070205080204" pitchFamily="50" charset="-128"/>
                          <a:cs typeface="Times New Roman" panose="02020603050405020304" pitchFamily="18" charset="0"/>
                        </a:rPr>
                        <a:t>2018</a:t>
                      </a:r>
                      <a:r>
                        <a:rPr lang="ja-JP" altLang="en-US" sz="1200" kern="0" dirty="0">
                          <a:solidFill>
                            <a:schemeClr val="tx1"/>
                          </a:solidFill>
                          <a:effectLst/>
                          <a:latin typeface="ＭＳ ゴシック" panose="020B0609070205080204" pitchFamily="49" charset="-128"/>
                          <a:ea typeface="ＭＳ Ｐゴシック" panose="020B0600070205080204" pitchFamily="50" charset="-128"/>
                          <a:cs typeface="Times New Roman" panose="02020603050405020304" pitchFamily="18" charset="0"/>
                        </a:rPr>
                        <a:t>（</a:t>
                      </a:r>
                      <a:r>
                        <a:rPr lang="en-US" altLang="ja-JP" sz="1200" kern="0" dirty="0">
                          <a:solidFill>
                            <a:schemeClr val="tx1"/>
                          </a:solidFill>
                          <a:effectLst/>
                          <a:latin typeface="ＭＳ ゴシック" panose="020B0609070205080204" pitchFamily="49" charset="-128"/>
                          <a:ea typeface="ＭＳ Ｐゴシック" panose="020B0600070205080204" pitchFamily="50" charset="-128"/>
                          <a:cs typeface="Times New Roman" panose="02020603050405020304" pitchFamily="18" charset="0"/>
                        </a:rPr>
                        <a:t>H30</a:t>
                      </a:r>
                      <a:r>
                        <a:rPr lang="ja-JP" altLang="en-US" sz="1200" kern="0" dirty="0">
                          <a:solidFill>
                            <a:schemeClr val="tx1"/>
                          </a:solidFill>
                          <a:effectLst/>
                          <a:latin typeface="ＭＳ ゴシック" panose="020B0609070205080204" pitchFamily="49" charset="-128"/>
                          <a:ea typeface="ＭＳ Ｐゴシック" panose="020B0600070205080204" pitchFamily="50" charset="-128"/>
                          <a:cs typeface="Times New Roman" panose="02020603050405020304" pitchFamily="18" charset="0"/>
                        </a:rPr>
                        <a:t>）年度</a:t>
                      </a:r>
                      <a:endParaRPr lang="en-US" altLang="ja-JP" sz="1200" kern="0" dirty="0">
                        <a:solidFill>
                          <a:schemeClr val="tx1"/>
                        </a:solidFill>
                        <a:effectLst/>
                        <a:latin typeface="ＭＳ ゴシック" panose="020B0609070205080204" pitchFamily="49"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60000"/>
                        <a:lumOff val="40000"/>
                      </a:schemeClr>
                    </a:solidFill>
                  </a:tcPr>
                </a:tc>
                <a:tc>
                  <a:txBody>
                    <a:bodyPr/>
                    <a:lstStyle/>
                    <a:p>
                      <a:pPr algn="ctr">
                        <a:spcAft>
                          <a:spcPts val="0"/>
                        </a:spcAft>
                      </a:pPr>
                      <a:r>
                        <a:rPr lang="en-US" altLang="ja-JP" sz="1200" kern="0" dirty="0">
                          <a:solidFill>
                            <a:schemeClr val="tx1"/>
                          </a:solidFill>
                          <a:effectLst/>
                          <a:latin typeface="ＭＳ ゴシック" panose="020B0609070205080204" pitchFamily="49" charset="-128"/>
                          <a:ea typeface="ＭＳ Ｐゴシック" panose="020B0600070205080204" pitchFamily="50" charset="-128"/>
                          <a:cs typeface="Times New Roman" panose="02020603050405020304" pitchFamily="18" charset="0"/>
                        </a:rPr>
                        <a:t>2019</a:t>
                      </a:r>
                      <a:r>
                        <a:rPr lang="ja-JP" altLang="en-US" sz="1200" kern="0" dirty="0">
                          <a:solidFill>
                            <a:schemeClr val="tx1"/>
                          </a:solidFill>
                          <a:effectLst/>
                          <a:latin typeface="ＭＳ ゴシック" panose="020B0609070205080204" pitchFamily="49" charset="-128"/>
                          <a:ea typeface="ＭＳ Ｐゴシック" panose="020B0600070205080204" pitchFamily="50" charset="-128"/>
                          <a:cs typeface="Times New Roman" panose="02020603050405020304" pitchFamily="18" charset="0"/>
                        </a:rPr>
                        <a:t>（</a:t>
                      </a:r>
                      <a:r>
                        <a:rPr lang="en-US" altLang="ja-JP" sz="1200" kern="0" dirty="0">
                          <a:solidFill>
                            <a:schemeClr val="tx1"/>
                          </a:solidFill>
                          <a:effectLst/>
                          <a:latin typeface="ＭＳ ゴシック" panose="020B0609070205080204" pitchFamily="49" charset="-128"/>
                          <a:ea typeface="ＭＳ Ｐゴシック" panose="020B0600070205080204" pitchFamily="50" charset="-128"/>
                          <a:cs typeface="Times New Roman" panose="02020603050405020304" pitchFamily="18" charset="0"/>
                        </a:rPr>
                        <a:t>R1</a:t>
                      </a:r>
                      <a:r>
                        <a:rPr lang="ja-JP" altLang="en-US" sz="1200" kern="0" dirty="0">
                          <a:solidFill>
                            <a:schemeClr val="tx1"/>
                          </a:solidFill>
                          <a:effectLst/>
                          <a:latin typeface="ＭＳ ゴシック" panose="020B0609070205080204" pitchFamily="49" charset="-128"/>
                          <a:ea typeface="ＭＳ Ｐゴシック" panose="020B0600070205080204" pitchFamily="50" charset="-128"/>
                          <a:cs typeface="Times New Roman" panose="02020603050405020304" pitchFamily="18" charset="0"/>
                        </a:rPr>
                        <a:t>）年度</a:t>
                      </a:r>
                      <a:endParaRPr lang="ja-JP" sz="120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solidFill>
                      <a:schemeClr val="accent5">
                        <a:lumMod val="60000"/>
                        <a:lumOff val="40000"/>
                      </a:schemeClr>
                    </a:solidFill>
                  </a:tcPr>
                </a:tc>
                <a:tc>
                  <a:txBody>
                    <a:bodyPr/>
                    <a:lstStyle/>
                    <a:p>
                      <a:pPr algn="ctr">
                        <a:spcAft>
                          <a:spcPts val="0"/>
                        </a:spcAft>
                      </a:pPr>
                      <a:r>
                        <a:rPr lang="en-US" altLang="ja-JP" sz="1200" kern="0" dirty="0">
                          <a:solidFill>
                            <a:schemeClr val="tx1"/>
                          </a:solidFill>
                          <a:effectLst/>
                          <a:latin typeface="ＭＳ ゴシック" panose="020B0609070205080204" pitchFamily="49" charset="-128"/>
                          <a:ea typeface="ＭＳ Ｐゴシック" panose="020B0600070205080204" pitchFamily="50" charset="-128"/>
                          <a:cs typeface="Times New Roman" panose="02020603050405020304" pitchFamily="18" charset="0"/>
                        </a:rPr>
                        <a:t>2020</a:t>
                      </a:r>
                      <a:r>
                        <a:rPr lang="ja-JP" altLang="en-US" sz="1200" kern="0" dirty="0">
                          <a:solidFill>
                            <a:schemeClr val="tx1"/>
                          </a:solidFill>
                          <a:effectLst/>
                          <a:latin typeface="ＭＳ ゴシック" panose="020B0609070205080204" pitchFamily="49" charset="-128"/>
                          <a:ea typeface="ＭＳ Ｐゴシック" panose="020B0600070205080204" pitchFamily="50" charset="-128"/>
                          <a:cs typeface="Times New Roman" panose="02020603050405020304" pitchFamily="18" charset="0"/>
                        </a:rPr>
                        <a:t>（</a:t>
                      </a:r>
                      <a:r>
                        <a:rPr lang="en-US" altLang="ja-JP" sz="1200" kern="0" dirty="0">
                          <a:solidFill>
                            <a:schemeClr val="tx1"/>
                          </a:solidFill>
                          <a:effectLst/>
                          <a:latin typeface="ＭＳ ゴシック" panose="020B0609070205080204" pitchFamily="49" charset="-128"/>
                          <a:ea typeface="ＭＳ Ｐゴシック" panose="020B0600070205080204" pitchFamily="50" charset="-128"/>
                          <a:cs typeface="Times New Roman" panose="02020603050405020304" pitchFamily="18" charset="0"/>
                        </a:rPr>
                        <a:t>R2</a:t>
                      </a:r>
                      <a:r>
                        <a:rPr lang="ja-JP" altLang="en-US" sz="1200" kern="0" dirty="0">
                          <a:solidFill>
                            <a:schemeClr val="tx1"/>
                          </a:solidFill>
                          <a:effectLst/>
                          <a:latin typeface="ＭＳ ゴシック" panose="020B0609070205080204" pitchFamily="49" charset="-128"/>
                          <a:ea typeface="ＭＳ Ｐゴシック" panose="020B0600070205080204" pitchFamily="50" charset="-128"/>
                          <a:cs typeface="Times New Roman" panose="02020603050405020304" pitchFamily="18" charset="0"/>
                        </a:rPr>
                        <a:t>）年度</a:t>
                      </a:r>
                      <a:endParaRPr lang="ja-JP" sz="120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solidFill>
                      <a:schemeClr val="accent5">
                        <a:lumMod val="60000"/>
                        <a:lumOff val="40000"/>
                      </a:schemeClr>
                    </a:solidFill>
                  </a:tcPr>
                </a:tc>
                <a:tc>
                  <a:txBody>
                    <a:bodyPr/>
                    <a:lstStyle/>
                    <a:p>
                      <a:pPr algn="ctr">
                        <a:spcAft>
                          <a:spcPts val="0"/>
                        </a:spcAft>
                      </a:pPr>
                      <a:r>
                        <a:rPr lang="en-US" altLang="ja-JP" sz="1200" kern="0" dirty="0">
                          <a:solidFill>
                            <a:schemeClr val="tx1"/>
                          </a:solidFill>
                          <a:effectLst/>
                          <a:latin typeface="ＭＳ ゴシック" panose="020B0609070205080204" pitchFamily="49" charset="-128"/>
                          <a:ea typeface="ＭＳ Ｐゴシック" panose="020B0600070205080204" pitchFamily="50" charset="-128"/>
                          <a:cs typeface="Times New Roman" panose="02020603050405020304" pitchFamily="18" charset="0"/>
                        </a:rPr>
                        <a:t>2021</a:t>
                      </a:r>
                      <a:r>
                        <a:rPr lang="ja-JP" altLang="en-US" sz="1200" kern="0" dirty="0">
                          <a:solidFill>
                            <a:schemeClr val="tx1"/>
                          </a:solidFill>
                          <a:effectLst/>
                          <a:latin typeface="ＭＳ ゴシック" panose="020B0609070205080204" pitchFamily="49" charset="-128"/>
                          <a:ea typeface="ＭＳ Ｐゴシック" panose="020B0600070205080204" pitchFamily="50" charset="-128"/>
                          <a:cs typeface="Times New Roman" panose="02020603050405020304" pitchFamily="18" charset="0"/>
                        </a:rPr>
                        <a:t>（</a:t>
                      </a:r>
                      <a:r>
                        <a:rPr lang="en-US" altLang="ja-JP" sz="1200" kern="0" dirty="0">
                          <a:solidFill>
                            <a:schemeClr val="tx1"/>
                          </a:solidFill>
                          <a:effectLst/>
                          <a:latin typeface="ＭＳ ゴシック" panose="020B0609070205080204" pitchFamily="49" charset="-128"/>
                          <a:ea typeface="ＭＳ Ｐゴシック" panose="020B0600070205080204" pitchFamily="50" charset="-128"/>
                          <a:cs typeface="Times New Roman" panose="02020603050405020304" pitchFamily="18" charset="0"/>
                        </a:rPr>
                        <a:t>R3</a:t>
                      </a:r>
                      <a:r>
                        <a:rPr lang="ja-JP" altLang="en-US" sz="1200" kern="0" dirty="0">
                          <a:solidFill>
                            <a:schemeClr val="tx1"/>
                          </a:solidFill>
                          <a:effectLst/>
                          <a:latin typeface="ＭＳ ゴシック" panose="020B0609070205080204" pitchFamily="49" charset="-128"/>
                          <a:ea typeface="ＭＳ Ｐゴシック" panose="020B0600070205080204" pitchFamily="50" charset="-128"/>
                          <a:cs typeface="Times New Roman" panose="02020603050405020304" pitchFamily="18" charset="0"/>
                        </a:rPr>
                        <a:t>）年度</a:t>
                      </a:r>
                      <a:endParaRPr lang="ja-JP" sz="120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solidFill>
                      <a:schemeClr val="accent5">
                        <a:lumMod val="60000"/>
                        <a:lumOff val="40000"/>
                      </a:schemeClr>
                    </a:solidFill>
                  </a:tcPr>
                </a:tc>
                <a:tc>
                  <a:txBody>
                    <a:bodyPr/>
                    <a:lstStyle/>
                    <a:p>
                      <a:pPr algn="ctr">
                        <a:spcAft>
                          <a:spcPts val="0"/>
                        </a:spcAft>
                      </a:pPr>
                      <a:r>
                        <a:rPr lang="en-US" altLang="ja-JP" sz="1200" kern="0" dirty="0">
                          <a:solidFill>
                            <a:schemeClr val="tx1"/>
                          </a:solidFill>
                          <a:effectLst/>
                          <a:latin typeface="ＭＳ ゴシック" panose="020B0609070205080204" pitchFamily="49" charset="-128"/>
                          <a:ea typeface="ＭＳ Ｐゴシック" panose="020B0600070205080204" pitchFamily="50" charset="-128"/>
                          <a:cs typeface="Times New Roman" panose="02020603050405020304" pitchFamily="18" charset="0"/>
                        </a:rPr>
                        <a:t>2022</a:t>
                      </a:r>
                      <a:r>
                        <a:rPr lang="ja-JP" altLang="en-US" sz="1200" kern="0" dirty="0">
                          <a:solidFill>
                            <a:schemeClr val="tx1"/>
                          </a:solidFill>
                          <a:effectLst/>
                          <a:latin typeface="ＭＳ ゴシック" panose="020B0609070205080204" pitchFamily="49" charset="-128"/>
                          <a:ea typeface="ＭＳ Ｐゴシック" panose="020B0600070205080204" pitchFamily="50" charset="-128"/>
                          <a:cs typeface="Times New Roman" panose="02020603050405020304" pitchFamily="18" charset="0"/>
                        </a:rPr>
                        <a:t>（</a:t>
                      </a:r>
                      <a:r>
                        <a:rPr lang="en-US" altLang="ja-JP" sz="1200" kern="0" dirty="0">
                          <a:solidFill>
                            <a:schemeClr val="tx1"/>
                          </a:solidFill>
                          <a:effectLst/>
                          <a:latin typeface="ＭＳ ゴシック" panose="020B0609070205080204" pitchFamily="49" charset="-128"/>
                          <a:ea typeface="ＭＳ Ｐゴシック" panose="020B0600070205080204" pitchFamily="50" charset="-128"/>
                          <a:cs typeface="Times New Roman" panose="02020603050405020304" pitchFamily="18" charset="0"/>
                        </a:rPr>
                        <a:t>R4</a:t>
                      </a:r>
                      <a:r>
                        <a:rPr lang="ja-JP" altLang="en-US" sz="1200" kern="0" dirty="0">
                          <a:solidFill>
                            <a:schemeClr val="tx1"/>
                          </a:solidFill>
                          <a:effectLst/>
                          <a:latin typeface="ＭＳ ゴシック" panose="020B0609070205080204" pitchFamily="49" charset="-128"/>
                          <a:ea typeface="ＭＳ Ｐゴシック" panose="020B0600070205080204" pitchFamily="50" charset="-128"/>
                          <a:cs typeface="Times New Roman" panose="02020603050405020304" pitchFamily="18" charset="0"/>
                        </a:rPr>
                        <a:t>）年度</a:t>
                      </a:r>
                      <a:endParaRPr lang="en-US" altLang="ja-JP" sz="1200" kern="0" dirty="0">
                        <a:solidFill>
                          <a:schemeClr val="tx1"/>
                        </a:solidFill>
                        <a:effectLst/>
                        <a:latin typeface="ＭＳ ゴシック" panose="020B0609070205080204" pitchFamily="49"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60000"/>
                        <a:lumOff val="40000"/>
                      </a:schemeClr>
                    </a:solidFill>
                  </a:tcPr>
                </a:tc>
                <a:tc>
                  <a:txBody>
                    <a:bodyPr/>
                    <a:lstStyle/>
                    <a:p>
                      <a:pPr algn="ctr">
                        <a:spcAft>
                          <a:spcPts val="0"/>
                        </a:spcAft>
                      </a:pPr>
                      <a:r>
                        <a:rPr lang="en-US" altLang="ja-JP" sz="1200" kern="0" dirty="0">
                          <a:solidFill>
                            <a:schemeClr val="tx1"/>
                          </a:solidFill>
                          <a:effectLst/>
                          <a:latin typeface="ＭＳ ゴシック" panose="020B0609070205080204" pitchFamily="49" charset="-128"/>
                          <a:ea typeface="ＭＳ Ｐゴシック" panose="020B0600070205080204" pitchFamily="50" charset="-128"/>
                          <a:cs typeface="Times New Roman" panose="02020603050405020304" pitchFamily="18" charset="0"/>
                        </a:rPr>
                        <a:t>2023(R5)</a:t>
                      </a:r>
                      <a:r>
                        <a:rPr lang="ja-JP" altLang="en-US" sz="1200" kern="0" dirty="0">
                          <a:solidFill>
                            <a:schemeClr val="tx1"/>
                          </a:solidFill>
                          <a:effectLst/>
                          <a:latin typeface="ＭＳ ゴシック" panose="020B0609070205080204" pitchFamily="49" charset="-128"/>
                          <a:ea typeface="ＭＳ Ｐゴシック" panose="020B0600070205080204" pitchFamily="50" charset="-128"/>
                          <a:cs typeface="Times New Roman" panose="02020603050405020304" pitchFamily="18" charset="0"/>
                        </a:rPr>
                        <a:t>年度</a:t>
                      </a:r>
                      <a:endParaRPr lang="en-US" altLang="ja-JP" sz="1200" kern="0" dirty="0">
                        <a:solidFill>
                          <a:schemeClr val="tx1"/>
                        </a:solidFill>
                        <a:effectLst/>
                        <a:latin typeface="ＭＳ ゴシック" panose="020B0609070205080204" pitchFamily="49"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60000"/>
                        <a:lumOff val="40000"/>
                      </a:schemeClr>
                    </a:solidFill>
                  </a:tcPr>
                </a:tc>
                <a:tc>
                  <a:txBody>
                    <a:bodyPr/>
                    <a:lstStyle/>
                    <a:p>
                      <a:pPr algn="ctr">
                        <a:spcAft>
                          <a:spcPts val="0"/>
                        </a:spcAft>
                      </a:pPr>
                      <a:r>
                        <a:rPr lang="en-US" altLang="ja-JP" sz="1200" kern="0" dirty="0">
                          <a:solidFill>
                            <a:schemeClr val="tx1"/>
                          </a:solidFill>
                          <a:effectLst/>
                          <a:latin typeface="ＭＳ ゴシック" panose="020B0609070205080204" pitchFamily="49" charset="-128"/>
                          <a:ea typeface="ＭＳ Ｐゴシック" panose="020B0600070205080204" pitchFamily="50" charset="-128"/>
                          <a:cs typeface="Times New Roman" panose="02020603050405020304" pitchFamily="18" charset="0"/>
                        </a:rPr>
                        <a:t>2024(R6)</a:t>
                      </a:r>
                      <a:r>
                        <a:rPr lang="ja-JP" altLang="en-US" sz="1200" kern="0" dirty="0">
                          <a:solidFill>
                            <a:schemeClr val="tx1"/>
                          </a:solidFill>
                          <a:effectLst/>
                          <a:latin typeface="ＭＳ ゴシック" panose="020B0609070205080204" pitchFamily="49" charset="-128"/>
                          <a:ea typeface="ＭＳ Ｐゴシック" panose="020B0600070205080204" pitchFamily="50" charset="-128"/>
                          <a:cs typeface="Times New Roman" panose="02020603050405020304" pitchFamily="18" charset="0"/>
                        </a:rPr>
                        <a:t>年度</a:t>
                      </a:r>
                      <a:endParaRPr lang="en-US" altLang="ja-JP" sz="1200" kern="0" dirty="0">
                        <a:solidFill>
                          <a:schemeClr val="tx1"/>
                        </a:solidFill>
                        <a:effectLst/>
                        <a:latin typeface="ＭＳ ゴシック" panose="020B0609070205080204" pitchFamily="49"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60000"/>
                        <a:lumOff val="40000"/>
                      </a:schemeClr>
                    </a:solidFill>
                  </a:tcPr>
                </a:tc>
                <a:extLst>
                  <a:ext uri="{0D108BD9-81ED-4DB2-BD59-A6C34878D82A}">
                    <a16:rowId xmlns:a16="http://schemas.microsoft.com/office/drawing/2014/main" val="796293377"/>
                  </a:ext>
                </a:extLst>
              </a:tr>
              <a:tr h="215830">
                <a:tc>
                  <a:txBody>
                    <a:bodyPr/>
                    <a:lstStyle/>
                    <a:p>
                      <a:pPr algn="l">
                        <a:spcAft>
                          <a:spcPts val="0"/>
                        </a:spcAft>
                      </a:pPr>
                      <a:r>
                        <a:rPr lang="ja-JP" sz="1100" b="0" kern="0" spc="-50" baseline="0" dirty="0">
                          <a:solidFill>
                            <a:schemeClr val="tx1"/>
                          </a:solidFill>
                          <a:effectLst/>
                          <a:latin typeface="ＭＳ ゴシック" panose="020B0609070205080204" pitchFamily="49" charset="-128"/>
                          <a:ea typeface="ＭＳ Ｐゴシック" panose="020B0600070205080204" pitchFamily="50" charset="-128"/>
                          <a:cs typeface="ＭＳ Ｐゴシック" panose="020B0600070205080204" pitchFamily="50" charset="-128"/>
                        </a:rPr>
                        <a:t>㈱日本政策金融公庫</a:t>
                      </a:r>
                      <a:endParaRPr lang="ja-JP" sz="1200" b="0" kern="100" spc="-50" baseline="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8,381</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6,199</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4,017</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60,995</a:t>
                      </a:r>
                    </a:p>
                  </a:txBody>
                  <a:tcPr marL="62865" marR="62865" marT="0" marB="0" anchor="ctr">
                    <a:solidFill>
                      <a:schemeClr val="accent5">
                        <a:lumMod val="20000"/>
                        <a:lumOff val="80000"/>
                      </a:schemeClr>
                    </a:solidFill>
                  </a:tcPr>
                </a:tc>
                <a:tc>
                  <a:txBody>
                    <a:bodyPr/>
                    <a:lstStyle/>
                    <a:p>
                      <a:pPr algn="r">
                        <a:spcAft>
                          <a:spcPts val="0"/>
                        </a:spcAft>
                      </a:pPr>
                      <a:r>
                        <a:rPr lang="en-US" alt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46,920</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34,680</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22,440</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extLst>
                  <a:ext uri="{0D108BD9-81ED-4DB2-BD59-A6C34878D82A}">
                    <a16:rowId xmlns:a16="http://schemas.microsoft.com/office/drawing/2014/main" val="55681162"/>
                  </a:ext>
                </a:extLst>
              </a:tr>
              <a:tr h="215830">
                <a:tc>
                  <a:txBody>
                    <a:bodyPr/>
                    <a:lstStyle/>
                    <a:p>
                      <a:pPr algn="l">
                        <a:spcAft>
                          <a:spcPts val="0"/>
                        </a:spcAft>
                      </a:pPr>
                      <a:r>
                        <a:rPr lang="ja-JP" altLang="en-US" sz="12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りそな銀行</a:t>
                      </a:r>
                      <a:endParaRPr lang="ja-JP" sz="12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36,370</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0</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0</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0</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0</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0</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0</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extLst>
                  <a:ext uri="{0D108BD9-81ED-4DB2-BD59-A6C34878D82A}">
                    <a16:rowId xmlns:a16="http://schemas.microsoft.com/office/drawing/2014/main" val="864634913"/>
                  </a:ext>
                </a:extLst>
              </a:tr>
              <a:tr h="257020">
                <a:tc>
                  <a:txBody>
                    <a:bodyPr/>
                    <a:lstStyle/>
                    <a:p>
                      <a:pPr algn="l">
                        <a:spcAft>
                          <a:spcPts val="0"/>
                        </a:spcAft>
                      </a:pPr>
                      <a:r>
                        <a:rPr lang="ja-JP" altLang="en-US" sz="8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大阪府信用農業協同組合連合会</a:t>
                      </a:r>
                      <a:endParaRPr lang="ja-JP" sz="8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66,000</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0</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0</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0</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0</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0</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0</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extLst>
                  <a:ext uri="{0D108BD9-81ED-4DB2-BD59-A6C34878D82A}">
                    <a16:rowId xmlns:a16="http://schemas.microsoft.com/office/drawing/2014/main" val="1453442433"/>
                  </a:ext>
                </a:extLst>
              </a:tr>
              <a:tr h="215830">
                <a:tc>
                  <a:txBody>
                    <a:bodyPr/>
                    <a:lstStyle/>
                    <a:p>
                      <a:pPr algn="l">
                        <a:spcAft>
                          <a:spcPts val="0"/>
                        </a:spcAft>
                      </a:pPr>
                      <a:r>
                        <a:rPr lang="ja-JP" altLang="en-US" sz="12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みずほ銀行</a:t>
                      </a:r>
                      <a:endParaRPr lang="ja-JP" sz="12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64,260</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89,140</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74,020</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58,900</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135,445</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11,661</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extLst>
                  <a:ext uri="{0D108BD9-81ED-4DB2-BD59-A6C34878D82A}">
                    <a16:rowId xmlns:a16="http://schemas.microsoft.com/office/drawing/2014/main" val="648331190"/>
                  </a:ext>
                </a:extLst>
              </a:tr>
              <a:tr h="215830">
                <a:tc>
                  <a:txBody>
                    <a:bodyPr/>
                    <a:lstStyle/>
                    <a:p>
                      <a:pPr algn="l">
                        <a:spcAft>
                          <a:spcPts val="0"/>
                        </a:spcAft>
                      </a:pPr>
                      <a:r>
                        <a:rPr lang="ja-JP" altLang="en-US" sz="12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三菱ＵＦＪ銀行</a:t>
                      </a:r>
                      <a:endParaRPr lang="ja-JP" altLang="ja-JP" sz="12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202,070</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161,656</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121,242</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80,828</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40,414</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extLst>
                  <a:ext uri="{0D108BD9-81ED-4DB2-BD59-A6C34878D82A}">
                    <a16:rowId xmlns:a16="http://schemas.microsoft.com/office/drawing/2014/main" val="864582336"/>
                  </a:ext>
                </a:extLst>
              </a:tr>
              <a:tr h="192765">
                <a:tc>
                  <a:txBody>
                    <a:bodyPr/>
                    <a:lstStyle/>
                    <a:p>
                      <a:pPr algn="ctr">
                        <a:spcAft>
                          <a:spcPts val="0"/>
                        </a:spcAft>
                      </a:pPr>
                      <a:r>
                        <a:rPr lang="ja-JP" sz="1200" b="0" kern="0" dirty="0">
                          <a:solidFill>
                            <a:schemeClr val="tx1"/>
                          </a:solidFill>
                          <a:effectLst/>
                          <a:latin typeface="ＭＳ ゴシック" panose="020B0609070205080204" pitchFamily="49" charset="-128"/>
                          <a:ea typeface="ＭＳ Ｐゴシック" panose="020B0600070205080204" pitchFamily="50" charset="-128"/>
                          <a:cs typeface="ＭＳ Ｐゴシック" panose="020B0600070205080204" pitchFamily="50" charset="-128"/>
                        </a:rPr>
                        <a:t>計</a:t>
                      </a:r>
                      <a:endParaRPr lang="ja-JP" sz="12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solidFill>
                      <a:schemeClr val="accent5">
                        <a:lumMod val="60000"/>
                        <a:lumOff val="40000"/>
                      </a:schemeClr>
                    </a:solidFill>
                  </a:tcPr>
                </a:tc>
                <a:tc>
                  <a:txBody>
                    <a:bodyPr/>
                    <a:lstStyle/>
                    <a:p>
                      <a:pPr algn="r">
                        <a:spcAft>
                          <a:spcPts val="0"/>
                        </a:spcAft>
                      </a:pPr>
                      <a:r>
                        <a:rPr lang="en-US" alt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110,751</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60000"/>
                        <a:lumOff val="40000"/>
                      </a:schemeClr>
                    </a:solidFill>
                  </a:tcPr>
                </a:tc>
                <a:tc>
                  <a:txBody>
                    <a:bodyPr/>
                    <a:lstStyle/>
                    <a:p>
                      <a:pPr algn="r">
                        <a:spcAft>
                          <a:spcPts val="0"/>
                        </a:spcAft>
                      </a:pPr>
                      <a:r>
                        <a:rPr lang="en-US" alt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70,459</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60000"/>
                        <a:lumOff val="40000"/>
                      </a:schemeClr>
                    </a:solidFill>
                  </a:tcPr>
                </a:tc>
                <a:tc>
                  <a:txBody>
                    <a:bodyPr/>
                    <a:lstStyle/>
                    <a:p>
                      <a:pPr algn="r">
                        <a:spcAft>
                          <a:spcPts val="0"/>
                        </a:spcAft>
                      </a:pPr>
                      <a:r>
                        <a:rPr lang="en-US" alt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295,227</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60000"/>
                        <a:lumOff val="40000"/>
                      </a:schemeClr>
                    </a:solidFill>
                  </a:tcPr>
                </a:tc>
                <a:tc>
                  <a:txBody>
                    <a:bodyPr/>
                    <a:lstStyle/>
                    <a:p>
                      <a:pPr algn="r">
                        <a:spcAft>
                          <a:spcPts val="0"/>
                        </a:spcAft>
                      </a:pPr>
                      <a:r>
                        <a:rPr lang="en-US" alt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296,671</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60000"/>
                        <a:lumOff val="40000"/>
                      </a:schemeClr>
                    </a:solidFill>
                  </a:tcPr>
                </a:tc>
                <a:tc>
                  <a:txBody>
                    <a:bodyPr/>
                    <a:lstStyle/>
                    <a:p>
                      <a:pPr algn="r">
                        <a:spcAft>
                          <a:spcPts val="0"/>
                        </a:spcAft>
                      </a:pPr>
                      <a:r>
                        <a:rPr lang="en-US" alt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227,062</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60000"/>
                        <a:lumOff val="40000"/>
                      </a:schemeClr>
                    </a:solidFill>
                  </a:tcPr>
                </a:tc>
                <a:tc>
                  <a:txBody>
                    <a:bodyPr/>
                    <a:lstStyle/>
                    <a:p>
                      <a:pPr algn="r">
                        <a:spcAft>
                          <a:spcPts val="0"/>
                        </a:spcAft>
                      </a:pPr>
                      <a:r>
                        <a:rPr lang="en-US" alt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250,953</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60000"/>
                        <a:lumOff val="40000"/>
                      </a:schemeClr>
                    </a:solidFill>
                  </a:tcPr>
                </a:tc>
                <a:tc>
                  <a:txBody>
                    <a:bodyPr/>
                    <a:lstStyle/>
                    <a:p>
                      <a:pPr algn="r">
                        <a:spcAft>
                          <a:spcPts val="0"/>
                        </a:spcAft>
                      </a:pPr>
                      <a:r>
                        <a:rPr lang="en-US" alt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74,515</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60000"/>
                        <a:lumOff val="40000"/>
                      </a:schemeClr>
                    </a:solidFill>
                  </a:tcPr>
                </a:tc>
                <a:extLst>
                  <a:ext uri="{0D108BD9-81ED-4DB2-BD59-A6C34878D82A}">
                    <a16:rowId xmlns:a16="http://schemas.microsoft.com/office/drawing/2014/main" val="3056427320"/>
                  </a:ext>
                </a:extLst>
              </a:tr>
            </a:tbl>
          </a:graphicData>
        </a:graphic>
      </p:graphicFrame>
    </p:spTree>
    <p:extLst>
      <p:ext uri="{BB962C8B-B14F-4D97-AF65-F5344CB8AC3E}">
        <p14:creationId xmlns:p14="http://schemas.microsoft.com/office/powerpoint/2010/main" val="14207602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23F9CF-DCB2-2687-A865-A242D847D570}"/>
            </a:ext>
          </a:extLst>
        </p:cNvPr>
        <p:cNvGrpSpPr/>
        <p:nvPr/>
      </p:nvGrpSpPr>
      <p:grpSpPr>
        <a:xfrm>
          <a:off x="0" y="0"/>
          <a:ext cx="0" cy="0"/>
          <a:chOff x="0" y="0"/>
          <a:chExt cx="0" cy="0"/>
        </a:xfrm>
      </p:grpSpPr>
      <p:sp>
        <p:nvSpPr>
          <p:cNvPr id="23" name="楕円 22">
            <a:extLst>
              <a:ext uri="{FF2B5EF4-FFF2-40B4-BE49-F238E27FC236}">
                <a16:creationId xmlns:a16="http://schemas.microsoft.com/office/drawing/2014/main" id="{57C63075-F806-0205-CF3B-A311D5CB8912}"/>
              </a:ext>
            </a:extLst>
          </p:cNvPr>
          <p:cNvSpPr/>
          <p:nvPr/>
        </p:nvSpPr>
        <p:spPr>
          <a:xfrm>
            <a:off x="1344802" y="3018418"/>
            <a:ext cx="7276325" cy="2602097"/>
          </a:xfrm>
          <a:prstGeom prst="ellipse">
            <a:avLst/>
          </a:prstGeom>
          <a:noFill/>
          <a:ln w="76200">
            <a:solidFill>
              <a:schemeClr val="bg1">
                <a:lumMod val="50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0F8E0B55-B782-F21C-7F90-D233FDE41CC0}"/>
              </a:ext>
            </a:extLst>
          </p:cNvPr>
          <p:cNvSpPr>
            <a:spLocks noGrp="1"/>
          </p:cNvSpPr>
          <p:nvPr>
            <p:ph type="title"/>
          </p:nvPr>
        </p:nvSpPr>
        <p:spPr>
          <a:xfrm>
            <a:off x="0" y="83778"/>
            <a:ext cx="9906000" cy="395110"/>
          </a:xfrm>
        </p:spPr>
        <p:txBody>
          <a:bodyPr>
            <a:normAutofit/>
          </a:bodyPr>
          <a:lstStyle/>
          <a:p>
            <a:r>
              <a:rPr kumimoji="1" lang="en-US" altLang="ja-JP" sz="2000" b="1" dirty="0"/>
              <a:t>Ⅱ</a:t>
            </a:r>
            <a:r>
              <a:rPr kumimoji="1" lang="ja-JP" altLang="en-US" sz="2000" b="1" dirty="0"/>
              <a:t>　今後の取組み</a:t>
            </a:r>
          </a:p>
        </p:txBody>
      </p:sp>
      <p:sp>
        <p:nvSpPr>
          <p:cNvPr id="3" name="コンテンツ プレースホルダー 2">
            <a:extLst>
              <a:ext uri="{FF2B5EF4-FFF2-40B4-BE49-F238E27FC236}">
                <a16:creationId xmlns:a16="http://schemas.microsoft.com/office/drawing/2014/main" id="{21BD9F06-104C-3149-15FE-411372237F12}"/>
              </a:ext>
            </a:extLst>
          </p:cNvPr>
          <p:cNvSpPr>
            <a:spLocks noGrp="1"/>
          </p:cNvSpPr>
          <p:nvPr>
            <p:ph idx="1"/>
          </p:nvPr>
        </p:nvSpPr>
        <p:spPr>
          <a:xfrm>
            <a:off x="359999" y="1080000"/>
            <a:ext cx="9072000" cy="584775"/>
          </a:xfrm>
        </p:spPr>
        <p:txBody>
          <a:bodyPr>
            <a:spAutoFit/>
          </a:bodyPr>
          <a:lstStyle/>
          <a:p>
            <a:pPr marL="288000" indent="-288000">
              <a:lnSpc>
                <a:spcPct val="100000"/>
              </a:lnSpc>
              <a:spcBef>
                <a:spcPts val="1200"/>
              </a:spcBef>
              <a:buFont typeface="Wingdings" panose="05000000000000000000" pitchFamily="2" charset="2"/>
              <a:buChar char="Ø"/>
            </a:pPr>
            <a:r>
              <a:rPr lang="ja-JP" altLang="en-US" sz="1600" dirty="0">
                <a:latin typeface="+mn-ea"/>
              </a:rPr>
              <a:t>当社は、経営の安定性と効率性を両輪とした三つの取組みを戦略的に推進し、持続可能な西日本のハブ市場として花と緑あふれる社会づくりに貢献していく。</a:t>
            </a:r>
          </a:p>
        </p:txBody>
      </p:sp>
      <p:sp>
        <p:nvSpPr>
          <p:cNvPr id="10" name="タイトル 1">
            <a:extLst>
              <a:ext uri="{FF2B5EF4-FFF2-40B4-BE49-F238E27FC236}">
                <a16:creationId xmlns:a16="http://schemas.microsoft.com/office/drawing/2014/main" id="{D6D101B4-589D-64A3-CB54-9702B411E9F7}"/>
              </a:ext>
            </a:extLst>
          </p:cNvPr>
          <p:cNvSpPr txBox="1">
            <a:spLocks/>
          </p:cNvSpPr>
          <p:nvPr/>
        </p:nvSpPr>
        <p:spPr>
          <a:xfrm>
            <a:off x="0" y="576000"/>
            <a:ext cx="9906000" cy="3951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1800" dirty="0"/>
              <a:t>Ⅱ-</a:t>
            </a:r>
            <a:r>
              <a:rPr lang="ja-JP" altLang="en-US" sz="1800" dirty="0"/>
              <a:t>１　当市場の目指す姿</a:t>
            </a:r>
            <a:endParaRPr lang="ja-JP" altLang="en-US" sz="1800" b="1" dirty="0"/>
          </a:p>
        </p:txBody>
      </p:sp>
      <p:sp>
        <p:nvSpPr>
          <p:cNvPr id="5" name="楕円 4">
            <a:extLst>
              <a:ext uri="{FF2B5EF4-FFF2-40B4-BE49-F238E27FC236}">
                <a16:creationId xmlns:a16="http://schemas.microsoft.com/office/drawing/2014/main" id="{8127C82A-687E-29E9-9E2D-379B970C0FF8}"/>
              </a:ext>
            </a:extLst>
          </p:cNvPr>
          <p:cNvSpPr/>
          <p:nvPr/>
        </p:nvSpPr>
        <p:spPr>
          <a:xfrm>
            <a:off x="2973000" y="1897856"/>
            <a:ext cx="3960000" cy="2160000"/>
          </a:xfrm>
          <a:prstGeom prst="ellipse">
            <a:avLst/>
          </a:prstGeom>
          <a:solidFill>
            <a:srgbClr val="FFCCFF"/>
          </a:solidFill>
          <a:ln>
            <a:solidFill>
              <a:schemeClr val="bg1"/>
            </a:solidFill>
          </a:ln>
          <a:effectLst>
            <a:outerShdw blurRad="152400" dir="5400000" sx="90000" sy="-19000" rotWithShape="0">
              <a:prstClr val="black">
                <a:alpha val="15000"/>
              </a:prstClr>
            </a:outerShdw>
          </a:effectLst>
          <a:scene3d>
            <a:camera prst="orthographicFront"/>
            <a:lightRig rig="threePt" dir="t"/>
          </a:scene3d>
          <a:sp3d>
            <a:bevelT w="762000" h="7620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98D3F4D6-9A59-B57B-71F5-5B9F839E5AE6}"/>
              </a:ext>
            </a:extLst>
          </p:cNvPr>
          <p:cNvSpPr txBox="1"/>
          <p:nvPr/>
        </p:nvSpPr>
        <p:spPr>
          <a:xfrm>
            <a:off x="3783000" y="2342065"/>
            <a:ext cx="2340000" cy="461665"/>
          </a:xfrm>
          <a:prstGeom prst="rect">
            <a:avLst/>
          </a:prstGeom>
          <a:noFill/>
        </p:spPr>
        <p:txBody>
          <a:bodyPr wrap="none" rtlCol="0">
            <a:spAutoFit/>
          </a:bodyPr>
          <a:lstStyle/>
          <a:p>
            <a:r>
              <a:rPr kumimoji="1" lang="ja-JP" altLang="en-US" sz="2400" b="1" dirty="0">
                <a:ln w="1270">
                  <a:solidFill>
                    <a:schemeClr val="bg1"/>
                  </a:solidFill>
                </a:ln>
              </a:rPr>
              <a:t>市場機能の向上</a:t>
            </a:r>
          </a:p>
        </p:txBody>
      </p:sp>
      <p:sp>
        <p:nvSpPr>
          <p:cNvPr id="13" name="テキスト ボックス 12">
            <a:extLst>
              <a:ext uri="{FF2B5EF4-FFF2-40B4-BE49-F238E27FC236}">
                <a16:creationId xmlns:a16="http://schemas.microsoft.com/office/drawing/2014/main" id="{1ABE1C0C-7400-4B9C-EA79-3A41C83BEF2B}"/>
              </a:ext>
            </a:extLst>
          </p:cNvPr>
          <p:cNvSpPr txBox="1"/>
          <p:nvPr/>
        </p:nvSpPr>
        <p:spPr>
          <a:xfrm>
            <a:off x="3783000" y="2803730"/>
            <a:ext cx="2340000" cy="523220"/>
          </a:xfrm>
          <a:prstGeom prst="rect">
            <a:avLst/>
          </a:prstGeom>
          <a:noFill/>
          <a:ln>
            <a:noFill/>
          </a:ln>
        </p:spPr>
        <p:txBody>
          <a:bodyPr wrap="square" rtlCol="0">
            <a:spAutoFit/>
          </a:bodyPr>
          <a:lstStyle/>
          <a:p>
            <a:pPr algn="ctr"/>
            <a:r>
              <a:rPr lang="ja-JP" altLang="en-US" sz="1400" dirty="0">
                <a:ln w="1270">
                  <a:noFill/>
                </a:ln>
                <a:latin typeface="+mn-ea"/>
              </a:rPr>
              <a:t>多様な課題に対応できる</a:t>
            </a:r>
            <a:endParaRPr lang="en-US" altLang="ja-JP" sz="1400" dirty="0">
              <a:ln w="1270">
                <a:noFill/>
              </a:ln>
              <a:latin typeface="+mn-ea"/>
            </a:endParaRPr>
          </a:p>
          <a:p>
            <a:pPr algn="ctr"/>
            <a:r>
              <a:rPr lang="ja-JP" altLang="en-US" sz="1400" dirty="0">
                <a:ln w="1270">
                  <a:noFill/>
                </a:ln>
                <a:latin typeface="+mn-ea"/>
              </a:rPr>
              <a:t>新たな市場機能の強化</a:t>
            </a:r>
            <a:endParaRPr lang="en-US" altLang="ja-JP" sz="1400" dirty="0">
              <a:ln w="1270">
                <a:noFill/>
              </a:ln>
              <a:latin typeface="+mn-ea"/>
            </a:endParaRPr>
          </a:p>
        </p:txBody>
      </p:sp>
      <p:sp>
        <p:nvSpPr>
          <p:cNvPr id="4" name="楕円 3">
            <a:extLst>
              <a:ext uri="{FF2B5EF4-FFF2-40B4-BE49-F238E27FC236}">
                <a16:creationId xmlns:a16="http://schemas.microsoft.com/office/drawing/2014/main" id="{85D0C834-F091-19B9-2435-3878D68C0904}"/>
              </a:ext>
            </a:extLst>
          </p:cNvPr>
          <p:cNvSpPr/>
          <p:nvPr/>
        </p:nvSpPr>
        <p:spPr>
          <a:xfrm>
            <a:off x="567513" y="4144515"/>
            <a:ext cx="3960000" cy="2160000"/>
          </a:xfrm>
          <a:prstGeom prst="ellipse">
            <a:avLst/>
          </a:prstGeom>
          <a:solidFill>
            <a:srgbClr val="FFFF66"/>
          </a:solidFill>
          <a:ln>
            <a:solidFill>
              <a:schemeClr val="bg1"/>
            </a:solidFill>
          </a:ln>
          <a:effectLst>
            <a:outerShdw blurRad="152400" dir="5400000" sx="90000" sy="-19000" rotWithShape="0">
              <a:prstClr val="black">
                <a:alpha val="15000"/>
              </a:prstClr>
            </a:outerShdw>
          </a:effectLst>
          <a:scene3d>
            <a:camera prst="orthographicFront"/>
            <a:lightRig rig="threePt" dir="t"/>
          </a:scene3d>
          <a:sp3d>
            <a:bevelT w="762000" h="7620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楕円 5">
            <a:extLst>
              <a:ext uri="{FF2B5EF4-FFF2-40B4-BE49-F238E27FC236}">
                <a16:creationId xmlns:a16="http://schemas.microsoft.com/office/drawing/2014/main" id="{04EEFC8B-15B3-BAFA-D621-9041A2F774D7}"/>
              </a:ext>
            </a:extLst>
          </p:cNvPr>
          <p:cNvSpPr/>
          <p:nvPr/>
        </p:nvSpPr>
        <p:spPr>
          <a:xfrm>
            <a:off x="5612965" y="4176786"/>
            <a:ext cx="3960000" cy="2160000"/>
          </a:xfrm>
          <a:prstGeom prst="ellipse">
            <a:avLst/>
          </a:prstGeom>
          <a:solidFill>
            <a:schemeClr val="accent6">
              <a:lumMod val="60000"/>
              <a:lumOff val="40000"/>
            </a:schemeClr>
          </a:solidFill>
          <a:ln>
            <a:solidFill>
              <a:schemeClr val="bg1"/>
            </a:solidFill>
          </a:ln>
          <a:effectLst>
            <a:outerShdw blurRad="152400" dir="5400000" sx="90000" sy="-19000" rotWithShape="0">
              <a:prstClr val="black">
                <a:alpha val="15000"/>
              </a:prstClr>
            </a:outerShdw>
          </a:effectLst>
          <a:scene3d>
            <a:camera prst="orthographicFront"/>
            <a:lightRig rig="threePt" dir="t"/>
          </a:scene3d>
          <a:sp3d>
            <a:bevelT w="762000" h="7620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CC723FB2-7276-E19A-8E61-61B62C1DB36D}"/>
              </a:ext>
            </a:extLst>
          </p:cNvPr>
          <p:cNvSpPr txBox="1"/>
          <p:nvPr/>
        </p:nvSpPr>
        <p:spPr>
          <a:xfrm>
            <a:off x="6423414" y="4661034"/>
            <a:ext cx="2339103" cy="461665"/>
          </a:xfrm>
          <a:prstGeom prst="rect">
            <a:avLst/>
          </a:prstGeom>
          <a:noFill/>
        </p:spPr>
        <p:txBody>
          <a:bodyPr wrap="none" rtlCol="0">
            <a:spAutoFit/>
          </a:bodyPr>
          <a:lstStyle>
            <a:defPPr>
              <a:defRPr lang="en-US"/>
            </a:defPPr>
            <a:lvl1pPr>
              <a:defRPr kumimoji="1" sz="2400" b="1">
                <a:ln w="1270">
                  <a:solidFill>
                    <a:schemeClr val="bg1"/>
                  </a:solidFill>
                </a:ln>
              </a:defRPr>
            </a:lvl1pPr>
          </a:lstStyle>
          <a:p>
            <a:pPr algn="ctr"/>
            <a:r>
              <a:rPr lang="ja-JP" altLang="en-US" dirty="0"/>
              <a:t>消費拡大の支援</a:t>
            </a:r>
          </a:p>
        </p:txBody>
      </p:sp>
      <p:sp>
        <p:nvSpPr>
          <p:cNvPr id="14" name="テキスト ボックス 13">
            <a:extLst>
              <a:ext uri="{FF2B5EF4-FFF2-40B4-BE49-F238E27FC236}">
                <a16:creationId xmlns:a16="http://schemas.microsoft.com/office/drawing/2014/main" id="{30CE8CB3-3417-1FFB-3629-B5D496FA6508}"/>
              </a:ext>
            </a:extLst>
          </p:cNvPr>
          <p:cNvSpPr txBox="1"/>
          <p:nvPr/>
        </p:nvSpPr>
        <p:spPr>
          <a:xfrm>
            <a:off x="6332965" y="5074429"/>
            <a:ext cx="2520000" cy="523220"/>
          </a:xfrm>
          <a:prstGeom prst="rect">
            <a:avLst/>
          </a:prstGeom>
          <a:noFill/>
        </p:spPr>
        <p:txBody>
          <a:bodyPr wrap="square" rtlCol="0">
            <a:spAutoFit/>
          </a:bodyPr>
          <a:lstStyle/>
          <a:p>
            <a:pPr algn="ctr"/>
            <a:r>
              <a:rPr lang="ja-JP" altLang="en-US" sz="1400" dirty="0">
                <a:latin typeface="+mn-ea"/>
              </a:rPr>
              <a:t>消費低迷という</a:t>
            </a:r>
            <a:endParaRPr lang="en-US" altLang="ja-JP" sz="1400" strike="sngStrike" dirty="0">
              <a:latin typeface="+mn-ea"/>
            </a:endParaRPr>
          </a:p>
          <a:p>
            <a:pPr algn="ctr"/>
            <a:r>
              <a:rPr lang="ja-JP" altLang="en-US" sz="1400" dirty="0">
                <a:latin typeface="+mn-ea"/>
              </a:rPr>
              <a:t>情勢変化に的確に対応</a:t>
            </a:r>
            <a:endParaRPr kumimoji="1" lang="ja-JP" altLang="en-US" sz="1400" dirty="0"/>
          </a:p>
        </p:txBody>
      </p:sp>
      <p:sp>
        <p:nvSpPr>
          <p:cNvPr id="8" name="テキスト ボックス 7">
            <a:extLst>
              <a:ext uri="{FF2B5EF4-FFF2-40B4-BE49-F238E27FC236}">
                <a16:creationId xmlns:a16="http://schemas.microsoft.com/office/drawing/2014/main" id="{5328CF4F-AD25-987B-CC28-752DD739C783}"/>
              </a:ext>
            </a:extLst>
          </p:cNvPr>
          <p:cNvSpPr txBox="1"/>
          <p:nvPr/>
        </p:nvSpPr>
        <p:spPr>
          <a:xfrm>
            <a:off x="1197513" y="4680082"/>
            <a:ext cx="2700000" cy="461665"/>
          </a:xfrm>
          <a:prstGeom prst="rect">
            <a:avLst/>
          </a:prstGeom>
          <a:noFill/>
        </p:spPr>
        <p:txBody>
          <a:bodyPr wrap="none" rtlCol="0">
            <a:spAutoFit/>
          </a:bodyPr>
          <a:lstStyle/>
          <a:p>
            <a:pPr algn="ctr"/>
            <a:r>
              <a:rPr kumimoji="1" lang="ja-JP" altLang="en-US" sz="2400" b="1" dirty="0">
                <a:ln w="1270">
                  <a:solidFill>
                    <a:schemeClr val="bg1"/>
                  </a:solidFill>
                </a:ln>
              </a:rPr>
              <a:t>施設・設備の保全</a:t>
            </a:r>
          </a:p>
        </p:txBody>
      </p:sp>
      <p:sp>
        <p:nvSpPr>
          <p:cNvPr id="12" name="テキスト ボックス 11">
            <a:extLst>
              <a:ext uri="{FF2B5EF4-FFF2-40B4-BE49-F238E27FC236}">
                <a16:creationId xmlns:a16="http://schemas.microsoft.com/office/drawing/2014/main" id="{74BD4222-2608-BD90-9834-82C43A013239}"/>
              </a:ext>
            </a:extLst>
          </p:cNvPr>
          <p:cNvSpPr txBox="1"/>
          <p:nvPr/>
        </p:nvSpPr>
        <p:spPr>
          <a:xfrm>
            <a:off x="1197513" y="5043900"/>
            <a:ext cx="2700000" cy="523220"/>
          </a:xfrm>
          <a:prstGeom prst="rect">
            <a:avLst/>
          </a:prstGeom>
          <a:noFill/>
        </p:spPr>
        <p:txBody>
          <a:bodyPr wrap="square" rtlCol="0">
            <a:spAutoFit/>
          </a:bodyPr>
          <a:lstStyle/>
          <a:p>
            <a:pPr algn="ctr"/>
            <a:r>
              <a:rPr lang="ja-JP" altLang="en-US" sz="1400" dirty="0">
                <a:latin typeface="+mn-ea"/>
              </a:rPr>
              <a:t>効率的で快適に利用できる</a:t>
            </a:r>
            <a:endParaRPr lang="en-US" altLang="ja-JP" sz="1400" dirty="0">
              <a:latin typeface="+mn-ea"/>
            </a:endParaRPr>
          </a:p>
          <a:p>
            <a:pPr algn="ctr"/>
            <a:r>
              <a:rPr lang="ja-JP" altLang="en-US" sz="1400" dirty="0">
                <a:latin typeface="+mn-ea"/>
              </a:rPr>
              <a:t>安定した環境の提供</a:t>
            </a:r>
            <a:endParaRPr kumimoji="1" lang="ja-JP" altLang="en-US" sz="1400" dirty="0"/>
          </a:p>
        </p:txBody>
      </p:sp>
    </p:spTree>
    <p:extLst>
      <p:ext uri="{BB962C8B-B14F-4D97-AF65-F5344CB8AC3E}">
        <p14:creationId xmlns:p14="http://schemas.microsoft.com/office/powerpoint/2010/main" val="35596131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7E83D1-DF6F-487B-A568-8150751852F7}"/>
              </a:ext>
            </a:extLst>
          </p:cNvPr>
          <p:cNvSpPr>
            <a:spLocks noGrp="1"/>
          </p:cNvSpPr>
          <p:nvPr>
            <p:ph type="title"/>
          </p:nvPr>
        </p:nvSpPr>
        <p:spPr>
          <a:xfrm>
            <a:off x="0" y="83778"/>
            <a:ext cx="9906000" cy="395110"/>
          </a:xfrm>
        </p:spPr>
        <p:txBody>
          <a:bodyPr>
            <a:normAutofit/>
          </a:bodyPr>
          <a:lstStyle/>
          <a:p>
            <a:r>
              <a:rPr kumimoji="1" lang="en-US" altLang="ja-JP" sz="2000" b="1" dirty="0"/>
              <a:t>Ⅱ</a:t>
            </a:r>
            <a:r>
              <a:rPr kumimoji="1" lang="ja-JP" altLang="en-US" sz="2000" b="1" dirty="0"/>
              <a:t>　今後の取組み</a:t>
            </a:r>
          </a:p>
        </p:txBody>
      </p:sp>
      <p:sp>
        <p:nvSpPr>
          <p:cNvPr id="3" name="コンテンツ プレースホルダー 2">
            <a:extLst>
              <a:ext uri="{FF2B5EF4-FFF2-40B4-BE49-F238E27FC236}">
                <a16:creationId xmlns:a16="http://schemas.microsoft.com/office/drawing/2014/main" id="{A3C8F653-51DF-43F8-BD1A-96415F2AE959}"/>
              </a:ext>
            </a:extLst>
          </p:cNvPr>
          <p:cNvSpPr>
            <a:spLocks noGrp="1"/>
          </p:cNvSpPr>
          <p:nvPr>
            <p:ph idx="1"/>
          </p:nvPr>
        </p:nvSpPr>
        <p:spPr>
          <a:xfrm>
            <a:off x="359999" y="1079999"/>
            <a:ext cx="9072000" cy="4308872"/>
          </a:xfrm>
        </p:spPr>
        <p:txBody>
          <a:bodyPr>
            <a:spAutoFit/>
          </a:bodyPr>
          <a:lstStyle/>
          <a:p>
            <a:pPr marL="288000" indent="-288000">
              <a:lnSpc>
                <a:spcPct val="100000"/>
              </a:lnSpc>
              <a:spcBef>
                <a:spcPts val="1200"/>
              </a:spcBef>
              <a:buFont typeface="Wingdings" panose="05000000000000000000" pitchFamily="2" charset="2"/>
              <a:buChar char="Ø"/>
            </a:pPr>
            <a:r>
              <a:rPr lang="ja-JP" altLang="en-US" sz="1600" dirty="0">
                <a:latin typeface="+mn-ea"/>
              </a:rPr>
              <a:t>花き消費減少、物流課題、交流施設の閉館といった事業環境の変化に対応し、「集荷分荷力の向上」・「国内外への販路拡大」により、生産地と買受人に選ばれる市場として生き残りをかけた取組みを強化する。</a:t>
            </a:r>
            <a:endParaRPr lang="en-US" altLang="ja-JP" sz="1600" dirty="0">
              <a:latin typeface="+mn-ea"/>
            </a:endParaRPr>
          </a:p>
          <a:p>
            <a:pPr marL="288000" indent="-288000">
              <a:lnSpc>
                <a:spcPct val="100000"/>
              </a:lnSpc>
              <a:spcBef>
                <a:spcPts val="1200"/>
              </a:spcBef>
              <a:buFont typeface="Wingdings" panose="05000000000000000000" pitchFamily="2" charset="2"/>
              <a:buChar char="Ø"/>
            </a:pPr>
            <a:r>
              <a:rPr lang="ja-JP" altLang="en-US" sz="1600" dirty="0">
                <a:latin typeface="+mn-ea"/>
              </a:rPr>
              <a:t>他市場の花きの集荷場所を当市場に集約したり、他市場の買受人が当市場のシステムを使用して花きを購入することができるようにする等、他市場との連携を強化し、生産地、市場、買受人がメリットを享受できるようにして、さらなる取引の拡大につなげる。</a:t>
            </a:r>
            <a:endParaRPr lang="ja-JP" altLang="en-US" sz="1600" strike="sngStrike" dirty="0">
              <a:latin typeface="+mn-ea"/>
            </a:endParaRPr>
          </a:p>
          <a:p>
            <a:pPr marL="288000" indent="-288000">
              <a:lnSpc>
                <a:spcPct val="100000"/>
              </a:lnSpc>
              <a:spcBef>
                <a:spcPts val="1200"/>
              </a:spcBef>
              <a:buFont typeface="Wingdings" panose="05000000000000000000" pitchFamily="2" charset="2"/>
              <a:buChar char="Ø"/>
            </a:pPr>
            <a:r>
              <a:rPr lang="ja-JP" altLang="en-US" sz="1600" dirty="0">
                <a:latin typeface="+mn-ea"/>
              </a:rPr>
              <a:t>今後の取引拡大への対応と市場１階の狭隘緩和のため、交流施設跡３階を新たに市場として整備する。</a:t>
            </a:r>
            <a:endParaRPr lang="en-US" altLang="ja-JP" sz="1600" dirty="0">
              <a:latin typeface="+mn-ea"/>
            </a:endParaRPr>
          </a:p>
          <a:p>
            <a:pPr marL="288000" indent="-288000">
              <a:lnSpc>
                <a:spcPct val="100000"/>
              </a:lnSpc>
              <a:spcBef>
                <a:spcPts val="1200"/>
              </a:spcBef>
              <a:buFont typeface="Wingdings" panose="05000000000000000000" pitchFamily="2" charset="2"/>
              <a:buChar char="Ø"/>
            </a:pPr>
            <a:r>
              <a:rPr lang="ja-JP" altLang="en-US" sz="1600" dirty="0">
                <a:latin typeface="+mn-ea"/>
              </a:rPr>
              <a:t>交流施設跡４・５階については、市場現場のバックヤードと新たな市場間連携の拠点としての活用を中心に検討を進める。</a:t>
            </a:r>
            <a:endParaRPr lang="en-US" altLang="ja-JP" sz="1600" dirty="0">
              <a:latin typeface="+mn-ea"/>
            </a:endParaRPr>
          </a:p>
          <a:p>
            <a:pPr marL="288000" indent="-288000">
              <a:lnSpc>
                <a:spcPct val="100000"/>
              </a:lnSpc>
              <a:spcBef>
                <a:spcPts val="1200"/>
              </a:spcBef>
              <a:buFont typeface="Wingdings" panose="05000000000000000000" pitchFamily="2" charset="2"/>
              <a:buChar char="Ø"/>
            </a:pPr>
            <a:r>
              <a:rPr lang="ja-JP" altLang="en-US" sz="1600" dirty="0">
                <a:latin typeface="+mn-ea"/>
              </a:rPr>
              <a:t>また、卸売業者が場内でおこなう花きイベントや買参人が場外で実施する消費者向けの催しを積極的に協賛し、花き流通と消費拡大を支援する。</a:t>
            </a:r>
            <a:endParaRPr lang="en-US" altLang="ja-JP" sz="1600" dirty="0">
              <a:latin typeface="+mn-ea"/>
            </a:endParaRPr>
          </a:p>
          <a:p>
            <a:pPr marL="288000" indent="-288000">
              <a:lnSpc>
                <a:spcPct val="100000"/>
              </a:lnSpc>
              <a:spcBef>
                <a:spcPts val="1200"/>
              </a:spcBef>
              <a:buFont typeface="Wingdings" panose="05000000000000000000" pitchFamily="2" charset="2"/>
              <a:buChar char="Ø"/>
            </a:pPr>
            <a:r>
              <a:rPr lang="ja-JP" altLang="en-US" sz="1600" dirty="0">
                <a:latin typeface="+mn-ea"/>
              </a:rPr>
              <a:t>こうした戦略的な取組みに関しては公共の交付金等も活用していくが、使用料のあり方の検討や、交流施設跡４・５階の活用などにより収益構造の再構築を図る。</a:t>
            </a:r>
          </a:p>
        </p:txBody>
      </p:sp>
      <p:sp>
        <p:nvSpPr>
          <p:cNvPr id="10" name="タイトル 1">
            <a:extLst>
              <a:ext uri="{FF2B5EF4-FFF2-40B4-BE49-F238E27FC236}">
                <a16:creationId xmlns:a16="http://schemas.microsoft.com/office/drawing/2014/main" id="{50E954FB-4E3C-44C7-B492-67842B2459C9}"/>
              </a:ext>
            </a:extLst>
          </p:cNvPr>
          <p:cNvSpPr txBox="1">
            <a:spLocks/>
          </p:cNvSpPr>
          <p:nvPr/>
        </p:nvSpPr>
        <p:spPr>
          <a:xfrm>
            <a:off x="0" y="576000"/>
            <a:ext cx="9906000" cy="3951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1800" dirty="0"/>
              <a:t>Ⅱ-</a:t>
            </a:r>
            <a:r>
              <a:rPr lang="ja-JP" altLang="en-US" sz="1800" dirty="0"/>
              <a:t>２　事業運営の基本方針</a:t>
            </a:r>
            <a:endParaRPr lang="ja-JP" altLang="en-US" sz="1800" b="1" dirty="0">
              <a:solidFill>
                <a:srgbClr val="FF0000"/>
              </a:solidFill>
            </a:endParaRPr>
          </a:p>
        </p:txBody>
      </p:sp>
    </p:spTree>
    <p:extLst>
      <p:ext uri="{BB962C8B-B14F-4D97-AF65-F5344CB8AC3E}">
        <p14:creationId xmlns:p14="http://schemas.microsoft.com/office/powerpoint/2010/main" val="13388199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AE5C6-D157-0C37-7661-053394AE86AF}"/>
            </a:ext>
          </a:extLst>
        </p:cNvPr>
        <p:cNvGrpSpPr/>
        <p:nvPr/>
      </p:nvGrpSpPr>
      <p:grpSpPr>
        <a:xfrm>
          <a:off x="0" y="0"/>
          <a:ext cx="0" cy="0"/>
          <a:chOff x="0" y="0"/>
          <a:chExt cx="0" cy="0"/>
        </a:xfrm>
      </p:grpSpPr>
      <p:sp>
        <p:nvSpPr>
          <p:cNvPr id="18" name="コンテンツ プレースホルダー 2">
            <a:extLst>
              <a:ext uri="{FF2B5EF4-FFF2-40B4-BE49-F238E27FC236}">
                <a16:creationId xmlns:a16="http://schemas.microsoft.com/office/drawing/2014/main" id="{453D39CB-0088-19E0-427C-BE5E3DAA8EAD}"/>
              </a:ext>
            </a:extLst>
          </p:cNvPr>
          <p:cNvSpPr>
            <a:spLocks noGrp="1"/>
          </p:cNvSpPr>
          <p:nvPr>
            <p:ph idx="1"/>
          </p:nvPr>
        </p:nvSpPr>
        <p:spPr>
          <a:xfrm>
            <a:off x="360000" y="1080000"/>
            <a:ext cx="9072000" cy="1554272"/>
          </a:xfrm>
        </p:spPr>
        <p:txBody>
          <a:bodyPr>
            <a:spAutoFit/>
          </a:bodyPr>
          <a:lstStyle/>
          <a:p>
            <a:pPr marL="288000" indent="-288000">
              <a:lnSpc>
                <a:spcPct val="100000"/>
              </a:lnSpc>
              <a:spcBef>
                <a:spcPts val="1200"/>
              </a:spcBef>
              <a:buFont typeface="Wingdings" panose="05000000000000000000" pitchFamily="2" charset="2"/>
              <a:buChar char="Ø"/>
            </a:pPr>
            <a:r>
              <a:rPr lang="ja-JP" altLang="en-US" sz="1600" dirty="0"/>
              <a:t>交流施設跡は以下のように独特な構造となっている。</a:t>
            </a:r>
            <a:endParaRPr lang="en-US" altLang="ja-JP" sz="1600" dirty="0">
              <a:latin typeface="+mn-ea"/>
            </a:endParaRPr>
          </a:p>
          <a:p>
            <a:pPr marL="540000" indent="-180000">
              <a:lnSpc>
                <a:spcPct val="100000"/>
              </a:lnSpc>
              <a:spcBef>
                <a:spcPts val="600"/>
              </a:spcBef>
            </a:pPr>
            <a:r>
              <a:rPr lang="ja-JP" altLang="en-US" sz="1600" dirty="0">
                <a:latin typeface="+mn-ea"/>
              </a:rPr>
              <a:t>交流施設跡の共用部は広場（プラザ）となっており、スキップフロアに花壇跡や観客席跡など様々な段差、中央に大きな鉄塔が存在する。</a:t>
            </a:r>
            <a:endParaRPr lang="en-US" altLang="ja-JP" sz="1600" dirty="0">
              <a:latin typeface="+mn-ea"/>
            </a:endParaRPr>
          </a:p>
          <a:p>
            <a:pPr marL="540000" indent="-180000">
              <a:lnSpc>
                <a:spcPct val="100000"/>
              </a:lnSpc>
              <a:spcBef>
                <a:spcPts val="600"/>
              </a:spcBef>
            </a:pPr>
            <a:r>
              <a:rPr lang="ja-JP" altLang="en-US" sz="1600" dirty="0">
                <a:latin typeface="+mn-ea"/>
              </a:rPr>
              <a:t>３階から５階にかけて広場部分を取り囲むように店舗跡がラウンド状に配置されている。</a:t>
            </a:r>
            <a:endParaRPr lang="en-US" altLang="ja-JP" sz="1600" dirty="0">
              <a:latin typeface="+mn-ea"/>
            </a:endParaRPr>
          </a:p>
          <a:p>
            <a:pPr marL="540000" indent="-180000">
              <a:lnSpc>
                <a:spcPct val="100000"/>
              </a:lnSpc>
              <a:spcBef>
                <a:spcPts val="600"/>
              </a:spcBef>
            </a:pPr>
            <a:r>
              <a:rPr lang="ja-JP" altLang="en-US" sz="1600" dirty="0">
                <a:latin typeface="+mn-ea"/>
              </a:rPr>
              <a:t>店舗跡はスケルトン状態であり、それぞれに広さ、天井高、床の強度などが異なる。</a:t>
            </a:r>
            <a:endParaRPr lang="en-US" altLang="ja-JP" sz="1600" dirty="0">
              <a:latin typeface="+mn-ea"/>
            </a:endParaRPr>
          </a:p>
        </p:txBody>
      </p:sp>
      <p:sp>
        <p:nvSpPr>
          <p:cNvPr id="2" name="タイトル 1">
            <a:extLst>
              <a:ext uri="{FF2B5EF4-FFF2-40B4-BE49-F238E27FC236}">
                <a16:creationId xmlns:a16="http://schemas.microsoft.com/office/drawing/2014/main" id="{7C07E850-D3FA-154D-B274-B0E37415BA88}"/>
              </a:ext>
            </a:extLst>
          </p:cNvPr>
          <p:cNvSpPr>
            <a:spLocks noGrp="1"/>
          </p:cNvSpPr>
          <p:nvPr>
            <p:ph type="title"/>
          </p:nvPr>
        </p:nvSpPr>
        <p:spPr>
          <a:xfrm>
            <a:off x="0" y="83778"/>
            <a:ext cx="9906000" cy="395110"/>
          </a:xfrm>
        </p:spPr>
        <p:txBody>
          <a:bodyPr>
            <a:normAutofit/>
          </a:bodyPr>
          <a:lstStyle/>
          <a:p>
            <a:r>
              <a:rPr kumimoji="1" lang="en-US" altLang="ja-JP" sz="2000" b="1" dirty="0"/>
              <a:t>Ⅱ</a:t>
            </a:r>
            <a:r>
              <a:rPr kumimoji="1" lang="ja-JP" altLang="en-US" sz="2000" b="1" dirty="0"/>
              <a:t>　今後の取組み</a:t>
            </a:r>
          </a:p>
        </p:txBody>
      </p:sp>
      <p:sp>
        <p:nvSpPr>
          <p:cNvPr id="9" name="タイトル 1">
            <a:extLst>
              <a:ext uri="{FF2B5EF4-FFF2-40B4-BE49-F238E27FC236}">
                <a16:creationId xmlns:a16="http://schemas.microsoft.com/office/drawing/2014/main" id="{42BE223D-5253-EB1E-9270-759110EDDC58}"/>
              </a:ext>
            </a:extLst>
          </p:cNvPr>
          <p:cNvSpPr txBox="1">
            <a:spLocks/>
          </p:cNvSpPr>
          <p:nvPr/>
        </p:nvSpPr>
        <p:spPr>
          <a:xfrm>
            <a:off x="0" y="576000"/>
            <a:ext cx="9906000" cy="3951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1800" dirty="0"/>
              <a:t>Ⅱ-</a:t>
            </a:r>
            <a:r>
              <a:rPr lang="ja-JP" altLang="en-US" sz="1800" dirty="0"/>
              <a:t>３　施設整備・機能向上の計画</a:t>
            </a:r>
            <a:endParaRPr lang="ja-JP" altLang="en-US" sz="1800" b="1" dirty="0"/>
          </a:p>
        </p:txBody>
      </p:sp>
      <p:pic>
        <p:nvPicPr>
          <p:cNvPr id="21" name="図 20" descr="建物, 窓, 地域, 立つ が含まれている画像&#10;&#10;AI 生成コンテンツは誤りを含む可能性があります。">
            <a:extLst>
              <a:ext uri="{FF2B5EF4-FFF2-40B4-BE49-F238E27FC236}">
                <a16:creationId xmlns:a16="http://schemas.microsoft.com/office/drawing/2014/main" id="{EAC30ABB-453A-A909-4728-95488E5EE45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67568" y="3356149"/>
            <a:ext cx="3944601" cy="2959118"/>
          </a:xfrm>
          <a:prstGeom prst="rect">
            <a:avLst/>
          </a:prstGeom>
        </p:spPr>
      </p:pic>
      <p:sp>
        <p:nvSpPr>
          <p:cNvPr id="22" name="テキスト ボックス 21">
            <a:extLst>
              <a:ext uri="{FF2B5EF4-FFF2-40B4-BE49-F238E27FC236}">
                <a16:creationId xmlns:a16="http://schemas.microsoft.com/office/drawing/2014/main" id="{EC3CCE2A-6AED-623A-A479-57916DCC5D89}"/>
              </a:ext>
            </a:extLst>
          </p:cNvPr>
          <p:cNvSpPr txBox="1"/>
          <p:nvPr/>
        </p:nvSpPr>
        <p:spPr>
          <a:xfrm>
            <a:off x="516345" y="3079148"/>
            <a:ext cx="1800493" cy="307777"/>
          </a:xfrm>
          <a:prstGeom prst="rect">
            <a:avLst/>
          </a:prstGeom>
          <a:noFill/>
        </p:spPr>
        <p:txBody>
          <a:bodyPr wrap="none" rtlCol="0">
            <a:spAutoFit/>
          </a:bodyPr>
          <a:lstStyle/>
          <a:p>
            <a:r>
              <a:rPr kumimoji="1" lang="ja-JP" altLang="en-US" sz="1400" dirty="0"/>
              <a:t>交流施設跡の共用部</a:t>
            </a:r>
          </a:p>
        </p:txBody>
      </p:sp>
      <p:sp>
        <p:nvSpPr>
          <p:cNvPr id="23" name="テキスト ボックス 22">
            <a:extLst>
              <a:ext uri="{FF2B5EF4-FFF2-40B4-BE49-F238E27FC236}">
                <a16:creationId xmlns:a16="http://schemas.microsoft.com/office/drawing/2014/main" id="{FF4A4369-79B0-0E66-485B-C48AAFCB6751}"/>
              </a:ext>
            </a:extLst>
          </p:cNvPr>
          <p:cNvSpPr txBox="1"/>
          <p:nvPr/>
        </p:nvSpPr>
        <p:spPr>
          <a:xfrm>
            <a:off x="5467568" y="3079149"/>
            <a:ext cx="2159566" cy="307777"/>
          </a:xfrm>
          <a:prstGeom prst="rect">
            <a:avLst/>
          </a:prstGeom>
          <a:noFill/>
        </p:spPr>
        <p:txBody>
          <a:bodyPr wrap="none" rtlCol="0">
            <a:spAutoFit/>
          </a:bodyPr>
          <a:lstStyle/>
          <a:p>
            <a:r>
              <a:rPr kumimoji="1" lang="ja-JP" altLang="en-US" sz="1400" dirty="0"/>
              <a:t>交流施設跡の旧店舗区画</a:t>
            </a:r>
          </a:p>
        </p:txBody>
      </p:sp>
      <p:pic>
        <p:nvPicPr>
          <p:cNvPr id="24" name="図 23" descr="建物, 座る, テーブル, ボウル が含まれている画像&#10;&#10;AI 生成コンテンツは誤りを含む可能性があります。">
            <a:extLst>
              <a:ext uri="{FF2B5EF4-FFF2-40B4-BE49-F238E27FC236}">
                <a16:creationId xmlns:a16="http://schemas.microsoft.com/office/drawing/2014/main" id="{2FCB1185-3F76-D94C-ADF0-1BE766475FCE}"/>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516345" y="3356148"/>
            <a:ext cx="4095538" cy="2959120"/>
          </a:xfrm>
          <a:prstGeom prst="rect">
            <a:avLst/>
          </a:prstGeom>
        </p:spPr>
      </p:pic>
    </p:spTree>
    <p:extLst>
      <p:ext uri="{BB962C8B-B14F-4D97-AF65-F5344CB8AC3E}">
        <p14:creationId xmlns:p14="http://schemas.microsoft.com/office/powerpoint/2010/main" val="12305084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AA3B07-D006-EE7B-A426-796ADEB372C6}"/>
            </a:ext>
          </a:extLst>
        </p:cNvPr>
        <p:cNvGrpSpPr/>
        <p:nvPr/>
      </p:nvGrpSpPr>
      <p:grpSpPr>
        <a:xfrm>
          <a:off x="0" y="0"/>
          <a:ext cx="0" cy="0"/>
          <a:chOff x="0" y="0"/>
          <a:chExt cx="0" cy="0"/>
        </a:xfrm>
      </p:grpSpPr>
      <p:pic>
        <p:nvPicPr>
          <p:cNvPr id="21" name="図 20">
            <a:extLst>
              <a:ext uri="{FF2B5EF4-FFF2-40B4-BE49-F238E27FC236}">
                <a16:creationId xmlns:a16="http://schemas.microsoft.com/office/drawing/2014/main" id="{824E8D0D-4F36-BEB1-A939-C2EFFD4B220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58458" y="3022083"/>
            <a:ext cx="4346757" cy="3335012"/>
          </a:xfrm>
          <a:prstGeom prst="rect">
            <a:avLst/>
          </a:prstGeom>
        </p:spPr>
      </p:pic>
      <p:sp>
        <p:nvSpPr>
          <p:cNvPr id="18" name="コンテンツ プレースホルダー 2">
            <a:extLst>
              <a:ext uri="{FF2B5EF4-FFF2-40B4-BE49-F238E27FC236}">
                <a16:creationId xmlns:a16="http://schemas.microsoft.com/office/drawing/2014/main" id="{2EB72821-206D-7E85-99A4-0704746EB422}"/>
              </a:ext>
            </a:extLst>
          </p:cNvPr>
          <p:cNvSpPr>
            <a:spLocks noGrp="1"/>
          </p:cNvSpPr>
          <p:nvPr>
            <p:ph idx="1"/>
          </p:nvPr>
        </p:nvSpPr>
        <p:spPr>
          <a:xfrm>
            <a:off x="359999" y="1080000"/>
            <a:ext cx="9072000" cy="1877437"/>
          </a:xfrm>
        </p:spPr>
        <p:txBody>
          <a:bodyPr>
            <a:spAutoFit/>
          </a:bodyPr>
          <a:lstStyle/>
          <a:p>
            <a:pPr marL="288000" indent="-288000">
              <a:lnSpc>
                <a:spcPct val="100000"/>
              </a:lnSpc>
              <a:spcBef>
                <a:spcPts val="1200"/>
              </a:spcBef>
              <a:buFont typeface="Wingdings" panose="05000000000000000000" pitchFamily="2" charset="2"/>
              <a:buChar char="Ø"/>
            </a:pPr>
            <a:r>
              <a:rPr lang="ja-JP" altLang="en-US" sz="1600" dirty="0"/>
              <a:t>場内物流については、仕分用コンベアが１階に設置されていることから、荷受および仕分機能が１階に集中し、荷捌きスペースの制約が顕在化している。</a:t>
            </a:r>
            <a:endParaRPr lang="en-US" altLang="ja-JP" sz="1600" dirty="0"/>
          </a:p>
          <a:p>
            <a:pPr marL="288000" indent="-288000">
              <a:lnSpc>
                <a:spcPct val="100000"/>
              </a:lnSpc>
              <a:spcBef>
                <a:spcPts val="1200"/>
              </a:spcBef>
              <a:buFont typeface="Wingdings" panose="05000000000000000000" pitchFamily="2" charset="2"/>
              <a:buChar char="Ø"/>
            </a:pPr>
            <a:r>
              <a:rPr lang="ja-JP" altLang="en-US" sz="1600" dirty="0"/>
              <a:t>現状は、発送時期が早い遠隔地向け商品を３階へ移送することで運用面の工夫により対応しているものの、物流動線の構造的制約により、物流効率の向上には限界が生じている。</a:t>
            </a:r>
            <a:endParaRPr lang="en-US" altLang="ja-JP" sz="1600" dirty="0"/>
          </a:p>
          <a:p>
            <a:pPr marL="288000" indent="-288000">
              <a:lnSpc>
                <a:spcPct val="100000"/>
              </a:lnSpc>
              <a:spcBef>
                <a:spcPts val="1200"/>
              </a:spcBef>
              <a:buFont typeface="Wingdings" panose="05000000000000000000" pitchFamily="2" charset="2"/>
              <a:buChar char="Ø"/>
            </a:pPr>
            <a:r>
              <a:rPr lang="ja-JP" altLang="en-US" sz="1600" dirty="0"/>
              <a:t>場内物流の効率化を図り、より遠隔地への安定的な配送体制を構築するため、以下の整備を行う。</a:t>
            </a:r>
            <a:endParaRPr lang="ja-JP" altLang="en-US" sz="1600" dirty="0">
              <a:latin typeface="+mn-ea"/>
            </a:endParaRPr>
          </a:p>
        </p:txBody>
      </p:sp>
      <p:sp>
        <p:nvSpPr>
          <p:cNvPr id="2" name="タイトル 1">
            <a:extLst>
              <a:ext uri="{FF2B5EF4-FFF2-40B4-BE49-F238E27FC236}">
                <a16:creationId xmlns:a16="http://schemas.microsoft.com/office/drawing/2014/main" id="{469D6D22-02EC-E9CE-F7A3-5FC4699EF8D3}"/>
              </a:ext>
            </a:extLst>
          </p:cNvPr>
          <p:cNvSpPr>
            <a:spLocks noGrp="1"/>
          </p:cNvSpPr>
          <p:nvPr>
            <p:ph type="title"/>
          </p:nvPr>
        </p:nvSpPr>
        <p:spPr>
          <a:xfrm>
            <a:off x="0" y="83778"/>
            <a:ext cx="9906000" cy="395110"/>
          </a:xfrm>
        </p:spPr>
        <p:txBody>
          <a:bodyPr>
            <a:normAutofit/>
          </a:bodyPr>
          <a:lstStyle/>
          <a:p>
            <a:r>
              <a:rPr kumimoji="1" lang="en-US" altLang="ja-JP" sz="2000" b="1" dirty="0"/>
              <a:t>Ⅱ</a:t>
            </a:r>
            <a:r>
              <a:rPr kumimoji="1" lang="ja-JP" altLang="en-US" sz="2000" b="1" dirty="0"/>
              <a:t>　今後の取組み</a:t>
            </a:r>
          </a:p>
        </p:txBody>
      </p:sp>
      <p:sp>
        <p:nvSpPr>
          <p:cNvPr id="7" name="タイトル 1">
            <a:extLst>
              <a:ext uri="{FF2B5EF4-FFF2-40B4-BE49-F238E27FC236}">
                <a16:creationId xmlns:a16="http://schemas.microsoft.com/office/drawing/2014/main" id="{D9DA47F0-6B29-C2C7-BE20-EC7FF40CE4E7}"/>
              </a:ext>
            </a:extLst>
          </p:cNvPr>
          <p:cNvSpPr txBox="1">
            <a:spLocks/>
          </p:cNvSpPr>
          <p:nvPr/>
        </p:nvSpPr>
        <p:spPr>
          <a:xfrm>
            <a:off x="0" y="3261016"/>
            <a:ext cx="9906000" cy="3951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800" dirty="0"/>
              <a:t>（改修計画）　　</a:t>
            </a:r>
          </a:p>
        </p:txBody>
      </p:sp>
      <p:sp>
        <p:nvSpPr>
          <p:cNvPr id="5" name="テキスト ボックス 4">
            <a:extLst>
              <a:ext uri="{FF2B5EF4-FFF2-40B4-BE49-F238E27FC236}">
                <a16:creationId xmlns:a16="http://schemas.microsoft.com/office/drawing/2014/main" id="{1D2B61AE-A497-7027-C77D-5E71F878BB90}"/>
              </a:ext>
            </a:extLst>
          </p:cNvPr>
          <p:cNvSpPr txBox="1"/>
          <p:nvPr/>
        </p:nvSpPr>
        <p:spPr>
          <a:xfrm>
            <a:off x="308713" y="3608628"/>
            <a:ext cx="7551039" cy="2246769"/>
          </a:xfrm>
          <a:prstGeom prst="rect">
            <a:avLst/>
          </a:prstGeom>
          <a:noFill/>
        </p:spPr>
        <p:txBody>
          <a:bodyPr wrap="square">
            <a:spAutoFit/>
          </a:bodyPr>
          <a:lstStyle/>
          <a:p>
            <a:r>
              <a:rPr lang="ja-JP" altLang="en-US" sz="1400" dirty="0"/>
              <a:t>〇交流施設跡３階広場部分のフラット化</a:t>
            </a:r>
            <a:endParaRPr lang="en-US" altLang="ja-JP" sz="1400" dirty="0"/>
          </a:p>
          <a:p>
            <a:r>
              <a:rPr lang="ja-JP" altLang="en-US" sz="1400" dirty="0"/>
              <a:t>＜効果＞荷捌きスペースの拡充</a:t>
            </a:r>
            <a:endParaRPr lang="en-US" altLang="ja-JP" sz="1400" dirty="0"/>
          </a:p>
          <a:p>
            <a:r>
              <a:rPr lang="ja-JP" altLang="en-US" sz="1400" dirty="0"/>
              <a:t>　　　　駐車場から店舗跡への台車走行の円滑化</a:t>
            </a:r>
            <a:endParaRPr lang="en-US" altLang="ja-JP" sz="1400" dirty="0"/>
          </a:p>
          <a:p>
            <a:endParaRPr lang="en-US" altLang="ja-JP" sz="1400" dirty="0"/>
          </a:p>
          <a:p>
            <a:r>
              <a:rPr lang="ja-JP" altLang="en-US" sz="1400" dirty="0"/>
              <a:t>〇旧テナント</a:t>
            </a:r>
            <a:r>
              <a:rPr kumimoji="1" lang="ja-JP" altLang="en-US" sz="1400" dirty="0"/>
              <a:t>部分の区割再編・保管庫整備</a:t>
            </a:r>
            <a:endParaRPr kumimoji="1" lang="en-US" altLang="ja-JP" sz="1400" dirty="0"/>
          </a:p>
          <a:p>
            <a:r>
              <a:rPr lang="ja-JP" altLang="en-US" sz="1400" dirty="0"/>
              <a:t>＜効果＞</a:t>
            </a:r>
            <a:r>
              <a:rPr kumimoji="1" lang="ja-JP" altLang="en-US" sz="1400" dirty="0"/>
              <a:t>温度帯別の区割再構築による効率的な収納</a:t>
            </a:r>
            <a:endParaRPr kumimoji="1" lang="en-US" altLang="ja-JP" sz="1400" dirty="0"/>
          </a:p>
          <a:p>
            <a:r>
              <a:rPr kumimoji="1" lang="ja-JP" altLang="en-US" sz="1400" dirty="0"/>
              <a:t>　　　　定温保管エリアの拡大</a:t>
            </a:r>
            <a:endParaRPr kumimoji="1" lang="en-US" altLang="ja-JP" sz="1400" dirty="0"/>
          </a:p>
          <a:p>
            <a:endParaRPr kumimoji="1" lang="en-US" altLang="ja-JP" sz="1400" dirty="0"/>
          </a:p>
          <a:p>
            <a:r>
              <a:rPr kumimoji="1" lang="ja-JP" altLang="en-US" sz="1400" dirty="0"/>
              <a:t>〇１階市場部分と３階を繋ぐ垂直搬送設備設置</a:t>
            </a:r>
            <a:endParaRPr kumimoji="1" lang="en-US" altLang="ja-JP" sz="1400" dirty="0"/>
          </a:p>
          <a:p>
            <a:r>
              <a:rPr kumimoji="1" lang="ja-JP" altLang="en-US" sz="1400" dirty="0"/>
              <a:t>＜効果＞３階での入出荷の拡大</a:t>
            </a:r>
            <a:endParaRPr kumimoji="1" lang="en-US" altLang="ja-JP" sz="1400" dirty="0"/>
          </a:p>
        </p:txBody>
      </p:sp>
      <p:sp>
        <p:nvSpPr>
          <p:cNvPr id="9" name="タイトル 1">
            <a:extLst>
              <a:ext uri="{FF2B5EF4-FFF2-40B4-BE49-F238E27FC236}">
                <a16:creationId xmlns:a16="http://schemas.microsoft.com/office/drawing/2014/main" id="{3771169D-FAFF-C590-2CC9-AB81D8578137}"/>
              </a:ext>
            </a:extLst>
          </p:cNvPr>
          <p:cNvSpPr txBox="1">
            <a:spLocks/>
          </p:cNvSpPr>
          <p:nvPr/>
        </p:nvSpPr>
        <p:spPr>
          <a:xfrm>
            <a:off x="0" y="576000"/>
            <a:ext cx="9900000" cy="3951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1800" dirty="0"/>
              <a:t>Ⅱ-</a:t>
            </a:r>
            <a:r>
              <a:rPr lang="ja-JP" altLang="en-US" sz="1800" dirty="0"/>
              <a:t>３　施設整備・機能向上の計画</a:t>
            </a:r>
            <a:endParaRPr lang="ja-JP" altLang="en-US" sz="1800" b="1" dirty="0"/>
          </a:p>
        </p:txBody>
      </p:sp>
      <p:sp>
        <p:nvSpPr>
          <p:cNvPr id="3" name="正方形/長方形 2">
            <a:extLst>
              <a:ext uri="{FF2B5EF4-FFF2-40B4-BE49-F238E27FC236}">
                <a16:creationId xmlns:a16="http://schemas.microsoft.com/office/drawing/2014/main" id="{8B81BB58-E54F-E9BC-8223-72FE8C184A87}"/>
              </a:ext>
            </a:extLst>
          </p:cNvPr>
          <p:cNvSpPr/>
          <p:nvPr/>
        </p:nvSpPr>
        <p:spPr>
          <a:xfrm>
            <a:off x="4685552" y="2876550"/>
            <a:ext cx="4692572" cy="3626078"/>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984914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7E83D1-DF6F-487B-A568-8150751852F7}"/>
              </a:ext>
            </a:extLst>
          </p:cNvPr>
          <p:cNvSpPr>
            <a:spLocks noGrp="1"/>
          </p:cNvSpPr>
          <p:nvPr>
            <p:ph type="title"/>
          </p:nvPr>
        </p:nvSpPr>
        <p:spPr>
          <a:xfrm>
            <a:off x="0" y="83778"/>
            <a:ext cx="9906000" cy="395110"/>
          </a:xfrm>
        </p:spPr>
        <p:txBody>
          <a:bodyPr>
            <a:normAutofit/>
          </a:bodyPr>
          <a:lstStyle/>
          <a:p>
            <a:r>
              <a:rPr kumimoji="1" lang="en-US" altLang="ja-JP" sz="2000" b="1" dirty="0"/>
              <a:t>Ⅱ</a:t>
            </a:r>
            <a:r>
              <a:rPr kumimoji="1" lang="ja-JP" altLang="en-US" sz="2000" b="1" dirty="0"/>
              <a:t>　今後の取組み</a:t>
            </a:r>
          </a:p>
        </p:txBody>
      </p:sp>
      <p:sp>
        <p:nvSpPr>
          <p:cNvPr id="3" name="コンテンツ プレースホルダー 2">
            <a:extLst>
              <a:ext uri="{FF2B5EF4-FFF2-40B4-BE49-F238E27FC236}">
                <a16:creationId xmlns:a16="http://schemas.microsoft.com/office/drawing/2014/main" id="{A3C8F653-51DF-43F8-BD1A-96415F2AE959}"/>
              </a:ext>
            </a:extLst>
          </p:cNvPr>
          <p:cNvSpPr>
            <a:spLocks noGrp="1"/>
          </p:cNvSpPr>
          <p:nvPr>
            <p:ph idx="1"/>
          </p:nvPr>
        </p:nvSpPr>
        <p:spPr>
          <a:xfrm>
            <a:off x="360000" y="1080000"/>
            <a:ext cx="9072000" cy="1231106"/>
          </a:xfrm>
        </p:spPr>
        <p:txBody>
          <a:bodyPr>
            <a:spAutoFit/>
          </a:bodyPr>
          <a:lstStyle/>
          <a:p>
            <a:pPr marL="288000" indent="-288000">
              <a:lnSpc>
                <a:spcPct val="100000"/>
              </a:lnSpc>
              <a:spcBef>
                <a:spcPts val="1200"/>
              </a:spcBef>
              <a:buFont typeface="Wingdings" panose="05000000000000000000" pitchFamily="2" charset="2"/>
              <a:buChar char="Ø"/>
            </a:pPr>
            <a:r>
              <a:rPr lang="ja-JP" altLang="en-US" sz="1600" dirty="0">
                <a:latin typeface="+mn-ea"/>
              </a:rPr>
              <a:t>当市場は２０２６年度に開場後３２年を迎え、建物・設備の老朽化等に対する早期の対応が求められており、前頁の市場機能拡大に資する交流施設跡の活用方策と併せて整備を行う。</a:t>
            </a:r>
            <a:endParaRPr lang="en-US" altLang="ja-JP" sz="1600" dirty="0">
              <a:latin typeface="+mn-ea"/>
            </a:endParaRPr>
          </a:p>
          <a:p>
            <a:pPr marL="288000" indent="-288000">
              <a:lnSpc>
                <a:spcPct val="100000"/>
              </a:lnSpc>
              <a:spcBef>
                <a:spcPts val="1200"/>
              </a:spcBef>
              <a:buFont typeface="Wingdings" panose="05000000000000000000" pitchFamily="2" charset="2"/>
              <a:buChar char="Ø"/>
            </a:pPr>
            <a:r>
              <a:rPr lang="ja-JP" altLang="en-US" sz="1600" dirty="0">
                <a:latin typeface="+mn-ea"/>
              </a:rPr>
              <a:t>整備については、劣化の現状等に基づき優先順位を決めるとともに、花きの流通拠点としての機能を最大限発揮できるよう施設整備を計画的に推進していく。</a:t>
            </a:r>
          </a:p>
        </p:txBody>
      </p:sp>
      <p:sp>
        <p:nvSpPr>
          <p:cNvPr id="4" name="タイトル 1">
            <a:extLst>
              <a:ext uri="{FF2B5EF4-FFF2-40B4-BE49-F238E27FC236}">
                <a16:creationId xmlns:a16="http://schemas.microsoft.com/office/drawing/2014/main" id="{FB2327BA-B479-D234-504E-5991355DB344}"/>
              </a:ext>
            </a:extLst>
          </p:cNvPr>
          <p:cNvSpPr txBox="1">
            <a:spLocks/>
          </p:cNvSpPr>
          <p:nvPr/>
        </p:nvSpPr>
        <p:spPr>
          <a:xfrm>
            <a:off x="0" y="576000"/>
            <a:ext cx="9906000" cy="3951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1800" dirty="0"/>
              <a:t>Ⅱ-</a:t>
            </a:r>
            <a:r>
              <a:rPr lang="ja-JP" altLang="en-US" sz="1800" dirty="0"/>
              <a:t>３　施設整備</a:t>
            </a:r>
            <a:r>
              <a:rPr lang="ja-JP" altLang="en-US" sz="1800" dirty="0">
                <a:solidFill>
                  <a:schemeClr val="accent1"/>
                </a:solidFill>
              </a:rPr>
              <a:t>・</a:t>
            </a:r>
            <a:r>
              <a:rPr lang="ja-JP" altLang="en-US" sz="1800" dirty="0"/>
              <a:t>機能向上の計画</a:t>
            </a:r>
            <a:endParaRPr lang="ja-JP" altLang="en-US" sz="1800" b="1" dirty="0">
              <a:solidFill>
                <a:srgbClr val="FF0000"/>
              </a:solidFill>
            </a:endParaRPr>
          </a:p>
        </p:txBody>
      </p:sp>
      <p:graphicFrame>
        <p:nvGraphicFramePr>
          <p:cNvPr id="5" name="表 4">
            <a:extLst>
              <a:ext uri="{FF2B5EF4-FFF2-40B4-BE49-F238E27FC236}">
                <a16:creationId xmlns:a16="http://schemas.microsoft.com/office/drawing/2014/main" id="{6D0DC6CB-A656-883A-4C0E-B7CD83A907F7}"/>
              </a:ext>
            </a:extLst>
          </p:cNvPr>
          <p:cNvGraphicFramePr>
            <a:graphicFrameLocks noGrp="1"/>
          </p:cNvGraphicFramePr>
          <p:nvPr>
            <p:extLst>
              <p:ext uri="{D42A27DB-BD31-4B8C-83A1-F6EECF244321}">
                <p14:modId xmlns:p14="http://schemas.microsoft.com/office/powerpoint/2010/main" val="596737413"/>
              </p:ext>
            </p:extLst>
          </p:nvPr>
        </p:nvGraphicFramePr>
        <p:xfrm>
          <a:off x="567328" y="2779278"/>
          <a:ext cx="8771344" cy="3694677"/>
        </p:xfrm>
        <a:graphic>
          <a:graphicData uri="http://schemas.openxmlformats.org/drawingml/2006/table">
            <a:tbl>
              <a:tblPr/>
              <a:tblGrid>
                <a:gridCol w="1606046">
                  <a:extLst>
                    <a:ext uri="{9D8B030D-6E8A-4147-A177-3AD203B41FA5}">
                      <a16:colId xmlns:a16="http://schemas.microsoft.com/office/drawing/2014/main" val="3814068172"/>
                    </a:ext>
                  </a:extLst>
                </a:gridCol>
                <a:gridCol w="1259173">
                  <a:extLst>
                    <a:ext uri="{9D8B030D-6E8A-4147-A177-3AD203B41FA5}">
                      <a16:colId xmlns:a16="http://schemas.microsoft.com/office/drawing/2014/main" val="2234747600"/>
                    </a:ext>
                  </a:extLst>
                </a:gridCol>
                <a:gridCol w="1049312">
                  <a:extLst>
                    <a:ext uri="{9D8B030D-6E8A-4147-A177-3AD203B41FA5}">
                      <a16:colId xmlns:a16="http://schemas.microsoft.com/office/drawing/2014/main" val="1772255619"/>
                    </a:ext>
                  </a:extLst>
                </a:gridCol>
                <a:gridCol w="1124262">
                  <a:extLst>
                    <a:ext uri="{9D8B030D-6E8A-4147-A177-3AD203B41FA5}">
                      <a16:colId xmlns:a16="http://schemas.microsoft.com/office/drawing/2014/main" val="3599632873"/>
                    </a:ext>
                  </a:extLst>
                </a:gridCol>
                <a:gridCol w="1139253">
                  <a:extLst>
                    <a:ext uri="{9D8B030D-6E8A-4147-A177-3AD203B41FA5}">
                      <a16:colId xmlns:a16="http://schemas.microsoft.com/office/drawing/2014/main" val="433652886"/>
                    </a:ext>
                  </a:extLst>
                </a:gridCol>
                <a:gridCol w="2593298">
                  <a:extLst>
                    <a:ext uri="{9D8B030D-6E8A-4147-A177-3AD203B41FA5}">
                      <a16:colId xmlns:a16="http://schemas.microsoft.com/office/drawing/2014/main" val="1296802835"/>
                    </a:ext>
                  </a:extLst>
                </a:gridCol>
              </a:tblGrid>
              <a:tr h="336768">
                <a:tc gridSpan="2">
                  <a:txBody>
                    <a:bodyPr/>
                    <a:lstStyle/>
                    <a:p>
                      <a:pPr algn="l" rtl="0" fontAlgn="ctr">
                        <a:buNone/>
                      </a:pP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修繕・更新に必要な費用</a:t>
                      </a: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72000" marR="72000" marT="36000" marB="36000" anchor="ctr">
                    <a:lnL>
                      <a:noFill/>
                    </a:lnL>
                    <a:lnR>
                      <a:noFill/>
                    </a:lnR>
                    <a:lnT>
                      <a:noFill/>
                    </a:lnT>
                    <a:lnB>
                      <a:noFill/>
                    </a:lnB>
                    <a:solidFill>
                      <a:srgbClr val="FFFFFF"/>
                    </a:solidFill>
                  </a:tcPr>
                </a:tc>
                <a:tc hMerge="1">
                  <a:txBody>
                    <a:bodyPr/>
                    <a:lstStyle/>
                    <a:p>
                      <a:endParaRPr kumimoji="1" lang="ja-JP" altLang="en-US"/>
                    </a:p>
                  </a:txBody>
                  <a:tcPr/>
                </a:tc>
                <a:tc>
                  <a:txBody>
                    <a:bodyPr/>
                    <a:lstStyle/>
                    <a:p>
                      <a:pPr algn="ctr" fontAlgn="ctr">
                        <a:buNone/>
                      </a:pPr>
                      <a:r>
                        <a:rPr lang="ja-JP" altLang="en-US" sz="1200" b="0" i="0" u="none" strike="noStrike">
                          <a:solidFill>
                            <a:srgbClr val="000000"/>
                          </a:solidFill>
                          <a:effectLst/>
                          <a:latin typeface="Arial" panose="020B0604020202020204" pitchFamily="34" charset="0"/>
                          <a:ea typeface="游ゴシック" panose="020B0400000000000000" pitchFamily="50" charset="-128"/>
                        </a:rPr>
                        <a:t>　</a:t>
                      </a:r>
                    </a:p>
                  </a:txBody>
                  <a:tcPr marL="72000" marR="72000" marT="36000" marB="36000" anchor="ctr">
                    <a:lnL>
                      <a:noFill/>
                    </a:lnL>
                    <a:lnR>
                      <a:noFill/>
                    </a:lnR>
                    <a:lnT>
                      <a:noFill/>
                    </a:lnT>
                    <a:lnB>
                      <a:noFill/>
                    </a:lnB>
                    <a:solidFill>
                      <a:srgbClr val="FFFFFF"/>
                    </a:solidFill>
                  </a:tcPr>
                </a:tc>
                <a:tc>
                  <a:txBody>
                    <a:bodyPr/>
                    <a:lstStyle/>
                    <a:p>
                      <a:pPr algn="ctr" fontAlgn="ctr">
                        <a:buNone/>
                      </a:pPr>
                      <a:r>
                        <a:rPr lang="ja-JP" altLang="en-US" sz="1200" b="0" i="0" u="none" strike="noStrike">
                          <a:solidFill>
                            <a:srgbClr val="000000"/>
                          </a:solidFill>
                          <a:effectLst/>
                          <a:latin typeface="Arial" panose="020B0604020202020204" pitchFamily="34" charset="0"/>
                          <a:ea typeface="游ゴシック" panose="020B0400000000000000" pitchFamily="50" charset="-128"/>
                        </a:rPr>
                        <a:t>　</a:t>
                      </a:r>
                    </a:p>
                  </a:txBody>
                  <a:tcPr marL="72000" marR="72000" marT="36000" marB="36000" anchor="ctr">
                    <a:lnL>
                      <a:noFill/>
                    </a:lnL>
                    <a:lnR>
                      <a:noFill/>
                    </a:lnR>
                    <a:lnT>
                      <a:noFill/>
                    </a:lnT>
                    <a:lnB>
                      <a:noFill/>
                    </a:lnB>
                    <a:solidFill>
                      <a:srgbClr val="FFFFFF"/>
                    </a:solidFill>
                  </a:tcPr>
                </a:tc>
                <a:tc>
                  <a:txBody>
                    <a:bodyPr/>
                    <a:lstStyle/>
                    <a:p>
                      <a:pPr algn="ctr" fontAlgn="ctr">
                        <a:buNone/>
                      </a:pPr>
                      <a:r>
                        <a:rPr lang="ja-JP" altLang="en-US" sz="1200" b="0" i="0" u="none" strike="noStrike">
                          <a:solidFill>
                            <a:srgbClr val="000000"/>
                          </a:solidFill>
                          <a:effectLst/>
                          <a:latin typeface="Arial" panose="020B0604020202020204" pitchFamily="34" charset="0"/>
                          <a:ea typeface="游ゴシック" panose="020B0400000000000000" pitchFamily="50" charset="-128"/>
                        </a:rPr>
                        <a:t>　</a:t>
                      </a:r>
                    </a:p>
                  </a:txBody>
                  <a:tcPr marL="72000" marR="72000" marT="36000" marB="36000" anchor="ctr">
                    <a:lnL>
                      <a:noFill/>
                    </a:lnL>
                    <a:lnR>
                      <a:noFill/>
                    </a:lnR>
                    <a:lnT>
                      <a:noFill/>
                    </a:lnT>
                    <a:lnB>
                      <a:noFill/>
                    </a:lnB>
                    <a:solidFill>
                      <a:srgbClr val="FFFFFF"/>
                    </a:solidFill>
                  </a:tcPr>
                </a:tc>
                <a:tc>
                  <a:txBody>
                    <a:bodyPr/>
                    <a:lstStyle/>
                    <a:p>
                      <a:pPr algn="r" rtl="0" fontAlgn="ctr">
                        <a:buNone/>
                      </a:pPr>
                      <a:r>
                        <a:rPr lang="ja-JP" altLang="en-US" sz="1200" b="0" i="0" u="none" strike="noStrike" dirty="0">
                          <a:solidFill>
                            <a:srgbClr val="44546A"/>
                          </a:solidFill>
                          <a:effectLst/>
                          <a:latin typeface="ＭＳ Ｐゴシック" panose="020B0600070205080204" pitchFamily="50" charset="-128"/>
                          <a:ea typeface="ＭＳ Ｐゴシック" panose="020B0600070205080204" pitchFamily="50" charset="-128"/>
                        </a:rPr>
                        <a:t>（単位：千円）</a:t>
                      </a:r>
                    </a:p>
                  </a:txBody>
                  <a:tcPr marL="72000" marR="72000" marT="36000" marB="36000" anchor="ctr">
                    <a:lnL>
                      <a:noFill/>
                    </a:lnL>
                    <a:lnR>
                      <a:noFill/>
                    </a:lnR>
                    <a:lnT>
                      <a:noFill/>
                    </a:lnT>
                    <a:lnB>
                      <a:noFill/>
                    </a:lnB>
                    <a:solidFill>
                      <a:srgbClr val="FFFFFF"/>
                    </a:solidFill>
                  </a:tcPr>
                </a:tc>
                <a:extLst>
                  <a:ext uri="{0D108BD9-81ED-4DB2-BD59-A6C34878D82A}">
                    <a16:rowId xmlns:a16="http://schemas.microsoft.com/office/drawing/2014/main" val="8900089"/>
                  </a:ext>
                </a:extLst>
              </a:tr>
              <a:tr h="243221">
                <a:tc>
                  <a:txBody>
                    <a:bodyPr/>
                    <a:lstStyle/>
                    <a:p>
                      <a:pPr algn="ctr" rtl="0" fontAlgn="ctr">
                        <a:buNone/>
                      </a:pP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年度</a:t>
                      </a:r>
                    </a:p>
                  </a:txBody>
                  <a:tcPr marL="72000" marR="72000" marT="36000" marB="36000" anchor="ctr">
                    <a:lnL>
                      <a:noFill/>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9DC3E6"/>
                    </a:solidFill>
                  </a:tcPr>
                </a:tc>
                <a:tc>
                  <a:txBody>
                    <a:bodyPr/>
                    <a:lstStyle/>
                    <a:p>
                      <a:pPr algn="ctr" rtl="0" fontAlgn="ctr">
                        <a:buNone/>
                      </a:pP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築年数</a:t>
                      </a:r>
                    </a:p>
                  </a:txBody>
                  <a:tcPr marL="72000" marR="72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9DC3E6"/>
                    </a:solidFill>
                  </a:tcPr>
                </a:tc>
                <a:tc>
                  <a:txBody>
                    <a:bodyPr/>
                    <a:lstStyle/>
                    <a:p>
                      <a:pPr algn="ctr" rtl="0" fontAlgn="ctr">
                        <a:buNone/>
                      </a:pP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設備更新</a:t>
                      </a:r>
                    </a:p>
                  </a:txBody>
                  <a:tcPr marL="72000" marR="72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9DC3E6"/>
                    </a:solidFill>
                  </a:tcPr>
                </a:tc>
                <a:tc>
                  <a:txBody>
                    <a:bodyPr/>
                    <a:lstStyle/>
                    <a:p>
                      <a:pPr algn="ctr" rtl="0" fontAlgn="ctr">
                        <a:buNone/>
                      </a:pP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修繕</a:t>
                      </a:r>
                    </a:p>
                  </a:txBody>
                  <a:tcPr marL="72000" marR="72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9DC3E6"/>
                    </a:solidFill>
                  </a:tcPr>
                </a:tc>
                <a:tc>
                  <a:txBody>
                    <a:bodyPr/>
                    <a:lstStyle/>
                    <a:p>
                      <a:pPr algn="ctr" rtl="0" fontAlgn="ctr">
                        <a:buNone/>
                      </a:pP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計</a:t>
                      </a:r>
                    </a:p>
                  </a:txBody>
                  <a:tcPr marL="72000" marR="72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9DC3E6"/>
                    </a:solidFill>
                  </a:tcPr>
                </a:tc>
                <a:tc>
                  <a:txBody>
                    <a:bodyPr/>
                    <a:lstStyle/>
                    <a:p>
                      <a:pPr algn="ctr" rtl="0" fontAlgn="ctr">
                        <a:buNone/>
                      </a:pP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主な工事内容</a:t>
                      </a:r>
                    </a:p>
                  </a:txBody>
                  <a:tcPr marL="72000" marR="72000" marT="36000" marB="36000" anchor="ctr">
                    <a:lnL w="12700" cap="flat" cmpd="sng" algn="ctr">
                      <a:solidFill>
                        <a:srgbClr val="FFFFFF"/>
                      </a:solidFill>
                      <a:prstDash val="solid"/>
                      <a:round/>
                      <a:headEnd type="none" w="med" len="med"/>
                      <a:tailEnd type="none" w="med" len="med"/>
                    </a:lnL>
                    <a:lnR>
                      <a:noFill/>
                    </a:lnR>
                    <a:lnT>
                      <a:noFill/>
                    </a:lnT>
                    <a:lnB w="12700" cap="flat" cmpd="sng" algn="ctr">
                      <a:solidFill>
                        <a:srgbClr val="FFFFFF"/>
                      </a:solidFill>
                      <a:prstDash val="solid"/>
                      <a:round/>
                      <a:headEnd type="none" w="med" len="med"/>
                      <a:tailEnd type="none" w="med" len="med"/>
                    </a:lnB>
                    <a:solidFill>
                      <a:srgbClr val="9DC3E6"/>
                    </a:solidFill>
                  </a:tcPr>
                </a:tc>
                <a:extLst>
                  <a:ext uri="{0D108BD9-81ED-4DB2-BD59-A6C34878D82A}">
                    <a16:rowId xmlns:a16="http://schemas.microsoft.com/office/drawing/2014/main" val="460626506"/>
                  </a:ext>
                </a:extLst>
              </a:tr>
              <a:tr h="250705">
                <a:tc rowSpan="3">
                  <a:txBody>
                    <a:bodyPr/>
                    <a:lstStyle/>
                    <a:p>
                      <a:pPr algn="ctr" rtl="0" fontAlgn="ctr">
                        <a:buNone/>
                      </a:pPr>
                      <a:r>
                        <a:rPr lang="en-US" altLang="zh-TW" sz="1200" b="0" i="0" u="none" strike="noStrike" dirty="0">
                          <a:solidFill>
                            <a:srgbClr val="000000"/>
                          </a:solidFill>
                          <a:effectLst/>
                          <a:latin typeface="ＭＳ Ｐゴシック" panose="020B0600070205080204" pitchFamily="50" charset="-128"/>
                          <a:ea typeface="ＭＳ Ｐゴシック" panose="020B0600070205080204" pitchFamily="50" charset="-128"/>
                        </a:rPr>
                        <a:t>2024</a:t>
                      </a:r>
                      <a:r>
                        <a:rPr lang="zh-TW"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zh-TW" sz="1200" b="0" i="0" u="none" strike="noStrike" dirty="0">
                          <a:solidFill>
                            <a:srgbClr val="000000"/>
                          </a:solidFill>
                          <a:effectLst/>
                          <a:latin typeface="ＭＳ Ｐゴシック" panose="020B0600070205080204" pitchFamily="50" charset="-128"/>
                          <a:ea typeface="ＭＳ Ｐゴシック" panose="020B0600070205080204" pitchFamily="50" charset="-128"/>
                        </a:rPr>
                        <a:t>R6</a:t>
                      </a:r>
                      <a:r>
                        <a:rPr lang="zh-TW"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）年度</a:t>
                      </a:r>
                      <a:br>
                        <a:rPr lang="zh-TW"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zh-TW"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実績</a:t>
                      </a:r>
                    </a:p>
                  </a:txBody>
                  <a:tcPr marL="72000" marR="72000" marT="36000" marB="3600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rowSpan="3">
                  <a:txBody>
                    <a:bodyPr/>
                    <a:lstStyle/>
                    <a:p>
                      <a:pPr algn="ctr" rtl="0" fontAlgn="ctr">
                        <a:buNone/>
                      </a:pP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30</a:t>
                      </a: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年</a:t>
                      </a:r>
                    </a:p>
                  </a:txBody>
                  <a:tcPr marL="72000" marR="72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rowSpan="3">
                  <a:txBody>
                    <a:bodyPr/>
                    <a:lstStyle/>
                    <a:p>
                      <a:pPr algn="r" rtl="0" fontAlgn="ctr">
                        <a:buNone/>
                      </a:pP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37,998</a:t>
                      </a:r>
                    </a:p>
                  </a:txBody>
                  <a:tcPr marL="72000" marR="72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rowSpan="3">
                  <a:txBody>
                    <a:bodyPr/>
                    <a:lstStyle/>
                    <a:p>
                      <a:pPr algn="r" rtl="0" fontAlgn="ctr">
                        <a:buNone/>
                      </a:pP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10,599</a:t>
                      </a:r>
                    </a:p>
                  </a:txBody>
                  <a:tcPr marL="72000" marR="72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rowSpan="3">
                  <a:txBody>
                    <a:bodyPr/>
                    <a:lstStyle/>
                    <a:p>
                      <a:pPr algn="r" rtl="0" fontAlgn="ctr">
                        <a:buNone/>
                      </a:pP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48,597</a:t>
                      </a:r>
                    </a:p>
                  </a:txBody>
                  <a:tcPr marL="72000" marR="72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l" rtl="0" fontAlgn="ctr">
                        <a:buNone/>
                      </a:pP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・防火シャッター危害防止装置設置</a:t>
                      </a:r>
                    </a:p>
                  </a:txBody>
                  <a:tcPr marL="72000" marR="72000" marT="36000" marB="3600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a:noFill/>
                    </a:lnB>
                    <a:solidFill>
                      <a:srgbClr val="DEEBF7"/>
                    </a:solidFill>
                  </a:tcPr>
                </a:tc>
                <a:extLst>
                  <a:ext uri="{0D108BD9-81ED-4DB2-BD59-A6C34878D82A}">
                    <a16:rowId xmlns:a16="http://schemas.microsoft.com/office/drawing/2014/main" val="1707061784"/>
                  </a:ext>
                </a:extLst>
              </a:tr>
              <a:tr h="250705">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l" rtl="0" fontAlgn="ctr">
                        <a:buNone/>
                      </a:pP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・監視カメラシステム更新</a:t>
                      </a:r>
                    </a:p>
                  </a:txBody>
                  <a:tcPr marL="72000" marR="72000" marT="36000" marB="36000" anchor="ctr">
                    <a:lnL w="12700" cap="flat" cmpd="sng" algn="ctr">
                      <a:solidFill>
                        <a:srgbClr val="FFFFFF"/>
                      </a:solidFill>
                      <a:prstDash val="solid"/>
                      <a:round/>
                      <a:headEnd type="none" w="med" len="med"/>
                      <a:tailEnd type="none" w="med" len="med"/>
                    </a:lnL>
                    <a:lnR>
                      <a:noFill/>
                    </a:lnR>
                    <a:lnT>
                      <a:noFill/>
                    </a:lnT>
                    <a:lnB>
                      <a:noFill/>
                    </a:lnB>
                    <a:solidFill>
                      <a:srgbClr val="DEEBF7"/>
                    </a:solidFill>
                  </a:tcPr>
                </a:tc>
                <a:extLst>
                  <a:ext uri="{0D108BD9-81ED-4DB2-BD59-A6C34878D82A}">
                    <a16:rowId xmlns:a16="http://schemas.microsoft.com/office/drawing/2014/main" val="3174245721"/>
                  </a:ext>
                </a:extLst>
              </a:tr>
              <a:tr h="250705">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l" rtl="0" fontAlgn="ctr">
                        <a:buNone/>
                      </a:pP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・中水加圧給水ユニット更新</a:t>
                      </a:r>
                    </a:p>
                  </a:txBody>
                  <a:tcPr marL="72000" marR="72000" marT="36000" marB="36000" anchor="ctr">
                    <a:lnL w="12700" cap="flat" cmpd="sng" algn="ctr">
                      <a:solidFill>
                        <a:srgbClr val="FFFFFF"/>
                      </a:solidFill>
                      <a:prstDash val="solid"/>
                      <a:round/>
                      <a:headEnd type="none" w="med" len="med"/>
                      <a:tailEnd type="none" w="med" len="med"/>
                    </a:lnL>
                    <a:lnR>
                      <a:noFill/>
                    </a:lnR>
                    <a:lnT>
                      <a:noFill/>
                    </a:lnT>
                    <a:lnB w="12700" cap="flat" cmpd="sng" algn="ctr">
                      <a:solidFill>
                        <a:srgbClr val="FFFFFF"/>
                      </a:solidFill>
                      <a:prstDash val="solid"/>
                      <a:round/>
                      <a:headEnd type="none" w="med" len="med"/>
                      <a:tailEnd type="none" w="med" len="med"/>
                    </a:lnB>
                    <a:solidFill>
                      <a:srgbClr val="DEEBF7"/>
                    </a:solidFill>
                  </a:tcPr>
                </a:tc>
                <a:extLst>
                  <a:ext uri="{0D108BD9-81ED-4DB2-BD59-A6C34878D82A}">
                    <a16:rowId xmlns:a16="http://schemas.microsoft.com/office/drawing/2014/main" val="3081717672"/>
                  </a:ext>
                </a:extLst>
              </a:tr>
              <a:tr h="250705">
                <a:tc rowSpan="3">
                  <a:txBody>
                    <a:bodyPr/>
                    <a:lstStyle/>
                    <a:p>
                      <a:pPr algn="ctr" rtl="0" fontAlgn="ctr">
                        <a:buNone/>
                      </a:pP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2025</a:t>
                      </a: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R7</a:t>
                      </a: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）年度</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p>
                      <a:pPr algn="ctr" rtl="0" fontAlgn="ctr">
                        <a:buNone/>
                      </a:pP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見込み</a:t>
                      </a:r>
                    </a:p>
                  </a:txBody>
                  <a:tcPr marL="72000" marR="72000" marT="36000" marB="3600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rowSpan="3">
                  <a:txBody>
                    <a:bodyPr/>
                    <a:lstStyle/>
                    <a:p>
                      <a:pPr algn="ctr" rtl="0" fontAlgn="ctr">
                        <a:buNone/>
                      </a:pP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31</a:t>
                      </a: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年</a:t>
                      </a:r>
                    </a:p>
                  </a:txBody>
                  <a:tcPr marL="72000" marR="72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rowSpan="3">
                  <a:txBody>
                    <a:bodyPr/>
                    <a:lstStyle/>
                    <a:p>
                      <a:pPr algn="r" rtl="0" fontAlgn="ctr">
                        <a:buNone/>
                      </a:pP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180,360</a:t>
                      </a:r>
                    </a:p>
                  </a:txBody>
                  <a:tcPr marL="72000" marR="72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rowSpan="3">
                  <a:txBody>
                    <a:bodyPr/>
                    <a:lstStyle/>
                    <a:p>
                      <a:pPr algn="r" rtl="0" fontAlgn="ctr">
                        <a:buNone/>
                      </a:pP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6,600</a:t>
                      </a:r>
                    </a:p>
                  </a:txBody>
                  <a:tcPr marL="72000" marR="72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rowSpan="3">
                  <a:txBody>
                    <a:bodyPr/>
                    <a:lstStyle/>
                    <a:p>
                      <a:pPr algn="r" rtl="0" fontAlgn="ctr">
                        <a:buNone/>
                      </a:pP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186,960</a:t>
                      </a:r>
                    </a:p>
                  </a:txBody>
                  <a:tcPr marL="72000" marR="72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l" rtl="0" fontAlgn="ctr">
                        <a:buNone/>
                      </a:pP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・３階交流施設跡フラット化（１期）</a:t>
                      </a:r>
                    </a:p>
                  </a:txBody>
                  <a:tcPr marL="72000" marR="72000" marT="36000" marB="3600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a:noFill/>
                    </a:lnB>
                    <a:solidFill>
                      <a:srgbClr val="DEEBF7"/>
                    </a:solidFill>
                  </a:tcPr>
                </a:tc>
                <a:extLst>
                  <a:ext uri="{0D108BD9-81ED-4DB2-BD59-A6C34878D82A}">
                    <a16:rowId xmlns:a16="http://schemas.microsoft.com/office/drawing/2014/main" val="1296563356"/>
                  </a:ext>
                </a:extLst>
              </a:tr>
              <a:tr h="250705">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l" rtl="0" fontAlgn="ctr">
                        <a:buNone/>
                      </a:pP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・中央監視装置更新</a:t>
                      </a:r>
                    </a:p>
                  </a:txBody>
                  <a:tcPr marL="72000" marR="72000" marT="36000" marB="36000" anchor="ctr">
                    <a:lnL w="12700" cap="flat" cmpd="sng" algn="ctr">
                      <a:solidFill>
                        <a:srgbClr val="FFFFFF"/>
                      </a:solidFill>
                      <a:prstDash val="solid"/>
                      <a:round/>
                      <a:headEnd type="none" w="med" len="med"/>
                      <a:tailEnd type="none" w="med" len="med"/>
                    </a:lnL>
                    <a:lnR>
                      <a:noFill/>
                    </a:lnR>
                    <a:lnT>
                      <a:noFill/>
                    </a:lnT>
                    <a:lnB>
                      <a:noFill/>
                    </a:lnB>
                    <a:solidFill>
                      <a:srgbClr val="DEEBF7"/>
                    </a:solidFill>
                  </a:tcPr>
                </a:tc>
                <a:extLst>
                  <a:ext uri="{0D108BD9-81ED-4DB2-BD59-A6C34878D82A}">
                    <a16:rowId xmlns:a16="http://schemas.microsoft.com/office/drawing/2014/main" val="1597879919"/>
                  </a:ext>
                </a:extLst>
              </a:tr>
              <a:tr h="250705">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l" rtl="0" fontAlgn="ctr">
                        <a:buNone/>
                      </a:pP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・駐車場防水工事</a:t>
                      </a:r>
                    </a:p>
                  </a:txBody>
                  <a:tcPr marL="72000" marR="72000" marT="36000" marB="36000" anchor="ctr">
                    <a:lnL w="12700" cap="flat" cmpd="sng" algn="ctr">
                      <a:solidFill>
                        <a:srgbClr val="FFFFFF"/>
                      </a:solidFill>
                      <a:prstDash val="solid"/>
                      <a:round/>
                      <a:headEnd type="none" w="med" len="med"/>
                      <a:tailEnd type="none" w="med" len="med"/>
                    </a:lnL>
                    <a:lnR>
                      <a:noFill/>
                    </a:lnR>
                    <a:lnT>
                      <a:noFill/>
                    </a:lnT>
                    <a:lnB w="12700" cap="flat" cmpd="sng" algn="ctr">
                      <a:solidFill>
                        <a:srgbClr val="FFFFFF"/>
                      </a:solidFill>
                      <a:prstDash val="solid"/>
                      <a:round/>
                      <a:headEnd type="none" w="med" len="med"/>
                      <a:tailEnd type="none" w="med" len="med"/>
                    </a:lnB>
                    <a:solidFill>
                      <a:srgbClr val="DEEBF7"/>
                    </a:solidFill>
                  </a:tcPr>
                </a:tc>
                <a:extLst>
                  <a:ext uri="{0D108BD9-81ED-4DB2-BD59-A6C34878D82A}">
                    <a16:rowId xmlns:a16="http://schemas.microsoft.com/office/drawing/2014/main" val="378279276"/>
                  </a:ext>
                </a:extLst>
              </a:tr>
              <a:tr h="250705">
                <a:tc rowSpan="5">
                  <a:txBody>
                    <a:bodyPr/>
                    <a:lstStyle/>
                    <a:p>
                      <a:pPr algn="ctr" rtl="0" fontAlgn="ctr">
                        <a:buNone/>
                      </a:pPr>
                      <a:r>
                        <a:rPr 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2026（R8）</a:t>
                      </a: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年度</a:t>
                      </a:r>
                      <a:b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b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2028</a:t>
                      </a: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R10）</a:t>
                      </a: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年度</a:t>
                      </a:r>
                    </a:p>
                  </a:txBody>
                  <a:tcPr marL="72000" marR="72000" marT="36000" marB="3600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rowSpan="5">
                  <a:txBody>
                    <a:bodyPr/>
                    <a:lstStyle/>
                    <a:p>
                      <a:pPr algn="ctr" rtl="0" fontAlgn="ctr">
                        <a:buNone/>
                      </a:pPr>
                      <a:r>
                        <a:rPr lang="en-US" altLang="zh-TW" sz="1200" b="0" i="0" u="none" strike="noStrike" dirty="0">
                          <a:solidFill>
                            <a:srgbClr val="000000"/>
                          </a:solidFill>
                          <a:effectLst/>
                          <a:latin typeface="ＭＳ Ｐゴシック" panose="020B0600070205080204" pitchFamily="50" charset="-128"/>
                          <a:ea typeface="ＭＳ Ｐゴシック" panose="020B0600070205080204" pitchFamily="50" charset="-128"/>
                        </a:rPr>
                        <a:t>32</a:t>
                      </a:r>
                      <a:r>
                        <a:rPr lang="zh-TW"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年</a:t>
                      </a:r>
                      <a:br>
                        <a:rPr lang="zh-TW"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zh-TW"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br>
                        <a:rPr lang="zh-TW"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en-US" altLang="zh-TW" sz="1200" b="0" i="0" u="none" strike="noStrike" dirty="0">
                          <a:solidFill>
                            <a:srgbClr val="000000"/>
                          </a:solidFill>
                          <a:effectLst/>
                          <a:latin typeface="ＭＳ Ｐゴシック" panose="020B0600070205080204" pitchFamily="50" charset="-128"/>
                          <a:ea typeface="ＭＳ Ｐゴシック" panose="020B0600070205080204" pitchFamily="50" charset="-128"/>
                        </a:rPr>
                        <a:t>34</a:t>
                      </a:r>
                      <a:r>
                        <a:rPr lang="zh-TW"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年</a:t>
                      </a:r>
                    </a:p>
                  </a:txBody>
                  <a:tcPr marL="72000" marR="72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rowSpan="5">
                  <a:txBody>
                    <a:bodyPr/>
                    <a:lstStyle/>
                    <a:p>
                      <a:pPr algn="r" rtl="0" fontAlgn="ctr">
                        <a:buNone/>
                      </a:pP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511,500</a:t>
                      </a:r>
                    </a:p>
                  </a:txBody>
                  <a:tcPr marL="72000" marR="72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rowSpan="5">
                  <a:txBody>
                    <a:bodyPr/>
                    <a:lstStyle/>
                    <a:p>
                      <a:pPr algn="r" rtl="0" fontAlgn="ctr">
                        <a:buNone/>
                      </a:pP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24,000</a:t>
                      </a:r>
                    </a:p>
                  </a:txBody>
                  <a:tcPr marL="72000" marR="72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rowSpan="5">
                  <a:txBody>
                    <a:bodyPr/>
                    <a:lstStyle/>
                    <a:p>
                      <a:pPr algn="r" rtl="0" fontAlgn="ctr">
                        <a:buNone/>
                      </a:pP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535,500</a:t>
                      </a:r>
                    </a:p>
                  </a:txBody>
                  <a:tcPr marL="72000" marR="72000" marT="36000" marB="36000" anchor="ctr">
                    <a:lnL w="127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l" rtl="0" fontAlgn="ctr">
                        <a:buNone/>
                      </a:pP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・垂直搬送機設置　</a:t>
                      </a:r>
                    </a:p>
                  </a:txBody>
                  <a:tcPr marL="72000" marR="72000" marT="36000" marB="36000" anchor="ctr">
                    <a:lnL w="12700" cap="flat" cmpd="sng" algn="ctr">
                      <a:solidFill>
                        <a:schemeClr val="bg1"/>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a:noFill/>
                    </a:lnB>
                    <a:solidFill>
                      <a:srgbClr val="DEEBF7"/>
                    </a:solidFill>
                  </a:tcPr>
                </a:tc>
                <a:extLst>
                  <a:ext uri="{0D108BD9-81ED-4DB2-BD59-A6C34878D82A}">
                    <a16:rowId xmlns:a16="http://schemas.microsoft.com/office/drawing/2014/main" val="3500525928"/>
                  </a:ext>
                </a:extLst>
              </a:tr>
              <a:tr h="250705">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l" rtl="0" fontAlgn="ctr">
                        <a:buNone/>
                      </a:pP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・３階交流施設跡フラット化（２期）　</a:t>
                      </a:r>
                    </a:p>
                  </a:txBody>
                  <a:tcPr marL="72000" marR="72000" marT="36000" marB="36000" anchor="ctr">
                    <a:lnL w="12700" cap="flat" cmpd="sng" algn="ctr">
                      <a:solidFill>
                        <a:schemeClr val="bg1"/>
                      </a:solidFill>
                      <a:prstDash val="solid"/>
                      <a:round/>
                      <a:headEnd type="none" w="med" len="med"/>
                      <a:tailEnd type="none" w="med" len="med"/>
                    </a:lnL>
                    <a:lnR>
                      <a:noFill/>
                    </a:lnR>
                    <a:lnT>
                      <a:noFill/>
                    </a:lnT>
                    <a:lnB>
                      <a:noFill/>
                    </a:lnB>
                    <a:solidFill>
                      <a:srgbClr val="DEEBF7"/>
                    </a:solidFill>
                  </a:tcPr>
                </a:tc>
                <a:extLst>
                  <a:ext uri="{0D108BD9-81ED-4DB2-BD59-A6C34878D82A}">
                    <a16:rowId xmlns:a16="http://schemas.microsoft.com/office/drawing/2014/main" val="827626436"/>
                  </a:ext>
                </a:extLst>
              </a:tr>
              <a:tr h="25200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l" rtl="0" fontAlgn="ctr">
                        <a:buNone/>
                      </a:pP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・３階交流施設跡区画・空調整備</a:t>
                      </a:r>
                    </a:p>
                  </a:txBody>
                  <a:tcPr marL="72000" marR="72000" marT="36000" marB="36000" anchor="ctr">
                    <a:lnL w="12700" cap="flat" cmpd="sng" algn="ctr">
                      <a:solidFill>
                        <a:schemeClr val="bg1"/>
                      </a:solidFill>
                      <a:prstDash val="solid"/>
                      <a:round/>
                      <a:headEnd type="none" w="med" len="med"/>
                      <a:tailEnd type="none" w="med" len="med"/>
                    </a:lnL>
                    <a:lnR>
                      <a:noFill/>
                    </a:lnR>
                    <a:lnT>
                      <a:noFill/>
                    </a:lnT>
                    <a:lnB>
                      <a:noFill/>
                    </a:lnB>
                    <a:solidFill>
                      <a:srgbClr val="DEEBF7"/>
                    </a:solidFill>
                  </a:tcPr>
                </a:tc>
                <a:extLst>
                  <a:ext uri="{0D108BD9-81ED-4DB2-BD59-A6C34878D82A}">
                    <a16:rowId xmlns:a16="http://schemas.microsoft.com/office/drawing/2014/main" val="2352957333"/>
                  </a:ext>
                </a:extLst>
              </a:tr>
              <a:tr h="250705">
                <a:tc vMerge="1">
                  <a:txBody>
                    <a:bodyPr/>
                    <a:lstStyle/>
                    <a:p>
                      <a:endParaRPr kumimoji="1" lang="ja-JP" altLang="en-US"/>
                    </a:p>
                  </a:txBody>
                  <a:tcPr>
                    <a:lnT w="12700" cap="flat" cmpd="sng" algn="ctr">
                      <a:solidFill>
                        <a:srgbClr val="FFFFFF"/>
                      </a:solidFill>
                      <a:prstDash val="solid"/>
                      <a:round/>
                      <a:headEnd type="none" w="med" len="med"/>
                      <a:tailEnd type="none" w="med" len="med"/>
                    </a:lnT>
                  </a:tcPr>
                </a:tc>
                <a:tc vMerge="1">
                  <a:txBody>
                    <a:bodyPr/>
                    <a:lstStyle/>
                    <a:p>
                      <a:endParaRPr kumimoji="1" lang="ja-JP" altLang="en-US"/>
                    </a:p>
                  </a:txBody>
                  <a:tcPr>
                    <a:lnT w="12700" cap="flat" cmpd="sng" algn="ctr">
                      <a:solidFill>
                        <a:srgbClr val="FFFFFF"/>
                      </a:solidFill>
                      <a:prstDash val="solid"/>
                      <a:round/>
                      <a:headEnd type="none" w="med" len="med"/>
                      <a:tailEnd type="none" w="med" len="med"/>
                    </a:lnT>
                  </a:tcPr>
                </a:tc>
                <a:tc vMerge="1">
                  <a:txBody>
                    <a:bodyPr/>
                    <a:lstStyle/>
                    <a:p>
                      <a:endParaRPr kumimoji="1" lang="ja-JP" altLang="en-US"/>
                    </a:p>
                  </a:txBody>
                  <a:tcPr>
                    <a:lnT w="12700" cap="flat" cmpd="sng" algn="ctr">
                      <a:solidFill>
                        <a:srgbClr val="FFFFFF"/>
                      </a:solidFill>
                      <a:prstDash val="solid"/>
                      <a:round/>
                      <a:headEnd type="none" w="med" len="med"/>
                      <a:tailEnd type="none" w="med" len="med"/>
                    </a:lnT>
                  </a:tcPr>
                </a:tc>
                <a:tc vMerge="1">
                  <a:txBody>
                    <a:bodyPr/>
                    <a:lstStyle/>
                    <a:p>
                      <a:endParaRPr kumimoji="1" lang="ja-JP" altLang="en-US"/>
                    </a:p>
                  </a:txBody>
                  <a:tcPr>
                    <a:lnT w="12700" cap="flat" cmpd="sng" algn="ctr">
                      <a:solidFill>
                        <a:srgbClr val="FFFFFF"/>
                      </a:solidFill>
                      <a:prstDash val="solid"/>
                      <a:round/>
                      <a:headEnd type="none" w="med" len="med"/>
                      <a:tailEnd type="none" w="med" len="med"/>
                    </a:lnT>
                  </a:tcPr>
                </a:tc>
                <a:tc vMerge="1">
                  <a:txBody>
                    <a:bodyPr/>
                    <a:lstStyle/>
                    <a:p>
                      <a:endParaRPr kumimoji="1" lang="ja-JP" altLang="en-US"/>
                    </a:p>
                  </a:txBody>
                  <a:tcPr>
                    <a:lnT w="12700" cap="flat" cmpd="sng" algn="ctr">
                      <a:solidFill>
                        <a:srgbClr val="FFFFFF"/>
                      </a:solidFill>
                      <a:prstDash val="solid"/>
                      <a:round/>
                      <a:headEnd type="none" w="med" len="med"/>
                      <a:tailEnd type="none" w="med" len="med"/>
                    </a:lnT>
                  </a:tcPr>
                </a:tc>
                <a:tc>
                  <a:txBody>
                    <a:bodyPr/>
                    <a:lstStyle/>
                    <a:p>
                      <a:pPr algn="l" rtl="0" fontAlgn="ctr">
                        <a:buNone/>
                      </a:pP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・航空灯更新</a:t>
                      </a:r>
                    </a:p>
                  </a:txBody>
                  <a:tcPr marL="72000" marR="72000" marT="36000" marB="36000" anchor="ctr">
                    <a:lnL w="12700" cap="flat" cmpd="sng" algn="ctr">
                      <a:solidFill>
                        <a:schemeClr val="bg1"/>
                      </a:solidFill>
                      <a:prstDash val="solid"/>
                      <a:round/>
                      <a:headEnd type="none" w="med" len="med"/>
                      <a:tailEnd type="none" w="med" len="med"/>
                    </a:lnL>
                    <a:lnR>
                      <a:noFill/>
                    </a:lnR>
                    <a:lnT>
                      <a:noFill/>
                    </a:lnT>
                    <a:lnB>
                      <a:noFill/>
                    </a:lnB>
                    <a:solidFill>
                      <a:srgbClr val="DEEBF7"/>
                    </a:solidFill>
                  </a:tcPr>
                </a:tc>
                <a:extLst>
                  <a:ext uri="{0D108BD9-81ED-4DB2-BD59-A6C34878D82A}">
                    <a16:rowId xmlns:a16="http://schemas.microsoft.com/office/drawing/2014/main" val="2305405537"/>
                  </a:ext>
                </a:extLst>
              </a:tr>
              <a:tr h="250705">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l" rtl="0" fontAlgn="ctr">
                        <a:buNone/>
                      </a:pPr>
                      <a:r>
                        <a:rPr lang="ja-JP"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rPr>
                        <a:t>・機械設備（電気・衛生）の更新</a:t>
                      </a:r>
                    </a:p>
                  </a:txBody>
                  <a:tcPr marL="72000" marR="72000" marT="36000" marB="36000" anchor="ctr">
                    <a:lnL w="12700" cap="flat" cmpd="sng" algn="ctr">
                      <a:solidFill>
                        <a:schemeClr val="bg1"/>
                      </a:solidFill>
                      <a:prstDash val="solid"/>
                      <a:round/>
                      <a:headEnd type="none" w="med" len="med"/>
                      <a:tailEnd type="none" w="med" len="med"/>
                    </a:lnL>
                    <a:lnR>
                      <a:noFill/>
                    </a:lnR>
                    <a:lnT>
                      <a:noFill/>
                    </a:lnT>
                    <a:lnB w="12700" cap="flat" cmpd="sng" algn="ctr">
                      <a:solidFill>
                        <a:srgbClr val="FFFFFF"/>
                      </a:solidFill>
                      <a:prstDash val="solid"/>
                      <a:round/>
                      <a:headEnd type="none" w="med" len="med"/>
                      <a:tailEnd type="none" w="med" len="med"/>
                    </a:lnB>
                    <a:solidFill>
                      <a:srgbClr val="DEEBF7"/>
                    </a:solidFill>
                  </a:tcPr>
                </a:tc>
                <a:extLst>
                  <a:ext uri="{0D108BD9-81ED-4DB2-BD59-A6C34878D82A}">
                    <a16:rowId xmlns:a16="http://schemas.microsoft.com/office/drawing/2014/main" val="3186946268"/>
                  </a:ext>
                </a:extLst>
              </a:tr>
              <a:tr h="299349">
                <a:tc>
                  <a:txBody>
                    <a:bodyPr/>
                    <a:lstStyle/>
                    <a:p>
                      <a:pPr algn="ctr" rtl="0" fontAlgn="ctr">
                        <a:buNone/>
                      </a:pP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合計</a:t>
                      </a:r>
                    </a:p>
                  </a:txBody>
                  <a:tcPr marL="72000" marR="72000" marT="36000" marB="3600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DC3E6"/>
                    </a:solidFill>
                  </a:tcPr>
                </a:tc>
                <a:tc>
                  <a:txBody>
                    <a:bodyPr/>
                    <a:lstStyle/>
                    <a:p>
                      <a:pPr algn="l" fontAlgn="ctr">
                        <a:buNone/>
                      </a:pPr>
                      <a:r>
                        <a:rPr lang="ja-JP" altLang="en-US" sz="1200" b="0" i="0" u="none" strike="noStrike">
                          <a:solidFill>
                            <a:srgbClr val="000000"/>
                          </a:solidFill>
                          <a:effectLst/>
                          <a:latin typeface="Arial" panose="020B0604020202020204" pitchFamily="34" charset="0"/>
                          <a:ea typeface="游ゴシック" panose="020B0400000000000000" pitchFamily="50" charset="-128"/>
                        </a:rPr>
                        <a:t>　</a:t>
                      </a:r>
                    </a:p>
                  </a:txBody>
                  <a:tcPr marL="72000" marR="72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DC3E6"/>
                    </a:solidFill>
                  </a:tcPr>
                </a:tc>
                <a:tc>
                  <a:txBody>
                    <a:bodyPr/>
                    <a:lstStyle/>
                    <a:p>
                      <a:pPr algn="r" rtl="0" fontAlgn="ctr">
                        <a:buNone/>
                      </a:pP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729,858</a:t>
                      </a:r>
                    </a:p>
                  </a:txBody>
                  <a:tcPr marL="72000" marR="72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DC3E6"/>
                    </a:solidFill>
                  </a:tcPr>
                </a:tc>
                <a:tc>
                  <a:txBody>
                    <a:bodyPr/>
                    <a:lstStyle/>
                    <a:p>
                      <a:pPr algn="r" rtl="0" fontAlgn="ctr">
                        <a:buNone/>
                      </a:pP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41,199</a:t>
                      </a:r>
                    </a:p>
                  </a:txBody>
                  <a:tcPr marL="72000" marR="72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DC3E6"/>
                    </a:solidFill>
                  </a:tcPr>
                </a:tc>
                <a:tc>
                  <a:txBody>
                    <a:bodyPr/>
                    <a:lstStyle/>
                    <a:p>
                      <a:pPr algn="r" rtl="0" fontAlgn="ctr">
                        <a:buNone/>
                      </a:pP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771,057</a:t>
                      </a:r>
                    </a:p>
                  </a:txBody>
                  <a:tcPr marL="72000" marR="72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DC3E6"/>
                    </a:solidFill>
                  </a:tcPr>
                </a:tc>
                <a:tc>
                  <a:txBody>
                    <a:bodyPr/>
                    <a:lstStyle/>
                    <a:p>
                      <a:pPr algn="l" fontAlgn="ctr">
                        <a:buNone/>
                      </a:pPr>
                      <a:r>
                        <a:rPr lang="ja-JP" altLang="en-US" sz="1200" b="0" i="0" u="none" strike="noStrike" dirty="0">
                          <a:solidFill>
                            <a:srgbClr val="000000"/>
                          </a:solidFill>
                          <a:effectLst/>
                          <a:latin typeface="Arial" panose="020B0604020202020204" pitchFamily="34" charset="0"/>
                          <a:ea typeface="游ゴシック" panose="020B0400000000000000" pitchFamily="50" charset="-128"/>
                        </a:rPr>
                        <a:t>　</a:t>
                      </a:r>
                    </a:p>
                  </a:txBody>
                  <a:tcPr marL="72000" marR="72000" marT="36000" marB="3600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DC3E6"/>
                    </a:solidFill>
                  </a:tcPr>
                </a:tc>
                <a:extLst>
                  <a:ext uri="{0D108BD9-81ED-4DB2-BD59-A6C34878D82A}">
                    <a16:rowId xmlns:a16="http://schemas.microsoft.com/office/drawing/2014/main" val="1970875495"/>
                  </a:ext>
                </a:extLst>
              </a:tr>
            </a:tbl>
          </a:graphicData>
        </a:graphic>
      </p:graphicFrame>
    </p:spTree>
    <p:extLst>
      <p:ext uri="{BB962C8B-B14F-4D97-AF65-F5344CB8AC3E}">
        <p14:creationId xmlns:p14="http://schemas.microsoft.com/office/powerpoint/2010/main" val="7265304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88E9A8-1CDF-8BF6-78A8-A4F779DD7DCB}"/>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52CE9AC9-EE87-C78A-4672-8DEBBD791DC5}"/>
              </a:ext>
            </a:extLst>
          </p:cNvPr>
          <p:cNvSpPr>
            <a:spLocks noGrp="1"/>
          </p:cNvSpPr>
          <p:nvPr>
            <p:ph type="title"/>
          </p:nvPr>
        </p:nvSpPr>
        <p:spPr>
          <a:xfrm>
            <a:off x="0" y="83778"/>
            <a:ext cx="9906000" cy="395110"/>
          </a:xfrm>
        </p:spPr>
        <p:txBody>
          <a:bodyPr>
            <a:normAutofit/>
          </a:bodyPr>
          <a:lstStyle/>
          <a:p>
            <a:r>
              <a:rPr kumimoji="1" lang="en-US" altLang="ja-JP" sz="2000" b="1" dirty="0"/>
              <a:t>Ⅱ</a:t>
            </a:r>
            <a:r>
              <a:rPr kumimoji="1" lang="ja-JP" altLang="en-US" sz="2000" b="1" dirty="0"/>
              <a:t>　今後の取組み</a:t>
            </a:r>
          </a:p>
        </p:txBody>
      </p:sp>
      <p:sp>
        <p:nvSpPr>
          <p:cNvPr id="10" name="タイトル 1">
            <a:extLst>
              <a:ext uri="{FF2B5EF4-FFF2-40B4-BE49-F238E27FC236}">
                <a16:creationId xmlns:a16="http://schemas.microsoft.com/office/drawing/2014/main" id="{64145132-A70A-18F1-3883-7A40963E8AA8}"/>
              </a:ext>
            </a:extLst>
          </p:cNvPr>
          <p:cNvSpPr txBox="1">
            <a:spLocks/>
          </p:cNvSpPr>
          <p:nvPr/>
        </p:nvSpPr>
        <p:spPr>
          <a:xfrm>
            <a:off x="0" y="576000"/>
            <a:ext cx="9906000" cy="3951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1800" dirty="0"/>
              <a:t>Ⅱ-</a:t>
            </a:r>
            <a:r>
              <a:rPr lang="ja-JP" altLang="en-US" sz="1800" dirty="0"/>
              <a:t>４　消費拡大の推進・環境負荷軽減　</a:t>
            </a:r>
          </a:p>
        </p:txBody>
      </p:sp>
      <p:sp>
        <p:nvSpPr>
          <p:cNvPr id="6" name="タイトル 1">
            <a:extLst>
              <a:ext uri="{FF2B5EF4-FFF2-40B4-BE49-F238E27FC236}">
                <a16:creationId xmlns:a16="http://schemas.microsoft.com/office/drawing/2014/main" id="{FDDB4DA4-50FA-2064-6D01-DCD3B9394B9E}"/>
              </a:ext>
            </a:extLst>
          </p:cNvPr>
          <p:cNvSpPr txBox="1">
            <a:spLocks/>
          </p:cNvSpPr>
          <p:nvPr/>
        </p:nvSpPr>
        <p:spPr>
          <a:xfrm>
            <a:off x="123925" y="991975"/>
            <a:ext cx="9906000" cy="3951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endParaRPr lang="ja-JP" altLang="en-US" sz="1800" dirty="0"/>
          </a:p>
        </p:txBody>
      </p:sp>
      <p:sp>
        <p:nvSpPr>
          <p:cNvPr id="7" name="タイトル 1">
            <a:extLst>
              <a:ext uri="{FF2B5EF4-FFF2-40B4-BE49-F238E27FC236}">
                <a16:creationId xmlns:a16="http://schemas.microsoft.com/office/drawing/2014/main" id="{64F35A53-8B04-30CE-15F5-8E70E003CF0E}"/>
              </a:ext>
            </a:extLst>
          </p:cNvPr>
          <p:cNvSpPr txBox="1">
            <a:spLocks/>
          </p:cNvSpPr>
          <p:nvPr/>
        </p:nvSpPr>
        <p:spPr>
          <a:xfrm>
            <a:off x="123925" y="1387085"/>
            <a:ext cx="9906000" cy="3951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800" dirty="0"/>
              <a:t>　　</a:t>
            </a:r>
          </a:p>
        </p:txBody>
      </p:sp>
      <p:sp>
        <p:nvSpPr>
          <p:cNvPr id="8" name="コンテンツ プレースホルダー 2">
            <a:extLst>
              <a:ext uri="{FF2B5EF4-FFF2-40B4-BE49-F238E27FC236}">
                <a16:creationId xmlns:a16="http://schemas.microsoft.com/office/drawing/2014/main" id="{C07757DF-80D2-AD74-D794-CE15079AF472}"/>
              </a:ext>
            </a:extLst>
          </p:cNvPr>
          <p:cNvSpPr txBox="1">
            <a:spLocks/>
          </p:cNvSpPr>
          <p:nvPr/>
        </p:nvSpPr>
        <p:spPr>
          <a:xfrm>
            <a:off x="1030333" y="2344562"/>
            <a:ext cx="7845329" cy="6000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1200"/>
              </a:lnSpc>
              <a:spcBef>
                <a:spcPts val="1200"/>
              </a:spcBef>
              <a:buNone/>
            </a:pPr>
            <a:endParaRPr lang="ja-JP" altLang="en-US" sz="1600" dirty="0">
              <a:latin typeface="+mn-ea"/>
            </a:endParaRPr>
          </a:p>
        </p:txBody>
      </p:sp>
      <p:sp>
        <p:nvSpPr>
          <p:cNvPr id="14" name="コンテンツ プレースホルダー 2">
            <a:extLst>
              <a:ext uri="{FF2B5EF4-FFF2-40B4-BE49-F238E27FC236}">
                <a16:creationId xmlns:a16="http://schemas.microsoft.com/office/drawing/2014/main" id="{C4D529CF-9B5E-D81E-EACB-ECF325DA0962}"/>
              </a:ext>
            </a:extLst>
          </p:cNvPr>
          <p:cNvSpPr txBox="1">
            <a:spLocks/>
          </p:cNvSpPr>
          <p:nvPr/>
        </p:nvSpPr>
        <p:spPr>
          <a:xfrm>
            <a:off x="663723" y="2877073"/>
            <a:ext cx="8826404" cy="85990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ts val="2000"/>
              </a:lnSpc>
              <a:spcBef>
                <a:spcPts val="1200"/>
              </a:spcBef>
              <a:buFont typeface="Wingdings" panose="05000000000000000000" pitchFamily="2" charset="2"/>
              <a:buChar char="Ø"/>
            </a:pPr>
            <a:endParaRPr lang="ja-JP" altLang="en-US" sz="1600" dirty="0">
              <a:latin typeface="+mn-ea"/>
            </a:endParaRPr>
          </a:p>
        </p:txBody>
      </p:sp>
      <p:sp>
        <p:nvSpPr>
          <p:cNvPr id="13" name="コンテンツ プレースホルダー 2">
            <a:extLst>
              <a:ext uri="{FF2B5EF4-FFF2-40B4-BE49-F238E27FC236}">
                <a16:creationId xmlns:a16="http://schemas.microsoft.com/office/drawing/2014/main" id="{5818C8B5-37D2-D0C8-C1BA-B215042614B1}"/>
              </a:ext>
            </a:extLst>
          </p:cNvPr>
          <p:cNvSpPr txBox="1">
            <a:spLocks/>
          </p:cNvSpPr>
          <p:nvPr/>
        </p:nvSpPr>
        <p:spPr>
          <a:xfrm>
            <a:off x="359999" y="1079999"/>
            <a:ext cx="9422076" cy="2677656"/>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288000" indent="-288000">
              <a:lnSpc>
                <a:spcPct val="100000"/>
              </a:lnSpc>
              <a:spcBef>
                <a:spcPts val="1200"/>
              </a:spcBef>
              <a:buFont typeface="Wingdings" panose="05000000000000000000" pitchFamily="2" charset="2"/>
              <a:buChar char="Ø"/>
            </a:pPr>
            <a:r>
              <a:rPr lang="ja-JP" altLang="en-US" sz="1600" dirty="0">
                <a:latin typeface="+mn-ea"/>
              </a:rPr>
              <a:t>需要の創出を図る観点から、花き事業者・一般消費者双方に向けた直接・間接的に消費拡大に</a:t>
            </a:r>
            <a:br>
              <a:rPr lang="en-US" altLang="ja-JP" sz="1600" dirty="0">
                <a:latin typeface="+mn-ea"/>
              </a:rPr>
            </a:br>
            <a:r>
              <a:rPr lang="ja-JP" altLang="en-US" sz="1600" dirty="0">
                <a:latin typeface="+mn-ea"/>
              </a:rPr>
              <a:t>繋がる取組みを計画的に実施する。</a:t>
            </a:r>
            <a:endParaRPr lang="en-US" altLang="ja-JP" sz="1600" dirty="0">
              <a:latin typeface="+mn-ea"/>
            </a:endParaRPr>
          </a:p>
          <a:p>
            <a:pPr marL="540000" indent="-216000">
              <a:lnSpc>
                <a:spcPct val="100000"/>
              </a:lnSpc>
              <a:spcBef>
                <a:spcPts val="1200"/>
              </a:spcBef>
              <a:buFont typeface="Wingdings" panose="05000000000000000000" pitchFamily="2" charset="2"/>
              <a:buChar char="n"/>
            </a:pPr>
            <a:r>
              <a:rPr lang="ja-JP" altLang="en-US" sz="1500" dirty="0">
                <a:latin typeface="+mn-ea"/>
              </a:rPr>
              <a:t>生産地・卸売業者から買受人への情報発信・交流の場として場内施設を提供（目標：年間１４回）</a:t>
            </a:r>
            <a:r>
              <a:rPr lang="en-US" altLang="ja-JP" sz="1100" dirty="0">
                <a:latin typeface="+mn-ea"/>
              </a:rPr>
              <a:t>※1</a:t>
            </a:r>
          </a:p>
          <a:p>
            <a:pPr marL="720000" indent="-144000">
              <a:lnSpc>
                <a:spcPct val="100000"/>
              </a:lnSpc>
              <a:spcBef>
                <a:spcPts val="600"/>
              </a:spcBef>
            </a:pPr>
            <a:r>
              <a:rPr lang="ja-JP" altLang="en-US" sz="1400" dirty="0">
                <a:latin typeface="+mn-ea"/>
              </a:rPr>
              <a:t>場内業者等が行う展示会・商談会</a:t>
            </a:r>
            <a:endParaRPr lang="en-US" altLang="ja-JP" sz="1400" dirty="0">
              <a:latin typeface="+mn-ea"/>
            </a:endParaRPr>
          </a:p>
          <a:p>
            <a:pPr marL="131400" indent="0">
              <a:lnSpc>
                <a:spcPct val="100000"/>
              </a:lnSpc>
              <a:spcBef>
                <a:spcPts val="0"/>
              </a:spcBef>
              <a:buNone/>
            </a:pPr>
            <a:endParaRPr lang="en-US" altLang="ja-JP" sz="1400" dirty="0">
              <a:latin typeface="+mn-ea"/>
            </a:endParaRPr>
          </a:p>
          <a:p>
            <a:pPr marL="131400" indent="0">
              <a:lnSpc>
                <a:spcPct val="100000"/>
              </a:lnSpc>
              <a:spcBef>
                <a:spcPts val="0"/>
              </a:spcBef>
              <a:buNone/>
            </a:pPr>
            <a:endParaRPr lang="en-US" altLang="ja-JP" sz="1400" dirty="0">
              <a:latin typeface="+mn-ea"/>
            </a:endParaRPr>
          </a:p>
          <a:p>
            <a:pPr marL="540000" indent="-216000">
              <a:lnSpc>
                <a:spcPct val="100000"/>
              </a:lnSpc>
              <a:spcBef>
                <a:spcPts val="1200"/>
              </a:spcBef>
              <a:buFont typeface="Wingdings" panose="05000000000000000000" pitchFamily="2" charset="2"/>
              <a:buChar char="n"/>
            </a:pPr>
            <a:r>
              <a:rPr lang="ja-JP" altLang="en-US" sz="1600" dirty="0">
                <a:latin typeface="+mn-ea"/>
              </a:rPr>
              <a:t>一般消費者への花き関連イベントへの参加や開催支援（目標：年間５回）</a:t>
            </a:r>
            <a:r>
              <a:rPr lang="en-US" altLang="ja-JP" sz="1100" dirty="0">
                <a:latin typeface="+mn-ea"/>
              </a:rPr>
              <a:t>※</a:t>
            </a:r>
            <a:r>
              <a:rPr lang="ja-JP" altLang="en-US" sz="1100" dirty="0">
                <a:latin typeface="+mn-ea"/>
              </a:rPr>
              <a:t>２</a:t>
            </a:r>
            <a:endParaRPr lang="en-US" altLang="ja-JP" sz="1100" dirty="0">
              <a:latin typeface="+mn-ea"/>
            </a:endParaRPr>
          </a:p>
          <a:p>
            <a:pPr marL="720000" indent="-144000">
              <a:lnSpc>
                <a:spcPct val="100000"/>
              </a:lnSpc>
              <a:spcBef>
                <a:spcPts val="600"/>
              </a:spcBef>
            </a:pPr>
            <a:r>
              <a:rPr lang="ja-JP" altLang="en-US" sz="1400" dirty="0">
                <a:latin typeface="+mn-ea"/>
              </a:rPr>
              <a:t>買受人などが主催する一般向けに公開される花き装飾技術コンテスト開催支援 等</a:t>
            </a:r>
            <a:endParaRPr lang="en-US" altLang="ja-JP" sz="1400" dirty="0">
              <a:latin typeface="+mn-ea"/>
            </a:endParaRPr>
          </a:p>
          <a:p>
            <a:pPr marL="720000" indent="-144000">
              <a:lnSpc>
                <a:spcPct val="100000"/>
              </a:lnSpc>
              <a:spcBef>
                <a:spcPts val="600"/>
              </a:spcBef>
            </a:pPr>
            <a:r>
              <a:rPr lang="ja-JP" altLang="en-US" sz="1400" dirty="0">
                <a:latin typeface="+mn-ea"/>
              </a:rPr>
              <a:t>地域住民の催事等への花きの提供</a:t>
            </a:r>
            <a:endParaRPr lang="en-US" altLang="ja-JP" sz="1400" dirty="0">
              <a:latin typeface="+mn-ea"/>
            </a:endParaRPr>
          </a:p>
        </p:txBody>
      </p:sp>
      <p:pic>
        <p:nvPicPr>
          <p:cNvPr id="5" name="図 4" descr="建物の前の群衆&#10;&#10;AI 生成コンテンツは誤りを含む可能性があります。">
            <a:extLst>
              <a:ext uri="{FF2B5EF4-FFF2-40B4-BE49-F238E27FC236}">
                <a16:creationId xmlns:a16="http://schemas.microsoft.com/office/drawing/2014/main" id="{4923A1F0-51BF-22F1-305D-2423576C068A}"/>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053040" y="4705658"/>
            <a:ext cx="2124831" cy="1402345"/>
          </a:xfrm>
          <a:prstGeom prst="rect">
            <a:avLst/>
          </a:prstGeom>
        </p:spPr>
      </p:pic>
      <p:sp>
        <p:nvSpPr>
          <p:cNvPr id="9" name="テキスト ボックス 8">
            <a:extLst>
              <a:ext uri="{FF2B5EF4-FFF2-40B4-BE49-F238E27FC236}">
                <a16:creationId xmlns:a16="http://schemas.microsoft.com/office/drawing/2014/main" id="{002C75C1-13C5-B5E4-3890-5F43B75D94A7}"/>
              </a:ext>
            </a:extLst>
          </p:cNvPr>
          <p:cNvSpPr txBox="1"/>
          <p:nvPr/>
        </p:nvSpPr>
        <p:spPr>
          <a:xfrm>
            <a:off x="819690" y="6171071"/>
            <a:ext cx="2608406" cy="253916"/>
          </a:xfrm>
          <a:prstGeom prst="rect">
            <a:avLst/>
          </a:prstGeom>
          <a:noFill/>
        </p:spPr>
        <p:txBody>
          <a:bodyPr wrap="none" rtlCol="0">
            <a:spAutoFit/>
          </a:bodyPr>
          <a:lstStyle/>
          <a:p>
            <a:r>
              <a:rPr kumimoji="1" lang="ja-JP" altLang="en-US" sz="1050" dirty="0"/>
              <a:t>交流施設跡にて実施したなにわ花まつり</a:t>
            </a:r>
          </a:p>
        </p:txBody>
      </p:sp>
      <p:sp>
        <p:nvSpPr>
          <p:cNvPr id="3" name="コンテンツ プレースホルダー 2">
            <a:extLst>
              <a:ext uri="{FF2B5EF4-FFF2-40B4-BE49-F238E27FC236}">
                <a16:creationId xmlns:a16="http://schemas.microsoft.com/office/drawing/2014/main" id="{FD99DE20-9596-C4DE-8C9C-748DABFFB737}"/>
              </a:ext>
            </a:extLst>
          </p:cNvPr>
          <p:cNvSpPr txBox="1">
            <a:spLocks/>
          </p:cNvSpPr>
          <p:nvPr/>
        </p:nvSpPr>
        <p:spPr>
          <a:xfrm>
            <a:off x="1152000" y="2326840"/>
            <a:ext cx="7920000" cy="58237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360000" indent="-360000" algn="just">
              <a:lnSpc>
                <a:spcPct val="100000"/>
              </a:lnSpc>
              <a:spcBef>
                <a:spcPts val="0"/>
              </a:spcBef>
              <a:buNone/>
            </a:pPr>
            <a:r>
              <a:rPr lang="en-US" altLang="ja-JP" sz="1200" dirty="0">
                <a:latin typeface="+mn-ea"/>
              </a:rPr>
              <a:t>※1</a:t>
            </a:r>
            <a:r>
              <a:rPr lang="ja-JP" altLang="en-US" sz="1200" dirty="0">
                <a:latin typeface="+mn-ea"/>
              </a:rPr>
              <a:t>　準備期間等を勘案し、年間１２回（月１回）に花きの需要の多い時期に２回程度を加えたこれまでの最大値（２０２３年度目標値）を目標値とする。</a:t>
            </a:r>
          </a:p>
          <a:p>
            <a:pPr marL="360000" indent="-360000" algn="just">
              <a:lnSpc>
                <a:spcPct val="100000"/>
              </a:lnSpc>
              <a:spcBef>
                <a:spcPts val="0"/>
              </a:spcBef>
              <a:buNone/>
            </a:pPr>
            <a:endParaRPr lang="ja-JP" altLang="en-US" sz="1600" dirty="0">
              <a:latin typeface="+mn-ea"/>
            </a:endParaRPr>
          </a:p>
        </p:txBody>
      </p:sp>
      <p:sp>
        <p:nvSpPr>
          <p:cNvPr id="11" name="コンテンツ プレースホルダー 2">
            <a:extLst>
              <a:ext uri="{FF2B5EF4-FFF2-40B4-BE49-F238E27FC236}">
                <a16:creationId xmlns:a16="http://schemas.microsoft.com/office/drawing/2014/main" id="{0368BFDB-B3CC-9DE5-4A34-ABDFF4CF9FAE}"/>
              </a:ext>
            </a:extLst>
          </p:cNvPr>
          <p:cNvSpPr txBox="1">
            <a:spLocks/>
          </p:cNvSpPr>
          <p:nvPr/>
        </p:nvSpPr>
        <p:spPr>
          <a:xfrm>
            <a:off x="1152000" y="3781456"/>
            <a:ext cx="7920000" cy="617987"/>
          </a:xfrm>
          <a:prstGeom prst="rect">
            <a:avLst/>
          </a:prstGeom>
        </p:spPr>
        <p:txBody>
          <a:bodyPr vert="horz" lIns="91440" tIns="45720" rIns="91440" bIns="45720" rtlCol="0">
            <a:noAutofit/>
          </a:bodyPr>
          <a:lstStyle>
            <a:defPPr>
              <a:defRPr lang="en-US"/>
            </a:defPPr>
            <a:lvl1pPr marL="360000" indent="-360000" algn="just" defTabSz="914400">
              <a:lnSpc>
                <a:spcPct val="100000"/>
              </a:lnSpc>
              <a:spcBef>
                <a:spcPts val="0"/>
              </a:spcBef>
              <a:buFont typeface="Arial" panose="020B0604020202020204" pitchFamily="34" charset="0"/>
              <a:buNone/>
              <a:defRPr kumimoji="1" sz="1100">
                <a:latin typeface="+mn-ea"/>
              </a:defRPr>
            </a:lvl1pPr>
            <a:lvl2pPr marL="685800" indent="-228600" defTabSz="914400">
              <a:lnSpc>
                <a:spcPct val="90000"/>
              </a:lnSpc>
              <a:spcBef>
                <a:spcPts val="500"/>
              </a:spcBef>
              <a:buFont typeface="Arial" panose="020B0604020202020204" pitchFamily="34" charset="0"/>
              <a:buChar char="•"/>
              <a:defRPr kumimoji="1" sz="2400"/>
            </a:lvl2pPr>
            <a:lvl3pPr marL="1143000" indent="-228600" defTabSz="914400">
              <a:lnSpc>
                <a:spcPct val="90000"/>
              </a:lnSpc>
              <a:spcBef>
                <a:spcPts val="500"/>
              </a:spcBef>
              <a:buFont typeface="Arial" panose="020B0604020202020204" pitchFamily="34" charset="0"/>
              <a:buChar char="•"/>
              <a:defRPr kumimoji="1" sz="2000"/>
            </a:lvl3pPr>
            <a:lvl4pPr marL="1600200" indent="-228600" defTabSz="914400">
              <a:lnSpc>
                <a:spcPct val="90000"/>
              </a:lnSpc>
              <a:spcBef>
                <a:spcPts val="500"/>
              </a:spcBef>
              <a:buFont typeface="Arial" panose="020B0604020202020204" pitchFamily="34" charset="0"/>
              <a:buChar char="•"/>
              <a:defRPr kumimoji="1"/>
            </a:lvl4pPr>
            <a:lvl5pPr marL="2057400" indent="-228600" defTabSz="914400">
              <a:lnSpc>
                <a:spcPct val="90000"/>
              </a:lnSpc>
              <a:spcBef>
                <a:spcPts val="500"/>
              </a:spcBef>
              <a:buFont typeface="Arial" panose="020B0604020202020204" pitchFamily="34" charset="0"/>
              <a:buChar char="•"/>
              <a:defRPr kumimoji="1"/>
            </a:lvl5pPr>
            <a:lvl6pPr marL="2514600" indent="-228600" defTabSz="914400">
              <a:lnSpc>
                <a:spcPct val="90000"/>
              </a:lnSpc>
              <a:spcBef>
                <a:spcPts val="500"/>
              </a:spcBef>
              <a:buFont typeface="Arial" panose="020B0604020202020204" pitchFamily="34" charset="0"/>
              <a:buChar char="•"/>
              <a:defRPr kumimoji="1"/>
            </a:lvl6pPr>
            <a:lvl7pPr marL="2971800" indent="-228600" defTabSz="914400">
              <a:lnSpc>
                <a:spcPct val="90000"/>
              </a:lnSpc>
              <a:spcBef>
                <a:spcPts val="500"/>
              </a:spcBef>
              <a:buFont typeface="Arial" panose="020B0604020202020204" pitchFamily="34" charset="0"/>
              <a:buChar char="•"/>
              <a:defRPr kumimoji="1"/>
            </a:lvl7pPr>
            <a:lvl8pPr marL="3429000" indent="-228600" defTabSz="914400">
              <a:lnSpc>
                <a:spcPct val="90000"/>
              </a:lnSpc>
              <a:spcBef>
                <a:spcPts val="500"/>
              </a:spcBef>
              <a:buFont typeface="Arial" panose="020B0604020202020204" pitchFamily="34" charset="0"/>
              <a:buChar char="•"/>
              <a:defRPr kumimoji="1"/>
            </a:lvl8pPr>
            <a:lvl9pPr marL="3886200" indent="-228600" defTabSz="914400">
              <a:lnSpc>
                <a:spcPct val="90000"/>
              </a:lnSpc>
              <a:spcBef>
                <a:spcPts val="500"/>
              </a:spcBef>
              <a:buFont typeface="Arial" panose="020B0604020202020204" pitchFamily="34" charset="0"/>
              <a:buChar char="•"/>
              <a:defRPr kumimoji="1"/>
            </a:lvl9pPr>
          </a:lstStyle>
          <a:p>
            <a:r>
              <a:rPr lang="en-US" altLang="ja-JP" sz="1200" dirty="0"/>
              <a:t>※2	</a:t>
            </a:r>
            <a:r>
              <a:rPr lang="ja-JP" altLang="en-US" sz="1200" dirty="0"/>
              <a:t>他の商業施設等でのイベント実施には、場内関係者との調整に時間を要することや費用面等の課題があることから、引き続き年間５回実施の維持を目標値とする。</a:t>
            </a:r>
          </a:p>
        </p:txBody>
      </p:sp>
      <p:pic>
        <p:nvPicPr>
          <p:cNvPr id="19" name="図 18">
            <a:extLst>
              <a:ext uri="{FF2B5EF4-FFF2-40B4-BE49-F238E27FC236}">
                <a16:creationId xmlns:a16="http://schemas.microsoft.com/office/drawing/2014/main" id="{236D0323-3B98-1321-226A-2D09CAED33E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03138" y="4721393"/>
            <a:ext cx="2124831" cy="1404000"/>
          </a:xfrm>
          <a:prstGeom prst="rect">
            <a:avLst/>
          </a:prstGeom>
        </p:spPr>
      </p:pic>
      <p:sp>
        <p:nvSpPr>
          <p:cNvPr id="20" name="テキスト ボックス 19">
            <a:extLst>
              <a:ext uri="{FF2B5EF4-FFF2-40B4-BE49-F238E27FC236}">
                <a16:creationId xmlns:a16="http://schemas.microsoft.com/office/drawing/2014/main" id="{3D16C832-CCE0-1667-FC02-BE9AC298EDC9}"/>
              </a:ext>
            </a:extLst>
          </p:cNvPr>
          <p:cNvSpPr txBox="1"/>
          <p:nvPr/>
        </p:nvSpPr>
        <p:spPr>
          <a:xfrm>
            <a:off x="3996975" y="6158216"/>
            <a:ext cx="1935145" cy="415498"/>
          </a:xfrm>
          <a:prstGeom prst="rect">
            <a:avLst/>
          </a:prstGeom>
          <a:noFill/>
        </p:spPr>
        <p:txBody>
          <a:bodyPr wrap="none" rtlCol="0">
            <a:spAutoFit/>
          </a:bodyPr>
          <a:lstStyle/>
          <a:p>
            <a:r>
              <a:rPr kumimoji="1" lang="ja-JP" altLang="en-US" sz="1050" dirty="0"/>
              <a:t>フラワーデザインコンテスト</a:t>
            </a:r>
            <a:endParaRPr kumimoji="1" lang="en-US" altLang="ja-JP" sz="1050" dirty="0"/>
          </a:p>
          <a:p>
            <a:r>
              <a:rPr kumimoji="1" lang="ja-JP" altLang="en-US" sz="1050" dirty="0"/>
              <a:t>　　　　ルクア大阪</a:t>
            </a:r>
          </a:p>
        </p:txBody>
      </p:sp>
      <p:sp>
        <p:nvSpPr>
          <p:cNvPr id="25" name="テキスト ボックス 24">
            <a:extLst>
              <a:ext uri="{FF2B5EF4-FFF2-40B4-BE49-F238E27FC236}">
                <a16:creationId xmlns:a16="http://schemas.microsoft.com/office/drawing/2014/main" id="{3249F506-10AD-6EEF-E359-060842A249B0}"/>
              </a:ext>
            </a:extLst>
          </p:cNvPr>
          <p:cNvSpPr txBox="1"/>
          <p:nvPr/>
        </p:nvSpPr>
        <p:spPr>
          <a:xfrm>
            <a:off x="6846948" y="6158216"/>
            <a:ext cx="1935145" cy="415498"/>
          </a:xfrm>
          <a:prstGeom prst="rect">
            <a:avLst/>
          </a:prstGeom>
          <a:noFill/>
        </p:spPr>
        <p:txBody>
          <a:bodyPr wrap="square" rtlCol="0">
            <a:spAutoFit/>
          </a:bodyPr>
          <a:lstStyle/>
          <a:p>
            <a:r>
              <a:rPr kumimoji="1" lang="ja-JP" altLang="en-US" sz="1050" dirty="0"/>
              <a:t>　　　いい夫婦フェスタ</a:t>
            </a:r>
            <a:endParaRPr kumimoji="1" lang="en-US" altLang="ja-JP" sz="1050" dirty="0"/>
          </a:p>
          <a:p>
            <a:r>
              <a:rPr kumimoji="1" lang="ja-JP" altLang="en-US" sz="1050" dirty="0"/>
              <a:t>　　　　京阪守口市駅前</a:t>
            </a:r>
            <a:endParaRPr kumimoji="1" lang="en-US" altLang="ja-JP" sz="1050" dirty="0"/>
          </a:p>
        </p:txBody>
      </p:sp>
      <p:pic>
        <p:nvPicPr>
          <p:cNvPr id="15" name="図 14" descr="店の上にある数種類のフルーツ&#10;&#10;AI 生成コンテンツは誤りを含む可能性があります。">
            <a:extLst>
              <a:ext uri="{FF2B5EF4-FFF2-40B4-BE49-F238E27FC236}">
                <a16:creationId xmlns:a16="http://schemas.microsoft.com/office/drawing/2014/main" id="{75C8D898-7384-789B-E86E-C46F9076FBB1}"/>
              </a:ext>
            </a:extLst>
          </p:cNvPr>
          <p:cNvPicPr>
            <a:picLocks/>
          </p:cNvPicPr>
          <p:nvPr/>
        </p:nvPicPr>
        <p:blipFill>
          <a:blip r:embed="rId5" cstate="screen">
            <a:extLst>
              <a:ext uri="{28A0092B-C50C-407E-A947-70E740481C1C}">
                <a14:useLocalDpi xmlns:a14="http://schemas.microsoft.com/office/drawing/2010/main"/>
              </a:ext>
            </a:extLst>
          </a:blip>
          <a:srcRect/>
          <a:stretch>
            <a:fillRect/>
          </a:stretch>
        </p:blipFill>
        <p:spPr>
          <a:xfrm>
            <a:off x="6782113" y="4738052"/>
            <a:ext cx="2510197" cy="1404000"/>
          </a:xfrm>
          <a:prstGeom prst="rect">
            <a:avLst/>
          </a:prstGeom>
        </p:spPr>
      </p:pic>
      <p:pic>
        <p:nvPicPr>
          <p:cNvPr id="21" name="図 20" descr="店の名前が書いてあるぬいぐるみ&#10;&#10;AI 生成コンテンツは誤りを含む可能性があります。">
            <a:extLst>
              <a:ext uri="{FF2B5EF4-FFF2-40B4-BE49-F238E27FC236}">
                <a16:creationId xmlns:a16="http://schemas.microsoft.com/office/drawing/2014/main" id="{06673F98-CCDC-97CA-496C-686BC5083BD6}"/>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6534262" y="4738051"/>
            <a:ext cx="1000361" cy="534693"/>
          </a:xfrm>
          <a:prstGeom prst="rect">
            <a:avLst/>
          </a:prstGeom>
        </p:spPr>
      </p:pic>
    </p:spTree>
    <p:extLst>
      <p:ext uri="{BB962C8B-B14F-4D97-AF65-F5344CB8AC3E}">
        <p14:creationId xmlns:p14="http://schemas.microsoft.com/office/powerpoint/2010/main" val="17897607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37A356-C987-3448-B628-3CE21B9A1EE8}"/>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2DB82E2A-DFD6-0C9C-542C-E66503ACAE18}"/>
              </a:ext>
            </a:extLst>
          </p:cNvPr>
          <p:cNvSpPr>
            <a:spLocks noGrp="1"/>
          </p:cNvSpPr>
          <p:nvPr>
            <p:ph type="title"/>
          </p:nvPr>
        </p:nvSpPr>
        <p:spPr>
          <a:xfrm>
            <a:off x="0" y="83778"/>
            <a:ext cx="9906000" cy="395110"/>
          </a:xfrm>
        </p:spPr>
        <p:txBody>
          <a:bodyPr>
            <a:normAutofit/>
          </a:bodyPr>
          <a:lstStyle/>
          <a:p>
            <a:r>
              <a:rPr kumimoji="1" lang="en-US" altLang="ja-JP" sz="2000" b="1" dirty="0"/>
              <a:t>Ⅱ</a:t>
            </a:r>
            <a:r>
              <a:rPr kumimoji="1" lang="ja-JP" altLang="en-US" sz="2000" b="1" dirty="0"/>
              <a:t>　今後の取組み</a:t>
            </a:r>
          </a:p>
        </p:txBody>
      </p:sp>
      <p:sp>
        <p:nvSpPr>
          <p:cNvPr id="10" name="タイトル 1">
            <a:extLst>
              <a:ext uri="{FF2B5EF4-FFF2-40B4-BE49-F238E27FC236}">
                <a16:creationId xmlns:a16="http://schemas.microsoft.com/office/drawing/2014/main" id="{B612B9C6-BF08-11C4-8AC5-B5FABBAAB89A}"/>
              </a:ext>
            </a:extLst>
          </p:cNvPr>
          <p:cNvSpPr txBox="1">
            <a:spLocks/>
          </p:cNvSpPr>
          <p:nvPr/>
        </p:nvSpPr>
        <p:spPr>
          <a:xfrm>
            <a:off x="0" y="576000"/>
            <a:ext cx="9906000" cy="3951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1800" dirty="0"/>
              <a:t>Ⅱ-</a:t>
            </a:r>
            <a:r>
              <a:rPr lang="ja-JP" altLang="en-US" sz="1800" dirty="0"/>
              <a:t>４　消費拡大の推進・環境負荷軽減　</a:t>
            </a:r>
          </a:p>
        </p:txBody>
      </p:sp>
      <p:sp>
        <p:nvSpPr>
          <p:cNvPr id="6" name="タイトル 1">
            <a:extLst>
              <a:ext uri="{FF2B5EF4-FFF2-40B4-BE49-F238E27FC236}">
                <a16:creationId xmlns:a16="http://schemas.microsoft.com/office/drawing/2014/main" id="{6555D45F-39B7-86D4-A5BB-46340BE1FDD8}"/>
              </a:ext>
            </a:extLst>
          </p:cNvPr>
          <p:cNvSpPr txBox="1">
            <a:spLocks/>
          </p:cNvSpPr>
          <p:nvPr/>
        </p:nvSpPr>
        <p:spPr>
          <a:xfrm>
            <a:off x="123925" y="991975"/>
            <a:ext cx="9906000" cy="3951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endParaRPr lang="ja-JP" altLang="en-US" sz="1800" dirty="0"/>
          </a:p>
        </p:txBody>
      </p:sp>
      <p:sp>
        <p:nvSpPr>
          <p:cNvPr id="7" name="タイトル 1">
            <a:extLst>
              <a:ext uri="{FF2B5EF4-FFF2-40B4-BE49-F238E27FC236}">
                <a16:creationId xmlns:a16="http://schemas.microsoft.com/office/drawing/2014/main" id="{0FD88EFA-075F-E60C-5641-8449D3A249BC}"/>
              </a:ext>
            </a:extLst>
          </p:cNvPr>
          <p:cNvSpPr txBox="1">
            <a:spLocks/>
          </p:cNvSpPr>
          <p:nvPr/>
        </p:nvSpPr>
        <p:spPr>
          <a:xfrm>
            <a:off x="123925" y="1387085"/>
            <a:ext cx="9906000" cy="3951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800" dirty="0"/>
              <a:t>　　</a:t>
            </a:r>
          </a:p>
        </p:txBody>
      </p:sp>
      <p:sp>
        <p:nvSpPr>
          <p:cNvPr id="8" name="コンテンツ プレースホルダー 2">
            <a:extLst>
              <a:ext uri="{FF2B5EF4-FFF2-40B4-BE49-F238E27FC236}">
                <a16:creationId xmlns:a16="http://schemas.microsoft.com/office/drawing/2014/main" id="{4024BC01-1B5C-74C8-F79B-C796243EA884}"/>
              </a:ext>
            </a:extLst>
          </p:cNvPr>
          <p:cNvSpPr txBox="1">
            <a:spLocks/>
          </p:cNvSpPr>
          <p:nvPr/>
        </p:nvSpPr>
        <p:spPr>
          <a:xfrm>
            <a:off x="1030333" y="2344562"/>
            <a:ext cx="7845329" cy="6000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1200"/>
              </a:lnSpc>
              <a:spcBef>
                <a:spcPts val="1200"/>
              </a:spcBef>
              <a:buNone/>
            </a:pPr>
            <a:endParaRPr lang="ja-JP" altLang="en-US" sz="1600" dirty="0">
              <a:latin typeface="+mn-ea"/>
            </a:endParaRPr>
          </a:p>
        </p:txBody>
      </p:sp>
      <p:sp>
        <p:nvSpPr>
          <p:cNvPr id="14" name="コンテンツ プレースホルダー 2">
            <a:extLst>
              <a:ext uri="{FF2B5EF4-FFF2-40B4-BE49-F238E27FC236}">
                <a16:creationId xmlns:a16="http://schemas.microsoft.com/office/drawing/2014/main" id="{12057A58-5B74-5CBA-625A-A834FAB8C313}"/>
              </a:ext>
            </a:extLst>
          </p:cNvPr>
          <p:cNvSpPr txBox="1">
            <a:spLocks/>
          </p:cNvSpPr>
          <p:nvPr/>
        </p:nvSpPr>
        <p:spPr>
          <a:xfrm>
            <a:off x="663723" y="2877073"/>
            <a:ext cx="8826404" cy="85990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ts val="2000"/>
              </a:lnSpc>
              <a:spcBef>
                <a:spcPts val="1200"/>
              </a:spcBef>
              <a:buFont typeface="Wingdings" panose="05000000000000000000" pitchFamily="2" charset="2"/>
              <a:buChar char="Ø"/>
            </a:pPr>
            <a:endParaRPr lang="ja-JP" altLang="en-US" sz="1600" dirty="0">
              <a:latin typeface="+mn-ea"/>
            </a:endParaRPr>
          </a:p>
        </p:txBody>
      </p:sp>
      <p:sp>
        <p:nvSpPr>
          <p:cNvPr id="13" name="コンテンツ プレースホルダー 2">
            <a:extLst>
              <a:ext uri="{FF2B5EF4-FFF2-40B4-BE49-F238E27FC236}">
                <a16:creationId xmlns:a16="http://schemas.microsoft.com/office/drawing/2014/main" id="{6262B1A0-6C73-CFFB-CAD7-950312501EB4}"/>
              </a:ext>
            </a:extLst>
          </p:cNvPr>
          <p:cNvSpPr txBox="1">
            <a:spLocks/>
          </p:cNvSpPr>
          <p:nvPr/>
        </p:nvSpPr>
        <p:spPr>
          <a:xfrm>
            <a:off x="359999" y="1080000"/>
            <a:ext cx="9072000" cy="4924425"/>
          </a:xfrm>
          <a:prstGeom prst="rect">
            <a:avLst/>
          </a:prstGeom>
        </p:spPr>
        <p:txBody>
          <a:bodyPr vert="horz"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288000" indent="-288000">
              <a:lnSpc>
                <a:spcPct val="100000"/>
              </a:lnSpc>
              <a:spcBef>
                <a:spcPts val="1200"/>
              </a:spcBef>
              <a:buFont typeface="Wingdings" panose="05000000000000000000" pitchFamily="2" charset="2"/>
              <a:buChar char="Ø"/>
            </a:pPr>
            <a:r>
              <a:rPr lang="ja-JP" altLang="en-US" sz="1600" dirty="0">
                <a:latin typeface="+mn-ea"/>
              </a:rPr>
              <a:t>当市場は、２４時間荷受体制となっており、保冷施設・場内搬送用牽引車や照明などエネルギーを大量に消費し、花きの梱包・包装等の廃棄物を大量に排出するため、環境に対する負荷軽減に向けた取組みを引き続き継続的に行う。</a:t>
            </a:r>
            <a:endParaRPr lang="en-US" altLang="ja-JP" sz="1600" dirty="0">
              <a:latin typeface="+mn-ea"/>
            </a:endParaRPr>
          </a:p>
          <a:p>
            <a:pPr marL="540000" indent="-216000">
              <a:lnSpc>
                <a:spcPct val="100000"/>
              </a:lnSpc>
              <a:spcBef>
                <a:spcPts val="1200"/>
              </a:spcBef>
              <a:buFont typeface="Wingdings" panose="05000000000000000000" pitchFamily="2" charset="2"/>
              <a:buChar char="n"/>
            </a:pPr>
            <a:r>
              <a:rPr lang="ja-JP" altLang="en-US" sz="1600" dirty="0">
                <a:latin typeface="+mn-ea"/>
              </a:rPr>
              <a:t>廃棄物総量の抑制と再資源化（目標：廃棄物の再資源化率　年間：７８％）</a:t>
            </a:r>
            <a:r>
              <a:rPr lang="en-US" altLang="ja-JP" sz="1100" dirty="0">
                <a:latin typeface="+mn-ea"/>
              </a:rPr>
              <a:t>※</a:t>
            </a:r>
            <a:r>
              <a:rPr lang="ja-JP" altLang="en-US" sz="1100" dirty="0">
                <a:latin typeface="+mn-ea"/>
              </a:rPr>
              <a:t>３</a:t>
            </a:r>
            <a:endParaRPr lang="en-US" altLang="ja-JP" sz="1600" dirty="0">
              <a:latin typeface="+mn-ea"/>
            </a:endParaRPr>
          </a:p>
          <a:p>
            <a:pPr marL="288000" indent="-288000">
              <a:lnSpc>
                <a:spcPct val="100000"/>
              </a:lnSpc>
              <a:spcBef>
                <a:spcPts val="1200"/>
              </a:spcBef>
              <a:buNone/>
            </a:pPr>
            <a:endParaRPr lang="en-US" altLang="ja-JP" sz="1600" dirty="0">
              <a:latin typeface="+mn-ea"/>
            </a:endParaRPr>
          </a:p>
          <a:p>
            <a:pPr marL="288000" indent="-288000">
              <a:lnSpc>
                <a:spcPct val="100000"/>
              </a:lnSpc>
              <a:spcBef>
                <a:spcPts val="1200"/>
              </a:spcBef>
              <a:buNone/>
            </a:pPr>
            <a:endParaRPr lang="en-US" altLang="ja-JP" sz="1600" dirty="0">
              <a:latin typeface="+mn-ea"/>
            </a:endParaRPr>
          </a:p>
          <a:p>
            <a:pPr marL="288000" indent="-288000">
              <a:lnSpc>
                <a:spcPct val="100000"/>
              </a:lnSpc>
              <a:spcBef>
                <a:spcPts val="1200"/>
              </a:spcBef>
              <a:buNone/>
            </a:pPr>
            <a:endParaRPr lang="en-US" altLang="ja-JP" sz="1600" dirty="0">
              <a:latin typeface="+mn-ea"/>
            </a:endParaRPr>
          </a:p>
          <a:p>
            <a:pPr marL="288000" indent="-288000">
              <a:lnSpc>
                <a:spcPct val="100000"/>
              </a:lnSpc>
              <a:spcBef>
                <a:spcPts val="1200"/>
              </a:spcBef>
              <a:buNone/>
            </a:pPr>
            <a:endParaRPr lang="en-US" altLang="ja-JP" sz="1600" dirty="0">
              <a:latin typeface="+mn-ea"/>
            </a:endParaRPr>
          </a:p>
          <a:p>
            <a:pPr marL="288000" indent="-288000">
              <a:lnSpc>
                <a:spcPct val="100000"/>
              </a:lnSpc>
              <a:spcBef>
                <a:spcPts val="1200"/>
              </a:spcBef>
              <a:buNone/>
            </a:pPr>
            <a:endParaRPr lang="en-US" altLang="ja-JP" sz="1600" dirty="0">
              <a:latin typeface="+mn-ea"/>
            </a:endParaRPr>
          </a:p>
          <a:p>
            <a:pPr marL="288000" indent="-288000">
              <a:lnSpc>
                <a:spcPct val="100000"/>
              </a:lnSpc>
              <a:spcBef>
                <a:spcPts val="0"/>
              </a:spcBef>
              <a:buNone/>
            </a:pPr>
            <a:endParaRPr lang="en-US" altLang="ja-JP" sz="1600" dirty="0">
              <a:latin typeface="+mn-ea"/>
            </a:endParaRPr>
          </a:p>
          <a:p>
            <a:pPr marL="288000" indent="-288000">
              <a:lnSpc>
                <a:spcPct val="100000"/>
              </a:lnSpc>
              <a:spcBef>
                <a:spcPts val="0"/>
              </a:spcBef>
              <a:buNone/>
            </a:pPr>
            <a:endParaRPr lang="en-US" altLang="ja-JP" sz="1600" dirty="0">
              <a:latin typeface="+mn-ea"/>
            </a:endParaRPr>
          </a:p>
          <a:p>
            <a:pPr marL="288000" indent="-288000">
              <a:lnSpc>
                <a:spcPct val="100000"/>
              </a:lnSpc>
              <a:spcBef>
                <a:spcPts val="1200"/>
              </a:spcBef>
              <a:buFont typeface="Wingdings" panose="05000000000000000000" pitchFamily="2" charset="2"/>
              <a:buChar char="Ø"/>
            </a:pPr>
            <a:r>
              <a:rPr lang="ja-JP" altLang="en-US" sz="1600" dirty="0">
                <a:latin typeface="+mn-ea"/>
              </a:rPr>
              <a:t>潜在的な要望や環境の変化を的確に把握し、事業計画との整合性を継続的に確認するため、</a:t>
            </a:r>
            <a:br>
              <a:rPr lang="en-US" altLang="ja-JP" sz="1600" dirty="0">
                <a:latin typeface="+mn-ea"/>
              </a:rPr>
            </a:br>
            <a:r>
              <a:rPr lang="ja-JP" altLang="en-US" sz="1600" dirty="0">
                <a:latin typeface="+mn-ea"/>
              </a:rPr>
              <a:t>ＣＳ満足度調査を毎年実施する。</a:t>
            </a:r>
            <a:endParaRPr lang="en-US" altLang="ja-JP" sz="1600" dirty="0">
              <a:latin typeface="+mn-ea"/>
            </a:endParaRPr>
          </a:p>
          <a:p>
            <a:pPr marL="540000" indent="-216000">
              <a:lnSpc>
                <a:spcPct val="100000"/>
              </a:lnSpc>
              <a:spcBef>
                <a:spcPts val="1200"/>
              </a:spcBef>
              <a:buFont typeface="Wingdings" panose="05000000000000000000" pitchFamily="2" charset="2"/>
              <a:buChar char="n"/>
            </a:pPr>
            <a:r>
              <a:rPr lang="ja-JP" altLang="en-US" sz="1600" dirty="0">
                <a:latin typeface="+mn-ea"/>
              </a:rPr>
              <a:t>花き卸売市場に対する市場関係者の不満足度（目標：１１．０％以下）</a:t>
            </a:r>
            <a:r>
              <a:rPr lang="en-US" altLang="ja-JP" sz="1100" dirty="0">
                <a:latin typeface="+mn-ea"/>
              </a:rPr>
              <a:t>※</a:t>
            </a:r>
            <a:r>
              <a:rPr lang="ja-JP" altLang="en-US" sz="1100" dirty="0">
                <a:latin typeface="+mn-ea"/>
              </a:rPr>
              <a:t>４</a:t>
            </a:r>
            <a:endParaRPr lang="en-US" altLang="ja-JP" sz="1600" dirty="0">
              <a:latin typeface="+mn-ea"/>
            </a:endParaRPr>
          </a:p>
        </p:txBody>
      </p:sp>
      <p:sp>
        <p:nvSpPr>
          <p:cNvPr id="12" name="コンテンツ プレースホルダー 2">
            <a:extLst>
              <a:ext uri="{FF2B5EF4-FFF2-40B4-BE49-F238E27FC236}">
                <a16:creationId xmlns:a16="http://schemas.microsoft.com/office/drawing/2014/main" id="{F249962A-196B-2BB7-164E-F91ACE98148C}"/>
              </a:ext>
            </a:extLst>
          </p:cNvPr>
          <p:cNvSpPr txBox="1">
            <a:spLocks/>
          </p:cNvSpPr>
          <p:nvPr/>
        </p:nvSpPr>
        <p:spPr>
          <a:xfrm>
            <a:off x="1152000" y="2314706"/>
            <a:ext cx="7920000" cy="76525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360000" indent="-360000" algn="just">
              <a:lnSpc>
                <a:spcPct val="100000"/>
              </a:lnSpc>
              <a:spcBef>
                <a:spcPts val="0"/>
              </a:spcBef>
              <a:buNone/>
            </a:pPr>
            <a:r>
              <a:rPr lang="en-US" altLang="ja-JP" sz="1200" dirty="0">
                <a:latin typeface="+mn-ea"/>
              </a:rPr>
              <a:t>※</a:t>
            </a:r>
            <a:r>
              <a:rPr lang="ja-JP" altLang="en-US" sz="1200" dirty="0">
                <a:latin typeface="+mn-ea"/>
              </a:rPr>
              <a:t>３</a:t>
            </a:r>
            <a:r>
              <a:rPr lang="en-US" altLang="ja-JP" sz="1200" dirty="0">
                <a:latin typeface="+mn-ea"/>
              </a:rPr>
              <a:t>	</a:t>
            </a:r>
            <a:r>
              <a:rPr lang="ja-JP" altLang="en-US" sz="1200" dirty="0">
                <a:latin typeface="+mn-ea"/>
              </a:rPr>
              <a:t>２０１０年度から廃棄物の分別に取り組んでおり、市場関係者の意識改革により、再資源化率は７年前</a:t>
            </a:r>
            <a:br>
              <a:rPr lang="en-US" altLang="ja-JP" sz="1200" dirty="0">
                <a:latin typeface="+mn-ea"/>
              </a:rPr>
            </a:br>
            <a:r>
              <a:rPr lang="ja-JP" altLang="en-US" sz="1200" dirty="0">
                <a:latin typeface="+mn-ea"/>
              </a:rPr>
              <a:t>（２０１９年度）の７３％から７８％（２０２３年度実績値）まで向上したが、再資源化が難しいものも一定量存在するため、この間の努力により到達したこれまでの最大値（２０２３年度目標値）の維持を目標値とする。</a:t>
            </a:r>
            <a:endParaRPr lang="ja-JP" altLang="en-US" sz="1600" dirty="0">
              <a:latin typeface="+mn-ea"/>
            </a:endParaRPr>
          </a:p>
        </p:txBody>
      </p:sp>
      <p:sp>
        <p:nvSpPr>
          <p:cNvPr id="15" name="テキスト ボックス 14">
            <a:extLst>
              <a:ext uri="{FF2B5EF4-FFF2-40B4-BE49-F238E27FC236}">
                <a16:creationId xmlns:a16="http://schemas.microsoft.com/office/drawing/2014/main" id="{3D030399-BD17-4C85-4408-13F1E5C4F0E3}"/>
              </a:ext>
            </a:extLst>
          </p:cNvPr>
          <p:cNvSpPr txBox="1"/>
          <p:nvPr/>
        </p:nvSpPr>
        <p:spPr>
          <a:xfrm>
            <a:off x="1152000" y="5796000"/>
            <a:ext cx="7920000" cy="978222"/>
          </a:xfrm>
          <a:prstGeom prst="rect">
            <a:avLst/>
          </a:prstGeom>
        </p:spPr>
        <p:txBody>
          <a:bodyPr vert="horz" lIns="91440" tIns="45720" rIns="91440" bIns="45720" rtlCol="0">
            <a:noAutofit/>
          </a:bodyPr>
          <a:lstStyle>
            <a:defPPr>
              <a:defRPr lang="en-US"/>
            </a:defPPr>
            <a:lvl1pPr marL="360000" indent="-360000" algn="just" defTabSz="914400">
              <a:lnSpc>
                <a:spcPct val="100000"/>
              </a:lnSpc>
              <a:spcBef>
                <a:spcPts val="0"/>
              </a:spcBef>
              <a:buFont typeface="Arial" panose="020B0604020202020204" pitchFamily="34" charset="0"/>
              <a:buNone/>
              <a:defRPr kumimoji="1" sz="1200">
                <a:latin typeface="+mn-ea"/>
              </a:defRPr>
            </a:lvl1pPr>
            <a:lvl2pPr marL="685800" indent="-228600" defTabSz="914400">
              <a:lnSpc>
                <a:spcPct val="90000"/>
              </a:lnSpc>
              <a:spcBef>
                <a:spcPts val="500"/>
              </a:spcBef>
              <a:buFont typeface="Arial" panose="020B0604020202020204" pitchFamily="34" charset="0"/>
              <a:buChar char="•"/>
              <a:defRPr kumimoji="1" sz="2400"/>
            </a:lvl2pPr>
            <a:lvl3pPr marL="1143000" indent="-228600" defTabSz="914400">
              <a:lnSpc>
                <a:spcPct val="90000"/>
              </a:lnSpc>
              <a:spcBef>
                <a:spcPts val="500"/>
              </a:spcBef>
              <a:buFont typeface="Arial" panose="020B0604020202020204" pitchFamily="34" charset="0"/>
              <a:buChar char="•"/>
              <a:defRPr kumimoji="1" sz="2000"/>
            </a:lvl3pPr>
            <a:lvl4pPr marL="1600200" indent="-228600" defTabSz="914400">
              <a:lnSpc>
                <a:spcPct val="90000"/>
              </a:lnSpc>
              <a:spcBef>
                <a:spcPts val="500"/>
              </a:spcBef>
              <a:buFont typeface="Arial" panose="020B0604020202020204" pitchFamily="34" charset="0"/>
              <a:buChar char="•"/>
              <a:defRPr kumimoji="1"/>
            </a:lvl4pPr>
            <a:lvl5pPr marL="2057400" indent="-228600" defTabSz="914400">
              <a:lnSpc>
                <a:spcPct val="90000"/>
              </a:lnSpc>
              <a:spcBef>
                <a:spcPts val="500"/>
              </a:spcBef>
              <a:buFont typeface="Arial" panose="020B0604020202020204" pitchFamily="34" charset="0"/>
              <a:buChar char="•"/>
              <a:defRPr kumimoji="1"/>
            </a:lvl5pPr>
            <a:lvl6pPr marL="2514600" indent="-228600" defTabSz="914400">
              <a:lnSpc>
                <a:spcPct val="90000"/>
              </a:lnSpc>
              <a:spcBef>
                <a:spcPts val="500"/>
              </a:spcBef>
              <a:buFont typeface="Arial" panose="020B0604020202020204" pitchFamily="34" charset="0"/>
              <a:buChar char="•"/>
              <a:defRPr kumimoji="1"/>
            </a:lvl6pPr>
            <a:lvl7pPr marL="2971800" indent="-228600" defTabSz="914400">
              <a:lnSpc>
                <a:spcPct val="90000"/>
              </a:lnSpc>
              <a:spcBef>
                <a:spcPts val="500"/>
              </a:spcBef>
              <a:buFont typeface="Arial" panose="020B0604020202020204" pitchFamily="34" charset="0"/>
              <a:buChar char="•"/>
              <a:defRPr kumimoji="1"/>
            </a:lvl7pPr>
            <a:lvl8pPr marL="3429000" indent="-228600" defTabSz="914400">
              <a:lnSpc>
                <a:spcPct val="90000"/>
              </a:lnSpc>
              <a:spcBef>
                <a:spcPts val="500"/>
              </a:spcBef>
              <a:buFont typeface="Arial" panose="020B0604020202020204" pitchFamily="34" charset="0"/>
              <a:buChar char="•"/>
              <a:defRPr kumimoji="1"/>
            </a:lvl8pPr>
            <a:lvl9pPr marL="3886200" indent="-228600" defTabSz="914400">
              <a:lnSpc>
                <a:spcPct val="90000"/>
              </a:lnSpc>
              <a:spcBef>
                <a:spcPts val="500"/>
              </a:spcBef>
              <a:buFont typeface="Arial" panose="020B0604020202020204" pitchFamily="34" charset="0"/>
              <a:buChar char="•"/>
              <a:defRPr kumimoji="1"/>
            </a:lvl9pPr>
          </a:lstStyle>
          <a:p>
            <a:r>
              <a:rPr lang="en-US" altLang="ja-JP" dirty="0"/>
              <a:t>※</a:t>
            </a:r>
            <a:r>
              <a:rPr lang="ja-JP" altLang="en-US" dirty="0"/>
              <a:t>４ ２０２３年度までは全買受人を対象に実施しており、調査結果を踏まえた場内環境の改善により不満足度は７年前（２０１９年度）の１４％から１１％（２０２３年度実績値）まで毎年改善した。今後もさらなる場内環境の改善を図るため２０２４年度より、卸、仕分け業者、仲卸、買受人の代表者を対象者として実施しており、これまでの最高値を目標値とする。</a:t>
            </a:r>
          </a:p>
        </p:txBody>
      </p:sp>
      <p:pic>
        <p:nvPicPr>
          <p:cNvPr id="26" name="図 25">
            <a:extLst>
              <a:ext uri="{FF2B5EF4-FFF2-40B4-BE49-F238E27FC236}">
                <a16:creationId xmlns:a16="http://schemas.microsoft.com/office/drawing/2014/main" id="{02DF44D1-78C8-B134-DD6F-10D7465179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68277" y="3201014"/>
            <a:ext cx="1105666" cy="1488643"/>
          </a:xfrm>
          <a:prstGeom prst="rect">
            <a:avLst/>
          </a:prstGeom>
        </p:spPr>
      </p:pic>
      <p:pic>
        <p:nvPicPr>
          <p:cNvPr id="16" name="図 15">
            <a:extLst>
              <a:ext uri="{FF2B5EF4-FFF2-40B4-BE49-F238E27FC236}">
                <a16:creationId xmlns:a16="http://schemas.microsoft.com/office/drawing/2014/main" id="{FCB6DA93-6CC7-4AC9-AD05-CC77AAB1B9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66995" y="3201013"/>
            <a:ext cx="2290220" cy="1488643"/>
          </a:xfrm>
          <a:prstGeom prst="rect">
            <a:avLst/>
          </a:prstGeom>
        </p:spPr>
      </p:pic>
    </p:spTree>
    <p:extLst>
      <p:ext uri="{BB962C8B-B14F-4D97-AF65-F5344CB8AC3E}">
        <p14:creationId xmlns:p14="http://schemas.microsoft.com/office/powerpoint/2010/main" val="10000202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7E83D1-DF6F-487B-A568-8150751852F7}"/>
              </a:ext>
            </a:extLst>
          </p:cNvPr>
          <p:cNvSpPr>
            <a:spLocks noGrp="1"/>
          </p:cNvSpPr>
          <p:nvPr>
            <p:ph type="title"/>
          </p:nvPr>
        </p:nvSpPr>
        <p:spPr>
          <a:xfrm>
            <a:off x="0" y="82800"/>
            <a:ext cx="7434262" cy="395110"/>
          </a:xfrm>
        </p:spPr>
        <p:txBody>
          <a:bodyPr>
            <a:normAutofit/>
          </a:bodyPr>
          <a:lstStyle/>
          <a:p>
            <a:r>
              <a:rPr kumimoji="1" lang="en-US" altLang="ja-JP" sz="2000" b="1" i="0" u="none" strike="noStrike" kern="1200" cap="none" spc="0" normalizeH="0" baseline="0" noProof="0" dirty="0">
                <a:ln>
                  <a:noFill/>
                </a:ln>
                <a:solidFill>
                  <a:prstClr val="black"/>
                </a:solidFill>
                <a:effectLst/>
                <a:uLnTx/>
                <a:uFillTx/>
                <a:latin typeface="Calibri Light" panose="020F0302020204030204"/>
                <a:ea typeface="游ゴシック Light" panose="020B0300000000000000" pitchFamily="50" charset="-128"/>
                <a:cs typeface="+mj-cs"/>
              </a:rPr>
              <a:t>Ⅱ</a:t>
            </a:r>
            <a:r>
              <a:rPr lang="ja-JP" altLang="en-US" sz="2000" b="1" dirty="0">
                <a:latin typeface="+mj-ea"/>
              </a:rPr>
              <a:t>　今後の取組み</a:t>
            </a:r>
          </a:p>
        </p:txBody>
      </p:sp>
      <p:sp>
        <p:nvSpPr>
          <p:cNvPr id="3" name="コンテンツ プレースホルダー 2">
            <a:extLst>
              <a:ext uri="{FF2B5EF4-FFF2-40B4-BE49-F238E27FC236}">
                <a16:creationId xmlns:a16="http://schemas.microsoft.com/office/drawing/2014/main" id="{A3C8F653-51DF-43F8-BD1A-96415F2AE959}"/>
              </a:ext>
            </a:extLst>
          </p:cNvPr>
          <p:cNvSpPr>
            <a:spLocks noGrp="1"/>
          </p:cNvSpPr>
          <p:nvPr>
            <p:ph idx="1"/>
          </p:nvPr>
        </p:nvSpPr>
        <p:spPr>
          <a:xfrm>
            <a:off x="359999" y="880184"/>
            <a:ext cx="9295278" cy="460594"/>
          </a:xfrm>
        </p:spPr>
        <p:txBody>
          <a:bodyPr>
            <a:noAutofit/>
          </a:bodyPr>
          <a:lstStyle/>
          <a:p>
            <a:pPr marL="288000" indent="-288000">
              <a:lnSpc>
                <a:spcPct val="100000"/>
              </a:lnSpc>
              <a:spcBef>
                <a:spcPts val="1200"/>
              </a:spcBef>
              <a:buFont typeface="Wingdings" panose="05000000000000000000" pitchFamily="2" charset="2"/>
              <a:buChar char="Ø"/>
            </a:pPr>
            <a:r>
              <a:rPr lang="ja-JP" altLang="en-US" sz="1600" dirty="0"/>
              <a:t>交流施設跡の整備による市場機能向上や、他市場との連携等の取組みを進め、２０２９年度以降の黒字化を目指す。（目標：各年度の経常利益）</a:t>
            </a:r>
            <a:endParaRPr lang="en-US" altLang="ja-JP" sz="1600" dirty="0"/>
          </a:p>
        </p:txBody>
      </p:sp>
      <p:sp>
        <p:nvSpPr>
          <p:cNvPr id="10" name="タイトル 1">
            <a:extLst>
              <a:ext uri="{FF2B5EF4-FFF2-40B4-BE49-F238E27FC236}">
                <a16:creationId xmlns:a16="http://schemas.microsoft.com/office/drawing/2014/main" id="{50E954FB-4E3C-44C7-B492-67842B2459C9}"/>
              </a:ext>
            </a:extLst>
          </p:cNvPr>
          <p:cNvSpPr txBox="1">
            <a:spLocks/>
          </p:cNvSpPr>
          <p:nvPr/>
        </p:nvSpPr>
        <p:spPr>
          <a:xfrm>
            <a:off x="0" y="576000"/>
            <a:ext cx="9906000" cy="3951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Light" panose="020F0302020204030204"/>
                <a:ea typeface="游ゴシック Light" panose="020B0300000000000000" pitchFamily="50" charset="-128"/>
                <a:cs typeface="+mj-cs"/>
              </a:rPr>
              <a:t>Ⅱ-</a:t>
            </a:r>
            <a:r>
              <a:rPr kumimoji="1" lang="ja-JP" altLang="en-US" sz="1800" b="0" i="0" u="none" strike="noStrike" kern="1200" cap="none" spc="0" normalizeH="0" baseline="0" noProof="0" dirty="0">
                <a:ln>
                  <a:noFill/>
                </a:ln>
                <a:effectLst/>
                <a:uLnTx/>
                <a:uFillTx/>
                <a:latin typeface="Calibri Light" panose="020F0302020204030204"/>
                <a:ea typeface="游ゴシック Light" panose="020B0300000000000000" pitchFamily="50" charset="-128"/>
                <a:cs typeface="+mj-cs"/>
              </a:rPr>
              <a:t>５</a:t>
            </a:r>
            <a:r>
              <a:rPr kumimoji="1" lang="ja-JP" altLang="en-US" sz="1800" b="0" i="0" u="none" strike="noStrike" kern="1200" cap="none" spc="0" normalizeH="0" baseline="0" noProof="0" dirty="0">
                <a:ln>
                  <a:noFill/>
                </a:ln>
                <a:solidFill>
                  <a:prstClr val="black"/>
                </a:solidFill>
                <a:effectLst/>
                <a:uLnTx/>
                <a:uFillTx/>
                <a:latin typeface="Calibri Light" panose="020F0302020204030204"/>
                <a:ea typeface="游ゴシック Light" panose="020B0300000000000000" pitchFamily="50" charset="-128"/>
                <a:cs typeface="+mj-cs"/>
              </a:rPr>
              <a:t>　収支の見込み</a:t>
            </a:r>
          </a:p>
        </p:txBody>
      </p:sp>
      <p:graphicFrame>
        <p:nvGraphicFramePr>
          <p:cNvPr id="4" name="表 3">
            <a:extLst>
              <a:ext uri="{FF2B5EF4-FFF2-40B4-BE49-F238E27FC236}">
                <a16:creationId xmlns:a16="http://schemas.microsoft.com/office/drawing/2014/main" id="{8EFFF5F0-8109-026A-C6A6-7BBFD87A8611}"/>
              </a:ext>
            </a:extLst>
          </p:cNvPr>
          <p:cNvGraphicFramePr>
            <a:graphicFrameLocks noGrp="1"/>
          </p:cNvGraphicFramePr>
          <p:nvPr>
            <p:extLst>
              <p:ext uri="{D42A27DB-BD31-4B8C-83A1-F6EECF244321}">
                <p14:modId xmlns:p14="http://schemas.microsoft.com/office/powerpoint/2010/main" val="1837681729"/>
              </p:ext>
            </p:extLst>
          </p:nvPr>
        </p:nvGraphicFramePr>
        <p:xfrm>
          <a:off x="574158" y="1391342"/>
          <a:ext cx="8971845" cy="5387600"/>
        </p:xfrm>
        <a:graphic>
          <a:graphicData uri="http://schemas.openxmlformats.org/drawingml/2006/table">
            <a:tbl>
              <a:tblPr/>
              <a:tblGrid>
                <a:gridCol w="1709737">
                  <a:extLst>
                    <a:ext uri="{9D8B030D-6E8A-4147-A177-3AD203B41FA5}">
                      <a16:colId xmlns:a16="http://schemas.microsoft.com/office/drawing/2014/main" val="2636185693"/>
                    </a:ext>
                  </a:extLst>
                </a:gridCol>
                <a:gridCol w="1037444">
                  <a:extLst>
                    <a:ext uri="{9D8B030D-6E8A-4147-A177-3AD203B41FA5}">
                      <a16:colId xmlns:a16="http://schemas.microsoft.com/office/drawing/2014/main" val="1427196512"/>
                    </a:ext>
                  </a:extLst>
                </a:gridCol>
                <a:gridCol w="1037444">
                  <a:extLst>
                    <a:ext uri="{9D8B030D-6E8A-4147-A177-3AD203B41FA5}">
                      <a16:colId xmlns:a16="http://schemas.microsoft.com/office/drawing/2014/main" val="3645203009"/>
                    </a:ext>
                  </a:extLst>
                </a:gridCol>
                <a:gridCol w="1037444">
                  <a:extLst>
                    <a:ext uri="{9D8B030D-6E8A-4147-A177-3AD203B41FA5}">
                      <a16:colId xmlns:a16="http://schemas.microsoft.com/office/drawing/2014/main" val="4281354628"/>
                    </a:ext>
                  </a:extLst>
                </a:gridCol>
                <a:gridCol w="1037444">
                  <a:extLst>
                    <a:ext uri="{9D8B030D-6E8A-4147-A177-3AD203B41FA5}">
                      <a16:colId xmlns:a16="http://schemas.microsoft.com/office/drawing/2014/main" val="3106521541"/>
                    </a:ext>
                  </a:extLst>
                </a:gridCol>
                <a:gridCol w="1037444">
                  <a:extLst>
                    <a:ext uri="{9D8B030D-6E8A-4147-A177-3AD203B41FA5}">
                      <a16:colId xmlns:a16="http://schemas.microsoft.com/office/drawing/2014/main" val="4257658753"/>
                    </a:ext>
                  </a:extLst>
                </a:gridCol>
                <a:gridCol w="1037444">
                  <a:extLst>
                    <a:ext uri="{9D8B030D-6E8A-4147-A177-3AD203B41FA5}">
                      <a16:colId xmlns:a16="http://schemas.microsoft.com/office/drawing/2014/main" val="2331754018"/>
                    </a:ext>
                  </a:extLst>
                </a:gridCol>
                <a:gridCol w="1037444">
                  <a:extLst>
                    <a:ext uri="{9D8B030D-6E8A-4147-A177-3AD203B41FA5}">
                      <a16:colId xmlns:a16="http://schemas.microsoft.com/office/drawing/2014/main" val="2189333184"/>
                    </a:ext>
                  </a:extLst>
                </a:gridCol>
              </a:tblGrid>
              <a:tr h="262808">
                <a:tc>
                  <a:txBody>
                    <a:bodyPr/>
                    <a:lstStyle/>
                    <a:p>
                      <a:pPr algn="l" rtl="0" fontAlgn="ctr">
                        <a:buNone/>
                      </a:pPr>
                      <a:r>
                        <a:rPr lang="ja-JP"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rPr>
                        <a:t>収支の見込</a:t>
                      </a:r>
                    </a:p>
                  </a:txBody>
                  <a:tcPr marL="6633" marR="6633" marT="663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algn="l" fontAlgn="b">
                        <a:buNone/>
                      </a:pPr>
                      <a:endParaRPr lang="ja-JP" altLang="en-US" sz="1200" b="0" i="0" u="none" strike="noStrike">
                        <a:solidFill>
                          <a:schemeClr val="tx1"/>
                        </a:solidFill>
                        <a:effectLst/>
                        <a:latin typeface="ＭＳ Ｐゴシック" panose="020B0600070205080204" pitchFamily="50" charset="-128"/>
                        <a:ea typeface="ＭＳ Ｐゴシック" panose="020B0600070205080204" pitchFamily="50" charset="-128"/>
                      </a:endParaRPr>
                    </a:p>
                  </a:txBody>
                  <a:tcPr marL="6633" marR="6633" marT="663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algn="l" fontAlgn="b">
                        <a:buNone/>
                      </a:pPr>
                      <a:endParaRPr lang="ja-JP" altLang="en-US" sz="1200" b="0" i="0" u="none" strike="noStrike">
                        <a:solidFill>
                          <a:schemeClr val="tx1"/>
                        </a:solidFill>
                        <a:effectLst/>
                        <a:latin typeface="ＭＳ Ｐゴシック" panose="020B0600070205080204" pitchFamily="50" charset="-128"/>
                        <a:ea typeface="ＭＳ Ｐゴシック" panose="020B0600070205080204" pitchFamily="50" charset="-128"/>
                      </a:endParaRPr>
                    </a:p>
                  </a:txBody>
                  <a:tcPr marL="6633" marR="6633" marT="663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algn="l" fontAlgn="b">
                        <a:buNone/>
                      </a:pPr>
                      <a:r>
                        <a:rPr lang="ja-JP" altLang="en-US" sz="1200" b="0" i="0" u="none" strike="noStrike">
                          <a:solidFill>
                            <a:schemeClr val="tx1"/>
                          </a:solidFill>
                          <a:effectLst/>
                          <a:latin typeface="ＭＳ Ｐゴシック" panose="020B0600070205080204" pitchFamily="50" charset="-128"/>
                          <a:ea typeface="ＭＳ Ｐゴシック" panose="020B0600070205080204" pitchFamily="50" charset="-128"/>
                        </a:rPr>
                        <a:t>　</a:t>
                      </a:r>
                    </a:p>
                  </a:txBody>
                  <a:tcPr marL="6633" marR="6633" marT="663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algn="l" fontAlgn="b">
                        <a:buNone/>
                      </a:pPr>
                      <a:r>
                        <a:rPr lang="ja-JP" altLang="en-US" sz="1200" b="0" i="0" u="none" strike="noStrike">
                          <a:solidFill>
                            <a:schemeClr val="tx1"/>
                          </a:solidFill>
                          <a:effectLst/>
                          <a:latin typeface="ＭＳ Ｐゴシック" panose="020B0600070205080204" pitchFamily="50" charset="-128"/>
                          <a:ea typeface="ＭＳ Ｐゴシック" panose="020B0600070205080204" pitchFamily="50" charset="-128"/>
                        </a:rPr>
                        <a:t>　</a:t>
                      </a:r>
                    </a:p>
                  </a:txBody>
                  <a:tcPr marL="6633" marR="6633" marT="663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algn="r" fontAlgn="b">
                        <a:buNone/>
                      </a:pPr>
                      <a:r>
                        <a:rPr lang="ja-JP"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rPr>
                        <a:t>　</a:t>
                      </a:r>
                    </a:p>
                  </a:txBody>
                  <a:tcPr marL="6633" marR="6633" marT="663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gridSpan="2">
                  <a:txBody>
                    <a:bodyPr/>
                    <a:lstStyle/>
                    <a:p>
                      <a:pPr algn="r" rtl="0" fontAlgn="ctr">
                        <a:buNone/>
                      </a:pPr>
                      <a:r>
                        <a:rPr lang="ja-JP" altLang="en-US" sz="1200" b="0" i="0" u="none" strike="noStrike">
                          <a:solidFill>
                            <a:schemeClr val="tx1"/>
                          </a:solidFill>
                          <a:effectLst/>
                          <a:latin typeface="ＭＳ Ｐゴシック" panose="020B0600070205080204" pitchFamily="50" charset="-128"/>
                          <a:ea typeface="ＭＳ Ｐゴシック" panose="020B0600070205080204" pitchFamily="50" charset="-128"/>
                        </a:rPr>
                        <a:t>（単位：千円）</a:t>
                      </a:r>
                    </a:p>
                  </a:txBody>
                  <a:tcPr marL="6633" marR="6633" marT="663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hMerge="1">
                  <a:txBody>
                    <a:bodyPr/>
                    <a:lstStyle/>
                    <a:p>
                      <a:endParaRPr kumimoji="1" lang="ja-JP" altLang="en-US"/>
                    </a:p>
                  </a:txBody>
                  <a:tcPr/>
                </a:tc>
                <a:extLst>
                  <a:ext uri="{0D108BD9-81ED-4DB2-BD59-A6C34878D82A}">
                    <a16:rowId xmlns:a16="http://schemas.microsoft.com/office/drawing/2014/main" val="2629835616"/>
                  </a:ext>
                </a:extLst>
              </a:tr>
              <a:tr h="213533">
                <a:tc rowSpan="2">
                  <a:txBody>
                    <a:bodyPr/>
                    <a:lstStyle/>
                    <a:p>
                      <a:pPr algn="ctr" rtl="0" fontAlgn="ctr">
                        <a:buNone/>
                      </a:pPr>
                      <a:r>
                        <a:rPr lang="ja-JP"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rPr>
                        <a:t>年度</a:t>
                      </a:r>
                    </a:p>
                  </a:txBody>
                  <a:tcPr marL="36000" marR="36000" marT="663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DC3E6"/>
                    </a:solidFill>
                  </a:tcPr>
                </a:tc>
                <a:tc>
                  <a:txBody>
                    <a:bodyPr/>
                    <a:lstStyle/>
                    <a:p>
                      <a:pPr algn="ctr" rtl="0" fontAlgn="ctr">
                        <a:buNone/>
                      </a:pPr>
                      <a:r>
                        <a:rPr lang="en-US" altLang="ja-JP" sz="1200" b="0" i="0" u="none" strike="noStrike" dirty="0">
                          <a:solidFill>
                            <a:schemeClr val="tx1"/>
                          </a:solidFill>
                          <a:effectLst/>
                          <a:latin typeface="ＭＳ Ｐゴシック" panose="020B0600070205080204" pitchFamily="50" charset="-128"/>
                          <a:ea typeface="ＭＳ Ｐゴシック" panose="020B0600070205080204" pitchFamily="50" charset="-128"/>
                        </a:rPr>
                        <a:t>2022(R4)</a:t>
                      </a:r>
                      <a:endParaRPr lang="en-US" sz="12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36000" marR="36000" marT="663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9DC3E6"/>
                    </a:solidFill>
                  </a:tcPr>
                </a:tc>
                <a:tc>
                  <a:txBody>
                    <a:bodyPr/>
                    <a:lstStyle/>
                    <a:p>
                      <a:pPr algn="ctr" rtl="0" fontAlgn="ctr">
                        <a:buNone/>
                      </a:pPr>
                      <a:r>
                        <a:rPr lang="en-US" sz="1200" b="0" i="0" u="none" strike="noStrike" dirty="0">
                          <a:solidFill>
                            <a:schemeClr val="tx1"/>
                          </a:solidFill>
                          <a:effectLst/>
                          <a:latin typeface="ＭＳ Ｐゴシック" panose="020B0600070205080204" pitchFamily="50" charset="-128"/>
                          <a:ea typeface="ＭＳ Ｐゴシック" panose="020B0600070205080204" pitchFamily="50" charset="-128"/>
                        </a:rPr>
                        <a:t>2023(R5)</a:t>
                      </a:r>
                    </a:p>
                  </a:txBody>
                  <a:tcPr marL="36000" marR="36000" marT="663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9DC3E6"/>
                    </a:solidFill>
                  </a:tcPr>
                </a:tc>
                <a:tc>
                  <a:txBody>
                    <a:bodyPr/>
                    <a:lstStyle/>
                    <a:p>
                      <a:pPr algn="ctr" rtl="0" fontAlgn="ctr">
                        <a:buNone/>
                      </a:pPr>
                      <a:r>
                        <a:rPr lang="en-US" sz="1200" b="0" i="0" u="none" strike="noStrike" dirty="0">
                          <a:solidFill>
                            <a:schemeClr val="tx1"/>
                          </a:solidFill>
                          <a:effectLst/>
                          <a:latin typeface="ＭＳ Ｐゴシック" panose="020B0600070205080204" pitchFamily="50" charset="-128"/>
                          <a:ea typeface="ＭＳ Ｐゴシック" panose="020B0600070205080204" pitchFamily="50" charset="-128"/>
                        </a:rPr>
                        <a:t>2024（R6）</a:t>
                      </a:r>
                    </a:p>
                  </a:txBody>
                  <a:tcPr marL="36000" marR="36000" marT="663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9DC3E6"/>
                    </a:solidFill>
                  </a:tcPr>
                </a:tc>
                <a:tc>
                  <a:txBody>
                    <a:bodyPr/>
                    <a:lstStyle/>
                    <a:p>
                      <a:pPr algn="ctr" rtl="0" fontAlgn="ctr">
                        <a:buNone/>
                      </a:pPr>
                      <a:r>
                        <a:rPr lang="en-US" sz="1200" b="0" i="0" u="none" strike="noStrike">
                          <a:solidFill>
                            <a:schemeClr val="tx1"/>
                          </a:solidFill>
                          <a:effectLst/>
                          <a:latin typeface="ＭＳ Ｐゴシック" panose="020B0600070205080204" pitchFamily="50" charset="-128"/>
                          <a:ea typeface="ＭＳ Ｐゴシック" panose="020B0600070205080204" pitchFamily="50" charset="-128"/>
                        </a:rPr>
                        <a:t>2025（R7）</a:t>
                      </a:r>
                    </a:p>
                  </a:txBody>
                  <a:tcPr marL="36000" marR="36000" marT="663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9DC3E6"/>
                    </a:solidFill>
                  </a:tcPr>
                </a:tc>
                <a:tc rowSpan="2">
                  <a:txBody>
                    <a:bodyPr/>
                    <a:lstStyle/>
                    <a:p>
                      <a:pPr algn="ctr" rtl="0" fontAlgn="ctr">
                        <a:buNone/>
                      </a:pPr>
                      <a:r>
                        <a:rPr lang="en-US" sz="1200" b="0" i="0" u="none" strike="noStrike" dirty="0">
                          <a:solidFill>
                            <a:schemeClr val="tx1"/>
                          </a:solidFill>
                          <a:effectLst/>
                          <a:latin typeface="ＭＳ Ｐゴシック" panose="020B0600070205080204" pitchFamily="50" charset="-128"/>
                          <a:ea typeface="ＭＳ Ｐゴシック" panose="020B0600070205080204" pitchFamily="50" charset="-128"/>
                        </a:rPr>
                        <a:t>2026（R8）</a:t>
                      </a:r>
                    </a:p>
                  </a:txBody>
                  <a:tcPr marL="36000" marR="36000" marT="663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DC3E6"/>
                    </a:solidFill>
                  </a:tcPr>
                </a:tc>
                <a:tc rowSpan="2">
                  <a:txBody>
                    <a:bodyPr/>
                    <a:lstStyle/>
                    <a:p>
                      <a:pPr algn="ctr" rtl="0" fontAlgn="ctr">
                        <a:buNone/>
                      </a:pPr>
                      <a:r>
                        <a:rPr lang="en-US" sz="1200" b="0" i="0" u="none" strike="noStrike">
                          <a:solidFill>
                            <a:schemeClr val="tx1"/>
                          </a:solidFill>
                          <a:effectLst/>
                          <a:latin typeface="ＭＳ Ｐゴシック" panose="020B0600070205080204" pitchFamily="50" charset="-128"/>
                          <a:ea typeface="ＭＳ Ｐゴシック" panose="020B0600070205080204" pitchFamily="50" charset="-128"/>
                        </a:rPr>
                        <a:t>2027（R9）</a:t>
                      </a:r>
                    </a:p>
                  </a:txBody>
                  <a:tcPr marL="36000" marR="36000" marT="663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DC3E6"/>
                    </a:solidFill>
                  </a:tcPr>
                </a:tc>
                <a:tc rowSpan="2">
                  <a:txBody>
                    <a:bodyPr/>
                    <a:lstStyle/>
                    <a:p>
                      <a:pPr algn="ctr" rtl="0" fontAlgn="ctr">
                        <a:buNone/>
                      </a:pPr>
                      <a:r>
                        <a:rPr lang="en-US" sz="1200" b="0" i="0" u="none" strike="noStrike">
                          <a:solidFill>
                            <a:schemeClr val="tx1"/>
                          </a:solidFill>
                          <a:effectLst/>
                          <a:latin typeface="ＭＳ Ｐゴシック" panose="020B0600070205080204" pitchFamily="50" charset="-128"/>
                          <a:ea typeface="ＭＳ Ｐゴシック" panose="020B0600070205080204" pitchFamily="50" charset="-128"/>
                        </a:rPr>
                        <a:t>2028（R10）</a:t>
                      </a:r>
                    </a:p>
                  </a:txBody>
                  <a:tcPr marL="36000" marR="36000" marT="663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DC3E6"/>
                    </a:solidFill>
                  </a:tcPr>
                </a:tc>
                <a:extLst>
                  <a:ext uri="{0D108BD9-81ED-4DB2-BD59-A6C34878D82A}">
                    <a16:rowId xmlns:a16="http://schemas.microsoft.com/office/drawing/2014/main" val="1876476339"/>
                  </a:ext>
                </a:extLst>
              </a:tr>
              <a:tr h="213533">
                <a:tc vMerge="1">
                  <a:txBody>
                    <a:bodyPr/>
                    <a:lstStyle/>
                    <a:p>
                      <a:endParaRPr kumimoji="1" lang="ja-JP" altLang="en-US"/>
                    </a:p>
                  </a:txBody>
                  <a:tcPr/>
                </a:tc>
                <a:tc>
                  <a:txBody>
                    <a:bodyPr/>
                    <a:lstStyle/>
                    <a:p>
                      <a:pPr algn="ctr" rtl="0" fontAlgn="ctr">
                        <a:buNone/>
                      </a:pPr>
                      <a:r>
                        <a:rPr lang="ja-JP"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rPr>
                        <a:t>決算</a:t>
                      </a:r>
                    </a:p>
                  </a:txBody>
                  <a:tcPr marL="36000" marR="36000" marT="663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9DC3E6"/>
                    </a:solidFill>
                  </a:tcPr>
                </a:tc>
                <a:tc>
                  <a:txBody>
                    <a:bodyPr/>
                    <a:lstStyle/>
                    <a:p>
                      <a:pPr algn="ctr" rtl="0" fontAlgn="ctr">
                        <a:buNone/>
                      </a:pPr>
                      <a:r>
                        <a:rPr lang="ja-JP"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rPr>
                        <a:t>決算</a:t>
                      </a:r>
                    </a:p>
                  </a:txBody>
                  <a:tcPr marL="36000" marR="36000" marT="663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9DC3E6"/>
                    </a:solidFill>
                  </a:tcPr>
                </a:tc>
                <a:tc>
                  <a:txBody>
                    <a:bodyPr/>
                    <a:lstStyle/>
                    <a:p>
                      <a:pPr algn="ctr" rtl="0" fontAlgn="ctr">
                        <a:buNone/>
                      </a:pPr>
                      <a:r>
                        <a:rPr lang="ja-JP"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rPr>
                        <a:t>決算</a:t>
                      </a:r>
                    </a:p>
                  </a:txBody>
                  <a:tcPr marL="36000" marR="36000" marT="663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9DC3E6"/>
                    </a:solidFill>
                  </a:tcPr>
                </a:tc>
                <a:tc>
                  <a:txBody>
                    <a:bodyPr/>
                    <a:lstStyle/>
                    <a:p>
                      <a:pPr algn="ctr" rtl="0" fontAlgn="ctr">
                        <a:buNone/>
                      </a:pPr>
                      <a:r>
                        <a:rPr lang="ja-JP" altLang="en-US" sz="1200" b="0" i="0" u="none" strike="noStrike">
                          <a:solidFill>
                            <a:schemeClr val="tx1"/>
                          </a:solidFill>
                          <a:effectLst/>
                          <a:latin typeface="ＭＳ Ｐゴシック" panose="020B0600070205080204" pitchFamily="50" charset="-128"/>
                          <a:ea typeface="ＭＳ Ｐゴシック" panose="020B0600070205080204" pitchFamily="50" charset="-128"/>
                        </a:rPr>
                        <a:t>決算見込み</a:t>
                      </a:r>
                    </a:p>
                  </a:txBody>
                  <a:tcPr marL="36000" marR="36000" marT="663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9DC3E6"/>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661793172"/>
                  </a:ext>
                </a:extLst>
              </a:tr>
              <a:tr h="213533">
                <a:tc>
                  <a:txBody>
                    <a:bodyPr/>
                    <a:lstStyle/>
                    <a:p>
                      <a:pPr algn="l" rtl="0" fontAlgn="ctr">
                        <a:buNone/>
                      </a:pPr>
                      <a:r>
                        <a:rPr lang="ja-JP"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rPr>
                        <a:t>売上高</a:t>
                      </a:r>
                    </a:p>
                  </a:txBody>
                  <a:tcPr marL="36000" marR="36000" marT="663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7EE"/>
                    </a:solidFill>
                  </a:tcPr>
                </a:tc>
                <a:tc>
                  <a:txBody>
                    <a:bodyPr/>
                    <a:lstStyle/>
                    <a:p>
                      <a:pPr algn="r" fontAlgn="ctr"/>
                      <a:r>
                        <a:rPr lang="en-US" altLang="ja-JP" sz="1200" b="0" i="0" u="none" strike="noStrike" dirty="0">
                          <a:solidFill>
                            <a:schemeClr val="tx1"/>
                          </a:solidFill>
                          <a:effectLst/>
                          <a:latin typeface="ＭＳ Ｐゴシック" panose="020B0600070205080204" pitchFamily="50" charset="-128"/>
                          <a:ea typeface="ＭＳ Ｐゴシック" panose="020B0600070205080204" pitchFamily="50" charset="-128"/>
                        </a:rPr>
                        <a:t>673,925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7EE"/>
                    </a:solidFill>
                  </a:tcPr>
                </a:tc>
                <a:tc>
                  <a:txBody>
                    <a:bodyPr/>
                    <a:lstStyle/>
                    <a:p>
                      <a:pPr algn="r" rtl="0" fontAlgn="ctr">
                        <a:buNone/>
                      </a:pPr>
                      <a:r>
                        <a:rPr lang="en-US" altLang="ja-JP" sz="1200" b="0" i="0" u="none" strike="noStrike" dirty="0">
                          <a:solidFill>
                            <a:schemeClr val="tx1"/>
                          </a:solidFill>
                          <a:effectLst/>
                          <a:latin typeface="ＭＳ Ｐゴシック" panose="020B0600070205080204" pitchFamily="50" charset="-128"/>
                          <a:ea typeface="ＭＳ Ｐゴシック" panose="020B0600070205080204" pitchFamily="50" charset="-128"/>
                        </a:rPr>
                        <a:t>633,209</a:t>
                      </a:r>
                    </a:p>
                  </a:txBody>
                  <a:tcPr marL="36000" marR="36000" marT="663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7EE"/>
                    </a:solidFill>
                  </a:tcPr>
                </a:tc>
                <a:tc>
                  <a:txBody>
                    <a:bodyPr/>
                    <a:lstStyle/>
                    <a:p>
                      <a:pPr algn="r" rtl="0" fontAlgn="ctr">
                        <a:buNone/>
                      </a:pPr>
                      <a:r>
                        <a:rPr lang="en-US" altLang="ja-JP" sz="1200" b="0" i="0" u="none" strike="noStrike" dirty="0">
                          <a:solidFill>
                            <a:schemeClr val="tx1"/>
                          </a:solidFill>
                          <a:effectLst/>
                          <a:latin typeface="ＭＳ Ｐゴシック" panose="020B0600070205080204" pitchFamily="50" charset="-128"/>
                          <a:ea typeface="ＭＳ Ｐゴシック" panose="020B0600070205080204" pitchFamily="50" charset="-128"/>
                        </a:rPr>
                        <a:t>624,274</a:t>
                      </a:r>
                    </a:p>
                  </a:txBody>
                  <a:tcPr marL="36000" marR="36000" marT="663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7EE"/>
                    </a:solidFill>
                  </a:tcPr>
                </a:tc>
                <a:tc>
                  <a:txBody>
                    <a:bodyPr/>
                    <a:lstStyle/>
                    <a:p>
                      <a:pPr algn="r" rtl="0" fontAlgn="ctr">
                        <a:buNone/>
                      </a:pPr>
                      <a:r>
                        <a:rPr lang="en-US" altLang="ja-JP" sz="1200" b="0" i="0" u="none" strike="noStrike">
                          <a:solidFill>
                            <a:schemeClr val="tx1"/>
                          </a:solidFill>
                          <a:effectLst/>
                          <a:latin typeface="ＭＳ Ｐゴシック" panose="020B0600070205080204" pitchFamily="50" charset="-128"/>
                          <a:ea typeface="ＭＳ Ｐゴシック" panose="020B0600070205080204" pitchFamily="50" charset="-128"/>
                        </a:rPr>
                        <a:t>560,387</a:t>
                      </a:r>
                    </a:p>
                  </a:txBody>
                  <a:tcPr marL="36000" marR="36000" marT="663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7EE"/>
                    </a:solidFill>
                  </a:tcPr>
                </a:tc>
                <a:tc>
                  <a:txBody>
                    <a:bodyPr/>
                    <a:lstStyle/>
                    <a:p>
                      <a:pPr algn="r" rtl="0" fontAlgn="ctr">
                        <a:buNone/>
                      </a:pPr>
                      <a:r>
                        <a:rPr lang="en-US" altLang="ja-JP" sz="1200" b="0" i="0" u="none" strike="noStrike">
                          <a:solidFill>
                            <a:schemeClr val="tx1"/>
                          </a:solidFill>
                          <a:effectLst/>
                          <a:latin typeface="ＭＳ Ｐゴシック" panose="020B0600070205080204" pitchFamily="50" charset="-128"/>
                          <a:ea typeface="ＭＳ Ｐゴシック" panose="020B0600070205080204" pitchFamily="50" charset="-128"/>
                        </a:rPr>
                        <a:t>523,000</a:t>
                      </a:r>
                    </a:p>
                  </a:txBody>
                  <a:tcPr marL="36000" marR="36000" marT="663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7EE"/>
                    </a:solidFill>
                  </a:tcPr>
                </a:tc>
                <a:tc>
                  <a:txBody>
                    <a:bodyPr/>
                    <a:lstStyle/>
                    <a:p>
                      <a:pPr algn="r" rtl="0" fontAlgn="ctr">
                        <a:buNone/>
                      </a:pPr>
                      <a:r>
                        <a:rPr lang="en-US" altLang="ja-JP" sz="1200" b="0" i="0" u="none" strike="noStrike">
                          <a:solidFill>
                            <a:schemeClr val="tx1"/>
                          </a:solidFill>
                          <a:effectLst/>
                          <a:latin typeface="ＭＳ Ｐゴシック" panose="020B0600070205080204" pitchFamily="50" charset="-128"/>
                          <a:ea typeface="ＭＳ Ｐゴシック" panose="020B0600070205080204" pitchFamily="50" charset="-128"/>
                        </a:rPr>
                        <a:t>514,000</a:t>
                      </a:r>
                    </a:p>
                  </a:txBody>
                  <a:tcPr marL="36000" marR="36000" marT="663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7EE"/>
                    </a:solidFill>
                  </a:tcPr>
                </a:tc>
                <a:tc>
                  <a:txBody>
                    <a:bodyPr/>
                    <a:lstStyle/>
                    <a:p>
                      <a:pPr algn="r" rtl="0" fontAlgn="ctr">
                        <a:buNone/>
                      </a:pPr>
                      <a:r>
                        <a:rPr lang="en-US" altLang="ja-JP" sz="1200" b="0" i="0" u="none" strike="noStrike">
                          <a:solidFill>
                            <a:schemeClr val="tx1"/>
                          </a:solidFill>
                          <a:effectLst/>
                          <a:latin typeface="ＭＳ Ｐゴシック" panose="020B0600070205080204" pitchFamily="50" charset="-128"/>
                          <a:ea typeface="ＭＳ Ｐゴシック" panose="020B0600070205080204" pitchFamily="50" charset="-128"/>
                        </a:rPr>
                        <a:t>514,000</a:t>
                      </a:r>
                    </a:p>
                  </a:txBody>
                  <a:tcPr marL="36000" marR="36000" marT="663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7EE"/>
                    </a:solidFill>
                  </a:tcPr>
                </a:tc>
                <a:extLst>
                  <a:ext uri="{0D108BD9-81ED-4DB2-BD59-A6C34878D82A}">
                    <a16:rowId xmlns:a16="http://schemas.microsoft.com/office/drawing/2014/main" val="3562347754"/>
                  </a:ext>
                </a:extLst>
              </a:tr>
              <a:tr h="213533">
                <a:tc>
                  <a:txBody>
                    <a:bodyPr/>
                    <a:lstStyle/>
                    <a:p>
                      <a:pPr algn="l" rtl="0" fontAlgn="ctr">
                        <a:buNone/>
                      </a:pPr>
                      <a:r>
                        <a:rPr lang="ja-JP"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rPr>
                        <a:t>　売上高使用料</a:t>
                      </a:r>
                    </a:p>
                  </a:txBody>
                  <a:tcPr marL="36000" marR="36000" marT="663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r" fontAlgn="ctr"/>
                      <a:r>
                        <a:rPr lang="en-US" altLang="ja-JP" sz="1200" b="0" i="0" u="none" strike="noStrike" dirty="0">
                          <a:solidFill>
                            <a:schemeClr val="tx1"/>
                          </a:solidFill>
                          <a:effectLst/>
                          <a:latin typeface="ＭＳ Ｐゴシック" panose="020B0600070205080204" pitchFamily="50" charset="-128"/>
                          <a:ea typeface="ＭＳ Ｐゴシック" panose="020B0600070205080204" pitchFamily="50" charset="-128"/>
                        </a:rPr>
                        <a:t>377,190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r" rtl="0" fontAlgn="ctr">
                        <a:buNone/>
                      </a:pPr>
                      <a:r>
                        <a:rPr lang="en-US" altLang="ja-JP" sz="1200" b="0" i="0" u="none" strike="noStrike" dirty="0">
                          <a:solidFill>
                            <a:schemeClr val="tx1"/>
                          </a:solidFill>
                          <a:effectLst/>
                          <a:latin typeface="ＭＳ Ｐゴシック" panose="020B0600070205080204" pitchFamily="50" charset="-128"/>
                          <a:ea typeface="ＭＳ Ｐゴシック" panose="020B0600070205080204" pitchFamily="50" charset="-128"/>
                        </a:rPr>
                        <a:t>364,225</a:t>
                      </a:r>
                    </a:p>
                  </a:txBody>
                  <a:tcPr marL="36000" marR="36000" marT="663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r" rtl="0" fontAlgn="ctr">
                        <a:buNone/>
                      </a:pPr>
                      <a:r>
                        <a:rPr lang="en-US" altLang="ja-JP" sz="1200" b="0" i="0" u="none" strike="noStrike" dirty="0">
                          <a:solidFill>
                            <a:schemeClr val="tx1"/>
                          </a:solidFill>
                          <a:effectLst/>
                          <a:latin typeface="ＭＳ Ｐゴシック" panose="020B0600070205080204" pitchFamily="50" charset="-128"/>
                          <a:ea typeface="ＭＳ Ｐゴシック" panose="020B0600070205080204" pitchFamily="50" charset="-128"/>
                        </a:rPr>
                        <a:t>370,603</a:t>
                      </a:r>
                    </a:p>
                  </a:txBody>
                  <a:tcPr marL="36000" marR="36000" marT="663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r" rtl="0" fontAlgn="ctr">
                        <a:buNone/>
                      </a:pPr>
                      <a:r>
                        <a:rPr lang="en-US" altLang="ja-JP" sz="1200" b="0" i="0" u="none" strike="noStrike">
                          <a:solidFill>
                            <a:schemeClr val="tx1"/>
                          </a:solidFill>
                          <a:effectLst/>
                          <a:latin typeface="ＭＳ Ｐゴシック" panose="020B0600070205080204" pitchFamily="50" charset="-128"/>
                          <a:ea typeface="ＭＳ Ｐゴシック" panose="020B0600070205080204" pitchFamily="50" charset="-128"/>
                        </a:rPr>
                        <a:t>319,505</a:t>
                      </a:r>
                    </a:p>
                  </a:txBody>
                  <a:tcPr marL="36000" marR="36000" marT="663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r" rtl="0" fontAlgn="ctr">
                        <a:buNone/>
                      </a:pPr>
                      <a:r>
                        <a:rPr lang="en-US" altLang="ja-JP" sz="1200" b="0" i="0" u="none" strike="noStrike" dirty="0">
                          <a:solidFill>
                            <a:schemeClr val="tx1"/>
                          </a:solidFill>
                          <a:effectLst/>
                          <a:latin typeface="ＭＳ Ｐゴシック" panose="020B0600070205080204" pitchFamily="50" charset="-128"/>
                          <a:ea typeface="ＭＳ Ｐゴシック" panose="020B0600070205080204" pitchFamily="50" charset="-128"/>
                        </a:rPr>
                        <a:t>320,000</a:t>
                      </a:r>
                    </a:p>
                  </a:txBody>
                  <a:tcPr marL="36000" marR="36000" marT="663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r" rtl="0" fontAlgn="ctr">
                        <a:buNone/>
                      </a:pPr>
                      <a:r>
                        <a:rPr lang="en-US" altLang="ja-JP" sz="1200" b="0" i="0" u="none" strike="noStrike">
                          <a:solidFill>
                            <a:schemeClr val="tx1"/>
                          </a:solidFill>
                          <a:effectLst/>
                          <a:latin typeface="ＭＳ Ｐゴシック" panose="020B0600070205080204" pitchFamily="50" charset="-128"/>
                          <a:ea typeface="ＭＳ Ｐゴシック" panose="020B0600070205080204" pitchFamily="50" charset="-128"/>
                        </a:rPr>
                        <a:t>320,000</a:t>
                      </a:r>
                    </a:p>
                  </a:txBody>
                  <a:tcPr marL="36000" marR="36000" marT="663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r" rtl="0" fontAlgn="ctr">
                        <a:buNone/>
                      </a:pPr>
                      <a:r>
                        <a:rPr lang="en-US" altLang="ja-JP" sz="1200" b="0" i="0" u="none" strike="noStrike">
                          <a:solidFill>
                            <a:schemeClr val="tx1"/>
                          </a:solidFill>
                          <a:effectLst/>
                          <a:latin typeface="ＭＳ Ｐゴシック" panose="020B0600070205080204" pitchFamily="50" charset="-128"/>
                          <a:ea typeface="ＭＳ Ｐゴシック" panose="020B0600070205080204" pitchFamily="50" charset="-128"/>
                        </a:rPr>
                        <a:t>320,000</a:t>
                      </a:r>
                    </a:p>
                  </a:txBody>
                  <a:tcPr marL="36000" marR="36000" marT="663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extLst>
                  <a:ext uri="{0D108BD9-81ED-4DB2-BD59-A6C34878D82A}">
                    <a16:rowId xmlns:a16="http://schemas.microsoft.com/office/drawing/2014/main" val="637214555"/>
                  </a:ext>
                </a:extLst>
              </a:tr>
              <a:tr h="213533">
                <a:tc>
                  <a:txBody>
                    <a:bodyPr/>
                    <a:lstStyle/>
                    <a:p>
                      <a:pPr algn="l" rtl="0" fontAlgn="ctr">
                        <a:buNone/>
                      </a:pPr>
                      <a:r>
                        <a:rPr lang="zh-TW"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rPr>
                        <a:t>　施設使用料</a:t>
                      </a:r>
                    </a:p>
                  </a:txBody>
                  <a:tcPr marL="36000" marR="36000" marT="663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r" fontAlgn="ctr"/>
                      <a:r>
                        <a:rPr lang="en-US" altLang="ja-JP" sz="1200" b="0" i="0" u="none" strike="noStrike" dirty="0">
                          <a:solidFill>
                            <a:schemeClr val="tx1"/>
                          </a:solidFill>
                          <a:effectLst/>
                          <a:latin typeface="ＭＳ Ｐゴシック" panose="020B0600070205080204" pitchFamily="50" charset="-128"/>
                          <a:ea typeface="ＭＳ Ｐゴシック" panose="020B0600070205080204" pitchFamily="50" charset="-128"/>
                        </a:rPr>
                        <a:t>134,825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r" rtl="0" fontAlgn="ctr">
                        <a:buNone/>
                      </a:pPr>
                      <a:r>
                        <a:rPr lang="en-US" altLang="ja-JP" sz="1200" b="0" i="0" u="none" strike="noStrike" dirty="0">
                          <a:solidFill>
                            <a:schemeClr val="tx1"/>
                          </a:solidFill>
                          <a:effectLst/>
                          <a:latin typeface="ＭＳ Ｐゴシック" panose="020B0600070205080204" pitchFamily="50" charset="-128"/>
                          <a:ea typeface="ＭＳ Ｐゴシック" panose="020B0600070205080204" pitchFamily="50" charset="-128"/>
                        </a:rPr>
                        <a:t>131,971</a:t>
                      </a:r>
                    </a:p>
                  </a:txBody>
                  <a:tcPr marL="36000" marR="36000" marT="663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r" rtl="0" fontAlgn="ctr">
                        <a:buNone/>
                      </a:pPr>
                      <a:r>
                        <a:rPr lang="en-US" altLang="ja-JP" sz="1200" b="0" i="0" u="none" strike="noStrike" dirty="0">
                          <a:solidFill>
                            <a:schemeClr val="tx1"/>
                          </a:solidFill>
                          <a:effectLst/>
                          <a:latin typeface="ＭＳ Ｐゴシック" panose="020B0600070205080204" pitchFamily="50" charset="-128"/>
                          <a:ea typeface="ＭＳ Ｐゴシック" panose="020B0600070205080204" pitchFamily="50" charset="-128"/>
                        </a:rPr>
                        <a:t>131,971</a:t>
                      </a:r>
                    </a:p>
                  </a:txBody>
                  <a:tcPr marL="36000" marR="36000" marT="663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r" rtl="0" fontAlgn="ctr">
                        <a:buNone/>
                      </a:pPr>
                      <a:r>
                        <a:rPr lang="en-US" altLang="ja-JP" sz="1200" b="0" i="0" u="none" strike="noStrike">
                          <a:solidFill>
                            <a:schemeClr val="tx1"/>
                          </a:solidFill>
                          <a:effectLst/>
                          <a:latin typeface="ＭＳ Ｐゴシック" panose="020B0600070205080204" pitchFamily="50" charset="-128"/>
                          <a:ea typeface="ＭＳ Ｐゴシック" panose="020B0600070205080204" pitchFamily="50" charset="-128"/>
                        </a:rPr>
                        <a:t>131,971</a:t>
                      </a:r>
                    </a:p>
                  </a:txBody>
                  <a:tcPr marL="36000" marR="36000" marT="663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r" rtl="0" fontAlgn="ctr">
                        <a:buNone/>
                      </a:pPr>
                      <a:r>
                        <a:rPr lang="en-US" altLang="ja-JP" sz="1200" b="0" i="0" u="none" strike="noStrike">
                          <a:solidFill>
                            <a:schemeClr val="tx1"/>
                          </a:solidFill>
                          <a:effectLst/>
                          <a:latin typeface="ＭＳ Ｐゴシック" panose="020B0600070205080204" pitchFamily="50" charset="-128"/>
                          <a:ea typeface="ＭＳ Ｐゴシック" panose="020B0600070205080204" pitchFamily="50" charset="-128"/>
                        </a:rPr>
                        <a:t>132,000</a:t>
                      </a:r>
                    </a:p>
                  </a:txBody>
                  <a:tcPr marL="36000" marR="36000" marT="663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r" rtl="0" fontAlgn="ctr">
                        <a:buNone/>
                      </a:pPr>
                      <a:r>
                        <a:rPr lang="en-US" altLang="ja-JP" sz="1200" b="0" i="0" u="none" strike="noStrike">
                          <a:solidFill>
                            <a:schemeClr val="tx1"/>
                          </a:solidFill>
                          <a:effectLst/>
                          <a:latin typeface="ＭＳ Ｐゴシック" panose="020B0600070205080204" pitchFamily="50" charset="-128"/>
                          <a:ea typeface="ＭＳ Ｐゴシック" panose="020B0600070205080204" pitchFamily="50" charset="-128"/>
                        </a:rPr>
                        <a:t>132,000</a:t>
                      </a:r>
                    </a:p>
                  </a:txBody>
                  <a:tcPr marL="36000" marR="36000" marT="663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r" rtl="0" fontAlgn="ctr">
                        <a:buNone/>
                      </a:pPr>
                      <a:r>
                        <a:rPr lang="en-US" altLang="ja-JP" sz="1200" b="0" i="0" u="none" strike="noStrike">
                          <a:solidFill>
                            <a:schemeClr val="tx1"/>
                          </a:solidFill>
                          <a:effectLst/>
                          <a:latin typeface="ＭＳ Ｐゴシック" panose="020B0600070205080204" pitchFamily="50" charset="-128"/>
                          <a:ea typeface="ＭＳ Ｐゴシック" panose="020B0600070205080204" pitchFamily="50" charset="-128"/>
                        </a:rPr>
                        <a:t>132,000</a:t>
                      </a:r>
                    </a:p>
                  </a:txBody>
                  <a:tcPr marL="36000" marR="36000" marT="663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extLst>
                  <a:ext uri="{0D108BD9-81ED-4DB2-BD59-A6C34878D82A}">
                    <a16:rowId xmlns:a16="http://schemas.microsoft.com/office/drawing/2014/main" val="738329797"/>
                  </a:ext>
                </a:extLst>
              </a:tr>
              <a:tr h="213533">
                <a:tc>
                  <a:txBody>
                    <a:bodyPr/>
                    <a:lstStyle/>
                    <a:p>
                      <a:pPr algn="l" rtl="0" fontAlgn="ctr">
                        <a:buNone/>
                      </a:pPr>
                      <a:r>
                        <a:rPr lang="ja-JP" altLang="en-US" sz="1200" b="0" i="0" u="none" strike="noStrike">
                          <a:solidFill>
                            <a:schemeClr val="tx1"/>
                          </a:solidFill>
                          <a:effectLst/>
                          <a:latin typeface="ＭＳ Ｐゴシック" panose="020B0600070205080204" pitchFamily="50" charset="-128"/>
                          <a:ea typeface="ＭＳ Ｐゴシック" panose="020B0600070205080204" pitchFamily="50" charset="-128"/>
                        </a:rPr>
                        <a:t>　その他</a:t>
                      </a:r>
                    </a:p>
                  </a:txBody>
                  <a:tcPr marL="36000" marR="36000" marT="663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r" fontAlgn="ctr"/>
                      <a:r>
                        <a:rPr lang="en-US" altLang="ja-JP" sz="1200" b="0" i="0" u="none" strike="noStrike" dirty="0">
                          <a:solidFill>
                            <a:schemeClr val="tx1"/>
                          </a:solidFill>
                          <a:effectLst/>
                          <a:latin typeface="ＭＳ Ｐゴシック" panose="020B0600070205080204" pitchFamily="50" charset="-128"/>
                          <a:ea typeface="ＭＳ Ｐゴシック" panose="020B0600070205080204" pitchFamily="50" charset="-128"/>
                        </a:rPr>
                        <a:t>161,910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r" rtl="0" fontAlgn="ctr">
                        <a:buNone/>
                      </a:pPr>
                      <a:r>
                        <a:rPr lang="en-US" altLang="ja-JP" sz="1200" b="0" i="0" u="none" strike="noStrike" dirty="0">
                          <a:solidFill>
                            <a:schemeClr val="tx1"/>
                          </a:solidFill>
                          <a:effectLst/>
                          <a:latin typeface="ＭＳ Ｐゴシック" panose="020B0600070205080204" pitchFamily="50" charset="-128"/>
                          <a:ea typeface="ＭＳ Ｐゴシック" panose="020B0600070205080204" pitchFamily="50" charset="-128"/>
                        </a:rPr>
                        <a:t>137,013</a:t>
                      </a:r>
                    </a:p>
                  </a:txBody>
                  <a:tcPr marL="36000" marR="36000" marT="663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r" rtl="0" fontAlgn="ctr">
                        <a:buNone/>
                      </a:pPr>
                      <a:r>
                        <a:rPr lang="en-US" altLang="ja-JP" sz="1200" b="0" i="0" u="none" strike="noStrike" dirty="0">
                          <a:solidFill>
                            <a:schemeClr val="tx1"/>
                          </a:solidFill>
                          <a:effectLst/>
                          <a:latin typeface="ＭＳ Ｐゴシック" panose="020B0600070205080204" pitchFamily="50" charset="-128"/>
                          <a:ea typeface="ＭＳ Ｐゴシック" panose="020B0600070205080204" pitchFamily="50" charset="-128"/>
                        </a:rPr>
                        <a:t>121,700</a:t>
                      </a:r>
                    </a:p>
                  </a:txBody>
                  <a:tcPr marL="36000" marR="36000" marT="663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r" rtl="0" fontAlgn="ctr">
                        <a:buNone/>
                      </a:pPr>
                      <a:r>
                        <a:rPr lang="en-US" altLang="ja-JP" sz="1200" b="0" i="0" u="none" strike="noStrike" dirty="0">
                          <a:solidFill>
                            <a:schemeClr val="tx1"/>
                          </a:solidFill>
                          <a:effectLst/>
                          <a:latin typeface="ＭＳ Ｐゴシック" panose="020B0600070205080204" pitchFamily="50" charset="-128"/>
                          <a:ea typeface="ＭＳ Ｐゴシック" panose="020B0600070205080204" pitchFamily="50" charset="-128"/>
                        </a:rPr>
                        <a:t>108,911</a:t>
                      </a:r>
                    </a:p>
                  </a:txBody>
                  <a:tcPr marL="36000" marR="36000" marT="663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r" rtl="0" fontAlgn="ctr">
                        <a:buNone/>
                      </a:pPr>
                      <a:r>
                        <a:rPr lang="en-US" altLang="ja-JP" sz="1200" b="0" i="0" u="none" strike="noStrike">
                          <a:solidFill>
                            <a:schemeClr val="tx1"/>
                          </a:solidFill>
                          <a:effectLst/>
                          <a:latin typeface="ＭＳ Ｐゴシック" panose="020B0600070205080204" pitchFamily="50" charset="-128"/>
                          <a:ea typeface="ＭＳ Ｐゴシック" panose="020B0600070205080204" pitchFamily="50" charset="-128"/>
                        </a:rPr>
                        <a:t>71,000</a:t>
                      </a:r>
                    </a:p>
                  </a:txBody>
                  <a:tcPr marL="36000" marR="36000" marT="663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r" rtl="0" fontAlgn="ctr">
                        <a:buNone/>
                      </a:pPr>
                      <a:r>
                        <a:rPr lang="en-US" altLang="ja-JP" sz="1200" b="0" i="0" u="none" strike="noStrike">
                          <a:solidFill>
                            <a:schemeClr val="tx1"/>
                          </a:solidFill>
                          <a:effectLst/>
                          <a:latin typeface="ＭＳ Ｐゴシック" panose="020B0600070205080204" pitchFamily="50" charset="-128"/>
                          <a:ea typeface="ＭＳ Ｐゴシック" panose="020B0600070205080204" pitchFamily="50" charset="-128"/>
                        </a:rPr>
                        <a:t>62,000</a:t>
                      </a:r>
                    </a:p>
                  </a:txBody>
                  <a:tcPr marL="36000" marR="36000" marT="663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r" rtl="0" fontAlgn="ctr">
                        <a:buNone/>
                      </a:pPr>
                      <a:r>
                        <a:rPr lang="en-US" altLang="ja-JP" sz="1200" b="0" i="0" u="none" strike="noStrike">
                          <a:solidFill>
                            <a:schemeClr val="tx1"/>
                          </a:solidFill>
                          <a:effectLst/>
                          <a:latin typeface="ＭＳ Ｐゴシック" panose="020B0600070205080204" pitchFamily="50" charset="-128"/>
                          <a:ea typeface="ＭＳ Ｐゴシック" panose="020B0600070205080204" pitchFamily="50" charset="-128"/>
                        </a:rPr>
                        <a:t>62,000</a:t>
                      </a:r>
                    </a:p>
                  </a:txBody>
                  <a:tcPr marL="36000" marR="36000" marT="663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extLst>
                  <a:ext uri="{0D108BD9-81ED-4DB2-BD59-A6C34878D82A}">
                    <a16:rowId xmlns:a16="http://schemas.microsoft.com/office/drawing/2014/main" val="3482824951"/>
                  </a:ext>
                </a:extLst>
              </a:tr>
              <a:tr h="213533">
                <a:tc>
                  <a:txBody>
                    <a:bodyPr/>
                    <a:lstStyle/>
                    <a:p>
                      <a:pPr algn="l" rtl="0" fontAlgn="ctr">
                        <a:buNone/>
                      </a:pPr>
                      <a:r>
                        <a:rPr lang="ja-JP"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rPr>
                        <a:t>売上高原価</a:t>
                      </a:r>
                    </a:p>
                  </a:txBody>
                  <a:tcPr marL="36000" marR="36000" marT="663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7EE"/>
                    </a:solidFill>
                  </a:tcPr>
                </a:tc>
                <a:tc>
                  <a:txBody>
                    <a:bodyPr/>
                    <a:lstStyle/>
                    <a:p>
                      <a:pPr algn="r" fontAlgn="ctr"/>
                      <a:r>
                        <a:rPr lang="en-US" altLang="ja-JP" sz="1200" b="0" i="0" u="none" strike="noStrike" dirty="0">
                          <a:solidFill>
                            <a:schemeClr val="tx1"/>
                          </a:solidFill>
                          <a:effectLst/>
                          <a:latin typeface="ＭＳ Ｐゴシック" panose="020B0600070205080204" pitchFamily="50" charset="-128"/>
                          <a:ea typeface="ＭＳ Ｐゴシック" panose="020B0600070205080204" pitchFamily="50" charset="-128"/>
                        </a:rPr>
                        <a:t>529,730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7EE"/>
                    </a:solidFill>
                  </a:tcPr>
                </a:tc>
                <a:tc>
                  <a:txBody>
                    <a:bodyPr/>
                    <a:lstStyle/>
                    <a:p>
                      <a:pPr algn="r" rtl="0" fontAlgn="ctr">
                        <a:buNone/>
                      </a:pPr>
                      <a:r>
                        <a:rPr lang="en-US" altLang="ja-JP" sz="1200" b="0" i="0" u="none" strike="noStrike" dirty="0">
                          <a:solidFill>
                            <a:schemeClr val="tx1"/>
                          </a:solidFill>
                          <a:effectLst/>
                          <a:latin typeface="ＭＳ Ｐゴシック" panose="020B0600070205080204" pitchFamily="50" charset="-128"/>
                          <a:ea typeface="ＭＳ Ｐゴシック" panose="020B0600070205080204" pitchFamily="50" charset="-128"/>
                        </a:rPr>
                        <a:t>469,246</a:t>
                      </a:r>
                    </a:p>
                  </a:txBody>
                  <a:tcPr marL="36000" marR="36000" marT="663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7EE"/>
                    </a:solidFill>
                  </a:tcPr>
                </a:tc>
                <a:tc>
                  <a:txBody>
                    <a:bodyPr/>
                    <a:lstStyle/>
                    <a:p>
                      <a:pPr algn="r" rtl="0" fontAlgn="ctr">
                        <a:buNone/>
                      </a:pPr>
                      <a:r>
                        <a:rPr lang="en-US" altLang="ja-JP" sz="1200" b="0" i="0" u="none" strike="noStrike" dirty="0">
                          <a:solidFill>
                            <a:schemeClr val="tx1"/>
                          </a:solidFill>
                          <a:effectLst/>
                          <a:latin typeface="ＭＳ Ｐゴシック" panose="020B0600070205080204" pitchFamily="50" charset="-128"/>
                          <a:ea typeface="ＭＳ Ｐゴシック" panose="020B0600070205080204" pitchFamily="50" charset="-128"/>
                        </a:rPr>
                        <a:t>529,134</a:t>
                      </a:r>
                    </a:p>
                  </a:txBody>
                  <a:tcPr marL="36000" marR="36000" marT="663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7EE"/>
                    </a:solidFill>
                  </a:tcPr>
                </a:tc>
                <a:tc>
                  <a:txBody>
                    <a:bodyPr/>
                    <a:lstStyle/>
                    <a:p>
                      <a:pPr algn="r" rtl="0" fontAlgn="ctr">
                        <a:buNone/>
                      </a:pPr>
                      <a:r>
                        <a:rPr lang="en-US" altLang="ja-JP" sz="1200" b="0" i="0" u="none" strike="noStrike">
                          <a:solidFill>
                            <a:schemeClr val="tx1"/>
                          </a:solidFill>
                          <a:effectLst/>
                          <a:latin typeface="ＭＳ Ｐゴシック" panose="020B0600070205080204" pitchFamily="50" charset="-128"/>
                          <a:ea typeface="ＭＳ Ｐゴシック" panose="020B0600070205080204" pitchFamily="50" charset="-128"/>
                        </a:rPr>
                        <a:t>515,749</a:t>
                      </a:r>
                    </a:p>
                  </a:txBody>
                  <a:tcPr marL="36000" marR="36000" marT="663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7EE"/>
                    </a:solidFill>
                  </a:tcPr>
                </a:tc>
                <a:tc>
                  <a:txBody>
                    <a:bodyPr/>
                    <a:lstStyle/>
                    <a:p>
                      <a:pPr algn="r" rtl="0" fontAlgn="ctr">
                        <a:buNone/>
                      </a:pPr>
                      <a:r>
                        <a:rPr lang="en-US" altLang="ja-JP" sz="1200" b="0" i="0" u="none" strike="noStrike">
                          <a:solidFill>
                            <a:schemeClr val="tx1"/>
                          </a:solidFill>
                          <a:effectLst/>
                          <a:latin typeface="ＭＳ Ｐゴシック" panose="020B0600070205080204" pitchFamily="50" charset="-128"/>
                          <a:ea typeface="ＭＳ Ｐゴシック" panose="020B0600070205080204" pitchFamily="50" charset="-128"/>
                        </a:rPr>
                        <a:t>479,250</a:t>
                      </a:r>
                    </a:p>
                  </a:txBody>
                  <a:tcPr marL="36000" marR="36000" marT="663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7EE"/>
                    </a:solidFill>
                  </a:tcPr>
                </a:tc>
                <a:tc>
                  <a:txBody>
                    <a:bodyPr/>
                    <a:lstStyle/>
                    <a:p>
                      <a:pPr algn="r" rtl="0" fontAlgn="ctr">
                        <a:buNone/>
                      </a:pPr>
                      <a:r>
                        <a:rPr lang="en-US" altLang="ja-JP" sz="1200" b="0" i="0" u="none" strike="noStrike">
                          <a:solidFill>
                            <a:schemeClr val="tx1"/>
                          </a:solidFill>
                          <a:effectLst/>
                          <a:latin typeface="ＭＳ Ｐゴシック" panose="020B0600070205080204" pitchFamily="50" charset="-128"/>
                          <a:ea typeface="ＭＳ Ｐゴシック" panose="020B0600070205080204" pitchFamily="50" charset="-128"/>
                        </a:rPr>
                        <a:t>467,250</a:t>
                      </a:r>
                    </a:p>
                  </a:txBody>
                  <a:tcPr marL="36000" marR="36000" marT="663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7EE"/>
                    </a:solidFill>
                  </a:tcPr>
                </a:tc>
                <a:tc>
                  <a:txBody>
                    <a:bodyPr/>
                    <a:lstStyle/>
                    <a:p>
                      <a:pPr algn="r" rtl="0" fontAlgn="ctr">
                        <a:buNone/>
                      </a:pPr>
                      <a:r>
                        <a:rPr lang="en-US" altLang="ja-JP" sz="1200" b="0" i="0" u="none" strike="noStrike">
                          <a:solidFill>
                            <a:schemeClr val="tx1"/>
                          </a:solidFill>
                          <a:effectLst/>
                          <a:latin typeface="ＭＳ Ｐゴシック" panose="020B0600070205080204" pitchFamily="50" charset="-128"/>
                          <a:ea typeface="ＭＳ Ｐゴシック" panose="020B0600070205080204" pitchFamily="50" charset="-128"/>
                        </a:rPr>
                        <a:t>464,250</a:t>
                      </a:r>
                    </a:p>
                  </a:txBody>
                  <a:tcPr marL="36000" marR="36000" marT="663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7EE"/>
                    </a:solidFill>
                  </a:tcPr>
                </a:tc>
                <a:extLst>
                  <a:ext uri="{0D108BD9-81ED-4DB2-BD59-A6C34878D82A}">
                    <a16:rowId xmlns:a16="http://schemas.microsoft.com/office/drawing/2014/main" val="3623685003"/>
                  </a:ext>
                </a:extLst>
              </a:tr>
              <a:tr h="213533">
                <a:tc>
                  <a:txBody>
                    <a:bodyPr/>
                    <a:lstStyle/>
                    <a:p>
                      <a:pPr algn="l" rtl="0" fontAlgn="ctr">
                        <a:buNone/>
                      </a:pPr>
                      <a:r>
                        <a:rPr lang="zh-TW" altLang="en-US" sz="1200" b="0" i="0" u="none" strike="noStrike">
                          <a:solidFill>
                            <a:schemeClr val="tx1"/>
                          </a:solidFill>
                          <a:effectLst/>
                          <a:latin typeface="ＭＳ Ｐゴシック" panose="020B0600070205080204" pitchFamily="50" charset="-128"/>
                          <a:ea typeface="ＭＳ Ｐゴシック" panose="020B0600070205080204" pitchFamily="50" charset="-128"/>
                        </a:rPr>
                        <a:t>　施設管理費等</a:t>
                      </a:r>
                    </a:p>
                  </a:txBody>
                  <a:tcPr marL="36000" marR="36000" marT="663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r" fontAlgn="ctr"/>
                      <a:r>
                        <a:rPr lang="en-US" altLang="ja-JP" sz="1200" b="0" i="0" u="none" strike="noStrike" dirty="0">
                          <a:solidFill>
                            <a:schemeClr val="tx1"/>
                          </a:solidFill>
                          <a:effectLst/>
                          <a:latin typeface="ＭＳ Ｐゴシック" panose="020B0600070205080204" pitchFamily="50" charset="-128"/>
                          <a:ea typeface="ＭＳ Ｐゴシック" panose="020B0600070205080204" pitchFamily="50" charset="-128"/>
                        </a:rPr>
                        <a:t>298,338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r" rtl="0" fontAlgn="ctr">
                        <a:buNone/>
                      </a:pPr>
                      <a:r>
                        <a:rPr lang="en-US" altLang="ja-JP" sz="1200" b="0" i="0" u="none" strike="noStrike" dirty="0">
                          <a:solidFill>
                            <a:schemeClr val="tx1"/>
                          </a:solidFill>
                          <a:effectLst/>
                          <a:latin typeface="ＭＳ Ｐゴシック" panose="020B0600070205080204" pitchFamily="50" charset="-128"/>
                          <a:ea typeface="ＭＳ Ｐゴシック" panose="020B0600070205080204" pitchFamily="50" charset="-128"/>
                        </a:rPr>
                        <a:t>245,629</a:t>
                      </a:r>
                    </a:p>
                  </a:txBody>
                  <a:tcPr marL="36000" marR="36000" marT="663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r" rtl="0" fontAlgn="ctr">
                        <a:buNone/>
                      </a:pPr>
                      <a:r>
                        <a:rPr lang="en-US" altLang="ja-JP" sz="1200" b="0" i="0" u="none" strike="noStrike">
                          <a:solidFill>
                            <a:schemeClr val="tx1"/>
                          </a:solidFill>
                          <a:effectLst/>
                          <a:latin typeface="ＭＳ Ｐゴシック" panose="020B0600070205080204" pitchFamily="50" charset="-128"/>
                          <a:ea typeface="ＭＳ Ｐゴシック" panose="020B0600070205080204" pitchFamily="50" charset="-128"/>
                        </a:rPr>
                        <a:t>299,177</a:t>
                      </a:r>
                    </a:p>
                  </a:txBody>
                  <a:tcPr marL="36000" marR="36000" marT="663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r" rtl="0" fontAlgn="ctr">
                        <a:buNone/>
                      </a:pPr>
                      <a:r>
                        <a:rPr lang="en-US" altLang="ja-JP" sz="1200" b="0" i="0" u="none" strike="noStrike" dirty="0">
                          <a:solidFill>
                            <a:schemeClr val="tx1"/>
                          </a:solidFill>
                          <a:effectLst/>
                          <a:latin typeface="ＭＳ Ｐゴシック" panose="020B0600070205080204" pitchFamily="50" charset="-128"/>
                          <a:ea typeface="ＭＳ Ｐゴシック" panose="020B0600070205080204" pitchFamily="50" charset="-128"/>
                        </a:rPr>
                        <a:t>302,235</a:t>
                      </a:r>
                    </a:p>
                  </a:txBody>
                  <a:tcPr marL="36000" marR="36000" marT="663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r" rtl="0" fontAlgn="ctr">
                        <a:buNone/>
                      </a:pPr>
                      <a:r>
                        <a:rPr lang="en-US" altLang="ja-JP" sz="1200" b="0" i="0" u="none" strike="noStrike">
                          <a:solidFill>
                            <a:schemeClr val="tx1"/>
                          </a:solidFill>
                          <a:effectLst/>
                          <a:latin typeface="ＭＳ Ｐゴシック" panose="020B0600070205080204" pitchFamily="50" charset="-128"/>
                          <a:ea typeface="ＭＳ Ｐゴシック" panose="020B0600070205080204" pitchFamily="50" charset="-128"/>
                        </a:rPr>
                        <a:t>291,000</a:t>
                      </a:r>
                    </a:p>
                  </a:txBody>
                  <a:tcPr marL="36000" marR="36000" marT="663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r" rtl="0" fontAlgn="ctr">
                        <a:buNone/>
                      </a:pPr>
                      <a:r>
                        <a:rPr lang="en-US" altLang="ja-JP" sz="1200" b="0" i="0" u="none" strike="noStrike">
                          <a:solidFill>
                            <a:schemeClr val="tx1"/>
                          </a:solidFill>
                          <a:effectLst/>
                          <a:latin typeface="ＭＳ Ｐゴシック" panose="020B0600070205080204" pitchFamily="50" charset="-128"/>
                          <a:ea typeface="ＭＳ Ｐゴシック" panose="020B0600070205080204" pitchFamily="50" charset="-128"/>
                        </a:rPr>
                        <a:t>286,000</a:t>
                      </a:r>
                    </a:p>
                  </a:txBody>
                  <a:tcPr marL="36000" marR="36000" marT="663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r" rtl="0" fontAlgn="ctr">
                        <a:buNone/>
                      </a:pPr>
                      <a:r>
                        <a:rPr lang="en-US" altLang="ja-JP" sz="1200" b="0" i="0" u="none" strike="noStrike">
                          <a:solidFill>
                            <a:schemeClr val="tx1"/>
                          </a:solidFill>
                          <a:effectLst/>
                          <a:latin typeface="ＭＳ Ｐゴシック" panose="020B0600070205080204" pitchFamily="50" charset="-128"/>
                          <a:ea typeface="ＭＳ Ｐゴシック" panose="020B0600070205080204" pitchFamily="50" charset="-128"/>
                        </a:rPr>
                        <a:t>286,000</a:t>
                      </a:r>
                    </a:p>
                  </a:txBody>
                  <a:tcPr marL="36000" marR="36000" marT="663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extLst>
                  <a:ext uri="{0D108BD9-81ED-4DB2-BD59-A6C34878D82A}">
                    <a16:rowId xmlns:a16="http://schemas.microsoft.com/office/drawing/2014/main" val="462243599"/>
                  </a:ext>
                </a:extLst>
              </a:tr>
              <a:tr h="213533">
                <a:tc>
                  <a:txBody>
                    <a:bodyPr/>
                    <a:lstStyle/>
                    <a:p>
                      <a:pPr algn="l" rtl="0" fontAlgn="ctr">
                        <a:buNone/>
                      </a:pPr>
                      <a:r>
                        <a:rPr lang="zh-TW" altLang="en-US" sz="1200" b="0" i="0" u="none" strike="noStrike">
                          <a:solidFill>
                            <a:schemeClr val="tx1"/>
                          </a:solidFill>
                          <a:effectLst/>
                          <a:latin typeface="ＭＳ Ｐゴシック" panose="020B0600070205080204" pitchFamily="50" charset="-128"/>
                          <a:ea typeface="ＭＳ Ｐゴシック" panose="020B0600070205080204" pitchFamily="50" charset="-128"/>
                        </a:rPr>
                        <a:t>　減価償却費等</a:t>
                      </a:r>
                    </a:p>
                  </a:txBody>
                  <a:tcPr marL="36000" marR="36000" marT="663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r" fontAlgn="ctr"/>
                      <a:r>
                        <a:rPr lang="en-US" altLang="ja-JP" sz="1200" b="0" i="0" u="none" strike="noStrike" dirty="0">
                          <a:solidFill>
                            <a:schemeClr val="tx1"/>
                          </a:solidFill>
                          <a:effectLst/>
                          <a:latin typeface="ＭＳ Ｐゴシック" panose="020B0600070205080204" pitchFamily="50" charset="-128"/>
                          <a:ea typeface="ＭＳ Ｐゴシック" panose="020B0600070205080204" pitchFamily="50" charset="-128"/>
                        </a:rPr>
                        <a:t>221,529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r" rtl="0" fontAlgn="ctr">
                        <a:buNone/>
                      </a:pPr>
                      <a:r>
                        <a:rPr lang="en-US" altLang="ja-JP" sz="1200" b="0" i="0" u="none" strike="noStrike" dirty="0">
                          <a:solidFill>
                            <a:schemeClr val="tx1"/>
                          </a:solidFill>
                          <a:effectLst/>
                          <a:latin typeface="ＭＳ Ｐゴシック" panose="020B0600070205080204" pitchFamily="50" charset="-128"/>
                          <a:ea typeface="ＭＳ Ｐゴシック" panose="020B0600070205080204" pitchFamily="50" charset="-128"/>
                        </a:rPr>
                        <a:t>215,001</a:t>
                      </a:r>
                    </a:p>
                  </a:txBody>
                  <a:tcPr marL="36000" marR="36000" marT="663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r" rtl="0" fontAlgn="ctr">
                        <a:buNone/>
                      </a:pPr>
                      <a:r>
                        <a:rPr lang="en-US" altLang="ja-JP" sz="1200" b="0" i="0" u="none" strike="noStrike">
                          <a:solidFill>
                            <a:schemeClr val="tx1"/>
                          </a:solidFill>
                          <a:effectLst/>
                          <a:latin typeface="ＭＳ Ｐゴシック" panose="020B0600070205080204" pitchFamily="50" charset="-128"/>
                          <a:ea typeface="ＭＳ Ｐゴシック" panose="020B0600070205080204" pitchFamily="50" charset="-128"/>
                        </a:rPr>
                        <a:t>219,268</a:t>
                      </a:r>
                    </a:p>
                  </a:txBody>
                  <a:tcPr marL="36000" marR="36000" marT="663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r" rtl="0" fontAlgn="ctr">
                        <a:buNone/>
                      </a:pPr>
                      <a:r>
                        <a:rPr lang="en-US" altLang="ja-JP" sz="1200" b="0" i="0" u="none" strike="noStrike" dirty="0">
                          <a:solidFill>
                            <a:schemeClr val="tx1"/>
                          </a:solidFill>
                          <a:effectLst/>
                          <a:latin typeface="ＭＳ Ｐゴシック" panose="020B0600070205080204" pitchFamily="50" charset="-128"/>
                          <a:ea typeface="ＭＳ Ｐゴシック" panose="020B0600070205080204" pitchFamily="50" charset="-128"/>
                        </a:rPr>
                        <a:t>206,691</a:t>
                      </a:r>
                    </a:p>
                  </a:txBody>
                  <a:tcPr marL="36000" marR="36000" marT="663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r" rtl="0" fontAlgn="ctr">
                        <a:buNone/>
                      </a:pPr>
                      <a:r>
                        <a:rPr lang="en-US" altLang="ja-JP" sz="1200" b="0" i="0" u="none" strike="noStrike" dirty="0">
                          <a:solidFill>
                            <a:schemeClr val="tx1"/>
                          </a:solidFill>
                          <a:effectLst/>
                          <a:latin typeface="ＭＳ Ｐゴシック" panose="020B0600070205080204" pitchFamily="50" charset="-128"/>
                          <a:ea typeface="ＭＳ Ｐゴシック" panose="020B0600070205080204" pitchFamily="50" charset="-128"/>
                        </a:rPr>
                        <a:t>180,000</a:t>
                      </a:r>
                    </a:p>
                  </a:txBody>
                  <a:tcPr marL="36000" marR="36000" marT="663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r" rtl="0" fontAlgn="ctr">
                        <a:buNone/>
                      </a:pPr>
                      <a:r>
                        <a:rPr lang="en-US" altLang="ja-JP" sz="1200" b="0" i="0" u="none" strike="noStrike">
                          <a:solidFill>
                            <a:schemeClr val="tx1"/>
                          </a:solidFill>
                          <a:effectLst/>
                          <a:latin typeface="ＭＳ Ｐゴシック" panose="020B0600070205080204" pitchFamily="50" charset="-128"/>
                          <a:ea typeface="ＭＳ Ｐゴシック" panose="020B0600070205080204" pitchFamily="50" charset="-128"/>
                        </a:rPr>
                        <a:t>173,000</a:t>
                      </a:r>
                    </a:p>
                  </a:txBody>
                  <a:tcPr marL="36000" marR="36000" marT="663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r" rtl="0" fontAlgn="ctr">
                        <a:buNone/>
                      </a:pPr>
                      <a:r>
                        <a:rPr lang="en-US" altLang="ja-JP" sz="1200" b="0" i="0" u="none" strike="noStrike">
                          <a:solidFill>
                            <a:schemeClr val="tx1"/>
                          </a:solidFill>
                          <a:effectLst/>
                          <a:latin typeface="ＭＳ Ｐゴシック" panose="020B0600070205080204" pitchFamily="50" charset="-128"/>
                          <a:ea typeface="ＭＳ Ｐゴシック" panose="020B0600070205080204" pitchFamily="50" charset="-128"/>
                        </a:rPr>
                        <a:t>170,000</a:t>
                      </a:r>
                    </a:p>
                  </a:txBody>
                  <a:tcPr marL="36000" marR="36000" marT="663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extLst>
                  <a:ext uri="{0D108BD9-81ED-4DB2-BD59-A6C34878D82A}">
                    <a16:rowId xmlns:a16="http://schemas.microsoft.com/office/drawing/2014/main" val="1971921144"/>
                  </a:ext>
                </a:extLst>
              </a:tr>
              <a:tr h="213533">
                <a:tc>
                  <a:txBody>
                    <a:bodyPr/>
                    <a:lstStyle/>
                    <a:p>
                      <a:pPr algn="l" rtl="0" fontAlgn="ctr">
                        <a:buNone/>
                      </a:pPr>
                      <a:r>
                        <a:rPr lang="ja-JP" altLang="en-US" sz="1200" b="0" i="0" u="none" strike="noStrike">
                          <a:solidFill>
                            <a:schemeClr val="tx1"/>
                          </a:solidFill>
                          <a:effectLst/>
                          <a:latin typeface="ＭＳ Ｐゴシック" panose="020B0600070205080204" pitchFamily="50" charset="-128"/>
                          <a:ea typeface="ＭＳ Ｐゴシック" panose="020B0600070205080204" pitchFamily="50" charset="-128"/>
                        </a:rPr>
                        <a:t>　修繕費</a:t>
                      </a:r>
                    </a:p>
                  </a:txBody>
                  <a:tcPr marL="36000" marR="36000" marT="663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r" fontAlgn="ctr"/>
                      <a:r>
                        <a:rPr lang="en-US" altLang="ja-JP" sz="1200" b="0" i="0" u="none" strike="noStrike" dirty="0">
                          <a:solidFill>
                            <a:schemeClr val="tx1"/>
                          </a:solidFill>
                          <a:effectLst/>
                          <a:latin typeface="ＭＳ Ｐゴシック" panose="020B0600070205080204" pitchFamily="50" charset="-128"/>
                          <a:ea typeface="ＭＳ Ｐゴシック" panose="020B0600070205080204" pitchFamily="50" charset="-128"/>
                        </a:rPr>
                        <a:t>4,516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r" rtl="0" fontAlgn="ctr">
                        <a:buNone/>
                      </a:pPr>
                      <a:r>
                        <a:rPr lang="en-US" altLang="ja-JP" sz="1200" b="0" i="0" u="none" strike="noStrike" dirty="0">
                          <a:solidFill>
                            <a:schemeClr val="tx1"/>
                          </a:solidFill>
                          <a:effectLst/>
                          <a:latin typeface="ＭＳ Ｐゴシック" panose="020B0600070205080204" pitchFamily="50" charset="-128"/>
                          <a:ea typeface="ＭＳ Ｐゴシック" panose="020B0600070205080204" pitchFamily="50" charset="-128"/>
                        </a:rPr>
                        <a:t>8,206</a:t>
                      </a:r>
                    </a:p>
                  </a:txBody>
                  <a:tcPr marL="36000" marR="36000" marT="663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r" rtl="0" fontAlgn="ctr">
                        <a:buNone/>
                      </a:pPr>
                      <a:r>
                        <a:rPr lang="en-US" altLang="ja-JP" sz="1200" b="0" i="0" u="none" strike="noStrike">
                          <a:solidFill>
                            <a:schemeClr val="tx1"/>
                          </a:solidFill>
                          <a:effectLst/>
                          <a:latin typeface="ＭＳ Ｐゴシック" panose="020B0600070205080204" pitchFamily="50" charset="-128"/>
                          <a:ea typeface="ＭＳ Ｐゴシック" panose="020B0600070205080204" pitchFamily="50" charset="-128"/>
                        </a:rPr>
                        <a:t>10,445</a:t>
                      </a:r>
                    </a:p>
                  </a:txBody>
                  <a:tcPr marL="36000" marR="36000" marT="663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r" rtl="0" fontAlgn="ctr">
                        <a:buNone/>
                      </a:pPr>
                      <a:r>
                        <a:rPr lang="en-US" altLang="ja-JP" sz="1200" b="0" i="0" u="none" strike="noStrike" dirty="0">
                          <a:solidFill>
                            <a:schemeClr val="tx1"/>
                          </a:solidFill>
                          <a:effectLst/>
                          <a:latin typeface="ＭＳ Ｐゴシック" panose="020B0600070205080204" pitchFamily="50" charset="-128"/>
                          <a:ea typeface="ＭＳ Ｐゴシック" panose="020B0600070205080204" pitchFamily="50" charset="-128"/>
                        </a:rPr>
                        <a:t>6,573</a:t>
                      </a:r>
                    </a:p>
                  </a:txBody>
                  <a:tcPr marL="36000" marR="36000" marT="663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r" rtl="0" fontAlgn="ctr">
                        <a:buNone/>
                      </a:pPr>
                      <a:r>
                        <a:rPr lang="en-US" altLang="ja-JP" sz="1200" b="0" i="0" u="none" strike="noStrike">
                          <a:solidFill>
                            <a:schemeClr val="tx1"/>
                          </a:solidFill>
                          <a:effectLst/>
                          <a:latin typeface="ＭＳ Ｐゴシック" panose="020B0600070205080204" pitchFamily="50" charset="-128"/>
                          <a:ea typeface="ＭＳ Ｐゴシック" panose="020B0600070205080204" pitchFamily="50" charset="-128"/>
                        </a:rPr>
                        <a:t>8,000</a:t>
                      </a:r>
                    </a:p>
                  </a:txBody>
                  <a:tcPr marL="36000" marR="36000" marT="663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r" rtl="0" fontAlgn="ctr">
                        <a:buNone/>
                      </a:pPr>
                      <a:r>
                        <a:rPr lang="en-US" altLang="ja-JP" sz="1200" b="0" i="0" u="none" strike="noStrike">
                          <a:solidFill>
                            <a:schemeClr val="tx1"/>
                          </a:solidFill>
                          <a:effectLst/>
                          <a:latin typeface="ＭＳ Ｐゴシック" panose="020B0600070205080204" pitchFamily="50" charset="-128"/>
                          <a:ea typeface="ＭＳ Ｐゴシック" panose="020B0600070205080204" pitchFamily="50" charset="-128"/>
                        </a:rPr>
                        <a:t>8,000</a:t>
                      </a:r>
                    </a:p>
                  </a:txBody>
                  <a:tcPr marL="36000" marR="36000" marT="663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r" rtl="0" fontAlgn="ctr">
                        <a:buNone/>
                      </a:pPr>
                      <a:r>
                        <a:rPr lang="en-US" altLang="ja-JP" sz="1200" b="0" i="0" u="none" strike="noStrike">
                          <a:solidFill>
                            <a:schemeClr val="tx1"/>
                          </a:solidFill>
                          <a:effectLst/>
                          <a:latin typeface="ＭＳ Ｐゴシック" panose="020B0600070205080204" pitchFamily="50" charset="-128"/>
                          <a:ea typeface="ＭＳ Ｐゴシック" panose="020B0600070205080204" pitchFamily="50" charset="-128"/>
                        </a:rPr>
                        <a:t>8,000</a:t>
                      </a:r>
                    </a:p>
                  </a:txBody>
                  <a:tcPr marL="36000" marR="36000" marT="663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extLst>
                  <a:ext uri="{0D108BD9-81ED-4DB2-BD59-A6C34878D82A}">
                    <a16:rowId xmlns:a16="http://schemas.microsoft.com/office/drawing/2014/main" val="2092951603"/>
                  </a:ext>
                </a:extLst>
              </a:tr>
              <a:tr h="213533">
                <a:tc>
                  <a:txBody>
                    <a:bodyPr/>
                    <a:lstStyle/>
                    <a:p>
                      <a:pPr algn="l" rtl="0" fontAlgn="ctr">
                        <a:buNone/>
                      </a:pPr>
                      <a:r>
                        <a:rPr lang="zh-TW" altLang="en-US" sz="1200" b="0" i="0" u="none" strike="noStrike">
                          <a:solidFill>
                            <a:schemeClr val="tx1"/>
                          </a:solidFill>
                          <a:effectLst/>
                          <a:latin typeface="ＭＳ Ｐゴシック" panose="020B0600070205080204" pitchFamily="50" charset="-128"/>
                          <a:ea typeface="ＭＳ Ｐゴシック" panose="020B0600070205080204" pitchFamily="50" charset="-128"/>
                        </a:rPr>
                        <a:t>　活性化事業費</a:t>
                      </a:r>
                    </a:p>
                  </a:txBody>
                  <a:tcPr marL="36000" marR="36000" marT="663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r" fontAlgn="ctr"/>
                      <a:r>
                        <a:rPr lang="en-US" altLang="ja-JP" sz="1200" b="0" i="0" u="none" strike="noStrike" dirty="0">
                          <a:solidFill>
                            <a:schemeClr val="tx1"/>
                          </a:solidFill>
                          <a:effectLst/>
                          <a:latin typeface="ＭＳ Ｐゴシック" panose="020B0600070205080204" pitchFamily="50" charset="-128"/>
                          <a:ea typeface="ＭＳ Ｐゴシック" panose="020B0600070205080204" pitchFamily="50" charset="-128"/>
                        </a:rPr>
                        <a:t>5,346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r" rtl="0" fontAlgn="ctr">
                        <a:buNone/>
                      </a:pPr>
                      <a:r>
                        <a:rPr lang="en-US" altLang="ja-JP" sz="1200" b="0" i="0" u="none" strike="noStrike" dirty="0">
                          <a:solidFill>
                            <a:schemeClr val="tx1"/>
                          </a:solidFill>
                          <a:effectLst/>
                          <a:latin typeface="ＭＳ Ｐゴシック" panose="020B0600070205080204" pitchFamily="50" charset="-128"/>
                          <a:ea typeface="ＭＳ Ｐゴシック" panose="020B0600070205080204" pitchFamily="50" charset="-128"/>
                        </a:rPr>
                        <a:t>410</a:t>
                      </a:r>
                    </a:p>
                  </a:txBody>
                  <a:tcPr marL="36000" marR="36000" marT="663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r" rtl="0" fontAlgn="ctr">
                        <a:buNone/>
                      </a:pPr>
                      <a:r>
                        <a:rPr lang="en-US" altLang="ja-JP" sz="1200" b="0" i="0" u="none" strike="noStrike">
                          <a:solidFill>
                            <a:schemeClr val="tx1"/>
                          </a:solidFill>
                          <a:effectLst/>
                          <a:latin typeface="ＭＳ Ｐゴシック" panose="020B0600070205080204" pitchFamily="50" charset="-128"/>
                          <a:ea typeface="ＭＳ Ｐゴシック" panose="020B0600070205080204" pitchFamily="50" charset="-128"/>
                        </a:rPr>
                        <a:t>245</a:t>
                      </a:r>
                    </a:p>
                  </a:txBody>
                  <a:tcPr marL="36000" marR="36000" marT="663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r" rtl="0" fontAlgn="ctr">
                        <a:buNone/>
                      </a:pPr>
                      <a:r>
                        <a:rPr lang="en-US" altLang="ja-JP" sz="1200" b="0" i="0" u="none" strike="noStrike" dirty="0">
                          <a:solidFill>
                            <a:schemeClr val="tx1"/>
                          </a:solidFill>
                          <a:effectLst/>
                          <a:latin typeface="ＭＳ Ｐゴシック" panose="020B0600070205080204" pitchFamily="50" charset="-128"/>
                          <a:ea typeface="ＭＳ Ｐゴシック" panose="020B0600070205080204" pitchFamily="50" charset="-128"/>
                        </a:rPr>
                        <a:t>250</a:t>
                      </a:r>
                    </a:p>
                  </a:txBody>
                  <a:tcPr marL="36000" marR="36000" marT="663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r" rtl="0" fontAlgn="ctr">
                        <a:buNone/>
                      </a:pPr>
                      <a:r>
                        <a:rPr lang="en-US" altLang="ja-JP" sz="1200" b="0" i="0" u="none" strike="noStrike" dirty="0">
                          <a:solidFill>
                            <a:schemeClr val="tx1"/>
                          </a:solidFill>
                          <a:effectLst/>
                          <a:latin typeface="ＭＳ Ｐゴシック" panose="020B0600070205080204" pitchFamily="50" charset="-128"/>
                          <a:ea typeface="ＭＳ Ｐゴシック" panose="020B0600070205080204" pitchFamily="50" charset="-128"/>
                        </a:rPr>
                        <a:t>250</a:t>
                      </a:r>
                    </a:p>
                  </a:txBody>
                  <a:tcPr marL="36000" marR="36000" marT="663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r" rtl="0" fontAlgn="ctr">
                        <a:buNone/>
                      </a:pPr>
                      <a:r>
                        <a:rPr lang="en-US" altLang="ja-JP" sz="1200" b="0" i="0" u="none" strike="noStrike">
                          <a:solidFill>
                            <a:schemeClr val="tx1"/>
                          </a:solidFill>
                          <a:effectLst/>
                          <a:latin typeface="ＭＳ Ｐゴシック" panose="020B0600070205080204" pitchFamily="50" charset="-128"/>
                          <a:ea typeface="ＭＳ Ｐゴシック" panose="020B0600070205080204" pitchFamily="50" charset="-128"/>
                        </a:rPr>
                        <a:t>250</a:t>
                      </a:r>
                    </a:p>
                  </a:txBody>
                  <a:tcPr marL="36000" marR="36000" marT="663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r" rtl="0" fontAlgn="ctr">
                        <a:buNone/>
                      </a:pPr>
                      <a:r>
                        <a:rPr lang="en-US" altLang="ja-JP" sz="1200" b="0" i="0" u="none" strike="noStrike">
                          <a:solidFill>
                            <a:schemeClr val="tx1"/>
                          </a:solidFill>
                          <a:effectLst/>
                          <a:latin typeface="ＭＳ Ｐゴシック" panose="020B0600070205080204" pitchFamily="50" charset="-128"/>
                          <a:ea typeface="ＭＳ Ｐゴシック" panose="020B0600070205080204" pitchFamily="50" charset="-128"/>
                        </a:rPr>
                        <a:t>250</a:t>
                      </a:r>
                    </a:p>
                  </a:txBody>
                  <a:tcPr marL="36000" marR="36000" marT="663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extLst>
                  <a:ext uri="{0D108BD9-81ED-4DB2-BD59-A6C34878D82A}">
                    <a16:rowId xmlns:a16="http://schemas.microsoft.com/office/drawing/2014/main" val="2656507751"/>
                  </a:ext>
                </a:extLst>
              </a:tr>
              <a:tr h="213533">
                <a:tc>
                  <a:txBody>
                    <a:bodyPr/>
                    <a:lstStyle/>
                    <a:p>
                      <a:pPr algn="l" rtl="0" fontAlgn="ctr">
                        <a:buNone/>
                      </a:pPr>
                      <a:r>
                        <a:rPr lang="ja-JP" altLang="en-US" sz="1200" b="0" i="0" u="none" strike="noStrike">
                          <a:solidFill>
                            <a:schemeClr val="tx1"/>
                          </a:solidFill>
                          <a:effectLst/>
                          <a:latin typeface="ＭＳ Ｐゴシック" panose="020B0600070205080204" pitchFamily="50" charset="-128"/>
                          <a:ea typeface="ＭＳ Ｐゴシック" panose="020B0600070205080204" pitchFamily="50" charset="-128"/>
                        </a:rPr>
                        <a:t>販売費及び一般管理費</a:t>
                      </a:r>
                    </a:p>
                  </a:txBody>
                  <a:tcPr marL="36000" marR="36000" marT="663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7EE"/>
                    </a:solidFill>
                  </a:tcPr>
                </a:tc>
                <a:tc>
                  <a:txBody>
                    <a:bodyPr/>
                    <a:lstStyle/>
                    <a:p>
                      <a:pPr algn="r" fontAlgn="ctr"/>
                      <a:r>
                        <a:rPr lang="en-US" altLang="ja-JP" sz="1200" b="0" i="0" u="none" strike="noStrike" dirty="0">
                          <a:solidFill>
                            <a:schemeClr val="tx1"/>
                          </a:solidFill>
                          <a:effectLst/>
                          <a:latin typeface="ＭＳ Ｐゴシック" panose="020B0600070205080204" pitchFamily="50" charset="-128"/>
                          <a:ea typeface="ＭＳ Ｐゴシック" panose="020B0600070205080204" pitchFamily="50" charset="-128"/>
                        </a:rPr>
                        <a:t>86,929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7EE"/>
                    </a:solidFill>
                  </a:tcPr>
                </a:tc>
                <a:tc>
                  <a:txBody>
                    <a:bodyPr/>
                    <a:lstStyle/>
                    <a:p>
                      <a:pPr algn="r" rtl="0" fontAlgn="ctr">
                        <a:buNone/>
                      </a:pPr>
                      <a:r>
                        <a:rPr lang="en-US" altLang="ja-JP" sz="1200" b="0" i="0" u="none" strike="noStrike" dirty="0">
                          <a:solidFill>
                            <a:schemeClr val="tx1"/>
                          </a:solidFill>
                          <a:effectLst/>
                          <a:latin typeface="ＭＳ Ｐゴシック" panose="020B0600070205080204" pitchFamily="50" charset="-128"/>
                          <a:ea typeface="ＭＳ Ｐゴシック" panose="020B0600070205080204" pitchFamily="50" charset="-128"/>
                        </a:rPr>
                        <a:t>138,693</a:t>
                      </a:r>
                    </a:p>
                  </a:txBody>
                  <a:tcPr marL="36000" marR="36000" marT="663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7EE"/>
                    </a:solidFill>
                  </a:tcPr>
                </a:tc>
                <a:tc>
                  <a:txBody>
                    <a:bodyPr/>
                    <a:lstStyle/>
                    <a:p>
                      <a:pPr algn="r" rtl="0" fontAlgn="ctr">
                        <a:buNone/>
                      </a:pPr>
                      <a:r>
                        <a:rPr lang="en-US" altLang="ja-JP" sz="1200" b="0" i="0" u="none" strike="noStrike">
                          <a:solidFill>
                            <a:schemeClr val="tx1"/>
                          </a:solidFill>
                          <a:effectLst/>
                          <a:latin typeface="ＭＳ Ｐゴシック" panose="020B0600070205080204" pitchFamily="50" charset="-128"/>
                          <a:ea typeface="ＭＳ Ｐゴシック" panose="020B0600070205080204" pitchFamily="50" charset="-128"/>
                        </a:rPr>
                        <a:t>84,889</a:t>
                      </a:r>
                    </a:p>
                  </a:txBody>
                  <a:tcPr marL="36000" marR="36000" marT="663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7EE"/>
                    </a:solidFill>
                  </a:tcPr>
                </a:tc>
                <a:tc>
                  <a:txBody>
                    <a:bodyPr/>
                    <a:lstStyle/>
                    <a:p>
                      <a:pPr algn="r" rtl="0" fontAlgn="ctr">
                        <a:buNone/>
                      </a:pPr>
                      <a:r>
                        <a:rPr lang="en-US" altLang="ja-JP" sz="1200" b="0" i="0" u="none" strike="noStrike">
                          <a:solidFill>
                            <a:schemeClr val="tx1"/>
                          </a:solidFill>
                          <a:effectLst/>
                          <a:latin typeface="ＭＳ Ｐゴシック" panose="020B0600070205080204" pitchFamily="50" charset="-128"/>
                          <a:ea typeface="ＭＳ Ｐゴシック" panose="020B0600070205080204" pitchFamily="50" charset="-128"/>
                        </a:rPr>
                        <a:t>78,765</a:t>
                      </a:r>
                    </a:p>
                  </a:txBody>
                  <a:tcPr marL="36000" marR="36000" marT="663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7EE"/>
                    </a:solidFill>
                  </a:tcPr>
                </a:tc>
                <a:tc>
                  <a:txBody>
                    <a:bodyPr/>
                    <a:lstStyle/>
                    <a:p>
                      <a:pPr algn="r" rtl="0" fontAlgn="ctr">
                        <a:buNone/>
                      </a:pPr>
                      <a:r>
                        <a:rPr lang="en-US" altLang="ja-JP" sz="1200" b="0" i="0" u="none" strike="noStrike" dirty="0">
                          <a:solidFill>
                            <a:schemeClr val="tx1"/>
                          </a:solidFill>
                          <a:effectLst/>
                          <a:latin typeface="ＭＳ Ｐゴシック" panose="020B0600070205080204" pitchFamily="50" charset="-128"/>
                          <a:ea typeface="ＭＳ Ｐゴシック" panose="020B0600070205080204" pitchFamily="50" charset="-128"/>
                        </a:rPr>
                        <a:t>80,000</a:t>
                      </a:r>
                    </a:p>
                  </a:txBody>
                  <a:tcPr marL="36000" marR="36000" marT="663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7EE"/>
                    </a:solidFill>
                  </a:tcPr>
                </a:tc>
                <a:tc>
                  <a:txBody>
                    <a:bodyPr/>
                    <a:lstStyle/>
                    <a:p>
                      <a:pPr algn="r" rtl="0" fontAlgn="ctr">
                        <a:buNone/>
                      </a:pPr>
                      <a:r>
                        <a:rPr lang="en-US" altLang="ja-JP" sz="1200" b="0" i="0" u="none" strike="noStrike" dirty="0">
                          <a:solidFill>
                            <a:schemeClr val="tx1"/>
                          </a:solidFill>
                          <a:effectLst/>
                          <a:latin typeface="ＭＳ Ｐゴシック" panose="020B0600070205080204" pitchFamily="50" charset="-128"/>
                          <a:ea typeface="ＭＳ Ｐゴシック" panose="020B0600070205080204" pitchFamily="50" charset="-128"/>
                        </a:rPr>
                        <a:t>81,000</a:t>
                      </a:r>
                    </a:p>
                  </a:txBody>
                  <a:tcPr marL="36000" marR="36000" marT="663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7EE"/>
                    </a:solidFill>
                  </a:tcPr>
                </a:tc>
                <a:tc>
                  <a:txBody>
                    <a:bodyPr/>
                    <a:lstStyle/>
                    <a:p>
                      <a:pPr algn="r" rtl="0" fontAlgn="ctr">
                        <a:buNone/>
                      </a:pPr>
                      <a:r>
                        <a:rPr lang="en-US" altLang="ja-JP" sz="1200" b="0" i="0" u="none" strike="noStrike">
                          <a:solidFill>
                            <a:schemeClr val="tx1"/>
                          </a:solidFill>
                          <a:effectLst/>
                          <a:latin typeface="ＭＳ Ｐゴシック" panose="020B0600070205080204" pitchFamily="50" charset="-128"/>
                          <a:ea typeface="ＭＳ Ｐゴシック" panose="020B0600070205080204" pitchFamily="50" charset="-128"/>
                        </a:rPr>
                        <a:t>82,000</a:t>
                      </a:r>
                    </a:p>
                  </a:txBody>
                  <a:tcPr marL="36000" marR="36000" marT="663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7EE"/>
                    </a:solidFill>
                  </a:tcPr>
                </a:tc>
                <a:extLst>
                  <a:ext uri="{0D108BD9-81ED-4DB2-BD59-A6C34878D82A}">
                    <a16:rowId xmlns:a16="http://schemas.microsoft.com/office/drawing/2014/main" val="2106441125"/>
                  </a:ext>
                </a:extLst>
              </a:tr>
              <a:tr h="213533">
                <a:tc>
                  <a:txBody>
                    <a:bodyPr/>
                    <a:lstStyle/>
                    <a:p>
                      <a:pPr algn="l" rtl="0" fontAlgn="ctr">
                        <a:buNone/>
                      </a:pPr>
                      <a:r>
                        <a:rPr lang="ja-JP" altLang="en-US" sz="1200" b="0" i="0" u="none" strike="noStrike">
                          <a:solidFill>
                            <a:schemeClr val="tx1"/>
                          </a:solidFill>
                          <a:effectLst/>
                          <a:latin typeface="ＭＳ Ｐゴシック" panose="020B0600070205080204" pitchFamily="50" charset="-128"/>
                          <a:ea typeface="ＭＳ Ｐゴシック" panose="020B0600070205080204" pitchFamily="50" charset="-128"/>
                        </a:rPr>
                        <a:t>　人件費</a:t>
                      </a:r>
                    </a:p>
                  </a:txBody>
                  <a:tcPr marL="36000" marR="36000" marT="663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r" fontAlgn="ctr"/>
                      <a:r>
                        <a:rPr lang="en-US" altLang="ja-JP" sz="1200" b="0" i="0" u="none" strike="noStrike" dirty="0">
                          <a:solidFill>
                            <a:schemeClr val="tx1"/>
                          </a:solidFill>
                          <a:effectLst/>
                          <a:latin typeface="ＭＳ Ｐゴシック" panose="020B0600070205080204" pitchFamily="50" charset="-128"/>
                          <a:ea typeface="ＭＳ Ｐゴシック" panose="020B0600070205080204" pitchFamily="50" charset="-128"/>
                        </a:rPr>
                        <a:t>62,422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r" rtl="0" fontAlgn="ctr">
                        <a:buNone/>
                      </a:pPr>
                      <a:r>
                        <a:rPr lang="en-US" altLang="ja-JP" sz="1200" b="0" i="0" u="none" strike="noStrike" dirty="0">
                          <a:solidFill>
                            <a:schemeClr val="tx1"/>
                          </a:solidFill>
                          <a:effectLst/>
                          <a:latin typeface="ＭＳ Ｐゴシック" panose="020B0600070205080204" pitchFamily="50" charset="-128"/>
                          <a:ea typeface="ＭＳ Ｐゴシック" panose="020B0600070205080204" pitchFamily="50" charset="-128"/>
                        </a:rPr>
                        <a:t>61,063</a:t>
                      </a:r>
                    </a:p>
                  </a:txBody>
                  <a:tcPr marL="36000" marR="36000" marT="663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r" rtl="0" fontAlgn="ctr">
                        <a:buNone/>
                      </a:pPr>
                      <a:r>
                        <a:rPr lang="en-US" altLang="ja-JP" sz="1200" b="0" i="0" u="none" strike="noStrike">
                          <a:solidFill>
                            <a:schemeClr val="tx1"/>
                          </a:solidFill>
                          <a:effectLst/>
                          <a:latin typeface="ＭＳ Ｐゴシック" panose="020B0600070205080204" pitchFamily="50" charset="-128"/>
                          <a:ea typeface="ＭＳ Ｐゴシック" panose="020B0600070205080204" pitchFamily="50" charset="-128"/>
                        </a:rPr>
                        <a:t>58,271</a:t>
                      </a:r>
                    </a:p>
                  </a:txBody>
                  <a:tcPr marL="36000" marR="36000" marT="663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r" rtl="0" fontAlgn="ctr">
                        <a:buNone/>
                      </a:pPr>
                      <a:r>
                        <a:rPr lang="en-US" altLang="ja-JP" sz="1200" b="0" i="0" u="none" strike="noStrike">
                          <a:solidFill>
                            <a:schemeClr val="tx1"/>
                          </a:solidFill>
                          <a:effectLst/>
                          <a:latin typeface="ＭＳ Ｐゴシック" panose="020B0600070205080204" pitchFamily="50" charset="-128"/>
                          <a:ea typeface="ＭＳ Ｐゴシック" panose="020B0600070205080204" pitchFamily="50" charset="-128"/>
                        </a:rPr>
                        <a:t>56,367</a:t>
                      </a:r>
                    </a:p>
                  </a:txBody>
                  <a:tcPr marL="36000" marR="36000" marT="663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r" rtl="0" fontAlgn="ctr">
                        <a:buNone/>
                      </a:pPr>
                      <a:r>
                        <a:rPr lang="en-US" altLang="ja-JP" sz="1200" b="0" i="0" u="none" strike="noStrike" dirty="0">
                          <a:solidFill>
                            <a:schemeClr val="tx1"/>
                          </a:solidFill>
                          <a:effectLst/>
                          <a:latin typeface="ＭＳ Ｐゴシック" panose="020B0600070205080204" pitchFamily="50" charset="-128"/>
                          <a:ea typeface="ＭＳ Ｐゴシック" panose="020B0600070205080204" pitchFamily="50" charset="-128"/>
                        </a:rPr>
                        <a:t>57,000</a:t>
                      </a:r>
                    </a:p>
                  </a:txBody>
                  <a:tcPr marL="36000" marR="36000" marT="663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r" rtl="0" fontAlgn="ctr">
                        <a:buNone/>
                      </a:pPr>
                      <a:r>
                        <a:rPr lang="en-US" altLang="ja-JP" sz="1200" b="0" i="0" u="none" strike="noStrike" dirty="0">
                          <a:solidFill>
                            <a:schemeClr val="tx1"/>
                          </a:solidFill>
                          <a:effectLst/>
                          <a:latin typeface="ＭＳ Ｐゴシック" panose="020B0600070205080204" pitchFamily="50" charset="-128"/>
                          <a:ea typeface="ＭＳ Ｐゴシック" panose="020B0600070205080204" pitchFamily="50" charset="-128"/>
                        </a:rPr>
                        <a:t>58,000</a:t>
                      </a:r>
                    </a:p>
                  </a:txBody>
                  <a:tcPr marL="36000" marR="36000" marT="663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r" rtl="0" fontAlgn="ctr">
                        <a:buNone/>
                      </a:pPr>
                      <a:r>
                        <a:rPr lang="en-US" altLang="ja-JP" sz="1200" b="0" i="0" u="none" strike="noStrike">
                          <a:solidFill>
                            <a:schemeClr val="tx1"/>
                          </a:solidFill>
                          <a:effectLst/>
                          <a:latin typeface="ＭＳ Ｐゴシック" panose="020B0600070205080204" pitchFamily="50" charset="-128"/>
                          <a:ea typeface="ＭＳ Ｐゴシック" panose="020B0600070205080204" pitchFamily="50" charset="-128"/>
                        </a:rPr>
                        <a:t>59,000</a:t>
                      </a:r>
                    </a:p>
                  </a:txBody>
                  <a:tcPr marL="36000" marR="36000" marT="663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extLst>
                  <a:ext uri="{0D108BD9-81ED-4DB2-BD59-A6C34878D82A}">
                    <a16:rowId xmlns:a16="http://schemas.microsoft.com/office/drawing/2014/main" val="980121120"/>
                  </a:ext>
                </a:extLst>
              </a:tr>
              <a:tr h="213533">
                <a:tc>
                  <a:txBody>
                    <a:bodyPr/>
                    <a:lstStyle/>
                    <a:p>
                      <a:pPr algn="l" rtl="0" fontAlgn="ctr">
                        <a:buNone/>
                      </a:pPr>
                      <a:r>
                        <a:rPr lang="ja-JP" altLang="en-US" sz="1200" b="0" i="0" u="none" strike="noStrike">
                          <a:solidFill>
                            <a:schemeClr val="tx1"/>
                          </a:solidFill>
                          <a:effectLst/>
                          <a:latin typeface="ＭＳ Ｐゴシック" panose="020B0600070205080204" pitchFamily="50" charset="-128"/>
                          <a:ea typeface="ＭＳ Ｐゴシック" panose="020B0600070205080204" pitchFamily="50" charset="-128"/>
                        </a:rPr>
                        <a:t>　その他</a:t>
                      </a:r>
                    </a:p>
                  </a:txBody>
                  <a:tcPr marL="36000" marR="36000" marT="663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r" fontAlgn="ctr"/>
                      <a:r>
                        <a:rPr lang="en-US" altLang="ja-JP" sz="1200" b="0" i="0" u="none" strike="noStrike" dirty="0">
                          <a:solidFill>
                            <a:schemeClr val="tx1"/>
                          </a:solidFill>
                          <a:effectLst/>
                          <a:latin typeface="ＭＳ Ｐゴシック" panose="020B0600070205080204" pitchFamily="50" charset="-128"/>
                          <a:ea typeface="ＭＳ Ｐゴシック" panose="020B0600070205080204" pitchFamily="50" charset="-128"/>
                        </a:rPr>
                        <a:t>24,506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r" rtl="0" fontAlgn="ctr">
                        <a:buNone/>
                      </a:pPr>
                      <a:r>
                        <a:rPr lang="en-US" altLang="ja-JP" sz="1200" b="0" i="0" u="none" strike="noStrike" dirty="0">
                          <a:solidFill>
                            <a:schemeClr val="tx1"/>
                          </a:solidFill>
                          <a:effectLst/>
                          <a:latin typeface="ＭＳ Ｐゴシック" panose="020B0600070205080204" pitchFamily="50" charset="-128"/>
                          <a:ea typeface="ＭＳ Ｐゴシック" panose="020B0600070205080204" pitchFamily="50" charset="-128"/>
                        </a:rPr>
                        <a:t>77,630</a:t>
                      </a:r>
                    </a:p>
                  </a:txBody>
                  <a:tcPr marL="36000" marR="36000" marT="663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r" rtl="0" fontAlgn="ctr">
                        <a:buNone/>
                      </a:pPr>
                      <a:r>
                        <a:rPr lang="en-US" altLang="ja-JP" sz="1200" b="0" i="0" u="none" strike="noStrike">
                          <a:solidFill>
                            <a:schemeClr val="tx1"/>
                          </a:solidFill>
                          <a:effectLst/>
                          <a:latin typeface="ＭＳ Ｐゴシック" panose="020B0600070205080204" pitchFamily="50" charset="-128"/>
                          <a:ea typeface="ＭＳ Ｐゴシック" panose="020B0600070205080204" pitchFamily="50" charset="-128"/>
                        </a:rPr>
                        <a:t>26,618</a:t>
                      </a:r>
                    </a:p>
                  </a:txBody>
                  <a:tcPr marL="36000" marR="36000" marT="663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r" rtl="0" fontAlgn="ctr">
                        <a:buNone/>
                      </a:pPr>
                      <a:r>
                        <a:rPr lang="en-US" altLang="ja-JP" sz="1200" b="0" i="0" u="none" strike="noStrike">
                          <a:solidFill>
                            <a:schemeClr val="tx1"/>
                          </a:solidFill>
                          <a:effectLst/>
                          <a:latin typeface="ＭＳ Ｐゴシック" panose="020B0600070205080204" pitchFamily="50" charset="-128"/>
                          <a:ea typeface="ＭＳ Ｐゴシック" panose="020B0600070205080204" pitchFamily="50" charset="-128"/>
                        </a:rPr>
                        <a:t>22,398</a:t>
                      </a:r>
                    </a:p>
                  </a:txBody>
                  <a:tcPr marL="36000" marR="36000" marT="663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r" rtl="0" fontAlgn="ctr">
                        <a:buNone/>
                      </a:pPr>
                      <a:r>
                        <a:rPr lang="en-US" altLang="ja-JP" sz="1200" b="0" i="0" u="none" strike="noStrike">
                          <a:solidFill>
                            <a:schemeClr val="tx1"/>
                          </a:solidFill>
                          <a:effectLst/>
                          <a:latin typeface="ＭＳ Ｐゴシック" panose="020B0600070205080204" pitchFamily="50" charset="-128"/>
                          <a:ea typeface="ＭＳ Ｐゴシック" panose="020B0600070205080204" pitchFamily="50" charset="-128"/>
                        </a:rPr>
                        <a:t>23,000</a:t>
                      </a:r>
                    </a:p>
                  </a:txBody>
                  <a:tcPr marL="36000" marR="36000" marT="663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r" rtl="0" fontAlgn="ctr">
                        <a:buNone/>
                      </a:pPr>
                      <a:r>
                        <a:rPr lang="en-US" altLang="ja-JP" sz="1200" b="0" i="0" u="none" strike="noStrike" dirty="0">
                          <a:solidFill>
                            <a:schemeClr val="tx1"/>
                          </a:solidFill>
                          <a:effectLst/>
                          <a:latin typeface="ＭＳ Ｐゴシック" panose="020B0600070205080204" pitchFamily="50" charset="-128"/>
                          <a:ea typeface="ＭＳ Ｐゴシック" panose="020B0600070205080204" pitchFamily="50" charset="-128"/>
                        </a:rPr>
                        <a:t>23,000</a:t>
                      </a:r>
                    </a:p>
                  </a:txBody>
                  <a:tcPr marL="36000" marR="36000" marT="663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r" rtl="0" fontAlgn="ctr">
                        <a:buNone/>
                      </a:pPr>
                      <a:r>
                        <a:rPr lang="en-US" altLang="ja-JP" sz="1200" b="0" i="0" u="none" strike="noStrike">
                          <a:solidFill>
                            <a:schemeClr val="tx1"/>
                          </a:solidFill>
                          <a:effectLst/>
                          <a:latin typeface="ＭＳ Ｐゴシック" panose="020B0600070205080204" pitchFamily="50" charset="-128"/>
                          <a:ea typeface="ＭＳ Ｐゴシック" panose="020B0600070205080204" pitchFamily="50" charset="-128"/>
                        </a:rPr>
                        <a:t>23,000</a:t>
                      </a:r>
                    </a:p>
                  </a:txBody>
                  <a:tcPr marL="36000" marR="36000" marT="663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extLst>
                  <a:ext uri="{0D108BD9-81ED-4DB2-BD59-A6C34878D82A}">
                    <a16:rowId xmlns:a16="http://schemas.microsoft.com/office/drawing/2014/main" val="1279211178"/>
                  </a:ext>
                </a:extLst>
              </a:tr>
              <a:tr h="213533">
                <a:tc>
                  <a:txBody>
                    <a:bodyPr/>
                    <a:lstStyle/>
                    <a:p>
                      <a:pPr algn="l" rtl="0" fontAlgn="ctr">
                        <a:buNone/>
                      </a:pPr>
                      <a:r>
                        <a:rPr lang="ja-JP" altLang="en-US" sz="1200" b="0" i="0" u="none" strike="noStrike">
                          <a:solidFill>
                            <a:schemeClr val="tx1"/>
                          </a:solidFill>
                          <a:effectLst/>
                          <a:latin typeface="ＭＳ Ｐゴシック" panose="020B0600070205080204" pitchFamily="50" charset="-128"/>
                          <a:ea typeface="ＭＳ Ｐゴシック" panose="020B0600070205080204" pitchFamily="50" charset="-128"/>
                        </a:rPr>
                        <a:t>営業利益</a:t>
                      </a:r>
                    </a:p>
                  </a:txBody>
                  <a:tcPr marL="36000" marR="36000" marT="663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7EE"/>
                    </a:solidFill>
                  </a:tcPr>
                </a:tc>
                <a:tc>
                  <a:txBody>
                    <a:bodyPr/>
                    <a:lstStyle/>
                    <a:p>
                      <a:pPr algn="r" fontAlgn="ctr"/>
                      <a:r>
                        <a:rPr lang="en-US" altLang="ja-JP" sz="1200" b="0" i="0" u="none" strike="noStrike" dirty="0">
                          <a:solidFill>
                            <a:schemeClr val="tx1"/>
                          </a:solidFill>
                          <a:effectLst/>
                          <a:latin typeface="ＭＳ Ｐゴシック" panose="020B0600070205080204" pitchFamily="50" charset="-128"/>
                          <a:ea typeface="ＭＳ Ｐゴシック" panose="020B0600070205080204" pitchFamily="50" charset="-128"/>
                        </a:rPr>
                        <a:t>57,266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7EE"/>
                    </a:solidFill>
                  </a:tcPr>
                </a:tc>
                <a:tc>
                  <a:txBody>
                    <a:bodyPr/>
                    <a:lstStyle/>
                    <a:p>
                      <a:pPr algn="r" rtl="0" fontAlgn="ctr">
                        <a:buNone/>
                      </a:pPr>
                      <a:r>
                        <a:rPr lang="en-US" altLang="ja-JP" sz="1200" b="0" i="0" u="none" strike="noStrike" dirty="0">
                          <a:solidFill>
                            <a:schemeClr val="tx1"/>
                          </a:solidFill>
                          <a:effectLst/>
                          <a:latin typeface="ＭＳ Ｐゴシック" panose="020B0600070205080204" pitchFamily="50" charset="-128"/>
                          <a:ea typeface="ＭＳ Ｐゴシック" panose="020B0600070205080204" pitchFamily="50" charset="-128"/>
                        </a:rPr>
                        <a:t>25,269</a:t>
                      </a:r>
                    </a:p>
                  </a:txBody>
                  <a:tcPr marL="36000" marR="36000" marT="663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7EE"/>
                    </a:solidFill>
                  </a:tcPr>
                </a:tc>
                <a:tc>
                  <a:txBody>
                    <a:bodyPr/>
                    <a:lstStyle/>
                    <a:p>
                      <a:pPr algn="r" rtl="0" fontAlgn="ctr">
                        <a:buNone/>
                      </a:pPr>
                      <a:r>
                        <a:rPr lang="en-US" altLang="ja-JP" sz="1200" b="0" i="0" u="none" strike="noStrike">
                          <a:solidFill>
                            <a:schemeClr val="tx1"/>
                          </a:solidFill>
                          <a:effectLst/>
                          <a:latin typeface="ＭＳ Ｐゴシック" panose="020B0600070205080204" pitchFamily="50" charset="-128"/>
                          <a:ea typeface="ＭＳ Ｐゴシック" panose="020B0600070205080204" pitchFamily="50" charset="-128"/>
                        </a:rPr>
                        <a:t>10,250</a:t>
                      </a:r>
                    </a:p>
                  </a:txBody>
                  <a:tcPr marL="36000" marR="36000" marT="663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7EE"/>
                    </a:solidFill>
                  </a:tcPr>
                </a:tc>
                <a:tc>
                  <a:txBody>
                    <a:bodyPr/>
                    <a:lstStyle/>
                    <a:p>
                      <a:pPr algn="r" rtl="0" fontAlgn="ctr">
                        <a:buNone/>
                      </a:pPr>
                      <a:r>
                        <a:rPr lang="ja-JP" altLang="en-US" sz="1200" b="0" i="0" u="none" strike="noStrike">
                          <a:solidFill>
                            <a:schemeClr val="tx1"/>
                          </a:solidFill>
                          <a:effectLst/>
                          <a:latin typeface="ＭＳ Ｐゴシック" panose="020B0600070205080204" pitchFamily="50" charset="-128"/>
                          <a:ea typeface="ＭＳ Ｐゴシック" panose="020B0600070205080204" pitchFamily="50" charset="-128"/>
                        </a:rPr>
                        <a:t>△ </a:t>
                      </a:r>
                      <a:r>
                        <a:rPr lang="en-US" altLang="ja-JP" sz="1200" b="0" i="0" u="none" strike="noStrike" dirty="0">
                          <a:solidFill>
                            <a:schemeClr val="tx1"/>
                          </a:solidFill>
                          <a:effectLst/>
                          <a:latin typeface="ＭＳ Ｐゴシック" panose="020B0600070205080204" pitchFamily="50" charset="-128"/>
                          <a:ea typeface="ＭＳ Ｐゴシック" panose="020B0600070205080204" pitchFamily="50" charset="-128"/>
                        </a:rPr>
                        <a:t>34,127</a:t>
                      </a:r>
                    </a:p>
                  </a:txBody>
                  <a:tcPr marL="36000" marR="36000" marT="663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7EE"/>
                    </a:solidFill>
                  </a:tcPr>
                </a:tc>
                <a:tc>
                  <a:txBody>
                    <a:bodyPr/>
                    <a:lstStyle/>
                    <a:p>
                      <a:pPr algn="r" rtl="0" fontAlgn="ctr">
                        <a:buNone/>
                      </a:pPr>
                      <a:r>
                        <a:rPr lang="ja-JP" altLang="en-US" sz="1200" b="0" i="0" u="none" strike="noStrike">
                          <a:solidFill>
                            <a:schemeClr val="tx1"/>
                          </a:solidFill>
                          <a:effectLst/>
                          <a:latin typeface="ＭＳ Ｐゴシック" panose="020B0600070205080204" pitchFamily="50" charset="-128"/>
                          <a:ea typeface="ＭＳ Ｐゴシック" panose="020B0600070205080204" pitchFamily="50" charset="-128"/>
                        </a:rPr>
                        <a:t>△ </a:t>
                      </a:r>
                      <a:r>
                        <a:rPr lang="en-US" altLang="ja-JP" sz="1200" b="0" i="0" u="none" strike="noStrike">
                          <a:solidFill>
                            <a:schemeClr val="tx1"/>
                          </a:solidFill>
                          <a:effectLst/>
                          <a:latin typeface="ＭＳ Ｐゴシック" panose="020B0600070205080204" pitchFamily="50" charset="-128"/>
                          <a:ea typeface="ＭＳ Ｐゴシック" panose="020B0600070205080204" pitchFamily="50" charset="-128"/>
                        </a:rPr>
                        <a:t>36,250</a:t>
                      </a:r>
                    </a:p>
                  </a:txBody>
                  <a:tcPr marL="36000" marR="36000" marT="663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7EE"/>
                    </a:solidFill>
                  </a:tcPr>
                </a:tc>
                <a:tc>
                  <a:txBody>
                    <a:bodyPr/>
                    <a:lstStyle/>
                    <a:p>
                      <a:pPr algn="r" rtl="0" fontAlgn="ctr">
                        <a:buNone/>
                      </a:pPr>
                      <a:r>
                        <a:rPr lang="ja-JP"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rPr>
                        <a:t>△ </a:t>
                      </a:r>
                      <a:r>
                        <a:rPr lang="en-US" altLang="ja-JP" sz="1200" b="0" i="0" u="none" strike="noStrike" dirty="0">
                          <a:solidFill>
                            <a:schemeClr val="tx1"/>
                          </a:solidFill>
                          <a:effectLst/>
                          <a:latin typeface="ＭＳ Ｐゴシック" panose="020B0600070205080204" pitchFamily="50" charset="-128"/>
                          <a:ea typeface="ＭＳ Ｐゴシック" panose="020B0600070205080204" pitchFamily="50" charset="-128"/>
                        </a:rPr>
                        <a:t>34,250</a:t>
                      </a:r>
                    </a:p>
                  </a:txBody>
                  <a:tcPr marL="36000" marR="36000" marT="663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7EE"/>
                    </a:solidFill>
                  </a:tcPr>
                </a:tc>
                <a:tc>
                  <a:txBody>
                    <a:bodyPr/>
                    <a:lstStyle/>
                    <a:p>
                      <a:pPr algn="r" rtl="0" fontAlgn="ctr">
                        <a:buNone/>
                      </a:pPr>
                      <a:r>
                        <a:rPr lang="ja-JP" altLang="en-US" sz="1200" b="0" i="0" u="none" strike="noStrike">
                          <a:solidFill>
                            <a:schemeClr val="tx1"/>
                          </a:solidFill>
                          <a:effectLst/>
                          <a:latin typeface="ＭＳ Ｐゴシック" panose="020B0600070205080204" pitchFamily="50" charset="-128"/>
                          <a:ea typeface="ＭＳ Ｐゴシック" panose="020B0600070205080204" pitchFamily="50" charset="-128"/>
                        </a:rPr>
                        <a:t>△ </a:t>
                      </a:r>
                      <a:r>
                        <a:rPr lang="en-US" altLang="ja-JP" sz="1200" b="0" i="0" u="none" strike="noStrike">
                          <a:solidFill>
                            <a:schemeClr val="tx1"/>
                          </a:solidFill>
                          <a:effectLst/>
                          <a:latin typeface="ＭＳ Ｐゴシック" panose="020B0600070205080204" pitchFamily="50" charset="-128"/>
                          <a:ea typeface="ＭＳ Ｐゴシック" panose="020B0600070205080204" pitchFamily="50" charset="-128"/>
                        </a:rPr>
                        <a:t>32,250</a:t>
                      </a:r>
                    </a:p>
                  </a:txBody>
                  <a:tcPr marL="36000" marR="36000" marT="663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7EE"/>
                    </a:solidFill>
                  </a:tcPr>
                </a:tc>
                <a:extLst>
                  <a:ext uri="{0D108BD9-81ED-4DB2-BD59-A6C34878D82A}">
                    <a16:rowId xmlns:a16="http://schemas.microsoft.com/office/drawing/2014/main" val="2708968455"/>
                  </a:ext>
                </a:extLst>
              </a:tr>
              <a:tr h="213533">
                <a:tc>
                  <a:txBody>
                    <a:bodyPr/>
                    <a:lstStyle/>
                    <a:p>
                      <a:pPr algn="l" rtl="0" fontAlgn="ctr">
                        <a:buNone/>
                      </a:pPr>
                      <a:r>
                        <a:rPr lang="ja-JP" altLang="en-US" sz="1200" b="0" i="0" u="none" strike="noStrike">
                          <a:solidFill>
                            <a:schemeClr val="tx1"/>
                          </a:solidFill>
                          <a:effectLst/>
                          <a:latin typeface="ＭＳ Ｐゴシック" panose="020B0600070205080204" pitchFamily="50" charset="-128"/>
                          <a:ea typeface="ＭＳ Ｐゴシック" panose="020B0600070205080204" pitchFamily="50" charset="-128"/>
                        </a:rPr>
                        <a:t>営業外収益</a:t>
                      </a:r>
                    </a:p>
                  </a:txBody>
                  <a:tcPr marL="36000" marR="36000" marT="663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r" fontAlgn="ctr"/>
                      <a:r>
                        <a:rPr lang="en-US" altLang="ja-JP" sz="1200" b="0" i="0" u="none" strike="noStrike" dirty="0">
                          <a:solidFill>
                            <a:schemeClr val="tx1"/>
                          </a:solidFill>
                          <a:effectLst/>
                          <a:latin typeface="ＭＳ Ｐゴシック" panose="020B0600070205080204" pitchFamily="50" charset="-128"/>
                          <a:ea typeface="ＭＳ Ｐゴシック" panose="020B0600070205080204" pitchFamily="50" charset="-128"/>
                        </a:rPr>
                        <a:t>5,377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r" rtl="0" fontAlgn="ctr">
                        <a:buNone/>
                      </a:pPr>
                      <a:r>
                        <a:rPr lang="en-US" altLang="ja-JP" sz="1200" b="0" i="0" u="none" strike="noStrike" dirty="0">
                          <a:solidFill>
                            <a:schemeClr val="tx1"/>
                          </a:solidFill>
                          <a:effectLst/>
                          <a:latin typeface="ＭＳ Ｐゴシック" panose="020B0600070205080204" pitchFamily="50" charset="-128"/>
                          <a:ea typeface="ＭＳ Ｐゴシック" panose="020B0600070205080204" pitchFamily="50" charset="-128"/>
                        </a:rPr>
                        <a:t>25,790</a:t>
                      </a:r>
                    </a:p>
                  </a:txBody>
                  <a:tcPr marL="36000" marR="36000" marT="663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r" rtl="0" fontAlgn="ctr">
                        <a:buNone/>
                      </a:pPr>
                      <a:r>
                        <a:rPr lang="en-US" altLang="ja-JP" sz="1200" b="0" i="0" u="none" strike="noStrike">
                          <a:solidFill>
                            <a:schemeClr val="tx1"/>
                          </a:solidFill>
                          <a:effectLst/>
                          <a:latin typeface="ＭＳ Ｐゴシック" panose="020B0600070205080204" pitchFamily="50" charset="-128"/>
                          <a:ea typeface="ＭＳ Ｐゴシック" panose="020B0600070205080204" pitchFamily="50" charset="-128"/>
                        </a:rPr>
                        <a:t>6,398</a:t>
                      </a:r>
                    </a:p>
                  </a:txBody>
                  <a:tcPr marL="36000" marR="36000" marT="663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r" rtl="0" fontAlgn="ctr">
                        <a:buNone/>
                      </a:pPr>
                      <a:r>
                        <a:rPr lang="en-US" altLang="ja-JP" sz="1200" b="0" i="0" u="none" strike="noStrike">
                          <a:solidFill>
                            <a:schemeClr val="tx1"/>
                          </a:solidFill>
                          <a:effectLst/>
                          <a:latin typeface="ＭＳ Ｐゴシック" panose="020B0600070205080204" pitchFamily="50" charset="-128"/>
                          <a:ea typeface="ＭＳ Ｐゴシック" panose="020B0600070205080204" pitchFamily="50" charset="-128"/>
                        </a:rPr>
                        <a:t>7,120</a:t>
                      </a:r>
                    </a:p>
                  </a:txBody>
                  <a:tcPr marL="36000" marR="36000" marT="663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r" rtl="0" fontAlgn="ctr">
                        <a:buNone/>
                      </a:pPr>
                      <a:r>
                        <a:rPr lang="en-US" altLang="ja-JP" sz="1200" b="0" i="0" u="none" strike="noStrike">
                          <a:solidFill>
                            <a:schemeClr val="tx1"/>
                          </a:solidFill>
                          <a:effectLst/>
                          <a:latin typeface="ＭＳ Ｐゴシック" panose="020B0600070205080204" pitchFamily="50" charset="-128"/>
                          <a:ea typeface="ＭＳ Ｐゴシック" panose="020B0600070205080204" pitchFamily="50" charset="-128"/>
                        </a:rPr>
                        <a:t>7,200</a:t>
                      </a:r>
                    </a:p>
                  </a:txBody>
                  <a:tcPr marL="36000" marR="36000" marT="663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r" rtl="0" fontAlgn="ctr">
                        <a:buNone/>
                      </a:pPr>
                      <a:r>
                        <a:rPr lang="en-US" altLang="ja-JP" sz="1200" b="0" i="0" u="none" strike="noStrike" dirty="0">
                          <a:solidFill>
                            <a:schemeClr val="tx1"/>
                          </a:solidFill>
                          <a:effectLst/>
                          <a:latin typeface="ＭＳ Ｐゴシック" panose="020B0600070205080204" pitchFamily="50" charset="-128"/>
                          <a:ea typeface="ＭＳ Ｐゴシック" panose="020B0600070205080204" pitchFamily="50" charset="-128"/>
                        </a:rPr>
                        <a:t>7,200</a:t>
                      </a:r>
                    </a:p>
                  </a:txBody>
                  <a:tcPr marL="36000" marR="36000" marT="663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r" rtl="0" fontAlgn="ctr">
                        <a:buNone/>
                      </a:pPr>
                      <a:r>
                        <a:rPr lang="en-US" altLang="ja-JP" sz="1200" b="0" i="0" u="none" strike="noStrike">
                          <a:solidFill>
                            <a:schemeClr val="tx1"/>
                          </a:solidFill>
                          <a:effectLst/>
                          <a:latin typeface="ＭＳ Ｐゴシック" panose="020B0600070205080204" pitchFamily="50" charset="-128"/>
                          <a:ea typeface="ＭＳ Ｐゴシック" panose="020B0600070205080204" pitchFamily="50" charset="-128"/>
                        </a:rPr>
                        <a:t>7,200</a:t>
                      </a:r>
                    </a:p>
                  </a:txBody>
                  <a:tcPr marL="36000" marR="36000" marT="663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extLst>
                  <a:ext uri="{0D108BD9-81ED-4DB2-BD59-A6C34878D82A}">
                    <a16:rowId xmlns:a16="http://schemas.microsoft.com/office/drawing/2014/main" val="604802610"/>
                  </a:ext>
                </a:extLst>
              </a:tr>
              <a:tr h="213533">
                <a:tc>
                  <a:txBody>
                    <a:bodyPr/>
                    <a:lstStyle/>
                    <a:p>
                      <a:pPr algn="l" rtl="0" fontAlgn="ctr">
                        <a:buNone/>
                      </a:pPr>
                      <a:r>
                        <a:rPr lang="ja-JP" altLang="en-US" sz="1200" b="0" i="0" u="none" strike="noStrike">
                          <a:solidFill>
                            <a:schemeClr val="tx1"/>
                          </a:solidFill>
                          <a:effectLst/>
                          <a:latin typeface="ＭＳ Ｐゴシック" panose="020B0600070205080204" pitchFamily="50" charset="-128"/>
                          <a:ea typeface="ＭＳ Ｐゴシック" panose="020B0600070205080204" pitchFamily="50" charset="-128"/>
                        </a:rPr>
                        <a:t>営業外費用</a:t>
                      </a:r>
                    </a:p>
                  </a:txBody>
                  <a:tcPr marL="36000" marR="36000" marT="663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r" fontAlgn="ctr"/>
                      <a:r>
                        <a:rPr lang="en-US" altLang="ja-JP" sz="1200" b="0" i="0" u="none" strike="noStrike" dirty="0">
                          <a:solidFill>
                            <a:schemeClr val="tx1"/>
                          </a:solidFill>
                          <a:effectLst/>
                          <a:latin typeface="ＭＳ Ｐゴシック" panose="020B0600070205080204" pitchFamily="50" charset="-128"/>
                          <a:ea typeface="ＭＳ Ｐゴシック" panose="020B0600070205080204" pitchFamily="50" charset="-128"/>
                        </a:rPr>
                        <a:t>1,320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r" rtl="0" fontAlgn="ctr">
                        <a:buNone/>
                      </a:pPr>
                      <a:r>
                        <a:rPr lang="en-US" altLang="ja-JP" sz="1200" b="0" i="0" u="none" strike="noStrike" dirty="0">
                          <a:solidFill>
                            <a:schemeClr val="tx1"/>
                          </a:solidFill>
                          <a:effectLst/>
                          <a:latin typeface="ＭＳ Ｐゴシック" panose="020B0600070205080204" pitchFamily="50" charset="-128"/>
                          <a:ea typeface="ＭＳ Ｐゴシック" panose="020B0600070205080204" pitchFamily="50" charset="-128"/>
                        </a:rPr>
                        <a:t>1,489</a:t>
                      </a:r>
                    </a:p>
                  </a:txBody>
                  <a:tcPr marL="36000" marR="36000" marT="663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r" rtl="0" fontAlgn="ctr">
                        <a:buNone/>
                      </a:pPr>
                      <a:r>
                        <a:rPr lang="en-US" altLang="ja-JP" sz="1200" b="0" i="0" u="none" strike="noStrike">
                          <a:solidFill>
                            <a:schemeClr val="tx1"/>
                          </a:solidFill>
                          <a:effectLst/>
                          <a:latin typeface="ＭＳ Ｐゴシック" panose="020B0600070205080204" pitchFamily="50" charset="-128"/>
                          <a:ea typeface="ＭＳ Ｐゴシック" panose="020B0600070205080204" pitchFamily="50" charset="-128"/>
                        </a:rPr>
                        <a:t>1,313</a:t>
                      </a:r>
                    </a:p>
                  </a:txBody>
                  <a:tcPr marL="36000" marR="36000" marT="663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r" rtl="0" fontAlgn="ctr">
                        <a:buNone/>
                      </a:pPr>
                      <a:r>
                        <a:rPr lang="en-US" altLang="ja-JP" sz="1200" b="0" i="0" u="none" strike="noStrike">
                          <a:solidFill>
                            <a:schemeClr val="tx1"/>
                          </a:solidFill>
                          <a:effectLst/>
                          <a:latin typeface="ＭＳ Ｐゴシック" panose="020B0600070205080204" pitchFamily="50" charset="-128"/>
                          <a:ea typeface="ＭＳ Ｐゴシック" panose="020B0600070205080204" pitchFamily="50" charset="-128"/>
                        </a:rPr>
                        <a:t>606</a:t>
                      </a:r>
                    </a:p>
                  </a:txBody>
                  <a:tcPr marL="36000" marR="36000" marT="663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r" rtl="0" fontAlgn="ctr">
                        <a:buNone/>
                      </a:pPr>
                      <a:r>
                        <a:rPr lang="en-US" altLang="ja-JP" sz="1200" b="0" i="0" u="none" strike="noStrike">
                          <a:solidFill>
                            <a:schemeClr val="tx1"/>
                          </a:solidFill>
                          <a:effectLst/>
                          <a:latin typeface="ＭＳ Ｐゴシック" panose="020B0600070205080204" pitchFamily="50" charset="-128"/>
                          <a:ea typeface="ＭＳ Ｐゴシック" panose="020B0600070205080204" pitchFamily="50" charset="-128"/>
                        </a:rPr>
                        <a:t>60</a:t>
                      </a:r>
                    </a:p>
                  </a:txBody>
                  <a:tcPr marL="36000" marR="36000" marT="663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r" rtl="0" fontAlgn="ctr">
                        <a:buNone/>
                      </a:pPr>
                      <a:r>
                        <a:rPr lang="en-US" altLang="ja-JP" sz="1200" b="0" i="0" u="none" strike="noStrike" dirty="0">
                          <a:solidFill>
                            <a:schemeClr val="tx1"/>
                          </a:solidFill>
                          <a:effectLst/>
                          <a:latin typeface="ＭＳ Ｐゴシック" panose="020B0600070205080204" pitchFamily="50" charset="-128"/>
                          <a:ea typeface="ＭＳ Ｐゴシック" panose="020B0600070205080204" pitchFamily="50" charset="-128"/>
                        </a:rPr>
                        <a:t>0</a:t>
                      </a:r>
                    </a:p>
                  </a:txBody>
                  <a:tcPr marL="36000" marR="36000" marT="663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r" rtl="0" fontAlgn="ctr">
                        <a:buNone/>
                      </a:pPr>
                      <a:r>
                        <a:rPr lang="en-US" altLang="ja-JP" sz="1200" b="0" i="0" u="none" strike="noStrike">
                          <a:solidFill>
                            <a:schemeClr val="tx1"/>
                          </a:solidFill>
                          <a:effectLst/>
                          <a:latin typeface="ＭＳ Ｐゴシック" panose="020B0600070205080204" pitchFamily="50" charset="-128"/>
                          <a:ea typeface="ＭＳ Ｐゴシック" panose="020B0600070205080204" pitchFamily="50" charset="-128"/>
                        </a:rPr>
                        <a:t>0</a:t>
                      </a:r>
                    </a:p>
                  </a:txBody>
                  <a:tcPr marL="36000" marR="36000" marT="663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extLst>
                  <a:ext uri="{0D108BD9-81ED-4DB2-BD59-A6C34878D82A}">
                    <a16:rowId xmlns:a16="http://schemas.microsoft.com/office/drawing/2014/main" val="3065247908"/>
                  </a:ext>
                </a:extLst>
              </a:tr>
              <a:tr h="213533">
                <a:tc>
                  <a:txBody>
                    <a:bodyPr/>
                    <a:lstStyle/>
                    <a:p>
                      <a:pPr algn="l" rtl="0" fontAlgn="ctr">
                        <a:buNone/>
                      </a:pPr>
                      <a:r>
                        <a:rPr lang="ja-JP" altLang="en-US" sz="1200" b="0" i="0" u="none" strike="noStrike">
                          <a:solidFill>
                            <a:schemeClr val="tx1"/>
                          </a:solidFill>
                          <a:effectLst/>
                          <a:latin typeface="ＭＳ Ｐゴシック" panose="020B0600070205080204" pitchFamily="50" charset="-128"/>
                          <a:ea typeface="ＭＳ Ｐゴシック" panose="020B0600070205080204" pitchFamily="50" charset="-128"/>
                        </a:rPr>
                        <a:t>経常利益</a:t>
                      </a:r>
                    </a:p>
                  </a:txBody>
                  <a:tcPr marL="36000" marR="36000" marT="663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7EE"/>
                    </a:solidFill>
                  </a:tcPr>
                </a:tc>
                <a:tc>
                  <a:txBody>
                    <a:bodyPr/>
                    <a:lstStyle/>
                    <a:p>
                      <a:pPr algn="r" fontAlgn="ctr"/>
                      <a:r>
                        <a:rPr lang="en-US" altLang="ja-JP" sz="1200" b="0" i="0" u="none" strike="noStrike" dirty="0">
                          <a:solidFill>
                            <a:schemeClr val="tx1"/>
                          </a:solidFill>
                          <a:effectLst/>
                          <a:latin typeface="ＭＳ Ｐゴシック" panose="020B0600070205080204" pitchFamily="50" charset="-128"/>
                          <a:ea typeface="ＭＳ Ｐゴシック" panose="020B0600070205080204" pitchFamily="50" charset="-128"/>
                        </a:rPr>
                        <a:t>61,323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7EE"/>
                    </a:solidFill>
                  </a:tcPr>
                </a:tc>
                <a:tc>
                  <a:txBody>
                    <a:bodyPr/>
                    <a:lstStyle/>
                    <a:p>
                      <a:pPr algn="r" rtl="0" fontAlgn="ctr">
                        <a:buNone/>
                      </a:pPr>
                      <a:r>
                        <a:rPr lang="en-US" altLang="ja-JP" sz="1200" b="0" i="0" u="none" strike="noStrike" dirty="0">
                          <a:solidFill>
                            <a:schemeClr val="tx1"/>
                          </a:solidFill>
                          <a:effectLst/>
                          <a:latin typeface="ＭＳ Ｐゴシック" panose="020B0600070205080204" pitchFamily="50" charset="-128"/>
                          <a:ea typeface="ＭＳ Ｐゴシック" panose="020B0600070205080204" pitchFamily="50" charset="-128"/>
                        </a:rPr>
                        <a:t>49,570</a:t>
                      </a:r>
                    </a:p>
                  </a:txBody>
                  <a:tcPr marL="36000" marR="36000" marT="663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7EE"/>
                    </a:solidFill>
                  </a:tcPr>
                </a:tc>
                <a:tc>
                  <a:txBody>
                    <a:bodyPr/>
                    <a:lstStyle/>
                    <a:p>
                      <a:pPr algn="r" rtl="0" fontAlgn="ctr">
                        <a:buNone/>
                      </a:pPr>
                      <a:r>
                        <a:rPr lang="en-US" altLang="ja-JP" sz="1200" b="0" i="0" u="none" strike="noStrike">
                          <a:solidFill>
                            <a:schemeClr val="tx1"/>
                          </a:solidFill>
                          <a:effectLst/>
                          <a:latin typeface="ＭＳ Ｐゴシック" panose="020B0600070205080204" pitchFamily="50" charset="-128"/>
                          <a:ea typeface="ＭＳ Ｐゴシック" panose="020B0600070205080204" pitchFamily="50" charset="-128"/>
                        </a:rPr>
                        <a:t>15,335</a:t>
                      </a:r>
                    </a:p>
                  </a:txBody>
                  <a:tcPr marL="36000" marR="36000" marT="663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7EE"/>
                    </a:solidFill>
                  </a:tcPr>
                </a:tc>
                <a:tc>
                  <a:txBody>
                    <a:bodyPr/>
                    <a:lstStyle/>
                    <a:p>
                      <a:pPr algn="r" rtl="0" fontAlgn="ctr">
                        <a:buNone/>
                      </a:pPr>
                      <a:r>
                        <a:rPr lang="ja-JP" altLang="en-US" sz="1200" b="0" i="0" u="none" strike="noStrike">
                          <a:solidFill>
                            <a:schemeClr val="tx1"/>
                          </a:solidFill>
                          <a:effectLst/>
                          <a:latin typeface="ＭＳ Ｐゴシック" panose="020B0600070205080204" pitchFamily="50" charset="-128"/>
                          <a:ea typeface="ＭＳ Ｐゴシック" panose="020B0600070205080204" pitchFamily="50" charset="-128"/>
                        </a:rPr>
                        <a:t>△ </a:t>
                      </a:r>
                      <a:r>
                        <a:rPr lang="en-US" altLang="ja-JP" sz="1200" b="0" i="0" u="none" strike="noStrike">
                          <a:solidFill>
                            <a:schemeClr val="tx1"/>
                          </a:solidFill>
                          <a:effectLst/>
                          <a:latin typeface="ＭＳ Ｐゴシック" panose="020B0600070205080204" pitchFamily="50" charset="-128"/>
                          <a:ea typeface="ＭＳ Ｐゴシック" panose="020B0600070205080204" pitchFamily="50" charset="-128"/>
                        </a:rPr>
                        <a:t>27,613</a:t>
                      </a:r>
                    </a:p>
                  </a:txBody>
                  <a:tcPr marL="36000" marR="36000" marT="663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7EE"/>
                    </a:solidFill>
                  </a:tcPr>
                </a:tc>
                <a:tc>
                  <a:txBody>
                    <a:bodyPr/>
                    <a:lstStyle/>
                    <a:p>
                      <a:pPr algn="r" rtl="0" fontAlgn="ctr">
                        <a:buNone/>
                      </a:pPr>
                      <a:r>
                        <a:rPr lang="ja-JP" altLang="en-US" sz="1200" b="0" i="0" u="none" strike="noStrike">
                          <a:solidFill>
                            <a:schemeClr val="tx1"/>
                          </a:solidFill>
                          <a:effectLst/>
                          <a:latin typeface="ＭＳ Ｐゴシック" panose="020B0600070205080204" pitchFamily="50" charset="-128"/>
                          <a:ea typeface="ＭＳ Ｐゴシック" panose="020B0600070205080204" pitchFamily="50" charset="-128"/>
                        </a:rPr>
                        <a:t>△ </a:t>
                      </a:r>
                      <a:r>
                        <a:rPr lang="en-US" altLang="ja-JP" sz="1200" b="0" i="0" u="none" strike="noStrike">
                          <a:solidFill>
                            <a:schemeClr val="tx1"/>
                          </a:solidFill>
                          <a:effectLst/>
                          <a:latin typeface="ＭＳ Ｐゴシック" panose="020B0600070205080204" pitchFamily="50" charset="-128"/>
                          <a:ea typeface="ＭＳ Ｐゴシック" panose="020B0600070205080204" pitchFamily="50" charset="-128"/>
                        </a:rPr>
                        <a:t>29,110</a:t>
                      </a:r>
                    </a:p>
                  </a:txBody>
                  <a:tcPr marL="36000" marR="36000" marT="663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7EE"/>
                    </a:solidFill>
                  </a:tcPr>
                </a:tc>
                <a:tc>
                  <a:txBody>
                    <a:bodyPr/>
                    <a:lstStyle/>
                    <a:p>
                      <a:pPr algn="r" rtl="0" fontAlgn="ctr">
                        <a:buNone/>
                      </a:pPr>
                      <a:r>
                        <a:rPr lang="ja-JP"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rPr>
                        <a:t>△ </a:t>
                      </a:r>
                      <a:r>
                        <a:rPr lang="en-US" altLang="ja-JP" sz="1200" b="0" i="0" u="none" strike="noStrike" dirty="0">
                          <a:solidFill>
                            <a:schemeClr val="tx1"/>
                          </a:solidFill>
                          <a:effectLst/>
                          <a:latin typeface="ＭＳ Ｐゴシック" panose="020B0600070205080204" pitchFamily="50" charset="-128"/>
                          <a:ea typeface="ＭＳ Ｐゴシック" panose="020B0600070205080204" pitchFamily="50" charset="-128"/>
                        </a:rPr>
                        <a:t>27,050</a:t>
                      </a:r>
                    </a:p>
                  </a:txBody>
                  <a:tcPr marL="36000" marR="36000" marT="663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7EE"/>
                    </a:solidFill>
                  </a:tcPr>
                </a:tc>
                <a:tc>
                  <a:txBody>
                    <a:bodyPr/>
                    <a:lstStyle/>
                    <a:p>
                      <a:pPr algn="r" rtl="0" fontAlgn="ctr">
                        <a:buNone/>
                      </a:pPr>
                      <a:r>
                        <a:rPr lang="ja-JP"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rPr>
                        <a:t>△ </a:t>
                      </a:r>
                      <a:r>
                        <a:rPr lang="en-US" altLang="ja-JP" sz="1200" b="0" i="0" u="none" strike="noStrike" dirty="0">
                          <a:solidFill>
                            <a:schemeClr val="tx1"/>
                          </a:solidFill>
                          <a:effectLst/>
                          <a:latin typeface="ＭＳ Ｐゴシック" panose="020B0600070205080204" pitchFamily="50" charset="-128"/>
                          <a:ea typeface="ＭＳ Ｐゴシック" panose="020B0600070205080204" pitchFamily="50" charset="-128"/>
                        </a:rPr>
                        <a:t>25,050</a:t>
                      </a:r>
                    </a:p>
                  </a:txBody>
                  <a:tcPr marL="36000" marR="36000" marT="663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7EE"/>
                    </a:solidFill>
                  </a:tcPr>
                </a:tc>
                <a:extLst>
                  <a:ext uri="{0D108BD9-81ED-4DB2-BD59-A6C34878D82A}">
                    <a16:rowId xmlns:a16="http://schemas.microsoft.com/office/drawing/2014/main" val="1809767406"/>
                  </a:ext>
                </a:extLst>
              </a:tr>
              <a:tr h="213533">
                <a:tc>
                  <a:txBody>
                    <a:bodyPr/>
                    <a:lstStyle/>
                    <a:p>
                      <a:pPr algn="l" rtl="0" fontAlgn="ctr">
                        <a:buNone/>
                      </a:pPr>
                      <a:r>
                        <a:rPr lang="ja-JP" altLang="en-US" sz="1200" b="0" i="0" u="none" strike="noStrike">
                          <a:solidFill>
                            <a:schemeClr val="tx1"/>
                          </a:solidFill>
                          <a:effectLst/>
                          <a:latin typeface="ＭＳ Ｐゴシック" panose="020B0600070205080204" pitchFamily="50" charset="-128"/>
                          <a:ea typeface="ＭＳ Ｐゴシック" panose="020B0600070205080204" pitchFamily="50" charset="-128"/>
                        </a:rPr>
                        <a:t>特別利益</a:t>
                      </a:r>
                    </a:p>
                  </a:txBody>
                  <a:tcPr marL="36000" marR="36000" marT="663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r" fontAlgn="ctr"/>
                      <a:r>
                        <a:rPr lang="en-US" altLang="ja-JP" sz="1200" b="0" i="0" u="none" strike="noStrike" dirty="0">
                          <a:solidFill>
                            <a:schemeClr val="tx1"/>
                          </a:solidFill>
                          <a:effectLst/>
                          <a:latin typeface="ＭＳ Ｐゴシック" panose="020B0600070205080204" pitchFamily="50" charset="-128"/>
                          <a:ea typeface="ＭＳ Ｐゴシック" panose="020B0600070205080204" pitchFamily="50" charset="-128"/>
                        </a:rPr>
                        <a:t>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r" rtl="0" fontAlgn="ctr">
                        <a:buNone/>
                      </a:pPr>
                      <a:r>
                        <a:rPr lang="en-US" altLang="ja-JP" sz="1200" b="0" i="0" u="none" strike="noStrike" dirty="0">
                          <a:solidFill>
                            <a:schemeClr val="tx1"/>
                          </a:solidFill>
                          <a:effectLst/>
                          <a:latin typeface="ＭＳ Ｐゴシック" panose="020B0600070205080204" pitchFamily="50" charset="-128"/>
                          <a:ea typeface="ＭＳ Ｐゴシック" panose="020B0600070205080204" pitchFamily="50" charset="-128"/>
                        </a:rPr>
                        <a:t>0</a:t>
                      </a:r>
                    </a:p>
                  </a:txBody>
                  <a:tcPr marL="36000" marR="36000" marT="663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r" rtl="0" fontAlgn="ctr">
                        <a:buNone/>
                      </a:pPr>
                      <a:r>
                        <a:rPr lang="en-US" altLang="ja-JP" sz="1200" b="0" i="0" u="none" strike="noStrike">
                          <a:solidFill>
                            <a:schemeClr val="tx1"/>
                          </a:solidFill>
                          <a:effectLst/>
                          <a:latin typeface="ＭＳ Ｐゴシック" panose="020B0600070205080204" pitchFamily="50" charset="-128"/>
                          <a:ea typeface="ＭＳ Ｐゴシック" panose="020B0600070205080204" pitchFamily="50" charset="-128"/>
                        </a:rPr>
                        <a:t>0</a:t>
                      </a:r>
                    </a:p>
                  </a:txBody>
                  <a:tcPr marL="36000" marR="36000" marT="663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r" rtl="0" fontAlgn="ctr">
                        <a:buNone/>
                      </a:pPr>
                      <a:r>
                        <a:rPr lang="en-US" altLang="ja-JP" sz="1200" b="0" i="0" u="none" strike="noStrike">
                          <a:solidFill>
                            <a:schemeClr val="tx1"/>
                          </a:solidFill>
                          <a:effectLst/>
                          <a:latin typeface="ＭＳ Ｐゴシック" panose="020B0600070205080204" pitchFamily="50" charset="-128"/>
                          <a:ea typeface="ＭＳ Ｐゴシック" panose="020B0600070205080204" pitchFamily="50" charset="-128"/>
                        </a:rPr>
                        <a:t>0</a:t>
                      </a:r>
                    </a:p>
                  </a:txBody>
                  <a:tcPr marL="36000" marR="36000" marT="663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r" rtl="0" fontAlgn="ctr">
                        <a:buNone/>
                      </a:pPr>
                      <a:r>
                        <a:rPr lang="en-US" altLang="ja-JP" sz="1200" b="0" i="0" u="none" strike="noStrike">
                          <a:solidFill>
                            <a:schemeClr val="tx1"/>
                          </a:solidFill>
                          <a:effectLst/>
                          <a:latin typeface="ＭＳ Ｐゴシック" panose="020B0600070205080204" pitchFamily="50" charset="-128"/>
                          <a:ea typeface="ＭＳ Ｐゴシック" panose="020B0600070205080204" pitchFamily="50" charset="-128"/>
                        </a:rPr>
                        <a:t>73,260</a:t>
                      </a:r>
                    </a:p>
                  </a:txBody>
                  <a:tcPr marL="36000" marR="36000" marT="663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r" rtl="0" fontAlgn="ctr">
                        <a:buNone/>
                      </a:pPr>
                      <a:r>
                        <a:rPr lang="en-US" altLang="ja-JP" sz="1200" b="0" i="0" u="none" strike="noStrike">
                          <a:solidFill>
                            <a:schemeClr val="tx1"/>
                          </a:solidFill>
                          <a:effectLst/>
                          <a:latin typeface="ＭＳ Ｐゴシック" panose="020B0600070205080204" pitchFamily="50" charset="-128"/>
                          <a:ea typeface="ＭＳ Ｐゴシック" panose="020B0600070205080204" pitchFamily="50" charset="-128"/>
                        </a:rPr>
                        <a:t>35,200</a:t>
                      </a:r>
                    </a:p>
                  </a:txBody>
                  <a:tcPr marL="36000" marR="36000" marT="663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r" rtl="0" fontAlgn="ctr">
                        <a:buNone/>
                      </a:pPr>
                      <a:r>
                        <a:rPr lang="en-US" altLang="ja-JP" sz="1200" b="0" i="0" u="none" strike="noStrike" dirty="0">
                          <a:solidFill>
                            <a:schemeClr val="tx1"/>
                          </a:solidFill>
                          <a:effectLst/>
                          <a:latin typeface="ＭＳ Ｐゴシック" panose="020B0600070205080204" pitchFamily="50" charset="-128"/>
                          <a:ea typeface="ＭＳ Ｐゴシック" panose="020B0600070205080204" pitchFamily="50" charset="-128"/>
                        </a:rPr>
                        <a:t>66,000</a:t>
                      </a:r>
                    </a:p>
                  </a:txBody>
                  <a:tcPr marL="36000" marR="36000" marT="663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extLst>
                  <a:ext uri="{0D108BD9-81ED-4DB2-BD59-A6C34878D82A}">
                    <a16:rowId xmlns:a16="http://schemas.microsoft.com/office/drawing/2014/main" val="2532337020"/>
                  </a:ext>
                </a:extLst>
              </a:tr>
              <a:tr h="213533">
                <a:tc>
                  <a:txBody>
                    <a:bodyPr/>
                    <a:lstStyle/>
                    <a:p>
                      <a:pPr algn="l" rtl="0" fontAlgn="ctr">
                        <a:buNone/>
                      </a:pPr>
                      <a:r>
                        <a:rPr lang="ja-JP" altLang="en-US" sz="1200" b="0" i="0" u="none" strike="noStrike">
                          <a:solidFill>
                            <a:schemeClr val="tx1"/>
                          </a:solidFill>
                          <a:effectLst/>
                          <a:latin typeface="ＭＳ Ｐゴシック" panose="020B0600070205080204" pitchFamily="50" charset="-128"/>
                          <a:ea typeface="ＭＳ Ｐゴシック" panose="020B0600070205080204" pitchFamily="50" charset="-128"/>
                        </a:rPr>
                        <a:t>特別損失</a:t>
                      </a:r>
                    </a:p>
                  </a:txBody>
                  <a:tcPr marL="36000" marR="36000" marT="663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r" rtl="0" fontAlgn="ctr">
                        <a:buNone/>
                      </a:pPr>
                      <a:r>
                        <a:rPr lang="en-US" altLang="ja-JP" sz="1200" b="0" i="0" u="none" strike="noStrike" dirty="0">
                          <a:solidFill>
                            <a:schemeClr val="tx1"/>
                          </a:solidFill>
                          <a:effectLst/>
                          <a:latin typeface="ＭＳ Ｐゴシック" panose="020B0600070205080204" pitchFamily="50" charset="-128"/>
                          <a:ea typeface="ＭＳ Ｐゴシック" panose="020B0600070205080204" pitchFamily="50" charset="-128"/>
                        </a:rPr>
                        <a:t>22,888</a:t>
                      </a:r>
                    </a:p>
                  </a:txBody>
                  <a:tcPr marL="36000" marR="36000" marT="663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r" rtl="0" fontAlgn="ctr">
                        <a:buNone/>
                      </a:pPr>
                      <a:r>
                        <a:rPr lang="en-US" altLang="ja-JP" sz="1200" b="0" i="0" u="none" strike="noStrike" dirty="0">
                          <a:solidFill>
                            <a:schemeClr val="tx1"/>
                          </a:solidFill>
                          <a:effectLst/>
                          <a:latin typeface="ＭＳ Ｐゴシック" panose="020B0600070205080204" pitchFamily="50" charset="-128"/>
                          <a:ea typeface="ＭＳ Ｐゴシック" panose="020B0600070205080204" pitchFamily="50" charset="-128"/>
                        </a:rPr>
                        <a:t>15,488</a:t>
                      </a:r>
                    </a:p>
                  </a:txBody>
                  <a:tcPr marL="36000" marR="36000" marT="663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r" rtl="0" fontAlgn="ctr">
                        <a:buNone/>
                      </a:pPr>
                      <a:r>
                        <a:rPr lang="en-US" altLang="ja-JP" sz="1200" b="0" i="0" u="none" strike="noStrike">
                          <a:solidFill>
                            <a:schemeClr val="tx1"/>
                          </a:solidFill>
                          <a:effectLst/>
                          <a:latin typeface="ＭＳ Ｐゴシック" panose="020B0600070205080204" pitchFamily="50" charset="-128"/>
                          <a:ea typeface="ＭＳ Ｐゴシック" panose="020B0600070205080204" pitchFamily="50" charset="-128"/>
                        </a:rPr>
                        <a:t>6,148</a:t>
                      </a:r>
                    </a:p>
                  </a:txBody>
                  <a:tcPr marL="36000" marR="36000" marT="663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r" rtl="0" fontAlgn="ctr">
                        <a:buNone/>
                      </a:pPr>
                      <a:r>
                        <a:rPr lang="en-US" altLang="ja-JP" sz="1200" b="0" i="0" u="none" strike="noStrike">
                          <a:solidFill>
                            <a:schemeClr val="tx1"/>
                          </a:solidFill>
                          <a:effectLst/>
                          <a:latin typeface="ＭＳ Ｐゴシック" panose="020B0600070205080204" pitchFamily="50" charset="-128"/>
                          <a:ea typeface="ＭＳ Ｐゴシック" panose="020B0600070205080204" pitchFamily="50" charset="-128"/>
                        </a:rPr>
                        <a:t>5,000</a:t>
                      </a:r>
                    </a:p>
                  </a:txBody>
                  <a:tcPr marL="36000" marR="36000" marT="663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r" rtl="0" fontAlgn="ctr">
                        <a:buNone/>
                      </a:pPr>
                      <a:r>
                        <a:rPr lang="en-US" altLang="ja-JP" sz="1200" b="0" i="0" u="none" strike="noStrike" dirty="0">
                          <a:solidFill>
                            <a:schemeClr val="tx1"/>
                          </a:solidFill>
                          <a:effectLst/>
                          <a:latin typeface="ＭＳ Ｐゴシック" panose="020B0600070205080204" pitchFamily="50" charset="-128"/>
                          <a:ea typeface="ＭＳ Ｐゴシック" panose="020B0600070205080204" pitchFamily="50" charset="-128"/>
                        </a:rPr>
                        <a:t>5,000</a:t>
                      </a:r>
                    </a:p>
                  </a:txBody>
                  <a:tcPr marL="36000" marR="36000" marT="663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r" rtl="0" fontAlgn="ctr">
                        <a:buNone/>
                      </a:pPr>
                      <a:r>
                        <a:rPr lang="en-US" altLang="ja-JP" sz="1200" b="0" i="0" u="none" strike="noStrike" dirty="0">
                          <a:solidFill>
                            <a:schemeClr val="tx1"/>
                          </a:solidFill>
                          <a:effectLst/>
                          <a:latin typeface="ＭＳ Ｐゴシック" panose="020B0600070205080204" pitchFamily="50" charset="-128"/>
                          <a:ea typeface="ＭＳ Ｐゴシック" panose="020B0600070205080204" pitchFamily="50" charset="-128"/>
                        </a:rPr>
                        <a:t>5,000</a:t>
                      </a:r>
                    </a:p>
                  </a:txBody>
                  <a:tcPr marL="36000" marR="36000" marT="663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r" rtl="0" fontAlgn="ctr">
                        <a:buNone/>
                      </a:pPr>
                      <a:r>
                        <a:rPr lang="en-US" altLang="ja-JP" sz="1200" b="0" i="0" u="none" strike="noStrike" dirty="0">
                          <a:solidFill>
                            <a:schemeClr val="tx1"/>
                          </a:solidFill>
                          <a:effectLst/>
                          <a:latin typeface="ＭＳ Ｐゴシック" panose="020B0600070205080204" pitchFamily="50" charset="-128"/>
                          <a:ea typeface="ＭＳ Ｐゴシック" panose="020B0600070205080204" pitchFamily="50" charset="-128"/>
                        </a:rPr>
                        <a:t>5,000</a:t>
                      </a:r>
                    </a:p>
                  </a:txBody>
                  <a:tcPr marL="36000" marR="36000" marT="663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extLst>
                  <a:ext uri="{0D108BD9-81ED-4DB2-BD59-A6C34878D82A}">
                    <a16:rowId xmlns:a16="http://schemas.microsoft.com/office/drawing/2014/main" val="2735550436"/>
                  </a:ext>
                </a:extLst>
              </a:tr>
              <a:tr h="213533">
                <a:tc>
                  <a:txBody>
                    <a:bodyPr/>
                    <a:lstStyle/>
                    <a:p>
                      <a:pPr algn="l" rtl="0" fontAlgn="ctr">
                        <a:buNone/>
                      </a:pPr>
                      <a:r>
                        <a:rPr lang="zh-CN" altLang="en-US" sz="1200" b="0" i="0" u="none" strike="noStrike">
                          <a:solidFill>
                            <a:schemeClr val="tx1"/>
                          </a:solidFill>
                          <a:effectLst/>
                          <a:latin typeface="ＭＳ Ｐゴシック" panose="020B0600070205080204" pitchFamily="50" charset="-128"/>
                          <a:ea typeface="ＭＳ Ｐゴシック" panose="020B0600070205080204" pitchFamily="50" charset="-128"/>
                        </a:rPr>
                        <a:t>税引前当期純利益</a:t>
                      </a:r>
                    </a:p>
                  </a:txBody>
                  <a:tcPr marL="36000" marR="36000" marT="663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7EE"/>
                    </a:solidFill>
                  </a:tcPr>
                </a:tc>
                <a:tc>
                  <a:txBody>
                    <a:bodyPr/>
                    <a:lstStyle/>
                    <a:p>
                      <a:pPr algn="r" rtl="0" fontAlgn="ctr">
                        <a:buNone/>
                      </a:pPr>
                      <a:r>
                        <a:rPr lang="en-US" altLang="ja-JP" sz="1200" b="0" i="0" u="none" strike="noStrike" dirty="0">
                          <a:solidFill>
                            <a:schemeClr val="tx1"/>
                          </a:solidFill>
                          <a:effectLst/>
                          <a:latin typeface="ＭＳ Ｐゴシック" panose="020B0600070205080204" pitchFamily="50" charset="-128"/>
                          <a:ea typeface="ＭＳ Ｐゴシック" panose="020B0600070205080204" pitchFamily="50" charset="-128"/>
                        </a:rPr>
                        <a:t>38,436</a:t>
                      </a:r>
                    </a:p>
                  </a:txBody>
                  <a:tcPr marL="36000" marR="36000" marT="663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7EE"/>
                    </a:solidFill>
                  </a:tcPr>
                </a:tc>
                <a:tc>
                  <a:txBody>
                    <a:bodyPr/>
                    <a:lstStyle/>
                    <a:p>
                      <a:pPr algn="r" rtl="0" fontAlgn="ctr">
                        <a:buNone/>
                      </a:pPr>
                      <a:r>
                        <a:rPr lang="en-US" altLang="ja-JP" sz="1200" b="0" i="0" u="none" strike="noStrike" dirty="0">
                          <a:solidFill>
                            <a:schemeClr val="tx1"/>
                          </a:solidFill>
                          <a:effectLst/>
                          <a:latin typeface="ＭＳ Ｐゴシック" panose="020B0600070205080204" pitchFamily="50" charset="-128"/>
                          <a:ea typeface="ＭＳ Ｐゴシック" panose="020B0600070205080204" pitchFamily="50" charset="-128"/>
                        </a:rPr>
                        <a:t>34,082</a:t>
                      </a:r>
                    </a:p>
                  </a:txBody>
                  <a:tcPr marL="36000" marR="36000" marT="663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7EE"/>
                    </a:solidFill>
                  </a:tcPr>
                </a:tc>
                <a:tc>
                  <a:txBody>
                    <a:bodyPr/>
                    <a:lstStyle/>
                    <a:p>
                      <a:pPr algn="r" rtl="0" fontAlgn="ctr">
                        <a:buNone/>
                      </a:pPr>
                      <a:r>
                        <a:rPr lang="en-US" altLang="ja-JP" sz="1200" b="0" i="0" u="none" strike="noStrike">
                          <a:solidFill>
                            <a:schemeClr val="tx1"/>
                          </a:solidFill>
                          <a:effectLst/>
                          <a:latin typeface="ＭＳ Ｐゴシック" panose="020B0600070205080204" pitchFamily="50" charset="-128"/>
                          <a:ea typeface="ＭＳ Ｐゴシック" panose="020B0600070205080204" pitchFamily="50" charset="-128"/>
                        </a:rPr>
                        <a:t>9,187</a:t>
                      </a:r>
                    </a:p>
                  </a:txBody>
                  <a:tcPr marL="36000" marR="36000" marT="663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7EE"/>
                    </a:solidFill>
                  </a:tcPr>
                </a:tc>
                <a:tc>
                  <a:txBody>
                    <a:bodyPr/>
                    <a:lstStyle/>
                    <a:p>
                      <a:pPr algn="r" rtl="0" fontAlgn="ctr">
                        <a:buNone/>
                      </a:pPr>
                      <a:r>
                        <a:rPr lang="ja-JP" altLang="en-US" sz="1200" b="0" i="0" u="none" strike="noStrike">
                          <a:solidFill>
                            <a:schemeClr val="tx1"/>
                          </a:solidFill>
                          <a:effectLst/>
                          <a:latin typeface="ＭＳ Ｐゴシック" panose="020B0600070205080204" pitchFamily="50" charset="-128"/>
                          <a:ea typeface="ＭＳ Ｐゴシック" panose="020B0600070205080204" pitchFamily="50" charset="-128"/>
                        </a:rPr>
                        <a:t>△ </a:t>
                      </a:r>
                      <a:r>
                        <a:rPr lang="en-US" altLang="ja-JP" sz="1200" b="0" i="0" u="none" strike="noStrike">
                          <a:solidFill>
                            <a:schemeClr val="tx1"/>
                          </a:solidFill>
                          <a:effectLst/>
                          <a:latin typeface="ＭＳ Ｐゴシック" panose="020B0600070205080204" pitchFamily="50" charset="-128"/>
                          <a:ea typeface="ＭＳ Ｐゴシック" panose="020B0600070205080204" pitchFamily="50" charset="-128"/>
                        </a:rPr>
                        <a:t>32,613</a:t>
                      </a:r>
                    </a:p>
                  </a:txBody>
                  <a:tcPr marL="36000" marR="36000" marT="663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7EE"/>
                    </a:solidFill>
                  </a:tcPr>
                </a:tc>
                <a:tc>
                  <a:txBody>
                    <a:bodyPr/>
                    <a:lstStyle/>
                    <a:p>
                      <a:pPr algn="r" rtl="0" fontAlgn="ctr">
                        <a:buNone/>
                      </a:pPr>
                      <a:r>
                        <a:rPr lang="en-US" altLang="ja-JP" sz="1200" b="0" i="0" u="none" strike="noStrike">
                          <a:solidFill>
                            <a:schemeClr val="tx1"/>
                          </a:solidFill>
                          <a:effectLst/>
                          <a:latin typeface="ＭＳ Ｐゴシック" panose="020B0600070205080204" pitchFamily="50" charset="-128"/>
                          <a:ea typeface="ＭＳ Ｐゴシック" panose="020B0600070205080204" pitchFamily="50" charset="-128"/>
                        </a:rPr>
                        <a:t>39,150</a:t>
                      </a:r>
                    </a:p>
                  </a:txBody>
                  <a:tcPr marL="36000" marR="36000" marT="663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7EE"/>
                    </a:solidFill>
                  </a:tcPr>
                </a:tc>
                <a:tc>
                  <a:txBody>
                    <a:bodyPr/>
                    <a:lstStyle/>
                    <a:p>
                      <a:pPr algn="r" rtl="0" fontAlgn="ctr">
                        <a:buNone/>
                      </a:pPr>
                      <a:r>
                        <a:rPr lang="en-US" altLang="ja-JP" sz="1200" b="0" i="0" u="none" strike="noStrike">
                          <a:solidFill>
                            <a:schemeClr val="tx1"/>
                          </a:solidFill>
                          <a:effectLst/>
                          <a:latin typeface="ＭＳ Ｐゴシック" panose="020B0600070205080204" pitchFamily="50" charset="-128"/>
                          <a:ea typeface="ＭＳ Ｐゴシック" panose="020B0600070205080204" pitchFamily="50" charset="-128"/>
                        </a:rPr>
                        <a:t>3,150</a:t>
                      </a:r>
                    </a:p>
                  </a:txBody>
                  <a:tcPr marL="36000" marR="36000" marT="663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7EE"/>
                    </a:solidFill>
                  </a:tcPr>
                </a:tc>
                <a:tc>
                  <a:txBody>
                    <a:bodyPr/>
                    <a:lstStyle/>
                    <a:p>
                      <a:pPr algn="r" rtl="0" fontAlgn="ctr">
                        <a:buNone/>
                      </a:pPr>
                      <a:r>
                        <a:rPr lang="en-US" altLang="ja-JP" sz="1200" b="0" i="0" u="none" strike="noStrike" dirty="0">
                          <a:solidFill>
                            <a:schemeClr val="tx1"/>
                          </a:solidFill>
                          <a:effectLst/>
                          <a:latin typeface="ＭＳ Ｐゴシック" panose="020B0600070205080204" pitchFamily="50" charset="-128"/>
                          <a:ea typeface="ＭＳ Ｐゴシック" panose="020B0600070205080204" pitchFamily="50" charset="-128"/>
                        </a:rPr>
                        <a:t>35,950</a:t>
                      </a:r>
                    </a:p>
                  </a:txBody>
                  <a:tcPr marL="36000" marR="36000" marT="663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7EE"/>
                    </a:solidFill>
                  </a:tcPr>
                </a:tc>
                <a:extLst>
                  <a:ext uri="{0D108BD9-81ED-4DB2-BD59-A6C34878D82A}">
                    <a16:rowId xmlns:a16="http://schemas.microsoft.com/office/drawing/2014/main" val="1403124163"/>
                  </a:ext>
                </a:extLst>
              </a:tr>
              <a:tr h="213533">
                <a:tc>
                  <a:txBody>
                    <a:bodyPr/>
                    <a:lstStyle/>
                    <a:p>
                      <a:pPr algn="l" rtl="0" fontAlgn="ctr">
                        <a:buNone/>
                      </a:pPr>
                      <a:r>
                        <a:rPr lang="ja-JP" altLang="en-US" sz="1200" b="0" i="0" u="none" strike="noStrike">
                          <a:solidFill>
                            <a:schemeClr val="tx1"/>
                          </a:solidFill>
                          <a:effectLst/>
                          <a:latin typeface="ＭＳ Ｐゴシック" panose="020B0600070205080204" pitchFamily="50" charset="-128"/>
                          <a:ea typeface="ＭＳ Ｐゴシック" panose="020B0600070205080204" pitchFamily="50" charset="-128"/>
                        </a:rPr>
                        <a:t>法人税等</a:t>
                      </a:r>
                    </a:p>
                  </a:txBody>
                  <a:tcPr marL="36000" marR="36000" marT="663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r" fontAlgn="ctr"/>
                      <a:r>
                        <a:rPr lang="en-US" altLang="ja-JP" sz="1200" b="0" i="0" u="none" strike="noStrike" dirty="0">
                          <a:solidFill>
                            <a:schemeClr val="tx1"/>
                          </a:solidFill>
                          <a:effectLst/>
                          <a:latin typeface="ＭＳ Ｐゴシック" panose="020B0600070205080204" pitchFamily="50" charset="-128"/>
                          <a:ea typeface="ＭＳ Ｐゴシック" panose="020B0600070205080204" pitchFamily="50" charset="-128"/>
                        </a:rPr>
                        <a:t>6,896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r" rtl="0" fontAlgn="ctr">
                        <a:buNone/>
                      </a:pPr>
                      <a:r>
                        <a:rPr lang="en-US" altLang="ja-JP" sz="1200" b="0" i="0" u="none" strike="noStrike" dirty="0">
                          <a:solidFill>
                            <a:schemeClr val="tx1"/>
                          </a:solidFill>
                          <a:effectLst/>
                          <a:latin typeface="ＭＳ Ｐゴシック" panose="020B0600070205080204" pitchFamily="50" charset="-128"/>
                          <a:ea typeface="ＭＳ Ｐゴシック" panose="020B0600070205080204" pitchFamily="50" charset="-128"/>
                        </a:rPr>
                        <a:t>6,101</a:t>
                      </a:r>
                    </a:p>
                  </a:txBody>
                  <a:tcPr marL="36000" marR="36000" marT="663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r" rtl="0" fontAlgn="ctr">
                        <a:buNone/>
                      </a:pPr>
                      <a:r>
                        <a:rPr lang="en-US" altLang="ja-JP" sz="1200" b="0" i="0" u="none" strike="noStrike">
                          <a:solidFill>
                            <a:schemeClr val="tx1"/>
                          </a:solidFill>
                          <a:effectLst/>
                          <a:latin typeface="ＭＳ Ｐゴシック" panose="020B0600070205080204" pitchFamily="50" charset="-128"/>
                          <a:ea typeface="ＭＳ Ｐゴシック" panose="020B0600070205080204" pitchFamily="50" charset="-128"/>
                        </a:rPr>
                        <a:t>1,753</a:t>
                      </a:r>
                    </a:p>
                  </a:txBody>
                  <a:tcPr marL="36000" marR="36000" marT="663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r" rtl="0" fontAlgn="ctr">
                        <a:buNone/>
                      </a:pPr>
                      <a:r>
                        <a:rPr lang="en-US" altLang="ja-JP" sz="1200" b="0" i="0" u="none" strike="noStrike">
                          <a:solidFill>
                            <a:schemeClr val="tx1"/>
                          </a:solidFill>
                          <a:effectLst/>
                          <a:latin typeface="ＭＳ Ｐゴシック" panose="020B0600070205080204" pitchFamily="50" charset="-128"/>
                          <a:ea typeface="ＭＳ Ｐゴシック" panose="020B0600070205080204" pitchFamily="50" charset="-128"/>
                        </a:rPr>
                        <a:t>1,500</a:t>
                      </a:r>
                    </a:p>
                  </a:txBody>
                  <a:tcPr marL="36000" marR="36000" marT="663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r" rtl="0" fontAlgn="ctr">
                        <a:buNone/>
                      </a:pPr>
                      <a:r>
                        <a:rPr lang="en-US" altLang="ja-JP" sz="1200" b="0" i="0" u="none" strike="noStrike">
                          <a:solidFill>
                            <a:schemeClr val="tx1"/>
                          </a:solidFill>
                          <a:effectLst/>
                          <a:latin typeface="ＭＳ Ｐゴシック" panose="020B0600070205080204" pitchFamily="50" charset="-128"/>
                          <a:ea typeface="ＭＳ Ｐゴシック" panose="020B0600070205080204" pitchFamily="50" charset="-128"/>
                        </a:rPr>
                        <a:t>7,000</a:t>
                      </a:r>
                    </a:p>
                  </a:txBody>
                  <a:tcPr marL="36000" marR="36000" marT="663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r" rtl="0" fontAlgn="ctr">
                        <a:buNone/>
                      </a:pPr>
                      <a:r>
                        <a:rPr lang="en-US" altLang="ja-JP" sz="1200" b="0" i="0" u="none" strike="noStrike">
                          <a:solidFill>
                            <a:schemeClr val="tx1"/>
                          </a:solidFill>
                          <a:effectLst/>
                          <a:latin typeface="ＭＳ Ｐゴシック" panose="020B0600070205080204" pitchFamily="50" charset="-128"/>
                          <a:ea typeface="ＭＳ Ｐゴシック" panose="020B0600070205080204" pitchFamily="50" charset="-128"/>
                        </a:rPr>
                        <a:t>1,800</a:t>
                      </a:r>
                    </a:p>
                  </a:txBody>
                  <a:tcPr marL="36000" marR="36000" marT="663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lgn="r" rtl="0" fontAlgn="ctr">
                        <a:buNone/>
                      </a:pPr>
                      <a:r>
                        <a:rPr lang="en-US" altLang="ja-JP" sz="1200" b="0" i="0" u="none" strike="noStrike" dirty="0">
                          <a:solidFill>
                            <a:schemeClr val="tx1"/>
                          </a:solidFill>
                          <a:effectLst/>
                          <a:latin typeface="ＭＳ Ｐゴシック" panose="020B0600070205080204" pitchFamily="50" charset="-128"/>
                          <a:ea typeface="ＭＳ Ｐゴシック" panose="020B0600070205080204" pitchFamily="50" charset="-128"/>
                        </a:rPr>
                        <a:t>6,500</a:t>
                      </a:r>
                    </a:p>
                  </a:txBody>
                  <a:tcPr marL="36000" marR="36000" marT="663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extLst>
                  <a:ext uri="{0D108BD9-81ED-4DB2-BD59-A6C34878D82A}">
                    <a16:rowId xmlns:a16="http://schemas.microsoft.com/office/drawing/2014/main" val="217252598"/>
                  </a:ext>
                </a:extLst>
              </a:tr>
              <a:tr h="213533">
                <a:tc>
                  <a:txBody>
                    <a:bodyPr/>
                    <a:lstStyle/>
                    <a:p>
                      <a:pPr algn="l" rtl="0" fontAlgn="ctr">
                        <a:buNone/>
                      </a:pPr>
                      <a:r>
                        <a:rPr lang="ja-JP" altLang="en-US" sz="1200" b="0" i="0" u="none" strike="noStrike">
                          <a:solidFill>
                            <a:schemeClr val="tx1"/>
                          </a:solidFill>
                          <a:effectLst/>
                          <a:latin typeface="ＭＳ Ｐゴシック" panose="020B0600070205080204" pitchFamily="50" charset="-128"/>
                          <a:ea typeface="ＭＳ Ｐゴシック" panose="020B0600070205080204" pitchFamily="50" charset="-128"/>
                        </a:rPr>
                        <a:t>当期純利益</a:t>
                      </a:r>
                    </a:p>
                  </a:txBody>
                  <a:tcPr marL="36000" marR="36000" marT="663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7EE"/>
                    </a:solidFill>
                  </a:tcPr>
                </a:tc>
                <a:tc>
                  <a:txBody>
                    <a:bodyPr/>
                    <a:lstStyle/>
                    <a:p>
                      <a:pPr algn="r" fontAlgn="ctr"/>
                      <a:r>
                        <a:rPr lang="en-US" altLang="ja-JP" sz="1200" b="0" i="0" u="none" strike="noStrike" dirty="0">
                          <a:solidFill>
                            <a:schemeClr val="tx1"/>
                          </a:solidFill>
                          <a:effectLst/>
                          <a:latin typeface="ＭＳ Ｐゴシック" panose="020B0600070205080204" pitchFamily="50" charset="-128"/>
                          <a:ea typeface="ＭＳ Ｐゴシック" panose="020B0600070205080204" pitchFamily="50" charset="-128"/>
                        </a:rPr>
                        <a:t>31,540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7EE"/>
                    </a:solidFill>
                  </a:tcPr>
                </a:tc>
                <a:tc>
                  <a:txBody>
                    <a:bodyPr/>
                    <a:lstStyle/>
                    <a:p>
                      <a:pPr algn="r" rtl="0" fontAlgn="ctr">
                        <a:buNone/>
                      </a:pPr>
                      <a:r>
                        <a:rPr lang="en-US" altLang="ja-JP" sz="1200" b="0" i="0" u="none" strike="noStrike" dirty="0">
                          <a:solidFill>
                            <a:schemeClr val="tx1"/>
                          </a:solidFill>
                          <a:effectLst/>
                          <a:latin typeface="ＭＳ Ｐゴシック" panose="020B0600070205080204" pitchFamily="50" charset="-128"/>
                          <a:ea typeface="ＭＳ Ｐゴシック" panose="020B0600070205080204" pitchFamily="50" charset="-128"/>
                        </a:rPr>
                        <a:t>27,981</a:t>
                      </a:r>
                    </a:p>
                  </a:txBody>
                  <a:tcPr marL="36000" marR="36000" marT="663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7EE"/>
                    </a:solidFill>
                  </a:tcPr>
                </a:tc>
                <a:tc>
                  <a:txBody>
                    <a:bodyPr/>
                    <a:lstStyle/>
                    <a:p>
                      <a:pPr algn="r" rtl="0" fontAlgn="ctr">
                        <a:buNone/>
                      </a:pPr>
                      <a:r>
                        <a:rPr lang="en-US" altLang="ja-JP" sz="1200" b="0" i="0" u="none" strike="noStrike">
                          <a:solidFill>
                            <a:schemeClr val="tx1"/>
                          </a:solidFill>
                          <a:effectLst/>
                          <a:latin typeface="ＭＳ Ｐゴシック" panose="020B0600070205080204" pitchFamily="50" charset="-128"/>
                          <a:ea typeface="ＭＳ Ｐゴシック" panose="020B0600070205080204" pitchFamily="50" charset="-128"/>
                        </a:rPr>
                        <a:t>7,434</a:t>
                      </a:r>
                    </a:p>
                  </a:txBody>
                  <a:tcPr marL="36000" marR="36000" marT="663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7EE"/>
                    </a:solidFill>
                  </a:tcPr>
                </a:tc>
                <a:tc>
                  <a:txBody>
                    <a:bodyPr/>
                    <a:lstStyle/>
                    <a:p>
                      <a:pPr algn="r" rtl="0" fontAlgn="ctr">
                        <a:buNone/>
                      </a:pPr>
                      <a:r>
                        <a:rPr lang="ja-JP" altLang="en-US" sz="1200" b="0" i="0" u="none" strike="noStrike">
                          <a:solidFill>
                            <a:schemeClr val="tx1"/>
                          </a:solidFill>
                          <a:effectLst/>
                          <a:latin typeface="ＭＳ Ｐゴシック" panose="020B0600070205080204" pitchFamily="50" charset="-128"/>
                          <a:ea typeface="ＭＳ Ｐゴシック" panose="020B0600070205080204" pitchFamily="50" charset="-128"/>
                        </a:rPr>
                        <a:t>△ </a:t>
                      </a:r>
                      <a:r>
                        <a:rPr lang="en-US" altLang="ja-JP" sz="1200" b="0" i="0" u="none" strike="noStrike">
                          <a:solidFill>
                            <a:schemeClr val="tx1"/>
                          </a:solidFill>
                          <a:effectLst/>
                          <a:latin typeface="ＭＳ Ｐゴシック" panose="020B0600070205080204" pitchFamily="50" charset="-128"/>
                          <a:ea typeface="ＭＳ Ｐゴシック" panose="020B0600070205080204" pitchFamily="50" charset="-128"/>
                        </a:rPr>
                        <a:t>34,113</a:t>
                      </a:r>
                    </a:p>
                  </a:txBody>
                  <a:tcPr marL="36000" marR="36000" marT="663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7EE"/>
                    </a:solidFill>
                  </a:tcPr>
                </a:tc>
                <a:tc>
                  <a:txBody>
                    <a:bodyPr/>
                    <a:lstStyle/>
                    <a:p>
                      <a:pPr algn="r" rtl="0" fontAlgn="ctr">
                        <a:buNone/>
                      </a:pPr>
                      <a:r>
                        <a:rPr lang="en-US" altLang="ja-JP" sz="1200" b="0" i="0" u="none" strike="noStrike">
                          <a:solidFill>
                            <a:schemeClr val="tx1"/>
                          </a:solidFill>
                          <a:effectLst/>
                          <a:latin typeface="ＭＳ Ｐゴシック" panose="020B0600070205080204" pitchFamily="50" charset="-128"/>
                          <a:ea typeface="ＭＳ Ｐゴシック" panose="020B0600070205080204" pitchFamily="50" charset="-128"/>
                        </a:rPr>
                        <a:t>32,150</a:t>
                      </a:r>
                    </a:p>
                  </a:txBody>
                  <a:tcPr marL="36000" marR="36000" marT="663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7EE"/>
                    </a:solidFill>
                  </a:tcPr>
                </a:tc>
                <a:tc>
                  <a:txBody>
                    <a:bodyPr/>
                    <a:lstStyle/>
                    <a:p>
                      <a:pPr algn="r" rtl="0" fontAlgn="ctr">
                        <a:buNone/>
                      </a:pPr>
                      <a:r>
                        <a:rPr lang="en-US" altLang="ja-JP" sz="1200" b="0" i="0" u="none" strike="noStrike">
                          <a:solidFill>
                            <a:schemeClr val="tx1"/>
                          </a:solidFill>
                          <a:effectLst/>
                          <a:latin typeface="ＭＳ Ｐゴシック" panose="020B0600070205080204" pitchFamily="50" charset="-128"/>
                          <a:ea typeface="ＭＳ Ｐゴシック" panose="020B0600070205080204" pitchFamily="50" charset="-128"/>
                        </a:rPr>
                        <a:t>1,350</a:t>
                      </a:r>
                    </a:p>
                  </a:txBody>
                  <a:tcPr marL="36000" marR="36000" marT="663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7EE"/>
                    </a:solidFill>
                  </a:tcPr>
                </a:tc>
                <a:tc>
                  <a:txBody>
                    <a:bodyPr/>
                    <a:lstStyle/>
                    <a:p>
                      <a:pPr algn="r" rtl="0" fontAlgn="ctr">
                        <a:buNone/>
                      </a:pPr>
                      <a:r>
                        <a:rPr lang="en-US" altLang="ja-JP" sz="1200" b="0" i="0" u="none" strike="noStrike" dirty="0">
                          <a:solidFill>
                            <a:schemeClr val="tx1"/>
                          </a:solidFill>
                          <a:effectLst/>
                          <a:latin typeface="ＭＳ Ｐゴシック" panose="020B0600070205080204" pitchFamily="50" charset="-128"/>
                          <a:ea typeface="ＭＳ Ｐゴシック" panose="020B0600070205080204" pitchFamily="50" charset="-128"/>
                        </a:rPr>
                        <a:t>29,450</a:t>
                      </a:r>
                    </a:p>
                  </a:txBody>
                  <a:tcPr marL="36000" marR="36000" marT="663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7EE"/>
                    </a:solidFill>
                  </a:tcPr>
                </a:tc>
                <a:extLst>
                  <a:ext uri="{0D108BD9-81ED-4DB2-BD59-A6C34878D82A}">
                    <a16:rowId xmlns:a16="http://schemas.microsoft.com/office/drawing/2014/main" val="1656359214"/>
                  </a:ext>
                </a:extLst>
              </a:tr>
              <a:tr h="213533">
                <a:tc>
                  <a:txBody>
                    <a:bodyPr/>
                    <a:lstStyle/>
                    <a:p>
                      <a:pPr algn="l" rtl="0" fontAlgn="ctr">
                        <a:buNone/>
                      </a:pPr>
                      <a:r>
                        <a:rPr lang="zh-CN"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rPr>
                        <a:t>当期未処分利益</a:t>
                      </a:r>
                    </a:p>
                  </a:txBody>
                  <a:tcPr marL="36000" marR="36000" marT="663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7EE"/>
                    </a:solidFill>
                  </a:tcPr>
                </a:tc>
                <a:tc>
                  <a:txBody>
                    <a:bodyPr/>
                    <a:lstStyle/>
                    <a:p>
                      <a:pPr algn="r" fontAlgn="ctr"/>
                      <a:r>
                        <a:rPr lang="en-US" altLang="ja-JP" sz="1200" b="0" i="0" u="none" strike="noStrike" dirty="0">
                          <a:solidFill>
                            <a:schemeClr val="tx1"/>
                          </a:solidFill>
                          <a:effectLst/>
                          <a:latin typeface="ＭＳ Ｐゴシック" panose="020B0600070205080204" pitchFamily="50" charset="-128"/>
                          <a:ea typeface="ＭＳ Ｐゴシック" panose="020B0600070205080204" pitchFamily="50" charset="-128"/>
                        </a:rPr>
                        <a:t>157,873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7EE"/>
                    </a:solidFill>
                  </a:tcPr>
                </a:tc>
                <a:tc>
                  <a:txBody>
                    <a:bodyPr/>
                    <a:lstStyle/>
                    <a:p>
                      <a:pPr algn="r" rtl="0" fontAlgn="ctr">
                        <a:buNone/>
                      </a:pPr>
                      <a:r>
                        <a:rPr lang="en-US" altLang="ja-JP" sz="1200" b="0" i="0" u="none" strike="noStrike" dirty="0">
                          <a:solidFill>
                            <a:schemeClr val="tx1"/>
                          </a:solidFill>
                          <a:effectLst/>
                          <a:latin typeface="ＭＳ Ｐゴシック" panose="020B0600070205080204" pitchFamily="50" charset="-128"/>
                          <a:ea typeface="ＭＳ Ｐゴシック" panose="020B0600070205080204" pitchFamily="50" charset="-128"/>
                        </a:rPr>
                        <a:t>185,854</a:t>
                      </a:r>
                    </a:p>
                  </a:txBody>
                  <a:tcPr marL="36000" marR="36000" marT="663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7EE"/>
                    </a:solidFill>
                  </a:tcPr>
                </a:tc>
                <a:tc>
                  <a:txBody>
                    <a:bodyPr/>
                    <a:lstStyle/>
                    <a:p>
                      <a:pPr algn="r" rtl="0" fontAlgn="ctr">
                        <a:buNone/>
                      </a:pPr>
                      <a:r>
                        <a:rPr lang="en-US" altLang="ja-JP" sz="1200" b="0" i="0" u="none" strike="noStrike">
                          <a:solidFill>
                            <a:schemeClr val="tx1"/>
                          </a:solidFill>
                          <a:effectLst/>
                          <a:latin typeface="ＭＳ Ｐゴシック" panose="020B0600070205080204" pitchFamily="50" charset="-128"/>
                          <a:ea typeface="ＭＳ Ｐゴシック" panose="020B0600070205080204" pitchFamily="50" charset="-128"/>
                        </a:rPr>
                        <a:t>193,288</a:t>
                      </a:r>
                    </a:p>
                  </a:txBody>
                  <a:tcPr marL="36000" marR="36000" marT="663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7EE"/>
                    </a:solidFill>
                  </a:tcPr>
                </a:tc>
                <a:tc>
                  <a:txBody>
                    <a:bodyPr/>
                    <a:lstStyle/>
                    <a:p>
                      <a:pPr algn="r" rtl="0" fontAlgn="ctr">
                        <a:buNone/>
                      </a:pPr>
                      <a:r>
                        <a:rPr lang="en-US" altLang="ja-JP" sz="1200" b="0" i="0" u="none" strike="noStrike">
                          <a:solidFill>
                            <a:schemeClr val="tx1"/>
                          </a:solidFill>
                          <a:effectLst/>
                          <a:latin typeface="ＭＳ Ｐゴシック" panose="020B0600070205080204" pitchFamily="50" charset="-128"/>
                          <a:ea typeface="ＭＳ Ｐゴシック" panose="020B0600070205080204" pitchFamily="50" charset="-128"/>
                        </a:rPr>
                        <a:t>159,175</a:t>
                      </a:r>
                    </a:p>
                  </a:txBody>
                  <a:tcPr marL="36000" marR="36000" marT="663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7EE"/>
                    </a:solidFill>
                  </a:tcPr>
                </a:tc>
                <a:tc>
                  <a:txBody>
                    <a:bodyPr/>
                    <a:lstStyle/>
                    <a:p>
                      <a:pPr algn="r" rtl="0" fontAlgn="ctr">
                        <a:buNone/>
                      </a:pPr>
                      <a:r>
                        <a:rPr lang="en-US" altLang="ja-JP" sz="1200" b="0" i="0" u="none" strike="noStrike">
                          <a:solidFill>
                            <a:schemeClr val="tx1"/>
                          </a:solidFill>
                          <a:effectLst/>
                          <a:latin typeface="ＭＳ Ｐゴシック" panose="020B0600070205080204" pitchFamily="50" charset="-128"/>
                          <a:ea typeface="ＭＳ Ｐゴシック" panose="020B0600070205080204" pitchFamily="50" charset="-128"/>
                        </a:rPr>
                        <a:t>191,325</a:t>
                      </a:r>
                    </a:p>
                  </a:txBody>
                  <a:tcPr marL="36000" marR="36000" marT="663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7EE"/>
                    </a:solidFill>
                  </a:tcPr>
                </a:tc>
                <a:tc>
                  <a:txBody>
                    <a:bodyPr/>
                    <a:lstStyle/>
                    <a:p>
                      <a:pPr algn="r" rtl="0" fontAlgn="ctr">
                        <a:buNone/>
                      </a:pPr>
                      <a:r>
                        <a:rPr lang="en-US" altLang="ja-JP" sz="1200" b="0" i="0" u="none" strike="noStrike" dirty="0">
                          <a:solidFill>
                            <a:schemeClr val="tx1"/>
                          </a:solidFill>
                          <a:effectLst/>
                          <a:latin typeface="ＭＳ Ｐゴシック" panose="020B0600070205080204" pitchFamily="50" charset="-128"/>
                          <a:ea typeface="ＭＳ Ｐゴシック" panose="020B0600070205080204" pitchFamily="50" charset="-128"/>
                        </a:rPr>
                        <a:t>192,675</a:t>
                      </a:r>
                    </a:p>
                  </a:txBody>
                  <a:tcPr marL="36000" marR="36000" marT="663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7EE"/>
                    </a:solidFill>
                  </a:tcPr>
                </a:tc>
                <a:tc>
                  <a:txBody>
                    <a:bodyPr/>
                    <a:lstStyle/>
                    <a:p>
                      <a:pPr algn="r" rtl="0" fontAlgn="ctr">
                        <a:buNone/>
                      </a:pPr>
                      <a:r>
                        <a:rPr lang="en-US" altLang="ja-JP" sz="1200" b="0" i="0" u="none" strike="noStrike" dirty="0">
                          <a:solidFill>
                            <a:schemeClr val="tx1"/>
                          </a:solidFill>
                          <a:effectLst/>
                          <a:latin typeface="ＭＳ Ｐゴシック" panose="020B0600070205080204" pitchFamily="50" charset="-128"/>
                          <a:ea typeface="ＭＳ Ｐゴシック" panose="020B0600070205080204" pitchFamily="50" charset="-128"/>
                        </a:rPr>
                        <a:t>222,125</a:t>
                      </a:r>
                    </a:p>
                  </a:txBody>
                  <a:tcPr marL="36000" marR="36000" marT="663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7EE"/>
                    </a:solidFill>
                  </a:tcPr>
                </a:tc>
                <a:extLst>
                  <a:ext uri="{0D108BD9-81ED-4DB2-BD59-A6C34878D82A}">
                    <a16:rowId xmlns:a16="http://schemas.microsoft.com/office/drawing/2014/main" val="2519149993"/>
                  </a:ext>
                </a:extLst>
              </a:tr>
            </a:tbl>
          </a:graphicData>
        </a:graphic>
      </p:graphicFrame>
    </p:spTree>
    <p:extLst>
      <p:ext uri="{BB962C8B-B14F-4D97-AF65-F5344CB8AC3E}">
        <p14:creationId xmlns:p14="http://schemas.microsoft.com/office/powerpoint/2010/main" val="2988084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7E83D1-DF6F-487B-A568-8150751852F7}"/>
              </a:ext>
            </a:extLst>
          </p:cNvPr>
          <p:cNvSpPr>
            <a:spLocks noGrp="1"/>
          </p:cNvSpPr>
          <p:nvPr>
            <p:ph type="title"/>
          </p:nvPr>
        </p:nvSpPr>
        <p:spPr>
          <a:xfrm>
            <a:off x="0" y="70946"/>
            <a:ext cx="9906000" cy="395110"/>
          </a:xfrm>
        </p:spPr>
        <p:txBody>
          <a:bodyPr>
            <a:normAutofit/>
          </a:bodyPr>
          <a:lstStyle/>
          <a:p>
            <a:r>
              <a:rPr kumimoji="1" lang="ja-JP" altLang="en-US" sz="2000" b="1" dirty="0"/>
              <a:t>目次</a:t>
            </a:r>
          </a:p>
        </p:txBody>
      </p:sp>
      <p:sp>
        <p:nvSpPr>
          <p:cNvPr id="3" name="コンテンツ プレースホルダー 2">
            <a:extLst>
              <a:ext uri="{FF2B5EF4-FFF2-40B4-BE49-F238E27FC236}">
                <a16:creationId xmlns:a16="http://schemas.microsoft.com/office/drawing/2014/main" id="{A3C8F653-51DF-43F8-BD1A-96415F2AE959}"/>
              </a:ext>
            </a:extLst>
          </p:cNvPr>
          <p:cNvSpPr>
            <a:spLocks noGrp="1"/>
          </p:cNvSpPr>
          <p:nvPr>
            <p:ph idx="1"/>
          </p:nvPr>
        </p:nvSpPr>
        <p:spPr>
          <a:xfrm>
            <a:off x="573863" y="881626"/>
            <a:ext cx="8758273" cy="5640359"/>
          </a:xfrm>
        </p:spPr>
        <p:txBody>
          <a:bodyPr>
            <a:noAutofit/>
          </a:bodyPr>
          <a:lstStyle/>
          <a:p>
            <a:pPr marL="0" indent="0">
              <a:lnSpc>
                <a:spcPts val="2500"/>
              </a:lnSpc>
              <a:spcBef>
                <a:spcPts val="0"/>
              </a:spcBef>
              <a:buNone/>
            </a:pPr>
            <a:r>
              <a:rPr lang="ja-JP" altLang="en-US" sz="900" dirty="0"/>
              <a:t>　</a:t>
            </a:r>
            <a:r>
              <a:rPr lang="ja-JP" altLang="en-US" sz="1400" dirty="0"/>
              <a:t>　　　　　　　　　　　　　　　　　　　　　　　　　　　　　　　　　　　　　　</a:t>
            </a:r>
            <a:r>
              <a:rPr lang="ja-JP" altLang="en-US" sz="1600" dirty="0"/>
              <a:t>　　　　　　頁</a:t>
            </a:r>
            <a:endParaRPr lang="en-US" altLang="ja-JP" sz="1600" dirty="0"/>
          </a:p>
          <a:p>
            <a:pPr marL="0" indent="0">
              <a:lnSpc>
                <a:spcPts val="2500"/>
              </a:lnSpc>
              <a:spcBef>
                <a:spcPts val="0"/>
              </a:spcBef>
              <a:buNone/>
            </a:pPr>
            <a:r>
              <a:rPr lang="en-US" altLang="ja-JP" sz="1600" dirty="0"/>
              <a:t>Ⅰ</a:t>
            </a:r>
            <a:r>
              <a:rPr lang="ja-JP" altLang="en-US" sz="1600" dirty="0"/>
              <a:t>　現状と課題　　　　　　　　　　　　　　　　　　 　　　　　　　　　　　　　　　　　　　　　　　　　　</a:t>
            </a:r>
          </a:p>
          <a:p>
            <a:pPr marL="0" indent="0">
              <a:lnSpc>
                <a:spcPts val="2500"/>
              </a:lnSpc>
              <a:spcBef>
                <a:spcPts val="0"/>
              </a:spcBef>
              <a:buNone/>
            </a:pPr>
            <a:r>
              <a:rPr lang="ja-JP" altLang="en-US" sz="1600" dirty="0"/>
              <a:t>　　１　はじめに　　　　　　　　　　　　　　　　　・・・・・・・・・・・・・・　２</a:t>
            </a:r>
          </a:p>
          <a:p>
            <a:pPr marL="0" indent="0">
              <a:lnSpc>
                <a:spcPts val="2500"/>
              </a:lnSpc>
              <a:spcBef>
                <a:spcPts val="0"/>
              </a:spcBef>
              <a:buNone/>
            </a:pPr>
            <a:r>
              <a:rPr lang="ja-JP" altLang="en-US" sz="1600" dirty="0"/>
              <a:t>　　２　花き流通の現状　　　　　　　　　　　　　　・・・・・・・・・・・・・・　３</a:t>
            </a:r>
          </a:p>
          <a:p>
            <a:pPr marL="0" indent="0">
              <a:lnSpc>
                <a:spcPts val="2500"/>
              </a:lnSpc>
              <a:spcBef>
                <a:spcPts val="0"/>
              </a:spcBef>
              <a:buNone/>
            </a:pPr>
            <a:r>
              <a:rPr lang="ja-JP" altLang="en-US" sz="1600" dirty="0"/>
              <a:t>　　３　当市場の位置付け　　　　　　　　　　　　　・・・・・・・・・・・・・・　６</a:t>
            </a:r>
          </a:p>
          <a:p>
            <a:pPr marL="0" indent="0">
              <a:lnSpc>
                <a:spcPts val="2500"/>
              </a:lnSpc>
              <a:spcBef>
                <a:spcPts val="0"/>
              </a:spcBef>
              <a:buNone/>
            </a:pPr>
            <a:r>
              <a:rPr lang="ja-JP" altLang="en-US" sz="1600" dirty="0"/>
              <a:t>　　４　当市場における改革実績　　　　　　　　　　・・・・・・・・・・・・・・　８</a:t>
            </a:r>
            <a:endParaRPr lang="en-US" altLang="ja-JP" sz="1600" dirty="0"/>
          </a:p>
          <a:p>
            <a:pPr marL="0" indent="0">
              <a:lnSpc>
                <a:spcPts val="2500"/>
              </a:lnSpc>
              <a:spcBef>
                <a:spcPts val="0"/>
              </a:spcBef>
              <a:buNone/>
            </a:pPr>
            <a:r>
              <a:rPr lang="ja-JP" altLang="en-US" sz="1600" dirty="0"/>
              <a:t>　　５　当社の財務状況　　　　　　　　　　　　　　・・・・・・・・・・・・・・　９</a:t>
            </a:r>
            <a:endParaRPr lang="en-US" altLang="ja-JP" sz="1600" dirty="0"/>
          </a:p>
          <a:p>
            <a:pPr marL="0" indent="0">
              <a:lnSpc>
                <a:spcPts val="2500"/>
              </a:lnSpc>
              <a:spcBef>
                <a:spcPts val="0"/>
              </a:spcBef>
              <a:buNone/>
            </a:pPr>
            <a:endParaRPr lang="ja-JP" altLang="en-US" sz="1600" dirty="0"/>
          </a:p>
          <a:p>
            <a:pPr marL="0" indent="0">
              <a:lnSpc>
                <a:spcPts val="2500"/>
              </a:lnSpc>
              <a:spcBef>
                <a:spcPts val="0"/>
              </a:spcBef>
              <a:buNone/>
            </a:pPr>
            <a:endParaRPr lang="en-US" altLang="ja-JP" sz="1600" dirty="0"/>
          </a:p>
          <a:p>
            <a:pPr marL="0" indent="0">
              <a:lnSpc>
                <a:spcPts val="2500"/>
              </a:lnSpc>
              <a:spcBef>
                <a:spcPts val="0"/>
              </a:spcBef>
              <a:buNone/>
            </a:pPr>
            <a:r>
              <a:rPr lang="en-US" altLang="ja-JP" sz="1600" dirty="0"/>
              <a:t>Ⅱ</a:t>
            </a:r>
            <a:r>
              <a:rPr lang="ja-JP" altLang="en-US" sz="1600" dirty="0"/>
              <a:t>　今後の取組み</a:t>
            </a:r>
            <a:endParaRPr lang="en-US" altLang="ja-JP" sz="1600" dirty="0"/>
          </a:p>
          <a:p>
            <a:pPr marL="0" indent="0">
              <a:lnSpc>
                <a:spcPts val="2500"/>
              </a:lnSpc>
              <a:spcBef>
                <a:spcPts val="0"/>
              </a:spcBef>
              <a:buNone/>
            </a:pPr>
            <a:r>
              <a:rPr lang="ja-JP" altLang="en-US" sz="1600" dirty="0"/>
              <a:t>　　１　当市場の目指す姿　　　　　　　　　　　　    ・・・・・・・・・・・・・・　</a:t>
            </a:r>
            <a:r>
              <a:rPr lang="en-US" altLang="ja-JP" sz="1600" dirty="0">
                <a:latin typeface="+mn-ea"/>
              </a:rPr>
              <a:t>11</a:t>
            </a:r>
            <a:r>
              <a:rPr lang="ja-JP" altLang="en-US" sz="1600" dirty="0"/>
              <a:t>　　　　　　　　　　　　　　　　　　　　　　　　　　　　　　　　　　　　　　　　</a:t>
            </a:r>
            <a:endParaRPr lang="en-US" altLang="ja-JP" sz="1600" dirty="0"/>
          </a:p>
          <a:p>
            <a:pPr marL="0" indent="0">
              <a:lnSpc>
                <a:spcPts val="2500"/>
              </a:lnSpc>
              <a:spcBef>
                <a:spcPts val="0"/>
              </a:spcBef>
              <a:buNone/>
            </a:pPr>
            <a:r>
              <a:rPr lang="ja-JP" altLang="en-US" sz="1600" dirty="0"/>
              <a:t>　　２</a:t>
            </a:r>
            <a:r>
              <a:rPr lang="en-US" altLang="ja-JP" sz="1600" dirty="0"/>
              <a:t>  </a:t>
            </a:r>
            <a:r>
              <a:rPr lang="ja-JP" altLang="en-US" sz="1600" dirty="0"/>
              <a:t>  事業運営の基本方針　　　　　　　　　　　　・・・・・・・・・・・・・・　</a:t>
            </a:r>
            <a:r>
              <a:rPr lang="en-US" altLang="ja-JP" sz="1600" dirty="0">
                <a:latin typeface="+mn-ea"/>
              </a:rPr>
              <a:t>12</a:t>
            </a:r>
          </a:p>
          <a:p>
            <a:pPr marL="0" indent="0">
              <a:lnSpc>
                <a:spcPts val="2500"/>
              </a:lnSpc>
              <a:spcBef>
                <a:spcPts val="0"/>
              </a:spcBef>
              <a:buNone/>
            </a:pPr>
            <a:r>
              <a:rPr lang="ja-JP" altLang="en-US" sz="1600" dirty="0"/>
              <a:t>　　３　</a:t>
            </a:r>
            <a:r>
              <a:rPr kumimoji="1" lang="ja-JP" altLang="en-US" sz="1600" b="0" i="0" u="none" strike="noStrike" kern="1200" cap="none" spc="0" normalizeH="0" baseline="0" noProof="0" dirty="0">
                <a:ln>
                  <a:noFill/>
                </a:ln>
                <a:effectLst/>
                <a:uLnTx/>
                <a:uFillTx/>
                <a:latin typeface="Calibri" panose="020F0502020204030204"/>
                <a:ea typeface="游ゴシック" panose="020B0400000000000000" pitchFamily="50" charset="-128"/>
                <a:cs typeface="+mn-cs"/>
              </a:rPr>
              <a:t>施設整備</a:t>
            </a:r>
            <a:r>
              <a:rPr kumimoji="1" lang="ja-JP" altLang="en-US" sz="1600" b="0" i="0" u="none" kern="1200" cap="none" spc="0" normalizeH="0" baseline="0" noProof="0" dirty="0">
                <a:ln>
                  <a:noFill/>
                </a:ln>
                <a:effectLst/>
                <a:uLnTx/>
                <a:uFillTx/>
                <a:latin typeface="Calibri" panose="020F0502020204030204"/>
                <a:ea typeface="游ゴシック" panose="020B0400000000000000" pitchFamily="50" charset="-128"/>
                <a:cs typeface="+mn-cs"/>
              </a:rPr>
              <a:t>・</a:t>
            </a:r>
            <a:r>
              <a:rPr kumimoji="1" lang="ja-JP" altLang="en-US" sz="1600" b="0" i="0" u="none" strike="noStrike" kern="1200" cap="none" spc="0" normalizeH="0" baseline="0" noProof="0" dirty="0">
                <a:ln>
                  <a:noFill/>
                </a:ln>
                <a:effectLst/>
                <a:uLnTx/>
                <a:uFillTx/>
                <a:latin typeface="Calibri" panose="020F0502020204030204"/>
                <a:ea typeface="游ゴシック" panose="020B0400000000000000" pitchFamily="50" charset="-128"/>
                <a:cs typeface="+mn-cs"/>
              </a:rPr>
              <a:t>機能向上の計画　　　　　　　　　・・・・・・・・・・・・・・    </a:t>
            </a:r>
            <a:r>
              <a:rPr kumimoji="1" lang="en-US" altLang="ja-JP" sz="1600" b="0" i="0" u="none" strike="noStrike" kern="1200" cap="none" spc="0" normalizeH="0" baseline="0" noProof="0" dirty="0">
                <a:ln>
                  <a:noFill/>
                </a:ln>
                <a:effectLst/>
                <a:uLnTx/>
                <a:uFillTx/>
                <a:latin typeface="+mn-ea"/>
                <a:cs typeface="+mn-cs"/>
              </a:rPr>
              <a:t>13</a:t>
            </a:r>
            <a:endParaRPr lang="ja-JP" altLang="en-US" sz="1600" dirty="0">
              <a:latin typeface="+mn-ea"/>
            </a:endParaRPr>
          </a:p>
          <a:p>
            <a:pPr marL="0" indent="0">
              <a:lnSpc>
                <a:spcPts val="2500"/>
              </a:lnSpc>
              <a:spcBef>
                <a:spcPts val="0"/>
              </a:spcBef>
              <a:buNone/>
            </a:pPr>
            <a:r>
              <a:rPr lang="ja-JP" altLang="en-US" sz="1600" dirty="0"/>
              <a:t>　　４　消費拡大の推進・環境負荷軽減　　　　　　　・・・・・・・・・・・・・・    </a:t>
            </a:r>
            <a:r>
              <a:rPr lang="en-US" altLang="ja-JP" sz="1600" dirty="0">
                <a:latin typeface="+mn-ea"/>
              </a:rPr>
              <a:t>16</a:t>
            </a:r>
            <a:endParaRPr lang="ja-JP" altLang="en-US" sz="1600" dirty="0">
              <a:latin typeface="+mn-ea"/>
            </a:endParaRPr>
          </a:p>
          <a:p>
            <a:pPr marL="0" indent="0">
              <a:lnSpc>
                <a:spcPts val="2500"/>
              </a:lnSpc>
              <a:spcBef>
                <a:spcPts val="0"/>
              </a:spcBef>
              <a:buNone/>
            </a:pPr>
            <a:r>
              <a:rPr lang="ja-JP" altLang="en-US" sz="1600" dirty="0"/>
              <a:t>　　５　収支の見込み　　　　　　　　　　　　　　　・・・・・・・・・・・・・・    </a:t>
            </a:r>
            <a:r>
              <a:rPr lang="en-US" altLang="ja-JP" sz="1600" dirty="0">
                <a:latin typeface="+mn-ea"/>
              </a:rPr>
              <a:t>18</a:t>
            </a:r>
            <a:endParaRPr lang="ja-JP" altLang="en-US" sz="1600" dirty="0">
              <a:latin typeface="+mn-ea"/>
            </a:endParaRPr>
          </a:p>
          <a:p>
            <a:pPr marL="0" indent="0">
              <a:lnSpc>
                <a:spcPts val="2500"/>
              </a:lnSpc>
              <a:spcBef>
                <a:spcPts val="0"/>
              </a:spcBef>
              <a:buNone/>
            </a:pPr>
            <a:endParaRPr lang="en-US" altLang="ja-JP" sz="1600" dirty="0"/>
          </a:p>
          <a:p>
            <a:pPr marL="0" indent="0">
              <a:lnSpc>
                <a:spcPts val="1800"/>
              </a:lnSpc>
              <a:spcBef>
                <a:spcPts val="0"/>
              </a:spcBef>
              <a:buNone/>
            </a:pPr>
            <a:endParaRPr kumimoji="1" lang="ja-JP" altLang="en-US" dirty="0"/>
          </a:p>
        </p:txBody>
      </p:sp>
    </p:spTree>
    <p:extLst>
      <p:ext uri="{BB962C8B-B14F-4D97-AF65-F5344CB8AC3E}">
        <p14:creationId xmlns:p14="http://schemas.microsoft.com/office/powerpoint/2010/main" val="7711007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70E069-917F-C5A8-D856-37E8C7E430CB}"/>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F7C1110E-538B-F5A1-E1D8-08F3FBFF84B9}"/>
              </a:ext>
            </a:extLst>
          </p:cNvPr>
          <p:cNvSpPr>
            <a:spLocks noGrp="1"/>
          </p:cNvSpPr>
          <p:nvPr>
            <p:ph type="title"/>
          </p:nvPr>
        </p:nvSpPr>
        <p:spPr>
          <a:xfrm>
            <a:off x="0" y="82800"/>
            <a:ext cx="9906000" cy="395110"/>
          </a:xfrm>
        </p:spPr>
        <p:txBody>
          <a:bodyPr>
            <a:normAutofit/>
          </a:bodyPr>
          <a:lstStyle/>
          <a:p>
            <a:r>
              <a:rPr kumimoji="1" lang="en-US" altLang="ja-JP" sz="2000" b="1" dirty="0"/>
              <a:t>Ⅰ</a:t>
            </a:r>
            <a:r>
              <a:rPr kumimoji="1" lang="ja-JP" altLang="en-US" sz="2000" b="1" dirty="0"/>
              <a:t>　現状と課題</a:t>
            </a:r>
          </a:p>
        </p:txBody>
      </p:sp>
      <p:sp>
        <p:nvSpPr>
          <p:cNvPr id="3" name="コンテンツ プレースホルダー 2">
            <a:extLst>
              <a:ext uri="{FF2B5EF4-FFF2-40B4-BE49-F238E27FC236}">
                <a16:creationId xmlns:a16="http://schemas.microsoft.com/office/drawing/2014/main" id="{317A6D43-47CD-280A-EFA8-2A1AFBAA2AA1}"/>
              </a:ext>
            </a:extLst>
          </p:cNvPr>
          <p:cNvSpPr>
            <a:spLocks noGrp="1"/>
          </p:cNvSpPr>
          <p:nvPr>
            <p:ph idx="1"/>
          </p:nvPr>
        </p:nvSpPr>
        <p:spPr>
          <a:xfrm>
            <a:off x="360001" y="1080000"/>
            <a:ext cx="9072000" cy="4062651"/>
          </a:xfrm>
        </p:spPr>
        <p:txBody>
          <a:bodyPr>
            <a:spAutoFit/>
          </a:bodyPr>
          <a:lstStyle/>
          <a:p>
            <a:pPr marL="288000" indent="-288000" algn="just">
              <a:lnSpc>
                <a:spcPct val="100000"/>
              </a:lnSpc>
              <a:spcBef>
                <a:spcPts val="1200"/>
              </a:spcBef>
              <a:buFont typeface="Wingdings" panose="05000000000000000000" pitchFamily="2" charset="2"/>
              <a:buChar char="Ø"/>
            </a:pPr>
            <a:r>
              <a:rPr lang="ja-JP" altLang="en-US" sz="1600" dirty="0"/>
              <a:t>当社は１９９４年７月、民間活力を導入した第三セクター方式により、総合的・拠点的な流通市場を整備すべく「大阪鶴見花き地方卸売市場」を開設した。</a:t>
            </a:r>
          </a:p>
          <a:p>
            <a:pPr marL="288000" indent="-288000" algn="just">
              <a:lnSpc>
                <a:spcPct val="100000"/>
              </a:lnSpc>
              <a:spcBef>
                <a:spcPts val="1200"/>
              </a:spcBef>
              <a:buFont typeface="Wingdings" panose="05000000000000000000" pitchFamily="2" charset="2"/>
              <a:buChar char="Ø"/>
            </a:pPr>
            <a:r>
              <a:rPr lang="ja-JP" altLang="en-US" sz="1600" dirty="0"/>
              <a:t>この整備事業は花き卸売市場を整備・統合すると同時に、アミューズメント機能を有する交流施設（別資本）を併設し、府民市民をはじめとして多くの方々が親しみ、そしてにぎわう場としての機能も提供してきた。</a:t>
            </a:r>
            <a:endParaRPr lang="en-US" altLang="ja-JP" sz="1600" dirty="0"/>
          </a:p>
          <a:p>
            <a:pPr marL="288000" indent="-288000" algn="just">
              <a:lnSpc>
                <a:spcPct val="100000"/>
              </a:lnSpc>
              <a:spcBef>
                <a:spcPts val="1200"/>
              </a:spcBef>
              <a:buFont typeface="Wingdings" panose="05000000000000000000" pitchFamily="2" charset="2"/>
              <a:buChar char="Ø"/>
            </a:pPr>
            <a:r>
              <a:rPr lang="ja-JP" altLang="en-US" sz="1600" dirty="0"/>
              <a:t>開設から約３０年が経過した２０２３年３月、併設の交流施設が閉館するに至り、同年６月、当社はその施設跡約１８，０００㎡を譲受した。</a:t>
            </a:r>
            <a:endParaRPr lang="en-US" altLang="ja-JP" sz="1600" dirty="0"/>
          </a:p>
          <a:p>
            <a:pPr marL="288000" indent="-288000" algn="just">
              <a:lnSpc>
                <a:spcPct val="100000"/>
              </a:lnSpc>
              <a:spcBef>
                <a:spcPts val="1200"/>
              </a:spcBef>
              <a:buFont typeface="Wingdings" panose="05000000000000000000" pitchFamily="2" charset="2"/>
              <a:buChar char="Ø"/>
            </a:pPr>
            <a:r>
              <a:rPr lang="ja-JP" altLang="en-US" sz="1600" dirty="0"/>
              <a:t>施設跡は独特な構造のため新たな転用が容易ではない。よって活用方策を十分に検討し、最適な投資を計画する必要がある。</a:t>
            </a:r>
            <a:endParaRPr lang="en-US" altLang="ja-JP" sz="1600" dirty="0"/>
          </a:p>
          <a:p>
            <a:pPr marL="288000" indent="-288000" algn="just">
              <a:lnSpc>
                <a:spcPct val="100000"/>
              </a:lnSpc>
              <a:spcBef>
                <a:spcPts val="1200"/>
              </a:spcBef>
              <a:buFont typeface="Wingdings" panose="05000000000000000000" pitchFamily="2" charset="2"/>
              <a:buChar char="Ø"/>
            </a:pPr>
            <a:r>
              <a:rPr lang="ja-JP" altLang="en-US" sz="1600" dirty="0"/>
              <a:t>また、建物全体が竣工後３０年を経過しており、安定した施設運営のためには、計画的に躯体・設備に適切なメンテナンスを施さなくてはならない。</a:t>
            </a:r>
            <a:endParaRPr lang="en-US" altLang="ja-JP" sz="1600" dirty="0"/>
          </a:p>
          <a:p>
            <a:pPr marL="288000" indent="-288000" algn="just">
              <a:lnSpc>
                <a:spcPct val="100000"/>
              </a:lnSpc>
              <a:spcBef>
                <a:spcPts val="1200"/>
              </a:spcBef>
              <a:buFont typeface="Wingdings" panose="05000000000000000000" pitchFamily="2" charset="2"/>
              <a:buChar char="Ø"/>
            </a:pPr>
            <a:r>
              <a:rPr lang="ja-JP" altLang="en-US" sz="1600" dirty="0"/>
              <a:t>こうした環境のもと、経営資源をより有効に活用し、西日本最大の花き市場として安定的な花き流通に寄与すべく、この中期経営計画を策定する。</a:t>
            </a:r>
            <a:endParaRPr lang="en-US" altLang="ja-JP" sz="1600" dirty="0">
              <a:latin typeface="+mn-ea"/>
            </a:endParaRPr>
          </a:p>
        </p:txBody>
      </p:sp>
      <p:sp>
        <p:nvSpPr>
          <p:cNvPr id="7" name="タイトル 1">
            <a:extLst>
              <a:ext uri="{FF2B5EF4-FFF2-40B4-BE49-F238E27FC236}">
                <a16:creationId xmlns:a16="http://schemas.microsoft.com/office/drawing/2014/main" id="{9885AD6E-E4B9-1E56-F2B1-F3B9145391B6}"/>
              </a:ext>
            </a:extLst>
          </p:cNvPr>
          <p:cNvSpPr txBox="1">
            <a:spLocks/>
          </p:cNvSpPr>
          <p:nvPr/>
        </p:nvSpPr>
        <p:spPr>
          <a:xfrm>
            <a:off x="0" y="576000"/>
            <a:ext cx="9906000" cy="3951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1800" dirty="0"/>
              <a:t>Ⅰ-</a:t>
            </a:r>
            <a:r>
              <a:rPr lang="ja-JP" altLang="en-US" sz="1800" dirty="0"/>
              <a:t>１　はじめに</a:t>
            </a:r>
          </a:p>
        </p:txBody>
      </p:sp>
    </p:spTree>
    <p:extLst>
      <p:ext uri="{BB962C8B-B14F-4D97-AF65-F5344CB8AC3E}">
        <p14:creationId xmlns:p14="http://schemas.microsoft.com/office/powerpoint/2010/main" val="3790306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
            <a:extLst>
              <a:ext uri="{FF2B5EF4-FFF2-40B4-BE49-F238E27FC236}">
                <a16:creationId xmlns:a16="http://schemas.microsoft.com/office/drawing/2014/main" id="{44DDEA44-AA69-1938-961C-F5BA4BDAF732}"/>
              </a:ext>
            </a:extLst>
          </p:cNvPr>
          <p:cNvSpPr>
            <a:spLocks noGrp="1"/>
          </p:cNvSpPr>
          <p:nvPr>
            <p:ph type="title"/>
          </p:nvPr>
        </p:nvSpPr>
        <p:spPr>
          <a:xfrm>
            <a:off x="0" y="83778"/>
            <a:ext cx="9906000" cy="395110"/>
          </a:xfrm>
        </p:spPr>
        <p:txBody>
          <a:bodyPr>
            <a:normAutofit/>
          </a:bodyPr>
          <a:lstStyle/>
          <a:p>
            <a:r>
              <a:rPr kumimoji="1" lang="en-US" altLang="ja-JP" sz="2000" b="1" dirty="0"/>
              <a:t>Ⅰ</a:t>
            </a:r>
            <a:r>
              <a:rPr kumimoji="1" lang="ja-JP" altLang="en-US" sz="2000" b="1" dirty="0"/>
              <a:t>　</a:t>
            </a:r>
            <a:r>
              <a:rPr kumimoji="1" lang="ja-JP" altLang="en-US" sz="2000" b="1" i="0" u="none" strike="noStrike" kern="1200" cap="none" spc="0" normalizeH="0" baseline="0" noProof="0" dirty="0">
                <a:ln>
                  <a:noFill/>
                </a:ln>
                <a:solidFill>
                  <a:prstClr val="black"/>
                </a:solidFill>
                <a:effectLst/>
                <a:uLnTx/>
                <a:uFillTx/>
                <a:latin typeface="Calibri Light" panose="020F0302020204030204"/>
                <a:ea typeface="游ゴシック Light" panose="020B0300000000000000" pitchFamily="50" charset="-128"/>
                <a:cs typeface="+mj-cs"/>
              </a:rPr>
              <a:t>現状と課題</a:t>
            </a:r>
            <a:endParaRPr kumimoji="1" lang="ja-JP" altLang="en-US" sz="2000" b="1" dirty="0"/>
          </a:p>
        </p:txBody>
      </p:sp>
      <p:sp>
        <p:nvSpPr>
          <p:cNvPr id="15" name="タイトル 1">
            <a:extLst>
              <a:ext uri="{FF2B5EF4-FFF2-40B4-BE49-F238E27FC236}">
                <a16:creationId xmlns:a16="http://schemas.microsoft.com/office/drawing/2014/main" id="{81661AB9-6106-50C9-3760-0D3D17F67516}"/>
              </a:ext>
            </a:extLst>
          </p:cNvPr>
          <p:cNvSpPr txBox="1">
            <a:spLocks/>
          </p:cNvSpPr>
          <p:nvPr/>
        </p:nvSpPr>
        <p:spPr>
          <a:xfrm>
            <a:off x="0" y="576224"/>
            <a:ext cx="9906000" cy="3951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1800" dirty="0"/>
              <a:t>Ⅰ-</a:t>
            </a:r>
            <a:r>
              <a:rPr lang="ja-JP" altLang="en-US" sz="1800" dirty="0"/>
              <a:t>２　花き流通の現状</a:t>
            </a:r>
            <a:r>
              <a:rPr lang="en-US" altLang="ja-JP" sz="1800" dirty="0"/>
              <a:t>【</a:t>
            </a:r>
            <a:r>
              <a:rPr lang="ja-JP" altLang="en-US" sz="1800" dirty="0"/>
              <a:t>国内流通量</a:t>
            </a:r>
            <a:r>
              <a:rPr lang="en-US" altLang="ja-JP" sz="1800" dirty="0"/>
              <a:t>】</a:t>
            </a:r>
            <a:endParaRPr lang="ja-JP" altLang="en-US" sz="1800" dirty="0"/>
          </a:p>
        </p:txBody>
      </p:sp>
      <p:sp>
        <p:nvSpPr>
          <p:cNvPr id="22" name="テキスト ボックス 21">
            <a:extLst>
              <a:ext uri="{FF2B5EF4-FFF2-40B4-BE49-F238E27FC236}">
                <a16:creationId xmlns:a16="http://schemas.microsoft.com/office/drawing/2014/main" id="{04947225-5390-8857-FB8E-CD09790FBCDF}"/>
              </a:ext>
            </a:extLst>
          </p:cNvPr>
          <p:cNvSpPr txBox="1"/>
          <p:nvPr/>
        </p:nvSpPr>
        <p:spPr>
          <a:xfrm>
            <a:off x="5643534" y="6328831"/>
            <a:ext cx="4160113" cy="400110"/>
          </a:xfrm>
          <a:prstGeom prst="rect">
            <a:avLst/>
          </a:prstGeom>
          <a:noFill/>
        </p:spPr>
        <p:txBody>
          <a:bodyPr wrap="none" rtlCol="0">
            <a:spAutoFit/>
          </a:bodyPr>
          <a:lstStyle/>
          <a:p>
            <a:r>
              <a:rPr kumimoji="1" lang="ja-JP" altLang="en-US" sz="1000" dirty="0">
                <a:latin typeface="+mn-ea"/>
              </a:rPr>
              <a:t>＜参照</a:t>
            </a:r>
            <a:r>
              <a:rPr lang="ja-JP" altLang="en-US" sz="1000" dirty="0">
                <a:latin typeface="+mn-ea"/>
              </a:rPr>
              <a:t>＞</a:t>
            </a:r>
            <a:r>
              <a:rPr kumimoji="1" lang="ja-JP" altLang="en-US" sz="1000" dirty="0">
                <a:latin typeface="+mn-ea"/>
              </a:rPr>
              <a:t>・切り花類品目別作付け面積及び出荷量集計統計（統計局）</a:t>
            </a:r>
            <a:endParaRPr lang="en-US" altLang="ja-JP" sz="1000" dirty="0">
              <a:latin typeface="+mn-ea"/>
            </a:endParaRPr>
          </a:p>
          <a:p>
            <a:r>
              <a:rPr kumimoji="1" lang="ja-JP" altLang="en-US" sz="1000" dirty="0">
                <a:latin typeface="+mn-ea"/>
              </a:rPr>
              <a:t>　　　　・輸入植物所別・種類別検査統計（植物防疫所）</a:t>
            </a:r>
            <a:endParaRPr kumimoji="1" lang="en-US" altLang="ja-JP" sz="1000" dirty="0">
              <a:latin typeface="+mn-ea"/>
            </a:endParaRPr>
          </a:p>
        </p:txBody>
      </p:sp>
      <p:sp>
        <p:nvSpPr>
          <p:cNvPr id="6" name="テキスト ボックス 5">
            <a:extLst>
              <a:ext uri="{FF2B5EF4-FFF2-40B4-BE49-F238E27FC236}">
                <a16:creationId xmlns:a16="http://schemas.microsoft.com/office/drawing/2014/main" id="{9A784028-5700-265A-76F4-80442F93A0B6}"/>
              </a:ext>
            </a:extLst>
          </p:cNvPr>
          <p:cNvSpPr txBox="1"/>
          <p:nvPr/>
        </p:nvSpPr>
        <p:spPr>
          <a:xfrm>
            <a:off x="360000" y="1080000"/>
            <a:ext cx="9072000" cy="1661993"/>
          </a:xfrm>
          <a:prstGeom prst="rect">
            <a:avLst/>
          </a:prstGeom>
          <a:noFill/>
        </p:spPr>
        <p:txBody>
          <a:bodyPr wrap="square">
            <a:spAutoFit/>
          </a:bodyPr>
          <a:lstStyle/>
          <a:p>
            <a:pPr marL="288000" indent="-288000">
              <a:spcBef>
                <a:spcPts val="1200"/>
              </a:spcBef>
              <a:buFont typeface="Wingdings" panose="05000000000000000000" pitchFamily="2" charset="2"/>
              <a:buChar char="Ø"/>
            </a:pPr>
            <a:r>
              <a:rPr lang="ja-JP" altLang="en-US" sz="1600" dirty="0"/>
              <a:t>花きの取扱量は、コロナ禍を経て「国内生産量の縮小」、「消費スタイルの変化」などにより減少傾向が続いている。</a:t>
            </a:r>
            <a:endParaRPr lang="en-US" altLang="ja-JP" sz="1600" dirty="0"/>
          </a:p>
          <a:p>
            <a:pPr marL="288000" indent="-288000">
              <a:spcBef>
                <a:spcPts val="1200"/>
              </a:spcBef>
              <a:buFont typeface="Wingdings" panose="05000000000000000000" pitchFamily="2" charset="2"/>
              <a:buChar char="Ø"/>
            </a:pPr>
            <a:r>
              <a:rPr lang="ja-JP" altLang="en-US" sz="1600" dirty="0"/>
              <a:t>花きの国内流通量を過去１０年間で見ると、２０１５年の約５９．４億本をピークに２０２４年には約４７．７億本まで減少した。また国内生産においては近年の気候温暖化に起因して生育障害が発生するなど、品質および収量の低下が目立っている。</a:t>
            </a:r>
          </a:p>
          <a:p>
            <a:pPr marL="288000" indent="-288000" algn="r"/>
            <a:r>
              <a:rPr lang="ja-JP" altLang="en-US" sz="1200" dirty="0"/>
              <a:t>引用：花きの現状について（農林水産省農産局園芸作物課 令和６年１２月４日）</a:t>
            </a:r>
          </a:p>
        </p:txBody>
      </p:sp>
      <p:pic>
        <p:nvPicPr>
          <p:cNvPr id="2" name="図 1">
            <a:extLst>
              <a:ext uri="{FF2B5EF4-FFF2-40B4-BE49-F238E27FC236}">
                <a16:creationId xmlns:a16="http://schemas.microsoft.com/office/drawing/2014/main" id="{E481985C-8DAA-409A-933B-02FEC8E599B1}"/>
              </a:ext>
            </a:extLst>
          </p:cNvPr>
          <p:cNvPicPr>
            <a:picLocks noChangeAspect="1"/>
          </p:cNvPicPr>
          <p:nvPr/>
        </p:nvPicPr>
        <p:blipFill>
          <a:blip r:embed="rId3"/>
          <a:stretch>
            <a:fillRect/>
          </a:stretch>
        </p:blipFill>
        <p:spPr>
          <a:xfrm>
            <a:off x="915988" y="2764006"/>
            <a:ext cx="8071804" cy="3572566"/>
          </a:xfrm>
          <a:prstGeom prst="rect">
            <a:avLst/>
          </a:prstGeom>
        </p:spPr>
      </p:pic>
    </p:spTree>
    <p:extLst>
      <p:ext uri="{BB962C8B-B14F-4D97-AF65-F5344CB8AC3E}">
        <p14:creationId xmlns:p14="http://schemas.microsoft.com/office/powerpoint/2010/main" val="12049631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2736B6-9002-CD8F-030A-CDA733A8D4B9}"/>
            </a:ext>
          </a:extLst>
        </p:cNvPr>
        <p:cNvGrpSpPr/>
        <p:nvPr/>
      </p:nvGrpSpPr>
      <p:grpSpPr>
        <a:xfrm>
          <a:off x="0" y="0"/>
          <a:ext cx="0" cy="0"/>
          <a:chOff x="0" y="0"/>
          <a:chExt cx="0" cy="0"/>
        </a:xfrm>
      </p:grpSpPr>
      <p:sp>
        <p:nvSpPr>
          <p:cNvPr id="14" name="コンテンツ プレースホルダー 2">
            <a:extLst>
              <a:ext uri="{FF2B5EF4-FFF2-40B4-BE49-F238E27FC236}">
                <a16:creationId xmlns:a16="http://schemas.microsoft.com/office/drawing/2014/main" id="{1E815F9F-6E7C-30F8-3C69-C6C8C3158252}"/>
              </a:ext>
            </a:extLst>
          </p:cNvPr>
          <p:cNvSpPr>
            <a:spLocks noGrp="1"/>
          </p:cNvSpPr>
          <p:nvPr>
            <p:ph idx="1"/>
          </p:nvPr>
        </p:nvSpPr>
        <p:spPr>
          <a:xfrm>
            <a:off x="360001" y="1080000"/>
            <a:ext cx="9072000" cy="830997"/>
          </a:xfrm>
        </p:spPr>
        <p:txBody>
          <a:bodyPr>
            <a:spAutoFit/>
          </a:bodyPr>
          <a:lstStyle/>
          <a:p>
            <a:pPr marL="288000" indent="-288000">
              <a:lnSpc>
                <a:spcPct val="100000"/>
              </a:lnSpc>
              <a:spcBef>
                <a:spcPts val="1200"/>
              </a:spcBef>
              <a:buFont typeface="Wingdings" panose="05000000000000000000" pitchFamily="2" charset="2"/>
              <a:buChar char="Ø"/>
            </a:pPr>
            <a:r>
              <a:rPr lang="ja-JP" altLang="en-US" sz="1600" dirty="0">
                <a:latin typeface="+mn-ea"/>
              </a:rPr>
              <a:t>２０２２年の国内人口は２０１５年比で約１．７％減少するなど市場規模が縮小する中、家計調査では１世帯あたり切花支出額が約１４％、購入頻度も約１０％減少しており、需要は中長期的に縮小傾向を示している。　　　</a:t>
            </a:r>
            <a:r>
              <a:rPr lang="ja-JP" altLang="en-US" sz="1200" dirty="0">
                <a:latin typeface="+mn-ea"/>
              </a:rPr>
              <a:t>引用：花の消費選好</a:t>
            </a:r>
            <a:r>
              <a:rPr lang="en-US" altLang="ja-JP" sz="1200" dirty="0">
                <a:latin typeface="+mn-ea"/>
              </a:rPr>
              <a:t>2023</a:t>
            </a:r>
            <a:r>
              <a:rPr lang="ja-JP" altLang="en-US" sz="1200" dirty="0">
                <a:latin typeface="+mn-ea"/>
              </a:rPr>
              <a:t>年 報告書（国産花き生産流通強化推進協議会）</a:t>
            </a:r>
            <a:endParaRPr lang="en-US" altLang="ja-JP" sz="1600" dirty="0">
              <a:latin typeface="+mn-ea"/>
            </a:endParaRPr>
          </a:p>
        </p:txBody>
      </p:sp>
      <p:sp>
        <p:nvSpPr>
          <p:cNvPr id="12" name="タイトル 1">
            <a:extLst>
              <a:ext uri="{FF2B5EF4-FFF2-40B4-BE49-F238E27FC236}">
                <a16:creationId xmlns:a16="http://schemas.microsoft.com/office/drawing/2014/main" id="{F8AF2C52-1B58-ABB4-B18E-DA7A1D9699D8}"/>
              </a:ext>
            </a:extLst>
          </p:cNvPr>
          <p:cNvSpPr>
            <a:spLocks noGrp="1"/>
          </p:cNvSpPr>
          <p:nvPr>
            <p:ph type="title"/>
          </p:nvPr>
        </p:nvSpPr>
        <p:spPr>
          <a:xfrm>
            <a:off x="0" y="83778"/>
            <a:ext cx="9906000" cy="395110"/>
          </a:xfrm>
        </p:spPr>
        <p:txBody>
          <a:bodyPr>
            <a:normAutofit/>
          </a:bodyPr>
          <a:lstStyle/>
          <a:p>
            <a:r>
              <a:rPr kumimoji="1" lang="en-US" altLang="ja-JP" sz="2000" b="1" dirty="0"/>
              <a:t>Ⅰ</a:t>
            </a:r>
            <a:r>
              <a:rPr kumimoji="1" lang="ja-JP" altLang="en-US" sz="2000" b="1" dirty="0"/>
              <a:t>　</a:t>
            </a:r>
            <a:r>
              <a:rPr kumimoji="1" lang="ja-JP" altLang="en-US" sz="2000" b="1" i="0" u="none" strike="noStrike" kern="1200" cap="none" spc="0" normalizeH="0" baseline="0" noProof="0" dirty="0">
                <a:ln>
                  <a:noFill/>
                </a:ln>
                <a:solidFill>
                  <a:prstClr val="black"/>
                </a:solidFill>
                <a:effectLst/>
                <a:uLnTx/>
                <a:uFillTx/>
                <a:latin typeface="Calibri Light" panose="020F0302020204030204"/>
                <a:ea typeface="游ゴシック Light" panose="020B0300000000000000" pitchFamily="50" charset="-128"/>
                <a:cs typeface="+mj-cs"/>
              </a:rPr>
              <a:t>現状と課題</a:t>
            </a:r>
            <a:endParaRPr kumimoji="1" lang="ja-JP" altLang="en-US" sz="2000" b="1" dirty="0"/>
          </a:p>
        </p:txBody>
      </p:sp>
      <p:sp>
        <p:nvSpPr>
          <p:cNvPr id="3" name="タイトル 1">
            <a:extLst>
              <a:ext uri="{FF2B5EF4-FFF2-40B4-BE49-F238E27FC236}">
                <a16:creationId xmlns:a16="http://schemas.microsoft.com/office/drawing/2014/main" id="{0F1DE3C9-DD61-53ED-1592-4F422DF5ED13}"/>
              </a:ext>
            </a:extLst>
          </p:cNvPr>
          <p:cNvSpPr txBox="1">
            <a:spLocks/>
          </p:cNvSpPr>
          <p:nvPr/>
        </p:nvSpPr>
        <p:spPr>
          <a:xfrm>
            <a:off x="0" y="576224"/>
            <a:ext cx="9906000" cy="3951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1800" dirty="0"/>
              <a:t>Ⅰ-</a:t>
            </a:r>
            <a:r>
              <a:rPr lang="ja-JP" altLang="en-US" sz="1800" dirty="0"/>
              <a:t>２　花き流通の現状</a:t>
            </a:r>
            <a:r>
              <a:rPr lang="en-US" altLang="ja-JP" sz="1800" dirty="0"/>
              <a:t>【</a:t>
            </a:r>
            <a:r>
              <a:rPr lang="ja-JP" altLang="en-US" sz="1800" dirty="0"/>
              <a:t>国内消費</a:t>
            </a:r>
            <a:r>
              <a:rPr lang="en-US" altLang="ja-JP" sz="1800" dirty="0"/>
              <a:t>】</a:t>
            </a:r>
            <a:endParaRPr lang="ja-JP" altLang="en-US" sz="1800" dirty="0"/>
          </a:p>
        </p:txBody>
      </p:sp>
      <p:sp>
        <p:nvSpPr>
          <p:cNvPr id="5" name="テキスト ボックス 4">
            <a:extLst>
              <a:ext uri="{FF2B5EF4-FFF2-40B4-BE49-F238E27FC236}">
                <a16:creationId xmlns:a16="http://schemas.microsoft.com/office/drawing/2014/main" id="{3585596C-A0E8-8F7C-3200-96BCB778611D}"/>
              </a:ext>
            </a:extLst>
          </p:cNvPr>
          <p:cNvSpPr txBox="1"/>
          <p:nvPr/>
        </p:nvSpPr>
        <p:spPr>
          <a:xfrm>
            <a:off x="5036049" y="6455382"/>
            <a:ext cx="4786376" cy="246221"/>
          </a:xfrm>
          <a:prstGeom prst="rect">
            <a:avLst/>
          </a:prstGeom>
          <a:noFill/>
        </p:spPr>
        <p:txBody>
          <a:bodyPr wrap="square">
            <a:spAutoFit/>
          </a:bodyPr>
          <a:lstStyle/>
          <a:p>
            <a:r>
              <a:rPr lang="en-US" altLang="ja-JP" sz="1000" dirty="0">
                <a:latin typeface="+mn-ea"/>
              </a:rPr>
              <a:t>〈</a:t>
            </a:r>
            <a:r>
              <a:rPr lang="ja-JP" altLang="en-US" sz="1000" dirty="0">
                <a:latin typeface="+mn-ea"/>
              </a:rPr>
              <a:t>参照</a:t>
            </a:r>
            <a:r>
              <a:rPr lang="en-US" altLang="ja-JP" sz="1000" dirty="0">
                <a:latin typeface="+mn-ea"/>
              </a:rPr>
              <a:t>〉</a:t>
            </a:r>
            <a:r>
              <a:rPr lang="ja-JP" altLang="en-US" sz="1000" dirty="0">
                <a:latin typeface="+mn-ea"/>
              </a:rPr>
              <a:t>・花の消費選好</a:t>
            </a:r>
            <a:r>
              <a:rPr lang="en-US" altLang="ja-JP" sz="1000" dirty="0">
                <a:latin typeface="+mn-ea"/>
              </a:rPr>
              <a:t>2023</a:t>
            </a:r>
            <a:r>
              <a:rPr lang="ja-JP" altLang="en-US" sz="1000" dirty="0">
                <a:latin typeface="+mn-ea"/>
              </a:rPr>
              <a:t>年 報告書（国産花き生産流通強化推進協議会）</a:t>
            </a:r>
            <a:endParaRPr lang="ja-JP" altLang="en-US" sz="1000" dirty="0"/>
          </a:p>
        </p:txBody>
      </p:sp>
      <p:sp>
        <p:nvSpPr>
          <p:cNvPr id="7" name="テキスト ボックス 6">
            <a:extLst>
              <a:ext uri="{FF2B5EF4-FFF2-40B4-BE49-F238E27FC236}">
                <a16:creationId xmlns:a16="http://schemas.microsoft.com/office/drawing/2014/main" id="{CB83BB1A-50AF-7716-1046-4A48DF11F9BD}"/>
              </a:ext>
            </a:extLst>
          </p:cNvPr>
          <p:cNvSpPr txBox="1"/>
          <p:nvPr/>
        </p:nvSpPr>
        <p:spPr>
          <a:xfrm>
            <a:off x="2743200" y="6450658"/>
            <a:ext cx="1823924" cy="246221"/>
          </a:xfrm>
          <a:prstGeom prst="rect">
            <a:avLst/>
          </a:prstGeom>
          <a:noFill/>
        </p:spPr>
        <p:txBody>
          <a:bodyPr wrap="square">
            <a:spAutoFit/>
          </a:bodyPr>
          <a:lstStyle/>
          <a:p>
            <a:r>
              <a:rPr lang="en-US" altLang="ja-JP" sz="1000" dirty="0">
                <a:latin typeface="+mn-ea"/>
              </a:rPr>
              <a:t>〈</a:t>
            </a:r>
            <a:r>
              <a:rPr lang="ja-JP" altLang="en-US" sz="1000" dirty="0">
                <a:latin typeface="+mn-ea"/>
              </a:rPr>
              <a:t>参照</a:t>
            </a:r>
            <a:r>
              <a:rPr lang="en-US" altLang="ja-JP" sz="1000" dirty="0">
                <a:latin typeface="+mn-ea"/>
              </a:rPr>
              <a:t>〉</a:t>
            </a:r>
            <a:r>
              <a:rPr lang="ja-JP" altLang="en-US" sz="1000" dirty="0">
                <a:latin typeface="+mn-ea"/>
              </a:rPr>
              <a:t>・総務省統計局</a:t>
            </a:r>
            <a:endParaRPr lang="ja-JP" altLang="en-US" sz="1000" dirty="0"/>
          </a:p>
        </p:txBody>
      </p:sp>
      <p:pic>
        <p:nvPicPr>
          <p:cNvPr id="2" name="図 1">
            <a:extLst>
              <a:ext uri="{FF2B5EF4-FFF2-40B4-BE49-F238E27FC236}">
                <a16:creationId xmlns:a16="http://schemas.microsoft.com/office/drawing/2014/main" id="{B3176C52-51A7-4E4A-8906-54DA2216248D}"/>
              </a:ext>
            </a:extLst>
          </p:cNvPr>
          <p:cNvPicPr>
            <a:picLocks noChangeAspect="1"/>
          </p:cNvPicPr>
          <p:nvPr/>
        </p:nvPicPr>
        <p:blipFill>
          <a:blip r:embed="rId3"/>
          <a:stretch>
            <a:fillRect/>
          </a:stretch>
        </p:blipFill>
        <p:spPr>
          <a:xfrm>
            <a:off x="4873584" y="2676693"/>
            <a:ext cx="4566300" cy="3785944"/>
          </a:xfrm>
          <a:prstGeom prst="rect">
            <a:avLst/>
          </a:prstGeom>
        </p:spPr>
      </p:pic>
      <p:pic>
        <p:nvPicPr>
          <p:cNvPr id="4" name="図 3">
            <a:extLst>
              <a:ext uri="{FF2B5EF4-FFF2-40B4-BE49-F238E27FC236}">
                <a16:creationId xmlns:a16="http://schemas.microsoft.com/office/drawing/2014/main" id="{6B6ED026-A439-487C-9D80-8A81F95AA898}"/>
              </a:ext>
            </a:extLst>
          </p:cNvPr>
          <p:cNvPicPr>
            <a:picLocks noChangeAspect="1"/>
          </p:cNvPicPr>
          <p:nvPr/>
        </p:nvPicPr>
        <p:blipFill>
          <a:blip r:embed="rId4"/>
          <a:stretch>
            <a:fillRect/>
          </a:stretch>
        </p:blipFill>
        <p:spPr>
          <a:xfrm>
            <a:off x="539414" y="2676693"/>
            <a:ext cx="3846909" cy="3609145"/>
          </a:xfrm>
          <a:prstGeom prst="rect">
            <a:avLst/>
          </a:prstGeom>
        </p:spPr>
      </p:pic>
    </p:spTree>
    <p:extLst>
      <p:ext uri="{BB962C8B-B14F-4D97-AF65-F5344CB8AC3E}">
        <p14:creationId xmlns:p14="http://schemas.microsoft.com/office/powerpoint/2010/main" val="41695797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EE51A92D-6824-56D8-06F7-93165E49015D}"/>
              </a:ext>
            </a:extLst>
          </p:cNvPr>
          <p:cNvSpPr>
            <a:spLocks noGrp="1"/>
          </p:cNvSpPr>
          <p:nvPr>
            <p:ph idx="1"/>
          </p:nvPr>
        </p:nvSpPr>
        <p:spPr>
          <a:xfrm>
            <a:off x="360000" y="1080000"/>
            <a:ext cx="9072000" cy="1102442"/>
          </a:xfrm>
        </p:spPr>
        <p:txBody>
          <a:bodyPr>
            <a:normAutofit/>
          </a:bodyPr>
          <a:lstStyle/>
          <a:p>
            <a:pPr marL="288000" indent="-288000">
              <a:lnSpc>
                <a:spcPct val="100000"/>
              </a:lnSpc>
              <a:spcBef>
                <a:spcPts val="1200"/>
              </a:spcBef>
              <a:buFont typeface="Wingdings" panose="05000000000000000000" pitchFamily="2" charset="2"/>
              <a:buChar char="Ø"/>
            </a:pPr>
            <a:r>
              <a:rPr kumimoji="1" lang="ja-JP" altLang="en-US" sz="1600" dirty="0"/>
              <a:t>農産物・食品流通においてはトラック輸送が主であり、近年多様な課題が顕在化している。</a:t>
            </a:r>
            <a:endParaRPr kumimoji="1" lang="en-US" altLang="ja-JP" sz="1600" dirty="0"/>
          </a:p>
          <a:p>
            <a:pPr marL="288000" indent="-288000">
              <a:lnSpc>
                <a:spcPct val="100000"/>
              </a:lnSpc>
              <a:spcBef>
                <a:spcPts val="1200"/>
              </a:spcBef>
              <a:buFont typeface="Wingdings" panose="05000000000000000000" pitchFamily="2" charset="2"/>
              <a:buChar char="Ø"/>
            </a:pPr>
            <a:r>
              <a:rPr kumimoji="1" lang="ja-JP" altLang="en-US" sz="1600" dirty="0"/>
              <a:t>物流の２０２４年問題により輸送力低下とコスト増が懸念されており、生産地では出荷コストの削減を図り、出荷先市場の選択・集約が進むことが予測されている。</a:t>
            </a:r>
            <a:endParaRPr kumimoji="1" lang="en-US" altLang="ja-JP" sz="1600" dirty="0"/>
          </a:p>
          <a:p>
            <a:pPr marL="288000" indent="-288000">
              <a:lnSpc>
                <a:spcPct val="100000"/>
              </a:lnSpc>
              <a:spcBef>
                <a:spcPts val="1200"/>
              </a:spcBef>
              <a:buNone/>
            </a:pPr>
            <a:endParaRPr kumimoji="1" lang="ja-JP" altLang="en-US" sz="1600" dirty="0"/>
          </a:p>
        </p:txBody>
      </p:sp>
      <p:sp>
        <p:nvSpPr>
          <p:cNvPr id="4" name="タイトル 1">
            <a:extLst>
              <a:ext uri="{FF2B5EF4-FFF2-40B4-BE49-F238E27FC236}">
                <a16:creationId xmlns:a16="http://schemas.microsoft.com/office/drawing/2014/main" id="{9B7F23E8-AD58-6690-6C00-0D6C91409D75}"/>
              </a:ext>
            </a:extLst>
          </p:cNvPr>
          <p:cNvSpPr txBox="1">
            <a:spLocks/>
          </p:cNvSpPr>
          <p:nvPr/>
        </p:nvSpPr>
        <p:spPr>
          <a:xfrm>
            <a:off x="0" y="576224"/>
            <a:ext cx="9906000" cy="3951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1800" dirty="0"/>
              <a:t>Ⅰ-</a:t>
            </a:r>
            <a:r>
              <a:rPr lang="ja-JP" altLang="en-US" sz="1800" dirty="0"/>
              <a:t>２　花き流通の現状</a:t>
            </a:r>
            <a:r>
              <a:rPr lang="en-US" altLang="ja-JP" sz="1800" dirty="0"/>
              <a:t>【</a:t>
            </a:r>
            <a:r>
              <a:rPr lang="ja-JP" altLang="en-US" sz="1800" dirty="0"/>
              <a:t>国内物流</a:t>
            </a:r>
            <a:r>
              <a:rPr lang="en-US" altLang="ja-JP" sz="1800" dirty="0"/>
              <a:t>】</a:t>
            </a:r>
            <a:endParaRPr lang="ja-JP" altLang="en-US" sz="1800" dirty="0"/>
          </a:p>
        </p:txBody>
      </p:sp>
      <p:sp>
        <p:nvSpPr>
          <p:cNvPr id="5" name="タイトル 1">
            <a:extLst>
              <a:ext uri="{FF2B5EF4-FFF2-40B4-BE49-F238E27FC236}">
                <a16:creationId xmlns:a16="http://schemas.microsoft.com/office/drawing/2014/main" id="{97A237DF-571F-32CF-3ADE-FC10A30F49B7}"/>
              </a:ext>
            </a:extLst>
          </p:cNvPr>
          <p:cNvSpPr>
            <a:spLocks noGrp="1"/>
          </p:cNvSpPr>
          <p:nvPr>
            <p:ph type="title"/>
          </p:nvPr>
        </p:nvSpPr>
        <p:spPr>
          <a:xfrm>
            <a:off x="0" y="83778"/>
            <a:ext cx="9906000" cy="395110"/>
          </a:xfrm>
        </p:spPr>
        <p:txBody>
          <a:bodyPr>
            <a:normAutofit/>
          </a:bodyPr>
          <a:lstStyle/>
          <a:p>
            <a:r>
              <a:rPr kumimoji="1" lang="en-US" altLang="ja-JP" sz="2000" b="1" dirty="0"/>
              <a:t>Ⅰ</a:t>
            </a:r>
            <a:r>
              <a:rPr kumimoji="1" lang="ja-JP" altLang="en-US" sz="2000" b="1" dirty="0"/>
              <a:t>　</a:t>
            </a:r>
            <a:r>
              <a:rPr kumimoji="1" lang="ja-JP" altLang="en-US" sz="2000" b="1" i="0" u="none" strike="noStrike" kern="1200" cap="none" spc="0" normalizeH="0" baseline="0" noProof="0" dirty="0">
                <a:ln>
                  <a:noFill/>
                </a:ln>
                <a:solidFill>
                  <a:prstClr val="black"/>
                </a:solidFill>
                <a:effectLst/>
                <a:uLnTx/>
                <a:uFillTx/>
                <a:latin typeface="Calibri Light" panose="020F0302020204030204"/>
                <a:ea typeface="游ゴシック Light" panose="020B0300000000000000" pitchFamily="50" charset="-128"/>
                <a:cs typeface="+mj-cs"/>
              </a:rPr>
              <a:t>現状と課題</a:t>
            </a:r>
            <a:endParaRPr kumimoji="1" lang="ja-JP" altLang="en-US" sz="2000" b="1" dirty="0"/>
          </a:p>
        </p:txBody>
      </p:sp>
      <p:sp>
        <p:nvSpPr>
          <p:cNvPr id="6" name="テキスト ボックス 5">
            <a:extLst>
              <a:ext uri="{FF2B5EF4-FFF2-40B4-BE49-F238E27FC236}">
                <a16:creationId xmlns:a16="http://schemas.microsoft.com/office/drawing/2014/main" id="{12CD82E9-A9A7-1196-D809-7D4AB6FC09DC}"/>
              </a:ext>
            </a:extLst>
          </p:cNvPr>
          <p:cNvSpPr txBox="1"/>
          <p:nvPr/>
        </p:nvSpPr>
        <p:spPr>
          <a:xfrm>
            <a:off x="4164076" y="2020445"/>
            <a:ext cx="4830168" cy="246221"/>
          </a:xfrm>
          <a:prstGeom prst="rect">
            <a:avLst/>
          </a:prstGeom>
          <a:noFill/>
        </p:spPr>
        <p:txBody>
          <a:bodyPr wrap="none" rtlCol="0">
            <a:spAutoFit/>
          </a:bodyPr>
          <a:lstStyle/>
          <a:p>
            <a:pPr algn="r"/>
            <a:r>
              <a:rPr kumimoji="1" lang="ja-JP" altLang="en-US" sz="1000" dirty="0"/>
              <a:t>引用：花きの現状について（農林水産省農産局園芸作物課 令和６年１２月４日）</a:t>
            </a:r>
          </a:p>
        </p:txBody>
      </p:sp>
      <p:sp>
        <p:nvSpPr>
          <p:cNvPr id="7" name="テキスト ボックス 6">
            <a:extLst>
              <a:ext uri="{FF2B5EF4-FFF2-40B4-BE49-F238E27FC236}">
                <a16:creationId xmlns:a16="http://schemas.microsoft.com/office/drawing/2014/main" id="{D9BED9D9-2F46-A12F-8BBF-CCC6573039E1}"/>
              </a:ext>
            </a:extLst>
          </p:cNvPr>
          <p:cNvSpPr txBox="1"/>
          <p:nvPr/>
        </p:nvSpPr>
        <p:spPr>
          <a:xfrm>
            <a:off x="2477077" y="6337196"/>
            <a:ext cx="6910867" cy="246221"/>
          </a:xfrm>
          <a:prstGeom prst="rect">
            <a:avLst/>
          </a:prstGeom>
          <a:noFill/>
        </p:spPr>
        <p:txBody>
          <a:bodyPr wrap="none" rtlCol="0">
            <a:spAutoFit/>
          </a:bodyPr>
          <a:lstStyle/>
          <a:p>
            <a:pPr algn="r"/>
            <a:r>
              <a:rPr kumimoji="1" lang="ja-JP" altLang="en-US" sz="1000" dirty="0"/>
              <a:t>引用：物流を取り巻く現状と農林水産省の取組状況について（農林水産省大臣官房 新事業・食品産業部 食品流通課）</a:t>
            </a:r>
          </a:p>
        </p:txBody>
      </p:sp>
      <p:pic>
        <p:nvPicPr>
          <p:cNvPr id="11" name="図 10" descr="グラフィカル ユーザー インターフェイス, アプリケーション&#10;&#10;AI 生成コンテンツは誤りを含む可能性があります。">
            <a:extLst>
              <a:ext uri="{FF2B5EF4-FFF2-40B4-BE49-F238E27FC236}">
                <a16:creationId xmlns:a16="http://schemas.microsoft.com/office/drawing/2014/main" id="{31211B8A-0D1C-B162-7AD9-52CC59F85CC3}"/>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1896123" y="2309614"/>
            <a:ext cx="5736000" cy="3955830"/>
          </a:xfrm>
          <a:prstGeom prst="rect">
            <a:avLst/>
          </a:prstGeom>
          <a:ln>
            <a:solidFill>
              <a:schemeClr val="tx1"/>
            </a:solidFill>
          </a:ln>
        </p:spPr>
      </p:pic>
    </p:spTree>
    <p:extLst>
      <p:ext uri="{BB962C8B-B14F-4D97-AF65-F5344CB8AC3E}">
        <p14:creationId xmlns:p14="http://schemas.microsoft.com/office/powerpoint/2010/main" val="117748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72C4781B-CFF8-CFD2-63A1-0E7195FD0B9C}"/>
              </a:ext>
            </a:extLst>
          </p:cNvPr>
          <p:cNvGraphicFramePr>
            <a:graphicFrameLocks noGrp="1"/>
          </p:cNvGraphicFramePr>
          <p:nvPr>
            <p:extLst>
              <p:ext uri="{D42A27DB-BD31-4B8C-83A1-F6EECF244321}">
                <p14:modId xmlns:p14="http://schemas.microsoft.com/office/powerpoint/2010/main" val="2438556360"/>
              </p:ext>
            </p:extLst>
          </p:nvPr>
        </p:nvGraphicFramePr>
        <p:xfrm>
          <a:off x="1862580" y="1836000"/>
          <a:ext cx="6180841" cy="786982"/>
        </p:xfrm>
        <a:graphic>
          <a:graphicData uri="http://schemas.openxmlformats.org/drawingml/2006/table">
            <a:tbl>
              <a:tblPr>
                <a:tableStyleId>{5C22544A-7EE6-4342-B048-85BDC9FD1C3A}</a:tableStyleId>
              </a:tblPr>
              <a:tblGrid>
                <a:gridCol w="2261925">
                  <a:extLst>
                    <a:ext uri="{9D8B030D-6E8A-4147-A177-3AD203B41FA5}">
                      <a16:colId xmlns:a16="http://schemas.microsoft.com/office/drawing/2014/main" val="326962212"/>
                    </a:ext>
                  </a:extLst>
                </a:gridCol>
                <a:gridCol w="979729">
                  <a:extLst>
                    <a:ext uri="{9D8B030D-6E8A-4147-A177-3AD203B41FA5}">
                      <a16:colId xmlns:a16="http://schemas.microsoft.com/office/drawing/2014/main" val="3410547157"/>
                    </a:ext>
                  </a:extLst>
                </a:gridCol>
                <a:gridCol w="979729">
                  <a:extLst>
                    <a:ext uri="{9D8B030D-6E8A-4147-A177-3AD203B41FA5}">
                      <a16:colId xmlns:a16="http://schemas.microsoft.com/office/drawing/2014/main" val="1319738419"/>
                    </a:ext>
                  </a:extLst>
                </a:gridCol>
                <a:gridCol w="979729">
                  <a:extLst>
                    <a:ext uri="{9D8B030D-6E8A-4147-A177-3AD203B41FA5}">
                      <a16:colId xmlns:a16="http://schemas.microsoft.com/office/drawing/2014/main" val="427107875"/>
                    </a:ext>
                  </a:extLst>
                </a:gridCol>
                <a:gridCol w="979729">
                  <a:extLst>
                    <a:ext uri="{9D8B030D-6E8A-4147-A177-3AD203B41FA5}">
                      <a16:colId xmlns:a16="http://schemas.microsoft.com/office/drawing/2014/main" val="2213499338"/>
                    </a:ext>
                  </a:extLst>
                </a:gridCol>
              </a:tblGrid>
              <a:tr h="393491">
                <a:tc>
                  <a:txBody>
                    <a:bodyPr/>
                    <a:lstStyle/>
                    <a:p>
                      <a:pPr algn="l" fontAlgn="ctr">
                        <a:buNone/>
                      </a:pPr>
                      <a:endPar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ja-JP" altLang="en-US" sz="1400" u="none" strike="noStrike" dirty="0">
                          <a:effectLst/>
                        </a:rPr>
                        <a:t>青果</a:t>
                      </a:r>
                      <a:endPar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ja-JP" altLang="en-US" sz="1400" u="none" strike="noStrike" dirty="0">
                          <a:effectLst/>
                        </a:rPr>
                        <a:t>水産</a:t>
                      </a:r>
                      <a:endPar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ja-JP" altLang="en-US" sz="1400" u="none" strike="noStrike" dirty="0">
                          <a:effectLst/>
                        </a:rPr>
                        <a:t>食肉</a:t>
                      </a:r>
                      <a:endPar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ja-JP" altLang="en-US" sz="1400" u="none" strike="noStrike" dirty="0">
                          <a:effectLst/>
                        </a:rPr>
                        <a:t>花き</a:t>
                      </a:r>
                      <a:endPar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76992741"/>
                  </a:ext>
                </a:extLst>
              </a:tr>
              <a:tr h="393491">
                <a:tc>
                  <a:txBody>
                    <a:bodyPr/>
                    <a:lstStyle/>
                    <a:p>
                      <a:pPr algn="l" fontAlgn="ctr">
                        <a:buNone/>
                      </a:pPr>
                      <a:r>
                        <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rPr>
                        <a:t>５年（</a:t>
                      </a:r>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2018-2022</a:t>
                      </a:r>
                      <a:r>
                        <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rPr>
                        <a:t>年）平均</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US" altLang="ja-JP" sz="1400" u="none" strike="noStrike" dirty="0">
                          <a:effectLst/>
                        </a:rPr>
                        <a:t>52.9</a:t>
                      </a:r>
                      <a:r>
                        <a:rPr lang="ja-JP" altLang="en-US" sz="1400" u="none" strike="noStrike" dirty="0">
                          <a:effectLst/>
                        </a:rPr>
                        <a:t>％</a:t>
                      </a:r>
                      <a:endPar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14400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US" altLang="ja-JP" sz="1400" u="none" strike="noStrike" dirty="0">
                          <a:effectLst/>
                        </a:rPr>
                        <a:t>45.6</a:t>
                      </a:r>
                      <a:r>
                        <a:rPr lang="ja-JP" altLang="en-US" sz="1400" u="none" strike="noStrike" dirty="0">
                          <a:effectLst/>
                        </a:rPr>
                        <a:t>％</a:t>
                      </a:r>
                      <a:endPar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14400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US" altLang="ja-JP" sz="1400" u="none" strike="noStrike" dirty="0">
                          <a:effectLst/>
                        </a:rPr>
                        <a:t>8.1</a:t>
                      </a:r>
                      <a:r>
                        <a:rPr lang="ja-JP" altLang="en-US" sz="1400" u="none" strike="noStrike" dirty="0">
                          <a:effectLst/>
                        </a:rPr>
                        <a:t>％</a:t>
                      </a:r>
                      <a:endPar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14400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US" altLang="ja-JP" sz="1400" b="1" u="none" strike="noStrike" dirty="0">
                          <a:solidFill>
                            <a:srgbClr val="FF0000"/>
                          </a:solidFill>
                          <a:effectLst/>
                        </a:rPr>
                        <a:t>73.1</a:t>
                      </a:r>
                      <a:r>
                        <a:rPr lang="ja-JP" altLang="en-US" sz="1400" b="1" u="none" strike="noStrike" dirty="0">
                          <a:solidFill>
                            <a:srgbClr val="FF0000"/>
                          </a:solidFill>
                          <a:effectLst/>
                        </a:rPr>
                        <a:t>％</a:t>
                      </a:r>
                      <a:endParaRPr lang="en-US" altLang="ja-JP" sz="1400" b="1" i="0" u="none" strike="noStrike" dirty="0">
                        <a:solidFill>
                          <a:srgbClr val="FF0000"/>
                        </a:solidFill>
                        <a:effectLst/>
                        <a:latin typeface="游ゴシック" panose="020B0400000000000000" pitchFamily="50" charset="-128"/>
                        <a:ea typeface="游ゴシック" panose="020B0400000000000000" pitchFamily="50" charset="-128"/>
                      </a:endParaRPr>
                    </a:p>
                  </a:txBody>
                  <a:tcPr marL="14400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827268"/>
                  </a:ext>
                </a:extLst>
              </a:tr>
            </a:tbl>
          </a:graphicData>
        </a:graphic>
      </p:graphicFrame>
      <p:sp>
        <p:nvSpPr>
          <p:cNvPr id="9" name="タイトル 1">
            <a:extLst>
              <a:ext uri="{FF2B5EF4-FFF2-40B4-BE49-F238E27FC236}">
                <a16:creationId xmlns:a16="http://schemas.microsoft.com/office/drawing/2014/main" id="{B69FE584-4E26-D2ED-2C39-4AB922C41A7F}"/>
              </a:ext>
            </a:extLst>
          </p:cNvPr>
          <p:cNvSpPr>
            <a:spLocks noGrp="1"/>
          </p:cNvSpPr>
          <p:nvPr>
            <p:ph type="title"/>
          </p:nvPr>
        </p:nvSpPr>
        <p:spPr>
          <a:xfrm>
            <a:off x="0" y="83778"/>
            <a:ext cx="9906000" cy="395110"/>
          </a:xfrm>
        </p:spPr>
        <p:txBody>
          <a:bodyPr>
            <a:normAutofit/>
          </a:bodyPr>
          <a:lstStyle/>
          <a:p>
            <a:r>
              <a:rPr kumimoji="1" lang="en-US" altLang="ja-JP" sz="2000" b="1" dirty="0"/>
              <a:t>Ⅰ</a:t>
            </a:r>
            <a:r>
              <a:rPr kumimoji="1" lang="ja-JP" altLang="en-US" sz="2000" b="1" dirty="0"/>
              <a:t>　</a:t>
            </a:r>
            <a:r>
              <a:rPr kumimoji="1" lang="ja-JP" altLang="en-US" sz="2000" b="1" i="0" u="none" strike="noStrike" kern="1200" cap="none" spc="0" normalizeH="0" baseline="0" noProof="0" dirty="0">
                <a:ln>
                  <a:noFill/>
                </a:ln>
                <a:solidFill>
                  <a:prstClr val="black"/>
                </a:solidFill>
                <a:effectLst/>
                <a:uLnTx/>
                <a:uFillTx/>
                <a:latin typeface="Calibri Light" panose="020F0302020204030204"/>
                <a:ea typeface="游ゴシック Light" panose="020B0300000000000000" pitchFamily="50" charset="-128"/>
                <a:cs typeface="+mj-cs"/>
              </a:rPr>
              <a:t>現状と課題</a:t>
            </a:r>
            <a:endParaRPr kumimoji="1" lang="ja-JP" altLang="en-US" sz="2000" b="1" dirty="0"/>
          </a:p>
        </p:txBody>
      </p:sp>
      <p:sp>
        <p:nvSpPr>
          <p:cNvPr id="13" name="コンテンツ プレースホルダー 2">
            <a:extLst>
              <a:ext uri="{FF2B5EF4-FFF2-40B4-BE49-F238E27FC236}">
                <a16:creationId xmlns:a16="http://schemas.microsoft.com/office/drawing/2014/main" id="{F802DBC7-AF1F-19CC-5FA3-DA12C0687480}"/>
              </a:ext>
            </a:extLst>
          </p:cNvPr>
          <p:cNvSpPr>
            <a:spLocks noGrp="1"/>
          </p:cNvSpPr>
          <p:nvPr>
            <p:ph idx="1"/>
          </p:nvPr>
        </p:nvSpPr>
        <p:spPr>
          <a:xfrm>
            <a:off x="360000" y="1080000"/>
            <a:ext cx="9072000" cy="584775"/>
          </a:xfrm>
        </p:spPr>
        <p:txBody>
          <a:bodyPr>
            <a:spAutoFit/>
          </a:bodyPr>
          <a:lstStyle/>
          <a:p>
            <a:pPr marL="288000" indent="-288000">
              <a:lnSpc>
                <a:spcPct val="100000"/>
              </a:lnSpc>
              <a:spcBef>
                <a:spcPts val="1200"/>
              </a:spcBef>
              <a:buFont typeface="Wingdings" panose="05000000000000000000" pitchFamily="2" charset="2"/>
              <a:buChar char="Ø"/>
            </a:pPr>
            <a:r>
              <a:rPr lang="ja-JP" altLang="en-US" sz="1600" dirty="0">
                <a:latin typeface="+mn-ea"/>
              </a:rPr>
              <a:t>花きは卸売市場の経由率が７０％台と非常に高く、他の農・水産物に比べて流通における卸売市場の役割は非常に大きい。</a:t>
            </a:r>
            <a:endParaRPr lang="en-US" altLang="ja-JP" sz="1600" dirty="0">
              <a:latin typeface="+mn-ea"/>
            </a:endParaRPr>
          </a:p>
        </p:txBody>
      </p:sp>
      <p:sp>
        <p:nvSpPr>
          <p:cNvPr id="14" name="タイトル 1">
            <a:extLst>
              <a:ext uri="{FF2B5EF4-FFF2-40B4-BE49-F238E27FC236}">
                <a16:creationId xmlns:a16="http://schemas.microsoft.com/office/drawing/2014/main" id="{AC777FF3-42C6-D14C-602D-673D644B6D21}"/>
              </a:ext>
            </a:extLst>
          </p:cNvPr>
          <p:cNvSpPr txBox="1">
            <a:spLocks/>
          </p:cNvSpPr>
          <p:nvPr/>
        </p:nvSpPr>
        <p:spPr>
          <a:xfrm>
            <a:off x="0" y="576224"/>
            <a:ext cx="9906000" cy="3951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1800" dirty="0"/>
              <a:t>Ⅰ-</a:t>
            </a:r>
            <a:r>
              <a:rPr lang="ja-JP" altLang="en-US" sz="1800" dirty="0"/>
              <a:t>３　当市場の位置付け</a:t>
            </a:r>
          </a:p>
        </p:txBody>
      </p:sp>
      <p:sp>
        <p:nvSpPr>
          <p:cNvPr id="16" name="テキスト ボックス 15">
            <a:extLst>
              <a:ext uri="{FF2B5EF4-FFF2-40B4-BE49-F238E27FC236}">
                <a16:creationId xmlns:a16="http://schemas.microsoft.com/office/drawing/2014/main" id="{A1B7B3BC-1C36-5103-A714-4BB71ACBC0F7}"/>
              </a:ext>
            </a:extLst>
          </p:cNvPr>
          <p:cNvSpPr txBox="1"/>
          <p:nvPr/>
        </p:nvSpPr>
        <p:spPr>
          <a:xfrm>
            <a:off x="3975178" y="2664000"/>
            <a:ext cx="5041765" cy="276999"/>
          </a:xfrm>
          <a:prstGeom prst="rect">
            <a:avLst/>
          </a:prstGeom>
          <a:noFill/>
        </p:spPr>
        <p:txBody>
          <a:bodyPr wrap="none" rtlCol="0">
            <a:spAutoFit/>
          </a:bodyPr>
          <a:lstStyle/>
          <a:p>
            <a:r>
              <a:rPr kumimoji="1" lang="ja-JP" altLang="en-US" sz="1200" dirty="0">
                <a:latin typeface="+mn-ea"/>
              </a:rPr>
              <a:t>＜参照</a:t>
            </a:r>
            <a:r>
              <a:rPr lang="ja-JP" altLang="en-US" sz="1200" dirty="0">
                <a:latin typeface="+mn-ea"/>
              </a:rPr>
              <a:t>＞</a:t>
            </a:r>
            <a:r>
              <a:rPr kumimoji="1" lang="ja-JP" altLang="en-US" sz="1200" dirty="0">
                <a:latin typeface="+mn-ea"/>
              </a:rPr>
              <a:t>・令和６年度 卸売市場データ集（農林水産省 令和７年９月）</a:t>
            </a:r>
            <a:endParaRPr kumimoji="1" lang="en-US" altLang="ja-JP" sz="1200" dirty="0">
              <a:latin typeface="+mn-ea"/>
            </a:endParaRPr>
          </a:p>
        </p:txBody>
      </p:sp>
      <p:sp>
        <p:nvSpPr>
          <p:cNvPr id="17" name="テキスト ボックス 16">
            <a:extLst>
              <a:ext uri="{FF2B5EF4-FFF2-40B4-BE49-F238E27FC236}">
                <a16:creationId xmlns:a16="http://schemas.microsoft.com/office/drawing/2014/main" id="{598859DF-1131-FA96-F1E6-BCEC3B142EB5}"/>
              </a:ext>
            </a:extLst>
          </p:cNvPr>
          <p:cNvSpPr txBox="1"/>
          <p:nvPr/>
        </p:nvSpPr>
        <p:spPr>
          <a:xfrm>
            <a:off x="1592136" y="1764000"/>
            <a:ext cx="1441420" cy="307777"/>
          </a:xfrm>
          <a:prstGeom prst="rect">
            <a:avLst/>
          </a:prstGeom>
          <a:noFill/>
        </p:spPr>
        <p:txBody>
          <a:bodyPr wrap="none" rtlCol="0">
            <a:spAutoFit/>
          </a:bodyPr>
          <a:lstStyle/>
          <a:p>
            <a:r>
              <a:rPr kumimoji="1" lang="ja-JP" altLang="en-US" sz="1400" dirty="0"/>
              <a:t>卸売市場経由率</a:t>
            </a:r>
          </a:p>
        </p:txBody>
      </p:sp>
      <p:sp>
        <p:nvSpPr>
          <p:cNvPr id="18" name="コンテンツ プレースホルダー 2">
            <a:extLst>
              <a:ext uri="{FF2B5EF4-FFF2-40B4-BE49-F238E27FC236}">
                <a16:creationId xmlns:a16="http://schemas.microsoft.com/office/drawing/2014/main" id="{A058CBC1-093E-350C-D156-ABF28921BE04}"/>
              </a:ext>
            </a:extLst>
          </p:cNvPr>
          <p:cNvSpPr txBox="1">
            <a:spLocks/>
          </p:cNvSpPr>
          <p:nvPr/>
        </p:nvSpPr>
        <p:spPr>
          <a:xfrm>
            <a:off x="359999" y="3096000"/>
            <a:ext cx="9000000" cy="830997"/>
          </a:xfrm>
          <a:prstGeom prst="rect">
            <a:avLst/>
          </a:prstGeom>
        </p:spPr>
        <p:txBody>
          <a:bodyPr vert="horz"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288000" indent="-288000">
              <a:lnSpc>
                <a:spcPct val="100000"/>
              </a:lnSpc>
              <a:spcBef>
                <a:spcPts val="1200"/>
              </a:spcBef>
              <a:buFont typeface="Wingdings" panose="05000000000000000000" pitchFamily="2" charset="2"/>
              <a:buChar char="Ø"/>
            </a:pPr>
            <a:r>
              <a:rPr lang="ja-JP" altLang="en-US" sz="1600" dirty="0">
                <a:latin typeface="+mn-ea"/>
              </a:rPr>
              <a:t>市場取扱高でみると、１位の大田市場は５５３．４億円、２位の当市場は２９４．４億円、２市場の合計８４７．８億円は、全国の市場合計３，４７７億円の２４．４％を占めており、国内の二大市場として花き産業を支えている。</a:t>
            </a:r>
            <a:endParaRPr lang="en-US" altLang="ja-JP" sz="1600" dirty="0">
              <a:latin typeface="+mn-ea"/>
            </a:endParaRPr>
          </a:p>
        </p:txBody>
      </p:sp>
      <p:sp>
        <p:nvSpPr>
          <p:cNvPr id="24" name="テキスト ボックス 23">
            <a:extLst>
              <a:ext uri="{FF2B5EF4-FFF2-40B4-BE49-F238E27FC236}">
                <a16:creationId xmlns:a16="http://schemas.microsoft.com/office/drawing/2014/main" id="{B07C0E28-32D4-F524-31FA-7612D0B9EE71}"/>
              </a:ext>
            </a:extLst>
          </p:cNvPr>
          <p:cNvSpPr txBox="1"/>
          <p:nvPr/>
        </p:nvSpPr>
        <p:spPr>
          <a:xfrm>
            <a:off x="2815247" y="4068000"/>
            <a:ext cx="3635931" cy="307777"/>
          </a:xfrm>
          <a:prstGeom prst="rect">
            <a:avLst/>
          </a:prstGeom>
          <a:noFill/>
        </p:spPr>
        <p:txBody>
          <a:bodyPr wrap="none" rtlCol="0">
            <a:spAutoFit/>
          </a:bodyPr>
          <a:lstStyle/>
          <a:p>
            <a:pPr algn="ctr"/>
            <a:r>
              <a:rPr kumimoji="1" lang="ja-JP" altLang="en-US" sz="1400" dirty="0"/>
              <a:t>２０２４年 卸売市場別卸売取扱高（税込）</a:t>
            </a:r>
            <a:endParaRPr kumimoji="1" lang="en-US" altLang="ja-JP" sz="1400" dirty="0"/>
          </a:p>
        </p:txBody>
      </p:sp>
      <p:sp>
        <p:nvSpPr>
          <p:cNvPr id="25" name="テキスト ボックス 24">
            <a:extLst>
              <a:ext uri="{FF2B5EF4-FFF2-40B4-BE49-F238E27FC236}">
                <a16:creationId xmlns:a16="http://schemas.microsoft.com/office/drawing/2014/main" id="{412FED37-EB60-7733-0564-6C7D12992358}"/>
              </a:ext>
            </a:extLst>
          </p:cNvPr>
          <p:cNvSpPr txBox="1"/>
          <p:nvPr/>
        </p:nvSpPr>
        <p:spPr>
          <a:xfrm>
            <a:off x="3494428" y="6300000"/>
            <a:ext cx="6359433" cy="276999"/>
          </a:xfrm>
          <a:prstGeom prst="rect">
            <a:avLst/>
          </a:prstGeom>
          <a:noFill/>
        </p:spPr>
        <p:txBody>
          <a:bodyPr wrap="none" rtlCol="0">
            <a:spAutoFit/>
          </a:bodyPr>
          <a:lstStyle/>
          <a:p>
            <a:r>
              <a:rPr kumimoji="1" lang="ja-JP" altLang="en-US" sz="1200" dirty="0">
                <a:latin typeface="+mn-ea"/>
              </a:rPr>
              <a:t>＜参照</a:t>
            </a:r>
            <a:r>
              <a:rPr lang="ja-JP" altLang="en-US" sz="1200" dirty="0">
                <a:latin typeface="+mn-ea"/>
              </a:rPr>
              <a:t>＞</a:t>
            </a:r>
            <a:r>
              <a:rPr kumimoji="1" lang="ja-JP" altLang="en-US" sz="1200" dirty="0">
                <a:latin typeface="+mn-ea"/>
              </a:rPr>
              <a:t>・市場扱高</a:t>
            </a:r>
            <a:r>
              <a:rPr kumimoji="1" lang="en-US" altLang="ja-JP" sz="1200" dirty="0">
                <a:latin typeface="+mn-ea"/>
              </a:rPr>
              <a:t>3,477</a:t>
            </a:r>
            <a:r>
              <a:rPr kumimoji="1" lang="ja-JP" altLang="en-US" sz="1200" dirty="0">
                <a:latin typeface="+mn-ea"/>
              </a:rPr>
              <a:t>億円 </a:t>
            </a:r>
            <a:r>
              <a:rPr kumimoji="1" lang="en-US" altLang="ja-JP" sz="1200" dirty="0">
                <a:latin typeface="+mn-ea"/>
              </a:rPr>
              <a:t>2024</a:t>
            </a:r>
            <a:r>
              <a:rPr kumimoji="1" lang="ja-JP" altLang="en-US" sz="1200" dirty="0">
                <a:latin typeface="+mn-ea"/>
              </a:rPr>
              <a:t>年市場協会調査（花き園芸新聞 </a:t>
            </a:r>
            <a:r>
              <a:rPr kumimoji="1" lang="en-US" altLang="ja-JP" sz="1200" dirty="0">
                <a:latin typeface="+mn-ea"/>
              </a:rPr>
              <a:t>2025</a:t>
            </a:r>
            <a:r>
              <a:rPr kumimoji="1" lang="ja-JP" altLang="en-US" sz="1200" dirty="0">
                <a:latin typeface="+mn-ea"/>
              </a:rPr>
              <a:t>年</a:t>
            </a:r>
            <a:r>
              <a:rPr kumimoji="1" lang="en-US" altLang="ja-JP" sz="1200" dirty="0">
                <a:latin typeface="+mn-ea"/>
              </a:rPr>
              <a:t>6</a:t>
            </a:r>
            <a:r>
              <a:rPr kumimoji="1" lang="ja-JP" altLang="en-US" sz="1200" dirty="0">
                <a:latin typeface="+mn-ea"/>
              </a:rPr>
              <a:t>月</a:t>
            </a:r>
            <a:r>
              <a:rPr kumimoji="1" lang="en-US" altLang="ja-JP" sz="1200" dirty="0">
                <a:latin typeface="+mn-ea"/>
              </a:rPr>
              <a:t>15</a:t>
            </a:r>
            <a:r>
              <a:rPr kumimoji="1" lang="ja-JP" altLang="en-US" sz="1200" dirty="0">
                <a:latin typeface="+mn-ea"/>
              </a:rPr>
              <a:t>日 記事）</a:t>
            </a:r>
            <a:endParaRPr kumimoji="1" lang="en-US" altLang="ja-JP" sz="1200" dirty="0">
              <a:latin typeface="+mn-ea"/>
            </a:endParaRPr>
          </a:p>
        </p:txBody>
      </p:sp>
      <p:graphicFrame>
        <p:nvGraphicFramePr>
          <p:cNvPr id="12" name="表 11">
            <a:extLst>
              <a:ext uri="{FF2B5EF4-FFF2-40B4-BE49-F238E27FC236}">
                <a16:creationId xmlns:a16="http://schemas.microsoft.com/office/drawing/2014/main" id="{7748EC4E-528A-4BCE-9B0B-90F9513E32BE}"/>
              </a:ext>
            </a:extLst>
          </p:cNvPr>
          <p:cNvGraphicFramePr>
            <a:graphicFrameLocks noGrp="1"/>
          </p:cNvGraphicFramePr>
          <p:nvPr>
            <p:extLst>
              <p:ext uri="{D42A27DB-BD31-4B8C-83A1-F6EECF244321}">
                <p14:modId xmlns:p14="http://schemas.microsoft.com/office/powerpoint/2010/main" val="4241859494"/>
              </p:ext>
            </p:extLst>
          </p:nvPr>
        </p:nvGraphicFramePr>
        <p:xfrm>
          <a:off x="1184808" y="4428000"/>
          <a:ext cx="7536384" cy="1626870"/>
        </p:xfrm>
        <a:graphic>
          <a:graphicData uri="http://schemas.openxmlformats.org/drawingml/2006/table">
            <a:tbl>
              <a:tblPr>
                <a:tableStyleId>{5C22544A-7EE6-4342-B048-85BDC9FD1C3A}</a:tableStyleId>
              </a:tblPr>
              <a:tblGrid>
                <a:gridCol w="573609">
                  <a:extLst>
                    <a:ext uri="{9D8B030D-6E8A-4147-A177-3AD203B41FA5}">
                      <a16:colId xmlns:a16="http://schemas.microsoft.com/office/drawing/2014/main" val="150136643"/>
                    </a:ext>
                  </a:extLst>
                </a:gridCol>
                <a:gridCol w="2978683">
                  <a:extLst>
                    <a:ext uri="{9D8B030D-6E8A-4147-A177-3AD203B41FA5}">
                      <a16:colId xmlns:a16="http://schemas.microsoft.com/office/drawing/2014/main" val="2199996652"/>
                    </a:ext>
                  </a:extLst>
                </a:gridCol>
                <a:gridCol w="888092">
                  <a:extLst>
                    <a:ext uri="{9D8B030D-6E8A-4147-A177-3AD203B41FA5}">
                      <a16:colId xmlns:a16="http://schemas.microsoft.com/office/drawing/2014/main" val="2270137078"/>
                    </a:ext>
                  </a:extLst>
                </a:gridCol>
                <a:gridCol w="792000">
                  <a:extLst>
                    <a:ext uri="{9D8B030D-6E8A-4147-A177-3AD203B41FA5}">
                      <a16:colId xmlns:a16="http://schemas.microsoft.com/office/drawing/2014/main" val="3011796037"/>
                    </a:ext>
                  </a:extLst>
                </a:gridCol>
                <a:gridCol w="936000">
                  <a:extLst>
                    <a:ext uri="{9D8B030D-6E8A-4147-A177-3AD203B41FA5}">
                      <a16:colId xmlns:a16="http://schemas.microsoft.com/office/drawing/2014/main" val="3712798041"/>
                    </a:ext>
                  </a:extLst>
                </a:gridCol>
                <a:gridCol w="1368000">
                  <a:extLst>
                    <a:ext uri="{9D8B030D-6E8A-4147-A177-3AD203B41FA5}">
                      <a16:colId xmlns:a16="http://schemas.microsoft.com/office/drawing/2014/main" val="4072730920"/>
                    </a:ext>
                  </a:extLst>
                </a:gridCol>
              </a:tblGrid>
              <a:tr h="238125">
                <a:tc>
                  <a:txBody>
                    <a:bodyPr/>
                    <a:lstStyle/>
                    <a:p>
                      <a:pPr algn="ctr" fontAlgn="ctr"/>
                      <a:r>
                        <a:rPr lang="ja-JP" altLang="en-US" sz="1400" u="none" strike="noStrike" dirty="0">
                          <a:effectLst/>
                        </a:rPr>
                        <a:t>順位</a:t>
                      </a:r>
                      <a:endPar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rPr>
                        <a:t>市場名</a:t>
                      </a:r>
                    </a:p>
                  </a:txBody>
                  <a:tcPr marL="9525" marR="9525" marT="9525" marB="0" anchor="ctr">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rPr>
                        <a:t>地域</a:t>
                      </a:r>
                    </a:p>
                  </a:txBody>
                  <a:tcPr marL="9525" marR="9525" marT="9525" marB="0" anchor="ctr">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400" u="none" strike="noStrike" dirty="0">
                          <a:effectLst/>
                        </a:rPr>
                        <a:t>取扱高</a:t>
                      </a:r>
                      <a:endParaRPr lang="en-US" altLang="ja-JP" sz="1400" u="none" strike="noStrike" dirty="0">
                        <a:effectLst/>
                      </a:endParaRPr>
                    </a:p>
                    <a:p>
                      <a:pPr algn="ctr" fontAlgn="ctr"/>
                      <a:r>
                        <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rPr>
                        <a:t>（億円）</a:t>
                      </a:r>
                    </a:p>
                  </a:txBody>
                  <a:tcPr marL="9525" marR="9525" marT="9525" marB="0" anchor="ctr">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400" u="none" strike="noStrike" dirty="0">
                          <a:effectLst/>
                        </a:rPr>
                        <a:t>全国シェア</a:t>
                      </a:r>
                      <a:endParaRPr lang="en-US" altLang="ja-JP" sz="1400" u="none" strike="noStrike" dirty="0">
                        <a:effectLst/>
                      </a:endParaRPr>
                    </a:p>
                    <a:p>
                      <a:pPr algn="ctr" fontAlgn="ctr"/>
                      <a:r>
                        <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9525" marR="9525" marT="9525" marB="0" anchor="ctr">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rPr>
                        <a:t>都道府県シェア（％）</a:t>
                      </a:r>
                    </a:p>
                  </a:txBody>
                  <a:tcPr marL="9525" marR="9525" marT="9525" marB="0" anchor="ctr">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98096515"/>
                  </a:ext>
                </a:extLst>
              </a:tr>
              <a:tr h="238125">
                <a:tc>
                  <a:txBody>
                    <a:bodyPr/>
                    <a:lstStyle/>
                    <a:p>
                      <a:pPr algn="ctr" fontAlgn="ctr"/>
                      <a:r>
                        <a:rPr lang="en-US" altLang="ja-JP" sz="1400" u="none" strike="noStrike" dirty="0">
                          <a:effectLst/>
                        </a:rPr>
                        <a:t>1</a:t>
                      </a:r>
                      <a:endPar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T w="9525" cap="flat" cmpd="sng" algn="ctr">
                      <a:solidFill>
                        <a:schemeClr val="tx1"/>
                      </a:solidFill>
                      <a:prstDash val="solid"/>
                      <a:round/>
                      <a:headEnd type="none" w="med" len="med"/>
                      <a:tailEnd type="none" w="med" len="med"/>
                    </a:lnT>
                    <a:solidFill>
                      <a:schemeClr val="bg1"/>
                    </a:solidFill>
                  </a:tcPr>
                </a:tc>
                <a:tc>
                  <a:txBody>
                    <a:bodyPr/>
                    <a:lstStyle/>
                    <a:p>
                      <a:pPr algn="l" fontAlgn="ctr"/>
                      <a:r>
                        <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rPr>
                        <a:t>東京都中央卸売市場大田市場</a:t>
                      </a:r>
                    </a:p>
                  </a:txBody>
                  <a:tcPr marL="9525" marR="9525" marT="9525" marB="0" anchor="ctr">
                    <a:lnT w="9525" cap="flat" cmpd="sng" algn="ctr">
                      <a:solidFill>
                        <a:schemeClr val="tx1"/>
                      </a:solidFill>
                      <a:prstDash val="solid"/>
                      <a:round/>
                      <a:headEnd type="none" w="med" len="med"/>
                      <a:tailEnd type="none" w="med" len="med"/>
                    </a:lnT>
                    <a:solidFill>
                      <a:schemeClr val="bg1"/>
                    </a:solidFill>
                  </a:tcPr>
                </a:tc>
                <a:tc>
                  <a:txBody>
                    <a:bodyPr/>
                    <a:lstStyle/>
                    <a:p>
                      <a:pPr algn="l" fontAlgn="ctr"/>
                      <a:r>
                        <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rPr>
                        <a:t>大田区</a:t>
                      </a:r>
                      <a:endPar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T w="9525" cap="flat" cmpd="sng" algn="ctr">
                      <a:solidFill>
                        <a:schemeClr val="tx1"/>
                      </a:solidFill>
                      <a:prstDash val="solid"/>
                      <a:round/>
                      <a:headEnd type="none" w="med" len="med"/>
                      <a:tailEnd type="none" w="med" len="med"/>
                    </a:lnT>
                    <a:solidFill>
                      <a:schemeClr val="bg1"/>
                    </a:solidFill>
                  </a:tcPr>
                </a:tc>
                <a:tc>
                  <a:txBody>
                    <a:bodyPr/>
                    <a:lstStyle/>
                    <a:p>
                      <a:pPr algn="ctr" fontAlgn="ctr"/>
                      <a:r>
                        <a:rPr lang="en-US" altLang="ja-JP" sz="1400" u="none" strike="noStrike" dirty="0">
                          <a:effectLst/>
                        </a:rPr>
                        <a:t>553.4</a:t>
                      </a:r>
                      <a:endPar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T w="9525" cap="flat" cmpd="sng" algn="ctr">
                      <a:solidFill>
                        <a:schemeClr val="tx1"/>
                      </a:solidFill>
                      <a:prstDash val="solid"/>
                      <a:round/>
                      <a:headEnd type="none" w="med" len="med"/>
                      <a:tailEnd type="none" w="med" len="med"/>
                    </a:lnT>
                    <a:solidFill>
                      <a:schemeClr val="bg1"/>
                    </a:solidFill>
                  </a:tcPr>
                </a:tc>
                <a:tc>
                  <a:txBody>
                    <a:bodyPr/>
                    <a:lstStyle/>
                    <a:p>
                      <a:pPr algn="ctr" fontAlgn="ctr"/>
                      <a:r>
                        <a:rPr lang="en-US" altLang="ja-JP" sz="1400" u="none" strike="noStrike" dirty="0">
                          <a:effectLst/>
                        </a:rPr>
                        <a:t>15.9</a:t>
                      </a:r>
                      <a:endPar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T w="9525" cap="flat" cmpd="sng" algn="ctr">
                      <a:solidFill>
                        <a:schemeClr val="tx1"/>
                      </a:solidFill>
                      <a:prstDash val="solid"/>
                      <a:round/>
                      <a:headEnd type="none" w="med" len="med"/>
                      <a:tailEnd type="none" w="med" len="med"/>
                    </a:lnT>
                    <a:solidFill>
                      <a:schemeClr val="bg1"/>
                    </a:solidFill>
                  </a:tcPr>
                </a:tc>
                <a:tc>
                  <a:txBody>
                    <a:bodyPr/>
                    <a:lstStyle/>
                    <a:p>
                      <a:pPr marL="0" algn="ctr" defTabSz="914400" rtl="0" eaLnBrk="1" fontAlgn="ctr" latinLnBrk="0" hangingPunct="1"/>
                      <a:r>
                        <a:rPr kumimoji="1" lang="en-US" altLang="ja-JP" sz="1400" u="none" strike="noStrike" kern="1200" dirty="0">
                          <a:solidFill>
                            <a:schemeClr val="dk1"/>
                          </a:solidFill>
                          <a:effectLst/>
                          <a:latin typeface="+mn-lt"/>
                          <a:ea typeface="+mn-ea"/>
                          <a:cs typeface="+mn-cs"/>
                        </a:rPr>
                        <a:t>60.0</a:t>
                      </a:r>
                    </a:p>
                  </a:txBody>
                  <a:tcPr marL="9525" marR="9525" marT="9525" marB="0" anchor="ctr">
                    <a:lnT w="9525"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3961455247"/>
                  </a:ext>
                </a:extLst>
              </a:tr>
              <a:tr h="238125">
                <a:tc>
                  <a:txBody>
                    <a:bodyPr/>
                    <a:lstStyle/>
                    <a:p>
                      <a:pPr algn="ctr" fontAlgn="ctr"/>
                      <a:r>
                        <a:rPr lang="en-US" altLang="ja-JP" sz="1400" b="1" u="none" strike="noStrike" dirty="0">
                          <a:solidFill>
                            <a:srgbClr val="FF0000"/>
                          </a:solidFill>
                          <a:effectLst/>
                        </a:rPr>
                        <a:t>2</a:t>
                      </a:r>
                      <a:endParaRPr lang="en-US" altLang="ja-JP" sz="1400" b="1" i="0" u="none" strike="noStrike" dirty="0">
                        <a:solidFill>
                          <a:srgbClr val="FF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bg1"/>
                    </a:solidFill>
                  </a:tcPr>
                </a:tc>
                <a:tc>
                  <a:txBody>
                    <a:bodyPr/>
                    <a:lstStyle/>
                    <a:p>
                      <a:pPr algn="l" fontAlgn="ctr"/>
                      <a:r>
                        <a:rPr lang="ja-JP" altLang="en-US" sz="1400" b="1" u="none" strike="noStrike" dirty="0">
                          <a:solidFill>
                            <a:srgbClr val="FF0000"/>
                          </a:solidFill>
                          <a:effectLst/>
                        </a:rPr>
                        <a:t>大阪鶴見花き地方卸売市場</a:t>
                      </a:r>
                      <a:endParaRPr lang="ja-JP" altLang="en-US" sz="1400" b="1" i="0" u="none" strike="noStrike" dirty="0">
                        <a:solidFill>
                          <a:srgbClr val="FF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bg1"/>
                    </a:solidFill>
                  </a:tcPr>
                </a:tc>
                <a:tc>
                  <a:txBody>
                    <a:bodyPr/>
                    <a:lstStyle/>
                    <a:p>
                      <a:pPr algn="l" fontAlgn="ctr"/>
                      <a:r>
                        <a:rPr lang="ja-JP" altLang="en-US" sz="1400" b="1" i="0" u="none" strike="noStrike" dirty="0">
                          <a:solidFill>
                            <a:srgbClr val="FF0000"/>
                          </a:solidFill>
                          <a:effectLst/>
                          <a:latin typeface="游ゴシック" panose="020B0400000000000000" pitchFamily="50" charset="-128"/>
                          <a:ea typeface="游ゴシック" panose="020B0400000000000000" pitchFamily="50" charset="-128"/>
                        </a:rPr>
                        <a:t>大阪市</a:t>
                      </a:r>
                      <a:endParaRPr lang="en-US" altLang="ja-JP" sz="1400" b="1" i="0" u="none" strike="noStrike" dirty="0">
                        <a:solidFill>
                          <a:srgbClr val="FF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bg1"/>
                    </a:solidFill>
                  </a:tcPr>
                </a:tc>
                <a:tc>
                  <a:txBody>
                    <a:bodyPr/>
                    <a:lstStyle/>
                    <a:p>
                      <a:pPr algn="ctr" fontAlgn="ctr"/>
                      <a:r>
                        <a:rPr lang="en-US" altLang="ja-JP" sz="1400" b="1" u="none" strike="noStrike" dirty="0">
                          <a:solidFill>
                            <a:srgbClr val="FF0000"/>
                          </a:solidFill>
                          <a:effectLst/>
                        </a:rPr>
                        <a:t>294.4</a:t>
                      </a:r>
                      <a:endParaRPr lang="en-US" altLang="ja-JP" sz="1400" b="1" i="0" u="none" strike="noStrike" dirty="0">
                        <a:solidFill>
                          <a:srgbClr val="FF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bg1"/>
                    </a:solidFill>
                  </a:tcPr>
                </a:tc>
                <a:tc>
                  <a:txBody>
                    <a:bodyPr/>
                    <a:lstStyle/>
                    <a:p>
                      <a:pPr algn="ctr" fontAlgn="ctr"/>
                      <a:r>
                        <a:rPr lang="en-US" altLang="ja-JP" sz="1400" b="1" u="none" strike="noStrike" dirty="0">
                          <a:solidFill>
                            <a:srgbClr val="FF0000"/>
                          </a:solidFill>
                          <a:effectLst/>
                        </a:rPr>
                        <a:t>8.5</a:t>
                      </a:r>
                      <a:endParaRPr lang="en-US" altLang="ja-JP" sz="1400" b="1" i="0" u="none" strike="noStrike" dirty="0">
                        <a:solidFill>
                          <a:srgbClr val="FF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bg1"/>
                    </a:solidFill>
                  </a:tcPr>
                </a:tc>
                <a:tc>
                  <a:txBody>
                    <a:bodyPr/>
                    <a:lstStyle/>
                    <a:p>
                      <a:pPr marL="0" algn="ctr" defTabSz="914400" rtl="0" eaLnBrk="1" fontAlgn="ctr" latinLnBrk="0" hangingPunct="1"/>
                      <a:r>
                        <a:rPr kumimoji="1" lang="en-US" altLang="ja-JP" sz="1400" b="1" u="none" strike="noStrike" kern="1200" dirty="0">
                          <a:solidFill>
                            <a:srgbClr val="FF0000"/>
                          </a:solidFill>
                          <a:effectLst/>
                          <a:latin typeface="+mn-lt"/>
                          <a:ea typeface="+mn-ea"/>
                          <a:cs typeface="+mn-cs"/>
                        </a:rPr>
                        <a:t>65.3</a:t>
                      </a:r>
                    </a:p>
                  </a:txBody>
                  <a:tcPr marL="9525" marR="9525" marT="9525" marB="0" anchor="ctr">
                    <a:solidFill>
                      <a:schemeClr val="bg1"/>
                    </a:solidFill>
                  </a:tcPr>
                </a:tc>
                <a:extLst>
                  <a:ext uri="{0D108BD9-81ED-4DB2-BD59-A6C34878D82A}">
                    <a16:rowId xmlns:a16="http://schemas.microsoft.com/office/drawing/2014/main" val="3760218867"/>
                  </a:ext>
                </a:extLst>
              </a:tr>
              <a:tr h="238125">
                <a:tc>
                  <a:txBody>
                    <a:bodyPr/>
                    <a:lstStyle/>
                    <a:p>
                      <a:pPr algn="ctr" fontAlgn="ctr"/>
                      <a:r>
                        <a:rPr lang="en-US" altLang="ja-JP" sz="1400" u="none" strike="noStrike" dirty="0">
                          <a:effectLst/>
                        </a:rPr>
                        <a:t>3</a:t>
                      </a:r>
                      <a:endPar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bg1"/>
                    </a:solidFill>
                  </a:tcPr>
                </a:tc>
                <a:tc>
                  <a:txBody>
                    <a:bodyPr/>
                    <a:lstStyle/>
                    <a:p>
                      <a:pPr algn="l" fontAlgn="ctr"/>
                      <a:r>
                        <a:rPr lang="ja-JP" altLang="en-US" sz="1400" u="none" strike="noStrike" dirty="0">
                          <a:effectLst/>
                        </a:rPr>
                        <a:t>愛知豊明花き地方卸売市場</a:t>
                      </a:r>
                      <a:endPar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bg1"/>
                    </a:solidFill>
                  </a:tcPr>
                </a:tc>
                <a:tc>
                  <a:txBody>
                    <a:bodyPr/>
                    <a:lstStyle/>
                    <a:p>
                      <a:pPr algn="l" fontAlgn="ctr"/>
                      <a:r>
                        <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rPr>
                        <a:t>豊明市</a:t>
                      </a:r>
                      <a:endPar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bg1"/>
                    </a:solidFill>
                  </a:tcPr>
                </a:tc>
                <a:tc>
                  <a:txBody>
                    <a:bodyPr/>
                    <a:lstStyle/>
                    <a:p>
                      <a:pPr algn="ctr" fontAlgn="ctr"/>
                      <a:r>
                        <a:rPr lang="en-US" altLang="ja-JP" sz="1400" u="none" strike="noStrike" dirty="0">
                          <a:effectLst/>
                        </a:rPr>
                        <a:t>137.2</a:t>
                      </a:r>
                      <a:endPar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bg1"/>
                    </a:solidFill>
                  </a:tcPr>
                </a:tc>
                <a:tc>
                  <a:txBody>
                    <a:bodyPr/>
                    <a:lstStyle/>
                    <a:p>
                      <a:pPr algn="ctr" fontAlgn="ctr"/>
                      <a:r>
                        <a:rPr lang="en-US" altLang="ja-JP" sz="1400" u="none" strike="noStrike" dirty="0">
                          <a:effectLst/>
                        </a:rPr>
                        <a:t>3.9</a:t>
                      </a:r>
                      <a:endPar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bg1"/>
                    </a:solidFill>
                  </a:tcPr>
                </a:tc>
                <a:tc>
                  <a:txBody>
                    <a:bodyPr/>
                    <a:lstStyle/>
                    <a:p>
                      <a:pPr marL="0" algn="ctr" defTabSz="914400" rtl="0" eaLnBrk="1" fontAlgn="ctr" latinLnBrk="0" hangingPunct="1"/>
                      <a:r>
                        <a:rPr kumimoji="1" lang="en-US" altLang="ja-JP" sz="1400" u="none" strike="noStrike" kern="1200" dirty="0">
                          <a:solidFill>
                            <a:schemeClr val="dk1"/>
                          </a:solidFill>
                          <a:effectLst/>
                          <a:latin typeface="+mn-lt"/>
                          <a:ea typeface="+mn-ea"/>
                          <a:cs typeface="+mn-cs"/>
                        </a:rPr>
                        <a:t>46.0</a:t>
                      </a:r>
                    </a:p>
                  </a:txBody>
                  <a:tcPr marL="9525" marR="9525" marT="9525" marB="0" anchor="ctr">
                    <a:solidFill>
                      <a:schemeClr val="bg1"/>
                    </a:solidFill>
                  </a:tcPr>
                </a:tc>
                <a:extLst>
                  <a:ext uri="{0D108BD9-81ED-4DB2-BD59-A6C34878D82A}">
                    <a16:rowId xmlns:a16="http://schemas.microsoft.com/office/drawing/2014/main" val="2509169118"/>
                  </a:ext>
                </a:extLst>
              </a:tr>
              <a:tr h="238125">
                <a:tc>
                  <a:txBody>
                    <a:bodyPr/>
                    <a:lstStyle/>
                    <a:p>
                      <a:pPr algn="ctr" fontAlgn="ctr"/>
                      <a:r>
                        <a:rPr lang="en-US" altLang="ja-JP" sz="1400" u="none" strike="noStrike" dirty="0">
                          <a:effectLst/>
                        </a:rPr>
                        <a:t>4</a:t>
                      </a:r>
                      <a:endPar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400" u="none" strike="noStrike" dirty="0">
                          <a:effectLst/>
                        </a:rPr>
                        <a:t>姫路生花地方卸売市場</a:t>
                      </a:r>
                      <a:endParaRPr lang="ja-JP" altLang="en-US" sz="1400" b="0" i="0" u="none" strike="noStrike" dirty="0">
                        <a:solidFill>
                          <a:srgbClr val="000000"/>
                        </a:solidFill>
                        <a:effectLst/>
                        <a:latin typeface="游ゴシック" panose="020B0400000000000000" pitchFamily="50" charset="-128"/>
                        <a:ea typeface="+mn-ea"/>
                      </a:endParaRPr>
                    </a:p>
                  </a:txBody>
                  <a:tcPr marL="9525" marR="9525" marT="9525" marB="0" anchor="ctr">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rgbClr val="000000"/>
                          </a:solidFill>
                          <a:effectLst/>
                          <a:latin typeface="游ゴシック" panose="020B0400000000000000" pitchFamily="50" charset="-128"/>
                          <a:ea typeface="+mn-ea"/>
                        </a:rPr>
                        <a:t>姫路市</a:t>
                      </a:r>
                      <a:endParaRPr lang="en-US" altLang="ja-JP" sz="1400" b="0" i="0" u="none" strike="noStrike" dirty="0">
                        <a:solidFill>
                          <a:srgbClr val="000000"/>
                        </a:solidFill>
                        <a:effectLst/>
                        <a:latin typeface="游ゴシック" panose="020B0400000000000000" pitchFamily="50" charset="-128"/>
                        <a:ea typeface="+mn-ea"/>
                      </a:endParaRPr>
                    </a:p>
                  </a:txBody>
                  <a:tcPr marL="9525" marR="9525" marT="9525" marB="0" anchor="ctr">
                    <a:solidFill>
                      <a:schemeClr val="bg1"/>
                    </a:solidFill>
                  </a:tcPr>
                </a:tc>
                <a:tc>
                  <a:txBody>
                    <a:bodyPr/>
                    <a:lstStyle/>
                    <a:p>
                      <a:pPr algn="ctr" fontAlgn="ctr"/>
                      <a:r>
                        <a:rPr lang="en-US" altLang="ja-JP" sz="1400" u="none" strike="noStrike" dirty="0">
                          <a:effectLst/>
                        </a:rPr>
                        <a:t>135.4</a:t>
                      </a:r>
                      <a:endPar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bg1"/>
                    </a:solidFill>
                  </a:tcPr>
                </a:tc>
                <a:tc>
                  <a:txBody>
                    <a:bodyPr/>
                    <a:lstStyle/>
                    <a:p>
                      <a:pPr algn="ctr" fontAlgn="ctr"/>
                      <a:r>
                        <a:rPr lang="en-US" altLang="ja-JP" sz="1400" u="none" strike="noStrike" dirty="0">
                          <a:effectLst/>
                        </a:rPr>
                        <a:t>3.9</a:t>
                      </a:r>
                      <a:endPar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bg1"/>
                    </a:solidFill>
                  </a:tcPr>
                </a:tc>
                <a:tc>
                  <a:txBody>
                    <a:bodyPr/>
                    <a:lstStyle/>
                    <a:p>
                      <a:pPr marL="0" algn="ctr" defTabSz="914400" rtl="0" eaLnBrk="1" fontAlgn="ctr" latinLnBrk="0" hangingPunct="1"/>
                      <a:r>
                        <a:rPr kumimoji="1" lang="en-US" altLang="ja-JP" sz="1400" u="none" strike="noStrike" kern="1200" dirty="0">
                          <a:solidFill>
                            <a:schemeClr val="dk1"/>
                          </a:solidFill>
                          <a:effectLst/>
                          <a:latin typeface="+mn-lt"/>
                          <a:ea typeface="+mn-ea"/>
                          <a:cs typeface="+mn-cs"/>
                        </a:rPr>
                        <a:t>82.9</a:t>
                      </a:r>
                    </a:p>
                  </a:txBody>
                  <a:tcPr marL="9525" marR="9525" marT="9525" marB="0" anchor="ctr">
                    <a:solidFill>
                      <a:schemeClr val="bg1"/>
                    </a:solidFill>
                  </a:tcPr>
                </a:tc>
                <a:extLst>
                  <a:ext uri="{0D108BD9-81ED-4DB2-BD59-A6C34878D82A}">
                    <a16:rowId xmlns:a16="http://schemas.microsoft.com/office/drawing/2014/main" val="3850937510"/>
                  </a:ext>
                </a:extLst>
              </a:tr>
              <a:tr h="238125">
                <a:tc>
                  <a:txBody>
                    <a:bodyPr/>
                    <a:lstStyle/>
                    <a:p>
                      <a:pPr algn="ctr" fontAlgn="ctr"/>
                      <a:r>
                        <a:rPr lang="en-US" altLang="ja-JP" sz="1400" u="none" strike="noStrike" dirty="0">
                          <a:effectLst/>
                        </a:rPr>
                        <a:t>5</a:t>
                      </a:r>
                      <a:endPar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B w="952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400" u="none" strike="noStrike" dirty="0">
                          <a:effectLst/>
                        </a:rPr>
                        <a:t>東京都中央卸売市場世田谷市場</a:t>
                      </a:r>
                      <a:endParaRPr lang="ja-JP" altLang="en-US" sz="1400" b="0" i="0" u="none" strike="noStrike" dirty="0">
                        <a:solidFill>
                          <a:srgbClr val="000000"/>
                        </a:solidFill>
                        <a:effectLst/>
                        <a:latin typeface="游ゴシック" panose="020B0400000000000000" pitchFamily="50" charset="-128"/>
                        <a:ea typeface="+mn-ea"/>
                      </a:endParaRPr>
                    </a:p>
                  </a:txBody>
                  <a:tcPr marL="9525" marR="9525" marT="9525" marB="0" anchor="ctr">
                    <a:lnB w="952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rgbClr val="000000"/>
                          </a:solidFill>
                          <a:effectLst/>
                          <a:latin typeface="游ゴシック" panose="020B0400000000000000" pitchFamily="50" charset="-128"/>
                          <a:ea typeface="+mn-ea"/>
                        </a:rPr>
                        <a:t>世田谷区</a:t>
                      </a:r>
                      <a:endParaRPr lang="en-US" altLang="ja-JP" sz="1400" b="0" i="0" u="none" strike="noStrike" dirty="0">
                        <a:solidFill>
                          <a:srgbClr val="000000"/>
                        </a:solidFill>
                        <a:effectLst/>
                        <a:latin typeface="游ゴシック" panose="020B0400000000000000" pitchFamily="50" charset="-128"/>
                        <a:ea typeface="+mn-ea"/>
                      </a:endParaRPr>
                    </a:p>
                  </a:txBody>
                  <a:tcPr marL="9525" marR="9525" marT="9525" marB="0" anchor="ctr">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400" u="none" strike="noStrike" dirty="0">
                          <a:effectLst/>
                        </a:rPr>
                        <a:t>131.7</a:t>
                      </a:r>
                      <a:endPar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400" u="none" strike="noStrike" dirty="0">
                          <a:effectLst/>
                        </a:rPr>
                        <a:t>3.8</a:t>
                      </a:r>
                      <a:endPar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B w="9525"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kumimoji="1" lang="en-US" altLang="ja-JP" sz="1400" u="none" strike="noStrike" kern="1200" dirty="0">
                          <a:solidFill>
                            <a:schemeClr val="dk1"/>
                          </a:solidFill>
                          <a:effectLst/>
                          <a:latin typeface="+mn-lt"/>
                          <a:ea typeface="+mn-ea"/>
                          <a:cs typeface="+mn-cs"/>
                        </a:rPr>
                        <a:t>14.3</a:t>
                      </a:r>
                    </a:p>
                  </a:txBody>
                  <a:tcPr marL="9525" marR="9525" marT="9525" marB="0" anchor="ctr">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20138643"/>
                  </a:ext>
                </a:extLst>
              </a:tr>
            </a:tbl>
          </a:graphicData>
        </a:graphic>
      </p:graphicFrame>
    </p:spTree>
    <p:extLst>
      <p:ext uri="{BB962C8B-B14F-4D97-AF65-F5344CB8AC3E}">
        <p14:creationId xmlns:p14="http://schemas.microsoft.com/office/powerpoint/2010/main" val="12900004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9EFB74-AE30-B5FA-D8BE-9E334CF3C415}"/>
            </a:ext>
          </a:extLst>
        </p:cNvPr>
        <p:cNvGrpSpPr/>
        <p:nvPr/>
      </p:nvGrpSpPr>
      <p:grpSpPr>
        <a:xfrm>
          <a:off x="0" y="0"/>
          <a:ext cx="0" cy="0"/>
          <a:chOff x="0" y="0"/>
          <a:chExt cx="0" cy="0"/>
        </a:xfrm>
      </p:grpSpPr>
      <p:sp>
        <p:nvSpPr>
          <p:cNvPr id="9" name="タイトル 1">
            <a:extLst>
              <a:ext uri="{FF2B5EF4-FFF2-40B4-BE49-F238E27FC236}">
                <a16:creationId xmlns:a16="http://schemas.microsoft.com/office/drawing/2014/main" id="{F6CD0B87-8BF8-5DD4-B1DE-B3FD4B2FFBF2}"/>
              </a:ext>
            </a:extLst>
          </p:cNvPr>
          <p:cNvSpPr>
            <a:spLocks noGrp="1"/>
          </p:cNvSpPr>
          <p:nvPr>
            <p:ph type="title"/>
          </p:nvPr>
        </p:nvSpPr>
        <p:spPr>
          <a:xfrm>
            <a:off x="0" y="83778"/>
            <a:ext cx="9906000" cy="395110"/>
          </a:xfrm>
        </p:spPr>
        <p:txBody>
          <a:bodyPr>
            <a:normAutofit/>
          </a:bodyPr>
          <a:lstStyle/>
          <a:p>
            <a:r>
              <a:rPr kumimoji="1" lang="en-US" altLang="ja-JP" sz="2000" b="1" dirty="0"/>
              <a:t>Ⅰ</a:t>
            </a:r>
            <a:r>
              <a:rPr kumimoji="1" lang="ja-JP" altLang="en-US" sz="2000" b="1" dirty="0"/>
              <a:t>　</a:t>
            </a:r>
            <a:r>
              <a:rPr kumimoji="1" lang="ja-JP" altLang="en-US" sz="2000" b="1" i="0" u="none" strike="noStrike" kern="1200" cap="none" spc="0" normalizeH="0" baseline="0" noProof="0" dirty="0">
                <a:ln>
                  <a:noFill/>
                </a:ln>
                <a:solidFill>
                  <a:prstClr val="black"/>
                </a:solidFill>
                <a:effectLst/>
                <a:uLnTx/>
                <a:uFillTx/>
                <a:latin typeface="Calibri Light" panose="020F0302020204030204"/>
                <a:ea typeface="游ゴシック Light" panose="020B0300000000000000" pitchFamily="50" charset="-128"/>
                <a:cs typeface="+mj-cs"/>
              </a:rPr>
              <a:t>現状と課題</a:t>
            </a:r>
            <a:endParaRPr kumimoji="1" lang="ja-JP" altLang="en-US" sz="2000" b="1" dirty="0"/>
          </a:p>
        </p:txBody>
      </p:sp>
      <p:sp>
        <p:nvSpPr>
          <p:cNvPr id="14" name="タイトル 1">
            <a:extLst>
              <a:ext uri="{FF2B5EF4-FFF2-40B4-BE49-F238E27FC236}">
                <a16:creationId xmlns:a16="http://schemas.microsoft.com/office/drawing/2014/main" id="{BD2E6CBB-394A-50D5-96BE-1D02DB133247}"/>
              </a:ext>
            </a:extLst>
          </p:cNvPr>
          <p:cNvSpPr txBox="1">
            <a:spLocks/>
          </p:cNvSpPr>
          <p:nvPr/>
        </p:nvSpPr>
        <p:spPr>
          <a:xfrm>
            <a:off x="0" y="576224"/>
            <a:ext cx="9906000" cy="3951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Light" panose="020F0302020204030204"/>
                <a:ea typeface="游ゴシック Light" panose="020B0300000000000000" pitchFamily="50" charset="-128"/>
                <a:cs typeface="+mj-cs"/>
              </a:rPr>
              <a:t>Ⅰ-</a:t>
            </a:r>
            <a:r>
              <a:rPr kumimoji="1" lang="ja-JP" altLang="en-US" sz="1800" b="0" i="0" u="none" strike="noStrike" kern="1200" cap="none" spc="0" normalizeH="0" baseline="0" noProof="0" dirty="0">
                <a:ln>
                  <a:noFill/>
                </a:ln>
                <a:solidFill>
                  <a:prstClr val="black"/>
                </a:solidFill>
                <a:effectLst/>
                <a:uLnTx/>
                <a:uFillTx/>
                <a:latin typeface="Calibri Light" panose="020F0302020204030204"/>
                <a:ea typeface="游ゴシック Light" panose="020B0300000000000000" pitchFamily="50" charset="-128"/>
                <a:cs typeface="+mj-cs"/>
              </a:rPr>
              <a:t>３　当市場の位置付け</a:t>
            </a:r>
          </a:p>
        </p:txBody>
      </p:sp>
      <p:sp>
        <p:nvSpPr>
          <p:cNvPr id="4" name="テキスト ボックス 3">
            <a:extLst>
              <a:ext uri="{FF2B5EF4-FFF2-40B4-BE49-F238E27FC236}">
                <a16:creationId xmlns:a16="http://schemas.microsoft.com/office/drawing/2014/main" id="{90BD347C-10E5-E54B-EF77-0ACF369906B3}"/>
              </a:ext>
            </a:extLst>
          </p:cNvPr>
          <p:cNvSpPr txBox="1"/>
          <p:nvPr/>
        </p:nvSpPr>
        <p:spPr>
          <a:xfrm>
            <a:off x="9017069" y="6150971"/>
            <a:ext cx="607859" cy="261610"/>
          </a:xfrm>
          <a:prstGeom prst="rect">
            <a:avLst/>
          </a:prstGeom>
          <a:noFill/>
        </p:spPr>
        <p:txBody>
          <a:bodyPr wrap="square" rtlCol="0">
            <a:spAutoFit/>
          </a:bodyPr>
          <a:lstStyle/>
          <a:p>
            <a:r>
              <a:rPr kumimoji="1" lang="ja-JP" altLang="en-US" sz="1100" dirty="0"/>
              <a:t>（年）</a:t>
            </a:r>
          </a:p>
        </p:txBody>
      </p:sp>
      <p:sp>
        <p:nvSpPr>
          <p:cNvPr id="5" name="テキスト ボックス 4">
            <a:extLst>
              <a:ext uri="{FF2B5EF4-FFF2-40B4-BE49-F238E27FC236}">
                <a16:creationId xmlns:a16="http://schemas.microsoft.com/office/drawing/2014/main" id="{4F0563F5-14F9-EA3B-2CB0-9CBB7E2225A1}"/>
              </a:ext>
            </a:extLst>
          </p:cNvPr>
          <p:cNvSpPr txBox="1"/>
          <p:nvPr/>
        </p:nvSpPr>
        <p:spPr>
          <a:xfrm>
            <a:off x="5043644" y="6354975"/>
            <a:ext cx="3940502" cy="246221"/>
          </a:xfrm>
          <a:prstGeom prst="rect">
            <a:avLst/>
          </a:prstGeom>
          <a:noFill/>
        </p:spPr>
        <p:txBody>
          <a:bodyPr wrap="none" rtlCol="0">
            <a:spAutoFit/>
          </a:bodyPr>
          <a:lstStyle/>
          <a:p>
            <a:r>
              <a:rPr kumimoji="1" lang="ja-JP" altLang="en-US" sz="1000" dirty="0">
                <a:latin typeface="+mn-ea"/>
              </a:rPr>
              <a:t>＜参照</a:t>
            </a:r>
            <a:r>
              <a:rPr lang="ja-JP" altLang="en-US" sz="1000" dirty="0">
                <a:latin typeface="+mn-ea"/>
              </a:rPr>
              <a:t>＞</a:t>
            </a:r>
            <a:r>
              <a:rPr kumimoji="1" lang="ja-JP" altLang="en-US" sz="1000" dirty="0">
                <a:latin typeface="+mn-ea"/>
              </a:rPr>
              <a:t>・東京都中央卸売市場ＨＰ 市場統計情報（月報・年報）</a:t>
            </a:r>
            <a:endParaRPr kumimoji="1" lang="en-US" altLang="ja-JP" sz="1000" dirty="0">
              <a:latin typeface="+mn-ea"/>
            </a:endParaRPr>
          </a:p>
        </p:txBody>
      </p:sp>
      <p:sp>
        <p:nvSpPr>
          <p:cNvPr id="8" name="コンテンツ プレースホルダー 2">
            <a:extLst>
              <a:ext uri="{FF2B5EF4-FFF2-40B4-BE49-F238E27FC236}">
                <a16:creationId xmlns:a16="http://schemas.microsoft.com/office/drawing/2014/main" id="{3D04B72D-01CB-4C00-8B6F-7D9A2842E08F}"/>
              </a:ext>
            </a:extLst>
          </p:cNvPr>
          <p:cNvSpPr>
            <a:spLocks noGrp="1"/>
          </p:cNvSpPr>
          <p:nvPr>
            <p:ph idx="1"/>
          </p:nvPr>
        </p:nvSpPr>
        <p:spPr>
          <a:xfrm>
            <a:off x="288235" y="931022"/>
            <a:ext cx="9266295" cy="1194478"/>
          </a:xfrm>
        </p:spPr>
        <p:txBody>
          <a:bodyPr>
            <a:noAutofit/>
          </a:bodyPr>
          <a:lstStyle/>
          <a:p>
            <a:pPr>
              <a:lnSpc>
                <a:spcPts val="1900"/>
              </a:lnSpc>
              <a:spcBef>
                <a:spcPts val="1200"/>
              </a:spcBef>
              <a:buFont typeface="Wingdings" panose="05000000000000000000" pitchFamily="2" charset="2"/>
              <a:buChar char="Ø"/>
            </a:pPr>
            <a:r>
              <a:rPr lang="ja-JP" altLang="en-US" sz="1600" dirty="0">
                <a:latin typeface="+mn-ea"/>
              </a:rPr>
              <a:t>取扱金額は新型コロナウイルス感染症の影響により２０２０年に減少し、その後は単価高によって一時的に回復した。</a:t>
            </a:r>
            <a:endParaRPr lang="en-US" altLang="ja-JP" sz="1600" dirty="0">
              <a:latin typeface="+mn-ea"/>
            </a:endParaRPr>
          </a:p>
          <a:p>
            <a:pPr>
              <a:lnSpc>
                <a:spcPts val="1900"/>
              </a:lnSpc>
              <a:spcBef>
                <a:spcPts val="1200"/>
              </a:spcBef>
              <a:buFont typeface="Wingdings" panose="05000000000000000000" pitchFamily="2" charset="2"/>
              <a:buChar char="Ø"/>
            </a:pPr>
            <a:r>
              <a:rPr lang="ja-JP" altLang="en-US" sz="1600" dirty="0">
                <a:latin typeface="+mn-ea"/>
              </a:rPr>
              <a:t>取扱量は、国内花き流通量の傾向（</a:t>
            </a:r>
            <a:r>
              <a:rPr lang="en-US" altLang="ja-JP" sz="1600" dirty="0">
                <a:latin typeface="+mn-ea"/>
              </a:rPr>
              <a:t>P</a:t>
            </a:r>
            <a:r>
              <a:rPr lang="ja-JP" altLang="en-US" sz="1600" dirty="0">
                <a:latin typeface="+mn-ea"/>
              </a:rPr>
              <a:t>３参照）と比較して緩やかであるものの、過去１０年間で減少傾向にある。</a:t>
            </a:r>
            <a:endParaRPr lang="en-US" altLang="ja-JP" sz="1600" dirty="0">
              <a:latin typeface="+mn-ea"/>
            </a:endParaRPr>
          </a:p>
        </p:txBody>
      </p:sp>
      <p:pic>
        <p:nvPicPr>
          <p:cNvPr id="2" name="図 1">
            <a:extLst>
              <a:ext uri="{FF2B5EF4-FFF2-40B4-BE49-F238E27FC236}">
                <a16:creationId xmlns:a16="http://schemas.microsoft.com/office/drawing/2014/main" id="{9C3700E4-C49F-4F69-8D35-CE6B50D20D7C}"/>
              </a:ext>
            </a:extLst>
          </p:cNvPr>
          <p:cNvPicPr>
            <a:picLocks noChangeAspect="1"/>
          </p:cNvPicPr>
          <p:nvPr/>
        </p:nvPicPr>
        <p:blipFill>
          <a:blip r:embed="rId3"/>
          <a:stretch>
            <a:fillRect/>
          </a:stretch>
        </p:blipFill>
        <p:spPr>
          <a:xfrm>
            <a:off x="463191" y="2045447"/>
            <a:ext cx="9089924" cy="4621169"/>
          </a:xfrm>
          <a:prstGeom prst="rect">
            <a:avLst/>
          </a:prstGeom>
        </p:spPr>
      </p:pic>
    </p:spTree>
    <p:extLst>
      <p:ext uri="{BB962C8B-B14F-4D97-AF65-F5344CB8AC3E}">
        <p14:creationId xmlns:p14="http://schemas.microsoft.com/office/powerpoint/2010/main" val="1752031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454A93-4C2E-306E-B026-B60042C53713}"/>
            </a:ext>
          </a:extLst>
        </p:cNvPr>
        <p:cNvGrpSpPr/>
        <p:nvPr/>
      </p:nvGrpSpPr>
      <p:grpSpPr>
        <a:xfrm>
          <a:off x="0" y="0"/>
          <a:ext cx="0" cy="0"/>
          <a:chOff x="0" y="0"/>
          <a:chExt cx="0" cy="0"/>
        </a:xfrm>
      </p:grpSpPr>
      <p:sp>
        <p:nvSpPr>
          <p:cNvPr id="16" name="タイトル 1">
            <a:extLst>
              <a:ext uri="{FF2B5EF4-FFF2-40B4-BE49-F238E27FC236}">
                <a16:creationId xmlns:a16="http://schemas.microsoft.com/office/drawing/2014/main" id="{06724746-776A-4611-17B7-856F35ECC599}"/>
              </a:ext>
            </a:extLst>
          </p:cNvPr>
          <p:cNvSpPr>
            <a:spLocks noGrp="1"/>
          </p:cNvSpPr>
          <p:nvPr>
            <p:ph type="title"/>
          </p:nvPr>
        </p:nvSpPr>
        <p:spPr>
          <a:xfrm>
            <a:off x="0" y="83778"/>
            <a:ext cx="9906000" cy="395110"/>
          </a:xfrm>
        </p:spPr>
        <p:txBody>
          <a:bodyPr>
            <a:normAutofit/>
          </a:bodyPr>
          <a:lstStyle/>
          <a:p>
            <a:r>
              <a:rPr kumimoji="1" lang="en-US" altLang="ja-JP" sz="2000" b="1" dirty="0"/>
              <a:t>Ⅰ</a:t>
            </a:r>
            <a:r>
              <a:rPr kumimoji="1" lang="ja-JP" altLang="en-US" sz="2000" b="1" dirty="0"/>
              <a:t>　現状と課題</a:t>
            </a:r>
          </a:p>
        </p:txBody>
      </p:sp>
      <p:sp>
        <p:nvSpPr>
          <p:cNvPr id="17" name="コンテンツ プレースホルダー 2">
            <a:extLst>
              <a:ext uri="{FF2B5EF4-FFF2-40B4-BE49-F238E27FC236}">
                <a16:creationId xmlns:a16="http://schemas.microsoft.com/office/drawing/2014/main" id="{BBB315D4-49C6-4AF1-63A0-164C511F8842}"/>
              </a:ext>
            </a:extLst>
          </p:cNvPr>
          <p:cNvSpPr>
            <a:spLocks noGrp="1"/>
          </p:cNvSpPr>
          <p:nvPr>
            <p:ph idx="1"/>
          </p:nvPr>
        </p:nvSpPr>
        <p:spPr>
          <a:xfrm>
            <a:off x="360000" y="1080000"/>
            <a:ext cx="9072000" cy="2677656"/>
          </a:xfrm>
        </p:spPr>
        <p:txBody>
          <a:bodyPr>
            <a:spAutoFit/>
          </a:bodyPr>
          <a:lstStyle/>
          <a:p>
            <a:pPr marL="288000" indent="-288000" algn="just">
              <a:lnSpc>
                <a:spcPct val="100000"/>
              </a:lnSpc>
              <a:spcBef>
                <a:spcPts val="1200"/>
              </a:spcBef>
              <a:buFont typeface="Wingdings" panose="05000000000000000000" pitchFamily="2" charset="2"/>
              <a:buChar char="Ø"/>
            </a:pPr>
            <a:r>
              <a:rPr lang="ja-JP" altLang="en-US" sz="1600" dirty="0"/>
              <a:t>当市場では従前より２４時間荷受体制を構築しており、運送業者の待機時間短縮、遠方他市場との連携・中継輸送による運転時間の削減や物流の分散・効率化などに取り組んできた。</a:t>
            </a:r>
            <a:endParaRPr lang="en-US" altLang="ja-JP" sz="1600" dirty="0">
              <a:latin typeface="+mn-ea"/>
            </a:endParaRPr>
          </a:p>
          <a:p>
            <a:pPr marL="288000" indent="-288000" algn="just">
              <a:lnSpc>
                <a:spcPct val="100000"/>
              </a:lnSpc>
              <a:spcBef>
                <a:spcPts val="1200"/>
              </a:spcBef>
              <a:buFont typeface="Wingdings" panose="05000000000000000000" pitchFamily="2" charset="2"/>
              <a:buChar char="Ø"/>
            </a:pPr>
            <a:r>
              <a:rPr lang="ja-JP" altLang="en-US" sz="1600" dirty="0">
                <a:latin typeface="+mn-ea"/>
              </a:rPr>
              <a:t>２０２０年にコロナ禍を機に、安全・効率面からせり室で行う“対面せり”からネット経由の</a:t>
            </a:r>
            <a:br>
              <a:rPr lang="en-US" altLang="ja-JP" sz="1600" dirty="0">
                <a:latin typeface="+mn-ea"/>
              </a:rPr>
            </a:br>
            <a:r>
              <a:rPr lang="ja-JP" altLang="en-US" sz="1600" dirty="0">
                <a:latin typeface="+mn-ea"/>
              </a:rPr>
              <a:t>“ＷＥＢせり”への全面移行を実現した。</a:t>
            </a:r>
            <a:endParaRPr lang="en-US" altLang="ja-JP" sz="1600" dirty="0">
              <a:latin typeface="+mn-ea"/>
            </a:endParaRPr>
          </a:p>
          <a:p>
            <a:pPr marL="288000" indent="-288000" algn="just">
              <a:lnSpc>
                <a:spcPct val="100000"/>
              </a:lnSpc>
              <a:spcBef>
                <a:spcPts val="1200"/>
              </a:spcBef>
              <a:buFont typeface="Wingdings" panose="05000000000000000000" pitchFamily="2" charset="2"/>
              <a:buChar char="Ø"/>
            </a:pPr>
            <a:r>
              <a:rPr lang="ja-JP" altLang="en-US" sz="1600" dirty="0">
                <a:latin typeface="+mn-ea"/>
              </a:rPr>
              <a:t>ＷＥＢせりに移行したことでせり開始時刻が半日前倒しとなり、荷捌き作業の完了や買受人の引き取りも連動して早まるなど、利便性が向上した。</a:t>
            </a:r>
            <a:endParaRPr lang="en-US" altLang="ja-JP" sz="1600" dirty="0">
              <a:latin typeface="+mn-ea"/>
            </a:endParaRPr>
          </a:p>
          <a:p>
            <a:pPr marL="288000" indent="-288000" algn="just">
              <a:lnSpc>
                <a:spcPct val="100000"/>
              </a:lnSpc>
              <a:spcBef>
                <a:spcPts val="1200"/>
              </a:spcBef>
              <a:buFont typeface="Wingdings" panose="05000000000000000000" pitchFamily="2" charset="2"/>
              <a:buChar char="Ø"/>
            </a:pPr>
            <a:r>
              <a:rPr lang="ja-JP" altLang="en-US" sz="1600" dirty="0">
                <a:latin typeface="+mn-ea"/>
              </a:rPr>
              <a:t>また、遠隔地への商品配送も“より早く”、“より遠くへ”が可能となり、商圏の拡大に繋がった。</a:t>
            </a:r>
            <a:endParaRPr lang="en-US" altLang="ja-JP" sz="1600" dirty="0">
              <a:latin typeface="+mn-ea"/>
            </a:endParaRPr>
          </a:p>
          <a:p>
            <a:pPr marL="288000" indent="-288000" algn="just">
              <a:lnSpc>
                <a:spcPct val="100000"/>
              </a:lnSpc>
              <a:spcBef>
                <a:spcPts val="1200"/>
              </a:spcBef>
              <a:buFont typeface="Wingdings" panose="05000000000000000000" pitchFamily="2" charset="2"/>
              <a:buChar char="Ø"/>
            </a:pPr>
            <a:r>
              <a:rPr lang="ja-JP" altLang="en-US" sz="1600" dirty="0">
                <a:latin typeface="+mn-ea"/>
              </a:rPr>
              <a:t>加えて、せりと荷捌きの時間配分が明確化したことで、従業員の働き方改革に寄与した。</a:t>
            </a:r>
            <a:endParaRPr lang="en-US" altLang="ja-JP" sz="1600" dirty="0">
              <a:latin typeface="+mn-ea"/>
            </a:endParaRPr>
          </a:p>
        </p:txBody>
      </p:sp>
      <p:sp>
        <p:nvSpPr>
          <p:cNvPr id="20" name="タイトル 1">
            <a:extLst>
              <a:ext uri="{FF2B5EF4-FFF2-40B4-BE49-F238E27FC236}">
                <a16:creationId xmlns:a16="http://schemas.microsoft.com/office/drawing/2014/main" id="{8214B3FF-D25E-5637-2929-1DD98808F010}"/>
              </a:ext>
            </a:extLst>
          </p:cNvPr>
          <p:cNvSpPr txBox="1">
            <a:spLocks/>
          </p:cNvSpPr>
          <p:nvPr/>
        </p:nvSpPr>
        <p:spPr>
          <a:xfrm>
            <a:off x="0" y="576224"/>
            <a:ext cx="9906000" cy="3951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1800" dirty="0"/>
              <a:t>Ⅰ-</a:t>
            </a:r>
            <a:r>
              <a:rPr lang="ja-JP" altLang="en-US" sz="1800" dirty="0"/>
              <a:t>４　当市場における改革実績</a:t>
            </a:r>
          </a:p>
        </p:txBody>
      </p:sp>
      <p:pic>
        <p:nvPicPr>
          <p:cNvPr id="2" name="図 1" descr="グラフィカル ユーザー インターフェイス, アプリケーション&#10;&#10;AI によって生成されたコンテンツは間違っている可能性があります。">
            <a:extLst>
              <a:ext uri="{FF2B5EF4-FFF2-40B4-BE49-F238E27FC236}">
                <a16:creationId xmlns:a16="http://schemas.microsoft.com/office/drawing/2014/main" id="{668ECB9D-8DDD-F561-5C71-6EE20367429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427011" y="5025144"/>
            <a:ext cx="2695575" cy="1495425"/>
          </a:xfrm>
          <a:prstGeom prst="rect">
            <a:avLst/>
          </a:prstGeom>
        </p:spPr>
      </p:pic>
      <p:pic>
        <p:nvPicPr>
          <p:cNvPr id="4" name="図 3" descr="図書館にいる人たち&#10;&#10;AI によって生成されたコンテンツは間違っている可能性があります。">
            <a:extLst>
              <a:ext uri="{FF2B5EF4-FFF2-40B4-BE49-F238E27FC236}">
                <a16:creationId xmlns:a16="http://schemas.microsoft.com/office/drawing/2014/main" id="{ADE4A48B-4B55-A39A-AD9A-D0424E602F67}"/>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85102" y="4999289"/>
            <a:ext cx="2231359" cy="1496025"/>
          </a:xfrm>
          <a:prstGeom prst="rect">
            <a:avLst/>
          </a:prstGeom>
        </p:spPr>
      </p:pic>
      <p:sp>
        <p:nvSpPr>
          <p:cNvPr id="7" name="矢印: 右 6">
            <a:extLst>
              <a:ext uri="{FF2B5EF4-FFF2-40B4-BE49-F238E27FC236}">
                <a16:creationId xmlns:a16="http://schemas.microsoft.com/office/drawing/2014/main" id="{BDE3C884-57E1-1373-B667-F5527291AA7B}"/>
              </a:ext>
            </a:extLst>
          </p:cNvPr>
          <p:cNvSpPr/>
          <p:nvPr/>
        </p:nvSpPr>
        <p:spPr>
          <a:xfrm>
            <a:off x="3943508" y="5240328"/>
            <a:ext cx="856456" cy="598488"/>
          </a:xfrm>
          <a:prstGeom prst="rightArrow">
            <a:avLst/>
          </a:prstGeom>
          <a:solidFill>
            <a:srgbClr val="FF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sp>
        <p:nvSpPr>
          <p:cNvPr id="8" name="テキスト ボックス 7">
            <a:extLst>
              <a:ext uri="{FF2B5EF4-FFF2-40B4-BE49-F238E27FC236}">
                <a16:creationId xmlns:a16="http://schemas.microsoft.com/office/drawing/2014/main" id="{9B47A986-E72D-F0E7-6A0C-EE014B1964F0}"/>
              </a:ext>
            </a:extLst>
          </p:cNvPr>
          <p:cNvSpPr txBox="1"/>
          <p:nvPr/>
        </p:nvSpPr>
        <p:spPr>
          <a:xfrm>
            <a:off x="2751625" y="6177855"/>
            <a:ext cx="1172116" cy="317459"/>
          </a:xfrm>
          <a:prstGeom prst="rect">
            <a:avLst/>
          </a:prstGeom>
          <a:solidFill>
            <a:schemeClr val="bg1"/>
          </a:solidFill>
          <a:ln>
            <a:solidFill>
              <a:srgbClr val="FF0000"/>
            </a:solidFill>
          </a:ln>
        </p:spPr>
        <p:txBody>
          <a:bodyPr wrap="none" rtlCol="0">
            <a:spAutoFit/>
          </a:bodyPr>
          <a:lstStyle/>
          <a:p>
            <a:pPr algn="l"/>
            <a:r>
              <a:rPr lang="ja-JP" altLang="en-US" sz="1463" dirty="0">
                <a:latin typeface="Meiryo UI" panose="020B0604030504040204" pitchFamily="50" charset="-128"/>
                <a:ea typeface="Meiryo UI" panose="020B0604030504040204" pitchFamily="50" charset="-128"/>
              </a:rPr>
              <a:t>朝 </a:t>
            </a:r>
            <a:r>
              <a:rPr lang="en-US" altLang="ja-JP" sz="1463" dirty="0">
                <a:latin typeface="Meiryo UI" panose="020B0604030504040204" pitchFamily="50" charset="-128"/>
                <a:ea typeface="Meiryo UI" panose="020B0604030504040204" pitchFamily="50" charset="-128"/>
              </a:rPr>
              <a:t>06:30</a:t>
            </a:r>
            <a:r>
              <a:rPr lang="ja-JP" altLang="en-US" sz="1463" dirty="0">
                <a:latin typeface="Meiryo UI" panose="020B0604030504040204" pitchFamily="50" charset="-128"/>
                <a:ea typeface="Meiryo UI" panose="020B0604030504040204" pitchFamily="50" charset="-128"/>
              </a:rPr>
              <a:t>～</a:t>
            </a:r>
          </a:p>
        </p:txBody>
      </p:sp>
      <p:sp>
        <p:nvSpPr>
          <p:cNvPr id="9" name="テキスト ボックス 8">
            <a:extLst>
              <a:ext uri="{FF2B5EF4-FFF2-40B4-BE49-F238E27FC236}">
                <a16:creationId xmlns:a16="http://schemas.microsoft.com/office/drawing/2014/main" id="{F992D362-2E6A-3602-B6A2-86B57445653C}"/>
              </a:ext>
            </a:extLst>
          </p:cNvPr>
          <p:cNvSpPr txBox="1"/>
          <p:nvPr/>
        </p:nvSpPr>
        <p:spPr>
          <a:xfrm>
            <a:off x="7649338" y="5977985"/>
            <a:ext cx="1736373" cy="542584"/>
          </a:xfrm>
          <a:prstGeom prst="rect">
            <a:avLst/>
          </a:prstGeom>
          <a:solidFill>
            <a:schemeClr val="bg1"/>
          </a:solidFill>
          <a:ln>
            <a:solidFill>
              <a:srgbClr val="FF0000"/>
            </a:solidFill>
          </a:ln>
        </p:spPr>
        <p:txBody>
          <a:bodyPr wrap="none" rtlCol="0">
            <a:spAutoFit/>
          </a:bodyPr>
          <a:lstStyle/>
          <a:p>
            <a:pPr algn="l"/>
            <a:r>
              <a:rPr lang="ja-JP" altLang="en-US" sz="1463" dirty="0">
                <a:latin typeface="Meiryo UI" panose="020B0604030504040204" pitchFamily="50" charset="-128"/>
                <a:ea typeface="Meiryo UI" panose="020B0604030504040204" pitchFamily="50" charset="-128"/>
              </a:rPr>
              <a:t>夜</a:t>
            </a:r>
            <a:r>
              <a:rPr lang="en-US" altLang="ja-JP" sz="1463" dirty="0">
                <a:latin typeface="Meiryo UI" panose="020B0604030504040204" pitchFamily="50" charset="-128"/>
                <a:ea typeface="Meiryo UI" panose="020B0604030504040204" pitchFamily="50" charset="-128"/>
              </a:rPr>
              <a:t>19:00</a:t>
            </a:r>
            <a:r>
              <a:rPr lang="ja-JP" altLang="en-US" sz="1463" dirty="0">
                <a:latin typeface="Meiryo UI" panose="020B0604030504040204" pitchFamily="50" charset="-128"/>
                <a:ea typeface="Meiryo UI" panose="020B0604030504040204" pitchFamily="50" charset="-128"/>
              </a:rPr>
              <a:t>～ ＠切花</a:t>
            </a:r>
            <a:endParaRPr lang="en-US" altLang="ja-JP" sz="1463" dirty="0">
              <a:latin typeface="Meiryo UI" panose="020B0604030504040204" pitchFamily="50" charset="-128"/>
              <a:ea typeface="Meiryo UI" panose="020B0604030504040204" pitchFamily="50" charset="-128"/>
            </a:endParaRPr>
          </a:p>
          <a:p>
            <a:pPr algn="l"/>
            <a:r>
              <a:rPr lang="ja-JP" altLang="en-US" sz="1463" dirty="0">
                <a:latin typeface="Meiryo UI" panose="020B0604030504040204" pitchFamily="50" charset="-128"/>
                <a:ea typeface="Meiryo UI" panose="020B0604030504040204" pitchFamily="50" charset="-128"/>
              </a:rPr>
              <a:t>　 </a:t>
            </a:r>
            <a:r>
              <a:rPr lang="en-US" altLang="ja-JP" sz="1463" dirty="0">
                <a:latin typeface="Meiryo UI" panose="020B0604030504040204" pitchFamily="50" charset="-128"/>
                <a:ea typeface="Meiryo UI" panose="020B0604030504040204" pitchFamily="50" charset="-128"/>
              </a:rPr>
              <a:t>18:00</a:t>
            </a:r>
            <a:r>
              <a:rPr lang="ja-JP" altLang="en-US" sz="1463" dirty="0">
                <a:latin typeface="Meiryo UI" panose="020B0604030504040204" pitchFamily="50" charset="-128"/>
                <a:ea typeface="Meiryo UI" panose="020B0604030504040204" pitchFamily="50" charset="-128"/>
              </a:rPr>
              <a:t>～ ＠鉢物</a:t>
            </a:r>
          </a:p>
        </p:txBody>
      </p:sp>
      <p:sp>
        <p:nvSpPr>
          <p:cNvPr id="26" name="テキスト ボックス 25">
            <a:extLst>
              <a:ext uri="{FF2B5EF4-FFF2-40B4-BE49-F238E27FC236}">
                <a16:creationId xmlns:a16="http://schemas.microsoft.com/office/drawing/2014/main" id="{2F74D6AC-85BF-2539-6F42-25A701BD911D}"/>
              </a:ext>
            </a:extLst>
          </p:cNvPr>
          <p:cNvSpPr txBox="1"/>
          <p:nvPr/>
        </p:nvSpPr>
        <p:spPr>
          <a:xfrm>
            <a:off x="1021409" y="4725290"/>
            <a:ext cx="1180131" cy="276999"/>
          </a:xfrm>
          <a:prstGeom prst="rect">
            <a:avLst/>
          </a:prstGeom>
          <a:noFill/>
        </p:spPr>
        <p:txBody>
          <a:bodyPr wrap="none" rtlCol="0">
            <a:spAutoFit/>
          </a:bodyPr>
          <a:lstStyle/>
          <a:p>
            <a:r>
              <a:rPr kumimoji="1" lang="ja-JP" altLang="en-US" sz="1200" dirty="0">
                <a:latin typeface="Meiryo UI" panose="020B0604030504040204" pitchFamily="50" charset="-128"/>
                <a:ea typeface="Meiryo UI" panose="020B0604030504040204" pitchFamily="50" charset="-128"/>
              </a:rPr>
              <a:t>せり室（当時）</a:t>
            </a:r>
          </a:p>
        </p:txBody>
      </p:sp>
      <p:sp>
        <p:nvSpPr>
          <p:cNvPr id="27" name="テキスト ボックス 26">
            <a:extLst>
              <a:ext uri="{FF2B5EF4-FFF2-40B4-BE49-F238E27FC236}">
                <a16:creationId xmlns:a16="http://schemas.microsoft.com/office/drawing/2014/main" id="{DDB4560A-9940-EBFF-DC18-958B182528E8}"/>
              </a:ext>
            </a:extLst>
          </p:cNvPr>
          <p:cNvSpPr txBox="1"/>
          <p:nvPr/>
        </p:nvSpPr>
        <p:spPr>
          <a:xfrm>
            <a:off x="5427011" y="4734731"/>
            <a:ext cx="1180131" cy="276999"/>
          </a:xfrm>
          <a:prstGeom prst="rect">
            <a:avLst/>
          </a:prstGeom>
          <a:noFill/>
        </p:spPr>
        <p:txBody>
          <a:bodyPr wrap="none" rtlCol="0">
            <a:spAutoFit/>
          </a:bodyPr>
          <a:lstStyle/>
          <a:p>
            <a:r>
              <a:rPr kumimoji="1" lang="ja-JP" altLang="en-US" sz="1200" dirty="0">
                <a:latin typeface="Meiryo UI" panose="020B0604030504040204" pitchFamily="50" charset="-128"/>
                <a:ea typeface="Meiryo UI" panose="020B0604030504040204" pitchFamily="50" charset="-128"/>
              </a:rPr>
              <a:t>ＷＥＢせり画面</a:t>
            </a:r>
          </a:p>
        </p:txBody>
      </p:sp>
    </p:spTree>
    <p:extLst>
      <p:ext uri="{BB962C8B-B14F-4D97-AF65-F5344CB8AC3E}">
        <p14:creationId xmlns:p14="http://schemas.microsoft.com/office/powerpoint/2010/main" val="379264006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3870</Words>
  <Application>Microsoft Office PowerPoint</Application>
  <PresentationFormat>A4 210 x 297 mm</PresentationFormat>
  <Paragraphs>711</Paragraphs>
  <Slides>19</Slides>
  <Notes>17</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19</vt:i4>
      </vt:variant>
    </vt:vector>
  </HeadingPairs>
  <TitlesOfParts>
    <vt:vector size="29" baseType="lpstr">
      <vt:lpstr>Meiryo UI</vt:lpstr>
      <vt:lpstr>ＭＳ Ｐゴシック</vt:lpstr>
      <vt:lpstr>ＭＳ ゴシック</vt:lpstr>
      <vt:lpstr>游ゴシック</vt:lpstr>
      <vt:lpstr>游ゴシック Light</vt:lpstr>
      <vt:lpstr>Arial</vt:lpstr>
      <vt:lpstr>Calibri</vt:lpstr>
      <vt:lpstr>Calibri Light</vt:lpstr>
      <vt:lpstr>Wingdings</vt:lpstr>
      <vt:lpstr>Office テーマ</vt:lpstr>
      <vt:lpstr>中期経営計画  2024年度～2028年度</vt:lpstr>
      <vt:lpstr>目次</vt:lpstr>
      <vt:lpstr>Ⅰ　現状と課題</vt:lpstr>
      <vt:lpstr>Ⅰ　現状と課題</vt:lpstr>
      <vt:lpstr>Ⅰ　現状と課題</vt:lpstr>
      <vt:lpstr>Ⅰ　現状と課題</vt:lpstr>
      <vt:lpstr>Ⅰ　現状と課題</vt:lpstr>
      <vt:lpstr>Ⅰ　現状と課題</vt:lpstr>
      <vt:lpstr>Ⅰ　現状と課題</vt:lpstr>
      <vt:lpstr>Ⅰ　現状と課題　</vt:lpstr>
      <vt:lpstr>Ⅰ　現状と課題　</vt:lpstr>
      <vt:lpstr>Ⅱ　今後の取組み</vt:lpstr>
      <vt:lpstr>Ⅱ　今後の取組み</vt:lpstr>
      <vt:lpstr>Ⅱ　今後の取組み</vt:lpstr>
      <vt:lpstr>Ⅱ　今後の取組み</vt:lpstr>
      <vt:lpstr>Ⅱ　今後の取組み</vt:lpstr>
      <vt:lpstr>Ⅱ　今後の取組み</vt:lpstr>
      <vt:lpstr>Ⅱ　今後の取組み</vt:lpstr>
      <vt:lpstr>Ⅱ　今後の取組み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2026-02-25T04:18:03Z</dcterms:created>
  <dcterms:modified xsi:type="dcterms:W3CDTF">2026-02-25T04:20:26Z</dcterms:modified>
</cp:coreProperties>
</file>