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807" r:id="rId1"/>
  </p:sldMasterIdLst>
  <p:notesMasterIdLst>
    <p:notesMasterId r:id="rId30"/>
  </p:notesMasterIdLst>
  <p:handoutMasterIdLst>
    <p:handoutMasterId r:id="rId31"/>
  </p:handoutMasterIdLst>
  <p:sldIdLst>
    <p:sldId id="256" r:id="rId2"/>
    <p:sldId id="556" r:id="rId3"/>
    <p:sldId id="557" r:id="rId4"/>
    <p:sldId id="558" r:id="rId5"/>
    <p:sldId id="562" r:id="rId6"/>
    <p:sldId id="563" r:id="rId7"/>
    <p:sldId id="569" r:id="rId8"/>
    <p:sldId id="568" r:id="rId9"/>
    <p:sldId id="608" r:id="rId10"/>
    <p:sldId id="601" r:id="rId11"/>
    <p:sldId id="579" r:id="rId12"/>
    <p:sldId id="612" r:id="rId13"/>
    <p:sldId id="633" r:id="rId14"/>
    <p:sldId id="611" r:id="rId15"/>
    <p:sldId id="635" r:id="rId16"/>
    <p:sldId id="565" r:id="rId17"/>
    <p:sldId id="614" r:id="rId18"/>
    <p:sldId id="615" r:id="rId19"/>
    <p:sldId id="591" r:id="rId20"/>
    <p:sldId id="624" r:id="rId21"/>
    <p:sldId id="631" r:id="rId22"/>
    <p:sldId id="574" r:id="rId23"/>
    <p:sldId id="619" r:id="rId24"/>
    <p:sldId id="607" r:id="rId25"/>
    <p:sldId id="580" r:id="rId26"/>
    <p:sldId id="577" r:id="rId27"/>
    <p:sldId id="578" r:id="rId28"/>
    <p:sldId id="621" r:id="rId29"/>
  </p:sldIdLst>
  <p:sldSz cx="9906000" cy="6858000" type="A4"/>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15:guide id="1" orient="horz" pos="2207" userDrawn="1">
          <p15:clr>
            <a:srgbClr val="A4A3A4"/>
          </p15:clr>
        </p15:guide>
        <p15:guide id="2" pos="3266" userDrawn="1">
          <p15:clr>
            <a:srgbClr val="A4A3A4"/>
          </p15:clr>
        </p15:guide>
        <p15:guide id="3" orient="horz" pos="3224" userDrawn="1">
          <p15:clr>
            <a:srgbClr val="A4A3A4"/>
          </p15:clr>
        </p15:guide>
        <p15:guide id="4" pos="223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3399"/>
    <a:srgbClr val="EFFFEF"/>
    <a:srgbClr val="CCFFCC"/>
    <a:srgbClr val="E5FFE5"/>
    <a:srgbClr val="FFFFCC"/>
    <a:srgbClr val="FFFFE7"/>
    <a:srgbClr val="E8FF5D"/>
    <a:srgbClr val="B6FF5D"/>
    <a:srgbClr val="C5FF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3239" autoAdjust="0"/>
  </p:normalViewPr>
  <p:slideViewPr>
    <p:cSldViewPr>
      <p:cViewPr varScale="1">
        <p:scale>
          <a:sx n="97" d="100"/>
          <a:sy n="97" d="100"/>
        </p:scale>
        <p:origin x="610" y="82"/>
      </p:cViewPr>
      <p:guideLst>
        <p:guide orient="horz" pos="2160"/>
        <p:guide pos="3120"/>
      </p:guideLst>
    </p:cSldViewPr>
  </p:slideViewPr>
  <p:outlineViewPr>
    <p:cViewPr>
      <p:scale>
        <a:sx n="33" d="100"/>
        <a:sy n="33" d="100"/>
      </p:scale>
      <p:origin x="0" y="-1032"/>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1" d="100"/>
          <a:sy n="61" d="100"/>
        </p:scale>
        <p:origin x="2472" y="42"/>
      </p:cViewPr>
      <p:guideLst>
        <p:guide orient="horz" pos="2207"/>
        <p:guide pos="3266"/>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3076362" cy="511731"/>
          </a:xfrm>
          <a:prstGeom prst="rect">
            <a:avLst/>
          </a:prstGeom>
        </p:spPr>
        <p:txBody>
          <a:bodyPr vert="horz" lIns="94585" tIns="47292" rIns="94585" bIns="4729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1300" y="1"/>
            <a:ext cx="3076362" cy="511731"/>
          </a:xfrm>
          <a:prstGeom prst="rect">
            <a:avLst/>
          </a:prstGeom>
        </p:spPr>
        <p:txBody>
          <a:bodyPr vert="horz" lIns="94585" tIns="47292" rIns="94585" bIns="47292" rtlCol="0"/>
          <a:lstStyle>
            <a:lvl1pPr algn="r">
              <a:defRPr sz="1200"/>
            </a:lvl1pPr>
          </a:lstStyle>
          <a:p>
            <a:endParaRPr kumimoji="1" lang="ja-JP" altLang="en-US"/>
          </a:p>
        </p:txBody>
      </p:sp>
      <p:sp>
        <p:nvSpPr>
          <p:cNvPr id="4" name="フッター プレースホルダー 3"/>
          <p:cNvSpPr>
            <a:spLocks noGrp="1"/>
          </p:cNvSpPr>
          <p:nvPr>
            <p:ph type="ftr" sz="quarter" idx="2"/>
          </p:nvPr>
        </p:nvSpPr>
        <p:spPr>
          <a:xfrm>
            <a:off x="2" y="9721111"/>
            <a:ext cx="3076362" cy="511731"/>
          </a:xfrm>
          <a:prstGeom prst="rect">
            <a:avLst/>
          </a:prstGeom>
        </p:spPr>
        <p:txBody>
          <a:bodyPr vert="horz" lIns="94585" tIns="47292" rIns="94585" bIns="4729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1300" y="9721111"/>
            <a:ext cx="3076362" cy="511731"/>
          </a:xfrm>
          <a:prstGeom prst="rect">
            <a:avLst/>
          </a:prstGeom>
        </p:spPr>
        <p:txBody>
          <a:bodyPr vert="horz" lIns="94585" tIns="47292" rIns="94585" bIns="47292" rtlCol="0" anchor="b"/>
          <a:lstStyle>
            <a:lvl1pPr algn="r">
              <a:defRPr sz="1200"/>
            </a:lvl1pPr>
          </a:lstStyle>
          <a:p>
            <a:fld id="{132A6009-D5BE-412F-830D-B05C0D45DF86}" type="slidenum">
              <a:rPr kumimoji="1" lang="ja-JP" altLang="en-US" smtClean="0"/>
              <a:pPr/>
              <a:t>‹#›</a:t>
            </a:fld>
            <a:endParaRPr kumimoji="1" lang="ja-JP" altLang="en-US"/>
          </a:p>
        </p:txBody>
      </p:sp>
    </p:spTree>
    <p:extLst>
      <p:ext uri="{BB962C8B-B14F-4D97-AF65-F5344CB8AC3E}">
        <p14:creationId xmlns:p14="http://schemas.microsoft.com/office/powerpoint/2010/main" val="298285405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3076362" cy="511731"/>
          </a:xfrm>
          <a:prstGeom prst="rect">
            <a:avLst/>
          </a:prstGeom>
        </p:spPr>
        <p:txBody>
          <a:bodyPr vert="horz" lIns="94585" tIns="47292" rIns="94585" bIns="47292"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1300" y="1"/>
            <a:ext cx="3076362" cy="511731"/>
          </a:xfrm>
          <a:prstGeom prst="rect">
            <a:avLst/>
          </a:prstGeom>
        </p:spPr>
        <p:txBody>
          <a:bodyPr vert="horz" lIns="94585" tIns="47292" rIns="94585" bIns="47292" rtlCol="0"/>
          <a:lstStyle>
            <a:lvl1pPr algn="r">
              <a:defRPr sz="1200"/>
            </a:lvl1pPr>
          </a:lstStyle>
          <a:p>
            <a:endParaRPr kumimoji="1" lang="ja-JP" altLang="en-US"/>
          </a:p>
        </p:txBody>
      </p:sp>
      <p:sp>
        <p:nvSpPr>
          <p:cNvPr id="4" name="スライド イメージ プレースホルダー 3"/>
          <p:cNvSpPr>
            <a:spLocks noGrp="1" noRot="1" noChangeAspect="1"/>
          </p:cNvSpPr>
          <p:nvPr>
            <p:ph type="sldImg" idx="2"/>
          </p:nvPr>
        </p:nvSpPr>
        <p:spPr>
          <a:xfrm>
            <a:off x="779463" y="769938"/>
            <a:ext cx="5540375" cy="3835400"/>
          </a:xfrm>
          <a:prstGeom prst="rect">
            <a:avLst/>
          </a:prstGeom>
          <a:noFill/>
          <a:ln w="12700">
            <a:solidFill>
              <a:prstClr val="black"/>
            </a:solidFill>
          </a:ln>
        </p:spPr>
        <p:txBody>
          <a:bodyPr vert="horz" lIns="94585" tIns="47292" rIns="94585" bIns="47292" rtlCol="0" anchor="ctr"/>
          <a:lstStyle/>
          <a:p>
            <a:endParaRPr lang="ja-JP" altLang="en-US"/>
          </a:p>
        </p:txBody>
      </p:sp>
      <p:sp>
        <p:nvSpPr>
          <p:cNvPr id="5" name="ノート プレースホルダー 4"/>
          <p:cNvSpPr>
            <a:spLocks noGrp="1"/>
          </p:cNvSpPr>
          <p:nvPr>
            <p:ph type="body" sz="quarter" idx="3"/>
          </p:nvPr>
        </p:nvSpPr>
        <p:spPr>
          <a:xfrm>
            <a:off x="709931" y="4861444"/>
            <a:ext cx="5679440" cy="4605576"/>
          </a:xfrm>
          <a:prstGeom prst="rect">
            <a:avLst/>
          </a:prstGeom>
        </p:spPr>
        <p:txBody>
          <a:bodyPr vert="horz" lIns="94585" tIns="47292" rIns="94585" bIns="4729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721111"/>
            <a:ext cx="3076362" cy="511731"/>
          </a:xfrm>
          <a:prstGeom prst="rect">
            <a:avLst/>
          </a:prstGeom>
        </p:spPr>
        <p:txBody>
          <a:bodyPr vert="horz" lIns="94585" tIns="47292" rIns="94585" bIns="4729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1300" y="9721111"/>
            <a:ext cx="3076362" cy="511731"/>
          </a:xfrm>
          <a:prstGeom prst="rect">
            <a:avLst/>
          </a:prstGeom>
        </p:spPr>
        <p:txBody>
          <a:bodyPr vert="horz" lIns="94585" tIns="47292" rIns="94585" bIns="47292" rtlCol="0" anchor="b"/>
          <a:lstStyle>
            <a:lvl1pPr algn="r">
              <a:defRPr sz="1200"/>
            </a:lvl1pPr>
          </a:lstStyle>
          <a:p>
            <a:fld id="{12C3FA8F-E609-453E-87F3-7B8F97DA0FBD}" type="slidenum">
              <a:rPr kumimoji="1" lang="ja-JP" altLang="en-US" smtClean="0"/>
              <a:pPr/>
              <a:t>‹#›</a:t>
            </a:fld>
            <a:endParaRPr kumimoji="1" lang="ja-JP" altLang="en-US"/>
          </a:p>
        </p:txBody>
      </p:sp>
    </p:spTree>
    <p:extLst>
      <p:ext uri="{BB962C8B-B14F-4D97-AF65-F5344CB8AC3E}">
        <p14:creationId xmlns:p14="http://schemas.microsoft.com/office/powerpoint/2010/main" val="43293768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79463" y="769938"/>
            <a:ext cx="5540375" cy="38354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C3FA8F-E609-453E-87F3-7B8F97DA0FBD}" type="slidenum">
              <a:rPr kumimoji="1" lang="ja-JP" altLang="en-US" smtClean="0"/>
              <a:pPr/>
              <a:t>0</a:t>
            </a:fld>
            <a:endParaRPr kumimoji="1" lang="ja-JP" altLang="en-US"/>
          </a:p>
        </p:txBody>
      </p:sp>
      <p:sp>
        <p:nvSpPr>
          <p:cNvPr id="5" name="日付プレースホルダー 4"/>
          <p:cNvSpPr>
            <a:spLocks noGrp="1"/>
          </p:cNvSpPr>
          <p:nvPr>
            <p:ph type="dt" idx="11"/>
          </p:nvPr>
        </p:nvSpPr>
        <p:spPr/>
        <p:txBody>
          <a:bodyPr/>
          <a:lstStyle/>
          <a:p>
            <a:endParaRPr kumimoji="1" lang="ja-JP" altLang="en-US"/>
          </a:p>
        </p:txBody>
      </p:sp>
    </p:spTree>
    <p:extLst>
      <p:ext uri="{BB962C8B-B14F-4D97-AF65-F5344CB8AC3E}">
        <p14:creationId xmlns:p14="http://schemas.microsoft.com/office/powerpoint/2010/main" val="135855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79463" y="769938"/>
            <a:ext cx="5540375" cy="38354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2C3FA8F-E609-453E-87F3-7B8F97DA0FBD}" type="slidenum">
              <a:rPr kumimoji="1" lang="ja-JP" altLang="en-US" smtClean="0"/>
              <a:pPr/>
              <a:t>1</a:t>
            </a:fld>
            <a:endParaRPr kumimoji="1" lang="ja-JP" altLang="en-US"/>
          </a:p>
        </p:txBody>
      </p:sp>
      <p:sp>
        <p:nvSpPr>
          <p:cNvPr id="5" name="日付プレースホルダー 4"/>
          <p:cNvSpPr>
            <a:spLocks noGrp="1"/>
          </p:cNvSpPr>
          <p:nvPr>
            <p:ph type="dt" idx="11"/>
          </p:nvPr>
        </p:nvSpPr>
        <p:spPr/>
        <p:txBody>
          <a:bodyPr/>
          <a:lstStyle/>
          <a:p>
            <a:endParaRPr kumimoji="1" lang="ja-JP" altLang="en-US"/>
          </a:p>
        </p:txBody>
      </p:sp>
    </p:spTree>
    <p:extLst>
      <p:ext uri="{BB962C8B-B14F-4D97-AF65-F5344CB8AC3E}">
        <p14:creationId xmlns:p14="http://schemas.microsoft.com/office/powerpoint/2010/main" val="401791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79463" y="769938"/>
            <a:ext cx="5540375" cy="38354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2C3FA8F-E609-453E-87F3-7B8F97DA0FBD}" type="slidenum">
              <a:rPr kumimoji="1" lang="ja-JP" altLang="en-US" smtClean="0"/>
              <a:pPr/>
              <a:t>2</a:t>
            </a:fld>
            <a:endParaRPr kumimoji="1" lang="ja-JP" altLang="en-US"/>
          </a:p>
        </p:txBody>
      </p:sp>
      <p:sp>
        <p:nvSpPr>
          <p:cNvPr id="5" name="日付プレースホルダー 4"/>
          <p:cNvSpPr>
            <a:spLocks noGrp="1"/>
          </p:cNvSpPr>
          <p:nvPr>
            <p:ph type="dt" idx="11"/>
          </p:nvPr>
        </p:nvSpPr>
        <p:spPr/>
        <p:txBody>
          <a:bodyPr/>
          <a:lstStyle/>
          <a:p>
            <a:endParaRPr kumimoji="1" lang="ja-JP" altLang="en-US"/>
          </a:p>
        </p:txBody>
      </p:sp>
    </p:spTree>
    <p:extLst>
      <p:ext uri="{BB962C8B-B14F-4D97-AF65-F5344CB8AC3E}">
        <p14:creationId xmlns:p14="http://schemas.microsoft.com/office/powerpoint/2010/main" val="199308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79463" y="769938"/>
            <a:ext cx="5540375" cy="38354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2C3FA8F-E609-453E-87F3-7B8F97DA0FBD}" type="slidenum">
              <a:rPr kumimoji="1" lang="ja-JP" altLang="en-US" smtClean="0"/>
              <a:pPr/>
              <a:t>3</a:t>
            </a:fld>
            <a:endParaRPr kumimoji="1" lang="ja-JP" altLang="en-US"/>
          </a:p>
        </p:txBody>
      </p:sp>
      <p:sp>
        <p:nvSpPr>
          <p:cNvPr id="5" name="日付プレースホルダー 4"/>
          <p:cNvSpPr>
            <a:spLocks noGrp="1"/>
          </p:cNvSpPr>
          <p:nvPr>
            <p:ph type="dt" idx="11"/>
          </p:nvPr>
        </p:nvSpPr>
        <p:spPr/>
        <p:txBody>
          <a:bodyPr/>
          <a:lstStyle/>
          <a:p>
            <a:endParaRPr kumimoji="1" lang="ja-JP" altLang="en-US"/>
          </a:p>
        </p:txBody>
      </p:sp>
    </p:spTree>
    <p:extLst>
      <p:ext uri="{BB962C8B-B14F-4D97-AF65-F5344CB8AC3E}">
        <p14:creationId xmlns:p14="http://schemas.microsoft.com/office/powerpoint/2010/main" val="2340153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12D54-B248-515A-ECB4-6E40B5879A2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475E7AD-E461-2697-9593-F80EFD23543C}"/>
              </a:ext>
            </a:extLst>
          </p:cNvPr>
          <p:cNvSpPr>
            <a:spLocks noGrp="1" noRot="1" noChangeAspect="1"/>
          </p:cNvSpPr>
          <p:nvPr>
            <p:ph type="sldImg"/>
          </p:nvPr>
        </p:nvSpPr>
        <p:spPr>
          <a:xfrm>
            <a:off x="779463" y="769938"/>
            <a:ext cx="5540375" cy="3835400"/>
          </a:xfrm>
        </p:spPr>
      </p:sp>
      <p:sp>
        <p:nvSpPr>
          <p:cNvPr id="3" name="ノート プレースホルダー 2">
            <a:extLst>
              <a:ext uri="{FF2B5EF4-FFF2-40B4-BE49-F238E27FC236}">
                <a16:creationId xmlns:a16="http://schemas.microsoft.com/office/drawing/2014/main" id="{AC7A5F3A-68B7-0318-025E-53FE152E876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D99EF65-C503-2487-45E1-71373CEFE494}"/>
              </a:ext>
            </a:extLst>
          </p:cNvPr>
          <p:cNvSpPr>
            <a:spLocks noGrp="1"/>
          </p:cNvSpPr>
          <p:nvPr>
            <p:ph type="sldNum" sz="quarter" idx="10"/>
          </p:nvPr>
        </p:nvSpPr>
        <p:spPr/>
        <p:txBody>
          <a:bodyPr/>
          <a:lstStyle/>
          <a:p>
            <a:pPr defTabSz="947607">
              <a:defRPr/>
            </a:pPr>
            <a:fld id="{12C3FA8F-E609-453E-87F3-7B8F97DA0FBD}" type="slidenum">
              <a:rPr lang="ja-JP" altLang="en-US">
                <a:solidFill>
                  <a:prstClr val="black"/>
                </a:solidFill>
                <a:latin typeface="Calibri"/>
                <a:ea typeface="ＭＳ Ｐゴシック" panose="020B0600070205080204" pitchFamily="50" charset="-128"/>
              </a:rPr>
              <a:pPr defTabSz="947607">
                <a:defRPr/>
              </a:pPr>
              <a:t>7</a:t>
            </a:fld>
            <a:endParaRPr lang="ja-JP" altLang="en-US">
              <a:solidFill>
                <a:prstClr val="black"/>
              </a:solidFill>
              <a:latin typeface="Calibri"/>
              <a:ea typeface="ＭＳ Ｐゴシック" panose="020B0600070205080204" pitchFamily="50" charset="-128"/>
            </a:endParaRPr>
          </a:p>
        </p:txBody>
      </p:sp>
      <p:sp>
        <p:nvSpPr>
          <p:cNvPr id="5" name="日付プレースホルダー 4">
            <a:extLst>
              <a:ext uri="{FF2B5EF4-FFF2-40B4-BE49-F238E27FC236}">
                <a16:creationId xmlns:a16="http://schemas.microsoft.com/office/drawing/2014/main" id="{A6D34E04-B8D7-4878-CC23-0361EE3EE0E9}"/>
              </a:ext>
            </a:extLst>
          </p:cNvPr>
          <p:cNvSpPr>
            <a:spLocks noGrp="1"/>
          </p:cNvSpPr>
          <p:nvPr>
            <p:ph type="dt" idx="11"/>
          </p:nvPr>
        </p:nvSpPr>
        <p:spPr/>
        <p:txBody>
          <a:bodyPr/>
          <a:lstStyle/>
          <a:p>
            <a:pPr defTabSz="947607">
              <a:defRPr/>
            </a:pPr>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124121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D09FF-A968-3BA2-210A-FF035F72F6D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2320B92-EA00-7C99-69E6-F07115ADAF11}"/>
              </a:ext>
            </a:extLst>
          </p:cNvPr>
          <p:cNvSpPr>
            <a:spLocks noGrp="1" noRot="1" noChangeAspect="1"/>
          </p:cNvSpPr>
          <p:nvPr>
            <p:ph type="sldImg"/>
          </p:nvPr>
        </p:nvSpPr>
        <p:spPr>
          <a:xfrm>
            <a:off x="779463" y="769938"/>
            <a:ext cx="5540375" cy="3835400"/>
          </a:xfrm>
        </p:spPr>
      </p:sp>
      <p:sp>
        <p:nvSpPr>
          <p:cNvPr id="3" name="ノート プレースホルダー 2">
            <a:extLst>
              <a:ext uri="{FF2B5EF4-FFF2-40B4-BE49-F238E27FC236}">
                <a16:creationId xmlns:a16="http://schemas.microsoft.com/office/drawing/2014/main" id="{A09C67F8-C7C4-1A95-DD51-904DDF730B0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9DD7EF0-07BB-E945-7BB6-411F0D22D08A}"/>
              </a:ext>
            </a:extLst>
          </p:cNvPr>
          <p:cNvSpPr>
            <a:spLocks noGrp="1"/>
          </p:cNvSpPr>
          <p:nvPr>
            <p:ph type="sldNum" sz="quarter" idx="10"/>
          </p:nvPr>
        </p:nvSpPr>
        <p:spPr/>
        <p:txBody>
          <a:bodyPr/>
          <a:lstStyle/>
          <a:p>
            <a:pPr defTabSz="947607">
              <a:defRPr/>
            </a:pPr>
            <a:fld id="{12C3FA8F-E609-453E-87F3-7B8F97DA0FBD}" type="slidenum">
              <a:rPr lang="ja-JP" altLang="en-US">
                <a:solidFill>
                  <a:prstClr val="black"/>
                </a:solidFill>
                <a:latin typeface="Calibri"/>
                <a:ea typeface="ＭＳ Ｐゴシック" panose="020B0600070205080204" pitchFamily="50" charset="-128"/>
              </a:rPr>
              <a:pPr defTabSz="947607">
                <a:defRPr/>
              </a:pPr>
              <a:t>8</a:t>
            </a:fld>
            <a:endParaRPr lang="ja-JP" altLang="en-US">
              <a:solidFill>
                <a:prstClr val="black"/>
              </a:solidFill>
              <a:latin typeface="Calibri"/>
              <a:ea typeface="ＭＳ Ｐゴシック" panose="020B0600070205080204" pitchFamily="50" charset="-128"/>
            </a:endParaRPr>
          </a:p>
        </p:txBody>
      </p:sp>
      <p:sp>
        <p:nvSpPr>
          <p:cNvPr id="5" name="日付プレースホルダー 4">
            <a:extLst>
              <a:ext uri="{FF2B5EF4-FFF2-40B4-BE49-F238E27FC236}">
                <a16:creationId xmlns:a16="http://schemas.microsoft.com/office/drawing/2014/main" id="{7C15BC32-B5AD-726B-8C01-E2BC4506AD94}"/>
              </a:ext>
            </a:extLst>
          </p:cNvPr>
          <p:cNvSpPr>
            <a:spLocks noGrp="1"/>
          </p:cNvSpPr>
          <p:nvPr>
            <p:ph type="dt" idx="11"/>
          </p:nvPr>
        </p:nvSpPr>
        <p:spPr/>
        <p:txBody>
          <a:bodyPr/>
          <a:lstStyle/>
          <a:p>
            <a:pPr defTabSz="947607">
              <a:defRPr/>
            </a:pPr>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928985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9"/>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198" indent="0" algn="ctr">
              <a:buNone/>
              <a:defRPr>
                <a:solidFill>
                  <a:schemeClr val="tx1">
                    <a:tint val="75000"/>
                  </a:schemeClr>
                </a:solidFill>
              </a:defRPr>
            </a:lvl2pPr>
            <a:lvl3pPr marL="914395" indent="0" algn="ctr">
              <a:buNone/>
              <a:defRPr>
                <a:solidFill>
                  <a:schemeClr val="tx1">
                    <a:tint val="75000"/>
                  </a:schemeClr>
                </a:solidFill>
              </a:defRPr>
            </a:lvl3pPr>
            <a:lvl4pPr marL="1371592" indent="0" algn="ctr">
              <a:buNone/>
              <a:defRPr>
                <a:solidFill>
                  <a:schemeClr val="tx1">
                    <a:tint val="75000"/>
                  </a:schemeClr>
                </a:solidFill>
              </a:defRPr>
            </a:lvl4pPr>
            <a:lvl5pPr marL="1828789" indent="0" algn="ctr">
              <a:buNone/>
              <a:defRPr>
                <a:solidFill>
                  <a:schemeClr val="tx1">
                    <a:tint val="75000"/>
                  </a:schemeClr>
                </a:solidFill>
              </a:defRPr>
            </a:lvl5pPr>
            <a:lvl6pPr marL="2285987" indent="0" algn="ctr">
              <a:buNone/>
              <a:defRPr>
                <a:solidFill>
                  <a:schemeClr val="tx1">
                    <a:tint val="75000"/>
                  </a:schemeClr>
                </a:solidFill>
              </a:defRPr>
            </a:lvl6pPr>
            <a:lvl7pPr marL="2743185" indent="0" algn="ctr">
              <a:buNone/>
              <a:defRPr>
                <a:solidFill>
                  <a:schemeClr val="tx1">
                    <a:tint val="75000"/>
                  </a:schemeClr>
                </a:solidFill>
              </a:defRPr>
            </a:lvl7pPr>
            <a:lvl8pPr marL="3200381" indent="0" algn="ctr">
              <a:buNone/>
              <a:defRPr>
                <a:solidFill>
                  <a:schemeClr val="tx1">
                    <a:tint val="75000"/>
                  </a:schemeClr>
                </a:solidFill>
              </a:defRPr>
            </a:lvl8pPr>
            <a:lvl9pPr marL="365757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84F9B16-16BE-4134-8843-9ADC6D0DA9C9}" type="datetime1">
              <a:rPr kumimoji="1" lang="ja-JP" altLang="en-US" smtClean="0"/>
              <a:t>2026/2/20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2698071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AC3934B-C576-4A68-8F61-FEFBD0DDA3F4}" type="datetime1">
              <a:rPr kumimoji="1" lang="ja-JP" altLang="en-US" smtClean="0"/>
              <a:t>2026/2/20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1041871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2"/>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2"/>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07DE9C-F4F2-4B00-BD9C-97C8D6840BC6}" type="datetime1">
              <a:rPr kumimoji="1" lang="ja-JP" altLang="en-US" smtClean="0"/>
              <a:t>2026/2/20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2064564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FEB855-D7E9-4F45-8C16-3077C15D0027}" type="datetime1">
              <a:rPr kumimoji="1" lang="ja-JP" altLang="en-US" smtClean="0"/>
              <a:t>2026/2/20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841114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7"/>
            <a:ext cx="8420100" cy="1500187"/>
          </a:xfrm>
        </p:spPr>
        <p:txBody>
          <a:bodyPr anchor="b"/>
          <a:lstStyle>
            <a:lvl1pPr marL="0" indent="0">
              <a:buNone/>
              <a:defRPr sz="2000">
                <a:solidFill>
                  <a:schemeClr val="tx1">
                    <a:tint val="75000"/>
                  </a:schemeClr>
                </a:solidFill>
              </a:defRPr>
            </a:lvl1pPr>
            <a:lvl2pPr marL="457198" indent="0">
              <a:buNone/>
              <a:defRPr sz="1800">
                <a:solidFill>
                  <a:schemeClr val="tx1">
                    <a:tint val="75000"/>
                  </a:schemeClr>
                </a:solidFill>
              </a:defRPr>
            </a:lvl2pPr>
            <a:lvl3pPr marL="914395" indent="0">
              <a:buNone/>
              <a:defRPr sz="1600">
                <a:solidFill>
                  <a:schemeClr val="tx1">
                    <a:tint val="75000"/>
                  </a:schemeClr>
                </a:solidFill>
              </a:defRPr>
            </a:lvl3pPr>
            <a:lvl4pPr marL="1371592" indent="0">
              <a:buNone/>
              <a:defRPr sz="1400">
                <a:solidFill>
                  <a:schemeClr val="tx1">
                    <a:tint val="75000"/>
                  </a:schemeClr>
                </a:solidFill>
              </a:defRPr>
            </a:lvl4pPr>
            <a:lvl5pPr marL="1828789" indent="0">
              <a:buNone/>
              <a:defRPr sz="1400">
                <a:solidFill>
                  <a:schemeClr val="tx1">
                    <a:tint val="75000"/>
                  </a:schemeClr>
                </a:solidFill>
              </a:defRPr>
            </a:lvl5pPr>
            <a:lvl6pPr marL="2285987" indent="0">
              <a:buNone/>
              <a:defRPr sz="1400">
                <a:solidFill>
                  <a:schemeClr val="tx1">
                    <a:tint val="75000"/>
                  </a:schemeClr>
                </a:solidFill>
              </a:defRPr>
            </a:lvl6pPr>
            <a:lvl7pPr marL="2743185" indent="0">
              <a:buNone/>
              <a:defRPr sz="1400">
                <a:solidFill>
                  <a:schemeClr val="tx1">
                    <a:tint val="75000"/>
                  </a:schemeClr>
                </a:solidFill>
              </a:defRPr>
            </a:lvl7pPr>
            <a:lvl8pPr marL="3200381" indent="0">
              <a:buNone/>
              <a:defRPr sz="1400">
                <a:solidFill>
                  <a:schemeClr val="tx1">
                    <a:tint val="75000"/>
                  </a:schemeClr>
                </a:solidFill>
              </a:defRPr>
            </a:lvl8pPr>
            <a:lvl9pPr marL="3657579"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8C424E6-7DDA-412E-88B5-87F13A2361B1}" type="datetime1">
              <a:rPr kumimoji="1" lang="ja-JP" altLang="en-US" smtClean="0"/>
              <a:t>2026/2/20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837769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4"/>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397503F-624D-40A6-9584-1C2DE554D1B4}" type="datetime1">
              <a:rPr kumimoji="1" lang="ja-JP" altLang="en-US" smtClean="0"/>
              <a:t>2026/2/20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3940918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1" y="1535113"/>
            <a:ext cx="437687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3" y="1535113"/>
            <a:ext cx="4378590" cy="639762"/>
          </a:xfrm>
        </p:spPr>
        <p:txBody>
          <a:bodyPr anchor="b"/>
          <a:lstStyle>
            <a:lvl1pPr marL="0" indent="0">
              <a:buNone/>
              <a:defRPr sz="2400" b="1"/>
            </a:lvl1pPr>
            <a:lvl2pPr marL="457198"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5" indent="0">
              <a:buNone/>
              <a:defRPr sz="1600" b="1"/>
            </a:lvl7pPr>
            <a:lvl8pPr marL="3200381" indent="0">
              <a:buNone/>
              <a:defRPr sz="1600" b="1"/>
            </a:lvl8pPr>
            <a:lvl9pPr marL="3657579"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3"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BAED6E-1BE0-473C-918D-54DA3044C0B8}" type="datetime1">
              <a:rPr kumimoji="1" lang="ja-JP" altLang="en-US" smtClean="0"/>
              <a:t>2026/2/20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1777810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7245CB5-56D0-452D-A536-B06D567843EF}" type="datetime1">
              <a:rPr kumimoji="1" lang="ja-JP" altLang="en-US" smtClean="0"/>
              <a:t>2026/2/20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1881835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7CF1D4A-1A61-4C05-B531-EF2EA851C077}" type="datetime1">
              <a:rPr kumimoji="1" lang="ja-JP" altLang="en-US" smtClean="0"/>
              <a:t>2026/2/20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748551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3"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3" y="273054"/>
            <a:ext cx="55377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3" y="1435103"/>
            <a:ext cx="3259006" cy="4691063"/>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F077C31-BE3D-466A-ADCD-10EE1CF1FDAB}" type="datetime1">
              <a:rPr kumimoji="1" lang="ja-JP" altLang="en-US" smtClean="0"/>
              <a:t>2026/2/20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397236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198"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5" indent="0">
              <a:buNone/>
              <a:defRPr sz="2000"/>
            </a:lvl7pPr>
            <a:lvl8pPr marL="3200381" indent="0">
              <a:buNone/>
              <a:defRPr sz="2000"/>
            </a:lvl8pPr>
            <a:lvl9pPr marL="3657579"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9"/>
            <a:ext cx="5943600" cy="804862"/>
          </a:xfrm>
        </p:spPr>
        <p:txBody>
          <a:bodyPr/>
          <a:lstStyle>
            <a:lvl1pPr marL="0" indent="0">
              <a:buNone/>
              <a:defRPr sz="1400"/>
            </a:lvl1pPr>
            <a:lvl2pPr marL="457198"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5" indent="0">
              <a:buNone/>
              <a:defRPr sz="900"/>
            </a:lvl7pPr>
            <a:lvl8pPr marL="3200381" indent="0">
              <a:buNone/>
              <a:defRPr sz="900"/>
            </a:lvl8pPr>
            <a:lvl9pPr marL="3657579"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B4811CF-6ABF-4ACD-A5AA-5C49EA6EFB2F}" type="datetime1">
              <a:rPr kumimoji="1" lang="ja-JP" altLang="en-US" smtClean="0"/>
              <a:t>2026/2/20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56305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4"/>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842334-AC35-4D11-9579-5795F111C566}" type="datetime1">
              <a:rPr kumimoji="1" lang="ja-JP" altLang="en-US" smtClean="0"/>
              <a:t>2026/2/20</a:t>
            </a:fld>
            <a:endParaRPr kumimoji="1" lang="ja-JP" altLang="en-US"/>
          </a:p>
        </p:txBody>
      </p:sp>
      <p:sp>
        <p:nvSpPr>
          <p:cNvPr id="5" name="フッター プレースホルダー 4"/>
          <p:cNvSpPr>
            <a:spLocks noGrp="1"/>
          </p:cNvSpPr>
          <p:nvPr>
            <p:ph type="ftr" sz="quarter" idx="3"/>
          </p:nvPr>
        </p:nvSpPr>
        <p:spPr>
          <a:xfrm>
            <a:off x="3384550" y="6356354"/>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4"/>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F2DA05-83B4-4A54-AACF-935CEC0398AD}" type="slidenum">
              <a:rPr kumimoji="1" lang="ja-JP" altLang="en-US" smtClean="0"/>
              <a:pPr/>
              <a:t>‹#›</a:t>
            </a:fld>
            <a:endParaRPr kumimoji="1" lang="ja-JP" altLang="en-US"/>
          </a:p>
        </p:txBody>
      </p:sp>
    </p:spTree>
    <p:extLst>
      <p:ext uri="{BB962C8B-B14F-4D97-AF65-F5344CB8AC3E}">
        <p14:creationId xmlns:p14="http://schemas.microsoft.com/office/powerpoint/2010/main" val="3465783672"/>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hf hdr="0" ftr="0" dt="0"/>
  <p:txStyles>
    <p:titleStyle>
      <a:lvl1pPr algn="ctr" defTabSz="914395" rtl="0" eaLnBrk="1" latinLnBrk="0" hangingPunct="1">
        <a:spcBef>
          <a:spcPct val="0"/>
        </a:spcBef>
        <a:buNone/>
        <a:defRPr kumimoji="1" sz="4400" kern="1200">
          <a:solidFill>
            <a:schemeClr val="tx1"/>
          </a:solidFill>
          <a:latin typeface="+mj-lt"/>
          <a:ea typeface="+mj-ea"/>
          <a:cs typeface="+mj-cs"/>
        </a:defRPr>
      </a:lvl1pPr>
    </p:titleStyle>
    <p:bodyStyle>
      <a:lvl1pPr marL="342898" indent="-342898" algn="l" defTabSz="914395"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8"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5"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160912" y="5085184"/>
            <a:ext cx="1569660" cy="369332"/>
          </a:xfrm>
          <a:prstGeom prst="rect">
            <a:avLst/>
          </a:prstGeom>
        </p:spPr>
        <p:txBody>
          <a:bodyPr wrap="none">
            <a:spAutoFit/>
          </a:bodyPr>
          <a:lstStyle/>
          <a:p>
            <a:r>
              <a:rPr lang="ja-JP" altLang="en-US" dirty="0">
                <a:latin typeface="HG丸ｺﾞｼｯｸM-PRO" panose="020F0600000000000000" pitchFamily="50" charset="-128"/>
                <a:ea typeface="HG丸ｺﾞｼｯｸM-PRO" panose="020F0600000000000000" pitchFamily="50" charset="-128"/>
              </a:rPr>
              <a:t>令和８年３月</a:t>
            </a:r>
          </a:p>
        </p:txBody>
      </p:sp>
      <p:sp>
        <p:nvSpPr>
          <p:cNvPr id="3" name="正方形/長方形 2"/>
          <p:cNvSpPr/>
          <p:nvPr/>
        </p:nvSpPr>
        <p:spPr>
          <a:xfrm>
            <a:off x="1568624" y="1740593"/>
            <a:ext cx="5112568" cy="1512168"/>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3600" dirty="0">
                <a:solidFill>
                  <a:prstClr val="black"/>
                </a:solidFill>
                <a:latin typeface="HG丸ｺﾞｼｯｸM-PRO" panose="020F0600000000000000" pitchFamily="50" charset="-128"/>
                <a:ea typeface="HG丸ｺﾞｼｯｸM-PRO" panose="020F0600000000000000" pitchFamily="50" charset="-128"/>
                <a:cs typeface="+mj-cs"/>
              </a:rPr>
              <a:t>    中期経営計画</a:t>
            </a:r>
            <a:r>
              <a:rPr lang="ja-JP" altLang="en-US" sz="3600" dirty="0">
                <a:solidFill>
                  <a:schemeClr val="tx1"/>
                </a:solidFill>
                <a:latin typeface="HG丸ｺﾞｼｯｸM-PRO" panose="020F0600000000000000" pitchFamily="50" charset="-128"/>
                <a:ea typeface="HG丸ｺﾞｼｯｸM-PRO" panose="020F0600000000000000" pitchFamily="50" charset="-128"/>
                <a:cs typeface="+mj-cs"/>
              </a:rPr>
              <a:t>（案）</a:t>
            </a:r>
            <a:r>
              <a:rPr lang="ja-JP" altLang="en-US" sz="3600" dirty="0">
                <a:solidFill>
                  <a:prstClr val="black"/>
                </a:solidFill>
                <a:latin typeface="HG丸ｺﾞｼｯｸM-PRO" panose="020F0600000000000000" pitchFamily="50" charset="-128"/>
                <a:ea typeface="HG丸ｺﾞｼｯｸM-PRO" panose="020F0600000000000000" pitchFamily="50" charset="-128"/>
                <a:cs typeface="+mj-cs"/>
              </a:rPr>
              <a:t>　　</a:t>
            </a:r>
            <a:endParaRPr lang="en-US" altLang="ja-JP" sz="1600" dirty="0">
              <a:solidFill>
                <a:prstClr val="black"/>
              </a:solidFill>
              <a:latin typeface="HG丸ｺﾞｼｯｸM-PRO" panose="020F0600000000000000" pitchFamily="50" charset="-128"/>
              <a:ea typeface="HG丸ｺﾞｼｯｸM-PRO" panose="020F0600000000000000" pitchFamily="50" charset="-128"/>
              <a:cs typeface="+mj-cs"/>
            </a:endParaRPr>
          </a:p>
          <a:p>
            <a:pPr algn="ctr"/>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mj-cs"/>
            </a:endParaRPr>
          </a:p>
          <a:p>
            <a:pPr algn="ctr"/>
            <a:r>
              <a:rPr lang="ja-JP" altLang="en-US" sz="1400" dirty="0">
                <a:solidFill>
                  <a:prstClr val="black"/>
                </a:solidFill>
                <a:latin typeface="HG丸ｺﾞｼｯｸM-PRO" panose="020F0600000000000000" pitchFamily="50" charset="-128"/>
                <a:ea typeface="HG丸ｺﾞｼｯｸM-PRO" panose="020F0600000000000000" pitchFamily="50" charset="-128"/>
                <a:cs typeface="+mj-cs"/>
              </a:rPr>
              <a:t>　　　（令和８年度～令和１２年度）</a:t>
            </a:r>
            <a:endParaRPr lang="ja-JP" altLang="en-US" sz="1400" dirty="0">
              <a:latin typeface="HG丸ｺﾞｼｯｸM-PRO" panose="020F0600000000000000" pitchFamily="50" charset="-128"/>
              <a:ea typeface="HG丸ｺﾞｼｯｸM-PRO" panose="020F0600000000000000" pitchFamily="50" charset="-128"/>
            </a:endParaRPr>
          </a:p>
        </p:txBody>
      </p:sp>
      <p:pic>
        <p:nvPicPr>
          <p:cNvPr id="2" name="図 1">
            <a:extLst>
              <a:ext uri="{FF2B5EF4-FFF2-40B4-BE49-F238E27FC236}">
                <a16:creationId xmlns:a16="http://schemas.microsoft.com/office/drawing/2014/main" id="{A8F5FDC3-755F-4841-9DAE-C445DDAD75F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14491" y="5575165"/>
            <a:ext cx="626342" cy="519192"/>
          </a:xfrm>
          <a:prstGeom prst="rect">
            <a:avLst/>
          </a:prstGeom>
          <a:noFill/>
          <a:extLst>
            <a:ext uri="{909E8E84-426E-40DD-AFC4-6F175D3DCCD1}">
              <a14:hiddenFill xmlns:a14="http://schemas.microsoft.com/office/drawing/2010/main">
                <a:solidFill>
                  <a:srgbClr val="FFFFFF"/>
                </a:solidFill>
              </a14:hiddenFill>
            </a:ext>
          </a:extLst>
        </p:spPr>
      </p:pic>
      <p:sp>
        <p:nvSpPr>
          <p:cNvPr id="11" name="正方形/長方形 10">
            <a:extLst>
              <a:ext uri="{FF2B5EF4-FFF2-40B4-BE49-F238E27FC236}">
                <a16:creationId xmlns:a16="http://schemas.microsoft.com/office/drawing/2014/main" id="{4DADD843-C4B3-4070-82F2-E20582208849}"/>
              </a:ext>
            </a:extLst>
          </p:cNvPr>
          <p:cNvSpPr/>
          <p:nvPr/>
        </p:nvSpPr>
        <p:spPr>
          <a:xfrm>
            <a:off x="3464076" y="5631909"/>
            <a:ext cx="4081212" cy="400110"/>
          </a:xfrm>
          <a:prstGeom prst="rect">
            <a:avLst/>
          </a:prstGeom>
        </p:spPr>
        <p:txBody>
          <a:bodyPr wrap="square">
            <a:spAutoFit/>
          </a:bodyPr>
          <a:lstStyle/>
          <a:p>
            <a:r>
              <a:rPr lang="en-US" altLang="ja-JP" sz="1400" b="1" dirty="0">
                <a:latin typeface="HG丸ｺﾞｼｯｸM-PRO" panose="020F0600000000000000" pitchFamily="50" charset="-128"/>
                <a:ea typeface="HG丸ｺﾞｼｯｸM-PRO" panose="020F0600000000000000" pitchFamily="50" charset="-128"/>
              </a:rPr>
              <a:t> </a:t>
            </a:r>
            <a:r>
              <a:rPr lang="ja-JP" altLang="en-US" sz="2000" dirty="0">
                <a:latin typeface="HG丸ｺﾞｼｯｸM-PRO" panose="020F0600000000000000" pitchFamily="50" charset="-128"/>
                <a:ea typeface="HG丸ｺﾞｼｯｸM-PRO" panose="020F0600000000000000" pitchFamily="50" charset="-128"/>
              </a:rPr>
              <a:t>一般財団法人大阪府みどり公社</a:t>
            </a:r>
          </a:p>
        </p:txBody>
      </p:sp>
      <p:pic>
        <p:nvPicPr>
          <p:cNvPr id="14" name="図 13">
            <a:extLst>
              <a:ext uri="{FF2B5EF4-FFF2-40B4-BE49-F238E27FC236}">
                <a16:creationId xmlns:a16="http://schemas.microsoft.com/office/drawing/2014/main" id="{DEFECCCA-B6F6-432B-BB52-4568EBB89A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6472" y="3429000"/>
            <a:ext cx="1961438" cy="1548160"/>
          </a:xfrm>
          <a:prstGeom prst="rect">
            <a:avLst/>
          </a:prstGeom>
          <a:noFill/>
          <a:extLst>
            <a:ext uri="{909E8E84-426E-40DD-AFC4-6F175D3DCCD1}">
              <a14:hiddenFill xmlns:a14="http://schemas.microsoft.com/office/drawing/2010/main">
                <a:solidFill>
                  <a:srgbClr val="FFFFFF"/>
                </a:solidFill>
              </a14:hiddenFill>
            </a:ext>
          </a:extLst>
        </p:spPr>
      </p:pic>
      <p:pic>
        <p:nvPicPr>
          <p:cNvPr id="17" name="図 16">
            <a:extLst>
              <a:ext uri="{FF2B5EF4-FFF2-40B4-BE49-F238E27FC236}">
                <a16:creationId xmlns:a16="http://schemas.microsoft.com/office/drawing/2014/main" id="{AC5E5C27-0371-47B8-B5AC-691180E6474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21987" y="2262742"/>
            <a:ext cx="1800226" cy="1695213"/>
          </a:xfrm>
          <a:prstGeom prst="rect">
            <a:avLst/>
          </a:prstGeom>
        </p:spPr>
      </p:pic>
      <p:sp>
        <p:nvSpPr>
          <p:cNvPr id="8" name="正方形/長方形 7">
            <a:extLst>
              <a:ext uri="{FF2B5EF4-FFF2-40B4-BE49-F238E27FC236}">
                <a16:creationId xmlns:a16="http://schemas.microsoft.com/office/drawing/2014/main" id="{4FD6C72E-21DF-4E80-9388-69562E3E5862}"/>
              </a:ext>
            </a:extLst>
          </p:cNvPr>
          <p:cNvSpPr/>
          <p:nvPr/>
        </p:nvSpPr>
        <p:spPr>
          <a:xfrm>
            <a:off x="8409384" y="394478"/>
            <a:ext cx="800100" cy="388620"/>
          </a:xfrm>
          <a:prstGeom prst="rect">
            <a:avLst/>
          </a:prstGeom>
          <a:solidFill>
            <a:srgbClr val="00206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r>
              <a:rPr lang="ja-JP" sz="1400" b="1" kern="100" dirty="0">
                <a:solidFill>
                  <a:srgbClr val="FFFFFF"/>
                </a:solidFill>
                <a:effectLst/>
                <a:ea typeface="Meiryo UI" panose="020B0604030504040204" pitchFamily="50" charset="-128"/>
                <a:cs typeface="Times New Roman" panose="02020603050405020304" pitchFamily="18" charset="0"/>
              </a:rPr>
              <a:t>資料</a:t>
            </a:r>
            <a:r>
              <a:rPr lang="ja-JP" altLang="en-US" sz="1400" b="1" kern="100" dirty="0">
                <a:solidFill>
                  <a:srgbClr val="FFFFFF"/>
                </a:solidFill>
                <a:effectLst/>
                <a:ea typeface="Meiryo UI" panose="020B0604030504040204" pitchFamily="50" charset="-128"/>
                <a:cs typeface="Times New Roman" panose="02020603050405020304" pitchFamily="18" charset="0"/>
              </a:rPr>
              <a:t>２</a:t>
            </a:r>
            <a:endParaRPr lang="ja-JP" sz="1050" kern="100" dirty="0">
              <a:effectLst/>
              <a:ea typeface="ＭＳ 明朝" panose="02020609040205080304" pitchFamily="17" charset="-128"/>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1A9C1-99B8-3973-7927-431532939E89}"/>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7C4B0376-E387-B5FF-B3CE-13A95B567E7F}"/>
              </a:ext>
            </a:extLst>
          </p:cNvPr>
          <p:cNvSpPr>
            <a:spLocks noGrp="1"/>
          </p:cNvSpPr>
          <p:nvPr>
            <p:ph type="sldNum" sz="quarter" idx="12"/>
          </p:nvPr>
        </p:nvSpPr>
        <p:spPr>
          <a:xfrm>
            <a:off x="709930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B6AC8E85-32F3-42F2-2140-F8EECD81A6D3}"/>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タイトル 5">
            <a:extLst>
              <a:ext uri="{FF2B5EF4-FFF2-40B4-BE49-F238E27FC236}">
                <a16:creationId xmlns:a16="http://schemas.microsoft.com/office/drawing/2014/main" id="{ABE6C95D-FA53-08E7-2AFC-BE09751A8BCA}"/>
              </a:ext>
            </a:extLst>
          </p:cNvPr>
          <p:cNvSpPr txBox="1">
            <a:spLocks/>
          </p:cNvSpPr>
          <p:nvPr/>
        </p:nvSpPr>
        <p:spPr>
          <a:xfrm>
            <a:off x="1035298" y="301443"/>
            <a:ext cx="5429870"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Ⅳ</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．公社運営の基本方針（令和</a:t>
            </a: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8</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a:t>
            </a: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12</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年度）（１）</a:t>
            </a:r>
            <a:endPar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11" name="コンテンツ プレースホルダ 2">
            <a:extLst>
              <a:ext uri="{FF2B5EF4-FFF2-40B4-BE49-F238E27FC236}">
                <a16:creationId xmlns:a16="http://schemas.microsoft.com/office/drawing/2014/main" id="{46CE3ECF-1AFF-430A-A562-E451CB7017CB}"/>
              </a:ext>
            </a:extLst>
          </p:cNvPr>
          <p:cNvSpPr txBox="1">
            <a:spLocks/>
          </p:cNvSpPr>
          <p:nvPr/>
        </p:nvSpPr>
        <p:spPr>
          <a:xfrm>
            <a:off x="1025065" y="893884"/>
            <a:ext cx="7960375" cy="5297709"/>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４本柱事業のさらなる発展</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１　農政分野</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863600" rtl="0" eaLnBrk="1" fontAlgn="auto" latinLnBrk="0" hangingPunct="1">
              <a:lnSpc>
                <a:spcPct val="100000"/>
              </a:lnSpc>
              <a:spcBef>
                <a:spcPts val="600"/>
              </a:spcBef>
              <a:spcAft>
                <a:spcPts val="0"/>
              </a:spcAft>
              <a:buClrTx/>
              <a:buSzTx/>
              <a:buFont typeface="Arial" panose="020B0604020202020204" pitchFamily="34" charset="0"/>
              <a:buNone/>
              <a:tabLst>
                <a:tab pos="7081838" algn="l"/>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市町村が策定した地域計画</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の達成に向け、</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地域計画策定区域内</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において重点的に農地貸借を推進し、担い手への農地集積・集約化により、経営基盤の強化を図る。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863600" rtl="0" eaLnBrk="1" fontAlgn="auto" latinLnBrk="0" hangingPunct="1">
              <a:lnSpc>
                <a:spcPct val="100000"/>
              </a:lnSpc>
              <a:spcBef>
                <a:spcPts val="600"/>
              </a:spcBef>
              <a:spcAft>
                <a:spcPts val="0"/>
              </a:spcAft>
              <a:buClrTx/>
              <a:buSzTx/>
              <a:buFont typeface="Arial" panose="020B0604020202020204" pitchFamily="34" charset="0"/>
              <a:buNone/>
              <a:tabLst>
                <a:tab pos="7081838" algn="l"/>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府等が実施する農地中間管理機構関連農地整備事業と積極的に連携し、担い手が効率的に農作業ができるよう農用地の集積・集約化を図る。</a:t>
            </a:r>
          </a:p>
          <a:p>
            <a:pPr marL="648000" marR="0" lvl="0" indent="-144000" algn="just" defTabSz="863600" rtl="0" eaLnBrk="1" fontAlgn="auto" latinLnBrk="0" hangingPunct="1">
              <a:lnSpc>
                <a:spcPct val="100000"/>
              </a:lnSpc>
              <a:spcBef>
                <a:spcPts val="600"/>
              </a:spcBef>
              <a:spcAft>
                <a:spcPts val="0"/>
              </a:spcAft>
              <a:buClrTx/>
              <a:buSzTx/>
              <a:buFont typeface="Arial" panose="020B0604020202020204" pitchFamily="34" charset="0"/>
              <a:buNone/>
              <a:tabLst>
                <a:tab pos="7081838" algn="l"/>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経営改善意欲の高い農業者「重点支援対象者」に、専門家などで構成する支援チームによる伴走支援により販売額の向上を図る。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en-US" altLang="ja-JP" sz="9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9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地域での話し合いをもとに、地域農業の将来のあり方や農地利用の姿を示した計画</a:t>
            </a:r>
            <a:endParaRPr kumimoji="1" lang="en-US" altLang="ja-JP" sz="9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自然環境保全分野（大阪府民の森管理運営事業等）</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863600" rtl="0" eaLnBrk="1" fontAlgn="auto" latinLnBrk="0" hangingPunct="1">
              <a:lnSpc>
                <a:spcPct val="100000"/>
              </a:lnSpc>
              <a:spcBef>
                <a:spcPts val="600"/>
              </a:spcBef>
              <a:spcAft>
                <a:spcPts val="0"/>
              </a:spcAft>
              <a:buClrTx/>
              <a:buSzTx/>
              <a:buFont typeface="Arial" panose="020B0604020202020204" pitchFamily="34" charset="0"/>
              <a:buNone/>
              <a:tabLst>
                <a:tab pos="7081838" algn="l"/>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指定管理者として管理を行っている「大阪府民の森 ちはや園地」について、利用者増加の取組みを行う。</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863600" rtl="0" eaLnBrk="1" fontAlgn="auto" latinLnBrk="0" hangingPunct="1">
              <a:lnSpc>
                <a:spcPct val="100000"/>
              </a:lnSpc>
              <a:spcBef>
                <a:spcPts val="600"/>
              </a:spcBef>
              <a:spcAft>
                <a:spcPts val="0"/>
              </a:spcAft>
              <a:buClrTx/>
              <a:buSzTx/>
              <a:buFont typeface="Arial" panose="020B0604020202020204" pitchFamily="34" charset="0"/>
              <a:buNone/>
              <a:tabLst>
                <a:tab pos="7081838" algn="l"/>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指定管理者として管理を行っている施設について、点検や維持・修繕など、安心・安全の施設管理に万全を期す。</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863600" rtl="0" eaLnBrk="1" fontAlgn="auto" latinLnBrk="0" hangingPunct="1">
              <a:lnSpc>
                <a:spcPct val="100000"/>
              </a:lnSpc>
              <a:spcBef>
                <a:spcPts val="600"/>
              </a:spcBef>
              <a:spcAft>
                <a:spcPts val="0"/>
              </a:spcAft>
              <a:buClrTx/>
              <a:buSzTx/>
              <a:buFont typeface="Arial" panose="020B0604020202020204" pitchFamily="34" charset="0"/>
              <a:buNone/>
              <a:tabLst>
                <a:tab pos="7081838" algn="l"/>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自然環境保全やイベント実施などのノウハウを蓄積し、新たな指定管理の獲得をめざす。</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環境分野</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863600" rtl="0" eaLnBrk="1" fontAlgn="auto" latinLnBrk="0" hangingPunct="1">
              <a:lnSpc>
                <a:spcPct val="100000"/>
              </a:lnSpc>
              <a:spcBef>
                <a:spcPts val="600"/>
              </a:spcBef>
              <a:spcAft>
                <a:spcPts val="0"/>
              </a:spcAft>
              <a:buClrTx/>
              <a:buSzTx/>
              <a:buFont typeface="Arial" panose="020B0604020202020204" pitchFamily="34" charset="0"/>
              <a:buNone/>
              <a:tabLst>
                <a:tab pos="7081838" algn="l"/>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府民の脱炭素に資する行動変容を促進するため、地球温暖化対策の必要性やその具体的な取組方法についての普及・啓発を実施する。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863600" rtl="0" eaLnBrk="1" fontAlgn="auto" latinLnBrk="0" hangingPunct="1">
              <a:lnSpc>
                <a:spcPct val="100000"/>
              </a:lnSpc>
              <a:spcBef>
                <a:spcPts val="600"/>
              </a:spcBef>
              <a:spcAft>
                <a:spcPts val="0"/>
              </a:spcAft>
              <a:buClrTx/>
              <a:buSzTx/>
              <a:buFont typeface="Arial" panose="020B0604020202020204" pitchFamily="34" charset="0"/>
              <a:buNone/>
              <a:tabLst>
                <a:tab pos="7081838" algn="l"/>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事業者の脱炭素経営の導入を促進するため、省エネ診断の実施など支援を行う。</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863600" rtl="0" eaLnBrk="1" fontAlgn="auto" latinLnBrk="0" hangingPunct="1">
              <a:lnSpc>
                <a:spcPct val="100000"/>
              </a:lnSpc>
              <a:spcBef>
                <a:spcPts val="600"/>
              </a:spcBef>
              <a:spcAft>
                <a:spcPts val="0"/>
              </a:spcAft>
              <a:buClrTx/>
              <a:buSzTx/>
              <a:buFont typeface="Arial" panose="020B0604020202020204" pitchFamily="34" charset="0"/>
              <a:buNone/>
              <a:tabLst>
                <a:tab pos="7081838" algn="l"/>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これまで蓄積してきたノウハウやストックを活用して、新たな環境調査業務等の受託に努める。</a:t>
            </a:r>
          </a:p>
          <a:p>
            <a:pPr marL="648000" marR="0" lvl="0" indent="-144000" algn="just" defTabSz="863600" rtl="0" eaLnBrk="1" fontAlgn="auto" latinLnBrk="0" hangingPunct="1">
              <a:lnSpc>
                <a:spcPct val="100000"/>
              </a:lnSpc>
              <a:spcBef>
                <a:spcPts val="600"/>
              </a:spcBef>
              <a:spcAft>
                <a:spcPts val="0"/>
              </a:spcAft>
              <a:buClrTx/>
              <a:buSzTx/>
              <a:buFont typeface="Arial" panose="020B0604020202020204" pitchFamily="34" charset="0"/>
              <a:buNone/>
              <a:tabLst>
                <a:tab pos="7081838" algn="l"/>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ja-JP"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67125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88856-5EE6-3291-05F1-A83D77709FB5}"/>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CB41942-E288-0D62-FC41-C0557D226E77}"/>
              </a:ext>
            </a:extLst>
          </p:cNvPr>
          <p:cNvSpPr>
            <a:spLocks noGrp="1"/>
          </p:cNvSpPr>
          <p:nvPr>
            <p:ph type="sldNum" sz="quarter" idx="12"/>
          </p:nvPr>
        </p:nvSpPr>
        <p:spPr>
          <a:xfrm>
            <a:off x="7099300" y="6356354"/>
            <a:ext cx="2311400" cy="365125"/>
          </a:xfrm>
        </p:spPr>
        <p:txBody>
          <a:bodyPr/>
          <a:lstStyle/>
          <a:p>
            <a:fld id="{08F2DA05-83B4-4A54-AACF-935CEC0398AD}" type="slidenum">
              <a:rPr lang="ja-JP" altLang="en-US" smtClean="0"/>
              <a:pPr/>
              <a:t>10</a:t>
            </a:fld>
            <a:endParaRPr lang="ja-JP" altLang="en-US"/>
          </a:p>
        </p:txBody>
      </p:sp>
      <p:sp>
        <p:nvSpPr>
          <p:cNvPr id="9" name="正方形/長方形 8">
            <a:extLst>
              <a:ext uri="{FF2B5EF4-FFF2-40B4-BE49-F238E27FC236}">
                <a16:creationId xmlns:a16="http://schemas.microsoft.com/office/drawing/2014/main" id="{182938A5-EFDB-198C-E4AA-8EA8A52BA8C9}"/>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タイトル 5">
            <a:extLst>
              <a:ext uri="{FF2B5EF4-FFF2-40B4-BE49-F238E27FC236}">
                <a16:creationId xmlns:a16="http://schemas.microsoft.com/office/drawing/2014/main" id="{B32A4CD6-ADA5-8F14-F25C-1343B4B4A817}"/>
              </a:ext>
            </a:extLst>
          </p:cNvPr>
          <p:cNvSpPr txBox="1">
            <a:spLocks/>
          </p:cNvSpPr>
          <p:nvPr/>
        </p:nvSpPr>
        <p:spPr>
          <a:xfrm>
            <a:off x="1035298" y="301443"/>
            <a:ext cx="5429870"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Ⅳ</a:t>
            </a:r>
            <a:r>
              <a:rPr lang="ja-JP" altLang="en-US" sz="1800" b="1" dirty="0">
                <a:latin typeface="HG丸ｺﾞｼｯｸM-PRO" panose="020F0600000000000000" pitchFamily="50" charset="-128"/>
                <a:ea typeface="HG丸ｺﾞｼｯｸM-PRO" panose="020F0600000000000000" pitchFamily="50" charset="-128"/>
              </a:rPr>
              <a:t>．公社運営の基本方針（令和</a:t>
            </a:r>
            <a:r>
              <a:rPr lang="en-US" altLang="ja-JP" sz="1800" b="1" dirty="0">
                <a:latin typeface="HG丸ｺﾞｼｯｸM-PRO" panose="020F0600000000000000" pitchFamily="50" charset="-128"/>
                <a:ea typeface="HG丸ｺﾞｼｯｸM-PRO" panose="020F0600000000000000" pitchFamily="50" charset="-128"/>
              </a:rPr>
              <a:t>8</a:t>
            </a:r>
            <a:r>
              <a:rPr lang="ja-JP" altLang="en-US" sz="1800" b="1" dirty="0">
                <a:latin typeface="HG丸ｺﾞｼｯｸM-PRO" panose="020F0600000000000000" pitchFamily="50" charset="-128"/>
                <a:ea typeface="HG丸ｺﾞｼｯｸM-PRO" panose="020F0600000000000000" pitchFamily="50" charset="-128"/>
              </a:rPr>
              <a:t>～</a:t>
            </a:r>
            <a:r>
              <a:rPr lang="en-US" altLang="ja-JP" sz="1800" b="1" dirty="0">
                <a:latin typeface="HG丸ｺﾞｼｯｸM-PRO" panose="020F0600000000000000" pitchFamily="50" charset="-128"/>
                <a:ea typeface="HG丸ｺﾞｼｯｸM-PRO" panose="020F0600000000000000" pitchFamily="50" charset="-128"/>
              </a:rPr>
              <a:t>12</a:t>
            </a:r>
            <a:r>
              <a:rPr lang="ja-JP" altLang="en-US" sz="1800" b="1" dirty="0">
                <a:latin typeface="HG丸ｺﾞｼｯｸM-PRO" panose="020F0600000000000000" pitchFamily="50" charset="-128"/>
                <a:ea typeface="HG丸ｺﾞｼｯｸM-PRO" panose="020F0600000000000000" pitchFamily="50" charset="-128"/>
              </a:rPr>
              <a:t>年度）（２）</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11" name="コンテンツ プレースホルダ 2">
            <a:extLst>
              <a:ext uri="{FF2B5EF4-FFF2-40B4-BE49-F238E27FC236}">
                <a16:creationId xmlns:a16="http://schemas.microsoft.com/office/drawing/2014/main" id="{795F5A1A-8713-0BD5-6A3D-4B22CE90CF65}"/>
              </a:ext>
            </a:extLst>
          </p:cNvPr>
          <p:cNvSpPr txBox="1">
            <a:spLocks/>
          </p:cNvSpPr>
          <p:nvPr/>
        </p:nvSpPr>
        <p:spPr>
          <a:xfrm>
            <a:off x="1025065" y="893883"/>
            <a:ext cx="7960375" cy="5081685"/>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360000" indent="0" algn="just" defTabSz="914400">
              <a:spcBef>
                <a:spcPts val="600"/>
              </a:spcBef>
              <a:buFont typeface="Arial" panose="020B0604020202020204" pitchFamily="34" charset="0"/>
              <a:buNone/>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0" algn="just" defTabSz="914400">
              <a:spcBef>
                <a:spcPts val="600"/>
              </a:spcBef>
              <a:buFont typeface="Arial" panose="020B0604020202020204" pitchFamily="34" charset="0"/>
              <a:buNone/>
              <a:defRPr/>
            </a:pPr>
            <a:r>
              <a:rPr lang="ja-JP" altLang="en-US"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４　林政分野　</a:t>
            </a: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indent="-144000" algn="just" defTabSz="863600">
              <a:spcBef>
                <a:spcPts val="600"/>
              </a:spcBef>
              <a:buNone/>
              <a:tabLst>
                <a:tab pos="7261225" algn="l"/>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引き続き、市町村の相談窓口として、森林環境譲与税を活用した森林整備の実施や木材利用に関する問合わせ等に対して、各々の状況に応じて助言・支援を行う。</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indent="-144000" algn="just" defTabSz="863600">
              <a:spcBef>
                <a:spcPts val="600"/>
              </a:spcBef>
              <a:buNone/>
              <a:tabLst>
                <a:tab pos="7081838" algn="l"/>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大阪府産材の利用について、市町村だけでなく民間事業者等においても促進が図られるよう、情報発信等の取組みを行う。</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indent="-144000" algn="just" defTabSz="863600">
              <a:spcBef>
                <a:spcPts val="600"/>
              </a:spcBef>
              <a:buNone/>
              <a:tabLst>
                <a:tab pos="7081838" algn="l"/>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脱炭素社会の実現を推進するために創設された「大阪府</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CO</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₂森林吸収量・木材固定量認証制度」が広く活用されるよう、民間事業者等に向けた情報発信や活動への支援を行う。</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indent="-144000" algn="just" defTabSz="863600">
              <a:spcBef>
                <a:spcPts val="600"/>
              </a:spcBef>
              <a:buNone/>
              <a:tabLst>
                <a:tab pos="7081838" algn="l"/>
              </a:tabLst>
              <a:defRPr/>
            </a:pP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新たな事業への取組み</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indent="-144000" algn="just" defTabSz="863600">
              <a:spcBef>
                <a:spcPts val="600"/>
              </a:spcBef>
              <a:buNone/>
              <a:tabLst>
                <a:tab pos="7081838" algn="l"/>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国、府、市町村、公的法人と緊密な連携をとりながら、公的分野での新たな事業の獲得をめざす。また、自然環境保全に係る公の施設の指定管理についても積極的に獲得をめざす。</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indent="-144000" algn="just" defTabSz="863600">
              <a:spcBef>
                <a:spcPts val="600"/>
              </a:spcBef>
              <a:buNone/>
              <a:tabLst>
                <a:tab pos="7081838" algn="l"/>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環境分野、林政分野などにおいて、民間事業者向けの事業展開に積極的に取り組む。</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indent="-144000" algn="just" defTabSz="863600">
              <a:spcBef>
                <a:spcPts val="600"/>
              </a:spcBef>
              <a:buNone/>
              <a:tabLst>
                <a:tab pos="7081838" algn="l"/>
              </a:tabLst>
              <a:defRPr/>
            </a:pP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組織体制・人材確保</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863600" rtl="0" eaLnBrk="1" fontAlgn="auto" latinLnBrk="0" hangingPunct="1">
              <a:lnSpc>
                <a:spcPct val="100000"/>
              </a:lnSpc>
              <a:spcBef>
                <a:spcPts val="600"/>
              </a:spcBef>
              <a:spcAft>
                <a:spcPts val="0"/>
              </a:spcAft>
              <a:buClrTx/>
              <a:buSzTx/>
              <a:buFontTx/>
              <a:buNone/>
              <a:tabLst>
                <a:tab pos="7081838" algn="l"/>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高年齢者雇用安定法の趣旨を踏まえ、採用困難な業務分野を中心に、</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65</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歳超の新規採用や個々の職員の健康状態や勤務意欲、能力に応じて高年齢まで長く働ける制度運用を行う。</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863600" rtl="0" eaLnBrk="1" fontAlgn="auto" latinLnBrk="0" hangingPunct="1">
              <a:lnSpc>
                <a:spcPct val="100000"/>
              </a:lnSpc>
              <a:spcBef>
                <a:spcPts val="600"/>
              </a:spcBef>
              <a:spcAft>
                <a:spcPts val="0"/>
              </a:spcAft>
              <a:buClrTx/>
              <a:buSzTx/>
              <a:buFontTx/>
              <a:buNone/>
              <a:tabLst>
                <a:tab pos="7081838" algn="l"/>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業務スキルの継承・発展のために、府</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OB</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のみならず、市町村</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OB</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、民間企業経験者など、業務内容に応じた多角的な採用を行うとともに、長期間働ける組織風土づくり、業務の標準化・マニュアル化、システム導入などを引き続き図っていく。</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48000" marR="0" lvl="0" indent="-144000" algn="just" defTabSz="863600" rtl="0" eaLnBrk="1" fontAlgn="auto" latinLnBrk="0" hangingPunct="1">
              <a:lnSpc>
                <a:spcPct val="100000"/>
              </a:lnSpc>
              <a:spcBef>
                <a:spcPts val="600"/>
              </a:spcBef>
              <a:spcAft>
                <a:spcPts val="0"/>
              </a:spcAft>
              <a:buClrTx/>
              <a:buSzTx/>
              <a:buFontTx/>
              <a:buNone/>
              <a:tabLst>
                <a:tab pos="7081838" algn="l"/>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業務に見合った適切な組織体制により、費用の大きな部分を占める人件費を適切な水準に管理する。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0" algn="just" defTabSz="914400">
              <a:spcBef>
                <a:spcPts val="600"/>
              </a:spcBef>
              <a:buFont typeface="Arial" panose="020B0604020202020204" pitchFamily="34" charset="0"/>
              <a:buNone/>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3676434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41F17DE-BA99-23BC-F7DB-9BEAB40EE4A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63F2ADB9-5D95-C8D3-DE3D-F26DD552918D}"/>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 name="タイトル 5">
            <a:extLst>
              <a:ext uri="{FF2B5EF4-FFF2-40B4-BE49-F238E27FC236}">
                <a16:creationId xmlns:a16="http://schemas.microsoft.com/office/drawing/2014/main" id="{53AE3457-BABE-1CAD-0598-77D7A84E7BE3}"/>
              </a:ext>
            </a:extLst>
          </p:cNvPr>
          <p:cNvSpPr txBox="1">
            <a:spLocks/>
          </p:cNvSpPr>
          <p:nvPr/>
        </p:nvSpPr>
        <p:spPr>
          <a:xfrm>
            <a:off x="1035298" y="301443"/>
            <a:ext cx="7230070"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6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Ⅴ</a:t>
            </a:r>
            <a:r>
              <a:rPr kumimoji="1" lang="ja-JP" altLang="en-US" sz="16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．主要事業の現状・課題と今後の方向性（１．農政分野－①　農地中間管理事業）</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7" name="コンテンツ プレースホルダ 2">
            <a:extLst>
              <a:ext uri="{FF2B5EF4-FFF2-40B4-BE49-F238E27FC236}">
                <a16:creationId xmlns:a16="http://schemas.microsoft.com/office/drawing/2014/main" id="{EA479A8C-DADB-8ACF-24DE-92EDAC4C6D49}"/>
              </a:ext>
            </a:extLst>
          </p:cNvPr>
          <p:cNvSpPr txBox="1">
            <a:spLocks/>
          </p:cNvSpPr>
          <p:nvPr/>
        </p:nvSpPr>
        <p:spPr>
          <a:xfrm>
            <a:off x="1025065" y="893884"/>
            <a:ext cx="7960375" cy="5325313"/>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（１）農地中間管理事業</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現状・課題</a:t>
            </a:r>
            <a:endPar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公社は「農地中間管理事業の推進に関する法律」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に基づき、大阪府内唯一の農地中間管理機構として</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平成</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26</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月に知事から指定を受け、農地中間管理</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事業を実施し、担い手への農地集積・集約化により、</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経営基盤の強化を図っている。　</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zh-TW" altLang="en-US"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ja-JP"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8" name="四角形: 角を丸くする 7">
            <a:extLst>
              <a:ext uri="{FF2B5EF4-FFF2-40B4-BE49-F238E27FC236}">
                <a16:creationId xmlns:a16="http://schemas.microsoft.com/office/drawing/2014/main" id="{D78BB6BA-746A-90C9-A63E-1B769692AF92}"/>
              </a:ext>
            </a:extLst>
          </p:cNvPr>
          <p:cNvSpPr/>
          <p:nvPr/>
        </p:nvSpPr>
        <p:spPr>
          <a:xfrm>
            <a:off x="1344129" y="2987107"/>
            <a:ext cx="7384319" cy="3048892"/>
          </a:xfrm>
          <a:prstGeom prst="roundRect">
            <a:avLst>
              <a:gd name="adj" fmla="val 5316"/>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近年の状況と課題</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179388" marR="0" lvl="0" indent="-179388" algn="just" defTabSz="914400"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zh-TW" altLang="en-US" sz="11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農業経営基盤強化促進法</a:t>
            </a:r>
            <a:r>
              <a:rPr kumimoji="1" lang="ja-JP" altLang="en-US" sz="11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」（以下「基盤法」という）等の改正（</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令和</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月）</a:t>
            </a:r>
            <a:endParaRPr kumimoji="1" lang="en-US" altLang="ja-JP" sz="11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179388" algn="just" defTabSz="914400"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地域計画（農地ごとに将来の担い手を位置づけた「目標地図」を含む）の策定を市町村に義務付け</a:t>
            </a:r>
            <a:endParaRPr kumimoji="1" lang="en-US" altLang="ja-JP" sz="11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179388" algn="just" defTabSz="914400"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市町村が行う基盤法に基づく相対契約による貸借手法が廃止され、公社が行う農地中間管理事業による貸借手法に統合　　 </a:t>
            </a:r>
            <a:endParaRPr kumimoji="1" lang="en-US" altLang="ja-JP" sz="11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817200" marR="0" lvl="1" indent="-179388" algn="just"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相対（あいたい）契約とは、公社（機構）を介さず、貸し手と借り手が直接貸借契約を締結する方式</a:t>
            </a:r>
            <a:endParaRPr kumimoji="1" lang="en-US" altLang="ja-JP" sz="10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179388" algn="just" defTabSz="914400"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法改正以前に公社が行っていた貸し手・借り手のマッチングは市町村や農業委員会が実施。公社は、地域計画の実現に向けて、目標地図に定められた貸し手から借り手への農地貸借を促進</a:t>
            </a:r>
            <a:endParaRPr kumimoji="1" lang="en-US" altLang="ja-JP" sz="11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179388" marR="0" lvl="0" indent="-179388" algn="just" defTabSz="914400"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en-US" sz="11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法改正に係る</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経過措置期間終期の令和</a:t>
            </a:r>
            <a:r>
              <a:rPr kumimoji="1" lang="en-US"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7</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年</a:t>
            </a:r>
            <a:r>
              <a:rPr kumimoji="1" lang="en-US"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3</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月末までに策定された地域計画においては、策定までの時間的な制約などにより、地域での話合いが十分でなかったり、全国的な担い手不足から、地域の農用地の将来像が明確化されていないケースも多く認められる。このことから、当面の間は、個々の案件ごとに市町村との円滑な調整・連携により事務を実施する必要がある。</a:t>
            </a:r>
            <a:endParaRPr kumimoji="1" lang="en-US"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marL="179388" marR="0" lvl="0" indent="-179388"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今後更新時期を迎える相対契約の農地中間管理事業への移行が想定されることから、公社は案件数増加に対応できる事務体制を構築する必要がある。</a:t>
            </a:r>
            <a:endParaRPr kumimoji="1" lang="en-US"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pic>
        <p:nvPicPr>
          <p:cNvPr id="5" name="図 4">
            <a:extLst>
              <a:ext uri="{FF2B5EF4-FFF2-40B4-BE49-F238E27FC236}">
                <a16:creationId xmlns:a16="http://schemas.microsoft.com/office/drawing/2014/main" id="{E09C0766-C323-4780-9307-2E446ECF56F3}"/>
              </a:ext>
            </a:extLst>
          </p:cNvPr>
          <p:cNvPicPr>
            <a:picLocks noChangeAspect="1"/>
          </p:cNvPicPr>
          <p:nvPr/>
        </p:nvPicPr>
        <p:blipFill>
          <a:blip r:embed="rId2"/>
          <a:stretch>
            <a:fillRect/>
          </a:stretch>
        </p:blipFill>
        <p:spPr>
          <a:xfrm>
            <a:off x="4901043" y="999322"/>
            <a:ext cx="3980688" cy="1892808"/>
          </a:xfrm>
          <a:prstGeom prst="rect">
            <a:avLst/>
          </a:prstGeom>
        </p:spPr>
      </p:pic>
    </p:spTree>
    <p:extLst>
      <p:ext uri="{BB962C8B-B14F-4D97-AF65-F5344CB8AC3E}">
        <p14:creationId xmlns:p14="http://schemas.microsoft.com/office/powerpoint/2010/main" val="1759366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53F4F-BC4B-2939-A49B-E98581A5C572}"/>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99DE003-16FB-892F-3F3F-5522899EE10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C2378714-8837-A14A-2974-1DE66BB5DC23}"/>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 name="タイトル 5">
            <a:extLst>
              <a:ext uri="{FF2B5EF4-FFF2-40B4-BE49-F238E27FC236}">
                <a16:creationId xmlns:a16="http://schemas.microsoft.com/office/drawing/2014/main" id="{182970EB-D369-8CA4-A21B-0348868FEF20}"/>
              </a:ext>
            </a:extLst>
          </p:cNvPr>
          <p:cNvSpPr txBox="1">
            <a:spLocks/>
          </p:cNvSpPr>
          <p:nvPr/>
        </p:nvSpPr>
        <p:spPr>
          <a:xfrm>
            <a:off x="1035298" y="301443"/>
            <a:ext cx="7230070"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6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Ⅴ</a:t>
            </a:r>
            <a:r>
              <a:rPr kumimoji="1" lang="ja-JP" altLang="en-US" sz="16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．主要事業の現状・課題と今後の方向性（１．農政分野－②　農地中間管理事業）</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7" name="コンテンツ プレースホルダ 2">
            <a:extLst>
              <a:ext uri="{FF2B5EF4-FFF2-40B4-BE49-F238E27FC236}">
                <a16:creationId xmlns:a16="http://schemas.microsoft.com/office/drawing/2014/main" id="{63D19F9E-2998-6641-05B5-229B235639D7}"/>
              </a:ext>
            </a:extLst>
          </p:cNvPr>
          <p:cNvSpPr txBox="1">
            <a:spLocks/>
          </p:cNvSpPr>
          <p:nvPr/>
        </p:nvSpPr>
        <p:spPr>
          <a:xfrm>
            <a:off x="1025065" y="893884"/>
            <a:ext cx="7960375" cy="5325313"/>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これまでの取組み</a:t>
            </a:r>
            <a:endPar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（１）前期計画の目標達成状況</a:t>
            </a: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54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農地の貸借実績については、担い手への農地の貸借面積（面的整備地区を除く）の目標</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25ha/</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年以上に対して、計画期間を通じて目標を達成している。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en-US" altLang="ja-JP"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「面的整備」とは、農地中間管理機構関連農地整備事業により、農地中間管理機構が借り入れている農地等において</a:t>
            </a:r>
            <a:endParaRPr kumimoji="1" lang="en-US" altLang="ja-JP"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府が実施する大規模な基盤整備事業</a:t>
            </a:r>
            <a:endParaRPr kumimoji="1" lang="en-US" altLang="ja-JP"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54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大阪府と連携して重点的に取り組む地区を選定するなどして、事業の</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PR</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など制度活用を地域へ働きかける活動についても、目標</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48</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回</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年以上に対して、計画期間を通じて目標を達成している。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54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1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（２）全農地貸借面積の状況</a:t>
            </a: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農地の集積・集約化の成果を示す、全農地貸借面積</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（面的整備地区を含む）の推移をみると、年度により</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ばらつきがあるが、増加傾向で推移してきた。</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府・市町村等の関係機関との調整・連携により円滑な</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制度推進に努めるとともに、案件数増加に対応できる事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務体制を構築することにより、今後とも貸借面積の増加</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傾向を維持できるよう努める必要がある。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面的整備は、農地中間管理事業において重要な部分を</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占めており、面的整備事業との連携を強化してトータル</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の面積増加を図るため、本中期経営計画では全農地貸借</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面積（面的整備地区を含む）を目標項目として設定する。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zh-TW" altLang="en-US"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ja-JP"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aphicFrame>
        <p:nvGraphicFramePr>
          <p:cNvPr id="8" name="表 7">
            <a:extLst>
              <a:ext uri="{FF2B5EF4-FFF2-40B4-BE49-F238E27FC236}">
                <a16:creationId xmlns:a16="http://schemas.microsoft.com/office/drawing/2014/main" id="{BC6C2E3E-293A-D9E9-707F-70D8FCBFF0DB}"/>
              </a:ext>
            </a:extLst>
          </p:cNvPr>
          <p:cNvGraphicFramePr>
            <a:graphicFrameLocks noGrp="1" noChangeAspect="1"/>
          </p:cNvGraphicFramePr>
          <p:nvPr/>
        </p:nvGraphicFramePr>
        <p:xfrm>
          <a:off x="1856656" y="2708921"/>
          <a:ext cx="5184575" cy="792087"/>
        </p:xfrm>
        <a:graphic>
          <a:graphicData uri="http://schemas.openxmlformats.org/drawingml/2006/table">
            <a:tbl>
              <a:tblPr firstRow="1" firstCol="1" bandRow="1">
                <a:tableStyleId>{7DF18680-E054-41AD-8BC1-D1AEF772440D}</a:tableStyleId>
              </a:tblPr>
              <a:tblGrid>
                <a:gridCol w="1512168">
                  <a:extLst>
                    <a:ext uri="{9D8B030D-6E8A-4147-A177-3AD203B41FA5}">
                      <a16:colId xmlns:a16="http://schemas.microsoft.com/office/drawing/2014/main" val="3538747096"/>
                    </a:ext>
                  </a:extLst>
                </a:gridCol>
                <a:gridCol w="596792">
                  <a:extLst>
                    <a:ext uri="{9D8B030D-6E8A-4147-A177-3AD203B41FA5}">
                      <a16:colId xmlns:a16="http://schemas.microsoft.com/office/drawing/2014/main" val="195943333"/>
                    </a:ext>
                  </a:extLst>
                </a:gridCol>
                <a:gridCol w="615123">
                  <a:extLst>
                    <a:ext uri="{9D8B030D-6E8A-4147-A177-3AD203B41FA5}">
                      <a16:colId xmlns:a16="http://schemas.microsoft.com/office/drawing/2014/main" val="956952993"/>
                    </a:ext>
                  </a:extLst>
                </a:gridCol>
                <a:gridCol w="615123">
                  <a:extLst>
                    <a:ext uri="{9D8B030D-6E8A-4147-A177-3AD203B41FA5}">
                      <a16:colId xmlns:a16="http://schemas.microsoft.com/office/drawing/2014/main" val="3857803305"/>
                    </a:ext>
                  </a:extLst>
                </a:gridCol>
                <a:gridCol w="615123">
                  <a:extLst>
                    <a:ext uri="{9D8B030D-6E8A-4147-A177-3AD203B41FA5}">
                      <a16:colId xmlns:a16="http://schemas.microsoft.com/office/drawing/2014/main" val="1074385352"/>
                    </a:ext>
                  </a:extLst>
                </a:gridCol>
                <a:gridCol w="615123">
                  <a:extLst>
                    <a:ext uri="{9D8B030D-6E8A-4147-A177-3AD203B41FA5}">
                      <a16:colId xmlns:a16="http://schemas.microsoft.com/office/drawing/2014/main" val="943378643"/>
                    </a:ext>
                  </a:extLst>
                </a:gridCol>
                <a:gridCol w="615123">
                  <a:extLst>
                    <a:ext uri="{9D8B030D-6E8A-4147-A177-3AD203B41FA5}">
                      <a16:colId xmlns:a16="http://schemas.microsoft.com/office/drawing/2014/main" val="3075207997"/>
                    </a:ext>
                  </a:extLst>
                </a:gridCol>
              </a:tblGrid>
              <a:tr h="264029">
                <a:tc>
                  <a:txBody>
                    <a:bodyPr/>
                    <a:lstStyle/>
                    <a:p>
                      <a:pPr algn="ctr">
                        <a:lnSpc>
                          <a:spcPts val="1600"/>
                        </a:lnSpc>
                      </a:pPr>
                      <a:r>
                        <a:rPr lang="en-US" sz="1000" b="0" kern="100" dirty="0">
                          <a:solidFill>
                            <a:schemeClr val="tx1"/>
                          </a:solidFill>
                          <a:effectLst/>
                        </a:rPr>
                        <a:t> </a:t>
                      </a:r>
                      <a:endParaRPr lang="ja-JP" sz="10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tc>
                <a:tc>
                  <a:txBody>
                    <a:bodyPr/>
                    <a:lstStyle/>
                    <a:p>
                      <a:pPr algn="ctr">
                        <a:lnSpc>
                          <a:spcPts val="1600"/>
                        </a:lnSpc>
                      </a:pPr>
                      <a:r>
                        <a:rPr lang="ja-JP" sz="1100" b="0" kern="100" dirty="0">
                          <a:solidFill>
                            <a:schemeClr val="tx1"/>
                          </a:solidFill>
                          <a:effectLst/>
                        </a:rPr>
                        <a:t>目標</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sz="1100" b="0" kern="100" dirty="0">
                          <a:solidFill>
                            <a:schemeClr val="tx1"/>
                          </a:solidFill>
                          <a:effectLst/>
                        </a:rPr>
                        <a:t>R3</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sz="1100" b="0" kern="100" dirty="0">
                          <a:solidFill>
                            <a:schemeClr val="tx1"/>
                          </a:solidFill>
                          <a:effectLst/>
                        </a:rPr>
                        <a:t>R4</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sz="1100" b="0" kern="100" dirty="0">
                          <a:solidFill>
                            <a:schemeClr val="tx1"/>
                          </a:solidFill>
                          <a:effectLst/>
                        </a:rPr>
                        <a:t>R</a:t>
                      </a:r>
                      <a:r>
                        <a:rPr lang="en-US" altLang="ja-JP" sz="1100" b="0" kern="100" dirty="0">
                          <a:solidFill>
                            <a:schemeClr val="tx1"/>
                          </a:solidFill>
                          <a:effectLst/>
                        </a:rPr>
                        <a:t>5</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sz="1100" b="0" kern="100" dirty="0">
                          <a:solidFill>
                            <a:schemeClr val="tx1"/>
                          </a:solidFill>
                          <a:effectLst/>
                        </a:rPr>
                        <a:t>R6</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sz="1100" b="0" kern="100" dirty="0">
                          <a:solidFill>
                            <a:schemeClr val="tx1"/>
                          </a:solidFill>
                          <a:effectLst/>
                        </a:rPr>
                        <a:t>R7</a:t>
                      </a:r>
                      <a:r>
                        <a:rPr lang="ja-JP" altLang="en-US" sz="900" b="0" kern="100" dirty="0">
                          <a:solidFill>
                            <a:schemeClr val="tx1"/>
                          </a:solidFill>
                          <a:effectLst/>
                        </a:rPr>
                        <a:t>見込</a:t>
                      </a:r>
                      <a:endParaRPr lang="ja-JP" sz="9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extLst>
                  <a:ext uri="{0D108BD9-81ED-4DB2-BD59-A6C34878D82A}">
                    <a16:rowId xmlns:a16="http://schemas.microsoft.com/office/drawing/2014/main" val="4039492527"/>
                  </a:ext>
                </a:extLst>
              </a:tr>
              <a:tr h="264029">
                <a:tc>
                  <a:txBody>
                    <a:bodyPr/>
                    <a:lstStyle/>
                    <a:p>
                      <a:pPr algn="l">
                        <a:lnSpc>
                          <a:spcPts val="1600"/>
                        </a:lnSpc>
                      </a:pPr>
                      <a:r>
                        <a:rPr lang="ja-JP" sz="1000" b="0" kern="100" dirty="0">
                          <a:solidFill>
                            <a:schemeClr val="tx1"/>
                          </a:solidFill>
                          <a:effectLst/>
                        </a:rPr>
                        <a:t>農地貸借</a:t>
                      </a:r>
                      <a:r>
                        <a:rPr lang="ja-JP" altLang="en-US" sz="1000" b="0" kern="100" dirty="0">
                          <a:solidFill>
                            <a:schemeClr val="tx1"/>
                          </a:solidFill>
                          <a:effectLst/>
                        </a:rPr>
                        <a:t>面積 （</a:t>
                      </a:r>
                      <a:r>
                        <a:rPr lang="en-US" altLang="ja-JP" sz="1000" b="0" kern="100" dirty="0">
                          <a:solidFill>
                            <a:schemeClr val="tx1"/>
                          </a:solidFill>
                          <a:effectLst/>
                        </a:rPr>
                        <a:t>ha</a:t>
                      </a:r>
                      <a:r>
                        <a:rPr lang="ja-JP" altLang="en-US" sz="1000" b="0" kern="100" dirty="0">
                          <a:solidFill>
                            <a:schemeClr val="tx1"/>
                          </a:solidFill>
                          <a:effectLst/>
                        </a:rPr>
                        <a:t>）</a:t>
                      </a:r>
                      <a:endParaRPr lang="ja-JP" sz="10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sz="1100" b="0" kern="100" dirty="0">
                          <a:solidFill>
                            <a:schemeClr val="tx1"/>
                          </a:solidFill>
                          <a:effectLst/>
                        </a:rPr>
                        <a:t>25</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altLang="ja-JP" sz="1100" b="0" kern="100" dirty="0">
                          <a:solidFill>
                            <a:schemeClr val="tx1"/>
                          </a:solidFill>
                          <a:effectLst/>
                        </a:rPr>
                        <a:t>25.4</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altLang="ja-JP" sz="1100" b="0" kern="100" dirty="0">
                          <a:solidFill>
                            <a:schemeClr val="tx1"/>
                          </a:solidFill>
                          <a:effectLst/>
                        </a:rPr>
                        <a:t>26.4</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sz="1100" b="0" kern="100" dirty="0">
                          <a:solidFill>
                            <a:schemeClr val="tx1"/>
                          </a:solidFill>
                          <a:effectLst/>
                        </a:rPr>
                        <a:t>27.4</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altLang="ja-JP" sz="1100" b="0" kern="100" dirty="0">
                          <a:solidFill>
                            <a:schemeClr val="tx1"/>
                          </a:solidFill>
                          <a:effectLst/>
                        </a:rPr>
                        <a:t>41.1</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altLang="ja-JP" sz="1100" b="0" kern="100" dirty="0">
                          <a:solidFill>
                            <a:schemeClr val="tx1"/>
                          </a:solidFill>
                          <a:effectLst/>
                        </a:rPr>
                        <a:t>87.0</a:t>
                      </a:r>
                      <a:endParaRPr lang="ja-JP" alt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extLst>
                  <a:ext uri="{0D108BD9-81ED-4DB2-BD59-A6C34878D82A}">
                    <a16:rowId xmlns:a16="http://schemas.microsoft.com/office/drawing/2014/main" val="4093297418"/>
                  </a:ext>
                </a:extLst>
              </a:tr>
              <a:tr h="264029">
                <a:tc>
                  <a:txBody>
                    <a:bodyPr/>
                    <a:lstStyle/>
                    <a:p>
                      <a:pPr algn="l">
                        <a:lnSpc>
                          <a:spcPts val="1600"/>
                        </a:lnSpc>
                      </a:pPr>
                      <a:r>
                        <a:rPr lang="ja-JP" altLang="en-US" sz="1000" b="0" kern="100" dirty="0">
                          <a:solidFill>
                            <a:schemeClr val="tx1"/>
                          </a:solidFill>
                          <a:effectLst/>
                        </a:rPr>
                        <a:t>地域への働きかけ（回）</a:t>
                      </a:r>
                      <a:endParaRPr lang="ja-JP" sz="10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altLang="ja-JP" sz="1100" b="0" kern="100" dirty="0">
                          <a:solidFill>
                            <a:schemeClr val="tx1"/>
                          </a:solidFill>
                          <a:effectLst/>
                        </a:rPr>
                        <a:t>48</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altLang="ja-JP" sz="1100" b="0" kern="100" dirty="0">
                          <a:solidFill>
                            <a:schemeClr val="tx1"/>
                          </a:solidFill>
                          <a:effectLst/>
                        </a:rPr>
                        <a:t>48</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altLang="ja-JP" sz="1100" b="0" kern="100" dirty="0">
                          <a:solidFill>
                            <a:schemeClr val="tx1"/>
                          </a:solidFill>
                          <a:effectLst/>
                        </a:rPr>
                        <a:t>49</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altLang="ja-JP" sz="1100" b="0" kern="100" dirty="0">
                          <a:solidFill>
                            <a:schemeClr val="tx1"/>
                          </a:solidFill>
                          <a:effectLst/>
                        </a:rPr>
                        <a:t>50</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algn="ctr">
                        <a:lnSpc>
                          <a:spcPts val="1600"/>
                        </a:lnSpc>
                      </a:pPr>
                      <a:r>
                        <a:rPr lang="en-US" altLang="ja-JP" sz="1100" b="0" kern="100" dirty="0">
                          <a:solidFill>
                            <a:schemeClr val="tx1"/>
                          </a:solidFill>
                          <a:effectLst/>
                        </a:rPr>
                        <a:t>51</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tc>
                  <a:txBody>
                    <a:bodyPr/>
                    <a:lstStyle/>
                    <a:p>
                      <a:pPr marL="0" marR="0" lvl="0" indent="0" algn="ctr" defTabSz="914395" rtl="0" eaLnBrk="1" fontAlgn="auto" latinLnBrk="0" hangingPunct="1">
                        <a:lnSpc>
                          <a:spcPts val="1600"/>
                        </a:lnSpc>
                        <a:spcBef>
                          <a:spcPts val="0"/>
                        </a:spcBef>
                        <a:spcAft>
                          <a:spcPts val="0"/>
                        </a:spcAft>
                        <a:buClrTx/>
                        <a:buSzTx/>
                        <a:buFontTx/>
                        <a:buNone/>
                        <a:tabLst/>
                        <a:defRPr/>
                      </a:pPr>
                      <a:r>
                        <a:rPr lang="en-US" altLang="ja-JP" sz="1100" b="0" kern="100" dirty="0">
                          <a:solidFill>
                            <a:schemeClr val="tx1"/>
                          </a:solidFill>
                          <a:effectLst/>
                        </a:rPr>
                        <a:t>52</a:t>
                      </a:r>
                      <a:endParaRPr lang="ja-JP" alt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0035" marR="60035" marT="0" marB="0" anchor="ctr" anchorCtr="1"/>
                </a:tc>
                <a:extLst>
                  <a:ext uri="{0D108BD9-81ED-4DB2-BD59-A6C34878D82A}">
                    <a16:rowId xmlns:a16="http://schemas.microsoft.com/office/drawing/2014/main" val="435335740"/>
                  </a:ext>
                </a:extLst>
              </a:tr>
            </a:tbl>
          </a:graphicData>
        </a:graphic>
      </p:graphicFrame>
      <p:pic>
        <p:nvPicPr>
          <p:cNvPr id="6" name="図 5">
            <a:extLst>
              <a:ext uri="{FF2B5EF4-FFF2-40B4-BE49-F238E27FC236}">
                <a16:creationId xmlns:a16="http://schemas.microsoft.com/office/drawing/2014/main" id="{B5D25DBE-C37D-B48F-0B4A-997C940FD616}"/>
              </a:ext>
            </a:extLst>
          </p:cNvPr>
          <p:cNvPicPr>
            <a:picLocks noChangeAspect="1"/>
          </p:cNvPicPr>
          <p:nvPr/>
        </p:nvPicPr>
        <p:blipFill>
          <a:blip r:embed="rId2"/>
          <a:stretch>
            <a:fillRect/>
          </a:stretch>
        </p:blipFill>
        <p:spPr>
          <a:xfrm>
            <a:off x="5078586" y="3880223"/>
            <a:ext cx="3816000" cy="2266227"/>
          </a:xfrm>
          <a:prstGeom prst="rect">
            <a:avLst/>
          </a:prstGeom>
        </p:spPr>
      </p:pic>
    </p:spTree>
    <p:extLst>
      <p:ext uri="{BB962C8B-B14F-4D97-AF65-F5344CB8AC3E}">
        <p14:creationId xmlns:p14="http://schemas.microsoft.com/office/powerpoint/2010/main" val="573607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639BC-2EC8-A650-2805-A3EC5133E705}"/>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BEC7464-9092-53C4-E029-004A4EE2925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AF21F911-DF7F-A6CC-900A-158E22BD9FBE}"/>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 name="タイトル 5">
            <a:extLst>
              <a:ext uri="{FF2B5EF4-FFF2-40B4-BE49-F238E27FC236}">
                <a16:creationId xmlns:a16="http://schemas.microsoft.com/office/drawing/2014/main" id="{11E01376-F963-B8AA-1C5E-0288206B5600}"/>
              </a:ext>
            </a:extLst>
          </p:cNvPr>
          <p:cNvSpPr txBox="1">
            <a:spLocks/>
          </p:cNvSpPr>
          <p:nvPr/>
        </p:nvSpPr>
        <p:spPr>
          <a:xfrm>
            <a:off x="1035298" y="301443"/>
            <a:ext cx="7230070"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6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Ⅴ</a:t>
            </a:r>
            <a:r>
              <a:rPr kumimoji="1" lang="ja-JP" altLang="en-US" sz="16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．主要事業の現状・課題と今後の方向性（１．農政分野－③　農地中間管理事業）</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7" name="コンテンツ プレースホルダ 2">
            <a:extLst>
              <a:ext uri="{FF2B5EF4-FFF2-40B4-BE49-F238E27FC236}">
                <a16:creationId xmlns:a16="http://schemas.microsoft.com/office/drawing/2014/main" id="{977EF610-4C7E-80BA-0D66-94B122CCF4E7}"/>
              </a:ext>
            </a:extLst>
          </p:cNvPr>
          <p:cNvSpPr txBox="1">
            <a:spLocks/>
          </p:cNvSpPr>
          <p:nvPr/>
        </p:nvSpPr>
        <p:spPr>
          <a:xfrm>
            <a:off x="1025064" y="908720"/>
            <a:ext cx="7960375" cy="5325313"/>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今後の方針及び具体的取組み</a:t>
            </a: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srgbClr val="FF0000"/>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目標</a:t>
            </a: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8" name="コンテンツ プレースホルダ 2">
            <a:extLst>
              <a:ext uri="{FF2B5EF4-FFF2-40B4-BE49-F238E27FC236}">
                <a16:creationId xmlns:a16="http://schemas.microsoft.com/office/drawing/2014/main" id="{17056BB1-BA3C-408F-0896-69A748B00D3A}"/>
              </a:ext>
            </a:extLst>
          </p:cNvPr>
          <p:cNvSpPr txBox="1">
            <a:spLocks/>
          </p:cNvSpPr>
          <p:nvPr/>
        </p:nvSpPr>
        <p:spPr>
          <a:xfrm>
            <a:off x="1407602" y="3717032"/>
            <a:ext cx="7254417" cy="2421977"/>
          </a:xfrm>
          <a:prstGeom prst="rect">
            <a:avLst/>
          </a:prstGeom>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t" anchorCtr="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20650" marR="0" lvl="0" indent="-157163" algn="just" defTabSz="914400" rtl="0" eaLnBrk="1" fontAlgn="auto" latinLnBrk="0" hangingPunct="1">
              <a:lnSpc>
                <a:spcPct val="125000"/>
              </a:lnSpc>
              <a:spcBef>
                <a:spcPts val="1200"/>
              </a:spcBef>
              <a:spcAft>
                <a:spcPts val="0"/>
              </a:spcAft>
              <a:buClrTx/>
              <a:buSzTx/>
              <a:buFont typeface="Arial" panose="020B0604020202020204" pitchFamily="34" charset="0"/>
              <a:buNone/>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　計画期間</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令和８～</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12</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の農地貸借面積の</a:t>
            </a:r>
            <a:r>
              <a:rPr kumimoji="1" lang="ja-JP" altLang="en-US" sz="1200" i="0"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累計</a:t>
            </a:r>
            <a:r>
              <a:rPr kumimoji="1" lang="en-US" altLang="ja-JP" sz="1200" i="0"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460ha</a:t>
            </a:r>
            <a:r>
              <a:rPr kumimoji="1" lang="ja-JP" altLang="en-US" sz="1200" i="0"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以上</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を達成する。</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20650" marR="0" lvl="0" indent="-157163" algn="just" defTabSz="914400" rtl="0" eaLnBrk="1" fontAlgn="auto" latinLnBrk="0" hangingPunct="1">
              <a:lnSpc>
                <a:spcPct val="125000"/>
              </a:lnSpc>
              <a:spcBef>
                <a:spcPts val="0"/>
              </a:spcBef>
              <a:spcAft>
                <a:spcPts val="0"/>
              </a:spcAft>
              <a:buClrTx/>
              <a:buSzTx/>
              <a:buFont typeface="Arial" panose="020B0604020202020204" pitchFamily="34" charset="0"/>
              <a:buNone/>
              <a:tabLst/>
              <a:defRPr/>
            </a:pPr>
            <a:endParaRPr kumimoji="1" lang="en-US" altLang="ja-JP" sz="9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20650" marR="0" lvl="0" indent="-157163" algn="just" defTabSz="914400" rtl="0" eaLnBrk="1" fontAlgn="auto" latinLnBrk="0" hangingPunct="1">
              <a:lnSpc>
                <a:spcPct val="125000"/>
              </a:lnSpc>
              <a:spcBef>
                <a:spcPts val="0"/>
              </a:spcBef>
              <a:spcAft>
                <a:spcPts val="0"/>
              </a:spcAft>
              <a:buClrTx/>
              <a:buSzTx/>
              <a:buFont typeface="Arial" panose="020B0604020202020204" pitchFamily="34" charset="0"/>
              <a:buNone/>
              <a:tabLst/>
              <a:defRPr/>
            </a:pPr>
            <a:endParaRPr kumimoji="1" lang="en-US" altLang="ja-JP" sz="9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20650" marR="0" lvl="0" indent="-157163" algn="just" defTabSz="914400" rtl="0" eaLnBrk="1" fontAlgn="auto" latinLnBrk="0" hangingPunct="1">
              <a:lnSpc>
                <a:spcPct val="125000"/>
              </a:lnSpc>
              <a:spcBef>
                <a:spcPts val="0"/>
              </a:spcBef>
              <a:spcAft>
                <a:spcPts val="0"/>
              </a:spcAft>
              <a:buClrTx/>
              <a:buSzTx/>
              <a:buFont typeface="Arial" panose="020B0604020202020204" pitchFamily="34" charset="0"/>
              <a:buNone/>
              <a:tabLst/>
              <a:defRPr/>
            </a:pPr>
            <a:endParaRPr kumimoji="1" lang="en-US" altLang="ja-JP" sz="9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20650" marR="0" lvl="0" indent="-157163" algn="just" defTabSz="914400" rtl="0" eaLnBrk="1" fontAlgn="auto" latinLnBrk="0" hangingPunct="1">
              <a:lnSpc>
                <a:spcPct val="125000"/>
              </a:lnSpc>
              <a:spcBef>
                <a:spcPts val="0"/>
              </a:spcBef>
              <a:spcAft>
                <a:spcPts val="0"/>
              </a:spcAft>
              <a:buClrTx/>
              <a:buSzTx/>
              <a:buFont typeface="Arial" panose="020B0604020202020204" pitchFamily="34" charset="0"/>
              <a:buNone/>
              <a:tabLst/>
              <a:defRPr/>
            </a:pPr>
            <a:endParaRPr kumimoji="1" lang="en-US" altLang="ja-JP" sz="9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20650" marR="0" lvl="0" indent="-157163" algn="just" defTabSz="914400" rtl="0" eaLnBrk="1" fontAlgn="auto" latinLnBrk="0" hangingPunct="1">
              <a:lnSpc>
                <a:spcPct val="125000"/>
              </a:lnSpc>
              <a:spcBef>
                <a:spcPts val="0"/>
              </a:spcBef>
              <a:spcAft>
                <a:spcPts val="0"/>
              </a:spcAft>
              <a:buClrTx/>
              <a:buSzTx/>
              <a:buFont typeface="Arial" panose="020B0604020202020204" pitchFamily="34" charset="0"/>
              <a:buNone/>
              <a:tabLst/>
              <a:defRPr/>
            </a:pPr>
            <a:endParaRPr kumimoji="1" lang="en-US" altLang="ja-JP" sz="9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52400" marR="0" lvl="0" indent="-152400" algn="l" defTabSz="914395" rtl="0" eaLnBrk="1" fontAlgn="auto" latinLnBrk="0" hangingPunct="1">
              <a:lnSpc>
                <a:spcPct val="125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en-US" altLang="ja-JP" sz="11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目標設定の考え方</a:t>
            </a:r>
            <a:r>
              <a:rPr kumimoji="1" lang="en-US" altLang="ja-JP" sz="11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p>
          <a:p>
            <a:pPr marL="540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en-US"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面的整備事業との連携をより強化するため、また事業全体の成果を測定するため、全農地貸借面積（面的整備地区を含む）を目標項目とする。</a:t>
            </a:r>
            <a:endParaRPr kumimoji="1" lang="en-US" altLang="ja-JP"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540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en-US"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・面的整備地区の事業進捗状況が単年度の目標・成果の評価に与える影響を排除するため、累計値で進捗管理を行う。</a:t>
            </a:r>
            <a:endParaRPr kumimoji="1" lang="en-US" altLang="ja-JP"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540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en-US"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・これまでの貸借実績（面的整備地区を含む）から</a:t>
            </a:r>
            <a:r>
              <a:rPr lang="ja-JP" altLang="en-US" sz="1100" kern="100" dirty="0">
                <a:latin typeface="游ゴシック" panose="020B0400000000000000" pitchFamily="50" charset="-128"/>
                <a:ea typeface="游ゴシック" panose="020B0400000000000000" pitchFamily="50" charset="-128"/>
                <a:cs typeface="Times New Roman" panose="02020603050405020304" pitchFamily="18" charset="0"/>
              </a:rPr>
              <a:t>設定</a:t>
            </a:r>
            <a:r>
              <a:rPr kumimoji="1" lang="ja-JP" altLang="en-US"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した目標値（令和</a:t>
            </a:r>
            <a:r>
              <a:rPr kumimoji="1" lang="en-US" altLang="ja-JP"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12</a:t>
            </a:r>
            <a:r>
              <a:rPr kumimoji="1" lang="ja-JP" altLang="en-US"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年度までの累計</a:t>
            </a:r>
            <a:r>
              <a:rPr kumimoji="1" lang="en-US" altLang="ja-JP"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459.4ha</a:t>
            </a:r>
            <a:r>
              <a:rPr kumimoji="1" lang="ja-JP" altLang="en-US"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）を</a:t>
            </a:r>
            <a:endParaRPr kumimoji="1" lang="en-US" altLang="ja-JP"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540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1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kumimoji="1" lang="ja-JP" altLang="en-US"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上回る累計</a:t>
            </a:r>
            <a:r>
              <a:rPr kumimoji="1" lang="en-US" altLang="ja-JP"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460ha</a:t>
            </a:r>
            <a:r>
              <a:rPr kumimoji="1" lang="ja-JP" altLang="en-US" sz="11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以上を目標とする。　</a:t>
            </a:r>
            <a:r>
              <a:rPr kumimoji="1" lang="ja-JP" altLang="en-US" sz="9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＜参考＞令和</a:t>
            </a:r>
            <a:r>
              <a:rPr kumimoji="1" lang="en-US" altLang="ja-JP" sz="9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3</a:t>
            </a:r>
            <a:r>
              <a:rPr kumimoji="1" lang="ja-JP" altLang="en-US" sz="9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a:t>
            </a:r>
            <a:r>
              <a:rPr kumimoji="1" lang="en-US" altLang="ja-JP" sz="9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7</a:t>
            </a:r>
            <a:r>
              <a:rPr kumimoji="1" lang="ja-JP" altLang="en-US" sz="9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年度の貸借実績（面的整備地区を含む）：累計</a:t>
            </a:r>
            <a:r>
              <a:rPr kumimoji="1" lang="en-US" altLang="ja-JP" sz="90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rPr>
              <a:t>331.8ha</a:t>
            </a:r>
            <a:endParaRPr kumimoji="1" lang="en-US" altLang="ja-JP" sz="950" b="0" i="0" u="none" strike="noStrike" kern="100" cap="none" spc="0" normalizeH="0" baseline="0" noProof="0" dirty="0">
              <a:ln>
                <a:noFill/>
              </a:ln>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graphicFrame>
        <p:nvGraphicFramePr>
          <p:cNvPr id="9" name="表 8">
            <a:extLst>
              <a:ext uri="{FF2B5EF4-FFF2-40B4-BE49-F238E27FC236}">
                <a16:creationId xmlns:a16="http://schemas.microsoft.com/office/drawing/2014/main" id="{4DE655AA-33C4-B602-8FAA-B30D759003A4}"/>
              </a:ext>
            </a:extLst>
          </p:cNvPr>
          <p:cNvGraphicFramePr>
            <a:graphicFrameLocks noGrp="1"/>
          </p:cNvGraphicFramePr>
          <p:nvPr>
            <p:extLst>
              <p:ext uri="{D42A27DB-BD31-4B8C-83A1-F6EECF244321}">
                <p14:modId xmlns:p14="http://schemas.microsoft.com/office/powerpoint/2010/main" val="1998551906"/>
              </p:ext>
            </p:extLst>
          </p:nvPr>
        </p:nvGraphicFramePr>
        <p:xfrm>
          <a:off x="1414047" y="1258338"/>
          <a:ext cx="7182408" cy="2026646"/>
        </p:xfrm>
        <a:graphic>
          <a:graphicData uri="http://schemas.openxmlformats.org/drawingml/2006/table">
            <a:tbl>
              <a:tblPr firstRow="1" firstCol="1" bandRow="1">
                <a:tableStyleId>{7DF18680-E054-41AD-8BC1-D1AEF772440D}</a:tableStyleId>
              </a:tblPr>
              <a:tblGrid>
                <a:gridCol w="1781808">
                  <a:extLst>
                    <a:ext uri="{9D8B030D-6E8A-4147-A177-3AD203B41FA5}">
                      <a16:colId xmlns:a16="http://schemas.microsoft.com/office/drawing/2014/main" val="3994114586"/>
                    </a:ext>
                  </a:extLst>
                </a:gridCol>
                <a:gridCol w="5400600">
                  <a:extLst>
                    <a:ext uri="{9D8B030D-6E8A-4147-A177-3AD203B41FA5}">
                      <a16:colId xmlns:a16="http://schemas.microsoft.com/office/drawing/2014/main" val="1484465935"/>
                    </a:ext>
                  </a:extLst>
                </a:gridCol>
              </a:tblGrid>
              <a:tr h="269534">
                <a:tc>
                  <a:txBody>
                    <a:bodyPr/>
                    <a:lstStyle/>
                    <a:p>
                      <a:pPr algn="l"/>
                      <a:r>
                        <a:rPr lang="en-US" sz="1200" kern="100" dirty="0">
                          <a:solidFill>
                            <a:schemeClr val="tx1"/>
                          </a:solidFill>
                          <a:effectLst/>
                        </a:rPr>
                        <a:t> </a:t>
                      </a:r>
                      <a:r>
                        <a:rPr lang="ja-JP" altLang="en-US" sz="1200" kern="100" dirty="0">
                          <a:solidFill>
                            <a:schemeClr val="tx1"/>
                          </a:solidFill>
                          <a:effectLst/>
                        </a:rPr>
                        <a:t>今後の方針</a:t>
                      </a:r>
                      <a:endParaRPr lang="ja-JP" sz="11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nchorCtr="1"/>
                </a:tc>
                <a:tc>
                  <a:txBody>
                    <a:bodyPr/>
                    <a:lstStyle/>
                    <a:p>
                      <a:pPr algn="l"/>
                      <a:r>
                        <a:rPr lang="en-US" sz="1200" kern="100" dirty="0">
                          <a:solidFill>
                            <a:schemeClr val="tx1"/>
                          </a:solidFill>
                          <a:effectLst/>
                        </a:rPr>
                        <a:t> </a:t>
                      </a:r>
                      <a:r>
                        <a:rPr lang="ja-JP" altLang="en-US" sz="1200" kern="100" dirty="0">
                          <a:solidFill>
                            <a:schemeClr val="tx1"/>
                          </a:solidFill>
                          <a:effectLst/>
                        </a:rPr>
                        <a:t>具体的取組み</a:t>
                      </a:r>
                      <a:endParaRPr lang="ja-JP" sz="11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nchorCtr="1"/>
                </a:tc>
                <a:extLst>
                  <a:ext uri="{0D108BD9-81ED-4DB2-BD59-A6C34878D82A}">
                    <a16:rowId xmlns:a16="http://schemas.microsoft.com/office/drawing/2014/main" val="10597166"/>
                  </a:ext>
                </a:extLst>
              </a:tr>
              <a:tr h="1145523">
                <a:tc>
                  <a:txBody>
                    <a:bodyPr/>
                    <a:lstStyle/>
                    <a:p>
                      <a:pPr algn="l"/>
                      <a:r>
                        <a:rPr lang="ja-JP" altLang="en-US" sz="1200" kern="100" dirty="0">
                          <a:solidFill>
                            <a:schemeClr val="tx1"/>
                          </a:solidFill>
                          <a:effectLst/>
                        </a:rPr>
                        <a:t>担い手への集積・集約化</a:t>
                      </a:r>
                      <a:endParaRPr lang="ja-JP" sz="11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tc>
                <a:tc>
                  <a:txBody>
                    <a:bodyPr/>
                    <a:lstStyle/>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・法改正（令和</a:t>
                      </a:r>
                      <a:r>
                        <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5</a:t>
                      </a: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年度）に伴う貸借件数の大幅な増加や役割の変更に的確に対応できるよう、市町村や農業委員会等の関係機関との新たな役割分担に基づく貸借制度の定着化を図る。</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・市町村が策定した地域計画に沿って、効率的かつ安定的な農業経営体への農用地の集積・集約を図る。</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・農地中間管理機構関連農地整備事業等による面的整備との連携を図る。</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txBody>
                  <a:tcPr marL="68580" marR="68580" marT="0" marB="0" anchor="ctr"/>
                </a:tc>
                <a:extLst>
                  <a:ext uri="{0D108BD9-81ED-4DB2-BD59-A6C34878D82A}">
                    <a16:rowId xmlns:a16="http://schemas.microsoft.com/office/drawing/2014/main" val="1832498867"/>
                  </a:ext>
                </a:extLst>
              </a:tr>
              <a:tr h="611589">
                <a:tc>
                  <a:txBody>
                    <a:bodyPr/>
                    <a:lstStyle/>
                    <a:p>
                      <a:pPr algn="l"/>
                      <a:r>
                        <a:rPr lang="ja-JP" altLang="en-US" sz="1200" kern="100" dirty="0">
                          <a:solidFill>
                            <a:schemeClr val="tx1"/>
                          </a:solidFill>
                          <a:effectLst/>
                        </a:rPr>
                        <a:t>農用地の利用の効率化及び高度化の促進</a:t>
                      </a:r>
                      <a:endParaRPr lang="ja-JP" sz="110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tc>
                <a:tc>
                  <a:txBody>
                    <a:bodyPr/>
                    <a:lstStyle/>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・企業等、地域の実態に応じた多様な担い手へ集積し、生産の効率化・高度化の促進を図る。</a:t>
                      </a:r>
                    </a:p>
                  </a:txBody>
                  <a:tcPr marL="68580" marR="68580" marT="0" marB="0" anchor="ctr"/>
                </a:tc>
                <a:extLst>
                  <a:ext uri="{0D108BD9-81ED-4DB2-BD59-A6C34878D82A}">
                    <a16:rowId xmlns:a16="http://schemas.microsoft.com/office/drawing/2014/main" val="583093058"/>
                  </a:ext>
                </a:extLst>
              </a:tr>
            </a:tbl>
          </a:graphicData>
        </a:graphic>
      </p:graphicFrame>
      <p:pic>
        <p:nvPicPr>
          <p:cNvPr id="5" name="図 4">
            <a:extLst>
              <a:ext uri="{FF2B5EF4-FFF2-40B4-BE49-F238E27FC236}">
                <a16:creationId xmlns:a16="http://schemas.microsoft.com/office/drawing/2014/main" id="{D953BD26-A3C9-0859-9D1D-46F07B2A4AF2}"/>
              </a:ext>
            </a:extLst>
          </p:cNvPr>
          <p:cNvPicPr>
            <a:picLocks noChangeAspect="1"/>
          </p:cNvPicPr>
          <p:nvPr/>
        </p:nvPicPr>
        <p:blipFill>
          <a:blip r:embed="rId2"/>
          <a:stretch>
            <a:fillRect/>
          </a:stretch>
        </p:blipFill>
        <p:spPr>
          <a:xfrm>
            <a:off x="1928664" y="3820302"/>
            <a:ext cx="5736600" cy="976850"/>
          </a:xfrm>
          <a:prstGeom prst="rect">
            <a:avLst/>
          </a:prstGeom>
        </p:spPr>
      </p:pic>
    </p:spTree>
    <p:extLst>
      <p:ext uri="{BB962C8B-B14F-4D97-AF65-F5344CB8AC3E}">
        <p14:creationId xmlns:p14="http://schemas.microsoft.com/office/powerpoint/2010/main" val="2427798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BF671-9A82-992B-F0AF-7913FB7F435F}"/>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6661B55-317D-A440-5927-ACD5AB2B648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3" name="正方形/長方形 2">
            <a:extLst>
              <a:ext uri="{FF2B5EF4-FFF2-40B4-BE49-F238E27FC236}">
                <a16:creationId xmlns:a16="http://schemas.microsoft.com/office/drawing/2014/main" id="{503D8CD4-845C-C397-E6ED-83B6805C29DC}"/>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 name="タイトル 5">
            <a:extLst>
              <a:ext uri="{FF2B5EF4-FFF2-40B4-BE49-F238E27FC236}">
                <a16:creationId xmlns:a16="http://schemas.microsoft.com/office/drawing/2014/main" id="{85542063-23BD-EB07-31A8-C014854098C8}"/>
              </a:ext>
            </a:extLst>
          </p:cNvPr>
          <p:cNvSpPr txBox="1">
            <a:spLocks/>
          </p:cNvSpPr>
          <p:nvPr/>
        </p:nvSpPr>
        <p:spPr>
          <a:xfrm>
            <a:off x="1035298" y="301443"/>
            <a:ext cx="8022450"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6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Ⅴ</a:t>
            </a:r>
            <a:r>
              <a:rPr kumimoji="1" lang="ja-JP" altLang="en-US" sz="16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．主要事業の現状・課題と今後の方向性（１．農政分野－④　農業経営・就農支援センター）</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5" name="コンテンツ プレースホルダ 2">
            <a:extLst>
              <a:ext uri="{FF2B5EF4-FFF2-40B4-BE49-F238E27FC236}">
                <a16:creationId xmlns:a16="http://schemas.microsoft.com/office/drawing/2014/main" id="{8C04C208-66CE-170A-F508-88A1BE8223EA}"/>
              </a:ext>
            </a:extLst>
          </p:cNvPr>
          <p:cNvSpPr txBox="1">
            <a:spLocks/>
          </p:cNvSpPr>
          <p:nvPr/>
        </p:nvSpPr>
        <p:spPr>
          <a:xfrm>
            <a:off x="1025065" y="893884"/>
            <a:ext cx="7960375" cy="546247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1763" marR="0" lvl="0" indent="-131763"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（２）農業経営・就農支援センター</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現状・課題</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78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基盤法に基づき大阪府が設置する「農業経営・就農支援センター」の業務について、公社は受託事業として、府内の農業経営者等を対象に経営上の課題に係る相談対応や助言を行うとともに、特に経営意欲の高い農業経営者等に対しては、経営診断、支援チームの編成及び派遣を行い経営発展を支援している。</a:t>
            </a:r>
            <a:endParaRPr kumimoji="1" lang="en-US"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marL="358775" marR="0" lvl="0" indent="1778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また、農業へ参入した法人に対しても、栽培技術や経営面で課題を有する法人を対象に相談対応や助言、指導を行い、早期の経営確立を支援することで、大阪農業の成長産業化を図っている。</a:t>
            </a:r>
            <a:endParaRPr kumimoji="1" lang="en-US"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marL="179388" marR="0" lvl="0" indent="0" algn="just" defTabSz="914400" rtl="0" eaLnBrk="1" fontAlgn="auto" latinLnBrk="0" hangingPunct="1">
              <a:lnSpc>
                <a:spcPts val="1500"/>
              </a:lnSpc>
              <a:spcBef>
                <a:spcPts val="6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79388" marR="0" lvl="0" indent="0" algn="just" defTabSz="914400" rtl="0" eaLnBrk="1" fontAlgn="auto" latinLnBrk="0" hangingPunct="1">
              <a:lnSpc>
                <a:spcPts val="1500"/>
              </a:lnSpc>
              <a:spcBef>
                <a:spcPts val="6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79388" marR="0" lvl="0" indent="0" algn="just" defTabSz="914400" rtl="0" eaLnBrk="1" fontAlgn="auto" latinLnBrk="0" hangingPunct="1">
              <a:lnSpc>
                <a:spcPts val="1500"/>
              </a:lnSpc>
              <a:spcBef>
                <a:spcPts val="6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79388" marR="0" lvl="0" indent="0" algn="just" defTabSz="914400" rtl="0" eaLnBrk="1" fontAlgn="auto" latinLnBrk="0" hangingPunct="1">
              <a:lnSpc>
                <a:spcPts val="1500"/>
              </a:lnSpc>
              <a:spcBef>
                <a:spcPts val="6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79388" marR="0" lvl="0" indent="0" algn="just" defTabSz="914400" rtl="0" eaLnBrk="1" fontAlgn="auto" latinLnBrk="0" hangingPunct="1">
              <a:lnSpc>
                <a:spcPts val="1500"/>
              </a:lnSpc>
              <a:spcBef>
                <a:spcPts val="6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79388"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これまでの取組み</a:t>
            </a:r>
            <a:r>
              <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78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経営改善意欲の高い農業者を「重点支援対象者」と位置付け、大阪府の</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普及指導員や</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JA</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職員、専門家で構成する支援チームにより伴走支援を行い、</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年以上の目標に対して、計画期間を通じて目標を達成している。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78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78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78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79388"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今後の方針、具体的取組み及び目標</a:t>
            </a:r>
            <a:r>
              <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78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zh-TW"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zh-TW" altLang="en-US"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ja-JP"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6" name="四角形: 角を丸くする 5">
            <a:extLst>
              <a:ext uri="{FF2B5EF4-FFF2-40B4-BE49-F238E27FC236}">
                <a16:creationId xmlns:a16="http://schemas.microsoft.com/office/drawing/2014/main" id="{628E530C-2090-6F50-7152-9B72C563204B}"/>
              </a:ext>
            </a:extLst>
          </p:cNvPr>
          <p:cNvSpPr/>
          <p:nvPr/>
        </p:nvSpPr>
        <p:spPr>
          <a:xfrm>
            <a:off x="1486918" y="2449169"/>
            <a:ext cx="7384319" cy="1339871"/>
          </a:xfrm>
          <a:prstGeom prst="roundRect">
            <a:avLst>
              <a:gd name="adj" fmla="val 5316"/>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marR="0" lvl="0" indent="0" algn="just" defTabSz="914400" rtl="0" eaLnBrk="1" fontAlgn="auto" latinLnBrk="0" hangingPunct="1">
              <a:lnSpc>
                <a:spcPct val="100000"/>
              </a:lnSpc>
              <a:spcBef>
                <a:spcPts val="600"/>
              </a:spcBef>
              <a:spcAft>
                <a:spcPts val="0"/>
              </a:spcAft>
              <a:buClrTx/>
              <a:buSzTx/>
              <a:buFontTx/>
              <a:buNone/>
              <a:tabLst/>
              <a:defRPr/>
            </a:pP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近年の状況と課題</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179388" marR="0" lvl="0" indent="-179388" algn="l" defTabSz="914400"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近年は雇用・労務や販路拡大・</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販促</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の課題が増えて</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おり、</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特に</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販促</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については</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SNS</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を活用した効果的な情報発信についての相談が寄せられるようになってきている</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a:t>
            </a:r>
            <a:endParaRPr kumimoji="1" lang="en-US"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marL="179388" marR="0" lvl="0" indent="-179388" algn="l" defTabSz="914400"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このような</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課題に対応するため、</a:t>
            </a:r>
            <a:r>
              <a:rPr kumimoji="1" lang="en-US"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SNS</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マーケティング指導に実績のある</a:t>
            </a:r>
            <a:r>
              <a:rPr kumimoji="1" lang="en-US"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IT</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コーディネータ</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を</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新たに専門家として登録</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するなど、ニーズに対応した支援体制の強化に努めており、</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今後も</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発生するであろう</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様々な経営課題</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に柔軟に対応するべく</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、大阪府や関係機関との連携</a:t>
            </a:r>
            <a:r>
              <a:rPr kumimoji="1" lang="ja-JP" altLang="en-US"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により、</a:t>
            </a:r>
            <a:r>
              <a:rPr kumimoji="1" lang="ja-JP" altLang="ja-JP" sz="11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支援に努めていく必要がある。</a:t>
            </a:r>
          </a:p>
        </p:txBody>
      </p:sp>
      <p:graphicFrame>
        <p:nvGraphicFramePr>
          <p:cNvPr id="7" name="表 6">
            <a:extLst>
              <a:ext uri="{FF2B5EF4-FFF2-40B4-BE49-F238E27FC236}">
                <a16:creationId xmlns:a16="http://schemas.microsoft.com/office/drawing/2014/main" id="{4AA3C178-8DD2-0322-31DA-EFED661FAC55}"/>
              </a:ext>
            </a:extLst>
          </p:cNvPr>
          <p:cNvGraphicFramePr>
            <a:graphicFrameLocks noGrp="1" noChangeAspect="1"/>
          </p:cNvGraphicFramePr>
          <p:nvPr/>
        </p:nvGraphicFramePr>
        <p:xfrm>
          <a:off x="1521223" y="4493006"/>
          <a:ext cx="5938278" cy="619182"/>
        </p:xfrm>
        <a:graphic>
          <a:graphicData uri="http://schemas.openxmlformats.org/drawingml/2006/table">
            <a:tbl>
              <a:tblPr firstRow="1" firstCol="1" bandRow="1">
                <a:tableStyleId>{7DF18680-E054-41AD-8BC1-D1AEF772440D}</a:tableStyleId>
              </a:tblPr>
              <a:tblGrid>
                <a:gridCol w="2294136">
                  <a:extLst>
                    <a:ext uri="{9D8B030D-6E8A-4147-A177-3AD203B41FA5}">
                      <a16:colId xmlns:a16="http://schemas.microsoft.com/office/drawing/2014/main" val="3538747096"/>
                    </a:ext>
                  </a:extLst>
                </a:gridCol>
                <a:gridCol w="607357">
                  <a:extLst>
                    <a:ext uri="{9D8B030D-6E8A-4147-A177-3AD203B41FA5}">
                      <a16:colId xmlns:a16="http://schemas.microsoft.com/office/drawing/2014/main" val="195943333"/>
                    </a:ext>
                  </a:extLst>
                </a:gridCol>
                <a:gridCol w="607357">
                  <a:extLst>
                    <a:ext uri="{9D8B030D-6E8A-4147-A177-3AD203B41FA5}">
                      <a16:colId xmlns:a16="http://schemas.microsoft.com/office/drawing/2014/main" val="956952993"/>
                    </a:ext>
                  </a:extLst>
                </a:gridCol>
                <a:gridCol w="607357">
                  <a:extLst>
                    <a:ext uri="{9D8B030D-6E8A-4147-A177-3AD203B41FA5}">
                      <a16:colId xmlns:a16="http://schemas.microsoft.com/office/drawing/2014/main" val="3857803305"/>
                    </a:ext>
                  </a:extLst>
                </a:gridCol>
                <a:gridCol w="607357">
                  <a:extLst>
                    <a:ext uri="{9D8B030D-6E8A-4147-A177-3AD203B41FA5}">
                      <a16:colId xmlns:a16="http://schemas.microsoft.com/office/drawing/2014/main" val="1074385352"/>
                    </a:ext>
                  </a:extLst>
                </a:gridCol>
                <a:gridCol w="607357">
                  <a:extLst>
                    <a:ext uri="{9D8B030D-6E8A-4147-A177-3AD203B41FA5}">
                      <a16:colId xmlns:a16="http://schemas.microsoft.com/office/drawing/2014/main" val="943378643"/>
                    </a:ext>
                  </a:extLst>
                </a:gridCol>
                <a:gridCol w="607357">
                  <a:extLst>
                    <a:ext uri="{9D8B030D-6E8A-4147-A177-3AD203B41FA5}">
                      <a16:colId xmlns:a16="http://schemas.microsoft.com/office/drawing/2014/main" val="3075207997"/>
                    </a:ext>
                  </a:extLst>
                </a:gridCol>
              </a:tblGrid>
              <a:tr h="309591">
                <a:tc>
                  <a:txBody>
                    <a:bodyPr/>
                    <a:lstStyle/>
                    <a:p>
                      <a:pPr algn="ctr">
                        <a:lnSpc>
                          <a:spcPts val="1600"/>
                        </a:lnSpc>
                      </a:pPr>
                      <a:endParaRPr lang="ja-JP" sz="10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nchorCtr="1"/>
                </a:tc>
                <a:tc>
                  <a:txBody>
                    <a:bodyPr/>
                    <a:lstStyle/>
                    <a:p>
                      <a:pPr marL="0" algn="ctr" defTabSz="914395" rtl="0" eaLnBrk="1" latinLnBrk="0" hangingPunct="1">
                        <a:lnSpc>
                          <a:spcPts val="1600"/>
                        </a:lnSpc>
                      </a:pPr>
                      <a:r>
                        <a:rPr kumimoji="1" lang="ja-JP" altLang="en-US" sz="1100" b="0" kern="100" dirty="0">
                          <a:solidFill>
                            <a:schemeClr val="tx1"/>
                          </a:solidFill>
                          <a:effectLst/>
                          <a:latin typeface="+mn-lt"/>
                          <a:ea typeface="+mn-ea"/>
                          <a:cs typeface="+mn-cs"/>
                        </a:rPr>
                        <a:t>目標</a:t>
                      </a:r>
                    </a:p>
                  </a:txBody>
                  <a:tcPr marL="68580" marR="68580" marT="0" marB="0" anchor="ctr" anchorCtr="1"/>
                </a:tc>
                <a:tc>
                  <a:txBody>
                    <a:bodyPr/>
                    <a:lstStyle/>
                    <a:p>
                      <a:pPr algn="ctr">
                        <a:lnSpc>
                          <a:spcPts val="1600"/>
                        </a:lnSpc>
                      </a:pPr>
                      <a:r>
                        <a:rPr lang="en-US" sz="1100" b="0" kern="100" dirty="0">
                          <a:solidFill>
                            <a:schemeClr val="tx1"/>
                          </a:solidFill>
                          <a:effectLst/>
                        </a:rPr>
                        <a:t>R3</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nchorCtr="1"/>
                </a:tc>
                <a:tc>
                  <a:txBody>
                    <a:bodyPr/>
                    <a:lstStyle/>
                    <a:p>
                      <a:pPr algn="ctr">
                        <a:lnSpc>
                          <a:spcPts val="1600"/>
                        </a:lnSpc>
                      </a:pPr>
                      <a:r>
                        <a:rPr lang="en-US" sz="1100" b="0" kern="100" dirty="0">
                          <a:solidFill>
                            <a:schemeClr val="tx1"/>
                          </a:solidFill>
                          <a:effectLst/>
                        </a:rPr>
                        <a:t>R4</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nchorCtr="1"/>
                </a:tc>
                <a:tc>
                  <a:txBody>
                    <a:bodyPr/>
                    <a:lstStyle/>
                    <a:p>
                      <a:pPr algn="ctr">
                        <a:lnSpc>
                          <a:spcPts val="1600"/>
                        </a:lnSpc>
                      </a:pPr>
                      <a:r>
                        <a:rPr lang="en-US" sz="1100" b="0" kern="100" dirty="0">
                          <a:solidFill>
                            <a:schemeClr val="tx1"/>
                          </a:solidFill>
                          <a:effectLst/>
                        </a:rPr>
                        <a:t>R</a:t>
                      </a:r>
                      <a:r>
                        <a:rPr lang="en-US" altLang="ja-JP" sz="1100" b="0" kern="100" dirty="0">
                          <a:solidFill>
                            <a:schemeClr val="tx1"/>
                          </a:solidFill>
                          <a:effectLst/>
                        </a:rPr>
                        <a:t>5</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nchorCtr="1"/>
                </a:tc>
                <a:tc>
                  <a:txBody>
                    <a:bodyPr/>
                    <a:lstStyle/>
                    <a:p>
                      <a:pPr algn="ctr">
                        <a:lnSpc>
                          <a:spcPts val="1600"/>
                        </a:lnSpc>
                      </a:pPr>
                      <a:r>
                        <a:rPr kumimoji="1" lang="en-US" sz="1100" b="0" kern="100" dirty="0">
                          <a:solidFill>
                            <a:schemeClr val="tx1"/>
                          </a:solidFill>
                          <a:effectLst/>
                          <a:latin typeface="+mn-lt"/>
                          <a:ea typeface="+mn-ea"/>
                          <a:cs typeface="+mn-cs"/>
                        </a:rPr>
                        <a:t>R6</a:t>
                      </a:r>
                      <a:endParaRPr kumimoji="1" lang="ja-JP" altLang="en-US" sz="1100" b="0" kern="100" dirty="0">
                        <a:solidFill>
                          <a:schemeClr val="tx1"/>
                        </a:solidFill>
                        <a:effectLst/>
                        <a:latin typeface="+mn-lt"/>
                        <a:ea typeface="+mn-ea"/>
                        <a:cs typeface="+mn-cs"/>
                      </a:endParaRPr>
                    </a:p>
                  </a:txBody>
                  <a:tcPr marL="68580" marR="68580" marT="0" marB="0" anchor="ctr" anchorCtr="1"/>
                </a:tc>
                <a:tc>
                  <a:txBody>
                    <a:bodyPr/>
                    <a:lstStyle/>
                    <a:p>
                      <a:pPr algn="ctr">
                        <a:lnSpc>
                          <a:spcPts val="1600"/>
                        </a:lnSpc>
                      </a:pPr>
                      <a:r>
                        <a:rPr lang="en-US" sz="1100" b="0" kern="100" dirty="0">
                          <a:solidFill>
                            <a:schemeClr val="tx1"/>
                          </a:solidFill>
                          <a:effectLst/>
                        </a:rPr>
                        <a:t>R7</a:t>
                      </a:r>
                      <a:r>
                        <a:rPr kumimoji="1" lang="ja-JP" altLang="en-US" sz="900" b="0" kern="100" dirty="0">
                          <a:solidFill>
                            <a:schemeClr val="tx1"/>
                          </a:solidFill>
                          <a:effectLst/>
                          <a:latin typeface="+mn-lt"/>
                          <a:ea typeface="+mn-ea"/>
                          <a:cs typeface="+mn-cs"/>
                        </a:rPr>
                        <a:t>見込</a:t>
                      </a:r>
                    </a:p>
                  </a:txBody>
                  <a:tcPr marL="68580" marR="68580" marT="0" marB="0" anchor="ctr" anchorCtr="1"/>
                </a:tc>
                <a:extLst>
                  <a:ext uri="{0D108BD9-81ED-4DB2-BD59-A6C34878D82A}">
                    <a16:rowId xmlns:a16="http://schemas.microsoft.com/office/drawing/2014/main" val="4039492527"/>
                  </a:ext>
                </a:extLst>
              </a:tr>
              <a:tr h="309591">
                <a:tc>
                  <a:txBody>
                    <a:bodyPr/>
                    <a:lstStyle/>
                    <a:p>
                      <a:pPr algn="ctr">
                        <a:lnSpc>
                          <a:spcPts val="1600"/>
                        </a:lnSpc>
                      </a:pPr>
                      <a:r>
                        <a:rPr lang="ja-JP" altLang="en-US" sz="1000" b="0" kern="100" dirty="0">
                          <a:solidFill>
                            <a:schemeClr val="tx1"/>
                          </a:solidFill>
                          <a:effectLst/>
                        </a:rPr>
                        <a:t>重点支援対象者への伴走支援（人）</a:t>
                      </a:r>
                      <a:endParaRPr lang="ja-JP" sz="10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nchorCtr="1"/>
                </a:tc>
                <a:tc>
                  <a:txBody>
                    <a:bodyPr/>
                    <a:lstStyle/>
                    <a:p>
                      <a:pPr marL="0" algn="ctr" defTabSz="914395" rtl="0" eaLnBrk="1" latinLnBrk="0" hangingPunct="1">
                        <a:lnSpc>
                          <a:spcPts val="1600"/>
                        </a:lnSpc>
                      </a:pPr>
                      <a:r>
                        <a:rPr kumimoji="1" lang="en-US" altLang="ja-JP" sz="1100" b="0" kern="100" dirty="0">
                          <a:solidFill>
                            <a:schemeClr val="tx1"/>
                          </a:solidFill>
                          <a:effectLst/>
                          <a:latin typeface="+mn-lt"/>
                          <a:ea typeface="+mn-ea"/>
                          <a:cs typeface="+mn-cs"/>
                        </a:rPr>
                        <a:t>50</a:t>
                      </a:r>
                      <a:endParaRPr kumimoji="1" lang="en-US" sz="1100" b="0" kern="100" dirty="0">
                        <a:solidFill>
                          <a:schemeClr val="tx1"/>
                        </a:solidFill>
                        <a:effectLst/>
                        <a:latin typeface="+mn-lt"/>
                        <a:ea typeface="+mn-ea"/>
                        <a:cs typeface="+mn-cs"/>
                      </a:endParaRPr>
                    </a:p>
                  </a:txBody>
                  <a:tcPr marL="68580" marR="68580" marT="0" marB="0" anchor="ctr" anchorCtr="1"/>
                </a:tc>
                <a:tc>
                  <a:txBody>
                    <a:bodyPr/>
                    <a:lstStyle/>
                    <a:p>
                      <a:pPr algn="ctr">
                        <a:lnSpc>
                          <a:spcPts val="1600"/>
                        </a:lnSpc>
                      </a:pPr>
                      <a:r>
                        <a:rPr lang="en-US" altLang="ja-JP" sz="1100" b="0" kern="100" dirty="0">
                          <a:solidFill>
                            <a:schemeClr val="tx1"/>
                          </a:solidFill>
                          <a:effectLst/>
                        </a:rPr>
                        <a:t>104</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nchorCtr="1"/>
                </a:tc>
                <a:tc>
                  <a:txBody>
                    <a:bodyPr/>
                    <a:lstStyle/>
                    <a:p>
                      <a:pPr algn="ctr">
                        <a:lnSpc>
                          <a:spcPts val="1600"/>
                        </a:lnSpc>
                      </a:pPr>
                      <a:r>
                        <a:rPr lang="en-US" altLang="ja-JP" sz="1100" b="0" kern="100" dirty="0">
                          <a:solidFill>
                            <a:schemeClr val="tx1"/>
                          </a:solidFill>
                          <a:effectLst/>
                        </a:rPr>
                        <a:t>51</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nchorCtr="1"/>
                </a:tc>
                <a:tc>
                  <a:txBody>
                    <a:bodyPr/>
                    <a:lstStyle/>
                    <a:p>
                      <a:pPr algn="ctr">
                        <a:lnSpc>
                          <a:spcPts val="1600"/>
                        </a:lnSpc>
                      </a:pPr>
                      <a:r>
                        <a:rPr lang="en-US" altLang="ja-JP" sz="1100" b="0" kern="100" dirty="0">
                          <a:solidFill>
                            <a:schemeClr val="tx1"/>
                          </a:solidFill>
                          <a:effectLst/>
                        </a:rPr>
                        <a:t>53</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nchorCtr="1"/>
                </a:tc>
                <a:tc>
                  <a:txBody>
                    <a:bodyPr/>
                    <a:lstStyle/>
                    <a:p>
                      <a:pPr algn="ctr">
                        <a:lnSpc>
                          <a:spcPts val="1600"/>
                        </a:lnSpc>
                      </a:pPr>
                      <a:r>
                        <a:rPr lang="en-US" altLang="ja-JP" sz="1100" b="0" kern="100" dirty="0">
                          <a:solidFill>
                            <a:schemeClr val="tx1"/>
                          </a:solidFill>
                          <a:effectLst/>
                        </a:rPr>
                        <a:t>52</a:t>
                      </a:r>
                      <a:endParaRPr lang="ja-JP" sz="1100" b="0" kern="100" dirty="0">
                        <a:solidFill>
                          <a:schemeClr val="tx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nchor="ctr" anchorCtr="1"/>
                </a:tc>
                <a:tc>
                  <a:txBody>
                    <a:bodyPr/>
                    <a:lstStyle/>
                    <a:p>
                      <a:pPr marL="0" algn="ctr" defTabSz="914395" rtl="0" eaLnBrk="1" latinLnBrk="0" hangingPunct="1">
                        <a:lnSpc>
                          <a:spcPts val="1600"/>
                        </a:lnSpc>
                      </a:pPr>
                      <a:r>
                        <a:rPr kumimoji="1" lang="en-US" altLang="ja-JP" sz="1100" b="0" kern="100" dirty="0">
                          <a:solidFill>
                            <a:schemeClr val="tx1"/>
                          </a:solidFill>
                          <a:effectLst/>
                          <a:latin typeface="+mn-lt"/>
                          <a:ea typeface="+mn-ea"/>
                          <a:cs typeface="+mn-cs"/>
                        </a:rPr>
                        <a:t>53</a:t>
                      </a:r>
                      <a:endParaRPr kumimoji="1" lang="ja-JP" altLang="en-US" sz="1100" b="0" kern="100" dirty="0">
                        <a:solidFill>
                          <a:schemeClr val="tx1"/>
                        </a:solidFill>
                        <a:effectLst/>
                        <a:latin typeface="+mn-lt"/>
                        <a:ea typeface="+mn-ea"/>
                        <a:cs typeface="+mn-cs"/>
                      </a:endParaRPr>
                    </a:p>
                  </a:txBody>
                  <a:tcPr marL="68580" marR="68580" marT="0" marB="0" anchor="ctr" anchorCtr="1"/>
                </a:tc>
                <a:extLst>
                  <a:ext uri="{0D108BD9-81ED-4DB2-BD59-A6C34878D82A}">
                    <a16:rowId xmlns:a16="http://schemas.microsoft.com/office/drawing/2014/main" val="4093297418"/>
                  </a:ext>
                </a:extLst>
              </a:tr>
            </a:tbl>
          </a:graphicData>
        </a:graphic>
      </p:graphicFrame>
      <p:sp>
        <p:nvSpPr>
          <p:cNvPr id="10" name="コンテンツ プレースホルダ 2">
            <a:extLst>
              <a:ext uri="{FF2B5EF4-FFF2-40B4-BE49-F238E27FC236}">
                <a16:creationId xmlns:a16="http://schemas.microsoft.com/office/drawing/2014/main" id="{245097F3-8C2B-AD9A-63C1-BB0E53C2A97E}"/>
              </a:ext>
            </a:extLst>
          </p:cNvPr>
          <p:cNvSpPr txBox="1">
            <a:spLocks/>
          </p:cNvSpPr>
          <p:nvPr/>
        </p:nvSpPr>
        <p:spPr>
          <a:xfrm>
            <a:off x="1521223" y="5483496"/>
            <a:ext cx="7339912" cy="825824"/>
          </a:xfrm>
          <a:prstGeom prst="rect">
            <a:avLst/>
          </a:prstGeom>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t" anchorCtr="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44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府の「おおさか農政アクションプラン</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令和</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月策定</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」に基づき、引き続き、意欲の高い農業者の経営改善を支援するため、大阪府の</a:t>
            </a:r>
            <a:r>
              <a:rPr kumimoji="1" lang="ja-JP" altLang="en-US"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普及指導員や</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JA</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職員、専門家で構成する支援チームによる重点支援対象者への伴走支援</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53</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人／年以上を達成する。</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44000" marR="0" lvl="0" indent="-180000" algn="just" defTabSz="914400" rtl="0" eaLnBrk="1" fontAlgn="auto" latinLnBrk="0" hangingPunct="1">
              <a:lnSpc>
                <a:spcPts val="800"/>
              </a:lnSpc>
              <a:spcBef>
                <a:spcPts val="600"/>
              </a:spcBef>
              <a:spcAft>
                <a:spcPts val="0"/>
              </a:spcAft>
              <a:buClrTx/>
              <a:buSzTx/>
              <a:buFont typeface="Arial" panose="020B0604020202020204" pitchFamily="34" charset="0"/>
              <a:buNone/>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（令和</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年度の</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か年平均実績値（</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52.7</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人）を上回る目標とする。）</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1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42913" marR="0" lvl="0" indent="-179388"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p>
          <a:p>
            <a:pPr marL="144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0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p>
        </p:txBody>
      </p:sp>
    </p:spTree>
    <p:extLst>
      <p:ext uri="{BB962C8B-B14F-4D97-AF65-F5344CB8AC3E}">
        <p14:creationId xmlns:p14="http://schemas.microsoft.com/office/powerpoint/2010/main" val="771442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2A9F1-F6B8-444E-3304-08959D75BC89}"/>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A97C717B-3EA2-4B3C-800A-B508E9106432}"/>
              </a:ext>
            </a:extLst>
          </p:cNvPr>
          <p:cNvSpPr>
            <a:spLocks noGrp="1"/>
          </p:cNvSpPr>
          <p:nvPr>
            <p:ph type="sldNum" sz="quarter" idx="12"/>
          </p:nvPr>
        </p:nvSpPr>
        <p:spPr>
          <a:xfrm>
            <a:off x="7099300" y="6356354"/>
            <a:ext cx="2311400" cy="365125"/>
          </a:xfrm>
        </p:spPr>
        <p:txBody>
          <a:bodyPr/>
          <a:lstStyle/>
          <a:p>
            <a:fld id="{08F2DA05-83B4-4A54-AACF-935CEC0398AD}" type="slidenum">
              <a:rPr lang="ja-JP" altLang="en-US" smtClean="0"/>
              <a:pPr/>
              <a:t>15</a:t>
            </a:fld>
            <a:endParaRPr lang="ja-JP" altLang="en-US"/>
          </a:p>
        </p:txBody>
      </p:sp>
      <p:sp>
        <p:nvSpPr>
          <p:cNvPr id="9" name="正方形/長方形 8">
            <a:extLst>
              <a:ext uri="{FF2B5EF4-FFF2-40B4-BE49-F238E27FC236}">
                <a16:creationId xmlns:a16="http://schemas.microsoft.com/office/drawing/2014/main" id="{4CCFC392-9015-A361-96CD-E7ADF8230B25}"/>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タイトル 5">
            <a:extLst>
              <a:ext uri="{FF2B5EF4-FFF2-40B4-BE49-F238E27FC236}">
                <a16:creationId xmlns:a16="http://schemas.microsoft.com/office/drawing/2014/main" id="{29B0F63F-C543-511D-F6A6-C7413DF7E217}"/>
              </a:ext>
            </a:extLst>
          </p:cNvPr>
          <p:cNvSpPr txBox="1">
            <a:spLocks/>
          </p:cNvSpPr>
          <p:nvPr/>
        </p:nvSpPr>
        <p:spPr>
          <a:xfrm>
            <a:off x="1035298" y="301443"/>
            <a:ext cx="7230070"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Ⅴ</a:t>
            </a:r>
            <a:r>
              <a:rPr lang="ja-JP" altLang="en-US" sz="1800" b="1" dirty="0">
                <a:latin typeface="HG丸ｺﾞｼｯｸM-PRO" panose="020F0600000000000000" pitchFamily="50" charset="-128"/>
                <a:ea typeface="HG丸ｺﾞｼｯｸM-PRO" panose="020F0600000000000000" pitchFamily="50" charset="-128"/>
              </a:rPr>
              <a:t>．主要事業の現状・課題と今後の方向性（２．自然環境保全分野－①）</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11" name="コンテンツ プレースホルダ 2">
            <a:extLst>
              <a:ext uri="{FF2B5EF4-FFF2-40B4-BE49-F238E27FC236}">
                <a16:creationId xmlns:a16="http://schemas.microsoft.com/office/drawing/2014/main" id="{677BD69A-B3A4-6427-9047-83DC07BCB2FF}"/>
              </a:ext>
            </a:extLst>
          </p:cNvPr>
          <p:cNvSpPr txBox="1">
            <a:spLocks/>
          </p:cNvSpPr>
          <p:nvPr/>
        </p:nvSpPr>
        <p:spPr>
          <a:xfrm>
            <a:off x="1025065" y="893884"/>
            <a:ext cx="7960375" cy="546247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indent="0" algn="just">
              <a:buNone/>
              <a:defRPr/>
            </a:pPr>
            <a:r>
              <a:rPr lang="ja-JP" altLang="en-US"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現状・課題</a:t>
            </a: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indent="0" algn="just" defTabSz="914400">
              <a:spcBef>
                <a:spcPts val="600"/>
              </a:spcBef>
              <a:buFont typeface="Arial" panose="020B0604020202020204" pitchFamily="34" charset="0"/>
              <a:buNone/>
              <a:defRPr/>
            </a:pPr>
            <a:r>
              <a:rPr lang="ja-JP" altLang="en-US"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（１）自然環境保全関連事業（大阪府民の森管理運営事業）</a:t>
            </a:r>
          </a:p>
          <a:p>
            <a:pPr marL="360000" indent="180000" algn="just" defTabSz="914400">
              <a:spcBef>
                <a:spcPts val="600"/>
              </a:spcBef>
              <a:buFont typeface="Arial" panose="020B0604020202020204" pitchFamily="34" charset="0"/>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公社は、金剛山頂域にある「大阪府民の森南河内地区（ちはや園地）」（以下「ちはや園地」という。）及び金剛山麓に立地している「大阪府立金剛登山道駐車場」（以下「駐車場」という。）について、指定管理者（指定管理期間：令和５～９年度）として管理・運営を行ってい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r>
              <a:rPr lang="ja-JP" altLang="en-US"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（２）大阪</a:t>
            </a:r>
            <a:r>
              <a:rPr lang="ja-JP" altLang="en-US"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府民の森等直営事業</a:t>
            </a:r>
          </a:p>
          <a:p>
            <a:pPr marL="360000" marR="0" lvl="0" indent="180000" algn="just" defTabSz="914400" fontAlgn="auto">
              <a:lnSpc>
                <a:spcPct val="100000"/>
              </a:lnSpc>
              <a:spcBef>
                <a:spcPts val="600"/>
              </a:spcBef>
              <a:spcAft>
                <a:spcPts val="0"/>
              </a:spcAft>
              <a:buClrTx/>
              <a:buSzTx/>
              <a:buNone/>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ちはや園地及び駐車場関連</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の直営事業として、次の事業を実施している。</a:t>
            </a:r>
          </a:p>
          <a:p>
            <a:pPr marL="360000" marR="0" lvl="0" indent="180000" algn="just" defTabSz="914400" fontAlgn="auto">
              <a:lnSpc>
                <a:spcPct val="100000"/>
              </a:lnSpc>
              <a:spcBef>
                <a:spcPts val="600"/>
              </a:spcBef>
              <a:spcAft>
                <a:spcPts val="0"/>
              </a:spcAft>
              <a:buClrTx/>
              <a:buSzTx/>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駐車場の指定管理者としての管理・運営（駐車料金は、利用料金制度により指定管理者の収入）</a:t>
            </a:r>
          </a:p>
          <a:p>
            <a:pPr marL="360000" marR="0" lvl="0" indent="180000" algn="just" defTabSz="914400" fontAlgn="auto">
              <a:lnSpc>
                <a:spcPct val="100000"/>
              </a:lnSpc>
              <a:spcBef>
                <a:spcPts val="600"/>
              </a:spcBef>
              <a:spcAft>
                <a:spcPts val="0"/>
              </a:spcAft>
              <a:buClrTx/>
              <a:buSzTx/>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物品（冊子、自主制作クラフト等）、食品、飲料の販売</a:t>
            </a:r>
          </a:p>
          <a:p>
            <a:pPr marL="360000" marR="0" lvl="0" indent="180000" algn="just" defTabSz="914400" fontAlgn="auto">
              <a:lnSpc>
                <a:spcPct val="100000"/>
              </a:lnSpc>
              <a:spcBef>
                <a:spcPts val="600"/>
              </a:spcBef>
              <a:spcAft>
                <a:spcPts val="0"/>
              </a:spcAft>
              <a:buClrTx/>
              <a:buSzTx/>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自主イベント（有料の自然観察会など）の開催</a:t>
            </a: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0" algn="just" defTabSz="914400">
              <a:spcBef>
                <a:spcPts val="600"/>
              </a:spcBef>
              <a:buFont typeface="Arial" panose="020B0604020202020204" pitchFamily="34" charset="0"/>
              <a:buNone/>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 name="四角形: 角を丸くする 1">
            <a:extLst>
              <a:ext uri="{FF2B5EF4-FFF2-40B4-BE49-F238E27FC236}">
                <a16:creationId xmlns:a16="http://schemas.microsoft.com/office/drawing/2014/main" id="{8529B9E1-2A4C-68A5-3785-4ED800F3CC28}"/>
              </a:ext>
            </a:extLst>
          </p:cNvPr>
          <p:cNvSpPr/>
          <p:nvPr/>
        </p:nvSpPr>
        <p:spPr>
          <a:xfrm>
            <a:off x="1296840" y="3789325"/>
            <a:ext cx="7416824" cy="2160239"/>
          </a:xfrm>
          <a:prstGeom prst="roundRect">
            <a:avLst>
              <a:gd name="adj" fmla="val 9840"/>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ちはや園地の近年の状況</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180000" lvl="0" indent="-180000" algn="just">
              <a:spcBef>
                <a:spcPts val="600"/>
              </a:spcBef>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新型コロナ</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ウイルス感染症により、令和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年において一定期間の園地施設の利用休止を余儀なくされ、利用者数は大幅に落ち込んだ。新型コロナウイルス感染症は、令和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日に</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類感染症移行</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となり、利用者数は</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年度以降増加傾向に転じている。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課題</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積極的に利用促進に取り組み、ちはや園地及び駐車場の利用者数を増加させる必要がある。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経営改善のため、指定管理の利用料金収入や直営事業の収益の向上に取り組む必要がある。</a:t>
            </a:r>
          </a:p>
        </p:txBody>
      </p:sp>
    </p:spTree>
    <p:extLst>
      <p:ext uri="{BB962C8B-B14F-4D97-AF65-F5344CB8AC3E}">
        <p14:creationId xmlns:p14="http://schemas.microsoft.com/office/powerpoint/2010/main" val="137721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EDFD3-BA59-E7E1-7E34-59E71DACCFBF}"/>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2EA31A7-00D7-73F2-2353-F51D86CDCB56}"/>
              </a:ext>
            </a:extLst>
          </p:cNvPr>
          <p:cNvSpPr>
            <a:spLocks noGrp="1"/>
          </p:cNvSpPr>
          <p:nvPr>
            <p:ph type="sldNum" sz="quarter" idx="12"/>
          </p:nvPr>
        </p:nvSpPr>
        <p:spPr>
          <a:xfrm>
            <a:off x="709930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EF791D2D-FDC7-7EF1-F4DB-EA588B7CDAF4}"/>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タイトル 5">
            <a:extLst>
              <a:ext uri="{FF2B5EF4-FFF2-40B4-BE49-F238E27FC236}">
                <a16:creationId xmlns:a16="http://schemas.microsoft.com/office/drawing/2014/main" id="{569A58B0-0BD7-30B3-583A-DDD97819EA00}"/>
              </a:ext>
            </a:extLst>
          </p:cNvPr>
          <p:cNvSpPr txBox="1">
            <a:spLocks/>
          </p:cNvSpPr>
          <p:nvPr/>
        </p:nvSpPr>
        <p:spPr>
          <a:xfrm>
            <a:off x="1035298" y="301443"/>
            <a:ext cx="7014046"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Ⅴ </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．主要事業の現状・課題と今後の方向性（２</a:t>
            </a:r>
            <a:r>
              <a:rPr kumimoji="1" lang="zh-TW"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．自然環境保全分野</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－②）</a:t>
            </a:r>
            <a:endPar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11" name="コンテンツ プレースホルダ 2">
            <a:extLst>
              <a:ext uri="{FF2B5EF4-FFF2-40B4-BE49-F238E27FC236}">
                <a16:creationId xmlns:a16="http://schemas.microsoft.com/office/drawing/2014/main" id="{39B648EA-4D7F-8951-651F-9C879B83E7E0}"/>
              </a:ext>
            </a:extLst>
          </p:cNvPr>
          <p:cNvSpPr txBox="1">
            <a:spLocks/>
          </p:cNvSpPr>
          <p:nvPr/>
        </p:nvSpPr>
        <p:spPr>
          <a:xfrm>
            <a:off x="1025065" y="893884"/>
            <a:ext cx="7960375" cy="5418601"/>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これまでの取組み</a:t>
            </a:r>
          </a:p>
          <a:p>
            <a:pPr marL="360000" marR="0" lvl="0" indent="180000" algn="l" defTabSz="914400"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ちはや園地への来園につなげるため、園地の自然の魅力（星空、植物・花、野鳥など）を多くの人にＰＲする内容で、ＳＮＳにより積極的な情報発信を行ってきた。「</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SNS</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によるちはや園地の魅力発信に対するフォロワー数等」を公社の目標指標に設定して取組みを進めた結果、大幅に増加し、目標を達成している。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目標</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令和</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年度末 </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419</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 令和７年度末 　　　　　  </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659</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60</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人／年増加）</a:t>
            </a:r>
            <a:endPar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実績</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令和７年度末（見込）　</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2,382</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a:t>
            </a:r>
          </a:p>
        </p:txBody>
      </p:sp>
      <p:pic>
        <p:nvPicPr>
          <p:cNvPr id="5" name="図 4">
            <a:extLst>
              <a:ext uri="{FF2B5EF4-FFF2-40B4-BE49-F238E27FC236}">
                <a16:creationId xmlns:a16="http://schemas.microsoft.com/office/drawing/2014/main" id="{56D5332F-5F6A-C5EE-C1DA-DBCE9AD17572}"/>
              </a:ext>
            </a:extLst>
          </p:cNvPr>
          <p:cNvPicPr>
            <a:picLocks noChangeAspect="1"/>
          </p:cNvPicPr>
          <p:nvPr/>
        </p:nvPicPr>
        <p:blipFill>
          <a:blip r:embed="rId2"/>
          <a:stretch>
            <a:fillRect/>
          </a:stretch>
        </p:blipFill>
        <p:spPr>
          <a:xfrm>
            <a:off x="1641234" y="1052736"/>
            <a:ext cx="6408110" cy="3647361"/>
          </a:xfrm>
          <a:prstGeom prst="rect">
            <a:avLst/>
          </a:prstGeom>
        </p:spPr>
      </p:pic>
    </p:spTree>
    <p:extLst>
      <p:ext uri="{BB962C8B-B14F-4D97-AF65-F5344CB8AC3E}">
        <p14:creationId xmlns:p14="http://schemas.microsoft.com/office/powerpoint/2010/main" val="1858804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654AC-A64B-DE4D-A52B-6BD628108310}"/>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243766F-5541-AF6A-BD04-CEC0139B0469}"/>
              </a:ext>
            </a:extLst>
          </p:cNvPr>
          <p:cNvSpPr>
            <a:spLocks noGrp="1"/>
          </p:cNvSpPr>
          <p:nvPr>
            <p:ph type="sldNum" sz="quarter" idx="12"/>
          </p:nvPr>
        </p:nvSpPr>
        <p:spPr>
          <a:xfrm>
            <a:off x="709930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E5C0BEE3-2D54-A86C-E440-47C1202D004E}"/>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タイトル 5">
            <a:extLst>
              <a:ext uri="{FF2B5EF4-FFF2-40B4-BE49-F238E27FC236}">
                <a16:creationId xmlns:a16="http://schemas.microsoft.com/office/drawing/2014/main" id="{62B5CA9B-2257-A52F-D241-14C02EFBFACF}"/>
              </a:ext>
            </a:extLst>
          </p:cNvPr>
          <p:cNvSpPr txBox="1">
            <a:spLocks/>
          </p:cNvSpPr>
          <p:nvPr/>
        </p:nvSpPr>
        <p:spPr>
          <a:xfrm>
            <a:off x="1035298" y="301443"/>
            <a:ext cx="7158062"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Ⅴ</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．主要事業の現状・課題と今後の方向性（２</a:t>
            </a:r>
            <a:r>
              <a:rPr kumimoji="1" lang="zh-TW"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．自然環境保全分野</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－③）</a:t>
            </a:r>
            <a:endPar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11" name="コンテンツ プレースホルダ 2">
            <a:extLst>
              <a:ext uri="{FF2B5EF4-FFF2-40B4-BE49-F238E27FC236}">
                <a16:creationId xmlns:a16="http://schemas.microsoft.com/office/drawing/2014/main" id="{CB84919A-D5D5-21E4-72B7-DF1E44C413AA}"/>
              </a:ext>
            </a:extLst>
          </p:cNvPr>
          <p:cNvSpPr txBox="1">
            <a:spLocks/>
          </p:cNvSpPr>
          <p:nvPr/>
        </p:nvSpPr>
        <p:spPr>
          <a:xfrm>
            <a:off x="1025065" y="893884"/>
            <a:ext cx="7960375" cy="546247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今後の方針及び具体的取組み</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en-US" altLang="ja-JP" sz="9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目標</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ja-JP"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aphicFrame>
        <p:nvGraphicFramePr>
          <p:cNvPr id="3" name="表 2">
            <a:extLst>
              <a:ext uri="{FF2B5EF4-FFF2-40B4-BE49-F238E27FC236}">
                <a16:creationId xmlns:a16="http://schemas.microsoft.com/office/drawing/2014/main" id="{F4FE5EBA-941D-3F22-BC14-6797B3827FF9}"/>
              </a:ext>
            </a:extLst>
          </p:cNvPr>
          <p:cNvGraphicFramePr>
            <a:graphicFrameLocks noGrp="1"/>
          </p:cNvGraphicFramePr>
          <p:nvPr>
            <p:extLst>
              <p:ext uri="{D42A27DB-BD31-4B8C-83A1-F6EECF244321}">
                <p14:modId xmlns:p14="http://schemas.microsoft.com/office/powerpoint/2010/main" val="2177303244"/>
              </p:ext>
            </p:extLst>
          </p:nvPr>
        </p:nvGraphicFramePr>
        <p:xfrm>
          <a:off x="1327877" y="1226127"/>
          <a:ext cx="7416824" cy="3210985"/>
        </p:xfrm>
        <a:graphic>
          <a:graphicData uri="http://schemas.openxmlformats.org/drawingml/2006/table">
            <a:tbl>
              <a:tblPr firstRow="1" firstCol="1" bandRow="1">
                <a:tableStyleId>{7DF18680-E054-41AD-8BC1-D1AEF772440D}</a:tableStyleId>
              </a:tblPr>
              <a:tblGrid>
                <a:gridCol w="1706218">
                  <a:extLst>
                    <a:ext uri="{9D8B030D-6E8A-4147-A177-3AD203B41FA5}">
                      <a16:colId xmlns:a16="http://schemas.microsoft.com/office/drawing/2014/main" val="3994114586"/>
                    </a:ext>
                  </a:extLst>
                </a:gridCol>
                <a:gridCol w="5710606">
                  <a:extLst>
                    <a:ext uri="{9D8B030D-6E8A-4147-A177-3AD203B41FA5}">
                      <a16:colId xmlns:a16="http://schemas.microsoft.com/office/drawing/2014/main" val="1484465935"/>
                    </a:ext>
                  </a:extLst>
                </a:gridCol>
              </a:tblGrid>
              <a:tr h="304454">
                <a:tc>
                  <a:txBody>
                    <a:bodyPr/>
                    <a:lstStyle/>
                    <a:p>
                      <a:pPr algn="l"/>
                      <a:r>
                        <a:rPr lang="en-US" sz="1200" kern="100" dirty="0">
                          <a:effectLst/>
                        </a:rPr>
                        <a:t> </a:t>
                      </a:r>
                      <a:r>
                        <a:rPr lang="ja-JP" altLang="en-US" sz="1200" kern="100" dirty="0">
                          <a:effectLst/>
                        </a:rPr>
                        <a:t>今後の方針</a:t>
                      </a:r>
                      <a:endParaRPr lang="ja-JP" sz="1100" kern="100" dirty="0">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marL="68580" marR="68580" marT="0" marB="0" anchor="ctr" anchorCtr="1"/>
                </a:tc>
                <a:tc>
                  <a:txBody>
                    <a:bodyPr/>
                    <a:lstStyle/>
                    <a:p>
                      <a:pPr algn="l"/>
                      <a:r>
                        <a:rPr lang="en-US" sz="1200" kern="100" dirty="0">
                          <a:effectLst/>
                        </a:rPr>
                        <a:t> </a:t>
                      </a:r>
                      <a:r>
                        <a:rPr lang="ja-JP" altLang="en-US" sz="1200" kern="100" dirty="0">
                          <a:effectLst/>
                        </a:rPr>
                        <a:t>具体的取組み</a:t>
                      </a:r>
                      <a:endParaRPr lang="ja-JP" sz="1100" kern="100" dirty="0">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marL="68580" marR="68580" marT="0" marB="0" anchor="ctr" anchorCtr="1"/>
                </a:tc>
                <a:extLst>
                  <a:ext uri="{0D108BD9-81ED-4DB2-BD59-A6C34878D82A}">
                    <a16:rowId xmlns:a16="http://schemas.microsoft.com/office/drawing/2014/main" val="10597166"/>
                  </a:ext>
                </a:extLst>
              </a:tr>
              <a:tr h="1259865">
                <a:tc>
                  <a:txBody>
                    <a:bodyPr/>
                    <a:lstStyle/>
                    <a:p>
                      <a:pPr algn="l"/>
                      <a:r>
                        <a:rPr lang="ja-JP" sz="1200" kern="100" dirty="0">
                          <a:effectLst/>
                        </a:rPr>
                        <a:t>ちはや園地の利用者数</a:t>
                      </a:r>
                      <a:endParaRPr lang="en-US" altLang="ja-JP" sz="1200" kern="100" dirty="0">
                        <a:effectLst/>
                      </a:endParaRPr>
                    </a:p>
                    <a:p>
                      <a:pPr algn="l"/>
                      <a:r>
                        <a:rPr lang="ja-JP" sz="1200" kern="100" dirty="0">
                          <a:effectLst/>
                        </a:rPr>
                        <a:t>の増加</a:t>
                      </a:r>
                      <a:r>
                        <a:rPr lang="ja-JP" altLang="en-US" sz="1200" kern="100" dirty="0">
                          <a:effectLst/>
                        </a:rPr>
                        <a:t>と収益確保</a:t>
                      </a:r>
                      <a:endParaRPr lang="ja-JP" sz="1100" kern="100" dirty="0">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marL="68580" marR="68580" marT="0" marB="0" anchor="ctr"/>
                </a:tc>
                <a:tc>
                  <a:txBody>
                    <a:bodyPr/>
                    <a:lstStyle/>
                    <a:p>
                      <a:pPr marL="144000" indent="-144000" algn="l"/>
                      <a:r>
                        <a:rPr lang="ja-JP" sz="1100" b="0" kern="100" dirty="0">
                          <a:effectLst/>
                          <a:latin typeface="HG丸ｺﾞｼｯｸM-PRO" panose="020F0600000000000000" pitchFamily="50" charset="-128"/>
                          <a:ea typeface="HG丸ｺﾞｼｯｸM-PRO" panose="020F0600000000000000" pitchFamily="50" charset="-128"/>
                        </a:rPr>
                        <a:t>・　</a:t>
                      </a:r>
                      <a:r>
                        <a:rPr lang="ja-JP" altLang="en-US" sz="1100" b="0" kern="100" dirty="0">
                          <a:effectLst/>
                          <a:latin typeface="HG丸ｺﾞｼｯｸM-PRO" panose="020F0600000000000000" pitchFamily="50" charset="-128"/>
                          <a:ea typeface="HG丸ｺﾞｼｯｸM-PRO" panose="020F0600000000000000" pitchFamily="50" charset="-128"/>
                        </a:rPr>
                        <a:t>ＳＮＳ</a:t>
                      </a:r>
                      <a:r>
                        <a:rPr lang="ja-JP" sz="1100" b="0" kern="100" dirty="0">
                          <a:effectLst/>
                          <a:latin typeface="HG丸ｺﾞｼｯｸM-PRO" panose="020F0600000000000000" pitchFamily="50" charset="-128"/>
                          <a:ea typeface="HG丸ｺﾞｼｯｸM-PRO" panose="020F0600000000000000" pitchFamily="50" charset="-128"/>
                        </a:rPr>
                        <a:t>を利用した積極的な情報発信を継続</a:t>
                      </a:r>
                      <a:r>
                        <a:rPr lang="ja-JP" altLang="en-US" sz="1100" b="0" kern="100" dirty="0">
                          <a:effectLst/>
                          <a:latin typeface="HG丸ｺﾞｼｯｸM-PRO" panose="020F0600000000000000" pitchFamily="50" charset="-128"/>
                          <a:ea typeface="HG丸ｺﾞｼｯｸM-PRO" panose="020F0600000000000000" pitchFamily="50" charset="-128"/>
                        </a:rPr>
                        <a:t>するとともに、利用者自らが園地の魅力を発信いただけるよう働きかけを行う。</a:t>
                      </a:r>
                      <a:endParaRPr lang="ja-JP" sz="1100" b="0" kern="100" dirty="0">
                        <a:effectLst/>
                        <a:latin typeface="HG丸ｺﾞｼｯｸM-PRO" panose="020F0600000000000000" pitchFamily="50" charset="-128"/>
                        <a:ea typeface="HG丸ｺﾞｼｯｸM-PRO" panose="020F0600000000000000" pitchFamily="50" charset="-128"/>
                      </a:endParaRPr>
                    </a:p>
                    <a:p>
                      <a:pPr marL="144000" indent="-144000" algn="l"/>
                      <a:r>
                        <a:rPr lang="ja-JP" sz="1100" b="0" kern="100" dirty="0">
                          <a:effectLst/>
                          <a:latin typeface="HG丸ｺﾞｼｯｸM-PRO" panose="020F0600000000000000" pitchFamily="50" charset="-128"/>
                          <a:ea typeface="HG丸ｺﾞｼｯｸM-PRO" panose="020F0600000000000000" pitchFamily="50" charset="-128"/>
                        </a:rPr>
                        <a:t>・　豊かな自然や金剛山頂域の星空を満喫できる</a:t>
                      </a:r>
                      <a:r>
                        <a:rPr lang="ja-JP" altLang="en-US" sz="1100" b="0" kern="100" dirty="0">
                          <a:effectLst/>
                          <a:latin typeface="HG丸ｺﾞｼｯｸM-PRO" panose="020F0600000000000000" pitchFamily="50" charset="-128"/>
                          <a:ea typeface="HG丸ｺﾞｼｯｸM-PRO" panose="020F0600000000000000" pitchFamily="50" charset="-128"/>
                        </a:rPr>
                        <a:t>、多彩な</a:t>
                      </a:r>
                      <a:r>
                        <a:rPr lang="ja-JP" sz="1100" b="0" kern="100" dirty="0">
                          <a:effectLst/>
                          <a:latin typeface="HG丸ｺﾞｼｯｸM-PRO" panose="020F0600000000000000" pitchFamily="50" charset="-128"/>
                          <a:ea typeface="HG丸ｺﾞｼｯｸM-PRO" panose="020F0600000000000000" pitchFamily="50" charset="-128"/>
                        </a:rPr>
                        <a:t>イベントを実施</a:t>
                      </a:r>
                      <a:r>
                        <a:rPr lang="ja-JP" altLang="en-US" sz="1100" b="0" kern="100" dirty="0">
                          <a:effectLst/>
                          <a:latin typeface="HG丸ｺﾞｼｯｸM-PRO" panose="020F0600000000000000" pitchFamily="50" charset="-128"/>
                          <a:ea typeface="HG丸ｺﾞｼｯｸM-PRO" panose="020F0600000000000000" pitchFamily="50" charset="-128"/>
                        </a:rPr>
                        <a:t>。</a:t>
                      </a:r>
                      <a:endParaRPr lang="ja-JP" sz="1100" b="0" kern="100" dirty="0">
                        <a:effectLst/>
                        <a:latin typeface="HG丸ｺﾞｼｯｸM-PRO" panose="020F0600000000000000" pitchFamily="50" charset="-128"/>
                        <a:ea typeface="HG丸ｺﾞｼｯｸM-PRO" panose="020F0600000000000000" pitchFamily="50" charset="-128"/>
                      </a:endParaRPr>
                    </a:p>
                    <a:p>
                      <a:pPr marL="144000" indent="-144000" algn="l"/>
                      <a:r>
                        <a:rPr lang="ja-JP" sz="1100" b="0" kern="100" dirty="0">
                          <a:effectLst/>
                          <a:latin typeface="HG丸ｺﾞｼｯｸM-PRO" panose="020F0600000000000000" pitchFamily="50" charset="-128"/>
                          <a:ea typeface="HG丸ｺﾞｼｯｸM-PRO" panose="020F0600000000000000" pitchFamily="50" charset="-128"/>
                        </a:rPr>
                        <a:t>・　アクセスが良い駐車場での星空観察会、キャンプ体験等のイベントを行い、園地の利用促進につなげる</a:t>
                      </a:r>
                      <a:r>
                        <a:rPr lang="ja-JP" altLang="en-US" sz="1100" b="0" kern="100" dirty="0">
                          <a:effectLst/>
                          <a:latin typeface="HG丸ｺﾞｼｯｸM-PRO" panose="020F0600000000000000" pitchFamily="50" charset="-128"/>
                          <a:ea typeface="HG丸ｺﾞｼｯｸM-PRO" panose="020F0600000000000000" pitchFamily="50" charset="-128"/>
                        </a:rPr>
                        <a:t>。</a:t>
                      </a:r>
                      <a:endParaRPr lang="en-US" altLang="ja-JP" sz="11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44000" indent="-144000" algn="l"/>
                      <a:r>
                        <a:rPr lang="ja-JP" altLang="ja-JP" sz="1100" b="0" kern="100" dirty="0">
                          <a:effectLst/>
                          <a:latin typeface="HG丸ｺﾞｼｯｸM-PRO" panose="020F0600000000000000" pitchFamily="50" charset="-128"/>
                          <a:ea typeface="HG丸ｺﾞｼｯｸM-PRO" panose="020F0600000000000000" pitchFamily="50" charset="-128"/>
                        </a:rPr>
                        <a:t>・　</a:t>
                      </a:r>
                      <a:r>
                        <a:rPr lang="ja-JP" altLang="en-US" sz="1100" b="0" kern="100" dirty="0">
                          <a:effectLst/>
                          <a:latin typeface="HG丸ｺﾞｼｯｸM-PRO" panose="020F0600000000000000" pitchFamily="50" charset="-128"/>
                          <a:ea typeface="HG丸ｺﾞｼｯｸM-PRO" panose="020F0600000000000000" pitchFamily="50" charset="-128"/>
                        </a:rPr>
                        <a:t>利用促進を進め、</a:t>
                      </a:r>
                      <a:r>
                        <a:rPr lang="ja-JP" altLang="en-US" sz="1100" b="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利用料金収入や直営事業の収益の向上につなげる。</a:t>
                      </a:r>
                      <a:endParaRPr lang="en-US" altLang="ja-JP" sz="1100" b="0" kern="100" dirty="0">
                        <a:effectLst/>
                        <a:latin typeface="HG丸ｺﾞｼｯｸM-PRO" panose="020F0600000000000000" pitchFamily="50" charset="-128"/>
                        <a:ea typeface="HG丸ｺﾞｼｯｸM-PRO" panose="020F0600000000000000" pitchFamily="50" charset="-128"/>
                      </a:endParaRPr>
                    </a:p>
                  </a:txBody>
                  <a:tcPr marL="68580" marR="68580" marT="0" marB="0" anchor="ctr"/>
                </a:tc>
                <a:extLst>
                  <a:ext uri="{0D108BD9-81ED-4DB2-BD59-A6C34878D82A}">
                    <a16:rowId xmlns:a16="http://schemas.microsoft.com/office/drawing/2014/main" val="1832498867"/>
                  </a:ext>
                </a:extLst>
              </a:tr>
              <a:tr h="488638">
                <a:tc>
                  <a:txBody>
                    <a:bodyPr/>
                    <a:lstStyle/>
                    <a:p>
                      <a:pPr algn="l"/>
                      <a:r>
                        <a:rPr lang="ja-JP" sz="1200" kern="100" dirty="0">
                          <a:effectLst/>
                        </a:rPr>
                        <a:t>安全・安心の施設管理</a:t>
                      </a:r>
                      <a:endParaRPr lang="ja-JP" sz="1100" kern="100" dirty="0">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marL="68580" marR="68580" marT="0" marB="0" anchor="ctr"/>
                </a:tc>
                <a:tc>
                  <a:txBody>
                    <a:bodyPr/>
                    <a:lstStyle/>
                    <a:p>
                      <a:pPr marL="144000" indent="-144000" algn="l"/>
                      <a:r>
                        <a:rPr lang="ja-JP" sz="1100" b="0" kern="100" dirty="0">
                          <a:effectLst/>
                          <a:latin typeface="HG丸ｺﾞｼｯｸM-PRO" panose="020F0600000000000000" pitchFamily="50" charset="-128"/>
                          <a:ea typeface="HG丸ｺﾞｼｯｸM-PRO" panose="020F0600000000000000" pitchFamily="50" charset="-128"/>
                        </a:rPr>
                        <a:t>・　諸施設の点検と安全対策の実施</a:t>
                      </a:r>
                      <a:r>
                        <a:rPr lang="ja-JP" altLang="en-US" sz="1100" b="0" kern="100" dirty="0">
                          <a:effectLst/>
                          <a:latin typeface="HG丸ｺﾞｼｯｸM-PRO" panose="020F0600000000000000" pitchFamily="50" charset="-128"/>
                          <a:ea typeface="HG丸ｺﾞｼｯｸM-PRO" panose="020F0600000000000000" pitchFamily="50" charset="-128"/>
                        </a:rPr>
                        <a:t>。</a:t>
                      </a:r>
                      <a:endParaRPr lang="ja-JP" sz="1100" b="0" kern="100" dirty="0">
                        <a:effectLst/>
                        <a:latin typeface="HG丸ｺﾞｼｯｸM-PRO" panose="020F0600000000000000" pitchFamily="50" charset="-128"/>
                        <a:ea typeface="HG丸ｺﾞｼｯｸM-PRO" panose="020F0600000000000000" pitchFamily="50" charset="-128"/>
                      </a:endParaRPr>
                    </a:p>
                    <a:p>
                      <a:pPr marL="144000" indent="-144000" algn="l"/>
                      <a:r>
                        <a:rPr lang="ja-JP" sz="1100" b="0" kern="100" dirty="0">
                          <a:effectLst/>
                          <a:latin typeface="HG丸ｺﾞｼｯｸM-PRO" panose="020F0600000000000000" pitchFamily="50" charset="-128"/>
                          <a:ea typeface="HG丸ｺﾞｼｯｸM-PRO" panose="020F0600000000000000" pitchFamily="50" charset="-128"/>
                        </a:rPr>
                        <a:t>・　ナラ枯れ被害対策など枯損木への対策を実施し、</a:t>
                      </a:r>
                      <a:r>
                        <a:rPr lang="ja-JP" altLang="en-US" sz="1100" b="0" kern="100" dirty="0">
                          <a:effectLst/>
                          <a:latin typeface="HG丸ｺﾞｼｯｸM-PRO" panose="020F0600000000000000" pitchFamily="50" charset="-128"/>
                          <a:ea typeface="HG丸ｺﾞｼｯｸM-PRO" panose="020F0600000000000000" pitchFamily="50" charset="-128"/>
                        </a:rPr>
                        <a:t>園地の安全性</a:t>
                      </a:r>
                      <a:r>
                        <a:rPr lang="ja-JP" sz="1100" b="0" kern="100" dirty="0">
                          <a:effectLst/>
                          <a:latin typeface="HG丸ｺﾞｼｯｸM-PRO" panose="020F0600000000000000" pitchFamily="50" charset="-128"/>
                          <a:ea typeface="HG丸ｺﾞｼｯｸM-PRO" panose="020F0600000000000000" pitchFamily="50" charset="-128"/>
                        </a:rPr>
                        <a:t>を確保</a:t>
                      </a:r>
                      <a:r>
                        <a:rPr lang="ja-JP" altLang="en-US" sz="1100" b="0" kern="100" dirty="0">
                          <a:effectLst/>
                          <a:latin typeface="HG丸ｺﾞｼｯｸM-PRO" panose="020F0600000000000000" pitchFamily="50" charset="-128"/>
                          <a:ea typeface="HG丸ｺﾞｼｯｸM-PRO" panose="020F0600000000000000" pitchFamily="50" charset="-128"/>
                        </a:rPr>
                        <a:t>。</a:t>
                      </a:r>
                      <a:endParaRPr lang="ja-JP" sz="11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583093058"/>
                  </a:ext>
                </a:extLst>
              </a:tr>
              <a:tr h="1158028">
                <a:tc>
                  <a:txBody>
                    <a:bodyPr/>
                    <a:lstStyle/>
                    <a:p>
                      <a:pPr algn="l"/>
                      <a:r>
                        <a:rPr lang="ja-JP" sz="1200" kern="100" dirty="0">
                          <a:effectLst/>
                        </a:rPr>
                        <a:t>新たな指定管理の獲得</a:t>
                      </a:r>
                      <a:endParaRPr lang="ja-JP" sz="1100" kern="100" dirty="0">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marL="68580" marR="68580" marT="0" marB="0" anchor="ctr"/>
                </a:tc>
                <a:tc>
                  <a:txBody>
                    <a:bodyPr/>
                    <a:lstStyle/>
                    <a:p>
                      <a:pPr marL="144000" indent="-144000" algn="l"/>
                      <a:r>
                        <a:rPr lang="ja-JP" sz="1100" b="0" kern="100" dirty="0">
                          <a:effectLst/>
                          <a:latin typeface="HG丸ｺﾞｼｯｸM-PRO" panose="020F0600000000000000" pitchFamily="50" charset="-128"/>
                          <a:ea typeface="HG丸ｺﾞｼｯｸM-PRO" panose="020F0600000000000000" pitchFamily="50" charset="-128"/>
                        </a:rPr>
                        <a:t>・　ちはや園地・駐車場の</a:t>
                      </a:r>
                      <a:r>
                        <a:rPr lang="ja-JP" altLang="en-US" sz="1100" b="0" kern="100" dirty="0">
                          <a:effectLst/>
                          <a:latin typeface="HG丸ｺﾞｼｯｸM-PRO" panose="020F0600000000000000" pitchFamily="50" charset="-128"/>
                          <a:ea typeface="HG丸ｺﾞｼｯｸM-PRO" panose="020F0600000000000000" pitchFamily="50" charset="-128"/>
                        </a:rPr>
                        <a:t>次期</a:t>
                      </a:r>
                      <a:r>
                        <a:rPr lang="ja-JP" sz="1100" b="0" kern="100" dirty="0">
                          <a:effectLst/>
                          <a:latin typeface="HG丸ｺﾞｼｯｸM-PRO" panose="020F0600000000000000" pitchFamily="50" charset="-128"/>
                          <a:ea typeface="HG丸ｺﾞｼｯｸM-PRO" panose="020F0600000000000000" pitchFamily="50" charset="-128"/>
                        </a:rPr>
                        <a:t>指定管理（令和</a:t>
                      </a:r>
                      <a:r>
                        <a:rPr lang="en-US" sz="1100" b="0" kern="100" dirty="0">
                          <a:effectLst/>
                          <a:latin typeface="HG丸ｺﾞｼｯｸM-PRO" panose="020F0600000000000000" pitchFamily="50" charset="-128"/>
                          <a:ea typeface="HG丸ｺﾞｼｯｸM-PRO" panose="020F0600000000000000" pitchFamily="50" charset="-128"/>
                        </a:rPr>
                        <a:t>10</a:t>
                      </a:r>
                      <a:r>
                        <a:rPr lang="ja-JP" sz="1100" b="0" kern="100" dirty="0">
                          <a:effectLst/>
                          <a:latin typeface="HG丸ｺﾞｼｯｸM-PRO" panose="020F0600000000000000" pitchFamily="50" charset="-128"/>
                          <a:ea typeface="HG丸ｺﾞｼｯｸM-PRO" panose="020F0600000000000000" pitchFamily="50" charset="-128"/>
                        </a:rPr>
                        <a:t>年度～）の継続獲得</a:t>
                      </a:r>
                      <a:r>
                        <a:rPr lang="ja-JP" altLang="en-US" sz="1100" b="0" kern="100" dirty="0">
                          <a:effectLst/>
                          <a:latin typeface="HG丸ｺﾞｼｯｸM-PRO" panose="020F0600000000000000" pitchFamily="50" charset="-128"/>
                          <a:ea typeface="HG丸ｺﾞｼｯｸM-PRO" panose="020F0600000000000000" pitchFamily="50" charset="-128"/>
                        </a:rPr>
                        <a:t>に取り組む。</a:t>
                      </a:r>
                      <a:endParaRPr lang="ja-JP" sz="1100" b="0" kern="100" dirty="0">
                        <a:effectLst/>
                        <a:latin typeface="HG丸ｺﾞｼｯｸM-PRO" panose="020F0600000000000000" pitchFamily="50" charset="-128"/>
                        <a:ea typeface="HG丸ｺﾞｼｯｸM-PRO" panose="020F0600000000000000" pitchFamily="50" charset="-128"/>
                      </a:endParaRPr>
                    </a:p>
                    <a:p>
                      <a:pPr marL="144000" indent="-144000" algn="l"/>
                      <a:r>
                        <a:rPr lang="ja-JP" sz="1100" b="0" kern="100" dirty="0">
                          <a:effectLst/>
                          <a:latin typeface="HG丸ｺﾞｼｯｸM-PRO" panose="020F0600000000000000" pitchFamily="50" charset="-128"/>
                          <a:ea typeface="HG丸ｺﾞｼｯｸM-PRO" panose="020F0600000000000000" pitchFamily="50" charset="-128"/>
                        </a:rPr>
                        <a:t>・　</a:t>
                      </a:r>
                      <a:r>
                        <a:rPr lang="ja-JP" altLang="en-US" sz="1100" b="0" kern="100" dirty="0">
                          <a:effectLst/>
                          <a:latin typeface="HG丸ｺﾞｼｯｸM-PRO" panose="020F0600000000000000" pitchFamily="50" charset="-128"/>
                          <a:ea typeface="HG丸ｺﾞｼｯｸM-PRO" panose="020F0600000000000000" pitchFamily="50" charset="-128"/>
                        </a:rPr>
                        <a:t>令和</a:t>
                      </a:r>
                      <a:r>
                        <a:rPr lang="en-US" altLang="ja-JP" sz="1100" b="0" kern="100" dirty="0">
                          <a:effectLst/>
                          <a:latin typeface="HG丸ｺﾞｼｯｸM-PRO" panose="020F0600000000000000" pitchFamily="50" charset="-128"/>
                          <a:ea typeface="HG丸ｺﾞｼｯｸM-PRO" panose="020F0600000000000000" pitchFamily="50" charset="-128"/>
                        </a:rPr>
                        <a:t>3</a:t>
                      </a:r>
                      <a:r>
                        <a:rPr lang="ja-JP" altLang="en-US" sz="1100" b="0" kern="100" dirty="0">
                          <a:effectLst/>
                          <a:latin typeface="HG丸ｺﾞｼｯｸM-PRO" panose="020F0600000000000000" pitchFamily="50" charset="-128"/>
                          <a:ea typeface="HG丸ｺﾞｼｯｸM-PRO" panose="020F0600000000000000" pitchFamily="50" charset="-128"/>
                        </a:rPr>
                        <a:t>年度まで管理・運営を行ってきた「大阪府民の森 北河内・中河内地区」の</a:t>
                      </a:r>
                      <a:r>
                        <a:rPr lang="ja-JP" sz="1100" b="0" kern="100" dirty="0">
                          <a:effectLst/>
                          <a:latin typeface="HG丸ｺﾞｼｯｸM-PRO" panose="020F0600000000000000" pitchFamily="50" charset="-128"/>
                          <a:ea typeface="HG丸ｺﾞｼｯｸM-PRO" panose="020F0600000000000000" pitchFamily="50" charset="-128"/>
                        </a:rPr>
                        <a:t>次期指定管理</a:t>
                      </a:r>
                      <a:r>
                        <a:rPr lang="ja-JP" altLang="en-US" sz="1100" b="0" kern="100" dirty="0">
                          <a:effectLst/>
                          <a:latin typeface="HG丸ｺﾞｼｯｸM-PRO" panose="020F0600000000000000" pitchFamily="50" charset="-128"/>
                          <a:ea typeface="HG丸ｺﾞｼｯｸM-PRO" panose="020F0600000000000000" pitchFamily="50" charset="-128"/>
                        </a:rPr>
                        <a:t>（令和</a:t>
                      </a:r>
                      <a:r>
                        <a:rPr lang="en-US" altLang="ja-JP" sz="1100" b="0" kern="100" dirty="0">
                          <a:effectLst/>
                          <a:latin typeface="HG丸ｺﾞｼｯｸM-PRO" panose="020F0600000000000000" pitchFamily="50" charset="-128"/>
                          <a:ea typeface="HG丸ｺﾞｼｯｸM-PRO" panose="020F0600000000000000" pitchFamily="50" charset="-128"/>
                        </a:rPr>
                        <a:t>14</a:t>
                      </a:r>
                      <a:r>
                        <a:rPr lang="ja-JP" altLang="en-US" sz="1100" b="0" kern="100" dirty="0">
                          <a:effectLst/>
                          <a:latin typeface="HG丸ｺﾞｼｯｸM-PRO" panose="020F0600000000000000" pitchFamily="50" charset="-128"/>
                          <a:ea typeface="HG丸ｺﾞｼｯｸM-PRO" panose="020F0600000000000000" pitchFamily="50" charset="-128"/>
                        </a:rPr>
                        <a:t>年度～）</a:t>
                      </a:r>
                      <a:r>
                        <a:rPr lang="ja-JP" sz="1100" b="0" kern="100" dirty="0">
                          <a:effectLst/>
                          <a:latin typeface="HG丸ｺﾞｼｯｸM-PRO" panose="020F0600000000000000" pitchFamily="50" charset="-128"/>
                          <a:ea typeface="HG丸ｺﾞｼｯｸM-PRO" panose="020F0600000000000000" pitchFamily="50" charset="-128"/>
                        </a:rPr>
                        <a:t>を獲得できるよう、自然環境保全やイベント実施などのノウハウを</a:t>
                      </a:r>
                      <a:r>
                        <a:rPr lang="ja-JP" altLang="en-US" sz="1100" b="0" kern="100" dirty="0">
                          <a:effectLst/>
                          <a:latin typeface="HG丸ｺﾞｼｯｸM-PRO" panose="020F0600000000000000" pitchFamily="50" charset="-128"/>
                          <a:ea typeface="HG丸ｺﾞｼｯｸM-PRO" panose="020F0600000000000000" pitchFamily="50" charset="-128"/>
                        </a:rPr>
                        <a:t>充実してい</a:t>
                      </a:r>
                      <a:r>
                        <a:rPr lang="ja-JP" sz="1100" b="0" kern="100" dirty="0">
                          <a:effectLst/>
                          <a:latin typeface="HG丸ｺﾞｼｯｸM-PRO" panose="020F0600000000000000" pitchFamily="50" charset="-128"/>
                          <a:ea typeface="HG丸ｺﾞｼｯｸM-PRO" panose="020F0600000000000000" pitchFamily="50" charset="-128"/>
                        </a:rPr>
                        <a:t>く</a:t>
                      </a:r>
                      <a:r>
                        <a:rPr lang="ja-JP" altLang="en-US" sz="1100" b="0" kern="100" dirty="0">
                          <a:effectLst/>
                          <a:latin typeface="HG丸ｺﾞｼｯｸM-PRO" panose="020F0600000000000000" pitchFamily="50" charset="-128"/>
                          <a:ea typeface="HG丸ｺﾞｼｯｸM-PRO" panose="020F0600000000000000" pitchFamily="50" charset="-128"/>
                        </a:rPr>
                        <a:t>。</a:t>
                      </a:r>
                      <a:endParaRPr lang="ja-JP" sz="1100" b="0" kern="100" dirty="0">
                        <a:effectLst/>
                        <a:latin typeface="HG丸ｺﾞｼｯｸM-PRO" panose="020F0600000000000000" pitchFamily="50" charset="-128"/>
                        <a:ea typeface="HG丸ｺﾞｼｯｸM-PRO" panose="020F0600000000000000" pitchFamily="50" charset="-128"/>
                      </a:endParaRPr>
                    </a:p>
                    <a:p>
                      <a:pPr marL="144000" indent="-144000" algn="l"/>
                      <a:r>
                        <a:rPr lang="ja-JP" sz="1100" b="0" kern="100" dirty="0">
                          <a:effectLst/>
                          <a:latin typeface="HG丸ｺﾞｼｯｸM-PRO" panose="020F0600000000000000" pitchFamily="50" charset="-128"/>
                          <a:ea typeface="HG丸ｺﾞｼｯｸM-PRO" panose="020F0600000000000000" pitchFamily="50" charset="-128"/>
                        </a:rPr>
                        <a:t>・　上記に加え、府営公園、府内市町村施設等のうち、公社の有する自然環境保全分野に関するノウハウを発揮できるような指定管理業務等の獲得を引き続き</a:t>
                      </a:r>
                      <a:r>
                        <a:rPr lang="ja-JP" altLang="en-US" sz="1100" b="0" kern="100" dirty="0">
                          <a:effectLst/>
                          <a:latin typeface="HG丸ｺﾞｼｯｸM-PRO" panose="020F0600000000000000" pitchFamily="50" charset="-128"/>
                          <a:ea typeface="HG丸ｺﾞｼｯｸM-PRO" panose="020F0600000000000000" pitchFamily="50" charset="-128"/>
                        </a:rPr>
                        <a:t>めざす。</a:t>
                      </a:r>
                      <a:endParaRPr lang="ja-JP" sz="1100" b="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233464152"/>
                  </a:ext>
                </a:extLst>
              </a:tr>
            </a:tbl>
          </a:graphicData>
        </a:graphic>
      </p:graphicFrame>
      <p:sp>
        <p:nvSpPr>
          <p:cNvPr id="5" name="コンテンツ プレースホルダ 2">
            <a:extLst>
              <a:ext uri="{FF2B5EF4-FFF2-40B4-BE49-F238E27FC236}">
                <a16:creationId xmlns:a16="http://schemas.microsoft.com/office/drawing/2014/main" id="{1E2E19E5-0AF6-D69D-514A-ECB6009B0DCE}"/>
              </a:ext>
            </a:extLst>
          </p:cNvPr>
          <p:cNvSpPr txBox="1">
            <a:spLocks/>
          </p:cNvSpPr>
          <p:nvPr/>
        </p:nvSpPr>
        <p:spPr>
          <a:xfrm>
            <a:off x="1310289" y="4869160"/>
            <a:ext cx="7452000" cy="1401889"/>
          </a:xfrm>
          <a:prstGeom prst="rect">
            <a:avLst/>
          </a:prstGeom>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44000" marR="0" lvl="0" indent="-180000" algn="just" defTabSz="914400" rtl="0" eaLnBrk="1" fontAlgn="auto" latinLnBrk="0" hangingPunct="1">
              <a:lnSpc>
                <a:spcPct val="125000"/>
              </a:lnSpc>
              <a:spcBef>
                <a:spcPts val="600"/>
              </a:spcBef>
              <a:spcAft>
                <a:spcPts val="60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44000" marR="0" lvl="0" indent="-180000" algn="just" defTabSz="914400" rtl="0" eaLnBrk="1" fontAlgn="auto" latinLnBrk="0" hangingPunct="1">
              <a:lnSpc>
                <a:spcPct val="125000"/>
              </a:lnSpc>
              <a:spcBef>
                <a:spcPts val="600"/>
              </a:spcBef>
              <a:spcAft>
                <a:spcPts val="600"/>
              </a:spcAft>
              <a:buClrTx/>
              <a:buSzTx/>
              <a:buFont typeface="Arial" panose="020B0604020202020204" pitchFamily="34" charset="0"/>
              <a:buNone/>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ちはや園地の星と自然のミュージアム及びキャンプ場の</a:t>
            </a:r>
            <a:r>
              <a:rPr kumimoji="1" lang="ja-JP" altLang="en-US"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利用者数 </a:t>
            </a:r>
            <a:r>
              <a:rPr kumimoji="1" lang="en-US" altLang="ja-JP"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21,600</a:t>
            </a:r>
            <a:r>
              <a:rPr kumimoji="1" lang="ja-JP" altLang="en-US"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／年以上を達成する。</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52400" marR="0" lvl="0" indent="-152400" algn="l" defTabSz="914395" rtl="0" eaLnBrk="1" fontAlgn="auto" latinLnBrk="0" hangingPunct="1">
              <a:lnSpc>
                <a:spcPct val="125000"/>
              </a:lnSpc>
              <a:spcBef>
                <a:spcPts val="0"/>
              </a:spcBef>
              <a:spcAft>
                <a:spcPts val="0"/>
              </a:spcAft>
              <a:buClrTx/>
              <a:buSzTx/>
              <a:buFont typeface="Arial" panose="020B0604020202020204" pitchFamily="34" charset="0"/>
              <a:buNone/>
              <a:tabLst/>
              <a:defRPr/>
            </a:pP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目標設定の考え方</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360000" marR="0" lvl="0" indent="-144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・前期計画の目標指標である「</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SNS</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によるちはや園地の魅力発信に対するフォロワー数等」は、戦略目標である「府民の森の利用促進」のための手段であることから、今期計画では、より本質的な目標である「ちはや園地の星と自然のミュージアム及びキャンプ場の利用者数 」を目標指標とする。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44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・毎年度、新型コロナウイルス感染症の</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類感染症移行後の３か年（令和</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年度）の平均人数</a:t>
            </a:r>
            <a:r>
              <a:rPr kumimoji="1" lang="ja-JP" altLang="en-US" sz="11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1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21,539</a:t>
            </a:r>
            <a:r>
              <a:rPr kumimoji="1" lang="ja-JP" altLang="en-US" sz="11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を上回る</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21,600</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人以上</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を目標</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とする。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44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44000" marR="0" lvl="0" indent="-180000" algn="just" defTabSz="914400" rtl="0" eaLnBrk="1" fontAlgn="auto" latinLnBrk="0" hangingPunct="1">
              <a:lnSpc>
                <a:spcPct val="125000"/>
              </a:lnSpc>
              <a:spcBef>
                <a:spcPts val="600"/>
              </a:spcBef>
              <a:spcAft>
                <a:spcPts val="180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1271869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D7E76-F682-0C8A-D22E-77F68AAB717B}"/>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A7BE64AD-E113-1FFE-6306-62207C8E451B}"/>
              </a:ext>
            </a:extLst>
          </p:cNvPr>
          <p:cNvSpPr>
            <a:spLocks noGrp="1"/>
          </p:cNvSpPr>
          <p:nvPr>
            <p:ph type="sldNum" sz="quarter" idx="12"/>
          </p:nvPr>
        </p:nvSpPr>
        <p:spPr>
          <a:xfrm>
            <a:off x="7099300" y="6356354"/>
            <a:ext cx="2311400" cy="365125"/>
          </a:xfrm>
        </p:spPr>
        <p:txBody>
          <a:bodyPr/>
          <a:lstStyle/>
          <a:p>
            <a:fld id="{08F2DA05-83B4-4A54-AACF-935CEC0398AD}" type="slidenum">
              <a:rPr lang="ja-JP" altLang="en-US" smtClean="0"/>
              <a:pPr/>
              <a:t>18</a:t>
            </a:fld>
            <a:endParaRPr lang="ja-JP" altLang="en-US"/>
          </a:p>
        </p:txBody>
      </p:sp>
      <p:sp>
        <p:nvSpPr>
          <p:cNvPr id="9" name="正方形/長方形 8">
            <a:extLst>
              <a:ext uri="{FF2B5EF4-FFF2-40B4-BE49-F238E27FC236}">
                <a16:creationId xmlns:a16="http://schemas.microsoft.com/office/drawing/2014/main" id="{F95510AC-F767-DD3F-1DFA-D73AD128DAEB}"/>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タイトル 5">
            <a:extLst>
              <a:ext uri="{FF2B5EF4-FFF2-40B4-BE49-F238E27FC236}">
                <a16:creationId xmlns:a16="http://schemas.microsoft.com/office/drawing/2014/main" id="{05255686-F8BB-D29E-973C-FA8BC081DE58}"/>
              </a:ext>
            </a:extLst>
          </p:cNvPr>
          <p:cNvSpPr txBox="1">
            <a:spLocks/>
          </p:cNvSpPr>
          <p:nvPr/>
        </p:nvSpPr>
        <p:spPr>
          <a:xfrm>
            <a:off x="1035298" y="301443"/>
            <a:ext cx="7230070" cy="507136"/>
          </a:xfrm>
          <a:prstGeom prst="rect">
            <a:avLst/>
          </a:prstGeom>
        </p:spPr>
        <p:txBody>
          <a:bodyPr vert="horz" lIns="91440" tIns="45720" rIns="91440" bIns="45720" rtlCol="0" anchor="ctr">
            <a:normAutofit fontScale="975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Ⅴ</a:t>
            </a:r>
            <a:r>
              <a:rPr lang="ja-JP" altLang="en-US" sz="1800" b="1" dirty="0">
                <a:latin typeface="HG丸ｺﾞｼｯｸM-PRO" panose="020F0600000000000000" pitchFamily="50" charset="-128"/>
                <a:ea typeface="HG丸ｺﾞｼｯｸM-PRO" panose="020F0600000000000000" pitchFamily="50" charset="-128"/>
              </a:rPr>
              <a:t>．主要事業の現状・課題と今後の方向性（３．環境分野－①）</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11" name="コンテンツ プレースホルダ 2">
            <a:extLst>
              <a:ext uri="{FF2B5EF4-FFF2-40B4-BE49-F238E27FC236}">
                <a16:creationId xmlns:a16="http://schemas.microsoft.com/office/drawing/2014/main" id="{7AE131A2-5C09-824C-828A-EEF06DAA8DE7}"/>
              </a:ext>
            </a:extLst>
          </p:cNvPr>
          <p:cNvSpPr txBox="1">
            <a:spLocks/>
          </p:cNvSpPr>
          <p:nvPr/>
        </p:nvSpPr>
        <p:spPr>
          <a:xfrm>
            <a:off x="1025065" y="893884"/>
            <a:ext cx="7960375" cy="5325313"/>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indent="0" algn="just">
              <a:buNone/>
              <a:defRPr/>
            </a:pPr>
            <a:r>
              <a:rPr lang="ja-JP" altLang="en-US"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現状・課題</a:t>
            </a: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indent="0" algn="just" defTabSz="914400">
              <a:spcBef>
                <a:spcPts val="600"/>
              </a:spcBef>
              <a:buFont typeface="Arial" panose="020B0604020202020204" pitchFamily="34" charset="0"/>
              <a:buNone/>
              <a:defRPr/>
            </a:pPr>
            <a:r>
              <a:rPr lang="ja-JP" altLang="en-US"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（１）地球温暖化防止活動推進支援等事業</a:t>
            </a:r>
            <a:endParaRPr lang="en-US" altLang="ja-JP"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180000" defTabSz="914400">
              <a:spcBef>
                <a:spcPts val="600"/>
              </a:spcBef>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地球温暖化対策の推進に関する法律」に基づき大阪府知事から指定を受けた「大阪府地球温暖化防止活動推進センター」として、住民・事業者に対して地球温暖化対策に関する普及・啓発活動を行っている。</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0"/>
              </a:spcBef>
              <a:spcAft>
                <a:spcPts val="0"/>
              </a:spcAft>
              <a:buClrTx/>
              <a:buSzTx/>
              <a:buNone/>
              <a:tabLst/>
              <a:defRPr/>
            </a:pPr>
            <a:endParaRPr lang="en-US" altLang="ja-JP" sz="1200" kern="100" dirty="0">
              <a:solidFill>
                <a:srgbClr val="FF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endParaRPr lang="en-US" altLang="ja-JP"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fontAlgn="auto">
              <a:lnSpc>
                <a:spcPct val="100000"/>
              </a:lnSpc>
              <a:spcBef>
                <a:spcPts val="600"/>
              </a:spcBef>
              <a:spcAft>
                <a:spcPts val="0"/>
              </a:spcAft>
              <a:buClrTx/>
              <a:buSzTx/>
              <a:buNone/>
              <a:tabLst/>
              <a:defRPr/>
            </a:pPr>
            <a:r>
              <a:rPr lang="ja-JP" altLang="en-US"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（２）環境調査・相談事業</a:t>
            </a:r>
            <a:endParaRPr kumimoji="1" lang="en-US" altLang="ja-JP" sz="12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180000" defTabSz="914400">
              <a:spcBef>
                <a:spcPts val="600"/>
              </a:spcBef>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大阪府や市町村等の環境分野における調査業務等を受託し、実施している。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0" algn="just" defTabSz="914400">
              <a:spcBef>
                <a:spcPts val="600"/>
              </a:spcBef>
              <a:buFont typeface="Arial" panose="020B0604020202020204" pitchFamily="34" charset="0"/>
              <a:buNone/>
              <a:defRPr/>
            </a:pPr>
            <a:r>
              <a:rPr lang="ja-JP" altLang="en-US"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altLang="ja-JP" sz="12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3" name="四角形: 角を丸くする 2">
            <a:extLst>
              <a:ext uri="{FF2B5EF4-FFF2-40B4-BE49-F238E27FC236}">
                <a16:creationId xmlns:a16="http://schemas.microsoft.com/office/drawing/2014/main" id="{7120D9B5-8D03-EBB6-9C28-7D465B2CB3E3}"/>
              </a:ext>
            </a:extLst>
          </p:cNvPr>
          <p:cNvSpPr/>
          <p:nvPr/>
        </p:nvSpPr>
        <p:spPr>
          <a:xfrm>
            <a:off x="1496615" y="1988840"/>
            <a:ext cx="7384319" cy="2448272"/>
          </a:xfrm>
          <a:prstGeom prst="roundRect">
            <a:avLst>
              <a:gd name="adj" fmla="val 5316"/>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indent="0" algn="just" defTabSz="914400" rtl="0" eaLnBrk="1" fontAlgn="auto" latinLnBrk="0" hangingPunct="1">
              <a:lnSpc>
                <a:spcPct val="100000"/>
              </a:lnSpc>
              <a:spcAft>
                <a:spcPts val="0"/>
              </a:spcAft>
              <a:buClrTx/>
              <a:buSzTx/>
              <a:buFont typeface="Arial" panose="020B0604020202020204" pitchFamily="34" charset="0"/>
              <a:buNone/>
              <a:tabLst/>
              <a:defRPr/>
            </a:pP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近年の状況と課題</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地球温暖化防止活動推進支援等事業は、国の補助事業、大阪府や市町村からの委託事業として、環境イベントでの啓発、出前授業、セミナー開催、省エネ診断、府民活動の支援などを実施している。</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本事業では、住民に対する地球温暖化対策に係る普及・啓発に加え、令和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年度から法改正により事業者に対する普及・啓発活動が追加され、事業者の脱炭素経営の導入支援にも取り組んでいる。</a:t>
            </a: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地域において地球温暖化対策の普及・啓発活動を行う「地球温暖化防止活動推進員」（以下「推進員」という。）は、大阪府が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年毎に募集・委嘱する制度で、推進員は本事業に参画・協力しているが、近年その委嘱人数が減少している。特に令和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月の更新時には、更新前の</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71</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人から</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34</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人に半減し、本事業への参加者数も減少していることから、新たな推進員の確保が課題となっている。</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本事業のうち、国の補助事業については、その補助率が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10/10</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から</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9/10</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7/10</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5/10</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年度）と数次にわたり引き下げられてきており、今後継続的に活動を行うための事業費の確保が課題となっている。</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5" name="四角形: 角を丸くする 4">
            <a:extLst>
              <a:ext uri="{FF2B5EF4-FFF2-40B4-BE49-F238E27FC236}">
                <a16:creationId xmlns:a16="http://schemas.microsoft.com/office/drawing/2014/main" id="{933C9F31-DB5C-60A7-79F1-821331436AB5}"/>
              </a:ext>
            </a:extLst>
          </p:cNvPr>
          <p:cNvSpPr/>
          <p:nvPr/>
        </p:nvSpPr>
        <p:spPr>
          <a:xfrm>
            <a:off x="1496614" y="5157193"/>
            <a:ext cx="7384319" cy="964654"/>
          </a:xfrm>
          <a:prstGeom prst="roundRect">
            <a:avLst>
              <a:gd name="adj" fmla="val 5316"/>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R="0" lvl="0" indent="0" algn="just" defTabSz="914400" rtl="0" eaLnBrk="1" fontAlgn="auto" latinLnBrk="0" hangingPunct="1">
              <a:lnSpc>
                <a:spcPct val="100000"/>
              </a:lnSpc>
              <a:spcAft>
                <a:spcPts val="0"/>
              </a:spcAft>
              <a:buClrTx/>
              <a:buSzTx/>
              <a:buFont typeface="Arial" panose="020B0604020202020204" pitchFamily="34" charset="0"/>
              <a:buNone/>
              <a:tabLst/>
              <a:defRPr/>
            </a:pP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近年の状況と課題</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これまで、自然環境調査、行政計画・資料等の作成、環境イベントの実施、事業者の省エネ対策支援等の業務を受託実施してきたが、近年、継続して受託してきた自然環境調査や国の国際協力事業支援が終了し、単年度の事業が中心になっており、年度による事業量の変動が大きくなっている。</a:t>
            </a:r>
          </a:p>
        </p:txBody>
      </p:sp>
    </p:spTree>
    <p:extLst>
      <p:ext uri="{BB962C8B-B14F-4D97-AF65-F5344CB8AC3E}">
        <p14:creationId xmlns:p14="http://schemas.microsoft.com/office/powerpoint/2010/main" val="1048808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820652" y="1307424"/>
            <a:ext cx="6264696" cy="3129688"/>
          </a:xfrm>
        </p:spPr>
        <p:txBody>
          <a:bodyPr>
            <a:noAutofit/>
          </a:bodyPr>
          <a:lstStyle/>
          <a:p>
            <a:pPr marL="0" indent="0" algn="just">
              <a:lnSpc>
                <a:spcPts val="1500"/>
              </a:lnSpc>
              <a:spcBef>
                <a:spcPts val="0"/>
              </a:spcBef>
              <a:buNone/>
            </a:pPr>
            <a:r>
              <a:rPr lang="ja-JP" altLang="en-US" sz="12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Ⅰ</a:t>
            </a:r>
            <a:r>
              <a:rPr lang="ja-JP" altLang="en-US"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大阪府みどり公社の概要　　　･･･････････････････････････････････････ 　</a:t>
            </a:r>
            <a:r>
              <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p>
          <a:p>
            <a:pPr marL="0" indent="0" algn="just">
              <a:lnSpc>
                <a:spcPts val="1500"/>
              </a:lnSpc>
              <a:spcBef>
                <a:spcPts val="300"/>
              </a:spcBef>
              <a:buNone/>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Ⅱ</a:t>
            </a:r>
            <a:r>
              <a:rPr lang="ja-JP" altLang="en-US"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前期計画期間（令和</a:t>
            </a:r>
            <a:r>
              <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～７年度）の経営状況     ････････････････････････　 ４</a:t>
            </a:r>
            <a:endPar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lgn="just">
              <a:lnSpc>
                <a:spcPts val="1500"/>
              </a:lnSpc>
              <a:spcBef>
                <a:spcPts val="300"/>
              </a:spcBef>
              <a:buNone/>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１．事業分野別の収益</a:t>
            </a:r>
            <a:endPar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lgn="just">
              <a:lnSpc>
                <a:spcPts val="1500"/>
              </a:lnSpc>
              <a:spcBef>
                <a:spcPts val="300"/>
              </a:spcBef>
              <a:buNone/>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２．会計別の収益・費用</a:t>
            </a:r>
            <a:endPar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lgn="just">
              <a:lnSpc>
                <a:spcPts val="1500"/>
              </a:lnSpc>
              <a:spcBef>
                <a:spcPts val="300"/>
              </a:spcBef>
              <a:buNone/>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Ⅲ</a:t>
            </a:r>
            <a:r>
              <a:rPr lang="ja-JP" altLang="en-US"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前期計画（令和</a:t>
            </a:r>
            <a:r>
              <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～７年度）の総括　　　　　･･････････････････････････　 ７</a:t>
            </a:r>
            <a:endPar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lgn="just">
              <a:lnSpc>
                <a:spcPts val="1500"/>
              </a:lnSpc>
              <a:spcBef>
                <a:spcPts val="0"/>
              </a:spcBef>
              <a:buNone/>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Ⅳ</a:t>
            </a:r>
            <a:r>
              <a:rPr lang="ja-JP" altLang="en-US"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公社運営の基本方針（令和</a:t>
            </a:r>
            <a:r>
              <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～１２年度）　　･･････････････････････････　 </a:t>
            </a:r>
            <a:r>
              <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9</a:t>
            </a: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lgn="just">
              <a:lnSpc>
                <a:spcPts val="1500"/>
              </a:lnSpc>
              <a:spcBef>
                <a:spcPts val="0"/>
              </a:spcBef>
              <a:buNone/>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Ⅴ</a:t>
            </a:r>
            <a:r>
              <a:rPr lang="ja-JP" altLang="en-US"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主要事業の現状・課題と今後の方向性</a:t>
            </a:r>
            <a:endPar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lgn="just">
              <a:lnSpc>
                <a:spcPts val="1500"/>
              </a:lnSpc>
              <a:spcBef>
                <a:spcPts val="0"/>
              </a:spcBef>
              <a:buNone/>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１．農政分野　　　･･･････････････････････････････････････････････････   </a:t>
            </a:r>
            <a:r>
              <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11</a:t>
            </a:r>
          </a:p>
          <a:p>
            <a:pPr marL="0" indent="0" algn="just">
              <a:lnSpc>
                <a:spcPts val="1500"/>
              </a:lnSpc>
              <a:spcBef>
                <a:spcPts val="0"/>
              </a:spcBef>
              <a:buNone/>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２．自然環境保全分野 （大阪府民の森管理運営事業等）　  ･･･････････････　</a:t>
            </a:r>
            <a:r>
              <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15</a:t>
            </a:r>
          </a:p>
          <a:p>
            <a:pPr marL="0" indent="0" algn="just">
              <a:lnSpc>
                <a:spcPts val="1500"/>
              </a:lnSpc>
              <a:spcBef>
                <a:spcPts val="0"/>
              </a:spcBef>
              <a:buNone/>
            </a:pPr>
            <a:r>
              <a:rPr lang="ja-JP" altLang="en-US"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３．環境分野　　　･･･････････････････････････････････････････････････　</a:t>
            </a:r>
            <a:r>
              <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18</a:t>
            </a:r>
          </a:p>
          <a:p>
            <a:pPr marL="0" indent="0" algn="just">
              <a:lnSpc>
                <a:spcPts val="1500"/>
              </a:lnSpc>
              <a:spcBef>
                <a:spcPts val="0"/>
              </a:spcBef>
              <a:buNone/>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４．林政分野　　･････････････････････････････････････････････････････　</a:t>
            </a:r>
            <a:r>
              <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21</a:t>
            </a:r>
          </a:p>
          <a:p>
            <a:pPr marL="0" indent="0" algn="just">
              <a:lnSpc>
                <a:spcPts val="1500"/>
              </a:lnSpc>
              <a:spcBef>
                <a:spcPts val="0"/>
              </a:spcBef>
              <a:buNone/>
            </a:pPr>
            <a:r>
              <a:rPr lang="ja-JP" altLang="en-US" sz="1100" dirty="0">
                <a:latin typeface="HG丸ｺﾞｼｯｸM-PRO" panose="020F0600000000000000" pitchFamily="50" charset="-128"/>
                <a:ea typeface="HG丸ｺﾞｼｯｸM-PRO" panose="020F0600000000000000" pitchFamily="50" charset="-128"/>
              </a:rPr>
              <a:t>　　５．新たな事業分野への取組み　　　･･･････････････････････････････････　</a:t>
            </a:r>
            <a:r>
              <a:rPr lang="en-US" altLang="ja-JP" sz="1100" dirty="0">
                <a:latin typeface="HG丸ｺﾞｼｯｸM-PRO" panose="020F0600000000000000" pitchFamily="50" charset="-128"/>
                <a:ea typeface="HG丸ｺﾞｼｯｸM-PRO" panose="020F0600000000000000" pitchFamily="50" charset="-128"/>
              </a:rPr>
              <a:t>24</a:t>
            </a:r>
          </a:p>
          <a:p>
            <a:pPr marL="0" indent="0" algn="just">
              <a:lnSpc>
                <a:spcPts val="1500"/>
              </a:lnSpc>
              <a:spcBef>
                <a:spcPts val="0"/>
              </a:spcBef>
              <a:buNone/>
            </a:pPr>
            <a:r>
              <a:rPr lang="ja-JP" altLang="en-US"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Ⅵ</a:t>
            </a:r>
            <a:r>
              <a:rPr lang="ja-JP" altLang="en-US"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100" dirty="0">
                <a:latin typeface="HG丸ｺﾞｼｯｸM-PRO" panose="020F0600000000000000" pitchFamily="50" charset="-128"/>
                <a:ea typeface="HG丸ｺﾞｼｯｸM-PRO" panose="020F0600000000000000" pitchFamily="50" charset="-128"/>
              </a:rPr>
              <a:t>組織体制・人材確保　　　･･･････････････････････････････････････････　</a:t>
            </a:r>
            <a:r>
              <a:rPr lang="en-US" altLang="ja-JP" sz="1100" dirty="0">
                <a:latin typeface="HG丸ｺﾞｼｯｸM-PRO" panose="020F0600000000000000" pitchFamily="50" charset="-128"/>
                <a:ea typeface="HG丸ｺﾞｼｯｸM-PRO" panose="020F0600000000000000" pitchFamily="50" charset="-128"/>
              </a:rPr>
              <a:t>25</a:t>
            </a:r>
          </a:p>
          <a:p>
            <a:pPr marL="0" indent="0" algn="just">
              <a:lnSpc>
                <a:spcPts val="1500"/>
              </a:lnSpc>
              <a:spcBef>
                <a:spcPts val="0"/>
              </a:spcBef>
              <a:buNone/>
            </a:pPr>
            <a:r>
              <a:rPr lang="ja-JP" altLang="en-US" sz="1100" dirty="0">
                <a:latin typeface="HG丸ｺﾞｼｯｸM-PRO" panose="020F0600000000000000" pitchFamily="50" charset="-128"/>
                <a:ea typeface="HG丸ｺﾞｼｯｸM-PRO" panose="020F0600000000000000" pitchFamily="50" charset="-128"/>
              </a:rPr>
              <a:t>　</a:t>
            </a:r>
            <a:r>
              <a:rPr lang="en-US" altLang="ja-JP"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Ⅶ</a:t>
            </a:r>
            <a:r>
              <a:rPr lang="ja-JP" altLang="en-US" sz="11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100" dirty="0">
                <a:latin typeface="HG丸ｺﾞｼｯｸM-PRO" panose="020F0600000000000000" pitchFamily="50" charset="-128"/>
                <a:ea typeface="HG丸ｺﾞｼｯｸM-PRO" panose="020F0600000000000000" pitchFamily="50" charset="-128"/>
              </a:rPr>
              <a:t>収支計画　　　</a:t>
            </a: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27</a:t>
            </a:r>
            <a:endParaRPr lang="en-US" altLang="ja-JP" sz="1100" dirty="0">
              <a:latin typeface="HG丸ｺﾞｼｯｸM-PRO" panose="020F0600000000000000" pitchFamily="50" charset="-128"/>
              <a:ea typeface="HG丸ｺﾞｼｯｸM-PRO" panose="020F0600000000000000" pitchFamily="50" charset="-128"/>
            </a:endParaRPr>
          </a:p>
        </p:txBody>
      </p:sp>
      <p:sp>
        <p:nvSpPr>
          <p:cNvPr id="6" name="タイトル 5">
            <a:extLst>
              <a:ext uri="{FF2B5EF4-FFF2-40B4-BE49-F238E27FC236}">
                <a16:creationId xmlns:a16="http://schemas.microsoft.com/office/drawing/2014/main" id="{7333AB3C-0C50-47E4-AE2D-80A3A830FA0A}"/>
              </a:ext>
            </a:extLst>
          </p:cNvPr>
          <p:cNvSpPr>
            <a:spLocks noGrp="1"/>
          </p:cNvSpPr>
          <p:nvPr>
            <p:ph type="title"/>
          </p:nvPr>
        </p:nvSpPr>
        <p:spPr>
          <a:xfrm>
            <a:off x="4508427" y="367480"/>
            <a:ext cx="889145" cy="450006"/>
          </a:xfrm>
        </p:spPr>
        <p:txBody>
          <a:bodyPr>
            <a:normAutofit/>
          </a:bodyPr>
          <a:lstStyle/>
          <a:p>
            <a:pPr algn="l"/>
            <a:r>
              <a:rPr lang="ja-JP" altLang="en-US" sz="1800" dirty="0">
                <a:latin typeface="HG丸ｺﾞｼｯｸM-PRO" panose="020F0600000000000000" pitchFamily="50" charset="-128"/>
                <a:ea typeface="HG丸ｺﾞｼｯｸM-PRO" panose="020F0600000000000000" pitchFamily="50" charset="-128"/>
              </a:rPr>
              <a:t>目　次</a:t>
            </a:r>
          </a:p>
        </p:txBody>
      </p:sp>
      <p:sp>
        <p:nvSpPr>
          <p:cNvPr id="13" name="正方形/長方形 12">
            <a:extLst>
              <a:ext uri="{FF2B5EF4-FFF2-40B4-BE49-F238E27FC236}">
                <a16:creationId xmlns:a16="http://schemas.microsoft.com/office/drawing/2014/main" id="{F3773D91-737E-4300-A487-47FCF667B01F}"/>
              </a:ext>
            </a:extLst>
          </p:cNvPr>
          <p:cNvSpPr/>
          <p:nvPr/>
        </p:nvSpPr>
        <p:spPr>
          <a:xfrm>
            <a:off x="1154999" y="856111"/>
            <a:ext cx="759600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 name="スライド番号プレースホルダー 3">
            <a:extLst>
              <a:ext uri="{FF2B5EF4-FFF2-40B4-BE49-F238E27FC236}">
                <a16:creationId xmlns:a16="http://schemas.microsoft.com/office/drawing/2014/main" id="{1F49B4D1-C185-4C09-B073-B0D44CBCE1C8}"/>
              </a:ext>
            </a:extLst>
          </p:cNvPr>
          <p:cNvSpPr>
            <a:spLocks noGrp="1"/>
          </p:cNvSpPr>
          <p:nvPr>
            <p:ph type="sldNum" sz="quarter" idx="12"/>
          </p:nvPr>
        </p:nvSpPr>
        <p:spPr>
          <a:xfrm>
            <a:off x="7284020" y="6356354"/>
            <a:ext cx="2311400" cy="365125"/>
          </a:xfrm>
        </p:spPr>
        <p:txBody>
          <a:bodyPr/>
          <a:lstStyle/>
          <a:p>
            <a:fld id="{08F2DA05-83B4-4A54-AACF-935CEC0398AD}" type="slidenum">
              <a:rPr kumimoji="1" lang="ja-JP" altLang="en-US" smtClean="0"/>
              <a:pPr/>
              <a:t>1</a:t>
            </a:fld>
            <a:endParaRPr kumimoji="1" lang="ja-JP" altLang="en-US" dirty="0"/>
          </a:p>
        </p:txBody>
      </p:sp>
      <p:sp>
        <p:nvSpPr>
          <p:cNvPr id="2" name="正方形/長方形 1">
            <a:extLst>
              <a:ext uri="{FF2B5EF4-FFF2-40B4-BE49-F238E27FC236}">
                <a16:creationId xmlns:a16="http://schemas.microsoft.com/office/drawing/2014/main" id="{113003AD-B219-301E-EB11-D382BEBC6F35}"/>
              </a:ext>
            </a:extLst>
          </p:cNvPr>
          <p:cNvSpPr/>
          <p:nvPr/>
        </p:nvSpPr>
        <p:spPr>
          <a:xfrm>
            <a:off x="1496616" y="4730229"/>
            <a:ext cx="6912768" cy="1147043"/>
          </a:xfrm>
          <a:prstGeom prst="rect">
            <a:avLst/>
          </a:prstGeom>
          <a:ln w="9525"/>
        </p:spPr>
        <p:style>
          <a:lnRef idx="2">
            <a:schemeClr val="accent1"/>
          </a:lnRef>
          <a:fillRef idx="1">
            <a:schemeClr val="lt1"/>
          </a:fillRef>
          <a:effectRef idx="0">
            <a:schemeClr val="accent1"/>
          </a:effectRef>
          <a:fontRef idx="minor">
            <a:schemeClr val="dk1"/>
          </a:fontRef>
        </p:style>
        <p:txBody>
          <a:bodyPr rtlCol="0" anchor="ctr"/>
          <a:lstStyle/>
          <a:p>
            <a:pPr indent="-720000"/>
            <a:r>
              <a:rPr kumimoji="1" lang="ja-JP" altLang="en-US" sz="1100" dirty="0"/>
              <a:t>・　本計画では、年号の「平成」を「Ｈ」、「令和」を「Ｒ」と標記している箇所があります。</a:t>
            </a:r>
            <a:endParaRPr kumimoji="1" lang="en-US" altLang="ja-JP" sz="1100" dirty="0"/>
          </a:p>
          <a:p>
            <a:pPr indent="-720000"/>
            <a:r>
              <a:rPr lang="en-US" altLang="ja-JP" sz="1100" dirty="0"/>
              <a:t>     </a:t>
            </a:r>
            <a:r>
              <a:rPr kumimoji="1" lang="ja-JP" altLang="en-US" sz="1100" dirty="0"/>
              <a:t>また、表やグラフでは、特段の注記がない限り、暦年ではなく、年度を示しています。</a:t>
            </a:r>
            <a:endParaRPr kumimoji="1" lang="en-US" altLang="ja-JP" sz="1100" dirty="0"/>
          </a:p>
          <a:p>
            <a:pPr indent="-720000"/>
            <a:r>
              <a:rPr lang="ja-JP" altLang="en-US" sz="1100" dirty="0"/>
              <a:t>　　　（例）「Ｒ７」は「令和７年度」の意味</a:t>
            </a:r>
            <a:endParaRPr lang="en-US" altLang="ja-JP" sz="1100" dirty="0"/>
          </a:p>
          <a:p>
            <a:pPr indent="-720000"/>
            <a:r>
              <a:rPr kumimoji="1" lang="ja-JP" altLang="en-US" sz="1100" dirty="0"/>
              <a:t>・　令和</a:t>
            </a:r>
            <a:r>
              <a:rPr kumimoji="1" lang="en-US" altLang="ja-JP" sz="1100" dirty="0"/>
              <a:t>7</a:t>
            </a:r>
            <a:r>
              <a:rPr kumimoji="1" lang="ja-JP" altLang="en-US" sz="1100" dirty="0"/>
              <a:t>年度の状況については見込数値です。</a:t>
            </a:r>
            <a:endParaRPr kumimoji="1" lang="en-US" altLang="ja-JP" sz="1100" dirty="0"/>
          </a:p>
        </p:txBody>
      </p:sp>
    </p:spTree>
    <p:extLst>
      <p:ext uri="{BB962C8B-B14F-4D97-AF65-F5344CB8AC3E}">
        <p14:creationId xmlns:p14="http://schemas.microsoft.com/office/powerpoint/2010/main" val="28162093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1C159-3625-3A21-CB0D-030FB7B690F3}"/>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C23E2CB-136B-7BF2-C231-D0F7C4F8DEA6}"/>
              </a:ext>
            </a:extLst>
          </p:cNvPr>
          <p:cNvSpPr>
            <a:spLocks noGrp="1"/>
          </p:cNvSpPr>
          <p:nvPr>
            <p:ph type="sldNum" sz="quarter" idx="12"/>
          </p:nvPr>
        </p:nvSpPr>
        <p:spPr>
          <a:xfrm>
            <a:off x="709930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0B86507F-890E-07C7-2CDB-AE6D8EC3F6DA}"/>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タイトル 5">
            <a:extLst>
              <a:ext uri="{FF2B5EF4-FFF2-40B4-BE49-F238E27FC236}">
                <a16:creationId xmlns:a16="http://schemas.microsoft.com/office/drawing/2014/main" id="{6E0D3A3F-8D94-10DE-17D9-DCBFBB0FB7C9}"/>
              </a:ext>
            </a:extLst>
          </p:cNvPr>
          <p:cNvSpPr txBox="1">
            <a:spLocks/>
          </p:cNvSpPr>
          <p:nvPr/>
        </p:nvSpPr>
        <p:spPr>
          <a:xfrm>
            <a:off x="1035298" y="301443"/>
            <a:ext cx="7014046" cy="507136"/>
          </a:xfrm>
          <a:prstGeom prst="rect">
            <a:avLst/>
          </a:prstGeom>
        </p:spPr>
        <p:txBody>
          <a:bodyPr vert="horz" lIns="91440" tIns="45720" rIns="91440" bIns="45720" rtlCol="0" anchor="ctr">
            <a:normAutofit fontScale="975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Ⅴ</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．主要事業の現状・課題と今後の方向性（３</a:t>
            </a:r>
            <a:r>
              <a:rPr kumimoji="1" lang="zh-TW"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．環境分野</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－②）</a:t>
            </a:r>
            <a:endPar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11" name="コンテンツ プレースホルダ 2">
            <a:extLst>
              <a:ext uri="{FF2B5EF4-FFF2-40B4-BE49-F238E27FC236}">
                <a16:creationId xmlns:a16="http://schemas.microsoft.com/office/drawing/2014/main" id="{73550D15-8EA5-AB17-5FC3-2417D0B7375D}"/>
              </a:ext>
            </a:extLst>
          </p:cNvPr>
          <p:cNvSpPr txBox="1">
            <a:spLocks/>
          </p:cNvSpPr>
          <p:nvPr/>
        </p:nvSpPr>
        <p:spPr>
          <a:xfrm>
            <a:off x="1025065" y="893884"/>
            <a:ext cx="8022449" cy="5418601"/>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これまでの取組み</a:t>
            </a:r>
          </a:p>
          <a:p>
            <a:pPr marL="360000" marR="0" lvl="0" indent="180000" algn="l" defTabSz="914400" rtl="0" eaLnBrk="1" fontAlgn="auto" latinLnBrk="0" hangingPunct="1">
              <a:lnSpc>
                <a:spcPct val="125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地球温暖化防止に係る住民に対する普及・啓発を進めるため、イベントや出前授業による啓発に加え、</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SNS</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を活用した啓発などに取り組んできた。「地球温暖化防止の働きかけを行う啓発人数」及び「研修・活動機会の提供により支援した推進員の延べ人数」を公社の目標項目に設定して取組みを進めた結果、「地球温暖化防止の働きかけを行う啓発人数」は計画期間を通じて、「</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研修・活動機会の提供により支援した推進員の延べ人数」については令和</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年度を除き目標を達成できる見込みである。啓発人数の目標については、</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SNS</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を活用した取組みを強化した結果、令和</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年度実績は目標を大きく上回った。推進員の目標については、令和</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月の更新時に委嘱人数が減少したことにより目標を下回ったが、令和７年度には大阪府と連携し新たな推進員の確保などに取り組んだ結果、目標を達成できる見込みである。</a:t>
            </a:r>
            <a:endPar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目 　標</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啓発人数：</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5,000</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人／年　　　　　　 支援した推進員</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の延べ人</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数：</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150</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人／年</a:t>
            </a:r>
            <a:endPar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実績（</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R3</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～７平均）</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啓発人数：</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5,621</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人／年（見込み）    支援した推進員の延べ人数：</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14</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２人／年（見込み</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200" b="0" i="0" u="none" strike="noStrike" kern="100" cap="none" spc="0" normalizeH="0" baseline="0" noProof="0" dirty="0">
                <a:ln>
                  <a:noFill/>
                </a:ln>
                <a:solidFill>
                  <a:srgbClr val="FF0000"/>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p>
        </p:txBody>
      </p:sp>
      <p:pic>
        <p:nvPicPr>
          <p:cNvPr id="3" name="図 2">
            <a:extLst>
              <a:ext uri="{FF2B5EF4-FFF2-40B4-BE49-F238E27FC236}">
                <a16:creationId xmlns:a16="http://schemas.microsoft.com/office/drawing/2014/main" id="{9D2A000C-CC05-C668-43A6-8FA7EBC7C079}"/>
              </a:ext>
            </a:extLst>
          </p:cNvPr>
          <p:cNvPicPr>
            <a:picLocks noChangeAspect="1"/>
          </p:cNvPicPr>
          <p:nvPr/>
        </p:nvPicPr>
        <p:blipFill>
          <a:blip r:embed="rId2"/>
          <a:stretch>
            <a:fillRect/>
          </a:stretch>
        </p:blipFill>
        <p:spPr>
          <a:xfrm>
            <a:off x="1787848" y="3524367"/>
            <a:ext cx="3207496" cy="2614642"/>
          </a:xfrm>
          <a:prstGeom prst="rect">
            <a:avLst/>
          </a:prstGeom>
        </p:spPr>
      </p:pic>
      <p:pic>
        <p:nvPicPr>
          <p:cNvPr id="2" name="図 1">
            <a:extLst>
              <a:ext uri="{FF2B5EF4-FFF2-40B4-BE49-F238E27FC236}">
                <a16:creationId xmlns:a16="http://schemas.microsoft.com/office/drawing/2014/main" id="{3DDB06F3-22AD-3B4B-7462-7B5C319F81D4}"/>
              </a:ext>
            </a:extLst>
          </p:cNvPr>
          <p:cNvPicPr>
            <a:picLocks noChangeAspect="1"/>
          </p:cNvPicPr>
          <p:nvPr/>
        </p:nvPicPr>
        <p:blipFill>
          <a:blip r:embed="rId3"/>
          <a:stretch>
            <a:fillRect/>
          </a:stretch>
        </p:blipFill>
        <p:spPr>
          <a:xfrm>
            <a:off x="5316574" y="3524367"/>
            <a:ext cx="3207496" cy="2614642"/>
          </a:xfrm>
          <a:prstGeom prst="rect">
            <a:avLst/>
          </a:prstGeom>
        </p:spPr>
      </p:pic>
    </p:spTree>
    <p:extLst>
      <p:ext uri="{BB962C8B-B14F-4D97-AF65-F5344CB8AC3E}">
        <p14:creationId xmlns:p14="http://schemas.microsoft.com/office/powerpoint/2010/main" val="3866048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11623-E02B-6AE9-3190-ADD042372F96}"/>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A897A77-7BA8-A4EA-4875-74E98AC2572D}"/>
              </a:ext>
            </a:extLst>
          </p:cNvPr>
          <p:cNvSpPr>
            <a:spLocks noGrp="1"/>
          </p:cNvSpPr>
          <p:nvPr>
            <p:ph type="sldNum" sz="quarter" idx="12"/>
          </p:nvPr>
        </p:nvSpPr>
        <p:spPr>
          <a:xfrm>
            <a:off x="709930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F2278FD3-C074-CAD2-E211-99C577CD0259}"/>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タイトル 5">
            <a:extLst>
              <a:ext uri="{FF2B5EF4-FFF2-40B4-BE49-F238E27FC236}">
                <a16:creationId xmlns:a16="http://schemas.microsoft.com/office/drawing/2014/main" id="{606C3F51-F03F-8635-1648-7A466191D78A}"/>
              </a:ext>
            </a:extLst>
          </p:cNvPr>
          <p:cNvSpPr txBox="1">
            <a:spLocks/>
          </p:cNvSpPr>
          <p:nvPr/>
        </p:nvSpPr>
        <p:spPr>
          <a:xfrm>
            <a:off x="1035298" y="301443"/>
            <a:ext cx="7158062" cy="507136"/>
          </a:xfrm>
          <a:prstGeom prst="rect">
            <a:avLst/>
          </a:prstGeom>
        </p:spPr>
        <p:txBody>
          <a:bodyPr vert="horz" lIns="91440" tIns="45720" rIns="91440" bIns="45720" rtlCol="0" anchor="ctr">
            <a:normAutofit fontScale="975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Ⅴ</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．主要事業の現状・課題と今後の方向性（３</a:t>
            </a:r>
            <a:r>
              <a:rPr kumimoji="1" lang="zh-TW"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．環境分野</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－③）</a:t>
            </a:r>
            <a:endPar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11" name="コンテンツ プレースホルダ 2">
            <a:extLst>
              <a:ext uri="{FF2B5EF4-FFF2-40B4-BE49-F238E27FC236}">
                <a16:creationId xmlns:a16="http://schemas.microsoft.com/office/drawing/2014/main" id="{7A58A9D8-3327-0695-4195-F0144C86DF13}"/>
              </a:ext>
            </a:extLst>
          </p:cNvPr>
          <p:cNvSpPr txBox="1">
            <a:spLocks/>
          </p:cNvSpPr>
          <p:nvPr/>
        </p:nvSpPr>
        <p:spPr>
          <a:xfrm>
            <a:off x="1025065" y="808578"/>
            <a:ext cx="8022449" cy="5788773"/>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marR="0" lvl="0" indent="0" algn="just" defTabSz="914395" rtl="0" eaLnBrk="1" fontAlgn="auto" latinLnBrk="0" hangingPunct="1">
              <a:lnSpc>
                <a:spcPct val="1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今後の方針及び具体的取組み</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目標</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ja-JP"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aphicFrame>
        <p:nvGraphicFramePr>
          <p:cNvPr id="3" name="表 2">
            <a:extLst>
              <a:ext uri="{FF2B5EF4-FFF2-40B4-BE49-F238E27FC236}">
                <a16:creationId xmlns:a16="http://schemas.microsoft.com/office/drawing/2014/main" id="{795744E5-7882-56D7-2992-808C4C467C2C}"/>
              </a:ext>
            </a:extLst>
          </p:cNvPr>
          <p:cNvGraphicFramePr>
            <a:graphicFrameLocks noGrp="1"/>
          </p:cNvGraphicFramePr>
          <p:nvPr/>
        </p:nvGraphicFramePr>
        <p:xfrm>
          <a:off x="1285453" y="1084625"/>
          <a:ext cx="7672350" cy="2416383"/>
        </p:xfrm>
        <a:graphic>
          <a:graphicData uri="http://schemas.openxmlformats.org/drawingml/2006/table">
            <a:tbl>
              <a:tblPr firstRow="1" firstCol="1" bandRow="1">
                <a:tableStyleId>{7DF18680-E054-41AD-8BC1-D1AEF772440D}</a:tableStyleId>
              </a:tblPr>
              <a:tblGrid>
                <a:gridCol w="1722434">
                  <a:extLst>
                    <a:ext uri="{9D8B030D-6E8A-4147-A177-3AD203B41FA5}">
                      <a16:colId xmlns:a16="http://schemas.microsoft.com/office/drawing/2014/main" val="3994114586"/>
                    </a:ext>
                  </a:extLst>
                </a:gridCol>
                <a:gridCol w="5949916">
                  <a:extLst>
                    <a:ext uri="{9D8B030D-6E8A-4147-A177-3AD203B41FA5}">
                      <a16:colId xmlns:a16="http://schemas.microsoft.com/office/drawing/2014/main" val="1484465935"/>
                    </a:ext>
                  </a:extLst>
                </a:gridCol>
              </a:tblGrid>
              <a:tr h="181761">
                <a:tc>
                  <a:txBody>
                    <a:bodyPr/>
                    <a:lstStyle/>
                    <a:p>
                      <a:pPr algn="l"/>
                      <a:r>
                        <a:rPr lang="en-US" sz="1200" kern="100" dirty="0">
                          <a:effectLst/>
                        </a:rPr>
                        <a:t> </a:t>
                      </a:r>
                      <a:r>
                        <a:rPr lang="ja-JP" altLang="en-US" sz="1200" kern="100" dirty="0">
                          <a:effectLst/>
                        </a:rPr>
                        <a:t>今後の方針</a:t>
                      </a:r>
                      <a:endParaRPr lang="ja-JP" sz="1100" kern="100" dirty="0">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marL="68580" marR="68580" marT="0" marB="0" anchor="ctr" anchorCtr="1"/>
                </a:tc>
                <a:tc>
                  <a:txBody>
                    <a:bodyPr/>
                    <a:lstStyle/>
                    <a:p>
                      <a:pPr algn="l"/>
                      <a:r>
                        <a:rPr lang="en-US" sz="1200" kern="100" dirty="0">
                          <a:effectLst/>
                        </a:rPr>
                        <a:t> </a:t>
                      </a:r>
                      <a:r>
                        <a:rPr lang="ja-JP" altLang="en-US" sz="1200" kern="100" dirty="0">
                          <a:effectLst/>
                        </a:rPr>
                        <a:t>具体的取組み</a:t>
                      </a:r>
                      <a:endParaRPr lang="ja-JP" sz="1100" kern="100" dirty="0">
                        <a:effectLst/>
                        <a:latin typeface="ＭＳ Ｐ明朝" panose="02020600040205080304" pitchFamily="18" charset="-128"/>
                        <a:ea typeface="ＭＳ Ｐ明朝" panose="02020600040205080304" pitchFamily="18" charset="-128"/>
                        <a:cs typeface="Times New Roman" panose="02020603050405020304" pitchFamily="18" charset="0"/>
                      </a:endParaRPr>
                    </a:p>
                  </a:txBody>
                  <a:tcPr marL="68580" marR="68580" marT="0" marB="0" anchor="ctr" anchorCtr="1"/>
                </a:tc>
                <a:extLst>
                  <a:ext uri="{0D108BD9-81ED-4DB2-BD59-A6C34878D82A}">
                    <a16:rowId xmlns:a16="http://schemas.microsoft.com/office/drawing/2014/main" val="10597166"/>
                  </a:ext>
                </a:extLst>
              </a:tr>
              <a:tr h="1271774">
                <a:tc>
                  <a:txBody>
                    <a:bodyPr/>
                    <a:lstStyle/>
                    <a:p>
                      <a:pPr marL="0" algn="l" defTabSz="914395" rtl="0" eaLnBrk="1" latinLnBrk="0" hangingPunct="1"/>
                      <a:r>
                        <a:rPr kumimoji="1" lang="ja-JP" altLang="en-US" sz="1200" b="1" kern="100" dirty="0">
                          <a:solidFill>
                            <a:schemeClr val="lt1"/>
                          </a:solidFill>
                          <a:effectLst/>
                          <a:latin typeface="+mn-lt"/>
                          <a:ea typeface="+mn-ea"/>
                          <a:cs typeface="+mn-cs"/>
                        </a:rPr>
                        <a:t>行動変容に向けた普及・啓発の実施</a:t>
                      </a:r>
                    </a:p>
                    <a:p>
                      <a:pPr marL="0" algn="l" defTabSz="914395" rtl="0" eaLnBrk="1" latinLnBrk="0" hangingPunct="1"/>
                      <a:endParaRPr kumimoji="1" lang="ja-JP" altLang="en-US" sz="1200" b="1" kern="100" dirty="0">
                        <a:solidFill>
                          <a:schemeClr val="lt1"/>
                        </a:solidFill>
                        <a:effectLst/>
                        <a:latin typeface="+mn-lt"/>
                        <a:ea typeface="+mn-ea"/>
                        <a:cs typeface="+mn-cs"/>
                      </a:endParaRPr>
                    </a:p>
                  </a:txBody>
                  <a:tcPr marL="68580" marR="68580" marT="0" marB="0" anchor="ctr"/>
                </a:tc>
                <a:tc>
                  <a:txBody>
                    <a:bodyPr/>
                    <a:lstStyle/>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脱炭素社会の実現に向けては、「脱炭素につながる新しい豊かな暮らしを創る国民運動」においても、普及・啓発に留まらず、ライフスタイルを脱炭素型に変革する行動変容を促進することが重要視されている。</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144000" indent="-144000" algn="l" defTabSz="914395" rtl="0" eaLnBrk="1" latinLnBrk="0" hangingPunct="1">
                        <a:spcBef>
                          <a:spcPts val="0"/>
                        </a:spcBef>
                      </a:pP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このため脱炭素に貢献する製品やサービスと連携しながら、行動変容に繋がる普及・啓発活動を展開する。</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144000" marR="0" lvl="0" indent="-144000" algn="l" defTabSz="914395" rtl="0" eaLnBrk="1" fontAlgn="auto" latinLnBrk="0" hangingPunct="1">
                        <a:lnSpc>
                          <a:spcPct val="100000"/>
                        </a:lnSpc>
                        <a:spcBef>
                          <a:spcPts val="0"/>
                        </a:spcBef>
                        <a:spcAft>
                          <a:spcPts val="0"/>
                        </a:spcAft>
                        <a:buClrTx/>
                        <a:buSzTx/>
                        <a:buFontTx/>
                        <a:buNone/>
                        <a:tabLst/>
                        <a:defRPr/>
                      </a:pP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波及効果の大きい</a:t>
                      </a:r>
                      <a:r>
                        <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SNS</a:t>
                      </a: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を活用した普及・啓発を拡充する。</a:t>
                      </a:r>
                      <a:endParaRPr kumimoji="1" lang="ja-JP"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144000" indent="-144000" algn="l" defTabSz="914395" rtl="0" eaLnBrk="1" latinLnBrk="0" hangingPunct="1">
                        <a:spcBef>
                          <a:spcPts val="0"/>
                        </a:spcBef>
                      </a:pP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地域で活</a:t>
                      </a:r>
                      <a:r>
                        <a:rPr kumimoji="1" lang="ja-JP" altLang="en-US" sz="1100" b="0" kern="100" dirty="0">
                          <a:solidFill>
                            <a:schemeClr val="tx1"/>
                          </a:solidFill>
                          <a:effectLst/>
                          <a:latin typeface="HG丸ｺﾞｼｯｸM-PRO" panose="020F0600000000000000" pitchFamily="50" charset="-128"/>
                          <a:ea typeface="HG丸ｺﾞｼｯｸM-PRO" panose="020F0600000000000000" pitchFamily="50" charset="-128"/>
                          <a:cs typeface="+mn-cs"/>
                        </a:rPr>
                        <a:t>動する推進員のスキ</a:t>
                      </a: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ルアップなどによる活性化を図る。</a:t>
                      </a:r>
                    </a:p>
                  </a:txBody>
                  <a:tcPr marL="68580" marR="68580" marT="0" marB="0" anchor="ctr"/>
                </a:tc>
                <a:extLst>
                  <a:ext uri="{0D108BD9-81ED-4DB2-BD59-A6C34878D82A}">
                    <a16:rowId xmlns:a16="http://schemas.microsoft.com/office/drawing/2014/main" val="1832498867"/>
                  </a:ext>
                </a:extLst>
              </a:tr>
              <a:tr h="576064">
                <a:tc>
                  <a:txBody>
                    <a:bodyPr/>
                    <a:lstStyle/>
                    <a:p>
                      <a:pPr marL="0" algn="l" defTabSz="914395" rtl="0" eaLnBrk="1" latinLnBrk="0" hangingPunct="1"/>
                      <a:r>
                        <a:rPr kumimoji="1" lang="ja-JP" altLang="en-US" sz="1200" b="1" kern="100" dirty="0">
                          <a:solidFill>
                            <a:schemeClr val="lt1"/>
                          </a:solidFill>
                          <a:effectLst/>
                          <a:latin typeface="+mn-lt"/>
                          <a:ea typeface="+mn-ea"/>
                          <a:cs typeface="+mn-cs"/>
                        </a:rPr>
                        <a:t>事業者に対する脱炭素経営の導入支援</a:t>
                      </a:r>
                    </a:p>
                  </a:txBody>
                  <a:tcPr marL="68580" marR="68580" marT="0" marB="0" anchor="ctr"/>
                </a:tc>
                <a:tc>
                  <a:txBody>
                    <a:bodyPr/>
                    <a:lstStyle/>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大阪府の脱炭素経営宣言事業と連携し、宣言事業者に対して簡易省エネ診断の実施など、脱炭素経営の導入を支援する。</a:t>
                      </a:r>
                    </a:p>
                    <a:p>
                      <a:pPr marL="144000" indent="-144000" algn="l" defTabSz="914395" rtl="0" eaLnBrk="1" latinLnBrk="0" hangingPunct="1">
                        <a:spcBef>
                          <a:spcPts val="0"/>
                        </a:spcBef>
                      </a:pP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国の補助金を活用した有料の省エネ診断を拡充し、事業者の省エネの取組みを促進する。</a:t>
                      </a:r>
                    </a:p>
                  </a:txBody>
                  <a:tcPr marL="68580" marR="68580" marT="0" marB="0" anchor="ctr"/>
                </a:tc>
                <a:extLst>
                  <a:ext uri="{0D108BD9-81ED-4DB2-BD59-A6C34878D82A}">
                    <a16:rowId xmlns:a16="http://schemas.microsoft.com/office/drawing/2014/main" val="583093058"/>
                  </a:ext>
                </a:extLst>
              </a:tr>
              <a:tr h="385665">
                <a:tc>
                  <a:txBody>
                    <a:bodyPr/>
                    <a:lstStyle/>
                    <a:p>
                      <a:pPr marL="0" algn="l" defTabSz="914395" rtl="0" eaLnBrk="1" latinLnBrk="0" hangingPunct="1"/>
                      <a:r>
                        <a:rPr kumimoji="1" lang="ja-JP" altLang="en-US" sz="1200" b="1" kern="100" dirty="0">
                          <a:solidFill>
                            <a:schemeClr val="lt1"/>
                          </a:solidFill>
                          <a:effectLst/>
                          <a:latin typeface="+mn-lt"/>
                          <a:ea typeface="+mn-ea"/>
                          <a:cs typeface="+mn-cs"/>
                        </a:rPr>
                        <a:t>新たな環境調査業務等の受託の推進</a:t>
                      </a:r>
                    </a:p>
                  </a:txBody>
                  <a:tcPr marL="68580" marR="68580" marT="0" marB="0" anchor="ctr"/>
                </a:tc>
                <a:tc>
                  <a:txBody>
                    <a:bodyPr/>
                    <a:lstStyle/>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これまで蓄積してきたノウハウやストックを活用して、行政計画や行政資料の作成、各種環境イベントの実施など、新たな環境調査業務等の受託に努める。</a:t>
                      </a:r>
                    </a:p>
                  </a:txBody>
                  <a:tcPr marL="68580" marR="68580" marT="0" marB="0" anchor="ctr"/>
                </a:tc>
                <a:extLst>
                  <a:ext uri="{0D108BD9-81ED-4DB2-BD59-A6C34878D82A}">
                    <a16:rowId xmlns:a16="http://schemas.microsoft.com/office/drawing/2014/main" val="2233464152"/>
                  </a:ext>
                </a:extLst>
              </a:tr>
            </a:tbl>
          </a:graphicData>
        </a:graphic>
      </p:graphicFrame>
      <p:sp>
        <p:nvSpPr>
          <p:cNvPr id="5" name="コンテンツ プレースホルダ 2">
            <a:extLst>
              <a:ext uri="{FF2B5EF4-FFF2-40B4-BE49-F238E27FC236}">
                <a16:creationId xmlns:a16="http://schemas.microsoft.com/office/drawing/2014/main" id="{F4D39742-29E7-174E-C1A8-32049A410311}"/>
              </a:ext>
            </a:extLst>
          </p:cNvPr>
          <p:cNvSpPr txBox="1">
            <a:spLocks/>
          </p:cNvSpPr>
          <p:nvPr/>
        </p:nvSpPr>
        <p:spPr>
          <a:xfrm>
            <a:off x="1285453" y="3777055"/>
            <a:ext cx="7672350" cy="2676281"/>
          </a:xfrm>
          <a:prstGeom prst="rect">
            <a:avLst/>
          </a:prstGeom>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44000" marR="0" lvl="0" indent="-144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地球温暖化防止の働きかけを行う啓発人数（「住民」に係る目標）について、</a:t>
            </a:r>
            <a:r>
              <a:rPr kumimoji="1" lang="en-US" altLang="ja-JP"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5,100</a:t>
            </a:r>
            <a:r>
              <a:rPr kumimoji="1" lang="ja-JP" altLang="en-US"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人／年以上を達成する。</a:t>
            </a:r>
            <a:endParaRPr kumimoji="1" lang="en-US" altLang="ja-JP"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marL="144000" marR="0" lvl="0" indent="-144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a:t>
            </a:r>
            <a:r>
              <a:rPr kumimoji="1" lang="en-US" altLang="ja-JP"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 SNS</a:t>
            </a:r>
            <a:r>
              <a:rPr kumimoji="1" lang="ja-JP" altLang="en-US" sz="105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投稿数（「住民」に係る目標）について、</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rPr>
              <a:t>210</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rPr>
              <a:t>回／年以上を達成する。</a:t>
            </a:r>
            <a:endPar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endParaRPr>
          </a:p>
          <a:p>
            <a:pPr marL="144000" marR="0" lvl="0" indent="-144000" algn="l" defTabSz="914395" rtl="0" eaLnBrk="1" fontAlgn="auto" latinLnBrk="0" hangingPunct="1">
              <a:lnSpc>
                <a:spcPct val="100000"/>
              </a:lnSpc>
              <a:spcBef>
                <a:spcPts val="30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rPr>
              <a:t>○ 省エネ診断の実施など事業者の脱炭素経営の導入支援件数（「事業者」に係る目標）について、</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rPr>
              <a:t>15</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rPr>
              <a:t>件／年以上を達成する。</a:t>
            </a:r>
            <a:endPar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endParaRPr>
          </a:p>
          <a:p>
            <a:pPr marL="152400" marR="0" lvl="0" indent="-152400" algn="l" defTabSz="914395" rtl="0" eaLnBrk="1" fontAlgn="auto" latinLnBrk="0" hangingPunct="1">
              <a:lnSpc>
                <a:spcPct val="125000"/>
              </a:lnSpc>
              <a:spcBef>
                <a:spcPts val="600"/>
              </a:spcBef>
              <a:spcAft>
                <a:spcPts val="0"/>
              </a:spcAft>
              <a:buClrTx/>
              <a:buSzTx/>
              <a:buFont typeface="Arial" panose="020B0604020202020204" pitchFamily="34" charset="0"/>
              <a:buNone/>
              <a:tabLst/>
              <a:defRPr/>
            </a:pP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目標設定の考え方</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432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rPr>
              <a:t>「地球温暖化防止の働きかけを行う啓発人数」（「住民」に係る目標）は、</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前期計画では</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SNS</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投稿に係る実績（</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）を</a:t>
            </a:r>
            <a:endPar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32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含めた指標としていたが、</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SNS</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投稿はイベントや出前授業等の対面による啓発とは性質が異なるため、</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SNS</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投稿に係る</a:t>
            </a:r>
            <a:endPar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32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実績を除いた数値（前期計画の令和</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年度実績の平均値（</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5,092</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人見込み））をもとに、新たな目標として</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5,100</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人</a:t>
            </a:r>
            <a:endPar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32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／年以上を目標とする</a:t>
            </a:r>
            <a:r>
              <a:rPr kumimoji="1" lang="ja-JP" altLang="en-US" sz="7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en-US" altLang="ja-JP" sz="7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(※)X</a:t>
            </a:r>
            <a:r>
              <a:rPr kumimoji="1" lang="ja-JP" altLang="en-US" sz="7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及び</a:t>
            </a:r>
            <a:r>
              <a:rPr kumimoji="1" lang="en-US" altLang="ja-JP" sz="7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Instagram</a:t>
            </a:r>
            <a:r>
              <a:rPr kumimoji="1" lang="ja-JP" altLang="en-US" sz="7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での投稿に対するエンゲージメント数（関連情報リンクや「いいね」等をクリックされた実績）</a:t>
            </a:r>
          </a:p>
          <a:p>
            <a:pPr marL="432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7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前期計画では、この実績に加え、イベントや出前授業等の対面での啓発、 </a:t>
            </a:r>
            <a:r>
              <a:rPr kumimoji="1" lang="en-US" altLang="ja-JP" sz="7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Instagram</a:t>
            </a:r>
            <a:r>
              <a:rPr kumimoji="1" lang="ja-JP" altLang="en-US" sz="7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での啓発動画の視聴数を啓発人数にカウント</a:t>
            </a:r>
            <a:endParaRPr kumimoji="1" lang="en-US" altLang="ja-JP" sz="7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32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6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32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SNS</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投稿数」</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rPr>
              <a:t>住民</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rPr>
              <a:t>に係る目標</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は、令和</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年度実績</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(200</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回見込み</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を踏まえ、新たに</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210</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回／年以上を目標とする。</a:t>
            </a:r>
            <a:endPar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32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5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32000" marR="0" lvl="0" indent="-288000" algn="l" defTabSz="914395"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・令和</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年度の法改正により、地球温暖化防止活動推進センターの役割に従来の「住民」に加えて「事業者」に対する普</a:t>
            </a:r>
            <a:endPar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32000" marR="0" lvl="0" indent="-288000" algn="l" defTabSz="914395" rtl="0" eaLnBrk="1" fontAlgn="auto" latinLnBrk="0" hangingPunct="1">
              <a:lnSpc>
                <a:spcPts val="1000"/>
              </a:lnSpc>
              <a:spcBef>
                <a:spcPts val="300"/>
              </a:spcBef>
              <a:spcAft>
                <a:spcPts val="0"/>
              </a:spcAft>
              <a:buClrTx/>
              <a:buSzTx/>
              <a:buFont typeface="Arial" panose="020B0604020202020204" pitchFamily="34" charset="0"/>
              <a:buNone/>
              <a:tabLst/>
              <a:defRPr/>
            </a:pP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及・啓発が追加されていることを踏まえ、「事業者」に対する支援に係る目標として、「省エネ診断の実施など事業者の</a:t>
            </a:r>
            <a:endPar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32000" marR="0" lvl="0" indent="-288000" algn="l" defTabSz="914395" rtl="0" eaLnBrk="1" fontAlgn="auto" latinLnBrk="0" hangingPunct="1">
              <a:lnSpc>
                <a:spcPts val="1000"/>
              </a:lnSpc>
              <a:spcBef>
                <a:spcPts val="30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脱炭素経営の導入支援件数」</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mn-cs"/>
              </a:rPr>
              <a:t>（「事業者」に係る目標）</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を新たな目標として追加し、本格的に事業を開始した令和</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endPar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32000" marR="0" lvl="0" indent="-288000" algn="l" defTabSz="914395" rtl="0" eaLnBrk="1" fontAlgn="auto" latinLnBrk="0" hangingPunct="1">
              <a:lnSpc>
                <a:spcPts val="1000"/>
              </a:lnSpc>
              <a:spcBef>
                <a:spcPts val="30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14</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件）及び令和</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年度（５件見込み）の実績を踏まえ、</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15</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件／年以上を目標とする。</a:t>
            </a:r>
          </a:p>
        </p:txBody>
      </p:sp>
    </p:spTree>
    <p:extLst>
      <p:ext uri="{BB962C8B-B14F-4D97-AF65-F5344CB8AC3E}">
        <p14:creationId xmlns:p14="http://schemas.microsoft.com/office/powerpoint/2010/main" val="537363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8B00-AA84-E183-1786-F5053A8DAE5B}"/>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418F79F-7715-ADC9-9847-85C202878E51}"/>
              </a:ext>
            </a:extLst>
          </p:cNvPr>
          <p:cNvSpPr>
            <a:spLocks noGrp="1"/>
          </p:cNvSpPr>
          <p:nvPr>
            <p:ph type="sldNum" sz="quarter" idx="12"/>
          </p:nvPr>
        </p:nvSpPr>
        <p:spPr>
          <a:xfrm>
            <a:off x="7099300" y="6356354"/>
            <a:ext cx="2311400" cy="365125"/>
          </a:xfrm>
        </p:spPr>
        <p:txBody>
          <a:bodyPr/>
          <a:lstStyle/>
          <a:p>
            <a:fld id="{08F2DA05-83B4-4A54-AACF-935CEC0398AD}" type="slidenum">
              <a:rPr lang="ja-JP" altLang="en-US" smtClean="0"/>
              <a:pPr/>
              <a:t>21</a:t>
            </a:fld>
            <a:endParaRPr lang="ja-JP" altLang="en-US" dirty="0"/>
          </a:p>
        </p:txBody>
      </p:sp>
      <p:sp>
        <p:nvSpPr>
          <p:cNvPr id="9" name="正方形/長方形 8">
            <a:extLst>
              <a:ext uri="{FF2B5EF4-FFF2-40B4-BE49-F238E27FC236}">
                <a16:creationId xmlns:a16="http://schemas.microsoft.com/office/drawing/2014/main" id="{1C69FE14-6C82-4640-1C4F-86B2AE464C8E}"/>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タイトル 5">
            <a:extLst>
              <a:ext uri="{FF2B5EF4-FFF2-40B4-BE49-F238E27FC236}">
                <a16:creationId xmlns:a16="http://schemas.microsoft.com/office/drawing/2014/main" id="{CA34F76E-4F8B-9FE9-71A9-5DECF28B4CD0}"/>
              </a:ext>
            </a:extLst>
          </p:cNvPr>
          <p:cNvSpPr txBox="1">
            <a:spLocks/>
          </p:cNvSpPr>
          <p:nvPr/>
        </p:nvSpPr>
        <p:spPr>
          <a:xfrm>
            <a:off x="1035298" y="301443"/>
            <a:ext cx="7230070" cy="507136"/>
          </a:xfrm>
          <a:prstGeom prst="rect">
            <a:avLst/>
          </a:prstGeom>
        </p:spPr>
        <p:txBody>
          <a:bodyPr vert="horz" lIns="91440" tIns="45720" rIns="91440" bIns="45720" rtlCol="0" anchor="ctr">
            <a:normAutofit fontScale="975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Ⅴ</a:t>
            </a:r>
            <a:r>
              <a:rPr lang="ja-JP" altLang="en-US" sz="1800" b="1" dirty="0">
                <a:latin typeface="HG丸ｺﾞｼｯｸM-PRO" panose="020F0600000000000000" pitchFamily="50" charset="-128"/>
                <a:ea typeface="HG丸ｺﾞｼｯｸM-PRO" panose="020F0600000000000000" pitchFamily="50" charset="-128"/>
              </a:rPr>
              <a:t>．主要事業の現状・課題と今後の方向性（</a:t>
            </a:r>
            <a:r>
              <a:rPr lang="en-US" altLang="ja-JP" sz="1800" b="1" dirty="0">
                <a:latin typeface="HG丸ｺﾞｼｯｸM-PRO" panose="020F0600000000000000" pitchFamily="50" charset="-128"/>
                <a:ea typeface="HG丸ｺﾞｼｯｸM-PRO" panose="020F0600000000000000" pitchFamily="50" charset="-128"/>
              </a:rPr>
              <a:t>4</a:t>
            </a:r>
            <a:r>
              <a:rPr lang="ja-JP" altLang="en-US" sz="1800" b="1" dirty="0">
                <a:latin typeface="HG丸ｺﾞｼｯｸM-PRO" panose="020F0600000000000000" pitchFamily="50" charset="-128"/>
                <a:ea typeface="HG丸ｺﾞｼｯｸM-PRO" panose="020F0600000000000000" pitchFamily="50" charset="-128"/>
              </a:rPr>
              <a:t>．林政分野－①）</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11" name="コンテンツ プレースホルダ 2">
            <a:extLst>
              <a:ext uri="{FF2B5EF4-FFF2-40B4-BE49-F238E27FC236}">
                <a16:creationId xmlns:a16="http://schemas.microsoft.com/office/drawing/2014/main" id="{2BA7C51E-EFA7-F02D-7798-3FAFCCBF7AFD}"/>
              </a:ext>
            </a:extLst>
          </p:cNvPr>
          <p:cNvSpPr txBox="1">
            <a:spLocks/>
          </p:cNvSpPr>
          <p:nvPr/>
        </p:nvSpPr>
        <p:spPr>
          <a:xfrm>
            <a:off x="1056101" y="1031041"/>
            <a:ext cx="7960375" cy="5325313"/>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indent="0" algn="just">
              <a:buNone/>
              <a:defRPr/>
            </a:pP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None/>
              <a:defRPr/>
            </a:pPr>
            <a:r>
              <a:rPr lang="ja-JP" altLang="en-US"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現状・課題</a:t>
            </a: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None/>
              <a:defRPr/>
            </a:pP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1763" indent="-42863" algn="just">
              <a:buNone/>
              <a:tabLst>
                <a:tab pos="7620000" algn="l"/>
              </a:tabLst>
              <a:defRPr/>
            </a:pPr>
            <a:r>
              <a:rPr lang="ja-JP" altLang="en-US"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（１）市町村による森林整備・木材利用の促進支援</a:t>
            </a: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180000">
              <a:buNone/>
              <a:tabLst>
                <a:tab pos="7620000" algn="l"/>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令和元年度に、</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森林</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環境譲与税の創設を受けて、府の委託事業として、各市町村が森林整備や木材利用等を行うにあたって相談窓口となる「森林整備・木材利用促進支援センター」を設置した。</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defTabSz="914400" fontAlgn="auto">
              <a:lnSpc>
                <a:spcPct val="100000"/>
              </a:lnSpc>
              <a:spcBef>
                <a:spcPts val="600"/>
              </a:spcBef>
              <a:spcAft>
                <a:spcPts val="0"/>
              </a:spcAft>
              <a:buClrTx/>
              <a:buSzTx/>
              <a:buNone/>
              <a:tabLst>
                <a:tab pos="7620000" algn="l"/>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以降、市町村において、森林環境譲与税の活用が積極的かつ効率的に行われ、府域の森林の整備や木材の利用が着実に実施されるよう、次の事業を実施している。</a:t>
            </a:r>
          </a:p>
          <a:p>
            <a:pPr marL="982663" marR="0" lvl="0" indent="-444500" algn="just" defTabSz="914400" fontAlgn="auto">
              <a:lnSpc>
                <a:spcPct val="100000"/>
              </a:lnSpc>
              <a:spcBef>
                <a:spcPts val="600"/>
              </a:spcBef>
              <a:spcAft>
                <a:spcPts val="0"/>
              </a:spcAft>
              <a:buClrTx/>
              <a:buSzTx/>
              <a:buNone/>
              <a:tabLst>
                <a:tab pos="7620000" algn="l"/>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府域の全市町村への巡回訪問による取組状況の把握や事業実施への助言・支援</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982663" marR="0" lvl="0" indent="-444500" algn="just" defTabSz="914400" fontAlgn="auto">
              <a:lnSpc>
                <a:spcPct val="100000"/>
              </a:lnSpc>
              <a:spcBef>
                <a:spcPts val="600"/>
              </a:spcBef>
              <a:spcAft>
                <a:spcPts val="0"/>
              </a:spcAft>
              <a:buClrTx/>
              <a:buSzTx/>
              <a:buNone/>
              <a:tabLst>
                <a:tab pos="7620000" algn="l"/>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市町村担当職員等を対象にした研修会の開催</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982663" marR="0" lvl="0" indent="-444500" algn="just" defTabSz="914400" fontAlgn="auto">
              <a:lnSpc>
                <a:spcPct val="100000"/>
              </a:lnSpc>
              <a:spcBef>
                <a:spcPts val="600"/>
              </a:spcBef>
              <a:spcAft>
                <a:spcPts val="0"/>
              </a:spcAft>
              <a:buClrTx/>
              <a:buSzTx/>
              <a:buNone/>
              <a:tabLst>
                <a:tab pos="7620000" algn="l"/>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木材利用の事例集や森林整備の手引き等の業務実施を支援する資料の作成　など</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fontAlgn="auto">
              <a:lnSpc>
                <a:spcPct val="100000"/>
              </a:lnSpc>
              <a:spcBef>
                <a:spcPts val="600"/>
              </a:spcBef>
              <a:spcAft>
                <a:spcPts val="0"/>
              </a:spcAft>
              <a:buClrTx/>
              <a:buSzTx/>
              <a:buNone/>
              <a:tabLst>
                <a:tab pos="7620000" algn="l"/>
              </a:tabLst>
              <a:defRPr/>
            </a:pP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indent="-269875" algn="just" defTabSz="914400">
              <a:spcBef>
                <a:spcPts val="600"/>
              </a:spcBef>
              <a:buFont typeface="Arial" panose="020B0604020202020204" pitchFamily="34" charset="0"/>
              <a:buNone/>
              <a:tabLst>
                <a:tab pos="7620000" algn="l"/>
              </a:tabLst>
              <a:defRPr/>
            </a:pPr>
            <a:r>
              <a:rPr lang="ja-JP" altLang="en-US"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（２）大阪府</a:t>
            </a:r>
            <a:r>
              <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C</a:t>
            </a:r>
            <a:r>
              <a:rPr lang="ja-JP" altLang="en-US"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０₂森林吸収量・木材固定量認証制度の審査・認証及び制度周知</a:t>
            </a:r>
          </a:p>
          <a:p>
            <a:pPr marL="360000" indent="180000">
              <a:spcBef>
                <a:spcPts val="600"/>
              </a:spcBef>
              <a:buNone/>
              <a:tabLst>
                <a:tab pos="7620000" algn="l"/>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令和</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年度から、脱炭素社会の実現に向けた「大阪府</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CO₂</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森林吸収量・木材固定量認証制度」（以下「</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CO₂ </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認証制度」という。）が設立され、その認証機関として、大阪府から指定を受けた。</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180000">
              <a:spcBef>
                <a:spcPts val="600"/>
              </a:spcBef>
              <a:buNone/>
              <a:tabLst>
                <a:tab pos="7620000" algn="l"/>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この制度の活用を促すことにより、市町村による譲与税を活用した森林整備や大阪府産材の活用をさらに促進させるとともに、民間事業者による森林整備や大阪府産材の活用が図られるよう、企業・団体等への訪問等を通じた情報発信や制度活用の働きかけを行っている。</a:t>
            </a:r>
          </a:p>
          <a:p>
            <a:pPr marL="360000" indent="180000">
              <a:buNone/>
              <a:tabLst>
                <a:tab pos="7620000" algn="l"/>
              </a:tabLst>
              <a:defRPr/>
            </a:pP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15518856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2A9F1-F6B8-444E-3304-08959D75BC89}"/>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A97C717B-3EA2-4B3C-800A-B508E9106432}"/>
              </a:ext>
            </a:extLst>
          </p:cNvPr>
          <p:cNvSpPr>
            <a:spLocks noGrp="1"/>
          </p:cNvSpPr>
          <p:nvPr>
            <p:ph type="sldNum" sz="quarter" idx="12"/>
          </p:nvPr>
        </p:nvSpPr>
        <p:spPr>
          <a:xfrm>
            <a:off x="709930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12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4CCFC392-9015-A361-96CD-E7ADF8230B25}"/>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タイトル 5">
            <a:extLst>
              <a:ext uri="{FF2B5EF4-FFF2-40B4-BE49-F238E27FC236}">
                <a16:creationId xmlns:a16="http://schemas.microsoft.com/office/drawing/2014/main" id="{29B0F63F-C543-511D-F6A6-C7413DF7E217}"/>
              </a:ext>
            </a:extLst>
          </p:cNvPr>
          <p:cNvSpPr txBox="1">
            <a:spLocks/>
          </p:cNvSpPr>
          <p:nvPr/>
        </p:nvSpPr>
        <p:spPr>
          <a:xfrm>
            <a:off x="1035298" y="301443"/>
            <a:ext cx="7230070" cy="507136"/>
          </a:xfrm>
          <a:prstGeom prst="rect">
            <a:avLst/>
          </a:prstGeom>
        </p:spPr>
        <p:txBody>
          <a:bodyPr vert="horz" lIns="91440" tIns="45720" rIns="91440" bIns="45720" rtlCol="0" anchor="ctr">
            <a:normAutofit fontScale="975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Ⅴ</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．主要事業の現状・課題と今後の方向性（</a:t>
            </a: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4</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．林政分野－②）</a:t>
            </a:r>
            <a:endPar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11" name="コンテンツ プレースホルダ 2">
            <a:extLst>
              <a:ext uri="{FF2B5EF4-FFF2-40B4-BE49-F238E27FC236}">
                <a16:creationId xmlns:a16="http://schemas.microsoft.com/office/drawing/2014/main" id="{677BD69A-B3A4-6427-9047-83DC07BCB2FF}"/>
              </a:ext>
            </a:extLst>
          </p:cNvPr>
          <p:cNvSpPr txBox="1">
            <a:spLocks/>
          </p:cNvSpPr>
          <p:nvPr/>
        </p:nvSpPr>
        <p:spPr>
          <a:xfrm>
            <a:off x="1056101" y="818326"/>
            <a:ext cx="7960375" cy="553803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srgbClr val="FF0000"/>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srgbClr val="FF0000"/>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ja-JP"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3" name="四角形: 角を丸くする 2">
            <a:extLst>
              <a:ext uri="{FF2B5EF4-FFF2-40B4-BE49-F238E27FC236}">
                <a16:creationId xmlns:a16="http://schemas.microsoft.com/office/drawing/2014/main" id="{1BF2412D-7089-6ABD-BA92-75D30CF7E755}"/>
              </a:ext>
            </a:extLst>
          </p:cNvPr>
          <p:cNvSpPr/>
          <p:nvPr/>
        </p:nvSpPr>
        <p:spPr>
          <a:xfrm>
            <a:off x="1325899" y="909493"/>
            <a:ext cx="7524000" cy="4317874"/>
          </a:xfrm>
          <a:prstGeom prst="roundRect">
            <a:avLst>
              <a:gd name="adj" fmla="val 3823"/>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tIns="0" bIns="0" rtlCol="0" anchor="t" anchorCtr="0"/>
          <a:lstStyle/>
          <a:p>
            <a:pPr marL="0" marR="0" lvl="0" indent="-42863" algn="just" defTabSz="914395" rtl="0" eaLnBrk="1" fontAlgn="auto" latinLnBrk="0" hangingPunct="1">
              <a:lnSpc>
                <a:spcPts val="1400"/>
              </a:lnSpc>
              <a:spcBef>
                <a:spcPts val="600"/>
              </a:spcBef>
              <a:spcAft>
                <a:spcPts val="0"/>
              </a:spcAft>
              <a:buClrTx/>
              <a:buSzTx/>
              <a:buFontTx/>
              <a:buNone/>
              <a:tabLst>
                <a:tab pos="7620000" algn="l"/>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（１）市町村による森林環境譲与税を活用した取組みの状況</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l" defTabSz="914400" rtl="0" eaLnBrk="1" fontAlgn="auto" latinLnBrk="0" hangingPunct="1">
              <a:lnSpc>
                <a:spcPts val="800"/>
              </a:lnSpc>
              <a:spcBef>
                <a:spcPts val="600"/>
              </a:spcBef>
              <a:spcAft>
                <a:spcPts val="0"/>
              </a:spcAft>
              <a:buClrTx/>
              <a:buSzTx/>
              <a:buFontTx/>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府内市町村による令和</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年度の執行率（事業費</a:t>
            </a:r>
            <a:r>
              <a:rPr kumimoji="1" lang="en-US" altLang="ja-JP" sz="9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／譲与額）は</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109</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％となり、譲与税の活用が進んでいる。</a:t>
            </a:r>
            <a:endPar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l" defTabSz="914400" rtl="0" eaLnBrk="1" fontAlgn="auto" latinLnBrk="0" hangingPunct="1">
              <a:lnSpc>
                <a:spcPts val="800"/>
              </a:lnSpc>
              <a:spcBef>
                <a:spcPts val="600"/>
              </a:spcBef>
              <a:spcAft>
                <a:spcPts val="0"/>
              </a:spcAft>
              <a:buClrTx/>
              <a:buSzTx/>
              <a:buFontTx/>
              <a:buNone/>
              <a:tabLst/>
              <a:defRPr/>
            </a:pP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en-US" altLang="ja-JP" sz="10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事業費は予算ベース</a:t>
            </a:r>
            <a:endParaRPr kumimoji="1" lang="en-US" altLang="ja-JP" sz="10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l" defTabSz="914400" rtl="0" eaLnBrk="1" fontAlgn="auto" latinLnBrk="0" hangingPunct="1">
              <a:lnSpc>
                <a:spcPts val="1200"/>
              </a:lnSpc>
              <a:spcBef>
                <a:spcPts val="600"/>
              </a:spcBef>
              <a:spcAft>
                <a:spcPts val="0"/>
              </a:spcAft>
              <a:buClrTx/>
              <a:buSzTx/>
              <a:buFontTx/>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前期計画の目標①「森林環境譲与税により新たに計画的な森林整備に着手した市町村数」</a:t>
            </a:r>
            <a:endParaRPr kumimoji="1" lang="en-US" altLang="ja-JP" sz="1100" b="0" i="0" u="sng"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28650" marR="0" lvl="0" indent="-85725" algn="just" defTabSz="914400" rtl="0" eaLnBrk="1" fontAlgn="auto" latinLnBrk="0" hangingPunct="1">
              <a:lnSpc>
                <a:spcPts val="1200"/>
              </a:lnSpc>
              <a:spcBef>
                <a:spcPts val="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28650" marR="0" lvl="0" indent="-85725" algn="just" defTabSz="914400" rtl="0" eaLnBrk="1" fontAlgn="auto" latinLnBrk="0" hangingPunct="1">
              <a:lnSpc>
                <a:spcPts val="1200"/>
              </a:lnSpc>
              <a:spcBef>
                <a:spcPts val="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28650" marR="0" lvl="0" indent="-85725" algn="just" defTabSz="914400" rtl="0" eaLnBrk="1" fontAlgn="auto" latinLnBrk="0" hangingPunct="1">
              <a:lnSpc>
                <a:spcPts val="1200"/>
              </a:lnSpc>
              <a:spcBef>
                <a:spcPts val="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28650" marR="0" lvl="0" indent="-85725" algn="just" defTabSz="914400" rtl="0" eaLnBrk="1" fontAlgn="auto" latinLnBrk="0" hangingPunct="1">
              <a:lnSpc>
                <a:spcPts val="1200"/>
              </a:lnSpc>
              <a:spcBef>
                <a:spcPts val="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28650" marR="0" lvl="0" indent="-85725" algn="just" defTabSz="914400" rtl="0" eaLnBrk="1" fontAlgn="auto" latinLnBrk="0" hangingPunct="1">
              <a:lnSpc>
                <a:spcPts val="1200"/>
              </a:lnSpc>
              <a:spcBef>
                <a:spcPts val="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28650" marR="0" lvl="0" indent="-85725" algn="just" defTabSz="914400" rtl="0" eaLnBrk="1" fontAlgn="auto" latinLnBrk="0" hangingPunct="1">
              <a:lnSpc>
                <a:spcPts val="1200"/>
              </a:lnSpc>
              <a:spcBef>
                <a:spcPts val="0"/>
              </a:spcBef>
              <a:spcAft>
                <a:spcPts val="0"/>
              </a:spcAft>
              <a:buClrTx/>
              <a:buSzTx/>
              <a:buFont typeface="Arial" panose="020B0604020202020204" pitchFamily="34" charset="0"/>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28650" marR="0" lvl="0" indent="-85725" algn="just" defTabSz="914400" rtl="0" eaLnBrk="1" fontAlgn="auto" latinLnBrk="0" hangingPunct="1">
              <a:lnSpc>
                <a:spcPts val="12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9388" algn="l" defTabSz="914400" rtl="0" eaLnBrk="1" fontAlgn="auto" latinLnBrk="0" hangingPunct="1">
              <a:lnSpc>
                <a:spcPts val="1200"/>
              </a:lnSpc>
              <a:spcBef>
                <a:spcPts val="0"/>
              </a:spcBef>
              <a:spcAft>
                <a:spcPts val="0"/>
              </a:spcAft>
              <a:buClrTx/>
              <a:buSzTx/>
              <a:buFontTx/>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9388" algn="l" defTabSz="914400" rtl="0" eaLnBrk="1" fontAlgn="auto" latinLnBrk="0" hangingPunct="1">
              <a:lnSpc>
                <a:spcPts val="1200"/>
              </a:lnSpc>
              <a:spcBef>
                <a:spcPts val="0"/>
              </a:spcBef>
              <a:spcAft>
                <a:spcPts val="0"/>
              </a:spcAft>
              <a:buClrTx/>
              <a:buSzTx/>
              <a:buFontTx/>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9388" algn="l" defTabSz="914400" rtl="0" eaLnBrk="1" fontAlgn="auto" latinLnBrk="0" hangingPunct="1">
              <a:lnSpc>
                <a:spcPts val="1200"/>
              </a:lnSpc>
              <a:spcBef>
                <a:spcPts val="0"/>
              </a:spcBef>
              <a:spcAft>
                <a:spcPts val="0"/>
              </a:spcAft>
              <a:buClrTx/>
              <a:buSzTx/>
              <a:buFontTx/>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9388" algn="l" defTabSz="914400" rtl="0" eaLnBrk="1" fontAlgn="auto" latinLnBrk="0" hangingPunct="1">
              <a:lnSpc>
                <a:spcPts val="1200"/>
              </a:lnSpc>
              <a:spcBef>
                <a:spcPts val="0"/>
              </a:spcBef>
              <a:spcAft>
                <a:spcPts val="0"/>
              </a:spcAft>
              <a:buClrTx/>
              <a:buSzTx/>
              <a:buFontTx/>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9388" algn="l" defTabSz="914400" rtl="0" eaLnBrk="1" fontAlgn="auto" latinLnBrk="0" hangingPunct="1">
              <a:lnSpc>
                <a:spcPts val="1200"/>
              </a:lnSpc>
              <a:spcBef>
                <a:spcPts val="0"/>
              </a:spcBef>
              <a:spcAft>
                <a:spcPts val="0"/>
              </a:spcAft>
              <a:buClrTx/>
              <a:buSzTx/>
              <a:buFontTx/>
              <a:buNone/>
              <a:tabLst/>
              <a:defRPr/>
            </a:pP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179388" algn="l" defTabSz="914400" rtl="0" eaLnBrk="1" fontAlgn="auto" latinLnBrk="0" hangingPunct="1">
              <a:lnSpc>
                <a:spcPts val="1200"/>
              </a:lnSpc>
              <a:spcBef>
                <a:spcPts val="600"/>
              </a:spcBef>
              <a:spcAft>
                <a:spcPts val="0"/>
              </a:spcAft>
              <a:buClrTx/>
              <a:buSzTx/>
              <a:buFontTx/>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前期計画の目標②「森林環境譲与税により大阪府産材を使って実施した木材利用の事業数」</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720000" marR="0" lvl="0" indent="-179388" algn="l" defTabSz="914400" rtl="0" eaLnBrk="1" fontAlgn="auto" latinLnBrk="0" hangingPunct="1">
              <a:lnSpc>
                <a:spcPts val="1200"/>
              </a:lnSpc>
              <a:spcBef>
                <a:spcPts val="0"/>
              </a:spcBef>
              <a:spcAft>
                <a:spcPts val="0"/>
              </a:spcAft>
              <a:buClrTx/>
              <a:buSzTx/>
              <a:buFontTx/>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100" b="0" i="0" u="sng" strike="noStrike" kern="100" cap="none" spc="0" normalizeH="0" baseline="0" noProof="0" dirty="0">
              <a:ln>
                <a:noFill/>
              </a:ln>
              <a:solidFill>
                <a:prstClr val="black"/>
              </a:solidFill>
              <a:effectLst/>
              <a:highlight>
                <a:srgbClr val="FF0000"/>
              </a:highligh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marR="0" lvl="0" indent="0" algn="just" defTabSz="914400" rtl="0" eaLnBrk="1" fontAlgn="auto" latinLnBrk="0" hangingPunct="1">
              <a:lnSpc>
                <a:spcPts val="1200"/>
              </a:lnSpc>
              <a:spcBef>
                <a:spcPts val="0"/>
              </a:spcBef>
              <a:spcAft>
                <a:spcPts val="0"/>
              </a:spcAft>
              <a:buClrTx/>
              <a:buSzTx/>
              <a:buFont typeface="Arial" panose="020B0604020202020204" pitchFamily="34" charset="0"/>
              <a:buNone/>
              <a:tabLst/>
              <a:defRPr/>
            </a:pPr>
            <a:endParaRPr kumimoji="1" lang="en-US" altLang="ja-JP" sz="1100" b="0" i="0" u="sng"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marR="0" lvl="0" indent="0" algn="just" defTabSz="914400" rtl="0" eaLnBrk="1" fontAlgn="auto" latinLnBrk="0" hangingPunct="1">
              <a:lnSpc>
                <a:spcPts val="1200"/>
              </a:lnSpc>
              <a:spcBef>
                <a:spcPts val="0"/>
              </a:spcBef>
              <a:spcAft>
                <a:spcPts val="0"/>
              </a:spcAft>
              <a:buClrTx/>
              <a:buSzTx/>
              <a:buFont typeface="Arial" panose="020B0604020202020204" pitchFamily="34" charset="0"/>
              <a:buNone/>
              <a:tabLst/>
              <a:defRPr/>
            </a:pPr>
            <a:endParaRPr kumimoji="1" lang="en-US" altLang="ja-JP" sz="1100" b="0" i="0" u="sng"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marR="0" lvl="0" indent="0" algn="just" defTabSz="914400" rtl="0" eaLnBrk="1" fontAlgn="auto" latinLnBrk="0" hangingPunct="1">
              <a:lnSpc>
                <a:spcPts val="1500"/>
              </a:lnSpc>
              <a:spcBef>
                <a:spcPts val="0"/>
              </a:spcBef>
              <a:spcAft>
                <a:spcPts val="0"/>
              </a:spcAft>
              <a:buClrTx/>
              <a:buSzTx/>
              <a:buFont typeface="Arial" panose="020B0604020202020204" pitchFamily="34" charset="0"/>
              <a:buNone/>
              <a:tabLst/>
              <a:defRPr/>
            </a:pPr>
            <a:endParaRPr kumimoji="1" lang="en-US" altLang="ja-JP" sz="1100" b="0" i="0" u="sng"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marR="0" lvl="0" indent="-42863" algn="just" defTabSz="914395" rtl="0" eaLnBrk="1" fontAlgn="auto" latinLnBrk="0" hangingPunct="1">
              <a:lnSpc>
                <a:spcPts val="1400"/>
              </a:lnSpc>
              <a:spcBef>
                <a:spcPts val="600"/>
              </a:spcBef>
              <a:spcAft>
                <a:spcPts val="0"/>
              </a:spcAft>
              <a:buClrTx/>
              <a:buSzTx/>
              <a:buFontTx/>
              <a:buNone/>
              <a:tabLst>
                <a:tab pos="7620000" algn="l"/>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CO₂</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認証制度の取組状況</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事業者、市町村への働きかけ件数　　</a:t>
            </a:r>
            <a:r>
              <a:rPr kumimoji="1" lang="en-US" altLang="zh-TW"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a:t>
            </a:r>
            <a:r>
              <a:rPr kumimoji="1" lang="zh-TW"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５年度</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66</a:t>
            </a:r>
            <a:r>
              <a:rPr kumimoji="1" lang="zh-TW"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a:t>
            </a:r>
            <a:r>
              <a:rPr kumimoji="1" lang="en-US" altLang="zh-TW"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a:t>
            </a:r>
            <a:r>
              <a:rPr kumimoji="1" lang="zh-TW"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６年度</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68</a:t>
            </a:r>
            <a:r>
              <a:rPr kumimoji="1" lang="zh-TW"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a:t>
            </a:r>
            <a:r>
              <a:rPr kumimoji="1" lang="en-US" altLang="zh-TW"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R7</a:t>
            </a:r>
            <a:r>
              <a:rPr kumimoji="1" lang="zh-TW"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年度（見込）</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70</a:t>
            </a:r>
            <a:r>
              <a:rPr kumimoji="1" lang="zh-TW"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実施計画書の受理件数　　　　　　　</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５年度</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20</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６年度</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48</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R7</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年度（見込）</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20</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marR="0" lvl="0" indent="92075"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srgbClr val="FF0000"/>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100" b="0" i="0" u="none" strike="noStrike" kern="100" cap="none" spc="0" normalizeH="0" baseline="0" noProof="0" dirty="0">
              <a:ln>
                <a:noFill/>
              </a:ln>
              <a:solidFill>
                <a:srgbClr val="FF0000"/>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l" defTabSz="914400" rtl="0" eaLnBrk="1" fontAlgn="auto" latinLnBrk="0" hangingPunct="1">
              <a:lnSpc>
                <a:spcPts val="1400"/>
              </a:lnSpc>
              <a:spcBef>
                <a:spcPts val="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2" name="四角形: 角を丸くする 1">
            <a:extLst>
              <a:ext uri="{FF2B5EF4-FFF2-40B4-BE49-F238E27FC236}">
                <a16:creationId xmlns:a16="http://schemas.microsoft.com/office/drawing/2014/main" id="{E01842C6-8394-DF9D-3E80-FEA765311FFE}"/>
              </a:ext>
            </a:extLst>
          </p:cNvPr>
          <p:cNvSpPr/>
          <p:nvPr/>
        </p:nvSpPr>
        <p:spPr>
          <a:xfrm>
            <a:off x="1304607" y="5328281"/>
            <a:ext cx="7545292" cy="974457"/>
          </a:xfrm>
          <a:prstGeom prst="roundRect">
            <a:avLst>
              <a:gd name="adj" fmla="val 15249"/>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tIns="36000" bIns="36000" rtlCol="0" anchor="t" anchorCtr="0"/>
          <a:lstStyle/>
          <a:p>
            <a:pPr marL="180000" marR="0" lvl="0" indent="-180000" algn="just" defTabSz="914400" rtl="0" eaLnBrk="1" fontAlgn="auto" latinLnBrk="0" hangingPunct="1">
              <a:lnSpc>
                <a:spcPts val="1200"/>
              </a:lnSpc>
              <a:spcBef>
                <a:spcPts val="600"/>
              </a:spcBef>
              <a:spcAft>
                <a:spcPts val="0"/>
              </a:spcAft>
              <a:buClrTx/>
              <a:buSzTx/>
              <a:buFontTx/>
              <a:buNone/>
              <a:tabLst/>
              <a:defRPr/>
            </a:pP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課題</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360000" marR="0" lvl="0" indent="-180000" algn="l" defTabSz="914400" rtl="0" eaLnBrk="1" fontAlgn="auto" latinLnBrk="0" hangingPunct="1">
              <a:lnSpc>
                <a:spcPts val="1200"/>
              </a:lnSpc>
              <a:spcBef>
                <a:spcPts val="0"/>
              </a:spcBef>
              <a:spcAft>
                <a:spcPts val="0"/>
              </a:spcAft>
              <a:buClrTx/>
              <a:buSzTx/>
              <a:buFontTx/>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各市町村において大阪府産材の利用が更に広まるよう、加えて、民間事業者等の利用促進を図ることが必要。</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80000" algn="l" defTabSz="914400" rtl="0" eaLnBrk="1" fontAlgn="auto" latinLnBrk="0" hangingPunct="1">
              <a:lnSpc>
                <a:spcPts val="1200"/>
              </a:lnSpc>
              <a:spcBef>
                <a:spcPts val="0"/>
              </a:spcBef>
              <a:spcAft>
                <a:spcPts val="0"/>
              </a:spcAft>
              <a:buClrTx/>
              <a:buSzTx/>
              <a:buFontTx/>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府域の森林整備と木材利用の一層の促進を図るため、民間事業者及び市町村が取り組むきっかけとなる</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CO</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₂認証制度の周知を図り、幅広く制度活用を促すことが必要。</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5" name="正方形/長方形 4">
            <a:extLst>
              <a:ext uri="{FF2B5EF4-FFF2-40B4-BE49-F238E27FC236}">
                <a16:creationId xmlns:a16="http://schemas.microsoft.com/office/drawing/2014/main" id="{08A4B05A-D74E-784A-130A-DB296BE0D929}"/>
              </a:ext>
            </a:extLst>
          </p:cNvPr>
          <p:cNvSpPr/>
          <p:nvPr/>
        </p:nvSpPr>
        <p:spPr>
          <a:xfrm>
            <a:off x="1922218" y="2505707"/>
            <a:ext cx="6408712" cy="956758"/>
          </a:xfrm>
          <a:prstGeom prst="rect">
            <a:avLst/>
          </a:prstGeom>
          <a:solidFill>
            <a:srgbClr val="EFFFEF"/>
          </a:solidFill>
          <a:ln w="6350">
            <a:prstDash val="sysDot"/>
          </a:ln>
        </p:spPr>
        <p:style>
          <a:lnRef idx="2">
            <a:schemeClr val="accent1">
              <a:shade val="15000"/>
            </a:schemeClr>
          </a:lnRef>
          <a:fillRef idx="1">
            <a:schemeClr val="accent1"/>
          </a:fillRef>
          <a:effectRef idx="0">
            <a:schemeClr val="accent1"/>
          </a:effectRef>
          <a:fontRef idx="minor">
            <a:schemeClr val="lt1"/>
          </a:fontRef>
        </p:style>
        <p:txBody>
          <a:bodyPr tIns="36000" bIns="0" rtlCol="0" anchor="t" anchorCtr="0"/>
          <a:lstStyle/>
          <a:p>
            <a:pPr marL="0" marR="0" lvl="0" indent="180000" algn="just" defTabSz="914400" rtl="0" eaLnBrk="1" fontAlgn="auto" latinLnBrk="0" hangingPunct="1">
              <a:lnSpc>
                <a:spcPct val="100000"/>
              </a:lnSpc>
              <a:spcBef>
                <a:spcPts val="4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森林整備未着手の市町村のうち</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市町村においては森林整備の計画策定、整備に向けた準備作業が行われており、今後</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～３年程度の間に累計</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25</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市町村で計画的な森林整備への着手が見込まれる。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marR="0" lvl="0" indent="180000" algn="just" defTabSz="914400" rtl="0" eaLnBrk="1" fontAlgn="auto" latinLnBrk="0" hangingPunct="1">
              <a:lnSpc>
                <a:spcPct val="100000"/>
              </a:lnSpc>
              <a:spcBef>
                <a:spcPts val="4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これまで実施してきた巡回訪問や研修会等により、各市町村に対して必要な知識やノウハウは提供済みであり、当面、森林整備の計画策定をしないとしている８市町を除き、森林を有するすべての市町村において計画的な森林整備に着手される目途は立ってい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aphicFrame>
        <p:nvGraphicFramePr>
          <p:cNvPr id="14" name="表 13">
            <a:extLst>
              <a:ext uri="{FF2B5EF4-FFF2-40B4-BE49-F238E27FC236}">
                <a16:creationId xmlns:a16="http://schemas.microsoft.com/office/drawing/2014/main" id="{58D42CA5-3DDE-DAA5-6BA3-F68707E426BE}"/>
              </a:ext>
            </a:extLst>
          </p:cNvPr>
          <p:cNvGraphicFramePr>
            <a:graphicFrameLocks noGrp="1"/>
          </p:cNvGraphicFramePr>
          <p:nvPr>
            <p:extLst>
              <p:ext uri="{D42A27DB-BD31-4B8C-83A1-F6EECF244321}">
                <p14:modId xmlns:p14="http://schemas.microsoft.com/office/powerpoint/2010/main" val="3642354478"/>
              </p:ext>
            </p:extLst>
          </p:nvPr>
        </p:nvGraphicFramePr>
        <p:xfrm>
          <a:off x="1922218" y="1844824"/>
          <a:ext cx="5374865" cy="562595"/>
        </p:xfrm>
        <a:graphic>
          <a:graphicData uri="http://schemas.openxmlformats.org/drawingml/2006/table">
            <a:tbl>
              <a:tblPr firstRow="1" bandRow="1">
                <a:tableStyleId>{7DF18680-E054-41AD-8BC1-D1AEF772440D}</a:tableStyleId>
              </a:tblPr>
              <a:tblGrid>
                <a:gridCol w="936104">
                  <a:extLst>
                    <a:ext uri="{9D8B030D-6E8A-4147-A177-3AD203B41FA5}">
                      <a16:colId xmlns:a16="http://schemas.microsoft.com/office/drawing/2014/main" val="1173506240"/>
                    </a:ext>
                  </a:extLst>
                </a:gridCol>
                <a:gridCol w="788945">
                  <a:extLst>
                    <a:ext uri="{9D8B030D-6E8A-4147-A177-3AD203B41FA5}">
                      <a16:colId xmlns:a16="http://schemas.microsoft.com/office/drawing/2014/main" val="2310845325"/>
                    </a:ext>
                  </a:extLst>
                </a:gridCol>
                <a:gridCol w="912454">
                  <a:extLst>
                    <a:ext uri="{9D8B030D-6E8A-4147-A177-3AD203B41FA5}">
                      <a16:colId xmlns:a16="http://schemas.microsoft.com/office/drawing/2014/main" val="3576607254"/>
                    </a:ext>
                  </a:extLst>
                </a:gridCol>
                <a:gridCol w="912454">
                  <a:extLst>
                    <a:ext uri="{9D8B030D-6E8A-4147-A177-3AD203B41FA5}">
                      <a16:colId xmlns:a16="http://schemas.microsoft.com/office/drawing/2014/main" val="606778517"/>
                    </a:ext>
                  </a:extLst>
                </a:gridCol>
                <a:gridCol w="912454">
                  <a:extLst>
                    <a:ext uri="{9D8B030D-6E8A-4147-A177-3AD203B41FA5}">
                      <a16:colId xmlns:a16="http://schemas.microsoft.com/office/drawing/2014/main" val="2117345807"/>
                    </a:ext>
                  </a:extLst>
                </a:gridCol>
                <a:gridCol w="912454">
                  <a:extLst>
                    <a:ext uri="{9D8B030D-6E8A-4147-A177-3AD203B41FA5}">
                      <a16:colId xmlns:a16="http://schemas.microsoft.com/office/drawing/2014/main" val="3077663900"/>
                    </a:ext>
                  </a:extLst>
                </a:gridCol>
              </a:tblGrid>
              <a:tr h="221795">
                <a:tc>
                  <a:txBody>
                    <a:bodyPr/>
                    <a:lstStyle/>
                    <a:p>
                      <a:endParaRPr kumimoji="1" lang="ja-JP" altLang="en-US" sz="1000" dirty="0"/>
                    </a:p>
                  </a:txBody>
                  <a:tcPr marT="0" marB="0" anchor="ctr"/>
                </a:tc>
                <a:tc>
                  <a:txBody>
                    <a:bodyPr/>
                    <a:lstStyle/>
                    <a:p>
                      <a:pPr algn="ctr"/>
                      <a:r>
                        <a:rPr kumimoji="1" lang="en-US" altLang="ja-JP" sz="1000" dirty="0"/>
                        <a:t>R3</a:t>
                      </a:r>
                      <a:endParaRPr kumimoji="1" lang="ja-JP" altLang="en-US" sz="1000" dirty="0"/>
                    </a:p>
                  </a:txBody>
                  <a:tcPr marT="0" marB="0" anchor="ctr"/>
                </a:tc>
                <a:tc>
                  <a:txBody>
                    <a:bodyPr/>
                    <a:lstStyle/>
                    <a:p>
                      <a:pPr algn="ctr"/>
                      <a:r>
                        <a:rPr kumimoji="1" lang="en-US" altLang="ja-JP" sz="1000" dirty="0"/>
                        <a:t>R4</a:t>
                      </a:r>
                      <a:endParaRPr kumimoji="1" lang="ja-JP" altLang="en-US" sz="1000" dirty="0"/>
                    </a:p>
                  </a:txBody>
                  <a:tcPr marT="0" marB="0" anchor="ctr"/>
                </a:tc>
                <a:tc>
                  <a:txBody>
                    <a:bodyPr/>
                    <a:lstStyle/>
                    <a:p>
                      <a:pPr algn="ctr"/>
                      <a:r>
                        <a:rPr kumimoji="1" lang="en-US" altLang="ja-JP" sz="1000" dirty="0"/>
                        <a:t>R5</a:t>
                      </a:r>
                      <a:endParaRPr kumimoji="1" lang="ja-JP" altLang="en-US" sz="1000" dirty="0"/>
                    </a:p>
                  </a:txBody>
                  <a:tcPr marT="0" marB="0" anchor="ctr"/>
                </a:tc>
                <a:tc>
                  <a:txBody>
                    <a:bodyPr/>
                    <a:lstStyle/>
                    <a:p>
                      <a:pPr algn="ctr"/>
                      <a:r>
                        <a:rPr kumimoji="1" lang="en-US" altLang="ja-JP" sz="1000" dirty="0"/>
                        <a:t>R6</a:t>
                      </a:r>
                    </a:p>
                  </a:txBody>
                  <a:tcPr marT="0" marB="0" anchor="ctr"/>
                </a:tc>
                <a:tc>
                  <a:txBody>
                    <a:bodyPr/>
                    <a:lstStyle/>
                    <a:p>
                      <a:pPr algn="ctr"/>
                      <a:r>
                        <a:rPr kumimoji="1" lang="en-US" altLang="ja-JP" sz="1000" dirty="0"/>
                        <a:t>R7</a:t>
                      </a:r>
                      <a:r>
                        <a:rPr kumimoji="1" lang="ja-JP" altLang="en-US" sz="800" dirty="0"/>
                        <a:t>（見込）</a:t>
                      </a:r>
                      <a:endParaRPr kumimoji="1" lang="ja-JP" altLang="en-US" sz="1000" dirty="0"/>
                    </a:p>
                  </a:txBody>
                  <a:tcPr marT="0" marB="0" anchor="ctr"/>
                </a:tc>
                <a:extLst>
                  <a:ext uri="{0D108BD9-81ED-4DB2-BD59-A6C34878D82A}">
                    <a16:rowId xmlns:a16="http://schemas.microsoft.com/office/drawing/2014/main" val="3669390401"/>
                  </a:ext>
                </a:extLst>
              </a:tr>
              <a:tr h="318205">
                <a:tc>
                  <a:txBody>
                    <a:bodyPr/>
                    <a:lstStyle/>
                    <a:p>
                      <a:pPr algn="ctr"/>
                      <a:r>
                        <a:rPr kumimoji="1" lang="ja-JP" altLang="en-US" sz="1000" dirty="0"/>
                        <a:t>目標</a:t>
                      </a:r>
                      <a:endParaRPr kumimoji="1" lang="en-US" altLang="ja-JP" sz="1000" dirty="0"/>
                    </a:p>
                    <a:p>
                      <a:pPr algn="ctr"/>
                      <a:r>
                        <a:rPr kumimoji="1" lang="ja-JP" altLang="en-US" sz="1000" dirty="0"/>
                        <a:t>実績</a:t>
                      </a:r>
                      <a:endParaRPr kumimoji="1" lang="en-US" altLang="ja-JP" sz="1000" dirty="0"/>
                    </a:p>
                  </a:txBody>
                  <a:tcPr marT="36000" marB="0"/>
                </a:tc>
                <a:tc>
                  <a:txBody>
                    <a:bodyPr/>
                    <a:lstStyle/>
                    <a:p>
                      <a:pPr algn="ctr"/>
                      <a:r>
                        <a:rPr kumimoji="1" lang="ja-JP" altLang="en-US" sz="1000" dirty="0"/>
                        <a:t>３（５）</a:t>
                      </a:r>
                      <a:endParaRPr kumimoji="1" lang="en-US" altLang="ja-JP" sz="1000" dirty="0"/>
                    </a:p>
                    <a:p>
                      <a:pPr algn="ctr"/>
                      <a:r>
                        <a:rPr kumimoji="1" lang="ja-JP" altLang="en-US" sz="1000" dirty="0"/>
                        <a:t>３（５）</a:t>
                      </a:r>
                      <a:endParaRPr kumimoji="1" lang="en-US" altLang="ja-JP" sz="1000" dirty="0"/>
                    </a:p>
                  </a:txBody>
                  <a:tcPr marT="36000" marB="0"/>
                </a:tc>
                <a:tc>
                  <a:txBody>
                    <a:bodyPr/>
                    <a:lstStyle/>
                    <a:p>
                      <a:pPr algn="ctr"/>
                      <a:r>
                        <a:rPr kumimoji="1" lang="ja-JP" altLang="en-US" sz="1000" dirty="0"/>
                        <a:t>４（９）</a:t>
                      </a:r>
                      <a:endParaRPr kumimoji="1" lang="en-US" altLang="ja-JP" sz="1000" dirty="0"/>
                    </a:p>
                    <a:p>
                      <a:pPr algn="ctr"/>
                      <a:r>
                        <a:rPr kumimoji="1" lang="ja-JP" altLang="en-US" sz="1000" dirty="0"/>
                        <a:t>４（９）</a:t>
                      </a:r>
                    </a:p>
                  </a:txBody>
                  <a:tcPr marT="36000" marB="0"/>
                </a:tc>
                <a:tc>
                  <a:txBody>
                    <a:bodyPr/>
                    <a:lstStyle/>
                    <a:p>
                      <a:pPr algn="ctr"/>
                      <a:r>
                        <a:rPr kumimoji="1" lang="ja-JP" altLang="en-US" sz="1000" dirty="0"/>
                        <a:t>５（１４）</a:t>
                      </a:r>
                      <a:endParaRPr kumimoji="1" lang="en-US" altLang="ja-JP" sz="1000" dirty="0"/>
                    </a:p>
                    <a:p>
                      <a:pPr algn="ctr"/>
                      <a:r>
                        <a:rPr kumimoji="1" lang="ja-JP" altLang="en-US" sz="1000" dirty="0"/>
                        <a:t>１（１０）</a:t>
                      </a:r>
                    </a:p>
                  </a:txBody>
                  <a:tcPr marT="36000" marB="0"/>
                </a:tc>
                <a:tc>
                  <a:txBody>
                    <a:bodyPr/>
                    <a:lstStyle/>
                    <a:p>
                      <a:pPr algn="ctr"/>
                      <a:r>
                        <a:rPr kumimoji="1" lang="ja-JP" altLang="en-US" sz="1000" dirty="0"/>
                        <a:t>５（１９）</a:t>
                      </a:r>
                      <a:endParaRPr kumimoji="1" lang="en-US" altLang="ja-JP" sz="1000" dirty="0"/>
                    </a:p>
                    <a:p>
                      <a:pPr algn="ctr"/>
                      <a:r>
                        <a:rPr kumimoji="1" lang="ja-JP" altLang="en-US" sz="1000" dirty="0"/>
                        <a:t>５（１５）</a:t>
                      </a:r>
                    </a:p>
                  </a:txBody>
                  <a:tcPr marT="36000" marB="0"/>
                </a:tc>
                <a:tc>
                  <a:txBody>
                    <a:bodyPr/>
                    <a:lstStyle/>
                    <a:p>
                      <a:pPr algn="ctr"/>
                      <a:r>
                        <a:rPr kumimoji="1" lang="ja-JP" altLang="en-US" sz="1000" dirty="0"/>
                        <a:t>６（２５）</a:t>
                      </a:r>
                      <a:endParaRPr kumimoji="1" lang="en-US" altLang="ja-JP" sz="1000" dirty="0"/>
                    </a:p>
                    <a:p>
                      <a:pPr algn="ctr"/>
                      <a:r>
                        <a:rPr kumimoji="1" lang="ja-JP" altLang="en-US" sz="1000" dirty="0">
                          <a:solidFill>
                            <a:schemeClr val="tx1"/>
                          </a:solidFill>
                        </a:rPr>
                        <a:t>２（１７）</a:t>
                      </a:r>
                    </a:p>
                  </a:txBody>
                  <a:tcPr marT="36000" marB="0"/>
                </a:tc>
                <a:extLst>
                  <a:ext uri="{0D108BD9-81ED-4DB2-BD59-A6C34878D82A}">
                    <a16:rowId xmlns:a16="http://schemas.microsoft.com/office/drawing/2014/main" val="164777889"/>
                  </a:ext>
                </a:extLst>
              </a:tr>
            </a:tbl>
          </a:graphicData>
        </a:graphic>
      </p:graphicFrame>
      <p:sp>
        <p:nvSpPr>
          <p:cNvPr id="15" name="テキスト ボックス 14">
            <a:extLst>
              <a:ext uri="{FF2B5EF4-FFF2-40B4-BE49-F238E27FC236}">
                <a16:creationId xmlns:a16="http://schemas.microsoft.com/office/drawing/2014/main" id="{F5112885-8790-F0DE-12FF-BF0D7EA179FF}"/>
              </a:ext>
            </a:extLst>
          </p:cNvPr>
          <p:cNvSpPr txBox="1"/>
          <p:nvPr/>
        </p:nvSpPr>
        <p:spPr>
          <a:xfrm>
            <a:off x="7332054" y="2169809"/>
            <a:ext cx="1052475"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1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en-US" altLang="ja-JP" sz="1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1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は累計</a:t>
            </a:r>
            <a:endParaRPr kumimoji="1" lang="en-US" altLang="ja-JP" sz="11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graphicFrame>
        <p:nvGraphicFramePr>
          <p:cNvPr id="16" name="表 15">
            <a:extLst>
              <a:ext uri="{FF2B5EF4-FFF2-40B4-BE49-F238E27FC236}">
                <a16:creationId xmlns:a16="http://schemas.microsoft.com/office/drawing/2014/main" id="{F0D7DD55-6517-A514-0A42-60AA0E2C6A39}"/>
              </a:ext>
            </a:extLst>
          </p:cNvPr>
          <p:cNvGraphicFramePr>
            <a:graphicFrameLocks noGrp="1"/>
          </p:cNvGraphicFramePr>
          <p:nvPr>
            <p:extLst>
              <p:ext uri="{D42A27DB-BD31-4B8C-83A1-F6EECF244321}">
                <p14:modId xmlns:p14="http://schemas.microsoft.com/office/powerpoint/2010/main" val="3661135949"/>
              </p:ext>
            </p:extLst>
          </p:nvPr>
        </p:nvGraphicFramePr>
        <p:xfrm>
          <a:off x="1947101" y="3895025"/>
          <a:ext cx="5363442" cy="560040"/>
        </p:xfrm>
        <a:graphic>
          <a:graphicData uri="http://schemas.openxmlformats.org/drawingml/2006/table">
            <a:tbl>
              <a:tblPr firstRow="1" bandRow="1">
                <a:tableStyleId>{7DF18680-E054-41AD-8BC1-D1AEF772440D}</a:tableStyleId>
              </a:tblPr>
              <a:tblGrid>
                <a:gridCol w="893907">
                  <a:extLst>
                    <a:ext uri="{9D8B030D-6E8A-4147-A177-3AD203B41FA5}">
                      <a16:colId xmlns:a16="http://schemas.microsoft.com/office/drawing/2014/main" val="1491186912"/>
                    </a:ext>
                  </a:extLst>
                </a:gridCol>
                <a:gridCol w="893907">
                  <a:extLst>
                    <a:ext uri="{9D8B030D-6E8A-4147-A177-3AD203B41FA5}">
                      <a16:colId xmlns:a16="http://schemas.microsoft.com/office/drawing/2014/main" val="1531325382"/>
                    </a:ext>
                  </a:extLst>
                </a:gridCol>
                <a:gridCol w="893907">
                  <a:extLst>
                    <a:ext uri="{9D8B030D-6E8A-4147-A177-3AD203B41FA5}">
                      <a16:colId xmlns:a16="http://schemas.microsoft.com/office/drawing/2014/main" val="1231087466"/>
                    </a:ext>
                  </a:extLst>
                </a:gridCol>
                <a:gridCol w="893907">
                  <a:extLst>
                    <a:ext uri="{9D8B030D-6E8A-4147-A177-3AD203B41FA5}">
                      <a16:colId xmlns:a16="http://schemas.microsoft.com/office/drawing/2014/main" val="1662103766"/>
                    </a:ext>
                  </a:extLst>
                </a:gridCol>
                <a:gridCol w="893907">
                  <a:extLst>
                    <a:ext uri="{9D8B030D-6E8A-4147-A177-3AD203B41FA5}">
                      <a16:colId xmlns:a16="http://schemas.microsoft.com/office/drawing/2014/main" val="1315344575"/>
                    </a:ext>
                  </a:extLst>
                </a:gridCol>
                <a:gridCol w="893907">
                  <a:extLst>
                    <a:ext uri="{9D8B030D-6E8A-4147-A177-3AD203B41FA5}">
                      <a16:colId xmlns:a16="http://schemas.microsoft.com/office/drawing/2014/main" val="3752224669"/>
                    </a:ext>
                  </a:extLst>
                </a:gridCol>
              </a:tblGrid>
              <a:tr h="204000">
                <a:tc>
                  <a:txBody>
                    <a:bodyPr/>
                    <a:lstStyle/>
                    <a:p>
                      <a:endParaRPr kumimoji="1" lang="ja-JP" altLang="en-US" sz="800" dirty="0"/>
                    </a:p>
                  </a:txBody>
                  <a:tcPr marT="0" marB="0"/>
                </a:tc>
                <a:tc>
                  <a:txBody>
                    <a:bodyPr/>
                    <a:lstStyle/>
                    <a:p>
                      <a:pPr algn="ctr"/>
                      <a:r>
                        <a:rPr kumimoji="1" lang="en-US" altLang="ja-JP" sz="1050" dirty="0"/>
                        <a:t>R3</a:t>
                      </a:r>
                      <a:endParaRPr kumimoji="1" lang="ja-JP" altLang="en-US" sz="1050" dirty="0"/>
                    </a:p>
                  </a:txBody>
                  <a:tcPr marT="0" marB="0"/>
                </a:tc>
                <a:tc>
                  <a:txBody>
                    <a:bodyPr/>
                    <a:lstStyle/>
                    <a:p>
                      <a:pPr algn="ctr"/>
                      <a:r>
                        <a:rPr kumimoji="1" lang="en-US" altLang="ja-JP" sz="1050" dirty="0"/>
                        <a:t>R4</a:t>
                      </a:r>
                      <a:endParaRPr kumimoji="1" lang="ja-JP" altLang="en-US" sz="1050" dirty="0"/>
                    </a:p>
                  </a:txBody>
                  <a:tcPr marT="0" marB="36000"/>
                </a:tc>
                <a:tc>
                  <a:txBody>
                    <a:bodyPr/>
                    <a:lstStyle/>
                    <a:p>
                      <a:pPr algn="ctr"/>
                      <a:r>
                        <a:rPr kumimoji="1" lang="en-US" altLang="ja-JP" sz="1050" dirty="0"/>
                        <a:t>R5</a:t>
                      </a:r>
                      <a:endParaRPr kumimoji="1" lang="ja-JP" altLang="en-US" sz="1050" dirty="0"/>
                    </a:p>
                  </a:txBody>
                  <a:tcPr marT="0" marB="36000"/>
                </a:tc>
                <a:tc>
                  <a:txBody>
                    <a:bodyPr/>
                    <a:lstStyle/>
                    <a:p>
                      <a:pPr algn="ctr"/>
                      <a:r>
                        <a:rPr kumimoji="1" lang="en-US" altLang="ja-JP" sz="1050" dirty="0"/>
                        <a:t>R6</a:t>
                      </a:r>
                    </a:p>
                  </a:txBody>
                  <a:tcPr marT="0" marB="36000"/>
                </a:tc>
                <a:tc>
                  <a:txBody>
                    <a:bodyPr/>
                    <a:lstStyle/>
                    <a:p>
                      <a:pPr algn="ctr"/>
                      <a:r>
                        <a:rPr kumimoji="1" lang="en-US" altLang="ja-JP" sz="1050" dirty="0"/>
                        <a:t>R7</a:t>
                      </a:r>
                      <a:r>
                        <a:rPr kumimoji="1" lang="ja-JP" altLang="en-US" sz="900" dirty="0"/>
                        <a:t>（見込）</a:t>
                      </a:r>
                      <a:endParaRPr kumimoji="1" lang="ja-JP" altLang="en-US" sz="1050" dirty="0"/>
                    </a:p>
                  </a:txBody>
                  <a:tcPr marT="0" marB="36000"/>
                </a:tc>
                <a:extLst>
                  <a:ext uri="{0D108BD9-81ED-4DB2-BD59-A6C34878D82A}">
                    <a16:rowId xmlns:a16="http://schemas.microsoft.com/office/drawing/2014/main" val="3673098907"/>
                  </a:ext>
                </a:extLst>
              </a:tr>
              <a:tr h="204000">
                <a:tc>
                  <a:txBody>
                    <a:bodyPr/>
                    <a:lstStyle/>
                    <a:p>
                      <a:pPr algn="ctr"/>
                      <a:r>
                        <a:rPr kumimoji="1" lang="ja-JP" altLang="en-US" sz="1050" b="0" dirty="0"/>
                        <a:t>目標</a:t>
                      </a:r>
                      <a:endParaRPr kumimoji="1" lang="en-US" altLang="ja-JP" sz="1050" b="0" dirty="0"/>
                    </a:p>
                    <a:p>
                      <a:pPr algn="ctr"/>
                      <a:r>
                        <a:rPr kumimoji="1" lang="ja-JP" altLang="en-US" sz="1050" b="0" dirty="0"/>
                        <a:t>実績</a:t>
                      </a:r>
                    </a:p>
                  </a:txBody>
                  <a:tcPr marT="0" marB="36000"/>
                </a:tc>
                <a:tc>
                  <a:txBody>
                    <a:bodyPr/>
                    <a:lstStyle/>
                    <a:p>
                      <a:pPr algn="ctr"/>
                      <a:r>
                        <a:rPr kumimoji="1" lang="ja-JP" altLang="en-US" sz="1000" dirty="0"/>
                        <a:t>９</a:t>
                      </a:r>
                      <a:endParaRPr kumimoji="1" lang="en-US" altLang="ja-JP" sz="1000" dirty="0"/>
                    </a:p>
                    <a:p>
                      <a:pPr algn="ctr"/>
                      <a:r>
                        <a:rPr kumimoji="1" lang="ja-JP" altLang="en-US" sz="1000" dirty="0"/>
                        <a:t>１１</a:t>
                      </a:r>
                    </a:p>
                  </a:txBody>
                  <a:tcPr marT="0" marB="36000"/>
                </a:tc>
                <a:tc>
                  <a:txBody>
                    <a:bodyPr/>
                    <a:lstStyle/>
                    <a:p>
                      <a:pPr algn="ctr"/>
                      <a:r>
                        <a:rPr kumimoji="1" lang="ja-JP" altLang="en-US" sz="1000" dirty="0"/>
                        <a:t>１１</a:t>
                      </a:r>
                      <a:endParaRPr kumimoji="1" lang="en-US" altLang="ja-JP" sz="1000" dirty="0"/>
                    </a:p>
                    <a:p>
                      <a:pPr algn="ctr"/>
                      <a:r>
                        <a:rPr kumimoji="1" lang="ja-JP" altLang="en-US" sz="1000" dirty="0"/>
                        <a:t>１１</a:t>
                      </a:r>
                    </a:p>
                  </a:txBody>
                  <a:tcPr marT="0" marB="36000"/>
                </a:tc>
                <a:tc>
                  <a:txBody>
                    <a:bodyPr/>
                    <a:lstStyle/>
                    <a:p>
                      <a:pPr algn="ctr"/>
                      <a:r>
                        <a:rPr kumimoji="1" lang="ja-JP" altLang="en-US" sz="1000" dirty="0"/>
                        <a:t>１４</a:t>
                      </a:r>
                      <a:endParaRPr kumimoji="1" lang="en-US" altLang="ja-JP" sz="1000" dirty="0"/>
                    </a:p>
                    <a:p>
                      <a:pPr algn="ctr"/>
                      <a:r>
                        <a:rPr kumimoji="1" lang="ja-JP" altLang="en-US" sz="1000" dirty="0"/>
                        <a:t>１５</a:t>
                      </a:r>
                    </a:p>
                  </a:txBody>
                  <a:tcPr marT="0" marB="36000"/>
                </a:tc>
                <a:tc>
                  <a:txBody>
                    <a:bodyPr/>
                    <a:lstStyle/>
                    <a:p>
                      <a:pPr algn="ctr"/>
                      <a:r>
                        <a:rPr kumimoji="1" lang="ja-JP" altLang="en-US" sz="1000" dirty="0"/>
                        <a:t>１７</a:t>
                      </a:r>
                      <a:endParaRPr kumimoji="1" lang="en-US" altLang="ja-JP" sz="1000" dirty="0"/>
                    </a:p>
                    <a:p>
                      <a:pPr algn="ctr"/>
                      <a:r>
                        <a:rPr kumimoji="1" lang="ja-JP" altLang="en-US" sz="1000" dirty="0"/>
                        <a:t>１９</a:t>
                      </a:r>
                    </a:p>
                  </a:txBody>
                  <a:tcPr marT="0" marB="36000"/>
                </a:tc>
                <a:tc>
                  <a:txBody>
                    <a:bodyPr/>
                    <a:lstStyle/>
                    <a:p>
                      <a:pPr algn="ctr"/>
                      <a:r>
                        <a:rPr kumimoji="1" lang="ja-JP" altLang="en-US" sz="1000" dirty="0"/>
                        <a:t>２１</a:t>
                      </a:r>
                      <a:endParaRPr kumimoji="1" lang="en-US" altLang="ja-JP" sz="1000" dirty="0"/>
                    </a:p>
                    <a:p>
                      <a:pPr algn="ctr"/>
                      <a:r>
                        <a:rPr kumimoji="1" lang="ja-JP" altLang="en-US" sz="1000" dirty="0"/>
                        <a:t>２１</a:t>
                      </a:r>
                    </a:p>
                  </a:txBody>
                  <a:tcPr marT="0" marB="36000"/>
                </a:tc>
                <a:extLst>
                  <a:ext uri="{0D108BD9-81ED-4DB2-BD59-A6C34878D82A}">
                    <a16:rowId xmlns:a16="http://schemas.microsoft.com/office/drawing/2014/main" val="404210468"/>
                  </a:ext>
                </a:extLst>
              </a:tr>
            </a:tbl>
          </a:graphicData>
        </a:graphic>
      </p:graphicFrame>
    </p:spTree>
    <p:extLst>
      <p:ext uri="{BB962C8B-B14F-4D97-AF65-F5344CB8AC3E}">
        <p14:creationId xmlns:p14="http://schemas.microsoft.com/office/powerpoint/2010/main" val="34890465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654AC-A64B-DE4D-A52B-6BD628108310}"/>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243766F-5541-AF6A-BD04-CEC0139B0469}"/>
              </a:ext>
            </a:extLst>
          </p:cNvPr>
          <p:cNvSpPr>
            <a:spLocks noGrp="1"/>
          </p:cNvSpPr>
          <p:nvPr>
            <p:ph type="sldNum" sz="quarter" idx="12"/>
          </p:nvPr>
        </p:nvSpPr>
        <p:spPr>
          <a:xfrm>
            <a:off x="709930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E5C0BEE3-2D54-A86C-E440-47C1202D004E}"/>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タイトル 5">
            <a:extLst>
              <a:ext uri="{FF2B5EF4-FFF2-40B4-BE49-F238E27FC236}">
                <a16:creationId xmlns:a16="http://schemas.microsoft.com/office/drawing/2014/main" id="{62B5CA9B-2257-A52F-D241-14C02EFBFACF}"/>
              </a:ext>
            </a:extLst>
          </p:cNvPr>
          <p:cNvSpPr txBox="1">
            <a:spLocks/>
          </p:cNvSpPr>
          <p:nvPr/>
        </p:nvSpPr>
        <p:spPr>
          <a:xfrm>
            <a:off x="1025064" y="265947"/>
            <a:ext cx="7158062" cy="507136"/>
          </a:xfrm>
          <a:prstGeom prst="rect">
            <a:avLst/>
          </a:prstGeom>
        </p:spPr>
        <p:txBody>
          <a:bodyPr vert="horz" lIns="91440" tIns="45720" rIns="91440" bIns="45720" rtlCol="0" anchor="ctr">
            <a:normAutofit fontScale="975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Ⅴ</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．主要事業の現状・課題と今後の方向性（４</a:t>
            </a:r>
            <a:r>
              <a:rPr kumimoji="1" lang="zh-TW"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林政</a:t>
            </a:r>
            <a:r>
              <a:rPr kumimoji="1" lang="zh-TW"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分野</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－③）</a:t>
            </a:r>
            <a:endPar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11" name="コンテンツ プレースホルダ 2">
            <a:extLst>
              <a:ext uri="{FF2B5EF4-FFF2-40B4-BE49-F238E27FC236}">
                <a16:creationId xmlns:a16="http://schemas.microsoft.com/office/drawing/2014/main" id="{CB84919A-D5D5-21E4-72B7-DF1E44C413AA}"/>
              </a:ext>
            </a:extLst>
          </p:cNvPr>
          <p:cNvSpPr txBox="1">
            <a:spLocks/>
          </p:cNvSpPr>
          <p:nvPr/>
        </p:nvSpPr>
        <p:spPr>
          <a:xfrm>
            <a:off x="1035298" y="840771"/>
            <a:ext cx="7960383" cy="5559452"/>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今後の方針及び具体的取組み</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目標</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ja-JP"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aphicFrame>
        <p:nvGraphicFramePr>
          <p:cNvPr id="3" name="表 2">
            <a:extLst>
              <a:ext uri="{FF2B5EF4-FFF2-40B4-BE49-F238E27FC236}">
                <a16:creationId xmlns:a16="http://schemas.microsoft.com/office/drawing/2014/main" id="{F4FE5EBA-941D-3F22-BC14-6797B3827FF9}"/>
              </a:ext>
            </a:extLst>
          </p:cNvPr>
          <p:cNvGraphicFramePr>
            <a:graphicFrameLocks noGrp="1"/>
          </p:cNvGraphicFramePr>
          <p:nvPr>
            <p:extLst>
              <p:ext uri="{D42A27DB-BD31-4B8C-83A1-F6EECF244321}">
                <p14:modId xmlns:p14="http://schemas.microsoft.com/office/powerpoint/2010/main" val="54800395"/>
              </p:ext>
            </p:extLst>
          </p:nvPr>
        </p:nvGraphicFramePr>
        <p:xfrm>
          <a:off x="1235794" y="1182259"/>
          <a:ext cx="7461622" cy="3470834"/>
        </p:xfrm>
        <a:graphic>
          <a:graphicData uri="http://schemas.openxmlformats.org/drawingml/2006/table">
            <a:tbl>
              <a:tblPr firstRow="1" firstCol="1" bandRow="1">
                <a:tableStyleId>{7DF18680-E054-41AD-8BC1-D1AEF772440D}</a:tableStyleId>
              </a:tblPr>
              <a:tblGrid>
                <a:gridCol w="1989014">
                  <a:extLst>
                    <a:ext uri="{9D8B030D-6E8A-4147-A177-3AD203B41FA5}">
                      <a16:colId xmlns:a16="http://schemas.microsoft.com/office/drawing/2014/main" val="3994114586"/>
                    </a:ext>
                  </a:extLst>
                </a:gridCol>
                <a:gridCol w="5472608">
                  <a:extLst>
                    <a:ext uri="{9D8B030D-6E8A-4147-A177-3AD203B41FA5}">
                      <a16:colId xmlns:a16="http://schemas.microsoft.com/office/drawing/2014/main" val="1484465935"/>
                    </a:ext>
                  </a:extLst>
                </a:gridCol>
              </a:tblGrid>
              <a:tr h="245418">
                <a:tc>
                  <a:txBody>
                    <a:bodyPr/>
                    <a:lstStyle/>
                    <a:p>
                      <a:pPr algn="l"/>
                      <a:r>
                        <a:rPr lang="en-US" sz="1200" kern="100" dirty="0">
                          <a:effectLst/>
                          <a:latin typeface="+mj-ea"/>
                          <a:ea typeface="+mj-ea"/>
                        </a:rPr>
                        <a:t> </a:t>
                      </a:r>
                      <a:r>
                        <a:rPr lang="ja-JP" altLang="en-US" sz="1200" kern="100" dirty="0">
                          <a:effectLst/>
                          <a:latin typeface="+mj-ea"/>
                          <a:ea typeface="+mj-ea"/>
                        </a:rPr>
                        <a:t>今後の方針</a:t>
                      </a:r>
                      <a:endParaRPr lang="ja-JP" sz="1100" kern="100" dirty="0">
                        <a:effectLst/>
                        <a:latin typeface="+mj-ea"/>
                        <a:ea typeface="+mj-ea"/>
                        <a:cs typeface="Times New Roman" panose="02020603050405020304" pitchFamily="18" charset="0"/>
                      </a:endParaRPr>
                    </a:p>
                  </a:txBody>
                  <a:tcPr marL="68580" marR="68580" marT="0" marB="0" anchor="ctr" anchorCtr="1"/>
                </a:tc>
                <a:tc>
                  <a:txBody>
                    <a:bodyPr/>
                    <a:lstStyle/>
                    <a:p>
                      <a:pPr algn="l"/>
                      <a:r>
                        <a:rPr lang="en-US" sz="1200" kern="100" dirty="0">
                          <a:effectLst/>
                          <a:latin typeface="+mj-ea"/>
                          <a:ea typeface="+mj-ea"/>
                        </a:rPr>
                        <a:t> </a:t>
                      </a:r>
                      <a:r>
                        <a:rPr lang="ja-JP" altLang="en-US" sz="1200" kern="100" dirty="0">
                          <a:effectLst/>
                          <a:latin typeface="+mj-ea"/>
                          <a:ea typeface="+mj-ea"/>
                        </a:rPr>
                        <a:t>具体的取組み</a:t>
                      </a:r>
                      <a:endParaRPr lang="ja-JP" sz="1100" kern="100" dirty="0">
                        <a:effectLst/>
                        <a:latin typeface="+mj-ea"/>
                        <a:ea typeface="+mj-ea"/>
                        <a:cs typeface="Times New Roman" panose="02020603050405020304" pitchFamily="18" charset="0"/>
                      </a:endParaRPr>
                    </a:p>
                  </a:txBody>
                  <a:tcPr marL="68580" marR="68580" marT="0" marB="0" anchor="ctr" anchorCtr="1"/>
                </a:tc>
                <a:extLst>
                  <a:ext uri="{0D108BD9-81ED-4DB2-BD59-A6C34878D82A}">
                    <a16:rowId xmlns:a16="http://schemas.microsoft.com/office/drawing/2014/main" val="10597166"/>
                  </a:ext>
                </a:extLst>
              </a:tr>
              <a:tr h="561163">
                <a:tc>
                  <a:txBody>
                    <a:bodyPr/>
                    <a:lstStyle/>
                    <a:p>
                      <a:pPr algn="l"/>
                      <a:r>
                        <a:rPr kumimoji="1" lang="ja-JP" altLang="en-US" sz="1200" b="1" kern="100" dirty="0">
                          <a:solidFill>
                            <a:schemeClr val="lt1"/>
                          </a:solidFill>
                          <a:effectLst/>
                          <a:latin typeface="+mn-lt"/>
                          <a:ea typeface="+mn-ea"/>
                          <a:cs typeface="+mn-cs"/>
                        </a:rPr>
                        <a:t>市町村による森林環境譲与税の活用に関する窓口機能の確保</a:t>
                      </a:r>
                    </a:p>
                  </a:txBody>
                  <a:tcPr marL="68580" marR="68580" marT="0" marB="0" anchor="ctr"/>
                </a:tc>
                <a:tc>
                  <a:txBody>
                    <a:bodyPr/>
                    <a:lstStyle/>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各市町村において適切かつ効率的に譲与税を活用して森林整備や木材利用が図られるよう、市町村の新任職員向けの支援の継続や より実践的な研修メニューの提供など、市町村のニーズを踏まえた助言・支援を行う。</a:t>
                      </a:r>
                    </a:p>
                  </a:txBody>
                  <a:tcPr marL="68580" marR="68580" marT="0" marB="0" anchor="ctr"/>
                </a:tc>
                <a:extLst>
                  <a:ext uri="{0D108BD9-81ED-4DB2-BD59-A6C34878D82A}">
                    <a16:rowId xmlns:a16="http://schemas.microsoft.com/office/drawing/2014/main" val="1832498867"/>
                  </a:ext>
                </a:extLst>
              </a:tr>
              <a:tr h="1701908">
                <a:tc>
                  <a:txBody>
                    <a:bodyPr/>
                    <a:lstStyle/>
                    <a:p>
                      <a:pPr algn="l"/>
                      <a:r>
                        <a:rPr kumimoji="1" lang="ja-JP" altLang="en-US" sz="1200" b="1" kern="100" dirty="0">
                          <a:solidFill>
                            <a:schemeClr val="lt1"/>
                          </a:solidFill>
                          <a:effectLst/>
                          <a:latin typeface="+mn-lt"/>
                          <a:ea typeface="+mn-ea"/>
                          <a:cs typeface="+mn-cs"/>
                        </a:rPr>
                        <a:t>大阪府産材の利用促進</a:t>
                      </a:r>
                    </a:p>
                  </a:txBody>
                  <a:tcPr marL="68580" marR="68580" marT="0" marB="0" anchor="ctr"/>
                </a:tc>
                <a:tc>
                  <a:txBody>
                    <a:bodyPr/>
                    <a:lstStyle/>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市町村のみならず民間事業者等に対して研修会や勉強会により大阪府産材の利用を働き掛ける。</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a:t>
                      </a:r>
                      <a:r>
                        <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a:t>
                      </a: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取組みの例</a:t>
                      </a:r>
                      <a:r>
                        <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a:t>
                      </a:r>
                    </a:p>
                    <a:p>
                      <a:pPr marL="540000" indent="-180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大阪府産材を使用した製品を取り扱う事業者の掘起こし、製品カタログの充実</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180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（製材・加工、流通などの川中の事業者への働きかけ）</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540000" indent="-180000" algn="l" defTabSz="914395" rtl="0" eaLnBrk="1" latinLnBrk="0" hangingPunct="1">
                        <a:buFontTx/>
                        <a:buNone/>
                      </a:pP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中大規模建築物への大阪府産材の利用にあたってのノウハウの提供</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540000" indent="-180000" algn="l" defTabSz="914395" rtl="0" eaLnBrk="1" latinLnBrk="0" hangingPunct="1">
                        <a:buFontTx/>
                        <a:buNone/>
                      </a:pP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（より実践的な内容を含む勉強会を開催）</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540000" indent="-180000" algn="l" defTabSz="914395" rtl="0" eaLnBrk="1" latinLnBrk="0" hangingPunct="1">
                        <a:buFontTx/>
                        <a:buNone/>
                      </a:pP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施主に対して利用を提案する設計者や建築事業者等をターゲットに情報発信</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540000" indent="-180000" algn="l" defTabSz="914395" rtl="0" eaLnBrk="1" latinLnBrk="0" hangingPunct="1">
                        <a:buFontTx/>
                        <a:buNone/>
                      </a:pP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（設計者や工務店等の川下の事業者への働きかけ）</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540000" indent="-180000" algn="l" defTabSz="914395" rtl="0" eaLnBrk="1" latinLnBrk="0" hangingPunct="1">
                        <a:buFontTx/>
                        <a:buNone/>
                      </a:pP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建築を学ぶ学生に対する大阪府産材の木材利用に関する出前講座の実施など</a:t>
                      </a:r>
                    </a:p>
                    <a:p>
                      <a:pPr marL="144000" indent="-144000" algn="l" defTabSz="914395" rtl="0" eaLnBrk="1" latinLnBrk="0" hangingPunct="1">
                        <a:buFontTx/>
                        <a:buNone/>
                      </a:pPr>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設計・施工段階での木材利用に関するコーディネイトのノウハウを蓄積していく。　</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txBody>
                  <a:tcPr marL="68580" marR="68580" marT="0" marB="0" anchor="ctr"/>
                </a:tc>
                <a:extLst>
                  <a:ext uri="{0D108BD9-81ED-4DB2-BD59-A6C34878D82A}">
                    <a16:rowId xmlns:a16="http://schemas.microsoft.com/office/drawing/2014/main" val="583093058"/>
                  </a:ext>
                </a:extLst>
              </a:tr>
              <a:tr h="820213">
                <a:tc>
                  <a:txBody>
                    <a:bodyPr/>
                    <a:lstStyle/>
                    <a:p>
                      <a:pPr marL="0" algn="l" defTabSz="914395" rtl="0" eaLnBrk="1" latinLnBrk="0" hangingPunct="1"/>
                      <a:r>
                        <a:rPr lang="en-US" altLang="ja-JP" sz="1200" kern="100" dirty="0">
                          <a:solidFill>
                            <a:schemeClr val="bg1"/>
                          </a:solidFill>
                          <a:latin typeface="HG丸ｺﾞｼｯｸM-PRO" panose="020F0600000000000000" pitchFamily="50" charset="-128"/>
                          <a:ea typeface="HG丸ｺﾞｼｯｸM-PRO" panose="020F0600000000000000" pitchFamily="50" charset="-128"/>
                          <a:cs typeface="Times New Roman" panose="02020603050405020304" pitchFamily="18" charset="0"/>
                        </a:rPr>
                        <a:t>CO₂ </a:t>
                      </a:r>
                      <a:r>
                        <a:rPr kumimoji="1" lang="ja-JP" altLang="en-US" sz="1200" b="1" kern="100" dirty="0">
                          <a:solidFill>
                            <a:schemeClr val="lt1"/>
                          </a:solidFill>
                          <a:effectLst/>
                          <a:latin typeface="+mn-lt"/>
                          <a:ea typeface="+mn-ea"/>
                          <a:cs typeface="+mn-cs"/>
                        </a:rPr>
                        <a:t>認証制度の活用促進</a:t>
                      </a:r>
                    </a:p>
                  </a:txBody>
                  <a:tcPr marL="68580" marR="68580" marT="0" marB="0" anchor="ctr"/>
                </a:tc>
                <a:tc>
                  <a:txBody>
                    <a:bodyPr/>
                    <a:lstStyle/>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民間事業者を中心に、継続的に制度の周知、活用の働きかけを行う。</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各市町村と連携し、企業による森林整備のフィールドの掘起こしを行う。</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p>
                      <a:pPr marL="144000" indent="-144000" algn="l" defTabSz="914395" rtl="0" eaLnBrk="1" latinLnBrk="0" hangingPunct="1"/>
                      <a:r>
                        <a:rPr kumimoji="1" lang="ja-JP" altLang="en-US" sz="1100" b="0" kern="100" dirty="0">
                          <a:solidFill>
                            <a:schemeClr val="dk1"/>
                          </a:solidFill>
                          <a:effectLst/>
                          <a:latin typeface="HG丸ｺﾞｼｯｸM-PRO" panose="020F0600000000000000" pitchFamily="50" charset="-128"/>
                          <a:ea typeface="HG丸ｺﾞｼｯｸM-PRO" panose="020F0600000000000000" pitchFamily="50" charset="-128"/>
                          <a:cs typeface="+mn-cs"/>
                        </a:rPr>
                        <a:t>・　企業の森林整備へのサポートを充実するため、森林ボランティアや林業事業体との連携の充実を図る。</a:t>
                      </a:r>
                      <a:endParaRPr kumimoji="1" lang="en-US" altLang="ja-JP" sz="1100" b="0" kern="100" dirty="0">
                        <a:solidFill>
                          <a:schemeClr val="dk1"/>
                        </a:solidFill>
                        <a:effectLst/>
                        <a:latin typeface="HG丸ｺﾞｼｯｸM-PRO" panose="020F0600000000000000" pitchFamily="50" charset="-128"/>
                        <a:ea typeface="HG丸ｺﾞｼｯｸM-PRO" panose="020F0600000000000000" pitchFamily="50" charset="-128"/>
                        <a:cs typeface="+mn-cs"/>
                      </a:endParaRPr>
                    </a:p>
                  </a:txBody>
                  <a:tcPr marL="68580" marR="68580" marT="0" marB="0" anchor="ctr"/>
                </a:tc>
                <a:extLst>
                  <a:ext uri="{0D108BD9-81ED-4DB2-BD59-A6C34878D82A}">
                    <a16:rowId xmlns:a16="http://schemas.microsoft.com/office/drawing/2014/main" val="2233464152"/>
                  </a:ext>
                </a:extLst>
              </a:tr>
            </a:tbl>
          </a:graphicData>
        </a:graphic>
      </p:graphicFrame>
      <p:sp>
        <p:nvSpPr>
          <p:cNvPr id="5" name="コンテンツ プレースホルダ 2">
            <a:extLst>
              <a:ext uri="{FF2B5EF4-FFF2-40B4-BE49-F238E27FC236}">
                <a16:creationId xmlns:a16="http://schemas.microsoft.com/office/drawing/2014/main" id="{1E2E19E5-0AF6-D69D-514A-ECB6009B0DCE}"/>
              </a:ext>
            </a:extLst>
          </p:cNvPr>
          <p:cNvSpPr txBox="1">
            <a:spLocks/>
          </p:cNvSpPr>
          <p:nvPr/>
        </p:nvSpPr>
        <p:spPr>
          <a:xfrm>
            <a:off x="1235794" y="4941168"/>
            <a:ext cx="7533630" cy="1296032"/>
          </a:xfrm>
          <a:prstGeom prst="rect">
            <a:avLst/>
          </a:prstGeom>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44000" marR="0" lvl="0" indent="-180000" algn="just" defTabSz="914400" rtl="0" eaLnBrk="1" fontAlgn="auto" latinLnBrk="0" hangingPunct="1">
              <a:lnSpc>
                <a:spcPct val="125000"/>
              </a:lnSpc>
              <a:spcBef>
                <a:spcPts val="0"/>
              </a:spcBef>
              <a:spcAft>
                <a:spcPts val="0"/>
              </a:spcAft>
              <a:buClrTx/>
              <a:buSzTx/>
              <a:buFont typeface="Arial" panose="020B0604020202020204" pitchFamily="34" charset="0"/>
              <a:buNone/>
              <a:tabLst/>
              <a:defRPr/>
            </a:pP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川中及び川下の民間事業者等　</a:t>
            </a:r>
            <a:r>
              <a:rPr kumimoji="1" lang="en-US" altLang="ja-JP"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70</a:t>
            </a: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人</a:t>
            </a:r>
            <a:r>
              <a:rPr kumimoji="1" lang="ja-JP" altLang="en-US"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／年以上に</a:t>
            </a: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対する</a:t>
            </a:r>
            <a:r>
              <a:rPr kumimoji="1" lang="ja-JP" altLang="en-US"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大阪府産材利用の</a:t>
            </a: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働きかけ</a:t>
            </a:r>
            <a:r>
              <a:rPr kumimoji="1" lang="ja-JP" altLang="en-US"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を達成する。</a:t>
            </a:r>
            <a:endParaRPr kumimoji="1" lang="en-US" altLang="ja-JP"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44000" marR="0" lvl="0" indent="-180000" algn="just" defTabSz="914400" rtl="0" eaLnBrk="1" fontAlgn="auto" latinLnBrk="0" hangingPunct="1">
              <a:lnSpc>
                <a:spcPct val="125000"/>
              </a:lnSpc>
              <a:spcBef>
                <a:spcPts val="0"/>
              </a:spcBef>
              <a:spcAft>
                <a:spcPts val="0"/>
              </a:spcAft>
              <a:buClrTx/>
              <a:buSzTx/>
              <a:buFont typeface="Arial" panose="020B0604020202020204" pitchFamily="34" charset="0"/>
              <a:buNone/>
              <a:tabLst/>
              <a:defRPr/>
            </a:pPr>
            <a:r>
              <a:rPr kumimoji="1" lang="ja-JP" altLang="en-US"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民間事業者及び市町村　</a:t>
            </a:r>
            <a:r>
              <a:rPr kumimoji="1" lang="en-US" altLang="ja-JP"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70</a:t>
            </a:r>
            <a:r>
              <a:rPr kumimoji="1" lang="ja-JP" altLang="en-US"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件／年以上に</a:t>
            </a: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対する</a:t>
            </a:r>
            <a:r>
              <a:rPr kumimoji="1" lang="en-US" altLang="ja-JP"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CO₂</a:t>
            </a:r>
            <a:r>
              <a:rPr kumimoji="1" lang="ja-JP" altLang="en-US"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認証制度の活用</a:t>
            </a: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の働きかけ</a:t>
            </a:r>
            <a:r>
              <a:rPr kumimoji="1" lang="ja-JP" altLang="en-US"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を達成する。</a:t>
            </a:r>
            <a:endParaRPr kumimoji="1" lang="en-US" altLang="ja-JP"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52400" marR="0" lvl="0" indent="-152400" algn="l" defTabSz="914395" rtl="0" eaLnBrk="1" fontAlgn="auto" latinLnBrk="0" hangingPunct="1">
              <a:lnSpc>
                <a:spcPct val="125000"/>
              </a:lnSpc>
              <a:spcBef>
                <a:spcPts val="600"/>
              </a:spcBef>
              <a:spcAft>
                <a:spcPts val="0"/>
              </a:spcAft>
              <a:buClrTx/>
              <a:buSzTx/>
              <a:buFontTx/>
              <a:buNone/>
              <a:tabLst/>
              <a:defRPr/>
            </a:pP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目標設定の考え方</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432000" marR="0" lvl="0" indent="-288000" algn="l" defTabSz="914395" rtl="0" eaLnBrk="1" fontAlgn="auto" latinLnBrk="0" hangingPunct="1">
              <a:lnSpc>
                <a:spcPct val="125000"/>
              </a:lnSpc>
              <a:spcBef>
                <a:spcPts val="0"/>
              </a:spcBef>
              <a:spcAft>
                <a:spcPts val="0"/>
              </a:spcAft>
              <a:buClrTx/>
              <a:buSzTx/>
              <a:buFontTx/>
              <a:buNone/>
              <a:tabLst/>
              <a:defRPr/>
            </a:pP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・大阪府産材利用の促進：</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R5(43</a:t>
            </a:r>
            <a:r>
              <a:rPr lang="ja-JP" altLang="en-US" sz="10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人</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R6(64</a:t>
            </a:r>
            <a:r>
              <a:rPr lang="ja-JP" altLang="en-US" sz="10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人</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R7</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見込</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(98</a:t>
            </a:r>
            <a:r>
              <a:rPr lang="ja-JP" altLang="en-US" sz="10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人</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の平均</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68.3</a:t>
            </a:r>
            <a:r>
              <a:rPr lang="ja-JP" altLang="en-US" sz="10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人</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を上回る</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70</a:t>
            </a:r>
            <a:r>
              <a:rPr lang="ja-JP" altLang="en-US" sz="105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人／年以上を目標</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とする。</a:t>
            </a:r>
            <a:endPar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432000" marR="0" lvl="0" indent="-288000" algn="l" defTabSz="914395" rtl="0" eaLnBrk="1" fontAlgn="auto" latinLnBrk="0" hangingPunct="1">
              <a:lnSpc>
                <a:spcPct val="125000"/>
              </a:lnSpc>
              <a:spcBef>
                <a:spcPts val="0"/>
              </a:spcBef>
              <a:spcAft>
                <a:spcPts val="0"/>
              </a:spcAft>
              <a:buClrTx/>
              <a:buSzTx/>
              <a:buFont typeface="Arial" panose="020B0604020202020204" pitchFamily="34" charset="0"/>
              <a:buNone/>
              <a:tabLst/>
              <a:defRPr/>
            </a:pP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CO₂</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認証制度の活用促進：</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R5(66</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R6(68</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R7</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見込</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(70</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の平均</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68</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件を上回る</a:t>
            </a:r>
            <a:r>
              <a:rPr kumimoji="1" lang="en-US" altLang="ja-JP"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70</a:t>
            </a:r>
            <a:r>
              <a:rPr kumimoji="1" lang="ja-JP" altLang="en-US" sz="105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件／年以上を目標とする。</a:t>
            </a:r>
            <a:endParaRPr kumimoji="1" lang="ja-JP" altLang="en-US" sz="12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33394369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A28D0-0922-4473-0423-F6175B49ED5A}"/>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AEF18B3-1EC3-6FF6-3C12-3027C341AADD}"/>
              </a:ext>
            </a:extLst>
          </p:cNvPr>
          <p:cNvSpPr>
            <a:spLocks noGrp="1"/>
          </p:cNvSpPr>
          <p:nvPr>
            <p:ph type="sldNum" sz="quarter" idx="12"/>
          </p:nvPr>
        </p:nvSpPr>
        <p:spPr>
          <a:xfrm>
            <a:off x="7113240" y="6376243"/>
            <a:ext cx="2311400" cy="365125"/>
          </a:xfrm>
        </p:spPr>
        <p:txBody>
          <a:bodyPr/>
          <a:lstStyle/>
          <a:p>
            <a:fld id="{08F2DA05-83B4-4A54-AACF-935CEC0398AD}" type="slidenum">
              <a:rPr lang="ja-JP" altLang="en-US" smtClean="0"/>
              <a:pPr/>
              <a:t>24</a:t>
            </a:fld>
            <a:endParaRPr lang="ja-JP" altLang="en-US" dirty="0"/>
          </a:p>
        </p:txBody>
      </p:sp>
      <p:sp>
        <p:nvSpPr>
          <p:cNvPr id="9" name="正方形/長方形 8">
            <a:extLst>
              <a:ext uri="{FF2B5EF4-FFF2-40B4-BE49-F238E27FC236}">
                <a16:creationId xmlns:a16="http://schemas.microsoft.com/office/drawing/2014/main" id="{B2BA7FF4-D033-A1F7-B187-017FE4D605AC}"/>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タイトル 5">
            <a:extLst>
              <a:ext uri="{FF2B5EF4-FFF2-40B4-BE49-F238E27FC236}">
                <a16:creationId xmlns:a16="http://schemas.microsoft.com/office/drawing/2014/main" id="{68DD954A-98D0-DE6F-EBE2-CA2C523CBB04}"/>
              </a:ext>
            </a:extLst>
          </p:cNvPr>
          <p:cNvSpPr txBox="1">
            <a:spLocks/>
          </p:cNvSpPr>
          <p:nvPr/>
        </p:nvSpPr>
        <p:spPr>
          <a:xfrm>
            <a:off x="1035298" y="301443"/>
            <a:ext cx="7590110"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Ⅴ</a:t>
            </a:r>
            <a:r>
              <a:rPr lang="ja-JP" altLang="en-US" sz="1800" b="1" dirty="0">
                <a:latin typeface="HG丸ｺﾞｼｯｸM-PRO" panose="020F0600000000000000" pitchFamily="50" charset="-128"/>
                <a:ea typeface="HG丸ｺﾞｼｯｸM-PRO" panose="020F0600000000000000" pitchFamily="50" charset="-128"/>
              </a:rPr>
              <a:t>．主要事業の現状・課題と今後の方向性（</a:t>
            </a:r>
            <a:r>
              <a:rPr lang="en-US" altLang="ja-JP" sz="1800" b="1" dirty="0">
                <a:latin typeface="HG丸ｺﾞｼｯｸM-PRO" panose="020F0600000000000000" pitchFamily="50" charset="-128"/>
                <a:ea typeface="HG丸ｺﾞｼｯｸM-PRO" panose="020F0600000000000000" pitchFamily="50" charset="-128"/>
              </a:rPr>
              <a:t>5</a:t>
            </a:r>
            <a:r>
              <a:rPr lang="zh-TW" altLang="en-US" sz="1800" b="1" dirty="0">
                <a:latin typeface="HG丸ｺﾞｼｯｸM-PRO" panose="020F0600000000000000" pitchFamily="50" charset="-128"/>
                <a:ea typeface="HG丸ｺﾞｼｯｸM-PRO" panose="020F0600000000000000" pitchFamily="50" charset="-128"/>
              </a:rPr>
              <a:t>．</a:t>
            </a:r>
            <a:r>
              <a:rPr lang="ja-JP" altLang="en-US" sz="1800" b="1" dirty="0">
                <a:latin typeface="HG丸ｺﾞｼｯｸM-PRO" panose="020F0600000000000000" pitchFamily="50" charset="-128"/>
                <a:ea typeface="HG丸ｺﾞｼｯｸM-PRO" panose="020F0600000000000000" pitchFamily="50" charset="-128"/>
              </a:rPr>
              <a:t>新たな事業分野への取組み）</a:t>
            </a:r>
            <a:endParaRPr lang="ja-JP" altLang="en-US" sz="1800" dirty="0">
              <a:latin typeface="HG丸ｺﾞｼｯｸM-PRO" panose="020F0600000000000000" pitchFamily="50" charset="-128"/>
              <a:ea typeface="HG丸ｺﾞｼｯｸM-PRO" panose="020F0600000000000000" pitchFamily="50" charset="-128"/>
            </a:endParaRPr>
          </a:p>
        </p:txBody>
      </p:sp>
      <p:grpSp>
        <p:nvGrpSpPr>
          <p:cNvPr id="12" name="グループ化 11">
            <a:extLst>
              <a:ext uri="{FF2B5EF4-FFF2-40B4-BE49-F238E27FC236}">
                <a16:creationId xmlns:a16="http://schemas.microsoft.com/office/drawing/2014/main" id="{46BF8EAE-FE98-99B5-8729-AD0AEFBDD3FF}"/>
              </a:ext>
            </a:extLst>
          </p:cNvPr>
          <p:cNvGrpSpPr/>
          <p:nvPr/>
        </p:nvGrpSpPr>
        <p:grpSpPr>
          <a:xfrm>
            <a:off x="1207026" y="759901"/>
            <a:ext cx="7960375" cy="1754475"/>
            <a:chOff x="1207026" y="892970"/>
            <a:chExt cx="7960375" cy="1585469"/>
          </a:xfrm>
        </p:grpSpPr>
        <p:sp>
          <p:nvSpPr>
            <p:cNvPr id="2" name="コンテンツ プレースホルダ 2">
              <a:extLst>
                <a:ext uri="{FF2B5EF4-FFF2-40B4-BE49-F238E27FC236}">
                  <a16:creationId xmlns:a16="http://schemas.microsoft.com/office/drawing/2014/main" id="{E209E73E-15E0-E5DD-AB9D-E8F7DE4B1709}"/>
                </a:ext>
              </a:extLst>
            </p:cNvPr>
            <p:cNvSpPr txBox="1">
              <a:spLocks/>
            </p:cNvSpPr>
            <p:nvPr/>
          </p:nvSpPr>
          <p:spPr>
            <a:xfrm>
              <a:off x="1207026" y="892970"/>
              <a:ext cx="7960375" cy="1585469"/>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chorCtr="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indent="0" algn="just">
                <a:buFont typeface="Arial" panose="020B0604020202020204" pitchFamily="34" charset="0"/>
                <a:buNone/>
                <a:defRPr/>
              </a:pP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defTabSz="914400">
                <a:spcBef>
                  <a:spcPts val="1200"/>
                </a:spcBef>
                <a:buNone/>
                <a:defRPr/>
              </a:pPr>
              <a:r>
                <a:rPr lang="ja-JP" altLang="en-US" sz="12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農・林・環境にわたる、多様で幅広い事業展開</a:t>
              </a:r>
            </a:p>
            <a:p>
              <a:pPr marL="133349" indent="0" algn="just" defTabSz="914400">
                <a:spcBef>
                  <a:spcPts val="1200"/>
                </a:spcBef>
                <a:buNone/>
                <a:defRPr/>
              </a:pPr>
              <a:r>
                <a:rPr lang="ja-JP" altLang="en-US" sz="12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長年にわたる、公的機関（国・府・市町村・公的法人）との連携</a:t>
              </a:r>
              <a:endParaRPr lang="en-US" altLang="ja-JP" sz="12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1" lang="ja-JP" altLang="en-US" sz="12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民間事業者や住民へのサービス提供ノウハウの蓄積</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58775" indent="-142875" algn="just" defTabSz="863600">
                <a:spcBef>
                  <a:spcPts val="600"/>
                </a:spcBef>
                <a:buNone/>
                <a:tabLst>
                  <a:tab pos="7081838" algn="l"/>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農業者／府民の森利用者／環境イベント等の参加事業者・住民／森林整備・木材関係の事業者　など</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3" name="四角形: 角を丸くする 2">
              <a:extLst>
                <a:ext uri="{FF2B5EF4-FFF2-40B4-BE49-F238E27FC236}">
                  <a16:creationId xmlns:a16="http://schemas.microsoft.com/office/drawing/2014/main" id="{F493CF21-3E7D-3AE3-0554-D4CD683F5DA0}"/>
                </a:ext>
              </a:extLst>
            </p:cNvPr>
            <p:cNvSpPr/>
            <p:nvPr/>
          </p:nvSpPr>
          <p:spPr>
            <a:xfrm>
              <a:off x="1424607" y="974694"/>
              <a:ext cx="2304256" cy="317407"/>
            </a:xfrm>
            <a:prstGeom prst="roundRect">
              <a:avLst/>
            </a:prstGeom>
            <a:solidFill>
              <a:srgbClr val="EFFFEF"/>
            </a:solidFill>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a:t>公社の強み</a:t>
              </a:r>
            </a:p>
          </p:txBody>
        </p:sp>
      </p:grpSp>
      <p:grpSp>
        <p:nvGrpSpPr>
          <p:cNvPr id="8" name="グループ化 7">
            <a:extLst>
              <a:ext uri="{FF2B5EF4-FFF2-40B4-BE49-F238E27FC236}">
                <a16:creationId xmlns:a16="http://schemas.microsoft.com/office/drawing/2014/main" id="{D66E091A-ACE1-3786-BD99-FBA7AF970229}"/>
              </a:ext>
            </a:extLst>
          </p:cNvPr>
          <p:cNvGrpSpPr/>
          <p:nvPr/>
        </p:nvGrpSpPr>
        <p:grpSpPr>
          <a:xfrm>
            <a:off x="1207027" y="2636912"/>
            <a:ext cx="7960375" cy="3888432"/>
            <a:chOff x="1207028" y="2942178"/>
            <a:chExt cx="7960375" cy="3510147"/>
          </a:xfrm>
        </p:grpSpPr>
        <p:sp>
          <p:nvSpPr>
            <p:cNvPr id="11" name="コンテンツ プレースホルダ 2">
              <a:extLst>
                <a:ext uri="{FF2B5EF4-FFF2-40B4-BE49-F238E27FC236}">
                  <a16:creationId xmlns:a16="http://schemas.microsoft.com/office/drawing/2014/main" id="{08645A1B-20E7-C114-D36D-3AA620570AA3}"/>
                </a:ext>
              </a:extLst>
            </p:cNvPr>
            <p:cNvSpPr txBox="1">
              <a:spLocks/>
            </p:cNvSpPr>
            <p:nvPr/>
          </p:nvSpPr>
          <p:spPr>
            <a:xfrm>
              <a:off x="1207028" y="2942178"/>
              <a:ext cx="7960375" cy="3510147"/>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chorCtr="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indent="0" algn="just">
                <a:buFont typeface="Arial" panose="020B0604020202020204" pitchFamily="34" charset="0"/>
                <a:buNone/>
                <a:defRPr/>
              </a:pPr>
              <a:endParaRPr lang="en-US" altLang="ja-JP" sz="1400" b="1"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defTabSz="914400">
                <a:spcBef>
                  <a:spcPts val="1200"/>
                </a:spcBef>
                <a:buNone/>
                <a:defRPr/>
              </a:pPr>
              <a:r>
                <a:rPr lang="ja-JP" altLang="en-US" sz="1200" b="1"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多様なノウハウ間の連携</a:t>
              </a:r>
            </a:p>
            <a:p>
              <a:pPr marL="360000" indent="-144000" algn="just" defTabSz="863600">
                <a:spcBef>
                  <a:spcPts val="600"/>
                </a:spcBef>
                <a:buNone/>
                <a:tabLst>
                  <a:tab pos="7081838" algn="l"/>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大阪版カーボンフットプリント事業や</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CO</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₂認証制度等、農・林・環境にわたる多様で幅広いノウハウを水平連携して、新たな事業展開を図っていく。</a:t>
              </a:r>
            </a:p>
            <a:p>
              <a:pPr marL="133349" indent="0" algn="just" defTabSz="914400">
                <a:spcBef>
                  <a:spcPts val="1200"/>
                </a:spcBef>
                <a:buNone/>
                <a:defRPr/>
              </a:pPr>
              <a:r>
                <a:rPr lang="ja-JP" altLang="en-US" sz="1200" b="1"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公的分野での事業獲得</a:t>
              </a:r>
              <a:endParaRPr lang="en-US" altLang="ja-JP" sz="1200" b="1"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44000" algn="just" defTabSz="863600" rtl="0" eaLnBrk="1" fontAlgn="auto" latinLnBrk="0" hangingPunct="1">
                <a:lnSpc>
                  <a:spcPct val="100000"/>
                </a:lnSpc>
                <a:spcBef>
                  <a:spcPts val="600"/>
                </a:spcBef>
                <a:spcAft>
                  <a:spcPts val="0"/>
                </a:spcAft>
                <a:buClrTx/>
                <a:buSzTx/>
                <a:buFontTx/>
                <a:buNone/>
                <a:tabLst>
                  <a:tab pos="7081838" algn="l"/>
                </a:tabLst>
                <a:defRPr/>
              </a:pP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林政分野において、令和元年度</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の</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森林整備・木材利用促進支援事業の獲得に続き、５年度に</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CO</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₂認証制度事業を府から新たに受託しており、公社の４本柱事業の一つとなっている。今後とも、新たな事業展開を図るため、国、府</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市町村、公的法人（公益社団・財団法人、一般社団・財団法人、</a:t>
              </a: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NPO</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法人、独立行政法人など）と緊密な連携をとりながら、公的分野での新たな事業の獲得をめざす。</a:t>
              </a:r>
              <a:endPar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144000" algn="just" defTabSz="863600">
                <a:spcBef>
                  <a:spcPts val="600"/>
                </a:spcBef>
                <a:buNone/>
                <a:tabLst>
                  <a:tab pos="7081838" algn="l"/>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自然環境保全に係る公の施設の指定管理についても積極的に獲得をめざす。</a:t>
              </a:r>
              <a:endPar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defTabSz="914400">
                <a:spcBef>
                  <a:spcPts val="1200"/>
                </a:spcBef>
                <a:buNone/>
                <a:defRPr/>
              </a:pPr>
              <a:r>
                <a:rPr lang="ja-JP" altLang="en-US" sz="1200" b="1"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民間事業者に対する事業展開</a:t>
              </a:r>
              <a:endParaRPr lang="en-US" altLang="ja-JP" sz="1200" b="1"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144000" algn="just" defTabSz="863600" rtl="0" eaLnBrk="1" fontAlgn="auto" latinLnBrk="0" hangingPunct="1">
                <a:lnSpc>
                  <a:spcPct val="100000"/>
                </a:lnSpc>
                <a:spcBef>
                  <a:spcPts val="600"/>
                </a:spcBef>
                <a:spcAft>
                  <a:spcPts val="0"/>
                </a:spcAft>
                <a:buClrTx/>
                <a:buSzTx/>
                <a:buFontTx/>
                <a:buNone/>
                <a:tabLst>
                  <a:tab pos="7081838" algn="l"/>
                </a:tabLst>
                <a:defRPr/>
              </a:pP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これまで公社事業は国・府・市町村からの受託事業、補助事業が中心であったが、今後は、環境分野、林政分野等において民間事業者向けの事業展開にも積極的に取り組む。</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12000" marR="0" lvl="0" indent="-144000" algn="just" defTabSz="863600" rtl="0" eaLnBrk="1" fontAlgn="auto" latinLnBrk="0" hangingPunct="1">
                <a:lnSpc>
                  <a:spcPct val="100000"/>
                </a:lnSpc>
                <a:spcBef>
                  <a:spcPts val="600"/>
                </a:spcBef>
                <a:spcAft>
                  <a:spcPts val="0"/>
                </a:spcAft>
                <a:buClrTx/>
                <a:buSzTx/>
                <a:buFontTx/>
                <a:buNone/>
                <a:tabLst>
                  <a:tab pos="7081838" algn="l"/>
                </a:tabLst>
                <a:defRPr/>
              </a:pP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例）省エネ診断事業</a:t>
              </a:r>
              <a:endPar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12000" marR="0" lvl="0" indent="-144000" algn="just" defTabSz="863600" rtl="0" eaLnBrk="1" fontAlgn="auto" latinLnBrk="0" hangingPunct="1">
                <a:lnSpc>
                  <a:spcPct val="100000"/>
                </a:lnSpc>
                <a:spcBef>
                  <a:spcPts val="0"/>
                </a:spcBef>
                <a:spcAft>
                  <a:spcPts val="0"/>
                </a:spcAft>
                <a:buClrTx/>
                <a:buSzTx/>
                <a:buFontTx/>
                <a:buNone/>
                <a:tabLst>
                  <a:tab pos="7081838" algn="l"/>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地球温暖化対策の更なる向上を図るため、セミナー開催など民間事業者への普及・啓発</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612000" marR="0" lvl="0" indent="-144000" algn="just" defTabSz="863600" rtl="0" eaLnBrk="1" fontAlgn="auto" latinLnBrk="0" hangingPunct="1">
                <a:lnSpc>
                  <a:spcPct val="100000"/>
                </a:lnSpc>
                <a:spcBef>
                  <a:spcPts val="0"/>
                </a:spcBef>
                <a:spcAft>
                  <a:spcPts val="0"/>
                </a:spcAft>
                <a:buClrTx/>
                <a:buSzTx/>
                <a:buFontTx/>
                <a:buNone/>
                <a:tabLst>
                  <a:tab pos="7081838" algn="l"/>
                </a:tabLst>
                <a:defRPr/>
              </a:pPr>
              <a:r>
                <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府内産木材利用</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の促進に寄与する</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、民間事業者、住民への普及・啓発</a:t>
              </a:r>
              <a:endParaRPr kumimoji="1" lang="en-US" altLang="ja-JP"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7" name="四角形: 角を丸くする 6">
              <a:extLst>
                <a:ext uri="{FF2B5EF4-FFF2-40B4-BE49-F238E27FC236}">
                  <a16:creationId xmlns:a16="http://schemas.microsoft.com/office/drawing/2014/main" id="{7BDC5BCD-FB97-0A1D-AF96-B91165C616A3}"/>
                </a:ext>
              </a:extLst>
            </p:cNvPr>
            <p:cNvSpPr/>
            <p:nvPr/>
          </p:nvSpPr>
          <p:spPr>
            <a:xfrm>
              <a:off x="1424608" y="3012688"/>
              <a:ext cx="2304256" cy="317407"/>
            </a:xfrm>
            <a:prstGeom prst="roundRect">
              <a:avLst/>
            </a:prstGeom>
            <a:solidFill>
              <a:srgbClr val="EFFFEF"/>
            </a:solidFill>
            <a:effectLst>
              <a:outerShdw blurRad="50800" dist="381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dirty="0"/>
                <a:t>今後の方向性</a:t>
              </a:r>
              <a:endParaRPr kumimoji="1" lang="ja-JP" altLang="en-US" dirty="0"/>
            </a:p>
          </p:txBody>
        </p:sp>
      </p:grpSp>
    </p:spTree>
    <p:extLst>
      <p:ext uri="{BB962C8B-B14F-4D97-AF65-F5344CB8AC3E}">
        <p14:creationId xmlns:p14="http://schemas.microsoft.com/office/powerpoint/2010/main" val="18090516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0DE8F-0B72-DDCC-4437-87C71FD59D38}"/>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F8EF9A62-9005-12B3-7CAA-B84C53CFE425}"/>
              </a:ext>
            </a:extLst>
          </p:cNvPr>
          <p:cNvSpPr>
            <a:spLocks noGrp="1"/>
          </p:cNvSpPr>
          <p:nvPr>
            <p:ph type="sldNum" sz="quarter" idx="12"/>
          </p:nvPr>
        </p:nvSpPr>
        <p:spPr>
          <a:xfrm>
            <a:off x="7099300" y="6356354"/>
            <a:ext cx="2311400" cy="365125"/>
          </a:xfrm>
        </p:spPr>
        <p:txBody>
          <a:bodyPr/>
          <a:lstStyle/>
          <a:p>
            <a:fld id="{08F2DA05-83B4-4A54-AACF-935CEC0398AD}" type="slidenum">
              <a:rPr lang="ja-JP" altLang="en-US" smtClean="0"/>
              <a:pPr/>
              <a:t>25</a:t>
            </a:fld>
            <a:endParaRPr lang="ja-JP" altLang="en-US"/>
          </a:p>
        </p:txBody>
      </p:sp>
      <p:sp>
        <p:nvSpPr>
          <p:cNvPr id="9" name="正方形/長方形 8">
            <a:extLst>
              <a:ext uri="{FF2B5EF4-FFF2-40B4-BE49-F238E27FC236}">
                <a16:creationId xmlns:a16="http://schemas.microsoft.com/office/drawing/2014/main" id="{F1BF054E-91D0-1661-5A18-D86575EBA35E}"/>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タイトル 5">
            <a:extLst>
              <a:ext uri="{FF2B5EF4-FFF2-40B4-BE49-F238E27FC236}">
                <a16:creationId xmlns:a16="http://schemas.microsoft.com/office/drawing/2014/main" id="{52BB29C9-2284-77D5-4773-7C631027CC3C}"/>
              </a:ext>
            </a:extLst>
          </p:cNvPr>
          <p:cNvSpPr txBox="1">
            <a:spLocks/>
          </p:cNvSpPr>
          <p:nvPr/>
        </p:nvSpPr>
        <p:spPr>
          <a:xfrm>
            <a:off x="1035298" y="301443"/>
            <a:ext cx="7230070" cy="507136"/>
          </a:xfrm>
          <a:prstGeom prst="rect">
            <a:avLst/>
          </a:prstGeom>
        </p:spPr>
        <p:txBody>
          <a:bodyPr vert="horz" lIns="91440" tIns="45720" rIns="91440" bIns="45720" rtlCol="0" anchor="ctr">
            <a:normAutofit fontScale="975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Ⅵ</a:t>
            </a:r>
            <a:r>
              <a:rPr lang="ja-JP" altLang="en-US" sz="1800" b="1" dirty="0">
                <a:latin typeface="HG丸ｺﾞｼｯｸM-PRO" panose="020F0600000000000000" pitchFamily="50" charset="-128"/>
                <a:ea typeface="HG丸ｺﾞｼｯｸM-PRO" panose="020F0600000000000000" pitchFamily="50" charset="-128"/>
              </a:rPr>
              <a:t>．組織体制・人材確保（１）</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11" name="コンテンツ プレースホルダ 2">
            <a:extLst>
              <a:ext uri="{FF2B5EF4-FFF2-40B4-BE49-F238E27FC236}">
                <a16:creationId xmlns:a16="http://schemas.microsoft.com/office/drawing/2014/main" id="{40DFF2AF-4ACB-C8CE-E34A-4E68D7B5DC97}"/>
              </a:ext>
            </a:extLst>
          </p:cNvPr>
          <p:cNvSpPr txBox="1">
            <a:spLocks/>
          </p:cNvSpPr>
          <p:nvPr/>
        </p:nvSpPr>
        <p:spPr>
          <a:xfrm>
            <a:off x="1025065" y="893884"/>
            <a:ext cx="7960383" cy="5559452"/>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indent="0" algn="just">
              <a:buNone/>
              <a:defRPr/>
            </a:pP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None/>
              <a:defRPr/>
            </a:pPr>
            <a:r>
              <a:rPr lang="ja-JP" altLang="en-US"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現状</a:t>
            </a: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504000" indent="-180000">
              <a:spcBef>
                <a:spcPts val="600"/>
              </a:spcBef>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公社の職員は、正職員、再雇用職員（正職員の定年退職後の再雇用）、大阪府からの派遣職員、嘱託職員で構成されている。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504000" indent="-180000">
              <a:spcBef>
                <a:spcPts val="600"/>
              </a:spcBef>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近年、公社では正職員を採用してこなかったことから、正職員、再雇用職員はわずかな人数となっており、府派遣職員、嘱託職員が大部分を占めている。嘱託職員は大阪府退職予定者人材バンク制度やハローワーク、ホームページで公募しており、嘱託職員のうち府ＯＢは主に農・林業分野、環境分野など民間からの採用が難しい専門職であ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504000" indent="-180000">
              <a:spcBef>
                <a:spcPts val="600"/>
              </a:spcBef>
              <a:buNone/>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　職員数は、府民の森　北河内地区・中河内地区の指定管理不採択により令和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年度に減少し、農地中間管理事業の法改正による業務量増大に対応するため令和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年度に増加した。</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504000" indent="-180000">
              <a:spcBef>
                <a:spcPts val="600"/>
              </a:spcBef>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人件費は、</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157,153</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千円（令和</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年度）であり、公社の経常費用の</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割以上を占めている。</a:t>
            </a:r>
            <a:endParaRPr lang="en-US" altLang="ja-JP" sz="9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10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0" algn="just" defTabSz="914400">
              <a:spcBef>
                <a:spcPts val="600"/>
              </a:spcBef>
              <a:buFont typeface="Arial" panose="020B0604020202020204" pitchFamily="34" charset="0"/>
              <a:buNone/>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0" algn="just" defTabSz="914400">
              <a:spcBef>
                <a:spcPts val="600"/>
              </a:spcBef>
              <a:buFont typeface="Arial" panose="020B0604020202020204" pitchFamily="34" charset="0"/>
              <a:buNone/>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indent="0" algn="just" defTabSz="914400">
              <a:spcBef>
                <a:spcPts val="600"/>
              </a:spcBef>
              <a:buFont typeface="Arial" panose="020B0604020202020204" pitchFamily="34" charset="0"/>
              <a:buNone/>
              <a:defRPr/>
            </a:pP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endParaRPr lang="en-US"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Font typeface="Arial" panose="020B0604020202020204" pitchFamily="34" charset="0"/>
              <a:buNone/>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aphicFrame>
        <p:nvGraphicFramePr>
          <p:cNvPr id="2" name="表 1">
            <a:extLst>
              <a:ext uri="{FF2B5EF4-FFF2-40B4-BE49-F238E27FC236}">
                <a16:creationId xmlns:a16="http://schemas.microsoft.com/office/drawing/2014/main" id="{71181B56-A33B-003E-8F83-60B159FDB991}"/>
              </a:ext>
            </a:extLst>
          </p:cNvPr>
          <p:cNvGraphicFramePr>
            <a:graphicFrameLocks noGrp="1"/>
          </p:cNvGraphicFramePr>
          <p:nvPr>
            <p:extLst>
              <p:ext uri="{D42A27DB-BD31-4B8C-83A1-F6EECF244321}">
                <p14:modId xmlns:p14="http://schemas.microsoft.com/office/powerpoint/2010/main" val="1869699712"/>
              </p:ext>
            </p:extLst>
          </p:nvPr>
        </p:nvGraphicFramePr>
        <p:xfrm>
          <a:off x="1373845" y="3324948"/>
          <a:ext cx="7158310" cy="2272888"/>
        </p:xfrm>
        <a:graphic>
          <a:graphicData uri="http://schemas.openxmlformats.org/drawingml/2006/table">
            <a:tbl>
              <a:tblPr/>
              <a:tblGrid>
                <a:gridCol w="140245">
                  <a:extLst>
                    <a:ext uri="{9D8B030D-6E8A-4147-A177-3AD203B41FA5}">
                      <a16:colId xmlns:a16="http://schemas.microsoft.com/office/drawing/2014/main" val="3099843538"/>
                    </a:ext>
                  </a:extLst>
                </a:gridCol>
                <a:gridCol w="306784">
                  <a:extLst>
                    <a:ext uri="{9D8B030D-6E8A-4147-A177-3AD203B41FA5}">
                      <a16:colId xmlns:a16="http://schemas.microsoft.com/office/drawing/2014/main" val="1873481084"/>
                    </a:ext>
                  </a:extLst>
                </a:gridCol>
                <a:gridCol w="1972187">
                  <a:extLst>
                    <a:ext uri="{9D8B030D-6E8A-4147-A177-3AD203B41FA5}">
                      <a16:colId xmlns:a16="http://schemas.microsoft.com/office/drawing/2014/main" val="3326487130"/>
                    </a:ext>
                  </a:extLst>
                </a:gridCol>
                <a:gridCol w="473325">
                  <a:extLst>
                    <a:ext uri="{9D8B030D-6E8A-4147-A177-3AD203B41FA5}">
                      <a16:colId xmlns:a16="http://schemas.microsoft.com/office/drawing/2014/main" val="3592375082"/>
                    </a:ext>
                  </a:extLst>
                </a:gridCol>
                <a:gridCol w="473325">
                  <a:extLst>
                    <a:ext uri="{9D8B030D-6E8A-4147-A177-3AD203B41FA5}">
                      <a16:colId xmlns:a16="http://schemas.microsoft.com/office/drawing/2014/main" val="612812873"/>
                    </a:ext>
                  </a:extLst>
                </a:gridCol>
                <a:gridCol w="473325">
                  <a:extLst>
                    <a:ext uri="{9D8B030D-6E8A-4147-A177-3AD203B41FA5}">
                      <a16:colId xmlns:a16="http://schemas.microsoft.com/office/drawing/2014/main" val="1311812788"/>
                    </a:ext>
                  </a:extLst>
                </a:gridCol>
                <a:gridCol w="473325">
                  <a:extLst>
                    <a:ext uri="{9D8B030D-6E8A-4147-A177-3AD203B41FA5}">
                      <a16:colId xmlns:a16="http://schemas.microsoft.com/office/drawing/2014/main" val="2341356366"/>
                    </a:ext>
                  </a:extLst>
                </a:gridCol>
                <a:gridCol w="473325">
                  <a:extLst>
                    <a:ext uri="{9D8B030D-6E8A-4147-A177-3AD203B41FA5}">
                      <a16:colId xmlns:a16="http://schemas.microsoft.com/office/drawing/2014/main" val="3598465625"/>
                    </a:ext>
                  </a:extLst>
                </a:gridCol>
                <a:gridCol w="473325">
                  <a:extLst>
                    <a:ext uri="{9D8B030D-6E8A-4147-A177-3AD203B41FA5}">
                      <a16:colId xmlns:a16="http://schemas.microsoft.com/office/drawing/2014/main" val="4179115745"/>
                    </a:ext>
                  </a:extLst>
                </a:gridCol>
                <a:gridCol w="473325">
                  <a:extLst>
                    <a:ext uri="{9D8B030D-6E8A-4147-A177-3AD203B41FA5}">
                      <a16:colId xmlns:a16="http://schemas.microsoft.com/office/drawing/2014/main" val="1928576100"/>
                    </a:ext>
                  </a:extLst>
                </a:gridCol>
                <a:gridCol w="479169">
                  <a:extLst>
                    <a:ext uri="{9D8B030D-6E8A-4147-A177-3AD203B41FA5}">
                      <a16:colId xmlns:a16="http://schemas.microsoft.com/office/drawing/2014/main" val="202817235"/>
                    </a:ext>
                  </a:extLst>
                </a:gridCol>
                <a:gridCol w="473325">
                  <a:extLst>
                    <a:ext uri="{9D8B030D-6E8A-4147-A177-3AD203B41FA5}">
                      <a16:colId xmlns:a16="http://schemas.microsoft.com/office/drawing/2014/main" val="838373810"/>
                    </a:ext>
                  </a:extLst>
                </a:gridCol>
                <a:gridCol w="473325">
                  <a:extLst>
                    <a:ext uri="{9D8B030D-6E8A-4147-A177-3AD203B41FA5}">
                      <a16:colId xmlns:a16="http://schemas.microsoft.com/office/drawing/2014/main" val="795754076"/>
                    </a:ext>
                  </a:extLst>
                </a:gridCol>
              </a:tblGrid>
              <a:tr h="185528">
                <a:tc>
                  <a:txBody>
                    <a:bodyPr/>
                    <a:lstStyle/>
                    <a:p>
                      <a:pPr algn="l" fontAlgn="ctr">
                        <a:buNone/>
                      </a:pPr>
                      <a:endPar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a:noFill/>
                    </a:lnB>
                    <a:noFill/>
                  </a:tcPr>
                </a:tc>
                <a:tc gridSpan="9">
                  <a:txBody>
                    <a:bodyPr/>
                    <a:lstStyle/>
                    <a:p>
                      <a:pPr algn="l" fontAlgn="ctr">
                        <a:buNone/>
                      </a:pP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組織人員（４月</a:t>
                      </a:r>
                      <a:r>
                        <a:rPr lang="en-US" altLang="ja-JP" sz="1200" b="1" i="0" u="none" strike="noStrike">
                          <a:solidFill>
                            <a:srgbClr val="000000"/>
                          </a:solidFill>
                          <a:effectLst/>
                          <a:latin typeface="游ゴシック" panose="020B0400000000000000" pitchFamily="50" charset="-128"/>
                          <a:ea typeface="游ゴシック" panose="020B0400000000000000" pitchFamily="50" charset="-128"/>
                        </a:rPr>
                        <a:t>1</a:t>
                      </a:r>
                      <a:r>
                        <a:rPr lang="ja-JP" altLang="en-US" sz="1200" b="1" i="0" u="none" strike="noStrike">
                          <a:solidFill>
                            <a:srgbClr val="000000"/>
                          </a:solidFill>
                          <a:effectLst/>
                          <a:latin typeface="游ゴシック" panose="020B0400000000000000" pitchFamily="50" charset="-128"/>
                          <a:ea typeface="游ゴシック" panose="020B0400000000000000" pitchFamily="50" charset="-128"/>
                        </a:rPr>
                        <a:t>日現在）の推移</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gridSpan="2">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（単位：人）</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393921922"/>
                  </a:ext>
                </a:extLst>
              </a:tr>
              <a:tr h="244897">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w="6350" cap="flat" cmpd="sng" algn="ctr">
                      <a:solidFill>
                        <a:srgbClr val="FFFFFF"/>
                      </a:solidFill>
                      <a:prstDash val="solid"/>
                      <a:round/>
                      <a:headEnd type="none" w="med" len="med"/>
                      <a:tailEnd type="none" w="med" len="med"/>
                    </a:lnR>
                    <a:lnT>
                      <a:noFill/>
                    </a:lnT>
                    <a:lnB>
                      <a:noFill/>
                    </a:lnB>
                    <a:noFill/>
                  </a:tcPr>
                </a:tc>
                <a:tc gridSpan="2">
                  <a:txBody>
                    <a:bodyPr/>
                    <a:lstStyle/>
                    <a:p>
                      <a:pPr algn="l" fontAlgn="ctr">
                        <a:buNone/>
                      </a:pPr>
                      <a:r>
                        <a:rPr lang="ja-JP" altLang="en-US" sz="1200" b="1" i="0" u="none" strike="noStrike">
                          <a:solidFill>
                            <a:srgbClr val="FFFFFF"/>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hMerge="1">
                  <a:txBody>
                    <a:bodyPr/>
                    <a:lstStyle/>
                    <a:p>
                      <a:endParaRPr kumimoji="1" lang="ja-JP" altLang="en-US"/>
                    </a:p>
                  </a:txBody>
                  <a:tcPr/>
                </a:tc>
                <a:tc gridSpan="2">
                  <a:txBody>
                    <a:bodyPr/>
                    <a:lstStyle/>
                    <a:p>
                      <a:pPr algn="ctr" fontAlgn="ctr">
                        <a:buNone/>
                      </a:pPr>
                      <a:r>
                        <a:rPr lang="en-US" sz="1200" b="1" i="0" u="none" strike="noStrike" dirty="0">
                          <a:solidFill>
                            <a:srgbClr val="FFFFFF"/>
                          </a:solidFill>
                          <a:effectLst/>
                          <a:latin typeface="游ゴシック" panose="020B0400000000000000" pitchFamily="50" charset="-128"/>
                          <a:ea typeface="游ゴシック" panose="020B0400000000000000" pitchFamily="50" charset="-128"/>
                        </a:rPr>
                        <a:t>R3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hMerge="1">
                  <a:txBody>
                    <a:bodyPr/>
                    <a:lstStyle/>
                    <a:p>
                      <a:endParaRPr kumimoji="1" lang="ja-JP" altLang="en-US"/>
                    </a:p>
                  </a:txBody>
                  <a:tcPr/>
                </a:tc>
                <a:tc gridSpan="2">
                  <a:txBody>
                    <a:bodyPr/>
                    <a:lstStyle/>
                    <a:p>
                      <a:pPr algn="ctr" fontAlgn="ctr">
                        <a:buNone/>
                      </a:pPr>
                      <a:r>
                        <a:rPr lang="en-US" sz="1200" b="1" i="0" u="none" strike="noStrike" dirty="0">
                          <a:solidFill>
                            <a:srgbClr val="FFFFFF"/>
                          </a:solidFill>
                          <a:effectLst/>
                          <a:latin typeface="游ゴシック" panose="020B0400000000000000" pitchFamily="50" charset="-128"/>
                          <a:ea typeface="游ゴシック" panose="020B0400000000000000" pitchFamily="50" charset="-128"/>
                        </a:rPr>
                        <a:t>R4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hMerge="1">
                  <a:txBody>
                    <a:bodyPr/>
                    <a:lstStyle/>
                    <a:p>
                      <a:endParaRPr kumimoji="1" lang="ja-JP" altLang="en-US"/>
                    </a:p>
                  </a:txBody>
                  <a:tcPr/>
                </a:tc>
                <a:tc gridSpan="2">
                  <a:txBody>
                    <a:bodyPr/>
                    <a:lstStyle/>
                    <a:p>
                      <a:pPr algn="ctr" fontAlgn="ctr">
                        <a:buNone/>
                      </a:pPr>
                      <a:r>
                        <a:rPr lang="en-US" sz="1200" b="1" i="0" u="none" strike="noStrike" dirty="0">
                          <a:solidFill>
                            <a:srgbClr val="FFFFFF"/>
                          </a:solidFill>
                          <a:effectLst/>
                          <a:latin typeface="游ゴシック" panose="020B0400000000000000" pitchFamily="50" charset="-128"/>
                          <a:ea typeface="游ゴシック" panose="020B0400000000000000" pitchFamily="50" charset="-128"/>
                        </a:rPr>
                        <a:t>R5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hMerge="1">
                  <a:txBody>
                    <a:bodyPr/>
                    <a:lstStyle/>
                    <a:p>
                      <a:endParaRPr kumimoji="1" lang="ja-JP" altLang="en-US"/>
                    </a:p>
                  </a:txBody>
                  <a:tcPr/>
                </a:tc>
                <a:tc gridSpan="2">
                  <a:txBody>
                    <a:bodyPr/>
                    <a:lstStyle/>
                    <a:p>
                      <a:pPr algn="ctr" fontAlgn="ctr">
                        <a:buNone/>
                      </a:pPr>
                      <a:r>
                        <a:rPr lang="en-US" sz="1200" b="1" i="0" u="none" strike="noStrike" dirty="0">
                          <a:solidFill>
                            <a:srgbClr val="FFFFFF"/>
                          </a:solidFill>
                          <a:effectLst/>
                          <a:latin typeface="游ゴシック" panose="020B0400000000000000" pitchFamily="50" charset="-128"/>
                          <a:ea typeface="游ゴシック" panose="020B0400000000000000" pitchFamily="50" charset="-128"/>
                        </a:rPr>
                        <a:t>R6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hMerge="1">
                  <a:txBody>
                    <a:bodyPr/>
                    <a:lstStyle/>
                    <a:p>
                      <a:endParaRPr kumimoji="1" lang="ja-JP" altLang="en-US"/>
                    </a:p>
                  </a:txBody>
                  <a:tcPr/>
                </a:tc>
                <a:tc gridSpan="2">
                  <a:txBody>
                    <a:bodyPr/>
                    <a:lstStyle/>
                    <a:p>
                      <a:pPr algn="ctr" fontAlgn="ctr">
                        <a:buNone/>
                      </a:pPr>
                      <a:r>
                        <a:rPr lang="en-US" sz="1200" b="1" i="0" u="none" strike="noStrike" dirty="0">
                          <a:solidFill>
                            <a:srgbClr val="FFFFFF"/>
                          </a:solidFill>
                          <a:effectLst/>
                          <a:latin typeface="游ゴシック" panose="020B0400000000000000" pitchFamily="50" charset="-128"/>
                          <a:ea typeface="游ゴシック" panose="020B0400000000000000" pitchFamily="50" charset="-128"/>
                        </a:rPr>
                        <a:t>R7</a:t>
                      </a:r>
                      <a:r>
                        <a:rPr lang="ja-JP" altLang="en-US" sz="1200" b="1" i="0" u="none" strike="noStrike" dirty="0">
                          <a:solidFill>
                            <a:srgbClr val="FFFFFF"/>
                          </a:solidFill>
                          <a:effectLst/>
                          <a:latin typeface="游ゴシック" panose="020B0400000000000000" pitchFamily="50" charset="-128"/>
                          <a:ea typeface="游ゴシック" panose="020B0400000000000000" pitchFamily="50" charset="-128"/>
                        </a:rPr>
                        <a:t>見込</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hMerge="1">
                  <a:txBody>
                    <a:bodyPr/>
                    <a:lstStyle/>
                    <a:p>
                      <a:endParaRPr kumimoji="1" lang="ja-JP" altLang="en-US"/>
                    </a:p>
                  </a:txBody>
                  <a:tcPr/>
                </a:tc>
                <a:extLst>
                  <a:ext uri="{0D108BD9-81ED-4DB2-BD59-A6C34878D82A}">
                    <a16:rowId xmlns:a16="http://schemas.microsoft.com/office/drawing/2014/main" val="181820541"/>
                  </a:ext>
                </a:extLst>
              </a:tr>
              <a:tr h="246876">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w="6350" cap="flat" cmpd="sng" algn="ctr">
                      <a:solidFill>
                        <a:srgbClr val="FFFFFF"/>
                      </a:solidFill>
                      <a:prstDash val="solid"/>
                      <a:round/>
                      <a:headEnd type="none" w="med" len="med"/>
                      <a:tailEnd type="none" w="med" len="med"/>
                    </a:lnR>
                    <a:lnT>
                      <a:noFill/>
                    </a:lnT>
                    <a:lnB>
                      <a:noFill/>
                    </a:lnB>
                    <a:noFill/>
                  </a:tcPr>
                </a:tc>
                <a:tc gridSpan="2">
                  <a:txBody>
                    <a:bodyPr/>
                    <a:lstStyle/>
                    <a:p>
                      <a:pPr algn="l" fontAlgn="ctr">
                        <a:buNone/>
                      </a:pPr>
                      <a:r>
                        <a:rPr lang="ja-JP" altLang="en-US" sz="1200" b="1" i="0" u="none" strike="noStrike">
                          <a:solidFill>
                            <a:srgbClr val="FFFFFF"/>
                          </a:solidFill>
                          <a:effectLst/>
                          <a:latin typeface="游ゴシック" panose="020B0400000000000000" pitchFamily="50" charset="-128"/>
                          <a:ea typeface="游ゴシック" panose="020B0400000000000000" pitchFamily="50" charset="-128"/>
                        </a:rPr>
                        <a:t>  職　員　数</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hMerge="1">
                  <a:txBody>
                    <a:bodyPr/>
                    <a:lstStyle/>
                    <a:p>
                      <a:endParaRPr kumimoji="1" lang="ja-JP" altLang="en-US"/>
                    </a:p>
                  </a:txBody>
                  <a:tcPr/>
                </a:tc>
                <a:tc gridSpan="2">
                  <a:txBody>
                    <a:bodyPr/>
                    <a:lstStyle/>
                    <a:p>
                      <a:pPr algn="ctr" fontAlgn="ctr">
                        <a:buNone/>
                      </a:pPr>
                      <a:r>
                        <a:rPr lang="en-US" altLang="ja-JP" sz="1200" b="1" i="0" u="none" strike="noStrike">
                          <a:solidFill>
                            <a:srgbClr val="000000"/>
                          </a:solidFill>
                          <a:effectLst/>
                          <a:latin typeface="游ゴシック" panose="020B0400000000000000" pitchFamily="50" charset="-128"/>
                          <a:ea typeface="游ゴシック" panose="020B0400000000000000" pitchFamily="50" charset="-128"/>
                        </a:rPr>
                        <a:t>48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hMerge="1">
                  <a:txBody>
                    <a:bodyPr/>
                    <a:lstStyle/>
                    <a:p>
                      <a:endParaRPr kumimoji="1" lang="ja-JP" altLang="en-US"/>
                    </a:p>
                  </a:txBody>
                  <a:tcPr/>
                </a:tc>
                <a:tc gridSpan="2">
                  <a:txBody>
                    <a:bodyPr/>
                    <a:lstStyle/>
                    <a:p>
                      <a:pPr algn="ctr" fontAlgn="ctr">
                        <a:buNone/>
                      </a:pPr>
                      <a:r>
                        <a:rPr lang="en-US" altLang="ja-JP" sz="1200" b="1" i="0" u="none" strike="noStrike">
                          <a:solidFill>
                            <a:srgbClr val="000000"/>
                          </a:solidFill>
                          <a:effectLst/>
                          <a:latin typeface="游ゴシック" panose="020B0400000000000000" pitchFamily="50" charset="-128"/>
                          <a:ea typeface="游ゴシック" panose="020B0400000000000000" pitchFamily="50" charset="-128"/>
                        </a:rPr>
                        <a:t>31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hMerge="1">
                  <a:txBody>
                    <a:bodyPr/>
                    <a:lstStyle/>
                    <a:p>
                      <a:endParaRPr kumimoji="1" lang="ja-JP" altLang="en-US"/>
                    </a:p>
                  </a:txBody>
                  <a:tcPr/>
                </a:tc>
                <a:tc gridSpan="2">
                  <a:txBody>
                    <a:bodyPr/>
                    <a:lstStyle/>
                    <a:p>
                      <a:pPr algn="ctr" fontAlgn="ctr">
                        <a:buNone/>
                      </a:pPr>
                      <a:r>
                        <a:rPr lang="en-US" altLang="ja-JP" sz="1200" b="1" i="0" u="none" strike="noStrike">
                          <a:solidFill>
                            <a:srgbClr val="000000"/>
                          </a:solidFill>
                          <a:effectLst/>
                          <a:latin typeface="游ゴシック" panose="020B0400000000000000" pitchFamily="50" charset="-128"/>
                          <a:ea typeface="游ゴシック" panose="020B0400000000000000" pitchFamily="50" charset="-128"/>
                        </a:rPr>
                        <a:t>31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hMerge="1">
                  <a:txBody>
                    <a:bodyPr/>
                    <a:lstStyle/>
                    <a:p>
                      <a:endParaRPr kumimoji="1" lang="ja-JP" altLang="en-US"/>
                    </a:p>
                  </a:txBody>
                  <a:tcPr/>
                </a:tc>
                <a:tc gridSpan="2">
                  <a:txBody>
                    <a:bodyPr/>
                    <a:lstStyle/>
                    <a:p>
                      <a:pPr algn="ctr" fontAlgn="ctr">
                        <a:buNone/>
                      </a:pPr>
                      <a:r>
                        <a:rPr lang="en-US" altLang="ja-JP" sz="1200" b="1" i="0" u="none" strike="noStrike">
                          <a:solidFill>
                            <a:srgbClr val="000000"/>
                          </a:solidFill>
                          <a:effectLst/>
                          <a:latin typeface="游ゴシック" panose="020B0400000000000000" pitchFamily="50" charset="-128"/>
                          <a:ea typeface="游ゴシック" panose="020B0400000000000000" pitchFamily="50" charset="-128"/>
                        </a:rPr>
                        <a:t>35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hMerge="1">
                  <a:txBody>
                    <a:bodyPr/>
                    <a:lstStyle/>
                    <a:p>
                      <a:endParaRPr kumimoji="1" lang="ja-JP" altLang="en-US"/>
                    </a:p>
                  </a:txBody>
                  <a:tcPr/>
                </a:tc>
                <a:tc gridSpan="2">
                  <a:txBody>
                    <a:bodyPr/>
                    <a:lstStyle/>
                    <a:p>
                      <a:pPr algn="ctr" fontAlgn="ctr">
                        <a:buNone/>
                      </a:pPr>
                      <a:r>
                        <a:rPr lang="en-US" altLang="ja-JP" sz="1200" b="1" i="0" u="none" strike="noStrike">
                          <a:solidFill>
                            <a:srgbClr val="000000"/>
                          </a:solidFill>
                          <a:effectLst/>
                          <a:latin typeface="游ゴシック" panose="020B0400000000000000" pitchFamily="50" charset="-128"/>
                          <a:ea typeface="游ゴシック" panose="020B0400000000000000" pitchFamily="50" charset="-128"/>
                        </a:rPr>
                        <a:t>35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hMerge="1">
                  <a:txBody>
                    <a:bodyPr/>
                    <a:lstStyle/>
                    <a:p>
                      <a:endParaRPr kumimoji="1" lang="ja-JP" altLang="en-US"/>
                    </a:p>
                  </a:txBody>
                  <a:tcPr/>
                </a:tc>
                <a:extLst>
                  <a:ext uri="{0D108BD9-81ED-4DB2-BD59-A6C34878D82A}">
                    <a16:rowId xmlns:a16="http://schemas.microsoft.com/office/drawing/2014/main" val="2179381457"/>
                  </a:ext>
                </a:extLst>
              </a:tr>
              <a:tr h="246876">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w="6350" cap="flat" cmpd="sng" algn="ctr">
                      <a:solidFill>
                        <a:srgbClr val="FFFFFF"/>
                      </a:solidFill>
                      <a:prstDash val="solid"/>
                      <a:round/>
                      <a:headEnd type="none" w="med" len="med"/>
                      <a:tailEnd type="none" w="med" len="med"/>
                    </a:lnR>
                    <a:lnT>
                      <a:noFill/>
                    </a:lnT>
                    <a:lnB>
                      <a:noFill/>
                    </a:lnB>
                    <a:noFill/>
                  </a:tcPr>
                </a:tc>
                <a:tc rowSpan="4">
                  <a:txBody>
                    <a:bodyPr/>
                    <a:lstStyle/>
                    <a:p>
                      <a:pPr algn="ctr" fontAlgn="ctr">
                        <a:buNone/>
                      </a:pPr>
                      <a:r>
                        <a:rPr lang="ja-JP" altLang="en-US" sz="1100" b="1" i="0" u="none" strike="noStrike">
                          <a:solidFill>
                            <a:srgbClr val="FFFFFF"/>
                          </a:solidFill>
                          <a:effectLst/>
                          <a:latin typeface="游ゴシック" panose="020B0400000000000000" pitchFamily="50" charset="-128"/>
                          <a:ea typeface="游ゴシック" panose="020B0400000000000000" pitchFamily="50" charset="-128"/>
                        </a:rPr>
                        <a:t>内訳</a:t>
                      </a:r>
                    </a:p>
                  </a:txBody>
                  <a:tcPr marL="9525" marR="9525" marT="9525" marB="0" vert="eaVert"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ctr">
                        <a:buNone/>
                      </a:pPr>
                      <a:r>
                        <a:rPr lang="ja-JP" altLang="en-US" sz="1100" b="1" i="0" u="none" strike="noStrike">
                          <a:solidFill>
                            <a:srgbClr val="FFFFFF"/>
                          </a:solidFill>
                          <a:effectLst/>
                          <a:latin typeface="游ゴシック" panose="020B0400000000000000" pitchFamily="50" charset="-128"/>
                          <a:ea typeface="游ゴシック" panose="020B0400000000000000" pitchFamily="50" charset="-128"/>
                        </a:rPr>
                        <a:t>  正職員</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extLst>
                  <a:ext uri="{0D108BD9-81ED-4DB2-BD59-A6C34878D82A}">
                    <a16:rowId xmlns:a16="http://schemas.microsoft.com/office/drawing/2014/main" val="47945129"/>
                  </a:ext>
                </a:extLst>
              </a:tr>
              <a:tr h="246876">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w="6350" cap="flat" cmpd="sng" algn="ctr">
                      <a:solidFill>
                        <a:srgbClr val="FFFFFF"/>
                      </a:solidFill>
                      <a:prstDash val="solid"/>
                      <a:round/>
                      <a:headEnd type="none" w="med" len="med"/>
                      <a:tailEnd type="none" w="med" len="med"/>
                    </a:lnR>
                    <a:lnT>
                      <a:noFill/>
                    </a:lnT>
                    <a:lnB>
                      <a:noFill/>
                    </a:lnB>
                    <a:noFill/>
                  </a:tcPr>
                </a:tc>
                <a:tc vMerge="1">
                  <a:txBody>
                    <a:bodyPr/>
                    <a:lstStyle/>
                    <a:p>
                      <a:endParaRPr kumimoji="1" lang="ja-JP" altLang="en-US"/>
                    </a:p>
                  </a:txBody>
                  <a:tcPr/>
                </a:tc>
                <a:tc>
                  <a:txBody>
                    <a:bodyPr/>
                    <a:lstStyle/>
                    <a:p>
                      <a:pPr algn="l" fontAlgn="ctr">
                        <a:buNone/>
                      </a:pPr>
                      <a:r>
                        <a:rPr lang="ja-JP" altLang="en-US" sz="1100" b="1" i="0" u="none" strike="noStrike">
                          <a:solidFill>
                            <a:srgbClr val="FFFFFF"/>
                          </a:solidFill>
                          <a:effectLst/>
                          <a:latin typeface="游ゴシック" panose="020B0400000000000000" pitchFamily="50" charset="-128"/>
                          <a:ea typeface="游ゴシック" panose="020B0400000000000000" pitchFamily="50" charset="-128"/>
                        </a:rPr>
                        <a:t>  再雇用職員</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extLst>
                  <a:ext uri="{0D108BD9-81ED-4DB2-BD59-A6C34878D82A}">
                    <a16:rowId xmlns:a16="http://schemas.microsoft.com/office/drawing/2014/main" val="3432184657"/>
                  </a:ext>
                </a:extLst>
              </a:tr>
              <a:tr h="246876">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w="6350" cap="flat" cmpd="sng" algn="ctr">
                      <a:solidFill>
                        <a:srgbClr val="FFFFFF"/>
                      </a:solidFill>
                      <a:prstDash val="solid"/>
                      <a:round/>
                      <a:headEnd type="none" w="med" len="med"/>
                      <a:tailEnd type="none" w="med" len="med"/>
                    </a:lnR>
                    <a:lnT>
                      <a:noFill/>
                    </a:lnT>
                    <a:lnB>
                      <a:noFill/>
                    </a:lnB>
                    <a:noFill/>
                  </a:tcPr>
                </a:tc>
                <a:tc vMerge="1">
                  <a:txBody>
                    <a:bodyPr/>
                    <a:lstStyle/>
                    <a:p>
                      <a:endParaRPr kumimoji="1" lang="ja-JP" altLang="en-US"/>
                    </a:p>
                  </a:txBody>
                  <a:tcPr/>
                </a:tc>
                <a:tc>
                  <a:txBody>
                    <a:bodyPr/>
                    <a:lstStyle/>
                    <a:p>
                      <a:pPr algn="l" fontAlgn="ctr">
                        <a:buNone/>
                      </a:pPr>
                      <a:r>
                        <a:rPr lang="zh-TW" altLang="en-US" sz="1100" b="1" i="0" u="none" strike="noStrike">
                          <a:solidFill>
                            <a:srgbClr val="FFFFFF"/>
                          </a:solidFill>
                          <a:effectLst/>
                          <a:latin typeface="游ゴシック" panose="020B0400000000000000" pitchFamily="50" charset="-128"/>
                          <a:ea typeface="游ゴシック" panose="020B0400000000000000" pitchFamily="50" charset="-128"/>
                        </a:rPr>
                        <a:t>  大阪府派遣職員</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extLst>
                  <a:ext uri="{0D108BD9-81ED-4DB2-BD59-A6C34878D82A}">
                    <a16:rowId xmlns:a16="http://schemas.microsoft.com/office/drawing/2014/main" val="2450418708"/>
                  </a:ext>
                </a:extLst>
              </a:tr>
              <a:tr h="246876">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w="6350" cap="flat" cmpd="sng" algn="ctr">
                      <a:solidFill>
                        <a:srgbClr val="FFFFFF"/>
                      </a:solidFill>
                      <a:prstDash val="solid"/>
                      <a:round/>
                      <a:headEnd type="none" w="med" len="med"/>
                      <a:tailEnd type="none" w="med" len="med"/>
                    </a:lnR>
                    <a:lnT>
                      <a:noFill/>
                    </a:lnT>
                    <a:lnB>
                      <a:noFill/>
                    </a:lnB>
                    <a:noFill/>
                  </a:tcPr>
                </a:tc>
                <a:tc vMerge="1">
                  <a:txBody>
                    <a:bodyPr/>
                    <a:lstStyle/>
                    <a:p>
                      <a:endParaRPr kumimoji="1" lang="ja-JP" altLang="en-US"/>
                    </a:p>
                  </a:txBody>
                  <a:tcPr/>
                </a:tc>
                <a:tc>
                  <a:txBody>
                    <a:bodyPr/>
                    <a:lstStyle/>
                    <a:p>
                      <a:pPr algn="l" fontAlgn="ctr">
                        <a:buNone/>
                      </a:pPr>
                      <a:r>
                        <a:rPr lang="ja-JP" altLang="en-US" sz="1100" b="1" i="0" u="none" strike="noStrike">
                          <a:solidFill>
                            <a:srgbClr val="FFFFFF"/>
                          </a:solidFill>
                          <a:effectLst/>
                          <a:latin typeface="游ゴシック" panose="020B0400000000000000" pitchFamily="50" charset="-128"/>
                          <a:ea typeface="游ゴシック" panose="020B0400000000000000" pitchFamily="50" charset="-128"/>
                        </a:rPr>
                        <a:t>  嘱託職員　</a:t>
                      </a:r>
                      <a:r>
                        <a:rPr lang="en-US" altLang="ja-JP" sz="1100" b="1" i="0" u="none" strike="noStrike">
                          <a:solidFill>
                            <a:srgbClr val="FFFFFF"/>
                          </a:solidFill>
                          <a:effectLst/>
                          <a:latin typeface="游ゴシック" panose="020B0400000000000000" pitchFamily="50" charset="-128"/>
                          <a:ea typeface="游ゴシック" panose="020B0400000000000000" pitchFamily="50" charset="-128"/>
                        </a:rPr>
                        <a:t>(</a:t>
                      </a:r>
                      <a:r>
                        <a:rPr lang="ja-JP" altLang="en-US" sz="1100" b="1" i="0" u="none" strike="noStrike">
                          <a:solidFill>
                            <a:srgbClr val="FFFFFF"/>
                          </a:solidFill>
                          <a:effectLst/>
                          <a:latin typeface="游ゴシック" panose="020B0400000000000000" pitchFamily="50" charset="-128"/>
                          <a:ea typeface="游ゴシック" panose="020B0400000000000000" pitchFamily="50" charset="-128"/>
                        </a:rPr>
                        <a:t>うち府</a:t>
                      </a:r>
                      <a:r>
                        <a:rPr lang="en-US" altLang="ja-JP" sz="1100" b="1" i="0" u="none" strike="noStrike">
                          <a:solidFill>
                            <a:srgbClr val="FFFFFF"/>
                          </a:solidFill>
                          <a:effectLst/>
                          <a:latin typeface="游ゴシック" panose="020B0400000000000000" pitchFamily="50" charset="-128"/>
                          <a:ea typeface="游ゴシック" panose="020B0400000000000000" pitchFamily="50" charset="-128"/>
                        </a:rPr>
                        <a:t>OB)</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gridSpan="2">
                  <a:txBody>
                    <a:bodyPr/>
                    <a:lstStyle/>
                    <a:p>
                      <a:pPr algn="ct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41</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13</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24</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13</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25</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12</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29</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13</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tc gridSpan="2">
                  <a:txBody>
                    <a:bodyPr/>
                    <a:lstStyle/>
                    <a:p>
                      <a:pPr algn="ct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30</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15</a:t>
                      </a: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8EA9DB"/>
                    </a:solidFill>
                  </a:tcPr>
                </a:tc>
                <a:tc hMerge="1">
                  <a:txBody>
                    <a:bodyPr/>
                    <a:lstStyle/>
                    <a:p>
                      <a:endParaRPr kumimoji="1" lang="ja-JP" altLang="en-US"/>
                    </a:p>
                  </a:txBody>
                  <a:tcPr/>
                </a:tc>
                <a:extLst>
                  <a:ext uri="{0D108BD9-81ED-4DB2-BD59-A6C34878D82A}">
                    <a16:rowId xmlns:a16="http://schemas.microsoft.com/office/drawing/2014/main" val="183108147"/>
                  </a:ext>
                </a:extLst>
              </a:tr>
              <a:tr h="138033">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a:noFill/>
                    </a:lnB>
                    <a:noFill/>
                  </a:tcPr>
                </a:tc>
                <a:tc gridSpan="9">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buNone/>
                      </a:pP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noFill/>
                  </a:tcPr>
                </a:tc>
                <a:tc gridSpan="2">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a:noFill/>
                    </a:lnR>
                    <a:lnT w="6350" cap="flat" cmpd="sng" algn="ctr">
                      <a:solidFill>
                        <a:srgbClr val="FFFFFF"/>
                      </a:solidFill>
                      <a:prstDash val="solid"/>
                      <a:round/>
                      <a:headEnd type="none" w="med" len="med"/>
                      <a:tailEnd type="none" w="med" len="med"/>
                    </a:lnT>
                    <a:lnB>
                      <a:noFill/>
                    </a:lnB>
                    <a:noFill/>
                  </a:tcPr>
                </a:tc>
                <a:tc hMerge="1">
                  <a:txBody>
                    <a:bodyPr/>
                    <a:lstStyle/>
                    <a:p>
                      <a:endParaRPr kumimoji="1" lang="ja-JP" altLang="en-US"/>
                    </a:p>
                  </a:txBody>
                  <a:tcPr/>
                </a:tc>
                <a:extLst>
                  <a:ext uri="{0D108BD9-81ED-4DB2-BD59-A6C34878D82A}">
                    <a16:rowId xmlns:a16="http://schemas.microsoft.com/office/drawing/2014/main" val="2502326239"/>
                  </a:ext>
                </a:extLst>
              </a:tr>
              <a:tr h="167223">
                <a:tc>
                  <a:txBody>
                    <a:bodyPr/>
                    <a:lstStyle/>
                    <a:p>
                      <a:pPr algn="l" fontAlgn="ctr">
                        <a:buNone/>
                      </a:pP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a:noFill/>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tc>
                  <a:txBody>
                    <a:bodyPr/>
                    <a:lstStyle/>
                    <a:p>
                      <a:pPr algn="l" fontAlgn="ctr">
                        <a:buNone/>
                      </a:pP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443859696"/>
                  </a:ext>
                </a:extLst>
              </a:tr>
              <a:tr h="246876">
                <a:tc>
                  <a:txBody>
                    <a:bodyPr/>
                    <a:lstStyle/>
                    <a:p>
                      <a:pPr algn="l" fontAlgn="ctr">
                        <a:buNone/>
                      </a:pP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lnL>
                      <a:noFill/>
                    </a:lnL>
                    <a:lnR w="6350" cap="flat" cmpd="sng" algn="ctr">
                      <a:solidFill>
                        <a:srgbClr val="FFFFFF"/>
                      </a:solidFill>
                      <a:prstDash val="solid"/>
                      <a:round/>
                      <a:headEnd type="none" w="med" len="med"/>
                      <a:tailEnd type="none" w="med" len="med"/>
                    </a:lnR>
                    <a:lnT>
                      <a:noFill/>
                    </a:lnT>
                    <a:lnB>
                      <a:noFill/>
                    </a:lnB>
                    <a:noFill/>
                  </a:tcPr>
                </a:tc>
                <a:tc gridSpan="2">
                  <a:txBody>
                    <a:bodyPr/>
                    <a:lstStyle/>
                    <a:p>
                      <a:pPr algn="l" fontAlgn="ctr">
                        <a:buNone/>
                      </a:pPr>
                      <a:r>
                        <a:rPr lang="zh-TW" altLang="en-US" sz="1100" b="1" i="0" u="none" strike="noStrike">
                          <a:solidFill>
                            <a:srgbClr val="FFFFFF"/>
                          </a:solidFill>
                          <a:effectLst/>
                          <a:latin typeface="游ゴシック" panose="020B0400000000000000" pitchFamily="50" charset="-128"/>
                          <a:ea typeface="游ゴシック" panose="020B0400000000000000" pitchFamily="50" charset="-128"/>
                        </a:rPr>
                        <a:t>  人件費（千円）</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200,900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146,754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151,459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hMerge="1">
                  <a:txBody>
                    <a:bodyPr/>
                    <a:lstStyle/>
                    <a:p>
                      <a:endParaRPr kumimoji="1" lang="ja-JP" altLang="en-US"/>
                    </a:p>
                  </a:txBody>
                  <a:tcPr/>
                </a:tc>
                <a:tc gridSpan="2">
                  <a:txBody>
                    <a:bodyPr/>
                    <a:lstStyle/>
                    <a:p>
                      <a:pPr algn="ct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157,153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hMerge="1">
                  <a:txBody>
                    <a:bodyPr/>
                    <a:lstStyle/>
                    <a:p>
                      <a:endParaRPr kumimoji="1" lang="ja-JP" altLang="en-US"/>
                    </a:p>
                  </a:txBody>
                  <a:tcPr/>
                </a:tc>
                <a:tc gridSpan="2">
                  <a:txBody>
                    <a:bodyPr/>
                    <a:lstStyle/>
                    <a:p>
                      <a:pPr algn="ctr" fontAlgn="ctr">
                        <a:buNone/>
                      </a:pP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163,500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hMerge="1">
                  <a:txBody>
                    <a:bodyPr/>
                    <a:lstStyle/>
                    <a:p>
                      <a:endParaRPr kumimoji="1" lang="ja-JP" altLang="en-US"/>
                    </a:p>
                  </a:txBody>
                  <a:tcPr/>
                </a:tc>
                <a:extLst>
                  <a:ext uri="{0D108BD9-81ED-4DB2-BD59-A6C34878D82A}">
                    <a16:rowId xmlns:a16="http://schemas.microsoft.com/office/drawing/2014/main" val="815210167"/>
                  </a:ext>
                </a:extLst>
              </a:tr>
            </a:tbl>
          </a:graphicData>
        </a:graphic>
      </p:graphicFrame>
    </p:spTree>
    <p:extLst>
      <p:ext uri="{BB962C8B-B14F-4D97-AF65-F5344CB8AC3E}">
        <p14:creationId xmlns:p14="http://schemas.microsoft.com/office/powerpoint/2010/main" val="2376151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8AE38-DC52-0F16-E8A2-EFBB0D467226}"/>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E3B7B80-60C1-B205-04D1-273A092C2C2D}"/>
              </a:ext>
            </a:extLst>
          </p:cNvPr>
          <p:cNvSpPr>
            <a:spLocks noGrp="1"/>
          </p:cNvSpPr>
          <p:nvPr>
            <p:ph type="sldNum" sz="quarter" idx="12"/>
          </p:nvPr>
        </p:nvSpPr>
        <p:spPr>
          <a:xfrm>
            <a:off x="7099300" y="6356354"/>
            <a:ext cx="2311400" cy="365125"/>
          </a:xfrm>
        </p:spPr>
        <p:txBody>
          <a:bodyPr/>
          <a:lstStyle/>
          <a:p>
            <a:fld id="{08F2DA05-83B4-4A54-AACF-935CEC0398AD}" type="slidenum">
              <a:rPr lang="ja-JP" altLang="en-US" smtClean="0"/>
              <a:pPr/>
              <a:t>26</a:t>
            </a:fld>
            <a:endParaRPr lang="ja-JP" altLang="en-US"/>
          </a:p>
        </p:txBody>
      </p:sp>
      <p:sp>
        <p:nvSpPr>
          <p:cNvPr id="9" name="正方形/長方形 8">
            <a:extLst>
              <a:ext uri="{FF2B5EF4-FFF2-40B4-BE49-F238E27FC236}">
                <a16:creationId xmlns:a16="http://schemas.microsoft.com/office/drawing/2014/main" id="{A3354E3A-2CDB-FD22-466E-F290C0EA8BD1}"/>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タイトル 5">
            <a:extLst>
              <a:ext uri="{FF2B5EF4-FFF2-40B4-BE49-F238E27FC236}">
                <a16:creationId xmlns:a16="http://schemas.microsoft.com/office/drawing/2014/main" id="{965EA527-DBBD-F4DC-8D6E-0E39BDF8C29F}"/>
              </a:ext>
            </a:extLst>
          </p:cNvPr>
          <p:cNvSpPr txBox="1">
            <a:spLocks/>
          </p:cNvSpPr>
          <p:nvPr/>
        </p:nvSpPr>
        <p:spPr>
          <a:xfrm>
            <a:off x="1035298" y="301443"/>
            <a:ext cx="7014046" cy="507136"/>
          </a:xfrm>
          <a:prstGeom prst="rect">
            <a:avLst/>
          </a:prstGeom>
        </p:spPr>
        <p:txBody>
          <a:bodyPr vert="horz" lIns="91440" tIns="45720" rIns="91440" bIns="45720" rtlCol="0" anchor="ctr">
            <a:normAutofit fontScale="975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Ⅵ</a:t>
            </a:r>
            <a:r>
              <a:rPr lang="ja-JP" altLang="en-US" sz="1800" b="1" dirty="0">
                <a:latin typeface="HG丸ｺﾞｼｯｸM-PRO" panose="020F0600000000000000" pitchFamily="50" charset="-128"/>
                <a:ea typeface="HG丸ｺﾞｼｯｸM-PRO" panose="020F0600000000000000" pitchFamily="50" charset="-128"/>
              </a:rPr>
              <a:t>．組織体制・人材確保（２）</a:t>
            </a:r>
            <a:endParaRPr lang="ja-JP" altLang="en-US" sz="1800" dirty="0">
              <a:latin typeface="HG丸ｺﾞｼｯｸM-PRO" panose="020F0600000000000000" pitchFamily="50" charset="-128"/>
              <a:ea typeface="HG丸ｺﾞｼｯｸM-PRO" panose="020F0600000000000000" pitchFamily="50" charset="-128"/>
            </a:endParaRPr>
          </a:p>
        </p:txBody>
      </p:sp>
      <p:graphicFrame>
        <p:nvGraphicFramePr>
          <p:cNvPr id="2" name="表 1">
            <a:extLst>
              <a:ext uri="{FF2B5EF4-FFF2-40B4-BE49-F238E27FC236}">
                <a16:creationId xmlns:a16="http://schemas.microsoft.com/office/drawing/2014/main" id="{41B7969E-0EEC-D6F4-650C-43C5C5AB911B}"/>
              </a:ext>
            </a:extLst>
          </p:cNvPr>
          <p:cNvGraphicFramePr>
            <a:graphicFrameLocks noGrp="1"/>
          </p:cNvGraphicFramePr>
          <p:nvPr>
            <p:extLst>
              <p:ext uri="{D42A27DB-BD31-4B8C-83A1-F6EECF244321}">
                <p14:modId xmlns:p14="http://schemas.microsoft.com/office/powerpoint/2010/main" val="1964341416"/>
              </p:ext>
            </p:extLst>
          </p:nvPr>
        </p:nvGraphicFramePr>
        <p:xfrm>
          <a:off x="1087138" y="3871322"/>
          <a:ext cx="7960375" cy="2332994"/>
        </p:xfrm>
        <a:graphic>
          <a:graphicData uri="http://schemas.openxmlformats.org/drawingml/2006/table">
            <a:tbl>
              <a:tblPr firstRow="1" firstCol="1" bandRow="1">
                <a:tableStyleId>{7DF18680-E054-41AD-8BC1-D1AEF772440D}</a:tableStyleId>
              </a:tblPr>
              <a:tblGrid>
                <a:gridCol w="1831260">
                  <a:extLst>
                    <a:ext uri="{9D8B030D-6E8A-4147-A177-3AD203B41FA5}">
                      <a16:colId xmlns:a16="http://schemas.microsoft.com/office/drawing/2014/main" val="3994114586"/>
                    </a:ext>
                  </a:extLst>
                </a:gridCol>
                <a:gridCol w="6129115">
                  <a:extLst>
                    <a:ext uri="{9D8B030D-6E8A-4147-A177-3AD203B41FA5}">
                      <a16:colId xmlns:a16="http://schemas.microsoft.com/office/drawing/2014/main" val="1484465935"/>
                    </a:ext>
                  </a:extLst>
                </a:gridCol>
              </a:tblGrid>
              <a:tr h="258482">
                <a:tc>
                  <a:txBody>
                    <a:bodyPr/>
                    <a:lstStyle/>
                    <a:p>
                      <a:pPr algn="l"/>
                      <a:r>
                        <a:rPr lang="en-US" sz="1200" kern="100" dirty="0">
                          <a:effectLst/>
                          <a:latin typeface="HG丸ｺﾞｼｯｸM-PRO" panose="020F0600000000000000" pitchFamily="50" charset="-128"/>
                          <a:ea typeface="HG丸ｺﾞｼｯｸM-PRO" panose="020F0600000000000000" pitchFamily="50" charset="-128"/>
                        </a:rPr>
                        <a:t> </a:t>
                      </a:r>
                      <a:r>
                        <a:rPr lang="ja-JP" altLang="en-US" sz="1200" kern="100" dirty="0">
                          <a:effectLst/>
                          <a:latin typeface="HG丸ｺﾞｼｯｸM-PRO" panose="020F0600000000000000" pitchFamily="50" charset="-128"/>
                          <a:ea typeface="HG丸ｺﾞｼｯｸM-PRO" panose="020F0600000000000000" pitchFamily="50" charset="-128"/>
                        </a:rPr>
                        <a:t>今後の方針</a:t>
                      </a:r>
                      <a:endPar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nchorCtr="1"/>
                </a:tc>
                <a:tc>
                  <a:txBody>
                    <a:bodyPr/>
                    <a:lstStyle/>
                    <a:p>
                      <a:pPr algn="l"/>
                      <a:r>
                        <a:rPr lang="ja-JP" altLang="en-US" sz="1200" kern="100" dirty="0">
                          <a:effectLst/>
                          <a:latin typeface="HG丸ｺﾞｼｯｸM-PRO" panose="020F0600000000000000" pitchFamily="50" charset="-128"/>
                          <a:ea typeface="HG丸ｺﾞｼｯｸM-PRO" panose="020F0600000000000000" pitchFamily="50" charset="-128"/>
                        </a:rPr>
                        <a:t>具体的取組み</a:t>
                      </a:r>
                      <a:endPar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nchorCtr="1"/>
                </a:tc>
                <a:extLst>
                  <a:ext uri="{0D108BD9-81ED-4DB2-BD59-A6C34878D82A}">
                    <a16:rowId xmlns:a16="http://schemas.microsoft.com/office/drawing/2014/main" val="10597166"/>
                  </a:ext>
                </a:extLst>
              </a:tr>
              <a:tr h="664297">
                <a:tc>
                  <a:txBody>
                    <a:bodyPr/>
                    <a:lstStyle/>
                    <a:p>
                      <a:pPr algn="l"/>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全ての年齢の職員が</a:t>
                      </a:r>
                      <a:endPar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l"/>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活躍できる職場づくり</a:t>
                      </a:r>
                      <a:endPar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tc>
                <a:tc>
                  <a:txBody>
                    <a:bodyPr/>
                    <a:lstStyle/>
                    <a:p>
                      <a:pPr marL="152400" indent="-152400" algn="l"/>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・採用困難な業務分野を中心に、現行の「シニア嘱託員」制度を積極的に運用し、</a:t>
                      </a:r>
                      <a:r>
                        <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66</a:t>
                      </a: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歳以上の継続雇用・新規採用を行う。また、公社には、業務の状況や職員の希望に応じて週の勤務日数を２～４日とする制度があり、今後とも、この制度を積極的に活用する。</a:t>
                      </a:r>
                      <a:endPar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832498867"/>
                  </a:ext>
                </a:extLst>
              </a:tr>
              <a:tr h="797157">
                <a:tc>
                  <a:txBody>
                    <a:bodyPr/>
                    <a:lstStyle/>
                    <a:p>
                      <a:pPr algn="l"/>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多角的な職員採用と</a:t>
                      </a:r>
                      <a:endPar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l"/>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スキルの継承</a:t>
                      </a:r>
                      <a:endPar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tc>
                <a:tc>
                  <a:txBody>
                    <a:bodyPr/>
                    <a:lstStyle/>
                    <a:p>
                      <a:pPr marL="152400" indent="-152400" algn="l"/>
                      <a:r>
                        <a:rPr lang="ja-JP" sz="1100" kern="100" dirty="0">
                          <a:effectLst/>
                          <a:latin typeface="HG丸ｺﾞｼｯｸM-PRO" panose="020F0600000000000000" pitchFamily="50" charset="-128"/>
                          <a:ea typeface="HG丸ｺﾞｼｯｸM-PRO" panose="020F0600000000000000" pitchFamily="50" charset="-128"/>
                        </a:rPr>
                        <a:t>・</a:t>
                      </a:r>
                      <a:r>
                        <a:rPr lang="ja-JP" altLang="en-US" sz="1100" kern="100" dirty="0">
                          <a:effectLst/>
                          <a:latin typeface="HG丸ｺﾞｼｯｸM-PRO" panose="020F0600000000000000" pitchFamily="50" charset="-128"/>
                          <a:ea typeface="HG丸ｺﾞｼｯｸM-PRO" panose="020F0600000000000000" pitchFamily="50" charset="-128"/>
                        </a:rPr>
                        <a:t>従来から、採用は公募により行っているところであり、今後とも、府</a:t>
                      </a:r>
                      <a:r>
                        <a:rPr lang="en-US" altLang="ja-JP" sz="1100" kern="100" dirty="0">
                          <a:effectLst/>
                          <a:latin typeface="HG丸ｺﾞｼｯｸM-PRO" panose="020F0600000000000000" pitchFamily="50" charset="-128"/>
                          <a:ea typeface="HG丸ｺﾞｼｯｸM-PRO" panose="020F0600000000000000" pitchFamily="50" charset="-128"/>
                        </a:rPr>
                        <a:t>OB</a:t>
                      </a:r>
                      <a:r>
                        <a:rPr lang="ja-JP" altLang="en-US" sz="1100" kern="100" dirty="0">
                          <a:effectLst/>
                          <a:latin typeface="HG丸ｺﾞｼｯｸM-PRO" panose="020F0600000000000000" pitchFamily="50" charset="-128"/>
                          <a:ea typeface="HG丸ｺﾞｼｯｸM-PRO" panose="020F0600000000000000" pitchFamily="50" charset="-128"/>
                        </a:rPr>
                        <a:t>、市町村</a:t>
                      </a:r>
                      <a:r>
                        <a:rPr lang="en-US" altLang="ja-JP" sz="1100" kern="100" dirty="0">
                          <a:effectLst/>
                          <a:latin typeface="HG丸ｺﾞｼｯｸM-PRO" panose="020F0600000000000000" pitchFamily="50" charset="-128"/>
                          <a:ea typeface="HG丸ｺﾞｼｯｸM-PRO" panose="020F0600000000000000" pitchFamily="50" charset="-128"/>
                        </a:rPr>
                        <a:t>OB</a:t>
                      </a:r>
                      <a:r>
                        <a:rPr lang="ja-JP" altLang="en-US" sz="1100" kern="100" dirty="0">
                          <a:effectLst/>
                          <a:latin typeface="HG丸ｺﾞｼｯｸM-PRO" panose="020F0600000000000000" pitchFamily="50" charset="-128"/>
                          <a:ea typeface="HG丸ｺﾞｼｯｸM-PRO" panose="020F0600000000000000" pitchFamily="50" charset="-128"/>
                        </a:rPr>
                        <a:t>、民間企業経験者など、募集する業務内容に応じた多角的な採用を行う。</a:t>
                      </a:r>
                      <a:endParaRPr lang="en-US" altLang="ja-JP" sz="1100" kern="100" dirty="0">
                        <a:effectLst/>
                        <a:latin typeface="HG丸ｺﾞｼｯｸM-PRO" panose="020F0600000000000000" pitchFamily="50" charset="-128"/>
                        <a:ea typeface="HG丸ｺﾞｼｯｸM-PRO" panose="020F0600000000000000" pitchFamily="50" charset="-128"/>
                      </a:endParaRPr>
                    </a:p>
                    <a:p>
                      <a:pPr marL="152400" indent="-152400" algn="l"/>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・長期間、働いてもらえる組織風土づくりに努め、業務スキルを継承していく。また、業務の標準化・マニュアル化を行うとともに、必要に応じてシステム導入、</a:t>
                      </a:r>
                      <a:r>
                        <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DX</a:t>
                      </a: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化を検討する。</a:t>
                      </a:r>
                      <a:endParaRPr lang="en-US" alt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tc>
                <a:extLst>
                  <a:ext uri="{0D108BD9-81ED-4DB2-BD59-A6C34878D82A}">
                    <a16:rowId xmlns:a16="http://schemas.microsoft.com/office/drawing/2014/main" val="583093058"/>
                  </a:ext>
                </a:extLst>
              </a:tr>
              <a:tr h="613058">
                <a:tc>
                  <a:txBody>
                    <a:bodyPr/>
                    <a:lstStyle/>
                    <a:p>
                      <a:pPr algn="l"/>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人件費の適切な管理</a:t>
                      </a:r>
                      <a:endParaRPr lang="ja-JP"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tc>
                <a:tc>
                  <a:txBody>
                    <a:bodyPr/>
                    <a:lstStyle/>
                    <a:p>
                      <a:pPr marL="152400" marR="0" lvl="0" indent="-152400" algn="l" defTabSz="914395" rtl="0" eaLnBrk="1" fontAlgn="auto" latinLnBrk="0" hangingPunct="1">
                        <a:lnSpc>
                          <a:spcPct val="100000"/>
                        </a:lnSpc>
                        <a:spcBef>
                          <a:spcPts val="0"/>
                        </a:spcBef>
                        <a:spcAft>
                          <a:spcPts val="0"/>
                        </a:spcAft>
                        <a:buClrTx/>
                        <a:buSzTx/>
                        <a:buFontTx/>
                        <a:buNone/>
                        <a:tabLst/>
                        <a:defRPr/>
                      </a:pPr>
                      <a:r>
                        <a:rPr lang="ja-JP" altLang="en-US" sz="11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・業務に見合った適切な組織体制</a:t>
                      </a:r>
                      <a:r>
                        <a:rPr lang="ja-JP" altLang="en-US" sz="1100" kern="100" dirty="0">
                          <a:effectLst/>
                          <a:latin typeface="HG丸ｺﾞｼｯｸM-PRO" panose="020F0600000000000000" pitchFamily="50" charset="-128"/>
                          <a:ea typeface="HG丸ｺﾞｼｯｸM-PRO" panose="020F0600000000000000" pitchFamily="50" charset="-128"/>
                        </a:rPr>
                        <a:t>により的確に業務遂行するとともに、人件費を適切な水準に維持する。</a:t>
                      </a:r>
                      <a:endParaRPr lang="en-US" altLang="ja-JP" sz="1100" kern="100" dirty="0">
                        <a:effectLst/>
                        <a:latin typeface="HG丸ｺﾞｼｯｸM-PRO" panose="020F0600000000000000" pitchFamily="50" charset="-128"/>
                        <a:ea typeface="HG丸ｺﾞｼｯｸM-PRO" panose="020F0600000000000000" pitchFamily="50" charset="-128"/>
                      </a:endParaRPr>
                    </a:p>
                  </a:txBody>
                  <a:tcPr marL="68580" marR="68580" marT="0" marB="0" anchor="ctr"/>
                </a:tc>
                <a:extLst>
                  <a:ext uri="{0D108BD9-81ED-4DB2-BD59-A6C34878D82A}">
                    <a16:rowId xmlns:a16="http://schemas.microsoft.com/office/drawing/2014/main" val="2233464152"/>
                  </a:ext>
                </a:extLst>
              </a:tr>
            </a:tbl>
          </a:graphicData>
        </a:graphic>
      </p:graphicFrame>
      <p:sp>
        <p:nvSpPr>
          <p:cNvPr id="5" name="テキスト ボックス 4">
            <a:extLst>
              <a:ext uri="{FF2B5EF4-FFF2-40B4-BE49-F238E27FC236}">
                <a16:creationId xmlns:a16="http://schemas.microsoft.com/office/drawing/2014/main" id="{C1F9DE92-983F-A0DC-7B12-178CB7F7FEB1}"/>
              </a:ext>
            </a:extLst>
          </p:cNvPr>
          <p:cNvSpPr txBox="1"/>
          <p:nvPr/>
        </p:nvSpPr>
        <p:spPr>
          <a:xfrm>
            <a:off x="920552" y="775587"/>
            <a:ext cx="4953000" cy="307777"/>
          </a:xfrm>
          <a:prstGeom prst="rect">
            <a:avLst/>
          </a:prstGeom>
          <a:noFill/>
        </p:spPr>
        <p:txBody>
          <a:bodyPr wrap="square">
            <a:spAutoFit/>
          </a:bodyPr>
          <a:lstStyle/>
          <a:p>
            <a:pPr marL="133349" indent="0" algn="just">
              <a:buFont typeface="Arial" panose="020B0604020202020204" pitchFamily="34" charset="0"/>
              <a:buNone/>
              <a:defRPr/>
            </a:pPr>
            <a:r>
              <a:rPr lang="ja-JP" altLang="en-US"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課題</a:t>
            </a: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6B98616F-4684-0A1C-512E-AB233975CF7A}"/>
              </a:ext>
            </a:extLst>
          </p:cNvPr>
          <p:cNvSpPr txBox="1"/>
          <p:nvPr/>
        </p:nvSpPr>
        <p:spPr>
          <a:xfrm>
            <a:off x="920552" y="3489951"/>
            <a:ext cx="4953000" cy="307777"/>
          </a:xfrm>
          <a:prstGeom prst="rect">
            <a:avLst/>
          </a:prstGeom>
          <a:noFill/>
        </p:spPr>
        <p:txBody>
          <a:bodyPr wrap="square">
            <a:spAutoFit/>
          </a:bodyPr>
          <a:lstStyle/>
          <a:p>
            <a:pPr marL="133349" indent="0" algn="just">
              <a:buFont typeface="Arial" panose="020B0604020202020204" pitchFamily="34" charset="0"/>
              <a:buNone/>
              <a:defRPr/>
            </a:pPr>
            <a:r>
              <a:rPr lang="ja-JP" altLang="en-US"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今後の方針及び取組み</a:t>
            </a: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3" name="コンテンツ プレースホルダ 2">
            <a:extLst>
              <a:ext uri="{FF2B5EF4-FFF2-40B4-BE49-F238E27FC236}">
                <a16:creationId xmlns:a16="http://schemas.microsoft.com/office/drawing/2014/main" id="{2BC3D157-B953-8C5A-54EC-97AFC0B058AC}"/>
              </a:ext>
            </a:extLst>
          </p:cNvPr>
          <p:cNvSpPr txBox="1">
            <a:spLocks/>
          </p:cNvSpPr>
          <p:nvPr/>
        </p:nvSpPr>
        <p:spPr>
          <a:xfrm>
            <a:off x="1087139" y="1116334"/>
            <a:ext cx="7960375" cy="2251715"/>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270000" bIns="45720" rtlCol="0" anchor="ctr" anchorCtr="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252000" indent="-144000">
              <a:spcBef>
                <a:spcPts val="600"/>
              </a:spcBef>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大阪府では、令和</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13</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年度までの間で段階的に、定年延長（</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60</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歳⇒</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65</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歳）を行うこととなっており、今後、公社における府</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OB</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の採用年齢が高年齢化していくこととなる。近年の社会全般での人材確保難に加えて、今後、府の定年延長により府</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OB</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採用も困難になることが予想される。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252000" indent="-144000">
              <a:spcBef>
                <a:spcPts val="600"/>
              </a:spcBef>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高年齢者雇用安定法では、</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70</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歳までの就業機会の確保が努力義務化されている。公社では、嘱託員定年（</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65</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歳）を超えた</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66</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70</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歳で採用・継続雇用できる「シニア嘱託員」の制度を整備・運用しているところであり、今後とも、この制度を積極的に運用する必要がある。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252000" indent="-144000">
              <a:spcBef>
                <a:spcPts val="600"/>
              </a:spcBef>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正職員・再雇用職員の減少や採用年齢の高齢化に伴う勤続年数の短期化に伴い、業務ノウハウ・スキルの継承が課題となる。また、民間の企業感覚のある人材やＩＴやＤＸ人材など、現在の公社では十分に有していないスキルを有する人材確保・育成も課題であ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252000" indent="-144000">
              <a:spcBef>
                <a:spcPts val="600"/>
              </a:spcBef>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給与水準が上昇していく中、公社の厳しい収支状況のもとで、経費の大きな部分を占める人件費について今後とも適切に管理していく必要がある。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6832576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3F4FA-D1C0-A590-3851-F60FD65C31C1}"/>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D082A1A-1460-5D90-B58C-07A25D4BB5EE}"/>
              </a:ext>
            </a:extLst>
          </p:cNvPr>
          <p:cNvSpPr>
            <a:spLocks noGrp="1"/>
          </p:cNvSpPr>
          <p:nvPr>
            <p:ph type="sldNum" sz="quarter" idx="12"/>
          </p:nvPr>
        </p:nvSpPr>
        <p:spPr>
          <a:xfrm>
            <a:off x="709930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5688CFE2-587B-FADF-9A95-3FE83EA5234A}"/>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タイトル 5">
            <a:extLst>
              <a:ext uri="{FF2B5EF4-FFF2-40B4-BE49-F238E27FC236}">
                <a16:creationId xmlns:a16="http://schemas.microsoft.com/office/drawing/2014/main" id="{004DEE23-3150-E7DD-FB73-45348AAB8582}"/>
              </a:ext>
            </a:extLst>
          </p:cNvPr>
          <p:cNvSpPr txBox="1">
            <a:spLocks/>
          </p:cNvSpPr>
          <p:nvPr/>
        </p:nvSpPr>
        <p:spPr>
          <a:xfrm>
            <a:off x="1025064" y="265947"/>
            <a:ext cx="7158062" cy="507136"/>
          </a:xfrm>
          <a:prstGeom prst="rect">
            <a:avLst/>
          </a:prstGeom>
        </p:spPr>
        <p:txBody>
          <a:bodyPr vert="horz" lIns="91440" tIns="45720" rIns="91440" bIns="45720" rtlCol="0" anchor="ctr">
            <a:normAutofit fontScale="975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Ⅶ｡</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収支計画</a:t>
            </a:r>
            <a:endPar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11" name="コンテンツ プレースホルダ 2">
            <a:extLst>
              <a:ext uri="{FF2B5EF4-FFF2-40B4-BE49-F238E27FC236}">
                <a16:creationId xmlns:a16="http://schemas.microsoft.com/office/drawing/2014/main" id="{AA7975F8-1395-2349-CAFD-B90C018F7A6E}"/>
              </a:ext>
            </a:extLst>
          </p:cNvPr>
          <p:cNvSpPr txBox="1">
            <a:spLocks/>
          </p:cNvSpPr>
          <p:nvPr/>
        </p:nvSpPr>
        <p:spPr>
          <a:xfrm>
            <a:off x="1035298" y="840771"/>
            <a:ext cx="7960383" cy="5559452"/>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marR="0" lvl="0" indent="0" algn="just" defTabSz="914395"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収支計画（令和</a:t>
            </a:r>
            <a:r>
              <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12</a:t>
            </a: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endPar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1" lang="ja-JP"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5" name="コンテンツ プレースホルダ 2">
            <a:extLst>
              <a:ext uri="{FF2B5EF4-FFF2-40B4-BE49-F238E27FC236}">
                <a16:creationId xmlns:a16="http://schemas.microsoft.com/office/drawing/2014/main" id="{EA3EFAC0-5B96-4299-4BB5-3A94E7D1BC7A}"/>
              </a:ext>
            </a:extLst>
          </p:cNvPr>
          <p:cNvSpPr txBox="1">
            <a:spLocks/>
          </p:cNvSpPr>
          <p:nvPr/>
        </p:nvSpPr>
        <p:spPr>
          <a:xfrm>
            <a:off x="1432329" y="1226127"/>
            <a:ext cx="7329960" cy="1853663"/>
          </a:xfrm>
          <a:prstGeom prst="rect">
            <a:avLst/>
          </a:prstGeom>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44000" marR="0" lvl="0" indent="-180000" algn="just" defTabSz="914400" rtl="0" eaLnBrk="1" fontAlgn="auto" latinLnBrk="0" hangingPunct="1">
              <a:lnSpc>
                <a:spcPct val="125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法人全体の収支見込は、計画期間（令和</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12</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年度）の合計で</a:t>
            </a:r>
            <a:r>
              <a:rPr kumimoji="1" lang="ja-JP" altLang="en-US" sz="11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1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208,282</a:t>
            </a:r>
            <a:r>
              <a:rPr kumimoji="1" lang="ja-JP" altLang="en-US" sz="11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千円、年度平均▲</a:t>
            </a:r>
            <a:r>
              <a:rPr kumimoji="1" lang="en-US" altLang="ja-JP" sz="11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41,656</a:t>
            </a:r>
            <a:r>
              <a:rPr kumimoji="1" lang="ja-JP" altLang="en-US" sz="11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千円となっている。</a:t>
            </a:r>
            <a:endParaRPr kumimoji="1" lang="en-US" altLang="ja-JP" sz="11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44000" marR="0" lvl="0" indent="-180000" algn="just" defTabSz="914400" rtl="0" eaLnBrk="1" fontAlgn="auto" latinLnBrk="0" hangingPunct="1">
              <a:lnSpc>
                <a:spcPct val="125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経営改善を図るため、府及び府内市町村の自然環境保全に関する指定管理事業や環境分野の事業など新規の収益事業獲得に向けた取組みを強化するとともに、コストを適切に管理しつつ事業効果を高めるなど、より効率的かつ効果的な事業展開に努める。毎年度、下表の収支計画（法人全体）以上の収益・費用差額の達成を目標とする。</a:t>
            </a:r>
            <a:endParaRPr kumimoji="1" lang="en-US" altLang="ja-JP" sz="1100" b="0" i="0" u="none"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44000" marR="0" lvl="0" indent="-180000" algn="just" defTabSz="914400" rtl="0" eaLnBrk="1" fontAlgn="auto" latinLnBrk="0" hangingPunct="1">
              <a:lnSpc>
                <a:spcPct val="125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公益目的支出計画の対象事業を推進することにより、計画の着実な実施を図る。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pic>
        <p:nvPicPr>
          <p:cNvPr id="15" name="図 14">
            <a:extLst>
              <a:ext uri="{FF2B5EF4-FFF2-40B4-BE49-F238E27FC236}">
                <a16:creationId xmlns:a16="http://schemas.microsoft.com/office/drawing/2014/main" id="{F499CB51-227F-9A97-0BD3-F7368B91F9A8}"/>
              </a:ext>
            </a:extLst>
          </p:cNvPr>
          <p:cNvPicPr>
            <a:picLocks noChangeAspect="1"/>
          </p:cNvPicPr>
          <p:nvPr/>
        </p:nvPicPr>
        <p:blipFill>
          <a:blip r:embed="rId2"/>
          <a:stretch>
            <a:fillRect/>
          </a:stretch>
        </p:blipFill>
        <p:spPr>
          <a:xfrm>
            <a:off x="1510289" y="3147478"/>
            <a:ext cx="7010400" cy="2743200"/>
          </a:xfrm>
          <a:prstGeom prst="rect">
            <a:avLst/>
          </a:prstGeom>
        </p:spPr>
      </p:pic>
    </p:spTree>
    <p:extLst>
      <p:ext uri="{BB962C8B-B14F-4D97-AF65-F5344CB8AC3E}">
        <p14:creationId xmlns:p14="http://schemas.microsoft.com/office/powerpoint/2010/main" val="92093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004712" y="940879"/>
            <a:ext cx="7848871" cy="1506297"/>
          </a:xfrm>
          <a:ln/>
        </p:spPr>
        <p:style>
          <a:lnRef idx="1">
            <a:schemeClr val="accent1"/>
          </a:lnRef>
          <a:fillRef idx="2">
            <a:schemeClr val="accent1"/>
          </a:fillRef>
          <a:effectRef idx="1">
            <a:schemeClr val="accent1"/>
          </a:effectRef>
          <a:fontRef idx="minor">
            <a:schemeClr val="dk1"/>
          </a:fontRef>
        </p:style>
        <p:txBody>
          <a:bodyPr anchor="ctr" anchorCtr="0">
            <a:noAutofit/>
          </a:bodyPr>
          <a:lstStyle/>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設立</a:t>
            </a:r>
            <a:r>
              <a:rPr kumimoji="1" lang="ja-JP"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目的</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（定款第</a:t>
            </a:r>
            <a:r>
              <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kumimoji="1" lang="ja-JP" altLang="en-US"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条）</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1948" marR="0" lvl="0" indent="0" algn="just" defTabSz="914395" rtl="0" eaLnBrk="1" fontAlgn="auto" latinLnBrk="0" hangingPunct="1">
              <a:lnSpc>
                <a:spcPct val="100000"/>
              </a:lnSpc>
              <a:spcBef>
                <a:spcPts val="2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一般財団法人大阪府みどり公社（以下「公社」という。）は、大阪府における地域社会と調和のとれた農林業などの振興を図るとともに、地球環境の保全及び自然環境の回復等良好な生活環境の保全を推進し、もって府域の均衡ある発展に寄与することを目的とする。</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設立</a:t>
            </a:r>
            <a:r>
              <a:rPr lang="ja-JP" altLang="en-US"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年月日</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1948" indent="0" algn="just">
              <a:spcBef>
                <a:spcPts val="200"/>
              </a:spcBef>
              <a:buNone/>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昭和</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61</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28</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日</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6" name="タイトル 5">
            <a:extLst>
              <a:ext uri="{FF2B5EF4-FFF2-40B4-BE49-F238E27FC236}">
                <a16:creationId xmlns:a16="http://schemas.microsoft.com/office/drawing/2014/main" id="{7333AB3C-0C50-47E4-AE2D-80A3A830FA0A}"/>
              </a:ext>
            </a:extLst>
          </p:cNvPr>
          <p:cNvSpPr>
            <a:spLocks noGrp="1"/>
          </p:cNvSpPr>
          <p:nvPr>
            <p:ph type="title"/>
          </p:nvPr>
        </p:nvSpPr>
        <p:spPr>
          <a:xfrm>
            <a:off x="1035298" y="301443"/>
            <a:ext cx="3629669" cy="507136"/>
          </a:xfrm>
        </p:spPr>
        <p:txBody>
          <a:bodyPr>
            <a:normAutofit fontScale="90000"/>
          </a:body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Ⅰ</a:t>
            </a:r>
            <a:r>
              <a:rPr lang="ja-JP" altLang="en-US" sz="1800" b="1" dirty="0">
                <a:latin typeface="HG丸ｺﾞｼｯｸM-PRO" panose="020F0600000000000000" pitchFamily="50" charset="-128"/>
                <a:ea typeface="HG丸ｺﾞｼｯｸM-PRO" panose="020F0600000000000000" pitchFamily="50" charset="-128"/>
              </a:rPr>
              <a:t>．大阪府みどり公社の概要（１）</a:t>
            </a:r>
            <a:endParaRPr lang="ja-JP" altLang="en-US" sz="1800" dirty="0">
              <a:latin typeface="HG丸ｺﾞｼｯｸM-PRO" panose="020F0600000000000000" pitchFamily="50" charset="-128"/>
              <a:ea typeface="HG丸ｺﾞｼｯｸM-PRO" panose="020F0600000000000000" pitchFamily="50" charset="-128"/>
            </a:endParaRPr>
          </a:p>
        </p:txBody>
      </p:sp>
      <p:sp>
        <p:nvSpPr>
          <p:cNvPr id="13" name="正方形/長方形 12">
            <a:extLst>
              <a:ext uri="{FF2B5EF4-FFF2-40B4-BE49-F238E27FC236}">
                <a16:creationId xmlns:a16="http://schemas.microsoft.com/office/drawing/2014/main" id="{F3773D91-737E-4300-A487-47FCF667B01F}"/>
              </a:ext>
            </a:extLst>
          </p:cNvPr>
          <p:cNvSpPr/>
          <p:nvPr/>
        </p:nvSpPr>
        <p:spPr>
          <a:xfrm>
            <a:off x="987872" y="762860"/>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スライド番号プレースホルダー 1">
            <a:extLst>
              <a:ext uri="{FF2B5EF4-FFF2-40B4-BE49-F238E27FC236}">
                <a16:creationId xmlns:a16="http://schemas.microsoft.com/office/drawing/2014/main" id="{9C2B402D-168D-4A1D-9C4E-8B0FBFB12EC3}"/>
              </a:ext>
            </a:extLst>
          </p:cNvPr>
          <p:cNvSpPr>
            <a:spLocks noGrp="1"/>
          </p:cNvSpPr>
          <p:nvPr>
            <p:ph type="sldNum" sz="quarter" idx="12"/>
          </p:nvPr>
        </p:nvSpPr>
        <p:spPr>
          <a:xfrm>
            <a:off x="7284020" y="6356354"/>
            <a:ext cx="2311400" cy="365125"/>
          </a:xfrm>
        </p:spPr>
        <p:txBody>
          <a:bodyPr/>
          <a:lstStyle/>
          <a:p>
            <a:fld id="{08F2DA05-83B4-4A54-AACF-935CEC0398AD}" type="slidenum">
              <a:rPr kumimoji="1" lang="ja-JP" altLang="en-US" smtClean="0"/>
              <a:pPr/>
              <a:t>2</a:t>
            </a:fld>
            <a:endParaRPr kumimoji="1" lang="ja-JP" altLang="en-US" dirty="0"/>
          </a:p>
        </p:txBody>
      </p:sp>
      <p:sp>
        <p:nvSpPr>
          <p:cNvPr id="4" name="コンテンツ プレースホルダ 2">
            <a:extLst>
              <a:ext uri="{FF2B5EF4-FFF2-40B4-BE49-F238E27FC236}">
                <a16:creationId xmlns:a16="http://schemas.microsoft.com/office/drawing/2014/main" id="{5ED8642A-CDFD-10C4-1B4B-5B516E002EFC}"/>
              </a:ext>
            </a:extLst>
          </p:cNvPr>
          <p:cNvSpPr txBox="1">
            <a:spLocks/>
          </p:cNvSpPr>
          <p:nvPr/>
        </p:nvSpPr>
        <p:spPr>
          <a:xfrm>
            <a:off x="1003629" y="2723870"/>
            <a:ext cx="7848871" cy="1808630"/>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chorCtr="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indent="0" algn="just">
              <a:buFont typeface="Arial" panose="020B0604020202020204" pitchFamily="34" charset="0"/>
              <a:buNone/>
              <a:defRPr/>
            </a:pPr>
            <a:r>
              <a:rPr lang="ja-JP" altLang="en-US"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一般財団法人への移行</a:t>
            </a:r>
            <a:endParaRPr lang="en-US" altLang="ja-JP" sz="12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1948" indent="0" algn="just">
              <a:spcBef>
                <a:spcPts val="200"/>
              </a:spcBef>
              <a:buNone/>
              <a:defRPr/>
            </a:pPr>
            <a:r>
              <a:rPr lang="ja-JP"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平成</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24</a:t>
            </a:r>
            <a:r>
              <a:rPr lang="ja-JP"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１日</a:t>
            </a:r>
            <a:r>
              <a:rPr lang="ja-JP"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に</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、「一般社団法人及び一般財団法人に関する法律及び公益社団法人及び公益財団法人の認定等に関する法律の施行に伴う関係法律の整備等に関する法律」（以下「整備法」という。）に基づき、</a:t>
            </a:r>
            <a:r>
              <a:rPr lang="ja-JP"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一般財団法人に移行</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した。</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None/>
              <a:defRPr/>
            </a:pPr>
            <a:r>
              <a:rPr lang="ja-JP" altLang="en-US"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 公益目的支出計画</a:t>
            </a:r>
            <a:endParaRPr lang="en-US" altLang="ja-JP" sz="1400" b="1"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200"/>
              </a:spcBef>
              <a:spcAft>
                <a:spcPts val="0"/>
              </a:spcAft>
              <a:buClrTx/>
              <a:buSzTx/>
              <a:buFontTx/>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整備法に基づき、一般財団法人への移行時の残余財産約</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億円を公益目的財産額として、移行後</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20</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年間で公益事業に支出する「公益目的支出計画」を作成し認可を受けている。</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7" name="コンテンツ プレースホルダ 2">
            <a:extLst>
              <a:ext uri="{FF2B5EF4-FFF2-40B4-BE49-F238E27FC236}">
                <a16:creationId xmlns:a16="http://schemas.microsoft.com/office/drawing/2014/main" id="{00830402-6A01-DDD0-9371-22EF2485AD04}"/>
              </a:ext>
            </a:extLst>
          </p:cNvPr>
          <p:cNvSpPr txBox="1">
            <a:spLocks/>
          </p:cNvSpPr>
          <p:nvPr/>
        </p:nvSpPr>
        <p:spPr>
          <a:xfrm>
            <a:off x="972813" y="4770395"/>
            <a:ext cx="7879688" cy="1324745"/>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chorCtr="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133349" indent="0" algn="just">
              <a:buNone/>
            </a:pPr>
            <a:r>
              <a:rPr lang="ja-JP" altLang="en-US"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大阪府の指定出資法人</a:t>
            </a:r>
            <a:endParaRPr lang="en-US" altLang="ja-JP" sz="1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1948" indent="0" algn="just">
              <a:spcBef>
                <a:spcPts val="200"/>
              </a:spcBef>
              <a:buNone/>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公社は、「大阪府の出資法人等への関与事項等を定める条例」に規定する大阪府の「指定出資法人」であることから、府の行政目的の効率的かつ効果的な達成を図ることが求められる。</a:t>
            </a:r>
            <a:endPar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1948" indent="0" algn="just">
              <a:spcBef>
                <a:spcPts val="200"/>
              </a:spcBef>
              <a:buNone/>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このため、法人の健全な財政運営や事業効果について大阪府の指導・調整などの関与や経営評価を受けるとともに、経営状況や評価結果について、大阪府議会への報告や府民への公表が行われている。</a:t>
            </a:r>
          </a:p>
        </p:txBody>
      </p:sp>
    </p:spTree>
    <p:extLst>
      <p:ext uri="{BB962C8B-B14F-4D97-AF65-F5344CB8AC3E}">
        <p14:creationId xmlns:p14="http://schemas.microsoft.com/office/powerpoint/2010/main" val="2303739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025065" y="893883"/>
            <a:ext cx="7960375" cy="1360111"/>
          </a:xfrm>
        </p:spPr>
        <p:style>
          <a:lnRef idx="1">
            <a:schemeClr val="accent1"/>
          </a:lnRef>
          <a:fillRef idx="2">
            <a:schemeClr val="accent1"/>
          </a:fillRef>
          <a:effectRef idx="1">
            <a:schemeClr val="accent1"/>
          </a:effectRef>
          <a:fontRef idx="minor">
            <a:schemeClr val="dk1"/>
          </a:fontRef>
        </p:style>
        <p:txBody>
          <a:bodyPr>
            <a:noAutofit/>
          </a:bodyPr>
          <a:lstStyle/>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主な事業</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公社は、主として「農政分野」「自然環境保全分野」「環境分野」「林政分野」の４分野で、６つの事業を実施している。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公社は、大阪府知事から、農政分野では「農地中間管理機構」、環境分野では「大阪府地球温暖化防止活動推進センター」の指定をそれぞれ受けている。</a:t>
            </a:r>
            <a:endPar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49" indent="0" algn="just">
              <a:buNone/>
            </a:pPr>
            <a:endParaRPr lang="ja-JP" altLang="ja-JP"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F3773D91-737E-4300-A487-47FCF667B01F}"/>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 name="スライド番号プレースホルダー 1">
            <a:extLst>
              <a:ext uri="{FF2B5EF4-FFF2-40B4-BE49-F238E27FC236}">
                <a16:creationId xmlns:a16="http://schemas.microsoft.com/office/drawing/2014/main" id="{6F280446-FCE8-4096-B3D7-CD3BEC0C3835}"/>
              </a:ext>
            </a:extLst>
          </p:cNvPr>
          <p:cNvSpPr>
            <a:spLocks noGrp="1"/>
          </p:cNvSpPr>
          <p:nvPr>
            <p:ph type="sldNum" sz="quarter" idx="12"/>
          </p:nvPr>
        </p:nvSpPr>
        <p:spPr>
          <a:xfrm>
            <a:off x="7284020" y="6356354"/>
            <a:ext cx="2311400" cy="365125"/>
          </a:xfrm>
        </p:spPr>
        <p:txBody>
          <a:bodyPr/>
          <a:lstStyle/>
          <a:p>
            <a:fld id="{08F2DA05-83B4-4A54-AACF-935CEC0398AD}" type="slidenum">
              <a:rPr kumimoji="1" lang="ja-JP" altLang="en-US" smtClean="0"/>
              <a:pPr/>
              <a:t>3</a:t>
            </a:fld>
            <a:endParaRPr kumimoji="1" lang="ja-JP" altLang="en-US" dirty="0"/>
          </a:p>
        </p:txBody>
      </p:sp>
      <p:sp>
        <p:nvSpPr>
          <p:cNvPr id="5" name="タイトル 5">
            <a:extLst>
              <a:ext uri="{FF2B5EF4-FFF2-40B4-BE49-F238E27FC236}">
                <a16:creationId xmlns:a16="http://schemas.microsoft.com/office/drawing/2014/main" id="{E2681714-DD24-E044-9018-7798F397892D}"/>
              </a:ext>
            </a:extLst>
          </p:cNvPr>
          <p:cNvSpPr>
            <a:spLocks noGrp="1"/>
          </p:cNvSpPr>
          <p:nvPr>
            <p:ph type="title"/>
          </p:nvPr>
        </p:nvSpPr>
        <p:spPr>
          <a:xfrm>
            <a:off x="1035298" y="301443"/>
            <a:ext cx="3557661" cy="507136"/>
          </a:xfrm>
        </p:spPr>
        <p:txBody>
          <a:bodyPr>
            <a:normAutofit fontScale="90000"/>
          </a:body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Ⅰ</a:t>
            </a:r>
            <a:r>
              <a:rPr lang="ja-JP" altLang="en-US" sz="1800" b="1" dirty="0">
                <a:latin typeface="HG丸ｺﾞｼｯｸM-PRO" panose="020F0600000000000000" pitchFamily="50" charset="-128"/>
                <a:ea typeface="HG丸ｺﾞｼｯｸM-PRO" panose="020F0600000000000000" pitchFamily="50" charset="-128"/>
              </a:rPr>
              <a:t>．大阪府みどり公社の概要（２）</a:t>
            </a:r>
            <a:endParaRPr lang="ja-JP" altLang="en-US" sz="1800" dirty="0">
              <a:latin typeface="HG丸ｺﾞｼｯｸM-PRO" panose="020F0600000000000000" pitchFamily="50" charset="-128"/>
              <a:ea typeface="HG丸ｺﾞｼｯｸM-PRO" panose="020F0600000000000000" pitchFamily="50" charset="-128"/>
            </a:endParaRPr>
          </a:p>
        </p:txBody>
      </p:sp>
      <p:pic>
        <p:nvPicPr>
          <p:cNvPr id="4" name="図 3">
            <a:extLst>
              <a:ext uri="{FF2B5EF4-FFF2-40B4-BE49-F238E27FC236}">
                <a16:creationId xmlns:a16="http://schemas.microsoft.com/office/drawing/2014/main" id="{FC41584F-A0D8-AC9B-11ED-E4F857C4DE1B}"/>
              </a:ext>
            </a:extLst>
          </p:cNvPr>
          <p:cNvPicPr>
            <a:picLocks noChangeAspect="1"/>
          </p:cNvPicPr>
          <p:nvPr/>
        </p:nvPicPr>
        <p:blipFill>
          <a:blip r:embed="rId3"/>
          <a:stretch>
            <a:fillRect/>
          </a:stretch>
        </p:blipFill>
        <p:spPr>
          <a:xfrm>
            <a:off x="1568624" y="2275394"/>
            <a:ext cx="6494616" cy="4179025"/>
          </a:xfrm>
          <a:prstGeom prst="rect">
            <a:avLst/>
          </a:prstGeom>
        </p:spPr>
      </p:pic>
    </p:spTree>
    <p:extLst>
      <p:ext uri="{BB962C8B-B14F-4D97-AF65-F5344CB8AC3E}">
        <p14:creationId xmlns:p14="http://schemas.microsoft.com/office/powerpoint/2010/main" val="138392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098E342-5891-A28F-6A45-76635C2B9E16}"/>
              </a:ext>
            </a:extLst>
          </p:cNvPr>
          <p:cNvSpPr>
            <a:spLocks noGrp="1"/>
          </p:cNvSpPr>
          <p:nvPr>
            <p:ph type="sldNum" sz="quarter" idx="12"/>
          </p:nvPr>
        </p:nvSpPr>
        <p:spPr>
          <a:xfrm>
            <a:off x="709930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E89CDE37-1E98-39BA-1C70-FDA2FDB7EF04}"/>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タイトル 5">
            <a:extLst>
              <a:ext uri="{FF2B5EF4-FFF2-40B4-BE49-F238E27FC236}">
                <a16:creationId xmlns:a16="http://schemas.microsoft.com/office/drawing/2014/main" id="{EE75B0A1-7A56-C364-ACEA-DBD6C91C7ED8}"/>
              </a:ext>
            </a:extLst>
          </p:cNvPr>
          <p:cNvSpPr txBox="1">
            <a:spLocks/>
          </p:cNvSpPr>
          <p:nvPr/>
        </p:nvSpPr>
        <p:spPr>
          <a:xfrm>
            <a:off x="1035298" y="301443"/>
            <a:ext cx="7374086"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Ⅱ</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ー１．前期計画期間（令和</a:t>
            </a: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3</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～７年度）の経営状況（事業分野別の収益）</a:t>
            </a:r>
            <a:endPar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11" name="コンテンツ プレースホルダ 2">
            <a:extLst>
              <a:ext uri="{FF2B5EF4-FFF2-40B4-BE49-F238E27FC236}">
                <a16:creationId xmlns:a16="http://schemas.microsoft.com/office/drawing/2014/main" id="{6838713F-1456-9945-6A6C-9BF0820CBC86}"/>
              </a:ext>
            </a:extLst>
          </p:cNvPr>
          <p:cNvSpPr txBox="1">
            <a:spLocks/>
          </p:cNvSpPr>
          <p:nvPr/>
        </p:nvSpPr>
        <p:spPr>
          <a:xfrm>
            <a:off x="1025065" y="893884"/>
            <a:ext cx="7960375" cy="2103067"/>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chorCtr="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令和</a:t>
            </a:r>
            <a:r>
              <a:rPr kumimoji="1" lang="en-US" altLang="ja-JP"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年度以降の収益減少</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事業分野別の収益推移をみると、農政分野は安定的に推移している。一方、環境分野は、年度ごとに獲得できた事業に</a:t>
            </a:r>
            <a:r>
              <a:rPr kumimoji="1" lang="ja-JP" altLang="en-US" sz="1100" b="0" i="0" u="none" strike="noStrike" kern="1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変動があり、収益の増減がみられる。林政分野は、これまで安定的に推移してきたが、府の事業見直しにより令和７年度から収益が減少して</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いる。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自然環境保全分野については、従来公社が管理していた府民の森 北河内・中河内地区の指定管理者（指定管理期間：令和</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13</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年度の</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年間）に応募したが採択に至らず、自然環境保全分野の収益は３年度の</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206,027</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千円から４年度は</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51,029</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千円と▲</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154,998</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千円減少し、以降、収益の回復が見通せていない。</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pic>
        <p:nvPicPr>
          <p:cNvPr id="3" name="図 2">
            <a:extLst>
              <a:ext uri="{FF2B5EF4-FFF2-40B4-BE49-F238E27FC236}">
                <a16:creationId xmlns:a16="http://schemas.microsoft.com/office/drawing/2014/main" id="{1C2B4615-0306-0AB2-73F1-516DAF553C5E}"/>
              </a:ext>
            </a:extLst>
          </p:cNvPr>
          <p:cNvPicPr>
            <a:picLocks noChangeAspect="1"/>
          </p:cNvPicPr>
          <p:nvPr/>
        </p:nvPicPr>
        <p:blipFill>
          <a:blip r:embed="rId2"/>
          <a:stretch>
            <a:fillRect/>
          </a:stretch>
        </p:blipFill>
        <p:spPr>
          <a:xfrm>
            <a:off x="1035298" y="3306030"/>
            <a:ext cx="8126672" cy="2658086"/>
          </a:xfrm>
          <a:prstGeom prst="rect">
            <a:avLst/>
          </a:prstGeom>
        </p:spPr>
      </p:pic>
    </p:spTree>
    <p:extLst>
      <p:ext uri="{BB962C8B-B14F-4D97-AF65-F5344CB8AC3E}">
        <p14:creationId xmlns:p14="http://schemas.microsoft.com/office/powerpoint/2010/main" val="2879565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8694BF0-2277-ABDA-6A4B-47E02919154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graphicFrame>
        <p:nvGraphicFramePr>
          <p:cNvPr id="3" name="表 2">
            <a:extLst>
              <a:ext uri="{FF2B5EF4-FFF2-40B4-BE49-F238E27FC236}">
                <a16:creationId xmlns:a16="http://schemas.microsoft.com/office/drawing/2014/main" id="{73EC03E7-2A29-1A05-810A-80CD22A0C534}"/>
              </a:ext>
            </a:extLst>
          </p:cNvPr>
          <p:cNvGraphicFramePr>
            <a:graphicFrameLocks noGrp="1"/>
          </p:cNvGraphicFramePr>
          <p:nvPr/>
        </p:nvGraphicFramePr>
        <p:xfrm>
          <a:off x="776536" y="908720"/>
          <a:ext cx="8280919" cy="5447636"/>
        </p:xfrm>
        <a:graphic>
          <a:graphicData uri="http://schemas.openxmlformats.org/drawingml/2006/table">
            <a:tbl>
              <a:tblPr/>
              <a:tblGrid>
                <a:gridCol w="1417055">
                  <a:extLst>
                    <a:ext uri="{9D8B030D-6E8A-4147-A177-3AD203B41FA5}">
                      <a16:colId xmlns:a16="http://schemas.microsoft.com/office/drawing/2014/main" val="416594695"/>
                    </a:ext>
                  </a:extLst>
                </a:gridCol>
                <a:gridCol w="1417055">
                  <a:extLst>
                    <a:ext uri="{9D8B030D-6E8A-4147-A177-3AD203B41FA5}">
                      <a16:colId xmlns:a16="http://schemas.microsoft.com/office/drawing/2014/main" val="1629897106"/>
                    </a:ext>
                  </a:extLst>
                </a:gridCol>
                <a:gridCol w="789279">
                  <a:extLst>
                    <a:ext uri="{9D8B030D-6E8A-4147-A177-3AD203B41FA5}">
                      <a16:colId xmlns:a16="http://schemas.microsoft.com/office/drawing/2014/main" val="3094076498"/>
                    </a:ext>
                  </a:extLst>
                </a:gridCol>
                <a:gridCol w="664245">
                  <a:extLst>
                    <a:ext uri="{9D8B030D-6E8A-4147-A177-3AD203B41FA5}">
                      <a16:colId xmlns:a16="http://schemas.microsoft.com/office/drawing/2014/main" val="4005218640"/>
                    </a:ext>
                  </a:extLst>
                </a:gridCol>
                <a:gridCol w="664245">
                  <a:extLst>
                    <a:ext uri="{9D8B030D-6E8A-4147-A177-3AD203B41FA5}">
                      <a16:colId xmlns:a16="http://schemas.microsoft.com/office/drawing/2014/main" val="2032974109"/>
                    </a:ext>
                  </a:extLst>
                </a:gridCol>
                <a:gridCol w="666850">
                  <a:extLst>
                    <a:ext uri="{9D8B030D-6E8A-4147-A177-3AD203B41FA5}">
                      <a16:colId xmlns:a16="http://schemas.microsoft.com/office/drawing/2014/main" val="2128247066"/>
                    </a:ext>
                  </a:extLst>
                </a:gridCol>
                <a:gridCol w="666850">
                  <a:extLst>
                    <a:ext uri="{9D8B030D-6E8A-4147-A177-3AD203B41FA5}">
                      <a16:colId xmlns:a16="http://schemas.microsoft.com/office/drawing/2014/main" val="1177907990"/>
                    </a:ext>
                  </a:extLst>
                </a:gridCol>
                <a:gridCol w="666850">
                  <a:extLst>
                    <a:ext uri="{9D8B030D-6E8A-4147-A177-3AD203B41FA5}">
                      <a16:colId xmlns:a16="http://schemas.microsoft.com/office/drawing/2014/main" val="98013651"/>
                    </a:ext>
                  </a:extLst>
                </a:gridCol>
                <a:gridCol w="664245">
                  <a:extLst>
                    <a:ext uri="{9D8B030D-6E8A-4147-A177-3AD203B41FA5}">
                      <a16:colId xmlns:a16="http://schemas.microsoft.com/office/drawing/2014/main" val="4285766058"/>
                    </a:ext>
                  </a:extLst>
                </a:gridCol>
                <a:gridCol w="664245">
                  <a:extLst>
                    <a:ext uri="{9D8B030D-6E8A-4147-A177-3AD203B41FA5}">
                      <a16:colId xmlns:a16="http://schemas.microsoft.com/office/drawing/2014/main" val="2450237050"/>
                    </a:ext>
                  </a:extLst>
                </a:gridCol>
              </a:tblGrid>
              <a:tr h="309732">
                <a:tc gridSpan="5">
                  <a:txBody>
                    <a:bodyPr/>
                    <a:lstStyle/>
                    <a:p>
                      <a:pPr algn="ctr" fontAlgn="ctr">
                        <a:buNone/>
                      </a:pPr>
                      <a:r>
                        <a:rPr lang="ja-JP" altLang="en-US" sz="1300" b="1" i="0" u="none" strike="noStrike">
                          <a:solidFill>
                            <a:srgbClr val="000000"/>
                          </a:solidFill>
                          <a:effectLst/>
                          <a:latin typeface="游ゴシック" panose="020B0400000000000000" pitchFamily="50" charset="-128"/>
                          <a:ea typeface="游ゴシック" panose="020B0400000000000000" pitchFamily="50" charset="-128"/>
                        </a:rPr>
                        <a:t>収益・費用の推移（事業分野別）</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（単位：千円）</a:t>
                      </a:r>
                    </a:p>
                  </a:txBody>
                  <a:tcPr marL="7568" marR="7568" marT="7568"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extLst>
                  <a:ext uri="{0D108BD9-81ED-4DB2-BD59-A6C34878D82A}">
                    <a16:rowId xmlns:a16="http://schemas.microsoft.com/office/drawing/2014/main" val="1249401036"/>
                  </a:ext>
                </a:extLst>
              </a:tr>
              <a:tr h="346170">
                <a:tc>
                  <a:txBody>
                    <a:bodyPr/>
                    <a:lstStyle/>
                    <a:p>
                      <a:pPr algn="ct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分　野</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EFFFEF"/>
                    </a:solidFill>
                  </a:tcPr>
                </a:tc>
                <a:tc>
                  <a:txBody>
                    <a:bodyPr/>
                    <a:lstStyle/>
                    <a:p>
                      <a:pPr algn="ct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事　業</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EFFFEF"/>
                    </a:solidFill>
                  </a:tcPr>
                </a:tc>
                <a:tc>
                  <a:txBody>
                    <a:bodyPr/>
                    <a:lstStyle/>
                    <a:p>
                      <a:pPr algn="ct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項　目</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EFFFEF"/>
                    </a:solidFill>
                  </a:tcPr>
                </a:tc>
                <a:tc>
                  <a:txBody>
                    <a:bodyPr/>
                    <a:lstStyle/>
                    <a:p>
                      <a:pPr algn="ctr" fontAlgn="ctr">
                        <a:buNone/>
                      </a:pPr>
                      <a:r>
                        <a:rPr lang="en-US" sz="900" b="0" i="0" u="none" strike="noStrike">
                          <a:solidFill>
                            <a:srgbClr val="000000"/>
                          </a:solidFill>
                          <a:effectLst/>
                          <a:latin typeface="游ゴシック" panose="020B0400000000000000" pitchFamily="50" charset="-128"/>
                          <a:ea typeface="游ゴシック" panose="020B0400000000000000" pitchFamily="50" charset="-128"/>
                        </a:rPr>
                        <a:t>R1</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900" b="0" i="0" u="none" strike="noStrike">
                          <a:solidFill>
                            <a:srgbClr val="000000"/>
                          </a:solidFill>
                          <a:effectLst/>
                          <a:latin typeface="游ゴシック" panose="020B0400000000000000" pitchFamily="50" charset="-128"/>
                          <a:ea typeface="游ゴシック" panose="020B0400000000000000" pitchFamily="50" charset="-128"/>
                        </a:rPr>
                        <a:t>R2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900" b="0" i="0" u="none" strike="noStrike">
                          <a:solidFill>
                            <a:srgbClr val="000000"/>
                          </a:solidFill>
                          <a:effectLst/>
                          <a:latin typeface="游ゴシック" panose="020B0400000000000000" pitchFamily="50" charset="-128"/>
                          <a:ea typeface="游ゴシック" panose="020B0400000000000000" pitchFamily="50" charset="-128"/>
                        </a:rPr>
                        <a:t>R3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900" b="0" i="0" u="none" strike="noStrike">
                          <a:solidFill>
                            <a:srgbClr val="000000"/>
                          </a:solidFill>
                          <a:effectLst/>
                          <a:latin typeface="游ゴシック" panose="020B0400000000000000" pitchFamily="50" charset="-128"/>
                          <a:ea typeface="游ゴシック" panose="020B0400000000000000" pitchFamily="50" charset="-128"/>
                        </a:rPr>
                        <a:t>R4</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900" b="0" i="0" u="none" strike="noStrike">
                          <a:solidFill>
                            <a:srgbClr val="000000"/>
                          </a:solidFill>
                          <a:effectLst/>
                          <a:latin typeface="游ゴシック" panose="020B0400000000000000" pitchFamily="50" charset="-128"/>
                          <a:ea typeface="游ゴシック" panose="020B0400000000000000" pitchFamily="50" charset="-128"/>
                        </a:rPr>
                        <a:t>R5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900" b="0" i="0" u="none" strike="noStrike">
                          <a:solidFill>
                            <a:srgbClr val="000000"/>
                          </a:solidFill>
                          <a:effectLst/>
                          <a:latin typeface="游ゴシック" panose="020B0400000000000000" pitchFamily="50" charset="-128"/>
                          <a:ea typeface="游ゴシック" panose="020B0400000000000000" pitchFamily="50" charset="-128"/>
                        </a:rPr>
                        <a:t>R6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800" b="0" i="0" u="none" strike="noStrike">
                          <a:solidFill>
                            <a:srgbClr val="000000"/>
                          </a:solidFill>
                          <a:effectLst/>
                          <a:latin typeface="游ゴシック" panose="020B0400000000000000" pitchFamily="50" charset="-128"/>
                          <a:ea typeface="游ゴシック" panose="020B0400000000000000" pitchFamily="50" charset="-128"/>
                        </a:rPr>
                        <a:t>R7（</a:t>
                      </a: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見込）</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527418029"/>
                  </a:ext>
                </a:extLst>
              </a:tr>
              <a:tr h="236854">
                <a:tc rowSpan="3">
                  <a:txBody>
                    <a:bodyPr/>
                    <a:lstStyle/>
                    <a:p>
                      <a:pPr algn="ct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農政分野</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rowSpan="3">
                  <a:txBody>
                    <a:bodyPr/>
                    <a:lstStyle/>
                    <a:p>
                      <a:pPr algn="ctr" fontAlgn="ctr">
                        <a:buNone/>
                      </a:pPr>
                      <a:r>
                        <a:rPr lang="zh-TW" altLang="en-US" sz="900" b="0" i="0" u="none" strike="noStrike">
                          <a:solidFill>
                            <a:srgbClr val="000000"/>
                          </a:solidFill>
                          <a:effectLst/>
                          <a:latin typeface="游ゴシック" panose="020B0400000000000000" pitchFamily="50" charset="-128"/>
                          <a:ea typeface="游ゴシック" panose="020B0400000000000000" pitchFamily="50" charset="-128"/>
                        </a:rPr>
                        <a:t>農地中間管事業等</a:t>
                      </a:r>
                      <a:br>
                        <a:rPr lang="zh-TW" altLang="en-US" sz="900" b="0" i="0" u="none" strike="noStrike">
                          <a:solidFill>
                            <a:srgbClr val="000000"/>
                          </a:solidFill>
                          <a:effectLst/>
                          <a:latin typeface="游ゴシック" panose="020B0400000000000000" pitchFamily="50" charset="-128"/>
                          <a:ea typeface="游ゴシック" panose="020B0400000000000000" pitchFamily="50" charset="-128"/>
                        </a:rPr>
                      </a:br>
                      <a:r>
                        <a:rPr lang="zh-TW" altLang="en-US" sz="900" b="0" i="0" u="none" strike="noStrike">
                          <a:solidFill>
                            <a:srgbClr val="000000"/>
                          </a:solidFill>
                          <a:effectLst/>
                          <a:latin typeface="游ゴシック" panose="020B0400000000000000" pitchFamily="50" charset="-128"/>
                          <a:ea typeface="游ゴシック" panose="020B0400000000000000" pitchFamily="50" charset="-128"/>
                        </a:rPr>
                        <a:t>農地関連事業　</a:t>
                      </a:r>
                      <a:r>
                        <a:rPr lang="en-US" altLang="zh-TW" sz="900" b="0" i="0" u="none" strike="noStrike">
                          <a:solidFill>
                            <a:srgbClr val="000000"/>
                          </a:solidFill>
                          <a:effectLst/>
                          <a:latin typeface="游ゴシック" panose="020B0400000000000000" pitchFamily="50" charset="-128"/>
                          <a:ea typeface="游ゴシック" panose="020B0400000000000000" pitchFamily="50" charset="-128"/>
                        </a:rPr>
                        <a:t>※※</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100,696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104,633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101,415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106,263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126,329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129,794</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134,215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4252143889"/>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108,727</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107,921</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103,803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109,860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128,047</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135,597</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136,795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760178689"/>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収益ー費用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8,030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3,288</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2,388</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3,597</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1,718</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5,803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2,580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028028407"/>
                  </a:ext>
                </a:extLst>
              </a:tr>
              <a:tr h="227744">
                <a:tc rowSpan="6">
                  <a:txBody>
                    <a:bodyPr/>
                    <a:lstStyle/>
                    <a:p>
                      <a:pPr algn="ctr" fontAlgn="ctr">
                        <a:buNone/>
                      </a:pPr>
                      <a:r>
                        <a:rPr lang="zh-TW" altLang="en-US" sz="900" b="0" i="0" u="none" strike="noStrike" dirty="0">
                          <a:solidFill>
                            <a:srgbClr val="000000"/>
                          </a:solidFill>
                          <a:effectLst/>
                          <a:latin typeface="游ゴシック" panose="020B0400000000000000" pitchFamily="50" charset="-128"/>
                          <a:ea typeface="游ゴシック" panose="020B0400000000000000" pitchFamily="50" charset="-128"/>
                        </a:rPr>
                        <a:t>自然環境</a:t>
                      </a:r>
                      <a:br>
                        <a:rPr lang="zh-TW" altLang="en-US" sz="900" b="0" i="0" u="none" strike="noStrike" dirty="0">
                          <a:solidFill>
                            <a:srgbClr val="000000"/>
                          </a:solidFill>
                          <a:effectLst/>
                          <a:latin typeface="游ゴシック" panose="020B0400000000000000" pitchFamily="50" charset="-128"/>
                          <a:ea typeface="游ゴシック" panose="020B0400000000000000" pitchFamily="50" charset="-128"/>
                        </a:rPr>
                      </a:br>
                      <a:r>
                        <a:rPr lang="zh-TW" altLang="en-US" sz="900" b="0" i="0" u="none" strike="noStrike" dirty="0">
                          <a:solidFill>
                            <a:srgbClr val="000000"/>
                          </a:solidFill>
                          <a:effectLst/>
                          <a:latin typeface="游ゴシック" panose="020B0400000000000000" pitchFamily="50" charset="-128"/>
                          <a:ea typeface="游ゴシック" panose="020B0400000000000000" pitchFamily="50" charset="-128"/>
                        </a:rPr>
                        <a:t>保全分野</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rowSpan="3">
                  <a:txBody>
                    <a:bodyPr/>
                    <a:lstStyle/>
                    <a:p>
                      <a:pPr algn="ct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自然環境保全</a:t>
                      </a:r>
                      <a:b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関連事業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a:t>
                      </a:r>
                      <a:b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600" b="0" i="0" u="none" strike="noStrike">
                          <a:solidFill>
                            <a:srgbClr val="000000"/>
                          </a:solidFill>
                          <a:effectLst/>
                          <a:latin typeface="游ゴシック" panose="020B0400000000000000" pitchFamily="50" charset="-128"/>
                          <a:ea typeface="游ゴシック" panose="020B0400000000000000" pitchFamily="50" charset="-128"/>
                        </a:rPr>
                        <a:t>（大阪府民の森管理運営事業）</a:t>
                      </a:r>
                      <a:endParaRPr lang="ja-JP" altLang="en-US" sz="900" b="0" i="0" u="none" strike="noStrike">
                        <a:solidFill>
                          <a:srgbClr val="000000"/>
                        </a:solidFill>
                        <a:effectLst/>
                        <a:latin typeface="游ゴシック" panose="020B0400000000000000" pitchFamily="50" charset="-128"/>
                        <a:ea typeface="游ゴシック" panose="020B0400000000000000" pitchFamily="50" charset="-128"/>
                      </a:endParaRP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186,726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188,586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186,392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32,198</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29,864</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28,953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28,893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3151045061"/>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183,313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186,050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184,283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57,942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43,222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44,889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49,650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3237004837"/>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収益ー費用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3,413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2,536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2,109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25,744</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13,358</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15,936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20,757</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499375841"/>
                  </a:ext>
                </a:extLst>
              </a:tr>
              <a:tr h="227744">
                <a:tc vMerge="1">
                  <a:txBody>
                    <a:bodyPr/>
                    <a:lstStyle/>
                    <a:p>
                      <a:endParaRPr kumimoji="1" lang="ja-JP" altLang="en-US"/>
                    </a:p>
                  </a:txBody>
                  <a:tcPr/>
                </a:tc>
                <a:tc rowSpan="3">
                  <a:txBody>
                    <a:bodyPr/>
                    <a:lstStyle/>
                    <a:p>
                      <a:pPr algn="ct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大阪府民の森等</a:t>
                      </a:r>
                      <a:b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直営事業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15,949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dirty="0">
                          <a:solidFill>
                            <a:srgbClr val="000000"/>
                          </a:solidFill>
                          <a:effectLst/>
                          <a:latin typeface="游ゴシック" panose="020B0400000000000000" pitchFamily="50" charset="-128"/>
                          <a:ea typeface="游ゴシック" panose="020B0400000000000000" pitchFamily="50" charset="-128"/>
                        </a:rPr>
                        <a:t>20,834</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19,634</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18,831</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11,416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13,450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12,351</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406296854"/>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11,925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17,349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17,120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16,802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9,104</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9,719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11,186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913698819"/>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収益ー費用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4,024</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3,485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2,514</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2,028</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2,312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3,731</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1,165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169201577"/>
                  </a:ext>
                </a:extLst>
              </a:tr>
              <a:tr h="227744">
                <a:tc rowSpan="6">
                  <a:txBody>
                    <a:bodyPr/>
                    <a:lstStyle/>
                    <a:p>
                      <a:pPr algn="ct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環境分野</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rowSpan="3">
                  <a:txBody>
                    <a:bodyPr/>
                    <a:lstStyle/>
                    <a:p>
                      <a:pPr algn="ctr" fontAlgn="ctr">
                        <a:buNone/>
                      </a:pPr>
                      <a:r>
                        <a:rPr lang="zh-TW" altLang="en-US" sz="900" b="0" i="0" u="none" strike="noStrike">
                          <a:solidFill>
                            <a:srgbClr val="000000"/>
                          </a:solidFill>
                          <a:effectLst/>
                          <a:latin typeface="游ゴシック" panose="020B0400000000000000" pitchFamily="50" charset="-128"/>
                          <a:ea typeface="游ゴシック" panose="020B0400000000000000" pitchFamily="50" charset="-128"/>
                        </a:rPr>
                        <a:t>地球温暖化防止活動</a:t>
                      </a:r>
                      <a:br>
                        <a:rPr lang="zh-TW" altLang="en-US" sz="900" b="0" i="0" u="none" strike="noStrike">
                          <a:solidFill>
                            <a:srgbClr val="000000"/>
                          </a:solidFill>
                          <a:effectLst/>
                          <a:latin typeface="游ゴシック" panose="020B0400000000000000" pitchFamily="50" charset="-128"/>
                          <a:ea typeface="游ゴシック" panose="020B0400000000000000" pitchFamily="50" charset="-128"/>
                        </a:rPr>
                      </a:br>
                      <a:r>
                        <a:rPr lang="zh-TW" altLang="en-US" sz="900" b="0" i="0" u="none" strike="noStrike">
                          <a:solidFill>
                            <a:srgbClr val="000000"/>
                          </a:solidFill>
                          <a:effectLst/>
                          <a:latin typeface="游ゴシック" panose="020B0400000000000000" pitchFamily="50" charset="-128"/>
                          <a:ea typeface="游ゴシック" panose="020B0400000000000000" pitchFamily="50" charset="-128"/>
                        </a:rPr>
                        <a:t>推進支援等事業　</a:t>
                      </a:r>
                      <a:r>
                        <a:rPr lang="en-US" altLang="zh-TW" sz="900" b="0" i="0" u="none" strike="noStrike">
                          <a:solidFill>
                            <a:srgbClr val="000000"/>
                          </a:solidFill>
                          <a:effectLst/>
                          <a:latin typeface="游ゴシック" panose="020B0400000000000000" pitchFamily="50" charset="-128"/>
                          <a:ea typeface="游ゴシック" panose="020B0400000000000000" pitchFamily="50" charset="-128"/>
                        </a:rPr>
                        <a:t>※※</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30,592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18,166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29,529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21,809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29,290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26,066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16,279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345512966"/>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44,953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34,933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38,588</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36,587</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37,682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36,773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39,086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367775238"/>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収益ー費用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14,362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16,767</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9,059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14,778</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8,392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10,707</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22,807</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65760904"/>
                  </a:ext>
                </a:extLst>
              </a:tr>
              <a:tr h="227744">
                <a:tc vMerge="1">
                  <a:txBody>
                    <a:bodyPr/>
                    <a:lstStyle/>
                    <a:p>
                      <a:endParaRPr kumimoji="1" lang="ja-JP" altLang="en-US"/>
                    </a:p>
                  </a:txBody>
                  <a:tcPr/>
                </a:tc>
                <a:tc rowSpan="3">
                  <a:txBody>
                    <a:bodyPr/>
                    <a:lstStyle/>
                    <a:p>
                      <a:pPr algn="ct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環境調査・</a:t>
                      </a:r>
                      <a:b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相談事業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20,203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5,000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12,163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9,735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12,859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6,120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780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782980777"/>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14,275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3,959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9,230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7,417</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9,043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5,007</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704</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874465891"/>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収益ー費用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5,929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1,042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2,933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2,318</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3,816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1,113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76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856905845"/>
                  </a:ext>
                </a:extLst>
              </a:tr>
              <a:tr h="227744">
                <a:tc rowSpan="3">
                  <a:txBody>
                    <a:bodyPr/>
                    <a:lstStyle/>
                    <a:p>
                      <a:pPr algn="ct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林政分野</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rowSpan="3">
                  <a:txBody>
                    <a:bodyPr/>
                    <a:lstStyle/>
                    <a:p>
                      <a:pPr algn="ct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森林整備・</a:t>
                      </a:r>
                      <a:b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木材利用促進</a:t>
                      </a:r>
                      <a:b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支援事業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33,253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34,650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35,530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39,270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42,790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40,975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25,300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3765700963"/>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32,791</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30,341</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32,530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37,622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41,266</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40,742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28,335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549942614"/>
                  </a:ext>
                </a:extLst>
              </a:tr>
              <a:tr h="227744">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収益ー費用</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462</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4,309</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3,000</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1,648</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1,524</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233</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3,035</a:t>
                      </a:r>
                    </a:p>
                  </a:txBody>
                  <a:tcPr marL="7568" marR="7568" marT="75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3631168356"/>
                  </a:ext>
                </a:extLst>
              </a:tr>
              <a:tr h="227744">
                <a:tc gridSpan="9">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（注１）公社の会計は、「実施事業会計」（</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a:t>
                      </a: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の３事業）、「その他会計」（</a:t>
                      </a:r>
                      <a:r>
                        <a:rPr lang="en-US" altLang="ja-JP" sz="900" b="0" i="0" u="none" strike="noStrike">
                          <a:solidFill>
                            <a:srgbClr val="000000"/>
                          </a:solidFill>
                          <a:effectLst/>
                          <a:latin typeface="游ゴシック" panose="020B0400000000000000" pitchFamily="50" charset="-128"/>
                          <a:ea typeface="游ゴシック" panose="020B0400000000000000" pitchFamily="50" charset="-128"/>
                        </a:rPr>
                        <a:t>※</a:t>
                      </a: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の３事業）、「法人会計」で構成。</a:t>
                      </a:r>
                    </a:p>
                  </a:txBody>
                  <a:tcPr marL="7568" marR="7568" marT="7568"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3133508642"/>
                  </a:ext>
                </a:extLst>
              </a:tr>
              <a:tr h="227744">
                <a:tc gridSpan="3">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上表は、実施事業会計、その他会計を掲載。</a:t>
                      </a:r>
                    </a:p>
                  </a:txBody>
                  <a:tcPr marL="7568" marR="7568" marT="7568" marB="0" anchor="ctr">
                    <a:lnL>
                      <a:noFill/>
                    </a:lnL>
                    <a:lnR>
                      <a:noFill/>
                    </a:lnR>
                    <a:lnT>
                      <a:noFill/>
                    </a:lnT>
                    <a:lnB>
                      <a:noFill/>
                    </a:lnB>
                    <a:solidFill>
                      <a:srgbClr val="FFFFFF"/>
                    </a:solidFill>
                  </a:tcPr>
                </a:tc>
                <a:tc hMerge="1">
                  <a:txBody>
                    <a:bodyPr/>
                    <a:lstStyle/>
                    <a:p>
                      <a:endParaRPr kumimoji="1" lang="ja-JP" altLang="en-US"/>
                    </a:p>
                  </a:txBody>
                  <a:tcPr/>
                </a:tc>
                <a:tc h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extLst>
                  <a:ext uri="{0D108BD9-81ED-4DB2-BD59-A6C34878D82A}">
                    <a16:rowId xmlns:a16="http://schemas.microsoft.com/office/drawing/2014/main" val="1037684804"/>
                  </a:ext>
                </a:extLst>
              </a:tr>
              <a:tr h="227744">
                <a:tc gridSpan="5">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（注２）実施事業会計の３事業は、公益目的支出計画の対象事業である。</a:t>
                      </a:r>
                    </a:p>
                  </a:txBody>
                  <a:tcPr marL="7568" marR="7568" marT="7568" marB="0" anchor="ctr">
                    <a:lnL>
                      <a:noFill/>
                    </a:lnL>
                    <a:lnR>
                      <a:noFill/>
                    </a:lnR>
                    <a:lnT>
                      <a:noFill/>
                    </a:lnT>
                    <a:lnB>
                      <a:noFill/>
                    </a:lnB>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tc>
                  <a:txBody>
                    <a:bodyPr/>
                    <a:lstStyle/>
                    <a:p>
                      <a:pPr algn="l"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tc>
                  <a:txBody>
                    <a:bodyPr/>
                    <a:lstStyle/>
                    <a:p>
                      <a:pPr algn="l" fontAlgn="ctr">
                        <a:buNone/>
                      </a:pPr>
                      <a:r>
                        <a:rPr lang="ja-JP" altLang="en-US" sz="9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7568" marR="7568" marT="7568" marB="0" anchor="ctr">
                    <a:lnL>
                      <a:noFill/>
                    </a:lnL>
                    <a:lnR>
                      <a:noFill/>
                    </a:lnR>
                    <a:lnT>
                      <a:noFill/>
                    </a:lnT>
                    <a:lnB>
                      <a:noFill/>
                    </a:lnB>
                    <a:solidFill>
                      <a:srgbClr val="FFFFFF"/>
                    </a:solidFill>
                  </a:tcPr>
                </a:tc>
                <a:extLst>
                  <a:ext uri="{0D108BD9-81ED-4DB2-BD59-A6C34878D82A}">
                    <a16:rowId xmlns:a16="http://schemas.microsoft.com/office/drawing/2014/main" val="1527921866"/>
                  </a:ext>
                </a:extLst>
              </a:tr>
            </a:tbl>
          </a:graphicData>
        </a:graphic>
      </p:graphicFrame>
    </p:spTree>
    <p:extLst>
      <p:ext uri="{BB962C8B-B14F-4D97-AF65-F5344CB8AC3E}">
        <p14:creationId xmlns:p14="http://schemas.microsoft.com/office/powerpoint/2010/main" val="3448979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61611-6E0F-CB3D-A0DF-F30F47326CEA}"/>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471CD297-7A96-E4A9-ECB2-878A369781F7}"/>
              </a:ext>
            </a:extLst>
          </p:cNvPr>
          <p:cNvSpPr>
            <a:spLocks noGrp="1"/>
          </p:cNvSpPr>
          <p:nvPr>
            <p:ph type="sldNum" sz="quarter" idx="12"/>
          </p:nvPr>
        </p:nvSpPr>
        <p:spPr>
          <a:xfrm>
            <a:off x="709930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B017DE11-3443-75A9-DBC4-FF629419FCF8}"/>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0" name="タイトル 5">
            <a:extLst>
              <a:ext uri="{FF2B5EF4-FFF2-40B4-BE49-F238E27FC236}">
                <a16:creationId xmlns:a16="http://schemas.microsoft.com/office/drawing/2014/main" id="{E2702EAD-88A0-8046-DA85-7F12B82878DF}"/>
              </a:ext>
            </a:extLst>
          </p:cNvPr>
          <p:cNvSpPr txBox="1">
            <a:spLocks/>
          </p:cNvSpPr>
          <p:nvPr/>
        </p:nvSpPr>
        <p:spPr>
          <a:xfrm>
            <a:off x="1035298" y="301443"/>
            <a:ext cx="7302078" cy="507136"/>
          </a:xfrm>
          <a:prstGeom prst="rect">
            <a:avLst/>
          </a:prstGeom>
        </p:spPr>
        <p:txBody>
          <a:bodyPr vert="horz" lIns="91440" tIns="45720" rIns="91440" bIns="45720" rtlCol="0" anchor="ctr">
            <a:normAutofit fontScale="90000"/>
          </a:bodyPr>
          <a:lstStyle>
            <a:lvl1pPr algn="ctr" defTabSz="914395"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395" rtl="0" eaLnBrk="1" fontAlgn="auto" latinLnBrk="0" hangingPunct="1">
              <a:lnSpc>
                <a:spcPct val="100000"/>
              </a:lnSpc>
              <a:spcBef>
                <a:spcPct val="0"/>
              </a:spcBef>
              <a:spcAft>
                <a:spcPts val="0"/>
              </a:spcAft>
              <a:buClrTx/>
              <a:buSzTx/>
              <a:buFontTx/>
              <a:buNone/>
              <a:tabLst>
                <a:tab pos="266700" algn="l"/>
              </a:tabLst>
              <a:defRPr/>
            </a:pP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Ⅱ</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ー２．前期計画期間（令和</a:t>
            </a:r>
            <a:r>
              <a:rPr kumimoji="1"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3</a:t>
            </a:r>
            <a:r>
              <a:rPr kumimoji="1"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rPr>
              <a:t>～７年度）の経営状況（会計別の収益・費用）</a:t>
            </a:r>
            <a:endPar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j-cs"/>
            </a:endParaRPr>
          </a:p>
        </p:txBody>
      </p:sp>
      <p:sp>
        <p:nvSpPr>
          <p:cNvPr id="11" name="コンテンツ プレースホルダ 2">
            <a:extLst>
              <a:ext uri="{FF2B5EF4-FFF2-40B4-BE49-F238E27FC236}">
                <a16:creationId xmlns:a16="http://schemas.microsoft.com/office/drawing/2014/main" id="{C5D5E09B-DBBA-B86E-0F00-3B8EA5F3EA14}"/>
              </a:ext>
            </a:extLst>
          </p:cNvPr>
          <p:cNvSpPr txBox="1">
            <a:spLocks/>
          </p:cNvSpPr>
          <p:nvPr/>
        </p:nvSpPr>
        <p:spPr>
          <a:xfrm>
            <a:off x="1025065" y="893884"/>
            <a:ext cx="7960375" cy="2103067"/>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chorCtr="0">
            <a:noAutofit/>
          </a:bodyPr>
          <a:lstStyle>
            <a:lvl1pPr marL="342898" indent="-342898" algn="l" defTabSz="914395"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46" indent="-285748" algn="l" defTabSz="914395"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2993" indent="-228598" algn="l" defTabSz="914395"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191"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388"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585"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783"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8980"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177" indent="-228598" algn="l" defTabSz="914395"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133349" marR="0" lvl="0" indent="0" algn="just" defTabSz="914395"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1" lang="ja-JP" altLang="en-US" sz="1400" b="1"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 公益目的支出計画 及び 収益・費用の状況</a:t>
            </a:r>
            <a:endParaRPr kumimoji="1" lang="en-US" altLang="ja-JP" sz="12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公社の公益目的支出計画では各年度約</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55,094</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千円を支出することとなっているが、近年の状況をみると、公益目的支出額（表中</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）は計画を下回っている。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また、将来にわたる公社運営の継続性確保のために、「その他会計・法人会計合計」の収益・費用差額（表中</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(b)</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）が公益目的支出によるマイナス金額</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(a)</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をカバーできる水準を目指しているが、毎年度その水準には達しておらず、「法人全体」の収益・費用差額（表中</a:t>
            </a:r>
            <a:r>
              <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(c)</a:t>
            </a: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）はマイナスが続いている。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36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1" lang="ja-JP" altLang="en-US"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公益目的支出計画の着実な実施 及び 事業獲得による収益面の改善と人件費をはじめとする費用面のバランスが課題となっている。</a:t>
            </a:r>
            <a:endParaRPr kumimoji="1" lang="en-US" altLang="ja-JP" sz="1100" b="0" i="0" u="none" strike="noStrike" kern="1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aphicFrame>
        <p:nvGraphicFramePr>
          <p:cNvPr id="2" name="表 1">
            <a:extLst>
              <a:ext uri="{FF2B5EF4-FFF2-40B4-BE49-F238E27FC236}">
                <a16:creationId xmlns:a16="http://schemas.microsoft.com/office/drawing/2014/main" id="{50B37BC7-211D-CCAD-7D01-1D78E9274C9F}"/>
              </a:ext>
            </a:extLst>
          </p:cNvPr>
          <p:cNvGraphicFramePr>
            <a:graphicFrameLocks noGrp="1"/>
          </p:cNvGraphicFramePr>
          <p:nvPr>
            <p:extLst>
              <p:ext uri="{D42A27DB-BD31-4B8C-83A1-F6EECF244321}">
                <p14:modId xmlns:p14="http://schemas.microsoft.com/office/powerpoint/2010/main" val="1981453028"/>
              </p:ext>
            </p:extLst>
          </p:nvPr>
        </p:nvGraphicFramePr>
        <p:xfrm>
          <a:off x="975757" y="3305052"/>
          <a:ext cx="8039100" cy="2743200"/>
        </p:xfrm>
        <a:graphic>
          <a:graphicData uri="http://schemas.openxmlformats.org/drawingml/2006/table">
            <a:tbl>
              <a:tblPr/>
              <a:tblGrid>
                <a:gridCol w="1718572">
                  <a:extLst>
                    <a:ext uri="{9D8B030D-6E8A-4147-A177-3AD203B41FA5}">
                      <a16:colId xmlns:a16="http://schemas.microsoft.com/office/drawing/2014/main" val="2540002544"/>
                    </a:ext>
                  </a:extLst>
                </a:gridCol>
                <a:gridCol w="1164810">
                  <a:extLst>
                    <a:ext uri="{9D8B030D-6E8A-4147-A177-3AD203B41FA5}">
                      <a16:colId xmlns:a16="http://schemas.microsoft.com/office/drawing/2014/main" val="2351041630"/>
                    </a:ext>
                  </a:extLst>
                </a:gridCol>
                <a:gridCol w="735167">
                  <a:extLst>
                    <a:ext uri="{9D8B030D-6E8A-4147-A177-3AD203B41FA5}">
                      <a16:colId xmlns:a16="http://schemas.microsoft.com/office/drawing/2014/main" val="3679797113"/>
                    </a:ext>
                  </a:extLst>
                </a:gridCol>
                <a:gridCol w="735167">
                  <a:extLst>
                    <a:ext uri="{9D8B030D-6E8A-4147-A177-3AD203B41FA5}">
                      <a16:colId xmlns:a16="http://schemas.microsoft.com/office/drawing/2014/main" val="491081732"/>
                    </a:ext>
                  </a:extLst>
                </a:gridCol>
                <a:gridCol w="738350">
                  <a:extLst>
                    <a:ext uri="{9D8B030D-6E8A-4147-A177-3AD203B41FA5}">
                      <a16:colId xmlns:a16="http://schemas.microsoft.com/office/drawing/2014/main" val="3037329660"/>
                    </a:ext>
                  </a:extLst>
                </a:gridCol>
                <a:gridCol w="738350">
                  <a:extLst>
                    <a:ext uri="{9D8B030D-6E8A-4147-A177-3AD203B41FA5}">
                      <a16:colId xmlns:a16="http://schemas.microsoft.com/office/drawing/2014/main" val="2953863083"/>
                    </a:ext>
                  </a:extLst>
                </a:gridCol>
                <a:gridCol w="738350">
                  <a:extLst>
                    <a:ext uri="{9D8B030D-6E8A-4147-A177-3AD203B41FA5}">
                      <a16:colId xmlns:a16="http://schemas.microsoft.com/office/drawing/2014/main" val="3958106077"/>
                    </a:ext>
                  </a:extLst>
                </a:gridCol>
                <a:gridCol w="735167">
                  <a:extLst>
                    <a:ext uri="{9D8B030D-6E8A-4147-A177-3AD203B41FA5}">
                      <a16:colId xmlns:a16="http://schemas.microsoft.com/office/drawing/2014/main" val="3627147936"/>
                    </a:ext>
                  </a:extLst>
                </a:gridCol>
                <a:gridCol w="735167">
                  <a:extLst>
                    <a:ext uri="{9D8B030D-6E8A-4147-A177-3AD203B41FA5}">
                      <a16:colId xmlns:a16="http://schemas.microsoft.com/office/drawing/2014/main" val="937617555"/>
                    </a:ext>
                  </a:extLst>
                </a:gridCol>
              </a:tblGrid>
              <a:tr h="323850">
                <a:tc gridSpan="4">
                  <a:txBody>
                    <a:bodyPr/>
                    <a:lstStyle/>
                    <a:p>
                      <a:pPr algn="ctr" fontAlgn="ctr">
                        <a:buNone/>
                      </a:pPr>
                      <a:r>
                        <a:rPr lang="ja-JP" altLang="en-US" sz="1600" b="1" i="0" u="none" strike="noStrike">
                          <a:solidFill>
                            <a:srgbClr val="000000"/>
                          </a:solidFill>
                          <a:effectLst/>
                          <a:latin typeface="游ゴシック" panose="020B0400000000000000" pitchFamily="50" charset="-128"/>
                          <a:ea typeface="游ゴシック" panose="020B0400000000000000" pitchFamily="50" charset="-128"/>
                        </a:rPr>
                        <a:t>収益・費用の推移（会計区分別）</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（単位：千円）</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extLst>
                  <a:ext uri="{0D108BD9-81ED-4DB2-BD59-A6C34878D82A}">
                    <a16:rowId xmlns:a16="http://schemas.microsoft.com/office/drawing/2014/main" val="3330762258"/>
                  </a:ext>
                </a:extLst>
              </a:tr>
              <a:tr h="247650">
                <a:tc>
                  <a:txBody>
                    <a:bodyPr/>
                    <a:lstStyle/>
                    <a:p>
                      <a:pPr algn="ct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会計区分</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EFFFEF"/>
                    </a:solidFill>
                  </a:tcPr>
                </a:tc>
                <a:tc>
                  <a:txBody>
                    <a:bodyPr/>
                    <a:lstStyle/>
                    <a:p>
                      <a:pPr algn="ct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項　目</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EFFFEF"/>
                    </a:solidFill>
                  </a:tcPr>
                </a:tc>
                <a:tc>
                  <a:txBody>
                    <a:bodyPr/>
                    <a:lstStyle/>
                    <a:p>
                      <a:pPr algn="ctr" fontAlgn="ctr">
                        <a:buNone/>
                      </a:pPr>
                      <a:r>
                        <a:rPr lang="en-US" sz="1100" b="0" i="0" u="none" strike="noStrike">
                          <a:solidFill>
                            <a:srgbClr val="000000"/>
                          </a:solidFill>
                          <a:effectLst/>
                          <a:latin typeface="游ゴシック" panose="020B0400000000000000" pitchFamily="50" charset="-128"/>
                          <a:ea typeface="游ゴシック" panose="020B0400000000000000" pitchFamily="50" charset="-128"/>
                        </a:rPr>
                        <a:t>R1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1100" b="0" i="0" u="none" strike="noStrike">
                          <a:solidFill>
                            <a:srgbClr val="000000"/>
                          </a:solidFill>
                          <a:effectLst/>
                          <a:latin typeface="游ゴシック" panose="020B0400000000000000" pitchFamily="50" charset="-128"/>
                          <a:ea typeface="游ゴシック" panose="020B0400000000000000" pitchFamily="50" charset="-128"/>
                        </a:rPr>
                        <a:t>R2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1100" b="0" i="0" u="none" strike="noStrike">
                          <a:solidFill>
                            <a:srgbClr val="000000"/>
                          </a:solidFill>
                          <a:effectLst/>
                          <a:latin typeface="游ゴシック" panose="020B0400000000000000" pitchFamily="50" charset="-128"/>
                          <a:ea typeface="游ゴシック" panose="020B0400000000000000" pitchFamily="50" charset="-128"/>
                        </a:rPr>
                        <a:t>R3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1100" b="0" i="0" u="none" strike="noStrike">
                          <a:solidFill>
                            <a:srgbClr val="000000"/>
                          </a:solidFill>
                          <a:effectLst/>
                          <a:latin typeface="游ゴシック" panose="020B0400000000000000" pitchFamily="50" charset="-128"/>
                          <a:ea typeface="游ゴシック" panose="020B0400000000000000" pitchFamily="50" charset="-128"/>
                        </a:rPr>
                        <a:t>R4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1100" b="0" i="0" u="none" strike="noStrike">
                          <a:solidFill>
                            <a:srgbClr val="000000"/>
                          </a:solidFill>
                          <a:effectLst/>
                          <a:latin typeface="游ゴシック" panose="020B0400000000000000" pitchFamily="50" charset="-128"/>
                          <a:ea typeface="游ゴシック" panose="020B0400000000000000" pitchFamily="50" charset="-128"/>
                        </a:rPr>
                        <a:t>R5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1100" b="0" i="0" u="none" strike="noStrike">
                          <a:solidFill>
                            <a:srgbClr val="000000"/>
                          </a:solidFill>
                          <a:effectLst/>
                          <a:latin typeface="游ゴシック" panose="020B0400000000000000" pitchFamily="50" charset="-128"/>
                          <a:ea typeface="游ゴシック" panose="020B0400000000000000" pitchFamily="50" charset="-128"/>
                        </a:rPr>
                        <a:t>R6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800" b="0" i="0" u="none" strike="noStrike">
                          <a:solidFill>
                            <a:srgbClr val="000000"/>
                          </a:solidFill>
                          <a:effectLst/>
                          <a:latin typeface="游ゴシック" panose="020B0400000000000000" pitchFamily="50" charset="-128"/>
                          <a:ea typeface="游ゴシック" panose="020B0400000000000000" pitchFamily="50" charset="-128"/>
                        </a:rPr>
                        <a:t>R7（</a:t>
                      </a: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見込）</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282543272"/>
                  </a:ext>
                </a:extLst>
              </a:tr>
              <a:tr h="247650">
                <a:tc rowSpan="3">
                  <a:txBody>
                    <a:bodyPr/>
                    <a:lstStyle/>
                    <a:p>
                      <a:pPr algn="ctr" fontAlgn="ctr">
                        <a:buNone/>
                      </a:pPr>
                      <a:r>
                        <a:rPr lang="zh-TW" altLang="en-US" sz="1200" b="0" i="0" u="none" strike="noStrike">
                          <a:solidFill>
                            <a:srgbClr val="000000"/>
                          </a:solidFill>
                          <a:effectLst/>
                          <a:latin typeface="游ゴシック" panose="020B0400000000000000" pitchFamily="50" charset="-128"/>
                          <a:ea typeface="游ゴシック" panose="020B0400000000000000" pitchFamily="50" charset="-128"/>
                        </a:rPr>
                        <a:t>実施事業会計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318,013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311,385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317,336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160,271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185,483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184,814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179,387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4169367440"/>
                  </a:ext>
                </a:extLst>
              </a:tr>
              <a:tr h="238125">
                <a:tc vMerge="1">
                  <a:txBody>
                    <a:bodyPr/>
                    <a:lstStyle/>
                    <a:p>
                      <a:endParaRPr kumimoji="1" lang="ja-JP" altLang="en-US"/>
                    </a:p>
                  </a:txBody>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336,993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328,904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326,674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204,389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208,951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217,259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225,531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2932490190"/>
                  </a:ext>
                </a:extLst>
              </a:tr>
              <a:tr h="238125">
                <a:tc vMerge="1">
                  <a:txBody>
                    <a:bodyPr/>
                    <a:lstStyle/>
                    <a:p>
                      <a:endParaRPr kumimoji="1" lang="ja-JP" altLang="en-US"/>
                    </a:p>
                  </a:txBody>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収益ー費用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a:t>
                      </a:r>
                      <a:r>
                        <a:rPr lang="en-US" sz="1100" b="0" i="0" u="none" strike="noStrike">
                          <a:solidFill>
                            <a:srgbClr val="000000"/>
                          </a:solidFill>
                          <a:effectLst/>
                          <a:latin typeface="游ゴシック" panose="020B0400000000000000" pitchFamily="50" charset="-128"/>
                          <a:ea typeface="游ゴシック" panose="020B0400000000000000" pitchFamily="50" charset="-128"/>
                        </a:rPr>
                        <a:t>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18,980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17,519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9,338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44,118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23,468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32,445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46,144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953358852"/>
                  </a:ext>
                </a:extLst>
              </a:tr>
              <a:tr h="238125">
                <a:tc rowSpan="3">
                  <a:txBody>
                    <a:bodyPr/>
                    <a:lstStyle/>
                    <a:p>
                      <a:pPr algn="ctr" fontAlgn="ctr">
                        <a:buNone/>
                      </a:pPr>
                      <a:r>
                        <a:rPr lang="ja-JP" altLang="en-US" sz="1200" b="0" i="0" u="none" strike="noStrike">
                          <a:solidFill>
                            <a:srgbClr val="000000"/>
                          </a:solidFill>
                          <a:effectLst/>
                          <a:latin typeface="游ゴシック" panose="020B0400000000000000" pitchFamily="50" charset="-128"/>
                          <a:ea typeface="游ゴシック" panose="020B0400000000000000" pitchFamily="50" charset="-128"/>
                        </a:rPr>
                        <a:t>その他会計・法人会計</a:t>
                      </a:r>
                      <a:br>
                        <a:rPr lang="ja-JP" altLang="en-US" sz="12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1200" b="0" i="0" u="none" strike="noStrike">
                          <a:solidFill>
                            <a:srgbClr val="000000"/>
                          </a:solidFill>
                          <a:effectLst/>
                          <a:latin typeface="游ゴシック" panose="020B0400000000000000" pitchFamily="50" charset="-128"/>
                          <a:ea typeface="游ゴシック" panose="020B0400000000000000" pitchFamily="50" charset="-128"/>
                        </a:rPr>
                        <a:t>合　計</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74,548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65,832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68,265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68,570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67,823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62,130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40,208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742515525"/>
                  </a:ext>
                </a:extLst>
              </a:tr>
              <a:tr h="238125">
                <a:tc vMerge="1">
                  <a:txBody>
                    <a:bodyPr/>
                    <a:lstStyle/>
                    <a:p>
                      <a:endParaRPr kumimoji="1" lang="ja-JP" altLang="en-US"/>
                    </a:p>
                  </a:txBody>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60,122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52,624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59,979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62,716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60,431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56,460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41,434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3307761968"/>
                  </a:ext>
                </a:extLst>
              </a:tr>
              <a:tr h="247650">
                <a:tc vMerge="1">
                  <a:txBody>
                    <a:bodyPr/>
                    <a:lstStyle/>
                    <a:p>
                      <a:endParaRPr kumimoji="1" lang="ja-JP" altLang="en-US"/>
                    </a:p>
                  </a:txBody>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収益ー費用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a:t>
                      </a:r>
                      <a:r>
                        <a:rPr lang="en-US" sz="1100" b="0" i="0" u="none" strike="noStrike">
                          <a:solidFill>
                            <a:srgbClr val="000000"/>
                          </a:solidFill>
                          <a:effectLst/>
                          <a:latin typeface="游ゴシック" panose="020B0400000000000000" pitchFamily="50" charset="-128"/>
                          <a:ea typeface="游ゴシック" panose="020B0400000000000000" pitchFamily="50" charset="-128"/>
                        </a:rPr>
                        <a:t>b)</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14,426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13,208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8,287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5,854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7,393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5,670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1,226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423939960"/>
                  </a:ext>
                </a:extLst>
              </a:tr>
              <a:tr h="247650">
                <a:tc rowSpan="3">
                  <a:txBody>
                    <a:bodyPr/>
                    <a:lstStyle/>
                    <a:p>
                      <a:pPr algn="ctr" fontAlgn="ctr">
                        <a:buNone/>
                      </a:pPr>
                      <a:r>
                        <a:rPr lang="ja-JP" altLang="en-US" sz="1200" b="0" i="0" u="none" strike="noStrike">
                          <a:solidFill>
                            <a:srgbClr val="000000"/>
                          </a:solidFill>
                          <a:effectLst/>
                          <a:latin typeface="游ゴシック" panose="020B0400000000000000" pitchFamily="50" charset="-128"/>
                          <a:ea typeface="游ゴシック" panose="020B0400000000000000" pitchFamily="50" charset="-128"/>
                        </a:rPr>
                        <a:t>法 人 全 体</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392,562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377,218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385,601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228,841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253,307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246,944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219,595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3617706021"/>
                  </a:ext>
                </a:extLst>
              </a:tr>
              <a:tr h="238125">
                <a:tc vMerge="1">
                  <a:txBody>
                    <a:bodyPr/>
                    <a:lstStyle/>
                    <a:p>
                      <a:endParaRPr kumimoji="1" lang="ja-JP" altLang="en-US"/>
                    </a:p>
                  </a:txBody>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397,116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381,528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386,653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267,105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269,382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273,719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266,965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3115312382"/>
                  </a:ext>
                </a:extLst>
              </a:tr>
              <a:tr h="238125">
                <a:tc vMerge="1">
                  <a:txBody>
                    <a:bodyPr/>
                    <a:lstStyle/>
                    <a:p>
                      <a:endParaRPr kumimoji="1" lang="ja-JP" altLang="en-US"/>
                    </a:p>
                  </a:txBody>
                  <a:tcPr/>
                </a:tc>
                <a:tc>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収益ー費用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a:t>
                      </a:r>
                      <a:r>
                        <a:rPr lang="en-US" sz="1100" b="0" i="0" u="none" strike="noStrike">
                          <a:solidFill>
                            <a:srgbClr val="000000"/>
                          </a:solidFill>
                          <a:effectLst/>
                          <a:latin typeface="游ゴシック" panose="020B0400000000000000" pitchFamily="50" charset="-128"/>
                          <a:ea typeface="游ゴシック" panose="020B0400000000000000" pitchFamily="50" charset="-128"/>
                        </a:rPr>
                        <a:t>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4,554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4,310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1,051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38,264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16,075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a:solidFill>
                            <a:srgbClr val="000000"/>
                          </a:solidFill>
                          <a:effectLst/>
                          <a:latin typeface="游ゴシック" panose="020B0400000000000000" pitchFamily="50" charset="-128"/>
                          <a:ea typeface="游ゴシック" panose="020B0400000000000000" pitchFamily="50" charset="-128"/>
                        </a:rPr>
                        <a:t>26,775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100" b="0" i="0" u="none" strike="noStrike" dirty="0">
                          <a:solidFill>
                            <a:srgbClr val="000000"/>
                          </a:solidFill>
                          <a:effectLst/>
                          <a:latin typeface="游ゴシック" panose="020B0400000000000000" pitchFamily="50" charset="-128"/>
                          <a:ea typeface="游ゴシック" panose="020B0400000000000000" pitchFamily="50" charset="-128"/>
                        </a:rPr>
                        <a:t>▲ </a:t>
                      </a:r>
                      <a:r>
                        <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rPr>
                        <a:t>47,370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57540700"/>
                  </a:ext>
                </a:extLst>
              </a:tr>
            </a:tbl>
          </a:graphicData>
        </a:graphic>
      </p:graphicFrame>
    </p:spTree>
    <p:extLst>
      <p:ext uri="{BB962C8B-B14F-4D97-AF65-F5344CB8AC3E}">
        <p14:creationId xmlns:p14="http://schemas.microsoft.com/office/powerpoint/2010/main" val="502402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EBDDF-BF70-7FF8-8B4B-7FDEF556CCEE}"/>
            </a:ext>
          </a:extLst>
        </p:cNvPr>
        <p:cNvGrpSpPr/>
        <p:nvPr/>
      </p:nvGrpSpPr>
      <p:grpSpPr>
        <a:xfrm>
          <a:off x="0" y="0"/>
          <a:ext cx="0" cy="0"/>
          <a:chOff x="0" y="0"/>
          <a:chExt cx="0" cy="0"/>
        </a:xfrm>
      </p:grpSpPr>
      <p:sp>
        <p:nvSpPr>
          <p:cNvPr id="3" name="コンテンツ プレースホルダ 2">
            <a:extLst>
              <a:ext uri="{FF2B5EF4-FFF2-40B4-BE49-F238E27FC236}">
                <a16:creationId xmlns:a16="http://schemas.microsoft.com/office/drawing/2014/main" id="{85AB64E2-735A-F4DA-8622-A07DED7BE200}"/>
              </a:ext>
            </a:extLst>
          </p:cNvPr>
          <p:cNvSpPr>
            <a:spLocks noGrp="1"/>
          </p:cNvSpPr>
          <p:nvPr>
            <p:ph idx="1"/>
          </p:nvPr>
        </p:nvSpPr>
        <p:spPr>
          <a:xfrm>
            <a:off x="1025065" y="893885"/>
            <a:ext cx="7960375" cy="968520"/>
          </a:xfrm>
        </p:spPr>
        <p:style>
          <a:lnRef idx="1">
            <a:schemeClr val="accent1"/>
          </a:lnRef>
          <a:fillRef idx="2">
            <a:schemeClr val="accent1"/>
          </a:fillRef>
          <a:effectRef idx="1">
            <a:schemeClr val="accent1"/>
          </a:effectRef>
          <a:fontRef idx="minor">
            <a:schemeClr val="dk1"/>
          </a:fontRef>
        </p:style>
        <p:txBody>
          <a:bodyPr anchor="ctr" anchorCtr="0">
            <a:noAutofit/>
          </a:bodyPr>
          <a:lstStyle/>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前期計画（令和３～</a:t>
            </a:r>
            <a:r>
              <a:rPr lang="en-US" altLang="ja-JP"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lang="ja-JP" altLang="en-US" sz="1100" kern="100" dirty="0">
                <a:solidFill>
                  <a:prstClr val="black"/>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年度）において</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事業分野毎に設定した目標については、目標値に届かなかった項目・年度があるものの、ほとんどの項目・年度で目標値を上回っている。</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marR="0" lvl="0" indent="0" algn="just"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目指した成果を概ね達成できており、この成果を踏まえ、今期計画（令和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12</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年度）においては、</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年間の状況変化を反映しつつ目標を精査・再設定することにより、公社事業の更なる発展をめざす。</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C674DE5C-EF0E-9E90-4C25-8E21266C7450}"/>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スライド番号プレースホルダー 1">
            <a:extLst>
              <a:ext uri="{FF2B5EF4-FFF2-40B4-BE49-F238E27FC236}">
                <a16:creationId xmlns:a16="http://schemas.microsoft.com/office/drawing/2014/main" id="{1F278A81-6045-0AF2-1722-C26D9561A476}"/>
              </a:ext>
            </a:extLst>
          </p:cNvPr>
          <p:cNvSpPr>
            <a:spLocks noGrp="1"/>
          </p:cNvSpPr>
          <p:nvPr>
            <p:ph type="sldNum" sz="quarter" idx="12"/>
          </p:nvPr>
        </p:nvSpPr>
        <p:spPr>
          <a:xfrm>
            <a:off x="728402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タイトル 5">
            <a:extLst>
              <a:ext uri="{FF2B5EF4-FFF2-40B4-BE49-F238E27FC236}">
                <a16:creationId xmlns:a16="http://schemas.microsoft.com/office/drawing/2014/main" id="{55FD7EE3-73A9-F7F2-D6CA-CF8B8913452F}"/>
              </a:ext>
            </a:extLst>
          </p:cNvPr>
          <p:cNvSpPr>
            <a:spLocks noGrp="1"/>
          </p:cNvSpPr>
          <p:nvPr>
            <p:ph type="title"/>
          </p:nvPr>
        </p:nvSpPr>
        <p:spPr>
          <a:xfrm>
            <a:off x="1035298" y="301443"/>
            <a:ext cx="7590110" cy="507136"/>
          </a:xfrm>
        </p:spPr>
        <p:txBody>
          <a:bodyPr>
            <a:normAutofit/>
          </a:body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Ⅲ</a:t>
            </a:r>
            <a:r>
              <a:rPr lang="ja-JP" altLang="en-US" sz="1800" b="1" dirty="0">
                <a:latin typeface="HG丸ｺﾞｼｯｸM-PRO" panose="020F0600000000000000" pitchFamily="50" charset="-128"/>
                <a:ea typeface="HG丸ｺﾞｼｯｸM-PRO" panose="020F0600000000000000" pitchFamily="50" charset="-128"/>
              </a:rPr>
              <a:t>．前期計画（令和</a:t>
            </a:r>
            <a:r>
              <a:rPr lang="en-US" altLang="ja-JP" sz="1800" b="1" dirty="0">
                <a:latin typeface="HG丸ｺﾞｼｯｸM-PRO" panose="020F0600000000000000" pitchFamily="50" charset="-128"/>
                <a:ea typeface="HG丸ｺﾞｼｯｸM-PRO" panose="020F0600000000000000" pitchFamily="50" charset="-128"/>
              </a:rPr>
              <a:t>3</a:t>
            </a:r>
            <a:r>
              <a:rPr lang="ja-JP" altLang="en-US" sz="1800" b="1" dirty="0">
                <a:latin typeface="HG丸ｺﾞｼｯｸM-PRO" panose="020F0600000000000000" pitchFamily="50" charset="-128"/>
                <a:ea typeface="HG丸ｺﾞｼｯｸM-PRO" panose="020F0600000000000000" pitchFamily="50" charset="-128"/>
              </a:rPr>
              <a:t>～７年度）の総括　　</a:t>
            </a:r>
            <a:r>
              <a:rPr lang="ja-JP" altLang="en-US" sz="1400" b="1" dirty="0">
                <a:latin typeface="HG丸ｺﾞｼｯｸM-PRO" panose="020F0600000000000000" pitchFamily="50" charset="-128"/>
                <a:ea typeface="HG丸ｺﾞｼｯｸM-PRO" panose="020F0600000000000000" pitchFamily="50" charset="-128"/>
              </a:rPr>
              <a:t>①事業分野毎の目標達成状況</a:t>
            </a:r>
            <a:endParaRPr lang="ja-JP" altLang="en-US" sz="1400" dirty="0">
              <a:latin typeface="HG丸ｺﾞｼｯｸM-PRO" panose="020F0600000000000000" pitchFamily="50" charset="-128"/>
              <a:ea typeface="HG丸ｺﾞｼｯｸM-PRO" panose="020F0600000000000000" pitchFamily="50" charset="-128"/>
            </a:endParaRPr>
          </a:p>
        </p:txBody>
      </p:sp>
      <p:pic>
        <p:nvPicPr>
          <p:cNvPr id="4" name="図 3">
            <a:extLst>
              <a:ext uri="{FF2B5EF4-FFF2-40B4-BE49-F238E27FC236}">
                <a16:creationId xmlns:a16="http://schemas.microsoft.com/office/drawing/2014/main" id="{0A33B778-C6A1-6AD0-B598-41FB79BCA3A7}"/>
              </a:ext>
            </a:extLst>
          </p:cNvPr>
          <p:cNvPicPr>
            <a:picLocks noChangeAspect="1"/>
          </p:cNvPicPr>
          <p:nvPr/>
        </p:nvPicPr>
        <p:blipFill>
          <a:blip r:embed="rId3"/>
          <a:stretch>
            <a:fillRect/>
          </a:stretch>
        </p:blipFill>
        <p:spPr>
          <a:xfrm>
            <a:off x="920552" y="1903785"/>
            <a:ext cx="8198970" cy="4452569"/>
          </a:xfrm>
          <a:prstGeom prst="rect">
            <a:avLst/>
          </a:prstGeom>
        </p:spPr>
      </p:pic>
    </p:spTree>
    <p:extLst>
      <p:ext uri="{BB962C8B-B14F-4D97-AF65-F5344CB8AC3E}">
        <p14:creationId xmlns:p14="http://schemas.microsoft.com/office/powerpoint/2010/main" val="2038458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A7B99-7233-C0A1-2C9F-B4C98DCD300B}"/>
            </a:ext>
          </a:extLst>
        </p:cNvPr>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54CF14EC-D525-D9B7-9AE0-226CC9C07F70}"/>
              </a:ext>
            </a:extLst>
          </p:cNvPr>
          <p:cNvSpPr/>
          <p:nvPr/>
        </p:nvSpPr>
        <p:spPr>
          <a:xfrm>
            <a:off x="1025064" y="718991"/>
            <a:ext cx="8022450" cy="4571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2" name="スライド番号プレースホルダー 1">
            <a:extLst>
              <a:ext uri="{FF2B5EF4-FFF2-40B4-BE49-F238E27FC236}">
                <a16:creationId xmlns:a16="http://schemas.microsoft.com/office/drawing/2014/main" id="{CEBDD668-FE36-AED0-9D83-5494EC958D87}"/>
              </a:ext>
            </a:extLst>
          </p:cNvPr>
          <p:cNvSpPr>
            <a:spLocks noGrp="1"/>
          </p:cNvSpPr>
          <p:nvPr>
            <p:ph type="sldNum" sz="quarter" idx="12"/>
          </p:nvPr>
        </p:nvSpPr>
        <p:spPr>
          <a:xfrm>
            <a:off x="7284020" y="6356354"/>
            <a:ext cx="2311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F2DA05-83B4-4A54-AACF-935CEC0398AD}" type="slidenum">
              <a:rPr kumimoji="1" lang="ja-JP" altLang="en-US"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5" name="タイトル 5">
            <a:extLst>
              <a:ext uri="{FF2B5EF4-FFF2-40B4-BE49-F238E27FC236}">
                <a16:creationId xmlns:a16="http://schemas.microsoft.com/office/drawing/2014/main" id="{01CD6B16-E8CF-8B65-3D2B-33E993A58DD6}"/>
              </a:ext>
            </a:extLst>
          </p:cNvPr>
          <p:cNvSpPr>
            <a:spLocks noGrp="1"/>
          </p:cNvSpPr>
          <p:nvPr>
            <p:ph type="title"/>
          </p:nvPr>
        </p:nvSpPr>
        <p:spPr>
          <a:xfrm>
            <a:off x="1035298" y="301443"/>
            <a:ext cx="7590110" cy="507136"/>
          </a:xfrm>
        </p:spPr>
        <p:txBody>
          <a:bodyPr>
            <a:normAutofit/>
          </a:bodyPr>
          <a:lstStyle/>
          <a:p>
            <a:pPr algn="l">
              <a:tabLst>
                <a:tab pos="266700" algn="l"/>
              </a:tabLst>
            </a:pPr>
            <a:r>
              <a:rPr lang="en-US" altLang="ja-JP" sz="1800" b="1" dirty="0">
                <a:latin typeface="HG丸ｺﾞｼｯｸM-PRO" panose="020F0600000000000000" pitchFamily="50" charset="-128"/>
                <a:ea typeface="HG丸ｺﾞｼｯｸM-PRO" panose="020F0600000000000000" pitchFamily="50" charset="-128"/>
              </a:rPr>
              <a:t>Ⅲ</a:t>
            </a:r>
            <a:r>
              <a:rPr lang="ja-JP" altLang="en-US" sz="1800" b="1" dirty="0">
                <a:latin typeface="HG丸ｺﾞｼｯｸM-PRO" panose="020F0600000000000000" pitchFamily="50" charset="-128"/>
                <a:ea typeface="HG丸ｺﾞｼｯｸM-PRO" panose="020F0600000000000000" pitchFamily="50" charset="-128"/>
              </a:rPr>
              <a:t>．前期計画（令和</a:t>
            </a:r>
            <a:r>
              <a:rPr lang="en-US" altLang="ja-JP" sz="1800" b="1" dirty="0">
                <a:latin typeface="HG丸ｺﾞｼｯｸM-PRO" panose="020F0600000000000000" pitchFamily="50" charset="-128"/>
                <a:ea typeface="HG丸ｺﾞｼｯｸM-PRO" panose="020F0600000000000000" pitchFamily="50" charset="-128"/>
              </a:rPr>
              <a:t>3</a:t>
            </a:r>
            <a:r>
              <a:rPr lang="ja-JP" altLang="en-US" sz="1800" b="1" dirty="0">
                <a:latin typeface="HG丸ｺﾞｼｯｸM-PRO" panose="020F0600000000000000" pitchFamily="50" charset="-128"/>
                <a:ea typeface="HG丸ｺﾞｼｯｸM-PRO" panose="020F0600000000000000" pitchFamily="50" charset="-128"/>
              </a:rPr>
              <a:t>～７年度）の総括　　</a:t>
            </a:r>
            <a:r>
              <a:rPr lang="ja-JP" altLang="en-US" sz="1400" b="1" dirty="0">
                <a:latin typeface="HG丸ｺﾞｼｯｸM-PRO" panose="020F0600000000000000" pitchFamily="50" charset="-128"/>
                <a:ea typeface="HG丸ｺﾞｼｯｸM-PRO" panose="020F0600000000000000" pitchFamily="50" charset="-128"/>
              </a:rPr>
              <a:t>②収益・費用面での目標達成状況</a:t>
            </a:r>
            <a:endParaRPr lang="ja-JP" altLang="en-US" sz="1400"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 2">
            <a:extLst>
              <a:ext uri="{FF2B5EF4-FFF2-40B4-BE49-F238E27FC236}">
                <a16:creationId xmlns:a16="http://schemas.microsoft.com/office/drawing/2014/main" id="{FB76D0F2-6014-0519-9B1F-30D72975EF2D}"/>
              </a:ext>
            </a:extLst>
          </p:cNvPr>
          <p:cNvSpPr>
            <a:spLocks noGrp="1"/>
          </p:cNvSpPr>
          <p:nvPr>
            <p:ph idx="1"/>
          </p:nvPr>
        </p:nvSpPr>
        <p:spPr>
          <a:xfrm>
            <a:off x="1035298" y="893885"/>
            <a:ext cx="7950142" cy="1095612"/>
          </a:xfrm>
        </p:spPr>
        <p:style>
          <a:lnRef idx="1">
            <a:schemeClr val="accent1"/>
          </a:lnRef>
          <a:fillRef idx="2">
            <a:schemeClr val="accent1"/>
          </a:fillRef>
          <a:effectRef idx="1">
            <a:schemeClr val="accent1"/>
          </a:effectRef>
          <a:fontRef idx="minor">
            <a:schemeClr val="dk1"/>
          </a:fontRef>
        </p:style>
        <p:txBody>
          <a:bodyPr anchor="ctr" anchorCtr="0">
            <a:noAutofit/>
          </a:bodyPr>
          <a:lstStyle/>
          <a:p>
            <a:pPr marL="180000" lvl="0" indent="0" algn="just" defTabSz="914400">
              <a:spcBef>
                <a:spcPts val="0"/>
              </a:spcBef>
              <a:buNone/>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「収益－費用</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(c)</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」については、令和３～６年度は計画値（令和４年</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月改訂版計画）より改善の実績となった。一方、</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lvl="0" indent="0" algn="just" defTabSz="914400">
              <a:spcBef>
                <a:spcPts val="0"/>
              </a:spcBef>
              <a:buNone/>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令和７年度は環境分野で事業獲得に至らず、また林政分野の受託事業縮減により、計画値を下回る見込みとなった。</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80000" indent="0" algn="just" defTabSz="914400">
              <a:spcBef>
                <a:spcPts val="600"/>
              </a:spcBef>
              <a:buNone/>
              <a:defRPr/>
            </a:pP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年度に環境分野の新規事業の獲得が見込まれているところであるが、引き続き、今期計画期間（令和</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12</a:t>
            </a:r>
            <a:r>
              <a:rPr lang="ja-JP" altLang="en-US"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年度）を通じて、自然環境保全分野、環境分野などにおいて、法人運営の安定化に資する事業獲得の取組みを積極的に行っていく必要がある。</a:t>
            </a:r>
            <a:endParaRPr lang="en-US" altLang="ja-JP" sz="1100" kern="100" dirty="0">
              <a:solidFill>
                <a:schemeClr val="tx1"/>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graphicFrame>
        <p:nvGraphicFramePr>
          <p:cNvPr id="4" name="表 3">
            <a:extLst>
              <a:ext uri="{FF2B5EF4-FFF2-40B4-BE49-F238E27FC236}">
                <a16:creationId xmlns:a16="http://schemas.microsoft.com/office/drawing/2014/main" id="{0FF3AFBE-0015-2B5D-25F4-2891AE87B70C}"/>
              </a:ext>
            </a:extLst>
          </p:cNvPr>
          <p:cNvGraphicFramePr>
            <a:graphicFrameLocks noGrp="1"/>
          </p:cNvGraphicFramePr>
          <p:nvPr>
            <p:extLst>
              <p:ext uri="{D42A27DB-BD31-4B8C-83A1-F6EECF244321}">
                <p14:modId xmlns:p14="http://schemas.microsoft.com/office/powerpoint/2010/main" val="862815168"/>
              </p:ext>
            </p:extLst>
          </p:nvPr>
        </p:nvGraphicFramePr>
        <p:xfrm>
          <a:off x="914819" y="2074803"/>
          <a:ext cx="8242940" cy="4525957"/>
        </p:xfrm>
        <a:graphic>
          <a:graphicData uri="http://schemas.openxmlformats.org/drawingml/2006/table">
            <a:tbl>
              <a:tblPr/>
              <a:tblGrid>
                <a:gridCol w="141206">
                  <a:extLst>
                    <a:ext uri="{9D8B030D-6E8A-4147-A177-3AD203B41FA5}">
                      <a16:colId xmlns:a16="http://schemas.microsoft.com/office/drawing/2014/main" val="2896583250"/>
                    </a:ext>
                  </a:extLst>
                </a:gridCol>
                <a:gridCol w="1176723">
                  <a:extLst>
                    <a:ext uri="{9D8B030D-6E8A-4147-A177-3AD203B41FA5}">
                      <a16:colId xmlns:a16="http://schemas.microsoft.com/office/drawing/2014/main" val="1436260525"/>
                    </a:ext>
                  </a:extLst>
                </a:gridCol>
                <a:gridCol w="626604">
                  <a:extLst>
                    <a:ext uri="{9D8B030D-6E8A-4147-A177-3AD203B41FA5}">
                      <a16:colId xmlns:a16="http://schemas.microsoft.com/office/drawing/2014/main" val="1491773102"/>
                    </a:ext>
                  </a:extLst>
                </a:gridCol>
                <a:gridCol w="1156129">
                  <a:extLst>
                    <a:ext uri="{9D8B030D-6E8A-4147-A177-3AD203B41FA5}">
                      <a16:colId xmlns:a16="http://schemas.microsoft.com/office/drawing/2014/main" val="1349856103"/>
                    </a:ext>
                  </a:extLst>
                </a:gridCol>
                <a:gridCol w="988447">
                  <a:extLst>
                    <a:ext uri="{9D8B030D-6E8A-4147-A177-3AD203B41FA5}">
                      <a16:colId xmlns:a16="http://schemas.microsoft.com/office/drawing/2014/main" val="3503888683"/>
                    </a:ext>
                  </a:extLst>
                </a:gridCol>
                <a:gridCol w="988447">
                  <a:extLst>
                    <a:ext uri="{9D8B030D-6E8A-4147-A177-3AD203B41FA5}">
                      <a16:colId xmlns:a16="http://schemas.microsoft.com/office/drawing/2014/main" val="1100075384"/>
                    </a:ext>
                  </a:extLst>
                </a:gridCol>
                <a:gridCol w="988447">
                  <a:extLst>
                    <a:ext uri="{9D8B030D-6E8A-4147-A177-3AD203B41FA5}">
                      <a16:colId xmlns:a16="http://schemas.microsoft.com/office/drawing/2014/main" val="1060329175"/>
                    </a:ext>
                  </a:extLst>
                </a:gridCol>
                <a:gridCol w="988447">
                  <a:extLst>
                    <a:ext uri="{9D8B030D-6E8A-4147-A177-3AD203B41FA5}">
                      <a16:colId xmlns:a16="http://schemas.microsoft.com/office/drawing/2014/main" val="3160558318"/>
                    </a:ext>
                  </a:extLst>
                </a:gridCol>
                <a:gridCol w="988447">
                  <a:extLst>
                    <a:ext uri="{9D8B030D-6E8A-4147-A177-3AD203B41FA5}">
                      <a16:colId xmlns:a16="http://schemas.microsoft.com/office/drawing/2014/main" val="3939382868"/>
                    </a:ext>
                  </a:extLst>
                </a:gridCol>
                <a:gridCol w="200043">
                  <a:extLst>
                    <a:ext uri="{9D8B030D-6E8A-4147-A177-3AD203B41FA5}">
                      <a16:colId xmlns:a16="http://schemas.microsoft.com/office/drawing/2014/main" val="2440755819"/>
                    </a:ext>
                  </a:extLst>
                </a:gridCol>
              </a:tblGrid>
              <a:tr h="229625">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a:noFill/>
                    </a:lnT>
                    <a:lnB>
                      <a:noFill/>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buNone/>
                      </a:pPr>
                      <a:r>
                        <a:rPr lang="ja-JP" altLang="en-US" sz="900" b="0" i="0" u="none" strike="noStrike">
                          <a:solidFill>
                            <a:srgbClr val="000000"/>
                          </a:solidFill>
                          <a:effectLst/>
                          <a:latin typeface="游ゴシック" panose="020B0400000000000000" pitchFamily="50" charset="-128"/>
                          <a:ea typeface="游ゴシック" panose="020B0400000000000000" pitchFamily="50" charset="-128"/>
                        </a:rPr>
                        <a:t>（単位：千円）</a:t>
                      </a:r>
                    </a:p>
                  </a:txBody>
                  <a:tcPr marL="8832" marR="8832" marT="8832"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a:noFill/>
                    </a:lnT>
                    <a:lnB>
                      <a:noFill/>
                    </a:lnB>
                    <a:solidFill>
                      <a:srgbClr val="FFFFFF"/>
                    </a:solidFill>
                  </a:tcPr>
                </a:tc>
                <a:extLst>
                  <a:ext uri="{0D108BD9-81ED-4DB2-BD59-A6C34878D82A}">
                    <a16:rowId xmlns:a16="http://schemas.microsoft.com/office/drawing/2014/main" val="3807417422"/>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会計区分</a:t>
                      </a:r>
                    </a:p>
                  </a:txBody>
                  <a:tcPr marL="8832" marR="8832" marT="883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EFFFEF"/>
                    </a:solidFill>
                  </a:tcPr>
                </a:tc>
                <a:tc gridSpan="2">
                  <a:txBody>
                    <a:bodyPr/>
                    <a:lstStyle/>
                    <a:p>
                      <a:pPr algn="ct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計画・実績の対比</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EFFFEF"/>
                    </a:solidFill>
                  </a:tcPr>
                </a:tc>
                <a:tc hMerge="1">
                  <a:txBody>
                    <a:bodyPr/>
                    <a:lstStyle/>
                    <a:p>
                      <a:endParaRPr kumimoji="1" lang="ja-JP" altLang="en-US"/>
                    </a:p>
                  </a:txBody>
                  <a:tcPr/>
                </a:tc>
                <a:tc>
                  <a:txBody>
                    <a:bodyPr/>
                    <a:lstStyle/>
                    <a:p>
                      <a:pPr algn="ctr" fontAlgn="ctr">
                        <a:buNone/>
                      </a:pPr>
                      <a:r>
                        <a:rPr lang="en-US" sz="1000" b="0" i="0" u="none" strike="noStrike">
                          <a:solidFill>
                            <a:srgbClr val="000000"/>
                          </a:solidFill>
                          <a:effectLst/>
                          <a:latin typeface="游ゴシック" panose="020B0400000000000000" pitchFamily="50" charset="-128"/>
                          <a:ea typeface="游ゴシック" panose="020B0400000000000000" pitchFamily="50" charset="-128"/>
                        </a:rPr>
                        <a:t>R3</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1000" b="0" i="0" u="none" strike="noStrike">
                          <a:solidFill>
                            <a:srgbClr val="000000"/>
                          </a:solidFill>
                          <a:effectLst/>
                          <a:latin typeface="游ゴシック" panose="020B0400000000000000" pitchFamily="50" charset="-128"/>
                          <a:ea typeface="游ゴシック" panose="020B0400000000000000" pitchFamily="50" charset="-128"/>
                        </a:rPr>
                        <a:t>R4</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1000" b="0" i="0" u="none" strike="noStrike">
                          <a:solidFill>
                            <a:srgbClr val="000000"/>
                          </a:solidFill>
                          <a:effectLst/>
                          <a:latin typeface="游ゴシック" panose="020B0400000000000000" pitchFamily="50" charset="-128"/>
                          <a:ea typeface="游ゴシック" panose="020B0400000000000000" pitchFamily="50" charset="-128"/>
                        </a:rPr>
                        <a:t>R5</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1000" b="0" i="0" u="none" strike="noStrike">
                          <a:solidFill>
                            <a:srgbClr val="000000"/>
                          </a:solidFill>
                          <a:effectLst/>
                          <a:latin typeface="游ゴシック" panose="020B0400000000000000" pitchFamily="50" charset="-128"/>
                          <a:ea typeface="游ゴシック" panose="020B0400000000000000" pitchFamily="50" charset="-128"/>
                        </a:rPr>
                        <a:t>R6</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ctr" fontAlgn="ctr">
                        <a:buNone/>
                      </a:pPr>
                      <a:r>
                        <a:rPr lang="en-US" sz="700" b="0" i="0" u="none" strike="noStrike">
                          <a:solidFill>
                            <a:srgbClr val="000000"/>
                          </a:solidFill>
                          <a:effectLst/>
                          <a:latin typeface="游ゴシック" panose="020B0400000000000000" pitchFamily="50" charset="-128"/>
                          <a:ea typeface="游ゴシック" panose="020B0400000000000000" pitchFamily="50" charset="-128"/>
                        </a:rPr>
                        <a:t>R7（</a:t>
                      </a:r>
                      <a:r>
                        <a:rPr lang="ja-JP" altLang="en-US" sz="700" b="0" i="0" u="none" strike="noStrike">
                          <a:solidFill>
                            <a:srgbClr val="000000"/>
                          </a:solidFill>
                          <a:effectLst/>
                          <a:latin typeface="游ゴシック" panose="020B0400000000000000" pitchFamily="50" charset="-128"/>
                          <a:ea typeface="游ゴシック" panose="020B0400000000000000" pitchFamily="50" charset="-128"/>
                        </a:rPr>
                        <a:t>見込）</a:t>
                      </a:r>
                    </a:p>
                  </a:txBody>
                  <a:tcPr marL="8832" marR="8832"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785344153"/>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rowSpan="7">
                  <a:txBody>
                    <a:bodyPr/>
                    <a:lstStyle/>
                    <a:p>
                      <a:pPr algn="ctr" fontAlgn="ctr">
                        <a:buNone/>
                      </a:pPr>
                      <a:r>
                        <a:rPr lang="zh-TW" altLang="en-US" sz="1000" b="0" i="0" u="none" strike="noStrike">
                          <a:solidFill>
                            <a:srgbClr val="000000"/>
                          </a:solidFill>
                          <a:effectLst/>
                          <a:latin typeface="游ゴシック" panose="020B0400000000000000" pitchFamily="50" charset="-128"/>
                          <a:ea typeface="游ゴシック" panose="020B0400000000000000" pitchFamily="50" charset="-128"/>
                        </a:rPr>
                        <a:t>実施事業会計</a:t>
                      </a:r>
                    </a:p>
                  </a:txBody>
                  <a:tcPr marL="8832" marR="8832" marT="883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FFEF"/>
                    </a:solidFill>
                  </a:tcPr>
                </a:tc>
                <a:tc rowSpan="3">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計画</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329,836</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175,683</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175,683</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175,683</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175,683</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3371433757"/>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353,626</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220,221</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215,221</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215,221</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215,221</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3812437744"/>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収益ー費用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a:t>
                      </a:r>
                      <a:r>
                        <a:rPr lang="en-US" sz="1000" b="0" i="0" u="none" strike="noStrike">
                          <a:solidFill>
                            <a:srgbClr val="000000"/>
                          </a:solidFill>
                          <a:effectLst/>
                          <a:latin typeface="游ゴシック" panose="020B0400000000000000" pitchFamily="50" charset="-128"/>
                          <a:ea typeface="游ゴシック" panose="020B0400000000000000" pitchFamily="50" charset="-128"/>
                        </a:rPr>
                        <a:t>a)</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23,790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44,538</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39,538</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39,538</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39,538</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177021865"/>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3">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実績</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317,336</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160,271</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185,483</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184,814</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179,387</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645005815"/>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326,674</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204,389</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208,951</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217,259</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225,531</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1048148141"/>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収益ー費用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a:t>
                      </a:r>
                      <a:r>
                        <a:rPr lang="en-US" sz="1000" b="0" i="0" u="none" strike="noStrike">
                          <a:solidFill>
                            <a:srgbClr val="000000"/>
                          </a:solidFill>
                          <a:effectLst/>
                          <a:latin typeface="游ゴシック" panose="020B0400000000000000" pitchFamily="50" charset="-128"/>
                          <a:ea typeface="游ゴシック" panose="020B0400000000000000" pitchFamily="50" charset="-128"/>
                        </a:rPr>
                        <a:t>a)</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9,338</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44,118</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23,468</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32,445</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46,144</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152783553"/>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計画との差額</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FFEF"/>
                    </a:solidFill>
                  </a:tcPr>
                </a:tc>
                <a:tc hMerge="1">
                  <a:txBody>
                    <a:bodyPr/>
                    <a:lstStyle/>
                    <a:p>
                      <a:endParaRPr kumimoji="1" lang="ja-JP" altLang="en-US"/>
                    </a:p>
                  </a:txBody>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14,452</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420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16,070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7,093</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6,606</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2687952843"/>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rowSpan="7">
                  <a:txBody>
                    <a:bodyPr/>
                    <a:lstStyle/>
                    <a:p>
                      <a:pPr algn="ct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その他会計</a:t>
                      </a:r>
                      <a:b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法人会計</a:t>
                      </a:r>
                      <a:b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b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合　計</a:t>
                      </a:r>
                    </a:p>
                  </a:txBody>
                  <a:tcPr marL="8832" marR="8832" marT="883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FFEF"/>
                    </a:solidFill>
                  </a:tcPr>
                </a:tc>
                <a:tc rowSpan="3">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計画</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60,378</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63,782</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60,953</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60,953</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60,953</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976492140"/>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55,448</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60,210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58,629</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58,629</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58,629</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3711839681"/>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収益ー費用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a:t>
                      </a:r>
                      <a:r>
                        <a:rPr lang="en-US" sz="1000" b="0" i="0" u="none" strike="noStrike">
                          <a:solidFill>
                            <a:srgbClr val="000000"/>
                          </a:solidFill>
                          <a:effectLst/>
                          <a:latin typeface="游ゴシック" panose="020B0400000000000000" pitchFamily="50" charset="-128"/>
                          <a:ea typeface="游ゴシック" panose="020B0400000000000000" pitchFamily="50" charset="-128"/>
                        </a:rPr>
                        <a:t>b)</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4,930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3,572</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2,324</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2,324</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2,324</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3680448164"/>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3">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実績</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68,265</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68,570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67,823</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62,130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40,208</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4109146672"/>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59,979</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62,716</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60,431</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56,460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41,434</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2636834076"/>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収益ー費用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a:t>
                      </a:r>
                      <a:r>
                        <a:rPr lang="en-US" sz="1000" b="0" i="0" u="none" strike="noStrike">
                          <a:solidFill>
                            <a:srgbClr val="000000"/>
                          </a:solidFill>
                          <a:effectLst/>
                          <a:latin typeface="游ゴシック" panose="020B0400000000000000" pitchFamily="50" charset="-128"/>
                          <a:ea typeface="游ゴシック" panose="020B0400000000000000" pitchFamily="50" charset="-128"/>
                        </a:rPr>
                        <a:t>b)</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8,287</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5,854</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7,393</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5,670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1,226</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3730376351"/>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計画との差額</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FFEF"/>
                    </a:solidFill>
                  </a:tcPr>
                </a:tc>
                <a:tc hMerge="1">
                  <a:txBody>
                    <a:bodyPr/>
                    <a:lstStyle/>
                    <a:p>
                      <a:endParaRPr kumimoji="1" lang="ja-JP" altLang="en-US"/>
                    </a:p>
                  </a:txBody>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3,357</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2,282</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5,069</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3,346</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3,550</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1605872956"/>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rowSpan="7">
                  <a:txBody>
                    <a:bodyPr/>
                    <a:lstStyle/>
                    <a:p>
                      <a:pPr algn="ct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法人全体</a:t>
                      </a:r>
                    </a:p>
                  </a:txBody>
                  <a:tcPr marL="8832" marR="8832" marT="883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FFEF"/>
                    </a:solidFill>
                  </a:tcPr>
                </a:tc>
                <a:tc rowSpan="3">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計画</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390,214</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239,465</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236,636</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236,636</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236,636</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4263771568"/>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409,074</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280,431</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273,850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273,850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273,850</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1405229665"/>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収益ー費用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a:t>
                      </a:r>
                      <a:r>
                        <a:rPr lang="en-US" sz="1000" b="0" i="0" u="none" strike="noStrike">
                          <a:solidFill>
                            <a:srgbClr val="000000"/>
                          </a:solidFill>
                          <a:effectLst/>
                          <a:latin typeface="游ゴシック" panose="020B0400000000000000" pitchFamily="50" charset="-128"/>
                          <a:ea typeface="游ゴシック" panose="020B0400000000000000" pitchFamily="50" charset="-128"/>
                        </a:rPr>
                        <a:t>c)</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18,860</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40,966</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37,214</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37,214</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37,214</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259668168"/>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3">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実績</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385,601</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228,841</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253,307</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246,944</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219,595</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1920946875"/>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費用</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386,653</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267,105</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269,382</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273,719</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266,965</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385998711"/>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収益ー費用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a:t>
                      </a:r>
                      <a:r>
                        <a:rPr lang="en-US" sz="1000" b="0" i="0" u="none" strike="noStrike">
                          <a:solidFill>
                            <a:srgbClr val="000000"/>
                          </a:solidFill>
                          <a:effectLst/>
                          <a:latin typeface="游ゴシック" panose="020B0400000000000000" pitchFamily="50" charset="-128"/>
                          <a:ea typeface="游ゴシック" panose="020B0400000000000000" pitchFamily="50" charset="-128"/>
                        </a:rPr>
                        <a:t>c)</a:t>
                      </a:r>
                    </a:p>
                  </a:txBody>
                  <a:tcPr marL="105981"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FEF"/>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1,051</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38,264</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16,075</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26,775</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47,370</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513347712"/>
                  </a:ext>
                </a:extLst>
              </a:tr>
              <a:tr h="187821">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l" fontAlgn="ctr">
                        <a:buNone/>
                      </a:pPr>
                      <a:r>
                        <a:rPr lang="ja-JP" altLang="en-US" sz="1100" b="0" i="0" u="none" strike="noStrike">
                          <a:solidFill>
                            <a:srgbClr val="000000"/>
                          </a:solidFill>
                          <a:effectLst/>
                          <a:latin typeface="游ゴシック" panose="020B0400000000000000" pitchFamily="50" charset="-128"/>
                          <a:ea typeface="游ゴシック" panose="020B0400000000000000" pitchFamily="50" charset="-128"/>
                        </a:rPr>
                        <a:t>　計画との差額</a:t>
                      </a:r>
                    </a:p>
                  </a:txBody>
                  <a:tcPr marL="8832" marR="8832"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FFFEF"/>
                    </a:solidFill>
                  </a:tcPr>
                </a:tc>
                <a:tc hMerge="1">
                  <a:txBody>
                    <a:bodyPr/>
                    <a:lstStyle/>
                    <a:p>
                      <a:endParaRPr kumimoji="1" lang="ja-JP" altLang="en-US"/>
                    </a:p>
                  </a:txBody>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17,809</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2,702</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21,139</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10,439</a:t>
                      </a:r>
                    </a:p>
                  </a:txBody>
                  <a:tcPr marL="8832" marR="105981" marT="88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r"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r>
                        <a:rPr lang="en-US" altLang="ja-JP" sz="1000" b="0" i="0" u="none" strike="noStrike">
                          <a:solidFill>
                            <a:srgbClr val="000000"/>
                          </a:solidFill>
                          <a:effectLst/>
                          <a:latin typeface="游ゴシック" panose="020B0400000000000000" pitchFamily="50" charset="-128"/>
                          <a:ea typeface="游ゴシック" panose="020B0400000000000000" pitchFamily="50" charset="-128"/>
                        </a:rPr>
                        <a:t>10,156</a:t>
                      </a:r>
                    </a:p>
                  </a:txBody>
                  <a:tcPr marL="8832" marR="105981" marT="883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extLst>
                  <a:ext uri="{0D108BD9-81ED-4DB2-BD59-A6C34878D82A}">
                    <a16:rowId xmlns:a16="http://schemas.microsoft.com/office/drawing/2014/main" val="2491092581"/>
                  </a:ext>
                </a:extLst>
              </a:tr>
              <a:tr h="164270">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a:noFill/>
                    </a:lnT>
                    <a:lnB>
                      <a:noFill/>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buNone/>
                      </a:pPr>
                      <a:r>
                        <a:rPr lang="ja-JP" altLang="en-US" sz="10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buNone/>
                      </a:pPr>
                      <a:r>
                        <a:rPr lang="ja-JP" altLang="en-US" sz="1000" b="0" i="0" u="none" strike="noStrike" dirty="0">
                          <a:solidFill>
                            <a:srgbClr val="000000"/>
                          </a:solidFill>
                          <a:effectLst/>
                          <a:latin typeface="游ゴシック" panose="020B0400000000000000" pitchFamily="50" charset="-128"/>
                          <a:ea typeface="游ゴシック" panose="020B0400000000000000" pitchFamily="50" charset="-128"/>
                        </a:rPr>
                        <a:t>　</a:t>
                      </a:r>
                    </a:p>
                  </a:txBody>
                  <a:tcPr marL="8832" marR="8832" marT="8832" marB="0" anchor="ctr">
                    <a:lnL>
                      <a:noFill/>
                    </a:lnL>
                    <a:lnR>
                      <a:noFill/>
                    </a:lnR>
                    <a:lnT>
                      <a:noFill/>
                    </a:lnT>
                    <a:lnB>
                      <a:noFill/>
                    </a:lnB>
                    <a:solidFill>
                      <a:srgbClr val="FFFFFF"/>
                    </a:solidFill>
                  </a:tcPr>
                </a:tc>
                <a:extLst>
                  <a:ext uri="{0D108BD9-81ED-4DB2-BD59-A6C34878D82A}">
                    <a16:rowId xmlns:a16="http://schemas.microsoft.com/office/drawing/2014/main" val="3260414747"/>
                  </a:ext>
                </a:extLst>
              </a:tr>
            </a:tbl>
          </a:graphicData>
        </a:graphic>
      </p:graphicFrame>
    </p:spTree>
    <p:extLst>
      <p:ext uri="{BB962C8B-B14F-4D97-AF65-F5344CB8AC3E}">
        <p14:creationId xmlns:p14="http://schemas.microsoft.com/office/powerpoint/2010/main" val="254747177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9881</Words>
  <Application>Microsoft Office PowerPoint</Application>
  <PresentationFormat>A4 210 x 297 mm</PresentationFormat>
  <Paragraphs>1259</Paragraphs>
  <Slides>28</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28</vt:i4>
      </vt:variant>
    </vt:vector>
  </HeadingPairs>
  <TitlesOfParts>
    <vt:vector size="34" baseType="lpstr">
      <vt:lpstr>HG丸ｺﾞｼｯｸM-PRO</vt:lpstr>
      <vt:lpstr>ＭＳ Ｐ明朝</vt:lpstr>
      <vt:lpstr>游ゴシック</vt:lpstr>
      <vt:lpstr>Arial</vt:lpstr>
      <vt:lpstr>Calibri</vt:lpstr>
      <vt:lpstr>Office ​​テーマ</vt:lpstr>
      <vt:lpstr>PowerPoint プレゼンテーション</vt:lpstr>
      <vt:lpstr>目　次</vt:lpstr>
      <vt:lpstr>Ⅰ．大阪府みどり公社の概要（１）</vt:lpstr>
      <vt:lpstr>Ⅰ．大阪府みどり公社の概要（２）</vt:lpstr>
      <vt:lpstr>PowerPoint プレゼンテーション</vt:lpstr>
      <vt:lpstr>PowerPoint プレゼンテーション</vt:lpstr>
      <vt:lpstr>PowerPoint プレゼンテーション</vt:lpstr>
      <vt:lpstr>Ⅲ．前期計画（令和3～７年度）の総括　　①事業分野毎の目標達成状況</vt:lpstr>
      <vt:lpstr>Ⅲ．前期計画（令和3～７年度）の総括　　②収益・費用面での目標達成状況</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2026-02-12T06:47:50Z</dcterms:created>
  <dcterms:modified xsi:type="dcterms:W3CDTF">2026-02-20T08:25:21Z</dcterms:modified>
</cp:coreProperties>
</file>