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sldIdLst>
    <p:sldId id="257" r:id="rId2"/>
    <p:sldId id="264" r:id="rId3"/>
    <p:sldId id="265" r:id="rId4"/>
    <p:sldId id="267" r:id="rId5"/>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1E1E1"/>
    <a:srgbClr val="F0F0F0"/>
    <a:srgbClr val="ED7D31"/>
    <a:srgbClr val="E6C7BE"/>
    <a:srgbClr val="FCECE8"/>
    <a:srgbClr val="F8D7CD"/>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643"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448" cy="497918"/>
          </a:xfrm>
          <a:prstGeom prst="rect">
            <a:avLst/>
          </a:prstGeom>
        </p:spPr>
        <p:txBody>
          <a:bodyPr vert="horz" lIns="91314" tIns="45657" rIns="91314" bIns="4565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4" y="1"/>
            <a:ext cx="2945448" cy="497918"/>
          </a:xfrm>
          <a:prstGeom prst="rect">
            <a:avLst/>
          </a:prstGeom>
        </p:spPr>
        <p:txBody>
          <a:bodyPr vert="horz" lIns="91314" tIns="45657" rIns="91314" bIns="45657" rtlCol="0"/>
          <a:lstStyle>
            <a:lvl1pPr algn="r">
              <a:defRPr sz="1200"/>
            </a:lvl1pPr>
          </a:lstStyle>
          <a:p>
            <a:fld id="{B1925604-4074-4BAC-8936-AE4F97EA3148}" type="datetimeFigureOut">
              <a:rPr kumimoji="1" lang="ja-JP" altLang="en-US" smtClean="0"/>
              <a:t>2025/10/27</a:t>
            </a:fld>
            <a:endParaRPr kumimoji="1" lang="ja-JP" altLang="en-US"/>
          </a:p>
        </p:txBody>
      </p:sp>
      <p:sp>
        <p:nvSpPr>
          <p:cNvPr id="4" name="スライド イメージ プレースホルダー 3"/>
          <p:cNvSpPr>
            <a:spLocks noGrp="1" noRot="1" noChangeAspect="1"/>
          </p:cNvSpPr>
          <p:nvPr>
            <p:ph type="sldImg" idx="2"/>
          </p:nvPr>
        </p:nvSpPr>
        <p:spPr>
          <a:xfrm>
            <a:off x="1165225" y="1241425"/>
            <a:ext cx="4467225" cy="3351213"/>
          </a:xfrm>
          <a:prstGeom prst="rect">
            <a:avLst/>
          </a:prstGeom>
          <a:noFill/>
          <a:ln w="12700">
            <a:solidFill>
              <a:prstClr val="black"/>
            </a:solidFill>
          </a:ln>
        </p:spPr>
        <p:txBody>
          <a:bodyPr vert="horz" lIns="91314" tIns="45657" rIns="91314" bIns="45657" rtlCol="0" anchor="ctr"/>
          <a:lstStyle/>
          <a:p>
            <a:endParaRPr lang="ja-JP" altLang="en-US"/>
          </a:p>
        </p:txBody>
      </p:sp>
      <p:sp>
        <p:nvSpPr>
          <p:cNvPr id="5" name="ノート プレースホルダー 4"/>
          <p:cNvSpPr>
            <a:spLocks noGrp="1"/>
          </p:cNvSpPr>
          <p:nvPr>
            <p:ph type="body" sz="quarter" idx="3"/>
          </p:nvPr>
        </p:nvSpPr>
        <p:spPr>
          <a:xfrm>
            <a:off x="680085" y="4777791"/>
            <a:ext cx="5437506" cy="3908812"/>
          </a:xfrm>
          <a:prstGeom prst="rect">
            <a:avLst/>
          </a:prstGeom>
        </p:spPr>
        <p:txBody>
          <a:bodyPr vert="horz" lIns="91314" tIns="45657" rIns="91314" bIns="4565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309"/>
            <a:ext cx="2945448" cy="497918"/>
          </a:xfrm>
          <a:prstGeom prst="rect">
            <a:avLst/>
          </a:prstGeom>
        </p:spPr>
        <p:txBody>
          <a:bodyPr vert="horz" lIns="91314" tIns="45657" rIns="91314" bIns="4565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4" y="9430309"/>
            <a:ext cx="2945448" cy="497918"/>
          </a:xfrm>
          <a:prstGeom prst="rect">
            <a:avLst/>
          </a:prstGeom>
        </p:spPr>
        <p:txBody>
          <a:bodyPr vert="horz" lIns="91314" tIns="45657" rIns="91314" bIns="45657" rtlCol="0" anchor="b"/>
          <a:lstStyle>
            <a:lvl1pPr algn="r">
              <a:defRPr sz="1200"/>
            </a:lvl1pPr>
          </a:lstStyle>
          <a:p>
            <a:fld id="{5F031687-462D-495F-A7F5-D1CB84573494}" type="slidenum">
              <a:rPr kumimoji="1" lang="ja-JP" altLang="en-US" smtClean="0"/>
              <a:t>‹#›</a:t>
            </a:fld>
            <a:endParaRPr kumimoji="1" lang="ja-JP" altLang="en-US"/>
          </a:p>
        </p:txBody>
      </p:sp>
    </p:spTree>
    <p:extLst>
      <p:ext uri="{BB962C8B-B14F-4D97-AF65-F5344CB8AC3E}">
        <p14:creationId xmlns:p14="http://schemas.microsoft.com/office/powerpoint/2010/main" val="19692626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C0F74F8-8C94-48C7-912B-E1F009A2A71C}" type="datetime1">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103250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73E04C-81FF-4570-8195-5B5749FE33EA}" type="datetime1">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384745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6EA05B2-1838-4792-A8A6-C8138F25AF6B}" type="datetime1">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521756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582DAE-64B7-42D9-8248-AA525984C526}" type="datetime1">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963263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CCF3D76-6915-4954-938D-52384B3243E9}" type="datetime1">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750460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10A5510-5DBD-4FA4-9130-1CA878F823CF}" type="datetime1">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351827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C202AA8-11A2-48AF-8ACC-7CA84EBB9BCF}" type="datetime1">
              <a:rPr kumimoji="1" lang="ja-JP" altLang="en-US" smtClean="0"/>
              <a:t>2025/10/27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12199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9966392-A13E-42FF-B2E1-4ADD233CCECD}" type="datetime1">
              <a:rPr kumimoji="1" lang="ja-JP" altLang="en-US" smtClean="0"/>
              <a:t>2025/10/27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065535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4FAF3-FD22-4266-ADCE-ADE7CA62CA32}" type="datetime1">
              <a:rPr kumimoji="1" lang="ja-JP" altLang="en-US" smtClean="0"/>
              <a:t>2025/10/27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92414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2B6E29-9C60-416D-9F16-D2540F4E4673}" type="datetime1">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939410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ED62211-59E2-4517-ADDC-6135D5F06BAD}" type="datetime1">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1613153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AB253A-4610-4953-9400-CF282D9BD702}" type="datetime1">
              <a:rPr kumimoji="1" lang="ja-JP" altLang="en-US" smtClean="0"/>
              <a:t>2025/10/27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4194712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a:extLst>
              <a:ext uri="{FF2B5EF4-FFF2-40B4-BE49-F238E27FC236}">
                <a16:creationId xmlns:a16="http://schemas.microsoft.com/office/drawing/2014/main" id="{326AF9AD-6CB2-4153-9871-058C1851B40A}"/>
              </a:ext>
            </a:extLst>
          </p:cNvPr>
          <p:cNvSpPr/>
          <p:nvPr/>
        </p:nvSpPr>
        <p:spPr>
          <a:xfrm>
            <a:off x="1151794" y="2362023"/>
            <a:ext cx="7323991" cy="1838683"/>
          </a:xfrm>
          <a:prstGeom prst="rect">
            <a:avLst/>
          </a:prstGeom>
          <a:no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指定出資法人の役員の</a:t>
            </a:r>
            <a:r>
              <a:rPr lang="ja-JP" altLang="en-US" sz="2800" b="1" dirty="0">
                <a:solidFill>
                  <a:schemeClr val="tx1"/>
                </a:solidFill>
                <a:latin typeface="UD デジタル 教科書体 N-R" panose="02020400000000000000" pitchFamily="17" charset="-128"/>
                <a:ea typeface="UD デジタル 教科書体 N-R" panose="02020400000000000000" pitchFamily="17" charset="-128"/>
              </a:rPr>
              <a:t>選任（公募手続以外）</a:t>
            </a:r>
            <a:endParaRPr lang="en-US" altLang="ja-JP" sz="2800" b="1" dirty="0">
              <a:solidFill>
                <a:schemeClr val="tx1"/>
              </a:solidFill>
              <a:latin typeface="UD デジタル 教科書体 N-R" panose="02020400000000000000" pitchFamily="17" charset="-128"/>
              <a:ea typeface="UD デジタル 教科書体 N-R" panose="02020400000000000000" pitchFamily="17"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2800" b="1" dirty="0">
                <a:solidFill>
                  <a:schemeClr val="tx1"/>
                </a:solidFill>
                <a:latin typeface="UD デジタル 教科書体 N-R" panose="02020400000000000000" pitchFamily="17" charset="-128"/>
                <a:ea typeface="UD デジタル 教科書体 N-R" panose="02020400000000000000" pitchFamily="17" charset="-128"/>
              </a:rPr>
              <a:t>に係る取扱いの変更</a:t>
            </a:r>
            <a:r>
              <a:rPr kumimoji="0" lang="ja-JP" altLang="en-US" sz="28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について</a:t>
            </a:r>
          </a:p>
        </p:txBody>
      </p:sp>
      <p:sp>
        <p:nvSpPr>
          <p:cNvPr id="77" name="正方形/長方形 76">
            <a:extLst>
              <a:ext uri="{FF2B5EF4-FFF2-40B4-BE49-F238E27FC236}">
                <a16:creationId xmlns:a16="http://schemas.microsoft.com/office/drawing/2014/main" id="{4E3E53F5-06E4-4DEB-862D-005F31F87323}"/>
              </a:ext>
            </a:extLst>
          </p:cNvPr>
          <p:cNvSpPr/>
          <p:nvPr/>
        </p:nvSpPr>
        <p:spPr>
          <a:xfrm>
            <a:off x="3286664" y="5357004"/>
            <a:ext cx="2717320" cy="992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令和</a:t>
            </a:r>
            <a:r>
              <a:rPr lang="ja-JP" altLang="en-US" sz="2400" dirty="0">
                <a:solidFill>
                  <a:prstClr val="black"/>
                </a:solidFill>
                <a:latin typeface="UD デジタル 教科書体 NP-R" panose="02020400000000000000" pitchFamily="18" charset="-128"/>
                <a:ea typeface="UD デジタル 教科書体 NP-R" panose="02020400000000000000" pitchFamily="18" charset="-128"/>
              </a:rPr>
              <a:t>７</a:t>
            </a:r>
            <a:r>
              <a:rPr kumimoji="0" lang="ja-JP" altLang="en-US"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a:t>
            </a:r>
            <a:r>
              <a:rPr kumimoji="0" lang="en-US" altLang="ja-JP"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10</a:t>
            </a:r>
            <a:r>
              <a:rPr kumimoji="0" lang="ja-JP" altLang="en-US"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月</a:t>
            </a:r>
            <a:endParaRPr kumimoji="0" lang="en-US" altLang="ja-JP"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5" name="正方形/長方形 4">
            <a:extLst>
              <a:ext uri="{FF2B5EF4-FFF2-40B4-BE49-F238E27FC236}">
                <a16:creationId xmlns:a16="http://schemas.microsoft.com/office/drawing/2014/main" id="{81F835AD-48F2-44F8-BEAD-2C24CE1B3160}"/>
              </a:ext>
            </a:extLst>
          </p:cNvPr>
          <p:cNvSpPr/>
          <p:nvPr/>
        </p:nvSpPr>
        <p:spPr>
          <a:xfrm>
            <a:off x="7720716" y="240283"/>
            <a:ext cx="1101335" cy="4983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UD デジタル 教科書体 N-R" panose="02020400000000000000" pitchFamily="17" charset="-128"/>
                <a:ea typeface="UD デジタル 教科書体 N-R" panose="02020400000000000000" pitchFamily="17" charset="-128"/>
              </a:rPr>
              <a:t>資料７</a:t>
            </a:r>
            <a:endParaRPr kumimoji="1" lang="en-US" altLang="ja-JP" dirty="0">
              <a:solidFill>
                <a:schemeClr val="tx1"/>
              </a:solidFill>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3881963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890C9558-4807-4857-A8B3-EF8ADDD6255C}"/>
              </a:ext>
            </a:extLst>
          </p:cNvPr>
          <p:cNvSpPr/>
          <p:nvPr/>
        </p:nvSpPr>
        <p:spPr>
          <a:xfrm>
            <a:off x="112177" y="1712440"/>
            <a:ext cx="8919646" cy="506000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76" name="正方形/長方形 75">
            <a:extLst>
              <a:ext uri="{FF2B5EF4-FFF2-40B4-BE49-F238E27FC236}">
                <a16:creationId xmlns:a16="http://schemas.microsoft.com/office/drawing/2014/main" id="{326AF9AD-6CB2-4153-9871-058C1851B40A}"/>
              </a:ext>
            </a:extLst>
          </p:cNvPr>
          <p:cNvSpPr/>
          <p:nvPr/>
        </p:nvSpPr>
        <p:spPr>
          <a:xfrm>
            <a:off x="-13366" y="3056"/>
            <a:ext cx="9146888" cy="345959"/>
          </a:xfrm>
          <a:prstGeom prst="rect">
            <a:avLst/>
          </a:prstGeom>
          <a:solidFill>
            <a:srgbClr val="002060"/>
          </a:solid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algn="ctr">
              <a:defRPr/>
            </a:pP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１　指定出資</a:t>
            </a:r>
            <a:r>
              <a:rPr lang="ja-JP" altLang="en-US" b="1" dirty="0">
                <a:solidFill>
                  <a:schemeClr val="bg1"/>
                </a:solidFill>
                <a:latin typeface="UD デジタル 教科書体 NP-R" panose="02020400000000000000" pitchFamily="18" charset="-128"/>
                <a:ea typeface="UD デジタル 教科書体 NP-R" panose="02020400000000000000" pitchFamily="18" charset="-128"/>
              </a:rPr>
              <a:t>法人の役員の選任に係る取扱い（</a:t>
            </a: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現行）</a:t>
            </a:r>
          </a:p>
        </p:txBody>
      </p:sp>
      <p:sp>
        <p:nvSpPr>
          <p:cNvPr id="3" name="スライド番号プレースホルダー 2">
            <a:extLst>
              <a:ext uri="{FF2B5EF4-FFF2-40B4-BE49-F238E27FC236}">
                <a16:creationId xmlns:a16="http://schemas.microsoft.com/office/drawing/2014/main" id="{C218B397-D3FF-4D91-86CC-6BF540450D79}"/>
              </a:ext>
            </a:extLst>
          </p:cNvPr>
          <p:cNvSpPr>
            <a:spLocks noGrp="1"/>
          </p:cNvSpPr>
          <p:nvPr>
            <p:ph type="sldNum" sz="quarter" idx="12"/>
          </p:nvPr>
        </p:nvSpPr>
        <p:spPr>
          <a:xfrm>
            <a:off x="7157200" y="6565574"/>
            <a:ext cx="2057400" cy="365125"/>
          </a:xfrm>
        </p:spPr>
        <p:txBody>
          <a:bodyPr/>
          <a:lstStyle/>
          <a:p>
            <a:r>
              <a:rPr kumimoji="1" lang="en-US" altLang="ja-JP" sz="1050" dirty="0">
                <a:latin typeface="UD デジタル 教科書体 NP-R" panose="02020400000000000000" pitchFamily="18" charset="-128"/>
                <a:ea typeface="UD デジタル 教科書体 NP-R" panose="02020400000000000000" pitchFamily="18" charset="-128"/>
              </a:rPr>
              <a:t>1</a:t>
            </a:r>
          </a:p>
        </p:txBody>
      </p:sp>
      <p:sp>
        <p:nvSpPr>
          <p:cNvPr id="4" name="正方形/長方形 3">
            <a:extLst>
              <a:ext uri="{FF2B5EF4-FFF2-40B4-BE49-F238E27FC236}">
                <a16:creationId xmlns:a16="http://schemas.microsoft.com/office/drawing/2014/main" id="{5B9018D3-8C34-C638-49EB-F3B6F76877E8}"/>
              </a:ext>
            </a:extLst>
          </p:cNvPr>
          <p:cNvSpPr/>
          <p:nvPr/>
        </p:nvSpPr>
        <p:spPr>
          <a:xfrm>
            <a:off x="174798" y="616614"/>
            <a:ext cx="8857025" cy="3678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10" name="四角形: 角を丸くする 9">
            <a:extLst>
              <a:ext uri="{FF2B5EF4-FFF2-40B4-BE49-F238E27FC236}">
                <a16:creationId xmlns:a16="http://schemas.microsoft.com/office/drawing/2014/main" id="{DBA515A8-A92B-40B8-9431-A75B794A875D}"/>
              </a:ext>
            </a:extLst>
          </p:cNvPr>
          <p:cNvSpPr/>
          <p:nvPr/>
        </p:nvSpPr>
        <p:spPr>
          <a:xfrm>
            <a:off x="73098" y="1556986"/>
            <a:ext cx="3775001" cy="315284"/>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指定出資法人の役員の選任に係る取扱い（現行）</a:t>
            </a:r>
            <a:endParaRPr lang="en-US"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5" name="角丸四角形 66">
            <a:extLst>
              <a:ext uri="{FF2B5EF4-FFF2-40B4-BE49-F238E27FC236}">
                <a16:creationId xmlns:a16="http://schemas.microsoft.com/office/drawing/2014/main" id="{61D48553-0808-463C-ACEA-DCA10B43AE5C}"/>
              </a:ext>
            </a:extLst>
          </p:cNvPr>
          <p:cNvSpPr/>
          <p:nvPr/>
        </p:nvSpPr>
        <p:spPr>
          <a:xfrm>
            <a:off x="73099" y="403589"/>
            <a:ext cx="9146888" cy="111632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7800" indent="-177800"/>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〇 </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指定出資法人への人的関与については、指定出資法人評価等審議会において、</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令和５年</a:t>
            </a:r>
            <a:r>
              <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12</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月に、</a:t>
            </a: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77800" indent="-177800"/>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今後の府の職員の状況等を踏まえ検討を行い、</a:t>
            </a:r>
            <a:r>
              <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人的関与のあり方に関する意見書</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を取りまとめていただいた。</a:t>
            </a:r>
          </a:p>
          <a:p>
            <a:pPr marL="177800" indent="-177800">
              <a:spcBef>
                <a:spcPts val="600"/>
              </a:spcBef>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〇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審議会の</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意見も踏まえ</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、府において、</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令和６年度末をもって人的関与ポスト</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廃止するとともに、</a:t>
            </a:r>
            <a:b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b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令和７年度から、指定</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出資法人の役員の選任に関して、以下のとおり取り扱っている。</a:t>
            </a:r>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762E660C-EA59-41FD-881D-E755D9FBA90B}"/>
              </a:ext>
            </a:extLst>
          </p:cNvPr>
          <p:cNvSpPr/>
          <p:nvPr/>
        </p:nvSpPr>
        <p:spPr>
          <a:xfrm>
            <a:off x="258414" y="2139869"/>
            <a:ext cx="8633965" cy="71266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13" name="四角形: 角を丸くする 12">
            <a:extLst>
              <a:ext uri="{FF2B5EF4-FFF2-40B4-BE49-F238E27FC236}">
                <a16:creationId xmlns:a16="http://schemas.microsoft.com/office/drawing/2014/main" id="{06D5BBE2-CB60-4052-AC94-510DE75AE2DB}"/>
              </a:ext>
            </a:extLst>
          </p:cNvPr>
          <p:cNvSpPr/>
          <p:nvPr/>
        </p:nvSpPr>
        <p:spPr>
          <a:xfrm>
            <a:off x="191350" y="1981378"/>
            <a:ext cx="2374049" cy="24958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（１）府職員の派遣による選任</a:t>
            </a:r>
          </a:p>
        </p:txBody>
      </p:sp>
      <p:sp>
        <p:nvSpPr>
          <p:cNvPr id="16" name="正方形/長方形 15">
            <a:extLst>
              <a:ext uri="{FF2B5EF4-FFF2-40B4-BE49-F238E27FC236}">
                <a16:creationId xmlns:a16="http://schemas.microsoft.com/office/drawing/2014/main" id="{E66EC4AB-BD6F-46B7-9CDD-DBACC4BF686E}"/>
              </a:ext>
            </a:extLst>
          </p:cNvPr>
          <p:cNvSpPr/>
          <p:nvPr/>
        </p:nvSpPr>
        <p:spPr>
          <a:xfrm>
            <a:off x="276431" y="3173701"/>
            <a:ext cx="8597932" cy="34293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17" name="四角形: 角を丸くする 16">
            <a:extLst>
              <a:ext uri="{FF2B5EF4-FFF2-40B4-BE49-F238E27FC236}">
                <a16:creationId xmlns:a16="http://schemas.microsoft.com/office/drawing/2014/main" id="{9A2937EA-B50A-4F04-B4D5-370059612DEC}"/>
              </a:ext>
            </a:extLst>
          </p:cNvPr>
          <p:cNvSpPr/>
          <p:nvPr/>
        </p:nvSpPr>
        <p:spPr>
          <a:xfrm>
            <a:off x="191352" y="3012697"/>
            <a:ext cx="2374048" cy="265206"/>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（２）</a:t>
            </a:r>
            <a:r>
              <a:rPr lang="ja-JP" altLang="en-US" sz="1200" b="1" kern="100" dirty="0">
                <a:solidFill>
                  <a:schemeClr val="bg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府職員の</a:t>
            </a:r>
            <a:r>
              <a:rPr lang="ja-JP"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派遣以外の選任</a:t>
            </a:r>
            <a:endPar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grpSp>
        <p:nvGrpSpPr>
          <p:cNvPr id="5" name="グループ化 4">
            <a:extLst>
              <a:ext uri="{FF2B5EF4-FFF2-40B4-BE49-F238E27FC236}">
                <a16:creationId xmlns:a16="http://schemas.microsoft.com/office/drawing/2014/main" id="{0F29E928-16B1-4F74-857B-2594AAD8C4B8}"/>
              </a:ext>
            </a:extLst>
          </p:cNvPr>
          <p:cNvGrpSpPr/>
          <p:nvPr/>
        </p:nvGrpSpPr>
        <p:grpSpPr>
          <a:xfrm>
            <a:off x="276431" y="4059896"/>
            <a:ext cx="8449532" cy="2543130"/>
            <a:chOff x="188528" y="4249420"/>
            <a:chExt cx="8666003" cy="2543130"/>
          </a:xfrm>
        </p:grpSpPr>
        <p:sp>
          <p:nvSpPr>
            <p:cNvPr id="18" name="角丸四角形 66">
              <a:extLst>
                <a:ext uri="{FF2B5EF4-FFF2-40B4-BE49-F238E27FC236}">
                  <a16:creationId xmlns:a16="http://schemas.microsoft.com/office/drawing/2014/main" id="{11FF4D7C-F8BA-4EFD-8228-6AF29E1468A1}"/>
                </a:ext>
              </a:extLst>
            </p:cNvPr>
            <p:cNvSpPr/>
            <p:nvPr/>
          </p:nvSpPr>
          <p:spPr>
            <a:xfrm>
              <a:off x="188528" y="4249420"/>
              <a:ext cx="8666003" cy="254313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altLang="ja-JP" sz="1200" b="1"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公募</a:t>
              </a:r>
              <a:r>
                <a:rPr lang="ja-JP" altLang="en-US" sz="1200" b="1" kern="100" dirty="0">
                  <a:solidFill>
                    <a:schemeClr val="tx1"/>
                  </a:solidFill>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手続以外</a:t>
              </a:r>
              <a:r>
                <a:rPr lang="en-US" altLang="ja-JP" sz="1200" b="1"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p>
            <a:p>
              <a:pPr marL="358775" indent="-358775">
                <a:spcBef>
                  <a:spcPts val="600"/>
                </a:spcBef>
              </a:pPr>
              <a:r>
                <a:rPr lang="ja-JP" altLang="en-US" sz="14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以下の事由に該当する場合</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は</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、法人は公募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によらず府</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を役員候補者に決定することができる</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p>
            <a:p>
              <a:pPr>
                <a:spcBef>
                  <a:spcPts val="600"/>
                </a:spcBef>
              </a:pP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endPar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ct val="150000"/>
                </a:lnSpc>
                <a:spcBef>
                  <a:spcPts val="1200"/>
                </a:spcBef>
              </a:pP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上記の</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例外規定に基づき、公募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によらず府</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を選任する場合は、府と協議</a:t>
              </a:r>
            </a:p>
            <a:p>
              <a:pPr>
                <a:lnSpc>
                  <a:spcPct val="150000"/>
                </a:lnSpc>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・例外事由①に該当する場合で、協議の結果、府が同意しようとするときは、審議会の意見を聴く</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ct val="150000"/>
                </a:lnSpc>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・例外事由②～③に該当する場合で、協議の結果、府が同意したときは、審議会に報告</a:t>
              </a:r>
            </a:p>
          </p:txBody>
        </p:sp>
        <p:sp>
          <p:nvSpPr>
            <p:cNvPr id="25" name="テキスト ボックス 24">
              <a:extLst>
                <a:ext uri="{FF2B5EF4-FFF2-40B4-BE49-F238E27FC236}">
                  <a16:creationId xmlns:a16="http://schemas.microsoft.com/office/drawing/2014/main" id="{6605B3EE-8C31-42E5-BA3D-E04D5275F599}"/>
                </a:ext>
              </a:extLst>
            </p:cNvPr>
            <p:cNvSpPr txBox="1"/>
            <p:nvPr/>
          </p:nvSpPr>
          <p:spPr>
            <a:xfrm>
              <a:off x="669574" y="4819241"/>
              <a:ext cx="7849144" cy="902298"/>
            </a:xfrm>
            <a:prstGeom prst="rect">
              <a:avLst/>
            </a:prstGeom>
            <a:solidFill>
              <a:schemeClr val="accent2">
                <a:lumMod val="20000"/>
                <a:lumOff val="80000"/>
              </a:schemeClr>
            </a:solidFill>
          </p:spPr>
          <p:txBody>
            <a:bodyPr wrap="square" rtlCol="0">
              <a:spAutoFit/>
            </a:bodyPr>
            <a:lstStyle/>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＜公募の例外事由＞</a:t>
              </a:r>
            </a:p>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　①公募を実施することが困難であることについて合理的な理由があり、府退職者を役員に就任させる必要があるとき</a:t>
              </a:r>
            </a:p>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　②公募を実施したが応募がない場合で、府退職者を就任させることについて、客観的に合理的な理由があるとき</a:t>
              </a:r>
            </a:p>
            <a:p>
              <a:pPr>
                <a:lnSpc>
                  <a:spcPts val="1600"/>
                </a:lnSpc>
              </a:pPr>
              <a:r>
                <a:rPr kumimoji="1" lang="ja-JP" altLang="en-US" sz="1100" i="1" dirty="0">
                  <a:latin typeface="UD デジタル 教科書体 NP-R" panose="02020400000000000000" pitchFamily="18" charset="-128"/>
                  <a:ea typeface="UD デジタル 教科書体 NP-R" panose="02020400000000000000" pitchFamily="18" charset="-128"/>
                </a:rPr>
                <a:t>　③役員の欠員その他緊急やむを得ない事情により、府退職者を暫定的に就任させるとき</a:t>
              </a:r>
            </a:p>
          </p:txBody>
        </p:sp>
      </p:grpSp>
      <p:sp>
        <p:nvSpPr>
          <p:cNvPr id="7" name="角丸四角形 66">
            <a:extLst>
              <a:ext uri="{FF2B5EF4-FFF2-40B4-BE49-F238E27FC236}">
                <a16:creationId xmlns:a16="http://schemas.microsoft.com/office/drawing/2014/main" id="{44CD673B-A854-1C7D-6BBD-A6A0B56D69D0}"/>
              </a:ext>
            </a:extLst>
          </p:cNvPr>
          <p:cNvSpPr/>
          <p:nvPr/>
        </p:nvSpPr>
        <p:spPr>
          <a:xfrm>
            <a:off x="427904" y="2236884"/>
            <a:ext cx="8350811" cy="52192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nSpc>
                <a:spcPct val="150000"/>
              </a:lnSpc>
            </a:pP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府の施策推進等の必要性から、法人の役員に</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職員の派遣を行う場合は、</a:t>
            </a: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審議会</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に意見を聴く</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ct val="150000"/>
              </a:lnSpc>
            </a:pP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派遣している職員の引揚げを行う場合は、審議会に報告</a:t>
            </a:r>
          </a:p>
        </p:txBody>
      </p:sp>
      <p:sp>
        <p:nvSpPr>
          <p:cNvPr id="12" name="角丸四角形 66">
            <a:extLst>
              <a:ext uri="{FF2B5EF4-FFF2-40B4-BE49-F238E27FC236}">
                <a16:creationId xmlns:a16="http://schemas.microsoft.com/office/drawing/2014/main" id="{7119AF2D-12B9-45F6-9BE7-0CA8A181BFE3}"/>
              </a:ext>
            </a:extLst>
          </p:cNvPr>
          <p:cNvSpPr/>
          <p:nvPr/>
        </p:nvSpPr>
        <p:spPr>
          <a:xfrm>
            <a:off x="276431" y="3277903"/>
            <a:ext cx="8540092" cy="83508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公募手続</a:t>
            </a:r>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p>
          <a:p>
            <a:pPr marL="358775" indent="-358775">
              <a:spcBef>
                <a:spcPts val="600"/>
              </a:spcBef>
            </a:pPr>
            <a:r>
              <a:rPr lang="ja-JP" altLang="en-US" sz="14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法人が役員の選任に際して、府</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退職者等</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も役員候補者の選考対象に含めようとする場合は、公募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により、</a:t>
            </a:r>
            <a:b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b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その候補者を決定</a:t>
            </a:r>
            <a:r>
              <a:rPr lang="ja-JP" altLang="ja-JP"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（法人が府</a:t>
            </a:r>
            <a:r>
              <a:rPr lang="ja-JP" altLang="en-US"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を選考対象から除外する場合、公募</a:t>
            </a:r>
            <a:r>
              <a:rPr lang="ja-JP" altLang="en-US"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の義務付けはなく、選考方法は法人の判断による）</a:t>
            </a:r>
            <a:endParaRPr lang="ja-JP" altLang="ja-JP" sz="14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921102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3F3DDBB2-B958-40FB-888E-1360790CB31D}"/>
              </a:ext>
            </a:extLst>
          </p:cNvPr>
          <p:cNvSpPr/>
          <p:nvPr/>
        </p:nvSpPr>
        <p:spPr>
          <a:xfrm>
            <a:off x="167356" y="4364059"/>
            <a:ext cx="8837014" cy="178547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76" name="正方形/長方形 75">
            <a:extLst>
              <a:ext uri="{FF2B5EF4-FFF2-40B4-BE49-F238E27FC236}">
                <a16:creationId xmlns:a16="http://schemas.microsoft.com/office/drawing/2014/main" id="{326AF9AD-6CB2-4153-9871-058C1851B40A}"/>
              </a:ext>
            </a:extLst>
          </p:cNvPr>
          <p:cNvSpPr/>
          <p:nvPr/>
        </p:nvSpPr>
        <p:spPr>
          <a:xfrm>
            <a:off x="-13366" y="3057"/>
            <a:ext cx="9146888" cy="349466"/>
          </a:xfrm>
          <a:prstGeom prst="rect">
            <a:avLst/>
          </a:prstGeom>
          <a:solidFill>
            <a:srgbClr val="002060"/>
          </a:solid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algn="ctr">
              <a:defRPr/>
            </a:pP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２　</a:t>
            </a:r>
            <a:r>
              <a:rPr lang="ja-JP" altLang="en-US" b="1" dirty="0">
                <a:solidFill>
                  <a:schemeClr val="bg1"/>
                </a:solidFill>
                <a:latin typeface="UD デジタル 教科書体 NP-R" panose="02020400000000000000" pitchFamily="18" charset="-128"/>
                <a:ea typeface="UD デジタル 教科書体 NP-R" panose="02020400000000000000" pitchFamily="18" charset="-128"/>
              </a:rPr>
              <a:t>令和６年度 </a:t>
            </a: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指定出資法人の役員の選任（公募手続以外）に関する審議・意見</a:t>
            </a:r>
          </a:p>
        </p:txBody>
      </p:sp>
      <p:sp>
        <p:nvSpPr>
          <p:cNvPr id="3" name="スライド番号プレースホルダー 2">
            <a:extLst>
              <a:ext uri="{FF2B5EF4-FFF2-40B4-BE49-F238E27FC236}">
                <a16:creationId xmlns:a16="http://schemas.microsoft.com/office/drawing/2014/main" id="{C218B397-D3FF-4D91-86CC-6BF540450D79}"/>
              </a:ext>
            </a:extLst>
          </p:cNvPr>
          <p:cNvSpPr>
            <a:spLocks noGrp="1"/>
          </p:cNvSpPr>
          <p:nvPr>
            <p:ph type="sldNum" sz="quarter" idx="12"/>
          </p:nvPr>
        </p:nvSpPr>
        <p:spPr>
          <a:xfrm>
            <a:off x="7122032" y="6486447"/>
            <a:ext cx="2057400" cy="365125"/>
          </a:xfrm>
        </p:spPr>
        <p:txBody>
          <a:bodyPr/>
          <a:lstStyle/>
          <a:p>
            <a:r>
              <a:rPr kumimoji="1" lang="ja-JP" altLang="en-US" sz="1050" dirty="0">
                <a:latin typeface="UD デジタル 教科書体 NP-R" panose="02020400000000000000" pitchFamily="18" charset="-128"/>
                <a:ea typeface="UD デジタル 教科書体 NP-R" panose="02020400000000000000" pitchFamily="18" charset="-128"/>
              </a:rPr>
              <a:t>２</a:t>
            </a:r>
          </a:p>
        </p:txBody>
      </p:sp>
      <p:sp>
        <p:nvSpPr>
          <p:cNvPr id="4" name="正方形/長方形 3">
            <a:extLst>
              <a:ext uri="{FF2B5EF4-FFF2-40B4-BE49-F238E27FC236}">
                <a16:creationId xmlns:a16="http://schemas.microsoft.com/office/drawing/2014/main" id="{5B9018D3-8C34-C638-49EB-F3B6F76877E8}"/>
              </a:ext>
            </a:extLst>
          </p:cNvPr>
          <p:cNvSpPr/>
          <p:nvPr/>
        </p:nvSpPr>
        <p:spPr>
          <a:xfrm>
            <a:off x="174798" y="616615"/>
            <a:ext cx="8857025" cy="9454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7" name="角丸四角形 66">
            <a:extLst>
              <a:ext uri="{FF2B5EF4-FFF2-40B4-BE49-F238E27FC236}">
                <a16:creationId xmlns:a16="http://schemas.microsoft.com/office/drawing/2014/main" id="{44CD673B-A854-1C7D-6BBD-A6A0B56D69D0}"/>
              </a:ext>
            </a:extLst>
          </p:cNvPr>
          <p:cNvSpPr/>
          <p:nvPr/>
        </p:nvSpPr>
        <p:spPr>
          <a:xfrm>
            <a:off x="102308" y="1193067"/>
            <a:ext cx="8857025" cy="131164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67970" indent="-267970"/>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（公財）大阪国際平和センターの業務執行理事</a:t>
            </a:r>
            <a:r>
              <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endPar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76213" indent="-176213">
              <a:spcBef>
                <a:spcPts val="600"/>
              </a:spcBef>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当該法人は、府市の共同事業として平和施策を実施するため、府市が共同出資して設立した財団であり、ピースおおさかを運営している。当該役員は、法人運営の実質的な責任者で、特定の価値観・歴史観に偏らず、中立的かつ公正な判断を行う資質等が求められるが、バランスのとれた価値観・歴史観や、事業運営の「中立性・公正性」を確保する資質については、公募手続きによって判定することが困難等であることから、例外事由①に該当するため、公募手続きによらず府退職者を選任するもの。</a:t>
            </a:r>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1" name="正方形/長方形 10">
            <a:extLst>
              <a:ext uri="{FF2B5EF4-FFF2-40B4-BE49-F238E27FC236}">
                <a16:creationId xmlns:a16="http://schemas.microsoft.com/office/drawing/2014/main" id="{FF250FF5-FB33-49D7-9716-0020109A0581}"/>
              </a:ext>
            </a:extLst>
          </p:cNvPr>
          <p:cNvSpPr/>
          <p:nvPr/>
        </p:nvSpPr>
        <p:spPr>
          <a:xfrm>
            <a:off x="138553" y="1051737"/>
            <a:ext cx="8857025" cy="295786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10" name="四角形: 角を丸くする 9">
            <a:extLst>
              <a:ext uri="{FF2B5EF4-FFF2-40B4-BE49-F238E27FC236}">
                <a16:creationId xmlns:a16="http://schemas.microsoft.com/office/drawing/2014/main" id="{DBA515A8-A92B-40B8-9431-A75B794A875D}"/>
              </a:ext>
            </a:extLst>
          </p:cNvPr>
          <p:cNvSpPr/>
          <p:nvPr/>
        </p:nvSpPr>
        <p:spPr>
          <a:xfrm>
            <a:off x="76508" y="929053"/>
            <a:ext cx="5842599" cy="256267"/>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（１）法人から協議のあった「公募手続きによらず役員を選任する理由</a:t>
            </a:r>
            <a:r>
              <a:rPr lang="ja-JP" altLang="en-US" sz="105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（概要）」</a:t>
            </a:r>
            <a:endParaRPr lang="en-US"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5" name="角丸四角形 66">
            <a:extLst>
              <a:ext uri="{FF2B5EF4-FFF2-40B4-BE49-F238E27FC236}">
                <a16:creationId xmlns:a16="http://schemas.microsoft.com/office/drawing/2014/main" id="{61D48553-0808-463C-ACEA-DCA10B43AE5C}"/>
              </a:ext>
            </a:extLst>
          </p:cNvPr>
          <p:cNvSpPr/>
          <p:nvPr/>
        </p:nvSpPr>
        <p:spPr>
          <a:xfrm>
            <a:off x="112177" y="282186"/>
            <a:ext cx="9157365" cy="676688"/>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7800" indent="-177800"/>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〇 </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令和６年度の審議会において、「（公財）大阪国際平和センター業務執行理事」及び</a:t>
            </a:r>
            <a:b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b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「（公財）西成労働福祉センター代表理事」を公募手続きによらず選任することについて審議いただいた。</a:t>
            </a:r>
            <a:endParaRPr lang="ja-JP" altLang="en-US" sz="1200" kern="100" dirty="0">
              <a:solidFill>
                <a:schemeClr val="tx1"/>
              </a:solidFill>
              <a:effectLst/>
              <a:highlight>
                <a:srgbClr val="FFFF00"/>
              </a:highligh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2" name="角丸四角形 66">
            <a:extLst>
              <a:ext uri="{FF2B5EF4-FFF2-40B4-BE49-F238E27FC236}">
                <a16:creationId xmlns:a16="http://schemas.microsoft.com/office/drawing/2014/main" id="{CCB9C4EE-8B32-4300-B330-DE55680C6B2F}"/>
              </a:ext>
            </a:extLst>
          </p:cNvPr>
          <p:cNvSpPr/>
          <p:nvPr/>
        </p:nvSpPr>
        <p:spPr>
          <a:xfrm>
            <a:off x="111237" y="2661924"/>
            <a:ext cx="8777152" cy="1228329"/>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67970" indent="-267970"/>
            <a:r>
              <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（公財）西成労働福祉センターの代表理事</a:t>
            </a:r>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endPar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76213" indent="-176213">
              <a:spcBef>
                <a:spcPts val="600"/>
              </a:spcBef>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当該法人は、あいりん地域における労働者の</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雇用</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と生活の安定、労働福祉の向上を目的に設立され、現地特性から行政が直接実施することが困難な事業を実施している。当該役員は、地域を取り巻く環境変化等への対応も含め、行政機関や関係団体と連携し、行政的対応等を踏まえた意思決定・方針決定を行うことが求められる。特区構想における様々な大阪市の施策や活動拠点の移転等の法人を取り巻く環境変化への対応には関係機関との連携が不可欠であり、豊富な行政的知見が必要であるが、その資質を公募で判定することは困難等であることから、例外事由①に該当するため、公募手続きによらず府退職者を選任するもの。</a:t>
            </a:r>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3" name="二等辺三角形 12">
            <a:extLst>
              <a:ext uri="{FF2B5EF4-FFF2-40B4-BE49-F238E27FC236}">
                <a16:creationId xmlns:a16="http://schemas.microsoft.com/office/drawing/2014/main" id="{451623B8-2B3D-47FF-9165-540D8019B656}"/>
              </a:ext>
            </a:extLst>
          </p:cNvPr>
          <p:cNvSpPr/>
          <p:nvPr/>
        </p:nvSpPr>
        <p:spPr>
          <a:xfrm rot="10800000">
            <a:off x="4031157" y="4073098"/>
            <a:ext cx="1144306" cy="206622"/>
          </a:xfrm>
          <a:prstGeom prst="triangle">
            <a:avLst>
              <a:gd name="adj" fmla="val 50000"/>
            </a:avLst>
          </a:prstGeom>
          <a:solidFill>
            <a:srgbClr val="00206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lnSpc>
                <a:spcPct val="150000"/>
              </a:lnSpc>
            </a:pPr>
            <a:endParaRPr kumimoji="1" lang="ja-JP" altLang="en-US"/>
          </a:p>
        </p:txBody>
      </p:sp>
      <p:sp>
        <p:nvSpPr>
          <p:cNvPr id="17" name="角丸四角形 66">
            <a:extLst>
              <a:ext uri="{FF2B5EF4-FFF2-40B4-BE49-F238E27FC236}">
                <a16:creationId xmlns:a16="http://schemas.microsoft.com/office/drawing/2014/main" id="{28D5F32F-3768-41AB-A28A-16F48DCE7A10}"/>
              </a:ext>
            </a:extLst>
          </p:cNvPr>
          <p:cNvSpPr/>
          <p:nvPr/>
        </p:nvSpPr>
        <p:spPr>
          <a:xfrm>
            <a:off x="158563" y="4543263"/>
            <a:ext cx="8837014" cy="155729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marL="179388" indent="-179388"/>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公募を実施することが困難である合理的な理由が見当たらないという意見が一部あるものの、公募手続きによらず府退職者等を選任することについては、一定の妥当性があると考える。</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179388" indent="-179388">
              <a:spcBef>
                <a:spcPts val="600"/>
              </a:spcBef>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当該ポストに</a:t>
            </a:r>
            <a:r>
              <a:rPr lang="ja-JP" altLang="en-US" sz="1200" b="1" u="sng"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公募手続きによらず府退職者等を就任させる理由</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については、特別な事情により例外的に生じたものではなく、</a:t>
            </a:r>
            <a:r>
              <a:rPr lang="ja-JP" altLang="en-US" sz="1200" b="1" u="sng"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恒常的なもの</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であり、</a:t>
            </a:r>
            <a:r>
              <a:rPr lang="ja-JP" altLang="en-US" sz="1200" b="1" u="sng"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法人の事業や役員の職務及び求められる資質等に大きな変化がない限り、府退職者等を就任させる必要性は継続するもの</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と考えられる。</a:t>
            </a:r>
          </a:p>
          <a:p>
            <a:pPr marL="179388" indent="-179388">
              <a:spcBef>
                <a:spcPts val="600"/>
              </a:spcBef>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そのため、現行の取扱いでは、当該ポストにおける</a:t>
            </a:r>
            <a:r>
              <a:rPr lang="ja-JP" altLang="en-US" sz="1200" b="1" u="sng"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選任手続きの都度、本審議会からの意見聴取が必要となっている</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が、法人の役員に現職職員の派遣を行う場合と同様の取扱いとするなど、</a:t>
            </a:r>
            <a:r>
              <a:rPr lang="ja-JP" altLang="en-US" sz="1200" b="1" u="sng"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今後、手続きの見直しについて検討されたい</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endParaRPr lang="en-US" altLang="zh-TW"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22" name="四角形: 角を丸くする 21">
            <a:extLst>
              <a:ext uri="{FF2B5EF4-FFF2-40B4-BE49-F238E27FC236}">
                <a16:creationId xmlns:a16="http://schemas.microsoft.com/office/drawing/2014/main" id="{5644B34E-C973-4F17-9F00-1F0720A4342E}"/>
              </a:ext>
            </a:extLst>
          </p:cNvPr>
          <p:cNvSpPr/>
          <p:nvPr/>
        </p:nvSpPr>
        <p:spPr>
          <a:xfrm>
            <a:off x="76509" y="4235088"/>
            <a:ext cx="1681954" cy="256266"/>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（２）審議会の意見</a:t>
            </a:r>
            <a:endParaRPr lang="en-US" altLang="ja-JP"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8" name="矢印: 下 17">
            <a:extLst>
              <a:ext uri="{FF2B5EF4-FFF2-40B4-BE49-F238E27FC236}">
                <a16:creationId xmlns:a16="http://schemas.microsoft.com/office/drawing/2014/main" id="{82EE1A8C-0A96-4531-B6E3-C26AE8632D8A}"/>
              </a:ext>
            </a:extLst>
          </p:cNvPr>
          <p:cNvSpPr/>
          <p:nvPr/>
        </p:nvSpPr>
        <p:spPr>
          <a:xfrm>
            <a:off x="3403159" y="6208652"/>
            <a:ext cx="2400300" cy="246577"/>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p>
        </p:txBody>
      </p:sp>
      <p:sp>
        <p:nvSpPr>
          <p:cNvPr id="19" name="テキスト ボックス 18">
            <a:extLst>
              <a:ext uri="{FF2B5EF4-FFF2-40B4-BE49-F238E27FC236}">
                <a16:creationId xmlns:a16="http://schemas.microsoft.com/office/drawing/2014/main" id="{0C1478A0-EACA-4E23-BF6D-4488A71C25F5}"/>
              </a:ext>
            </a:extLst>
          </p:cNvPr>
          <p:cNvSpPr txBox="1"/>
          <p:nvPr/>
        </p:nvSpPr>
        <p:spPr>
          <a:xfrm>
            <a:off x="1483674" y="6515120"/>
            <a:ext cx="6094292" cy="30777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b="1" dirty="0">
                <a:latin typeface="UD デジタル 教科書体 N-R" panose="02020400000000000000" pitchFamily="17" charset="-128"/>
                <a:ea typeface="UD デジタル 教科書体 N-R" panose="02020400000000000000" pitchFamily="17" charset="-128"/>
              </a:rPr>
              <a:t>審議会の意見を踏まえ、</a:t>
            </a:r>
            <a:r>
              <a:rPr kumimoji="0" lang="ja-JP" altLang="en-US" sz="1400" b="1"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cs typeface="+mn-cs"/>
              </a:rPr>
              <a:t>役員の</a:t>
            </a:r>
            <a:r>
              <a:rPr lang="ja-JP" altLang="en-US" sz="1400" b="1" dirty="0">
                <a:latin typeface="UD デジタル 教科書体 N-R" panose="02020400000000000000" pitchFamily="17" charset="-128"/>
                <a:ea typeface="UD デジタル 教科書体 N-R" panose="02020400000000000000" pitchFamily="17" charset="-128"/>
              </a:rPr>
              <a:t>選任（公募手続以外）に係る取扱いを変更</a:t>
            </a:r>
            <a:endParaRPr lang="ja-JP" altLang="en-US" sz="1400" dirty="0"/>
          </a:p>
        </p:txBody>
      </p:sp>
    </p:spTree>
    <p:extLst>
      <p:ext uri="{BB962C8B-B14F-4D97-AF65-F5344CB8AC3E}">
        <p14:creationId xmlns:p14="http://schemas.microsoft.com/office/powerpoint/2010/main" val="881583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a:extLst>
              <a:ext uri="{FF2B5EF4-FFF2-40B4-BE49-F238E27FC236}">
                <a16:creationId xmlns:a16="http://schemas.microsoft.com/office/drawing/2014/main" id="{4AA2B574-4504-49A4-B547-8BBDAA668C7D}"/>
              </a:ext>
            </a:extLst>
          </p:cNvPr>
          <p:cNvSpPr/>
          <p:nvPr/>
        </p:nvSpPr>
        <p:spPr>
          <a:xfrm>
            <a:off x="0" y="356324"/>
            <a:ext cx="9133522" cy="651197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latin typeface="UD デジタル 教科書体 NP-R" panose="02020400000000000000" pitchFamily="18" charset="-128"/>
              <a:ea typeface="UD デジタル 教科書体 NP-R" panose="02020400000000000000" pitchFamily="18" charset="-128"/>
            </a:endParaRPr>
          </a:p>
        </p:txBody>
      </p:sp>
      <p:sp>
        <p:nvSpPr>
          <p:cNvPr id="76" name="正方形/長方形 75">
            <a:extLst>
              <a:ext uri="{FF2B5EF4-FFF2-40B4-BE49-F238E27FC236}">
                <a16:creationId xmlns:a16="http://schemas.microsoft.com/office/drawing/2014/main" id="{326AF9AD-6CB2-4153-9871-058C1851B40A}"/>
              </a:ext>
            </a:extLst>
          </p:cNvPr>
          <p:cNvSpPr/>
          <p:nvPr/>
        </p:nvSpPr>
        <p:spPr>
          <a:xfrm>
            <a:off x="-13366" y="3056"/>
            <a:ext cx="9146888" cy="353267"/>
          </a:xfrm>
          <a:prstGeom prst="rect">
            <a:avLst/>
          </a:prstGeom>
          <a:solidFill>
            <a:srgbClr val="002060"/>
          </a:solid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algn="ctr">
              <a:defRPr/>
            </a:pP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３　指定出資法人の役員の選任（公募手続以外）に</a:t>
            </a:r>
            <a:r>
              <a:rPr lang="ja-JP" altLang="en-US" b="1" dirty="0">
                <a:solidFill>
                  <a:schemeClr val="bg1"/>
                </a:solidFill>
                <a:latin typeface="UD デジタル 教科書体 NP-R" panose="02020400000000000000" pitchFamily="18" charset="-128"/>
                <a:ea typeface="UD デジタル 教科書体 NP-R" panose="02020400000000000000" pitchFamily="18" charset="-128"/>
              </a:rPr>
              <a:t>係る取扱い（変更</a:t>
            </a:r>
            <a:r>
              <a:rPr lang="ja-JP" altLang="en-US" b="1" dirty="0">
                <a:solidFill>
                  <a:prstClr val="white"/>
                </a:solidFill>
                <a:latin typeface="UD デジタル 教科書体 NP-R" panose="02020400000000000000" pitchFamily="18" charset="-128"/>
                <a:ea typeface="UD デジタル 教科書体 NP-R" panose="02020400000000000000" pitchFamily="18" charset="-128"/>
              </a:rPr>
              <a:t>案）</a:t>
            </a:r>
          </a:p>
        </p:txBody>
      </p:sp>
      <p:sp>
        <p:nvSpPr>
          <p:cNvPr id="3" name="スライド番号プレースホルダー 2">
            <a:extLst>
              <a:ext uri="{FF2B5EF4-FFF2-40B4-BE49-F238E27FC236}">
                <a16:creationId xmlns:a16="http://schemas.microsoft.com/office/drawing/2014/main" id="{C218B397-D3FF-4D91-86CC-6BF540450D79}"/>
              </a:ext>
            </a:extLst>
          </p:cNvPr>
          <p:cNvSpPr>
            <a:spLocks noGrp="1"/>
          </p:cNvSpPr>
          <p:nvPr>
            <p:ph type="sldNum" sz="quarter" idx="12"/>
          </p:nvPr>
        </p:nvSpPr>
        <p:spPr>
          <a:xfrm>
            <a:off x="7122032" y="6583166"/>
            <a:ext cx="2057400" cy="365125"/>
          </a:xfrm>
        </p:spPr>
        <p:txBody>
          <a:bodyPr/>
          <a:lstStyle/>
          <a:p>
            <a:r>
              <a:rPr kumimoji="1" lang="en-US" altLang="ja-JP" sz="1050" dirty="0">
                <a:latin typeface="UD デジタル 教科書体 NP-R" panose="02020400000000000000" pitchFamily="18" charset="-128"/>
                <a:ea typeface="UD デジタル 教科書体 NP-R" panose="02020400000000000000" pitchFamily="18" charset="-128"/>
              </a:rPr>
              <a:t>3</a:t>
            </a:r>
            <a:endParaRPr kumimoji="1" lang="ja-JP" altLang="en-US" sz="1050" dirty="0">
              <a:latin typeface="UD デジタル 教科書体 NP-R" panose="02020400000000000000" pitchFamily="18" charset="-128"/>
              <a:ea typeface="UD デジタル 教科書体 NP-R" panose="02020400000000000000" pitchFamily="18" charset="-128"/>
            </a:endParaRPr>
          </a:p>
        </p:txBody>
      </p:sp>
      <p:sp>
        <p:nvSpPr>
          <p:cNvPr id="17" name="正方形/長方形 16">
            <a:extLst>
              <a:ext uri="{FF2B5EF4-FFF2-40B4-BE49-F238E27FC236}">
                <a16:creationId xmlns:a16="http://schemas.microsoft.com/office/drawing/2014/main" id="{49996CA5-A568-40D9-AA52-28F041D07860}"/>
              </a:ext>
            </a:extLst>
          </p:cNvPr>
          <p:cNvSpPr/>
          <p:nvPr/>
        </p:nvSpPr>
        <p:spPr>
          <a:xfrm>
            <a:off x="143487" y="560077"/>
            <a:ext cx="8812453" cy="158875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9" name="四角形: 角を丸くする 8">
            <a:extLst>
              <a:ext uri="{FF2B5EF4-FFF2-40B4-BE49-F238E27FC236}">
                <a16:creationId xmlns:a16="http://schemas.microsoft.com/office/drawing/2014/main" id="{5B5F2183-8B69-4DC7-901E-F334E30988D3}"/>
              </a:ext>
            </a:extLst>
          </p:cNvPr>
          <p:cNvSpPr/>
          <p:nvPr/>
        </p:nvSpPr>
        <p:spPr>
          <a:xfrm>
            <a:off x="58899" y="379489"/>
            <a:ext cx="678225" cy="255671"/>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lgn="ctr"/>
            <a:r>
              <a:rPr lang="ja-JP" altLang="en-US" sz="1200" b="1" kern="100" dirty="0">
                <a:solidFill>
                  <a:schemeClr val="bg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現行</a:t>
            </a:r>
            <a:endPar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22" name="二等辺三角形 21">
            <a:extLst>
              <a:ext uri="{FF2B5EF4-FFF2-40B4-BE49-F238E27FC236}">
                <a16:creationId xmlns:a16="http://schemas.microsoft.com/office/drawing/2014/main" id="{2BD48411-CC4D-4DD4-A799-FBB4B4BD799D}"/>
              </a:ext>
            </a:extLst>
          </p:cNvPr>
          <p:cNvSpPr/>
          <p:nvPr/>
        </p:nvSpPr>
        <p:spPr>
          <a:xfrm rot="10800000">
            <a:off x="3999846" y="2172757"/>
            <a:ext cx="1144306" cy="148313"/>
          </a:xfrm>
          <a:prstGeom prst="triangle">
            <a:avLst>
              <a:gd name="adj" fmla="val 50000"/>
            </a:avLst>
          </a:prstGeom>
          <a:solidFill>
            <a:srgbClr val="00206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lnSpc>
                <a:spcPct val="150000"/>
              </a:lnSpc>
            </a:pPr>
            <a:endParaRPr kumimoji="1" lang="ja-JP" altLang="en-US"/>
          </a:p>
        </p:txBody>
      </p:sp>
      <p:sp>
        <p:nvSpPr>
          <p:cNvPr id="26" name="正方形/長方形 25">
            <a:extLst>
              <a:ext uri="{FF2B5EF4-FFF2-40B4-BE49-F238E27FC236}">
                <a16:creationId xmlns:a16="http://schemas.microsoft.com/office/drawing/2014/main" id="{8B9068C0-4AB7-43D8-AADE-D20DE3DC566F}"/>
              </a:ext>
            </a:extLst>
          </p:cNvPr>
          <p:cNvSpPr/>
          <p:nvPr/>
        </p:nvSpPr>
        <p:spPr>
          <a:xfrm>
            <a:off x="166443" y="2347942"/>
            <a:ext cx="8789498" cy="411213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10" name="四角形: 角を丸くする 9">
            <a:extLst>
              <a:ext uri="{FF2B5EF4-FFF2-40B4-BE49-F238E27FC236}">
                <a16:creationId xmlns:a16="http://schemas.microsoft.com/office/drawing/2014/main" id="{5C5E01B7-79AF-43D1-9EA6-C701E5BAF147}"/>
              </a:ext>
            </a:extLst>
          </p:cNvPr>
          <p:cNvSpPr/>
          <p:nvPr/>
        </p:nvSpPr>
        <p:spPr>
          <a:xfrm>
            <a:off x="85268" y="2234471"/>
            <a:ext cx="741209" cy="243224"/>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7970" indent="-267970" algn="ctr"/>
            <a:r>
              <a:rPr lang="ja-JP" altLang="en-US" sz="1200" b="1" kern="100" dirty="0">
                <a:solidFill>
                  <a:schemeClr val="bg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変更</a:t>
            </a:r>
            <a:r>
              <a:rPr lang="ja-JP" altLang="en-US" sz="1200" b="1" kern="100" dirty="0">
                <a:solidFill>
                  <a:schemeClr val="bg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案</a:t>
            </a:r>
          </a:p>
        </p:txBody>
      </p:sp>
      <p:sp>
        <p:nvSpPr>
          <p:cNvPr id="29" name="テキスト ボックス 28">
            <a:extLst>
              <a:ext uri="{FF2B5EF4-FFF2-40B4-BE49-F238E27FC236}">
                <a16:creationId xmlns:a16="http://schemas.microsoft.com/office/drawing/2014/main" id="{F0AB0168-782A-4486-9C56-1AF3F3C066BB}"/>
              </a:ext>
            </a:extLst>
          </p:cNvPr>
          <p:cNvSpPr txBox="1"/>
          <p:nvPr/>
        </p:nvSpPr>
        <p:spPr>
          <a:xfrm>
            <a:off x="120852" y="6467653"/>
            <a:ext cx="8994431" cy="430887"/>
          </a:xfrm>
          <a:prstGeom prst="rect">
            <a:avLst/>
          </a:prstGeom>
          <a:noFill/>
        </p:spPr>
        <p:txBody>
          <a:bodyPr wrap="square">
            <a:spAutoFit/>
          </a:bodyPr>
          <a:lstStyle/>
          <a:p>
            <a:pPr marL="87313" indent="-87313">
              <a:defRPr/>
            </a:pPr>
            <a:r>
              <a:rPr lang="en-US" altLang="ja-JP" sz="1100" dirty="0">
                <a:latin typeface="UD デジタル 教科書体 N-R" panose="02020400000000000000" pitchFamily="17" charset="-128"/>
                <a:ea typeface="UD デジタル 教科書体 N-R" panose="02020400000000000000" pitchFamily="17" charset="-128"/>
              </a:rPr>
              <a:t>※</a:t>
            </a:r>
            <a:r>
              <a:rPr lang="ja-JP" altLang="en-US" sz="1100" b="1" dirty="0">
                <a:latin typeface="UD デジタル 教科書体 N-R" panose="02020400000000000000" pitchFamily="17" charset="-128"/>
                <a:ea typeface="UD デジタル 教科書体 N-R" panose="02020400000000000000" pitchFamily="17" charset="-128"/>
              </a:rPr>
              <a:t>令和８年４月１日から変更</a:t>
            </a:r>
            <a:r>
              <a:rPr lang="ja-JP" altLang="en-US" sz="1100" dirty="0">
                <a:latin typeface="UD デジタル 教科書体 N-R" panose="02020400000000000000" pitchFamily="17" charset="-128"/>
                <a:ea typeface="UD デジタル 教科書体 N-R" panose="02020400000000000000" pitchFamily="17" charset="-128"/>
              </a:rPr>
              <a:t>。</a:t>
            </a:r>
            <a:r>
              <a:rPr lang="ja-JP" altLang="en-US" sz="1100" kern="1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なお、（公財）大阪国際平和センター業務執行理事及び（公財）西成労働福祉センター代表理事については、変更後に、例外事由①に該当する「ポスト」として、改めて府と協議を実施</a:t>
            </a:r>
            <a:r>
              <a:rPr lang="ja-JP" altLang="en-US" sz="1050" kern="1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（審議会の意見聴取については、昨年度に実施済みのため省略）</a:t>
            </a:r>
            <a:endParaRPr lang="en-US" altLang="ja-JP" sz="1100" dirty="0">
              <a:latin typeface="UD デジタル 教科書体 N-R" panose="02020400000000000000" pitchFamily="17" charset="-128"/>
              <a:ea typeface="UD デジタル 教科書体 N-R" panose="02020400000000000000" pitchFamily="17" charset="-128"/>
            </a:endParaRPr>
          </a:p>
        </p:txBody>
      </p:sp>
      <p:grpSp>
        <p:nvGrpSpPr>
          <p:cNvPr id="23" name="グループ化 22">
            <a:extLst>
              <a:ext uri="{FF2B5EF4-FFF2-40B4-BE49-F238E27FC236}">
                <a16:creationId xmlns:a16="http://schemas.microsoft.com/office/drawing/2014/main" id="{17302736-3A86-48A8-8D62-C30C6D43DE8F}"/>
              </a:ext>
            </a:extLst>
          </p:cNvPr>
          <p:cNvGrpSpPr/>
          <p:nvPr/>
        </p:nvGrpSpPr>
        <p:grpSpPr>
          <a:xfrm>
            <a:off x="61056" y="2454860"/>
            <a:ext cx="8936212" cy="3872641"/>
            <a:chOff x="414545" y="4169219"/>
            <a:chExt cx="9165151" cy="4110536"/>
          </a:xfrm>
        </p:grpSpPr>
        <p:sp>
          <p:nvSpPr>
            <p:cNvPr id="24" name="角丸四角形 66">
              <a:extLst>
                <a:ext uri="{FF2B5EF4-FFF2-40B4-BE49-F238E27FC236}">
                  <a16:creationId xmlns:a16="http://schemas.microsoft.com/office/drawing/2014/main" id="{A9C7467D-04C5-4F7E-8049-322603CBF9FC}"/>
                </a:ext>
              </a:extLst>
            </p:cNvPr>
            <p:cNvSpPr/>
            <p:nvPr/>
          </p:nvSpPr>
          <p:spPr>
            <a:xfrm>
              <a:off x="414545" y="4169219"/>
              <a:ext cx="9165151" cy="411053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marL="358775" indent="-358775">
                <a:lnSpc>
                  <a:spcPts val="1400"/>
                </a:lnSpc>
              </a:pPr>
              <a:r>
                <a:rPr lang="ja-JP" altLang="en-US" sz="14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以下の事由に該当する場合</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は</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、法人は公募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によらず府</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を役員候補者に決定することができる</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ts val="1400"/>
                </a:lnSpc>
              </a:pP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ts val="1400"/>
                </a:lnSpc>
              </a:pP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ts val="1400"/>
                </a:lnSpc>
              </a:pP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ts val="1400"/>
                </a:lnSpc>
              </a:pPr>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p>
            <a:p>
              <a:pPr>
                <a:lnSpc>
                  <a:spcPts val="1400"/>
                </a:lnSpc>
                <a:spcBef>
                  <a:spcPts val="600"/>
                </a:spcBef>
              </a:pP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上記の</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例外規定に基づき、公募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によらず府</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を選任する場合は、</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以下の手続きを実施</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ts val="1400"/>
                </a:lnSpc>
                <a:spcBef>
                  <a:spcPts val="600"/>
                </a:spcBef>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en-US" altLang="ja-JP" sz="1200" b="1" kern="100" dirty="0">
                  <a:solidFill>
                    <a:srgbClr val="C0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ja-JP" sz="1200" b="1"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例外事由①に該当する場合</a:t>
              </a:r>
              <a:r>
                <a:rPr lang="en-US" altLang="ja-JP" sz="1200" b="1"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p>
            <a:p>
              <a:pPr marL="176213" marR="0" lvl="0" indent="-176213" algn="l" defTabSz="914400" rtl="0" eaLnBrk="1" fontAlgn="auto" latinLnBrk="0" hangingPunct="1">
                <a:lnSpc>
                  <a:spcPts val="1400"/>
                </a:lnSpc>
                <a:spcBef>
                  <a:spcPts val="300"/>
                </a:spcBef>
                <a:buClrTx/>
                <a:buSzTx/>
                <a:buFontTx/>
                <a:buNone/>
                <a:tabLst/>
                <a:defRPr/>
              </a:pPr>
              <a:r>
                <a:rPr kumimoji="1" lang="ja-JP" altLang="en-US" sz="1200" dirty="0">
                  <a:solidFill>
                    <a:srgbClr val="C00000"/>
                  </a:solidFill>
                  <a:latin typeface="UD デジタル 教科書体 NP-R" panose="02020400000000000000" pitchFamily="18" charset="-128"/>
                  <a:ea typeface="UD デジタル 教科書体 NP-R" panose="02020400000000000000" pitchFamily="18" charset="-128"/>
                </a:rPr>
                <a:t>　　 　</a:t>
              </a:r>
              <a:r>
                <a:rPr kumimoji="1" lang="ja-JP" altLang="en-US" sz="1200" b="1" dirty="0">
                  <a:solidFill>
                    <a:srgbClr val="C00000"/>
                  </a:solidFill>
                  <a:latin typeface="UD デジタル 教科書体 NP-R" panose="02020400000000000000" pitchFamily="18" charset="-128"/>
                  <a:ea typeface="UD デジタル 教科書体 NP-R" panose="02020400000000000000" pitchFamily="18" charset="-128"/>
                </a:rPr>
                <a:t>⑴ 「ポスト」に関する府との協議及び審議会の意見聴取</a:t>
              </a:r>
              <a:endParaRPr kumimoji="1" lang="en-US" altLang="ja-JP" sz="1200" b="1" dirty="0">
                <a:solidFill>
                  <a:srgbClr val="C00000"/>
                </a:solidFill>
                <a:latin typeface="UD デジタル 教科書体 NP-R" panose="02020400000000000000" pitchFamily="18" charset="-128"/>
                <a:ea typeface="UD デジタル 教科書体 NP-R" panose="02020400000000000000" pitchFamily="18" charset="-128"/>
              </a:endParaRPr>
            </a:p>
            <a:p>
              <a:pPr marL="176213" marR="0" lvl="0" indent="-176213" algn="l" defTabSz="914400" rtl="0" eaLnBrk="1" fontAlgn="auto" latinLnBrk="0" hangingPunct="1">
                <a:lnSpc>
                  <a:spcPts val="1400"/>
                </a:lnSpc>
                <a:buClrTx/>
                <a:buSzTx/>
                <a:buFontTx/>
                <a:buNone/>
                <a:tabLst/>
                <a:defRPr/>
              </a:pPr>
              <a:r>
                <a:rPr kumimoji="1" lang="ja-JP" altLang="en-US" sz="1200" dirty="0">
                  <a:solidFill>
                    <a:srgbClr val="C00000"/>
                  </a:solidFill>
                  <a:latin typeface="UD デジタル 教科書体 NP-R" panose="02020400000000000000" pitchFamily="18" charset="-128"/>
                  <a:ea typeface="UD デジタル 教科書体 NP-R" panose="02020400000000000000" pitchFamily="18" charset="-128"/>
                </a:rPr>
                <a:t>　　　　・法人が、公募手続きによらず府退職者を選任するポストについて、府と協議</a:t>
              </a:r>
            </a:p>
            <a:p>
              <a:pPr marL="273050" marR="0" lvl="0" indent="-273050" algn="l" defTabSz="914400" rtl="0" eaLnBrk="1" fontAlgn="auto" latinLnBrk="0" hangingPunct="1">
                <a:lnSpc>
                  <a:spcPts val="1400"/>
                </a:lnSpc>
                <a:buClrTx/>
                <a:buSzTx/>
                <a:buFontTx/>
                <a:buNone/>
                <a:tabLst/>
                <a:defRPr/>
              </a:pPr>
              <a:r>
                <a:rPr kumimoji="1" lang="ja-JP" altLang="en-US" sz="1200" dirty="0">
                  <a:solidFill>
                    <a:srgbClr val="C00000"/>
                  </a:solidFill>
                  <a:latin typeface="UD デジタル 教科書体 NP-R" panose="02020400000000000000" pitchFamily="18" charset="-128"/>
                  <a:ea typeface="UD デジタル 教科書体 NP-R" panose="02020400000000000000" pitchFamily="18" charset="-128"/>
                </a:rPr>
                <a:t>　　　　・府が協議の内容に同意しようとするときは、審議会の意見を聴く</a:t>
              </a:r>
            </a:p>
            <a:p>
              <a:pPr marL="273050" marR="0" lvl="0" indent="-273050" algn="l" defTabSz="914400" rtl="0" eaLnBrk="1" fontAlgn="auto" latinLnBrk="0" hangingPunct="1">
                <a:lnSpc>
                  <a:spcPts val="1400"/>
                </a:lnSpc>
                <a:buClrTx/>
                <a:buSzTx/>
                <a:buFontTx/>
                <a:buNone/>
                <a:tabLst/>
                <a:defRPr/>
              </a:pPr>
              <a:r>
                <a:rPr kumimoji="1" lang="ja-JP" altLang="en-US" sz="1200" dirty="0">
                  <a:solidFill>
                    <a:srgbClr val="C00000"/>
                  </a:solidFill>
                  <a:latin typeface="UD デジタル 教科書体 NP-R" panose="02020400000000000000" pitchFamily="18" charset="-128"/>
                  <a:ea typeface="UD デジタル 教科書体 NP-R" panose="02020400000000000000" pitchFamily="18" charset="-128"/>
                </a:rPr>
                <a:t>　　　　</a:t>
              </a:r>
              <a:r>
                <a:rPr kumimoji="1" lang="en-US" altLang="ja-JP" sz="1050" i="1" dirty="0">
                  <a:solidFill>
                    <a:srgbClr val="C00000"/>
                  </a:solidFill>
                  <a:latin typeface="UD デジタル 教科書体 NP-R" panose="02020400000000000000" pitchFamily="18" charset="-128"/>
                  <a:ea typeface="UD デジタル 教科書体 NP-R" panose="02020400000000000000" pitchFamily="18" charset="-128"/>
                </a:rPr>
                <a:t>※</a:t>
              </a:r>
              <a:r>
                <a:rPr kumimoji="1" lang="ja-JP" altLang="en-US" sz="1050" i="1" dirty="0">
                  <a:solidFill>
                    <a:srgbClr val="C00000"/>
                  </a:solidFill>
                  <a:latin typeface="UD デジタル 教科書体 NP-R" panose="02020400000000000000" pitchFamily="18" charset="-128"/>
                  <a:ea typeface="UD デジタル 教科書体 NP-R" panose="02020400000000000000" pitchFamily="18" charset="-128"/>
                </a:rPr>
                <a:t>府が同意したポストは、</a:t>
              </a:r>
              <a:r>
                <a:rPr kumimoji="1" lang="ja-JP" altLang="en-US" sz="1050" b="1" i="1" u="sng" dirty="0">
                  <a:solidFill>
                    <a:srgbClr val="C00000"/>
                  </a:solidFill>
                  <a:latin typeface="UD デジタル 教科書体 NP-R" panose="02020400000000000000" pitchFamily="18" charset="-128"/>
                  <a:ea typeface="UD デジタル 教科書体 NP-R" panose="02020400000000000000" pitchFamily="18" charset="-128"/>
                </a:rPr>
                <a:t>選任の都度、府との協議及び審議会の意見聴取は不要</a:t>
              </a:r>
              <a:endParaRPr kumimoji="1" lang="en-US" altLang="ja-JP" sz="1050" dirty="0">
                <a:solidFill>
                  <a:srgbClr val="C00000"/>
                </a:solidFill>
                <a:latin typeface="UD デジタル 教科書体 NP-R" panose="02020400000000000000" pitchFamily="18" charset="-128"/>
                <a:ea typeface="UD デジタル 教科書体 NP-R" panose="02020400000000000000" pitchFamily="18" charset="-128"/>
              </a:endParaRPr>
            </a:p>
            <a:p>
              <a:pPr marL="273050" marR="0" lvl="0" indent="-273050" algn="l" defTabSz="914400" rtl="0" eaLnBrk="1" fontAlgn="auto" latinLnBrk="0" hangingPunct="1">
                <a:lnSpc>
                  <a:spcPts val="1400"/>
                </a:lnSpc>
                <a:buClrTx/>
                <a:buSzTx/>
                <a:buFontTx/>
                <a:buNone/>
                <a:tabLst/>
                <a:defRPr/>
              </a:pPr>
              <a:r>
                <a:rPr kumimoji="1" lang="ja-JP" altLang="en-US" sz="1050" dirty="0">
                  <a:solidFill>
                    <a:srgbClr val="C00000"/>
                  </a:solidFill>
                  <a:latin typeface="UD デジタル 教科書体 NP-R" panose="02020400000000000000" pitchFamily="18" charset="-128"/>
                  <a:ea typeface="UD デジタル 教科書体 NP-R" panose="02020400000000000000" pitchFamily="18" charset="-128"/>
                </a:rPr>
                <a:t>　　　</a:t>
              </a:r>
              <a:r>
                <a:rPr kumimoji="1" lang="ja-JP" altLang="en-US" sz="1200" i="0" dirty="0">
                  <a:solidFill>
                    <a:srgbClr val="C00000"/>
                  </a:solidFill>
                  <a:latin typeface="UD デジタル 教科書体 NP-R" panose="02020400000000000000" pitchFamily="18" charset="-128"/>
                  <a:ea typeface="UD デジタル 教科書体 NP-R" panose="02020400000000000000" pitchFamily="18" charset="-128"/>
                </a:rPr>
                <a:t>　 </a:t>
              </a:r>
              <a:r>
                <a:rPr kumimoji="1" lang="en-US" altLang="ja-JP" sz="1050" i="1" dirty="0">
                  <a:solidFill>
                    <a:srgbClr val="C00000"/>
                  </a:solidFill>
                  <a:latin typeface="UD デジタル 教科書体 NP-R" panose="02020400000000000000" pitchFamily="18" charset="-128"/>
                  <a:ea typeface="UD デジタル 教科書体 NP-R" panose="02020400000000000000" pitchFamily="18" charset="-128"/>
                </a:rPr>
                <a:t>※</a:t>
              </a:r>
              <a:r>
                <a:rPr kumimoji="1" lang="ja-JP" altLang="en-US" sz="1050" i="1" dirty="0">
                  <a:solidFill>
                    <a:srgbClr val="C00000"/>
                  </a:solidFill>
                  <a:latin typeface="UD デジタル 教科書体 NP-R" panose="02020400000000000000" pitchFamily="18" charset="-128"/>
                  <a:ea typeface="UD デジタル 教科書体 NP-R" panose="02020400000000000000" pitchFamily="18" charset="-128"/>
                </a:rPr>
                <a:t>当該ポストについて、例外事由①に該当しなくなった場合は、府に報告及び審議会に報告</a:t>
              </a:r>
            </a:p>
            <a:p>
              <a:pPr marL="0" marR="0" lvl="0" indent="0" algn="l" defTabSz="914400" rtl="0" eaLnBrk="1" fontAlgn="auto" latinLnBrk="0" hangingPunct="1">
                <a:lnSpc>
                  <a:spcPts val="1400"/>
                </a:lnSpc>
                <a:spcBef>
                  <a:spcPts val="300"/>
                </a:spcBef>
                <a:buClrTx/>
                <a:buSzTx/>
                <a:buFontTx/>
                <a:buNone/>
                <a:tabLst/>
                <a:defRPr/>
              </a:pPr>
              <a:r>
                <a:rPr kumimoji="1" lang="ja-JP" altLang="en-US" sz="1200" dirty="0">
                  <a:solidFill>
                    <a:srgbClr val="C00000"/>
                  </a:solidFill>
                  <a:latin typeface="UD デジタル 教科書体 NP-R" panose="02020400000000000000" pitchFamily="18" charset="-128"/>
                  <a:ea typeface="UD デジタル 教科書体 NP-R" panose="02020400000000000000" pitchFamily="18" charset="-128"/>
                </a:rPr>
                <a:t>　　 　</a:t>
              </a:r>
              <a:r>
                <a:rPr kumimoji="1" lang="ja-JP" altLang="en-US" sz="1200" b="1" dirty="0">
                  <a:solidFill>
                    <a:srgbClr val="C00000"/>
                  </a:solidFill>
                  <a:latin typeface="UD デジタル 教科書体 NP-R" panose="02020400000000000000" pitchFamily="18" charset="-128"/>
                  <a:ea typeface="UD デジタル 教科書体 NP-R" panose="02020400000000000000" pitchFamily="18" charset="-128"/>
                </a:rPr>
                <a:t>⑵ 「就任予定者」に関する府との協議及び審議会への報告</a:t>
              </a:r>
              <a:endParaRPr kumimoji="1" lang="en-US" altLang="ja-JP" sz="1200" b="1" dirty="0">
                <a:solidFill>
                  <a:srgbClr val="C00000"/>
                </a:solidFill>
                <a:latin typeface="UD デジタル 教科書体 NP-R" panose="02020400000000000000" pitchFamily="18" charset="-128"/>
                <a:ea typeface="UD デジタル 教科書体 NP-R" panose="02020400000000000000" pitchFamily="18" charset="-128"/>
              </a:endParaRPr>
            </a:p>
            <a:p>
              <a:pPr marL="176213" marR="0" lvl="0" indent="-176213" algn="l" defTabSz="914400" rtl="0" eaLnBrk="1" fontAlgn="auto" latinLnBrk="0" hangingPunct="1">
                <a:lnSpc>
                  <a:spcPts val="1400"/>
                </a:lnSpc>
                <a:buClrTx/>
                <a:buSzTx/>
                <a:buFontTx/>
                <a:buNone/>
                <a:tabLst/>
                <a:defRPr/>
              </a:pPr>
              <a:r>
                <a:rPr kumimoji="1" lang="ja-JP" altLang="en-US" sz="1200" dirty="0">
                  <a:solidFill>
                    <a:srgbClr val="C00000"/>
                  </a:solidFill>
                  <a:latin typeface="UD デジタル 教科書体 NP-R" panose="02020400000000000000" pitchFamily="18" charset="-128"/>
                  <a:ea typeface="UD デジタル 教科書体 NP-R" panose="02020400000000000000" pitchFamily="18" charset="-128"/>
                </a:rPr>
                <a:t>　　　　・法人が、公募手続きによらず⑴のポストに府退職者を選任する場合は、府と協議</a:t>
              </a:r>
            </a:p>
            <a:p>
              <a:pPr marL="0" marR="0" lvl="0" indent="0" algn="l" defTabSz="914400" rtl="0" eaLnBrk="1" fontAlgn="auto" latinLnBrk="0" hangingPunct="1">
                <a:lnSpc>
                  <a:spcPts val="1400"/>
                </a:lnSpc>
                <a:buClrTx/>
                <a:buSzTx/>
                <a:buFontTx/>
                <a:buNone/>
                <a:tabLst/>
                <a:defRPr/>
              </a:pPr>
              <a:r>
                <a:rPr kumimoji="1" lang="ja-JP" altLang="en-US" sz="1200" dirty="0">
                  <a:solidFill>
                    <a:srgbClr val="C00000"/>
                  </a:solidFill>
                  <a:latin typeface="UD デジタル 教科書体 NP-R" panose="02020400000000000000" pitchFamily="18" charset="-128"/>
                  <a:ea typeface="UD デジタル 教科書体 NP-R" panose="02020400000000000000" pitchFamily="18" charset="-128"/>
                </a:rPr>
                <a:t>　　　　・府が協議の内容に同意したときは、就任後、審議会に報告</a:t>
              </a:r>
            </a:p>
            <a:p>
              <a:pPr marL="0" marR="0" lvl="0" indent="0" algn="l" defTabSz="914400" rtl="0" eaLnBrk="1" fontAlgn="auto" latinLnBrk="0" hangingPunct="1">
                <a:lnSpc>
                  <a:spcPts val="1400"/>
                </a:lnSpc>
                <a:buClrTx/>
                <a:buSzTx/>
                <a:buFontTx/>
                <a:buNone/>
                <a:tabLst/>
                <a:defRPr/>
              </a:pPr>
              <a:r>
                <a:rPr kumimoji="1" lang="ja-JP" altLang="en-US" sz="1200" dirty="0">
                  <a:solidFill>
                    <a:srgbClr val="C00000"/>
                  </a:solidFill>
                  <a:latin typeface="UD デジタル 教科書体 NP-R" panose="02020400000000000000" pitchFamily="18" charset="-128"/>
                  <a:ea typeface="UD デジタル 教科書体 NP-R" panose="02020400000000000000" pitchFamily="18" charset="-128"/>
                </a:rPr>
                <a:t>　　　</a:t>
              </a:r>
              <a:r>
                <a:rPr kumimoji="1" lang="ja-JP" altLang="en-US" sz="1050" dirty="0">
                  <a:solidFill>
                    <a:srgbClr val="C00000"/>
                  </a:solidFill>
                  <a:latin typeface="UD デジタル 教科書体 NP-R" panose="02020400000000000000" pitchFamily="18" charset="-128"/>
                  <a:ea typeface="UD デジタル 教科書体 NP-R" panose="02020400000000000000" pitchFamily="18" charset="-128"/>
                </a:rPr>
                <a:t>　</a:t>
              </a:r>
              <a:r>
                <a:rPr kumimoji="1" lang="en-US" altLang="ja-JP" sz="1050" i="1" dirty="0">
                  <a:solidFill>
                    <a:srgbClr val="C00000"/>
                  </a:solidFill>
                  <a:latin typeface="UD デジタル 教科書体 NP-R" panose="02020400000000000000" pitchFamily="18" charset="-128"/>
                  <a:ea typeface="UD デジタル 教科書体 NP-R" panose="02020400000000000000" pitchFamily="18" charset="-128"/>
                </a:rPr>
                <a:t>※</a:t>
              </a:r>
              <a:r>
                <a:rPr kumimoji="1" lang="ja-JP" altLang="en-US" sz="1050" i="1" dirty="0">
                  <a:solidFill>
                    <a:srgbClr val="C00000"/>
                  </a:solidFill>
                  <a:latin typeface="UD デジタル 教科書体 NP-R" panose="02020400000000000000" pitchFamily="18" charset="-128"/>
                  <a:ea typeface="UD デジタル 教科書体 NP-R" panose="02020400000000000000" pitchFamily="18" charset="-128"/>
                </a:rPr>
                <a:t>選任の都度、府との協議及び審議会に報告</a:t>
              </a:r>
              <a:endParaRPr kumimoji="1" lang="en-US" altLang="ja-JP" sz="1050" dirty="0">
                <a:solidFill>
                  <a:srgbClr val="C00000"/>
                </a:solidFill>
                <a:latin typeface="UD デジタル 教科書体 NP-R" panose="02020400000000000000" pitchFamily="18" charset="-128"/>
                <a:ea typeface="UD デジタル 教科書体 NP-R" panose="02020400000000000000" pitchFamily="18" charset="-128"/>
              </a:endParaRPr>
            </a:p>
            <a:p>
              <a:pPr marL="87313" indent="-87313">
                <a:lnSpc>
                  <a:spcPts val="1400"/>
                </a:lnSpc>
                <a:spcBef>
                  <a:spcPts val="600"/>
                </a:spcBef>
              </a:pP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例外事由②～③に該当する場合</a:t>
              </a:r>
              <a:r>
                <a:rPr lang="en-US"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p>
            <a:p>
              <a:pPr marL="87313" indent="-87313">
                <a:lnSpc>
                  <a:spcPts val="1400"/>
                </a:lnSpc>
              </a:pPr>
              <a:r>
                <a:rPr kumimoji="1"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kumimoji="1"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kumimoji="1"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・法人が、公募手続きによらず府退職者を選任する場合は、府と協議</a:t>
              </a:r>
            </a:p>
            <a:p>
              <a:pPr>
                <a:lnSpc>
                  <a:spcPts val="1400"/>
                </a:lnSpc>
              </a:pPr>
              <a:r>
                <a:rPr kumimoji="1"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　　　　・府が協議の内容に同意したときは、就任後、審議会に報告</a:t>
              </a:r>
              <a:endParaRPr kumimoji="1" lang="en-US" altLang="ja-JP" sz="1100" dirty="0">
                <a:solidFill>
                  <a:schemeClr val="tx1"/>
                </a:solidFill>
                <a:latin typeface="UD デジタル 教科書体 NP-R" panose="02020400000000000000" pitchFamily="18" charset="-128"/>
                <a:ea typeface="UD デジタル 教科書体 NP-R" panose="02020400000000000000" pitchFamily="18" charset="-128"/>
              </a:endParaRPr>
            </a:p>
            <a:p>
              <a:pPr>
                <a:lnSpc>
                  <a:spcPts val="1400"/>
                </a:lnSpc>
              </a:pPr>
              <a:r>
                <a:rPr kumimoji="1" lang="ja-JP" altLang="en-US" sz="1100" i="1" dirty="0">
                  <a:solidFill>
                    <a:schemeClr val="tx1"/>
                  </a:solidFill>
                  <a:latin typeface="UD デジタル 教科書体 NP-R" panose="02020400000000000000" pitchFamily="18" charset="-128"/>
                  <a:ea typeface="UD デジタル 教科書体 NP-R" panose="02020400000000000000" pitchFamily="18" charset="-128"/>
                </a:rPr>
                <a:t>　　　 　</a:t>
              </a:r>
              <a:r>
                <a:rPr kumimoji="1" lang="en-US" altLang="ja-JP" sz="1100" i="1" dirty="0">
                  <a:solidFill>
                    <a:schemeClr val="tx1"/>
                  </a:solidFill>
                  <a:latin typeface="UD デジタル 教科書体 NP-R" panose="02020400000000000000" pitchFamily="18" charset="-128"/>
                  <a:ea typeface="UD デジタル 教科書体 NP-R" panose="02020400000000000000" pitchFamily="18" charset="-128"/>
                </a:rPr>
                <a:t>※</a:t>
              </a:r>
              <a:r>
                <a:rPr kumimoji="1" lang="ja-JP" altLang="en-US" sz="1100" i="1" dirty="0">
                  <a:solidFill>
                    <a:schemeClr val="tx1"/>
                  </a:solidFill>
                  <a:latin typeface="UD デジタル 教科書体 NP-R" panose="02020400000000000000" pitchFamily="18" charset="-128"/>
                  <a:ea typeface="UD デジタル 教科書体 NP-R" panose="02020400000000000000" pitchFamily="18" charset="-128"/>
                </a:rPr>
                <a:t>選任の都度、府との協議及び審議会に報告</a:t>
              </a:r>
              <a:endParaRPr kumimoji="1" lang="ja-JP" altLang="en-US" sz="1100" i="1" dirty="0">
                <a:latin typeface="UD デジタル 教科書体 NP-R" panose="02020400000000000000" pitchFamily="18" charset="-128"/>
                <a:ea typeface="UD デジタル 教科書体 NP-R" panose="02020400000000000000" pitchFamily="18" charset="-128"/>
              </a:endParaRPr>
            </a:p>
            <a:p>
              <a:pPr>
                <a:lnSpc>
                  <a:spcPts val="1400"/>
                </a:lnSpc>
              </a:pPr>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25" name="テキスト ボックス 24">
              <a:extLst>
                <a:ext uri="{FF2B5EF4-FFF2-40B4-BE49-F238E27FC236}">
                  <a16:creationId xmlns:a16="http://schemas.microsoft.com/office/drawing/2014/main" id="{6C27BEF1-9984-48D6-8DB6-15B6A0FA277F}"/>
                </a:ext>
              </a:extLst>
            </p:cNvPr>
            <p:cNvSpPr txBox="1"/>
            <p:nvPr/>
          </p:nvSpPr>
          <p:spPr>
            <a:xfrm>
              <a:off x="862328" y="4427246"/>
              <a:ext cx="8101269" cy="751576"/>
            </a:xfrm>
            <a:prstGeom prst="rect">
              <a:avLst/>
            </a:prstGeom>
            <a:solidFill>
              <a:schemeClr val="accent2">
                <a:lumMod val="20000"/>
                <a:lumOff val="80000"/>
              </a:schemeClr>
            </a:solidFill>
          </p:spPr>
          <p:txBody>
            <a:bodyPr wrap="square" rtlCol="0">
              <a:spAutoFit/>
            </a:bodyPr>
            <a:lstStyle/>
            <a:p>
              <a:pPr>
                <a:lnSpc>
                  <a:spcPts val="1200"/>
                </a:lnSpc>
              </a:pPr>
              <a:r>
                <a:rPr kumimoji="1" lang="ja-JP" altLang="en-US" sz="1050" i="1" dirty="0">
                  <a:latin typeface="UD デジタル 教科書体 NP-R" panose="02020400000000000000" pitchFamily="18" charset="-128"/>
                  <a:ea typeface="UD デジタル 教科書体 NP-R" panose="02020400000000000000" pitchFamily="18" charset="-128"/>
                </a:rPr>
                <a:t>＜公募の例外事由＞</a:t>
              </a:r>
            </a:p>
            <a:p>
              <a:pPr>
                <a:lnSpc>
                  <a:spcPts val="1200"/>
                </a:lnSpc>
              </a:pPr>
              <a:r>
                <a:rPr kumimoji="1" lang="ja-JP" altLang="en-US" sz="1050" i="1" dirty="0">
                  <a:latin typeface="UD デジタル 教科書体 NP-R" panose="02020400000000000000" pitchFamily="18" charset="-128"/>
                  <a:ea typeface="UD デジタル 教科書体 NP-R" panose="02020400000000000000" pitchFamily="18" charset="-128"/>
                </a:rPr>
                <a:t>　①</a:t>
              </a:r>
              <a:r>
                <a:rPr kumimoji="1" lang="ja-JP" altLang="en-US" sz="1050" b="1" i="1" dirty="0">
                  <a:solidFill>
                    <a:srgbClr val="C00000"/>
                  </a:solidFill>
                  <a:latin typeface="UD デジタル 教科書体 NP-R" panose="02020400000000000000" pitchFamily="18" charset="-128"/>
                  <a:ea typeface="UD デジタル 教科書体 NP-R" panose="02020400000000000000" pitchFamily="18" charset="-128"/>
                </a:rPr>
                <a:t>公募により選任すること</a:t>
              </a:r>
              <a:r>
                <a:rPr kumimoji="1" lang="ja-JP" altLang="en-US" sz="1050" i="1" dirty="0">
                  <a:latin typeface="UD デジタル 教科書体 NP-R" panose="02020400000000000000" pitchFamily="18" charset="-128"/>
                  <a:ea typeface="UD デジタル 教科書体 NP-R" panose="02020400000000000000" pitchFamily="18" charset="-128"/>
                </a:rPr>
                <a:t>が困難であることについて合理的な理由があり、府退職者を役員に就任させる必要があるとき</a:t>
              </a:r>
            </a:p>
            <a:p>
              <a:pPr>
                <a:lnSpc>
                  <a:spcPts val="1200"/>
                </a:lnSpc>
              </a:pPr>
              <a:r>
                <a:rPr kumimoji="1" lang="ja-JP" altLang="en-US" sz="1050" i="1" dirty="0">
                  <a:latin typeface="UD デジタル 教科書体 NP-R" panose="02020400000000000000" pitchFamily="18" charset="-128"/>
                  <a:ea typeface="UD デジタル 教科書体 NP-R" panose="02020400000000000000" pitchFamily="18" charset="-128"/>
                </a:rPr>
                <a:t>　②公募を実施したが応募がない場合で、府退職者を就任させることについて、客観的に合理的な理由があるとき</a:t>
              </a:r>
            </a:p>
            <a:p>
              <a:pPr>
                <a:lnSpc>
                  <a:spcPts val="1200"/>
                </a:lnSpc>
              </a:pPr>
              <a:r>
                <a:rPr kumimoji="1" lang="ja-JP" altLang="en-US" sz="1050" i="1" dirty="0">
                  <a:latin typeface="UD デジタル 教科書体 NP-R" panose="02020400000000000000" pitchFamily="18" charset="-128"/>
                  <a:ea typeface="UD デジタル 教科書体 NP-R" panose="02020400000000000000" pitchFamily="18" charset="-128"/>
                </a:rPr>
                <a:t>　③役員の欠員その他緊急やむを得ない事情により、府退職者を暫定的に就任させるとき</a:t>
              </a:r>
            </a:p>
          </p:txBody>
        </p:sp>
      </p:grpSp>
      <p:grpSp>
        <p:nvGrpSpPr>
          <p:cNvPr id="12" name="グループ化 11">
            <a:extLst>
              <a:ext uri="{FF2B5EF4-FFF2-40B4-BE49-F238E27FC236}">
                <a16:creationId xmlns:a16="http://schemas.microsoft.com/office/drawing/2014/main" id="{8E19B4CE-5D19-4C35-88B0-BAED51CE5A36}"/>
              </a:ext>
            </a:extLst>
          </p:cNvPr>
          <p:cNvGrpSpPr/>
          <p:nvPr/>
        </p:nvGrpSpPr>
        <p:grpSpPr>
          <a:xfrm>
            <a:off x="58899" y="602819"/>
            <a:ext cx="8449532" cy="1588754"/>
            <a:chOff x="412333" y="4114468"/>
            <a:chExt cx="8666003" cy="1588754"/>
          </a:xfrm>
          <a:noFill/>
        </p:grpSpPr>
        <p:sp>
          <p:nvSpPr>
            <p:cNvPr id="13" name="角丸四角形 66">
              <a:extLst>
                <a:ext uri="{FF2B5EF4-FFF2-40B4-BE49-F238E27FC236}">
                  <a16:creationId xmlns:a16="http://schemas.microsoft.com/office/drawing/2014/main" id="{6164E657-DDB4-40B7-84E0-FB811D43FDD7}"/>
                </a:ext>
              </a:extLst>
            </p:cNvPr>
            <p:cNvSpPr/>
            <p:nvPr/>
          </p:nvSpPr>
          <p:spPr>
            <a:xfrm>
              <a:off x="412333" y="4114468"/>
              <a:ext cx="8666003" cy="1588754"/>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marL="358775" indent="-358775">
                <a:lnSpc>
                  <a:spcPts val="1400"/>
                </a:lnSpc>
                <a:spcBef>
                  <a:spcPts val="600"/>
                </a:spcBef>
              </a:pPr>
              <a:r>
                <a:rPr lang="ja-JP" altLang="en-US" sz="14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以下の事由に該当する場合</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は</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、法人は公募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によらず府</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を役員候補者に決定することができる</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ts val="1400"/>
                </a:lnSpc>
              </a:pP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ts val="1400"/>
                </a:lnSpc>
              </a:pP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ts val="1400"/>
                </a:lnSpc>
              </a:pPr>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ts val="1400"/>
                </a:lnSpc>
              </a:pPr>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en-US" altLang="ja-JP"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p>
            <a:p>
              <a:pPr>
                <a:lnSpc>
                  <a:spcPts val="1400"/>
                </a:lnSpc>
                <a:spcBef>
                  <a:spcPts val="300"/>
                </a:spcBef>
              </a:pP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上記の</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例外規定に基づき、公募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手続き</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によらず府</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退職者</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を選任する場合は、府と協議</a:t>
              </a:r>
            </a:p>
            <a:p>
              <a:pPr>
                <a:lnSpc>
                  <a:spcPts val="1400"/>
                </a:lnSpc>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・例外事由①に該当する場合で、協議の結果、府が同意しようとするときは、審議会の意見を聴く</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ts val="1400"/>
                </a:lnSpc>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・例外事由②～③に該当する場合で、協議の結果、府が同意したときは、審議会に報告</a:t>
              </a:r>
            </a:p>
          </p:txBody>
        </p:sp>
        <p:sp>
          <p:nvSpPr>
            <p:cNvPr id="14" name="テキスト ボックス 13">
              <a:extLst>
                <a:ext uri="{FF2B5EF4-FFF2-40B4-BE49-F238E27FC236}">
                  <a16:creationId xmlns:a16="http://schemas.microsoft.com/office/drawing/2014/main" id="{333C78E3-255C-465E-8F56-79006A8A082C}"/>
                </a:ext>
              </a:extLst>
            </p:cNvPr>
            <p:cNvSpPr txBox="1"/>
            <p:nvPr/>
          </p:nvSpPr>
          <p:spPr>
            <a:xfrm>
              <a:off x="862328" y="4369498"/>
              <a:ext cx="8101269" cy="709938"/>
            </a:xfrm>
            <a:prstGeom prst="rect">
              <a:avLst/>
            </a:prstGeom>
            <a:solidFill>
              <a:schemeClr val="accent2">
                <a:lumMod val="20000"/>
                <a:lumOff val="80000"/>
              </a:schemeClr>
            </a:solidFill>
          </p:spPr>
          <p:txBody>
            <a:bodyPr wrap="square" rtlCol="0">
              <a:spAutoFit/>
            </a:bodyPr>
            <a:lstStyle/>
            <a:p>
              <a:pPr>
                <a:lnSpc>
                  <a:spcPts val="1200"/>
                </a:lnSpc>
              </a:pPr>
              <a:r>
                <a:rPr kumimoji="1" lang="ja-JP" altLang="en-US" sz="1050" i="1" dirty="0">
                  <a:latin typeface="UD デジタル 教科書体 NP-R" panose="02020400000000000000" pitchFamily="18" charset="-128"/>
                  <a:ea typeface="UD デジタル 教科書体 NP-R" panose="02020400000000000000" pitchFamily="18" charset="-128"/>
                </a:rPr>
                <a:t>＜公募の例外事由＞</a:t>
              </a:r>
            </a:p>
            <a:p>
              <a:pPr>
                <a:lnSpc>
                  <a:spcPts val="1200"/>
                </a:lnSpc>
              </a:pPr>
              <a:r>
                <a:rPr kumimoji="1" lang="ja-JP" altLang="en-US" sz="1050" i="1" dirty="0">
                  <a:latin typeface="UD デジタル 教科書体 NP-R" panose="02020400000000000000" pitchFamily="18" charset="-128"/>
                  <a:ea typeface="UD デジタル 教科書体 NP-R" panose="02020400000000000000" pitchFamily="18" charset="-128"/>
                </a:rPr>
                <a:t>　①</a:t>
              </a:r>
              <a:r>
                <a:rPr kumimoji="1" lang="ja-JP" altLang="en-US" sz="1050" dirty="0">
                  <a:latin typeface="UD デジタル 教科書体 NP-R" panose="02020400000000000000" pitchFamily="18" charset="-128"/>
                  <a:ea typeface="UD デジタル 教科書体 NP-R" panose="02020400000000000000" pitchFamily="18" charset="-128"/>
                </a:rPr>
                <a:t>公募を実施すること</a:t>
              </a:r>
              <a:r>
                <a:rPr kumimoji="1" lang="ja-JP" altLang="en-US" sz="1050" i="1" dirty="0">
                  <a:latin typeface="UD デジタル 教科書体 NP-R" panose="02020400000000000000" pitchFamily="18" charset="-128"/>
                  <a:ea typeface="UD デジタル 教科書体 NP-R" panose="02020400000000000000" pitchFamily="18" charset="-128"/>
                </a:rPr>
                <a:t>が困難であることについて合理的な理由があり、府退職者を役員に就任させる必要があるとき</a:t>
              </a:r>
            </a:p>
            <a:p>
              <a:pPr>
                <a:lnSpc>
                  <a:spcPts val="1200"/>
                </a:lnSpc>
              </a:pPr>
              <a:r>
                <a:rPr kumimoji="1" lang="ja-JP" altLang="en-US" sz="1050" i="1" dirty="0">
                  <a:latin typeface="UD デジタル 教科書体 NP-R" panose="02020400000000000000" pitchFamily="18" charset="-128"/>
                  <a:ea typeface="UD デジタル 教科書体 NP-R" panose="02020400000000000000" pitchFamily="18" charset="-128"/>
                </a:rPr>
                <a:t>　②公募を実施したが応募がない場合で、府退職者を就任させることについて、客観的に合理的な理由があるとき</a:t>
              </a:r>
            </a:p>
            <a:p>
              <a:pPr>
                <a:lnSpc>
                  <a:spcPts val="1200"/>
                </a:lnSpc>
              </a:pPr>
              <a:r>
                <a:rPr kumimoji="1" lang="ja-JP" altLang="en-US" sz="1050" i="1" dirty="0">
                  <a:latin typeface="UD デジタル 教科書体 NP-R" panose="02020400000000000000" pitchFamily="18" charset="-128"/>
                  <a:ea typeface="UD デジタル 教科書体 NP-R" panose="02020400000000000000" pitchFamily="18" charset="-128"/>
                </a:rPr>
                <a:t>　③役員の欠員その他緊急やむを得ない事情により、府退職者を暫定的に就任させるとき</a:t>
              </a:r>
            </a:p>
          </p:txBody>
        </p:sp>
      </p:grpSp>
    </p:spTree>
    <p:extLst>
      <p:ext uri="{BB962C8B-B14F-4D97-AF65-F5344CB8AC3E}">
        <p14:creationId xmlns:p14="http://schemas.microsoft.com/office/powerpoint/2010/main" val="273697404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1893</Words>
  <Application>Microsoft Office PowerPoint</Application>
  <PresentationFormat>画面に合わせる (4:3)</PresentationFormat>
  <Paragraphs>84</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UD デジタル 教科書体 NP-R</vt:lpstr>
      <vt:lpstr>UD デジタル 教科書体 N-R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2025-10-27T07:03:12Z</dcterms:created>
  <dcterms:modified xsi:type="dcterms:W3CDTF">2025-10-27T07:03:15Z</dcterms:modified>
</cp:coreProperties>
</file>