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sldIdLst>
    <p:sldId id="267" r:id="rId5"/>
    <p:sldId id="273" r:id="rId6"/>
    <p:sldId id="270" r:id="rId7"/>
    <p:sldId id="274" r:id="rId8"/>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tKipACQO5DvQQNgr9k1Ug==" hashData="0QeGWrqBFRwhu1B20oYoq/TiYHCVUiPg6alK/mnL7YSTpRzJgEU2g4qTnTqsAvCXyCm1HNZPyL6xImJPj7iHF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F08"/>
    <a:srgbClr val="FFFFCC"/>
    <a:srgbClr val="FFFF99"/>
    <a:srgbClr val="F7B309"/>
    <a:srgbClr val="F563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94660"/>
  </p:normalViewPr>
  <p:slideViewPr>
    <p:cSldViewPr snapToGrid="0">
      <p:cViewPr varScale="1">
        <p:scale>
          <a:sx n="51" d="100"/>
          <a:sy n="51" d="100"/>
        </p:scale>
        <p:origin x="234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7" tIns="45712" rIns="91427" bIns="45712" rtlCol="0"/>
          <a:lstStyle>
            <a:lvl1pPr algn="r">
              <a:defRPr sz="1200"/>
            </a:lvl1pPr>
          </a:lstStyle>
          <a:p>
            <a:fld id="{ABAFC082-9207-4F28-B4FE-70D1736B12EE}" type="datetimeFigureOut">
              <a:rPr kumimoji="1" lang="ja-JP" altLang="en-US" smtClean="0"/>
              <a:t>2025/7/18</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27" tIns="45712" rIns="91427" bIns="45712"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27" tIns="45712" rIns="91427"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5"/>
            <a:ext cx="2949575" cy="498475"/>
          </a:xfrm>
          <a:prstGeom prst="rect">
            <a:avLst/>
          </a:prstGeom>
        </p:spPr>
        <p:txBody>
          <a:bodyPr vert="horz" lIns="91427" tIns="45712" rIns="91427"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5"/>
            <a:ext cx="2949575" cy="498475"/>
          </a:xfrm>
          <a:prstGeom prst="rect">
            <a:avLst/>
          </a:prstGeom>
        </p:spPr>
        <p:txBody>
          <a:bodyPr vert="horz" lIns="91427" tIns="45712" rIns="91427" bIns="45712" rtlCol="0" anchor="b"/>
          <a:lstStyle>
            <a:lvl1pPr algn="r">
              <a:defRPr sz="1200"/>
            </a:lvl1pPr>
          </a:lstStyle>
          <a:p>
            <a:fld id="{BA1E65A9-C2E6-40AC-8230-C182D5CE50A7}" type="slidenum">
              <a:rPr kumimoji="1" lang="ja-JP" altLang="en-US" smtClean="0"/>
              <a:t>‹#›</a:t>
            </a:fld>
            <a:endParaRPr kumimoji="1" lang="ja-JP" altLang="en-US"/>
          </a:p>
        </p:txBody>
      </p:sp>
    </p:spTree>
    <p:extLst>
      <p:ext uri="{BB962C8B-B14F-4D97-AF65-F5344CB8AC3E}">
        <p14:creationId xmlns:p14="http://schemas.microsoft.com/office/powerpoint/2010/main" val="14735574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A1E65A9-C2E6-40AC-8230-C182D5CE50A7}" type="slidenum">
              <a:rPr kumimoji="1" lang="ja-JP" altLang="en-US" smtClean="0"/>
              <a:t>1</a:t>
            </a:fld>
            <a:endParaRPr kumimoji="1" lang="ja-JP" altLang="en-US"/>
          </a:p>
        </p:txBody>
      </p:sp>
    </p:spTree>
    <p:extLst>
      <p:ext uri="{BB962C8B-B14F-4D97-AF65-F5344CB8AC3E}">
        <p14:creationId xmlns:p14="http://schemas.microsoft.com/office/powerpoint/2010/main" val="93171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A1E65A9-C2E6-40AC-8230-C182D5CE50A7}" type="slidenum">
              <a:rPr kumimoji="1" lang="ja-JP" altLang="en-US" smtClean="0"/>
              <a:t>2</a:t>
            </a:fld>
            <a:endParaRPr kumimoji="1" lang="ja-JP" altLang="en-US"/>
          </a:p>
        </p:txBody>
      </p:sp>
    </p:spTree>
    <p:extLst>
      <p:ext uri="{BB962C8B-B14F-4D97-AF65-F5344CB8AC3E}">
        <p14:creationId xmlns:p14="http://schemas.microsoft.com/office/powerpoint/2010/main" val="1450790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A1E65A9-C2E6-40AC-8230-C182D5CE50A7}" type="slidenum">
              <a:rPr kumimoji="1" lang="ja-JP" altLang="en-US" smtClean="0"/>
              <a:t>3</a:t>
            </a:fld>
            <a:endParaRPr kumimoji="1" lang="ja-JP" altLang="en-US"/>
          </a:p>
        </p:txBody>
      </p:sp>
    </p:spTree>
    <p:extLst>
      <p:ext uri="{BB962C8B-B14F-4D97-AF65-F5344CB8AC3E}">
        <p14:creationId xmlns:p14="http://schemas.microsoft.com/office/powerpoint/2010/main" val="1304500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25DEBCA-E7F6-44DF-9A66-32E2EBB1B79C}" type="datetimeFigureOut">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37598651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25DEBCA-E7F6-44DF-9A66-32E2EBB1B79C}" type="datetimeFigureOut">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61725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25DEBCA-E7F6-44DF-9A66-32E2EBB1B79C}" type="datetimeFigureOut">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64372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25DEBCA-E7F6-44DF-9A66-32E2EBB1B79C}" type="datetimeFigureOut">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57240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5DEBCA-E7F6-44DF-9A66-32E2EBB1B79C}" type="datetimeFigureOut">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476608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25DEBCA-E7F6-44DF-9A66-32E2EBB1B79C}" type="datetimeFigureOut">
              <a:rPr kumimoji="1" lang="ja-JP" altLang="en-US" smtClean="0"/>
              <a:t>2025/7/18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96662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25DEBCA-E7F6-44DF-9A66-32E2EBB1B79C}" type="datetimeFigureOut">
              <a:rPr kumimoji="1" lang="ja-JP" altLang="en-US" smtClean="0"/>
              <a:t>2025/7/18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286093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25DEBCA-E7F6-44DF-9A66-32E2EBB1B79C}" type="datetimeFigureOut">
              <a:rPr kumimoji="1" lang="ja-JP" altLang="en-US" smtClean="0"/>
              <a:t>2025/7/18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259736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DEBCA-E7F6-44DF-9A66-32E2EBB1B79C}" type="datetimeFigureOut">
              <a:rPr kumimoji="1" lang="ja-JP" altLang="en-US" smtClean="0"/>
              <a:t>2025/7/18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3897395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5DEBCA-E7F6-44DF-9A66-32E2EBB1B79C}" type="datetimeFigureOut">
              <a:rPr kumimoji="1" lang="ja-JP" altLang="en-US" smtClean="0"/>
              <a:t>2025/7/18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7911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5DEBCA-E7F6-44DF-9A66-32E2EBB1B79C}" type="datetimeFigureOut">
              <a:rPr kumimoji="1" lang="ja-JP" altLang="en-US" smtClean="0"/>
              <a:t>2025/7/18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1254266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E25DEBCA-E7F6-44DF-9A66-32E2EBB1B79C}" type="datetimeFigureOut">
              <a:rPr kumimoji="1" lang="ja-JP" altLang="en-US" smtClean="0"/>
              <a:t>2025/7/18</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E86D57D2-970B-4351-8E4C-C504225F4984}" type="slidenum">
              <a:rPr kumimoji="1" lang="ja-JP" altLang="en-US" smtClean="0"/>
              <a:t>‹#›</a:t>
            </a:fld>
            <a:endParaRPr kumimoji="1" lang="ja-JP" altLang="en-US"/>
          </a:p>
        </p:txBody>
      </p:sp>
    </p:spTree>
    <p:extLst>
      <p:ext uri="{BB962C8B-B14F-4D97-AF65-F5344CB8AC3E}">
        <p14:creationId xmlns:p14="http://schemas.microsoft.com/office/powerpoint/2010/main" val="3715909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0" userDrawn="1">
          <p15:clr>
            <a:srgbClr val="F26B43"/>
          </p15:clr>
        </p15:guide>
        <p15:guide id="2" pos="158" userDrawn="1">
          <p15:clr>
            <a:srgbClr val="F26B43"/>
          </p15:clr>
        </p15:guide>
        <p15:guide id="3" orient="horz" pos="6565" userDrawn="1">
          <p15:clr>
            <a:srgbClr val="F26B43"/>
          </p15:clr>
        </p15:guide>
        <p15:guide id="4" pos="4604" userDrawn="1">
          <p15:clr>
            <a:srgbClr val="F26B43"/>
          </p15:clr>
        </p15:guide>
        <p15:guide id="5" pos="272" userDrawn="1">
          <p15:clr>
            <a:srgbClr val="F26B43"/>
          </p15:clr>
        </p15:guide>
        <p15:guide id="6" pos="4490" userDrawn="1">
          <p15:clr>
            <a:srgbClr val="F26B43"/>
          </p15:clr>
        </p15:guide>
        <p15:guide id="7" orient="horz" pos="283" userDrawn="1">
          <p15:clr>
            <a:srgbClr val="F26B43"/>
          </p15:clr>
        </p15:guide>
        <p15:guide id="8" orient="horz" pos="645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447260DF-E511-F490-4A89-20A5502C62D0}"/>
              </a:ext>
            </a:extLst>
          </p:cNvPr>
          <p:cNvSpPr txBox="1"/>
          <p:nvPr/>
        </p:nvSpPr>
        <p:spPr>
          <a:xfrm>
            <a:off x="1373018" y="5710773"/>
            <a:ext cx="3521791" cy="312073"/>
          </a:xfrm>
          <a:prstGeom prst="rect">
            <a:avLst/>
          </a:prstGeom>
          <a:noFill/>
        </p:spPr>
        <p:txBody>
          <a:bodyPr wrap="square" rtlCol="0">
            <a:spAutoFit/>
          </a:bodyPr>
          <a:lstStyle/>
          <a:p>
            <a:pPr>
              <a:lnSpc>
                <a:spcPct val="120000"/>
              </a:lnSpc>
            </a:pPr>
            <a:r>
              <a:rPr kumimoji="1" lang="ja-JP" altLang="en-US" sz="1400" b="1" spc="100">
                <a:latin typeface="BIZ UDPゴシック" panose="020B0400000000000000" pitchFamily="50" charset="-128"/>
                <a:ea typeface="BIZ UDPゴシック" panose="020B0400000000000000" pitchFamily="50" charset="-128"/>
              </a:rPr>
              <a:t>肥育農</a:t>
            </a:r>
            <a:r>
              <a:rPr kumimoji="1" lang="ja-JP" altLang="en-US" sz="1400" b="1" spc="300">
                <a:latin typeface="BIZ UDPゴシック" panose="020B0400000000000000" pitchFamily="50" charset="-128"/>
                <a:ea typeface="BIZ UDPゴシック" panose="020B0400000000000000" pitchFamily="50" charset="-128"/>
              </a:rPr>
              <a:t>家</a:t>
            </a:r>
            <a:r>
              <a:rPr kumimoji="1" lang="ja-JP" altLang="en-US" sz="1400" b="1">
                <a:latin typeface="BIZ UDPゴシック" panose="020B0400000000000000" pitchFamily="50" charset="-128"/>
                <a:ea typeface="BIZ UDPゴシック" panose="020B0400000000000000" pitchFamily="50" charset="-128"/>
              </a:rPr>
              <a:t>から求められるケース</a:t>
            </a:r>
          </a:p>
        </p:txBody>
      </p:sp>
      <p:sp>
        <p:nvSpPr>
          <p:cNvPr id="7" name="テキスト ボックス 6">
            <a:extLst>
              <a:ext uri="{FF2B5EF4-FFF2-40B4-BE49-F238E27FC236}">
                <a16:creationId xmlns:a16="http://schemas.microsoft.com/office/drawing/2014/main" id="{1B335EB9-D465-56D3-366C-BD7CD9977390}"/>
              </a:ext>
            </a:extLst>
          </p:cNvPr>
          <p:cNvSpPr txBox="1"/>
          <p:nvPr/>
        </p:nvSpPr>
        <p:spPr>
          <a:xfrm>
            <a:off x="1373018" y="3539947"/>
            <a:ext cx="2727029" cy="312073"/>
          </a:xfrm>
          <a:prstGeom prst="rect">
            <a:avLst/>
          </a:prstGeom>
          <a:noFill/>
        </p:spPr>
        <p:txBody>
          <a:bodyPr wrap="none" rtlCol="0">
            <a:spAutoFit/>
          </a:bodyPr>
          <a:lstStyle/>
          <a:p>
            <a:pPr>
              <a:lnSpc>
                <a:spcPct val="120000"/>
              </a:lnSpc>
            </a:pPr>
            <a:r>
              <a:rPr kumimoji="1" lang="ja-JP" altLang="en-US" sz="1400" b="1" spc="100">
                <a:latin typeface="BIZ UDPゴシック" panose="020B0400000000000000" pitchFamily="50" charset="-128"/>
                <a:ea typeface="BIZ UDPゴシック" panose="020B0400000000000000" pitchFamily="50" charset="-128"/>
              </a:rPr>
              <a:t>家畜市</a:t>
            </a:r>
            <a:r>
              <a:rPr kumimoji="1" lang="ja-JP" altLang="en-US" sz="1400" b="1" spc="300">
                <a:latin typeface="BIZ UDPゴシック" panose="020B0400000000000000" pitchFamily="50" charset="-128"/>
                <a:ea typeface="BIZ UDPゴシック" panose="020B0400000000000000" pitchFamily="50" charset="-128"/>
              </a:rPr>
              <a:t>場</a:t>
            </a:r>
            <a:r>
              <a:rPr kumimoji="1" lang="ja-JP" altLang="en-US" sz="1400" b="1">
                <a:latin typeface="BIZ UDPゴシック" panose="020B0400000000000000" pitchFamily="50" charset="-128"/>
                <a:ea typeface="BIZ UDPゴシック" panose="020B0400000000000000" pitchFamily="50" charset="-128"/>
              </a:rPr>
              <a:t>から求められるケース</a:t>
            </a:r>
          </a:p>
        </p:txBody>
      </p:sp>
      <p:sp>
        <p:nvSpPr>
          <p:cNvPr id="47" name="四角形: 角を丸くする 46">
            <a:extLst>
              <a:ext uri="{FF2B5EF4-FFF2-40B4-BE49-F238E27FC236}">
                <a16:creationId xmlns:a16="http://schemas.microsoft.com/office/drawing/2014/main" id="{B9E60D23-1816-F246-6455-39C9A03D1C17}"/>
              </a:ext>
            </a:extLst>
          </p:cNvPr>
          <p:cNvSpPr/>
          <p:nvPr/>
        </p:nvSpPr>
        <p:spPr>
          <a:xfrm>
            <a:off x="420043" y="3371072"/>
            <a:ext cx="6696075" cy="4306192"/>
          </a:xfrm>
          <a:prstGeom prst="roundRect">
            <a:avLst>
              <a:gd name="adj" fmla="val 2842"/>
            </a:avLst>
          </a:prstGeom>
          <a:no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E76D96E8-D62E-59A3-2191-9EAE1C99F8A3}"/>
              </a:ext>
            </a:extLst>
          </p:cNvPr>
          <p:cNvSpPr/>
          <p:nvPr/>
        </p:nvSpPr>
        <p:spPr>
          <a:xfrm>
            <a:off x="420043" y="514036"/>
            <a:ext cx="6696075" cy="2440264"/>
          </a:xfrm>
          <a:prstGeom prst="roundRect">
            <a:avLst>
              <a:gd name="adj" fmla="val 6075"/>
            </a:avLst>
          </a:prstGeom>
          <a:solidFill>
            <a:schemeClr val="accent6">
              <a:lumMod val="20000"/>
              <a:lumOff val="80000"/>
            </a:schemeClr>
          </a:solid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8" name="楕円 27">
            <a:extLst>
              <a:ext uri="{FF2B5EF4-FFF2-40B4-BE49-F238E27FC236}">
                <a16:creationId xmlns:a16="http://schemas.microsoft.com/office/drawing/2014/main" id="{8E999B78-5F05-0E09-873A-55C5AAEC2F66}"/>
              </a:ext>
            </a:extLst>
          </p:cNvPr>
          <p:cNvSpPr/>
          <p:nvPr/>
        </p:nvSpPr>
        <p:spPr>
          <a:xfrm>
            <a:off x="503704" y="2743058"/>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1" name="楕円 30">
            <a:extLst>
              <a:ext uri="{FF2B5EF4-FFF2-40B4-BE49-F238E27FC236}">
                <a16:creationId xmlns:a16="http://schemas.microsoft.com/office/drawing/2014/main" id="{644DE58B-90FC-B571-DEE8-12B27EEA9187}"/>
              </a:ext>
            </a:extLst>
          </p:cNvPr>
          <p:cNvSpPr/>
          <p:nvPr/>
        </p:nvSpPr>
        <p:spPr>
          <a:xfrm>
            <a:off x="6870081" y="653346"/>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2" name="楕円 31">
            <a:extLst>
              <a:ext uri="{FF2B5EF4-FFF2-40B4-BE49-F238E27FC236}">
                <a16:creationId xmlns:a16="http://schemas.microsoft.com/office/drawing/2014/main" id="{D1843579-DC2C-FFE9-529F-990079701645}"/>
              </a:ext>
            </a:extLst>
          </p:cNvPr>
          <p:cNvSpPr/>
          <p:nvPr/>
        </p:nvSpPr>
        <p:spPr>
          <a:xfrm>
            <a:off x="6881653" y="2758057"/>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B0810526-4D2B-8216-1492-D8E02A495E2F}"/>
              </a:ext>
            </a:extLst>
          </p:cNvPr>
          <p:cNvSpPr txBox="1"/>
          <p:nvPr/>
        </p:nvSpPr>
        <p:spPr>
          <a:xfrm>
            <a:off x="609896" y="551746"/>
            <a:ext cx="6368186" cy="1388713"/>
          </a:xfrm>
          <a:prstGeom prst="rect">
            <a:avLst/>
          </a:prstGeom>
          <a:noFill/>
        </p:spPr>
        <p:txBody>
          <a:bodyPr wrap="square" lIns="91440" tIns="45720" rIns="91440" bIns="45720" rtlCol="0" anchor="t">
            <a:spAutoFit/>
          </a:bodyPr>
          <a:lstStyle/>
          <a:p>
            <a:pPr>
              <a:lnSpc>
                <a:spcPct val="120000"/>
              </a:lnSpc>
            </a:pPr>
            <a:r>
              <a:rPr kumimoji="1" lang="ja-JP" altLang="en-US" sz="1200" b="1" dirty="0">
                <a:latin typeface="BIZ UDPゴシック" panose="020B0400000000000000" pitchFamily="50" charset="-128"/>
                <a:ea typeface="BIZ UDPゴシック"/>
              </a:rPr>
              <a:t>　</a:t>
            </a:r>
            <a:r>
              <a:rPr kumimoji="1" lang="en-US" altLang="ja-JP" sz="1200" b="1" dirty="0">
                <a:latin typeface="BIZ UDPゴシック" panose="020B0400000000000000" pitchFamily="50" charset="-128"/>
                <a:ea typeface="BIZ UDPゴシック"/>
              </a:rPr>
              <a:t>EU</a:t>
            </a:r>
            <a:r>
              <a:rPr kumimoji="1" lang="ja-JP" altLang="en-US" sz="1200" b="1" dirty="0">
                <a:latin typeface="BIZ UDPゴシック" panose="020B0400000000000000" pitchFamily="50" charset="-128"/>
                <a:ea typeface="BIZ UDPゴシック"/>
              </a:rPr>
              <a:t>等向けに輸出される牛肉の由来牛には、</a:t>
            </a:r>
            <a:r>
              <a:rPr kumimoji="1" lang="en-US" altLang="ja-JP" sz="1200" b="1" dirty="0">
                <a:latin typeface="BIZ UDPゴシック" panose="020B0400000000000000" pitchFamily="50" charset="-128"/>
                <a:ea typeface="BIZ UDPゴシック"/>
              </a:rPr>
              <a:t>EU</a:t>
            </a:r>
            <a:r>
              <a:rPr kumimoji="1" lang="ja-JP" altLang="en-US" sz="1200" b="1" dirty="0">
                <a:latin typeface="BIZ UDPゴシック" panose="020B0400000000000000" pitchFamily="50" charset="-128"/>
                <a:ea typeface="BIZ UDPゴシック"/>
              </a:rPr>
              <a:t>等で使用が禁止されている動物用医薬品を出生からと畜されるまでの間、一度も使用してはいけないこととなっています。</a:t>
            </a:r>
            <a:endParaRPr kumimoji="1" lang="en-US" altLang="ja-JP" sz="1200" b="1" dirty="0">
              <a:latin typeface="BIZ UDPゴシック" panose="020B0400000000000000" pitchFamily="50" charset="-128"/>
              <a:ea typeface="BIZ UDPゴシック"/>
            </a:endParaRPr>
          </a:p>
          <a:p>
            <a:pPr>
              <a:lnSpc>
                <a:spcPct val="120000"/>
              </a:lnSpc>
            </a:pPr>
            <a:r>
              <a:rPr kumimoji="1" lang="ja-JP" altLang="en-US" sz="1200" b="1" dirty="0">
                <a:latin typeface="BIZ UDPゴシック" panose="020B0400000000000000" pitchFamily="50" charset="-128"/>
                <a:ea typeface="BIZ UDPゴシック"/>
              </a:rPr>
              <a:t>　このうち、</a:t>
            </a:r>
            <a:r>
              <a:rPr kumimoji="1" lang="ja-JP" altLang="en-US" sz="1200" b="1" u="sng" dirty="0">
                <a:latin typeface="BIZ UDPゴシック" panose="020B0400000000000000" pitchFamily="50" charset="-128"/>
                <a:ea typeface="BIZ UDPゴシック"/>
              </a:rPr>
              <a:t>我が国で承認されている</a:t>
            </a:r>
            <a:r>
              <a:rPr kumimoji="1" lang="ja-JP" altLang="en-US" sz="1200" b="1" u="sng" dirty="0">
                <a:solidFill>
                  <a:srgbClr val="FF0000"/>
                </a:solidFill>
                <a:latin typeface="BIZ UDPゴシック" panose="020B0400000000000000" pitchFamily="50" charset="-128"/>
                <a:ea typeface="BIZ UDPゴシック"/>
              </a:rPr>
              <a:t>ホスホマイシン（抗菌剤）（※）及びエストラジオール（性ホルモン剤）</a:t>
            </a:r>
            <a:r>
              <a:rPr kumimoji="1" lang="ja-JP" altLang="en-US" sz="1200" b="1" u="sng" dirty="0">
                <a:latin typeface="BIZ UDPゴシック" panose="020B0400000000000000" pitchFamily="50" charset="-128"/>
                <a:ea typeface="BIZ UDPゴシック"/>
              </a:rPr>
              <a:t>の成分を含む製剤については、生涯一度も使用していないことを確認した上で輸出する体制を整備する必要</a:t>
            </a:r>
            <a:r>
              <a:rPr kumimoji="1" lang="ja-JP" altLang="en-US" sz="1200" b="1" dirty="0">
                <a:latin typeface="BIZ UDPゴシック" panose="020B0400000000000000" pitchFamily="50" charset="-128"/>
                <a:ea typeface="BIZ UDPゴシック"/>
              </a:rPr>
              <a:t>があります。</a:t>
            </a:r>
            <a:endParaRPr kumimoji="1" lang="en-US" altLang="ja-JP" sz="1200" b="1" dirty="0">
              <a:latin typeface="BIZ UDPゴシック" panose="020B0400000000000000" pitchFamily="50" charset="-128"/>
              <a:ea typeface="BIZ UDPゴシック"/>
            </a:endParaRPr>
          </a:p>
          <a:p>
            <a:pPr>
              <a:lnSpc>
                <a:spcPct val="120000"/>
              </a:lnSpc>
            </a:pPr>
            <a:r>
              <a:rPr kumimoji="1" lang="ja-JP" altLang="en-US" sz="1200" b="1" dirty="0">
                <a:latin typeface="BIZ UDPゴシック" panose="020B0400000000000000" pitchFamily="50" charset="-128"/>
                <a:ea typeface="BIZ UDPゴシック" panose="020B0400000000000000" pitchFamily="50" charset="-128"/>
              </a:rPr>
              <a:t>　このため、家畜市場や肥育農家から、</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両成分を含む製剤を使用していないことの確認として</a:t>
            </a:r>
            <a:endParaRPr lang="ja-JP" altLang="en-US" sz="1200" b="1" dirty="0">
              <a:solidFill>
                <a:srgbClr val="FF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54BB6FF1-6AA7-1D60-007E-4732B6482C67}"/>
              </a:ext>
            </a:extLst>
          </p:cNvPr>
          <p:cNvSpPr txBox="1"/>
          <p:nvPr/>
        </p:nvSpPr>
        <p:spPr>
          <a:xfrm>
            <a:off x="711585" y="2609161"/>
            <a:ext cx="4450257" cy="280718"/>
          </a:xfrm>
          <a:prstGeom prst="rect">
            <a:avLst/>
          </a:prstGeom>
          <a:noFill/>
        </p:spPr>
        <p:txBody>
          <a:bodyPr wrap="none" rtlCol="0">
            <a:spAutoFit/>
          </a:bodyPr>
          <a:lstStyle/>
          <a:p>
            <a:pPr>
              <a:lnSpc>
                <a:spcPct val="120000"/>
              </a:lnSpc>
            </a:pPr>
            <a:r>
              <a:rPr kumimoji="1" lang="ja-JP" altLang="en-US" sz="1200" b="1" dirty="0">
                <a:latin typeface="BIZ UDPゴシック" panose="020B0400000000000000" pitchFamily="50" charset="-128"/>
                <a:ea typeface="BIZ UDPゴシック" panose="020B0400000000000000" pitchFamily="50" charset="-128"/>
              </a:rPr>
              <a:t>を求められる場合がありますので、ご協力をお願いいたします。</a:t>
            </a:r>
          </a:p>
        </p:txBody>
      </p:sp>
      <p:sp>
        <p:nvSpPr>
          <p:cNvPr id="8" name="テキスト ボックス 7">
            <a:extLst>
              <a:ext uri="{FF2B5EF4-FFF2-40B4-BE49-F238E27FC236}">
                <a16:creationId xmlns:a16="http://schemas.microsoft.com/office/drawing/2014/main" id="{4F0BD162-E091-8234-04A5-F7E2B0A1C915}"/>
              </a:ext>
            </a:extLst>
          </p:cNvPr>
          <p:cNvSpPr txBox="1"/>
          <p:nvPr/>
        </p:nvSpPr>
        <p:spPr>
          <a:xfrm>
            <a:off x="502739" y="2076678"/>
            <a:ext cx="6027612" cy="398892"/>
          </a:xfrm>
          <a:prstGeom prst="rect">
            <a:avLst/>
          </a:prstGeom>
          <a:noFill/>
        </p:spPr>
        <p:txBody>
          <a:bodyPr wrap="none" lIns="91440" tIns="45720" rIns="91440" bIns="45720" rtlCol="0" anchor="t">
            <a:spAutoFit/>
          </a:bodyPr>
          <a:lstStyle/>
          <a:p>
            <a:pPr>
              <a:lnSpc>
                <a:spcPct val="150000"/>
              </a:lnSpc>
            </a:pPr>
            <a:r>
              <a:rPr kumimoji="1" lang="en-US" altLang="ja-JP" sz="1600" b="1" u="sng" dirty="0">
                <a:solidFill>
                  <a:srgbClr val="FF0000"/>
                </a:solidFill>
                <a:latin typeface="BIZ UDPゴシック" panose="020B0400000000000000" pitchFamily="50" charset="-128"/>
                <a:ea typeface="BIZ UDPゴシック" panose="020B0400000000000000" pitchFamily="50" charset="-128"/>
              </a:rPr>
              <a:t>EU</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等における使用禁止薬剤の使用に係る申告書</a:t>
            </a:r>
            <a:r>
              <a:rPr kumimoji="1" lang="ja-JP" altLang="en-US" sz="1400" u="sng" dirty="0">
                <a:solidFill>
                  <a:srgbClr val="FF0000"/>
                </a:solidFill>
                <a:latin typeface="BIZ UDPゴシック" panose="020B0400000000000000" pitchFamily="50" charset="-128"/>
                <a:ea typeface="BIZ UDPゴシック" panose="020B0400000000000000" pitchFamily="50" charset="-128"/>
              </a:rPr>
              <a:t>（「申告書」）</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の提出</a:t>
            </a:r>
            <a:endParaRPr lang="ja-JP" altLang="en-US" sz="1400" b="1" u="sng" dirty="0">
              <a:solidFill>
                <a:srgbClr val="FF0000"/>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312C2F84-C528-CF87-41C2-7F3C1806007F}"/>
              </a:ext>
            </a:extLst>
          </p:cNvPr>
          <p:cNvSpPr txBox="1"/>
          <p:nvPr/>
        </p:nvSpPr>
        <p:spPr>
          <a:xfrm>
            <a:off x="1530349" y="32818"/>
            <a:ext cx="4498976" cy="461665"/>
          </a:xfrm>
          <a:prstGeom prst="rect">
            <a:avLst/>
          </a:prstGeom>
          <a:noFill/>
        </p:spPr>
        <p:txBody>
          <a:bodyPr wrap="square" rtlCol="0">
            <a:spAutoFit/>
          </a:bodyPr>
          <a:lstStyle/>
          <a:p>
            <a:pPr algn="ctr"/>
            <a:r>
              <a:rPr kumimoji="1" lang="ja-JP" altLang="en-US" sz="2400" b="1">
                <a:latin typeface="BIZ UDPゴシック" panose="020B0400000000000000" pitchFamily="50" charset="-128"/>
                <a:ea typeface="BIZ UDPゴシック" panose="020B0400000000000000" pitchFamily="50" charset="-128"/>
              </a:rPr>
              <a:t>繁殖農家のみなさまへのお願い</a:t>
            </a:r>
            <a:endParaRPr kumimoji="1" lang="ja-JP" altLang="en-US" sz="2400">
              <a:latin typeface="BIZ UDPゴシック" panose="020B0400000000000000" pitchFamily="50" charset="-128"/>
              <a:ea typeface="BIZ UDPゴシック" panose="020B0400000000000000" pitchFamily="50" charset="-128"/>
            </a:endParaRPr>
          </a:p>
        </p:txBody>
      </p:sp>
      <p:grpSp>
        <p:nvGrpSpPr>
          <p:cNvPr id="23" name="グループ化 22">
            <a:extLst>
              <a:ext uri="{FF2B5EF4-FFF2-40B4-BE49-F238E27FC236}">
                <a16:creationId xmlns:a16="http://schemas.microsoft.com/office/drawing/2014/main" id="{A47B4B7A-0A2D-259A-33AC-D1E3D5BBC92D}"/>
              </a:ext>
            </a:extLst>
          </p:cNvPr>
          <p:cNvGrpSpPr/>
          <p:nvPr/>
        </p:nvGrpSpPr>
        <p:grpSpPr>
          <a:xfrm>
            <a:off x="1118115" y="60976"/>
            <a:ext cx="346489" cy="387812"/>
            <a:chOff x="1214754" y="641851"/>
            <a:chExt cx="350520" cy="628356"/>
          </a:xfrm>
        </p:grpSpPr>
        <p:cxnSp>
          <p:nvCxnSpPr>
            <p:cNvPr id="16" name="直線コネクタ 15">
              <a:extLst>
                <a:ext uri="{FF2B5EF4-FFF2-40B4-BE49-F238E27FC236}">
                  <a16:creationId xmlns:a16="http://schemas.microsoft.com/office/drawing/2014/main" id="{8A6936E0-15C9-6C12-BAEF-235E73863F63}"/>
                </a:ext>
              </a:extLst>
            </p:cNvPr>
            <p:cNvCxnSpPr/>
            <p:nvPr/>
          </p:nvCxnSpPr>
          <p:spPr>
            <a:xfrm>
              <a:off x="1214754" y="641851"/>
              <a:ext cx="350520" cy="554386"/>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ED62C76-D45C-AB36-C8EB-EEBB7CD75AEF}"/>
                </a:ext>
              </a:extLst>
            </p:cNvPr>
            <p:cNvCxnSpPr>
              <a:cxnSpLocks/>
            </p:cNvCxnSpPr>
            <p:nvPr/>
          </p:nvCxnSpPr>
          <p:spPr>
            <a:xfrm>
              <a:off x="1252840" y="935415"/>
              <a:ext cx="293392" cy="334792"/>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pic>
        <p:nvPicPr>
          <p:cNvPr id="39" name="Picture 8" descr="お辞儀するスーツにジャンパーを着た人のイラスト">
            <a:extLst>
              <a:ext uri="{FF2B5EF4-FFF2-40B4-BE49-F238E27FC236}">
                <a16:creationId xmlns:a16="http://schemas.microsoft.com/office/drawing/2014/main" id="{3A047B43-F486-9CB9-04B6-1AC3C7DB6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461" y="1517638"/>
            <a:ext cx="935004" cy="1422210"/>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15A391BD-AC41-9CF6-DCD7-DF07926E64DC}"/>
              </a:ext>
            </a:extLst>
          </p:cNvPr>
          <p:cNvSpPr txBox="1"/>
          <p:nvPr/>
        </p:nvSpPr>
        <p:spPr>
          <a:xfrm>
            <a:off x="1889352" y="3190153"/>
            <a:ext cx="3816000" cy="312073"/>
          </a:xfrm>
          <a:prstGeom prst="rect">
            <a:avLst/>
          </a:prstGeom>
          <a:solidFill>
            <a:schemeClr val="bg1"/>
          </a:solidFill>
        </p:spPr>
        <p:txBody>
          <a:bodyPr wrap="square" rtlCol="0">
            <a:spAutoFit/>
          </a:bodyPr>
          <a:lstStyle/>
          <a:p>
            <a:pPr algn="ctr">
              <a:lnSpc>
                <a:spcPct val="120000"/>
              </a:lnSpc>
            </a:pPr>
            <a:r>
              <a:rPr kumimoji="1" lang="en-US" altLang="ja-JP" sz="1400" b="1" dirty="0">
                <a:latin typeface="BIZ UDPゴシック" panose="020B0400000000000000" pitchFamily="50" charset="-128"/>
                <a:ea typeface="BIZ UDPゴシック" panose="020B0400000000000000" pitchFamily="50" charset="-128"/>
              </a:rPr>
              <a:t>EU</a:t>
            </a:r>
            <a:r>
              <a:rPr kumimoji="1" lang="ja-JP" altLang="en-US" sz="1400" b="1" dirty="0">
                <a:latin typeface="BIZ UDPゴシック" panose="020B0400000000000000" pitchFamily="50" charset="-128"/>
                <a:ea typeface="BIZ UDPゴシック" panose="020B0400000000000000" pitchFamily="50" charset="-128"/>
              </a:rPr>
              <a:t>等向けに牛肉を輸出する際の対応の流れ</a:t>
            </a:r>
          </a:p>
        </p:txBody>
      </p:sp>
      <p:sp>
        <p:nvSpPr>
          <p:cNvPr id="6" name="テキスト ボックス 5">
            <a:extLst>
              <a:ext uri="{FF2B5EF4-FFF2-40B4-BE49-F238E27FC236}">
                <a16:creationId xmlns:a16="http://schemas.microsoft.com/office/drawing/2014/main" id="{5C47D2A4-8ABF-2C1D-9D82-4806F830D3C8}"/>
              </a:ext>
            </a:extLst>
          </p:cNvPr>
          <p:cNvSpPr txBox="1"/>
          <p:nvPr/>
        </p:nvSpPr>
        <p:spPr>
          <a:xfrm>
            <a:off x="514761" y="3906612"/>
            <a:ext cx="2755404" cy="1461169"/>
          </a:xfrm>
          <a:prstGeom prst="rect">
            <a:avLst/>
          </a:prstGeom>
          <a:noFill/>
        </p:spPr>
        <p:txBody>
          <a:bodyPr wrap="square" lIns="91440" tIns="45720" rIns="91440" bIns="45720" rtlCol="0" anchor="t">
            <a:spAutoFit/>
          </a:bodyPr>
          <a:lstStyle/>
          <a:p>
            <a:pPr>
              <a:lnSpc>
                <a:spcPct val="130000"/>
              </a:lnSpc>
            </a:pPr>
            <a:r>
              <a:rPr kumimoji="1" lang="ja-JP" altLang="en-US" sz="1000" dirty="0">
                <a:latin typeface="BIZ UDPゴシック" panose="020B0400000000000000" pitchFamily="50" charset="-128"/>
                <a:ea typeface="BIZ UDPゴシック"/>
              </a:rPr>
              <a:t>ホスホマイシン及びエストラジオールを含む製剤が使用された履歴がないことを確認の上、「申告書」を提出。なお、</a:t>
            </a:r>
            <a:r>
              <a:rPr kumimoji="1" lang="ja-JP" altLang="en-US" sz="1000" u="sng" dirty="0">
                <a:solidFill>
                  <a:srgbClr val="FF0000"/>
                </a:solidFill>
                <a:latin typeface="BIZ UDPゴシック" panose="020B0400000000000000" pitchFamily="50" charset="-128"/>
                <a:ea typeface="BIZ UDPゴシック"/>
              </a:rPr>
              <a:t>エストラジオールが使用される可能性がある</a:t>
            </a:r>
            <a:r>
              <a:rPr kumimoji="1" lang="en-US" altLang="ja-JP" sz="1000" u="sng" dirty="0">
                <a:solidFill>
                  <a:srgbClr val="FF0000"/>
                </a:solidFill>
                <a:latin typeface="BIZ UDPゴシック" panose="020B0400000000000000" pitchFamily="50" charset="-128"/>
                <a:ea typeface="BIZ UDPゴシック"/>
              </a:rPr>
              <a:t>13</a:t>
            </a:r>
            <a:r>
              <a:rPr kumimoji="1" lang="ja-JP" altLang="en-US" sz="1000" u="sng" dirty="0">
                <a:solidFill>
                  <a:srgbClr val="FF0000"/>
                </a:solidFill>
                <a:latin typeface="BIZ UDPゴシック" panose="020B0400000000000000" pitchFamily="50" charset="-128"/>
                <a:ea typeface="BIZ UDPゴシック"/>
              </a:rPr>
              <a:t>か月齢以上の雌牛を上場した場合</a:t>
            </a:r>
            <a:r>
              <a:rPr kumimoji="1" lang="ja-JP" altLang="en-US" sz="1000" dirty="0">
                <a:latin typeface="BIZ UDPゴシック" panose="020B0400000000000000" pitchFamily="50" charset="-128"/>
                <a:ea typeface="BIZ UDPゴシック"/>
              </a:rPr>
              <a:t>には、</a:t>
            </a:r>
            <a:r>
              <a:rPr kumimoji="1" lang="ja-JP" altLang="en-US" sz="1000" u="sng" dirty="0">
                <a:solidFill>
                  <a:srgbClr val="FF0000"/>
                </a:solidFill>
                <a:latin typeface="BIZ UDPゴシック" panose="020B0400000000000000" pitchFamily="50" charset="-128"/>
                <a:ea typeface="BIZ UDPゴシック"/>
              </a:rPr>
              <a:t>獣医師にも確認の上</a:t>
            </a:r>
            <a:r>
              <a:rPr kumimoji="1" lang="ja-JP" altLang="en-US" sz="1000" dirty="0">
                <a:latin typeface="BIZ UDPゴシック" panose="020B0400000000000000" pitchFamily="50" charset="-128"/>
                <a:ea typeface="BIZ UDPゴシック"/>
              </a:rPr>
              <a:t>、「申告書」</a:t>
            </a:r>
            <a:r>
              <a:rPr kumimoji="1" lang="ja-JP" altLang="en-US" sz="1000" dirty="0">
                <a:solidFill>
                  <a:srgbClr val="0070C0"/>
                </a:solidFill>
                <a:highlight>
                  <a:srgbClr val="FFFF00"/>
                </a:highlight>
                <a:latin typeface="BIZ UDPゴシック" panose="020B0400000000000000" pitchFamily="50" charset="-128"/>
                <a:ea typeface="BIZ UDPゴシック"/>
              </a:rPr>
              <a:t>（確認先の獣医師名等の記載欄があるもの）</a:t>
            </a:r>
            <a:r>
              <a:rPr kumimoji="1" lang="ja-JP" altLang="en-US" sz="1000" dirty="0">
                <a:latin typeface="BIZ UDPゴシック" panose="020B0400000000000000" pitchFamily="50" charset="-128"/>
                <a:ea typeface="BIZ UDPゴシック"/>
              </a:rPr>
              <a:t>を提出。</a:t>
            </a:r>
          </a:p>
        </p:txBody>
      </p:sp>
      <p:sp>
        <p:nvSpPr>
          <p:cNvPr id="3" name="矢印: 五方向 2">
            <a:extLst>
              <a:ext uri="{FF2B5EF4-FFF2-40B4-BE49-F238E27FC236}">
                <a16:creationId xmlns:a16="http://schemas.microsoft.com/office/drawing/2014/main" id="{6BD17C8A-568F-C70E-56D7-0D51E49E83B8}"/>
              </a:ext>
            </a:extLst>
          </p:cNvPr>
          <p:cNvSpPr/>
          <p:nvPr/>
        </p:nvSpPr>
        <p:spPr>
          <a:xfrm>
            <a:off x="610739" y="3548930"/>
            <a:ext cx="720000" cy="324000"/>
          </a:xfrm>
          <a:prstGeom prst="homePlate">
            <a:avLst>
              <a:gd name="adj" fmla="val 21353"/>
            </a:avLst>
          </a:prstGeom>
          <a:solidFill>
            <a:schemeClr val="accent6">
              <a:lumMod val="60000"/>
              <a:lumOff val="4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kumimoji="1" lang="ja-JP" altLang="en-US" sz="1000" b="1" spc="100">
                <a:solidFill>
                  <a:schemeClr val="tx1"/>
                </a:solidFill>
                <a:latin typeface="BIZ UDPゴシック" panose="020B0400000000000000" pitchFamily="50" charset="-128"/>
                <a:ea typeface="BIZ UDPゴシック" panose="020B0400000000000000" pitchFamily="50" charset="-128"/>
              </a:rPr>
              <a:t>対応</a:t>
            </a:r>
            <a:r>
              <a:rPr kumimoji="1" lang="en-US" altLang="ja-JP" sz="1000" b="1" spc="100">
                <a:solidFill>
                  <a:schemeClr val="tx1"/>
                </a:solidFill>
                <a:latin typeface="BIZ UDPゴシック" panose="020B0400000000000000" pitchFamily="50" charset="-128"/>
                <a:ea typeface="BIZ UDPゴシック" panose="020B0400000000000000" pitchFamily="50" charset="-128"/>
              </a:rPr>
              <a:t>1</a:t>
            </a:r>
            <a:endParaRPr kumimoji="1" lang="ja-JP" altLang="en-US" sz="1000" b="1" spc="100">
              <a:solidFill>
                <a:schemeClr val="tx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B8B77A47-1F18-A6A8-4B01-1613ADDDA14F}"/>
              </a:ext>
            </a:extLst>
          </p:cNvPr>
          <p:cNvSpPr txBox="1"/>
          <p:nvPr/>
        </p:nvSpPr>
        <p:spPr>
          <a:xfrm>
            <a:off x="514760" y="6062486"/>
            <a:ext cx="2755405" cy="1461169"/>
          </a:xfrm>
          <a:prstGeom prst="rect">
            <a:avLst/>
          </a:prstGeom>
          <a:noFill/>
        </p:spPr>
        <p:txBody>
          <a:bodyPr wrap="square" lIns="91440" tIns="45720" rIns="91440" bIns="45720" rtlCol="0" anchor="t">
            <a:spAutoFit/>
          </a:bodyPr>
          <a:lstStyle/>
          <a:p>
            <a:pPr>
              <a:lnSpc>
                <a:spcPct val="130000"/>
              </a:lnSpc>
            </a:pPr>
            <a:r>
              <a:rPr kumimoji="1" lang="ja-JP" altLang="en-US" sz="1000" dirty="0">
                <a:latin typeface="BIZ UDPゴシック" panose="020B0400000000000000" pitchFamily="50" charset="-128"/>
                <a:ea typeface="BIZ UDPゴシック"/>
              </a:rPr>
              <a:t>ホスホマイシン及びエストラジオールを含む製剤が使用された履歴がないことを確認の上、 「申告書」を提出。なお、</a:t>
            </a:r>
            <a:r>
              <a:rPr kumimoji="1" lang="ja-JP" altLang="en-US" sz="1000" u="sng" dirty="0">
                <a:solidFill>
                  <a:srgbClr val="FF0000"/>
                </a:solidFill>
                <a:latin typeface="BIZ UDPゴシック" panose="020B0400000000000000" pitchFamily="50" charset="-128"/>
                <a:ea typeface="BIZ UDPゴシック"/>
              </a:rPr>
              <a:t>エストラジオールが使用される可能性がある</a:t>
            </a:r>
            <a:r>
              <a:rPr kumimoji="1" lang="en-US" altLang="ja-JP" sz="1000" u="sng" dirty="0">
                <a:solidFill>
                  <a:srgbClr val="FF0000"/>
                </a:solidFill>
                <a:latin typeface="BIZ UDPゴシック" panose="020B0400000000000000" pitchFamily="50" charset="-128"/>
                <a:ea typeface="BIZ UDPゴシック"/>
              </a:rPr>
              <a:t>13</a:t>
            </a:r>
            <a:r>
              <a:rPr kumimoji="1" lang="ja-JP" altLang="en-US" sz="1000" u="sng" dirty="0">
                <a:solidFill>
                  <a:srgbClr val="FF0000"/>
                </a:solidFill>
                <a:latin typeface="BIZ UDPゴシック" panose="020B0400000000000000" pitchFamily="50" charset="-128"/>
                <a:ea typeface="BIZ UDPゴシック"/>
              </a:rPr>
              <a:t>か月齢以上の雌牛を家畜市場や相対取引で売買した場合</a:t>
            </a:r>
            <a:r>
              <a:rPr kumimoji="1" lang="ja-JP" altLang="en-US" sz="1000" dirty="0">
                <a:latin typeface="BIZ UDPゴシック" panose="020B0400000000000000" pitchFamily="50" charset="-128"/>
                <a:ea typeface="BIZ UDPゴシック"/>
              </a:rPr>
              <a:t>には、</a:t>
            </a:r>
            <a:r>
              <a:rPr kumimoji="1" lang="ja-JP" altLang="en-US" sz="1000" u="sng" dirty="0">
                <a:solidFill>
                  <a:srgbClr val="FF0000"/>
                </a:solidFill>
                <a:latin typeface="BIZ UDPゴシック" panose="020B0400000000000000" pitchFamily="50" charset="-128"/>
                <a:ea typeface="BIZ UDPゴシック"/>
              </a:rPr>
              <a:t>獣医師にも確認の上</a:t>
            </a:r>
            <a:r>
              <a:rPr kumimoji="1" lang="ja-JP" altLang="en-US" sz="1000" dirty="0">
                <a:latin typeface="BIZ UDPゴシック" panose="020B0400000000000000" pitchFamily="50" charset="-128"/>
                <a:ea typeface="BIZ UDPゴシック"/>
              </a:rPr>
              <a:t>、 「申告書」 </a:t>
            </a:r>
            <a:r>
              <a:rPr kumimoji="1" lang="ja-JP" altLang="en-US" sz="1000" dirty="0">
                <a:solidFill>
                  <a:srgbClr val="0070C0"/>
                </a:solidFill>
                <a:highlight>
                  <a:srgbClr val="FFFF00"/>
                </a:highlight>
                <a:latin typeface="BIZ UDPゴシック" panose="020B0400000000000000" pitchFamily="50" charset="-128"/>
                <a:ea typeface="BIZ UDPゴシック"/>
              </a:rPr>
              <a:t>（確認先の獣医師名等の記載欄があるもの）</a:t>
            </a:r>
            <a:r>
              <a:rPr kumimoji="1" lang="ja-JP" altLang="en-US" sz="1000" dirty="0">
                <a:latin typeface="BIZ UDPゴシック" panose="020B0400000000000000" pitchFamily="50" charset="-128"/>
                <a:ea typeface="BIZ UDPゴシック"/>
              </a:rPr>
              <a:t>を提出。</a:t>
            </a:r>
          </a:p>
        </p:txBody>
      </p:sp>
      <p:sp>
        <p:nvSpPr>
          <p:cNvPr id="17" name="矢印: 五方向 16">
            <a:extLst>
              <a:ext uri="{FF2B5EF4-FFF2-40B4-BE49-F238E27FC236}">
                <a16:creationId xmlns:a16="http://schemas.microsoft.com/office/drawing/2014/main" id="{8B2908F1-3E02-47C6-2919-CA697481975C}"/>
              </a:ext>
            </a:extLst>
          </p:cNvPr>
          <p:cNvSpPr/>
          <p:nvPr/>
        </p:nvSpPr>
        <p:spPr>
          <a:xfrm>
            <a:off x="610740" y="5719756"/>
            <a:ext cx="720000" cy="324000"/>
          </a:xfrm>
          <a:prstGeom prst="homePlate">
            <a:avLst>
              <a:gd name="adj" fmla="val 21353"/>
            </a:avLst>
          </a:prstGeom>
          <a:solidFill>
            <a:schemeClr val="accent6">
              <a:lumMod val="60000"/>
              <a:lumOff val="4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kumimoji="1" lang="ja-JP" altLang="en-US" sz="1000" b="1" spc="100">
                <a:solidFill>
                  <a:schemeClr val="tx1"/>
                </a:solidFill>
                <a:latin typeface="BIZ UDPゴシック" panose="020B0400000000000000" pitchFamily="50" charset="-128"/>
                <a:ea typeface="BIZ UDPゴシック" panose="020B0400000000000000" pitchFamily="50" charset="-128"/>
              </a:rPr>
              <a:t>対応</a:t>
            </a:r>
            <a:r>
              <a:rPr kumimoji="1" lang="en-US" altLang="ja-JP" sz="1000" b="1" spc="100">
                <a:solidFill>
                  <a:schemeClr val="tx1"/>
                </a:solidFill>
                <a:latin typeface="BIZ UDPゴシック" panose="020B0400000000000000" pitchFamily="50" charset="-128"/>
                <a:ea typeface="BIZ UDPゴシック" panose="020B0400000000000000" pitchFamily="50" charset="-128"/>
              </a:rPr>
              <a:t>2</a:t>
            </a:r>
            <a:endParaRPr kumimoji="1" lang="ja-JP" altLang="en-US" sz="1000" b="1" spc="100">
              <a:solidFill>
                <a:schemeClr val="tx1"/>
              </a:solidFill>
              <a:latin typeface="BIZ UDPゴシック" panose="020B0400000000000000" pitchFamily="50" charset="-128"/>
              <a:ea typeface="BIZ UDPゴシック" panose="020B0400000000000000" pitchFamily="50" charset="-128"/>
            </a:endParaRPr>
          </a:p>
        </p:txBody>
      </p:sp>
      <p:sp>
        <p:nvSpPr>
          <p:cNvPr id="9" name="右大かっこ 8">
            <a:extLst>
              <a:ext uri="{FF2B5EF4-FFF2-40B4-BE49-F238E27FC236}">
                <a16:creationId xmlns:a16="http://schemas.microsoft.com/office/drawing/2014/main" id="{6C43F3BD-AF67-367F-E2FE-AE995065BD10}"/>
              </a:ext>
            </a:extLst>
          </p:cNvPr>
          <p:cNvSpPr/>
          <p:nvPr/>
        </p:nvSpPr>
        <p:spPr>
          <a:xfrm rot="5400000">
            <a:off x="3716352" y="1551063"/>
            <a:ext cx="162000" cy="3816000"/>
          </a:xfrm>
          <a:prstGeom prst="rightBracket">
            <a:avLst>
              <a:gd name="adj" fmla="val 115450"/>
            </a:avLst>
          </a:prstGeom>
          <a:ln w="25400" cap="rnd">
            <a:solidFill>
              <a:schemeClr val="accent6">
                <a:lumMod val="5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cxnSp>
        <p:nvCxnSpPr>
          <p:cNvPr id="10" name="直線コネクタ 9">
            <a:extLst>
              <a:ext uri="{FF2B5EF4-FFF2-40B4-BE49-F238E27FC236}">
                <a16:creationId xmlns:a16="http://schemas.microsoft.com/office/drawing/2014/main" id="{09659937-FFBB-6E35-22D2-E9383EB7CFB4}"/>
              </a:ext>
            </a:extLst>
          </p:cNvPr>
          <p:cNvCxnSpPr>
            <a:cxnSpLocks/>
          </p:cNvCxnSpPr>
          <p:nvPr/>
        </p:nvCxnSpPr>
        <p:spPr>
          <a:xfrm>
            <a:off x="651533" y="5640487"/>
            <a:ext cx="6227366" cy="0"/>
          </a:xfrm>
          <a:prstGeom prst="line">
            <a:avLst/>
          </a:prstGeom>
          <a:ln w="63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42" name="グループ化 41">
            <a:extLst>
              <a:ext uri="{FF2B5EF4-FFF2-40B4-BE49-F238E27FC236}">
                <a16:creationId xmlns:a16="http://schemas.microsoft.com/office/drawing/2014/main" id="{7F655FFD-8F95-EAF6-9D6A-0154A7529141}"/>
              </a:ext>
            </a:extLst>
          </p:cNvPr>
          <p:cNvGrpSpPr/>
          <p:nvPr/>
        </p:nvGrpSpPr>
        <p:grpSpPr>
          <a:xfrm flipH="1">
            <a:off x="6028870" y="32818"/>
            <a:ext cx="446021" cy="432546"/>
            <a:chOff x="1214754" y="641851"/>
            <a:chExt cx="350520" cy="628356"/>
          </a:xfrm>
        </p:grpSpPr>
        <p:cxnSp>
          <p:nvCxnSpPr>
            <p:cNvPr id="43" name="直線コネクタ 42">
              <a:extLst>
                <a:ext uri="{FF2B5EF4-FFF2-40B4-BE49-F238E27FC236}">
                  <a16:creationId xmlns:a16="http://schemas.microsoft.com/office/drawing/2014/main" id="{B42A47E3-56D9-182C-9025-269ACF4FC696}"/>
                </a:ext>
              </a:extLst>
            </p:cNvPr>
            <p:cNvCxnSpPr/>
            <p:nvPr/>
          </p:nvCxnSpPr>
          <p:spPr>
            <a:xfrm>
              <a:off x="1214754" y="641851"/>
              <a:ext cx="350520" cy="554386"/>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1F12E4C-3025-9A3C-4702-AE1A4EEDE81D}"/>
                </a:ext>
              </a:extLst>
            </p:cNvPr>
            <p:cNvCxnSpPr>
              <a:cxnSpLocks/>
            </p:cNvCxnSpPr>
            <p:nvPr/>
          </p:nvCxnSpPr>
          <p:spPr>
            <a:xfrm>
              <a:off x="1252840" y="935415"/>
              <a:ext cx="293392" cy="334792"/>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pic>
        <p:nvPicPr>
          <p:cNvPr id="52" name="図 51">
            <a:extLst>
              <a:ext uri="{FF2B5EF4-FFF2-40B4-BE49-F238E27FC236}">
                <a16:creationId xmlns:a16="http://schemas.microsoft.com/office/drawing/2014/main" id="{F8402107-D6A8-0BCF-DEEB-B11F2C10B7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526" b="70588"/>
          <a:stretch/>
        </p:blipFill>
        <p:spPr>
          <a:xfrm>
            <a:off x="5785817" y="4596829"/>
            <a:ext cx="996491" cy="857430"/>
          </a:xfrm>
          <a:prstGeom prst="rect">
            <a:avLst/>
          </a:prstGeom>
        </p:spPr>
      </p:pic>
      <p:pic>
        <p:nvPicPr>
          <p:cNvPr id="53" name="Picture 10" descr="サイロのない牛舎のイラスト">
            <a:extLst>
              <a:ext uri="{FF2B5EF4-FFF2-40B4-BE49-F238E27FC236}">
                <a16:creationId xmlns:a16="http://schemas.microsoft.com/office/drawing/2014/main" id="{0061E7A9-865C-5989-CF40-A3548F9354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160" y="4642264"/>
            <a:ext cx="990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70" name="図 69" descr="図形&#10;&#10;低い精度で自動的に生成された説明">
            <a:extLst>
              <a:ext uri="{FF2B5EF4-FFF2-40B4-BE49-F238E27FC236}">
                <a16:creationId xmlns:a16="http://schemas.microsoft.com/office/drawing/2014/main" id="{9D66A12A-950C-BF90-72E0-8B616012ACFF}"/>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00488" y="4656387"/>
            <a:ext cx="440943" cy="440943"/>
          </a:xfrm>
          <a:prstGeom prst="rect">
            <a:avLst/>
          </a:prstGeom>
        </p:spPr>
      </p:pic>
      <p:sp>
        <p:nvSpPr>
          <p:cNvPr id="71" name="テキスト ボックス 70">
            <a:extLst>
              <a:ext uri="{FF2B5EF4-FFF2-40B4-BE49-F238E27FC236}">
                <a16:creationId xmlns:a16="http://schemas.microsoft.com/office/drawing/2014/main" id="{2F734231-5313-53C5-6FDE-B067F0C68C3D}"/>
              </a:ext>
            </a:extLst>
          </p:cNvPr>
          <p:cNvSpPr txBox="1"/>
          <p:nvPr/>
        </p:nvSpPr>
        <p:spPr>
          <a:xfrm>
            <a:off x="4472307" y="4446812"/>
            <a:ext cx="516630" cy="227113"/>
          </a:xfrm>
          <a:prstGeom prst="rect">
            <a:avLst/>
          </a:prstGeom>
          <a:noFill/>
        </p:spPr>
        <p:txBody>
          <a:bodyPr wrap="square" rtlCol="0">
            <a:spAutoFit/>
          </a:bodyPr>
          <a:lstStyle/>
          <a:p>
            <a:pPr>
              <a:lnSpc>
                <a:spcPct val="130000"/>
              </a:lnSpc>
            </a:pPr>
            <a:r>
              <a:rPr kumimoji="1" lang="ja-JP" altLang="en-US" sz="800">
                <a:solidFill>
                  <a:schemeClr val="accent2">
                    <a:lumMod val="75000"/>
                  </a:schemeClr>
                </a:solidFill>
                <a:latin typeface="BIZ UDPゴシック" panose="020B0400000000000000" pitchFamily="50" charset="-128"/>
                <a:ea typeface="BIZ UDPゴシック" panose="020B0400000000000000" pitchFamily="50" charset="-128"/>
              </a:rPr>
              <a:t>申告書</a:t>
            </a:r>
          </a:p>
        </p:txBody>
      </p:sp>
      <p:pic>
        <p:nvPicPr>
          <p:cNvPr id="78" name="図 77" descr="図形&#10;&#10;低い精度で自動的に生成された説明">
            <a:extLst>
              <a:ext uri="{FF2B5EF4-FFF2-40B4-BE49-F238E27FC236}">
                <a16:creationId xmlns:a16="http://schemas.microsoft.com/office/drawing/2014/main" id="{43080B20-3EBF-207C-5365-49DC26698A60}"/>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472580" y="6755855"/>
            <a:ext cx="440943" cy="440943"/>
          </a:xfrm>
          <a:prstGeom prst="rect">
            <a:avLst/>
          </a:prstGeom>
        </p:spPr>
      </p:pic>
      <p:sp>
        <p:nvSpPr>
          <p:cNvPr id="79" name="テキスト ボックス 78">
            <a:extLst>
              <a:ext uri="{FF2B5EF4-FFF2-40B4-BE49-F238E27FC236}">
                <a16:creationId xmlns:a16="http://schemas.microsoft.com/office/drawing/2014/main" id="{FE2F7F7E-F9EC-0F34-C8E2-3395911B9495}"/>
              </a:ext>
            </a:extLst>
          </p:cNvPr>
          <p:cNvSpPr txBox="1"/>
          <p:nvPr/>
        </p:nvSpPr>
        <p:spPr>
          <a:xfrm>
            <a:off x="4444399" y="6546280"/>
            <a:ext cx="516630" cy="227113"/>
          </a:xfrm>
          <a:prstGeom prst="rect">
            <a:avLst/>
          </a:prstGeom>
          <a:noFill/>
        </p:spPr>
        <p:txBody>
          <a:bodyPr wrap="square" rtlCol="0">
            <a:spAutoFit/>
          </a:bodyPr>
          <a:lstStyle/>
          <a:p>
            <a:pPr>
              <a:lnSpc>
                <a:spcPct val="130000"/>
              </a:lnSpc>
            </a:pPr>
            <a:r>
              <a:rPr kumimoji="1" lang="ja-JP" altLang="en-US" sz="800">
                <a:solidFill>
                  <a:schemeClr val="accent2">
                    <a:lumMod val="75000"/>
                  </a:schemeClr>
                </a:solidFill>
                <a:latin typeface="BIZ UDPゴシック" panose="020B0400000000000000" pitchFamily="50" charset="-128"/>
                <a:ea typeface="BIZ UDPゴシック" panose="020B0400000000000000" pitchFamily="50" charset="-128"/>
              </a:rPr>
              <a:t>申告書</a:t>
            </a:r>
          </a:p>
        </p:txBody>
      </p:sp>
      <p:pic>
        <p:nvPicPr>
          <p:cNvPr id="80" name="図 79">
            <a:extLst>
              <a:ext uri="{FF2B5EF4-FFF2-40B4-BE49-F238E27FC236}">
                <a16:creationId xmlns:a16="http://schemas.microsoft.com/office/drawing/2014/main" id="{A6EAF166-E2C6-79B0-A9C7-EC3BF49109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339" t="14314" r="29161" b="54705"/>
          <a:stretch/>
        </p:blipFill>
        <p:spPr>
          <a:xfrm>
            <a:off x="5229407" y="6724432"/>
            <a:ext cx="986710" cy="698971"/>
          </a:xfrm>
          <a:prstGeom prst="rect">
            <a:avLst/>
          </a:prstGeom>
        </p:spPr>
      </p:pic>
      <p:sp>
        <p:nvSpPr>
          <p:cNvPr id="81" name="テキスト ボックス 80">
            <a:extLst>
              <a:ext uri="{FF2B5EF4-FFF2-40B4-BE49-F238E27FC236}">
                <a16:creationId xmlns:a16="http://schemas.microsoft.com/office/drawing/2014/main" id="{9D9878BC-F01F-A00A-0E01-3C7A120A27D4}"/>
              </a:ext>
            </a:extLst>
          </p:cNvPr>
          <p:cNvSpPr txBox="1"/>
          <p:nvPr/>
        </p:nvSpPr>
        <p:spPr>
          <a:xfrm>
            <a:off x="3322715" y="5302741"/>
            <a:ext cx="739035" cy="227113"/>
          </a:xfrm>
          <a:prstGeom prst="rect">
            <a:avLst/>
          </a:prstGeom>
          <a:noFill/>
        </p:spPr>
        <p:txBody>
          <a:bodyPr wrap="square" rtlCol="0">
            <a:spAutoFit/>
          </a:bodyPr>
          <a:lstStyle/>
          <a:p>
            <a:pPr algn="ctr">
              <a:lnSpc>
                <a:spcPct val="130000"/>
              </a:lnSpc>
            </a:pPr>
            <a:r>
              <a:rPr kumimoji="1" lang="ja-JP" altLang="en-US" sz="800" spc="100">
                <a:latin typeface="BIZ UDPゴシック" panose="020B0400000000000000" pitchFamily="50" charset="-128"/>
                <a:ea typeface="BIZ UDPゴシック" panose="020B0400000000000000" pitchFamily="50" charset="-128"/>
              </a:rPr>
              <a:t>繁殖農家</a:t>
            </a:r>
          </a:p>
        </p:txBody>
      </p:sp>
      <p:sp>
        <p:nvSpPr>
          <p:cNvPr id="82" name="テキスト ボックス 81">
            <a:extLst>
              <a:ext uri="{FF2B5EF4-FFF2-40B4-BE49-F238E27FC236}">
                <a16:creationId xmlns:a16="http://schemas.microsoft.com/office/drawing/2014/main" id="{9D2FF638-89D7-AF55-0BF6-33B5F569BFE0}"/>
              </a:ext>
            </a:extLst>
          </p:cNvPr>
          <p:cNvSpPr txBox="1"/>
          <p:nvPr/>
        </p:nvSpPr>
        <p:spPr>
          <a:xfrm>
            <a:off x="6014052" y="5302741"/>
            <a:ext cx="739035" cy="227113"/>
          </a:xfrm>
          <a:prstGeom prst="rect">
            <a:avLst/>
          </a:prstGeom>
          <a:noFill/>
        </p:spPr>
        <p:txBody>
          <a:bodyPr wrap="square" rtlCol="0">
            <a:spAutoFit/>
          </a:bodyPr>
          <a:lstStyle/>
          <a:p>
            <a:pPr algn="ctr">
              <a:lnSpc>
                <a:spcPct val="130000"/>
              </a:lnSpc>
            </a:pPr>
            <a:r>
              <a:rPr kumimoji="1" lang="ja-JP" altLang="en-US" sz="800" spc="100">
                <a:latin typeface="BIZ UDPゴシック" panose="020B0400000000000000" pitchFamily="50" charset="-128"/>
                <a:ea typeface="BIZ UDPゴシック" panose="020B0400000000000000" pitchFamily="50" charset="-128"/>
              </a:rPr>
              <a:t>家畜市場</a:t>
            </a:r>
          </a:p>
        </p:txBody>
      </p:sp>
      <p:sp>
        <p:nvSpPr>
          <p:cNvPr id="83" name="テキスト ボックス 82">
            <a:extLst>
              <a:ext uri="{FF2B5EF4-FFF2-40B4-BE49-F238E27FC236}">
                <a16:creationId xmlns:a16="http://schemas.microsoft.com/office/drawing/2014/main" id="{A921370B-1A50-52B1-B1B7-61A186977C61}"/>
              </a:ext>
            </a:extLst>
          </p:cNvPr>
          <p:cNvSpPr txBox="1"/>
          <p:nvPr/>
        </p:nvSpPr>
        <p:spPr>
          <a:xfrm>
            <a:off x="3322715" y="7392720"/>
            <a:ext cx="739035" cy="227113"/>
          </a:xfrm>
          <a:prstGeom prst="rect">
            <a:avLst/>
          </a:prstGeom>
          <a:noFill/>
        </p:spPr>
        <p:txBody>
          <a:bodyPr wrap="square" rtlCol="0">
            <a:spAutoFit/>
          </a:bodyPr>
          <a:lstStyle/>
          <a:p>
            <a:pPr algn="ctr">
              <a:lnSpc>
                <a:spcPct val="130000"/>
              </a:lnSpc>
            </a:pPr>
            <a:r>
              <a:rPr kumimoji="1" lang="ja-JP" altLang="en-US" sz="800" spc="100">
                <a:latin typeface="BIZ UDPゴシック" panose="020B0400000000000000" pitchFamily="50" charset="-128"/>
                <a:ea typeface="BIZ UDPゴシック" panose="020B0400000000000000" pitchFamily="50" charset="-128"/>
              </a:rPr>
              <a:t>繁殖農家</a:t>
            </a:r>
          </a:p>
        </p:txBody>
      </p:sp>
      <p:sp>
        <p:nvSpPr>
          <p:cNvPr id="84" name="テキスト ボックス 83">
            <a:extLst>
              <a:ext uri="{FF2B5EF4-FFF2-40B4-BE49-F238E27FC236}">
                <a16:creationId xmlns:a16="http://schemas.microsoft.com/office/drawing/2014/main" id="{E7742C74-69E4-E6E8-C516-F13C6B6C1A03}"/>
              </a:ext>
            </a:extLst>
          </p:cNvPr>
          <p:cNvSpPr txBox="1"/>
          <p:nvPr/>
        </p:nvSpPr>
        <p:spPr>
          <a:xfrm>
            <a:off x="5359011" y="7392720"/>
            <a:ext cx="739035" cy="227113"/>
          </a:xfrm>
          <a:prstGeom prst="rect">
            <a:avLst/>
          </a:prstGeom>
          <a:noFill/>
        </p:spPr>
        <p:txBody>
          <a:bodyPr wrap="square" rtlCol="0">
            <a:spAutoFit/>
          </a:bodyPr>
          <a:lstStyle/>
          <a:p>
            <a:pPr algn="ctr">
              <a:lnSpc>
                <a:spcPct val="130000"/>
              </a:lnSpc>
            </a:pPr>
            <a:r>
              <a:rPr kumimoji="1" lang="ja-JP" altLang="en-US" sz="800" spc="100">
                <a:latin typeface="BIZ UDPゴシック" panose="020B0400000000000000" pitchFamily="50" charset="-128"/>
                <a:ea typeface="BIZ UDPゴシック" panose="020B0400000000000000" pitchFamily="50" charset="-128"/>
              </a:rPr>
              <a:t>肥育農家</a:t>
            </a:r>
          </a:p>
        </p:txBody>
      </p:sp>
      <p:cxnSp>
        <p:nvCxnSpPr>
          <p:cNvPr id="12" name="直線矢印コネクタ 11">
            <a:extLst>
              <a:ext uri="{FF2B5EF4-FFF2-40B4-BE49-F238E27FC236}">
                <a16:creationId xmlns:a16="http://schemas.microsoft.com/office/drawing/2014/main" id="{7CA29B75-36E4-D499-31CD-A7EC8A865F77}"/>
              </a:ext>
            </a:extLst>
          </p:cNvPr>
          <p:cNvCxnSpPr>
            <a:cxnSpLocks/>
          </p:cNvCxnSpPr>
          <p:nvPr/>
        </p:nvCxnSpPr>
        <p:spPr>
          <a:xfrm>
            <a:off x="4240858" y="5180388"/>
            <a:ext cx="1712967" cy="0"/>
          </a:xfrm>
          <a:prstGeom prst="straightConnector1">
            <a:avLst/>
          </a:prstGeom>
          <a:ln w="38100" cap="rnd">
            <a:solidFill>
              <a:schemeClr val="accent2">
                <a:lumMod val="75000"/>
              </a:schemeClr>
            </a:solidFill>
            <a:round/>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272B0848-09A0-1BFD-460B-29A89F58EDAB}"/>
              </a:ext>
            </a:extLst>
          </p:cNvPr>
          <p:cNvCxnSpPr>
            <a:cxnSpLocks/>
          </p:cNvCxnSpPr>
          <p:nvPr/>
        </p:nvCxnSpPr>
        <p:spPr>
          <a:xfrm>
            <a:off x="4240858" y="7282238"/>
            <a:ext cx="936000" cy="0"/>
          </a:xfrm>
          <a:prstGeom prst="straightConnector1">
            <a:avLst/>
          </a:prstGeom>
          <a:ln w="38100" cap="rnd">
            <a:solidFill>
              <a:schemeClr val="accent2">
                <a:lumMod val="75000"/>
              </a:schemeClr>
            </a:solidFill>
            <a:round/>
            <a:tailEnd type="arrow"/>
          </a:ln>
        </p:spPr>
        <p:style>
          <a:lnRef idx="1">
            <a:schemeClr val="accent1"/>
          </a:lnRef>
          <a:fillRef idx="0">
            <a:schemeClr val="accent1"/>
          </a:fillRef>
          <a:effectRef idx="0">
            <a:schemeClr val="accent1"/>
          </a:effectRef>
          <a:fontRef idx="minor">
            <a:schemeClr val="tx1"/>
          </a:fontRef>
        </p:style>
      </p:cxnSp>
      <p:pic>
        <p:nvPicPr>
          <p:cNvPr id="11" name="Picture 10" descr="サイロのない牛舎のイラスト">
            <a:extLst>
              <a:ext uri="{FF2B5EF4-FFF2-40B4-BE49-F238E27FC236}">
                <a16:creationId xmlns:a16="http://schemas.microsoft.com/office/drawing/2014/main" id="{4BBC0DD5-081C-0711-ED74-22CAB0F441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160" y="6733704"/>
            <a:ext cx="990000" cy="79200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グループ化 24">
            <a:extLst>
              <a:ext uri="{FF2B5EF4-FFF2-40B4-BE49-F238E27FC236}">
                <a16:creationId xmlns:a16="http://schemas.microsoft.com/office/drawing/2014/main" id="{3703238F-758A-25B8-1886-510AC23144AF}"/>
              </a:ext>
            </a:extLst>
          </p:cNvPr>
          <p:cNvGrpSpPr/>
          <p:nvPr/>
        </p:nvGrpSpPr>
        <p:grpSpPr>
          <a:xfrm>
            <a:off x="417216" y="7812677"/>
            <a:ext cx="6696000" cy="1884408"/>
            <a:chOff x="420043" y="7902631"/>
            <a:chExt cx="6696000" cy="1537421"/>
          </a:xfrm>
        </p:grpSpPr>
        <p:sp>
          <p:nvSpPr>
            <p:cNvPr id="29" name="テキスト ボックス 28">
              <a:extLst>
                <a:ext uri="{FF2B5EF4-FFF2-40B4-BE49-F238E27FC236}">
                  <a16:creationId xmlns:a16="http://schemas.microsoft.com/office/drawing/2014/main" id="{EA4DD92E-98D6-C608-518F-681306D801AB}"/>
                </a:ext>
              </a:extLst>
            </p:cNvPr>
            <p:cNvSpPr txBox="1"/>
            <p:nvPr/>
          </p:nvSpPr>
          <p:spPr>
            <a:xfrm>
              <a:off x="660370" y="8759939"/>
              <a:ext cx="6095544" cy="381939"/>
            </a:xfrm>
            <a:prstGeom prst="rect">
              <a:avLst/>
            </a:prstGeom>
            <a:noFill/>
          </p:spPr>
          <p:txBody>
            <a:bodyPr wrap="square" rtlCol="0">
              <a:spAutoFit/>
            </a:bodyPr>
            <a:lstStyle/>
            <a:p>
              <a:pPr>
                <a:lnSpc>
                  <a:spcPct val="120000"/>
                </a:lnSpc>
                <a:spcAft>
                  <a:spcPts val="600"/>
                </a:spcAft>
              </a:pPr>
              <a:r>
                <a:rPr kumimoji="1" lang="ja-JP" altLang="en-US" sz="1100" spc="50">
                  <a:latin typeface="BIZ UDPゴシック" panose="020B0400000000000000" pitchFamily="50" charset="-128"/>
                  <a:ea typeface="BIZ UDPゴシック" panose="020B0400000000000000" pitchFamily="50" charset="-128"/>
                </a:rPr>
                <a:t>　雌牛の発情誘起等の繁殖目的や胎盤停滞等の治療目的に使用され、牛に使用できる製剤としては３製剤が承認されている。</a:t>
              </a:r>
              <a:endParaRPr kumimoji="1" lang="en-US" altLang="ja-JP" sz="1100" spc="50">
                <a:latin typeface="BIZ UDPゴシック" panose="020B0400000000000000" pitchFamily="50" charset="-128"/>
                <a:ea typeface="BIZ UDPゴシック" panose="020B0400000000000000" pitchFamily="50" charset="-128"/>
              </a:endParaRPr>
            </a:p>
          </p:txBody>
        </p:sp>
        <p:sp>
          <p:nvSpPr>
            <p:cNvPr id="45" name="四角形: 角を丸くする 44">
              <a:extLst>
                <a:ext uri="{FF2B5EF4-FFF2-40B4-BE49-F238E27FC236}">
                  <a16:creationId xmlns:a16="http://schemas.microsoft.com/office/drawing/2014/main" id="{5E915C7D-29BA-E2D9-0C2F-CD349EF0FBCD}"/>
                </a:ext>
              </a:extLst>
            </p:cNvPr>
            <p:cNvSpPr/>
            <p:nvPr/>
          </p:nvSpPr>
          <p:spPr>
            <a:xfrm>
              <a:off x="420043" y="7902631"/>
              <a:ext cx="6696000" cy="1537421"/>
            </a:xfrm>
            <a:prstGeom prst="roundRect">
              <a:avLst>
                <a:gd name="adj" fmla="val 7441"/>
              </a:avLst>
            </a:prstGeom>
            <a:no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C8C22F4B-1680-7A16-4624-EAE8A3CF4EE3}"/>
                </a:ext>
              </a:extLst>
            </p:cNvPr>
            <p:cNvSpPr txBox="1"/>
            <p:nvPr/>
          </p:nvSpPr>
          <p:spPr>
            <a:xfrm>
              <a:off x="694870" y="8532688"/>
              <a:ext cx="2365376" cy="254609"/>
            </a:xfrm>
            <a:prstGeom prst="rect">
              <a:avLst/>
            </a:prstGeom>
            <a:noFill/>
          </p:spPr>
          <p:txBody>
            <a:bodyPr wrap="square" rtlCol="0">
              <a:spAutoFit/>
            </a:bodyPr>
            <a:lstStyle/>
            <a:p>
              <a:pPr>
                <a:lnSpc>
                  <a:spcPct val="120000"/>
                </a:lnSpc>
              </a:pPr>
              <a:r>
                <a:rPr kumimoji="1" lang="ja-JP" altLang="en-US" sz="1400" b="1">
                  <a:latin typeface="BIZ UDPゴシック" panose="020B0400000000000000" pitchFamily="50" charset="-128"/>
                  <a:ea typeface="BIZ UDPゴシック" panose="020B0400000000000000" pitchFamily="50" charset="-128"/>
                </a:rPr>
                <a:t>エストラジオールとは？</a:t>
              </a:r>
            </a:p>
          </p:txBody>
        </p:sp>
        <p:sp>
          <p:nvSpPr>
            <p:cNvPr id="30" name="楕円 29">
              <a:extLst>
                <a:ext uri="{FF2B5EF4-FFF2-40B4-BE49-F238E27FC236}">
                  <a16:creationId xmlns:a16="http://schemas.microsoft.com/office/drawing/2014/main" id="{FA112FF6-5C93-345D-FAD8-76EEF1ACFACF}"/>
                </a:ext>
              </a:extLst>
            </p:cNvPr>
            <p:cNvSpPr/>
            <p:nvPr/>
          </p:nvSpPr>
          <p:spPr>
            <a:xfrm>
              <a:off x="545363" y="7993707"/>
              <a:ext cx="106096" cy="106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3" name="楕円 32">
              <a:extLst>
                <a:ext uri="{FF2B5EF4-FFF2-40B4-BE49-F238E27FC236}">
                  <a16:creationId xmlns:a16="http://schemas.microsoft.com/office/drawing/2014/main" id="{B2377CE2-01A9-729F-161B-6668E291A70C}"/>
                </a:ext>
              </a:extLst>
            </p:cNvPr>
            <p:cNvSpPr/>
            <p:nvPr/>
          </p:nvSpPr>
          <p:spPr>
            <a:xfrm>
              <a:off x="545363" y="9265905"/>
              <a:ext cx="106096" cy="106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6" name="楕円 35">
              <a:extLst>
                <a:ext uri="{FF2B5EF4-FFF2-40B4-BE49-F238E27FC236}">
                  <a16:creationId xmlns:a16="http://schemas.microsoft.com/office/drawing/2014/main" id="{CF7D0EEF-9D12-6E39-81C4-257A5D0F8FDE}"/>
                </a:ext>
              </a:extLst>
            </p:cNvPr>
            <p:cNvSpPr/>
            <p:nvPr/>
          </p:nvSpPr>
          <p:spPr>
            <a:xfrm>
              <a:off x="6878825" y="7993707"/>
              <a:ext cx="106096" cy="106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7" name="楕円 36">
              <a:extLst>
                <a:ext uri="{FF2B5EF4-FFF2-40B4-BE49-F238E27FC236}">
                  <a16:creationId xmlns:a16="http://schemas.microsoft.com/office/drawing/2014/main" id="{D04F0331-D176-BB1C-3BC4-69DDDF2B8FD2}"/>
                </a:ext>
              </a:extLst>
            </p:cNvPr>
            <p:cNvSpPr/>
            <p:nvPr/>
          </p:nvSpPr>
          <p:spPr>
            <a:xfrm>
              <a:off x="6878825" y="9265905"/>
              <a:ext cx="106096" cy="106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pic>
        <p:nvPicPr>
          <p:cNvPr id="24" name="図 23">
            <a:extLst>
              <a:ext uri="{FF2B5EF4-FFF2-40B4-BE49-F238E27FC236}">
                <a16:creationId xmlns:a16="http://schemas.microsoft.com/office/drawing/2014/main" id="{F20F5303-5D25-C5D0-DE5D-7A36C522221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20213" y="4630045"/>
            <a:ext cx="610293" cy="477011"/>
          </a:xfrm>
          <a:prstGeom prst="rect">
            <a:avLst/>
          </a:prstGeom>
          <a:noFill/>
          <a:ln>
            <a:noFill/>
          </a:ln>
        </p:spPr>
      </p:pic>
      <p:pic>
        <p:nvPicPr>
          <p:cNvPr id="38" name="図 37">
            <a:extLst>
              <a:ext uri="{FF2B5EF4-FFF2-40B4-BE49-F238E27FC236}">
                <a16:creationId xmlns:a16="http://schemas.microsoft.com/office/drawing/2014/main" id="{F2FF5802-3A38-86A2-3601-E195B072E0F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59788" y="6977922"/>
            <a:ext cx="610293" cy="477011"/>
          </a:xfrm>
          <a:prstGeom prst="rect">
            <a:avLst/>
          </a:prstGeom>
          <a:noFill/>
          <a:ln>
            <a:noFill/>
          </a:ln>
        </p:spPr>
      </p:pic>
      <p:sp>
        <p:nvSpPr>
          <p:cNvPr id="19" name="楕円 18">
            <a:extLst>
              <a:ext uri="{FF2B5EF4-FFF2-40B4-BE49-F238E27FC236}">
                <a16:creationId xmlns:a16="http://schemas.microsoft.com/office/drawing/2014/main" id="{5573D8FC-B34E-B862-326C-C61B7F44F754}"/>
              </a:ext>
            </a:extLst>
          </p:cNvPr>
          <p:cNvSpPr/>
          <p:nvPr/>
        </p:nvSpPr>
        <p:spPr>
          <a:xfrm>
            <a:off x="502739" y="660593"/>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6" name="四角形: 角を丸くする 45">
            <a:extLst>
              <a:ext uri="{FF2B5EF4-FFF2-40B4-BE49-F238E27FC236}">
                <a16:creationId xmlns:a16="http://schemas.microsoft.com/office/drawing/2014/main" id="{6603DDFD-C78C-03B2-9E86-DA47B32B5A50}"/>
              </a:ext>
            </a:extLst>
          </p:cNvPr>
          <p:cNvSpPr/>
          <p:nvPr/>
        </p:nvSpPr>
        <p:spPr>
          <a:xfrm>
            <a:off x="4185307" y="9757633"/>
            <a:ext cx="3297696" cy="916723"/>
          </a:xfrm>
          <a:prstGeom prst="roundRect">
            <a:avLst>
              <a:gd name="adj" fmla="val 1019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　　　　　　 　　　　　　　　　　　　　　　　　　　　　</a:t>
            </a:r>
          </a:p>
        </p:txBody>
      </p:sp>
      <p:sp>
        <p:nvSpPr>
          <p:cNvPr id="49" name="テキスト ボックス 48">
            <a:extLst>
              <a:ext uri="{FF2B5EF4-FFF2-40B4-BE49-F238E27FC236}">
                <a16:creationId xmlns:a16="http://schemas.microsoft.com/office/drawing/2014/main" id="{1789FFE9-AB45-A2AC-8D2F-49614F91D1D3}"/>
              </a:ext>
            </a:extLst>
          </p:cNvPr>
          <p:cNvSpPr txBox="1"/>
          <p:nvPr/>
        </p:nvSpPr>
        <p:spPr>
          <a:xfrm>
            <a:off x="4217057" y="10199439"/>
            <a:ext cx="3292097"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農林水産省畜産局食肉鶏卵課食肉鶏卵貿易班</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TEL</a:t>
            </a:r>
            <a:r>
              <a:rPr kumimoji="1" lang="ja-JP" altLang="en-US" sz="1200" dirty="0">
                <a:latin typeface="BIZ UDPゴシック" panose="020B0400000000000000" pitchFamily="50" charset="-128"/>
                <a:ea typeface="BIZ UDPゴシック" panose="020B0400000000000000" pitchFamily="50" charset="-128"/>
              </a:rPr>
              <a:t>：０３－６７４４－２１３０</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8484CFBB-BEC4-D71B-21E4-B7DC65672A61}"/>
              </a:ext>
            </a:extLst>
          </p:cNvPr>
          <p:cNvSpPr txBox="1"/>
          <p:nvPr/>
        </p:nvSpPr>
        <p:spPr>
          <a:xfrm>
            <a:off x="4211458" y="9733669"/>
            <a:ext cx="2801311" cy="592470"/>
          </a:xfrm>
          <a:prstGeom prst="rect">
            <a:avLst/>
          </a:prstGeom>
          <a:noFill/>
        </p:spPr>
        <p:txBody>
          <a:bodyPr wrap="square" rtlCol="0">
            <a:spAutoFit/>
          </a:bodyPr>
          <a:lstStyle/>
          <a:p>
            <a:pPr>
              <a:lnSpc>
                <a:spcPts val="1200"/>
              </a:lnSpc>
              <a:spcAft>
                <a:spcPts val="300"/>
              </a:spcAft>
            </a:pPr>
            <a:r>
              <a:rPr kumimoji="1" lang="ja-JP" altLang="en-US" sz="1200" dirty="0">
                <a:latin typeface="BIZ UDPゴシック" panose="020B0400000000000000" pitchFamily="50" charset="-128"/>
                <a:ea typeface="BIZ UDPゴシック" panose="020B0400000000000000" pitchFamily="50" charset="-128"/>
              </a:rPr>
              <a:t>（問い合わせ先）</a:t>
            </a:r>
          </a:p>
          <a:p>
            <a:pPr>
              <a:lnSpc>
                <a:spcPts val="1200"/>
              </a:lnSpc>
            </a:pPr>
            <a:r>
              <a:rPr kumimoji="1" lang="ja-JP" altLang="en-US" sz="1200" dirty="0">
                <a:latin typeface="BIZ UDPゴシック" panose="020B0400000000000000" pitchFamily="50" charset="-128"/>
                <a:ea typeface="BIZ UDPゴシック" panose="020B0400000000000000" pitchFamily="50" charset="-128"/>
              </a:rPr>
              <a:t>大阪府家畜保健衛生所</a:t>
            </a:r>
            <a:endParaRPr kumimoji="1" lang="en-US" altLang="ja-JP" sz="1200" dirty="0">
              <a:latin typeface="BIZ UDPゴシック" panose="020B0400000000000000" pitchFamily="50" charset="-128"/>
              <a:ea typeface="BIZ UDPゴシック" panose="020B0400000000000000" pitchFamily="50" charset="-128"/>
            </a:endParaRPr>
          </a:p>
          <a:p>
            <a:pPr>
              <a:lnSpc>
                <a:spcPts val="1200"/>
              </a:lnSpc>
            </a:pPr>
            <a:r>
              <a:rPr kumimoji="1" lang="en-US" altLang="ja-JP" sz="1200" dirty="0">
                <a:latin typeface="BIZ UDPゴシック" panose="020B0400000000000000" pitchFamily="50" charset="-128"/>
                <a:ea typeface="BIZ UDPゴシック" panose="020B0400000000000000" pitchFamily="50" charset="-128"/>
              </a:rPr>
              <a:t>TEL</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072</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458</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1151</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0" name="吹き出し: 角を丸めた四角形 19">
            <a:extLst>
              <a:ext uri="{FF2B5EF4-FFF2-40B4-BE49-F238E27FC236}">
                <a16:creationId xmlns:a16="http://schemas.microsoft.com/office/drawing/2014/main" id="{B039A1C3-A22E-F07A-76FE-DAC4828899A4}"/>
              </a:ext>
            </a:extLst>
          </p:cNvPr>
          <p:cNvSpPr/>
          <p:nvPr/>
        </p:nvSpPr>
        <p:spPr>
          <a:xfrm>
            <a:off x="4913523" y="3636926"/>
            <a:ext cx="2083633" cy="650518"/>
          </a:xfrm>
          <a:prstGeom prst="wedgeRoundRectCallout">
            <a:avLst>
              <a:gd name="adj1" fmla="val 13699"/>
              <a:gd name="adj2" fmla="val 94761"/>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sz="900" dirty="0">
                <a:solidFill>
                  <a:schemeClr val="tx1"/>
                </a:solidFill>
                <a:latin typeface="BIZ UDPゴシック" panose="020B0400000000000000" pitchFamily="50" charset="-128"/>
                <a:ea typeface="BIZ UDPゴシック" panose="020B0400000000000000" pitchFamily="50" charset="-128"/>
              </a:rPr>
              <a:t>当市場に牛を出荷する際にホスホマイシン及びエストラジオールを含む製剤の使用がないことを確認の上、</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 </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「申告書」</a:t>
            </a:r>
            <a:r>
              <a:rPr kumimoji="1" lang="ja-JP" altLang="en-US" sz="900" dirty="0">
                <a:solidFill>
                  <a:schemeClr val="tx1"/>
                </a:solidFill>
                <a:latin typeface="BIZ UDPゴシック" panose="020B0400000000000000" pitchFamily="50" charset="-128"/>
                <a:ea typeface="BIZ UDPゴシック" panose="020B0400000000000000" pitchFamily="50" charset="-128"/>
              </a:rPr>
              <a:t>を添付してください。</a:t>
            </a:r>
          </a:p>
        </p:txBody>
      </p:sp>
      <p:sp>
        <p:nvSpPr>
          <p:cNvPr id="41" name="吹き出し: 角を丸めた四角形 40">
            <a:extLst>
              <a:ext uri="{FF2B5EF4-FFF2-40B4-BE49-F238E27FC236}">
                <a16:creationId xmlns:a16="http://schemas.microsoft.com/office/drawing/2014/main" id="{01DA4342-D081-CF6F-46FC-37E95CF88B26}"/>
              </a:ext>
            </a:extLst>
          </p:cNvPr>
          <p:cNvSpPr/>
          <p:nvPr/>
        </p:nvSpPr>
        <p:spPr>
          <a:xfrm>
            <a:off x="4929137" y="5743162"/>
            <a:ext cx="2083633" cy="784839"/>
          </a:xfrm>
          <a:prstGeom prst="wedgeRoundRectCallout">
            <a:avLst>
              <a:gd name="adj1" fmla="val 3627"/>
              <a:gd name="adj2" fmla="val 120109"/>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あなたが農家から購入した牛について、ホスホマイシン及びエストラジオールを含む製剤の使用がないことを確認の上、</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 </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「申告書」</a:t>
            </a:r>
            <a:r>
              <a:rPr kumimoji="1" lang="ja-JP" altLang="en-US" sz="900" dirty="0">
                <a:solidFill>
                  <a:schemeClr val="tx1"/>
                </a:solidFill>
                <a:latin typeface="BIZ UDPゴシック" panose="020B0400000000000000" pitchFamily="50" charset="-128"/>
                <a:ea typeface="BIZ UDPゴシック" panose="020B0400000000000000" pitchFamily="50" charset="-128"/>
              </a:rPr>
              <a:t>を提出してもらえますか。</a:t>
            </a:r>
          </a:p>
        </p:txBody>
      </p:sp>
      <p:sp>
        <p:nvSpPr>
          <p:cNvPr id="26" name="テキスト ボックス 25">
            <a:extLst>
              <a:ext uri="{FF2B5EF4-FFF2-40B4-BE49-F238E27FC236}">
                <a16:creationId xmlns:a16="http://schemas.microsoft.com/office/drawing/2014/main" id="{28BCC55E-E785-BA04-D688-E8B4C15915D6}"/>
              </a:ext>
            </a:extLst>
          </p:cNvPr>
          <p:cNvSpPr txBox="1"/>
          <p:nvPr/>
        </p:nvSpPr>
        <p:spPr>
          <a:xfrm>
            <a:off x="692043" y="7820037"/>
            <a:ext cx="2365376" cy="312073"/>
          </a:xfrm>
          <a:prstGeom prst="rect">
            <a:avLst/>
          </a:prstGeom>
          <a:noFill/>
        </p:spPr>
        <p:txBody>
          <a:bodyPr wrap="square" rtlCol="0">
            <a:spAutoFit/>
          </a:bodyPr>
          <a:lstStyle/>
          <a:p>
            <a:pPr>
              <a:lnSpc>
                <a:spcPct val="120000"/>
              </a:lnSpc>
            </a:pPr>
            <a:r>
              <a:rPr kumimoji="1" lang="ja-JP" altLang="en-US" sz="1400" b="1">
                <a:latin typeface="BIZ UDPゴシック" panose="020B0400000000000000" pitchFamily="50" charset="-128"/>
                <a:ea typeface="BIZ UDPゴシック" panose="020B0400000000000000" pitchFamily="50" charset="-128"/>
              </a:rPr>
              <a:t>ホスホマイシンとは？</a:t>
            </a:r>
          </a:p>
        </p:txBody>
      </p:sp>
      <p:sp>
        <p:nvSpPr>
          <p:cNvPr id="27" name="テキスト ボックス 26">
            <a:extLst>
              <a:ext uri="{FF2B5EF4-FFF2-40B4-BE49-F238E27FC236}">
                <a16:creationId xmlns:a16="http://schemas.microsoft.com/office/drawing/2014/main" id="{51C2A948-84B4-583F-12ED-CD81E1D7EC14}"/>
              </a:ext>
            </a:extLst>
          </p:cNvPr>
          <p:cNvSpPr txBox="1"/>
          <p:nvPr/>
        </p:nvSpPr>
        <p:spPr>
          <a:xfrm>
            <a:off x="648632" y="8116793"/>
            <a:ext cx="6095544" cy="468141"/>
          </a:xfrm>
          <a:prstGeom prst="rect">
            <a:avLst/>
          </a:prstGeom>
          <a:noFill/>
        </p:spPr>
        <p:txBody>
          <a:bodyPr wrap="square" rtlCol="0">
            <a:spAutoFit/>
          </a:bodyPr>
          <a:lstStyle/>
          <a:p>
            <a:pPr>
              <a:lnSpc>
                <a:spcPct val="120000"/>
              </a:lnSpc>
              <a:spcAft>
                <a:spcPts val="600"/>
              </a:spcAft>
            </a:pPr>
            <a:r>
              <a:rPr kumimoji="1" lang="ja-JP" altLang="en-US" sz="1100" spc="50">
                <a:latin typeface="BIZ UDPゴシック" panose="020B0400000000000000" pitchFamily="50" charset="-128"/>
                <a:ea typeface="BIZ UDPゴシック" panose="020B0400000000000000" pitchFamily="50" charset="-128"/>
              </a:rPr>
              <a:t>　主に子牛の下痢症や肺炎の治療に用いられ、牛に使用できる製剤としては３製剤が承認されている。</a:t>
            </a:r>
            <a:endParaRPr kumimoji="1" lang="en-US" altLang="ja-JP" sz="1100" spc="5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90ADD220-70B7-ECE5-F846-F15109F3F921}"/>
              </a:ext>
            </a:extLst>
          </p:cNvPr>
          <p:cNvSpPr txBox="1"/>
          <p:nvPr/>
        </p:nvSpPr>
        <p:spPr>
          <a:xfrm>
            <a:off x="674045" y="9340230"/>
            <a:ext cx="6095544" cy="265009"/>
          </a:xfrm>
          <a:prstGeom prst="rect">
            <a:avLst/>
          </a:prstGeom>
          <a:noFill/>
        </p:spPr>
        <p:txBody>
          <a:bodyPr wrap="square" rtlCol="0">
            <a:spAutoFit/>
          </a:bodyPr>
          <a:lstStyle/>
          <a:p>
            <a:pPr>
              <a:lnSpc>
                <a:spcPct val="120000"/>
              </a:lnSpc>
              <a:spcAft>
                <a:spcPts val="600"/>
              </a:spcAft>
            </a:pPr>
            <a:r>
              <a:rPr kumimoji="1" lang="ja-JP" altLang="en-US" sz="1100" spc="50">
                <a:latin typeface="BIZ UDPゴシック" panose="020B0400000000000000" pitchFamily="50" charset="-128"/>
                <a:ea typeface="BIZ UDPゴシック" panose="020B0400000000000000" pitchFamily="50" charset="-128"/>
              </a:rPr>
              <a:t>なお、両製剤とも代替薬が存在します。</a:t>
            </a:r>
            <a:endParaRPr kumimoji="1" lang="en-US" altLang="ja-JP" sz="1100" spc="5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A7A6EE2C-E9A8-2C4F-7DDE-309E19342E75}"/>
              </a:ext>
            </a:extLst>
          </p:cNvPr>
          <p:cNvSpPr txBox="1"/>
          <p:nvPr/>
        </p:nvSpPr>
        <p:spPr>
          <a:xfrm>
            <a:off x="3270165" y="2939993"/>
            <a:ext cx="4023360" cy="261610"/>
          </a:xfrm>
          <a:prstGeom prst="rect">
            <a:avLst/>
          </a:prstGeom>
          <a:noFill/>
        </p:spPr>
        <p:txBody>
          <a:bodyPr wrap="square" rtlCol="0">
            <a:spAutoFit/>
          </a:bodyPr>
          <a:lstStyle/>
          <a:p>
            <a:r>
              <a:rPr kumimoji="1" lang="en-US" altLang="ja-JP" sz="1100" dirty="0"/>
              <a:t>※2026</a:t>
            </a:r>
            <a:r>
              <a:rPr kumimoji="1" lang="ja-JP" altLang="en-US" sz="1100" dirty="0"/>
              <a:t>年</a:t>
            </a:r>
            <a:r>
              <a:rPr kumimoji="1" lang="en-US" altLang="ja-JP" sz="1100" dirty="0"/>
              <a:t>9</a:t>
            </a:r>
            <a:r>
              <a:rPr kumimoji="1" lang="ja-JP" altLang="en-US" sz="1100" dirty="0"/>
              <a:t>月</a:t>
            </a:r>
            <a:r>
              <a:rPr kumimoji="1" lang="en-US" altLang="ja-JP" sz="1100" dirty="0"/>
              <a:t>3</a:t>
            </a:r>
            <a:r>
              <a:rPr kumimoji="1" lang="ja-JP" altLang="en-US" sz="1100" dirty="0"/>
              <a:t>日以降に</a:t>
            </a:r>
            <a:r>
              <a:rPr kumimoji="1" lang="en-US" altLang="ja-JP" sz="1100" dirty="0"/>
              <a:t>EU</a:t>
            </a:r>
            <a:r>
              <a:rPr kumimoji="1" lang="ja-JP" altLang="en-US" sz="1100" dirty="0"/>
              <a:t>等を通関する牛肉の由来牛に適用</a:t>
            </a:r>
          </a:p>
        </p:txBody>
      </p:sp>
    </p:spTree>
    <p:extLst>
      <p:ext uri="{BB962C8B-B14F-4D97-AF65-F5344CB8AC3E}">
        <p14:creationId xmlns:p14="http://schemas.microsoft.com/office/powerpoint/2010/main" val="1411353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447260DF-E511-F490-4A89-20A5502C62D0}"/>
              </a:ext>
            </a:extLst>
          </p:cNvPr>
          <p:cNvSpPr txBox="1"/>
          <p:nvPr/>
        </p:nvSpPr>
        <p:spPr>
          <a:xfrm>
            <a:off x="1304396" y="5812286"/>
            <a:ext cx="4349744" cy="312073"/>
          </a:xfrm>
          <a:prstGeom prst="rect">
            <a:avLst/>
          </a:prstGeom>
          <a:noFill/>
        </p:spPr>
        <p:txBody>
          <a:bodyPr wrap="square" rtlCol="0">
            <a:spAutoFit/>
          </a:bodyPr>
          <a:lstStyle/>
          <a:p>
            <a:pPr>
              <a:lnSpc>
                <a:spcPct val="120000"/>
              </a:lnSpc>
            </a:pPr>
            <a:r>
              <a:rPr kumimoji="1" lang="zh-TW" altLang="en-US" sz="1400" b="1">
                <a:latin typeface="BIZ UDPゴシック" panose="020B0400000000000000" pitchFamily="50" charset="-128"/>
                <a:ea typeface="BIZ UDPゴシック" panose="020B0400000000000000" pitchFamily="50" charset="-128"/>
              </a:rPr>
              <a:t>子牛出荷先農家（育成農家等</a:t>
            </a:r>
            <a:r>
              <a:rPr kumimoji="1" lang="zh-TW" altLang="en-US" sz="1400" b="1" spc="300">
                <a:latin typeface="BIZ UDPゴシック" panose="020B0400000000000000" pitchFamily="50" charset="-128"/>
                <a:ea typeface="BIZ UDPゴシック" panose="020B0400000000000000" pitchFamily="50" charset="-128"/>
              </a:rPr>
              <a:t>）</a:t>
            </a:r>
            <a:r>
              <a:rPr kumimoji="1" lang="ja-JP" altLang="en-US" sz="1400" b="1">
                <a:latin typeface="BIZ UDPゴシック" panose="020B0400000000000000" pitchFamily="50" charset="-128"/>
                <a:ea typeface="BIZ UDPゴシック" panose="020B0400000000000000" pitchFamily="50" charset="-128"/>
              </a:rPr>
              <a:t>から求められるケース</a:t>
            </a:r>
          </a:p>
        </p:txBody>
      </p:sp>
      <p:sp>
        <p:nvSpPr>
          <p:cNvPr id="7" name="テキスト ボックス 6">
            <a:extLst>
              <a:ext uri="{FF2B5EF4-FFF2-40B4-BE49-F238E27FC236}">
                <a16:creationId xmlns:a16="http://schemas.microsoft.com/office/drawing/2014/main" id="{1B335EB9-D465-56D3-366C-BD7CD9977390}"/>
              </a:ext>
            </a:extLst>
          </p:cNvPr>
          <p:cNvSpPr txBox="1"/>
          <p:nvPr/>
        </p:nvSpPr>
        <p:spPr>
          <a:xfrm>
            <a:off x="1373018" y="3601112"/>
            <a:ext cx="2727029" cy="312073"/>
          </a:xfrm>
          <a:prstGeom prst="rect">
            <a:avLst/>
          </a:prstGeom>
          <a:noFill/>
        </p:spPr>
        <p:txBody>
          <a:bodyPr wrap="none" rtlCol="0">
            <a:spAutoFit/>
          </a:bodyPr>
          <a:lstStyle/>
          <a:p>
            <a:pPr>
              <a:lnSpc>
                <a:spcPct val="120000"/>
              </a:lnSpc>
            </a:pPr>
            <a:r>
              <a:rPr kumimoji="1" lang="ja-JP" altLang="en-US" sz="1400" b="1" spc="100">
                <a:latin typeface="BIZ UDPゴシック" panose="020B0400000000000000" pitchFamily="50" charset="-128"/>
                <a:ea typeface="BIZ UDPゴシック" panose="020B0400000000000000" pitchFamily="50" charset="-128"/>
              </a:rPr>
              <a:t>家畜市</a:t>
            </a:r>
            <a:r>
              <a:rPr kumimoji="1" lang="ja-JP" altLang="en-US" sz="1400" b="1" spc="300">
                <a:latin typeface="BIZ UDPゴシック" panose="020B0400000000000000" pitchFamily="50" charset="-128"/>
                <a:ea typeface="BIZ UDPゴシック" panose="020B0400000000000000" pitchFamily="50" charset="-128"/>
              </a:rPr>
              <a:t>場</a:t>
            </a:r>
            <a:r>
              <a:rPr kumimoji="1" lang="ja-JP" altLang="en-US" sz="1400" b="1">
                <a:latin typeface="BIZ UDPゴシック" panose="020B0400000000000000" pitchFamily="50" charset="-128"/>
                <a:ea typeface="BIZ UDPゴシック" panose="020B0400000000000000" pitchFamily="50" charset="-128"/>
              </a:rPr>
              <a:t>から求められるケース</a:t>
            </a:r>
          </a:p>
        </p:txBody>
      </p:sp>
      <p:sp>
        <p:nvSpPr>
          <p:cNvPr id="47" name="四角形: 角を丸くする 46">
            <a:extLst>
              <a:ext uri="{FF2B5EF4-FFF2-40B4-BE49-F238E27FC236}">
                <a16:creationId xmlns:a16="http://schemas.microsoft.com/office/drawing/2014/main" id="{B9E60D23-1816-F246-6455-39C9A03D1C17}"/>
              </a:ext>
            </a:extLst>
          </p:cNvPr>
          <p:cNvSpPr/>
          <p:nvPr/>
        </p:nvSpPr>
        <p:spPr>
          <a:xfrm>
            <a:off x="420043" y="3432237"/>
            <a:ext cx="6696075" cy="4306192"/>
          </a:xfrm>
          <a:prstGeom prst="roundRect">
            <a:avLst>
              <a:gd name="adj" fmla="val 2842"/>
            </a:avLst>
          </a:prstGeom>
          <a:no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E76D96E8-D62E-59A3-2191-9EAE1C99F8A3}"/>
              </a:ext>
            </a:extLst>
          </p:cNvPr>
          <p:cNvSpPr/>
          <p:nvPr/>
        </p:nvSpPr>
        <p:spPr>
          <a:xfrm>
            <a:off x="420043" y="514036"/>
            <a:ext cx="6696075" cy="2475682"/>
          </a:xfrm>
          <a:prstGeom prst="roundRect">
            <a:avLst>
              <a:gd name="adj" fmla="val 6075"/>
            </a:avLst>
          </a:prstGeom>
          <a:solidFill>
            <a:schemeClr val="accent6">
              <a:lumMod val="20000"/>
              <a:lumOff val="80000"/>
            </a:schemeClr>
          </a:solid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8" name="楕円 27">
            <a:extLst>
              <a:ext uri="{FF2B5EF4-FFF2-40B4-BE49-F238E27FC236}">
                <a16:creationId xmlns:a16="http://schemas.microsoft.com/office/drawing/2014/main" id="{8E999B78-5F05-0E09-873A-55C5AAEC2F66}"/>
              </a:ext>
            </a:extLst>
          </p:cNvPr>
          <p:cNvSpPr/>
          <p:nvPr/>
        </p:nvSpPr>
        <p:spPr>
          <a:xfrm>
            <a:off x="503704" y="2769562"/>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1" name="楕円 30">
            <a:extLst>
              <a:ext uri="{FF2B5EF4-FFF2-40B4-BE49-F238E27FC236}">
                <a16:creationId xmlns:a16="http://schemas.microsoft.com/office/drawing/2014/main" id="{644DE58B-90FC-B571-DEE8-12B27EEA9187}"/>
              </a:ext>
            </a:extLst>
          </p:cNvPr>
          <p:cNvSpPr/>
          <p:nvPr/>
        </p:nvSpPr>
        <p:spPr>
          <a:xfrm>
            <a:off x="6870081" y="653346"/>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2" name="楕円 31">
            <a:extLst>
              <a:ext uri="{FF2B5EF4-FFF2-40B4-BE49-F238E27FC236}">
                <a16:creationId xmlns:a16="http://schemas.microsoft.com/office/drawing/2014/main" id="{D1843579-DC2C-FFE9-529F-990079701645}"/>
              </a:ext>
            </a:extLst>
          </p:cNvPr>
          <p:cNvSpPr/>
          <p:nvPr/>
        </p:nvSpPr>
        <p:spPr>
          <a:xfrm>
            <a:off x="6881653" y="2758057"/>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B0810526-4D2B-8216-1492-D8E02A495E2F}"/>
              </a:ext>
            </a:extLst>
          </p:cNvPr>
          <p:cNvSpPr txBox="1"/>
          <p:nvPr/>
        </p:nvSpPr>
        <p:spPr>
          <a:xfrm>
            <a:off x="567695" y="551746"/>
            <a:ext cx="6410386" cy="1388713"/>
          </a:xfrm>
          <a:prstGeom prst="rect">
            <a:avLst/>
          </a:prstGeom>
          <a:noFill/>
        </p:spPr>
        <p:txBody>
          <a:bodyPr wrap="square" lIns="91440" tIns="45720" rIns="91440" bIns="45720" rtlCol="0" anchor="t">
            <a:spAutoFit/>
          </a:bodyPr>
          <a:lstStyle/>
          <a:p>
            <a:pPr>
              <a:lnSpc>
                <a:spcPct val="120000"/>
              </a:lnSpc>
            </a:pPr>
            <a:r>
              <a:rPr kumimoji="1" lang="ja-JP" altLang="en-US" sz="1200" b="1" dirty="0">
                <a:latin typeface="BIZ UDPゴシック" panose="020B0400000000000000" pitchFamily="50" charset="-128"/>
                <a:ea typeface="BIZ UDPゴシック" panose="020B0400000000000000" pitchFamily="50" charset="-128"/>
              </a:rPr>
              <a:t>　</a:t>
            </a:r>
            <a:r>
              <a:rPr kumimoji="1" lang="en-US" altLang="ja-JP" sz="1200" b="1" dirty="0">
                <a:latin typeface="BIZ UDPゴシック" panose="020B0400000000000000" pitchFamily="50" charset="-128"/>
                <a:ea typeface="BIZ UDPゴシック" panose="020B0400000000000000" pitchFamily="50" charset="-128"/>
              </a:rPr>
              <a:t>EU</a:t>
            </a:r>
            <a:r>
              <a:rPr kumimoji="1" lang="ja-JP" altLang="en-US" sz="1200" b="1" dirty="0">
                <a:latin typeface="BIZ UDPゴシック" panose="020B0400000000000000" pitchFamily="50" charset="-128"/>
                <a:ea typeface="BIZ UDPゴシック" panose="020B0400000000000000" pitchFamily="50" charset="-128"/>
              </a:rPr>
              <a:t>等向けに輸出される牛肉の由来牛には、</a:t>
            </a:r>
            <a:r>
              <a:rPr kumimoji="1" lang="en-US" altLang="ja-JP" sz="1200" b="1" dirty="0">
                <a:latin typeface="BIZ UDPゴシック" panose="020B0400000000000000" pitchFamily="50" charset="-128"/>
                <a:ea typeface="BIZ UDPゴシック" panose="020B0400000000000000" pitchFamily="50" charset="-128"/>
              </a:rPr>
              <a:t>EU</a:t>
            </a:r>
            <a:r>
              <a:rPr kumimoji="1" lang="ja-JP" altLang="en-US" sz="1200" b="1" dirty="0">
                <a:latin typeface="BIZ UDPゴシック" panose="020B0400000000000000" pitchFamily="50" charset="-128"/>
                <a:ea typeface="BIZ UDPゴシック" panose="020B0400000000000000" pitchFamily="50" charset="-128"/>
              </a:rPr>
              <a:t>等で使用が禁止されている動物用医薬品を出生からと畜されるまでの間、一度も使用してはいけないこととなっています。</a:t>
            </a:r>
            <a:endParaRPr kumimoji="1" lang="en-US" altLang="ja-JP" sz="1200" b="1" dirty="0">
              <a:latin typeface="BIZ UDPゴシック" panose="020B0400000000000000" pitchFamily="50" charset="-128"/>
              <a:ea typeface="BIZ UDPゴシック" panose="020B0400000000000000" pitchFamily="50" charset="-128"/>
            </a:endParaRPr>
          </a:p>
          <a:p>
            <a:pPr>
              <a:lnSpc>
                <a:spcPct val="120000"/>
              </a:lnSpc>
            </a:pPr>
            <a:r>
              <a:rPr kumimoji="1" lang="ja-JP" altLang="en-US" sz="1200" b="1" dirty="0">
                <a:latin typeface="BIZ UDPゴシック" panose="020B0400000000000000" pitchFamily="50" charset="-128"/>
                <a:ea typeface="BIZ UDPゴシック" panose="020B0400000000000000" pitchFamily="50" charset="-128"/>
              </a:rPr>
              <a:t>　このうち、</a:t>
            </a:r>
            <a:r>
              <a:rPr kumimoji="1" lang="ja-JP" altLang="en-US" sz="1200" b="1" u="sng" dirty="0">
                <a:latin typeface="BIZ UDPゴシック" panose="020B0400000000000000" pitchFamily="50" charset="-128"/>
                <a:ea typeface="BIZ UDPゴシック" panose="020B0400000000000000" pitchFamily="50" charset="-128"/>
              </a:rPr>
              <a:t>我が国で承認されている</a:t>
            </a:r>
            <a:r>
              <a:rPr kumimoji="1" lang="ja-JP" altLang="en-US" sz="1200" b="1" u="sng" dirty="0">
                <a:solidFill>
                  <a:srgbClr val="FF0000"/>
                </a:solidFill>
                <a:latin typeface="BIZ UDPゴシック" panose="020B0400000000000000" pitchFamily="50" charset="-128"/>
                <a:ea typeface="BIZ UDPゴシック" panose="020B0400000000000000" pitchFamily="50" charset="-128"/>
              </a:rPr>
              <a:t>ホスホマイシン（抗菌剤）（</a:t>
            </a:r>
            <a:r>
              <a:rPr kumimoji="1" lang="en-US" altLang="ja-JP" sz="1200" b="1" u="sng" dirty="0">
                <a:solidFill>
                  <a:srgbClr val="FF0000"/>
                </a:solidFill>
                <a:latin typeface="BIZ UDPゴシック" panose="020B0400000000000000" pitchFamily="50" charset="-128"/>
                <a:ea typeface="BIZ UDPゴシック" panose="020B0400000000000000" pitchFamily="50" charset="-128"/>
              </a:rPr>
              <a:t>※</a:t>
            </a:r>
            <a:r>
              <a:rPr kumimoji="1" lang="ja-JP" altLang="en-US" sz="1200" b="1" u="sng" dirty="0">
                <a:solidFill>
                  <a:srgbClr val="FF0000"/>
                </a:solidFill>
                <a:latin typeface="BIZ UDPゴシック" panose="020B0400000000000000" pitchFamily="50" charset="-128"/>
                <a:ea typeface="BIZ UDPゴシック" panose="020B0400000000000000" pitchFamily="50" charset="-128"/>
              </a:rPr>
              <a:t>）及びエストラジオール（性ホルモン剤）</a:t>
            </a:r>
            <a:r>
              <a:rPr kumimoji="1" lang="ja-JP" altLang="en-US" sz="1200" b="1" u="sng" dirty="0">
                <a:latin typeface="BIZ UDPゴシック" panose="020B0400000000000000" pitchFamily="50" charset="-128"/>
                <a:ea typeface="BIZ UDPゴシック" panose="020B0400000000000000" pitchFamily="50" charset="-128"/>
              </a:rPr>
              <a:t>の成分を含む製剤については、生涯一度も使用していないことを確認した上で輸出する体制を整備する必要</a:t>
            </a:r>
            <a:r>
              <a:rPr kumimoji="1" lang="ja-JP" altLang="en-US" sz="1200" b="1" dirty="0">
                <a:latin typeface="BIZ UDPゴシック" panose="020B0400000000000000" pitchFamily="50" charset="-128"/>
                <a:ea typeface="BIZ UDPゴシック" panose="020B0400000000000000" pitchFamily="50" charset="-128"/>
              </a:rPr>
              <a:t>があります。</a:t>
            </a:r>
            <a:endParaRPr kumimoji="1" lang="en-US" altLang="ja-JP" sz="1200" b="1" dirty="0">
              <a:latin typeface="BIZ UDPゴシック" panose="020B0400000000000000" pitchFamily="50" charset="-128"/>
              <a:ea typeface="BIZ UDPゴシック" panose="020B0400000000000000" pitchFamily="50" charset="-128"/>
            </a:endParaRPr>
          </a:p>
          <a:p>
            <a:pPr>
              <a:lnSpc>
                <a:spcPct val="120000"/>
              </a:lnSpc>
            </a:pPr>
            <a:r>
              <a:rPr kumimoji="1" lang="ja-JP" altLang="en-US" sz="1200" b="1" dirty="0">
                <a:latin typeface="BIZ UDPゴシック" panose="020B0400000000000000" pitchFamily="50" charset="-128"/>
                <a:ea typeface="BIZ UDPゴシック" panose="020B0400000000000000" pitchFamily="50" charset="-128"/>
              </a:rPr>
              <a:t>　このため、家畜市場や肥育農家から、</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両成分を含む製剤を使用していないことの確認として</a:t>
            </a:r>
            <a:endParaRPr lang="ja-JP" altLang="en-US" sz="1200" b="1" dirty="0">
              <a:solidFill>
                <a:srgbClr val="FF0000"/>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54BB6FF1-6AA7-1D60-007E-4732B6482C67}"/>
              </a:ext>
            </a:extLst>
          </p:cNvPr>
          <p:cNvSpPr txBox="1"/>
          <p:nvPr/>
        </p:nvSpPr>
        <p:spPr>
          <a:xfrm>
            <a:off x="711585" y="2608480"/>
            <a:ext cx="4450257" cy="280718"/>
          </a:xfrm>
          <a:prstGeom prst="rect">
            <a:avLst/>
          </a:prstGeom>
          <a:noFill/>
        </p:spPr>
        <p:txBody>
          <a:bodyPr wrap="none" rtlCol="0">
            <a:spAutoFit/>
          </a:bodyPr>
          <a:lstStyle/>
          <a:p>
            <a:pPr>
              <a:lnSpc>
                <a:spcPct val="120000"/>
              </a:lnSpc>
            </a:pPr>
            <a:r>
              <a:rPr kumimoji="1" lang="ja-JP" altLang="en-US" sz="1200" b="1">
                <a:latin typeface="BIZ UDPゴシック" panose="020B0400000000000000" pitchFamily="50" charset="-128"/>
                <a:ea typeface="BIZ UDPゴシック" panose="020B0400000000000000" pitchFamily="50" charset="-128"/>
              </a:rPr>
              <a:t>を求められる場合がありますので、ご協力をお願いいたします。</a:t>
            </a:r>
          </a:p>
        </p:txBody>
      </p:sp>
      <p:sp>
        <p:nvSpPr>
          <p:cNvPr id="8" name="テキスト ボックス 7">
            <a:extLst>
              <a:ext uri="{FF2B5EF4-FFF2-40B4-BE49-F238E27FC236}">
                <a16:creationId xmlns:a16="http://schemas.microsoft.com/office/drawing/2014/main" id="{4F0BD162-E091-8234-04A5-F7E2B0A1C915}"/>
              </a:ext>
            </a:extLst>
          </p:cNvPr>
          <p:cNvSpPr txBox="1"/>
          <p:nvPr/>
        </p:nvSpPr>
        <p:spPr>
          <a:xfrm>
            <a:off x="501543" y="2034172"/>
            <a:ext cx="6386685" cy="398892"/>
          </a:xfrm>
          <a:prstGeom prst="rect">
            <a:avLst/>
          </a:prstGeom>
          <a:noFill/>
        </p:spPr>
        <p:txBody>
          <a:bodyPr wrap="none" lIns="91440" tIns="45720" rIns="91440" bIns="45720" rtlCol="0" anchor="t">
            <a:spAutoFit/>
          </a:bodyPr>
          <a:lstStyle/>
          <a:p>
            <a:pPr>
              <a:lnSpc>
                <a:spcPct val="150000"/>
              </a:lnSpc>
            </a:pPr>
            <a:r>
              <a:rPr kumimoji="1" lang="en-US" altLang="ja-JP" sz="1600" b="1" u="sng" dirty="0">
                <a:solidFill>
                  <a:srgbClr val="FF0000"/>
                </a:solidFill>
                <a:latin typeface="BIZ UDPゴシック" panose="020B0400000000000000" pitchFamily="50" charset="-128"/>
                <a:ea typeface="BIZ UDPゴシック" panose="020B0400000000000000" pitchFamily="50" charset="-128"/>
              </a:rPr>
              <a:t>EU</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等における使用禁止薬剤の使用に係る申告書</a:t>
            </a:r>
            <a:r>
              <a:rPr kumimoji="1" lang="ja-JP" altLang="en-US" sz="1400" u="sng" dirty="0">
                <a:solidFill>
                  <a:srgbClr val="FF0000"/>
                </a:solidFill>
                <a:latin typeface="BIZ UDPゴシック" panose="020B0400000000000000" pitchFamily="50" charset="-128"/>
                <a:ea typeface="BIZ UDPゴシック" panose="020B0400000000000000" pitchFamily="50" charset="-128"/>
              </a:rPr>
              <a:t>（以下「申告書」）</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の提出</a:t>
            </a:r>
            <a:endParaRPr lang="ja-JP" altLang="en-US" sz="1400" b="1" u="sng" dirty="0">
              <a:solidFill>
                <a:srgbClr val="FF0000"/>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312C2F84-C528-CF87-41C2-7F3C1806007F}"/>
              </a:ext>
            </a:extLst>
          </p:cNvPr>
          <p:cNvSpPr txBox="1"/>
          <p:nvPr/>
        </p:nvSpPr>
        <p:spPr>
          <a:xfrm>
            <a:off x="1530349" y="32818"/>
            <a:ext cx="4498976" cy="461665"/>
          </a:xfrm>
          <a:prstGeom prst="rect">
            <a:avLst/>
          </a:prstGeom>
          <a:noFill/>
        </p:spPr>
        <p:txBody>
          <a:bodyPr wrap="square" rtlCol="0">
            <a:spAutoFit/>
          </a:bodyPr>
          <a:lstStyle/>
          <a:p>
            <a:pPr algn="ctr"/>
            <a:r>
              <a:rPr kumimoji="1" lang="ja-JP" altLang="en-US" sz="2400" b="1">
                <a:latin typeface="BIZ UDPゴシック" panose="020B0400000000000000" pitchFamily="50" charset="-128"/>
                <a:ea typeface="BIZ UDPゴシック" panose="020B0400000000000000" pitchFamily="50" charset="-128"/>
              </a:rPr>
              <a:t>酪農家のみなさまへのお願い</a:t>
            </a:r>
            <a:endParaRPr kumimoji="1" lang="ja-JP" altLang="en-US" sz="2400">
              <a:latin typeface="BIZ UDPゴシック" panose="020B0400000000000000" pitchFamily="50" charset="-128"/>
              <a:ea typeface="BIZ UDPゴシック" panose="020B0400000000000000" pitchFamily="50" charset="-128"/>
            </a:endParaRPr>
          </a:p>
        </p:txBody>
      </p:sp>
      <p:grpSp>
        <p:nvGrpSpPr>
          <p:cNvPr id="23" name="グループ化 22">
            <a:extLst>
              <a:ext uri="{FF2B5EF4-FFF2-40B4-BE49-F238E27FC236}">
                <a16:creationId xmlns:a16="http://schemas.microsoft.com/office/drawing/2014/main" id="{A47B4B7A-0A2D-259A-33AC-D1E3D5BBC92D}"/>
              </a:ext>
            </a:extLst>
          </p:cNvPr>
          <p:cNvGrpSpPr/>
          <p:nvPr/>
        </p:nvGrpSpPr>
        <p:grpSpPr>
          <a:xfrm>
            <a:off x="1118115" y="60976"/>
            <a:ext cx="346489" cy="387812"/>
            <a:chOff x="1214754" y="641851"/>
            <a:chExt cx="350520" cy="628356"/>
          </a:xfrm>
        </p:grpSpPr>
        <p:cxnSp>
          <p:nvCxnSpPr>
            <p:cNvPr id="16" name="直線コネクタ 15">
              <a:extLst>
                <a:ext uri="{FF2B5EF4-FFF2-40B4-BE49-F238E27FC236}">
                  <a16:creationId xmlns:a16="http://schemas.microsoft.com/office/drawing/2014/main" id="{8A6936E0-15C9-6C12-BAEF-235E73863F63}"/>
                </a:ext>
              </a:extLst>
            </p:cNvPr>
            <p:cNvCxnSpPr/>
            <p:nvPr/>
          </p:nvCxnSpPr>
          <p:spPr>
            <a:xfrm>
              <a:off x="1214754" y="641851"/>
              <a:ext cx="350520" cy="554386"/>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ED62C76-D45C-AB36-C8EB-EEBB7CD75AEF}"/>
                </a:ext>
              </a:extLst>
            </p:cNvPr>
            <p:cNvCxnSpPr>
              <a:cxnSpLocks/>
            </p:cNvCxnSpPr>
            <p:nvPr/>
          </p:nvCxnSpPr>
          <p:spPr>
            <a:xfrm>
              <a:off x="1252840" y="935415"/>
              <a:ext cx="293392" cy="334792"/>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pic>
        <p:nvPicPr>
          <p:cNvPr id="39" name="Picture 8" descr="お辞儀するスーツにジャンパーを着た人のイラスト">
            <a:extLst>
              <a:ext uri="{FF2B5EF4-FFF2-40B4-BE49-F238E27FC236}">
                <a16:creationId xmlns:a16="http://schemas.microsoft.com/office/drawing/2014/main" id="{3A047B43-F486-9CB9-04B6-1AC3C7DB6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366" y="1533470"/>
            <a:ext cx="935004" cy="1422210"/>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15A391BD-AC41-9CF6-DCD7-DF07926E64DC}"/>
              </a:ext>
            </a:extLst>
          </p:cNvPr>
          <p:cNvSpPr txBox="1"/>
          <p:nvPr/>
        </p:nvSpPr>
        <p:spPr>
          <a:xfrm>
            <a:off x="1906761" y="3251318"/>
            <a:ext cx="3816001" cy="312073"/>
          </a:xfrm>
          <a:prstGeom prst="rect">
            <a:avLst/>
          </a:prstGeom>
          <a:solidFill>
            <a:schemeClr val="bg1"/>
          </a:solidFill>
        </p:spPr>
        <p:txBody>
          <a:bodyPr wrap="square" rtlCol="0">
            <a:spAutoFit/>
          </a:bodyPr>
          <a:lstStyle/>
          <a:p>
            <a:pPr algn="ctr">
              <a:lnSpc>
                <a:spcPct val="120000"/>
              </a:lnSpc>
            </a:pPr>
            <a:r>
              <a:rPr kumimoji="1" lang="en-US" altLang="ja-JP" sz="1400" b="1" dirty="0">
                <a:latin typeface="BIZ UDPゴシック" panose="020B0400000000000000" pitchFamily="50" charset="-128"/>
                <a:ea typeface="BIZ UDPゴシック" panose="020B0400000000000000" pitchFamily="50" charset="-128"/>
              </a:rPr>
              <a:t>EU</a:t>
            </a:r>
            <a:r>
              <a:rPr kumimoji="1" lang="ja-JP" altLang="en-US" sz="1400" b="1" dirty="0">
                <a:latin typeface="BIZ UDPゴシック" panose="020B0400000000000000" pitchFamily="50" charset="-128"/>
                <a:ea typeface="BIZ UDPゴシック" panose="020B0400000000000000" pitchFamily="50" charset="-128"/>
              </a:rPr>
              <a:t>等向けに牛肉を輸出する際の対応の流れ</a:t>
            </a:r>
          </a:p>
        </p:txBody>
      </p:sp>
      <p:sp>
        <p:nvSpPr>
          <p:cNvPr id="6" name="テキスト ボックス 5">
            <a:extLst>
              <a:ext uri="{FF2B5EF4-FFF2-40B4-BE49-F238E27FC236}">
                <a16:creationId xmlns:a16="http://schemas.microsoft.com/office/drawing/2014/main" id="{5C47D2A4-8ABF-2C1D-9D82-4806F830D3C8}"/>
              </a:ext>
            </a:extLst>
          </p:cNvPr>
          <p:cNvSpPr txBox="1"/>
          <p:nvPr/>
        </p:nvSpPr>
        <p:spPr>
          <a:xfrm>
            <a:off x="514761" y="3967777"/>
            <a:ext cx="2688992" cy="1461169"/>
          </a:xfrm>
          <a:prstGeom prst="rect">
            <a:avLst/>
          </a:prstGeom>
          <a:noFill/>
        </p:spPr>
        <p:txBody>
          <a:bodyPr wrap="square" lIns="91440" tIns="45720" rIns="91440" bIns="45720" rtlCol="0" anchor="t">
            <a:spAutoFit/>
          </a:bodyPr>
          <a:lstStyle/>
          <a:p>
            <a:pPr>
              <a:lnSpc>
                <a:spcPct val="130000"/>
              </a:lnSpc>
            </a:pPr>
            <a:r>
              <a:rPr kumimoji="1" lang="ja-JP" altLang="en-US" sz="1000" dirty="0">
                <a:latin typeface="BIZ UDPゴシック" panose="020B0400000000000000" pitchFamily="50" charset="-128"/>
                <a:ea typeface="BIZ UDPゴシック" panose="020B0400000000000000" pitchFamily="50" charset="-128"/>
              </a:rPr>
              <a:t>ホスホマイシン及びエストラジオールを含む製剤が使用された履歴がないことを確認の上、</a:t>
            </a:r>
            <a:r>
              <a:rPr kumimoji="1" lang="ja-JP" altLang="en-US" sz="1000" dirty="0">
                <a:latin typeface="BIZ UDPゴシック" panose="020B0400000000000000" pitchFamily="50" charset="-128"/>
                <a:ea typeface="BIZ UDPゴシック"/>
              </a:rPr>
              <a:t> 「申告書」</a:t>
            </a:r>
            <a:r>
              <a:rPr kumimoji="1" lang="ja-JP" altLang="en-US" sz="1000" dirty="0">
                <a:latin typeface="BIZ UDPゴシック" panose="020B0400000000000000" pitchFamily="50" charset="-128"/>
                <a:ea typeface="BIZ UDPゴシック" panose="020B0400000000000000" pitchFamily="50" charset="-128"/>
              </a:rPr>
              <a:t>を提出。なお、</a:t>
            </a:r>
            <a:r>
              <a:rPr kumimoji="1" lang="ja-JP" altLang="en-US" sz="1000" u="sng" dirty="0">
                <a:solidFill>
                  <a:srgbClr val="FF0000"/>
                </a:solidFill>
                <a:latin typeface="BIZ UDPゴシック" panose="020B0400000000000000" pitchFamily="50" charset="-128"/>
                <a:ea typeface="BIZ UDPゴシック" panose="020B0400000000000000" pitchFamily="50" charset="-128"/>
              </a:rPr>
              <a:t>エストラジオールが使用される可能性がある</a:t>
            </a:r>
            <a:r>
              <a:rPr kumimoji="1" lang="en-US" altLang="ja-JP" sz="1000" u="sng" dirty="0">
                <a:solidFill>
                  <a:srgbClr val="FF0000"/>
                </a:solidFill>
                <a:latin typeface="BIZ UDPゴシック" panose="020B0400000000000000" pitchFamily="50" charset="-128"/>
                <a:ea typeface="BIZ UDPゴシック" panose="020B0400000000000000" pitchFamily="50" charset="-128"/>
              </a:rPr>
              <a:t>13</a:t>
            </a:r>
            <a:r>
              <a:rPr kumimoji="1" lang="ja-JP" altLang="en-US" sz="1000" u="sng" dirty="0">
                <a:solidFill>
                  <a:srgbClr val="FF0000"/>
                </a:solidFill>
                <a:latin typeface="BIZ UDPゴシック" panose="020B0400000000000000" pitchFamily="50" charset="-128"/>
                <a:ea typeface="BIZ UDPゴシック" panose="020B0400000000000000" pitchFamily="50" charset="-128"/>
              </a:rPr>
              <a:t>か月齢以上の雌牛</a:t>
            </a:r>
            <a:r>
              <a:rPr kumimoji="1" lang="ja-JP" altLang="en-US" sz="1000" dirty="0">
                <a:latin typeface="BIZ UDPゴシック" panose="020B0400000000000000" pitchFamily="50" charset="-128"/>
                <a:ea typeface="BIZ UDPゴシック" panose="020B0400000000000000" pitchFamily="50" charset="-128"/>
              </a:rPr>
              <a:t>を上場した場合には、</a:t>
            </a:r>
            <a:r>
              <a:rPr kumimoji="1" lang="ja-JP" altLang="en-US" sz="1000" u="sng" dirty="0">
                <a:solidFill>
                  <a:srgbClr val="FF0000"/>
                </a:solidFill>
                <a:latin typeface="BIZ UDPゴシック" panose="020B0400000000000000" pitchFamily="50" charset="-128"/>
                <a:ea typeface="BIZ UDPゴシック" panose="020B0400000000000000" pitchFamily="50" charset="-128"/>
              </a:rPr>
              <a:t>獣医師にも確認の上</a:t>
            </a:r>
            <a:r>
              <a:rPr kumimoji="1" lang="ja-JP" altLang="en-US"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a:rPr>
              <a:t> 「申告書」 </a:t>
            </a:r>
            <a:r>
              <a:rPr kumimoji="1" lang="ja-JP" altLang="en-US" sz="1000" dirty="0">
                <a:solidFill>
                  <a:srgbClr val="0070C0"/>
                </a:solidFill>
                <a:highlight>
                  <a:srgbClr val="FFFF00"/>
                </a:highlight>
                <a:latin typeface="BIZ UDPゴシック" panose="020B0400000000000000" pitchFamily="50" charset="-128"/>
                <a:ea typeface="BIZ UDPゴシック"/>
              </a:rPr>
              <a:t>（確認先の獣医師名等の記載欄があるもの）</a:t>
            </a:r>
            <a:r>
              <a:rPr kumimoji="1" lang="ja-JP" altLang="en-US" sz="1000" dirty="0">
                <a:latin typeface="BIZ UDPゴシック" panose="020B0400000000000000" pitchFamily="50" charset="-128"/>
                <a:ea typeface="BIZ UDPゴシック" panose="020B0400000000000000" pitchFamily="50" charset="-128"/>
              </a:rPr>
              <a:t>を提出。</a:t>
            </a:r>
          </a:p>
        </p:txBody>
      </p:sp>
      <p:sp>
        <p:nvSpPr>
          <p:cNvPr id="3" name="矢印: 五方向 2">
            <a:extLst>
              <a:ext uri="{FF2B5EF4-FFF2-40B4-BE49-F238E27FC236}">
                <a16:creationId xmlns:a16="http://schemas.microsoft.com/office/drawing/2014/main" id="{6BD17C8A-568F-C70E-56D7-0D51E49E83B8}"/>
              </a:ext>
            </a:extLst>
          </p:cNvPr>
          <p:cNvSpPr/>
          <p:nvPr/>
        </p:nvSpPr>
        <p:spPr>
          <a:xfrm>
            <a:off x="610739" y="3610095"/>
            <a:ext cx="720000" cy="324000"/>
          </a:xfrm>
          <a:prstGeom prst="homePlate">
            <a:avLst>
              <a:gd name="adj" fmla="val 21353"/>
            </a:avLst>
          </a:prstGeom>
          <a:solidFill>
            <a:schemeClr val="accent6">
              <a:lumMod val="60000"/>
              <a:lumOff val="4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kumimoji="1" lang="ja-JP" altLang="en-US" sz="1000" b="1" spc="100">
                <a:solidFill>
                  <a:schemeClr val="tx1"/>
                </a:solidFill>
                <a:latin typeface="BIZ UDPゴシック" panose="020B0400000000000000" pitchFamily="50" charset="-128"/>
                <a:ea typeface="BIZ UDPゴシック" panose="020B0400000000000000" pitchFamily="50" charset="-128"/>
              </a:rPr>
              <a:t>対応</a:t>
            </a:r>
            <a:r>
              <a:rPr kumimoji="1" lang="en-US" altLang="ja-JP" sz="1000" b="1" spc="100">
                <a:solidFill>
                  <a:schemeClr val="tx1"/>
                </a:solidFill>
                <a:latin typeface="BIZ UDPゴシック" panose="020B0400000000000000" pitchFamily="50" charset="-128"/>
                <a:ea typeface="BIZ UDPゴシック" panose="020B0400000000000000" pitchFamily="50" charset="-128"/>
              </a:rPr>
              <a:t>1</a:t>
            </a:r>
            <a:endParaRPr kumimoji="1" lang="ja-JP" altLang="en-US" sz="1000" b="1" spc="100">
              <a:solidFill>
                <a:schemeClr val="tx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B8B77A47-1F18-A6A8-4B01-1613ADDDA14F}"/>
              </a:ext>
            </a:extLst>
          </p:cNvPr>
          <p:cNvSpPr txBox="1"/>
          <p:nvPr/>
        </p:nvSpPr>
        <p:spPr>
          <a:xfrm>
            <a:off x="417216" y="6161751"/>
            <a:ext cx="2956492" cy="1461169"/>
          </a:xfrm>
          <a:prstGeom prst="rect">
            <a:avLst/>
          </a:prstGeom>
          <a:noFill/>
        </p:spPr>
        <p:txBody>
          <a:bodyPr wrap="square" rtlCol="0">
            <a:spAutoFit/>
          </a:bodyPr>
          <a:lstStyle/>
          <a:p>
            <a:pPr>
              <a:lnSpc>
                <a:spcPct val="130000"/>
              </a:lnSpc>
            </a:pPr>
            <a:r>
              <a:rPr kumimoji="1" lang="ja-JP" altLang="en-US" sz="1000" dirty="0">
                <a:latin typeface="BIZ UDPゴシック" panose="020B0400000000000000" pitchFamily="50" charset="-128"/>
                <a:ea typeface="BIZ UDPゴシック" panose="020B0400000000000000" pitchFamily="50" charset="-128"/>
              </a:rPr>
              <a:t>ホスホマイシン及びエストラジオールを含む製剤が使用された履歴がないことを確認の上、</a:t>
            </a:r>
            <a:r>
              <a:rPr kumimoji="1" lang="ja-JP" altLang="en-US" sz="1000" dirty="0">
                <a:latin typeface="BIZ UDPゴシック" panose="020B0400000000000000" pitchFamily="50" charset="-128"/>
                <a:ea typeface="BIZ UDPゴシック"/>
              </a:rPr>
              <a:t> 「申告書」</a:t>
            </a:r>
            <a:r>
              <a:rPr kumimoji="1" lang="ja-JP" altLang="en-US" sz="1000" dirty="0">
                <a:latin typeface="BIZ UDPゴシック" panose="020B0400000000000000" pitchFamily="50" charset="-128"/>
                <a:ea typeface="BIZ UDPゴシック" panose="020B0400000000000000" pitchFamily="50" charset="-128"/>
              </a:rPr>
              <a:t>を提出。なお、</a:t>
            </a:r>
            <a:r>
              <a:rPr kumimoji="1" lang="ja-JP" altLang="en-US" sz="1000" u="sng" dirty="0">
                <a:solidFill>
                  <a:srgbClr val="FF0000"/>
                </a:solidFill>
                <a:latin typeface="BIZ UDPゴシック" panose="020B0400000000000000" pitchFamily="50" charset="-128"/>
                <a:ea typeface="BIZ UDPゴシック" panose="020B0400000000000000" pitchFamily="50" charset="-128"/>
              </a:rPr>
              <a:t>エストラジオールが使用される可能性がある</a:t>
            </a:r>
            <a:r>
              <a:rPr kumimoji="1" lang="en-US" altLang="ja-JP" sz="1000" u="sng" dirty="0">
                <a:solidFill>
                  <a:srgbClr val="FF0000"/>
                </a:solidFill>
                <a:latin typeface="BIZ UDPゴシック" panose="020B0400000000000000" pitchFamily="50" charset="-128"/>
                <a:ea typeface="BIZ UDPゴシック" panose="020B0400000000000000" pitchFamily="50" charset="-128"/>
              </a:rPr>
              <a:t>13</a:t>
            </a:r>
            <a:r>
              <a:rPr kumimoji="1" lang="ja-JP" altLang="en-US" sz="1000" u="sng" dirty="0">
                <a:solidFill>
                  <a:srgbClr val="FF0000"/>
                </a:solidFill>
                <a:latin typeface="BIZ UDPゴシック" panose="020B0400000000000000" pitchFamily="50" charset="-128"/>
                <a:ea typeface="BIZ UDPゴシック" panose="020B0400000000000000" pitchFamily="50" charset="-128"/>
              </a:rPr>
              <a:t>か月齢以上の雌牛</a:t>
            </a:r>
            <a:r>
              <a:rPr kumimoji="1" lang="ja-JP" altLang="en-US" sz="1000" dirty="0">
                <a:latin typeface="BIZ UDPゴシック" panose="020B0400000000000000" pitchFamily="50" charset="-128"/>
                <a:ea typeface="BIZ UDPゴシック" panose="020B0400000000000000" pitchFamily="50" charset="-128"/>
              </a:rPr>
              <a:t>を家畜市場や相対取引で売買した場合には、</a:t>
            </a:r>
            <a:r>
              <a:rPr kumimoji="1" lang="ja-JP" altLang="en-US" sz="1000" u="sng" dirty="0">
                <a:solidFill>
                  <a:srgbClr val="FF0000"/>
                </a:solidFill>
                <a:latin typeface="BIZ UDPゴシック" panose="020B0400000000000000" pitchFamily="50" charset="-128"/>
                <a:ea typeface="BIZ UDPゴシック" panose="020B0400000000000000" pitchFamily="50" charset="-128"/>
              </a:rPr>
              <a:t>獣医師にも確認の上</a:t>
            </a:r>
            <a:r>
              <a:rPr kumimoji="1" lang="ja-JP" altLang="en-US"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a:rPr>
              <a:t> 「申告書」 </a:t>
            </a:r>
            <a:r>
              <a:rPr kumimoji="1" lang="ja-JP" altLang="en-US" sz="1000" dirty="0">
                <a:solidFill>
                  <a:srgbClr val="0070C0"/>
                </a:solidFill>
                <a:highlight>
                  <a:srgbClr val="FFFF00"/>
                </a:highlight>
                <a:latin typeface="BIZ UDPゴシック" panose="020B0400000000000000" pitchFamily="50" charset="-128"/>
                <a:ea typeface="BIZ UDPゴシック"/>
              </a:rPr>
              <a:t>（確認先の獣医師名等の記載欄があるもの）</a:t>
            </a:r>
            <a:r>
              <a:rPr kumimoji="1" lang="ja-JP" altLang="en-US" sz="1000" dirty="0">
                <a:latin typeface="BIZ UDPゴシック" panose="020B0400000000000000" pitchFamily="50" charset="-128"/>
                <a:ea typeface="BIZ UDPゴシック" panose="020B0400000000000000" pitchFamily="50" charset="-128"/>
              </a:rPr>
              <a:t>を提出。</a:t>
            </a:r>
          </a:p>
        </p:txBody>
      </p:sp>
      <p:sp>
        <p:nvSpPr>
          <p:cNvPr id="17" name="矢印: 五方向 16">
            <a:extLst>
              <a:ext uri="{FF2B5EF4-FFF2-40B4-BE49-F238E27FC236}">
                <a16:creationId xmlns:a16="http://schemas.microsoft.com/office/drawing/2014/main" id="{8B2908F1-3E02-47C6-2919-CA697481975C}"/>
              </a:ext>
            </a:extLst>
          </p:cNvPr>
          <p:cNvSpPr/>
          <p:nvPr/>
        </p:nvSpPr>
        <p:spPr>
          <a:xfrm>
            <a:off x="610740" y="5780921"/>
            <a:ext cx="720000" cy="324000"/>
          </a:xfrm>
          <a:prstGeom prst="homePlate">
            <a:avLst>
              <a:gd name="adj" fmla="val 21353"/>
            </a:avLst>
          </a:prstGeom>
          <a:solidFill>
            <a:schemeClr val="accent6">
              <a:lumMod val="60000"/>
              <a:lumOff val="4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kumimoji="1" lang="ja-JP" altLang="en-US" sz="1000" b="1" spc="100">
                <a:solidFill>
                  <a:schemeClr val="tx1"/>
                </a:solidFill>
                <a:latin typeface="BIZ UDPゴシック" panose="020B0400000000000000" pitchFamily="50" charset="-128"/>
                <a:ea typeface="BIZ UDPゴシック" panose="020B0400000000000000" pitchFamily="50" charset="-128"/>
              </a:rPr>
              <a:t>対応</a:t>
            </a:r>
            <a:r>
              <a:rPr kumimoji="1" lang="en-US" altLang="ja-JP" sz="1000" b="1" spc="100">
                <a:solidFill>
                  <a:schemeClr val="tx1"/>
                </a:solidFill>
                <a:latin typeface="BIZ UDPゴシック" panose="020B0400000000000000" pitchFamily="50" charset="-128"/>
                <a:ea typeface="BIZ UDPゴシック" panose="020B0400000000000000" pitchFamily="50" charset="-128"/>
              </a:rPr>
              <a:t>2</a:t>
            </a:r>
            <a:endParaRPr kumimoji="1" lang="ja-JP" altLang="en-US" sz="1000" b="1" spc="100">
              <a:solidFill>
                <a:schemeClr val="tx1"/>
              </a:solidFill>
              <a:latin typeface="BIZ UDPゴシック" panose="020B0400000000000000" pitchFamily="50" charset="-128"/>
              <a:ea typeface="BIZ UDPゴシック" panose="020B0400000000000000" pitchFamily="50" charset="-128"/>
            </a:endParaRPr>
          </a:p>
        </p:txBody>
      </p:sp>
      <p:sp>
        <p:nvSpPr>
          <p:cNvPr id="9" name="右大かっこ 8">
            <a:extLst>
              <a:ext uri="{FF2B5EF4-FFF2-40B4-BE49-F238E27FC236}">
                <a16:creationId xmlns:a16="http://schemas.microsoft.com/office/drawing/2014/main" id="{6C43F3BD-AF67-367F-E2FE-AE995065BD10}"/>
              </a:ext>
            </a:extLst>
          </p:cNvPr>
          <p:cNvSpPr/>
          <p:nvPr/>
        </p:nvSpPr>
        <p:spPr>
          <a:xfrm rot="5400000">
            <a:off x="3716352" y="1612228"/>
            <a:ext cx="162000" cy="3816000"/>
          </a:xfrm>
          <a:prstGeom prst="rightBracket">
            <a:avLst>
              <a:gd name="adj" fmla="val 115450"/>
            </a:avLst>
          </a:prstGeom>
          <a:ln w="25400" cap="rnd">
            <a:solidFill>
              <a:schemeClr val="accent6">
                <a:lumMod val="5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cxnSp>
        <p:nvCxnSpPr>
          <p:cNvPr id="10" name="直線コネクタ 9">
            <a:extLst>
              <a:ext uri="{FF2B5EF4-FFF2-40B4-BE49-F238E27FC236}">
                <a16:creationId xmlns:a16="http://schemas.microsoft.com/office/drawing/2014/main" id="{09659937-FFBB-6E35-22D2-E9383EB7CFB4}"/>
              </a:ext>
            </a:extLst>
          </p:cNvPr>
          <p:cNvCxnSpPr>
            <a:cxnSpLocks/>
          </p:cNvCxnSpPr>
          <p:nvPr/>
        </p:nvCxnSpPr>
        <p:spPr>
          <a:xfrm>
            <a:off x="651533" y="5701652"/>
            <a:ext cx="6227366" cy="0"/>
          </a:xfrm>
          <a:prstGeom prst="line">
            <a:avLst/>
          </a:prstGeom>
          <a:ln w="63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42" name="グループ化 41">
            <a:extLst>
              <a:ext uri="{FF2B5EF4-FFF2-40B4-BE49-F238E27FC236}">
                <a16:creationId xmlns:a16="http://schemas.microsoft.com/office/drawing/2014/main" id="{7F655FFD-8F95-EAF6-9D6A-0154A7529141}"/>
              </a:ext>
            </a:extLst>
          </p:cNvPr>
          <p:cNvGrpSpPr/>
          <p:nvPr/>
        </p:nvGrpSpPr>
        <p:grpSpPr>
          <a:xfrm flipH="1">
            <a:off x="6028870" y="32818"/>
            <a:ext cx="446021" cy="432546"/>
            <a:chOff x="1214754" y="641851"/>
            <a:chExt cx="350520" cy="628356"/>
          </a:xfrm>
        </p:grpSpPr>
        <p:cxnSp>
          <p:nvCxnSpPr>
            <p:cNvPr id="43" name="直線コネクタ 42">
              <a:extLst>
                <a:ext uri="{FF2B5EF4-FFF2-40B4-BE49-F238E27FC236}">
                  <a16:creationId xmlns:a16="http://schemas.microsoft.com/office/drawing/2014/main" id="{B42A47E3-56D9-182C-9025-269ACF4FC696}"/>
                </a:ext>
              </a:extLst>
            </p:cNvPr>
            <p:cNvCxnSpPr/>
            <p:nvPr/>
          </p:nvCxnSpPr>
          <p:spPr>
            <a:xfrm>
              <a:off x="1214754" y="641851"/>
              <a:ext cx="350520" cy="554386"/>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1F12E4C-3025-9A3C-4702-AE1A4EEDE81D}"/>
                </a:ext>
              </a:extLst>
            </p:cNvPr>
            <p:cNvCxnSpPr>
              <a:cxnSpLocks/>
            </p:cNvCxnSpPr>
            <p:nvPr/>
          </p:nvCxnSpPr>
          <p:spPr>
            <a:xfrm>
              <a:off x="1252840" y="935415"/>
              <a:ext cx="293392" cy="334792"/>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pic>
        <p:nvPicPr>
          <p:cNvPr id="52" name="図 51">
            <a:extLst>
              <a:ext uri="{FF2B5EF4-FFF2-40B4-BE49-F238E27FC236}">
                <a16:creationId xmlns:a16="http://schemas.microsoft.com/office/drawing/2014/main" id="{F8402107-D6A8-0BCF-DEEB-B11F2C10B7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526" b="70588"/>
          <a:stretch/>
        </p:blipFill>
        <p:spPr>
          <a:xfrm>
            <a:off x="5785817" y="4657994"/>
            <a:ext cx="996491" cy="857430"/>
          </a:xfrm>
          <a:prstGeom prst="rect">
            <a:avLst/>
          </a:prstGeom>
        </p:spPr>
      </p:pic>
      <p:pic>
        <p:nvPicPr>
          <p:cNvPr id="70" name="図 69" descr="図形&#10;&#10;低い精度で自動的に生成された説明">
            <a:extLst>
              <a:ext uri="{FF2B5EF4-FFF2-40B4-BE49-F238E27FC236}">
                <a16:creationId xmlns:a16="http://schemas.microsoft.com/office/drawing/2014/main" id="{9D66A12A-950C-BF90-72E0-8B616012ACFF}"/>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00488" y="4717552"/>
            <a:ext cx="440943" cy="440943"/>
          </a:xfrm>
          <a:prstGeom prst="rect">
            <a:avLst/>
          </a:prstGeom>
        </p:spPr>
      </p:pic>
      <p:sp>
        <p:nvSpPr>
          <p:cNvPr id="71" name="テキスト ボックス 70">
            <a:extLst>
              <a:ext uri="{FF2B5EF4-FFF2-40B4-BE49-F238E27FC236}">
                <a16:creationId xmlns:a16="http://schemas.microsoft.com/office/drawing/2014/main" id="{2F734231-5313-53C5-6FDE-B067F0C68C3D}"/>
              </a:ext>
            </a:extLst>
          </p:cNvPr>
          <p:cNvSpPr txBox="1"/>
          <p:nvPr/>
        </p:nvSpPr>
        <p:spPr>
          <a:xfrm>
            <a:off x="4472307" y="4507977"/>
            <a:ext cx="516630" cy="227113"/>
          </a:xfrm>
          <a:prstGeom prst="rect">
            <a:avLst/>
          </a:prstGeom>
          <a:noFill/>
        </p:spPr>
        <p:txBody>
          <a:bodyPr wrap="square" rtlCol="0">
            <a:spAutoFit/>
          </a:bodyPr>
          <a:lstStyle/>
          <a:p>
            <a:pPr>
              <a:lnSpc>
                <a:spcPct val="130000"/>
              </a:lnSpc>
            </a:pPr>
            <a:r>
              <a:rPr kumimoji="1" lang="ja-JP" altLang="en-US" sz="800">
                <a:solidFill>
                  <a:schemeClr val="accent2">
                    <a:lumMod val="75000"/>
                  </a:schemeClr>
                </a:solidFill>
                <a:latin typeface="BIZ UDPゴシック" panose="020B0400000000000000" pitchFamily="50" charset="-128"/>
                <a:ea typeface="BIZ UDPゴシック" panose="020B0400000000000000" pitchFamily="50" charset="-128"/>
              </a:rPr>
              <a:t>申告書</a:t>
            </a:r>
          </a:p>
        </p:txBody>
      </p:sp>
      <p:pic>
        <p:nvPicPr>
          <p:cNvPr id="78" name="図 77" descr="図形&#10;&#10;低い精度で自動的に生成された説明">
            <a:extLst>
              <a:ext uri="{FF2B5EF4-FFF2-40B4-BE49-F238E27FC236}">
                <a16:creationId xmlns:a16="http://schemas.microsoft.com/office/drawing/2014/main" id="{43080B20-3EBF-207C-5365-49DC26698A60}"/>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10680" y="6817020"/>
            <a:ext cx="440943" cy="440943"/>
          </a:xfrm>
          <a:prstGeom prst="rect">
            <a:avLst/>
          </a:prstGeom>
        </p:spPr>
      </p:pic>
      <p:sp>
        <p:nvSpPr>
          <p:cNvPr id="79" name="テキスト ボックス 78">
            <a:extLst>
              <a:ext uri="{FF2B5EF4-FFF2-40B4-BE49-F238E27FC236}">
                <a16:creationId xmlns:a16="http://schemas.microsoft.com/office/drawing/2014/main" id="{FE2F7F7E-F9EC-0F34-C8E2-3395911B9495}"/>
              </a:ext>
            </a:extLst>
          </p:cNvPr>
          <p:cNvSpPr txBox="1"/>
          <p:nvPr/>
        </p:nvSpPr>
        <p:spPr>
          <a:xfrm>
            <a:off x="4482499" y="6607445"/>
            <a:ext cx="516630" cy="227113"/>
          </a:xfrm>
          <a:prstGeom prst="rect">
            <a:avLst/>
          </a:prstGeom>
          <a:noFill/>
        </p:spPr>
        <p:txBody>
          <a:bodyPr wrap="square" rtlCol="0">
            <a:spAutoFit/>
          </a:bodyPr>
          <a:lstStyle/>
          <a:p>
            <a:pPr>
              <a:lnSpc>
                <a:spcPct val="130000"/>
              </a:lnSpc>
            </a:pPr>
            <a:r>
              <a:rPr kumimoji="1" lang="ja-JP" altLang="en-US" sz="800">
                <a:solidFill>
                  <a:schemeClr val="accent2">
                    <a:lumMod val="75000"/>
                  </a:schemeClr>
                </a:solidFill>
                <a:latin typeface="BIZ UDPゴシック" panose="020B0400000000000000" pitchFamily="50" charset="-128"/>
                <a:ea typeface="BIZ UDPゴシック" panose="020B0400000000000000" pitchFamily="50" charset="-128"/>
              </a:rPr>
              <a:t>申告書</a:t>
            </a:r>
          </a:p>
        </p:txBody>
      </p:sp>
      <p:pic>
        <p:nvPicPr>
          <p:cNvPr id="80" name="図 79">
            <a:extLst>
              <a:ext uri="{FF2B5EF4-FFF2-40B4-BE49-F238E27FC236}">
                <a16:creationId xmlns:a16="http://schemas.microsoft.com/office/drawing/2014/main" id="{A6EAF166-E2C6-79B0-A9C7-EC3BF49109A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339" t="14314" r="29161" b="54705"/>
          <a:stretch/>
        </p:blipFill>
        <p:spPr>
          <a:xfrm>
            <a:off x="5229407" y="6851857"/>
            <a:ext cx="986710" cy="698971"/>
          </a:xfrm>
          <a:prstGeom prst="rect">
            <a:avLst/>
          </a:prstGeom>
        </p:spPr>
      </p:pic>
      <p:sp>
        <p:nvSpPr>
          <p:cNvPr id="82" name="テキスト ボックス 81">
            <a:extLst>
              <a:ext uri="{FF2B5EF4-FFF2-40B4-BE49-F238E27FC236}">
                <a16:creationId xmlns:a16="http://schemas.microsoft.com/office/drawing/2014/main" id="{9D2FF638-89D7-AF55-0BF6-33B5F569BFE0}"/>
              </a:ext>
            </a:extLst>
          </p:cNvPr>
          <p:cNvSpPr txBox="1"/>
          <p:nvPr/>
        </p:nvSpPr>
        <p:spPr>
          <a:xfrm>
            <a:off x="6014052" y="5363906"/>
            <a:ext cx="739035" cy="227113"/>
          </a:xfrm>
          <a:prstGeom prst="rect">
            <a:avLst/>
          </a:prstGeom>
          <a:noFill/>
        </p:spPr>
        <p:txBody>
          <a:bodyPr wrap="square" rtlCol="0">
            <a:spAutoFit/>
          </a:bodyPr>
          <a:lstStyle/>
          <a:p>
            <a:pPr algn="ctr">
              <a:lnSpc>
                <a:spcPct val="130000"/>
              </a:lnSpc>
            </a:pPr>
            <a:r>
              <a:rPr kumimoji="1" lang="ja-JP" altLang="en-US" sz="800" spc="100">
                <a:latin typeface="BIZ UDPゴシック" panose="020B0400000000000000" pitchFamily="50" charset="-128"/>
                <a:ea typeface="BIZ UDPゴシック" panose="020B0400000000000000" pitchFamily="50" charset="-128"/>
              </a:rPr>
              <a:t>家畜市場</a:t>
            </a:r>
          </a:p>
        </p:txBody>
      </p:sp>
      <p:sp>
        <p:nvSpPr>
          <p:cNvPr id="84" name="テキスト ボックス 83">
            <a:extLst>
              <a:ext uri="{FF2B5EF4-FFF2-40B4-BE49-F238E27FC236}">
                <a16:creationId xmlns:a16="http://schemas.microsoft.com/office/drawing/2014/main" id="{E7742C74-69E4-E6E8-C516-F13C6B6C1A03}"/>
              </a:ext>
            </a:extLst>
          </p:cNvPr>
          <p:cNvSpPr txBox="1"/>
          <p:nvPr/>
        </p:nvSpPr>
        <p:spPr>
          <a:xfrm>
            <a:off x="5359011" y="7520145"/>
            <a:ext cx="739035" cy="227113"/>
          </a:xfrm>
          <a:prstGeom prst="rect">
            <a:avLst/>
          </a:prstGeom>
          <a:noFill/>
        </p:spPr>
        <p:txBody>
          <a:bodyPr wrap="square" rtlCol="0">
            <a:spAutoFit/>
          </a:bodyPr>
          <a:lstStyle/>
          <a:p>
            <a:pPr algn="ctr">
              <a:lnSpc>
                <a:spcPct val="130000"/>
              </a:lnSpc>
            </a:pPr>
            <a:r>
              <a:rPr kumimoji="1" lang="ja-JP" altLang="en-US" sz="800" spc="100">
                <a:latin typeface="BIZ UDPゴシック" panose="020B0400000000000000" pitchFamily="50" charset="-128"/>
                <a:ea typeface="BIZ UDPゴシック" panose="020B0400000000000000" pitchFamily="50" charset="-128"/>
              </a:rPr>
              <a:t>肥育農家</a:t>
            </a:r>
          </a:p>
        </p:txBody>
      </p:sp>
      <p:cxnSp>
        <p:nvCxnSpPr>
          <p:cNvPr id="12" name="直線矢印コネクタ 11">
            <a:extLst>
              <a:ext uri="{FF2B5EF4-FFF2-40B4-BE49-F238E27FC236}">
                <a16:creationId xmlns:a16="http://schemas.microsoft.com/office/drawing/2014/main" id="{7CA29B75-36E4-D499-31CD-A7EC8A865F77}"/>
              </a:ext>
            </a:extLst>
          </p:cNvPr>
          <p:cNvCxnSpPr>
            <a:cxnSpLocks/>
          </p:cNvCxnSpPr>
          <p:nvPr/>
        </p:nvCxnSpPr>
        <p:spPr>
          <a:xfrm>
            <a:off x="4240858" y="5241553"/>
            <a:ext cx="1712967" cy="0"/>
          </a:xfrm>
          <a:prstGeom prst="straightConnector1">
            <a:avLst/>
          </a:prstGeom>
          <a:ln w="38100" cap="rnd">
            <a:solidFill>
              <a:schemeClr val="accent2">
                <a:lumMod val="75000"/>
              </a:schemeClr>
            </a:solidFill>
            <a:round/>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272B0848-09A0-1BFD-460B-29A89F58EDAB}"/>
              </a:ext>
            </a:extLst>
          </p:cNvPr>
          <p:cNvCxnSpPr>
            <a:cxnSpLocks/>
          </p:cNvCxnSpPr>
          <p:nvPr/>
        </p:nvCxnSpPr>
        <p:spPr>
          <a:xfrm>
            <a:off x="4240858" y="7343403"/>
            <a:ext cx="936000" cy="0"/>
          </a:xfrm>
          <a:prstGeom prst="straightConnector1">
            <a:avLst/>
          </a:prstGeom>
          <a:ln w="38100" cap="rnd">
            <a:solidFill>
              <a:schemeClr val="accent2">
                <a:lumMod val="75000"/>
              </a:schemeClr>
            </a:solidFill>
            <a:round/>
            <a:tailEnd type="arrow"/>
          </a:ln>
        </p:spPr>
        <p:style>
          <a:lnRef idx="1">
            <a:schemeClr val="accent1"/>
          </a:lnRef>
          <a:fillRef idx="0">
            <a:schemeClr val="accent1"/>
          </a:fillRef>
          <a:effectRef idx="0">
            <a:schemeClr val="accent1"/>
          </a:effectRef>
          <a:fontRef idx="minor">
            <a:schemeClr val="tx1"/>
          </a:fontRef>
        </p:style>
      </p:cxnSp>
      <p:grpSp>
        <p:nvGrpSpPr>
          <p:cNvPr id="25" name="グループ化 24">
            <a:extLst>
              <a:ext uri="{FF2B5EF4-FFF2-40B4-BE49-F238E27FC236}">
                <a16:creationId xmlns:a16="http://schemas.microsoft.com/office/drawing/2014/main" id="{3703238F-758A-25B8-1886-510AC23144AF}"/>
              </a:ext>
            </a:extLst>
          </p:cNvPr>
          <p:cNvGrpSpPr/>
          <p:nvPr/>
        </p:nvGrpSpPr>
        <p:grpSpPr>
          <a:xfrm>
            <a:off x="417216" y="7827559"/>
            <a:ext cx="6696000" cy="1884408"/>
            <a:chOff x="420043" y="7902631"/>
            <a:chExt cx="6696000" cy="1537421"/>
          </a:xfrm>
        </p:grpSpPr>
        <p:sp>
          <p:nvSpPr>
            <p:cNvPr id="29" name="テキスト ボックス 28">
              <a:extLst>
                <a:ext uri="{FF2B5EF4-FFF2-40B4-BE49-F238E27FC236}">
                  <a16:creationId xmlns:a16="http://schemas.microsoft.com/office/drawing/2014/main" id="{EA4DD92E-98D6-C608-518F-681306D801AB}"/>
                </a:ext>
              </a:extLst>
            </p:cNvPr>
            <p:cNvSpPr txBox="1"/>
            <p:nvPr/>
          </p:nvSpPr>
          <p:spPr>
            <a:xfrm>
              <a:off x="660370" y="8759939"/>
              <a:ext cx="6095544" cy="381939"/>
            </a:xfrm>
            <a:prstGeom prst="rect">
              <a:avLst/>
            </a:prstGeom>
            <a:noFill/>
          </p:spPr>
          <p:txBody>
            <a:bodyPr wrap="square" rtlCol="0">
              <a:spAutoFit/>
            </a:bodyPr>
            <a:lstStyle/>
            <a:p>
              <a:pPr>
                <a:lnSpc>
                  <a:spcPct val="120000"/>
                </a:lnSpc>
                <a:spcAft>
                  <a:spcPts val="600"/>
                </a:spcAft>
              </a:pPr>
              <a:r>
                <a:rPr kumimoji="1" lang="ja-JP" altLang="en-US" sz="1100" spc="50">
                  <a:latin typeface="BIZ UDPゴシック" panose="020B0400000000000000" pitchFamily="50" charset="-128"/>
                  <a:ea typeface="BIZ UDPゴシック" panose="020B0400000000000000" pitchFamily="50" charset="-128"/>
                </a:rPr>
                <a:t>　雌牛の発情誘起等の繁殖目的や胎盤停滞等の治療目的に使用され、牛に使用できる製剤としては３製剤が承認されている。</a:t>
              </a:r>
              <a:endParaRPr kumimoji="1" lang="en-US" altLang="ja-JP" sz="1100" spc="50">
                <a:latin typeface="BIZ UDPゴシック" panose="020B0400000000000000" pitchFamily="50" charset="-128"/>
                <a:ea typeface="BIZ UDPゴシック" panose="020B0400000000000000" pitchFamily="50" charset="-128"/>
              </a:endParaRPr>
            </a:p>
          </p:txBody>
        </p:sp>
        <p:sp>
          <p:nvSpPr>
            <p:cNvPr id="45" name="四角形: 角を丸くする 44">
              <a:extLst>
                <a:ext uri="{FF2B5EF4-FFF2-40B4-BE49-F238E27FC236}">
                  <a16:creationId xmlns:a16="http://schemas.microsoft.com/office/drawing/2014/main" id="{5E915C7D-29BA-E2D9-0C2F-CD349EF0FBCD}"/>
                </a:ext>
              </a:extLst>
            </p:cNvPr>
            <p:cNvSpPr/>
            <p:nvPr/>
          </p:nvSpPr>
          <p:spPr>
            <a:xfrm>
              <a:off x="420043" y="7902631"/>
              <a:ext cx="6696000" cy="1537421"/>
            </a:xfrm>
            <a:prstGeom prst="roundRect">
              <a:avLst>
                <a:gd name="adj" fmla="val 7441"/>
              </a:avLst>
            </a:prstGeom>
            <a:no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C8C22F4B-1680-7A16-4624-EAE8A3CF4EE3}"/>
                </a:ext>
              </a:extLst>
            </p:cNvPr>
            <p:cNvSpPr txBox="1"/>
            <p:nvPr/>
          </p:nvSpPr>
          <p:spPr>
            <a:xfrm>
              <a:off x="694870" y="8532688"/>
              <a:ext cx="2365376" cy="254609"/>
            </a:xfrm>
            <a:prstGeom prst="rect">
              <a:avLst/>
            </a:prstGeom>
            <a:noFill/>
          </p:spPr>
          <p:txBody>
            <a:bodyPr wrap="square" rtlCol="0">
              <a:spAutoFit/>
            </a:bodyPr>
            <a:lstStyle/>
            <a:p>
              <a:pPr>
                <a:lnSpc>
                  <a:spcPct val="120000"/>
                </a:lnSpc>
              </a:pPr>
              <a:r>
                <a:rPr kumimoji="1" lang="ja-JP" altLang="en-US" sz="1400" b="1">
                  <a:latin typeface="BIZ UDPゴシック" panose="020B0400000000000000" pitchFamily="50" charset="-128"/>
                  <a:ea typeface="BIZ UDPゴシック" panose="020B0400000000000000" pitchFamily="50" charset="-128"/>
                </a:rPr>
                <a:t>エストラジオールとは？</a:t>
              </a:r>
            </a:p>
          </p:txBody>
        </p:sp>
        <p:sp>
          <p:nvSpPr>
            <p:cNvPr id="30" name="楕円 29">
              <a:extLst>
                <a:ext uri="{FF2B5EF4-FFF2-40B4-BE49-F238E27FC236}">
                  <a16:creationId xmlns:a16="http://schemas.microsoft.com/office/drawing/2014/main" id="{FA112FF6-5C93-345D-FAD8-76EEF1ACFACF}"/>
                </a:ext>
              </a:extLst>
            </p:cNvPr>
            <p:cNvSpPr/>
            <p:nvPr/>
          </p:nvSpPr>
          <p:spPr>
            <a:xfrm>
              <a:off x="545363" y="7993707"/>
              <a:ext cx="106096" cy="106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3" name="楕円 32">
              <a:extLst>
                <a:ext uri="{FF2B5EF4-FFF2-40B4-BE49-F238E27FC236}">
                  <a16:creationId xmlns:a16="http://schemas.microsoft.com/office/drawing/2014/main" id="{B2377CE2-01A9-729F-161B-6668E291A70C}"/>
                </a:ext>
              </a:extLst>
            </p:cNvPr>
            <p:cNvSpPr/>
            <p:nvPr/>
          </p:nvSpPr>
          <p:spPr>
            <a:xfrm>
              <a:off x="545363" y="9265905"/>
              <a:ext cx="106096" cy="106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6" name="楕円 35">
              <a:extLst>
                <a:ext uri="{FF2B5EF4-FFF2-40B4-BE49-F238E27FC236}">
                  <a16:creationId xmlns:a16="http://schemas.microsoft.com/office/drawing/2014/main" id="{CF7D0EEF-9D12-6E39-81C4-257A5D0F8FDE}"/>
                </a:ext>
              </a:extLst>
            </p:cNvPr>
            <p:cNvSpPr/>
            <p:nvPr/>
          </p:nvSpPr>
          <p:spPr>
            <a:xfrm>
              <a:off x="6878825" y="7993707"/>
              <a:ext cx="106096" cy="106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7" name="楕円 36">
              <a:extLst>
                <a:ext uri="{FF2B5EF4-FFF2-40B4-BE49-F238E27FC236}">
                  <a16:creationId xmlns:a16="http://schemas.microsoft.com/office/drawing/2014/main" id="{D04F0331-D176-BB1C-3BC4-69DDDF2B8FD2}"/>
                </a:ext>
              </a:extLst>
            </p:cNvPr>
            <p:cNvSpPr/>
            <p:nvPr/>
          </p:nvSpPr>
          <p:spPr>
            <a:xfrm>
              <a:off x="6878825" y="9265905"/>
              <a:ext cx="106096" cy="106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pic>
        <p:nvPicPr>
          <p:cNvPr id="24" name="図 23">
            <a:extLst>
              <a:ext uri="{FF2B5EF4-FFF2-40B4-BE49-F238E27FC236}">
                <a16:creationId xmlns:a16="http://schemas.microsoft.com/office/drawing/2014/main" id="{F20F5303-5D25-C5D0-DE5D-7A36C522221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20213" y="4691210"/>
            <a:ext cx="610293" cy="477011"/>
          </a:xfrm>
          <a:prstGeom prst="rect">
            <a:avLst/>
          </a:prstGeom>
          <a:noFill/>
          <a:ln>
            <a:noFill/>
          </a:ln>
        </p:spPr>
      </p:pic>
      <p:pic>
        <p:nvPicPr>
          <p:cNvPr id="38" name="図 37">
            <a:extLst>
              <a:ext uri="{FF2B5EF4-FFF2-40B4-BE49-F238E27FC236}">
                <a16:creationId xmlns:a16="http://schemas.microsoft.com/office/drawing/2014/main" id="{F2FF5802-3A38-86A2-3601-E195B072E0F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59788" y="7105347"/>
            <a:ext cx="610293" cy="477011"/>
          </a:xfrm>
          <a:prstGeom prst="rect">
            <a:avLst/>
          </a:prstGeom>
          <a:noFill/>
          <a:ln>
            <a:noFill/>
          </a:ln>
        </p:spPr>
      </p:pic>
      <p:sp>
        <p:nvSpPr>
          <p:cNvPr id="19" name="楕円 18">
            <a:extLst>
              <a:ext uri="{FF2B5EF4-FFF2-40B4-BE49-F238E27FC236}">
                <a16:creationId xmlns:a16="http://schemas.microsoft.com/office/drawing/2014/main" id="{5573D8FC-B34E-B862-326C-C61B7F44F754}"/>
              </a:ext>
            </a:extLst>
          </p:cNvPr>
          <p:cNvSpPr/>
          <p:nvPr/>
        </p:nvSpPr>
        <p:spPr>
          <a:xfrm>
            <a:off x="502739" y="660593"/>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6" name="四角形: 角を丸くする 45">
            <a:extLst>
              <a:ext uri="{FF2B5EF4-FFF2-40B4-BE49-F238E27FC236}">
                <a16:creationId xmlns:a16="http://schemas.microsoft.com/office/drawing/2014/main" id="{6603DDFD-C78C-03B2-9E86-DA47B32B5A50}"/>
              </a:ext>
            </a:extLst>
          </p:cNvPr>
          <p:cNvSpPr/>
          <p:nvPr/>
        </p:nvSpPr>
        <p:spPr>
          <a:xfrm>
            <a:off x="4185307" y="9757633"/>
            <a:ext cx="3297696" cy="916723"/>
          </a:xfrm>
          <a:prstGeom prst="roundRect">
            <a:avLst>
              <a:gd name="adj" fmla="val 1019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　　　　　　 　　　　　　　　　　　　　　　　　　　　　</a:t>
            </a:r>
          </a:p>
        </p:txBody>
      </p:sp>
      <p:sp>
        <p:nvSpPr>
          <p:cNvPr id="49" name="テキスト ボックス 48">
            <a:extLst>
              <a:ext uri="{FF2B5EF4-FFF2-40B4-BE49-F238E27FC236}">
                <a16:creationId xmlns:a16="http://schemas.microsoft.com/office/drawing/2014/main" id="{1789FFE9-AB45-A2AC-8D2F-49614F91D1D3}"/>
              </a:ext>
            </a:extLst>
          </p:cNvPr>
          <p:cNvSpPr txBox="1"/>
          <p:nvPr/>
        </p:nvSpPr>
        <p:spPr>
          <a:xfrm>
            <a:off x="4210707" y="10199439"/>
            <a:ext cx="3312663"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農林水産省畜産局食肉鶏卵課食肉鶏卵貿易班</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TEL</a:t>
            </a:r>
            <a:r>
              <a:rPr kumimoji="1" lang="ja-JP" altLang="en-US" sz="1200" dirty="0">
                <a:latin typeface="BIZ UDPゴシック" panose="020B0400000000000000" pitchFamily="50" charset="-128"/>
                <a:ea typeface="BIZ UDPゴシック" panose="020B0400000000000000" pitchFamily="50" charset="-128"/>
              </a:rPr>
              <a:t>：０３－６７４４－２１３０</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8484CFBB-BEC4-D71B-21E4-B7DC65672A61}"/>
              </a:ext>
            </a:extLst>
          </p:cNvPr>
          <p:cNvSpPr txBox="1"/>
          <p:nvPr/>
        </p:nvSpPr>
        <p:spPr>
          <a:xfrm>
            <a:off x="4211458" y="9733669"/>
            <a:ext cx="2801311" cy="746358"/>
          </a:xfrm>
          <a:prstGeom prst="rect">
            <a:avLst/>
          </a:prstGeom>
          <a:noFill/>
        </p:spPr>
        <p:txBody>
          <a:bodyPr wrap="square" rtlCol="0">
            <a:spAutoFit/>
          </a:bodyPr>
          <a:lstStyle/>
          <a:p>
            <a:pPr>
              <a:lnSpc>
                <a:spcPts val="1200"/>
              </a:lnSpc>
              <a:spcAft>
                <a:spcPts val="300"/>
              </a:spcAft>
            </a:pPr>
            <a:r>
              <a:rPr kumimoji="1" lang="ja-JP" altLang="en-US" sz="1200" dirty="0">
                <a:latin typeface="BIZ UDPゴシック" panose="020B0400000000000000" pitchFamily="50" charset="-128"/>
                <a:ea typeface="BIZ UDPゴシック" panose="020B0400000000000000" pitchFamily="50" charset="-128"/>
              </a:rPr>
              <a:t>（問い合わせ先）</a:t>
            </a:r>
          </a:p>
          <a:p>
            <a:pPr>
              <a:lnSpc>
                <a:spcPts val="1200"/>
              </a:lnSpc>
            </a:pPr>
            <a:r>
              <a:rPr kumimoji="1" lang="ja-JP" altLang="en-US" sz="1200" dirty="0">
                <a:latin typeface="BIZ UDPゴシック" panose="020B0400000000000000" pitchFamily="50" charset="-128"/>
                <a:ea typeface="BIZ UDPゴシック" panose="020B0400000000000000" pitchFamily="50" charset="-128"/>
              </a:rPr>
              <a:t>大阪府家畜保健衛生所</a:t>
            </a:r>
            <a:endParaRPr kumimoji="1" lang="en-US" altLang="ja-JP" sz="1200" dirty="0">
              <a:latin typeface="BIZ UDPゴシック" panose="020B0400000000000000" pitchFamily="50" charset="-128"/>
              <a:ea typeface="BIZ UDPゴシック" panose="020B0400000000000000" pitchFamily="50" charset="-128"/>
            </a:endParaRPr>
          </a:p>
          <a:p>
            <a:pPr>
              <a:lnSpc>
                <a:spcPts val="1200"/>
              </a:lnSpc>
            </a:pPr>
            <a:r>
              <a:rPr kumimoji="1" lang="en-US" altLang="ja-JP" sz="1200" dirty="0">
                <a:latin typeface="BIZ UDPゴシック" panose="020B0400000000000000" pitchFamily="50" charset="-128"/>
                <a:ea typeface="BIZ UDPゴシック" panose="020B0400000000000000" pitchFamily="50" charset="-128"/>
              </a:rPr>
              <a:t>TEL</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072</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458</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1151</a:t>
            </a:r>
            <a:endParaRPr kumimoji="1" lang="ja-JP" altLang="en-US" sz="1200" dirty="0">
              <a:latin typeface="BIZ UDPゴシック" panose="020B0400000000000000" pitchFamily="50" charset="-128"/>
              <a:ea typeface="BIZ UDPゴシック" panose="020B0400000000000000" pitchFamily="50" charset="-128"/>
            </a:endParaRPr>
          </a:p>
          <a:p>
            <a:pPr>
              <a:lnSpc>
                <a:spcPts val="1200"/>
              </a:lnSpc>
            </a:pPr>
            <a:endParaRPr kumimoji="1" lang="ja-JP" altLang="en-US" sz="1200" dirty="0">
              <a:latin typeface="BIZ UDPゴシック" panose="020B0400000000000000" pitchFamily="50" charset="-128"/>
              <a:ea typeface="BIZ UDPゴシック" panose="020B0400000000000000" pitchFamily="50" charset="-128"/>
            </a:endParaRPr>
          </a:p>
        </p:txBody>
      </p:sp>
      <p:sp>
        <p:nvSpPr>
          <p:cNvPr id="20" name="吹き出し: 角を丸めた四角形 19">
            <a:extLst>
              <a:ext uri="{FF2B5EF4-FFF2-40B4-BE49-F238E27FC236}">
                <a16:creationId xmlns:a16="http://schemas.microsoft.com/office/drawing/2014/main" id="{B039A1C3-A22E-F07A-76FE-DAC4828899A4}"/>
              </a:ext>
            </a:extLst>
          </p:cNvPr>
          <p:cNvSpPr/>
          <p:nvPr/>
        </p:nvSpPr>
        <p:spPr>
          <a:xfrm>
            <a:off x="4913523" y="3698091"/>
            <a:ext cx="2083633" cy="650518"/>
          </a:xfrm>
          <a:prstGeom prst="wedgeRoundRectCallout">
            <a:avLst>
              <a:gd name="adj1" fmla="val 13699"/>
              <a:gd name="adj2" fmla="val 94761"/>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sz="900" dirty="0">
                <a:solidFill>
                  <a:schemeClr val="tx1"/>
                </a:solidFill>
                <a:latin typeface="BIZ UDPゴシック" panose="020B0400000000000000" pitchFamily="50" charset="-128"/>
                <a:ea typeface="BIZ UDPゴシック" panose="020B0400000000000000" pitchFamily="50" charset="-128"/>
              </a:rPr>
              <a:t>当市場に牛を出荷する際にホスホマイシン及びエストラジオールを含む製剤の使用がないことを確認の上、</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 </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「申告書」</a:t>
            </a:r>
            <a:r>
              <a:rPr kumimoji="1" lang="ja-JP" altLang="en-US" sz="900" dirty="0">
                <a:solidFill>
                  <a:schemeClr val="tx1"/>
                </a:solidFill>
                <a:latin typeface="BIZ UDPゴシック" panose="020B0400000000000000" pitchFamily="50" charset="-128"/>
                <a:ea typeface="BIZ UDPゴシック" panose="020B0400000000000000" pitchFamily="50" charset="-128"/>
              </a:rPr>
              <a:t>を添付してください。</a:t>
            </a:r>
          </a:p>
        </p:txBody>
      </p:sp>
      <p:sp>
        <p:nvSpPr>
          <p:cNvPr id="41" name="吹き出し: 角を丸めた四角形 40">
            <a:extLst>
              <a:ext uri="{FF2B5EF4-FFF2-40B4-BE49-F238E27FC236}">
                <a16:creationId xmlns:a16="http://schemas.microsoft.com/office/drawing/2014/main" id="{01DA4342-D081-CF6F-46FC-37E95CF88B26}"/>
              </a:ext>
            </a:extLst>
          </p:cNvPr>
          <p:cNvSpPr/>
          <p:nvPr/>
        </p:nvSpPr>
        <p:spPr>
          <a:xfrm>
            <a:off x="4972235" y="6084974"/>
            <a:ext cx="2083633" cy="784839"/>
          </a:xfrm>
          <a:prstGeom prst="wedgeRoundRectCallout">
            <a:avLst>
              <a:gd name="adj1" fmla="val 3627"/>
              <a:gd name="adj2" fmla="val 77896"/>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あなたが農家から購入した牛について、ホスホマイシン及びエストラジオールを含む製剤の使用がないことを確認の上、</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 </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「申告書」</a:t>
            </a:r>
            <a:r>
              <a:rPr kumimoji="1" lang="ja-JP" altLang="en-US" sz="900" dirty="0">
                <a:solidFill>
                  <a:schemeClr val="tx1"/>
                </a:solidFill>
                <a:latin typeface="BIZ UDPゴシック" panose="020B0400000000000000" pitchFamily="50" charset="-128"/>
                <a:ea typeface="BIZ UDPゴシック" panose="020B0400000000000000" pitchFamily="50" charset="-128"/>
              </a:rPr>
              <a:t>を提出してもらえますか。</a:t>
            </a:r>
          </a:p>
        </p:txBody>
      </p:sp>
      <p:sp>
        <p:nvSpPr>
          <p:cNvPr id="26" name="テキスト ボックス 25">
            <a:extLst>
              <a:ext uri="{FF2B5EF4-FFF2-40B4-BE49-F238E27FC236}">
                <a16:creationId xmlns:a16="http://schemas.microsoft.com/office/drawing/2014/main" id="{28BCC55E-E785-BA04-D688-E8B4C15915D6}"/>
              </a:ext>
            </a:extLst>
          </p:cNvPr>
          <p:cNvSpPr txBox="1"/>
          <p:nvPr/>
        </p:nvSpPr>
        <p:spPr>
          <a:xfrm>
            <a:off x="692043" y="7834919"/>
            <a:ext cx="2365376" cy="312073"/>
          </a:xfrm>
          <a:prstGeom prst="rect">
            <a:avLst/>
          </a:prstGeom>
          <a:noFill/>
        </p:spPr>
        <p:txBody>
          <a:bodyPr wrap="square" rtlCol="0">
            <a:spAutoFit/>
          </a:bodyPr>
          <a:lstStyle/>
          <a:p>
            <a:pPr>
              <a:lnSpc>
                <a:spcPct val="120000"/>
              </a:lnSpc>
            </a:pPr>
            <a:r>
              <a:rPr kumimoji="1" lang="ja-JP" altLang="en-US" sz="1400" b="1">
                <a:latin typeface="BIZ UDPゴシック" panose="020B0400000000000000" pitchFamily="50" charset="-128"/>
                <a:ea typeface="BIZ UDPゴシック" panose="020B0400000000000000" pitchFamily="50" charset="-128"/>
              </a:rPr>
              <a:t>ホスホマイシンとは？</a:t>
            </a:r>
          </a:p>
        </p:txBody>
      </p:sp>
      <p:sp>
        <p:nvSpPr>
          <p:cNvPr id="27" name="テキスト ボックス 26">
            <a:extLst>
              <a:ext uri="{FF2B5EF4-FFF2-40B4-BE49-F238E27FC236}">
                <a16:creationId xmlns:a16="http://schemas.microsoft.com/office/drawing/2014/main" id="{51C2A948-84B4-583F-12ED-CD81E1D7EC14}"/>
              </a:ext>
            </a:extLst>
          </p:cNvPr>
          <p:cNvSpPr txBox="1"/>
          <p:nvPr/>
        </p:nvSpPr>
        <p:spPr>
          <a:xfrm>
            <a:off x="648632" y="8131675"/>
            <a:ext cx="6095544" cy="468141"/>
          </a:xfrm>
          <a:prstGeom prst="rect">
            <a:avLst/>
          </a:prstGeom>
          <a:noFill/>
        </p:spPr>
        <p:txBody>
          <a:bodyPr wrap="square" rtlCol="0">
            <a:spAutoFit/>
          </a:bodyPr>
          <a:lstStyle/>
          <a:p>
            <a:pPr>
              <a:lnSpc>
                <a:spcPct val="120000"/>
              </a:lnSpc>
              <a:spcAft>
                <a:spcPts val="600"/>
              </a:spcAft>
            </a:pPr>
            <a:r>
              <a:rPr kumimoji="1" lang="ja-JP" altLang="en-US" sz="1100" spc="50">
                <a:latin typeface="BIZ UDPゴシック" panose="020B0400000000000000" pitchFamily="50" charset="-128"/>
                <a:ea typeface="BIZ UDPゴシック" panose="020B0400000000000000" pitchFamily="50" charset="-128"/>
              </a:rPr>
              <a:t>　主に子牛の下痢症や肺炎の治療に用いられ、牛に使用できる製剤としては３製剤が承認されている。</a:t>
            </a:r>
            <a:endParaRPr kumimoji="1" lang="en-US" altLang="ja-JP" sz="1100" spc="5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90ADD220-70B7-ECE5-F846-F15109F3F921}"/>
              </a:ext>
            </a:extLst>
          </p:cNvPr>
          <p:cNvSpPr txBox="1"/>
          <p:nvPr/>
        </p:nvSpPr>
        <p:spPr>
          <a:xfrm>
            <a:off x="674045" y="9355112"/>
            <a:ext cx="6095544" cy="265009"/>
          </a:xfrm>
          <a:prstGeom prst="rect">
            <a:avLst/>
          </a:prstGeom>
          <a:noFill/>
        </p:spPr>
        <p:txBody>
          <a:bodyPr wrap="square" rtlCol="0">
            <a:spAutoFit/>
          </a:bodyPr>
          <a:lstStyle/>
          <a:p>
            <a:pPr>
              <a:lnSpc>
                <a:spcPct val="120000"/>
              </a:lnSpc>
              <a:spcAft>
                <a:spcPts val="600"/>
              </a:spcAft>
            </a:pPr>
            <a:r>
              <a:rPr kumimoji="1" lang="ja-JP" altLang="en-US" sz="1100" spc="50">
                <a:latin typeface="BIZ UDPゴシック" panose="020B0400000000000000" pitchFamily="50" charset="-128"/>
                <a:ea typeface="BIZ UDPゴシック" panose="020B0400000000000000" pitchFamily="50" charset="-128"/>
              </a:rPr>
              <a:t>なお、両製剤とも代替薬が存在します。</a:t>
            </a:r>
            <a:endParaRPr kumimoji="1" lang="en-US" altLang="ja-JP" sz="1100" spc="50">
              <a:latin typeface="BIZ UDPゴシック" panose="020B0400000000000000" pitchFamily="50" charset="-128"/>
              <a:ea typeface="BIZ UDPゴシック" panose="020B0400000000000000" pitchFamily="50" charset="-128"/>
            </a:endParaRPr>
          </a:p>
        </p:txBody>
      </p:sp>
      <p:pic>
        <p:nvPicPr>
          <p:cNvPr id="35" name="Picture 6" descr="繋ぎ飼い">
            <a:extLst>
              <a:ext uri="{FF2B5EF4-FFF2-40B4-BE49-F238E27FC236}">
                <a16:creationId xmlns:a16="http://schemas.microsoft.com/office/drawing/2014/main" id="{D8EA73BF-97DB-8136-13C8-5F0161AC21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8284" y="4562086"/>
            <a:ext cx="1149449" cy="873794"/>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759F4B57-5A6D-DF1E-76E8-C19968E1D8F6}"/>
              </a:ext>
            </a:extLst>
          </p:cNvPr>
          <p:cNvSpPr txBox="1"/>
          <p:nvPr/>
        </p:nvSpPr>
        <p:spPr>
          <a:xfrm>
            <a:off x="3303490" y="5365162"/>
            <a:ext cx="739035" cy="227113"/>
          </a:xfrm>
          <a:prstGeom prst="rect">
            <a:avLst/>
          </a:prstGeom>
          <a:noFill/>
        </p:spPr>
        <p:txBody>
          <a:bodyPr wrap="square" rtlCol="0">
            <a:spAutoFit/>
          </a:bodyPr>
          <a:lstStyle/>
          <a:p>
            <a:pPr algn="ctr">
              <a:lnSpc>
                <a:spcPct val="130000"/>
              </a:lnSpc>
            </a:pPr>
            <a:r>
              <a:rPr kumimoji="1" lang="ja-JP" altLang="en-US" sz="800" spc="100">
                <a:latin typeface="BIZ UDPゴシック" panose="020B0400000000000000" pitchFamily="50" charset="-128"/>
                <a:ea typeface="BIZ UDPゴシック" panose="020B0400000000000000" pitchFamily="50" charset="-128"/>
              </a:rPr>
              <a:t>酪農家</a:t>
            </a:r>
          </a:p>
        </p:txBody>
      </p:sp>
      <p:pic>
        <p:nvPicPr>
          <p:cNvPr id="50" name="Picture 6" descr="繋ぎ飼い">
            <a:extLst>
              <a:ext uri="{FF2B5EF4-FFF2-40B4-BE49-F238E27FC236}">
                <a16:creationId xmlns:a16="http://schemas.microsoft.com/office/drawing/2014/main" id="{23B01AFA-6548-4C01-1179-CF12153FE5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7583" y="6678640"/>
            <a:ext cx="1149449" cy="873794"/>
          </a:xfrm>
          <a:prstGeom prst="rect">
            <a:avLst/>
          </a:prstGeom>
          <a:noFill/>
          <a:extLst>
            <a:ext uri="{909E8E84-426E-40DD-AFC4-6F175D3DCCD1}">
              <a14:hiddenFill xmlns:a14="http://schemas.microsoft.com/office/drawing/2010/main">
                <a:solidFill>
                  <a:srgbClr val="FFFFFF"/>
                </a:solidFill>
              </a14:hiddenFill>
            </a:ext>
          </a:extLst>
        </p:spPr>
      </p:pic>
      <p:sp>
        <p:nvSpPr>
          <p:cNvPr id="51" name="テキスト ボックス 50">
            <a:extLst>
              <a:ext uri="{FF2B5EF4-FFF2-40B4-BE49-F238E27FC236}">
                <a16:creationId xmlns:a16="http://schemas.microsoft.com/office/drawing/2014/main" id="{DA5A8C2B-0FC4-D5E6-F932-AE4471F136FD}"/>
              </a:ext>
            </a:extLst>
          </p:cNvPr>
          <p:cNvSpPr txBox="1"/>
          <p:nvPr/>
        </p:nvSpPr>
        <p:spPr>
          <a:xfrm>
            <a:off x="3418014" y="7481716"/>
            <a:ext cx="739035" cy="227113"/>
          </a:xfrm>
          <a:prstGeom prst="rect">
            <a:avLst/>
          </a:prstGeom>
          <a:noFill/>
        </p:spPr>
        <p:txBody>
          <a:bodyPr wrap="square" rtlCol="0">
            <a:spAutoFit/>
          </a:bodyPr>
          <a:lstStyle/>
          <a:p>
            <a:pPr algn="ctr">
              <a:lnSpc>
                <a:spcPct val="130000"/>
              </a:lnSpc>
            </a:pPr>
            <a:r>
              <a:rPr kumimoji="1" lang="ja-JP" altLang="en-US" sz="800" spc="100">
                <a:latin typeface="BIZ UDPゴシック" panose="020B0400000000000000" pitchFamily="50" charset="-128"/>
                <a:ea typeface="BIZ UDPゴシック" panose="020B0400000000000000" pitchFamily="50" charset="-128"/>
              </a:rPr>
              <a:t>酪農家</a:t>
            </a:r>
          </a:p>
        </p:txBody>
      </p:sp>
      <p:sp>
        <p:nvSpPr>
          <p:cNvPr id="11" name="テキスト ボックス 10">
            <a:extLst>
              <a:ext uri="{FF2B5EF4-FFF2-40B4-BE49-F238E27FC236}">
                <a16:creationId xmlns:a16="http://schemas.microsoft.com/office/drawing/2014/main" id="{B48BAEED-774A-B7D8-8EFE-F3F48274D773}"/>
              </a:ext>
            </a:extLst>
          </p:cNvPr>
          <p:cNvSpPr txBox="1"/>
          <p:nvPr/>
        </p:nvSpPr>
        <p:spPr>
          <a:xfrm>
            <a:off x="3273999" y="3013076"/>
            <a:ext cx="4023360" cy="261610"/>
          </a:xfrm>
          <a:prstGeom prst="rect">
            <a:avLst/>
          </a:prstGeom>
          <a:noFill/>
        </p:spPr>
        <p:txBody>
          <a:bodyPr wrap="square" rtlCol="0">
            <a:spAutoFit/>
          </a:bodyPr>
          <a:lstStyle/>
          <a:p>
            <a:r>
              <a:rPr kumimoji="1" lang="en-US" altLang="ja-JP" sz="1100" dirty="0"/>
              <a:t>※2026</a:t>
            </a:r>
            <a:r>
              <a:rPr kumimoji="1" lang="ja-JP" altLang="en-US" sz="1100" dirty="0"/>
              <a:t>年</a:t>
            </a:r>
            <a:r>
              <a:rPr kumimoji="1" lang="en-US" altLang="ja-JP" sz="1100" dirty="0"/>
              <a:t>9</a:t>
            </a:r>
            <a:r>
              <a:rPr kumimoji="1" lang="ja-JP" altLang="en-US" sz="1100" dirty="0"/>
              <a:t>月</a:t>
            </a:r>
            <a:r>
              <a:rPr kumimoji="1" lang="en-US" altLang="ja-JP" sz="1100" dirty="0"/>
              <a:t>3</a:t>
            </a:r>
            <a:r>
              <a:rPr kumimoji="1" lang="ja-JP" altLang="en-US" sz="1100" dirty="0"/>
              <a:t>日以降に</a:t>
            </a:r>
            <a:r>
              <a:rPr kumimoji="1" lang="en-US" altLang="ja-JP" sz="1100" dirty="0"/>
              <a:t>EU</a:t>
            </a:r>
            <a:r>
              <a:rPr kumimoji="1" lang="ja-JP" altLang="en-US" sz="1100" dirty="0"/>
              <a:t>等を通関する牛肉の由来牛に適用</a:t>
            </a:r>
          </a:p>
        </p:txBody>
      </p:sp>
    </p:spTree>
    <p:extLst>
      <p:ext uri="{BB962C8B-B14F-4D97-AF65-F5344CB8AC3E}">
        <p14:creationId xmlns:p14="http://schemas.microsoft.com/office/powerpoint/2010/main" val="3407083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10" descr="サイロのない牛舎のイラスト">
            <a:extLst>
              <a:ext uri="{FF2B5EF4-FFF2-40B4-BE49-F238E27FC236}">
                <a16:creationId xmlns:a16="http://schemas.microsoft.com/office/drawing/2014/main" id="{0A434740-3F84-9CA5-698B-1E2B76C37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782" y="5063327"/>
            <a:ext cx="990000" cy="79200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447260DF-E511-F490-4A89-20A5502C62D0}"/>
              </a:ext>
            </a:extLst>
          </p:cNvPr>
          <p:cNvSpPr txBox="1"/>
          <p:nvPr/>
        </p:nvSpPr>
        <p:spPr>
          <a:xfrm>
            <a:off x="1445781" y="3768893"/>
            <a:ext cx="4716480" cy="312073"/>
          </a:xfrm>
          <a:prstGeom prst="rect">
            <a:avLst/>
          </a:prstGeom>
          <a:noFill/>
        </p:spPr>
        <p:txBody>
          <a:bodyPr wrap="square" rtlCol="0">
            <a:spAutoFit/>
          </a:bodyPr>
          <a:lstStyle/>
          <a:p>
            <a:pPr>
              <a:lnSpc>
                <a:spcPct val="120000"/>
              </a:lnSpc>
            </a:pPr>
            <a:r>
              <a:rPr kumimoji="1" lang="en-US" altLang="ja-JP" sz="1400" b="1" spc="100">
                <a:latin typeface="BIZ UDPゴシック" panose="020B0400000000000000" pitchFamily="50" charset="-128"/>
                <a:ea typeface="BIZ UDPゴシック" panose="020B0400000000000000" pitchFamily="50" charset="-128"/>
              </a:rPr>
              <a:t>EU</a:t>
            </a:r>
            <a:r>
              <a:rPr kumimoji="1" lang="ja-JP" altLang="en-US" sz="1400" b="1" spc="100">
                <a:latin typeface="BIZ UDPゴシック" panose="020B0400000000000000" pitchFamily="50" charset="-128"/>
                <a:ea typeface="BIZ UDPゴシック" panose="020B0400000000000000" pitchFamily="50" charset="-128"/>
              </a:rPr>
              <a:t>等向け認定施設への出荷時に不使用申告書を提出</a:t>
            </a:r>
            <a:endParaRPr kumimoji="1" lang="ja-JP" altLang="en-US" sz="1400" b="1">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1B335EB9-D465-56D3-366C-BD7CD9977390}"/>
              </a:ext>
            </a:extLst>
          </p:cNvPr>
          <p:cNvSpPr txBox="1"/>
          <p:nvPr/>
        </p:nvSpPr>
        <p:spPr>
          <a:xfrm>
            <a:off x="1452050" y="6515771"/>
            <a:ext cx="5214889" cy="312073"/>
          </a:xfrm>
          <a:prstGeom prst="rect">
            <a:avLst/>
          </a:prstGeom>
          <a:noFill/>
        </p:spPr>
        <p:txBody>
          <a:bodyPr wrap="none" rtlCol="0">
            <a:spAutoFit/>
          </a:bodyPr>
          <a:lstStyle/>
          <a:p>
            <a:pPr>
              <a:lnSpc>
                <a:spcPct val="120000"/>
              </a:lnSpc>
            </a:pPr>
            <a:r>
              <a:rPr kumimoji="1" lang="ja-JP" altLang="en-US" sz="1400" b="1">
                <a:latin typeface="BIZ UDPゴシック" panose="020B0400000000000000" pitchFamily="50" charset="-128"/>
                <a:ea typeface="BIZ UDPゴシック" panose="020B0400000000000000" pitchFamily="50" charset="-128"/>
              </a:rPr>
              <a:t>獣医師と連名で</a:t>
            </a:r>
            <a:r>
              <a:rPr kumimoji="1" lang="en-US" altLang="ja-JP" sz="1400" b="1">
                <a:latin typeface="BIZ UDPゴシック" panose="020B0400000000000000" pitchFamily="50" charset="-128"/>
                <a:ea typeface="BIZ UDPゴシック" panose="020B0400000000000000" pitchFamily="50" charset="-128"/>
              </a:rPr>
              <a:t>EU</a:t>
            </a:r>
            <a:r>
              <a:rPr kumimoji="1" lang="ja-JP" altLang="en-US" sz="1400" b="1">
                <a:latin typeface="BIZ UDPゴシック" panose="020B0400000000000000" pitchFamily="50" charset="-128"/>
                <a:ea typeface="BIZ UDPゴシック" panose="020B0400000000000000" pitchFamily="50" charset="-128"/>
              </a:rPr>
              <a:t>等使用禁止薬剤不使用合意書の作成・保管</a:t>
            </a:r>
          </a:p>
        </p:txBody>
      </p:sp>
      <p:sp>
        <p:nvSpPr>
          <p:cNvPr id="47" name="四角形: 角を丸くする 46">
            <a:extLst>
              <a:ext uri="{FF2B5EF4-FFF2-40B4-BE49-F238E27FC236}">
                <a16:creationId xmlns:a16="http://schemas.microsoft.com/office/drawing/2014/main" id="{B9E60D23-1816-F246-6455-39C9A03D1C17}"/>
              </a:ext>
            </a:extLst>
          </p:cNvPr>
          <p:cNvSpPr/>
          <p:nvPr/>
        </p:nvSpPr>
        <p:spPr>
          <a:xfrm>
            <a:off x="422870" y="3580511"/>
            <a:ext cx="6696075" cy="4364912"/>
          </a:xfrm>
          <a:prstGeom prst="roundRect">
            <a:avLst>
              <a:gd name="adj" fmla="val 2842"/>
            </a:avLst>
          </a:prstGeom>
          <a:no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E76D96E8-D62E-59A3-2191-9EAE1C99F8A3}"/>
              </a:ext>
            </a:extLst>
          </p:cNvPr>
          <p:cNvSpPr/>
          <p:nvPr/>
        </p:nvSpPr>
        <p:spPr>
          <a:xfrm>
            <a:off x="420043" y="594433"/>
            <a:ext cx="6696075" cy="2540561"/>
          </a:xfrm>
          <a:prstGeom prst="roundRect">
            <a:avLst>
              <a:gd name="adj" fmla="val 6075"/>
            </a:avLst>
          </a:prstGeom>
          <a:solidFill>
            <a:schemeClr val="accent6">
              <a:lumMod val="20000"/>
              <a:lumOff val="80000"/>
            </a:schemeClr>
          </a:solid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7" name="楕円 26">
            <a:extLst>
              <a:ext uri="{FF2B5EF4-FFF2-40B4-BE49-F238E27FC236}">
                <a16:creationId xmlns:a16="http://schemas.microsoft.com/office/drawing/2014/main" id="{009BA710-DD37-C60A-A6B0-81DA002BAE5D}"/>
              </a:ext>
            </a:extLst>
          </p:cNvPr>
          <p:cNvSpPr/>
          <p:nvPr/>
        </p:nvSpPr>
        <p:spPr>
          <a:xfrm>
            <a:off x="543459" y="747628"/>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8" name="楕円 27">
            <a:extLst>
              <a:ext uri="{FF2B5EF4-FFF2-40B4-BE49-F238E27FC236}">
                <a16:creationId xmlns:a16="http://schemas.microsoft.com/office/drawing/2014/main" id="{8E999B78-5F05-0E09-873A-55C5AAEC2F66}"/>
              </a:ext>
            </a:extLst>
          </p:cNvPr>
          <p:cNvSpPr/>
          <p:nvPr/>
        </p:nvSpPr>
        <p:spPr>
          <a:xfrm>
            <a:off x="530856" y="2902430"/>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1" name="楕円 30">
            <a:extLst>
              <a:ext uri="{FF2B5EF4-FFF2-40B4-BE49-F238E27FC236}">
                <a16:creationId xmlns:a16="http://schemas.microsoft.com/office/drawing/2014/main" id="{644DE58B-90FC-B571-DEE8-12B27EEA9187}"/>
              </a:ext>
            </a:extLst>
          </p:cNvPr>
          <p:cNvSpPr/>
          <p:nvPr/>
        </p:nvSpPr>
        <p:spPr>
          <a:xfrm>
            <a:off x="6870081" y="707320"/>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2" name="楕円 31">
            <a:extLst>
              <a:ext uri="{FF2B5EF4-FFF2-40B4-BE49-F238E27FC236}">
                <a16:creationId xmlns:a16="http://schemas.microsoft.com/office/drawing/2014/main" id="{D1843579-DC2C-FFE9-529F-990079701645}"/>
              </a:ext>
            </a:extLst>
          </p:cNvPr>
          <p:cNvSpPr/>
          <p:nvPr/>
        </p:nvSpPr>
        <p:spPr>
          <a:xfrm>
            <a:off x="6878825" y="2936292"/>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B0810526-4D2B-8216-1492-D8E02A495E2F}"/>
              </a:ext>
            </a:extLst>
          </p:cNvPr>
          <p:cNvSpPr txBox="1"/>
          <p:nvPr/>
        </p:nvSpPr>
        <p:spPr>
          <a:xfrm>
            <a:off x="689771" y="649501"/>
            <a:ext cx="6180132" cy="1610313"/>
          </a:xfrm>
          <a:prstGeom prst="rect">
            <a:avLst/>
          </a:prstGeom>
          <a:noFill/>
        </p:spPr>
        <p:txBody>
          <a:bodyPr wrap="square" rtlCol="0">
            <a:spAutoFit/>
          </a:bodyPr>
          <a:lstStyle/>
          <a:p>
            <a:pPr>
              <a:lnSpc>
                <a:spcPct val="120000"/>
              </a:lnSpc>
            </a:pPr>
            <a:r>
              <a:rPr kumimoji="1" lang="ja-JP" altLang="en-US" sz="1200" b="1" dirty="0">
                <a:latin typeface="BIZ UDPゴシック" panose="020B0400000000000000" pitchFamily="50" charset="-128"/>
                <a:ea typeface="BIZ UDPゴシック" panose="020B0400000000000000" pitchFamily="50" charset="-128"/>
              </a:rPr>
              <a:t>　</a:t>
            </a:r>
            <a:r>
              <a:rPr kumimoji="1" lang="en-US" altLang="ja-JP" sz="1200" b="1" dirty="0">
                <a:latin typeface="BIZ UDPゴシック" panose="020B0400000000000000" pitchFamily="50" charset="-128"/>
                <a:ea typeface="BIZ UDPゴシック" panose="020B0400000000000000" pitchFamily="50" charset="-128"/>
              </a:rPr>
              <a:t>EU</a:t>
            </a:r>
            <a:r>
              <a:rPr kumimoji="1" lang="ja-JP" altLang="en-US" sz="1200" b="1" dirty="0">
                <a:latin typeface="BIZ UDPゴシック" panose="020B0400000000000000" pitchFamily="50" charset="-128"/>
                <a:ea typeface="BIZ UDPゴシック" panose="020B0400000000000000" pitchFamily="50" charset="-128"/>
              </a:rPr>
              <a:t>等向けに輸出される牛肉の由来牛には、</a:t>
            </a:r>
            <a:r>
              <a:rPr kumimoji="1" lang="en-US" altLang="ja-JP" sz="1200" b="1" dirty="0">
                <a:latin typeface="BIZ UDPゴシック" panose="020B0400000000000000" pitchFamily="50" charset="-128"/>
                <a:ea typeface="BIZ UDPゴシック" panose="020B0400000000000000" pitchFamily="50" charset="-128"/>
              </a:rPr>
              <a:t>EU</a:t>
            </a:r>
            <a:r>
              <a:rPr kumimoji="1" lang="ja-JP" altLang="en-US" sz="1200" b="1" dirty="0">
                <a:latin typeface="BIZ UDPゴシック" panose="020B0400000000000000" pitchFamily="50" charset="-128"/>
                <a:ea typeface="BIZ UDPゴシック" panose="020B0400000000000000" pitchFamily="50" charset="-128"/>
              </a:rPr>
              <a:t>等で使用が禁止されている動物用医薬品を出生からと畜されるまでの間、一度も使用してはいけないこととなっています。</a:t>
            </a:r>
            <a:endParaRPr kumimoji="1" lang="en-US" altLang="ja-JP" sz="1200" b="1" dirty="0">
              <a:latin typeface="BIZ UDPゴシック" panose="020B0400000000000000" pitchFamily="50" charset="-128"/>
              <a:ea typeface="BIZ UDPゴシック" panose="020B0400000000000000" pitchFamily="50" charset="-128"/>
            </a:endParaRPr>
          </a:p>
          <a:p>
            <a:pPr>
              <a:lnSpc>
                <a:spcPct val="120000"/>
              </a:lnSpc>
            </a:pPr>
            <a:r>
              <a:rPr kumimoji="1" lang="ja-JP" altLang="en-US" sz="1200" b="1" dirty="0">
                <a:latin typeface="BIZ UDPゴシック" panose="020B0400000000000000" pitchFamily="50" charset="-128"/>
                <a:ea typeface="BIZ UDPゴシック" panose="020B0400000000000000" pitchFamily="50" charset="-128"/>
              </a:rPr>
              <a:t>　このうち、</a:t>
            </a:r>
            <a:r>
              <a:rPr kumimoji="1" lang="ja-JP" altLang="en-US" sz="1200" b="1" u="sng" dirty="0">
                <a:latin typeface="BIZ UDPゴシック" panose="020B0400000000000000" pitchFamily="50" charset="-128"/>
                <a:ea typeface="BIZ UDPゴシック" panose="020B0400000000000000" pitchFamily="50" charset="-128"/>
              </a:rPr>
              <a:t>我が国で承認されている</a:t>
            </a:r>
            <a:r>
              <a:rPr kumimoji="1" lang="ja-JP" altLang="en-US" sz="1200" b="1" u="sng" dirty="0">
                <a:solidFill>
                  <a:srgbClr val="FF0000"/>
                </a:solidFill>
                <a:latin typeface="BIZ UDPゴシック" panose="020B0400000000000000" pitchFamily="50" charset="-128"/>
                <a:ea typeface="BIZ UDPゴシック" panose="020B0400000000000000" pitchFamily="50" charset="-128"/>
              </a:rPr>
              <a:t>ホスホマイシン（抗菌剤）及びエストラジオール（性ホルモン剤）</a:t>
            </a:r>
            <a:r>
              <a:rPr kumimoji="1" lang="ja-JP" altLang="en-US" sz="1200" b="1" u="sng" dirty="0">
                <a:latin typeface="BIZ UDPゴシック" panose="020B0400000000000000" pitchFamily="50" charset="-128"/>
                <a:ea typeface="BIZ UDPゴシック" panose="020B0400000000000000" pitchFamily="50" charset="-128"/>
              </a:rPr>
              <a:t>の成分を含む製剤については、生涯一度も使用していないことを確認した上で輸出する体制を整備する必要</a:t>
            </a:r>
            <a:r>
              <a:rPr kumimoji="1" lang="ja-JP" altLang="en-US" sz="1200" b="1" dirty="0">
                <a:latin typeface="BIZ UDPゴシック" panose="020B0400000000000000" pitchFamily="50" charset="-128"/>
                <a:ea typeface="BIZ UDPゴシック" panose="020B0400000000000000" pitchFamily="50" charset="-128"/>
              </a:rPr>
              <a:t>があります。</a:t>
            </a:r>
            <a:endParaRPr kumimoji="1" lang="en-US" altLang="ja-JP" sz="1200" b="1" dirty="0">
              <a:latin typeface="BIZ UDPゴシック" panose="020B0400000000000000" pitchFamily="50" charset="-128"/>
              <a:ea typeface="BIZ UDPゴシック" panose="020B0400000000000000" pitchFamily="50" charset="-128"/>
            </a:endParaRPr>
          </a:p>
          <a:p>
            <a:pPr>
              <a:lnSpc>
                <a:spcPct val="120000"/>
              </a:lnSpc>
            </a:pPr>
            <a:r>
              <a:rPr kumimoji="1" lang="ja-JP" altLang="en-US" sz="1200" b="1" dirty="0">
                <a:latin typeface="BIZ UDPゴシック" panose="020B0400000000000000" pitchFamily="50" charset="-128"/>
                <a:ea typeface="BIZ UDPゴシック" panose="020B0400000000000000" pitchFamily="50" charset="-128"/>
              </a:rPr>
              <a:t>　このため、</a:t>
            </a:r>
            <a:r>
              <a:rPr kumimoji="1" lang="en-US" altLang="ja-JP" sz="1200" b="1" dirty="0">
                <a:latin typeface="BIZ UDPゴシック" panose="020B0400000000000000" pitchFamily="50" charset="-128"/>
                <a:ea typeface="BIZ UDPゴシック" panose="020B0400000000000000" pitchFamily="50" charset="-128"/>
              </a:rPr>
              <a:t>EU</a:t>
            </a:r>
            <a:r>
              <a:rPr kumimoji="1" lang="ja-JP" altLang="en-US" sz="1200" b="1" dirty="0">
                <a:latin typeface="BIZ UDPゴシック" panose="020B0400000000000000" pitchFamily="50" charset="-128"/>
                <a:ea typeface="BIZ UDPゴシック" panose="020B0400000000000000" pitchFamily="50" charset="-128"/>
              </a:rPr>
              <a:t>等向け認定施設に牛を出荷する場合は、</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両成分を含む製剤を使用していないことの確認として</a:t>
            </a:r>
            <a:r>
              <a:rPr kumimoji="1" lang="ja-JP" altLang="en-US" sz="1200" b="1" dirty="0">
                <a:latin typeface="BIZ UDPゴシック" panose="020B0400000000000000" pitchFamily="50" charset="-128"/>
                <a:ea typeface="BIZ UDPゴシック" panose="020B0400000000000000" pitchFamily="50" charset="-128"/>
              </a:rPr>
              <a:t>、以下が必要になります。</a:t>
            </a:r>
          </a:p>
        </p:txBody>
      </p:sp>
      <p:sp>
        <p:nvSpPr>
          <p:cNvPr id="8" name="テキスト ボックス 7">
            <a:extLst>
              <a:ext uri="{FF2B5EF4-FFF2-40B4-BE49-F238E27FC236}">
                <a16:creationId xmlns:a16="http://schemas.microsoft.com/office/drawing/2014/main" id="{4F0BD162-E091-8234-04A5-F7E2B0A1C915}"/>
              </a:ext>
            </a:extLst>
          </p:cNvPr>
          <p:cNvSpPr txBox="1"/>
          <p:nvPr/>
        </p:nvSpPr>
        <p:spPr>
          <a:xfrm>
            <a:off x="402381" y="2205906"/>
            <a:ext cx="6660798" cy="768224"/>
          </a:xfrm>
          <a:prstGeom prst="rect">
            <a:avLst/>
          </a:prstGeom>
          <a:noFill/>
        </p:spPr>
        <p:txBody>
          <a:bodyPr wrap="none" rtlCol="0">
            <a:spAutoFit/>
          </a:bodyPr>
          <a:lstStyle/>
          <a:p>
            <a:pPr>
              <a:lnSpc>
                <a:spcPct val="150000"/>
              </a:lnSpc>
            </a:pPr>
            <a:r>
              <a:rPr kumimoji="1" lang="ja-JP" altLang="en-US" sz="1600" b="1" dirty="0">
                <a:latin typeface="BIZ UDPゴシック" panose="020B0400000000000000" pitchFamily="50" charset="-128"/>
                <a:ea typeface="BIZ UDPゴシック" panose="020B0400000000000000" pitchFamily="50" charset="-128"/>
              </a:rPr>
              <a:t>① </a:t>
            </a:r>
            <a:r>
              <a:rPr kumimoji="1" lang="en-US" altLang="ja-JP" sz="1600" b="1" u="sng" dirty="0">
                <a:solidFill>
                  <a:srgbClr val="FF0000"/>
                </a:solidFill>
                <a:latin typeface="BIZ UDPゴシック" panose="020B0400000000000000" pitchFamily="50" charset="-128"/>
                <a:ea typeface="BIZ UDPゴシック" panose="020B0400000000000000" pitchFamily="50" charset="-128"/>
              </a:rPr>
              <a:t>EU</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等における使用禁止薬剤の使用に係る申告書</a:t>
            </a:r>
            <a:r>
              <a:rPr kumimoji="1" lang="ja-JP" altLang="en-US" sz="1400" u="sng" dirty="0">
                <a:solidFill>
                  <a:srgbClr val="FF0000"/>
                </a:solidFill>
                <a:latin typeface="BIZ UDPゴシック" panose="020B0400000000000000" pitchFamily="50" charset="-128"/>
                <a:ea typeface="BIZ UDPゴシック" panose="020B0400000000000000" pitchFamily="50" charset="-128"/>
              </a:rPr>
              <a:t>（以下</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「申告書」</a:t>
            </a:r>
            <a:r>
              <a:rPr kumimoji="1" lang="ja-JP" altLang="en-US" sz="1400" u="sng" dirty="0">
                <a:solidFill>
                  <a:srgbClr val="FF0000"/>
                </a:solidFill>
                <a:latin typeface="BIZ UDPゴシック" panose="020B0400000000000000" pitchFamily="50" charset="-128"/>
                <a:ea typeface="BIZ UDPゴシック" panose="020B0400000000000000" pitchFamily="50" charset="-128"/>
              </a:rPr>
              <a:t>）</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の提出</a:t>
            </a:r>
            <a:endParaRPr lang="ja-JP" altLang="en-US" sz="1400" b="1" u="sng" dirty="0">
              <a:solidFill>
                <a:srgbClr val="FF0000"/>
              </a:solidFill>
              <a:latin typeface="BIZ UDPゴシック" panose="020B0400000000000000" pitchFamily="50" charset="-128"/>
              <a:ea typeface="BIZ UDPゴシック" panose="020B0400000000000000" pitchFamily="50" charset="-128"/>
            </a:endParaRPr>
          </a:p>
          <a:p>
            <a:pPr>
              <a:lnSpc>
                <a:spcPct val="150000"/>
              </a:lnSpc>
            </a:pPr>
            <a:r>
              <a:rPr kumimoji="1" lang="ja-JP" altLang="en-US" sz="1600" b="1" dirty="0">
                <a:latin typeface="BIZ UDPゴシック" panose="020B0400000000000000" pitchFamily="50" charset="-128"/>
                <a:ea typeface="BIZ UDPゴシック" panose="020B0400000000000000" pitchFamily="50" charset="-128"/>
              </a:rPr>
              <a:t>② </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合意書</a:t>
            </a:r>
            <a:r>
              <a:rPr kumimoji="1" lang="ja-JP" altLang="en-US" sz="1400" b="1" u="sng" dirty="0">
                <a:solidFill>
                  <a:srgbClr val="FF0000"/>
                </a:solidFill>
                <a:latin typeface="BIZ UDPゴシック" panose="020B0400000000000000" pitchFamily="50" charset="-128"/>
                <a:ea typeface="BIZ UDPゴシック" panose="020B0400000000000000" pitchFamily="50" charset="-128"/>
              </a:rPr>
              <a:t>の作成・保管</a:t>
            </a:r>
          </a:p>
        </p:txBody>
      </p:sp>
      <p:sp>
        <p:nvSpPr>
          <p:cNvPr id="18" name="テキスト ボックス 17">
            <a:extLst>
              <a:ext uri="{FF2B5EF4-FFF2-40B4-BE49-F238E27FC236}">
                <a16:creationId xmlns:a16="http://schemas.microsoft.com/office/drawing/2014/main" id="{312C2F84-C528-CF87-41C2-7F3C1806007F}"/>
              </a:ext>
            </a:extLst>
          </p:cNvPr>
          <p:cNvSpPr txBox="1"/>
          <p:nvPr/>
        </p:nvSpPr>
        <p:spPr>
          <a:xfrm>
            <a:off x="1084784" y="91876"/>
            <a:ext cx="5402822" cy="461665"/>
          </a:xfrm>
          <a:prstGeom prst="rect">
            <a:avLst/>
          </a:prstGeom>
          <a:noFill/>
        </p:spPr>
        <p:txBody>
          <a:bodyPr wrap="square" rtlCol="0">
            <a:spAutoFit/>
          </a:bodyPr>
          <a:lstStyle/>
          <a:p>
            <a:pPr algn="ctr"/>
            <a:r>
              <a:rPr kumimoji="1" lang="ja-JP" altLang="en-US" sz="2400" b="1">
                <a:latin typeface="BIZ UDPゴシック" panose="020B0400000000000000" pitchFamily="50" charset="-128"/>
                <a:ea typeface="BIZ UDPゴシック" panose="020B0400000000000000" pitchFamily="50" charset="-128"/>
              </a:rPr>
              <a:t>肥育農家のみなさまへのお願い</a:t>
            </a:r>
            <a:endParaRPr kumimoji="1" lang="ja-JP" altLang="en-US" sz="2400">
              <a:latin typeface="BIZ UDPゴシック" panose="020B0400000000000000" pitchFamily="50" charset="-128"/>
              <a:ea typeface="BIZ UDPゴシック" panose="020B0400000000000000" pitchFamily="50" charset="-128"/>
            </a:endParaRPr>
          </a:p>
        </p:txBody>
      </p:sp>
      <p:grpSp>
        <p:nvGrpSpPr>
          <p:cNvPr id="23" name="グループ化 22">
            <a:extLst>
              <a:ext uri="{FF2B5EF4-FFF2-40B4-BE49-F238E27FC236}">
                <a16:creationId xmlns:a16="http://schemas.microsoft.com/office/drawing/2014/main" id="{A47B4B7A-0A2D-259A-33AC-D1E3D5BBC92D}"/>
              </a:ext>
            </a:extLst>
          </p:cNvPr>
          <p:cNvGrpSpPr/>
          <p:nvPr/>
        </p:nvGrpSpPr>
        <p:grpSpPr>
          <a:xfrm>
            <a:off x="1118115" y="130795"/>
            <a:ext cx="346489" cy="387812"/>
            <a:chOff x="1214754" y="641851"/>
            <a:chExt cx="350520" cy="628356"/>
          </a:xfrm>
        </p:grpSpPr>
        <p:cxnSp>
          <p:nvCxnSpPr>
            <p:cNvPr id="16" name="直線コネクタ 15">
              <a:extLst>
                <a:ext uri="{FF2B5EF4-FFF2-40B4-BE49-F238E27FC236}">
                  <a16:creationId xmlns:a16="http://schemas.microsoft.com/office/drawing/2014/main" id="{8A6936E0-15C9-6C12-BAEF-235E73863F63}"/>
                </a:ext>
              </a:extLst>
            </p:cNvPr>
            <p:cNvCxnSpPr/>
            <p:nvPr/>
          </p:nvCxnSpPr>
          <p:spPr>
            <a:xfrm>
              <a:off x="1214754" y="641851"/>
              <a:ext cx="350520" cy="554386"/>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ED62C76-D45C-AB36-C8EB-EEBB7CD75AEF}"/>
                </a:ext>
              </a:extLst>
            </p:cNvPr>
            <p:cNvCxnSpPr>
              <a:cxnSpLocks/>
            </p:cNvCxnSpPr>
            <p:nvPr/>
          </p:nvCxnSpPr>
          <p:spPr>
            <a:xfrm>
              <a:off x="1252840" y="935415"/>
              <a:ext cx="293392" cy="334792"/>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pic>
        <p:nvPicPr>
          <p:cNvPr id="39" name="Picture 8" descr="お辞儀するスーツにジャンパーを着た人のイラスト">
            <a:extLst>
              <a:ext uri="{FF2B5EF4-FFF2-40B4-BE49-F238E27FC236}">
                <a16:creationId xmlns:a16="http://schemas.microsoft.com/office/drawing/2014/main" id="{3A047B43-F486-9CB9-04B6-1AC3C7DB6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7806" y="1716579"/>
            <a:ext cx="935004" cy="1422210"/>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15A391BD-AC41-9CF6-DCD7-DF07926E64DC}"/>
              </a:ext>
            </a:extLst>
          </p:cNvPr>
          <p:cNvSpPr txBox="1"/>
          <p:nvPr/>
        </p:nvSpPr>
        <p:spPr>
          <a:xfrm>
            <a:off x="1909588" y="3399592"/>
            <a:ext cx="3816001" cy="312073"/>
          </a:xfrm>
          <a:prstGeom prst="rect">
            <a:avLst/>
          </a:prstGeom>
          <a:solidFill>
            <a:schemeClr val="bg1"/>
          </a:solidFill>
        </p:spPr>
        <p:txBody>
          <a:bodyPr wrap="square" rtlCol="0">
            <a:spAutoFit/>
          </a:bodyPr>
          <a:lstStyle/>
          <a:p>
            <a:pPr algn="ctr">
              <a:lnSpc>
                <a:spcPct val="120000"/>
              </a:lnSpc>
            </a:pPr>
            <a:r>
              <a:rPr kumimoji="1" lang="en-US" altLang="ja-JP" sz="1400" b="1" dirty="0">
                <a:latin typeface="BIZ UDPゴシック" panose="020B0400000000000000" pitchFamily="50" charset="-128"/>
                <a:ea typeface="BIZ UDPゴシック" panose="020B0400000000000000" pitchFamily="50" charset="-128"/>
              </a:rPr>
              <a:t>EU</a:t>
            </a:r>
            <a:r>
              <a:rPr kumimoji="1" lang="ja-JP" altLang="en-US" sz="1400" b="1" dirty="0">
                <a:latin typeface="BIZ UDPゴシック" panose="020B0400000000000000" pitchFamily="50" charset="-128"/>
                <a:ea typeface="BIZ UDPゴシック" panose="020B0400000000000000" pitchFamily="50" charset="-128"/>
              </a:rPr>
              <a:t>等向けに牛肉を輸出する際の対応の流れ</a:t>
            </a:r>
          </a:p>
        </p:txBody>
      </p:sp>
      <p:sp>
        <p:nvSpPr>
          <p:cNvPr id="3" name="矢印: 五方向 2">
            <a:extLst>
              <a:ext uri="{FF2B5EF4-FFF2-40B4-BE49-F238E27FC236}">
                <a16:creationId xmlns:a16="http://schemas.microsoft.com/office/drawing/2014/main" id="{6BD17C8A-568F-C70E-56D7-0D51E49E83B8}"/>
              </a:ext>
            </a:extLst>
          </p:cNvPr>
          <p:cNvSpPr/>
          <p:nvPr/>
        </p:nvSpPr>
        <p:spPr>
          <a:xfrm>
            <a:off x="689771" y="6524754"/>
            <a:ext cx="720000" cy="324000"/>
          </a:xfrm>
          <a:prstGeom prst="homePlate">
            <a:avLst>
              <a:gd name="adj" fmla="val 21353"/>
            </a:avLst>
          </a:prstGeom>
          <a:solidFill>
            <a:schemeClr val="accent6">
              <a:lumMod val="60000"/>
              <a:lumOff val="4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kumimoji="1" lang="ja-JP" altLang="en-US" sz="1000" b="1" spc="100">
                <a:solidFill>
                  <a:schemeClr val="tx1"/>
                </a:solidFill>
                <a:latin typeface="BIZ UDPゴシック" panose="020B0400000000000000" pitchFamily="50" charset="-128"/>
                <a:ea typeface="BIZ UDPゴシック" panose="020B0400000000000000" pitchFamily="50" charset="-128"/>
              </a:rPr>
              <a:t>対応</a:t>
            </a:r>
            <a:r>
              <a:rPr kumimoji="1" lang="en-US" altLang="ja-JP" sz="1000" b="1" spc="100">
                <a:solidFill>
                  <a:schemeClr val="tx1"/>
                </a:solidFill>
                <a:latin typeface="BIZ UDPゴシック" panose="020B0400000000000000" pitchFamily="50" charset="-128"/>
                <a:ea typeface="BIZ UDPゴシック" panose="020B0400000000000000" pitchFamily="50" charset="-128"/>
              </a:rPr>
              <a:t>2</a:t>
            </a:r>
            <a:endParaRPr kumimoji="1" lang="ja-JP" altLang="en-US" sz="1000" b="1" spc="100">
              <a:solidFill>
                <a:schemeClr val="tx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B8B77A47-1F18-A6A8-4B01-1613ADDDA14F}"/>
              </a:ext>
            </a:extLst>
          </p:cNvPr>
          <p:cNvSpPr txBox="1"/>
          <p:nvPr/>
        </p:nvSpPr>
        <p:spPr>
          <a:xfrm>
            <a:off x="439480" y="4106714"/>
            <a:ext cx="3046793" cy="1818126"/>
          </a:xfrm>
          <a:prstGeom prst="rect">
            <a:avLst/>
          </a:prstGeom>
          <a:noFill/>
        </p:spPr>
        <p:txBody>
          <a:bodyPr wrap="square" lIns="91440" tIns="45720" rIns="91440" bIns="45720" rtlCol="0" anchor="t">
            <a:spAutoFit/>
          </a:bodyPr>
          <a:lstStyle/>
          <a:p>
            <a:pPr algn="just">
              <a:lnSpc>
                <a:spcPct val="130000"/>
              </a:lnSpc>
            </a:pPr>
            <a:r>
              <a:rPr kumimoji="1" lang="ja-JP" altLang="en-US" sz="1100" dirty="0">
                <a:latin typeface="BIZ UDPゴシック" panose="020B0400000000000000" pitchFamily="50" charset="-128"/>
                <a:ea typeface="BIZ UDPゴシック"/>
              </a:rPr>
              <a:t>肥育牛を</a:t>
            </a:r>
            <a:r>
              <a:rPr kumimoji="1" lang="en-US" altLang="ja-JP" sz="1100" dirty="0">
                <a:latin typeface="BIZ UDPゴシック" panose="020B0400000000000000" pitchFamily="50" charset="-128"/>
                <a:ea typeface="BIZ UDPゴシック"/>
              </a:rPr>
              <a:t>EU</a:t>
            </a:r>
            <a:r>
              <a:rPr kumimoji="1" lang="ja-JP" altLang="en-US" sz="1100" dirty="0">
                <a:latin typeface="BIZ UDPゴシック" panose="020B0400000000000000" pitchFamily="50" charset="-128"/>
                <a:ea typeface="BIZ UDPゴシック"/>
              </a:rPr>
              <a:t>等向けに輸出する場合、出荷時に、生涯ホスホマイシン及びエストラジオールを含む製剤が使用された履歴がないことを確認の上、</a:t>
            </a:r>
            <a:r>
              <a:rPr kumimoji="1" lang="en-US" altLang="ja-JP" sz="1100" dirty="0">
                <a:latin typeface="BIZ UDPゴシック" panose="020B0400000000000000" pitchFamily="50" charset="-128"/>
                <a:ea typeface="BIZ UDPゴシック"/>
              </a:rPr>
              <a:t>EU</a:t>
            </a:r>
            <a:r>
              <a:rPr kumimoji="1" lang="ja-JP" altLang="en-US" sz="1100" dirty="0">
                <a:latin typeface="BIZ UDPゴシック" panose="020B0400000000000000" pitchFamily="50" charset="-128"/>
                <a:ea typeface="BIZ UDPゴシック"/>
              </a:rPr>
              <a:t>等向け認定施設へ「申告書」を提出。なお、</a:t>
            </a:r>
            <a:r>
              <a:rPr kumimoji="1" lang="ja-JP" altLang="en-US" sz="1100" u="sng" dirty="0">
                <a:solidFill>
                  <a:srgbClr val="FF0000"/>
                </a:solidFill>
                <a:latin typeface="BIZ UDPゴシック" panose="020B0400000000000000" pitchFamily="50" charset="-128"/>
                <a:ea typeface="BIZ UDPゴシック"/>
              </a:rPr>
              <a:t>エストラジオールが使用される可能性がある</a:t>
            </a:r>
            <a:r>
              <a:rPr kumimoji="1" lang="en-US" altLang="ja-JP" sz="1100" u="sng" dirty="0">
                <a:solidFill>
                  <a:srgbClr val="FF0000"/>
                </a:solidFill>
                <a:latin typeface="BIZ UDPゴシック" panose="020B0400000000000000" pitchFamily="50" charset="-128"/>
                <a:ea typeface="BIZ UDPゴシック"/>
              </a:rPr>
              <a:t>13</a:t>
            </a:r>
            <a:r>
              <a:rPr kumimoji="1" lang="ja-JP" altLang="en-US" sz="1100" u="sng" dirty="0">
                <a:solidFill>
                  <a:srgbClr val="FF0000"/>
                </a:solidFill>
                <a:latin typeface="BIZ UDPゴシック" panose="020B0400000000000000" pitchFamily="50" charset="-128"/>
                <a:ea typeface="BIZ UDPゴシック"/>
              </a:rPr>
              <a:t>か月齢以上の雌牛を導入した場合</a:t>
            </a:r>
            <a:r>
              <a:rPr kumimoji="1" lang="ja-JP" altLang="en-US" sz="1100" dirty="0">
                <a:latin typeface="BIZ UDPゴシック" panose="020B0400000000000000" pitchFamily="50" charset="-128"/>
                <a:ea typeface="BIZ UDPゴシック"/>
              </a:rPr>
              <a:t>には、 「申告書」 </a:t>
            </a:r>
            <a:r>
              <a:rPr kumimoji="1" lang="ja-JP" altLang="en-US" sz="1100" dirty="0">
                <a:solidFill>
                  <a:srgbClr val="0070C0"/>
                </a:solidFill>
                <a:highlight>
                  <a:srgbClr val="FFFF00"/>
                </a:highlight>
                <a:latin typeface="BIZ UDPゴシック" panose="020B0400000000000000" pitchFamily="50" charset="-128"/>
                <a:ea typeface="BIZ UDPゴシック"/>
              </a:rPr>
              <a:t>（確認先の獣医師名等の記載欄があるもの）</a:t>
            </a:r>
            <a:r>
              <a:rPr kumimoji="1" lang="ja-JP" altLang="en-US" sz="1100" dirty="0">
                <a:latin typeface="BIZ UDPゴシック" panose="020B0400000000000000" pitchFamily="50" charset="-128"/>
                <a:ea typeface="BIZ UDPゴシック"/>
              </a:rPr>
              <a:t>の提出を適宜繁殖農家へ後追いで依頼。</a:t>
            </a:r>
          </a:p>
        </p:txBody>
      </p:sp>
      <p:sp>
        <p:nvSpPr>
          <p:cNvPr id="17" name="矢印: 五方向 16">
            <a:extLst>
              <a:ext uri="{FF2B5EF4-FFF2-40B4-BE49-F238E27FC236}">
                <a16:creationId xmlns:a16="http://schemas.microsoft.com/office/drawing/2014/main" id="{8B2908F1-3E02-47C6-2919-CA697481975C}"/>
              </a:ext>
            </a:extLst>
          </p:cNvPr>
          <p:cNvSpPr/>
          <p:nvPr/>
        </p:nvSpPr>
        <p:spPr>
          <a:xfrm>
            <a:off x="683503" y="3777876"/>
            <a:ext cx="720000" cy="324000"/>
          </a:xfrm>
          <a:prstGeom prst="homePlate">
            <a:avLst>
              <a:gd name="adj" fmla="val 21353"/>
            </a:avLst>
          </a:prstGeom>
          <a:solidFill>
            <a:schemeClr val="accent6">
              <a:lumMod val="60000"/>
              <a:lumOff val="4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kumimoji="1" lang="ja-JP" altLang="en-US" sz="1000" b="1" spc="100">
                <a:solidFill>
                  <a:schemeClr val="tx1"/>
                </a:solidFill>
                <a:latin typeface="BIZ UDPゴシック" panose="020B0400000000000000" pitchFamily="50" charset="-128"/>
                <a:ea typeface="BIZ UDPゴシック" panose="020B0400000000000000" pitchFamily="50" charset="-128"/>
              </a:rPr>
              <a:t>対応</a:t>
            </a:r>
            <a:r>
              <a:rPr kumimoji="1" lang="en-US" altLang="ja-JP" sz="1000" b="1" spc="100">
                <a:solidFill>
                  <a:schemeClr val="tx1"/>
                </a:solidFill>
                <a:latin typeface="BIZ UDPゴシック" panose="020B0400000000000000" pitchFamily="50" charset="-128"/>
                <a:ea typeface="BIZ UDPゴシック" panose="020B0400000000000000" pitchFamily="50" charset="-128"/>
              </a:rPr>
              <a:t>1</a:t>
            </a:r>
            <a:endParaRPr kumimoji="1" lang="ja-JP" altLang="en-US" sz="1000" b="1" spc="100">
              <a:solidFill>
                <a:schemeClr val="tx1"/>
              </a:solidFill>
              <a:latin typeface="BIZ UDPゴシック" panose="020B0400000000000000" pitchFamily="50" charset="-128"/>
              <a:ea typeface="BIZ UDPゴシック" panose="020B0400000000000000" pitchFamily="50" charset="-128"/>
            </a:endParaRPr>
          </a:p>
        </p:txBody>
      </p:sp>
      <p:sp>
        <p:nvSpPr>
          <p:cNvPr id="9" name="右大かっこ 8">
            <a:extLst>
              <a:ext uri="{FF2B5EF4-FFF2-40B4-BE49-F238E27FC236}">
                <a16:creationId xmlns:a16="http://schemas.microsoft.com/office/drawing/2014/main" id="{6C43F3BD-AF67-367F-E2FE-AE995065BD10}"/>
              </a:ext>
            </a:extLst>
          </p:cNvPr>
          <p:cNvSpPr/>
          <p:nvPr/>
        </p:nvSpPr>
        <p:spPr>
          <a:xfrm rot="5400000">
            <a:off x="3705927" y="1760502"/>
            <a:ext cx="162000" cy="3816000"/>
          </a:xfrm>
          <a:prstGeom prst="rightBracket">
            <a:avLst>
              <a:gd name="adj" fmla="val 115450"/>
            </a:avLst>
          </a:prstGeom>
          <a:ln w="25400" cap="rnd">
            <a:solidFill>
              <a:schemeClr val="accent6">
                <a:lumMod val="5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cxnSp>
        <p:nvCxnSpPr>
          <p:cNvPr id="10" name="直線コネクタ 9">
            <a:extLst>
              <a:ext uri="{FF2B5EF4-FFF2-40B4-BE49-F238E27FC236}">
                <a16:creationId xmlns:a16="http://schemas.microsoft.com/office/drawing/2014/main" id="{09659937-FFBB-6E35-22D2-E9383EB7CFB4}"/>
              </a:ext>
            </a:extLst>
          </p:cNvPr>
          <p:cNvCxnSpPr>
            <a:cxnSpLocks/>
          </p:cNvCxnSpPr>
          <p:nvPr/>
        </p:nvCxnSpPr>
        <p:spPr>
          <a:xfrm>
            <a:off x="748672" y="6445090"/>
            <a:ext cx="6227366" cy="0"/>
          </a:xfrm>
          <a:prstGeom prst="line">
            <a:avLst/>
          </a:prstGeom>
          <a:ln w="63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42" name="グループ化 41">
            <a:extLst>
              <a:ext uri="{FF2B5EF4-FFF2-40B4-BE49-F238E27FC236}">
                <a16:creationId xmlns:a16="http://schemas.microsoft.com/office/drawing/2014/main" id="{7F655FFD-8F95-EAF6-9D6A-0154A7529141}"/>
              </a:ext>
            </a:extLst>
          </p:cNvPr>
          <p:cNvGrpSpPr/>
          <p:nvPr/>
        </p:nvGrpSpPr>
        <p:grpSpPr>
          <a:xfrm flipH="1">
            <a:off x="6028870" y="102637"/>
            <a:ext cx="446021" cy="432546"/>
            <a:chOff x="1214754" y="641851"/>
            <a:chExt cx="350520" cy="628356"/>
          </a:xfrm>
        </p:grpSpPr>
        <p:cxnSp>
          <p:nvCxnSpPr>
            <p:cNvPr id="43" name="直線コネクタ 42">
              <a:extLst>
                <a:ext uri="{FF2B5EF4-FFF2-40B4-BE49-F238E27FC236}">
                  <a16:creationId xmlns:a16="http://schemas.microsoft.com/office/drawing/2014/main" id="{B42A47E3-56D9-182C-9025-269ACF4FC696}"/>
                </a:ext>
              </a:extLst>
            </p:cNvPr>
            <p:cNvCxnSpPr/>
            <p:nvPr/>
          </p:nvCxnSpPr>
          <p:spPr>
            <a:xfrm>
              <a:off x="1214754" y="641851"/>
              <a:ext cx="350520" cy="554386"/>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1F12E4C-3025-9A3C-4702-AE1A4EEDE81D}"/>
                </a:ext>
              </a:extLst>
            </p:cNvPr>
            <p:cNvCxnSpPr>
              <a:cxnSpLocks/>
            </p:cNvCxnSpPr>
            <p:nvPr/>
          </p:nvCxnSpPr>
          <p:spPr>
            <a:xfrm>
              <a:off x="1252840" y="935415"/>
              <a:ext cx="293392" cy="334792"/>
            </a:xfrm>
            <a:prstGeom prst="line">
              <a:avLst/>
            </a:prstGeom>
            <a:ln w="22225" cap="rnd">
              <a:solidFill>
                <a:schemeClr val="tx1"/>
              </a:solidFill>
              <a:round/>
            </a:ln>
          </p:spPr>
          <p:style>
            <a:lnRef idx="1">
              <a:schemeClr val="accent1"/>
            </a:lnRef>
            <a:fillRef idx="0">
              <a:schemeClr val="accent1"/>
            </a:fillRef>
            <a:effectRef idx="0">
              <a:schemeClr val="accent1"/>
            </a:effectRef>
            <a:fontRef idx="minor">
              <a:schemeClr val="tx1"/>
            </a:fontRef>
          </p:style>
        </p:cxnSp>
      </p:grpSp>
      <p:pic>
        <p:nvPicPr>
          <p:cNvPr id="78" name="図 77" descr="図形&#10;&#10;低い精度で自動的に生成された説明">
            <a:extLst>
              <a:ext uri="{FF2B5EF4-FFF2-40B4-BE49-F238E27FC236}">
                <a16:creationId xmlns:a16="http://schemas.microsoft.com/office/drawing/2014/main" id="{43080B20-3EBF-207C-5365-49DC26698A60}"/>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263743" y="4271963"/>
            <a:ext cx="440943" cy="440943"/>
          </a:xfrm>
          <a:prstGeom prst="rect">
            <a:avLst/>
          </a:prstGeom>
        </p:spPr>
      </p:pic>
      <p:sp>
        <p:nvSpPr>
          <p:cNvPr id="79" name="テキスト ボックス 78">
            <a:extLst>
              <a:ext uri="{FF2B5EF4-FFF2-40B4-BE49-F238E27FC236}">
                <a16:creationId xmlns:a16="http://schemas.microsoft.com/office/drawing/2014/main" id="{FE2F7F7E-F9EC-0F34-C8E2-3395911B9495}"/>
              </a:ext>
            </a:extLst>
          </p:cNvPr>
          <p:cNvSpPr txBox="1"/>
          <p:nvPr/>
        </p:nvSpPr>
        <p:spPr>
          <a:xfrm>
            <a:off x="5235562" y="4062388"/>
            <a:ext cx="516630" cy="227113"/>
          </a:xfrm>
          <a:prstGeom prst="rect">
            <a:avLst/>
          </a:prstGeom>
          <a:noFill/>
        </p:spPr>
        <p:txBody>
          <a:bodyPr wrap="square" rtlCol="0">
            <a:spAutoFit/>
          </a:bodyPr>
          <a:lstStyle/>
          <a:p>
            <a:pPr>
              <a:lnSpc>
                <a:spcPct val="130000"/>
              </a:lnSpc>
            </a:pPr>
            <a:r>
              <a:rPr kumimoji="1" lang="ja-JP" altLang="en-US" sz="800">
                <a:solidFill>
                  <a:schemeClr val="accent2">
                    <a:lumMod val="75000"/>
                  </a:schemeClr>
                </a:solidFill>
                <a:latin typeface="BIZ UDPゴシック" panose="020B0400000000000000" pitchFamily="50" charset="-128"/>
                <a:ea typeface="BIZ UDPゴシック" panose="020B0400000000000000" pitchFamily="50" charset="-128"/>
              </a:rPr>
              <a:t>申告書</a:t>
            </a:r>
          </a:p>
        </p:txBody>
      </p:sp>
      <p:pic>
        <p:nvPicPr>
          <p:cNvPr id="80" name="図 79">
            <a:extLst>
              <a:ext uri="{FF2B5EF4-FFF2-40B4-BE49-F238E27FC236}">
                <a16:creationId xmlns:a16="http://schemas.microsoft.com/office/drawing/2014/main" id="{A6EAF166-E2C6-79B0-A9C7-EC3BF49109A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339" t="14314" r="29161" b="54705"/>
          <a:stretch/>
        </p:blipFill>
        <p:spPr>
          <a:xfrm>
            <a:off x="3502882" y="4209090"/>
            <a:ext cx="986710" cy="698971"/>
          </a:xfrm>
          <a:prstGeom prst="rect">
            <a:avLst/>
          </a:prstGeom>
        </p:spPr>
      </p:pic>
      <p:sp>
        <p:nvSpPr>
          <p:cNvPr id="84" name="テキスト ボックス 83">
            <a:extLst>
              <a:ext uri="{FF2B5EF4-FFF2-40B4-BE49-F238E27FC236}">
                <a16:creationId xmlns:a16="http://schemas.microsoft.com/office/drawing/2014/main" id="{E7742C74-69E4-E6E8-C516-F13C6B6C1A03}"/>
              </a:ext>
            </a:extLst>
          </p:cNvPr>
          <p:cNvSpPr txBox="1"/>
          <p:nvPr/>
        </p:nvSpPr>
        <p:spPr>
          <a:xfrm>
            <a:off x="3632486" y="4877378"/>
            <a:ext cx="739035" cy="227113"/>
          </a:xfrm>
          <a:prstGeom prst="rect">
            <a:avLst/>
          </a:prstGeom>
          <a:noFill/>
        </p:spPr>
        <p:txBody>
          <a:bodyPr wrap="square" rtlCol="0">
            <a:spAutoFit/>
          </a:bodyPr>
          <a:lstStyle/>
          <a:p>
            <a:pPr algn="ctr">
              <a:lnSpc>
                <a:spcPct val="130000"/>
              </a:lnSpc>
            </a:pPr>
            <a:r>
              <a:rPr kumimoji="1" lang="ja-JP" altLang="en-US" sz="800" spc="100">
                <a:latin typeface="BIZ UDPゴシック" panose="020B0400000000000000" pitchFamily="50" charset="-128"/>
                <a:ea typeface="BIZ UDPゴシック" panose="020B0400000000000000" pitchFamily="50" charset="-128"/>
              </a:rPr>
              <a:t>肥育農家</a:t>
            </a:r>
          </a:p>
        </p:txBody>
      </p:sp>
      <p:cxnSp>
        <p:nvCxnSpPr>
          <p:cNvPr id="13" name="直線矢印コネクタ 12">
            <a:extLst>
              <a:ext uri="{FF2B5EF4-FFF2-40B4-BE49-F238E27FC236}">
                <a16:creationId xmlns:a16="http://schemas.microsoft.com/office/drawing/2014/main" id="{272B0848-09A0-1BFD-460B-29A89F58EDAB}"/>
              </a:ext>
            </a:extLst>
          </p:cNvPr>
          <p:cNvCxnSpPr>
            <a:cxnSpLocks/>
          </p:cNvCxnSpPr>
          <p:nvPr/>
        </p:nvCxnSpPr>
        <p:spPr>
          <a:xfrm>
            <a:off x="5032021" y="4798346"/>
            <a:ext cx="936000" cy="0"/>
          </a:xfrm>
          <a:prstGeom prst="straightConnector1">
            <a:avLst/>
          </a:prstGeom>
          <a:ln w="38100" cap="rnd">
            <a:solidFill>
              <a:schemeClr val="accent2">
                <a:lumMod val="75000"/>
              </a:schemeClr>
            </a:solidFill>
            <a:round/>
            <a:tailEnd type="arrow"/>
          </a:ln>
        </p:spPr>
        <p:style>
          <a:lnRef idx="1">
            <a:schemeClr val="accent1"/>
          </a:lnRef>
          <a:fillRef idx="0">
            <a:schemeClr val="accent1"/>
          </a:fillRef>
          <a:effectRef idx="0">
            <a:schemeClr val="accent1"/>
          </a:effectRef>
          <a:fontRef idx="minor">
            <a:schemeClr val="tx1"/>
          </a:fontRef>
        </p:style>
      </p:cxnSp>
      <p:pic>
        <p:nvPicPr>
          <p:cNvPr id="38" name="図 37">
            <a:extLst>
              <a:ext uri="{FF2B5EF4-FFF2-40B4-BE49-F238E27FC236}">
                <a16:creationId xmlns:a16="http://schemas.microsoft.com/office/drawing/2014/main" id="{F2FF5802-3A38-86A2-3601-E195B072E0F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47030" y="4471472"/>
            <a:ext cx="610293" cy="477011"/>
          </a:xfrm>
          <a:prstGeom prst="rect">
            <a:avLst/>
          </a:prstGeom>
          <a:noFill/>
          <a:ln>
            <a:noFill/>
          </a:ln>
        </p:spPr>
      </p:pic>
      <p:sp>
        <p:nvSpPr>
          <p:cNvPr id="46" name="四角形: 角を丸くする 45">
            <a:extLst>
              <a:ext uri="{FF2B5EF4-FFF2-40B4-BE49-F238E27FC236}">
                <a16:creationId xmlns:a16="http://schemas.microsoft.com/office/drawing/2014/main" id="{6603DDFD-C78C-03B2-9E86-DA47B32B5A50}"/>
              </a:ext>
            </a:extLst>
          </p:cNvPr>
          <p:cNvSpPr/>
          <p:nvPr/>
        </p:nvSpPr>
        <p:spPr>
          <a:xfrm>
            <a:off x="4185307" y="9744381"/>
            <a:ext cx="3297696" cy="916723"/>
          </a:xfrm>
          <a:prstGeom prst="roundRect">
            <a:avLst>
              <a:gd name="adj" fmla="val 1019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　　　　　　 　　　　　　　　　　　　　　　　　　　　　</a:t>
            </a:r>
          </a:p>
        </p:txBody>
      </p:sp>
      <p:sp>
        <p:nvSpPr>
          <p:cNvPr id="49" name="テキスト ボックス 48">
            <a:extLst>
              <a:ext uri="{FF2B5EF4-FFF2-40B4-BE49-F238E27FC236}">
                <a16:creationId xmlns:a16="http://schemas.microsoft.com/office/drawing/2014/main" id="{1789FFE9-AB45-A2AC-8D2F-49614F91D1D3}"/>
              </a:ext>
            </a:extLst>
          </p:cNvPr>
          <p:cNvSpPr txBox="1"/>
          <p:nvPr/>
        </p:nvSpPr>
        <p:spPr>
          <a:xfrm>
            <a:off x="4210708" y="10212139"/>
            <a:ext cx="3272296"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農林水産省畜産局食肉鶏卵課食肉鶏卵貿易班</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TEL</a:t>
            </a:r>
            <a:r>
              <a:rPr kumimoji="1" lang="ja-JP" altLang="en-US" sz="1200" dirty="0">
                <a:latin typeface="BIZ UDPゴシック" panose="020B0400000000000000" pitchFamily="50" charset="-128"/>
                <a:ea typeface="BIZ UDPゴシック" panose="020B0400000000000000" pitchFamily="50" charset="-128"/>
              </a:rPr>
              <a:t>：０３－６７４４－２１３０</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8484CFBB-BEC4-D71B-21E4-B7DC65672A61}"/>
              </a:ext>
            </a:extLst>
          </p:cNvPr>
          <p:cNvSpPr txBox="1"/>
          <p:nvPr/>
        </p:nvSpPr>
        <p:spPr>
          <a:xfrm>
            <a:off x="4211458" y="9733669"/>
            <a:ext cx="2801311" cy="592470"/>
          </a:xfrm>
          <a:prstGeom prst="rect">
            <a:avLst/>
          </a:prstGeom>
          <a:noFill/>
        </p:spPr>
        <p:txBody>
          <a:bodyPr wrap="square" rtlCol="0">
            <a:spAutoFit/>
          </a:bodyPr>
          <a:lstStyle/>
          <a:p>
            <a:pPr>
              <a:lnSpc>
                <a:spcPts val="1200"/>
              </a:lnSpc>
              <a:spcAft>
                <a:spcPts val="300"/>
              </a:spcAft>
            </a:pPr>
            <a:r>
              <a:rPr kumimoji="1" lang="ja-JP" altLang="en-US" sz="1200" dirty="0">
                <a:latin typeface="BIZ UDPゴシック" panose="020B0400000000000000" pitchFamily="50" charset="-128"/>
                <a:ea typeface="BIZ UDPゴシック" panose="020B0400000000000000" pitchFamily="50" charset="-128"/>
              </a:rPr>
              <a:t>（問い合わせ先）</a:t>
            </a:r>
          </a:p>
          <a:p>
            <a:pPr>
              <a:lnSpc>
                <a:spcPts val="1200"/>
              </a:lnSpc>
            </a:pPr>
            <a:r>
              <a:rPr kumimoji="1" lang="ja-JP" altLang="en-US" sz="1200" dirty="0">
                <a:latin typeface="BIZ UDPゴシック" panose="020B0400000000000000" pitchFamily="50" charset="-128"/>
                <a:ea typeface="BIZ UDPゴシック" panose="020B0400000000000000" pitchFamily="50" charset="-128"/>
              </a:rPr>
              <a:t>大阪府家畜保健衛生所</a:t>
            </a:r>
            <a:endParaRPr kumimoji="1" lang="en-US" altLang="ja-JP" sz="1200" dirty="0">
              <a:latin typeface="BIZ UDPゴシック" panose="020B0400000000000000" pitchFamily="50" charset="-128"/>
              <a:ea typeface="BIZ UDPゴシック" panose="020B0400000000000000" pitchFamily="50" charset="-128"/>
            </a:endParaRPr>
          </a:p>
          <a:p>
            <a:pPr>
              <a:lnSpc>
                <a:spcPts val="1200"/>
              </a:lnSpc>
            </a:pPr>
            <a:r>
              <a:rPr kumimoji="1" lang="en-US" altLang="ja-JP" sz="1200" dirty="0">
                <a:latin typeface="BIZ UDPゴシック" panose="020B0400000000000000" pitchFamily="50" charset="-128"/>
                <a:ea typeface="BIZ UDPゴシック" panose="020B0400000000000000" pitchFamily="50" charset="-128"/>
              </a:rPr>
              <a:t>TEL</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072</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458</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1151</a:t>
            </a:r>
            <a:endParaRPr kumimoji="1" lang="ja-JP" altLang="en-US" sz="1200" dirty="0">
              <a:latin typeface="BIZ UDPゴシック" panose="020B0400000000000000" pitchFamily="50" charset="-128"/>
              <a:ea typeface="BIZ UDPゴシック" panose="020B0400000000000000" pitchFamily="50" charset="-128"/>
            </a:endParaRPr>
          </a:p>
        </p:txBody>
      </p:sp>
      <p:pic>
        <p:nvPicPr>
          <p:cNvPr id="1026" name="Picture 2" descr="工場のイラスト">
            <a:extLst>
              <a:ext uri="{FF2B5EF4-FFF2-40B4-BE49-F238E27FC236}">
                <a16:creationId xmlns:a16="http://schemas.microsoft.com/office/drawing/2014/main" id="{57AC7D54-2174-89F0-83A9-3CCF756427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7062" y="3995143"/>
            <a:ext cx="999600" cy="999600"/>
          </a:xfrm>
          <a:prstGeom prst="rect">
            <a:avLst/>
          </a:prstGeom>
          <a:noFill/>
          <a:extLst>
            <a:ext uri="{909E8E84-426E-40DD-AFC4-6F175D3DCCD1}">
              <a14:hiddenFill xmlns:a14="http://schemas.microsoft.com/office/drawing/2010/main">
                <a:solidFill>
                  <a:srgbClr val="FFFFFF"/>
                </a:solidFill>
              </a14:hiddenFill>
            </a:ext>
          </a:extLst>
        </p:spPr>
      </p:pic>
      <p:sp>
        <p:nvSpPr>
          <p:cNvPr id="56" name="テキスト ボックス 55">
            <a:extLst>
              <a:ext uri="{FF2B5EF4-FFF2-40B4-BE49-F238E27FC236}">
                <a16:creationId xmlns:a16="http://schemas.microsoft.com/office/drawing/2014/main" id="{D21C9ECD-C41D-992A-9D77-0E5BCED37572}"/>
              </a:ext>
            </a:extLst>
          </p:cNvPr>
          <p:cNvSpPr txBox="1"/>
          <p:nvPr/>
        </p:nvSpPr>
        <p:spPr>
          <a:xfrm>
            <a:off x="5876296" y="4910682"/>
            <a:ext cx="1239822" cy="227113"/>
          </a:xfrm>
          <a:prstGeom prst="rect">
            <a:avLst/>
          </a:prstGeom>
          <a:noFill/>
        </p:spPr>
        <p:txBody>
          <a:bodyPr wrap="square" rtlCol="0">
            <a:spAutoFit/>
          </a:bodyPr>
          <a:lstStyle/>
          <a:p>
            <a:pPr algn="ctr">
              <a:lnSpc>
                <a:spcPct val="130000"/>
              </a:lnSpc>
            </a:pPr>
            <a:r>
              <a:rPr kumimoji="1" lang="en-US" altLang="ja-JP" sz="800" spc="100" dirty="0">
                <a:latin typeface="BIZ UDPゴシック" panose="020B0400000000000000" pitchFamily="50" charset="-128"/>
                <a:ea typeface="BIZ UDPゴシック" panose="020B0400000000000000" pitchFamily="50" charset="-128"/>
              </a:rPr>
              <a:t>EU</a:t>
            </a:r>
            <a:r>
              <a:rPr kumimoji="1" lang="ja-JP" altLang="en-US" sz="800" spc="100" dirty="0">
                <a:latin typeface="BIZ UDPゴシック" panose="020B0400000000000000" pitchFamily="50" charset="-128"/>
                <a:ea typeface="BIZ UDPゴシック" panose="020B0400000000000000" pitchFamily="50" charset="-128"/>
              </a:rPr>
              <a:t>等向け認定施設</a:t>
            </a:r>
          </a:p>
        </p:txBody>
      </p:sp>
      <p:sp>
        <p:nvSpPr>
          <p:cNvPr id="41" name="吹き出し: 角を丸めた四角形 40">
            <a:extLst>
              <a:ext uri="{FF2B5EF4-FFF2-40B4-BE49-F238E27FC236}">
                <a16:creationId xmlns:a16="http://schemas.microsoft.com/office/drawing/2014/main" id="{01DA4342-D081-CF6F-46FC-37E95CF88B26}"/>
              </a:ext>
            </a:extLst>
          </p:cNvPr>
          <p:cNvSpPr/>
          <p:nvPr/>
        </p:nvSpPr>
        <p:spPr>
          <a:xfrm>
            <a:off x="3538389" y="5930362"/>
            <a:ext cx="3483632" cy="470439"/>
          </a:xfrm>
          <a:prstGeom prst="wedgeRoundRectCallout">
            <a:avLst>
              <a:gd name="adj1" fmla="val -5786"/>
              <a:gd name="adj2" fmla="val -140890"/>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900" dirty="0">
                <a:solidFill>
                  <a:schemeClr val="tx1"/>
                </a:solidFill>
                <a:latin typeface="BIZ UDPゴシック" panose="020B0400000000000000" pitchFamily="50" charset="-128"/>
                <a:ea typeface="BIZ UDPゴシック" panose="020B0400000000000000" pitchFamily="50" charset="-128"/>
              </a:rPr>
              <a:t>あなたが農家から購入した雌牛について、エストラジオールを含む製剤の使用がないことを確認の上、</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 </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a:cs typeface="+mn-cs"/>
              </a:rPr>
              <a:t>「申告書」</a:t>
            </a:r>
            <a:r>
              <a:rPr kumimoji="1" lang="ja-JP" altLang="en-US" sz="900" dirty="0">
                <a:solidFill>
                  <a:schemeClr val="tx1"/>
                </a:solidFill>
                <a:latin typeface="BIZ UDPゴシック" panose="020B0400000000000000" pitchFamily="50" charset="-128"/>
                <a:ea typeface="BIZ UDPゴシック" panose="020B0400000000000000" pitchFamily="50" charset="-128"/>
              </a:rPr>
              <a:t>を提出してもらえますか。</a:t>
            </a:r>
          </a:p>
        </p:txBody>
      </p:sp>
      <p:grpSp>
        <p:nvGrpSpPr>
          <p:cNvPr id="5" name="グループ化 4">
            <a:extLst>
              <a:ext uri="{FF2B5EF4-FFF2-40B4-BE49-F238E27FC236}">
                <a16:creationId xmlns:a16="http://schemas.microsoft.com/office/drawing/2014/main" id="{B575CBDC-C664-4170-DEA4-EC39E3997D80}"/>
              </a:ext>
            </a:extLst>
          </p:cNvPr>
          <p:cNvGrpSpPr/>
          <p:nvPr/>
        </p:nvGrpSpPr>
        <p:grpSpPr>
          <a:xfrm>
            <a:off x="440730" y="8019925"/>
            <a:ext cx="6696000" cy="1673293"/>
            <a:chOff x="420043" y="7902631"/>
            <a:chExt cx="6696000" cy="1398339"/>
          </a:xfrm>
        </p:grpSpPr>
        <p:sp>
          <p:nvSpPr>
            <p:cNvPr id="19" name="テキスト ボックス 18">
              <a:extLst>
                <a:ext uri="{FF2B5EF4-FFF2-40B4-BE49-F238E27FC236}">
                  <a16:creationId xmlns:a16="http://schemas.microsoft.com/office/drawing/2014/main" id="{C2696481-A87B-9096-2160-EE291C87D6C8}"/>
                </a:ext>
              </a:extLst>
            </p:cNvPr>
            <p:cNvSpPr txBox="1"/>
            <p:nvPr/>
          </p:nvSpPr>
          <p:spPr>
            <a:xfrm>
              <a:off x="660370" y="8684256"/>
              <a:ext cx="6095544" cy="391216"/>
            </a:xfrm>
            <a:prstGeom prst="rect">
              <a:avLst/>
            </a:prstGeom>
            <a:noFill/>
          </p:spPr>
          <p:txBody>
            <a:bodyPr wrap="square" rtlCol="0">
              <a:spAutoFit/>
            </a:bodyPr>
            <a:lstStyle/>
            <a:p>
              <a:pPr>
                <a:lnSpc>
                  <a:spcPct val="120000"/>
                </a:lnSpc>
                <a:spcAft>
                  <a:spcPts val="600"/>
                </a:spcAft>
              </a:pPr>
              <a:r>
                <a:rPr kumimoji="1" lang="ja-JP" altLang="en-US" sz="1100" spc="50">
                  <a:latin typeface="BIZ UDPゴシック" panose="020B0400000000000000" pitchFamily="50" charset="-128"/>
                  <a:ea typeface="BIZ UDPゴシック" panose="020B0400000000000000" pitchFamily="50" charset="-128"/>
                </a:rPr>
                <a:t>　雌牛の発情誘起等の繁殖目的や胎盤停滞等の治療目的に使用され、牛に使用できる製剤としては３製剤が承認されている。</a:t>
              </a:r>
              <a:endParaRPr kumimoji="1" lang="en-US" altLang="ja-JP" sz="1100" spc="50">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57A5D42F-853E-A356-8236-63C5D93CBF32}"/>
                </a:ext>
              </a:extLst>
            </p:cNvPr>
            <p:cNvSpPr/>
            <p:nvPr/>
          </p:nvSpPr>
          <p:spPr>
            <a:xfrm>
              <a:off x="420043" y="7902631"/>
              <a:ext cx="6696000" cy="1398339"/>
            </a:xfrm>
            <a:prstGeom prst="roundRect">
              <a:avLst>
                <a:gd name="adj" fmla="val 7441"/>
              </a:avLst>
            </a:prstGeom>
            <a:no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2F108A22-975C-83BB-4F8F-FDE695E574B7}"/>
                </a:ext>
              </a:extLst>
            </p:cNvPr>
            <p:cNvSpPr txBox="1"/>
            <p:nvPr/>
          </p:nvSpPr>
          <p:spPr>
            <a:xfrm>
              <a:off x="694870" y="8489441"/>
              <a:ext cx="2365376" cy="260793"/>
            </a:xfrm>
            <a:prstGeom prst="rect">
              <a:avLst/>
            </a:prstGeom>
            <a:noFill/>
          </p:spPr>
          <p:txBody>
            <a:bodyPr wrap="square" rtlCol="0">
              <a:spAutoFit/>
            </a:bodyPr>
            <a:lstStyle/>
            <a:p>
              <a:pPr>
                <a:lnSpc>
                  <a:spcPct val="120000"/>
                </a:lnSpc>
              </a:pPr>
              <a:r>
                <a:rPr kumimoji="1" lang="ja-JP" altLang="en-US" sz="1400" b="1">
                  <a:latin typeface="BIZ UDPゴシック" panose="020B0400000000000000" pitchFamily="50" charset="-128"/>
                  <a:ea typeface="BIZ UDPゴシック" panose="020B0400000000000000" pitchFamily="50" charset="-128"/>
                </a:rPr>
                <a:t>エストラジオールとは？</a:t>
              </a:r>
            </a:p>
          </p:txBody>
        </p:sp>
        <p:sp>
          <p:nvSpPr>
            <p:cNvPr id="35" name="楕円 34">
              <a:extLst>
                <a:ext uri="{FF2B5EF4-FFF2-40B4-BE49-F238E27FC236}">
                  <a16:creationId xmlns:a16="http://schemas.microsoft.com/office/drawing/2014/main" id="{69442F89-01EB-8C4F-D78B-CB047CDF4163}"/>
                </a:ext>
              </a:extLst>
            </p:cNvPr>
            <p:cNvSpPr/>
            <p:nvPr/>
          </p:nvSpPr>
          <p:spPr>
            <a:xfrm>
              <a:off x="545363" y="7993707"/>
              <a:ext cx="106096" cy="106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9" name="楕円 58">
              <a:extLst>
                <a:ext uri="{FF2B5EF4-FFF2-40B4-BE49-F238E27FC236}">
                  <a16:creationId xmlns:a16="http://schemas.microsoft.com/office/drawing/2014/main" id="{D11EE952-6014-7524-BF91-771579166E35}"/>
                </a:ext>
              </a:extLst>
            </p:cNvPr>
            <p:cNvSpPr/>
            <p:nvPr/>
          </p:nvSpPr>
          <p:spPr>
            <a:xfrm>
              <a:off x="545363" y="9155158"/>
              <a:ext cx="106096" cy="106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1" name="楕円 60">
              <a:extLst>
                <a:ext uri="{FF2B5EF4-FFF2-40B4-BE49-F238E27FC236}">
                  <a16:creationId xmlns:a16="http://schemas.microsoft.com/office/drawing/2014/main" id="{26FABB2B-9ECA-C053-E7F4-6AD57D60590E}"/>
                </a:ext>
              </a:extLst>
            </p:cNvPr>
            <p:cNvSpPr/>
            <p:nvPr/>
          </p:nvSpPr>
          <p:spPr>
            <a:xfrm>
              <a:off x="6878825" y="7993707"/>
              <a:ext cx="106096" cy="106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2" name="楕円 61">
              <a:extLst>
                <a:ext uri="{FF2B5EF4-FFF2-40B4-BE49-F238E27FC236}">
                  <a16:creationId xmlns:a16="http://schemas.microsoft.com/office/drawing/2014/main" id="{5F4A0DEB-0B2D-52DD-FCFC-E365065F9192}"/>
                </a:ext>
              </a:extLst>
            </p:cNvPr>
            <p:cNvSpPr/>
            <p:nvPr/>
          </p:nvSpPr>
          <p:spPr>
            <a:xfrm>
              <a:off x="6878825" y="9155158"/>
              <a:ext cx="106096" cy="10609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63" name="テキスト ボックス 62">
            <a:extLst>
              <a:ext uri="{FF2B5EF4-FFF2-40B4-BE49-F238E27FC236}">
                <a16:creationId xmlns:a16="http://schemas.microsoft.com/office/drawing/2014/main" id="{DB50CB14-2FC9-B966-2F9E-15D335468A6E}"/>
              </a:ext>
            </a:extLst>
          </p:cNvPr>
          <p:cNvSpPr txBox="1"/>
          <p:nvPr/>
        </p:nvSpPr>
        <p:spPr>
          <a:xfrm>
            <a:off x="715557" y="8027293"/>
            <a:ext cx="2365376" cy="312073"/>
          </a:xfrm>
          <a:prstGeom prst="rect">
            <a:avLst/>
          </a:prstGeom>
          <a:noFill/>
        </p:spPr>
        <p:txBody>
          <a:bodyPr wrap="square" rtlCol="0">
            <a:spAutoFit/>
          </a:bodyPr>
          <a:lstStyle/>
          <a:p>
            <a:pPr>
              <a:lnSpc>
                <a:spcPct val="120000"/>
              </a:lnSpc>
            </a:pPr>
            <a:r>
              <a:rPr kumimoji="1" lang="ja-JP" altLang="en-US" sz="1400" b="1">
                <a:latin typeface="BIZ UDPゴシック" panose="020B0400000000000000" pitchFamily="50" charset="-128"/>
                <a:ea typeface="BIZ UDPゴシック" panose="020B0400000000000000" pitchFamily="50" charset="-128"/>
              </a:rPr>
              <a:t>ホスホマイシンとは？</a:t>
            </a:r>
          </a:p>
        </p:txBody>
      </p:sp>
      <p:sp>
        <p:nvSpPr>
          <p:cNvPr id="64" name="テキスト ボックス 63">
            <a:extLst>
              <a:ext uri="{FF2B5EF4-FFF2-40B4-BE49-F238E27FC236}">
                <a16:creationId xmlns:a16="http://schemas.microsoft.com/office/drawing/2014/main" id="{50AAFB37-6FFA-ACA1-C812-53FF0555ADF0}"/>
              </a:ext>
            </a:extLst>
          </p:cNvPr>
          <p:cNvSpPr txBox="1"/>
          <p:nvPr/>
        </p:nvSpPr>
        <p:spPr>
          <a:xfrm>
            <a:off x="672146" y="8257789"/>
            <a:ext cx="6095544" cy="468141"/>
          </a:xfrm>
          <a:prstGeom prst="rect">
            <a:avLst/>
          </a:prstGeom>
          <a:noFill/>
        </p:spPr>
        <p:txBody>
          <a:bodyPr wrap="square" rtlCol="0">
            <a:spAutoFit/>
          </a:bodyPr>
          <a:lstStyle/>
          <a:p>
            <a:pPr>
              <a:lnSpc>
                <a:spcPct val="120000"/>
              </a:lnSpc>
              <a:spcAft>
                <a:spcPts val="600"/>
              </a:spcAft>
            </a:pPr>
            <a:r>
              <a:rPr kumimoji="1" lang="ja-JP" altLang="en-US" sz="1100" spc="50">
                <a:latin typeface="BIZ UDPゴシック" panose="020B0400000000000000" pitchFamily="50" charset="-128"/>
                <a:ea typeface="BIZ UDPゴシック" panose="020B0400000000000000" pitchFamily="50" charset="-128"/>
              </a:rPr>
              <a:t>　主に子牛の下痢症や肺炎の治療に用いられ、牛に使用できる製剤としては３製剤が承認されている。</a:t>
            </a:r>
            <a:endParaRPr kumimoji="1" lang="en-US" altLang="ja-JP" sz="1100" spc="50">
              <a:latin typeface="BIZ UDPゴシック" panose="020B0400000000000000" pitchFamily="50" charset="-128"/>
              <a:ea typeface="BIZ UDPゴシック" panose="020B0400000000000000" pitchFamily="50" charset="-128"/>
            </a:endParaRPr>
          </a:p>
        </p:txBody>
      </p:sp>
      <p:sp>
        <p:nvSpPr>
          <p:cNvPr id="65" name="テキスト ボックス 64">
            <a:extLst>
              <a:ext uri="{FF2B5EF4-FFF2-40B4-BE49-F238E27FC236}">
                <a16:creationId xmlns:a16="http://schemas.microsoft.com/office/drawing/2014/main" id="{9A08C7B0-8FDE-D005-C63D-88F0AA7E2665}"/>
              </a:ext>
            </a:extLst>
          </p:cNvPr>
          <p:cNvSpPr txBox="1"/>
          <p:nvPr/>
        </p:nvSpPr>
        <p:spPr>
          <a:xfrm>
            <a:off x="697559" y="9428218"/>
            <a:ext cx="6095544" cy="265009"/>
          </a:xfrm>
          <a:prstGeom prst="rect">
            <a:avLst/>
          </a:prstGeom>
          <a:noFill/>
        </p:spPr>
        <p:txBody>
          <a:bodyPr wrap="square" rtlCol="0">
            <a:spAutoFit/>
          </a:bodyPr>
          <a:lstStyle/>
          <a:p>
            <a:pPr>
              <a:lnSpc>
                <a:spcPct val="120000"/>
              </a:lnSpc>
              <a:spcAft>
                <a:spcPts val="600"/>
              </a:spcAft>
            </a:pPr>
            <a:r>
              <a:rPr kumimoji="1" lang="ja-JP" altLang="en-US" sz="1100" spc="50">
                <a:latin typeface="BIZ UDPゴシック" panose="020B0400000000000000" pitchFamily="50" charset="-128"/>
                <a:ea typeface="BIZ UDPゴシック" panose="020B0400000000000000" pitchFamily="50" charset="-128"/>
              </a:rPr>
              <a:t>なお、両製剤とも代替薬が存在します。</a:t>
            </a:r>
            <a:endParaRPr kumimoji="1" lang="en-US" altLang="ja-JP" sz="1100" spc="50">
              <a:latin typeface="BIZ UDPゴシック" panose="020B0400000000000000" pitchFamily="50" charset="-128"/>
              <a:ea typeface="BIZ UDPゴシック" panose="020B0400000000000000" pitchFamily="50" charset="-128"/>
            </a:endParaRPr>
          </a:p>
        </p:txBody>
      </p:sp>
      <p:pic>
        <p:nvPicPr>
          <p:cNvPr id="66" name="Picture 2">
            <a:extLst>
              <a:ext uri="{FF2B5EF4-FFF2-40B4-BE49-F238E27FC236}">
                <a16:creationId xmlns:a16="http://schemas.microsoft.com/office/drawing/2014/main" id="{96B64811-622B-DDEB-8E98-66BC9892310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2739" y="7044231"/>
            <a:ext cx="339733" cy="637001"/>
          </a:xfrm>
          <a:prstGeom prst="rect">
            <a:avLst/>
          </a:prstGeom>
          <a:noFill/>
          <a:extLst>
            <a:ext uri="{909E8E84-426E-40DD-AFC4-6F175D3DCCD1}">
              <a14:hiddenFill xmlns:a14="http://schemas.microsoft.com/office/drawing/2010/main">
                <a:solidFill>
                  <a:srgbClr val="FFFFFF"/>
                </a:solidFill>
              </a14:hiddenFill>
            </a:ext>
          </a:extLst>
        </p:spPr>
      </p:pic>
      <p:pic>
        <p:nvPicPr>
          <p:cNvPr id="68" name="図 67">
            <a:extLst>
              <a:ext uri="{FF2B5EF4-FFF2-40B4-BE49-F238E27FC236}">
                <a16:creationId xmlns:a16="http://schemas.microsoft.com/office/drawing/2014/main" id="{35062B34-784A-E1DF-7F81-25ABE863C9E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339" t="14314" r="29161" b="54705"/>
          <a:stretch/>
        </p:blipFill>
        <p:spPr>
          <a:xfrm>
            <a:off x="5576029" y="5054055"/>
            <a:ext cx="986710" cy="698971"/>
          </a:xfrm>
          <a:prstGeom prst="rect">
            <a:avLst/>
          </a:prstGeom>
        </p:spPr>
      </p:pic>
      <p:cxnSp>
        <p:nvCxnSpPr>
          <p:cNvPr id="69" name="直線矢印コネクタ 68">
            <a:extLst>
              <a:ext uri="{FF2B5EF4-FFF2-40B4-BE49-F238E27FC236}">
                <a16:creationId xmlns:a16="http://schemas.microsoft.com/office/drawing/2014/main" id="{8009BE23-B1B6-9299-E8A9-25A8A5D6B648}"/>
              </a:ext>
            </a:extLst>
          </p:cNvPr>
          <p:cNvCxnSpPr>
            <a:cxnSpLocks/>
          </p:cNvCxnSpPr>
          <p:nvPr/>
        </p:nvCxnSpPr>
        <p:spPr>
          <a:xfrm flipH="1">
            <a:off x="4567826" y="5472515"/>
            <a:ext cx="978993" cy="0"/>
          </a:xfrm>
          <a:prstGeom prst="straightConnector1">
            <a:avLst/>
          </a:prstGeom>
          <a:ln w="38100" cap="rnd">
            <a:solidFill>
              <a:schemeClr val="accent2">
                <a:lumMod val="75000"/>
              </a:schemeClr>
            </a:solidFill>
            <a:round/>
            <a:tailEnd type="arrow"/>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99DA3605-6FAE-6AFB-BDA9-2B05F4F93201}"/>
              </a:ext>
            </a:extLst>
          </p:cNvPr>
          <p:cNvSpPr txBox="1"/>
          <p:nvPr/>
        </p:nvSpPr>
        <p:spPr>
          <a:xfrm>
            <a:off x="3608487" y="5700736"/>
            <a:ext cx="739035" cy="227113"/>
          </a:xfrm>
          <a:prstGeom prst="rect">
            <a:avLst/>
          </a:prstGeom>
          <a:noFill/>
        </p:spPr>
        <p:txBody>
          <a:bodyPr wrap="square" rtlCol="0">
            <a:spAutoFit/>
          </a:bodyPr>
          <a:lstStyle/>
          <a:p>
            <a:pPr algn="ctr">
              <a:lnSpc>
                <a:spcPct val="130000"/>
              </a:lnSpc>
            </a:pPr>
            <a:r>
              <a:rPr kumimoji="1" lang="ja-JP" altLang="en-US" sz="800" spc="100">
                <a:latin typeface="BIZ UDPゴシック" panose="020B0400000000000000" pitchFamily="50" charset="-128"/>
                <a:ea typeface="BIZ UDPゴシック" panose="020B0400000000000000" pitchFamily="50" charset="-128"/>
              </a:rPr>
              <a:t>繁殖農家</a:t>
            </a:r>
          </a:p>
        </p:txBody>
      </p:sp>
      <p:sp>
        <p:nvSpPr>
          <p:cNvPr id="75" name="テキスト ボックス 74">
            <a:extLst>
              <a:ext uri="{FF2B5EF4-FFF2-40B4-BE49-F238E27FC236}">
                <a16:creationId xmlns:a16="http://schemas.microsoft.com/office/drawing/2014/main" id="{38663426-A918-3397-0842-3A7F57F53F7D}"/>
              </a:ext>
            </a:extLst>
          </p:cNvPr>
          <p:cNvSpPr txBox="1"/>
          <p:nvPr/>
        </p:nvSpPr>
        <p:spPr>
          <a:xfrm>
            <a:off x="5699866" y="5731239"/>
            <a:ext cx="739035" cy="227113"/>
          </a:xfrm>
          <a:prstGeom prst="rect">
            <a:avLst/>
          </a:prstGeom>
          <a:noFill/>
        </p:spPr>
        <p:txBody>
          <a:bodyPr wrap="square" rtlCol="0">
            <a:spAutoFit/>
          </a:bodyPr>
          <a:lstStyle/>
          <a:p>
            <a:pPr algn="ctr">
              <a:lnSpc>
                <a:spcPct val="130000"/>
              </a:lnSpc>
            </a:pPr>
            <a:r>
              <a:rPr kumimoji="1" lang="ja-JP" altLang="en-US" sz="800" spc="100">
                <a:latin typeface="BIZ UDPゴシック" panose="020B0400000000000000" pitchFamily="50" charset="-128"/>
                <a:ea typeface="BIZ UDPゴシック" panose="020B0400000000000000" pitchFamily="50" charset="-128"/>
              </a:rPr>
              <a:t>肥育農家</a:t>
            </a:r>
          </a:p>
        </p:txBody>
      </p:sp>
      <p:pic>
        <p:nvPicPr>
          <p:cNvPr id="77" name="図 76">
            <a:extLst>
              <a:ext uri="{FF2B5EF4-FFF2-40B4-BE49-F238E27FC236}">
                <a16:creationId xmlns:a16="http://schemas.microsoft.com/office/drawing/2014/main" id="{1067935C-A41D-4038-F999-2CECFD85F6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339" t="14314" r="29161" b="54705"/>
          <a:stretch/>
        </p:blipFill>
        <p:spPr>
          <a:xfrm>
            <a:off x="4227898" y="6882109"/>
            <a:ext cx="986710" cy="698971"/>
          </a:xfrm>
          <a:prstGeom prst="rect">
            <a:avLst/>
          </a:prstGeom>
        </p:spPr>
      </p:pic>
      <p:sp>
        <p:nvSpPr>
          <p:cNvPr id="83" name="テキスト ボックス 82">
            <a:extLst>
              <a:ext uri="{FF2B5EF4-FFF2-40B4-BE49-F238E27FC236}">
                <a16:creationId xmlns:a16="http://schemas.microsoft.com/office/drawing/2014/main" id="{9F080AD1-0F20-0C67-0F35-AE6AFDFA7BAC}"/>
              </a:ext>
            </a:extLst>
          </p:cNvPr>
          <p:cNvSpPr txBox="1"/>
          <p:nvPr/>
        </p:nvSpPr>
        <p:spPr>
          <a:xfrm>
            <a:off x="4316945" y="7566560"/>
            <a:ext cx="739035" cy="227113"/>
          </a:xfrm>
          <a:prstGeom prst="rect">
            <a:avLst/>
          </a:prstGeom>
          <a:noFill/>
        </p:spPr>
        <p:txBody>
          <a:bodyPr wrap="square" rtlCol="0">
            <a:spAutoFit/>
          </a:bodyPr>
          <a:lstStyle/>
          <a:p>
            <a:pPr algn="ctr">
              <a:lnSpc>
                <a:spcPct val="130000"/>
              </a:lnSpc>
            </a:pPr>
            <a:r>
              <a:rPr kumimoji="1" lang="ja-JP" altLang="en-US" sz="800" spc="100">
                <a:latin typeface="BIZ UDPゴシック" panose="020B0400000000000000" pitchFamily="50" charset="-128"/>
                <a:ea typeface="BIZ UDPゴシック" panose="020B0400000000000000" pitchFamily="50" charset="-128"/>
              </a:rPr>
              <a:t>肥育農家</a:t>
            </a:r>
          </a:p>
        </p:txBody>
      </p:sp>
      <p:cxnSp>
        <p:nvCxnSpPr>
          <p:cNvPr id="86" name="直線矢印コネクタ 85">
            <a:extLst>
              <a:ext uri="{FF2B5EF4-FFF2-40B4-BE49-F238E27FC236}">
                <a16:creationId xmlns:a16="http://schemas.microsoft.com/office/drawing/2014/main" id="{626A1D4D-A68D-7E13-7E08-0DD9D9FD352D}"/>
              </a:ext>
            </a:extLst>
          </p:cNvPr>
          <p:cNvCxnSpPr>
            <a:cxnSpLocks/>
          </p:cNvCxnSpPr>
          <p:nvPr/>
        </p:nvCxnSpPr>
        <p:spPr>
          <a:xfrm>
            <a:off x="5252624" y="7481028"/>
            <a:ext cx="1329699" cy="13132"/>
          </a:xfrm>
          <a:prstGeom prst="straightConnector1">
            <a:avLst/>
          </a:prstGeom>
          <a:ln w="38100">
            <a:solidFill>
              <a:schemeClr val="accent2">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6" name="図 25" descr="図形&#10;&#10;低い精度で自動的に生成された説明">
            <a:extLst>
              <a:ext uri="{FF2B5EF4-FFF2-40B4-BE49-F238E27FC236}">
                <a16:creationId xmlns:a16="http://schemas.microsoft.com/office/drawing/2014/main" id="{A2BF40B5-CA09-638F-2E6D-44E4D189C51F}"/>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08859" y="7022436"/>
            <a:ext cx="440943" cy="440943"/>
          </a:xfrm>
          <a:prstGeom prst="rect">
            <a:avLst/>
          </a:prstGeom>
        </p:spPr>
      </p:pic>
      <p:sp>
        <p:nvSpPr>
          <p:cNvPr id="55" name="テキスト ボックス 54">
            <a:extLst>
              <a:ext uri="{FF2B5EF4-FFF2-40B4-BE49-F238E27FC236}">
                <a16:creationId xmlns:a16="http://schemas.microsoft.com/office/drawing/2014/main" id="{1DDA48C1-3521-2B12-4BAE-2B64261EEAD4}"/>
              </a:ext>
            </a:extLst>
          </p:cNvPr>
          <p:cNvSpPr txBox="1"/>
          <p:nvPr/>
        </p:nvSpPr>
        <p:spPr>
          <a:xfrm>
            <a:off x="5708859" y="6766737"/>
            <a:ext cx="516630" cy="227113"/>
          </a:xfrm>
          <a:prstGeom prst="rect">
            <a:avLst/>
          </a:prstGeom>
          <a:noFill/>
        </p:spPr>
        <p:txBody>
          <a:bodyPr wrap="square" rtlCol="0">
            <a:spAutoFit/>
          </a:bodyPr>
          <a:lstStyle/>
          <a:p>
            <a:pPr>
              <a:lnSpc>
                <a:spcPct val="130000"/>
              </a:lnSpc>
            </a:pPr>
            <a:r>
              <a:rPr kumimoji="1" lang="ja-JP" altLang="en-US" sz="800">
                <a:solidFill>
                  <a:schemeClr val="accent1"/>
                </a:solidFill>
                <a:latin typeface="BIZ UDPゴシック" panose="020B0400000000000000" pitchFamily="50" charset="-128"/>
                <a:ea typeface="BIZ UDPゴシック" panose="020B0400000000000000" pitchFamily="50" charset="-128"/>
              </a:rPr>
              <a:t>誓約書</a:t>
            </a:r>
          </a:p>
        </p:txBody>
      </p:sp>
      <p:sp>
        <p:nvSpPr>
          <p:cNvPr id="89" name="テキスト ボックス 88">
            <a:extLst>
              <a:ext uri="{FF2B5EF4-FFF2-40B4-BE49-F238E27FC236}">
                <a16:creationId xmlns:a16="http://schemas.microsoft.com/office/drawing/2014/main" id="{7B9789D9-D534-7742-2F30-5EED86ABA0BD}"/>
              </a:ext>
            </a:extLst>
          </p:cNvPr>
          <p:cNvSpPr txBox="1"/>
          <p:nvPr/>
        </p:nvSpPr>
        <p:spPr>
          <a:xfrm>
            <a:off x="431616" y="6827844"/>
            <a:ext cx="3807855" cy="874407"/>
          </a:xfrm>
          <a:prstGeom prst="rect">
            <a:avLst/>
          </a:prstGeom>
          <a:noFill/>
        </p:spPr>
        <p:txBody>
          <a:bodyPr wrap="square" rtlCol="0">
            <a:spAutoFit/>
          </a:bodyPr>
          <a:lstStyle/>
          <a:p>
            <a:pPr>
              <a:lnSpc>
                <a:spcPct val="120000"/>
              </a:lnSpc>
            </a:pPr>
            <a:r>
              <a:rPr kumimoji="1" lang="ja-JP" altLang="en-US" sz="1100" u="sng" dirty="0">
                <a:solidFill>
                  <a:srgbClr val="FF0000"/>
                </a:solidFill>
                <a:latin typeface="BIZ UDPゴシック" panose="020B0400000000000000" pitchFamily="50" charset="-128"/>
                <a:ea typeface="BIZ UDPゴシック" panose="020B0400000000000000" pitchFamily="50" charset="-128"/>
              </a:rPr>
              <a:t>農場全体で</a:t>
            </a:r>
            <a:r>
              <a:rPr kumimoji="1" lang="en-US" altLang="ja-JP" sz="1100" u="sng" dirty="0">
                <a:solidFill>
                  <a:srgbClr val="FF0000"/>
                </a:solidFill>
                <a:latin typeface="BIZ UDPゴシック" panose="020B0400000000000000" pitchFamily="50" charset="-128"/>
                <a:ea typeface="BIZ UDPゴシック" panose="020B0400000000000000" pitchFamily="50" charset="-128"/>
              </a:rPr>
              <a:t>EU</a:t>
            </a:r>
            <a:r>
              <a:rPr kumimoji="1" lang="ja-JP" altLang="en-US" sz="1100" u="sng" dirty="0">
                <a:solidFill>
                  <a:srgbClr val="FF0000"/>
                </a:solidFill>
                <a:latin typeface="BIZ UDPゴシック" panose="020B0400000000000000" pitchFamily="50" charset="-128"/>
                <a:ea typeface="BIZ UDPゴシック" panose="020B0400000000000000" pitchFamily="50" charset="-128"/>
              </a:rPr>
              <a:t>等で使用が禁止されている薬剤を使用しないことについて獣医師（診療所）との連名で合意書を作成・保存</a:t>
            </a:r>
            <a:r>
              <a:rPr kumimoji="1" lang="ja-JP" altLang="en-US" sz="1100" dirty="0">
                <a:latin typeface="BIZ UDPゴシック" panose="020B0400000000000000" pitchFamily="50" charset="-128"/>
                <a:ea typeface="BIZ UDPゴシック" panose="020B0400000000000000" pitchFamily="50" charset="-128"/>
              </a:rPr>
              <a:t>いただくことで農場における不使用記録とみなし、</a:t>
            </a:r>
            <a:r>
              <a:rPr lang="ja-JP" altLang="en-US" sz="1100" dirty="0">
                <a:latin typeface="BIZ UDPゴシック" panose="020B0400000000000000" pitchFamily="50" charset="-128"/>
                <a:ea typeface="BIZ UDPゴシック" panose="020B0400000000000000" pitchFamily="50" charset="-128"/>
              </a:rPr>
              <a:t>合意</a:t>
            </a:r>
            <a:r>
              <a:rPr kumimoji="1" lang="ja-JP" altLang="en-US" sz="1100" dirty="0">
                <a:latin typeface="BIZ UDPゴシック" panose="020B0400000000000000" pitchFamily="50" charset="-128"/>
                <a:ea typeface="BIZ UDPゴシック" panose="020B0400000000000000" pitchFamily="50" charset="-128"/>
              </a:rPr>
              <a:t>書に基づいて</a:t>
            </a:r>
            <a:r>
              <a:rPr kumimoji="1" lang="ja-JP" altLang="en-US" sz="1100" dirty="0">
                <a:latin typeface="BIZ UDPゴシック" panose="020B0400000000000000" pitchFamily="50" charset="-128"/>
                <a:ea typeface="BIZ UDPゴシック"/>
              </a:rPr>
              <a:t>「申告書」</a:t>
            </a:r>
            <a:r>
              <a:rPr kumimoji="1" lang="ja-JP" altLang="en-US" sz="1100" dirty="0">
                <a:latin typeface="BIZ UDPゴシック" panose="020B0400000000000000" pitchFamily="50" charset="-128"/>
                <a:ea typeface="BIZ UDPゴシック" panose="020B0400000000000000" pitchFamily="50" charset="-128"/>
              </a:rPr>
              <a:t>を提出します。</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6B0AE838-5469-71D1-98E4-6818893778BD}"/>
              </a:ext>
            </a:extLst>
          </p:cNvPr>
          <p:cNvSpPr txBox="1"/>
          <p:nvPr/>
        </p:nvSpPr>
        <p:spPr>
          <a:xfrm>
            <a:off x="3296661" y="3143983"/>
            <a:ext cx="4023360" cy="261610"/>
          </a:xfrm>
          <a:prstGeom prst="rect">
            <a:avLst/>
          </a:prstGeom>
          <a:noFill/>
        </p:spPr>
        <p:txBody>
          <a:bodyPr wrap="square" rtlCol="0">
            <a:spAutoFit/>
          </a:bodyPr>
          <a:lstStyle/>
          <a:p>
            <a:r>
              <a:rPr kumimoji="1" lang="en-US" altLang="ja-JP" sz="1100" dirty="0"/>
              <a:t>※2026</a:t>
            </a:r>
            <a:r>
              <a:rPr kumimoji="1" lang="ja-JP" altLang="en-US" sz="1100" dirty="0"/>
              <a:t>年</a:t>
            </a:r>
            <a:r>
              <a:rPr kumimoji="1" lang="en-US" altLang="ja-JP" sz="1100" dirty="0"/>
              <a:t>9</a:t>
            </a:r>
            <a:r>
              <a:rPr kumimoji="1" lang="ja-JP" altLang="en-US" sz="1100" dirty="0"/>
              <a:t>月</a:t>
            </a:r>
            <a:r>
              <a:rPr kumimoji="1" lang="en-US" altLang="ja-JP" sz="1100" dirty="0"/>
              <a:t>3</a:t>
            </a:r>
            <a:r>
              <a:rPr kumimoji="1" lang="ja-JP" altLang="en-US" sz="1100" dirty="0"/>
              <a:t>日以降に</a:t>
            </a:r>
            <a:r>
              <a:rPr kumimoji="1" lang="en-US" altLang="ja-JP" sz="1100" dirty="0"/>
              <a:t>EU</a:t>
            </a:r>
            <a:r>
              <a:rPr kumimoji="1" lang="ja-JP" altLang="en-US" sz="1100" dirty="0"/>
              <a:t>等を通関する牛肉の由来牛に適用</a:t>
            </a:r>
          </a:p>
        </p:txBody>
      </p:sp>
    </p:spTree>
    <p:extLst>
      <p:ext uri="{BB962C8B-B14F-4D97-AF65-F5344CB8AC3E}">
        <p14:creationId xmlns:p14="http://schemas.microsoft.com/office/powerpoint/2010/main" val="87722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吹き出し: 角を丸めた四角形 3">
            <a:extLst>
              <a:ext uri="{FF2B5EF4-FFF2-40B4-BE49-F238E27FC236}">
                <a16:creationId xmlns:a16="http://schemas.microsoft.com/office/drawing/2014/main" id="{CC09823D-D801-F9F4-A4AD-C1B247CC4D7C}"/>
              </a:ext>
            </a:extLst>
          </p:cNvPr>
          <p:cNvSpPr/>
          <p:nvPr/>
        </p:nvSpPr>
        <p:spPr>
          <a:xfrm>
            <a:off x="4617475" y="1286429"/>
            <a:ext cx="1434234" cy="675392"/>
          </a:xfrm>
          <a:prstGeom prst="wedgeRound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2D8B049D-98C6-7871-B6A2-CA580139B6CE}"/>
              </a:ext>
            </a:extLst>
          </p:cNvPr>
          <p:cNvSpPr txBox="1"/>
          <p:nvPr/>
        </p:nvSpPr>
        <p:spPr>
          <a:xfrm>
            <a:off x="308447" y="186652"/>
            <a:ext cx="6942780"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（参考）使用する申告書のご案内（フローチャート）</a:t>
            </a:r>
          </a:p>
        </p:txBody>
      </p:sp>
      <p:sp>
        <p:nvSpPr>
          <p:cNvPr id="3" name="テキスト ボックス 2">
            <a:extLst>
              <a:ext uri="{FF2B5EF4-FFF2-40B4-BE49-F238E27FC236}">
                <a16:creationId xmlns:a16="http://schemas.microsoft.com/office/drawing/2014/main" id="{4ECCD313-8902-4799-41D1-ED35DD2D4412}"/>
              </a:ext>
            </a:extLst>
          </p:cNvPr>
          <p:cNvSpPr txBox="1"/>
          <p:nvPr/>
        </p:nvSpPr>
        <p:spPr>
          <a:xfrm>
            <a:off x="-3328416" y="1810512"/>
            <a:ext cx="2450592" cy="923330"/>
          </a:xfrm>
          <a:prstGeom prst="rect">
            <a:avLst/>
          </a:prstGeom>
          <a:noFill/>
        </p:spPr>
        <p:txBody>
          <a:bodyPr wrap="square" rtlCol="0">
            <a:spAutoFit/>
          </a:bodyPr>
          <a:lstStyle/>
          <a:p>
            <a:r>
              <a:rPr kumimoji="1" lang="ja-JP" altLang="en-US"/>
              <a:t>繁殖農家、酪農家、肥育農家のチラシの裏面共通</a:t>
            </a:r>
          </a:p>
        </p:txBody>
      </p:sp>
      <p:sp>
        <p:nvSpPr>
          <p:cNvPr id="9" name="テキスト ボックス 8">
            <a:extLst>
              <a:ext uri="{FF2B5EF4-FFF2-40B4-BE49-F238E27FC236}">
                <a16:creationId xmlns:a16="http://schemas.microsoft.com/office/drawing/2014/main" id="{BDAF227E-DA80-F350-677D-DA3E155A624D}"/>
              </a:ext>
            </a:extLst>
          </p:cNvPr>
          <p:cNvSpPr txBox="1"/>
          <p:nvPr/>
        </p:nvSpPr>
        <p:spPr>
          <a:xfrm>
            <a:off x="5925409" y="2162589"/>
            <a:ext cx="1531567" cy="461665"/>
          </a:xfrm>
          <a:prstGeom prst="rect">
            <a:avLst/>
          </a:prstGeom>
          <a:solidFill>
            <a:schemeClr val="accent4">
              <a:lumMod val="20000"/>
              <a:lumOff val="80000"/>
            </a:schemeClr>
          </a:solidFill>
          <a:ln>
            <a:solidFill>
              <a:schemeClr val="tx1"/>
            </a:solidFill>
          </a:ln>
        </p:spPr>
        <p:txBody>
          <a:bodyPr wrap="square" rtlCol="0">
            <a:spAutoFit/>
          </a:bodyPr>
          <a:lstStyle>
            <a:defPPr>
              <a:defRPr lang="en-US"/>
            </a:defPPr>
            <a:lvl1pPr>
              <a:defRPr kumimoji="1" sz="1200"/>
            </a:lvl1pPr>
          </a:lstStyle>
          <a:p>
            <a:r>
              <a:rPr kumimoji="1" lang="ja-JP" altLang="en-US" sz="1200" dirty="0">
                <a:latin typeface="BIZ UDPゴシック" panose="020B0400000000000000" pitchFamily="50" charset="-128"/>
                <a:ea typeface="BIZ UDPゴシック"/>
              </a:rPr>
              <a:t>「申告書」</a:t>
            </a:r>
            <a:r>
              <a:rPr lang="ja-JP" altLang="en-US" dirty="0">
                <a:latin typeface="BIZ UDPゴシック" panose="020B0400000000000000" pitchFamily="50" charset="-128"/>
                <a:ea typeface="BIZ UDPゴシック" panose="020B0400000000000000" pitchFamily="50" charset="-128"/>
              </a:rPr>
              <a:t>を</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出荷時に作成し提出</a:t>
            </a:r>
          </a:p>
        </p:txBody>
      </p:sp>
      <p:sp>
        <p:nvSpPr>
          <p:cNvPr id="11" name="テキスト ボックス 10">
            <a:extLst>
              <a:ext uri="{FF2B5EF4-FFF2-40B4-BE49-F238E27FC236}">
                <a16:creationId xmlns:a16="http://schemas.microsoft.com/office/drawing/2014/main" id="{031C8307-3FF1-BE61-1331-86A2F9C13ECB}"/>
              </a:ext>
            </a:extLst>
          </p:cNvPr>
          <p:cNvSpPr txBox="1"/>
          <p:nvPr/>
        </p:nvSpPr>
        <p:spPr>
          <a:xfrm>
            <a:off x="2469792" y="3014611"/>
            <a:ext cx="1310045" cy="276999"/>
          </a:xfrm>
          <a:prstGeom prst="rect">
            <a:avLst/>
          </a:prstGeom>
          <a:noFill/>
        </p:spPr>
        <p:txBody>
          <a:bodyPr wrap="square" rtlCol="0">
            <a:spAutoFit/>
          </a:bodyPr>
          <a:lstStyle/>
          <a:p>
            <a:r>
              <a:rPr kumimoji="1" lang="en-US" altLang="ja-JP" sz="1200">
                <a:latin typeface="BIZ UDPゴシック" panose="020B0400000000000000" pitchFamily="50" charset="-128"/>
                <a:ea typeface="BIZ UDPゴシック" panose="020B0400000000000000" pitchFamily="50" charset="-128"/>
              </a:rPr>
              <a:t>13</a:t>
            </a:r>
            <a:r>
              <a:rPr kumimoji="1" lang="ja-JP" altLang="en-US" sz="1200">
                <a:latin typeface="BIZ UDPゴシック" panose="020B0400000000000000" pitchFamily="50" charset="-128"/>
                <a:ea typeface="BIZ UDPゴシック" panose="020B0400000000000000" pitchFamily="50" charset="-128"/>
              </a:rPr>
              <a:t>か月齢未満</a:t>
            </a:r>
          </a:p>
        </p:txBody>
      </p:sp>
      <p:sp>
        <p:nvSpPr>
          <p:cNvPr id="12" name="テキスト ボックス 11">
            <a:extLst>
              <a:ext uri="{FF2B5EF4-FFF2-40B4-BE49-F238E27FC236}">
                <a16:creationId xmlns:a16="http://schemas.microsoft.com/office/drawing/2014/main" id="{55DEFEE6-65C8-7058-8BD9-745F4E362C5E}"/>
              </a:ext>
            </a:extLst>
          </p:cNvPr>
          <p:cNvSpPr txBox="1"/>
          <p:nvPr/>
        </p:nvSpPr>
        <p:spPr>
          <a:xfrm>
            <a:off x="2362602" y="3621056"/>
            <a:ext cx="1202003" cy="276999"/>
          </a:xfrm>
          <a:prstGeom prst="rect">
            <a:avLst/>
          </a:prstGeom>
          <a:noFill/>
        </p:spPr>
        <p:txBody>
          <a:bodyPr wrap="square" rtlCol="0">
            <a:spAutoFit/>
          </a:bodyPr>
          <a:lstStyle/>
          <a:p>
            <a:r>
              <a:rPr kumimoji="1" lang="en-US" altLang="ja-JP" sz="1200">
                <a:latin typeface="BIZ UDPゴシック" panose="020B0400000000000000" pitchFamily="50" charset="-128"/>
                <a:ea typeface="BIZ UDPゴシック" panose="020B0400000000000000" pitchFamily="50" charset="-128"/>
              </a:rPr>
              <a:t>13</a:t>
            </a:r>
            <a:r>
              <a:rPr kumimoji="1" lang="ja-JP" altLang="en-US" sz="1200">
                <a:latin typeface="BIZ UDPゴシック" panose="020B0400000000000000" pitchFamily="50" charset="-128"/>
                <a:ea typeface="BIZ UDPゴシック" panose="020B0400000000000000" pitchFamily="50" charset="-128"/>
              </a:rPr>
              <a:t>か月齢以上</a:t>
            </a:r>
          </a:p>
        </p:txBody>
      </p:sp>
      <p:sp>
        <p:nvSpPr>
          <p:cNvPr id="16" name="テキスト ボックス 15">
            <a:extLst>
              <a:ext uri="{FF2B5EF4-FFF2-40B4-BE49-F238E27FC236}">
                <a16:creationId xmlns:a16="http://schemas.microsoft.com/office/drawing/2014/main" id="{C6AECEB7-980C-B596-84D9-DA111056F1A8}"/>
              </a:ext>
            </a:extLst>
          </p:cNvPr>
          <p:cNvSpPr txBox="1"/>
          <p:nvPr/>
        </p:nvSpPr>
        <p:spPr>
          <a:xfrm>
            <a:off x="4559705" y="2054593"/>
            <a:ext cx="925495" cy="430887"/>
          </a:xfrm>
          <a:prstGeom prst="rect">
            <a:avLst/>
          </a:prstGeom>
          <a:noFill/>
        </p:spPr>
        <p:txBody>
          <a:bodyPr wrap="square" rtlCol="0">
            <a:spAutoFit/>
          </a:bodyPr>
          <a:lstStyle/>
          <a:p>
            <a:r>
              <a:rPr kumimoji="1" lang="ja-JP" altLang="en-US" sz="1100">
                <a:latin typeface="BIZ UDPゴシック" panose="020B0400000000000000" pitchFamily="50" charset="-128"/>
                <a:ea typeface="BIZ UDPゴシック" panose="020B0400000000000000" pitchFamily="50" charset="-128"/>
              </a:rPr>
              <a:t>獣医師との</a:t>
            </a:r>
            <a:endParaRPr kumimoji="1" lang="en-US" altLang="ja-JP" sz="1100">
              <a:latin typeface="BIZ UDPゴシック" panose="020B0400000000000000" pitchFamily="50" charset="-128"/>
              <a:ea typeface="BIZ UDPゴシック" panose="020B0400000000000000" pitchFamily="50" charset="-128"/>
            </a:endParaRPr>
          </a:p>
          <a:p>
            <a:r>
              <a:rPr kumimoji="1" lang="ja-JP" altLang="en-US" sz="1100">
                <a:latin typeface="BIZ UDPゴシック" panose="020B0400000000000000" pitchFamily="50" charset="-128"/>
                <a:ea typeface="BIZ UDPゴシック" panose="020B0400000000000000" pitchFamily="50" charset="-128"/>
              </a:rPr>
              <a:t>合意書</a:t>
            </a:r>
          </a:p>
        </p:txBody>
      </p:sp>
      <p:sp>
        <p:nvSpPr>
          <p:cNvPr id="17" name="テキスト ボックス 16">
            <a:extLst>
              <a:ext uri="{FF2B5EF4-FFF2-40B4-BE49-F238E27FC236}">
                <a16:creationId xmlns:a16="http://schemas.microsoft.com/office/drawing/2014/main" id="{DD01B182-E85A-8E08-D4D3-5C768F2F3246}"/>
              </a:ext>
            </a:extLst>
          </p:cNvPr>
          <p:cNvSpPr txBox="1"/>
          <p:nvPr/>
        </p:nvSpPr>
        <p:spPr>
          <a:xfrm>
            <a:off x="3068559" y="2176520"/>
            <a:ext cx="1298202" cy="461665"/>
          </a:xfrm>
          <a:prstGeom prst="rect">
            <a:avLst/>
          </a:prstGeom>
          <a:solidFill>
            <a:schemeClr val="accent4">
              <a:lumMod val="20000"/>
              <a:lumOff val="80000"/>
            </a:schemeClr>
          </a:solidFill>
          <a:ln>
            <a:solidFill>
              <a:schemeClr val="tx1"/>
            </a:solidFill>
          </a:ln>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繁殖農家等から</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a:rPr>
              <a:t>「申告書」</a:t>
            </a:r>
            <a:r>
              <a:rPr kumimoji="1" lang="ja-JP" altLang="en-US" sz="1200" dirty="0">
                <a:latin typeface="BIZ UDPゴシック" panose="020B0400000000000000" pitchFamily="50" charset="-128"/>
                <a:ea typeface="BIZ UDPゴシック" panose="020B0400000000000000" pitchFamily="50" charset="-128"/>
              </a:rPr>
              <a:t>を受領</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2552893D-2176-074E-CB74-742F1519D9BD}"/>
              </a:ext>
            </a:extLst>
          </p:cNvPr>
          <p:cNvSpPr txBox="1"/>
          <p:nvPr/>
        </p:nvSpPr>
        <p:spPr>
          <a:xfrm>
            <a:off x="5531921" y="2942951"/>
            <a:ext cx="514372" cy="261610"/>
          </a:xfrm>
          <a:prstGeom prst="rect">
            <a:avLst/>
          </a:prstGeom>
          <a:noFill/>
        </p:spPr>
        <p:txBody>
          <a:bodyPr wrap="square" rtlCol="0">
            <a:spAutoFit/>
          </a:bodyPr>
          <a:lstStyle/>
          <a:p>
            <a:r>
              <a:rPr kumimoji="1" lang="ja-JP" altLang="en-US" sz="1100">
                <a:latin typeface="BIZ UDPゴシック" panose="020B0400000000000000" pitchFamily="50" charset="-128"/>
                <a:ea typeface="BIZ UDPゴシック" panose="020B0400000000000000" pitchFamily="50" charset="-128"/>
              </a:rPr>
              <a:t>なし</a:t>
            </a:r>
          </a:p>
        </p:txBody>
      </p:sp>
      <p:sp>
        <p:nvSpPr>
          <p:cNvPr id="19" name="テキスト ボックス 18">
            <a:extLst>
              <a:ext uri="{FF2B5EF4-FFF2-40B4-BE49-F238E27FC236}">
                <a16:creationId xmlns:a16="http://schemas.microsoft.com/office/drawing/2014/main" id="{53774228-8D22-6991-94A2-FCD8619CEFD2}"/>
              </a:ext>
            </a:extLst>
          </p:cNvPr>
          <p:cNvSpPr txBox="1"/>
          <p:nvPr/>
        </p:nvSpPr>
        <p:spPr>
          <a:xfrm>
            <a:off x="613049" y="2275376"/>
            <a:ext cx="1509410" cy="461665"/>
          </a:xfrm>
          <a:prstGeom prst="rect">
            <a:avLst/>
          </a:prstGeom>
          <a:noFill/>
          <a:ln>
            <a:solidFill>
              <a:schemeClr val="tx1"/>
            </a:solidFill>
          </a:ln>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EU</a:t>
            </a:r>
            <a:r>
              <a:rPr kumimoji="1" lang="ja-JP" altLang="en-US" sz="1200">
                <a:latin typeface="BIZ UDPゴシック" panose="020B0400000000000000" pitchFamily="50" charset="-128"/>
                <a:ea typeface="BIZ UDPゴシック" panose="020B0400000000000000" pitchFamily="50" charset="-128"/>
              </a:rPr>
              <a:t>等向けにと場出荷する牛の性別</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2765FC3B-EF0C-8427-E3A8-041A3B226EBC}"/>
              </a:ext>
            </a:extLst>
          </p:cNvPr>
          <p:cNvSpPr txBox="1"/>
          <p:nvPr/>
        </p:nvSpPr>
        <p:spPr>
          <a:xfrm>
            <a:off x="2129597" y="2181718"/>
            <a:ext cx="990352" cy="276999"/>
          </a:xfrm>
          <a:prstGeom prst="rect">
            <a:avLst/>
          </a:prstGeom>
          <a:noFill/>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雄又は去勢</a:t>
            </a:r>
          </a:p>
        </p:txBody>
      </p:sp>
      <p:sp>
        <p:nvSpPr>
          <p:cNvPr id="21" name="テキスト ボックス 20">
            <a:extLst>
              <a:ext uri="{FF2B5EF4-FFF2-40B4-BE49-F238E27FC236}">
                <a16:creationId xmlns:a16="http://schemas.microsoft.com/office/drawing/2014/main" id="{3A214A29-A5B8-794B-6906-F711E6C20C44}"/>
              </a:ext>
            </a:extLst>
          </p:cNvPr>
          <p:cNvSpPr txBox="1"/>
          <p:nvPr/>
        </p:nvSpPr>
        <p:spPr>
          <a:xfrm>
            <a:off x="1772253" y="2784532"/>
            <a:ext cx="451091" cy="276999"/>
          </a:xfrm>
          <a:prstGeom prst="rect">
            <a:avLst/>
          </a:prstGeom>
          <a:noFill/>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雌</a:t>
            </a:r>
          </a:p>
        </p:txBody>
      </p:sp>
      <p:cxnSp>
        <p:nvCxnSpPr>
          <p:cNvPr id="23" name="直線矢印コネクタ 22">
            <a:extLst>
              <a:ext uri="{FF2B5EF4-FFF2-40B4-BE49-F238E27FC236}">
                <a16:creationId xmlns:a16="http://schemas.microsoft.com/office/drawing/2014/main" id="{E9FB4BB1-0D2B-4062-25FE-BD44D5BDE8EF}"/>
              </a:ext>
            </a:extLst>
          </p:cNvPr>
          <p:cNvCxnSpPr>
            <a:cxnSpLocks/>
            <a:stCxn id="19" idx="3"/>
          </p:cNvCxnSpPr>
          <p:nvPr/>
        </p:nvCxnSpPr>
        <p:spPr>
          <a:xfrm flipV="1">
            <a:off x="2122459" y="2506208"/>
            <a:ext cx="93937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5A3C29A8-2398-BEF5-9606-02A2E5581ACF}"/>
              </a:ext>
            </a:extLst>
          </p:cNvPr>
          <p:cNvSpPr txBox="1"/>
          <p:nvPr/>
        </p:nvSpPr>
        <p:spPr>
          <a:xfrm>
            <a:off x="1307485" y="3167977"/>
            <a:ext cx="1202008" cy="276999"/>
          </a:xfrm>
          <a:prstGeom prst="rect">
            <a:avLst/>
          </a:prstGeom>
          <a:noFill/>
          <a:ln>
            <a:solidFill>
              <a:schemeClr val="tx1"/>
            </a:solidFill>
          </a:ln>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導入時の月齢</a:t>
            </a:r>
          </a:p>
        </p:txBody>
      </p:sp>
      <p:cxnSp>
        <p:nvCxnSpPr>
          <p:cNvPr id="33" name="直線矢印コネクタ 32">
            <a:extLst>
              <a:ext uri="{FF2B5EF4-FFF2-40B4-BE49-F238E27FC236}">
                <a16:creationId xmlns:a16="http://schemas.microsoft.com/office/drawing/2014/main" id="{30AC0C3C-C161-F134-E79C-C87AFB106C82}"/>
              </a:ext>
            </a:extLst>
          </p:cNvPr>
          <p:cNvCxnSpPr/>
          <p:nvPr/>
        </p:nvCxnSpPr>
        <p:spPr>
          <a:xfrm>
            <a:off x="1808141" y="2737041"/>
            <a:ext cx="0" cy="43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037E0B4-85F9-BB5A-BA6D-B6B1B2ACB1CA}"/>
              </a:ext>
            </a:extLst>
          </p:cNvPr>
          <p:cNvCxnSpPr>
            <a:cxnSpLocks/>
          </p:cNvCxnSpPr>
          <p:nvPr/>
        </p:nvCxnSpPr>
        <p:spPr>
          <a:xfrm flipV="1">
            <a:off x="2509493" y="3293776"/>
            <a:ext cx="133434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860F0BB2-00DA-9518-38A1-C4453DF751D6}"/>
              </a:ext>
            </a:extLst>
          </p:cNvPr>
          <p:cNvCxnSpPr>
            <a:cxnSpLocks/>
          </p:cNvCxnSpPr>
          <p:nvPr/>
        </p:nvCxnSpPr>
        <p:spPr>
          <a:xfrm flipV="1">
            <a:off x="3834116" y="2822851"/>
            <a:ext cx="0" cy="46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1313F9B6-13B3-D162-2F74-6C956A2767F9}"/>
              </a:ext>
            </a:extLst>
          </p:cNvPr>
          <p:cNvSpPr txBox="1"/>
          <p:nvPr/>
        </p:nvSpPr>
        <p:spPr>
          <a:xfrm>
            <a:off x="3058560" y="3953152"/>
            <a:ext cx="1327173" cy="1015663"/>
          </a:xfrm>
          <a:prstGeom prst="rect">
            <a:avLst/>
          </a:prstGeom>
          <a:solidFill>
            <a:schemeClr val="accent5">
              <a:lumMod val="20000"/>
              <a:lumOff val="80000"/>
            </a:schemeClr>
          </a:solidFill>
          <a:ln>
            <a:solidFill>
              <a:schemeClr val="tx1"/>
            </a:solidFill>
          </a:ln>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繁殖農家等から</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a:rPr>
              <a:t>「申告書」 （</a:t>
            </a:r>
            <a:r>
              <a:rPr kumimoji="1" lang="ja-JP" altLang="en-US" sz="1200" dirty="0">
                <a:solidFill>
                  <a:srgbClr val="0070C0"/>
                </a:solidFill>
                <a:latin typeface="BIZ UDPゴシック" panose="020B0400000000000000" pitchFamily="50" charset="-128"/>
                <a:ea typeface="BIZ UDPゴシック"/>
              </a:rPr>
              <a:t>確認先の獣医師名等の記載欄があるもの</a:t>
            </a:r>
            <a:r>
              <a:rPr kumimoji="1" lang="ja-JP" altLang="en-US" sz="1200" dirty="0">
                <a:latin typeface="BIZ UDPゴシック" panose="020B0400000000000000" pitchFamily="50" charset="-128"/>
                <a:ea typeface="BIZ UDPゴシック"/>
              </a:rPr>
              <a:t>）</a:t>
            </a:r>
            <a:r>
              <a:rPr kumimoji="1" lang="ja-JP" altLang="en-US" sz="1200" dirty="0">
                <a:latin typeface="BIZ UDPゴシック" panose="020B0400000000000000" pitchFamily="50" charset="-128"/>
                <a:ea typeface="BIZ UDPゴシック" panose="020B0400000000000000" pitchFamily="50" charset="-128"/>
              </a:rPr>
              <a:t>を受領</a:t>
            </a:r>
            <a:endParaRPr kumimoji="1" lang="en-US" altLang="ja-JP" sz="1200" dirty="0">
              <a:latin typeface="BIZ UDPゴシック" panose="020B0400000000000000" pitchFamily="50" charset="-128"/>
              <a:ea typeface="BIZ UDPゴシック" panose="020B0400000000000000" pitchFamily="50" charset="-128"/>
            </a:endParaRPr>
          </a:p>
        </p:txBody>
      </p:sp>
      <p:cxnSp>
        <p:nvCxnSpPr>
          <p:cNvPr id="48" name="直線矢印コネクタ 47">
            <a:extLst>
              <a:ext uri="{FF2B5EF4-FFF2-40B4-BE49-F238E27FC236}">
                <a16:creationId xmlns:a16="http://schemas.microsoft.com/office/drawing/2014/main" id="{6917DAE5-0630-54D5-6791-1CB9FD4AEFB4}"/>
              </a:ext>
            </a:extLst>
          </p:cNvPr>
          <p:cNvCxnSpPr>
            <a:cxnSpLocks/>
            <a:stCxn id="17" idx="3"/>
          </p:cNvCxnSpPr>
          <p:nvPr/>
        </p:nvCxnSpPr>
        <p:spPr>
          <a:xfrm>
            <a:off x="4366761" y="2407353"/>
            <a:ext cx="1558649" cy="92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D2A2CC86-549C-79BA-76C1-C865430531A6}"/>
              </a:ext>
            </a:extLst>
          </p:cNvPr>
          <p:cNvCxnSpPr>
            <a:cxnSpLocks/>
          </p:cNvCxnSpPr>
          <p:nvPr/>
        </p:nvCxnSpPr>
        <p:spPr>
          <a:xfrm flipV="1">
            <a:off x="5557139" y="3324687"/>
            <a:ext cx="32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04ED2B26-21D2-1C34-2CA4-E7629ECA4184}"/>
              </a:ext>
            </a:extLst>
          </p:cNvPr>
          <p:cNvSpPr txBox="1"/>
          <p:nvPr/>
        </p:nvSpPr>
        <p:spPr>
          <a:xfrm>
            <a:off x="5925409" y="2781635"/>
            <a:ext cx="1531565" cy="830997"/>
          </a:xfrm>
          <a:prstGeom prst="rect">
            <a:avLst/>
          </a:prstGeom>
          <a:solidFill>
            <a:schemeClr val="accent5">
              <a:lumMod val="20000"/>
              <a:lumOff val="80000"/>
            </a:schemeClr>
          </a:solidFill>
          <a:ln>
            <a:solidFill>
              <a:schemeClr val="tx1"/>
            </a:solidFill>
          </a:ln>
        </p:spPr>
        <p:txBody>
          <a:bodyPr wrap="square" rtlCol="0">
            <a:spAutoFit/>
          </a:bodyPr>
          <a:lstStyle>
            <a:defPPr>
              <a:defRPr lang="en-US"/>
            </a:defPPr>
            <a:lvl1pPr>
              <a:defRPr kumimoji="1" sz="1200"/>
            </a:lvl1pPr>
          </a:lstStyle>
          <a:p>
            <a:r>
              <a:rPr kumimoji="1" lang="ja-JP" altLang="en-US" sz="1200" dirty="0">
                <a:latin typeface="BIZ UDPゴシック" panose="020B0400000000000000" pitchFamily="50" charset="-128"/>
                <a:ea typeface="BIZ UDPゴシック"/>
              </a:rPr>
              <a:t>「申告書」 （</a:t>
            </a:r>
            <a:r>
              <a:rPr kumimoji="1" lang="ja-JP" altLang="en-US" sz="1200" dirty="0">
                <a:solidFill>
                  <a:srgbClr val="0070C0"/>
                </a:solidFill>
                <a:latin typeface="BIZ UDPゴシック" panose="020B0400000000000000" pitchFamily="50" charset="-128"/>
                <a:ea typeface="BIZ UDPゴシック"/>
              </a:rPr>
              <a:t>確認先の獣医師名等の記載欄があるもの</a:t>
            </a:r>
            <a:r>
              <a:rPr kumimoji="1" lang="ja-JP" altLang="en-US" sz="1200" dirty="0">
                <a:latin typeface="BIZ UDPゴシック" panose="020B0400000000000000" pitchFamily="50" charset="-128"/>
                <a:ea typeface="BIZ UDPゴシック"/>
              </a:rPr>
              <a:t>）</a:t>
            </a:r>
            <a:r>
              <a:rPr lang="ja-JP" altLang="en-US" dirty="0">
                <a:latin typeface="BIZ UDPゴシック" panose="020B0400000000000000" pitchFamily="50" charset="-128"/>
                <a:ea typeface="BIZ UDPゴシック" panose="020B0400000000000000" pitchFamily="50" charset="-128"/>
              </a:rPr>
              <a:t>を出荷時に提出</a:t>
            </a:r>
          </a:p>
        </p:txBody>
      </p:sp>
      <p:sp>
        <p:nvSpPr>
          <p:cNvPr id="62" name="テキスト ボックス 61">
            <a:extLst>
              <a:ext uri="{FF2B5EF4-FFF2-40B4-BE49-F238E27FC236}">
                <a16:creationId xmlns:a16="http://schemas.microsoft.com/office/drawing/2014/main" id="{30F96B86-5F09-EA21-7E15-6009096F0B06}"/>
              </a:ext>
            </a:extLst>
          </p:cNvPr>
          <p:cNvSpPr txBox="1"/>
          <p:nvPr/>
        </p:nvSpPr>
        <p:spPr>
          <a:xfrm>
            <a:off x="3285344" y="8317067"/>
            <a:ext cx="1332131" cy="276999"/>
          </a:xfrm>
          <a:prstGeom prst="rect">
            <a:avLst/>
          </a:prstGeom>
          <a:noFill/>
        </p:spPr>
        <p:txBody>
          <a:bodyPr wrap="square" rtlCol="0">
            <a:spAutoFit/>
          </a:bodyPr>
          <a:lstStyle/>
          <a:p>
            <a:r>
              <a:rPr kumimoji="1" lang="en-US" altLang="ja-JP" sz="1200">
                <a:latin typeface="BIZ UDPゴシック" panose="020B0400000000000000" pitchFamily="50" charset="-128"/>
                <a:ea typeface="BIZ UDPゴシック" panose="020B0400000000000000" pitchFamily="50" charset="-128"/>
              </a:rPr>
              <a:t>13</a:t>
            </a:r>
            <a:r>
              <a:rPr kumimoji="1" lang="ja-JP" altLang="en-US" sz="1200">
                <a:latin typeface="BIZ UDPゴシック" panose="020B0400000000000000" pitchFamily="50" charset="-128"/>
                <a:ea typeface="BIZ UDPゴシック" panose="020B0400000000000000" pitchFamily="50" charset="-128"/>
              </a:rPr>
              <a:t>か月齢未満</a:t>
            </a:r>
          </a:p>
        </p:txBody>
      </p:sp>
      <p:sp>
        <p:nvSpPr>
          <p:cNvPr id="63" name="テキスト ボックス 62">
            <a:extLst>
              <a:ext uri="{FF2B5EF4-FFF2-40B4-BE49-F238E27FC236}">
                <a16:creationId xmlns:a16="http://schemas.microsoft.com/office/drawing/2014/main" id="{17E94A1C-B0FB-AFE7-1799-A6CA4462E1FE}"/>
              </a:ext>
            </a:extLst>
          </p:cNvPr>
          <p:cNvSpPr txBox="1"/>
          <p:nvPr/>
        </p:nvSpPr>
        <p:spPr>
          <a:xfrm>
            <a:off x="3306903" y="8897788"/>
            <a:ext cx="1613340" cy="276999"/>
          </a:xfrm>
          <a:prstGeom prst="rect">
            <a:avLst/>
          </a:prstGeom>
          <a:noFill/>
        </p:spPr>
        <p:txBody>
          <a:bodyPr wrap="square" rtlCol="0">
            <a:spAutoFit/>
          </a:bodyPr>
          <a:lstStyle/>
          <a:p>
            <a:r>
              <a:rPr kumimoji="1" lang="en-US" altLang="ja-JP" sz="1200">
                <a:latin typeface="BIZ UDPゴシック" panose="020B0400000000000000" pitchFamily="50" charset="-128"/>
                <a:ea typeface="BIZ UDPゴシック" panose="020B0400000000000000" pitchFamily="50" charset="-128"/>
              </a:rPr>
              <a:t>13</a:t>
            </a:r>
            <a:r>
              <a:rPr kumimoji="1" lang="ja-JP" altLang="en-US" sz="1200">
                <a:latin typeface="BIZ UDPゴシック" panose="020B0400000000000000" pitchFamily="50" charset="-128"/>
                <a:ea typeface="BIZ UDPゴシック" panose="020B0400000000000000" pitchFamily="50" charset="-128"/>
              </a:rPr>
              <a:t>か月齢以上</a:t>
            </a:r>
          </a:p>
        </p:txBody>
      </p:sp>
      <p:sp>
        <p:nvSpPr>
          <p:cNvPr id="66" name="テキスト ボックス 65">
            <a:extLst>
              <a:ext uri="{FF2B5EF4-FFF2-40B4-BE49-F238E27FC236}">
                <a16:creationId xmlns:a16="http://schemas.microsoft.com/office/drawing/2014/main" id="{CF0450F8-770F-8CF1-8B06-0AD2B6620210}"/>
              </a:ext>
            </a:extLst>
          </p:cNvPr>
          <p:cNvSpPr txBox="1"/>
          <p:nvPr/>
        </p:nvSpPr>
        <p:spPr>
          <a:xfrm>
            <a:off x="4559208" y="7196843"/>
            <a:ext cx="1716195" cy="461665"/>
          </a:xfrm>
          <a:prstGeom prst="rect">
            <a:avLst/>
          </a:prstGeom>
          <a:solidFill>
            <a:schemeClr val="accent4">
              <a:lumMod val="20000"/>
              <a:lumOff val="80000"/>
            </a:schemeClr>
          </a:solidFill>
          <a:ln>
            <a:solidFill>
              <a:schemeClr val="tx1"/>
            </a:solidFill>
          </a:ln>
        </p:spPr>
        <p:txBody>
          <a:bodyPr wrap="square" lIns="91440" tIns="45720" rIns="91440" bIns="45720" rtlCol="0" anchor="t">
            <a:spAutoFit/>
          </a:bodyPr>
          <a:lstStyle/>
          <a:p>
            <a:r>
              <a:rPr kumimoji="1" lang="ja-JP" altLang="en-US" sz="1200" dirty="0">
                <a:latin typeface="BIZ UDPゴシック" panose="020B0400000000000000" pitchFamily="50" charset="-128"/>
                <a:ea typeface="BIZ UDPゴシック"/>
              </a:rPr>
              <a:t>肥育農家等に</a:t>
            </a:r>
            <a:endParaRPr kumimoji="1" lang="en-US" altLang="ja-JP" sz="1200" dirty="0">
              <a:latin typeface="BIZ UDPゴシック" panose="020B0400000000000000" pitchFamily="50" charset="-128"/>
              <a:ea typeface="BIZ UDPゴシック"/>
            </a:endParaRPr>
          </a:p>
          <a:p>
            <a:r>
              <a:rPr kumimoji="1" lang="ja-JP" altLang="en-US" sz="1200" dirty="0">
                <a:latin typeface="BIZ UDPゴシック" panose="020B0400000000000000" pitchFamily="50" charset="-128"/>
                <a:ea typeface="BIZ UDPゴシック"/>
              </a:rPr>
              <a:t>「申告書」</a:t>
            </a:r>
            <a:r>
              <a:rPr kumimoji="1" lang="ja-JP" altLang="en-US" sz="1200" dirty="0">
                <a:latin typeface="BIZ UDPゴシック" panose="020B0400000000000000" pitchFamily="50" charset="-128"/>
                <a:ea typeface="BIZ UDPゴシック" panose="020B0400000000000000" pitchFamily="50" charset="-128"/>
              </a:rPr>
              <a:t>を提出</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68" name="テキスト ボックス 67">
            <a:extLst>
              <a:ext uri="{FF2B5EF4-FFF2-40B4-BE49-F238E27FC236}">
                <a16:creationId xmlns:a16="http://schemas.microsoft.com/office/drawing/2014/main" id="{FE26326A-1853-35C4-D1E3-A7DF5681E5F1}"/>
              </a:ext>
            </a:extLst>
          </p:cNvPr>
          <p:cNvSpPr txBox="1"/>
          <p:nvPr/>
        </p:nvSpPr>
        <p:spPr>
          <a:xfrm>
            <a:off x="658735" y="7301177"/>
            <a:ext cx="2195026" cy="461665"/>
          </a:xfrm>
          <a:prstGeom prst="rect">
            <a:avLst/>
          </a:prstGeom>
          <a:noFill/>
          <a:ln>
            <a:solidFill>
              <a:schemeClr val="tx1"/>
            </a:solidFill>
          </a:ln>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肥育農家から</a:t>
            </a:r>
            <a:r>
              <a:rPr kumimoji="1" lang="ja-JP" altLang="en-US" sz="1200" dirty="0">
                <a:latin typeface="BIZ UDPゴシック" panose="020B0400000000000000" pitchFamily="50" charset="-128"/>
                <a:ea typeface="BIZ UDPゴシック"/>
              </a:rPr>
              <a:t>「申告書」</a:t>
            </a:r>
            <a:r>
              <a:rPr kumimoji="1" lang="ja-JP" altLang="en-US" sz="1200" dirty="0">
                <a:latin typeface="BIZ UDPゴシック" panose="020B0400000000000000" pitchFamily="50" charset="-128"/>
                <a:ea typeface="BIZ UDPゴシック" panose="020B0400000000000000" pitchFamily="50" charset="-128"/>
              </a:rPr>
              <a:t>の提出を求められた牛の性別</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69" name="テキスト ボックス 68">
            <a:extLst>
              <a:ext uri="{FF2B5EF4-FFF2-40B4-BE49-F238E27FC236}">
                <a16:creationId xmlns:a16="http://schemas.microsoft.com/office/drawing/2014/main" id="{407060E6-B287-2FD6-A4EC-A446D57D16D7}"/>
              </a:ext>
            </a:extLst>
          </p:cNvPr>
          <p:cNvSpPr txBox="1"/>
          <p:nvPr/>
        </p:nvSpPr>
        <p:spPr>
          <a:xfrm>
            <a:off x="3123221" y="7240798"/>
            <a:ext cx="990352" cy="276999"/>
          </a:xfrm>
          <a:prstGeom prst="rect">
            <a:avLst/>
          </a:prstGeom>
          <a:noFill/>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雄又は去勢</a:t>
            </a:r>
          </a:p>
        </p:txBody>
      </p:sp>
      <p:sp>
        <p:nvSpPr>
          <p:cNvPr id="70" name="テキスト ボックス 69">
            <a:extLst>
              <a:ext uri="{FF2B5EF4-FFF2-40B4-BE49-F238E27FC236}">
                <a16:creationId xmlns:a16="http://schemas.microsoft.com/office/drawing/2014/main" id="{DB5CBB7F-C547-1288-B6BD-D0D3B6F4CF67}"/>
              </a:ext>
            </a:extLst>
          </p:cNvPr>
          <p:cNvSpPr txBox="1"/>
          <p:nvPr/>
        </p:nvSpPr>
        <p:spPr>
          <a:xfrm>
            <a:off x="1907747" y="7918859"/>
            <a:ext cx="451091" cy="276999"/>
          </a:xfrm>
          <a:prstGeom prst="rect">
            <a:avLst/>
          </a:prstGeom>
          <a:noFill/>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雌</a:t>
            </a:r>
          </a:p>
        </p:txBody>
      </p:sp>
      <p:cxnSp>
        <p:nvCxnSpPr>
          <p:cNvPr id="71" name="直線矢印コネクタ 70">
            <a:extLst>
              <a:ext uri="{FF2B5EF4-FFF2-40B4-BE49-F238E27FC236}">
                <a16:creationId xmlns:a16="http://schemas.microsoft.com/office/drawing/2014/main" id="{0B9D188A-CC4D-31E3-928D-A44912FD6505}"/>
              </a:ext>
            </a:extLst>
          </p:cNvPr>
          <p:cNvCxnSpPr>
            <a:cxnSpLocks/>
          </p:cNvCxnSpPr>
          <p:nvPr/>
        </p:nvCxnSpPr>
        <p:spPr>
          <a:xfrm>
            <a:off x="2853761" y="7498299"/>
            <a:ext cx="1692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97CA6F33-BC55-4D17-355D-15EBBCD2953C}"/>
              </a:ext>
            </a:extLst>
          </p:cNvPr>
          <p:cNvSpPr txBox="1"/>
          <p:nvPr/>
        </p:nvSpPr>
        <p:spPr>
          <a:xfrm>
            <a:off x="1557278" y="8363006"/>
            <a:ext cx="1332132" cy="461665"/>
          </a:xfrm>
          <a:prstGeom prst="rect">
            <a:avLst/>
          </a:prstGeom>
          <a:noFill/>
          <a:ln>
            <a:solidFill>
              <a:schemeClr val="tx1"/>
            </a:solidFill>
          </a:ln>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肥育農家に移動した時の月齢</a:t>
            </a:r>
          </a:p>
        </p:txBody>
      </p:sp>
      <p:cxnSp>
        <p:nvCxnSpPr>
          <p:cNvPr id="74" name="直線矢印コネクタ 73">
            <a:extLst>
              <a:ext uri="{FF2B5EF4-FFF2-40B4-BE49-F238E27FC236}">
                <a16:creationId xmlns:a16="http://schemas.microsoft.com/office/drawing/2014/main" id="{54DDB956-412B-D86B-037F-E30C8DC54BBE}"/>
              </a:ext>
            </a:extLst>
          </p:cNvPr>
          <p:cNvCxnSpPr/>
          <p:nvPr/>
        </p:nvCxnSpPr>
        <p:spPr>
          <a:xfrm>
            <a:off x="1885336" y="7762842"/>
            <a:ext cx="0" cy="589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B7062131-BE82-C643-768D-57F5408B674C}"/>
              </a:ext>
            </a:extLst>
          </p:cNvPr>
          <p:cNvCxnSpPr>
            <a:cxnSpLocks/>
            <a:stCxn id="73" idx="3"/>
          </p:cNvCxnSpPr>
          <p:nvPr/>
        </p:nvCxnSpPr>
        <p:spPr>
          <a:xfrm>
            <a:off x="2889410" y="8593839"/>
            <a:ext cx="21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23FFD0C4-E3D9-3B77-C5BE-E3AD0D2C64CE}"/>
              </a:ext>
            </a:extLst>
          </p:cNvPr>
          <p:cNvCxnSpPr>
            <a:cxnSpLocks/>
          </p:cNvCxnSpPr>
          <p:nvPr/>
        </p:nvCxnSpPr>
        <p:spPr>
          <a:xfrm flipH="1" flipV="1">
            <a:off x="5013410" y="7658508"/>
            <a:ext cx="9042" cy="935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E2FC6976-4E3E-F46D-B7B2-5B65B8EC68C0}"/>
              </a:ext>
            </a:extLst>
          </p:cNvPr>
          <p:cNvCxnSpPr/>
          <p:nvPr/>
        </p:nvCxnSpPr>
        <p:spPr>
          <a:xfrm>
            <a:off x="5557139" y="2499685"/>
            <a:ext cx="0" cy="823825"/>
          </a:xfrm>
          <a:prstGeom prst="line">
            <a:avLst/>
          </a:prstGeom>
        </p:spPr>
        <p:style>
          <a:lnRef idx="1">
            <a:schemeClr val="accent1"/>
          </a:lnRef>
          <a:fillRef idx="0">
            <a:schemeClr val="accent1"/>
          </a:fillRef>
          <a:effectRef idx="0">
            <a:schemeClr val="accent1"/>
          </a:effectRef>
          <a:fontRef idx="minor">
            <a:schemeClr val="tx1"/>
          </a:fontRef>
        </p:style>
      </p:cxnSp>
      <p:sp>
        <p:nvSpPr>
          <p:cNvPr id="96" name="テキスト ボックス 95">
            <a:extLst>
              <a:ext uri="{FF2B5EF4-FFF2-40B4-BE49-F238E27FC236}">
                <a16:creationId xmlns:a16="http://schemas.microsoft.com/office/drawing/2014/main" id="{DFA21566-DE74-6B69-E98E-943D98836686}"/>
              </a:ext>
            </a:extLst>
          </p:cNvPr>
          <p:cNvSpPr txBox="1"/>
          <p:nvPr/>
        </p:nvSpPr>
        <p:spPr>
          <a:xfrm>
            <a:off x="5527411" y="2176520"/>
            <a:ext cx="514372" cy="261610"/>
          </a:xfrm>
          <a:prstGeom prst="rect">
            <a:avLst/>
          </a:prstGeom>
          <a:noFill/>
        </p:spPr>
        <p:txBody>
          <a:bodyPr wrap="square" rtlCol="0">
            <a:spAutoFit/>
          </a:bodyPr>
          <a:lstStyle/>
          <a:p>
            <a:r>
              <a:rPr kumimoji="1" lang="ja-JP" altLang="en-US" sz="1100">
                <a:latin typeface="BIZ UDPゴシック" panose="020B0400000000000000" pitchFamily="50" charset="-128"/>
                <a:ea typeface="BIZ UDPゴシック" panose="020B0400000000000000" pitchFamily="50" charset="-128"/>
              </a:rPr>
              <a:t>あり</a:t>
            </a:r>
          </a:p>
        </p:txBody>
      </p:sp>
      <p:sp>
        <p:nvSpPr>
          <p:cNvPr id="112" name="テキスト ボックス 111">
            <a:extLst>
              <a:ext uri="{FF2B5EF4-FFF2-40B4-BE49-F238E27FC236}">
                <a16:creationId xmlns:a16="http://schemas.microsoft.com/office/drawing/2014/main" id="{91914249-47B2-872A-0DF1-31E9B3A85A18}"/>
              </a:ext>
            </a:extLst>
          </p:cNvPr>
          <p:cNvSpPr txBox="1"/>
          <p:nvPr/>
        </p:nvSpPr>
        <p:spPr>
          <a:xfrm>
            <a:off x="265035" y="1286429"/>
            <a:ext cx="2195026" cy="400110"/>
          </a:xfrm>
          <a:prstGeom prst="rect">
            <a:avLst/>
          </a:prstGeom>
          <a:noFill/>
        </p:spPr>
        <p:txBody>
          <a:bodyPr wrap="square" rtlCol="0">
            <a:spAutoFit/>
          </a:bodyPr>
          <a:lstStyle/>
          <a:p>
            <a:r>
              <a:rPr kumimoji="1" lang="ja-JP" altLang="en-US" sz="2000" b="1">
                <a:latin typeface="BIZ UDPゴシック" panose="020B0400000000000000" pitchFamily="50" charset="-128"/>
                <a:ea typeface="BIZ UDPゴシック" panose="020B0400000000000000" pitchFamily="50" charset="-128"/>
              </a:rPr>
              <a:t>肥育農家の方</a:t>
            </a:r>
          </a:p>
        </p:txBody>
      </p:sp>
      <p:cxnSp>
        <p:nvCxnSpPr>
          <p:cNvPr id="119" name="直線コネクタ 118">
            <a:extLst>
              <a:ext uri="{FF2B5EF4-FFF2-40B4-BE49-F238E27FC236}">
                <a16:creationId xmlns:a16="http://schemas.microsoft.com/office/drawing/2014/main" id="{A4742C97-1BC8-2FC7-CD98-629D67B07129}"/>
              </a:ext>
            </a:extLst>
          </p:cNvPr>
          <p:cNvCxnSpPr>
            <a:cxnSpLocks/>
          </p:cNvCxnSpPr>
          <p:nvPr/>
        </p:nvCxnSpPr>
        <p:spPr>
          <a:xfrm flipH="1">
            <a:off x="2362603" y="3457810"/>
            <a:ext cx="0" cy="631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直線矢印コネクタ 121">
            <a:extLst>
              <a:ext uri="{FF2B5EF4-FFF2-40B4-BE49-F238E27FC236}">
                <a16:creationId xmlns:a16="http://schemas.microsoft.com/office/drawing/2014/main" id="{A7305354-A91F-2156-EEAB-B8451C284DE3}"/>
              </a:ext>
            </a:extLst>
          </p:cNvPr>
          <p:cNvCxnSpPr>
            <a:cxnSpLocks/>
          </p:cNvCxnSpPr>
          <p:nvPr/>
        </p:nvCxnSpPr>
        <p:spPr>
          <a:xfrm>
            <a:off x="2377440" y="4074486"/>
            <a:ext cx="6843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6" name="テキスト ボックス 125">
            <a:extLst>
              <a:ext uri="{FF2B5EF4-FFF2-40B4-BE49-F238E27FC236}">
                <a16:creationId xmlns:a16="http://schemas.microsoft.com/office/drawing/2014/main" id="{595DCB1C-A5F2-C28D-032F-7800DE8FDF21}"/>
              </a:ext>
            </a:extLst>
          </p:cNvPr>
          <p:cNvSpPr txBox="1"/>
          <p:nvPr/>
        </p:nvSpPr>
        <p:spPr>
          <a:xfrm>
            <a:off x="5925409" y="4062405"/>
            <a:ext cx="1531567" cy="461665"/>
          </a:xfrm>
          <a:prstGeom prst="rect">
            <a:avLst/>
          </a:prstGeom>
          <a:solidFill>
            <a:schemeClr val="accent4">
              <a:lumMod val="20000"/>
              <a:lumOff val="80000"/>
            </a:schemeClr>
          </a:solidFill>
          <a:ln>
            <a:solidFill>
              <a:schemeClr val="tx1"/>
            </a:solidFill>
          </a:ln>
        </p:spPr>
        <p:txBody>
          <a:bodyPr wrap="square" rtlCol="0">
            <a:spAutoFit/>
          </a:bodyPr>
          <a:lstStyle>
            <a:defPPr>
              <a:defRPr lang="en-US"/>
            </a:defPPr>
            <a:lvl1pPr>
              <a:defRPr kumimoji="1" sz="1200"/>
            </a:lvl1pPr>
          </a:lstStyle>
          <a:p>
            <a:r>
              <a:rPr kumimoji="1" lang="ja-JP" altLang="en-US" sz="1200" dirty="0">
                <a:latin typeface="BIZ UDPゴシック" panose="020B0400000000000000" pitchFamily="50" charset="-128"/>
                <a:ea typeface="BIZ UDPゴシック"/>
              </a:rPr>
              <a:t>「申告書」</a:t>
            </a:r>
            <a:r>
              <a:rPr lang="ja-JP" altLang="en-US" dirty="0">
                <a:latin typeface="BIZ UDPゴシック" panose="020B0400000000000000" pitchFamily="50" charset="-128"/>
                <a:ea typeface="BIZ UDPゴシック" panose="020B0400000000000000" pitchFamily="50" charset="-128"/>
              </a:rPr>
              <a:t>を</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出荷時に作成し提出</a:t>
            </a:r>
          </a:p>
        </p:txBody>
      </p:sp>
      <p:sp>
        <p:nvSpPr>
          <p:cNvPr id="127" name="テキスト ボックス 126">
            <a:extLst>
              <a:ext uri="{FF2B5EF4-FFF2-40B4-BE49-F238E27FC236}">
                <a16:creationId xmlns:a16="http://schemas.microsoft.com/office/drawing/2014/main" id="{EA71D5C3-78CB-030A-77CA-F3820DCD96B1}"/>
              </a:ext>
            </a:extLst>
          </p:cNvPr>
          <p:cNvSpPr txBox="1"/>
          <p:nvPr/>
        </p:nvSpPr>
        <p:spPr>
          <a:xfrm>
            <a:off x="4559705" y="3925834"/>
            <a:ext cx="925495" cy="430887"/>
          </a:xfrm>
          <a:prstGeom prst="rect">
            <a:avLst/>
          </a:prstGeom>
          <a:noFill/>
        </p:spPr>
        <p:txBody>
          <a:bodyPr wrap="square" rtlCol="0">
            <a:spAutoFit/>
          </a:bodyPr>
          <a:lstStyle/>
          <a:p>
            <a:r>
              <a:rPr kumimoji="1" lang="ja-JP" altLang="en-US" sz="1100">
                <a:latin typeface="BIZ UDPゴシック" panose="020B0400000000000000" pitchFamily="50" charset="-128"/>
                <a:ea typeface="BIZ UDPゴシック" panose="020B0400000000000000" pitchFamily="50" charset="-128"/>
              </a:rPr>
              <a:t>獣医師との</a:t>
            </a:r>
            <a:endParaRPr kumimoji="1" lang="en-US" altLang="ja-JP" sz="1100">
              <a:latin typeface="BIZ UDPゴシック" panose="020B0400000000000000" pitchFamily="50" charset="-128"/>
              <a:ea typeface="BIZ UDPゴシック" panose="020B0400000000000000" pitchFamily="50" charset="-128"/>
            </a:endParaRPr>
          </a:p>
          <a:p>
            <a:r>
              <a:rPr kumimoji="1" lang="ja-JP" altLang="en-US" sz="1100">
                <a:latin typeface="BIZ UDPゴシック" panose="020B0400000000000000" pitchFamily="50" charset="-128"/>
                <a:ea typeface="BIZ UDPゴシック" panose="020B0400000000000000" pitchFamily="50" charset="-128"/>
              </a:rPr>
              <a:t>合意書</a:t>
            </a:r>
          </a:p>
        </p:txBody>
      </p:sp>
      <p:sp>
        <p:nvSpPr>
          <p:cNvPr id="128" name="テキスト ボックス 127">
            <a:extLst>
              <a:ext uri="{FF2B5EF4-FFF2-40B4-BE49-F238E27FC236}">
                <a16:creationId xmlns:a16="http://schemas.microsoft.com/office/drawing/2014/main" id="{E49FA364-BC3D-73B7-CB67-38AF7F6BBDB6}"/>
              </a:ext>
            </a:extLst>
          </p:cNvPr>
          <p:cNvSpPr txBox="1"/>
          <p:nvPr/>
        </p:nvSpPr>
        <p:spPr>
          <a:xfrm>
            <a:off x="5531921" y="4814192"/>
            <a:ext cx="514372" cy="261610"/>
          </a:xfrm>
          <a:prstGeom prst="rect">
            <a:avLst/>
          </a:prstGeom>
          <a:noFill/>
        </p:spPr>
        <p:txBody>
          <a:bodyPr wrap="square" rtlCol="0">
            <a:spAutoFit/>
          </a:bodyPr>
          <a:lstStyle/>
          <a:p>
            <a:r>
              <a:rPr kumimoji="1" lang="ja-JP" altLang="en-US" sz="1100">
                <a:latin typeface="BIZ UDPゴシック" panose="020B0400000000000000" pitchFamily="50" charset="-128"/>
                <a:ea typeface="BIZ UDPゴシック" panose="020B0400000000000000" pitchFamily="50" charset="-128"/>
              </a:rPr>
              <a:t>なし</a:t>
            </a:r>
          </a:p>
        </p:txBody>
      </p:sp>
      <p:cxnSp>
        <p:nvCxnSpPr>
          <p:cNvPr id="129" name="直線矢印コネクタ 128">
            <a:extLst>
              <a:ext uri="{FF2B5EF4-FFF2-40B4-BE49-F238E27FC236}">
                <a16:creationId xmlns:a16="http://schemas.microsoft.com/office/drawing/2014/main" id="{7042A580-1659-E98F-FC80-7DDD5548F31F}"/>
              </a:ext>
            </a:extLst>
          </p:cNvPr>
          <p:cNvCxnSpPr>
            <a:cxnSpLocks/>
          </p:cNvCxnSpPr>
          <p:nvPr/>
        </p:nvCxnSpPr>
        <p:spPr>
          <a:xfrm>
            <a:off x="4366761" y="4370927"/>
            <a:ext cx="15586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a:extLst>
              <a:ext uri="{FF2B5EF4-FFF2-40B4-BE49-F238E27FC236}">
                <a16:creationId xmlns:a16="http://schemas.microsoft.com/office/drawing/2014/main" id="{69F9E743-19FC-37EE-C1A7-1B5610C65278}"/>
              </a:ext>
            </a:extLst>
          </p:cNvPr>
          <p:cNvCxnSpPr>
            <a:cxnSpLocks/>
          </p:cNvCxnSpPr>
          <p:nvPr/>
        </p:nvCxnSpPr>
        <p:spPr>
          <a:xfrm flipV="1">
            <a:off x="5557139" y="5195928"/>
            <a:ext cx="32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1" name="テキスト ボックス 130">
            <a:extLst>
              <a:ext uri="{FF2B5EF4-FFF2-40B4-BE49-F238E27FC236}">
                <a16:creationId xmlns:a16="http://schemas.microsoft.com/office/drawing/2014/main" id="{33D71981-AC82-47FF-06F0-9374A7BBB7F4}"/>
              </a:ext>
            </a:extLst>
          </p:cNvPr>
          <p:cNvSpPr txBox="1"/>
          <p:nvPr/>
        </p:nvSpPr>
        <p:spPr>
          <a:xfrm>
            <a:off x="5925409" y="4700501"/>
            <a:ext cx="1531565" cy="830997"/>
          </a:xfrm>
          <a:prstGeom prst="rect">
            <a:avLst/>
          </a:prstGeom>
          <a:solidFill>
            <a:schemeClr val="accent5">
              <a:lumMod val="20000"/>
              <a:lumOff val="80000"/>
            </a:schemeClr>
          </a:solidFill>
          <a:ln>
            <a:solidFill>
              <a:schemeClr val="tx1"/>
            </a:solidFill>
          </a:ln>
        </p:spPr>
        <p:txBody>
          <a:bodyPr wrap="square" rtlCol="0">
            <a:spAutoFit/>
          </a:bodyPr>
          <a:lstStyle>
            <a:defPPr>
              <a:defRPr lang="en-US"/>
            </a:defPPr>
            <a:lvl1pPr>
              <a:defRPr kumimoji="1" sz="1200"/>
            </a:lvl1pPr>
          </a:lstStyle>
          <a:p>
            <a:r>
              <a:rPr kumimoji="1" lang="ja-JP" altLang="en-US" sz="1200" dirty="0">
                <a:latin typeface="BIZ UDPゴシック" panose="020B0400000000000000" pitchFamily="50" charset="-128"/>
                <a:ea typeface="BIZ UDPゴシック"/>
              </a:rPr>
              <a:t>「申告書」 （</a:t>
            </a:r>
            <a:r>
              <a:rPr kumimoji="1" lang="ja-JP" altLang="en-US" sz="1200" dirty="0">
                <a:solidFill>
                  <a:srgbClr val="0070C0"/>
                </a:solidFill>
                <a:latin typeface="BIZ UDPゴシック" panose="020B0400000000000000" pitchFamily="50" charset="-128"/>
                <a:ea typeface="BIZ UDPゴシック"/>
              </a:rPr>
              <a:t>確認先の獣医師名等の記載欄があるもの</a:t>
            </a:r>
            <a:r>
              <a:rPr kumimoji="1" lang="ja-JP" altLang="en-US" sz="1200" dirty="0">
                <a:latin typeface="BIZ UDPゴシック" panose="020B0400000000000000" pitchFamily="50" charset="-128"/>
                <a:ea typeface="BIZ UDPゴシック"/>
              </a:rPr>
              <a:t>）</a:t>
            </a:r>
            <a:r>
              <a:rPr lang="ja-JP" altLang="en-US" dirty="0">
                <a:latin typeface="BIZ UDPゴシック" panose="020B0400000000000000" pitchFamily="50" charset="-128"/>
                <a:ea typeface="BIZ UDPゴシック" panose="020B0400000000000000" pitchFamily="50" charset="-128"/>
              </a:rPr>
              <a:t>を出荷時に提出</a:t>
            </a:r>
          </a:p>
        </p:txBody>
      </p:sp>
      <p:cxnSp>
        <p:nvCxnSpPr>
          <p:cNvPr id="132" name="直線コネクタ 131">
            <a:extLst>
              <a:ext uri="{FF2B5EF4-FFF2-40B4-BE49-F238E27FC236}">
                <a16:creationId xmlns:a16="http://schemas.microsoft.com/office/drawing/2014/main" id="{BC4230C6-18EB-9B3B-7007-CBAA2627D8C6}"/>
              </a:ext>
            </a:extLst>
          </p:cNvPr>
          <p:cNvCxnSpPr/>
          <p:nvPr/>
        </p:nvCxnSpPr>
        <p:spPr>
          <a:xfrm>
            <a:off x="5557139" y="4370926"/>
            <a:ext cx="0" cy="823825"/>
          </a:xfrm>
          <a:prstGeom prst="line">
            <a:avLst/>
          </a:prstGeom>
        </p:spPr>
        <p:style>
          <a:lnRef idx="1">
            <a:schemeClr val="accent1"/>
          </a:lnRef>
          <a:fillRef idx="0">
            <a:schemeClr val="accent1"/>
          </a:fillRef>
          <a:effectRef idx="0">
            <a:schemeClr val="accent1"/>
          </a:effectRef>
          <a:fontRef idx="minor">
            <a:schemeClr val="tx1"/>
          </a:fontRef>
        </p:style>
      </p:cxnSp>
      <p:sp>
        <p:nvSpPr>
          <p:cNvPr id="133" name="テキスト ボックス 132">
            <a:extLst>
              <a:ext uri="{FF2B5EF4-FFF2-40B4-BE49-F238E27FC236}">
                <a16:creationId xmlns:a16="http://schemas.microsoft.com/office/drawing/2014/main" id="{44383EE5-E547-4271-7A80-279E7F59D316}"/>
              </a:ext>
            </a:extLst>
          </p:cNvPr>
          <p:cNvSpPr txBox="1"/>
          <p:nvPr/>
        </p:nvSpPr>
        <p:spPr>
          <a:xfrm>
            <a:off x="5527411" y="4047761"/>
            <a:ext cx="514372" cy="261610"/>
          </a:xfrm>
          <a:prstGeom prst="rect">
            <a:avLst/>
          </a:prstGeom>
          <a:noFill/>
        </p:spPr>
        <p:txBody>
          <a:bodyPr wrap="square" rtlCol="0">
            <a:spAutoFit/>
          </a:bodyPr>
          <a:lstStyle/>
          <a:p>
            <a:r>
              <a:rPr kumimoji="1" lang="ja-JP" altLang="en-US" sz="1100">
                <a:latin typeface="BIZ UDPゴシック" panose="020B0400000000000000" pitchFamily="50" charset="-128"/>
                <a:ea typeface="BIZ UDPゴシック" panose="020B0400000000000000" pitchFamily="50" charset="-128"/>
              </a:rPr>
              <a:t>あり</a:t>
            </a:r>
          </a:p>
        </p:txBody>
      </p:sp>
      <p:sp>
        <p:nvSpPr>
          <p:cNvPr id="134" name="テキスト ボックス 133">
            <a:extLst>
              <a:ext uri="{FF2B5EF4-FFF2-40B4-BE49-F238E27FC236}">
                <a16:creationId xmlns:a16="http://schemas.microsoft.com/office/drawing/2014/main" id="{954EF55C-8734-AF29-49B5-A9A517B3A992}"/>
              </a:ext>
            </a:extLst>
          </p:cNvPr>
          <p:cNvSpPr txBox="1"/>
          <p:nvPr/>
        </p:nvSpPr>
        <p:spPr>
          <a:xfrm>
            <a:off x="376964" y="6553359"/>
            <a:ext cx="3466873" cy="400110"/>
          </a:xfrm>
          <a:prstGeom prst="rect">
            <a:avLst/>
          </a:prstGeom>
          <a:noFill/>
        </p:spPr>
        <p:txBody>
          <a:bodyPr wrap="square" rtlCol="0">
            <a:spAutoFit/>
          </a:bodyPr>
          <a:lstStyle/>
          <a:p>
            <a:r>
              <a:rPr kumimoji="1" lang="ja-JP" altLang="en-US" sz="2000" b="1">
                <a:latin typeface="BIZ UDPゴシック" panose="020B0400000000000000" pitchFamily="50" charset="-128"/>
                <a:ea typeface="BIZ UDPゴシック" panose="020B0400000000000000" pitchFamily="50" charset="-128"/>
              </a:rPr>
              <a:t>繁殖農家の方と酪農家の方</a:t>
            </a:r>
          </a:p>
        </p:txBody>
      </p:sp>
      <p:cxnSp>
        <p:nvCxnSpPr>
          <p:cNvPr id="141" name="直線コネクタ 140">
            <a:extLst>
              <a:ext uri="{FF2B5EF4-FFF2-40B4-BE49-F238E27FC236}">
                <a16:creationId xmlns:a16="http://schemas.microsoft.com/office/drawing/2014/main" id="{B43585F4-B452-6A4C-250D-76FB0AF25A6B}"/>
              </a:ext>
            </a:extLst>
          </p:cNvPr>
          <p:cNvCxnSpPr>
            <a:cxnSpLocks/>
          </p:cNvCxnSpPr>
          <p:nvPr/>
        </p:nvCxnSpPr>
        <p:spPr>
          <a:xfrm flipH="1">
            <a:off x="3134886" y="8594293"/>
            <a:ext cx="0" cy="631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直線矢印コネクタ 141">
            <a:extLst>
              <a:ext uri="{FF2B5EF4-FFF2-40B4-BE49-F238E27FC236}">
                <a16:creationId xmlns:a16="http://schemas.microsoft.com/office/drawing/2014/main" id="{DF1CBE7E-D881-2187-BB14-CD276F879421}"/>
              </a:ext>
            </a:extLst>
          </p:cNvPr>
          <p:cNvCxnSpPr>
            <a:cxnSpLocks/>
          </p:cNvCxnSpPr>
          <p:nvPr/>
        </p:nvCxnSpPr>
        <p:spPr>
          <a:xfrm>
            <a:off x="3149723" y="9210969"/>
            <a:ext cx="14336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5" name="テキスト ボックス 144">
            <a:extLst>
              <a:ext uri="{FF2B5EF4-FFF2-40B4-BE49-F238E27FC236}">
                <a16:creationId xmlns:a16="http://schemas.microsoft.com/office/drawing/2014/main" id="{F189F153-CBA8-1FB9-A403-F2FACBF82A17}"/>
              </a:ext>
            </a:extLst>
          </p:cNvPr>
          <p:cNvSpPr txBox="1"/>
          <p:nvPr/>
        </p:nvSpPr>
        <p:spPr>
          <a:xfrm>
            <a:off x="4583409" y="8905148"/>
            <a:ext cx="1716194" cy="830997"/>
          </a:xfrm>
          <a:prstGeom prst="rect">
            <a:avLst/>
          </a:prstGeom>
          <a:solidFill>
            <a:schemeClr val="accent5">
              <a:lumMod val="20000"/>
              <a:lumOff val="80000"/>
            </a:schemeClr>
          </a:solidFill>
          <a:ln>
            <a:solidFill>
              <a:schemeClr val="tx1"/>
            </a:solidFill>
          </a:ln>
        </p:spPr>
        <p:txBody>
          <a:bodyPr wrap="square" lIns="91440" tIns="45720" rIns="91440" bIns="45720" rtlCol="0" anchor="t">
            <a:spAutoFit/>
          </a:bodyPr>
          <a:lstStyle/>
          <a:p>
            <a:r>
              <a:rPr kumimoji="1" lang="ja-JP" altLang="en-US" sz="1200" dirty="0">
                <a:latin typeface="BIZ UDPゴシック" panose="020B0400000000000000" pitchFamily="50" charset="-128"/>
                <a:ea typeface="BIZ UDPゴシック"/>
              </a:rPr>
              <a:t>肥育農家等に</a:t>
            </a:r>
            <a:endParaRPr kumimoji="1" lang="en-US" altLang="ja-JP" sz="1200" dirty="0">
              <a:latin typeface="BIZ UDPゴシック" panose="020B0400000000000000" pitchFamily="50" charset="-128"/>
              <a:ea typeface="BIZ UDPゴシック"/>
            </a:endParaRPr>
          </a:p>
          <a:p>
            <a:r>
              <a:rPr kumimoji="1" lang="ja-JP" altLang="en-US" sz="1200" dirty="0">
                <a:latin typeface="BIZ UDPゴシック" panose="020B0400000000000000" pitchFamily="50" charset="-128"/>
                <a:ea typeface="BIZ UDPゴシック"/>
              </a:rPr>
              <a:t>「申告書」 （</a:t>
            </a:r>
            <a:r>
              <a:rPr kumimoji="1" lang="ja-JP" altLang="en-US" sz="1200" dirty="0">
                <a:solidFill>
                  <a:srgbClr val="0070C0"/>
                </a:solidFill>
                <a:latin typeface="BIZ UDPゴシック" panose="020B0400000000000000" pitchFamily="50" charset="-128"/>
                <a:ea typeface="BIZ UDPゴシック"/>
              </a:rPr>
              <a:t>確認先の獣医師名等の記載欄があるもの</a:t>
            </a:r>
            <a:r>
              <a:rPr kumimoji="1" lang="ja-JP" altLang="en-US" sz="1200" dirty="0">
                <a:latin typeface="BIZ UDPゴシック" panose="020B0400000000000000" pitchFamily="50" charset="-128"/>
                <a:ea typeface="BIZ UDPゴシック"/>
              </a:rPr>
              <a:t>）</a:t>
            </a:r>
            <a:r>
              <a:rPr kumimoji="1" lang="ja-JP" altLang="en-US" sz="1200" dirty="0">
                <a:latin typeface="BIZ UDPゴシック" panose="020B0400000000000000" pitchFamily="50" charset="-128"/>
                <a:ea typeface="BIZ UDPゴシック" panose="020B0400000000000000" pitchFamily="50" charset="-128"/>
              </a:rPr>
              <a:t>を提出</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50805FD5-E6B5-1632-24B0-7A4A34FE4921}"/>
              </a:ext>
            </a:extLst>
          </p:cNvPr>
          <p:cNvSpPr txBox="1"/>
          <p:nvPr/>
        </p:nvSpPr>
        <p:spPr>
          <a:xfrm>
            <a:off x="3069794" y="1631440"/>
            <a:ext cx="1300864" cy="430887"/>
          </a:xfrm>
          <a:prstGeom prst="rect">
            <a:avLst/>
          </a:prstGeom>
          <a:noFill/>
        </p:spPr>
        <p:txBody>
          <a:bodyPr wrap="square" rtlCol="0">
            <a:spAutoFit/>
          </a:bodyPr>
          <a:lstStyle/>
          <a:p>
            <a:r>
              <a:rPr kumimoji="1" lang="ja-JP" altLang="en-US" sz="1050">
                <a:solidFill>
                  <a:srgbClr val="FF0000"/>
                </a:solidFill>
                <a:latin typeface="UD デジタル 教科書体 NP-B" panose="02020700000000000000" pitchFamily="18" charset="-128"/>
                <a:ea typeface="UD デジタル 教科書体 NP-B" panose="02020700000000000000" pitchFamily="18" charset="-128"/>
              </a:rPr>
              <a:t>導入前の使用歴をここで確認</a:t>
            </a:r>
          </a:p>
        </p:txBody>
      </p:sp>
      <p:sp>
        <p:nvSpPr>
          <p:cNvPr id="10" name="正方形/長方形 9">
            <a:extLst>
              <a:ext uri="{FF2B5EF4-FFF2-40B4-BE49-F238E27FC236}">
                <a16:creationId xmlns:a16="http://schemas.microsoft.com/office/drawing/2014/main" id="{410205A2-BB9B-6D4D-C48E-04FA17272362}"/>
              </a:ext>
            </a:extLst>
          </p:cNvPr>
          <p:cNvSpPr/>
          <p:nvPr/>
        </p:nvSpPr>
        <p:spPr>
          <a:xfrm>
            <a:off x="3014545" y="2096113"/>
            <a:ext cx="1476861" cy="2979687"/>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76AED10-AE19-E5C9-E120-F23E10755E6E}"/>
              </a:ext>
            </a:extLst>
          </p:cNvPr>
          <p:cNvSpPr txBox="1"/>
          <p:nvPr/>
        </p:nvSpPr>
        <p:spPr>
          <a:xfrm>
            <a:off x="4632591" y="1349737"/>
            <a:ext cx="1428750" cy="577081"/>
          </a:xfrm>
          <a:prstGeom prst="rect">
            <a:avLst/>
          </a:prstGeom>
          <a:noFill/>
        </p:spPr>
        <p:txBody>
          <a:bodyPr wrap="square" rtlCol="0">
            <a:spAutoFit/>
          </a:bodyPr>
          <a:lstStyle/>
          <a:p>
            <a:r>
              <a:rPr kumimoji="1" lang="ja-JP" altLang="en-US" sz="1050">
                <a:solidFill>
                  <a:srgbClr val="FF0000"/>
                </a:solidFill>
                <a:latin typeface="UD デジタル 教科書体 NP-B" panose="02020700000000000000" pitchFamily="18" charset="-128"/>
                <a:ea typeface="UD デジタル 教科書体 NP-B" panose="02020700000000000000" pitchFamily="18" charset="-128"/>
              </a:rPr>
              <a:t>農場全体として不使用である根拠資料になる</a:t>
            </a:r>
          </a:p>
        </p:txBody>
      </p:sp>
      <p:pic>
        <p:nvPicPr>
          <p:cNvPr id="22" name="グラフィックス 21" descr="チェック マーク 単色塗りつぶし">
            <a:extLst>
              <a:ext uri="{FF2B5EF4-FFF2-40B4-BE49-F238E27FC236}">
                <a16:creationId xmlns:a16="http://schemas.microsoft.com/office/drawing/2014/main" id="{1C20F89C-AC09-91FD-F518-6DD1D65141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10999" y="1653643"/>
            <a:ext cx="241968" cy="241968"/>
          </a:xfrm>
          <a:prstGeom prst="rect">
            <a:avLst/>
          </a:prstGeom>
        </p:spPr>
      </p:pic>
    </p:spTree>
    <p:extLst>
      <p:ext uri="{BB962C8B-B14F-4D97-AF65-F5344CB8AC3E}">
        <p14:creationId xmlns:p14="http://schemas.microsoft.com/office/powerpoint/2010/main" val="41569981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46DBE7C4D71D4428D5704D265FF215D" ma:contentTypeVersion="13" ma:contentTypeDescription="新しいドキュメントを作成します。" ma:contentTypeScope="" ma:versionID="fcfdd196e23bb690358466e1366a3271">
  <xsd:schema xmlns:xsd="http://www.w3.org/2001/XMLSchema" xmlns:xs="http://www.w3.org/2001/XMLSchema" xmlns:p="http://schemas.microsoft.com/office/2006/metadata/properties" xmlns:ns2="d2d6ef04-74a4-4dd9-a7e8-5ab65d825493" xmlns:ns3="2439d03d-b17a-4fa5-a754-b7d86a1ceff7" targetNamespace="http://schemas.microsoft.com/office/2006/metadata/properties" ma:root="true" ma:fieldsID="bcdbfbf5f7806dc4cf41438d8e959cd7" ns2:_="" ns3:_="">
    <xsd:import namespace="d2d6ef04-74a4-4dd9-a7e8-5ab65d825493"/>
    <xsd:import namespace="2439d03d-b17a-4fa5-a754-b7d86a1ceff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d6ef04-74a4-4dd9-a7e8-5ab65d8254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39d03d-b17a-4fa5-a754-b7d86a1ceff7"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168284-88BE-4167-BB9F-2B6D708749F9}">
  <ds:schemaRefs>
    <ds:schemaRef ds:uri="2439d03d-b17a-4fa5-a754-b7d86a1ceff7"/>
    <ds:schemaRef ds:uri="d2d6ef04-74a4-4dd9-a7e8-5ab65d8254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8612399-0903-4288-8A74-2B388F44F875}">
  <ds:schemaRefs>
    <ds:schemaRef ds:uri="http://schemas.microsoft.com/sharepoint/v3/contenttype/forms"/>
  </ds:schemaRefs>
</ds:datastoreItem>
</file>

<file path=customXml/itemProps3.xml><?xml version="1.0" encoding="utf-8"?>
<ds:datastoreItem xmlns:ds="http://schemas.openxmlformats.org/officeDocument/2006/customXml" ds:itemID="{F6EB44E5-97C7-4527-917F-947FC9F24F70}">
  <ds:schemaRefs>
    <ds:schemaRef ds:uri="http://schemas.openxmlformats.org/package/2006/metadata/core-properties"/>
    <ds:schemaRef ds:uri="http://www.w3.org/XML/1998/namespace"/>
    <ds:schemaRef ds:uri="http://purl.org/dc/dcmitype/"/>
    <ds:schemaRef ds:uri="http://schemas.microsoft.com/office/2006/documentManagement/types"/>
    <ds:schemaRef ds:uri="d2d6ef04-74a4-4dd9-a7e8-5ab65d825493"/>
    <ds:schemaRef ds:uri="http://schemas.microsoft.com/office/2006/metadata/properties"/>
    <ds:schemaRef ds:uri="2439d03d-b17a-4fa5-a754-b7d86a1ceff7"/>
    <ds:schemaRef ds:uri="http://purl.org/dc/term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203</TotalTime>
  <Words>1943</Words>
  <Application>Microsoft Office PowerPoint</Application>
  <PresentationFormat>ユーザー設定</PresentationFormat>
  <Paragraphs>142</Paragraphs>
  <Slides>4</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BIZ UDPゴシック</vt:lpstr>
      <vt:lpstr>UD デジタル 教科書体 NP-B</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古里 春菜(FURUSATO Haruna)</dc:creator>
  <cp:lastModifiedBy>下茂　絵里奈</cp:lastModifiedBy>
  <cp:revision>14</cp:revision>
  <cp:lastPrinted>2025-06-12T06:12:50Z</cp:lastPrinted>
  <dcterms:created xsi:type="dcterms:W3CDTF">2023-07-24T05:44:51Z</dcterms:created>
  <dcterms:modified xsi:type="dcterms:W3CDTF">2025-07-18T02:25:42Z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0x010100B46DBE7C4D71D4428D5704D265FF215D</vt:lpwstr>
  </property>
</Properties>
</file>