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sldIdLst>
    <p:sldId id="259" r:id="rId2"/>
    <p:sldId id="261"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E1"/>
    <a:srgbClr val="FEF2E8"/>
    <a:srgbClr val="ECF1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3082" y="62"/>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32" tIns="45716" rIns="91432" bIns="45716" rtlCol="0"/>
          <a:lstStyle>
            <a:lvl1pPr algn="r">
              <a:defRPr sz="1200"/>
            </a:lvl1pPr>
          </a:lstStyle>
          <a:p>
            <a:fld id="{9B210FB1-1587-48C4-9D41-1AC1BD934F6C}" type="datetimeFigureOut">
              <a:rPr kumimoji="1" lang="ja-JP" altLang="en-US" smtClean="0"/>
              <a:t>2026/3/12</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8" y="4721226"/>
            <a:ext cx="5445125" cy="4471988"/>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5"/>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5"/>
            <a:ext cx="2949575" cy="496887"/>
          </a:xfrm>
          <a:prstGeom prst="rect">
            <a:avLst/>
          </a:prstGeom>
        </p:spPr>
        <p:txBody>
          <a:bodyPr vert="horz" lIns="91432" tIns="45716" rIns="91432" bIns="45716" rtlCol="0" anchor="b"/>
          <a:lstStyle>
            <a:lvl1pPr algn="r">
              <a:defRPr sz="1200"/>
            </a:lvl1pPr>
          </a:lstStyle>
          <a:p>
            <a:fld id="{E80C4FEF-0B4F-481B-A0FC-43D9F6AF6560}" type="slidenum">
              <a:rPr kumimoji="1" lang="ja-JP" altLang="en-US" smtClean="0"/>
              <a:t>‹#›</a:t>
            </a:fld>
            <a:endParaRPr kumimoji="1" lang="ja-JP" altLang="en-US"/>
          </a:p>
        </p:txBody>
      </p:sp>
    </p:spTree>
    <p:extLst>
      <p:ext uri="{BB962C8B-B14F-4D97-AF65-F5344CB8AC3E}">
        <p14:creationId xmlns:p14="http://schemas.microsoft.com/office/powerpoint/2010/main" val="11420125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0C4FEF-0B4F-481B-A0FC-43D9F6AF6560}" type="slidenum">
              <a:rPr kumimoji="1" lang="ja-JP" altLang="en-US" smtClean="0"/>
              <a:t>1</a:t>
            </a:fld>
            <a:endParaRPr kumimoji="1" lang="ja-JP" altLang="en-US"/>
          </a:p>
        </p:txBody>
      </p:sp>
    </p:spTree>
    <p:extLst>
      <p:ext uri="{BB962C8B-B14F-4D97-AF65-F5344CB8AC3E}">
        <p14:creationId xmlns:p14="http://schemas.microsoft.com/office/powerpoint/2010/main" val="250265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C4FEF-0B4F-481B-A0FC-43D9F6AF65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2701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
        <p:nvSpPr>
          <p:cNvPr id="7" name="テキスト ボックス 6"/>
          <p:cNvSpPr txBox="1"/>
          <p:nvPr userDrawn="1"/>
        </p:nvSpPr>
        <p:spPr>
          <a:xfrm>
            <a:off x="0" y="2"/>
            <a:ext cx="836712" cy="461665"/>
          </a:xfrm>
          <a:prstGeom prst="rect">
            <a:avLst/>
          </a:prstGeom>
          <a:noFill/>
        </p:spPr>
        <p:txBody>
          <a:bodyPr wrap="square" rtlCol="0">
            <a:spAutoFit/>
          </a:bodyPr>
          <a:lstStyle/>
          <a:p>
            <a:r>
              <a:rPr kumimoji="1" lang="ja-JP" altLang="en-US" sz="1200" dirty="0"/>
              <a:t>機密性○情報</a:t>
            </a:r>
          </a:p>
        </p:txBody>
      </p:sp>
      <p:sp>
        <p:nvSpPr>
          <p:cNvPr id="8" name="テキスト ボックス 7"/>
          <p:cNvSpPr txBox="1"/>
          <p:nvPr userDrawn="1"/>
        </p:nvSpPr>
        <p:spPr>
          <a:xfrm>
            <a:off x="6291318" y="2"/>
            <a:ext cx="566682" cy="461665"/>
          </a:xfrm>
          <a:prstGeom prst="rect">
            <a:avLst/>
          </a:prstGeom>
          <a:noFill/>
        </p:spPr>
        <p:txBody>
          <a:bodyPr wrap="square" rtlCol="0">
            <a:spAutoFit/>
          </a:bodyPr>
          <a:lstStyle/>
          <a:p>
            <a:r>
              <a:rPr kumimoji="1" lang="ja-JP" altLang="en-US" sz="1200" dirty="0"/>
              <a:t>○○限り</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1"/>
            <a:ext cx="1543050" cy="8452202"/>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396701"/>
            <a:ext cx="4514850" cy="8452202"/>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6B61C509-C240-40A6-BB1A-64BE214C778E}" type="datetimeFigureOut">
              <a:rPr kumimoji="1" lang="ja-JP" altLang="en-US" smtClean="0"/>
              <a:pPr/>
              <a:t>2026/3/12</a:t>
            </a:fld>
            <a:endParaRPr kumimoji="1" lang="ja-JP" altLang="en-US"/>
          </a:p>
        </p:txBody>
      </p:sp>
      <p:sp>
        <p:nvSpPr>
          <p:cNvPr id="5" name="フッター プレースホルダ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64452A23-BFEA-43FD-98FB-69091C0AE9E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01599" y="6547148"/>
            <a:ext cx="6662057" cy="3312853"/>
          </a:xfrm>
          <a:prstGeom prst="roundRect">
            <a:avLst>
              <a:gd name="adj" fmla="val 3057"/>
            </a:avLst>
          </a:prstGeom>
          <a:solidFill>
            <a:srgbClr val="FEF2E8"/>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2" name="テキスト ボックス 31"/>
          <p:cNvSpPr txBox="1"/>
          <p:nvPr/>
        </p:nvSpPr>
        <p:spPr>
          <a:xfrm>
            <a:off x="652677" y="7264514"/>
            <a:ext cx="5009812" cy="784830"/>
          </a:xfrm>
          <a:prstGeom prst="rect">
            <a:avLst/>
          </a:prstGeom>
          <a:noFill/>
        </p:spPr>
        <p:txBody>
          <a:bodyPr wrap="square" rtlCol="0">
            <a:spAutoFit/>
          </a:bodyPr>
          <a:lstStyle/>
          <a:p>
            <a:r>
              <a:rPr kumimoji="1" lang="ja-JP" altLang="en-US" sz="1500" dirty="0">
                <a:latin typeface="HGｺﾞｼｯｸM" panose="020B0609000000000000" pitchFamily="49" charset="-128"/>
                <a:ea typeface="HGｺﾞｼｯｸM" panose="020B0609000000000000" pitchFamily="49" charset="-128"/>
              </a:rPr>
              <a:t>農場の出入り時は、</a:t>
            </a:r>
            <a:r>
              <a:rPr kumimoji="1" lang="ja-JP" altLang="en-US" sz="1500" b="1" dirty="0">
                <a:solidFill>
                  <a:srgbClr val="FF0000"/>
                </a:solidFill>
                <a:latin typeface="HGｺﾞｼｯｸM" panose="020B0609000000000000" pitchFamily="49" charset="-128"/>
                <a:ea typeface="HGｺﾞｼｯｸM" panose="020B0609000000000000" pitchFamily="49" charset="-128"/>
              </a:rPr>
              <a:t>専用の靴・衣服を着用</a:t>
            </a:r>
            <a:r>
              <a:rPr kumimoji="1" lang="ja-JP" altLang="en-US" sz="1500" dirty="0">
                <a:latin typeface="HGｺﾞｼｯｸM" panose="020B0609000000000000" pitchFamily="49" charset="-128"/>
                <a:ea typeface="HGｺﾞｼｯｸM" panose="020B0609000000000000" pitchFamily="49" charset="-128"/>
              </a:rPr>
              <a:t>し、</a:t>
            </a:r>
            <a:r>
              <a:rPr kumimoji="1" lang="ja-JP" altLang="en-US" sz="1500" b="1" dirty="0">
                <a:solidFill>
                  <a:srgbClr val="FF0000"/>
                </a:solidFill>
                <a:latin typeface="HGｺﾞｼｯｸM" panose="020B0609000000000000" pitchFamily="49" charset="-128"/>
                <a:ea typeface="HGｺﾞｼｯｸM" panose="020B0609000000000000" pitchFamily="49" charset="-128"/>
              </a:rPr>
              <a:t>手指を消毒</a:t>
            </a:r>
            <a:r>
              <a:rPr kumimoji="1" lang="ja-JP" altLang="en-US" sz="1500" dirty="0">
                <a:latin typeface="HGｺﾞｼｯｸM" panose="020B0609000000000000" pitchFamily="49" charset="-128"/>
                <a:ea typeface="HGｺﾞｼｯｸM" panose="020B0609000000000000" pitchFamily="49" charset="-128"/>
              </a:rPr>
              <a:t>するとともに、</a:t>
            </a:r>
            <a:r>
              <a:rPr lang="ja-JP" altLang="en-US" sz="1500" dirty="0">
                <a:latin typeface="HGｺﾞｼｯｸM" panose="020B0609000000000000" pitchFamily="49" charset="-128"/>
                <a:ea typeface="HGｺﾞｼｯｸM" panose="020B0609000000000000" pitchFamily="49" charset="-128"/>
              </a:rPr>
              <a:t>持ち込む</a:t>
            </a:r>
            <a:r>
              <a:rPr lang="ja-JP" altLang="en-US" sz="1500" b="1" dirty="0">
                <a:solidFill>
                  <a:srgbClr val="FF0000"/>
                </a:solidFill>
                <a:latin typeface="HGｺﾞｼｯｸM" panose="020B0609000000000000" pitchFamily="49" charset="-128"/>
                <a:ea typeface="HGｺﾞｼｯｸM" panose="020B0609000000000000" pitchFamily="49" charset="-128"/>
              </a:rPr>
              <a:t>物品</a:t>
            </a:r>
            <a:r>
              <a:rPr lang="ja-JP" altLang="en-US" sz="1500" dirty="0">
                <a:latin typeface="HGｺﾞｼｯｸM" panose="020B0609000000000000" pitchFamily="49" charset="-128"/>
                <a:ea typeface="HGｺﾞｼｯｸM" panose="020B0609000000000000" pitchFamily="49" charset="-128"/>
              </a:rPr>
              <a:t>や</a:t>
            </a:r>
            <a:r>
              <a:rPr kumimoji="1" lang="ja-JP" altLang="en-US" sz="1500" b="1" dirty="0">
                <a:solidFill>
                  <a:srgbClr val="FF0000"/>
                </a:solidFill>
                <a:latin typeface="HGｺﾞｼｯｸM" panose="020B0609000000000000" pitchFamily="49" charset="-128"/>
                <a:ea typeface="HGｺﾞｼｯｸM" panose="020B0609000000000000" pitchFamily="49" charset="-128"/>
              </a:rPr>
              <a:t>出入りする車両の消毒を徹底</a:t>
            </a:r>
            <a:r>
              <a:rPr kumimoji="1" lang="ja-JP" altLang="en-US" sz="1500" dirty="0">
                <a:latin typeface="HGｺﾞｼｯｸM" panose="020B0609000000000000" pitchFamily="49" charset="-128"/>
                <a:ea typeface="HGｺﾞｼｯｸM" panose="020B0609000000000000" pitchFamily="49" charset="-128"/>
              </a:rPr>
              <a:t>しましょう。</a:t>
            </a:r>
          </a:p>
        </p:txBody>
      </p:sp>
      <p:sp>
        <p:nvSpPr>
          <p:cNvPr id="31" name="正方形/長方形 30"/>
          <p:cNvSpPr/>
          <p:nvPr/>
        </p:nvSpPr>
        <p:spPr>
          <a:xfrm>
            <a:off x="363277" y="6897216"/>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47" name="正方形/長方形 46"/>
          <p:cNvSpPr/>
          <p:nvPr/>
        </p:nvSpPr>
        <p:spPr>
          <a:xfrm>
            <a:off x="360853" y="7473280"/>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2" name="正方形/長方形 51"/>
          <p:cNvSpPr/>
          <p:nvPr/>
        </p:nvSpPr>
        <p:spPr>
          <a:xfrm>
            <a:off x="355444" y="9469935"/>
            <a:ext cx="216024" cy="196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7" name="正方形/長方形 56"/>
          <p:cNvSpPr/>
          <p:nvPr/>
        </p:nvSpPr>
        <p:spPr>
          <a:xfrm>
            <a:off x="358781" y="8841432"/>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2" name="正方形/長方形 61"/>
          <p:cNvSpPr/>
          <p:nvPr/>
        </p:nvSpPr>
        <p:spPr>
          <a:xfrm>
            <a:off x="345535" y="8193360"/>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1" name="テキスト ボックス 70"/>
          <p:cNvSpPr txBox="1"/>
          <p:nvPr/>
        </p:nvSpPr>
        <p:spPr>
          <a:xfrm>
            <a:off x="636495" y="6775266"/>
            <a:ext cx="5025993" cy="553998"/>
          </a:xfrm>
          <a:prstGeom prst="rect">
            <a:avLst/>
          </a:prstGeom>
          <a:noFill/>
        </p:spPr>
        <p:txBody>
          <a:bodyPr wrap="square" rtlCol="0">
            <a:spAutoFit/>
          </a:bodyPr>
          <a:lstStyle/>
          <a:p>
            <a:r>
              <a:rPr kumimoji="1" lang="ja-JP" altLang="en-US" sz="1500" dirty="0">
                <a:latin typeface="HGｺﾞｼｯｸM" panose="020B0609000000000000" pitchFamily="49" charset="-128"/>
                <a:ea typeface="HGｺﾞｼｯｸM" panose="020B0609000000000000" pitchFamily="49" charset="-128"/>
              </a:rPr>
              <a:t>農場の出入口に看板を設置するなどにより、</a:t>
            </a:r>
            <a:r>
              <a:rPr lang="ja-JP" altLang="en-US" sz="1500" b="1" dirty="0">
                <a:solidFill>
                  <a:srgbClr val="FF0000"/>
                </a:solidFill>
                <a:latin typeface="HGｺﾞｼｯｸM" panose="020B0609000000000000" pitchFamily="49" charset="-128"/>
                <a:ea typeface="HGｺﾞｼｯｸM" panose="020B0609000000000000" pitchFamily="49" charset="-128"/>
              </a:rPr>
              <a:t>関係者以外</a:t>
            </a:r>
            <a:r>
              <a:rPr kumimoji="1" lang="ja-JP" altLang="en-US" sz="1500" b="1" dirty="0">
                <a:solidFill>
                  <a:srgbClr val="FF0000"/>
                </a:solidFill>
                <a:latin typeface="HGｺﾞｼｯｸM" panose="020B0609000000000000" pitchFamily="49" charset="-128"/>
                <a:ea typeface="HGｺﾞｼｯｸM" panose="020B0609000000000000" pitchFamily="49" charset="-128"/>
              </a:rPr>
              <a:t>の立入を制限</a:t>
            </a:r>
            <a:r>
              <a:rPr kumimoji="1" lang="ja-JP" altLang="en-US" sz="1500" dirty="0">
                <a:latin typeface="HGｺﾞｼｯｸM" panose="020B0609000000000000" pitchFamily="49" charset="-128"/>
                <a:ea typeface="HGｺﾞｼｯｸM" panose="020B0609000000000000" pitchFamily="49" charset="-128"/>
              </a:rPr>
              <a:t>しましょう。</a:t>
            </a:r>
          </a:p>
        </p:txBody>
      </p:sp>
      <p:sp>
        <p:nvSpPr>
          <p:cNvPr id="72" name="テキスト ボックス 71"/>
          <p:cNvSpPr txBox="1"/>
          <p:nvPr/>
        </p:nvSpPr>
        <p:spPr>
          <a:xfrm>
            <a:off x="620688" y="9345488"/>
            <a:ext cx="6048672" cy="553998"/>
          </a:xfrm>
          <a:prstGeom prst="rect">
            <a:avLst/>
          </a:prstGeom>
          <a:noFill/>
        </p:spPr>
        <p:txBody>
          <a:bodyPr wrap="square" rtlCol="0">
            <a:spAutoFit/>
          </a:bodyPr>
          <a:lstStyle/>
          <a:p>
            <a:r>
              <a:rPr kumimoji="1" lang="ja-JP" altLang="en-US" sz="1500" b="1" dirty="0">
                <a:solidFill>
                  <a:srgbClr val="FF0000"/>
                </a:solidFill>
                <a:latin typeface="HGｺﾞｼｯｸM" panose="020B0609000000000000" pitchFamily="49" charset="-128"/>
                <a:ea typeface="HGｺﾞｼｯｸM" panose="020B0609000000000000" pitchFamily="49" charset="-128"/>
              </a:rPr>
              <a:t>毎日、飼養家畜の健康観察</a:t>
            </a:r>
            <a:r>
              <a:rPr kumimoji="1" lang="ja-JP" altLang="en-US" sz="1500" dirty="0">
                <a:latin typeface="HGｺﾞｼｯｸM" panose="020B0609000000000000" pitchFamily="49" charset="-128"/>
                <a:ea typeface="HGｺﾞｼｯｸM" panose="020B0609000000000000" pitchFamily="49" charset="-128"/>
              </a:rPr>
              <a:t>を行い、</a:t>
            </a:r>
            <a:endParaRPr kumimoji="1" lang="en-US" altLang="ja-JP" sz="1500" dirty="0">
              <a:latin typeface="HGｺﾞｼｯｸM" panose="020B0609000000000000" pitchFamily="49" charset="-128"/>
              <a:ea typeface="HGｺﾞｼｯｸM" panose="020B0609000000000000" pitchFamily="49" charset="-128"/>
            </a:endParaRPr>
          </a:p>
          <a:p>
            <a:r>
              <a:rPr kumimoji="1" lang="ja-JP" altLang="en-US" sz="1500" b="1" dirty="0">
                <a:solidFill>
                  <a:srgbClr val="FF0000"/>
                </a:solidFill>
                <a:latin typeface="HGｺﾞｼｯｸM" panose="020B0609000000000000" pitchFamily="49" charset="-128"/>
                <a:ea typeface="HGｺﾞｼｯｸM" panose="020B0609000000000000" pitchFamily="49" charset="-128"/>
              </a:rPr>
              <a:t>疑わしい症状があれば直ぐに通報</a:t>
            </a:r>
            <a:r>
              <a:rPr kumimoji="1" lang="ja-JP" altLang="en-US" sz="1500" dirty="0">
                <a:latin typeface="HGｺﾞｼｯｸM" panose="020B0609000000000000" pitchFamily="49" charset="-128"/>
                <a:ea typeface="HGｺﾞｼｯｸM" panose="020B0609000000000000" pitchFamily="49" charset="-128"/>
              </a:rPr>
              <a:t>しましょう。</a:t>
            </a:r>
          </a:p>
        </p:txBody>
      </p:sp>
      <p:sp>
        <p:nvSpPr>
          <p:cNvPr id="73" name="テキスト ボックス 72"/>
          <p:cNvSpPr txBox="1"/>
          <p:nvPr/>
        </p:nvSpPr>
        <p:spPr>
          <a:xfrm>
            <a:off x="628043" y="8632666"/>
            <a:ext cx="5985744" cy="784830"/>
          </a:xfrm>
          <a:prstGeom prst="rect">
            <a:avLst/>
          </a:prstGeom>
          <a:noFill/>
        </p:spPr>
        <p:txBody>
          <a:bodyPr wrap="square" rtlCol="0">
            <a:spAutoFit/>
          </a:bodyPr>
          <a:lstStyle/>
          <a:p>
            <a:r>
              <a:rPr kumimoji="1" lang="ja-JP" altLang="en-US" sz="1500" dirty="0">
                <a:latin typeface="HGｺﾞｼｯｸM" panose="020B0609000000000000" pitchFamily="49" charset="-128"/>
                <a:ea typeface="HGｺﾞｼｯｸM" panose="020B0609000000000000" pitchFamily="49" charset="-128"/>
              </a:rPr>
              <a:t>従業員の方も含め、</a:t>
            </a:r>
            <a:r>
              <a:rPr kumimoji="1" lang="ja-JP" altLang="en-US" sz="1500" b="1" dirty="0">
                <a:solidFill>
                  <a:srgbClr val="FF0000"/>
                </a:solidFill>
                <a:latin typeface="HGｺﾞｼｯｸM" panose="020B0609000000000000" pitchFamily="49" charset="-128"/>
                <a:ea typeface="HGｺﾞｼｯｸM" panose="020B0609000000000000" pitchFamily="49" charset="-128"/>
              </a:rPr>
              <a:t>口蹄疫が発生している国への渡航は可能な限り控え</a:t>
            </a:r>
            <a:r>
              <a:rPr lang="ja-JP" altLang="en-US" sz="1500" b="1" dirty="0">
                <a:solidFill>
                  <a:srgbClr val="FF0000"/>
                </a:solidFill>
                <a:latin typeface="HGｺﾞｼｯｸM" panose="020B0609000000000000" pitchFamily="49" charset="-128"/>
                <a:ea typeface="HGｺﾞｼｯｸM" panose="020B0609000000000000" pitchFamily="49" charset="-128"/>
              </a:rPr>
              <a:t>る</a:t>
            </a:r>
            <a:r>
              <a:rPr lang="ja-JP" altLang="en-US" sz="1500" dirty="0">
                <a:latin typeface="HGｺﾞｼｯｸM" panose="020B0609000000000000" pitchFamily="49" charset="-128"/>
                <a:ea typeface="HGｺﾞｼｯｸM" panose="020B0609000000000000" pitchFamily="49" charset="-128"/>
              </a:rPr>
              <a:t>とともに、</a:t>
            </a:r>
            <a:r>
              <a:rPr lang="ja-JP" altLang="en-US" sz="1500" b="1" dirty="0">
                <a:solidFill>
                  <a:srgbClr val="FF0000"/>
                </a:solidFill>
                <a:latin typeface="HGｺﾞｼｯｸM" panose="020B0609000000000000" pitchFamily="49" charset="-128"/>
                <a:ea typeface="HGｺﾞｼｯｸM" panose="020B0609000000000000" pitchFamily="49" charset="-128"/>
              </a:rPr>
              <a:t>これらの国からの郵便物等は衛生管理区域に持ち込まないようにしましょう</a:t>
            </a:r>
            <a:r>
              <a:rPr lang="ja-JP" altLang="en-US" sz="1500" dirty="0">
                <a:latin typeface="HGｺﾞｼｯｸM" panose="020B0609000000000000" pitchFamily="49" charset="-128"/>
                <a:ea typeface="HGｺﾞｼｯｸM" panose="020B0609000000000000" pitchFamily="49" charset="-128"/>
              </a:rPr>
              <a:t>。</a:t>
            </a:r>
            <a:endParaRPr kumimoji="1" lang="ja-JP" altLang="en-US" sz="1500" dirty="0">
              <a:latin typeface="HGｺﾞｼｯｸM" panose="020B0609000000000000" pitchFamily="49" charset="-128"/>
              <a:ea typeface="HGｺﾞｼｯｸM" panose="020B0609000000000000" pitchFamily="49" charset="-128"/>
            </a:endParaRPr>
          </a:p>
        </p:txBody>
      </p:sp>
      <p:sp>
        <p:nvSpPr>
          <p:cNvPr id="88" name="テキスト ボックス 87"/>
          <p:cNvSpPr txBox="1"/>
          <p:nvPr/>
        </p:nvSpPr>
        <p:spPr>
          <a:xfrm>
            <a:off x="636495" y="7974141"/>
            <a:ext cx="6048672" cy="723275"/>
          </a:xfrm>
          <a:prstGeom prst="rect">
            <a:avLst/>
          </a:prstGeom>
          <a:noFill/>
        </p:spPr>
        <p:txBody>
          <a:bodyPr wrap="square" rtlCol="0">
            <a:spAutoFit/>
          </a:bodyPr>
          <a:lstStyle/>
          <a:p>
            <a:r>
              <a:rPr kumimoji="1" lang="ja-JP" altLang="en-US" sz="1500" dirty="0">
                <a:latin typeface="HGｺﾞｼｯｸM" panose="020B0609000000000000" pitchFamily="49" charset="-128"/>
                <a:ea typeface="HGｺﾞｼｯｸM" panose="020B0609000000000000" pitchFamily="49" charset="-128"/>
              </a:rPr>
              <a:t>畜舎の出入り時は、</a:t>
            </a:r>
            <a:r>
              <a:rPr kumimoji="1" lang="ja-JP" altLang="en-US" sz="1500" b="1" dirty="0">
                <a:solidFill>
                  <a:srgbClr val="FF0000"/>
                </a:solidFill>
                <a:latin typeface="HGｺﾞｼｯｸM" panose="020B0609000000000000" pitchFamily="49" charset="-128"/>
                <a:ea typeface="HGｺﾞｼｯｸM" panose="020B0609000000000000" pitchFamily="49" charset="-128"/>
              </a:rPr>
              <a:t>専用の靴・衣服</a:t>
            </a:r>
            <a:r>
              <a:rPr kumimoji="1" lang="en-US" altLang="ja-JP" sz="1500" b="1" baseline="30000" dirty="0">
                <a:solidFill>
                  <a:srgbClr val="FF0000"/>
                </a:solidFill>
                <a:latin typeface="HGｺﾞｼｯｸM" panose="020B0609000000000000" pitchFamily="49" charset="-128"/>
                <a:ea typeface="HGｺﾞｼｯｸM" panose="020B0609000000000000" pitchFamily="49" charset="-128"/>
              </a:rPr>
              <a:t>※</a:t>
            </a:r>
            <a:r>
              <a:rPr kumimoji="1" lang="ja-JP" altLang="en-US" sz="1500" b="1" dirty="0">
                <a:solidFill>
                  <a:srgbClr val="FF0000"/>
                </a:solidFill>
                <a:latin typeface="HGｺﾞｼｯｸM" panose="020B0609000000000000" pitchFamily="49" charset="-128"/>
                <a:ea typeface="HGｺﾞｼｯｸM" panose="020B0609000000000000" pitchFamily="49" charset="-128"/>
              </a:rPr>
              <a:t>を着用</a:t>
            </a:r>
            <a:r>
              <a:rPr kumimoji="1" lang="ja-JP" altLang="en-US" sz="1500" dirty="0">
                <a:latin typeface="HGｺﾞｼｯｸM" panose="020B0609000000000000" pitchFamily="49" charset="-128"/>
                <a:ea typeface="HGｺﾞｼｯｸM" panose="020B0609000000000000" pitchFamily="49" charset="-128"/>
              </a:rPr>
              <a:t>し、</a:t>
            </a:r>
            <a:r>
              <a:rPr kumimoji="1" lang="ja-JP" altLang="en-US" sz="1500" b="1" dirty="0">
                <a:solidFill>
                  <a:srgbClr val="FF0000"/>
                </a:solidFill>
                <a:latin typeface="HGｺﾞｼｯｸM" panose="020B0609000000000000" pitchFamily="49" charset="-128"/>
                <a:ea typeface="HGｺﾞｼｯｸM" panose="020B0609000000000000" pitchFamily="49" charset="-128"/>
              </a:rPr>
              <a:t>手指を消毒</a:t>
            </a:r>
            <a:r>
              <a:rPr kumimoji="1" lang="ja-JP" altLang="en-US" sz="1500" dirty="0">
                <a:latin typeface="HGｺﾞｼｯｸM" panose="020B0609000000000000" pitchFamily="49" charset="-128"/>
                <a:ea typeface="HGｺﾞｼｯｸM" panose="020B0609000000000000" pitchFamily="49" charset="-128"/>
              </a:rPr>
              <a:t>するとともに、飼養管理で使用する</a:t>
            </a:r>
            <a:r>
              <a:rPr kumimoji="1" lang="ja-JP" altLang="en-US" sz="1500" b="1" dirty="0">
                <a:solidFill>
                  <a:srgbClr val="FF0000"/>
                </a:solidFill>
                <a:latin typeface="HGｺﾞｼｯｸM" panose="020B0609000000000000" pitchFamily="49" charset="-128"/>
                <a:ea typeface="HGｺﾞｼｯｸM" panose="020B0609000000000000" pitchFamily="49" charset="-128"/>
              </a:rPr>
              <a:t>物品は定期的に消毒</a:t>
            </a:r>
            <a:r>
              <a:rPr kumimoji="1" lang="ja-JP" altLang="en-US" sz="1500" dirty="0">
                <a:latin typeface="HGｺﾞｼｯｸM" panose="020B0609000000000000" pitchFamily="49" charset="-128"/>
                <a:ea typeface="HGｺﾞｼｯｸM" panose="020B0609000000000000" pitchFamily="49" charset="-128"/>
              </a:rPr>
              <a:t>しましょう。</a:t>
            </a:r>
            <a:endParaRPr kumimoji="1" lang="en-US" altLang="ja-JP" sz="1500" dirty="0">
              <a:latin typeface="HGｺﾞｼｯｸM" panose="020B0609000000000000" pitchFamily="49" charset="-128"/>
              <a:ea typeface="HGｺﾞｼｯｸM" panose="020B0609000000000000" pitchFamily="49" charset="-128"/>
            </a:endParaRPr>
          </a:p>
          <a:p>
            <a:r>
              <a:rPr kumimoji="1" lang="ja-JP" altLang="en-US" sz="1100" dirty="0">
                <a:latin typeface="HGｺﾞｼｯｸM" panose="020B0609000000000000" pitchFamily="49" charset="-128"/>
                <a:ea typeface="HGｺﾞｼｯｸM" panose="020B0609000000000000" pitchFamily="49" charset="-128"/>
              </a:rPr>
              <a:t>　　　　　　　　　　　　　　　　　　　　　　　　　　　　　　</a:t>
            </a:r>
            <a:r>
              <a:rPr kumimoji="1" lang="en-US" altLang="ja-JP" sz="1100" dirty="0">
                <a:latin typeface="HGｺﾞｼｯｸM" panose="020B0609000000000000" pitchFamily="49" charset="-128"/>
                <a:ea typeface="HGｺﾞｼｯｸM" panose="020B0609000000000000" pitchFamily="49" charset="-128"/>
              </a:rPr>
              <a:t>※</a:t>
            </a:r>
            <a:r>
              <a:rPr kumimoji="1" lang="ja-JP" altLang="en-US" sz="1100" dirty="0">
                <a:latin typeface="HGｺﾞｼｯｸM" panose="020B0609000000000000" pitchFamily="49" charset="-128"/>
                <a:ea typeface="HGｺﾞｼｯｸM" panose="020B0609000000000000" pitchFamily="49" charset="-128"/>
              </a:rPr>
              <a:t>　大臣指定地域に限る。</a:t>
            </a:r>
            <a:endParaRPr kumimoji="1" lang="ja-JP" altLang="en-US" sz="1600" dirty="0">
              <a:latin typeface="HGｺﾞｼｯｸM" panose="020B0609000000000000" pitchFamily="49" charset="-128"/>
              <a:ea typeface="HGｺﾞｼｯｸM" panose="020B0609000000000000" pitchFamily="49"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859" y="6619157"/>
            <a:ext cx="977889" cy="1358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角丸四角形 74"/>
          <p:cNvSpPr/>
          <p:nvPr/>
        </p:nvSpPr>
        <p:spPr>
          <a:xfrm>
            <a:off x="93253" y="6222473"/>
            <a:ext cx="4407522" cy="602735"/>
          </a:xfrm>
          <a:prstGeom prst="round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1"/>
          <a:lstStyle/>
          <a:p>
            <a:pPr algn="ctr"/>
            <a:r>
              <a:rPr lang="ja-JP" altLang="en-US" dirty="0">
                <a:latin typeface="HGSｺﾞｼｯｸE" panose="020B0900000000000000" pitchFamily="50" charset="-128"/>
                <a:ea typeface="HGSｺﾞｼｯｸE" panose="020B0900000000000000" pitchFamily="50" charset="-128"/>
              </a:rPr>
              <a:t>豚農家の皆様へ</a:t>
            </a:r>
            <a:endParaRPr lang="en-US" altLang="ja-JP" dirty="0">
              <a:latin typeface="HGSｺﾞｼｯｸE" panose="020B0900000000000000" pitchFamily="50" charset="-128"/>
              <a:ea typeface="HGSｺﾞｼｯｸE" panose="020B0900000000000000" pitchFamily="50" charset="-128"/>
            </a:endParaRPr>
          </a:p>
          <a:p>
            <a:pPr algn="ctr"/>
            <a:r>
              <a:rPr lang="ja-JP" altLang="en-US" dirty="0">
                <a:latin typeface="HGSｺﾞｼｯｸE" panose="020B0900000000000000" pitchFamily="50" charset="-128"/>
                <a:ea typeface="HGSｺﾞｼｯｸE" panose="020B0900000000000000" pitchFamily="50" charset="-128"/>
              </a:rPr>
              <a:t>発生予防の徹底をお願いします！</a:t>
            </a:r>
            <a:endParaRPr kumimoji="1" lang="ja-JP" altLang="en-US" dirty="0">
              <a:latin typeface="HGSｺﾞｼｯｸE" panose="020B0900000000000000" pitchFamily="50" charset="-128"/>
              <a:ea typeface="HGSｺﾞｼｯｸE" panose="020B0900000000000000" pitchFamily="50" charset="-128"/>
            </a:endParaRPr>
          </a:p>
        </p:txBody>
      </p:sp>
      <p:sp>
        <p:nvSpPr>
          <p:cNvPr id="53" name="吹き出し: 四角形 52">
            <a:extLst>
              <a:ext uri="{FF2B5EF4-FFF2-40B4-BE49-F238E27FC236}">
                <a16:creationId xmlns:a16="http://schemas.microsoft.com/office/drawing/2014/main" id="{AF13C776-5A29-2285-1ED6-D372621C44C5}"/>
              </a:ext>
            </a:extLst>
          </p:cNvPr>
          <p:cNvSpPr/>
          <p:nvPr/>
        </p:nvSpPr>
        <p:spPr>
          <a:xfrm>
            <a:off x="5013176" y="9129464"/>
            <a:ext cx="977889" cy="408599"/>
          </a:xfrm>
          <a:prstGeom prst="wedgeRectCallout">
            <a:avLst>
              <a:gd name="adj1" fmla="val 36822"/>
              <a:gd name="adj2" fmla="val 72956"/>
            </a:avLst>
          </a:prstGeom>
        </p:spPr>
        <p:style>
          <a:lnRef idx="2">
            <a:schemeClr val="accent6"/>
          </a:lnRef>
          <a:fillRef idx="1">
            <a:schemeClr val="lt1"/>
          </a:fillRef>
          <a:effectRef idx="0">
            <a:schemeClr val="accent6"/>
          </a:effectRef>
          <a:fontRef idx="minor">
            <a:schemeClr val="dk1"/>
          </a:fontRef>
        </p:style>
        <p:txBody>
          <a:bodyPr tIns="0" bIns="0" rtlCol="0" anchor="ctr"/>
          <a:lstStyle/>
          <a:p>
            <a:pPr algn="ctr"/>
            <a:r>
              <a:rPr lang="ja-JP" altLang="en-US" sz="1200" b="1" dirty="0">
                <a:latin typeface="HGｺﾞｼｯｸM" panose="020B0609000000000000" pitchFamily="49" charset="-128"/>
                <a:ea typeface="HGｺﾞｼｯｸM" panose="020B0609000000000000" pitchFamily="49" charset="-128"/>
              </a:rPr>
              <a:t>次頁もチェック！</a:t>
            </a:r>
            <a:endParaRPr kumimoji="1" lang="ja-JP" altLang="en-US" sz="1200" b="1" dirty="0">
              <a:latin typeface="HGｺﾞｼｯｸM" panose="020B0609000000000000" pitchFamily="49" charset="-128"/>
              <a:ea typeface="HGｺﾞｼｯｸM" panose="020B0609000000000000" pitchFamily="49" charset="-128"/>
            </a:endParaRPr>
          </a:p>
        </p:txBody>
      </p:sp>
      <p:pic>
        <p:nvPicPr>
          <p:cNvPr id="6" name="グラフィックス 5" descr="豚 単色塗りつぶし">
            <a:extLst>
              <a:ext uri="{FF2B5EF4-FFF2-40B4-BE49-F238E27FC236}">
                <a16:creationId xmlns:a16="http://schemas.microsoft.com/office/drawing/2014/main" id="{167862FD-5FAE-6182-29FF-3428B9FE3E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693858" y="8941190"/>
            <a:ext cx="1179981" cy="1179981"/>
          </a:xfrm>
          <a:prstGeom prst="rect">
            <a:avLst/>
          </a:prstGeom>
        </p:spPr>
      </p:pic>
      <p:sp>
        <p:nvSpPr>
          <p:cNvPr id="3" name="角丸四角形 27">
            <a:extLst>
              <a:ext uri="{FF2B5EF4-FFF2-40B4-BE49-F238E27FC236}">
                <a16:creationId xmlns:a16="http://schemas.microsoft.com/office/drawing/2014/main" id="{6AEE8832-B075-29DC-CDED-D35FFDF4D65E}"/>
              </a:ext>
            </a:extLst>
          </p:cNvPr>
          <p:cNvSpPr/>
          <p:nvPr/>
        </p:nvSpPr>
        <p:spPr>
          <a:xfrm>
            <a:off x="101600" y="1280592"/>
            <a:ext cx="6662057" cy="936104"/>
          </a:xfrm>
          <a:prstGeom prst="roundRect">
            <a:avLst>
              <a:gd name="adj" fmla="val 10532"/>
            </a:avLst>
          </a:prstGeom>
          <a:solidFill>
            <a:schemeClr val="bg1">
              <a:lumMod val="95000"/>
            </a:schemeClr>
          </a:solidFill>
          <a:ln w="19050">
            <a:solidFill>
              <a:schemeClr val="tx1"/>
            </a:solidFill>
          </a:ln>
        </p:spPr>
        <p:style>
          <a:lnRef idx="2">
            <a:schemeClr val="accent1"/>
          </a:lnRef>
          <a:fillRef idx="1">
            <a:schemeClr val="lt1"/>
          </a:fillRef>
          <a:effectRef idx="0">
            <a:schemeClr val="accent1"/>
          </a:effectRef>
          <a:fontRef idx="minor">
            <a:schemeClr val="dk1"/>
          </a:fontRef>
        </p:style>
        <p:txBody>
          <a:bodyPr lIns="144000" tIns="36000" rIns="108000" bIns="36000" rtlCol="0" anchor="ctr"/>
          <a:lstStyle/>
          <a:p>
            <a:r>
              <a:rPr lang="ja-JP" altLang="en-US" dirty="0">
                <a:latin typeface="HGSｺﾞｼｯｸE" panose="020B0900000000000000" pitchFamily="50" charset="-128"/>
                <a:ea typeface="HGSｺﾞｼｯｸE" panose="020B0900000000000000" pitchFamily="50" charset="-128"/>
              </a:rPr>
              <a:t>　</a:t>
            </a:r>
            <a:r>
              <a:rPr lang="en-US" altLang="ja-JP" dirty="0">
                <a:solidFill>
                  <a:schemeClr val="tx1"/>
                </a:solidFill>
                <a:latin typeface="HGSｺﾞｼｯｸE" panose="020B0900000000000000" pitchFamily="50" charset="-128"/>
                <a:ea typeface="HGSｺﾞｼｯｸE" panose="020B0900000000000000" pitchFamily="50" charset="-128"/>
              </a:rPr>
              <a:t> 2026</a:t>
            </a:r>
            <a:r>
              <a:rPr lang="ja-JP" altLang="en-US" dirty="0">
                <a:solidFill>
                  <a:schemeClr val="tx1"/>
                </a:solidFill>
                <a:latin typeface="HGSｺﾞｼｯｸE" panose="020B0900000000000000" pitchFamily="50" charset="-128"/>
                <a:ea typeface="HGSｺﾞｼｯｸE" panose="020B0900000000000000" pitchFamily="50" charset="-128"/>
              </a:rPr>
              <a:t>年１月、</a:t>
            </a:r>
            <a:r>
              <a:rPr lang="ja-JP" altLang="en-US" dirty="0">
                <a:solidFill>
                  <a:schemeClr val="accent1"/>
                </a:solidFill>
                <a:latin typeface="HGSｺﾞｼｯｸE" panose="020B0900000000000000" pitchFamily="50" charset="-128"/>
                <a:ea typeface="HGSｺﾞｼｯｸE" panose="020B0900000000000000" pitchFamily="50" charset="-128"/>
              </a:rPr>
              <a:t>韓国</a:t>
            </a:r>
            <a:r>
              <a:rPr lang="ja-JP" altLang="en-US" dirty="0">
                <a:solidFill>
                  <a:schemeClr val="tx1"/>
                </a:solidFill>
                <a:latin typeface="HGSｺﾞｼｯｸE" panose="020B0900000000000000" pitchFamily="50" charset="-128"/>
                <a:ea typeface="HGSｺﾞｼｯｸE" panose="020B0900000000000000" pitchFamily="50" charset="-128"/>
              </a:rPr>
              <a:t>で９ヶ月ぶりに口蹄疫が発生し、</a:t>
            </a:r>
            <a:r>
              <a:rPr lang="ja-JP" altLang="en-US" dirty="0">
                <a:solidFill>
                  <a:schemeClr val="accent1"/>
                </a:solidFill>
                <a:latin typeface="HGSｺﾞｼｯｸE" panose="020B0900000000000000" pitchFamily="50" charset="-128"/>
                <a:ea typeface="HGSｺﾞｼｯｸE" panose="020B0900000000000000" pitchFamily="50" charset="-128"/>
              </a:rPr>
              <a:t>我が国へ侵入するリスクが極めて高い</a:t>
            </a:r>
            <a:r>
              <a:rPr lang="ja-JP" altLang="en-US" dirty="0">
                <a:latin typeface="HGSｺﾞｼｯｸE" panose="020B0900000000000000" pitchFamily="50" charset="-128"/>
                <a:ea typeface="HGSｺﾞｼｯｸE" panose="020B0900000000000000" pitchFamily="50" charset="-128"/>
              </a:rPr>
              <a:t>状況が続いていますので、今一度</a:t>
            </a:r>
            <a:r>
              <a:rPr lang="ja-JP" altLang="en-US" dirty="0">
                <a:solidFill>
                  <a:schemeClr val="tx1"/>
                </a:solidFill>
                <a:latin typeface="HGSｺﾞｼｯｸE" panose="020B0900000000000000" pitchFamily="50" charset="-128"/>
                <a:ea typeface="HGSｺﾞｼｯｸE" panose="020B0900000000000000" pitchFamily="50" charset="-128"/>
              </a:rPr>
              <a:t>発生予防を徹底しましょう</a:t>
            </a:r>
            <a:r>
              <a:rPr lang="ja-JP" altLang="en-US" dirty="0">
                <a:latin typeface="HGSｺﾞｼｯｸE" panose="020B0900000000000000" pitchFamily="50" charset="-128"/>
                <a:ea typeface="HGSｺﾞｼｯｸE" panose="020B0900000000000000" pitchFamily="50" charset="-128"/>
              </a:rPr>
              <a:t>。</a:t>
            </a:r>
            <a:endParaRPr kumimoji="1" lang="ja-JP" altLang="en-US" dirty="0">
              <a:latin typeface="HGSｺﾞｼｯｸE" panose="020B0900000000000000" pitchFamily="50" charset="-128"/>
              <a:ea typeface="HGSｺﾞｼｯｸE" panose="020B0900000000000000" pitchFamily="50" charset="-128"/>
            </a:endParaRPr>
          </a:p>
        </p:txBody>
      </p:sp>
      <p:sp>
        <p:nvSpPr>
          <p:cNvPr id="5" name="Rectangle 2">
            <a:extLst>
              <a:ext uri="{FF2B5EF4-FFF2-40B4-BE49-F238E27FC236}">
                <a16:creationId xmlns:a16="http://schemas.microsoft.com/office/drawing/2014/main" id="{BBA3B87C-63A5-16F5-FBDC-47DF0498D9E4}"/>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23" name="図 22">
            <a:extLst>
              <a:ext uri="{FF2B5EF4-FFF2-40B4-BE49-F238E27FC236}">
                <a16:creationId xmlns:a16="http://schemas.microsoft.com/office/drawing/2014/main" id="{D5F99CD5-B977-48C2-B183-4D249FB22C03}"/>
              </a:ext>
            </a:extLst>
          </p:cNvPr>
          <p:cNvPicPr>
            <a:picLocks noChangeAspect="1"/>
          </p:cNvPicPr>
          <p:nvPr/>
        </p:nvPicPr>
        <p:blipFill>
          <a:blip r:embed="rId6"/>
          <a:stretch>
            <a:fillRect/>
          </a:stretch>
        </p:blipFill>
        <p:spPr>
          <a:xfrm>
            <a:off x="478342" y="2258246"/>
            <a:ext cx="6047002" cy="3918890"/>
          </a:xfrm>
          <a:prstGeom prst="rect">
            <a:avLst/>
          </a:prstGeom>
        </p:spPr>
      </p:pic>
      <p:sp>
        <p:nvSpPr>
          <p:cNvPr id="28" name="テキスト ボックス 27">
            <a:extLst>
              <a:ext uri="{FF2B5EF4-FFF2-40B4-BE49-F238E27FC236}">
                <a16:creationId xmlns:a16="http://schemas.microsoft.com/office/drawing/2014/main" id="{232860BC-01F7-4BDC-873A-4C487CD0DEA4}"/>
              </a:ext>
            </a:extLst>
          </p:cNvPr>
          <p:cNvSpPr txBox="1"/>
          <p:nvPr/>
        </p:nvSpPr>
        <p:spPr>
          <a:xfrm>
            <a:off x="5445223" y="81684"/>
            <a:ext cx="1474109" cy="276999"/>
          </a:xfrm>
          <a:prstGeom prst="rect">
            <a:avLst/>
          </a:prstGeom>
          <a:no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７－１９</a:t>
            </a:r>
          </a:p>
        </p:txBody>
      </p:sp>
      <p:sp>
        <p:nvSpPr>
          <p:cNvPr id="30" name="テキスト ボックス 29">
            <a:extLst>
              <a:ext uri="{FF2B5EF4-FFF2-40B4-BE49-F238E27FC236}">
                <a16:creationId xmlns:a16="http://schemas.microsoft.com/office/drawing/2014/main" id="{3D953F5E-5BC1-4793-B7FA-84B549C4B83F}"/>
              </a:ext>
            </a:extLst>
          </p:cNvPr>
          <p:cNvSpPr txBox="1"/>
          <p:nvPr/>
        </p:nvSpPr>
        <p:spPr>
          <a:xfrm>
            <a:off x="-27384" y="200472"/>
            <a:ext cx="6863780" cy="830997"/>
          </a:xfrm>
          <a:prstGeom prst="rect">
            <a:avLst/>
          </a:prstGeom>
          <a:noFill/>
        </p:spPr>
        <p:txBody>
          <a:bodyPr wrap="square" rtlCol="0">
            <a:spAutoFit/>
          </a:bodyPr>
          <a:lstStyle/>
          <a:p>
            <a:pPr algn="ctr"/>
            <a:r>
              <a:rPr lang="zh-TW" altLang="en-US" sz="4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家畜保健衛生所情報</a:t>
            </a:r>
            <a:endParaRPr lang="en-US" altLang="zh-TW" sz="4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3" name="テキスト ボックス 32">
            <a:extLst>
              <a:ext uri="{FF2B5EF4-FFF2-40B4-BE49-F238E27FC236}">
                <a16:creationId xmlns:a16="http://schemas.microsoft.com/office/drawing/2014/main" id="{F4BD9B99-D1BE-4A18-A344-D3410B0E6378}"/>
              </a:ext>
            </a:extLst>
          </p:cNvPr>
          <p:cNvSpPr txBox="1"/>
          <p:nvPr/>
        </p:nvSpPr>
        <p:spPr>
          <a:xfrm>
            <a:off x="29506" y="976995"/>
            <a:ext cx="1474109" cy="276999"/>
          </a:xfrm>
          <a:prstGeom prst="rect">
            <a:avLst/>
          </a:prstGeom>
          <a:no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令和８年２月６日</a:t>
            </a:r>
          </a:p>
        </p:txBody>
      </p:sp>
      <p:cxnSp>
        <p:nvCxnSpPr>
          <p:cNvPr id="34" name="Line 142">
            <a:extLst>
              <a:ext uri="{FF2B5EF4-FFF2-40B4-BE49-F238E27FC236}">
                <a16:creationId xmlns:a16="http://schemas.microsoft.com/office/drawing/2014/main" id="{AD68079D-4D55-4AEE-8234-717FE2ECDE23}"/>
              </a:ext>
            </a:extLst>
          </p:cNvPr>
          <p:cNvCxnSpPr>
            <a:cxnSpLocks noChangeShapeType="1"/>
          </p:cNvCxnSpPr>
          <p:nvPr/>
        </p:nvCxnSpPr>
        <p:spPr bwMode="auto">
          <a:xfrm>
            <a:off x="1556792" y="1125020"/>
            <a:ext cx="496855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5193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18493" y="5652728"/>
            <a:ext cx="6662057" cy="3542337"/>
          </a:xfrm>
          <a:prstGeom prst="roundRect">
            <a:avLst>
              <a:gd name="adj" fmla="val 3057"/>
            </a:avLst>
          </a:prstGeom>
          <a:solidFill>
            <a:srgbClr val="ECF1F8"/>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角丸四角形 16"/>
          <p:cNvSpPr/>
          <p:nvPr/>
        </p:nvSpPr>
        <p:spPr>
          <a:xfrm>
            <a:off x="118493" y="5534884"/>
            <a:ext cx="4119489" cy="354220"/>
          </a:xfrm>
          <a:prstGeom prst="round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1F497D"/>
                </a:solidFill>
                <a:effectLst/>
                <a:uLnTx/>
                <a:uFillTx/>
                <a:latin typeface="HGSｺﾞｼｯｸE" panose="020B0900000000000000" pitchFamily="50" charset="-128"/>
                <a:ea typeface="HGSｺﾞｼｯｸE" panose="020B0900000000000000" pitchFamily="50" charset="-128"/>
                <a:cs typeface="+mn-cs"/>
              </a:rPr>
              <a:t>疑わしい症状は直ちに通報を！</a:t>
            </a:r>
          </a:p>
        </p:txBody>
      </p:sp>
      <p:sp>
        <p:nvSpPr>
          <p:cNvPr id="18" name="テキスト ボックス 17"/>
          <p:cNvSpPr txBox="1"/>
          <p:nvPr/>
        </p:nvSpPr>
        <p:spPr>
          <a:xfrm>
            <a:off x="71321" y="5889104"/>
            <a:ext cx="6756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　口蹄疫は牛や豚などで発熱や食欲不振に始まり、後に</a:t>
            </a:r>
            <a:r>
              <a:rPr kumimoji="1" lang="ja-JP" altLang="en-US" sz="1600" b="1" i="0" u="none" strike="noStrike" kern="1200" cap="none" spc="0" normalizeH="0" baseline="0" noProof="0" dirty="0">
                <a:ln>
                  <a:noFill/>
                </a:ln>
                <a:solidFill>
                  <a:srgbClr val="FF0000"/>
                </a:solidFill>
                <a:effectLst/>
                <a:uLnTx/>
                <a:uFillTx/>
                <a:latin typeface="HGｺﾞｼｯｸM" panose="020B0609000000000000" pitchFamily="49" charset="-128"/>
                <a:ea typeface="HGｺﾞｼｯｸM" panose="020B0609000000000000" pitchFamily="49" charset="-128"/>
                <a:cs typeface="+mn-cs"/>
              </a:rPr>
              <a:t>泡状のよだれ</a:t>
            </a:r>
            <a:r>
              <a:rPr kumimoji="1" lang="ja-JP" altLang="en-US" sz="16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を流したり、</a:t>
            </a:r>
            <a:r>
              <a:rPr kumimoji="1" lang="ja-JP" altLang="en-US" sz="1600" b="1" i="0" u="none" strike="noStrike" kern="1200" cap="none" spc="0" normalizeH="0" baseline="0" noProof="0" dirty="0">
                <a:ln>
                  <a:noFill/>
                </a:ln>
                <a:solidFill>
                  <a:srgbClr val="FF0000"/>
                </a:solidFill>
                <a:effectLst/>
                <a:uLnTx/>
                <a:uFillTx/>
                <a:latin typeface="HGｺﾞｼｯｸM" panose="020B0609000000000000" pitchFamily="49" charset="-128"/>
                <a:ea typeface="HGｺﾞｼｯｸM" panose="020B0609000000000000" pitchFamily="49" charset="-128"/>
                <a:cs typeface="+mn-cs"/>
              </a:rPr>
              <a:t>口、ひづめ、乳房に水疱（水ぶくれ）</a:t>
            </a:r>
            <a:r>
              <a:rPr kumimoji="1" lang="ja-JP" altLang="en-US" sz="16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ができるのが特徴です。</a:t>
            </a:r>
          </a:p>
        </p:txBody>
      </p:sp>
      <p:sp>
        <p:nvSpPr>
          <p:cNvPr id="20" name="テキスト ボックス 19"/>
          <p:cNvSpPr txBox="1"/>
          <p:nvPr/>
        </p:nvSpPr>
        <p:spPr>
          <a:xfrm>
            <a:off x="176065" y="6495699"/>
            <a:ext cx="14173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豚</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の症状～</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右矢印 27"/>
          <p:cNvSpPr/>
          <p:nvPr/>
        </p:nvSpPr>
        <p:spPr>
          <a:xfrm>
            <a:off x="214761" y="8625408"/>
            <a:ext cx="2788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2" name="グループ化 11"/>
          <p:cNvGrpSpPr/>
          <p:nvPr/>
        </p:nvGrpSpPr>
        <p:grpSpPr>
          <a:xfrm>
            <a:off x="2968059" y="6820181"/>
            <a:ext cx="3493747" cy="1661053"/>
            <a:chOff x="2939982" y="6985532"/>
            <a:chExt cx="3493747" cy="1661053"/>
          </a:xfrm>
        </p:grpSpPr>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4385" y="6993204"/>
              <a:ext cx="1399344" cy="1611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テキスト ボックス 48"/>
            <p:cNvSpPr txBox="1"/>
            <p:nvPr/>
          </p:nvSpPr>
          <p:spPr>
            <a:xfrm>
              <a:off x="5439546" y="6985532"/>
              <a:ext cx="994183" cy="307777"/>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接種</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日目</a:t>
              </a:r>
            </a:p>
          </p:txBody>
        </p:sp>
        <p:pic>
          <p:nvPicPr>
            <p:cNvPr id="205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9982" y="7005433"/>
              <a:ext cx="1597037" cy="1611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テキスト ボックス 47"/>
            <p:cNvSpPr txBox="1"/>
            <p:nvPr/>
          </p:nvSpPr>
          <p:spPr>
            <a:xfrm>
              <a:off x="3542836" y="6993204"/>
              <a:ext cx="994183" cy="307777"/>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接種</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日目</a:t>
              </a:r>
            </a:p>
          </p:txBody>
        </p:sp>
        <p:sp>
          <p:nvSpPr>
            <p:cNvPr id="50" name="下矢印 49"/>
            <p:cNvSpPr>
              <a:spLocks noChangeAspect="1"/>
            </p:cNvSpPr>
            <p:nvPr/>
          </p:nvSpPr>
          <p:spPr>
            <a:xfrm rot="9012374">
              <a:off x="3312000" y="7704000"/>
              <a:ext cx="172091" cy="3474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1" name="下矢印 50"/>
            <p:cNvSpPr>
              <a:spLocks noChangeAspect="1"/>
            </p:cNvSpPr>
            <p:nvPr/>
          </p:nvSpPr>
          <p:spPr>
            <a:xfrm rot="9012374">
              <a:off x="3980289" y="7704000"/>
              <a:ext cx="172091" cy="3474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下矢印 51"/>
            <p:cNvSpPr>
              <a:spLocks noChangeAspect="1"/>
            </p:cNvSpPr>
            <p:nvPr/>
          </p:nvSpPr>
          <p:spPr>
            <a:xfrm rot="5100000">
              <a:off x="4134435" y="8100000"/>
              <a:ext cx="172091" cy="3474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テキスト ボックス 52"/>
            <p:cNvSpPr txBox="1"/>
            <p:nvPr/>
          </p:nvSpPr>
          <p:spPr>
            <a:xfrm>
              <a:off x="4052194" y="8369586"/>
              <a:ext cx="1696343" cy="276999"/>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多数の水疱病変を確認</a:t>
              </a:r>
            </a:p>
          </p:txBody>
        </p:sp>
      </p:grpSp>
      <p:sp>
        <p:nvSpPr>
          <p:cNvPr id="9" name="テキスト ボックス 8"/>
          <p:cNvSpPr txBox="1"/>
          <p:nvPr/>
        </p:nvSpPr>
        <p:spPr>
          <a:xfrm>
            <a:off x="5250296" y="6662564"/>
            <a:ext cx="1518364"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写真：動物衛生研究部門提供</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3406291" y="6483330"/>
            <a:ext cx="2523448"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型口蹄疫ウイルスの感染実験の結果＞</a:t>
            </a:r>
          </a:p>
        </p:txBody>
      </p:sp>
      <p:pic>
        <p:nvPicPr>
          <p:cNvPr id="56" name="図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885" y="6870828"/>
            <a:ext cx="2122912" cy="1590769"/>
          </a:xfrm>
          <a:prstGeom prst="rect">
            <a:avLst/>
          </a:prstGeom>
        </p:spPr>
      </p:pic>
      <p:cxnSp>
        <p:nvCxnSpPr>
          <p:cNvPr id="15" name="直線コネクタ 14"/>
          <p:cNvCxnSpPr>
            <a:cxnSpLocks/>
          </p:cNvCxnSpPr>
          <p:nvPr/>
        </p:nvCxnSpPr>
        <p:spPr>
          <a:xfrm>
            <a:off x="2797821" y="6628410"/>
            <a:ext cx="0" cy="19249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762242" y="6606231"/>
            <a:ext cx="954107"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写真：宮崎県提供</a:t>
            </a:r>
          </a:p>
        </p:txBody>
      </p:sp>
      <p:sp>
        <p:nvSpPr>
          <p:cNvPr id="29" name="テキスト ボックス 28"/>
          <p:cNvSpPr txBox="1"/>
          <p:nvPr/>
        </p:nvSpPr>
        <p:spPr>
          <a:xfrm>
            <a:off x="354163" y="8553400"/>
            <a:ext cx="674299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　</a:t>
            </a:r>
            <a:r>
              <a:rPr kumimoji="1" lang="ja-JP" altLang="en-US"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毎日必ず健康観察</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し、これらの症状を見つけ次第、直ちに</a:t>
            </a:r>
            <a:r>
              <a:rPr kumimoji="1" lang="ja-JP" altLang="en-US"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獣医師</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や</a:t>
            </a: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　家畜保健衛生所</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a:t>
            </a:r>
            <a:r>
              <a:rPr kumimoji="1" lang="ja-JP" altLang="en-US"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連絡</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しましょう。</a:t>
            </a: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9" name="正方形/長方形 58"/>
          <p:cNvSpPr/>
          <p:nvPr/>
        </p:nvSpPr>
        <p:spPr>
          <a:xfrm>
            <a:off x="101600" y="9290114"/>
            <a:ext cx="6662056" cy="559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大阪府家畜保健衛生所　</a:t>
            </a:r>
            <a:r>
              <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TEL</a:t>
            </a: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072-</a:t>
            </a:r>
            <a:r>
              <a:rPr lang="en-US" altLang="ja-JP" sz="1500" dirty="0">
                <a:solidFill>
                  <a:prstClr val="black"/>
                </a:solidFill>
                <a:latin typeface="ＭＳ Ｐゴシック" panose="020B0600070205080204" pitchFamily="50" charset="-128"/>
                <a:ea typeface="ＭＳ Ｐゴシック" panose="020B0600070205080204" pitchFamily="50" charset="-128"/>
              </a:rPr>
              <a:t>4</a:t>
            </a:r>
            <a:r>
              <a:rPr kumimoji="1" lang="en-US" altLang="ja-JP" sz="15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58-1151</a:t>
            </a:r>
            <a:endPar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0" name="テキスト ボックス 59"/>
          <p:cNvSpPr txBox="1"/>
          <p:nvPr/>
        </p:nvSpPr>
        <p:spPr>
          <a:xfrm>
            <a:off x="116632" y="9385163"/>
            <a:ext cx="9925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連絡先：</a:t>
            </a:r>
          </a:p>
        </p:txBody>
      </p:sp>
      <p:sp>
        <p:nvSpPr>
          <p:cNvPr id="14" name="角丸四角形 33">
            <a:extLst>
              <a:ext uri="{FF2B5EF4-FFF2-40B4-BE49-F238E27FC236}">
                <a16:creationId xmlns:a16="http://schemas.microsoft.com/office/drawing/2014/main" id="{E1095D95-6C1D-315F-D1C9-488DC79CF73F}"/>
              </a:ext>
            </a:extLst>
          </p:cNvPr>
          <p:cNvSpPr/>
          <p:nvPr/>
        </p:nvSpPr>
        <p:spPr>
          <a:xfrm>
            <a:off x="116632" y="251632"/>
            <a:ext cx="6662057" cy="5156871"/>
          </a:xfrm>
          <a:prstGeom prst="roundRect">
            <a:avLst>
              <a:gd name="adj" fmla="val 3057"/>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角丸四角形 34">
            <a:extLst>
              <a:ext uri="{FF2B5EF4-FFF2-40B4-BE49-F238E27FC236}">
                <a16:creationId xmlns:a16="http://schemas.microsoft.com/office/drawing/2014/main" id="{F8E5FA80-5368-92A8-A834-FEB24EFA913F}"/>
              </a:ext>
            </a:extLst>
          </p:cNvPr>
          <p:cNvSpPr/>
          <p:nvPr/>
        </p:nvSpPr>
        <p:spPr>
          <a:xfrm>
            <a:off x="116632" y="91422"/>
            <a:ext cx="6490585" cy="360039"/>
          </a:xfrm>
          <a:prstGeom prst="roundRect">
            <a:avLst/>
          </a:prstGeom>
        </p:spPr>
        <p:style>
          <a:lnRef idx="2">
            <a:schemeClr val="accent3"/>
          </a:lnRef>
          <a:fillRef idx="1">
            <a:schemeClr val="lt1"/>
          </a:fillRef>
          <a:effectRef idx="0">
            <a:schemeClr val="accent3"/>
          </a:effectRef>
          <a:fontRef idx="minor">
            <a:schemeClr val="dk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1F497D"/>
                </a:solidFill>
                <a:effectLst/>
                <a:uLnTx/>
                <a:uFillTx/>
                <a:latin typeface="HGSｺﾞｼｯｸE" panose="020B0900000000000000" pitchFamily="50" charset="-128"/>
                <a:ea typeface="HGSｺﾞｼｯｸE" panose="020B0900000000000000" pitchFamily="50" charset="-128"/>
                <a:cs typeface="+mn-cs"/>
              </a:rPr>
              <a:t>専用の衣服・靴等の着用や効果的な消毒を実施しましょう！</a:t>
            </a:r>
          </a:p>
        </p:txBody>
      </p:sp>
      <p:sp>
        <p:nvSpPr>
          <p:cNvPr id="25" name="テキスト ボックス 24">
            <a:extLst>
              <a:ext uri="{FF2B5EF4-FFF2-40B4-BE49-F238E27FC236}">
                <a16:creationId xmlns:a16="http://schemas.microsoft.com/office/drawing/2014/main" id="{CDD375CA-5527-AE11-2C7F-984F40252B59}"/>
              </a:ext>
            </a:extLst>
          </p:cNvPr>
          <p:cNvSpPr txBox="1"/>
          <p:nvPr/>
        </p:nvSpPr>
        <p:spPr>
          <a:xfrm>
            <a:off x="94199" y="4617809"/>
            <a:ext cx="692490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≪要注意≫</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逆性石けんやアルコールは口蹄疫の消毒薬としては不適</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です！</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消毒効果が弱まるので、</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酸性とアルカリ性</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の消毒薬を</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同時に使用しない</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p>
        </p:txBody>
      </p:sp>
      <p:sp>
        <p:nvSpPr>
          <p:cNvPr id="26" name="テキスト ボックス 25">
            <a:extLst>
              <a:ext uri="{FF2B5EF4-FFF2-40B4-BE49-F238E27FC236}">
                <a16:creationId xmlns:a16="http://schemas.microsoft.com/office/drawing/2014/main" id="{FEF3A729-E3F1-9B6F-1D1E-3774F047922C}"/>
              </a:ext>
            </a:extLst>
          </p:cNvPr>
          <p:cNvSpPr txBox="1"/>
          <p:nvPr/>
        </p:nvSpPr>
        <p:spPr>
          <a:xfrm>
            <a:off x="141796" y="632520"/>
            <a:ext cx="4499276" cy="3847207"/>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衛生管理区域に立ち入る場合には、</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専用の靴や</a:t>
            </a:r>
            <a:endParaRPr kumimoji="1" lang="en-US" altLang="ja-JP"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FF0000"/>
                </a:solidFill>
                <a:latin typeface="ＭＳ ゴシック" panose="020B0609070205080204" pitchFamily="49" charset="-128"/>
                <a:ea typeface="ＭＳ ゴシック" panose="020B0609070205080204" pitchFamily="49" charset="-128"/>
              </a:rPr>
              <a:t>　</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衣服を着用し、手指消毒を実施</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しましょう。</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畜舎ごとに</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専用の靴・衣服</a:t>
            </a:r>
            <a:r>
              <a:rPr kumimoji="1" lang="en-US" altLang="ja-JP" sz="1400" b="0" i="0" u="none" strike="noStrike" kern="1200" cap="none" spc="0" normalizeH="0" baseline="3000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を着用</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手指消毒</a:t>
            </a:r>
            <a:endParaRPr kumimoji="1" lang="en-US" altLang="ja-JP"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FF0000"/>
                </a:solidFill>
                <a:latin typeface="ＭＳ ゴシック" panose="020B0609070205080204" pitchFamily="49" charset="-128"/>
                <a:ea typeface="ＭＳ ゴシック" panose="020B0609070205080204" pitchFamily="49" charset="-128"/>
              </a:rPr>
              <a:t>　</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を実施しましょう。　</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大臣指定地域に限る。</a:t>
            </a: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◎効果的な消毒のポイント</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ＭＳ ゴシック" panose="020B0609070205080204" pitchFamily="49" charset="-128"/>
                <a:ea typeface="ＭＳ ゴシック" panose="020B0609070205080204" pitchFamily="49" charset="-128"/>
              </a:rPr>
              <a:t>・　靴や衣服が汚れた時には、洗浄・消毒しましょう。踏込消毒槽の消毒液は、汚れで効果が薄れるので、</a:t>
            </a:r>
            <a:r>
              <a:rPr lang="ja-JP" altLang="en-US" sz="1400" dirty="0">
                <a:solidFill>
                  <a:srgbClr val="FF0000"/>
                </a:solidFill>
                <a:latin typeface="ＭＳ ゴシック" panose="020B0609070205080204" pitchFamily="49" charset="-128"/>
                <a:ea typeface="ＭＳ ゴシック" panose="020B0609070205080204" pitchFamily="49" charset="-128"/>
              </a:rPr>
              <a:t>まずは汚れを落としてから消毒</a:t>
            </a:r>
            <a:r>
              <a:rPr lang="ja-JP" altLang="en-US" sz="1400" dirty="0">
                <a:solidFill>
                  <a:prstClr val="black"/>
                </a:solidFill>
                <a:latin typeface="ＭＳ ゴシック" panose="020B0609070205080204" pitchFamily="49" charset="-128"/>
                <a:ea typeface="ＭＳ ゴシック" panose="020B0609070205080204" pitchFamily="49" charset="-128"/>
              </a:rPr>
              <a:t>しましょう。</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また、消毒液が汚れていたら、</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直ちに交換</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しましょう。</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農場に出入りする車両を消毒する時は、タイヤのみを消毒するのではなく、</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泥よけの内側部分まで消毒</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し、衛生管理区域内で降車する場合に</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農場専用のフロアマット</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等の使用や</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車内（ハンドルやドアノブ等）の消毒</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を実施しましょう。</a:t>
            </a:r>
          </a:p>
        </p:txBody>
      </p:sp>
      <p:sp>
        <p:nvSpPr>
          <p:cNvPr id="27" name="テキスト ボックス 26">
            <a:extLst>
              <a:ext uri="{FF2B5EF4-FFF2-40B4-BE49-F238E27FC236}">
                <a16:creationId xmlns:a16="http://schemas.microsoft.com/office/drawing/2014/main" id="{D28428F3-7CB4-206C-EF02-6B29B271BE4A}"/>
              </a:ext>
            </a:extLst>
          </p:cNvPr>
          <p:cNvSpPr txBox="1"/>
          <p:nvPr/>
        </p:nvSpPr>
        <p:spPr>
          <a:xfrm>
            <a:off x="5303280" y="1870955"/>
            <a:ext cx="1412396" cy="150643"/>
          </a:xfrm>
          <a:prstGeom prst="rect">
            <a:avLst/>
          </a:prstGeom>
          <a:solidFill>
            <a:schemeClr val="bg1"/>
          </a:solidFill>
          <a:ln>
            <a:solidFill>
              <a:schemeClr val="tx1"/>
            </a:solidFill>
            <a:prstDash val="dash"/>
          </a:ln>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推奨される踏込消毒槽の設置方法</a:t>
            </a:r>
          </a:p>
        </p:txBody>
      </p:sp>
      <p:pic>
        <p:nvPicPr>
          <p:cNvPr id="30" name="図 29" descr="CIMG1921-1.JPG">
            <a:extLst>
              <a:ext uri="{FF2B5EF4-FFF2-40B4-BE49-F238E27FC236}">
                <a16:creationId xmlns:a16="http://schemas.microsoft.com/office/drawing/2014/main" id="{F138EB49-B2FB-0B8D-7DF5-AE3596F36CC2}"/>
              </a:ext>
            </a:extLst>
          </p:cNvPr>
          <p:cNvPicPr>
            <a:picLocks noChangeAspect="1"/>
          </p:cNvPicPr>
          <p:nvPr/>
        </p:nvPicPr>
        <p:blipFill rotWithShape="1">
          <a:blip r:embed="rId6" cstate="print"/>
          <a:srcRect l="16719" t="26692" r="42318" b="10606"/>
          <a:stretch/>
        </p:blipFill>
        <p:spPr bwMode="auto">
          <a:xfrm>
            <a:off x="4610100" y="1845389"/>
            <a:ext cx="652168" cy="797006"/>
          </a:xfrm>
          <a:prstGeom prst="rect">
            <a:avLst/>
          </a:prstGeom>
          <a:noFill/>
          <a:ln w="9525">
            <a:solidFill>
              <a:schemeClr val="tx1"/>
            </a:solidFill>
            <a:miter lim="800000"/>
            <a:headEnd/>
            <a:tailEnd/>
          </a:ln>
        </p:spPr>
      </p:pic>
      <p:sp>
        <p:nvSpPr>
          <p:cNvPr id="31" name="テキスト ボックス 30">
            <a:extLst>
              <a:ext uri="{FF2B5EF4-FFF2-40B4-BE49-F238E27FC236}">
                <a16:creationId xmlns:a16="http://schemas.microsoft.com/office/drawing/2014/main" id="{51BFD40F-5902-39B6-B8E2-0C500BDEA223}"/>
              </a:ext>
            </a:extLst>
          </p:cNvPr>
          <p:cNvSpPr txBox="1"/>
          <p:nvPr/>
        </p:nvSpPr>
        <p:spPr>
          <a:xfrm>
            <a:off x="5213033" y="2008712"/>
            <a:ext cx="108382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②</a:t>
            </a:r>
            <a:r>
              <a:rPr kumimoji="1" lang="ja-JP" altLang="en-US" sz="800" b="0" i="0" u="none" strike="noStrike" kern="1200" cap="none" spc="0" normalizeH="0" baseline="0" noProof="0" dirty="0">
                <a:ln>
                  <a:noFill/>
                </a:ln>
                <a:solidFill>
                  <a:srgbClr val="FF0000"/>
                </a:solidFill>
                <a:effectLst/>
                <a:uLnTx/>
                <a:uFillTx/>
                <a:latin typeface="HGｺﾞｼｯｸM" panose="020B0609000000000000" pitchFamily="49" charset="-128"/>
                <a:ea typeface="HGｺﾞｼｯｸM" panose="020B0609000000000000" pitchFamily="49" charset="-128"/>
                <a:cs typeface="+mn-cs"/>
              </a:rPr>
              <a:t>消毒液</a:t>
            </a:r>
            <a:r>
              <a:rPr kumimoji="1" lang="ja-JP" altLang="en-US" sz="8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の槽</a:t>
            </a:r>
          </a:p>
        </p:txBody>
      </p:sp>
      <p:sp>
        <p:nvSpPr>
          <p:cNvPr id="32" name="テキスト ボックス 31">
            <a:extLst>
              <a:ext uri="{FF2B5EF4-FFF2-40B4-BE49-F238E27FC236}">
                <a16:creationId xmlns:a16="http://schemas.microsoft.com/office/drawing/2014/main" id="{2CDB5AD4-E434-3D37-9593-87E64380938B}"/>
              </a:ext>
            </a:extLst>
          </p:cNvPr>
          <p:cNvSpPr txBox="1"/>
          <p:nvPr/>
        </p:nvSpPr>
        <p:spPr>
          <a:xfrm>
            <a:off x="5213033" y="2317749"/>
            <a:ext cx="8297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①</a:t>
            </a:r>
            <a:r>
              <a:rPr kumimoji="1" lang="ja-JP" altLang="en-US" sz="800" b="1" i="0" u="none" strike="noStrike" kern="1200" cap="none" spc="0" normalizeH="0" baseline="0" noProof="0" dirty="0">
                <a:ln>
                  <a:noFill/>
                </a:ln>
                <a:solidFill>
                  <a:srgbClr val="4F81BD"/>
                </a:solidFill>
                <a:effectLst/>
                <a:uLnTx/>
                <a:uFillTx/>
                <a:latin typeface="HGｺﾞｼｯｸM" panose="020B0609000000000000" pitchFamily="49" charset="-128"/>
                <a:ea typeface="HGｺﾞｼｯｸM" panose="020B0609000000000000" pitchFamily="49" charset="-128"/>
                <a:cs typeface="+mn-cs"/>
              </a:rPr>
              <a:t>水洗</a:t>
            </a:r>
            <a:r>
              <a:rPr kumimoji="1" lang="ja-JP" altLang="en-US" sz="8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の槽</a:t>
            </a:r>
          </a:p>
        </p:txBody>
      </p:sp>
      <p:sp>
        <p:nvSpPr>
          <p:cNvPr id="33" name="上矢印 2">
            <a:extLst>
              <a:ext uri="{FF2B5EF4-FFF2-40B4-BE49-F238E27FC236}">
                <a16:creationId xmlns:a16="http://schemas.microsoft.com/office/drawing/2014/main" id="{C39F8888-9E25-E054-F0D5-1E0B20F8EF75}"/>
              </a:ext>
            </a:extLst>
          </p:cNvPr>
          <p:cNvSpPr/>
          <p:nvPr/>
        </p:nvSpPr>
        <p:spPr>
          <a:xfrm>
            <a:off x="5456179" y="2203466"/>
            <a:ext cx="205070" cy="134973"/>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45" name="図 44">
            <a:extLst>
              <a:ext uri="{FF2B5EF4-FFF2-40B4-BE49-F238E27FC236}">
                <a16:creationId xmlns:a16="http://schemas.microsoft.com/office/drawing/2014/main" id="{D3260A4B-6010-4D5A-FEEE-D86C0EE8F30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559742" y="3413156"/>
            <a:ext cx="1252783" cy="894403"/>
          </a:xfrm>
          <a:prstGeom prst="rect">
            <a:avLst/>
          </a:prstGeom>
          <a:ln>
            <a:solidFill>
              <a:schemeClr val="tx1"/>
            </a:solidFill>
          </a:ln>
        </p:spPr>
      </p:pic>
      <p:sp>
        <p:nvSpPr>
          <p:cNvPr id="57" name="テキスト ボックス 56">
            <a:extLst>
              <a:ext uri="{FF2B5EF4-FFF2-40B4-BE49-F238E27FC236}">
                <a16:creationId xmlns:a16="http://schemas.microsoft.com/office/drawing/2014/main" id="{66E65BE6-D364-7873-98E0-26209EF8E436}"/>
              </a:ext>
            </a:extLst>
          </p:cNvPr>
          <p:cNvSpPr txBox="1"/>
          <p:nvPr/>
        </p:nvSpPr>
        <p:spPr>
          <a:xfrm>
            <a:off x="4641072" y="1522066"/>
            <a:ext cx="184342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専用の服や靴の使用、手指消毒</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48" name="図 2047">
            <a:extLst>
              <a:ext uri="{FF2B5EF4-FFF2-40B4-BE49-F238E27FC236}">
                <a16:creationId xmlns:a16="http://schemas.microsoft.com/office/drawing/2014/main" id="{60F6CEC4-D76A-85F2-C237-95C3E26333A9}"/>
              </a:ext>
            </a:extLst>
          </p:cNvPr>
          <p:cNvPicPr>
            <a:picLocks noChangeAspect="1"/>
          </p:cNvPicPr>
          <p:nvPr/>
        </p:nvPicPr>
        <p:blipFill>
          <a:blip r:embed="rId8"/>
          <a:stretch>
            <a:fillRect/>
          </a:stretch>
        </p:blipFill>
        <p:spPr>
          <a:xfrm>
            <a:off x="5825097" y="3413079"/>
            <a:ext cx="773407" cy="894966"/>
          </a:xfrm>
          <a:prstGeom prst="rect">
            <a:avLst/>
          </a:prstGeom>
          <a:ln>
            <a:solidFill>
              <a:schemeClr val="tx1"/>
            </a:solidFill>
          </a:ln>
        </p:spPr>
      </p:pic>
      <p:pic>
        <p:nvPicPr>
          <p:cNvPr id="2049" name="Picture 7">
            <a:extLst>
              <a:ext uri="{FF2B5EF4-FFF2-40B4-BE49-F238E27FC236}">
                <a16:creationId xmlns:a16="http://schemas.microsoft.com/office/drawing/2014/main" id="{5EF7E9C9-B4F8-573D-F2B4-B9C209B636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2055" y="551406"/>
            <a:ext cx="1366359" cy="978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図 2049">
            <a:extLst>
              <a:ext uri="{FF2B5EF4-FFF2-40B4-BE49-F238E27FC236}">
                <a16:creationId xmlns:a16="http://schemas.microsoft.com/office/drawing/2014/main" id="{B49779A6-D242-7609-E559-C4626D764CD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6"/>
          <a:stretch/>
        </p:blipFill>
        <p:spPr>
          <a:xfrm>
            <a:off x="5880217" y="549209"/>
            <a:ext cx="594016" cy="981320"/>
          </a:xfrm>
          <a:prstGeom prst="rect">
            <a:avLst/>
          </a:prstGeom>
          <a:ln>
            <a:solidFill>
              <a:schemeClr val="tx1"/>
            </a:solidFill>
          </a:ln>
        </p:spPr>
      </p:pic>
      <p:pic>
        <p:nvPicPr>
          <p:cNvPr id="2051" name="Picture 2">
            <a:extLst>
              <a:ext uri="{FF2B5EF4-FFF2-40B4-BE49-F238E27FC236}">
                <a16:creationId xmlns:a16="http://schemas.microsoft.com/office/drawing/2014/main" id="{1C25BD40-6DA2-AFCF-5CBE-8D132EE16DD6}"/>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5069957" y="918663"/>
            <a:ext cx="799044" cy="6110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a:extLst>
              <a:ext uri="{FF2B5EF4-FFF2-40B4-BE49-F238E27FC236}">
                <a16:creationId xmlns:a16="http://schemas.microsoft.com/office/drawing/2014/main" id="{159500B5-C709-0798-966F-DD7A02456ACC}"/>
              </a:ext>
            </a:extLst>
          </p:cNvPr>
          <p:cNvSpPr txBox="1"/>
          <p:nvPr/>
        </p:nvSpPr>
        <p:spPr>
          <a:xfrm>
            <a:off x="4442257" y="4310678"/>
            <a:ext cx="2549430"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車両はタイヤだけでなく、</a:t>
            </a:r>
            <a:r>
              <a:rPr kumimoji="1" lang="ja-JP" altLang="en-US" sz="9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泥よけの内側</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まで</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消毒し、</a:t>
            </a:r>
            <a:r>
              <a:rPr kumimoji="1" lang="ja-JP" altLang="en-US" sz="9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フロアマットの交換</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や</a:t>
            </a:r>
            <a:r>
              <a:rPr kumimoji="1" lang="ja-JP" altLang="en-US" sz="9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ペダル等車内も</a:t>
            </a:r>
            <a:endParaRPr kumimoji="1" lang="en-US" altLang="ja-JP" sz="9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消毒</a:t>
            </a:r>
            <a:endParaRPr kumimoji="1" lang="en-US" altLang="ja-JP" sz="9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D88D07DF-93BC-DE6A-A3A6-8F75A0651547}"/>
              </a:ext>
            </a:extLst>
          </p:cNvPr>
          <p:cNvPicPr>
            <a:picLocks noChangeAspect="1"/>
          </p:cNvPicPr>
          <p:nvPr/>
        </p:nvPicPr>
        <p:blipFill rotWithShape="1">
          <a:blip r:embed="rId12"/>
          <a:srcRect r="18560" b="15020"/>
          <a:stretch/>
        </p:blipFill>
        <p:spPr>
          <a:xfrm>
            <a:off x="4612217" y="2720912"/>
            <a:ext cx="880202" cy="523986"/>
          </a:xfrm>
          <a:prstGeom prst="rect">
            <a:avLst/>
          </a:prstGeom>
          <a:ln>
            <a:solidFill>
              <a:schemeClr val="tx1"/>
            </a:solidFill>
          </a:ln>
        </p:spPr>
      </p:pic>
      <p:sp>
        <p:nvSpPr>
          <p:cNvPr id="4" name="テキスト ボックス 3">
            <a:extLst>
              <a:ext uri="{FF2B5EF4-FFF2-40B4-BE49-F238E27FC236}">
                <a16:creationId xmlns:a16="http://schemas.microsoft.com/office/drawing/2014/main" id="{C001E95E-991C-1749-96F4-141AFCEF2BDC}"/>
              </a:ext>
            </a:extLst>
          </p:cNvPr>
          <p:cNvSpPr txBox="1"/>
          <p:nvPr/>
        </p:nvSpPr>
        <p:spPr>
          <a:xfrm>
            <a:off x="4999036" y="3104060"/>
            <a:ext cx="1560556" cy="138499"/>
          </a:xfrm>
          <a:prstGeom prst="rect">
            <a:avLst/>
          </a:prstGeom>
          <a:solidFill>
            <a:schemeClr val="bg1"/>
          </a:solidFill>
          <a:ln>
            <a:solidFill>
              <a:schemeClr val="tx1"/>
            </a:solid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mj-ea"/>
                <a:ea typeface="+mj-ea"/>
              </a:rPr>
              <a:t>汚れをしっかり落としてから消毒</a:t>
            </a:r>
            <a:endParaRPr kumimoji="1" lang="ja-JP" altLang="en-US" sz="900" i="0" u="none" strike="noStrike" kern="1200" cap="none" spc="0" normalizeH="0" baseline="0" noProof="0" dirty="0">
              <a:ln>
                <a:noFill/>
              </a:ln>
              <a:solidFill>
                <a:prstClr val="black"/>
              </a:solidFill>
              <a:effectLst/>
              <a:uLnTx/>
              <a:uFillTx/>
              <a:latin typeface="+mj-ea"/>
              <a:ea typeface="+mj-ea"/>
              <a:cs typeface="+mn-cs"/>
            </a:endParaRPr>
          </a:p>
        </p:txBody>
      </p:sp>
    </p:spTree>
    <p:extLst>
      <p:ext uri="{BB962C8B-B14F-4D97-AF65-F5344CB8AC3E}">
        <p14:creationId xmlns:p14="http://schemas.microsoft.com/office/powerpoint/2010/main" val="370025379"/>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666</Words>
  <Application>Microsoft Office PowerPoint</Application>
  <PresentationFormat>A4 210 x 297 mm</PresentationFormat>
  <Paragraphs>52</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HGSｺﾞｼｯｸE</vt:lpstr>
      <vt:lpstr>HGｺﾞｼｯｸM</vt:lpstr>
      <vt:lpstr>HG丸ｺﾞｼｯｸM-PRO</vt:lpstr>
      <vt:lpstr>ＭＳ Ｐゴシック</vt:lpstr>
      <vt:lpstr>ＭＳ ゴシック</vt:lpstr>
      <vt:lpstr>Arial</vt:lpstr>
      <vt:lpstr>Calibri</vt:lpstr>
      <vt:lpstr>Blank</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2026-02-24T07:38:16Z</dcterms:created>
  <dcterms:modified xsi:type="dcterms:W3CDTF">2026-03-12T09:07:59Z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