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removePersonalInfoOnSave="1" saveSubsetFonts="1">
  <p:sldMasterIdLst>
    <p:sldMasterId id="2147483660" r:id="rId1"/>
  </p:sldMasterIdLst>
  <p:notesMasterIdLst>
    <p:notesMasterId r:id="rId9"/>
  </p:notesMasterIdLst>
  <p:handoutMasterIdLst>
    <p:handoutMasterId r:id="rId10"/>
  </p:handoutMasterIdLst>
  <p:sldIdLst>
    <p:sldId id="272" r:id="rId2"/>
    <p:sldId id="278" r:id="rId3"/>
    <p:sldId id="274" r:id="rId4"/>
    <p:sldId id="275" r:id="rId5"/>
    <p:sldId id="276" r:id="rId6"/>
    <p:sldId id="281" r:id="rId7"/>
    <p:sldId id="277" r:id="rId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767" autoAdjust="0"/>
  </p:normalViewPr>
  <p:slideViewPr>
    <p:cSldViewPr snapToGrid="0">
      <p:cViewPr varScale="1">
        <p:scale>
          <a:sx n="109" d="100"/>
          <a:sy n="109" d="100"/>
        </p:scale>
        <p:origin x="1278" y="108"/>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3E41890-89ED-4C4E-8B7D-F49ED835F3A2}" type="datetimeFigureOut">
              <a:rPr kumimoji="1" lang="ja-JP" altLang="en-US" smtClean="0"/>
              <a:t>2025/3/25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57FEB79-0123-476F-9B2A-637BBA3ED92C}" type="slidenum">
              <a:rPr kumimoji="1" lang="ja-JP" altLang="en-US" smtClean="0"/>
              <a:t>‹#›</a:t>
            </a:fld>
            <a:endParaRPr kumimoji="1" lang="ja-JP" altLang="en-US"/>
          </a:p>
        </p:txBody>
      </p:sp>
    </p:spTree>
    <p:extLst>
      <p:ext uri="{BB962C8B-B14F-4D97-AF65-F5344CB8AC3E}">
        <p14:creationId xmlns:p14="http://schemas.microsoft.com/office/powerpoint/2010/main" val="350371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sz="1800" kern="100" dirty="0">
              <a:effectLst/>
              <a:latin typeface="游ゴシック" panose="020B0400000000000000" pitchFamily="50" charset="-128"/>
              <a:ea typeface="游ゴシック" panose="020B0400000000000000" pitchFamily="50" charset="-128"/>
              <a:cs typeface="Courier New" panose="02070309020205020404" pitchFamily="49" charset="0"/>
            </a:endParaRPr>
          </a:p>
        </p:txBody>
      </p:sp>
      <p:sp>
        <p:nvSpPr>
          <p:cNvPr id="4" name="スライド番号プレースホルダー 3"/>
          <p:cNvSpPr>
            <a:spLocks noGrp="1"/>
          </p:cNvSpPr>
          <p:nvPr>
            <p:ph type="sldNum" sz="quarter" idx="5"/>
          </p:nvPr>
        </p:nvSpPr>
        <p:spPr/>
        <p:txBody>
          <a:bodyPr/>
          <a:lstStyle/>
          <a:p>
            <a:fld id="{D53C52C7-AACD-483D-8040-C0830BB2FE86}" type="slidenum">
              <a:rPr kumimoji="1" lang="ja-JP" altLang="en-US" smtClean="0"/>
              <a:t>13</a:t>
            </a:fld>
            <a:endParaRPr kumimoji="1" lang="ja-JP" altLang="en-US"/>
          </a:p>
        </p:txBody>
      </p:sp>
    </p:spTree>
    <p:extLst>
      <p:ext uri="{BB962C8B-B14F-4D97-AF65-F5344CB8AC3E}">
        <p14:creationId xmlns:p14="http://schemas.microsoft.com/office/powerpoint/2010/main" val="3650790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3C52C7-AACD-483D-8040-C0830BB2FE86}" type="slidenum">
              <a:rPr kumimoji="1" lang="ja-JP" altLang="en-US" smtClean="0"/>
              <a:t>15</a:t>
            </a:fld>
            <a:endParaRPr kumimoji="1" lang="ja-JP" altLang="en-US"/>
          </a:p>
        </p:txBody>
      </p:sp>
    </p:spTree>
    <p:extLst>
      <p:ext uri="{BB962C8B-B14F-4D97-AF65-F5344CB8AC3E}">
        <p14:creationId xmlns:p14="http://schemas.microsoft.com/office/powerpoint/2010/main" val="3815487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3C52C7-AACD-483D-8040-C0830BB2FE86}" type="slidenum">
              <a:rPr kumimoji="1" lang="ja-JP" altLang="en-US" smtClean="0"/>
              <a:t>16</a:t>
            </a:fld>
            <a:endParaRPr kumimoji="1" lang="ja-JP" altLang="en-US"/>
          </a:p>
        </p:txBody>
      </p:sp>
    </p:spTree>
    <p:extLst>
      <p:ext uri="{BB962C8B-B14F-4D97-AF65-F5344CB8AC3E}">
        <p14:creationId xmlns:p14="http://schemas.microsoft.com/office/powerpoint/2010/main" val="1241364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2025/3/25</a:t>
            </a:fld>
            <a:endParaRPr kumimoji="1" lang="ja-JP" altLang="en-US" dirty="0"/>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r>
              <a:rPr kumimoji="1" lang="ja-JP" altLang="en-US"/>
              <a:t>意見交換テーマ２　普及啓発及び人材育成</a:t>
            </a:r>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r>
              <a:rPr kumimoji="1" lang="ja-JP" altLang="en-US"/>
              <a:t>意見交換テーマ２　普及啓発及び人材育成</a:t>
            </a:r>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r>
              <a:rPr kumimoji="1" lang="ja-JP" altLang="en-US"/>
              <a:t>意見交換テーマ２　普及啓発及び人材育成</a:t>
            </a:r>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2025/3/25</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a:t>意見交換テーマ２　普及啓発及び人材育成</a:t>
            </a:r>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300" b="1" dirty="0">
                <a:solidFill>
                  <a:schemeClr val="bg1"/>
                </a:solidFill>
              </a:rPr>
              <a:t>議題２　高次脳機能障がいの理解促進に向けた普及啓発について</a:t>
            </a:r>
          </a:p>
        </p:txBody>
      </p:sp>
      <p:sp>
        <p:nvSpPr>
          <p:cNvPr id="3" name="コンテンツ プレースホルダー 2"/>
          <p:cNvSpPr>
            <a:spLocks noGrp="1"/>
          </p:cNvSpPr>
          <p:nvPr>
            <p:ph idx="1"/>
          </p:nvPr>
        </p:nvSpPr>
        <p:spPr>
          <a:xfrm>
            <a:off x="0" y="648003"/>
            <a:ext cx="9906000" cy="331435"/>
          </a:xfrm>
          <a:solidFill>
            <a:schemeClr val="accent1">
              <a:lumMod val="20000"/>
              <a:lumOff val="80000"/>
            </a:schemeClr>
          </a:solidFill>
        </p:spPr>
        <p:txBody>
          <a:bodyPr>
            <a:normAutofit/>
          </a:bodyPr>
          <a:lstStyle/>
          <a:p>
            <a:pPr marL="0" indent="0">
              <a:buNone/>
            </a:pPr>
            <a:r>
              <a:rPr lang="ja-JP" altLang="en-US" sz="1600" b="1" dirty="0">
                <a:latin typeface="+mn-ea"/>
              </a:rPr>
              <a:t>ご意見いただきたい内容：効果的な普及啓発方法について</a:t>
            </a:r>
            <a:endParaRPr lang="en-US" altLang="ja-JP" sz="1600" b="1" dirty="0">
              <a:latin typeface="+mn-ea"/>
            </a:endParaRPr>
          </a:p>
          <a:p>
            <a:endParaRPr lang="ja-JP" altLang="en-US" sz="1200" dirty="0"/>
          </a:p>
        </p:txBody>
      </p:sp>
      <p:sp>
        <p:nvSpPr>
          <p:cNvPr id="4" name="スライド番号プレースホルダー 3"/>
          <p:cNvSpPr>
            <a:spLocks noGrp="1"/>
          </p:cNvSpPr>
          <p:nvPr>
            <p:ph type="sldNum" sz="quarter" idx="12"/>
          </p:nvPr>
        </p:nvSpPr>
        <p:spPr>
          <a:xfrm>
            <a:off x="7530218" y="6404971"/>
            <a:ext cx="2228850" cy="365125"/>
          </a:xfrm>
        </p:spPr>
        <p:txBody>
          <a:bodyPr/>
          <a:lstStyle/>
          <a:p>
            <a:r>
              <a:rPr kumimoji="1" lang="en-US" altLang="ja-JP" dirty="0"/>
              <a:t>17</a:t>
            </a:r>
            <a:endParaRPr kumimoji="1" lang="ja-JP" altLang="en-US" dirty="0"/>
          </a:p>
        </p:txBody>
      </p:sp>
      <p:sp>
        <p:nvSpPr>
          <p:cNvPr id="5" name="テキスト ボックス 4"/>
          <p:cNvSpPr txBox="1"/>
          <p:nvPr/>
        </p:nvSpPr>
        <p:spPr>
          <a:xfrm>
            <a:off x="0" y="910823"/>
            <a:ext cx="9906000" cy="3816429"/>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１．普及啓発イベント</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64155125"/>
              </p:ext>
            </p:extLst>
          </p:nvPr>
        </p:nvGraphicFramePr>
        <p:xfrm>
          <a:off x="474792" y="1786391"/>
          <a:ext cx="8870115" cy="4606314"/>
        </p:xfrm>
        <a:graphic>
          <a:graphicData uri="http://schemas.openxmlformats.org/drawingml/2006/table">
            <a:tbl>
              <a:tblPr firstRow="1" bandRow="1">
                <a:tableStyleId>{69012ECD-51FC-41F1-AA8D-1B2483CD663E}</a:tableStyleId>
              </a:tblPr>
              <a:tblGrid>
                <a:gridCol w="2536273">
                  <a:extLst>
                    <a:ext uri="{9D8B030D-6E8A-4147-A177-3AD203B41FA5}">
                      <a16:colId xmlns:a16="http://schemas.microsoft.com/office/drawing/2014/main" val="1961910362"/>
                    </a:ext>
                  </a:extLst>
                </a:gridCol>
                <a:gridCol w="2151531">
                  <a:extLst>
                    <a:ext uri="{9D8B030D-6E8A-4147-A177-3AD203B41FA5}">
                      <a16:colId xmlns:a16="http://schemas.microsoft.com/office/drawing/2014/main" val="1047708475"/>
                    </a:ext>
                  </a:extLst>
                </a:gridCol>
                <a:gridCol w="4182311">
                  <a:extLst>
                    <a:ext uri="{9D8B030D-6E8A-4147-A177-3AD203B41FA5}">
                      <a16:colId xmlns:a16="http://schemas.microsoft.com/office/drawing/2014/main" val="3842641518"/>
                    </a:ext>
                  </a:extLst>
                </a:gridCol>
              </a:tblGrid>
              <a:tr h="369594">
                <a:tc>
                  <a:txBody>
                    <a:bodyPr/>
                    <a:lstStyle/>
                    <a:p>
                      <a:pPr algn="ctr"/>
                      <a:r>
                        <a:rPr kumimoji="1" lang="ja-JP" altLang="en-US" sz="1100" dirty="0">
                          <a:latin typeface="BIZ UDPゴシック" panose="020B0400000000000000" pitchFamily="50" charset="-128"/>
                          <a:ea typeface="BIZ UDPゴシック" panose="020B0400000000000000" pitchFamily="50" charset="-128"/>
                        </a:rPr>
                        <a:t>時期</a:t>
                      </a: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会場</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内容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令和２年２月９日（日）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イオンモール大日（守口市）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・ハンドベル演奏会　　　　・ミニクイズ</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・もずやんとの撮影会　　・リーフレット配布</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・相談ブース　　　　　　　　・工作コーナー</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39744306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令和３年７月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午後１時から午後４時まで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イオンモール北花田（堺市）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・パネル展示　　　　　　　　・ミニクイズ</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・事業所の作品展示　　　・相談ブース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・啓発グッズ（クリアファイル）・リーフレット</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47372552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令和４年６月４日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イオンモール日根野（泉佐野市）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　　　・ミニ講義・脳トレ体験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・もずやんとの撮影会　　・啓発グッズ（うちわ）配布</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令和５年６月</a:t>
                      </a:r>
                      <a:r>
                        <a:rPr kumimoji="1" lang="en-US" altLang="ja-JP" sz="1100" dirty="0">
                          <a:latin typeface="BIZ UDPゴシック" panose="020B0400000000000000" pitchFamily="50" charset="-128"/>
                          <a:ea typeface="BIZ UDPゴシック" panose="020B0400000000000000" pitchFamily="50" charset="-128"/>
                        </a:rPr>
                        <a:t>18</a:t>
                      </a:r>
                      <a:r>
                        <a:rPr kumimoji="1" lang="ja-JP" altLang="en-US" sz="1100" dirty="0">
                          <a:latin typeface="BIZ UDPゴシック" panose="020B0400000000000000" pitchFamily="50" charset="-128"/>
                          <a:ea typeface="BIZ UDPゴシック" panose="020B0400000000000000" pitchFamily="50" charset="-128"/>
                        </a:rPr>
                        <a:t>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イオンモール茨木（茨木市</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　　　　　　　　　　　・相談ブース　</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　 ・万博ブース</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　　　　　　　　　 ・屋台</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輪投げ、お菓子掴み</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r h="447788">
                <a:tc>
                  <a:txBody>
                    <a:bodyPr/>
                    <a:lstStyle/>
                    <a:p>
                      <a:r>
                        <a:rPr kumimoji="1" lang="ja-JP" altLang="en-US" sz="1100" dirty="0">
                          <a:latin typeface="BIZ UDPゴシック" panose="020B0400000000000000" pitchFamily="50" charset="-128"/>
                          <a:ea typeface="BIZ UDPゴシック" panose="020B0400000000000000" pitchFamily="50" charset="-128"/>
                        </a:rPr>
                        <a:t>令和６年６月８日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イオンモール鶴見緑地</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（大阪市鶴見区</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　　　　　　　　　　　・相談ブース　</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　 ・万博ブース</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　　　　　　　　　　・屋台</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輪投げ、お菓子掴み</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・啓発グッズ（うちわ、クリアファイル、付箋）</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7115231"/>
                  </a:ext>
                </a:extLst>
              </a:tr>
              <a:tr h="320899">
                <a:tc>
                  <a:txBody>
                    <a:bodyPr/>
                    <a:lstStyle/>
                    <a:p>
                      <a:r>
                        <a:rPr kumimoji="1" lang="ja-JP" altLang="en-US" sz="1100" dirty="0">
                          <a:latin typeface="BIZ UDPゴシック" panose="020B0400000000000000" pitchFamily="50" charset="-128"/>
                          <a:ea typeface="BIZ UDPゴシック" panose="020B0400000000000000" pitchFamily="50" charset="-128"/>
                        </a:rPr>
                        <a:t>令和</a:t>
                      </a:r>
                      <a:r>
                        <a:rPr kumimoji="1" lang="en-US" altLang="ja-JP" sz="1100" dirty="0">
                          <a:latin typeface="BIZ UDPゴシック" panose="020B0400000000000000" pitchFamily="50" charset="-128"/>
                          <a:ea typeface="BIZ UDPゴシック" panose="020B0400000000000000" pitchFamily="50" charset="-128"/>
                        </a:rPr>
                        <a:t>7</a:t>
                      </a:r>
                      <a:r>
                        <a:rPr kumimoji="1" lang="ja-JP" altLang="en-US" sz="1100" dirty="0">
                          <a:latin typeface="BIZ UDPゴシック" panose="020B0400000000000000" pitchFamily="50" charset="-128"/>
                          <a:ea typeface="BIZ UDPゴシック" panose="020B0400000000000000" pitchFamily="50" charset="-128"/>
                        </a:rPr>
                        <a:t>年６月</a:t>
                      </a:r>
                      <a:r>
                        <a:rPr kumimoji="1" lang="en-US" altLang="ja-JP" sz="1100" dirty="0">
                          <a:latin typeface="BIZ UDPゴシック" panose="020B0400000000000000" pitchFamily="50" charset="-128"/>
                          <a:ea typeface="BIZ UDPゴシック" panose="020B0400000000000000" pitchFamily="50" charset="-128"/>
                        </a:rPr>
                        <a:t>14</a:t>
                      </a:r>
                      <a:r>
                        <a:rPr kumimoji="1" lang="ja-JP" altLang="en-US" sz="1100" dirty="0">
                          <a:latin typeface="BIZ UDPゴシック" panose="020B0400000000000000" pitchFamily="50" charset="-128"/>
                          <a:ea typeface="BIZ UDPゴシック" panose="020B0400000000000000" pitchFamily="50" charset="-128"/>
                        </a:rPr>
                        <a:t>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予定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a:t>
                      </a:r>
                      <a:r>
                        <a:rPr kumimoji="1" lang="en-US" altLang="ja-JP" sz="1100" dirty="0">
                          <a:latin typeface="BIZ UDPゴシック" panose="020B0400000000000000" pitchFamily="50" charset="-128"/>
                          <a:ea typeface="BIZ UDPゴシック" panose="020B0400000000000000" pitchFamily="50" charset="-128"/>
                        </a:rPr>
                        <a:t>3</a:t>
                      </a:r>
                      <a:r>
                        <a:rPr kumimoji="1" lang="ja-JP" altLang="en-US" sz="1100" dirty="0">
                          <a:latin typeface="BIZ UDPゴシック" panose="020B0400000000000000" pitchFamily="50" charset="-128"/>
                          <a:ea typeface="BIZ UDPゴシック" panose="020B0400000000000000" pitchFamily="50" charset="-128"/>
                        </a:rPr>
                        <a:t>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イオンモール四條畷（四條畷市</a:t>
                      </a:r>
                      <a:r>
                        <a:rPr kumimoji="1" lang="en-US" altLang="ja-JP" sz="1100" dirty="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・事業所の作品展示　　　　　　　　　　　 ・相談ブース　</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　　</a:t>
                      </a:r>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・万博ブース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・ミニ講義・脳トレ体験　　　　　　　　　　・啓発動画上映</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・脳を鍛えるゲームコーナー</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・啓発グッズ（うちわ、</a:t>
                      </a:r>
                      <a:r>
                        <a:rPr kumimoji="1" lang="ja-JP" altLang="en-US" sz="1100" dirty="0">
                          <a:solidFill>
                            <a:schemeClr val="tx1"/>
                          </a:solidFill>
                          <a:latin typeface="BIZ UDPゴシック" panose="020B0400000000000000" pitchFamily="50" charset="-128"/>
                          <a:ea typeface="BIZ UDPゴシック" panose="020B0400000000000000" pitchFamily="50" charset="-128"/>
                        </a:rPr>
                        <a:t>ティッシュ、</a:t>
                      </a:r>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クリアファイル</a:t>
                      </a:r>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85886687"/>
                  </a:ext>
                </a:extLst>
              </a:tr>
            </a:tbl>
          </a:graphicData>
        </a:graphic>
      </p:graphicFrame>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659" y="1886753"/>
            <a:ext cx="1571693" cy="966591"/>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5470" y="2879139"/>
            <a:ext cx="799983" cy="1407970"/>
          </a:xfrm>
          <a:prstGeom prst="rect">
            <a:avLst/>
          </a:prstGeom>
        </p:spPr>
      </p:pic>
      <p:sp>
        <p:nvSpPr>
          <p:cNvPr id="14" name="テキスト ボックス 13"/>
          <p:cNvSpPr txBox="1"/>
          <p:nvPr/>
        </p:nvSpPr>
        <p:spPr>
          <a:xfrm>
            <a:off x="9232322" y="181479"/>
            <a:ext cx="614167"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4347" y="1263171"/>
            <a:ext cx="9256861" cy="523220"/>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・府民を対象とし、集客施設においてイベントを実施。</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・イオン株式会社との包括連携協定に基づく公民連携の取組みとして、イオンモールにて実施。</a:t>
            </a:r>
          </a:p>
        </p:txBody>
      </p:sp>
      <p:pic>
        <p:nvPicPr>
          <p:cNvPr id="13" name="図 12">
            <a:extLst>
              <a:ext uri="{FF2B5EF4-FFF2-40B4-BE49-F238E27FC236}">
                <a16:creationId xmlns:a16="http://schemas.microsoft.com/office/drawing/2014/main" id="{29F7B2F2-2105-4BFD-941A-5E56032B16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474917" y="5319345"/>
            <a:ext cx="1391485" cy="764931"/>
          </a:xfrm>
          <a:prstGeom prst="rect">
            <a:avLst/>
          </a:prstGeom>
        </p:spPr>
      </p:pic>
    </p:spTree>
    <p:extLst>
      <p:ext uri="{BB962C8B-B14F-4D97-AF65-F5344CB8AC3E}">
        <p14:creationId xmlns:p14="http://schemas.microsoft.com/office/powerpoint/2010/main" val="285998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300" b="1" dirty="0">
                <a:solidFill>
                  <a:schemeClr val="bg1"/>
                </a:solidFill>
              </a:rPr>
              <a:t>議題２　高次脳機能障がいの理解促進に向けた普及啓発について</a:t>
            </a:r>
          </a:p>
        </p:txBody>
      </p:sp>
      <p:sp>
        <p:nvSpPr>
          <p:cNvPr id="4" name="スライド番号プレースホルダー 3"/>
          <p:cNvSpPr>
            <a:spLocks noGrp="1"/>
          </p:cNvSpPr>
          <p:nvPr>
            <p:ph type="sldNum" sz="quarter" idx="12"/>
          </p:nvPr>
        </p:nvSpPr>
        <p:spPr>
          <a:xfrm>
            <a:off x="7518174" y="6340446"/>
            <a:ext cx="2228850" cy="365125"/>
          </a:xfrm>
        </p:spPr>
        <p:txBody>
          <a:bodyPr/>
          <a:lstStyle/>
          <a:p>
            <a:r>
              <a:rPr kumimoji="1" lang="en-US" altLang="ja-JP" dirty="0"/>
              <a:t>18</a:t>
            </a:r>
            <a:endParaRPr kumimoji="1" lang="ja-JP" altLang="en-US" dirty="0"/>
          </a:p>
        </p:txBody>
      </p:sp>
      <p:sp>
        <p:nvSpPr>
          <p:cNvPr id="5" name="テキスト ボックス 4"/>
          <p:cNvSpPr txBox="1"/>
          <p:nvPr/>
        </p:nvSpPr>
        <p:spPr>
          <a:xfrm>
            <a:off x="0" y="675522"/>
            <a:ext cx="10097068"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２．普及啓発用ツール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157185" y="202244"/>
            <a:ext cx="63415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6281" y="1144477"/>
            <a:ext cx="9525761" cy="1600438"/>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・普及啓発を行うため、府民や支援者等が、いつでも気軽に知識を習得することができるような普及啓発用ツールの作成・</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公開に向け、令和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年８月及び令和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月の計２回検討会を開催。</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・構成員から、高次脳機能障がいのある方の実態に基づいたものも踏まえ、様々な意見をいただきながら、令和７年３月　</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に、③と④の２本の動画を公開。動画制作にあたっては、しぶやちあき氏からイラスト提供。</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・作成する動画のテーマは下記のとおり。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年度は⑤⑥について、構成員の意見を聞きながら制作予定。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・あわせて、市町村の待合スペース等で放映いただくためのショート動画を作成し、市町村に照会の上、放映を依頼予定。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2401985589"/>
              </p:ext>
            </p:extLst>
          </p:nvPr>
        </p:nvGraphicFramePr>
        <p:xfrm>
          <a:off x="184756" y="2853001"/>
          <a:ext cx="8178009" cy="3446667"/>
        </p:xfrm>
        <a:graphic>
          <a:graphicData uri="http://schemas.openxmlformats.org/drawingml/2006/table">
            <a:tbl>
              <a:tblPr firstRow="1" firstCol="1" bandRow="1">
                <a:tableStyleId>{5C22544A-7EE6-4342-B048-85BDC9FD1C3A}</a:tableStyleId>
              </a:tblPr>
              <a:tblGrid>
                <a:gridCol w="1335805">
                  <a:extLst>
                    <a:ext uri="{9D8B030D-6E8A-4147-A177-3AD203B41FA5}">
                      <a16:colId xmlns:a16="http://schemas.microsoft.com/office/drawing/2014/main" val="286821606"/>
                    </a:ext>
                  </a:extLst>
                </a:gridCol>
                <a:gridCol w="4175630">
                  <a:extLst>
                    <a:ext uri="{9D8B030D-6E8A-4147-A177-3AD203B41FA5}">
                      <a16:colId xmlns:a16="http://schemas.microsoft.com/office/drawing/2014/main" val="1887713516"/>
                    </a:ext>
                  </a:extLst>
                </a:gridCol>
                <a:gridCol w="2666574">
                  <a:extLst>
                    <a:ext uri="{9D8B030D-6E8A-4147-A177-3AD203B41FA5}">
                      <a16:colId xmlns:a16="http://schemas.microsoft.com/office/drawing/2014/main" val="1492872828"/>
                    </a:ext>
                  </a:extLst>
                </a:gridCol>
              </a:tblGrid>
              <a:tr h="204358">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作成予定年度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タイトル</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内容</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694377"/>
                  </a:ext>
                </a:extLst>
              </a:tr>
              <a:tr h="461901">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rPr>
                        <a:t>①</a:t>
                      </a: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症状、高次脳機能障がいの説明、</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相談窓口の紹介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9434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②診断してもらうには</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a:t>
                      </a:r>
                      <a:r>
                        <a:rPr lang="ja-JP" sz="1400" kern="100" dirty="0" err="1">
                          <a:effectLst/>
                          <a:latin typeface="BIZ UDPゴシック" panose="020B0400000000000000" pitchFamily="50" charset="-128"/>
                          <a:ea typeface="BIZ UDPゴシック" panose="020B0400000000000000" pitchFamily="50" charset="-128"/>
                        </a:rPr>
                        <a:t>発達障がい</a:t>
                      </a:r>
                      <a:r>
                        <a:rPr lang="ja-JP" sz="1400" kern="100" dirty="0">
                          <a:effectLst/>
                          <a:latin typeface="BIZ UDPゴシック" panose="020B0400000000000000" pitchFamily="50" charset="-128"/>
                          <a:ea typeface="BIZ UDPゴシック" panose="020B0400000000000000" pitchFamily="50" charset="-128"/>
                        </a:rPr>
                        <a:t>・認知症との違い～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診断基準や流れ、</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他障がいとの共通点や違い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052307"/>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③家庭内でこんなことありませんか？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当事者・家族の会紹介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738842"/>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④買い物</a:t>
                      </a:r>
                      <a:r>
                        <a:rPr lang="ja-JP" altLang="en-US" sz="1400" kern="100" dirty="0">
                          <a:effectLst/>
                          <a:latin typeface="BIZ UDPゴシック" panose="020B0400000000000000" pitchFamily="50" charset="-128"/>
                          <a:ea typeface="BIZ UDPゴシック" panose="020B0400000000000000" pitchFamily="50" charset="-128"/>
                        </a:rPr>
                        <a:t>先・役所</a:t>
                      </a:r>
                      <a:r>
                        <a:rPr lang="ja-JP" sz="1400" kern="100" dirty="0">
                          <a:effectLst/>
                          <a:latin typeface="BIZ UDPゴシック" panose="020B0400000000000000" pitchFamily="50" charset="-128"/>
                          <a:ea typeface="BIZ UDPゴシック" panose="020B0400000000000000" pitchFamily="50" charset="-128"/>
                        </a:rPr>
                        <a:t>・銀行でこんなことありませんか？</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福祉サービス紹介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61321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⑤職場でこんなことありませんか？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症状、対応方法、就労支援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132079"/>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⑥学校でこんなことありませんか？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r>
                        <a:rPr lang="ja-JP" altLang="en-US" sz="1400" kern="100" dirty="0">
                          <a:effectLst/>
                          <a:latin typeface="BIZ UDPゴシック" panose="020B0400000000000000" pitchFamily="50" charset="-128"/>
                          <a:ea typeface="BIZ UDPゴシック" panose="020B0400000000000000" pitchFamily="50" charset="-128"/>
                        </a:rPr>
                        <a:t>、合理的配慮</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078466"/>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令和８年度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⑦当事者・家族からのメッセージ</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今後検討</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106918"/>
                  </a:ext>
                </a:extLst>
              </a:tr>
            </a:tbl>
          </a:graphicData>
        </a:graphic>
      </p:graphicFrame>
      <p:grpSp>
        <p:nvGrpSpPr>
          <p:cNvPr id="7" name="グループ化 6">
            <a:extLst>
              <a:ext uri="{FF2B5EF4-FFF2-40B4-BE49-F238E27FC236}">
                <a16:creationId xmlns:a16="http://schemas.microsoft.com/office/drawing/2014/main" id="{D4C2135D-3B1C-4008-B1B7-C59F23B2F3D6}"/>
              </a:ext>
            </a:extLst>
          </p:cNvPr>
          <p:cNvGrpSpPr/>
          <p:nvPr/>
        </p:nvGrpSpPr>
        <p:grpSpPr>
          <a:xfrm>
            <a:off x="8362800" y="2918925"/>
            <a:ext cx="1428536" cy="3380743"/>
            <a:chOff x="8380979" y="3006464"/>
            <a:chExt cx="1428536" cy="3380743"/>
          </a:xfrm>
        </p:grpSpPr>
        <p:sp>
          <p:nvSpPr>
            <p:cNvPr id="15" name="テキスト ボックス 14">
              <a:extLst>
                <a:ext uri="{FF2B5EF4-FFF2-40B4-BE49-F238E27FC236}">
                  <a16:creationId xmlns:a16="http://schemas.microsoft.com/office/drawing/2014/main" id="{24596650-7D6D-474A-A61B-30131CBC2D70}"/>
                </a:ext>
              </a:extLst>
            </p:cNvPr>
            <p:cNvSpPr txBox="1"/>
            <p:nvPr/>
          </p:nvSpPr>
          <p:spPr>
            <a:xfrm>
              <a:off x="8380979" y="3006464"/>
              <a:ext cx="1295071"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参考</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grpSp>
          <p:nvGrpSpPr>
            <p:cNvPr id="8" name="グループ化 7">
              <a:extLst>
                <a:ext uri="{FF2B5EF4-FFF2-40B4-BE49-F238E27FC236}">
                  <a16:creationId xmlns:a16="http://schemas.microsoft.com/office/drawing/2014/main" id="{47916960-60D0-428A-9D7B-A4D4EBB6AA45}"/>
                </a:ext>
              </a:extLst>
            </p:cNvPr>
            <p:cNvGrpSpPr/>
            <p:nvPr/>
          </p:nvGrpSpPr>
          <p:grpSpPr>
            <a:xfrm>
              <a:off x="8470132" y="3356685"/>
              <a:ext cx="1315662" cy="1465453"/>
              <a:chOff x="8459836" y="2918567"/>
              <a:chExt cx="1315662" cy="1465453"/>
            </a:xfrm>
          </p:grpSpPr>
          <p:sp>
            <p:nvSpPr>
              <p:cNvPr id="3" name="テキスト ボックス 2">
                <a:extLst>
                  <a:ext uri="{FF2B5EF4-FFF2-40B4-BE49-F238E27FC236}">
                    <a16:creationId xmlns:a16="http://schemas.microsoft.com/office/drawing/2014/main" id="{C5F0C4AD-705B-46AF-B8D7-18D577FEE3F7}"/>
                  </a:ext>
                </a:extLst>
              </p:cNvPr>
              <p:cNvSpPr txBox="1"/>
              <p:nvPr/>
            </p:nvSpPr>
            <p:spPr>
              <a:xfrm>
                <a:off x="8480427" y="2931847"/>
                <a:ext cx="1295071" cy="492443"/>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年度➀</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R5.12</a:t>
                </a:r>
                <a:r>
                  <a:rPr kumimoji="1" lang="ja-JP" altLang="en-US" sz="1200" dirty="0">
                    <a:latin typeface="BIZ UDPゴシック" panose="020B0400000000000000" pitchFamily="50" charset="-128"/>
                    <a:ea typeface="BIZ UDPゴシック" panose="020B0400000000000000" pitchFamily="50" charset="-128"/>
                  </a:rPr>
                  <a:t>公開）</a:t>
                </a:r>
              </a:p>
            </p:txBody>
          </p:sp>
          <p:sp>
            <p:nvSpPr>
              <p:cNvPr id="10" name="正方形/長方形 9">
                <a:extLst>
                  <a:ext uri="{FF2B5EF4-FFF2-40B4-BE49-F238E27FC236}">
                    <a16:creationId xmlns:a16="http://schemas.microsoft.com/office/drawing/2014/main" id="{31E605B5-A0F6-4735-B142-67CB7A00BB8F}"/>
                  </a:ext>
                </a:extLst>
              </p:cNvPr>
              <p:cNvSpPr/>
              <p:nvPr/>
            </p:nvSpPr>
            <p:spPr>
              <a:xfrm>
                <a:off x="8459836" y="2918567"/>
                <a:ext cx="1295071" cy="1465453"/>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17" name="図 16">
                <a:extLst>
                  <a:ext uri="{FF2B5EF4-FFF2-40B4-BE49-F238E27FC236}">
                    <a16:creationId xmlns:a16="http://schemas.microsoft.com/office/drawing/2014/main" id="{888E6909-5433-4738-A2F0-9FD016C42203}"/>
                  </a:ext>
                </a:extLst>
              </p:cNvPr>
              <p:cNvPicPr/>
              <p:nvPr/>
            </p:nvPicPr>
            <p:blipFill>
              <a:blip r:embed="rId2"/>
              <a:stretch>
                <a:fillRect/>
              </a:stretch>
            </p:blipFill>
            <p:spPr>
              <a:xfrm>
                <a:off x="8653981" y="3361824"/>
                <a:ext cx="950231" cy="999542"/>
              </a:xfrm>
              <a:prstGeom prst="rect">
                <a:avLst/>
              </a:prstGeom>
            </p:spPr>
          </p:pic>
        </p:grpSp>
        <p:grpSp>
          <p:nvGrpSpPr>
            <p:cNvPr id="6" name="グループ化 5">
              <a:extLst>
                <a:ext uri="{FF2B5EF4-FFF2-40B4-BE49-F238E27FC236}">
                  <a16:creationId xmlns:a16="http://schemas.microsoft.com/office/drawing/2014/main" id="{6E484D42-24D7-489D-8AD4-631D192C516B}"/>
                </a:ext>
              </a:extLst>
            </p:cNvPr>
            <p:cNvGrpSpPr/>
            <p:nvPr/>
          </p:nvGrpSpPr>
          <p:grpSpPr>
            <a:xfrm>
              <a:off x="8478016" y="4921754"/>
              <a:ext cx="1331499" cy="1465453"/>
              <a:chOff x="8459837" y="4520678"/>
              <a:chExt cx="1331499" cy="1465453"/>
            </a:xfrm>
          </p:grpSpPr>
          <p:sp>
            <p:nvSpPr>
              <p:cNvPr id="12" name="テキスト ボックス 11">
                <a:extLst>
                  <a:ext uri="{FF2B5EF4-FFF2-40B4-BE49-F238E27FC236}">
                    <a16:creationId xmlns:a16="http://schemas.microsoft.com/office/drawing/2014/main" id="{40789880-4F20-4D50-8561-CB2995DED065}"/>
                  </a:ext>
                </a:extLst>
              </p:cNvPr>
              <p:cNvSpPr txBox="1"/>
              <p:nvPr/>
            </p:nvSpPr>
            <p:spPr>
              <a:xfrm>
                <a:off x="8496265" y="4524609"/>
                <a:ext cx="1295071" cy="492443"/>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年度②</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R5.12</a:t>
                </a:r>
                <a:r>
                  <a:rPr kumimoji="1" lang="ja-JP" altLang="en-US" sz="1200" dirty="0">
                    <a:latin typeface="BIZ UDPゴシック" panose="020B0400000000000000" pitchFamily="50" charset="-128"/>
                    <a:ea typeface="BIZ UDPゴシック" panose="020B0400000000000000" pitchFamily="50" charset="-128"/>
                  </a:rPr>
                  <a:t>公開）</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773D60D5-7A24-4B46-96F1-A589DA37A944}"/>
                  </a:ext>
                </a:extLst>
              </p:cNvPr>
              <p:cNvSpPr/>
              <p:nvPr/>
            </p:nvSpPr>
            <p:spPr>
              <a:xfrm>
                <a:off x="8459837" y="4520678"/>
                <a:ext cx="1295071" cy="1465453"/>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18" name="図 17">
                <a:extLst>
                  <a:ext uri="{FF2B5EF4-FFF2-40B4-BE49-F238E27FC236}">
                    <a16:creationId xmlns:a16="http://schemas.microsoft.com/office/drawing/2014/main" id="{D303DE27-D7FC-4589-9718-308AA77E23AF}"/>
                  </a:ext>
                </a:extLst>
              </p:cNvPr>
              <p:cNvPicPr/>
              <p:nvPr/>
            </p:nvPicPr>
            <p:blipFill>
              <a:blip r:embed="rId3"/>
              <a:stretch>
                <a:fillRect/>
              </a:stretch>
            </p:blipFill>
            <p:spPr>
              <a:xfrm>
                <a:off x="8653981" y="4952147"/>
                <a:ext cx="950231" cy="1012349"/>
              </a:xfrm>
              <a:prstGeom prst="rect">
                <a:avLst/>
              </a:prstGeom>
            </p:spPr>
          </p:pic>
        </p:grpSp>
      </p:grpSp>
    </p:spTree>
    <p:extLst>
      <p:ext uri="{BB962C8B-B14F-4D97-AF65-F5344CB8AC3E}">
        <p14:creationId xmlns:p14="http://schemas.microsoft.com/office/powerpoint/2010/main" val="180244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300" b="1" dirty="0">
                <a:solidFill>
                  <a:schemeClr val="bg1"/>
                </a:solidFill>
              </a:rPr>
              <a:t>議題２　高次脳機能障がいの理解促進に向けた普及啓発について</a:t>
            </a:r>
          </a:p>
        </p:txBody>
      </p:sp>
      <p:sp>
        <p:nvSpPr>
          <p:cNvPr id="4" name="スライド番号プレースホルダー 3"/>
          <p:cNvSpPr>
            <a:spLocks noGrp="1"/>
          </p:cNvSpPr>
          <p:nvPr>
            <p:ph type="sldNum" sz="quarter" idx="12"/>
          </p:nvPr>
        </p:nvSpPr>
        <p:spPr/>
        <p:txBody>
          <a:bodyPr/>
          <a:lstStyle/>
          <a:p>
            <a:r>
              <a:rPr kumimoji="1" lang="en-US" altLang="ja-JP" dirty="0"/>
              <a:t>19</a:t>
            </a:r>
            <a:endParaRPr kumimoji="1" lang="ja-JP" altLang="en-US" dirty="0"/>
          </a:p>
        </p:txBody>
      </p:sp>
      <p:sp>
        <p:nvSpPr>
          <p:cNvPr id="5" name="テキスト ボックス 4"/>
          <p:cNvSpPr txBox="1"/>
          <p:nvPr/>
        </p:nvSpPr>
        <p:spPr>
          <a:xfrm>
            <a:off x="0" y="648000"/>
            <a:ext cx="10056125" cy="4370427"/>
          </a:xfrm>
          <a:prstGeom prst="rect">
            <a:avLst/>
          </a:prstGeom>
          <a:noFill/>
        </p:spPr>
        <p:txBody>
          <a:bodyPr wrap="square" rtlCol="0">
            <a:spAutoFit/>
          </a:bodyPr>
          <a:lstStyle/>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３．大阪</a:t>
            </a:r>
            <a:r>
              <a:rPr kumimoji="1" lang="ja-JP" altLang="en-US" b="1" dirty="0" err="1">
                <a:latin typeface="BIZ UDPゴシック" panose="020B0400000000000000" pitchFamily="50" charset="-128"/>
                <a:ea typeface="BIZ UDPゴシック" panose="020B0400000000000000" pitchFamily="50" charset="-128"/>
              </a:rPr>
              <a:t>高次脳機能障がい</a:t>
            </a:r>
            <a:r>
              <a:rPr kumimoji="1" lang="ja-JP" altLang="en-US" b="1" dirty="0">
                <a:latin typeface="BIZ UDPゴシック" panose="020B0400000000000000" pitchFamily="50" charset="-128"/>
                <a:ea typeface="BIZ UDPゴシック" panose="020B0400000000000000" pitchFamily="50" charset="-128"/>
              </a:rPr>
              <a:t>リハビリテーション講習会</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４．普及啓発用ポスター・グッズ等</a:t>
            </a:r>
          </a:p>
        </p:txBody>
      </p:sp>
      <p:sp>
        <p:nvSpPr>
          <p:cNvPr id="6" name="テキスト ボックス 5"/>
          <p:cNvSpPr txBox="1"/>
          <p:nvPr/>
        </p:nvSpPr>
        <p:spPr>
          <a:xfrm>
            <a:off x="182359" y="5102614"/>
            <a:ext cx="9141945" cy="1169551"/>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・令和２年度：クリアファイル　令和３年度：うちわ　令和４年度：ポスター　令和５年度：</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付箋及びクリアファイル</a:t>
            </a:r>
            <a:endParaRPr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年度は、うちわとポケットティッシュを作成。</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うちわについてはデザインをリニューアル</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デザインについては参考資料５のとおり。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来年度以降、普及啓発イベントや研修会等での配布とあわせて、市町村窓口での配架についても市町村に照会の上、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配付予定。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4" name="テキスト ボックス 13"/>
          <p:cNvSpPr txBox="1"/>
          <p:nvPr/>
        </p:nvSpPr>
        <p:spPr>
          <a:xfrm>
            <a:off x="9192765" y="185633"/>
            <a:ext cx="61706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82359" y="1431350"/>
            <a:ext cx="9141944" cy="2893100"/>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・本講習会は、一般社団法人 日本損害保険協会の助成を受けて実施。　</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講習会の開催を通じて、当事者とその家族、支援者等への情報提供や情報交換の場を提供することが目的。</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また、医療・福祉などの関連専門職、当事者・家族などを中心に構成する「リハビリテーション講習会実行委員会」を</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設置し、講習会の企画・運営を行うこととなっており、大阪府も普及啓発の一環として協力。</a:t>
            </a:r>
          </a:p>
          <a:p>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年度実施の講習会については下記のとおり。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タイトル  ：第</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回大阪高次脳機能障がいリハビリテーション講習会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開催方法：堺市立健康福祉プラザ大研修室での対面開催　及び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での</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オンデマンド配信</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開催日時：令和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23</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日（土・祝）</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13:30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16:00</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録画・編集したものを令和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13</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日（金）～令和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9</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日（木）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限定公開</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内容　　  ：①</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高次脳機能障がいに</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関する基礎講座</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②当事者と支援者による体験談</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参加者　 ：会場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44</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受講</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219</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　　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263</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46618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300" b="1" dirty="0">
                <a:solidFill>
                  <a:schemeClr val="bg1"/>
                </a:solidFill>
              </a:rPr>
              <a:t>議題２　高次脳機能障がいの理解促進に向けた普及啓発について</a:t>
            </a:r>
          </a:p>
        </p:txBody>
      </p:sp>
      <p:sp>
        <p:nvSpPr>
          <p:cNvPr id="4" name="スライド番号プレースホルダー 3"/>
          <p:cNvSpPr>
            <a:spLocks noGrp="1"/>
          </p:cNvSpPr>
          <p:nvPr>
            <p:ph type="sldNum" sz="quarter" idx="12"/>
          </p:nvPr>
        </p:nvSpPr>
        <p:spPr>
          <a:xfrm>
            <a:off x="7541132" y="6427409"/>
            <a:ext cx="2228850" cy="365125"/>
          </a:xfrm>
        </p:spPr>
        <p:txBody>
          <a:bodyPr/>
          <a:lstStyle/>
          <a:p>
            <a:r>
              <a:rPr kumimoji="1" lang="en-US" altLang="ja-JP" dirty="0"/>
              <a:t>20</a:t>
            </a:r>
            <a:endParaRPr kumimoji="1" lang="ja-JP" altLang="en-US" dirty="0"/>
          </a:p>
        </p:txBody>
      </p:sp>
      <p:sp>
        <p:nvSpPr>
          <p:cNvPr id="5" name="テキスト ボックス 4"/>
          <p:cNvSpPr txBox="1"/>
          <p:nvPr/>
        </p:nvSpPr>
        <p:spPr>
          <a:xfrm>
            <a:off x="0" y="646451"/>
            <a:ext cx="10056125"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５．人材養成</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161799" y="193235"/>
            <a:ext cx="608183"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50125" y="1068520"/>
            <a:ext cx="9315766" cy="738664"/>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・市町村担当職員研修と医療機関等職員研修については、例年通りオンデマンド配信および</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開催にて実施。</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・令和６年度障害福祉サービス等報酬改定により、加算要件となる高次脳機能障がい支援者養成研修を令和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年７月と</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月に</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回実施。来年度以降は受講定員を増やし、研修を実施予定。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3062216889"/>
              </p:ext>
            </p:extLst>
          </p:nvPr>
        </p:nvGraphicFramePr>
        <p:xfrm>
          <a:off x="150125" y="1895292"/>
          <a:ext cx="9315765" cy="4532117"/>
        </p:xfrm>
        <a:graphic>
          <a:graphicData uri="http://schemas.openxmlformats.org/drawingml/2006/table">
            <a:tbl>
              <a:tblPr>
                <a:tableStyleId>{5C22544A-7EE6-4342-B048-85BDC9FD1C3A}</a:tableStyleId>
              </a:tblPr>
              <a:tblGrid>
                <a:gridCol w="559216">
                  <a:extLst>
                    <a:ext uri="{9D8B030D-6E8A-4147-A177-3AD203B41FA5}">
                      <a16:colId xmlns:a16="http://schemas.microsoft.com/office/drawing/2014/main" val="2559076917"/>
                    </a:ext>
                  </a:extLst>
                </a:gridCol>
                <a:gridCol w="342250">
                  <a:extLst>
                    <a:ext uri="{9D8B030D-6E8A-4147-A177-3AD203B41FA5}">
                      <a16:colId xmlns:a16="http://schemas.microsoft.com/office/drawing/2014/main" val="3320622055"/>
                    </a:ext>
                  </a:extLst>
                </a:gridCol>
                <a:gridCol w="1180488">
                  <a:extLst>
                    <a:ext uri="{9D8B030D-6E8A-4147-A177-3AD203B41FA5}">
                      <a16:colId xmlns:a16="http://schemas.microsoft.com/office/drawing/2014/main" val="639497621"/>
                    </a:ext>
                  </a:extLst>
                </a:gridCol>
                <a:gridCol w="3300503">
                  <a:extLst>
                    <a:ext uri="{9D8B030D-6E8A-4147-A177-3AD203B41FA5}">
                      <a16:colId xmlns:a16="http://schemas.microsoft.com/office/drawing/2014/main" val="1469987461"/>
                    </a:ext>
                  </a:extLst>
                </a:gridCol>
                <a:gridCol w="2687782">
                  <a:extLst>
                    <a:ext uri="{9D8B030D-6E8A-4147-A177-3AD203B41FA5}">
                      <a16:colId xmlns:a16="http://schemas.microsoft.com/office/drawing/2014/main" val="487639310"/>
                    </a:ext>
                  </a:extLst>
                </a:gridCol>
                <a:gridCol w="424872">
                  <a:extLst>
                    <a:ext uri="{9D8B030D-6E8A-4147-A177-3AD203B41FA5}">
                      <a16:colId xmlns:a16="http://schemas.microsoft.com/office/drawing/2014/main" val="954341541"/>
                    </a:ext>
                  </a:extLst>
                </a:gridCol>
                <a:gridCol w="332509">
                  <a:extLst>
                    <a:ext uri="{9D8B030D-6E8A-4147-A177-3AD203B41FA5}">
                      <a16:colId xmlns:a16="http://schemas.microsoft.com/office/drawing/2014/main" val="878641468"/>
                    </a:ext>
                  </a:extLst>
                </a:gridCol>
                <a:gridCol w="488145">
                  <a:extLst>
                    <a:ext uri="{9D8B030D-6E8A-4147-A177-3AD203B41FA5}">
                      <a16:colId xmlns:a16="http://schemas.microsoft.com/office/drawing/2014/main" val="2092335014"/>
                    </a:ext>
                  </a:extLst>
                </a:gridCol>
              </a:tblGrid>
              <a:tr h="316294">
                <a:tc gridSpan="2">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kumimoji="1" lang="ja-JP" altLang="en-US"/>
                    </a:p>
                  </a:txBody>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研修名</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内容</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日時・方法</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参加者数</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（参考）</a:t>
                      </a:r>
                      <a:endPar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rPr>
                        <a:t>R5</a:t>
                      </a: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18453601"/>
                  </a:ext>
                </a:extLst>
              </a:tr>
              <a:tr h="676721">
                <a:tc rowSpan="4">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研修</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4">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対象者別</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市町村担当</a:t>
                      </a:r>
                      <a:endPar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職員研修</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障がい特性を踏まえ、個別性の高いケースに応じて、どのような福祉サービスで地域生活を支えるかや市町村内での他部署との連携の必要性等についての理解</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100" u="none" strike="noStrike" dirty="0">
                          <a:effectLst/>
                          <a:latin typeface="BIZ UDPゴシック" panose="020B0400000000000000" pitchFamily="50" charset="-128"/>
                          <a:ea typeface="BIZ UDPゴシック" panose="020B0400000000000000" pitchFamily="50" charset="-128"/>
                        </a:rPr>
                        <a:t>令和</a:t>
                      </a:r>
                      <a:r>
                        <a:rPr lang="en-US" altLang="zh-TW" sz="1100" u="none" strike="noStrike" dirty="0">
                          <a:effectLst/>
                          <a:latin typeface="BIZ UDPゴシック" panose="020B0400000000000000" pitchFamily="50" charset="-128"/>
                          <a:ea typeface="BIZ UDPゴシック" panose="020B0400000000000000" pitchFamily="50" charset="-128"/>
                        </a:rPr>
                        <a:t>6</a:t>
                      </a:r>
                      <a:r>
                        <a:rPr lang="zh-TW" altLang="en-US" sz="1100" u="none" strike="noStrike" dirty="0">
                          <a:effectLst/>
                          <a:latin typeface="BIZ UDPゴシック" panose="020B0400000000000000" pitchFamily="50" charset="-128"/>
                          <a:ea typeface="BIZ UDPゴシック" panose="020B0400000000000000" pitchFamily="50" charset="-128"/>
                        </a:rPr>
                        <a:t>年</a:t>
                      </a:r>
                      <a:r>
                        <a:rPr lang="en-US" altLang="zh-TW" sz="1100" u="none" strike="noStrike" dirty="0">
                          <a:effectLst/>
                          <a:latin typeface="BIZ UDPゴシック" panose="020B0400000000000000" pitchFamily="50" charset="-128"/>
                          <a:ea typeface="BIZ UDPゴシック" panose="020B0400000000000000" pitchFamily="50" charset="-128"/>
                        </a:rPr>
                        <a:t>7</a:t>
                      </a:r>
                      <a:r>
                        <a:rPr lang="zh-TW" altLang="en-US" sz="1100" u="none" strike="noStrike" dirty="0">
                          <a:effectLst/>
                          <a:latin typeface="BIZ UDPゴシック" panose="020B0400000000000000" pitchFamily="50" charset="-128"/>
                          <a:ea typeface="BIZ UDPゴシック" panose="020B0400000000000000" pitchFamily="50" charset="-128"/>
                        </a:rPr>
                        <a:t>月</a:t>
                      </a:r>
                      <a:r>
                        <a:rPr lang="en-US" altLang="zh-TW" sz="1100" u="none" strike="noStrike" dirty="0">
                          <a:effectLst/>
                          <a:latin typeface="BIZ UDPゴシック" panose="020B0400000000000000" pitchFamily="50" charset="-128"/>
                          <a:ea typeface="BIZ UDPゴシック" panose="020B0400000000000000" pitchFamily="50" charset="-128"/>
                        </a:rPr>
                        <a:t>18</a:t>
                      </a:r>
                      <a:r>
                        <a:rPr lang="zh-TW" altLang="en-US" sz="1100" u="none" strike="noStrike" dirty="0">
                          <a:effectLst/>
                          <a:latin typeface="BIZ UDPゴシック" panose="020B0400000000000000" pitchFamily="50" charset="-128"/>
                          <a:ea typeface="BIZ UDPゴシック" panose="020B0400000000000000" pitchFamily="50" charset="-128"/>
                        </a:rPr>
                        <a:t>日</a:t>
                      </a:r>
                      <a:r>
                        <a:rPr lang="ja-JP" altLang="en-US" sz="1100" u="none" strike="noStrike" dirty="0">
                          <a:effectLst/>
                          <a:latin typeface="BIZ UDPゴシック" panose="020B0400000000000000" pitchFamily="50" charset="-128"/>
                          <a:ea typeface="BIZ UDPゴシック" panose="020B0400000000000000" pitchFamily="50" charset="-128"/>
                        </a:rPr>
                        <a:t>（</a:t>
                      </a:r>
                      <a:r>
                        <a:rPr lang="zh-TW" altLang="en-US" sz="1100" u="none" strike="noStrike" dirty="0">
                          <a:effectLst/>
                          <a:latin typeface="BIZ UDPゴシック" panose="020B0400000000000000" pitchFamily="50" charset="-128"/>
                          <a:ea typeface="BIZ UDPゴシック" panose="020B0400000000000000" pitchFamily="50" charset="-128"/>
                        </a:rPr>
                        <a:t>木</a:t>
                      </a:r>
                      <a:r>
                        <a:rPr lang="ja-JP" altLang="en-US" sz="1100" u="none" strike="noStrike" dirty="0">
                          <a:effectLst/>
                          <a:latin typeface="BIZ UDPゴシック" panose="020B0400000000000000" pitchFamily="50" charset="-128"/>
                          <a:ea typeface="BIZ UDPゴシック" panose="020B0400000000000000" pitchFamily="50" charset="-128"/>
                        </a:rPr>
                        <a:t>）</a:t>
                      </a:r>
                      <a:r>
                        <a:rPr lang="zh-TW" altLang="en-US" sz="1100" u="none" strike="noStrike" dirty="0">
                          <a:effectLst/>
                          <a:latin typeface="BIZ UDPゴシック" panose="020B0400000000000000" pitchFamily="50" charset="-128"/>
                          <a:ea typeface="BIZ UDPゴシック" panose="020B0400000000000000" pitchFamily="50" charset="-128"/>
                        </a:rPr>
                        <a:t>～</a:t>
                      </a:r>
                      <a:r>
                        <a:rPr lang="en-US" altLang="zh-TW" sz="1100" u="none" strike="noStrike" dirty="0">
                          <a:effectLst/>
                          <a:latin typeface="BIZ UDPゴシック" panose="020B0400000000000000" pitchFamily="50" charset="-128"/>
                          <a:ea typeface="BIZ UDPゴシック" panose="020B0400000000000000" pitchFamily="50" charset="-128"/>
                        </a:rPr>
                        <a:t>8</a:t>
                      </a:r>
                      <a:r>
                        <a:rPr lang="zh-TW" altLang="en-US" sz="1100" u="none" strike="noStrike" dirty="0">
                          <a:effectLst/>
                          <a:latin typeface="BIZ UDPゴシック" panose="020B0400000000000000" pitchFamily="50" charset="-128"/>
                          <a:ea typeface="BIZ UDPゴシック" panose="020B0400000000000000" pitchFamily="50" charset="-128"/>
                        </a:rPr>
                        <a:t>月</a:t>
                      </a:r>
                      <a:r>
                        <a:rPr lang="en-US" altLang="zh-TW" sz="1100" u="none" strike="noStrike" dirty="0">
                          <a:effectLst/>
                          <a:latin typeface="BIZ UDPゴシック" panose="020B0400000000000000" pitchFamily="50" charset="-128"/>
                          <a:ea typeface="BIZ UDPゴシック" panose="020B0400000000000000" pitchFamily="50" charset="-128"/>
                        </a:rPr>
                        <a:t>8</a:t>
                      </a:r>
                      <a:r>
                        <a:rPr lang="zh-TW" altLang="en-US" sz="1100" u="none" strike="noStrike" dirty="0">
                          <a:effectLst/>
                          <a:latin typeface="BIZ UDPゴシック" panose="020B0400000000000000" pitchFamily="50" charset="-128"/>
                          <a:ea typeface="BIZ UDPゴシック" panose="020B0400000000000000" pitchFamily="50" charset="-128"/>
                        </a:rPr>
                        <a:t>日</a:t>
                      </a:r>
                      <a:r>
                        <a:rPr lang="ja-JP" altLang="en-US" sz="1100" u="none" strike="noStrike" dirty="0">
                          <a:effectLst/>
                          <a:latin typeface="BIZ UDPゴシック" panose="020B0400000000000000" pitchFamily="50" charset="-128"/>
                          <a:ea typeface="BIZ UDPゴシック" panose="020B0400000000000000" pitchFamily="50" charset="-128"/>
                        </a:rPr>
                        <a:t>（</a:t>
                      </a:r>
                      <a:r>
                        <a:rPr lang="zh-TW" altLang="en-US" sz="1100" u="none" strike="noStrike" dirty="0">
                          <a:effectLst/>
                          <a:latin typeface="BIZ UDPゴシック" panose="020B0400000000000000" pitchFamily="50" charset="-128"/>
                          <a:ea typeface="BIZ UDPゴシック" panose="020B0400000000000000" pitchFamily="50" charset="-128"/>
                        </a:rPr>
                        <a:t>木</a:t>
                      </a:r>
                      <a:r>
                        <a:rPr lang="ja-JP" altLang="en-US" sz="1100" u="none" strike="noStrike" dirty="0">
                          <a:effectLst/>
                          <a:latin typeface="BIZ UDPゴシック" panose="020B0400000000000000" pitchFamily="50" charset="-128"/>
                          <a:ea typeface="BIZ UDPゴシック" panose="020B0400000000000000" pitchFamily="50" charset="-128"/>
                        </a:rPr>
                        <a:t>）</a:t>
                      </a:r>
                      <a:endParaRPr lang="en-US" altLang="ja-JP" sz="1100" u="none" strike="noStrike" dirty="0">
                        <a:effectLst/>
                        <a:latin typeface="BIZ UDPゴシック" panose="020B0400000000000000" pitchFamily="50" charset="-128"/>
                        <a:ea typeface="BIZ UDPゴシック" panose="020B0400000000000000" pitchFamily="50" charset="-128"/>
                      </a:endParaRPr>
                    </a:p>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オンデマンド配信</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effectLst/>
                          <a:latin typeface="BIZ UDPゴシック" panose="020B0400000000000000" pitchFamily="50" charset="-128"/>
                          <a:ea typeface="BIZ UDPゴシック" panose="020B0400000000000000" pitchFamily="50" charset="-128"/>
                        </a:rPr>
                        <a:t>28</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fontAlgn="ct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計</a:t>
                      </a:r>
                      <a:b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br>
                      <a:r>
                        <a:rPr lang="en-US" altLang="ja-JP" sz="1100" u="none" strike="noStrike" dirty="0">
                          <a:solidFill>
                            <a:schemeClr val="tx1"/>
                          </a:solidFill>
                          <a:effectLst/>
                          <a:latin typeface="BIZ UDPゴシック" panose="020B0400000000000000" pitchFamily="50" charset="-128"/>
                          <a:ea typeface="BIZ UDPゴシック" panose="020B0400000000000000" pitchFamily="50" charset="-128"/>
                        </a:rPr>
                        <a:t>174</a:t>
                      </a: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75</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5939554"/>
                  </a:ext>
                </a:extLst>
              </a:tr>
              <a:tr h="786879">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医療機関等</a:t>
                      </a:r>
                      <a:endParaRPr lang="en-US" altLang="zh-TW" sz="1200" b="1"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職員研修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医療職に対し、高次脳機能障がいの支援に必要な受傷時の画像や経過などの様々な情報の提供に関する重要性や、医療と福祉機関でのリハビリテーションの違いや連携についての知識を習得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100" u="none" strike="noStrike" dirty="0">
                          <a:effectLst/>
                          <a:latin typeface="BIZ UDPゴシック" panose="020B0400000000000000" pitchFamily="50" charset="-128"/>
                          <a:ea typeface="BIZ UDPゴシック" panose="020B0400000000000000" pitchFamily="50" charset="-128"/>
                        </a:rPr>
                        <a:t>令和</a:t>
                      </a:r>
                      <a:r>
                        <a:rPr lang="ja-JP" altLang="en-US" sz="1100" u="none" strike="noStrike" dirty="0">
                          <a:effectLst/>
                          <a:latin typeface="BIZ UDPゴシック" panose="020B0400000000000000" pitchFamily="50" charset="-128"/>
                          <a:ea typeface="BIZ UDPゴシック" panose="020B0400000000000000" pitchFamily="50" charset="-128"/>
                        </a:rPr>
                        <a:t>７</a:t>
                      </a:r>
                      <a:r>
                        <a:rPr lang="zh-TW" altLang="en-US" sz="1100" u="none" strike="noStrike" dirty="0">
                          <a:effectLst/>
                          <a:latin typeface="BIZ UDPゴシック" panose="020B0400000000000000" pitchFamily="50" charset="-128"/>
                          <a:ea typeface="BIZ UDPゴシック" panose="020B0400000000000000" pitchFamily="50" charset="-128"/>
                        </a:rPr>
                        <a:t>年</a:t>
                      </a:r>
                      <a:r>
                        <a:rPr lang="ja-JP" altLang="en-US" sz="1100" u="none" strike="noStrike" dirty="0">
                          <a:effectLst/>
                          <a:latin typeface="BIZ UDPゴシック" panose="020B0400000000000000" pitchFamily="50" charset="-128"/>
                          <a:ea typeface="BIZ UDPゴシック" panose="020B0400000000000000" pitchFamily="50" charset="-128"/>
                        </a:rPr>
                        <a:t>２</a:t>
                      </a:r>
                      <a:r>
                        <a:rPr lang="zh-TW" altLang="en-US" sz="1100" u="none" strike="noStrike" dirty="0">
                          <a:effectLst/>
                          <a:latin typeface="BIZ UDPゴシック" panose="020B0400000000000000" pitchFamily="50" charset="-128"/>
                          <a:ea typeface="BIZ UDPゴシック" panose="020B0400000000000000" pitchFamily="50" charset="-128"/>
                        </a:rPr>
                        <a:t>月</a:t>
                      </a:r>
                      <a:r>
                        <a:rPr lang="ja-JP" altLang="en-US" sz="1100" u="none" strike="noStrike" dirty="0">
                          <a:effectLst/>
                          <a:latin typeface="BIZ UDPゴシック" panose="020B0400000000000000" pitchFamily="50" charset="-128"/>
                          <a:ea typeface="BIZ UDPゴシック" panose="020B0400000000000000" pitchFamily="50" charset="-128"/>
                        </a:rPr>
                        <a:t>９</a:t>
                      </a:r>
                      <a:r>
                        <a:rPr lang="zh-TW" altLang="en-US" sz="1100" u="none" strike="noStrike" dirty="0">
                          <a:effectLst/>
                          <a:latin typeface="BIZ UDPゴシック" panose="020B0400000000000000" pitchFamily="50" charset="-128"/>
                          <a:ea typeface="BIZ UDPゴシック" panose="020B0400000000000000" pitchFamily="50" charset="-128"/>
                        </a:rPr>
                        <a:t>日（</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zh-TW" altLang="en-US" sz="1100" u="none" strike="noStrike" dirty="0">
                          <a:effectLst/>
                          <a:latin typeface="BIZ UDPゴシック" panose="020B0400000000000000" pitchFamily="50" charset="-128"/>
                          <a:ea typeface="BIZ UDPゴシック" panose="020B0400000000000000" pitchFamily="50" charset="-128"/>
                        </a:rPr>
                        <a:t>）</a:t>
                      </a:r>
                      <a:endParaRPr lang="en-US" altLang="zh-TW" sz="1100" u="none" strike="noStrike" dirty="0">
                        <a:effectLst/>
                        <a:latin typeface="BIZ UDPゴシック" panose="020B0400000000000000" pitchFamily="50" charset="-128"/>
                        <a:ea typeface="BIZ UDPゴシック" panose="020B0400000000000000" pitchFamily="50" charset="-128"/>
                      </a:endParaRPr>
                    </a:p>
                    <a:p>
                      <a:pPr algn="l"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Web</a:t>
                      </a: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開催</a:t>
                      </a:r>
                      <a:endParaRPr lang="en-US" altLang="zh-TW"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effectLst/>
                          <a:latin typeface="BIZ UDPゴシック" panose="020B0400000000000000" pitchFamily="50" charset="-128"/>
                          <a:ea typeface="BIZ UDPゴシック" panose="020B0400000000000000" pitchFamily="50" charset="-128"/>
                        </a:rPr>
                        <a:t>50</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76</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3055933"/>
                  </a:ext>
                </a:extLst>
              </a:tr>
              <a:tr h="1180319">
                <a:tc vMerge="1">
                  <a:txBody>
                    <a:bodyPr/>
                    <a:lstStyle/>
                    <a:p>
                      <a:endParaRPr kumimoji="1" lang="ja-JP" altLang="en-US"/>
                    </a:p>
                  </a:txBody>
                  <a:tcPr/>
                </a:tc>
                <a:tc vMerge="1">
                  <a:txBody>
                    <a:bodyPr/>
                    <a:lstStyle/>
                    <a:p>
                      <a:endParaRPr kumimoji="1" lang="ja-JP" altLang="en-US"/>
                    </a:p>
                  </a:txBody>
                  <a:tcPr/>
                </a:tc>
                <a:tc rowSpan="2">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高次脳機能</a:t>
                      </a:r>
                      <a:endPar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障がい支援者</a:t>
                      </a:r>
                      <a:endPar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endParaRPr>
                    </a:p>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養成研修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a:txBody>
                    <a:bodyPr/>
                    <a:lstStyle/>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高次脳機能障がい支援者に対し、高次脳機能障がいについての知識を得ることや障がい特性を理解することで、高次脳機能障がいの障がい特性に応じた支援を実施するための知識を習得</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（令和６年度に限り、令和７年度以降の大阪府高次脳機能障がい支援者養成研修の講師等として協力いただく支援者の養成を目的として実施）</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＜基礎研修＞</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・講義：令和６年７月２日（火）～８日（月）</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・演習：令和６年７月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日（金）</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＜実践研修＞</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・講義：令和６年７月１６日（火）～２２日（月）</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・演習：令和６年７月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30</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日（火）</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講義はいずれもオンデマンド配信</a:t>
                      </a:r>
                      <a:endParaRPr lang="en-US" altLang="zh-TW"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100" u="none" strike="noStrike" dirty="0">
                          <a:effectLst/>
                          <a:latin typeface="BIZ UDPゴシック" panose="020B0400000000000000" pitchFamily="50" charset="-128"/>
                          <a:ea typeface="BIZ UDPゴシック" panose="020B0400000000000000" pitchFamily="50" charset="-128"/>
                        </a:rPr>
                        <a:t>第</a:t>
                      </a:r>
                      <a:r>
                        <a:rPr lang="en-US" altLang="ja-JP" sz="1100" u="none" strike="noStrike" dirty="0">
                          <a:effectLst/>
                          <a:latin typeface="BIZ UDPゴシック" panose="020B0400000000000000" pitchFamily="50" charset="-128"/>
                          <a:ea typeface="BIZ UDPゴシック" panose="020B0400000000000000" pitchFamily="50" charset="-128"/>
                        </a:rPr>
                        <a:t>1</a:t>
                      </a:r>
                      <a:r>
                        <a:rPr lang="ja-JP" altLang="en-US" sz="1100" u="none" strike="noStrike" dirty="0">
                          <a:effectLst/>
                          <a:latin typeface="BIZ UDPゴシック" panose="020B0400000000000000" pitchFamily="50" charset="-128"/>
                          <a:ea typeface="BIZ UDPゴシック" panose="020B0400000000000000" pitchFamily="50" charset="-128"/>
                        </a:rPr>
                        <a:t>回</a:t>
                      </a:r>
                      <a:r>
                        <a:rPr lang="en-US" altLang="ja-JP" sz="1100" u="none" strike="noStrike" dirty="0">
                          <a:effectLst/>
                          <a:latin typeface="BIZ UDPゴシック" panose="020B0400000000000000" pitchFamily="50" charset="-128"/>
                          <a:ea typeface="BIZ UDPゴシック" panose="020B0400000000000000" pitchFamily="50" charset="-128"/>
                        </a:rPr>
                        <a:t>30</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a:effectLst/>
                          <a:latin typeface="BIZ UDPゴシック" panose="020B0400000000000000" pitchFamily="50" charset="-128"/>
                          <a:ea typeface="BIZ UDPゴシック" panose="020B0400000000000000" pitchFamily="50" charset="-128"/>
                        </a:rPr>
                        <a:t>地域支援者養成研修</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58</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en-US" altLang="ja-JP" sz="1100" u="none" strike="noStrike" dirty="0">
                        <a:effectLst/>
                        <a:latin typeface="BIZ UDPゴシック" panose="020B0400000000000000" pitchFamily="50" charset="-128"/>
                        <a:ea typeface="BIZ UDPゴシック" panose="020B0400000000000000"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u="none" strike="noStrike" dirty="0">
                        <a:effectLst/>
                        <a:latin typeface="BIZ UDPゴシック" panose="020B0400000000000000" pitchFamily="50" charset="-128"/>
                        <a:ea typeface="BIZ UDPゴシック" panose="020B0400000000000000"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zh-TW" altLang="en-US" sz="1100" u="none" strike="noStrike" dirty="0">
                          <a:effectLst/>
                          <a:latin typeface="BIZ UDPゴシック" panose="020B0400000000000000" pitchFamily="50" charset="-128"/>
                          <a:ea typeface="BIZ UDPゴシック" panose="020B0400000000000000" pitchFamily="50" charset="-128"/>
                        </a:rPr>
                        <a:t>相談支援従事者研修</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60</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02095065"/>
                  </a:ext>
                </a:extLst>
              </a:tr>
              <a:tr h="908908">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ctr" rtl="0" fontAlgn="ct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vMerge="1">
                  <a:txBody>
                    <a:bodyPr/>
                    <a:lstStyle/>
                    <a:p>
                      <a:pPr algn="l" rtl="0"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＜基礎研修＞</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・講義：令和６年１１月１８日（月）～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25</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日（月）</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・演習：令和</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/9</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日（月）のいずれか</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＜実践研修＞</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・講義：令和６年１２月１０日（火）～１７日（火）</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・演習：令和</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年</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23</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日（月）</a:t>
                      </a: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/24</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日（火）のいずれか</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講義はいずれもオンデマンド配信</a:t>
                      </a:r>
                      <a:endParaRPr kumimoji="1" lang="en-US" altLang="ja-JP" sz="1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100" u="none" strike="noStrike" dirty="0">
                          <a:effectLst/>
                          <a:latin typeface="BIZ UDPゴシック" panose="020B0400000000000000" pitchFamily="50" charset="-128"/>
                          <a:ea typeface="BIZ UDPゴシック" panose="020B0400000000000000" pitchFamily="50" charset="-128"/>
                        </a:rPr>
                        <a:t>第</a:t>
                      </a:r>
                      <a:r>
                        <a:rPr lang="en-US" altLang="ja-JP" sz="1100" u="none" strike="noStrike" dirty="0">
                          <a:effectLst/>
                          <a:latin typeface="BIZ UDPゴシック" panose="020B0400000000000000" pitchFamily="50" charset="-128"/>
                          <a:ea typeface="BIZ UDPゴシック" panose="020B0400000000000000" pitchFamily="50" charset="-128"/>
                        </a:rPr>
                        <a:t>2</a:t>
                      </a:r>
                      <a:r>
                        <a:rPr lang="ja-JP" altLang="en-US" sz="1100" u="none" strike="noStrike" dirty="0">
                          <a:effectLst/>
                          <a:latin typeface="BIZ UDPゴシック" panose="020B0400000000000000" pitchFamily="50" charset="-128"/>
                          <a:ea typeface="BIZ UDPゴシック" panose="020B0400000000000000" pitchFamily="50" charset="-128"/>
                        </a:rPr>
                        <a:t>回</a:t>
                      </a:r>
                      <a:r>
                        <a:rPr lang="en-US" altLang="ja-JP" sz="1100" b="0" i="0" u="none" strike="noStrike" dirty="0">
                          <a:solidFill>
                            <a:schemeClr val="tx1"/>
                          </a:solidFill>
                          <a:effectLst/>
                          <a:latin typeface="BIZ UDPゴシック" panose="020B0400000000000000" pitchFamily="50" charset="-128"/>
                          <a:ea typeface="BIZ UDPゴシック" panose="020B0400000000000000" pitchFamily="50" charset="-128"/>
                        </a:rPr>
                        <a:t>66</a:t>
                      </a:r>
                      <a:r>
                        <a:rPr lang="ja-JP" altLang="en-US" sz="1100" b="0" i="0" u="none" strike="noStrike" dirty="0">
                          <a:solidFill>
                            <a:schemeClr val="tx1"/>
                          </a:solidFill>
                          <a:effectLst/>
                          <a:latin typeface="BIZ UDPゴシック" panose="020B0400000000000000" pitchFamily="50" charset="-128"/>
                          <a:ea typeface="BIZ UDPゴシック" panose="020B0400000000000000" pitchFamily="50" charset="-128"/>
                        </a:rPr>
                        <a:t>名</a:t>
                      </a: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dirty="0"/>
                    </a:p>
                  </a:txBody>
                  <a:tcPr marL="6839" marR="6839" marT="683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732643"/>
                  </a:ext>
                </a:extLst>
              </a:tr>
            </a:tbl>
          </a:graphicData>
        </a:graphic>
      </p:graphicFrame>
    </p:spTree>
    <p:extLst>
      <p:ext uri="{BB962C8B-B14F-4D97-AF65-F5344CB8AC3E}">
        <p14:creationId xmlns:p14="http://schemas.microsoft.com/office/powerpoint/2010/main" val="330079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358860"/>
            <a:ext cx="2228850" cy="365125"/>
          </a:xfrm>
        </p:spPr>
        <p:txBody>
          <a:bodyPr/>
          <a:lstStyle/>
          <a:p>
            <a:r>
              <a:rPr kumimoji="1" lang="en-US" altLang="ja-JP" dirty="0"/>
              <a:t>21</a:t>
            </a:r>
            <a:endParaRPr kumimoji="1" lang="ja-JP" altLang="en-US" dirty="0"/>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a:solidFill>
                  <a:schemeClr val="bg1"/>
                </a:solidFill>
                <a:latin typeface="+mn-ea"/>
                <a:ea typeface="+mn-ea"/>
              </a:rPr>
              <a:t>議題２　高次脳機能障がいの理解促進に向けた普及啓発について</a:t>
            </a:r>
            <a:endParaRPr lang="ja-JP" altLang="en-US" sz="2400" b="1" dirty="0">
              <a:solidFill>
                <a:schemeClr val="bg1"/>
              </a:solidFill>
              <a:latin typeface="+mn-ea"/>
              <a:ea typeface="+mn-ea"/>
            </a:endParaRPr>
          </a:p>
        </p:txBody>
      </p:sp>
      <p:sp>
        <p:nvSpPr>
          <p:cNvPr id="8" name="テキスト ボックス 7"/>
          <p:cNvSpPr txBox="1"/>
          <p:nvPr/>
        </p:nvSpPr>
        <p:spPr>
          <a:xfrm>
            <a:off x="233976" y="133385"/>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8917922"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148239" y="835644"/>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市町村</a:t>
            </a:r>
            <a:r>
              <a:rPr kumimoji="1" lang="ja-JP" altLang="en-US" b="1" dirty="0">
                <a:latin typeface="BIZ UDPゴシック" panose="020B0400000000000000" pitchFamily="50" charset="-128"/>
                <a:ea typeface="BIZ UDPゴシック" panose="020B0400000000000000" pitchFamily="50" charset="-128"/>
              </a:rPr>
              <a:t>担当</a:t>
            </a:r>
            <a:r>
              <a:rPr kumimoji="1" lang="ja-JP" altLang="en-US" b="1" dirty="0">
                <a:solidFill>
                  <a:prstClr val="black"/>
                </a:solidFill>
                <a:latin typeface="BIZ UDPゴシック" panose="020B0400000000000000" pitchFamily="50" charset="-128"/>
                <a:ea typeface="BIZ UDPゴシック" panose="020B0400000000000000" pitchFamily="50" charset="-128"/>
              </a:rPr>
              <a:t>職員研修の講義内容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96931" y="1279610"/>
            <a:ext cx="8935220" cy="2194098"/>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 「高次脳機能障がいのある方が窓口に来られた際の対応の工夫」</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講師：大阪急性期・総合医療センター 臨床心理室 主任 岡部 伸太郎氏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 「大阪府における失語症者への意思疎通支援について」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講師：一般社団法人大阪府言語聴覚士会 失語症意思疎通支援実行委員会</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 「制度利用」</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講師：国立障害者リハビリテーションセンター（高次脳機能障害支援者養成研修パッケージより）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 「大阪府における取り組みと高次脳機能障がい支援拠点について」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講師：大阪府福祉部障がい福祉室 地域生活支援課職員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障がい者医療・リハビリテーションセンター職員</a:t>
            </a:r>
          </a:p>
        </p:txBody>
      </p:sp>
      <p:sp>
        <p:nvSpPr>
          <p:cNvPr id="12" name="正方形/長方形 11">
            <a:extLst>
              <a:ext uri="{FF2B5EF4-FFF2-40B4-BE49-F238E27FC236}">
                <a16:creationId xmlns:a16="http://schemas.microsoft.com/office/drawing/2014/main" id="{0A821436-0DA8-447D-A232-405C7463CA4B}"/>
              </a:ext>
            </a:extLst>
          </p:cNvPr>
          <p:cNvSpPr/>
          <p:nvPr/>
        </p:nvSpPr>
        <p:spPr>
          <a:xfrm>
            <a:off x="233976" y="3667282"/>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医療機関等職員研修の講義内容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2F08B3D0-4DD5-4F9F-9E7D-D7C2981CFD4F}"/>
              </a:ext>
            </a:extLst>
          </p:cNvPr>
          <p:cNvSpPr/>
          <p:nvPr/>
        </p:nvSpPr>
        <p:spPr>
          <a:xfrm>
            <a:off x="396931" y="4162284"/>
            <a:ext cx="8935220" cy="1701574"/>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 「高次脳機能障がいについて」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講師：大阪府障がい者自立相談支援センター</a:t>
            </a:r>
            <a:r>
              <a:rPr kumimoji="1" lang="zh-TW" altLang="en-US" sz="1400" dirty="0">
                <a:solidFill>
                  <a:schemeClr val="tx1"/>
                </a:solidFill>
                <a:latin typeface="BIZ UDPゴシック" panose="020B0400000000000000" pitchFamily="50" charset="-128"/>
                <a:ea typeface="BIZ UDPゴシック" panose="020B0400000000000000" pitchFamily="50" charset="-128"/>
              </a:rPr>
              <a:t>　所長</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 「高次脳機能障がいのある方が地域で安心して暮らせるために」</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講師：大阪府福祉部障がい福祉室地域生活支援課　職員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 「高次脳機能障がいの診断と診断書類作成のポイント」</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講師：なやクリニック　副院長（医師）　納谷　敦夫氏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5288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358860"/>
            <a:ext cx="2228850" cy="365125"/>
          </a:xfrm>
        </p:spPr>
        <p:txBody>
          <a:bodyPr/>
          <a:lstStyle/>
          <a:p>
            <a:r>
              <a:rPr kumimoji="1" lang="en-US" altLang="ja-JP" dirty="0"/>
              <a:t>22</a:t>
            </a:r>
            <a:endParaRPr kumimoji="1" lang="ja-JP" altLang="en-US" dirty="0"/>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a:solidFill>
                  <a:schemeClr val="bg1"/>
                </a:solidFill>
                <a:latin typeface="+mn-ea"/>
                <a:ea typeface="+mn-ea"/>
              </a:rPr>
              <a:t>議題２　高次脳機能障がいの理解促進に向けた普及啓発について</a:t>
            </a:r>
            <a:endParaRPr lang="ja-JP" altLang="en-US" sz="2400" b="1" dirty="0">
              <a:solidFill>
                <a:schemeClr val="bg1"/>
              </a:solidFill>
              <a:latin typeface="+mn-ea"/>
              <a:ea typeface="+mn-ea"/>
            </a:endParaRPr>
          </a:p>
        </p:txBody>
      </p:sp>
      <p:sp>
        <p:nvSpPr>
          <p:cNvPr id="8" name="テキスト ボックス 7"/>
          <p:cNvSpPr txBox="1"/>
          <p:nvPr/>
        </p:nvSpPr>
        <p:spPr>
          <a:xfrm>
            <a:off x="233976" y="133385"/>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8917922"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435848" y="1123018"/>
            <a:ext cx="8935220" cy="2512570"/>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＜基礎研修＞</a:t>
            </a:r>
            <a:r>
              <a:rPr kumimoji="1" lang="ja-JP" altLang="en-US" sz="1400" dirty="0">
                <a:solidFill>
                  <a:schemeClr val="tx1"/>
                </a:solidFill>
                <a:latin typeface="BIZ UDPゴシック" panose="020B0400000000000000" pitchFamily="50" charset="-128"/>
                <a:ea typeface="BIZ UDPゴシック" panose="020B0400000000000000" pitchFamily="50" charset="-128"/>
              </a:rPr>
              <a:t>（高次脳機能障害支援者養成研修パッケージより）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講義⓪ 「開会あいさつ・高次脳機能障がい支援者養成研修（基礎研修・実践研修）とは」</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 「高次脳機能障がいとは」</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 「高次脳機能障がいの診断・評価」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 「病院で行うリハビリテーション」</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 「失語症とコミュニケーション支援」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講義⑤ 「制度利用」</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講義⑥ 「相談支援」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講義⑦ 「生活訓練」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講義⑧ 「復職・就労移行支援」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講義⑨ 「生活と支援の実際」</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151686" y="756958"/>
            <a:ext cx="4801314"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高次脳機能障がい支援者養成研修の講義内容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FC85399B-E316-44A4-AB3D-D2815A98DAEA}"/>
              </a:ext>
            </a:extLst>
          </p:cNvPr>
          <p:cNvSpPr/>
          <p:nvPr/>
        </p:nvSpPr>
        <p:spPr>
          <a:xfrm>
            <a:off x="435848" y="3780871"/>
            <a:ext cx="8935220" cy="257798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＜実践研修＞</a:t>
            </a:r>
            <a:r>
              <a:rPr kumimoji="1" lang="ja-JP" altLang="en-US" sz="1400" dirty="0">
                <a:solidFill>
                  <a:schemeClr val="tx1"/>
                </a:solidFill>
                <a:latin typeface="BIZ UDPゴシック" panose="020B0400000000000000" pitchFamily="50" charset="-128"/>
                <a:ea typeface="BIZ UDPゴシック" panose="020B0400000000000000" pitchFamily="50" charset="-128"/>
              </a:rPr>
              <a:t>（高次脳機能障害支援者養成研修パッケージより）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 「障がい特性に応じた支援　地域の支援体制」</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 「認知症・発達障がいとの共通点と相違点①」</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 「認知症・発達障がいとの共通点と相違点②」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 「小児期における支援」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講義⑤ 「長期経過とフォローアップ」</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講義⑥ 「多職種連携・地域連携　チームアプローチの重要性</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講義⑦ 「多職種連携・地域連携　家族（きょうだい）支援・当事者家族会の活動」</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講義⑧ 「コミュニケーション支援」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講義⑨ 「地域支援の実際　支援の実践的な枠組みと記録」</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講義⑩ 「</a:t>
            </a:r>
            <a:r>
              <a:rPr kumimoji="1" lang="zh-TW" altLang="en-US" sz="1400" dirty="0">
                <a:solidFill>
                  <a:schemeClr val="tx1"/>
                </a:solidFill>
                <a:latin typeface="BIZ UDPゴシック" panose="020B0400000000000000" pitchFamily="50" charset="-128"/>
                <a:ea typeface="BIZ UDPゴシック" panose="020B0400000000000000" pitchFamily="50" charset="-128"/>
              </a:rPr>
              <a:t>自動車運転再開支援</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2527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255808"/>
            <a:ext cx="2228850" cy="365125"/>
          </a:xfrm>
        </p:spPr>
        <p:txBody>
          <a:bodyPr/>
          <a:lstStyle/>
          <a:p>
            <a:r>
              <a:rPr kumimoji="1" lang="en-US" altLang="ja-JP" dirty="0"/>
              <a:t>23</a:t>
            </a:r>
            <a:endParaRPr kumimoji="1" lang="ja-JP" altLang="en-US" dirty="0"/>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a:solidFill>
                  <a:schemeClr val="bg1"/>
                </a:solidFill>
                <a:latin typeface="+mn-ea"/>
                <a:ea typeface="+mn-ea"/>
              </a:rPr>
              <a:t>議題２　高次脳機能障がいの理解促進に向けた普及啓発について</a:t>
            </a:r>
            <a:endParaRPr lang="ja-JP" altLang="en-US" sz="2400" b="1" dirty="0">
              <a:solidFill>
                <a:schemeClr val="bg1"/>
              </a:solidFill>
              <a:latin typeface="+mn-ea"/>
              <a:ea typeface="+mn-ea"/>
            </a:endParaRPr>
          </a:p>
        </p:txBody>
      </p:sp>
      <p:sp>
        <p:nvSpPr>
          <p:cNvPr id="8" name="テキスト ボックス 7"/>
          <p:cNvSpPr txBox="1"/>
          <p:nvPr/>
        </p:nvSpPr>
        <p:spPr>
          <a:xfrm>
            <a:off x="49150" y="132316"/>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9151386"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85761" y="1315291"/>
            <a:ext cx="8935220" cy="2367148"/>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＜基礎研修＞</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演習①「障がい特性の理解　診断・評価体験」</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講師：大阪急性期・総合医療センター　臨床心理室　主任</a:t>
            </a:r>
            <a:r>
              <a:rPr kumimoji="1" lang="zh-TW" altLang="en-US" sz="1400" dirty="0">
                <a:solidFill>
                  <a:schemeClr val="tx1"/>
                </a:solidFill>
                <a:latin typeface="BIZ UDPゴシック" panose="020B0400000000000000" pitchFamily="50" charset="-128"/>
                <a:ea typeface="BIZ UDPゴシック" panose="020B0400000000000000" pitchFamily="50" charset="-128"/>
              </a:rPr>
              <a:t>　岡部 伸太郎氏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演習②「障がい特性に応じた支援」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講師：大阪府立障がい者自立センター職員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演習③「生活訓練の実際」</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講師：大阪府立障がい者自立センター職員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演習④「復職・就労移行支援」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講師：特定非営利活動法人クロスジョブ　クロスジョブ梅田　管理者　家門　匡吾氏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174128" y="827645"/>
            <a:ext cx="4778872"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高次脳機能障がい支援者養成研修の演習内容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385761" y="3950085"/>
            <a:ext cx="8935220" cy="1826461"/>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BIZ UDPゴシック" panose="020B0400000000000000" pitchFamily="50" charset="-128"/>
                <a:ea typeface="BIZ UDPゴシック" panose="020B0400000000000000" pitchFamily="50" charset="-128"/>
              </a:rPr>
              <a:t>＜実践研修＞</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演習①「障がい特性の理解と対応方法」</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講師：社会福祉法人　堺市社会福祉事業団　堺市立健康福祉プラザ　生活リハビリテーションセンター</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高次脳機能障がい支援コーディネーター　別府　知代氏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演習②「環境調整による支援と記録に基づく支援の評価」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講師：社会福祉法人　堺市社会福祉事業団　堺市立健康福祉プラザ　生活リハビリテーションセンター</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高次脳機能障がい支援コーディネーター　西脇　和美氏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47219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2437</Words>
  <Application>Microsoft Office PowerPoint</Application>
  <PresentationFormat>A4 210 x 297 mm</PresentationFormat>
  <Paragraphs>292</Paragraphs>
  <Slides>7</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BIZ UDPゴシック</vt:lpstr>
      <vt:lpstr>游ゴシック</vt:lpstr>
      <vt:lpstr>游明朝</vt:lpstr>
      <vt:lpstr>Arial</vt:lpstr>
      <vt:lpstr>Calibri</vt:lpstr>
      <vt:lpstr>Calibri Light</vt:lpstr>
      <vt:lpstr>Office テーマ</vt:lpstr>
      <vt:lpstr>議題２　高次脳機能障がいの理解促進に向けた普及啓発について</vt:lpstr>
      <vt:lpstr>議題２　高次脳機能障がいの理解促進に向けた普及啓発について</vt:lpstr>
      <vt:lpstr>議題２　高次脳機能障がいの理解促進に向けた普及啓発について</vt:lpstr>
      <vt:lpstr>議題２　高次脳機能障がいの理解促進に向けた普及啓発について</vt:lpstr>
      <vt:lpstr>議題２　高次脳機能障がいの理解促進に向けた普及啓発について</vt:lpstr>
      <vt:lpstr>議題２　高次脳機能障がいの理解促進に向けた普及啓発について</vt:lpstr>
      <vt:lpstr>議題２　高次脳機能障がいの理解促進に向けた普及啓発について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2025-03-25T10:27:45Z</dcterms:created>
  <dcterms:modified xsi:type="dcterms:W3CDTF">2025-03-25T10:27:49Z</dcterms:modified>
</cp:coreProperties>
</file>