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handoutMasterIdLst>
    <p:handoutMasterId r:id="rId5"/>
  </p:handoutMasterIdLst>
  <p:sldIdLst>
    <p:sldId id="263" r:id="rId2"/>
    <p:sldId id="260"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FF"/>
    <a:srgbClr val="FF66FF"/>
    <a:srgbClr val="FFCCFF"/>
    <a:srgbClr val="FF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5" autoAdjust="0"/>
    <p:restoredTop sz="98921" autoAdjust="0"/>
  </p:normalViewPr>
  <p:slideViewPr>
    <p:cSldViewPr>
      <p:cViewPr varScale="1">
        <p:scale>
          <a:sx n="51" d="100"/>
          <a:sy n="51" d="100"/>
        </p:scale>
        <p:origin x="1242" y="72"/>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E4225BB-A217-4D70-91E2-FE96662D93ED}"/>
              </a:ext>
            </a:extLst>
          </p:cNvPr>
          <p:cNvSpPr>
            <a:spLocks noGrp="1"/>
          </p:cNvSpPr>
          <p:nvPr>
            <p:ph type="hdr" sz="quarter"/>
          </p:nvPr>
        </p:nvSpPr>
        <p:spPr>
          <a:xfrm>
            <a:off x="0" y="1"/>
            <a:ext cx="4301385" cy="340835"/>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739FDB-537C-4C52-9123-4A9A948EB836}"/>
              </a:ext>
            </a:extLst>
          </p:cNvPr>
          <p:cNvSpPr>
            <a:spLocks noGrp="1"/>
          </p:cNvSpPr>
          <p:nvPr>
            <p:ph type="dt" sz="quarter" idx="1"/>
          </p:nvPr>
        </p:nvSpPr>
        <p:spPr>
          <a:xfrm>
            <a:off x="5622083" y="1"/>
            <a:ext cx="4302970" cy="340835"/>
          </a:xfrm>
          <a:prstGeom prst="rect">
            <a:avLst/>
          </a:prstGeom>
        </p:spPr>
        <p:txBody>
          <a:bodyPr vert="horz" lIns="91312" tIns="45656" rIns="91312" bIns="45656" rtlCol="0"/>
          <a:lstStyle>
            <a:lvl1pPr algn="r">
              <a:defRPr sz="1200"/>
            </a:lvl1pPr>
          </a:lstStyle>
          <a:p>
            <a:fld id="{69C9090A-15B2-47FC-BD66-265FE0DBFC0F}" type="datetimeFigureOut">
              <a:rPr kumimoji="1" lang="ja-JP" altLang="en-US" smtClean="0"/>
              <a:t>2025/5/8</a:t>
            </a:fld>
            <a:endParaRPr kumimoji="1" lang="ja-JP" altLang="en-US"/>
          </a:p>
        </p:txBody>
      </p:sp>
      <p:sp>
        <p:nvSpPr>
          <p:cNvPr id="4" name="フッター プレースホルダー 3">
            <a:extLst>
              <a:ext uri="{FF2B5EF4-FFF2-40B4-BE49-F238E27FC236}">
                <a16:creationId xmlns:a16="http://schemas.microsoft.com/office/drawing/2014/main" id="{D3F38855-49EA-4336-9447-F7DA9291AF37}"/>
              </a:ext>
            </a:extLst>
          </p:cNvPr>
          <p:cNvSpPr>
            <a:spLocks noGrp="1"/>
          </p:cNvSpPr>
          <p:nvPr>
            <p:ph type="ftr" sz="quarter" idx="2"/>
          </p:nvPr>
        </p:nvSpPr>
        <p:spPr>
          <a:xfrm>
            <a:off x="0" y="6456841"/>
            <a:ext cx="4301385" cy="340834"/>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8AC7D1A-D172-49B6-84AF-1FD3096A9DB9}"/>
              </a:ext>
            </a:extLst>
          </p:cNvPr>
          <p:cNvSpPr>
            <a:spLocks noGrp="1"/>
          </p:cNvSpPr>
          <p:nvPr>
            <p:ph type="sldNum" sz="quarter" idx="3"/>
          </p:nvPr>
        </p:nvSpPr>
        <p:spPr>
          <a:xfrm>
            <a:off x="5622083" y="6456841"/>
            <a:ext cx="4302970" cy="340834"/>
          </a:xfrm>
          <a:prstGeom prst="rect">
            <a:avLst/>
          </a:prstGeom>
        </p:spPr>
        <p:txBody>
          <a:bodyPr vert="horz" lIns="91312" tIns="45656" rIns="91312" bIns="45656" rtlCol="0" anchor="b"/>
          <a:lstStyle>
            <a:lvl1pPr algn="r">
              <a:defRPr sz="1200"/>
            </a:lvl1pPr>
          </a:lstStyle>
          <a:p>
            <a:fld id="{CF1C475E-AF53-46A0-A8DD-33EA82F5FA0B}" type="slidenum">
              <a:rPr kumimoji="1" lang="ja-JP" altLang="en-US" smtClean="0"/>
              <a:t>‹#›</a:t>
            </a:fld>
            <a:endParaRPr kumimoji="1" lang="ja-JP" altLang="en-US"/>
          </a:p>
        </p:txBody>
      </p:sp>
    </p:spTree>
    <p:extLst>
      <p:ext uri="{BB962C8B-B14F-4D97-AF65-F5344CB8AC3E}">
        <p14:creationId xmlns:p14="http://schemas.microsoft.com/office/powerpoint/2010/main" val="42472852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2125" cy="341313"/>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6" y="1"/>
            <a:ext cx="4302125" cy="341313"/>
          </a:xfrm>
          <a:prstGeom prst="rect">
            <a:avLst/>
          </a:prstGeom>
        </p:spPr>
        <p:txBody>
          <a:bodyPr vert="horz" lIns="91431" tIns="45715" rIns="91431" bIns="45715" rtlCol="0"/>
          <a:lstStyle>
            <a:lvl1pPr algn="r">
              <a:defRPr sz="1200"/>
            </a:lvl1pPr>
          </a:lstStyle>
          <a:p>
            <a:fld id="{5459786A-F72D-4795-BA09-AB0533F71100}" type="datetimeFigureOut">
              <a:rPr kumimoji="1" lang="ja-JP" altLang="en-US" smtClean="0"/>
              <a:t>2025/5/8</a:t>
            </a:fld>
            <a:endParaRPr kumimoji="1" lang="ja-JP" altLang="en-US"/>
          </a:p>
        </p:txBody>
      </p:sp>
      <p:sp>
        <p:nvSpPr>
          <p:cNvPr id="4" name="スライド イメージ プレースホルダー 3"/>
          <p:cNvSpPr>
            <a:spLocks noGrp="1" noRot="1" noChangeAspect="1"/>
          </p:cNvSpPr>
          <p:nvPr>
            <p:ph type="sldImg" idx="2"/>
          </p:nvPr>
        </p:nvSpPr>
        <p:spPr>
          <a:xfrm>
            <a:off x="3389313" y="849313"/>
            <a:ext cx="3148012" cy="229393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992189" y="3271839"/>
            <a:ext cx="7942262" cy="2676525"/>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363"/>
            <a:ext cx="4302125" cy="341312"/>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6" y="6456363"/>
            <a:ext cx="4302125" cy="341312"/>
          </a:xfrm>
          <a:prstGeom prst="rect">
            <a:avLst/>
          </a:prstGeom>
        </p:spPr>
        <p:txBody>
          <a:bodyPr vert="horz" lIns="91431" tIns="45715" rIns="91431" bIns="45715" rtlCol="0" anchor="b"/>
          <a:lstStyle>
            <a:lvl1pPr algn="r">
              <a:defRPr sz="1200"/>
            </a:lvl1pPr>
          </a:lstStyle>
          <a:p>
            <a:fld id="{FF9468AA-0516-446F-A139-C868BB6DB1AD}" type="slidenum">
              <a:rPr kumimoji="1" lang="ja-JP" altLang="en-US" smtClean="0"/>
              <a:t>‹#›</a:t>
            </a:fld>
            <a:endParaRPr kumimoji="1" lang="ja-JP" altLang="en-US"/>
          </a:p>
        </p:txBody>
      </p:sp>
    </p:spTree>
    <p:extLst>
      <p:ext uri="{BB962C8B-B14F-4D97-AF65-F5344CB8AC3E}">
        <p14:creationId xmlns:p14="http://schemas.microsoft.com/office/powerpoint/2010/main" val="39437612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1D2BF7B-4EE0-4EDE-AC65-3C0891C9465A}" type="datetime1">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9A59A9-DC7D-4131-AA68-4669BDFA929B}" type="datetime1">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42F007-0E3B-4956-B633-FD28B813EFE5}" type="datetime1">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FBFB51-005B-46FB-9196-7B9BB67B3449}" type="datetime1">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B15F022-6DBE-468F-9F2C-02CF57F41CE7}" type="datetime1">
              <a:rPr kumimoji="1" lang="ja-JP" altLang="en-US" smtClean="0"/>
              <a:t>2025/5/8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4AB03D-43E3-4315-8B66-5EF65FAF105A}" type="datetime1">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2FD0CC-B508-4CE0-BA83-17758DE5DDDA}" type="datetime1">
              <a:rPr kumimoji="1" lang="ja-JP" altLang="en-US" smtClean="0"/>
              <a:t>2025/5/8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039342-2817-42BA-9AA4-E4EDC6041485}" type="datetime1">
              <a:rPr kumimoji="1" lang="ja-JP" altLang="en-US" smtClean="0"/>
              <a:t>2025/5/8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EFE36C-957F-40BD-A4D0-ED952371CC56}" type="datetime1">
              <a:rPr kumimoji="1" lang="ja-JP" altLang="en-US" smtClean="0"/>
              <a:t>2025/5/8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8E7EAB-2A81-4CEC-B04E-76DCD006B7FB}" type="datetime1">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2E89DB-3877-4E5E-89BC-7222A8505475}" type="datetime1">
              <a:rPr kumimoji="1" lang="ja-JP" altLang="en-US" smtClean="0"/>
              <a:t>2025/5/8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2C6B78C8-6B7D-458D-86DA-7750AC935075}" type="datetime1">
              <a:rPr kumimoji="1" lang="ja-JP" altLang="en-US" smtClean="0"/>
              <a:t>2025/5/8</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1109" y="1450633"/>
            <a:ext cx="13189275" cy="815691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40" name="正方形/長方形 39"/>
          <p:cNvSpPr/>
          <p:nvPr/>
        </p:nvSpPr>
        <p:spPr>
          <a:xfrm>
            <a:off x="359817" y="1601961"/>
            <a:ext cx="12793978" cy="1384995"/>
          </a:xfrm>
          <a:prstGeom prst="rect">
            <a:avLst/>
          </a:prstGeom>
          <a:noFill/>
          <a:ln>
            <a:noFill/>
          </a:ln>
        </p:spPr>
        <p:txBody>
          <a:bodyPr wrap="square">
            <a:spAutoFit/>
          </a:bodyPr>
          <a:lstStyle/>
          <a:p>
            <a:pPr marL="11113"/>
            <a:r>
              <a:rPr lang="ja-JP" altLang="en-US" sz="2800" b="1" dirty="0">
                <a:latin typeface="Meiryo UI" panose="020B0604030504040204" pitchFamily="50" charset="-128"/>
                <a:ea typeface="Meiryo UI" panose="020B0604030504040204" pitchFamily="50" charset="-128"/>
              </a:rPr>
              <a:t>■今後の観光振興施策（宿泊税充当事業）の方向性</a:t>
            </a:r>
            <a:endParaRPr lang="en-US" altLang="ja-JP" sz="2800" b="1" dirty="0">
              <a:latin typeface="Meiryo UI" panose="020B0604030504040204" pitchFamily="50" charset="-128"/>
              <a:ea typeface="Meiryo UI" panose="020B0604030504040204" pitchFamily="50" charset="-128"/>
            </a:endParaRPr>
          </a:p>
          <a:p>
            <a:pPr marL="11113"/>
            <a:endParaRPr lang="en-US" altLang="ja-JP" sz="2800" b="1" dirty="0">
              <a:latin typeface="Meiryo UI" panose="020B0604030504040204" pitchFamily="50" charset="-128"/>
              <a:ea typeface="Meiryo UI" panose="020B0604030504040204" pitchFamily="50" charset="-128"/>
            </a:endParaRPr>
          </a:p>
          <a:p>
            <a:pPr marL="11113"/>
            <a:endParaRPr lang="en-US" altLang="ja-JP" sz="28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2EA52EA-634E-4FFB-9E24-1504645C38EA}"/>
              </a:ext>
            </a:extLst>
          </p:cNvPr>
          <p:cNvSpPr/>
          <p:nvPr/>
        </p:nvSpPr>
        <p:spPr>
          <a:xfrm>
            <a:off x="71785" y="802561"/>
            <a:ext cx="1522866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大阪府観光客受入環境整備の推進に関する調査検討会議「第一次答申」（</a:t>
            </a:r>
            <a:r>
              <a:rPr lang="en-US" altLang="ja-JP" sz="2800" b="1" dirty="0">
                <a:latin typeface="Meiryo UI" panose="020B0604030504040204" pitchFamily="50" charset="-128"/>
                <a:ea typeface="Meiryo UI" panose="020B0604030504040204" pitchFamily="50" charset="-128"/>
              </a:rPr>
              <a:t>R6.8.30</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a:t>
            </a:r>
          </a:p>
        </p:txBody>
      </p:sp>
      <p:sp>
        <p:nvSpPr>
          <p:cNvPr id="20" name="四角形: 角を丸くする 19">
            <a:extLst>
              <a:ext uri="{FF2B5EF4-FFF2-40B4-BE49-F238E27FC236}">
                <a16:creationId xmlns:a16="http://schemas.microsoft.com/office/drawing/2014/main" id="{67D02021-6008-4FD6-8B87-C3F3C9084217}"/>
              </a:ext>
            </a:extLst>
          </p:cNvPr>
          <p:cNvSpPr/>
          <p:nvPr/>
        </p:nvSpPr>
        <p:spPr>
          <a:xfrm>
            <a:off x="6916919" y="3413317"/>
            <a:ext cx="6012000" cy="2720110"/>
          </a:xfrm>
          <a:prstGeom prst="roundRect">
            <a:avLst>
              <a:gd name="adj" fmla="val 497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8A6DBF1-5556-4C4D-91B7-B4EF14C2F01F}"/>
              </a:ext>
            </a:extLst>
          </p:cNvPr>
          <p:cNvSpPr/>
          <p:nvPr/>
        </p:nvSpPr>
        <p:spPr>
          <a:xfrm>
            <a:off x="1007888" y="7002155"/>
            <a:ext cx="11521281" cy="2325637"/>
          </a:xfrm>
          <a:prstGeom prst="rect">
            <a:avLst/>
          </a:prstGeom>
        </p:spPr>
        <p:txBody>
          <a:bodyPr wrap="square">
            <a:spAutoFit/>
          </a:bodyPr>
          <a:lstStyle/>
          <a:p>
            <a:pPr>
              <a:lnSpc>
                <a:spcPct val="130000"/>
              </a:lnSpc>
              <a:spcAft>
                <a:spcPts val="600"/>
              </a:spcAft>
            </a:pPr>
            <a:r>
              <a:rPr lang="ja-JP" altLang="en-US" sz="2000" u="sng" dirty="0">
                <a:latin typeface="Meiryo UI" panose="020B0604030504040204" pitchFamily="50" charset="-128"/>
                <a:ea typeface="Meiryo UI" panose="020B0604030504040204" pitchFamily="50" charset="-128"/>
              </a:rPr>
              <a:t>（参考）宿泊税の使途に関する観光関連団体や宿泊事業者の意見</a:t>
            </a:r>
            <a:endParaRPr lang="en-US" altLang="ja-JP" sz="20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公共交通機関における混雑や観光地のゴミ問題など観光客の増加に伴う</a:t>
            </a:r>
            <a:r>
              <a:rPr lang="ja-JP" altLang="en-US" sz="1800" b="1" dirty="0">
                <a:latin typeface="Meiryo UI" panose="020B0604030504040204" pitchFamily="50" charset="-128"/>
                <a:ea typeface="Meiryo UI" panose="020B0604030504040204" pitchFamily="50" charset="-128"/>
              </a:rPr>
              <a:t>社会問題への対応</a:t>
            </a:r>
            <a:endParaRPr lang="en-US" altLang="ja-JP" sz="1800" b="1"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人手不足に対応するための</a:t>
            </a:r>
            <a:r>
              <a:rPr lang="en-US" altLang="ja-JP" sz="1800" b="1" dirty="0">
                <a:latin typeface="Meiryo UI" panose="020B0604030504040204" pitchFamily="50" charset="-128"/>
                <a:ea typeface="Meiryo UI" panose="020B0604030504040204" pitchFamily="50" charset="-128"/>
              </a:rPr>
              <a:t>AI</a:t>
            </a:r>
            <a:r>
              <a:rPr lang="ja-JP" altLang="en-US" sz="1800" b="1" dirty="0">
                <a:latin typeface="Meiryo UI" panose="020B0604030504040204" pitchFamily="50" charset="-128"/>
                <a:ea typeface="Meiryo UI" panose="020B0604030504040204" pitchFamily="50" charset="-128"/>
              </a:rPr>
              <a:t>の活用や観光人材育成</a:t>
            </a:r>
            <a:r>
              <a:rPr lang="ja-JP" altLang="en-US" sz="1800" dirty="0">
                <a:latin typeface="Meiryo UI" panose="020B0604030504040204" pitchFamily="50" charset="-128"/>
                <a:ea typeface="Meiryo UI" panose="020B0604030504040204" pitchFamily="50" charset="-128"/>
              </a:rPr>
              <a:t>への支援</a:t>
            </a:r>
            <a:endParaRPr lang="en-US" altLang="ja-JP" sz="18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旅行者の</a:t>
            </a:r>
            <a:r>
              <a:rPr lang="ja-JP" altLang="en-US" sz="1800" b="1" dirty="0">
                <a:latin typeface="Meiryo UI" panose="020B0604030504040204" pitchFamily="50" charset="-128"/>
                <a:ea typeface="Meiryo UI" panose="020B0604030504040204" pitchFamily="50" charset="-128"/>
              </a:rPr>
              <a:t>シームレスな移動を支えるための</a:t>
            </a:r>
            <a:r>
              <a:rPr lang="en-US" altLang="ja-JP" sz="1800" b="1" dirty="0">
                <a:latin typeface="Meiryo UI" panose="020B0604030504040204" pitchFamily="50" charset="-128"/>
                <a:ea typeface="Meiryo UI" panose="020B0604030504040204" pitchFamily="50" charset="-128"/>
              </a:rPr>
              <a:t>QR</a:t>
            </a:r>
            <a:r>
              <a:rPr lang="ja-JP" altLang="en-US" sz="1800" b="1" dirty="0">
                <a:latin typeface="Meiryo UI" panose="020B0604030504040204" pitchFamily="50" charset="-128"/>
                <a:ea typeface="Meiryo UI" panose="020B0604030504040204" pitchFamily="50" charset="-128"/>
              </a:rPr>
              <a:t>コード対応機器</a:t>
            </a:r>
            <a:r>
              <a:rPr lang="ja-JP" altLang="en-US" sz="1800" dirty="0">
                <a:latin typeface="Meiryo UI" panose="020B0604030504040204" pitchFamily="50" charset="-128"/>
                <a:ea typeface="Meiryo UI" panose="020B0604030504040204" pitchFamily="50" charset="-128"/>
              </a:rPr>
              <a:t>等の導入に関する支援</a:t>
            </a:r>
            <a:endParaRPr lang="en-US" altLang="ja-JP" sz="18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旅行者が写真を撮りたくなるような</a:t>
            </a:r>
            <a:r>
              <a:rPr lang="ja-JP" altLang="en-US" sz="1800" b="1" dirty="0">
                <a:latin typeface="Meiryo UI" panose="020B0604030504040204" pitchFamily="50" charset="-128"/>
                <a:ea typeface="Meiryo UI" panose="020B0604030504040204" pitchFamily="50" charset="-128"/>
              </a:rPr>
              <a:t>景観の整備や歴史・文化・芸術への支援</a:t>
            </a:r>
            <a:endParaRPr lang="en-US" altLang="ja-JP" sz="1800" b="1"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真に観光振興に効果のあるような事業に活用し、</a:t>
            </a:r>
            <a:r>
              <a:rPr lang="ja-JP" altLang="en-US" sz="1800" b="1" dirty="0">
                <a:latin typeface="Meiryo UI" panose="020B0604030504040204" pitchFamily="50" charset="-128"/>
                <a:ea typeface="Meiryo UI" panose="020B0604030504040204" pitchFamily="50" charset="-128"/>
              </a:rPr>
              <a:t>活用実績の積極的な</a:t>
            </a:r>
            <a:r>
              <a:rPr lang="en-US" altLang="ja-JP" sz="1800" b="1" dirty="0">
                <a:latin typeface="Meiryo UI" panose="020B0604030504040204" pitchFamily="50" charset="-128"/>
                <a:ea typeface="Meiryo UI" panose="020B0604030504040204" pitchFamily="50" charset="-128"/>
              </a:rPr>
              <a:t>PR</a:t>
            </a:r>
            <a:r>
              <a:rPr lang="ja-JP" altLang="en-US" sz="1800" dirty="0">
                <a:latin typeface="Meiryo UI" panose="020B0604030504040204" pitchFamily="50" charset="-128"/>
                <a:ea typeface="Meiryo UI" panose="020B0604030504040204" pitchFamily="50" charset="-128"/>
              </a:rPr>
              <a:t>　など</a:t>
            </a:r>
            <a:endParaRPr lang="en-US" altLang="ja-JP" sz="18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E3AFDAF7-CA7A-45B6-B3B4-2531242A8291}"/>
              </a:ext>
            </a:extLst>
          </p:cNvPr>
          <p:cNvSpPr txBox="1"/>
          <p:nvPr/>
        </p:nvSpPr>
        <p:spPr>
          <a:xfrm>
            <a:off x="6984553" y="3465572"/>
            <a:ext cx="5899487" cy="2537480"/>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lnSpc>
                <a:spcPct val="120000"/>
              </a:lnSpc>
              <a:spcAft>
                <a:spcPts val="600"/>
              </a:spcAft>
            </a:pPr>
            <a:r>
              <a:rPr lang="ja-JP" altLang="en-US" sz="3200" u="sng" dirty="0">
                <a:latin typeface="Meiryo UI" panose="020B0604030504040204" pitchFamily="50" charset="-128"/>
                <a:ea typeface="Meiryo UI" panose="020B0604030504040204" pitchFamily="50" charset="-128"/>
              </a:rPr>
              <a:t>新規事業　</a:t>
            </a:r>
            <a:r>
              <a:rPr lang="ja-JP" altLang="en-US" sz="2800" u="sng" dirty="0">
                <a:latin typeface="Meiryo UI" panose="020B0604030504040204" pitchFamily="50" charset="-128"/>
                <a:ea typeface="Meiryo UI" panose="020B0604030504040204" pitchFamily="50" charset="-128"/>
              </a:rPr>
              <a:t>約</a:t>
            </a:r>
            <a:r>
              <a:rPr lang="en-US" altLang="ja-JP" sz="3600" u="sng" dirty="0">
                <a:latin typeface="Meiryo UI" panose="020B0604030504040204" pitchFamily="50" charset="-128"/>
                <a:ea typeface="Meiryo UI" panose="020B0604030504040204" pitchFamily="50" charset="-128"/>
              </a:rPr>
              <a:t>60.4</a:t>
            </a:r>
            <a:r>
              <a:rPr lang="ja-JP" altLang="en-US" sz="2800" u="sng" dirty="0">
                <a:latin typeface="Meiryo UI" panose="020B0604030504040204" pitchFamily="50" charset="-128"/>
                <a:ea typeface="Meiryo UI" panose="020B0604030504040204" pitchFamily="50" charset="-128"/>
              </a:rPr>
              <a:t>億円</a:t>
            </a:r>
            <a:endParaRPr lang="en-US" altLang="ja-JP" sz="2800" u="sng" dirty="0">
              <a:latin typeface="Meiryo UI" panose="020B0604030504040204" pitchFamily="50" charset="-128"/>
              <a:ea typeface="Meiryo UI" panose="020B0604030504040204" pitchFamily="50" charset="-128"/>
            </a:endParaRPr>
          </a:p>
          <a:p>
            <a:pPr>
              <a:lnSpc>
                <a:spcPct val="120000"/>
              </a:lnSpc>
            </a:pPr>
            <a:r>
              <a:rPr lang="ja-JP" altLang="en-US" sz="2400" b="0" dirty="0">
                <a:latin typeface="Meiryo UI" panose="020B0604030504040204" pitchFamily="50" charset="-128"/>
                <a:ea typeface="Meiryo UI" panose="020B0604030504040204" pitchFamily="50" charset="-128"/>
              </a:rPr>
              <a:t>今後、概ね５年後を見据え、</a:t>
            </a:r>
            <a:r>
              <a:rPr lang="ja-JP" altLang="en-US" sz="2400" dirty="0">
                <a:latin typeface="Meiryo UI" panose="020B0604030504040204" pitchFamily="50" charset="-128"/>
                <a:ea typeface="Meiryo UI" panose="020B0604030504040204" pitchFamily="50" charset="-128"/>
              </a:rPr>
              <a:t>観光資源のさらなる磨き上げ</a:t>
            </a:r>
            <a:r>
              <a:rPr lang="ja-JP" altLang="en-US" sz="2400" b="0" dirty="0">
                <a:latin typeface="Meiryo UI" panose="020B0604030504040204" pitchFamily="50" charset="-128"/>
                <a:ea typeface="Meiryo UI" panose="020B0604030504040204" pitchFamily="50" charset="-128"/>
              </a:rPr>
              <a:t>や効果的な</a:t>
            </a:r>
            <a:r>
              <a:rPr lang="ja-JP" altLang="en-US" sz="2400" dirty="0">
                <a:latin typeface="Meiryo UI" panose="020B0604030504040204" pitchFamily="50" charset="-128"/>
                <a:ea typeface="Meiryo UI" panose="020B0604030504040204" pitchFamily="50" charset="-128"/>
              </a:rPr>
              <a:t>情報発信</a:t>
            </a:r>
            <a:r>
              <a:rPr lang="ja-JP" altLang="en-US" sz="2400" b="0" dirty="0">
                <a:latin typeface="Meiryo UI" panose="020B0604030504040204" pitchFamily="50" charset="-128"/>
                <a:ea typeface="Meiryo UI" panose="020B0604030504040204" pitchFamily="50" charset="-128"/>
              </a:rPr>
              <a:t>などを行うとともに、</a:t>
            </a:r>
            <a:r>
              <a:rPr lang="ja-JP" altLang="en-US" sz="2400" dirty="0">
                <a:latin typeface="Meiryo UI" panose="020B0604030504040204" pitchFamily="50" charset="-128"/>
                <a:ea typeface="Meiryo UI" panose="020B0604030504040204" pitchFamily="50" charset="-128"/>
              </a:rPr>
              <a:t>万博のレガシーを活かした国内外からの誘客</a:t>
            </a:r>
            <a:r>
              <a:rPr lang="ja-JP" altLang="en-US" sz="2400" b="0" dirty="0">
                <a:latin typeface="Meiryo UI" panose="020B0604030504040204" pitchFamily="50" charset="-128"/>
                <a:ea typeface="Meiryo UI" panose="020B0604030504040204" pitchFamily="50" charset="-128"/>
              </a:rPr>
              <a:t>や</a:t>
            </a:r>
            <a:r>
              <a:rPr lang="ja-JP" altLang="en-US" sz="2400" dirty="0">
                <a:latin typeface="Meiryo UI" panose="020B0604030504040204" pitchFamily="50" charset="-128"/>
                <a:ea typeface="Meiryo UI" panose="020B0604030504040204" pitchFamily="50" charset="-128"/>
              </a:rPr>
              <a:t>受入環境整備</a:t>
            </a:r>
            <a:r>
              <a:rPr lang="ja-JP" altLang="en-US" sz="2400" b="0" dirty="0">
                <a:latin typeface="Meiryo UI" panose="020B0604030504040204" pitchFamily="50" charset="-128"/>
                <a:ea typeface="Meiryo UI" panose="020B0604030504040204" pitchFamily="50" charset="-128"/>
              </a:rPr>
              <a:t>を実施することが望ましい</a:t>
            </a:r>
            <a:endParaRPr lang="en-US" altLang="ja-JP" sz="2800" b="0"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E831FDFF-1805-4079-A8A3-BEBE6E927EC6}"/>
              </a:ext>
            </a:extLst>
          </p:cNvPr>
          <p:cNvSpPr/>
          <p:nvPr/>
        </p:nvSpPr>
        <p:spPr>
          <a:xfrm>
            <a:off x="756529" y="3418355"/>
            <a:ext cx="6012000" cy="2720110"/>
          </a:xfrm>
          <a:prstGeom prst="roundRect">
            <a:avLst>
              <a:gd name="adj" fmla="val 4976"/>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682C370-BAE4-489E-8F92-09C354E8D016}"/>
              </a:ext>
            </a:extLst>
          </p:cNvPr>
          <p:cNvSpPr txBox="1"/>
          <p:nvPr/>
        </p:nvSpPr>
        <p:spPr>
          <a:xfrm>
            <a:off x="503833" y="6285670"/>
            <a:ext cx="7920880" cy="626701"/>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r>
              <a:rPr lang="ja-JP" altLang="en-US" sz="2800" dirty="0">
                <a:latin typeface="Meiryo UI" panose="020B0604030504040204" pitchFamily="50" charset="-128"/>
                <a:ea typeface="Meiryo UI" panose="020B0604030504040204" pitchFamily="50" charset="-128"/>
              </a:rPr>
              <a:t>概ね年間 </a:t>
            </a:r>
            <a:r>
              <a:rPr lang="en-US" altLang="ja-JP" sz="3600" dirty="0">
                <a:latin typeface="Meiryo UI" panose="020B0604030504040204" pitchFamily="50" charset="-128"/>
                <a:ea typeface="Meiryo UI" panose="020B0604030504040204" pitchFamily="50" charset="-128"/>
              </a:rPr>
              <a:t>80</a:t>
            </a:r>
            <a:r>
              <a:rPr lang="ja-JP" altLang="en-US" sz="3600" dirty="0">
                <a:latin typeface="Meiryo UI" panose="020B0604030504040204" pitchFamily="50" charset="-128"/>
                <a:ea typeface="Meiryo UI" panose="020B0604030504040204" pitchFamily="50" charset="-128"/>
              </a:rPr>
              <a:t>億円</a:t>
            </a:r>
            <a:r>
              <a:rPr lang="ja-JP" altLang="en-US" sz="2800" dirty="0">
                <a:latin typeface="Meiryo UI" panose="020B0604030504040204" pitchFamily="50" charset="-128"/>
                <a:ea typeface="Meiryo UI" panose="020B0604030504040204" pitchFamily="50" charset="-128"/>
              </a:rPr>
              <a:t> 程度の事業規模が見込まれる</a:t>
            </a:r>
            <a:endParaRPr lang="en-US" altLang="ja-JP" sz="3200" b="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5F6B47BC-3A64-4C59-88F1-D213626CF498}"/>
              </a:ext>
            </a:extLst>
          </p:cNvPr>
          <p:cNvSpPr txBox="1"/>
          <p:nvPr/>
        </p:nvSpPr>
        <p:spPr>
          <a:xfrm>
            <a:off x="900544" y="3465572"/>
            <a:ext cx="5760000" cy="2537480"/>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lnSpc>
                <a:spcPct val="120000"/>
              </a:lnSpc>
              <a:spcAft>
                <a:spcPts val="600"/>
              </a:spcAft>
            </a:pPr>
            <a:r>
              <a:rPr lang="ja-JP" altLang="en-US" sz="3200" u="sng" dirty="0">
                <a:latin typeface="Meiryo UI" panose="020B0604030504040204" pitchFamily="50" charset="-128"/>
                <a:ea typeface="Meiryo UI" panose="020B0604030504040204" pitchFamily="50" charset="-128"/>
              </a:rPr>
              <a:t>継続事業　</a:t>
            </a:r>
            <a:r>
              <a:rPr lang="ja-JP" altLang="en-US" sz="2800" u="sng" dirty="0">
                <a:latin typeface="Meiryo UI" panose="020B0604030504040204" pitchFamily="50" charset="-128"/>
                <a:ea typeface="Meiryo UI" panose="020B0604030504040204" pitchFamily="50" charset="-128"/>
              </a:rPr>
              <a:t>約</a:t>
            </a:r>
            <a:r>
              <a:rPr lang="en-US" altLang="ja-JP" sz="3600" u="sng" dirty="0">
                <a:latin typeface="Meiryo UI" panose="020B0604030504040204" pitchFamily="50" charset="-128"/>
                <a:ea typeface="Meiryo UI" panose="020B0604030504040204" pitchFamily="50" charset="-128"/>
              </a:rPr>
              <a:t>15.4</a:t>
            </a:r>
            <a:r>
              <a:rPr lang="ja-JP" altLang="en-US" sz="2800" u="sng" dirty="0">
                <a:latin typeface="Meiryo UI" panose="020B0604030504040204" pitchFamily="50" charset="-128"/>
                <a:ea typeface="Meiryo UI" panose="020B0604030504040204" pitchFamily="50" charset="-128"/>
              </a:rPr>
              <a:t>億円</a:t>
            </a:r>
            <a:endParaRPr lang="en-US" altLang="ja-JP" sz="2800" u="sng" dirty="0">
              <a:latin typeface="Meiryo UI" panose="020B0604030504040204" pitchFamily="50" charset="-128"/>
              <a:ea typeface="Meiryo UI" panose="020B0604030504040204" pitchFamily="50" charset="-128"/>
            </a:endParaRPr>
          </a:p>
          <a:p>
            <a:pPr>
              <a:lnSpc>
                <a:spcPct val="120000"/>
              </a:lnSpc>
            </a:pPr>
            <a:r>
              <a:rPr lang="ja-JP" altLang="en-US" sz="2400" b="0" dirty="0">
                <a:latin typeface="Meiryo UI" panose="020B0604030504040204" pitchFamily="50" charset="-128"/>
                <a:ea typeface="Meiryo UI" panose="020B0604030504040204" pitchFamily="50" charset="-128"/>
              </a:rPr>
              <a:t>現在実施中の事業は、社会情勢や来阪旅行者の</a:t>
            </a:r>
            <a:r>
              <a:rPr lang="ja-JP" altLang="en-US" sz="2400" dirty="0">
                <a:latin typeface="Meiryo UI" panose="020B0604030504040204" pitchFamily="50" charset="-128"/>
                <a:ea typeface="Meiryo UI" panose="020B0604030504040204" pitchFamily="50" charset="-128"/>
              </a:rPr>
              <a:t>ニーズ変化を踏まえつつ、事業効果を検証</a:t>
            </a:r>
            <a:r>
              <a:rPr lang="ja-JP" altLang="en-US" sz="2400" b="0" dirty="0">
                <a:latin typeface="Meiryo UI" panose="020B0604030504040204" pitchFamily="50" charset="-128"/>
                <a:ea typeface="Meiryo UI" panose="020B0604030504040204" pitchFamily="50" charset="-128"/>
              </a:rPr>
              <a:t>し、</a:t>
            </a:r>
            <a:r>
              <a:rPr lang="en-US" altLang="ja-JP" sz="2400" b="0" dirty="0">
                <a:latin typeface="Meiryo UI" panose="020B0604030504040204" pitchFamily="50" charset="-128"/>
                <a:ea typeface="Meiryo UI" panose="020B0604030504040204" pitchFamily="50" charset="-128"/>
              </a:rPr>
              <a:t>PDCA</a:t>
            </a:r>
            <a:r>
              <a:rPr lang="ja-JP" altLang="en-US" sz="2400" b="0" dirty="0">
                <a:latin typeface="Meiryo UI" panose="020B0604030504040204" pitchFamily="50" charset="-128"/>
                <a:ea typeface="Meiryo UI" panose="020B0604030504040204" pitchFamily="50" charset="-128"/>
              </a:rPr>
              <a:t>サイクルを適切に回しながら実施することが望ましい</a:t>
            </a:r>
            <a:endParaRPr lang="en-US" altLang="ja-JP" sz="2400" b="0" dirty="0">
              <a:latin typeface="Meiryo UI" panose="020B0604030504040204" pitchFamily="50" charset="-128"/>
              <a:ea typeface="Meiryo UI" panose="020B0604030504040204" pitchFamily="50" charset="-128"/>
            </a:endParaRPr>
          </a:p>
        </p:txBody>
      </p:sp>
      <p:sp>
        <p:nvSpPr>
          <p:cNvPr id="16" name="四角形: 角を丸くする 13">
            <a:extLst>
              <a:ext uri="{FF2B5EF4-FFF2-40B4-BE49-F238E27FC236}">
                <a16:creationId xmlns:a16="http://schemas.microsoft.com/office/drawing/2014/main" id="{5D376AA1-2E76-4838-991E-53BEA4380307}"/>
              </a:ext>
            </a:extLst>
          </p:cNvPr>
          <p:cNvSpPr/>
          <p:nvPr/>
        </p:nvSpPr>
        <p:spPr>
          <a:xfrm>
            <a:off x="805019" y="2250033"/>
            <a:ext cx="12094709" cy="929414"/>
          </a:xfrm>
          <a:prstGeom prst="roundRect">
            <a:avLst>
              <a:gd name="adj" fmla="val 839"/>
            </a:avLst>
          </a:prstGeom>
          <a:solidFill>
            <a:srgbClr val="CCE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7" name="テキスト ボックス 16">
            <a:extLst>
              <a:ext uri="{FF2B5EF4-FFF2-40B4-BE49-F238E27FC236}">
                <a16:creationId xmlns:a16="http://schemas.microsoft.com/office/drawing/2014/main" id="{2AE14BF8-4FA6-4630-B98C-9EE435E7AC86}"/>
              </a:ext>
            </a:extLst>
          </p:cNvPr>
          <p:cNvSpPr txBox="1"/>
          <p:nvPr/>
        </p:nvSpPr>
        <p:spPr>
          <a:xfrm>
            <a:off x="1087926" y="2299241"/>
            <a:ext cx="11528894" cy="830997"/>
          </a:xfrm>
          <a:prstGeom prst="rect">
            <a:avLst/>
          </a:prstGeom>
          <a:noFill/>
          <a:ln>
            <a:noFill/>
          </a:ln>
        </p:spPr>
        <p:txBody>
          <a:bodyPr wrap="square" rtlCol="0" anchor="ctr">
            <a:spAutoFit/>
          </a:bodyPr>
          <a:lstStyle/>
          <a:p>
            <a:pPr>
              <a:spcAft>
                <a:spcPts val="600"/>
              </a:spcAft>
            </a:pPr>
            <a:r>
              <a:rPr lang="ja-JP" altLang="en-US" sz="2400" b="1" dirty="0">
                <a:latin typeface="Meiryo UI" panose="020B0604030504040204" pitchFamily="50" charset="-128"/>
                <a:ea typeface="Meiryo UI" panose="020B0604030504040204" pitchFamily="50" charset="-128"/>
              </a:rPr>
              <a:t>「観光客と地域住民相互の目線に立った受入環境整備の推進」</a:t>
            </a:r>
            <a:r>
              <a:rPr lang="ja-JP" altLang="en-US" sz="2400" dirty="0">
                <a:latin typeface="Meiryo UI" panose="020B0604030504040204" pitchFamily="50" charset="-128"/>
                <a:ea typeface="Meiryo UI" panose="020B0604030504040204" pitchFamily="50" charset="-128"/>
              </a:rPr>
              <a:t>と</a:t>
            </a:r>
            <a:r>
              <a:rPr lang="ja-JP" altLang="en-US" sz="2400" b="1" dirty="0">
                <a:latin typeface="Meiryo UI" panose="020B0604030504040204" pitchFamily="50" charset="-128"/>
                <a:ea typeface="Meiryo UI" panose="020B0604030504040204" pitchFamily="50" charset="-128"/>
              </a:rPr>
              <a:t>「魅力づくり及び戦略的なプロモーションの推進」</a:t>
            </a:r>
            <a:r>
              <a:rPr lang="ja-JP" altLang="en-US" sz="2400" dirty="0">
                <a:latin typeface="Meiryo UI" panose="020B0604030504040204" pitchFamily="50" charset="-128"/>
                <a:ea typeface="Meiryo UI" panose="020B0604030504040204" pitchFamily="50" charset="-128"/>
              </a:rPr>
              <a:t>の</a:t>
            </a:r>
            <a:r>
              <a:rPr lang="ja-JP" altLang="en-US" sz="2400" b="1" dirty="0">
                <a:latin typeface="Meiryo UI" panose="020B0604030504040204" pitchFamily="50" charset="-128"/>
                <a:ea typeface="Meiryo UI" panose="020B0604030504040204" pitchFamily="50" charset="-128"/>
              </a:rPr>
              <a:t>２本柱</a:t>
            </a:r>
            <a:r>
              <a:rPr lang="ja-JP" altLang="en-US" sz="2400" dirty="0">
                <a:latin typeface="Meiryo UI" panose="020B0604030504040204" pitchFamily="50" charset="-128"/>
                <a:ea typeface="Meiryo UI" panose="020B0604030504040204" pitchFamily="50" charset="-128"/>
              </a:rPr>
              <a:t>に沿って観光・文化振興施策を講じていく</a:t>
            </a:r>
            <a:endParaRPr lang="en-US" altLang="ja-JP" sz="2400" dirty="0">
              <a:latin typeface="Meiryo UI" panose="020B0604030504040204" pitchFamily="50" charset="-128"/>
              <a:ea typeface="Meiryo UI" panose="020B0604030504040204" pitchFamily="50" charset="-128"/>
            </a:endParaRPr>
          </a:p>
        </p:txBody>
      </p:sp>
      <p:sp>
        <p:nvSpPr>
          <p:cNvPr id="3" name="矢印: 右 2">
            <a:extLst>
              <a:ext uri="{FF2B5EF4-FFF2-40B4-BE49-F238E27FC236}">
                <a16:creationId xmlns:a16="http://schemas.microsoft.com/office/drawing/2014/main" id="{787471C8-7DCD-41B7-B3EF-04100C2E10F3}"/>
              </a:ext>
            </a:extLst>
          </p:cNvPr>
          <p:cNvSpPr/>
          <p:nvPr/>
        </p:nvSpPr>
        <p:spPr>
          <a:xfrm>
            <a:off x="8403111" y="6282481"/>
            <a:ext cx="475253" cy="63307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D09BFD1C-C812-43E8-947D-73D7C82C6F40}"/>
              </a:ext>
            </a:extLst>
          </p:cNvPr>
          <p:cNvSpPr txBox="1"/>
          <p:nvPr/>
        </p:nvSpPr>
        <p:spPr>
          <a:xfrm>
            <a:off x="8788914" y="6347225"/>
            <a:ext cx="4532343" cy="503590"/>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r>
              <a:rPr lang="ja-JP" altLang="en-US" sz="2800" u="sng" dirty="0">
                <a:latin typeface="Meiryo UI" panose="020B0604030504040204" pitchFamily="50" charset="-128"/>
                <a:ea typeface="Meiryo UI" panose="020B0604030504040204" pitchFamily="50" charset="-128"/>
              </a:rPr>
              <a:t>宿泊税制度の再構築が必要</a:t>
            </a:r>
            <a:endParaRPr lang="en-US" altLang="ja-JP" sz="2800" b="0" dirty="0">
              <a:latin typeface="Meiryo UI" panose="020B0604030504040204" pitchFamily="50" charset="-128"/>
              <a:ea typeface="Meiryo UI" panose="020B0604030504040204" pitchFamily="50" charset="-128"/>
            </a:endParaRPr>
          </a:p>
        </p:txBody>
      </p:sp>
      <p:sp>
        <p:nvSpPr>
          <p:cNvPr id="19" name="スライド番号プレースホルダー 1">
            <a:extLst>
              <a:ext uri="{FF2B5EF4-FFF2-40B4-BE49-F238E27FC236}">
                <a16:creationId xmlns:a16="http://schemas.microsoft.com/office/drawing/2014/main" id="{6D8AB647-3ABE-4A23-9EE3-12CE2604062A}"/>
              </a:ext>
            </a:extLst>
          </p:cNvPr>
          <p:cNvSpPr>
            <a:spLocks noGrp="1"/>
          </p:cNvSpPr>
          <p:nvPr>
            <p:ph type="sldNum" sz="quarter" idx="12"/>
          </p:nvPr>
        </p:nvSpPr>
        <p:spPr>
          <a:xfrm>
            <a:off x="13266625" y="9607550"/>
            <a:ext cx="414450" cy="365125"/>
          </a:xfrm>
        </p:spPr>
        <p:txBody>
          <a:bodyPr/>
          <a:lstStyle/>
          <a:p>
            <a:r>
              <a:rPr lang="ja-JP" altLang="en-US" sz="2400" b="1" dirty="0">
                <a:solidFill>
                  <a:schemeClr val="tx1"/>
                </a:solidFill>
                <a:latin typeface="Meiryo UI" panose="020B0604030504040204" pitchFamily="50" charset="-128"/>
                <a:ea typeface="Meiryo UI" panose="020B0604030504040204" pitchFamily="50" charset="-128"/>
              </a:rPr>
              <a:t>１</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5" name="加算記号 4">
            <a:extLst>
              <a:ext uri="{FF2B5EF4-FFF2-40B4-BE49-F238E27FC236}">
                <a16:creationId xmlns:a16="http://schemas.microsoft.com/office/drawing/2014/main" id="{03DF8EA5-487B-4FC2-84DF-551B5C360FDB}"/>
              </a:ext>
            </a:extLst>
          </p:cNvPr>
          <p:cNvSpPr/>
          <p:nvPr/>
        </p:nvSpPr>
        <p:spPr>
          <a:xfrm>
            <a:off x="6530907" y="3605808"/>
            <a:ext cx="610512" cy="626701"/>
          </a:xfrm>
          <a:prstGeom prst="mathPlus">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8363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5899" y="1510559"/>
            <a:ext cx="13189275" cy="809699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40" name="正方形/長方形 39"/>
          <p:cNvSpPr/>
          <p:nvPr/>
        </p:nvSpPr>
        <p:spPr>
          <a:xfrm>
            <a:off x="359817" y="1601961"/>
            <a:ext cx="4464496" cy="523220"/>
          </a:xfrm>
          <a:prstGeom prst="rect">
            <a:avLst/>
          </a:prstGeom>
          <a:noFill/>
          <a:ln>
            <a:noFill/>
          </a:ln>
        </p:spPr>
        <p:txBody>
          <a:bodyPr wrap="square">
            <a:spAutoFit/>
          </a:bodyPr>
          <a:lstStyle/>
          <a:p>
            <a:pPr marL="11113"/>
            <a:r>
              <a:rPr lang="ja-JP" altLang="en-US" sz="2800" b="1" dirty="0">
                <a:latin typeface="Meiryo UI" panose="020B0604030504040204" pitchFamily="50" charset="-128"/>
                <a:ea typeface="Meiryo UI" panose="020B0604030504040204" pitchFamily="50" charset="-128"/>
              </a:rPr>
              <a:t>■宿泊税制度の在り方</a:t>
            </a:r>
            <a:endParaRPr lang="en-US" altLang="ja-JP" sz="28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2EA52EA-634E-4FFB-9E24-1504645C38EA}"/>
              </a:ext>
            </a:extLst>
          </p:cNvPr>
          <p:cNvSpPr/>
          <p:nvPr/>
        </p:nvSpPr>
        <p:spPr>
          <a:xfrm>
            <a:off x="71785" y="802561"/>
            <a:ext cx="1522866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大阪府観光客受入環境整備の推進に関する調査検討会議「第一次答申」（</a:t>
            </a:r>
            <a:r>
              <a:rPr lang="en-US" altLang="ja-JP" sz="2800" b="1" dirty="0">
                <a:latin typeface="Meiryo UI" panose="020B0604030504040204" pitchFamily="50" charset="-128"/>
                <a:ea typeface="Meiryo UI" panose="020B0604030504040204" pitchFamily="50" charset="-128"/>
              </a:rPr>
              <a:t>R6.8.30</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a:t>
            </a:r>
          </a:p>
        </p:txBody>
      </p:sp>
      <p:sp>
        <p:nvSpPr>
          <p:cNvPr id="9" name="正方形/長方形 8">
            <a:extLst>
              <a:ext uri="{FF2B5EF4-FFF2-40B4-BE49-F238E27FC236}">
                <a16:creationId xmlns:a16="http://schemas.microsoft.com/office/drawing/2014/main" id="{E02626AC-6D8E-4BAE-A239-6589DD7F679A}"/>
              </a:ext>
            </a:extLst>
          </p:cNvPr>
          <p:cNvSpPr/>
          <p:nvPr/>
        </p:nvSpPr>
        <p:spPr>
          <a:xfrm>
            <a:off x="796870" y="5994449"/>
            <a:ext cx="12469755" cy="2647263"/>
          </a:xfrm>
          <a:prstGeom prst="rect">
            <a:avLst/>
          </a:prstGeom>
          <a:ln>
            <a:noFill/>
          </a:ln>
        </p:spPr>
        <p:txBody>
          <a:bodyPr wrap="square">
            <a:spAutoFit/>
          </a:bodyPr>
          <a:lstStyle/>
          <a:p>
            <a:pPr marL="177800" indent="-177800">
              <a:lnSpc>
                <a:spcPct val="130000"/>
              </a:lnSpc>
              <a:spcAft>
                <a:spcPts val="300"/>
              </a:spcAft>
            </a:pPr>
            <a:r>
              <a:rPr lang="ja-JP" altLang="en-US" sz="2000" dirty="0">
                <a:latin typeface="Meiryo UI" panose="020B0604030504040204" pitchFamily="50" charset="-128"/>
                <a:ea typeface="Meiryo UI" panose="020B0604030504040204" pitchFamily="50" charset="-128"/>
              </a:rPr>
              <a:t>＜</a:t>
            </a:r>
            <a:r>
              <a:rPr lang="ja-JP" altLang="en-US" sz="2000" u="sng" dirty="0">
                <a:latin typeface="Meiryo UI" panose="020B0604030504040204" pitchFamily="50" charset="-128"/>
                <a:ea typeface="Meiryo UI" panose="020B0604030504040204" pitchFamily="50" charset="-128"/>
              </a:rPr>
              <a:t>主な検討のポイント</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免税点の検討にあたり、「宿泊客は、</a:t>
            </a:r>
            <a:r>
              <a:rPr lang="ja-JP" altLang="en-US" sz="1800" b="1" dirty="0">
                <a:latin typeface="Meiryo UI" panose="020B0604030504040204" pitchFamily="50" charset="-128"/>
                <a:ea typeface="Meiryo UI" panose="020B0604030504040204" pitchFamily="50" charset="-128"/>
              </a:rPr>
              <a:t>宿泊料金に関わらず、一定の担税力がある」として、広く受益者負担を求める</a:t>
            </a:r>
            <a:r>
              <a:rPr lang="ja-JP" altLang="en-US" sz="1800" dirty="0">
                <a:latin typeface="Meiryo UI" panose="020B0604030504040204" pitchFamily="50" charset="-128"/>
                <a:ea typeface="Meiryo UI" panose="020B0604030504040204" pitchFamily="50" charset="-128"/>
              </a:rPr>
              <a:t>とともに、</a:t>
            </a:r>
            <a:br>
              <a:rPr lang="en-US" altLang="ja-JP" sz="18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日々の生活の拠点として宿泊施設を利用する方への配慮などから、</a:t>
            </a:r>
            <a:r>
              <a:rPr lang="ja-JP" altLang="en-US" sz="1800" b="1" dirty="0">
                <a:latin typeface="Meiryo UI" panose="020B0604030504040204" pitchFamily="50" charset="-128"/>
                <a:ea typeface="Meiryo UI" panose="020B0604030504040204" pitchFamily="50" charset="-128"/>
              </a:rPr>
              <a:t>免税点を</a:t>
            </a:r>
            <a:r>
              <a:rPr lang="en-US" altLang="ja-JP" sz="1800" b="1" dirty="0">
                <a:latin typeface="Meiryo UI" panose="020B0604030504040204" pitchFamily="50" charset="-128"/>
                <a:ea typeface="Meiryo UI" panose="020B0604030504040204" pitchFamily="50" charset="-128"/>
              </a:rPr>
              <a:t>5,000</a:t>
            </a:r>
            <a:r>
              <a:rPr lang="ja-JP" altLang="en-US" sz="1800" b="1" dirty="0">
                <a:latin typeface="Meiryo UI" panose="020B0604030504040204" pitchFamily="50" charset="-128"/>
                <a:ea typeface="Meiryo UI" panose="020B0604030504040204" pitchFamily="50" charset="-128"/>
              </a:rPr>
              <a:t>円に設定</a:t>
            </a:r>
            <a:endParaRPr lang="en-US" altLang="ja-JP" sz="1800" b="1"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納税者への影響や特別徴収義務者の負担を考慮し、</a:t>
            </a:r>
            <a:r>
              <a:rPr lang="ja-JP" altLang="en-US" sz="1800" b="1" dirty="0">
                <a:latin typeface="Meiryo UI" panose="020B0604030504040204" pitchFamily="50" charset="-128"/>
                <a:ea typeface="Meiryo UI" panose="020B0604030504040204" pitchFamily="50" charset="-128"/>
              </a:rPr>
              <a:t>現行制度の宿泊料金区分を維持</a:t>
            </a:r>
            <a:endParaRPr lang="en-US" altLang="ja-JP" sz="1800" b="1"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高価格帯の税率設定については、税収効果が限定的であることなどから、現時点では設定せず、今後の観光動向等を踏まえて検討</a:t>
            </a:r>
            <a:endParaRPr lang="en-US" altLang="ja-JP" sz="1800"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修学旅行を通じて、子どもたちに大阪の都市魅力等を体感してもらえるよう、万博終了後も修学旅行生を課税免除の対象にすべき　など</a:t>
            </a:r>
            <a:endParaRPr lang="en-US" altLang="ja-JP" sz="1800"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D36F7F42-3011-4970-86CA-A48AF6B12F0B}"/>
              </a:ext>
            </a:extLst>
          </p:cNvPr>
          <p:cNvSpPr/>
          <p:nvPr/>
        </p:nvSpPr>
        <p:spPr>
          <a:xfrm>
            <a:off x="796870" y="2372042"/>
            <a:ext cx="3960000" cy="3550164"/>
          </a:xfrm>
          <a:prstGeom prst="roundRect">
            <a:avLst>
              <a:gd name="adj" fmla="val 94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E2EED335-869F-4BF8-B52D-48A6846062BF}"/>
              </a:ext>
            </a:extLst>
          </p:cNvPr>
          <p:cNvSpPr/>
          <p:nvPr/>
        </p:nvSpPr>
        <p:spPr>
          <a:xfrm>
            <a:off x="9001217" y="2372042"/>
            <a:ext cx="3960000" cy="3550164"/>
          </a:xfrm>
          <a:prstGeom prst="roundRect">
            <a:avLst>
              <a:gd name="adj" fmla="val 94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3B4485B5-E085-46F3-85AA-27B2E082EF4D}"/>
              </a:ext>
            </a:extLst>
          </p:cNvPr>
          <p:cNvSpPr/>
          <p:nvPr/>
        </p:nvSpPr>
        <p:spPr>
          <a:xfrm>
            <a:off x="4898526" y="2341930"/>
            <a:ext cx="3852000" cy="3550164"/>
          </a:xfrm>
          <a:prstGeom prst="roundRect">
            <a:avLst>
              <a:gd name="adj" fmla="val 94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B3ECDF2-D35E-4DFD-9BD0-F34EA21178FC}"/>
              </a:ext>
            </a:extLst>
          </p:cNvPr>
          <p:cNvSpPr txBox="1"/>
          <p:nvPr/>
        </p:nvSpPr>
        <p:spPr>
          <a:xfrm>
            <a:off x="1017513" y="2135049"/>
            <a:ext cx="1574547" cy="503590"/>
          </a:xfrm>
          <a:prstGeom prst="rect">
            <a:avLst/>
          </a:prstGeom>
          <a:solidFill>
            <a:schemeClr val="bg1"/>
          </a:solidFill>
          <a:ln>
            <a:noFill/>
            <a:prstDash val="dash"/>
          </a:ln>
        </p:spPr>
        <p:txBody>
          <a:bodyPr wrap="square" lIns="72000" tIns="36000" rIns="72000" bIns="36000" rtlCol="0" anchor="ctr">
            <a:spAutoFit/>
          </a:bodyPr>
          <a:lstStyle/>
          <a:p>
            <a:pPr algn="ctr">
              <a:defRPr/>
            </a:pPr>
            <a:r>
              <a:rPr lang="ja-JP" altLang="en-US" sz="2800" b="1" dirty="0">
                <a:latin typeface="Meiryo UI" panose="020B0604030504040204" pitchFamily="50" charset="-128"/>
                <a:ea typeface="Meiryo UI" panose="020B0604030504040204" pitchFamily="50" charset="-128"/>
              </a:rPr>
              <a:t>①免税点</a:t>
            </a:r>
            <a:endParaRPr lang="en-US" altLang="ja-JP" sz="28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BC33C587-9F7F-4C23-90C1-A809F8A1460C}"/>
              </a:ext>
            </a:extLst>
          </p:cNvPr>
          <p:cNvSpPr txBox="1"/>
          <p:nvPr/>
        </p:nvSpPr>
        <p:spPr>
          <a:xfrm>
            <a:off x="5102241" y="2135049"/>
            <a:ext cx="1474068" cy="503590"/>
          </a:xfrm>
          <a:prstGeom prst="rect">
            <a:avLst/>
          </a:prstGeom>
          <a:solidFill>
            <a:schemeClr val="bg1"/>
          </a:solidFill>
          <a:ln>
            <a:noFill/>
            <a:prstDash val="dash"/>
          </a:ln>
        </p:spPr>
        <p:txBody>
          <a:bodyPr wrap="square" lIns="72000" tIns="36000" rIns="72000" bIns="36000" rtlCol="0" anchor="ctr">
            <a:spAutoFit/>
          </a:bodyPr>
          <a:lstStyle/>
          <a:p>
            <a:pPr algn="ctr">
              <a:defRPr/>
            </a:pPr>
            <a:r>
              <a:rPr lang="ja-JP" altLang="en-US" sz="2800" b="1" dirty="0">
                <a:latin typeface="Meiryo UI" panose="020B0604030504040204" pitchFamily="50" charset="-128"/>
                <a:ea typeface="Meiryo UI" panose="020B0604030504040204" pitchFamily="50" charset="-128"/>
              </a:rPr>
              <a:t>②税 率</a:t>
            </a:r>
            <a:endParaRPr lang="en-US" altLang="ja-JP" sz="28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B45F0294-AD61-442C-B406-2BD6590FC378}"/>
              </a:ext>
            </a:extLst>
          </p:cNvPr>
          <p:cNvSpPr txBox="1"/>
          <p:nvPr/>
        </p:nvSpPr>
        <p:spPr>
          <a:xfrm>
            <a:off x="9142950" y="2090135"/>
            <a:ext cx="2774404" cy="503590"/>
          </a:xfrm>
          <a:prstGeom prst="rect">
            <a:avLst/>
          </a:prstGeom>
          <a:solidFill>
            <a:schemeClr val="bg1"/>
          </a:solidFill>
          <a:ln>
            <a:noFill/>
            <a:prstDash val="dash"/>
          </a:ln>
        </p:spPr>
        <p:txBody>
          <a:bodyPr wrap="square" lIns="72000" tIns="36000" rIns="72000" bIns="36000" rtlCol="0" anchor="ctr">
            <a:spAutoFit/>
          </a:bodyPr>
          <a:lstStyle/>
          <a:p>
            <a:pPr algn="ctr">
              <a:defRPr/>
            </a:pPr>
            <a:r>
              <a:rPr lang="ja-JP" altLang="en-US" sz="2800" b="1" dirty="0">
                <a:latin typeface="Meiryo UI" panose="020B0604030504040204" pitchFamily="50" charset="-128"/>
                <a:ea typeface="Meiryo UI" panose="020B0604030504040204" pitchFamily="50" charset="-128"/>
              </a:rPr>
              <a:t>③課税免除制度</a:t>
            </a:r>
            <a:endParaRPr lang="en-US" altLang="ja-JP" sz="2800" b="1" dirty="0">
              <a:latin typeface="Meiryo UI" panose="020B0604030504040204" pitchFamily="50" charset="-128"/>
              <a:ea typeface="Meiryo UI" panose="020B0604030504040204" pitchFamily="50" charset="-128"/>
            </a:endParaRPr>
          </a:p>
        </p:txBody>
      </p:sp>
      <p:cxnSp>
        <p:nvCxnSpPr>
          <p:cNvPr id="3" name="直線コネクタ 2">
            <a:extLst>
              <a:ext uri="{FF2B5EF4-FFF2-40B4-BE49-F238E27FC236}">
                <a16:creationId xmlns:a16="http://schemas.microsoft.com/office/drawing/2014/main" id="{FF3E266A-3BB6-4BE1-B7E9-2EEB3D792A59}"/>
              </a:ext>
            </a:extLst>
          </p:cNvPr>
          <p:cNvCxnSpPr/>
          <p:nvPr/>
        </p:nvCxnSpPr>
        <p:spPr>
          <a:xfrm>
            <a:off x="1336869" y="4321699"/>
            <a:ext cx="28800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3A87BEDC-A9E8-42A7-810E-7DE0F6D290E7}"/>
              </a:ext>
            </a:extLst>
          </p:cNvPr>
          <p:cNvSpPr/>
          <p:nvPr/>
        </p:nvSpPr>
        <p:spPr>
          <a:xfrm>
            <a:off x="2291261" y="3307598"/>
            <a:ext cx="589156" cy="101410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a:latin typeface="Meiryo UI" panose="020B0604030504040204" pitchFamily="50" charset="-128"/>
                <a:ea typeface="Meiryo UI" panose="020B0604030504040204" pitchFamily="50" charset="-128"/>
              </a:rPr>
              <a:t>免税</a:t>
            </a:r>
          </a:p>
        </p:txBody>
      </p:sp>
      <p:sp>
        <p:nvSpPr>
          <p:cNvPr id="19" name="正方形/長方形 18">
            <a:extLst>
              <a:ext uri="{FF2B5EF4-FFF2-40B4-BE49-F238E27FC236}">
                <a16:creationId xmlns:a16="http://schemas.microsoft.com/office/drawing/2014/main" id="{DD70D749-FCE2-4587-8D90-03B0A7423E38}"/>
              </a:ext>
            </a:extLst>
          </p:cNvPr>
          <p:cNvSpPr/>
          <p:nvPr/>
        </p:nvSpPr>
        <p:spPr>
          <a:xfrm>
            <a:off x="3371381" y="3658262"/>
            <a:ext cx="589156" cy="66343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a:latin typeface="Meiryo UI" panose="020B0604030504040204" pitchFamily="50" charset="-128"/>
                <a:ea typeface="Meiryo UI" panose="020B0604030504040204" pitchFamily="50" charset="-128"/>
              </a:rPr>
              <a:t>免税</a:t>
            </a:r>
          </a:p>
        </p:txBody>
      </p:sp>
      <p:sp>
        <p:nvSpPr>
          <p:cNvPr id="22" name="テキスト ボックス 21">
            <a:extLst>
              <a:ext uri="{FF2B5EF4-FFF2-40B4-BE49-F238E27FC236}">
                <a16:creationId xmlns:a16="http://schemas.microsoft.com/office/drawing/2014/main" id="{B21082CF-8F77-42A0-9F12-1C5B033642C7}"/>
              </a:ext>
            </a:extLst>
          </p:cNvPr>
          <p:cNvSpPr txBox="1"/>
          <p:nvPr/>
        </p:nvSpPr>
        <p:spPr>
          <a:xfrm>
            <a:off x="932778" y="3167812"/>
            <a:ext cx="863428" cy="288147"/>
          </a:xfrm>
          <a:prstGeom prst="rect">
            <a:avLst/>
          </a:prstGeom>
          <a:noFill/>
          <a:ln>
            <a:noFill/>
            <a:prstDash val="dash"/>
          </a:ln>
        </p:spPr>
        <p:txBody>
          <a:bodyPr wrap="square" lIns="72000" tIns="36000" rIns="72000" bIns="36000" rtlCol="0" anchor="ctr">
            <a:spAutoFit/>
          </a:bodyPr>
          <a:lstStyle/>
          <a:p>
            <a:pPr algn="ctr">
              <a:defRPr/>
            </a:pPr>
            <a:r>
              <a:rPr lang="en-US" altLang="ja-JP" sz="1400" dirty="0">
                <a:latin typeface="Meiryo UI" panose="020B0604030504040204" pitchFamily="50" charset="-128"/>
                <a:ea typeface="Meiryo UI" panose="020B0604030504040204" pitchFamily="50" charset="-128"/>
              </a:rPr>
              <a:t>7,000</a:t>
            </a:r>
            <a:r>
              <a:rPr lang="ja-JP" altLang="en-US" sz="1400" dirty="0">
                <a:latin typeface="Meiryo UI" panose="020B0604030504040204" pitchFamily="50" charset="-128"/>
                <a:ea typeface="Meiryo UI" panose="020B0604030504040204" pitchFamily="50" charset="-128"/>
              </a:rPr>
              <a:t>円</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06BB5788-604D-4B00-B4DE-7150AFF92D2B}"/>
              </a:ext>
            </a:extLst>
          </p:cNvPr>
          <p:cNvSpPr txBox="1"/>
          <p:nvPr/>
        </p:nvSpPr>
        <p:spPr>
          <a:xfrm>
            <a:off x="932778" y="3515409"/>
            <a:ext cx="863428" cy="288147"/>
          </a:xfrm>
          <a:prstGeom prst="rect">
            <a:avLst/>
          </a:prstGeom>
          <a:noFill/>
          <a:ln>
            <a:noFill/>
            <a:prstDash val="dash"/>
          </a:ln>
        </p:spPr>
        <p:txBody>
          <a:bodyPr wrap="square" lIns="72000" tIns="36000" rIns="72000" bIns="36000" rtlCol="0" anchor="ctr">
            <a:spAutoFit/>
          </a:bodyPr>
          <a:lstStyle/>
          <a:p>
            <a:pPr algn="ctr">
              <a:defRPr/>
            </a:pPr>
            <a:r>
              <a:rPr lang="en-US" altLang="ja-JP" sz="1400" dirty="0">
                <a:latin typeface="Meiryo UI" panose="020B0604030504040204" pitchFamily="50" charset="-128"/>
                <a:ea typeface="Meiryo UI" panose="020B0604030504040204" pitchFamily="50" charset="-128"/>
              </a:rPr>
              <a:t>5,000</a:t>
            </a:r>
            <a:r>
              <a:rPr lang="ja-JP" altLang="en-US" sz="1400" dirty="0">
                <a:latin typeface="Meiryo UI" panose="020B0604030504040204" pitchFamily="50" charset="-128"/>
                <a:ea typeface="Meiryo UI" panose="020B0604030504040204" pitchFamily="50" charset="-128"/>
              </a:rPr>
              <a:t>円</a:t>
            </a:r>
            <a:endParaRPr lang="en-US" altLang="ja-JP" sz="1400" dirty="0">
              <a:latin typeface="Meiryo UI" panose="020B0604030504040204" pitchFamily="50" charset="-128"/>
              <a:ea typeface="Meiryo UI" panose="020B0604030504040204" pitchFamily="50" charset="-128"/>
            </a:endParaRPr>
          </a:p>
        </p:txBody>
      </p:sp>
      <p:sp>
        <p:nvSpPr>
          <p:cNvPr id="7" name="矢印: 右 6">
            <a:extLst>
              <a:ext uri="{FF2B5EF4-FFF2-40B4-BE49-F238E27FC236}">
                <a16:creationId xmlns:a16="http://schemas.microsoft.com/office/drawing/2014/main" id="{2EB1C661-755F-48C7-B85A-76A306B36BA8}"/>
              </a:ext>
            </a:extLst>
          </p:cNvPr>
          <p:cNvSpPr/>
          <p:nvPr/>
        </p:nvSpPr>
        <p:spPr>
          <a:xfrm rot="2160035">
            <a:off x="2996398" y="3309024"/>
            <a:ext cx="288032" cy="353666"/>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7A6D403F-C3E9-4608-A274-8D786DFABD0B}"/>
              </a:ext>
            </a:extLst>
          </p:cNvPr>
          <p:cNvSpPr txBox="1"/>
          <p:nvPr/>
        </p:nvSpPr>
        <p:spPr>
          <a:xfrm>
            <a:off x="931316" y="4819199"/>
            <a:ext cx="3748981" cy="835476"/>
          </a:xfrm>
          <a:prstGeom prst="rect">
            <a:avLst/>
          </a:prstGeom>
          <a:noFill/>
          <a:ln>
            <a:noFill/>
            <a:prstDash val="dash"/>
          </a:ln>
        </p:spPr>
        <p:txBody>
          <a:bodyPr wrap="square" lIns="72000" tIns="36000" rIns="72000" bIns="36000" rtlCol="0" anchor="ctr">
            <a:spAutoFit/>
          </a:bodyPr>
          <a:lstStyle/>
          <a:p>
            <a:pPr>
              <a:lnSpc>
                <a:spcPct val="120000"/>
              </a:lnSpc>
              <a:defRPr/>
            </a:pPr>
            <a:r>
              <a:rPr lang="ja-JP" altLang="en-US" sz="2000" dirty="0">
                <a:latin typeface="Meiryo UI" panose="020B0604030504040204" pitchFamily="50" charset="-128"/>
                <a:ea typeface="Meiryo UI" panose="020B0604030504040204" pitchFamily="50" charset="-128"/>
              </a:rPr>
              <a:t>現在の７千円から</a:t>
            </a:r>
            <a:br>
              <a:rPr lang="en-US" altLang="ja-JP" sz="2000" dirty="0">
                <a:latin typeface="Meiryo UI" panose="020B0604030504040204" pitchFamily="50" charset="-128"/>
                <a:ea typeface="Meiryo UI" panose="020B0604030504040204" pitchFamily="50" charset="-128"/>
              </a:rPr>
            </a:br>
            <a:r>
              <a:rPr lang="ja-JP" altLang="en-US" sz="2400" b="1" u="sng" dirty="0">
                <a:latin typeface="Meiryo UI" panose="020B0604030504040204" pitchFamily="50" charset="-128"/>
                <a:ea typeface="Meiryo UI" panose="020B0604030504040204" pitchFamily="50" charset="-128"/>
              </a:rPr>
              <a:t>５千円に引き下げる</a:t>
            </a:r>
            <a:r>
              <a:rPr lang="ja-JP" altLang="en-US" sz="2000" dirty="0">
                <a:latin typeface="Meiryo UI" panose="020B0604030504040204" pitchFamily="50" charset="-128"/>
                <a:ea typeface="Meiryo UI" panose="020B0604030504040204" pitchFamily="50" charset="-128"/>
              </a:rPr>
              <a:t>ことが妥当</a:t>
            </a:r>
            <a:endParaRPr lang="en-US" altLang="ja-JP" sz="2400" dirty="0">
              <a:latin typeface="Meiryo UI" panose="020B0604030504040204" pitchFamily="50" charset="-128"/>
              <a:ea typeface="Meiryo UI" panose="020B0604030504040204" pitchFamily="50" charset="-128"/>
            </a:endParaRPr>
          </a:p>
        </p:txBody>
      </p:sp>
      <p:cxnSp>
        <p:nvCxnSpPr>
          <p:cNvPr id="29" name="直線コネクタ 28">
            <a:extLst>
              <a:ext uri="{FF2B5EF4-FFF2-40B4-BE49-F238E27FC236}">
                <a16:creationId xmlns:a16="http://schemas.microsoft.com/office/drawing/2014/main" id="{10A45180-FFE7-4D1E-9700-CA29E9BE672D}"/>
              </a:ext>
            </a:extLst>
          </p:cNvPr>
          <p:cNvCxnSpPr>
            <a:cxnSpLocks/>
          </p:cNvCxnSpPr>
          <p:nvPr/>
        </p:nvCxnSpPr>
        <p:spPr>
          <a:xfrm flipV="1">
            <a:off x="1799977" y="3037982"/>
            <a:ext cx="0" cy="128490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A541D0B3-CC9A-46A4-BDD4-FA3FB030E22F}"/>
              </a:ext>
            </a:extLst>
          </p:cNvPr>
          <p:cNvSpPr txBox="1"/>
          <p:nvPr/>
        </p:nvSpPr>
        <p:spPr>
          <a:xfrm>
            <a:off x="1368597" y="2781768"/>
            <a:ext cx="863428" cy="257369"/>
          </a:xfrm>
          <a:prstGeom prst="rect">
            <a:avLst/>
          </a:prstGeom>
          <a:noFill/>
          <a:ln>
            <a:noFill/>
            <a:prstDash val="dash"/>
          </a:ln>
        </p:spPr>
        <p:txBody>
          <a:bodyPr wrap="square" lIns="72000" tIns="36000" rIns="72000" bIns="36000" rtlCol="0" anchor="ctr">
            <a:spAutoFit/>
          </a:bodyPr>
          <a:lstStyle/>
          <a:p>
            <a:pPr algn="ctr">
              <a:defRPr/>
            </a:pPr>
            <a:r>
              <a:rPr lang="ja-JP" altLang="en-US" sz="1200" dirty="0">
                <a:latin typeface="Meiryo UI" panose="020B0604030504040204" pitchFamily="50" charset="-128"/>
                <a:ea typeface="Meiryo UI" panose="020B0604030504040204" pitchFamily="50" charset="-128"/>
              </a:rPr>
              <a:t>宿泊料金</a:t>
            </a:r>
            <a:endParaRPr lang="en-US" altLang="ja-JP" sz="1200" dirty="0">
              <a:latin typeface="Meiryo UI" panose="020B0604030504040204" pitchFamily="50" charset="-128"/>
              <a:ea typeface="Meiryo UI" panose="020B0604030504040204" pitchFamily="50" charset="-128"/>
            </a:endParaRPr>
          </a:p>
        </p:txBody>
      </p:sp>
      <p:cxnSp>
        <p:nvCxnSpPr>
          <p:cNvPr id="32" name="直線コネクタ 31">
            <a:extLst>
              <a:ext uri="{FF2B5EF4-FFF2-40B4-BE49-F238E27FC236}">
                <a16:creationId xmlns:a16="http://schemas.microsoft.com/office/drawing/2014/main" id="{5DEF3612-FB56-4108-9509-BC94A3BE192A}"/>
              </a:ext>
            </a:extLst>
          </p:cNvPr>
          <p:cNvCxnSpPr>
            <a:cxnSpLocks/>
          </p:cNvCxnSpPr>
          <p:nvPr/>
        </p:nvCxnSpPr>
        <p:spPr>
          <a:xfrm flipV="1">
            <a:off x="2291261"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4D45B665-894A-4F72-A8D0-42909805808A}"/>
              </a:ext>
            </a:extLst>
          </p:cNvPr>
          <p:cNvCxnSpPr>
            <a:cxnSpLocks/>
          </p:cNvCxnSpPr>
          <p:nvPr/>
        </p:nvCxnSpPr>
        <p:spPr>
          <a:xfrm flipV="1">
            <a:off x="2880417"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D3CDA762-0A18-4C84-974F-A1604F8A7DCF}"/>
              </a:ext>
            </a:extLst>
          </p:cNvPr>
          <p:cNvCxnSpPr>
            <a:cxnSpLocks/>
          </p:cNvCxnSpPr>
          <p:nvPr/>
        </p:nvCxnSpPr>
        <p:spPr>
          <a:xfrm flipV="1">
            <a:off x="3371381"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EB08D044-CD7C-469A-A3C9-BDBC158140C4}"/>
              </a:ext>
            </a:extLst>
          </p:cNvPr>
          <p:cNvCxnSpPr>
            <a:cxnSpLocks/>
          </p:cNvCxnSpPr>
          <p:nvPr/>
        </p:nvCxnSpPr>
        <p:spPr>
          <a:xfrm flipV="1">
            <a:off x="3960537"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AA313149-56BC-4742-A9B1-05EAE080912B}"/>
              </a:ext>
            </a:extLst>
          </p:cNvPr>
          <p:cNvSpPr txBox="1"/>
          <p:nvPr/>
        </p:nvSpPr>
        <p:spPr>
          <a:xfrm>
            <a:off x="2219573" y="4405067"/>
            <a:ext cx="732532" cy="257369"/>
          </a:xfrm>
          <a:prstGeom prst="rect">
            <a:avLst/>
          </a:prstGeom>
          <a:noFill/>
          <a:ln>
            <a:noFill/>
            <a:prstDash val="dash"/>
          </a:ln>
        </p:spPr>
        <p:txBody>
          <a:bodyPr wrap="square" lIns="72000" tIns="36000" rIns="72000" bIns="36000" rtlCol="0" anchor="ctr">
            <a:spAutoFit/>
          </a:bodyPr>
          <a:lstStyle/>
          <a:p>
            <a:pPr algn="ctr">
              <a:defRPr/>
            </a:pPr>
            <a:r>
              <a:rPr lang="ja-JP" altLang="en-US" sz="1200" dirty="0">
                <a:latin typeface="Meiryo UI" panose="020B0604030504040204" pitchFamily="50" charset="-128"/>
                <a:ea typeface="Meiryo UI" panose="020B0604030504040204" pitchFamily="50" charset="-128"/>
              </a:rPr>
              <a:t>現行</a:t>
            </a:r>
            <a:endParaRPr lang="en-US" altLang="ja-JP" sz="12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48E019B1-B80B-4897-B20B-E0D843831BA4}"/>
              </a:ext>
            </a:extLst>
          </p:cNvPr>
          <p:cNvSpPr txBox="1"/>
          <p:nvPr/>
        </p:nvSpPr>
        <p:spPr>
          <a:xfrm>
            <a:off x="3299693" y="4402579"/>
            <a:ext cx="732532" cy="257369"/>
          </a:xfrm>
          <a:prstGeom prst="rect">
            <a:avLst/>
          </a:prstGeom>
          <a:noFill/>
          <a:ln>
            <a:noFill/>
            <a:prstDash val="dash"/>
          </a:ln>
        </p:spPr>
        <p:txBody>
          <a:bodyPr wrap="square" lIns="72000" tIns="36000" rIns="72000" bIns="36000" rtlCol="0" anchor="ctr">
            <a:spAutoFit/>
          </a:bodyPr>
          <a:lstStyle/>
          <a:p>
            <a:pPr algn="ctr">
              <a:defRPr/>
            </a:pPr>
            <a:r>
              <a:rPr lang="ja-JP" altLang="en-US" sz="1200" dirty="0">
                <a:latin typeface="Meiryo UI" panose="020B0604030504040204" pitchFamily="50" charset="-128"/>
                <a:ea typeface="Meiryo UI" panose="020B0604030504040204" pitchFamily="50" charset="-128"/>
              </a:rPr>
              <a:t>答申</a:t>
            </a:r>
            <a:endParaRPr lang="en-US" altLang="ja-JP" sz="1200" dirty="0">
              <a:latin typeface="Meiryo UI" panose="020B0604030504040204" pitchFamily="50" charset="-128"/>
              <a:ea typeface="Meiryo UI" panose="020B0604030504040204" pitchFamily="50" charset="-128"/>
            </a:endParaRPr>
          </a:p>
        </p:txBody>
      </p:sp>
      <p:graphicFrame>
        <p:nvGraphicFramePr>
          <p:cNvPr id="21" name="表 23">
            <a:extLst>
              <a:ext uri="{FF2B5EF4-FFF2-40B4-BE49-F238E27FC236}">
                <a16:creationId xmlns:a16="http://schemas.microsoft.com/office/drawing/2014/main" id="{C7F2EF17-A625-4AE7-B4E9-E24E83CC87C1}"/>
              </a:ext>
            </a:extLst>
          </p:cNvPr>
          <p:cNvGraphicFramePr>
            <a:graphicFrameLocks noGrp="1"/>
          </p:cNvGraphicFramePr>
          <p:nvPr>
            <p:extLst>
              <p:ext uri="{D42A27DB-BD31-4B8C-83A1-F6EECF244321}">
                <p14:modId xmlns:p14="http://schemas.microsoft.com/office/powerpoint/2010/main" val="3305544042"/>
              </p:ext>
            </p:extLst>
          </p:nvPr>
        </p:nvGraphicFramePr>
        <p:xfrm>
          <a:off x="5354156" y="2740732"/>
          <a:ext cx="3107060" cy="2061360"/>
        </p:xfrm>
        <a:graphic>
          <a:graphicData uri="http://schemas.openxmlformats.org/drawingml/2006/table">
            <a:tbl>
              <a:tblPr firstRow="1" bandRow="1">
                <a:tableStyleId>{5C22544A-7EE6-4342-B048-85BDC9FD1C3A}</a:tableStyleId>
              </a:tblPr>
              <a:tblGrid>
                <a:gridCol w="1819921">
                  <a:extLst>
                    <a:ext uri="{9D8B030D-6E8A-4147-A177-3AD203B41FA5}">
                      <a16:colId xmlns:a16="http://schemas.microsoft.com/office/drawing/2014/main" val="96113605"/>
                    </a:ext>
                  </a:extLst>
                </a:gridCol>
                <a:gridCol w="1287139">
                  <a:extLst>
                    <a:ext uri="{9D8B030D-6E8A-4147-A177-3AD203B41FA5}">
                      <a16:colId xmlns:a16="http://schemas.microsoft.com/office/drawing/2014/main" val="3146887634"/>
                    </a:ext>
                  </a:extLst>
                </a:gridCol>
              </a:tblGrid>
              <a:tr h="324000">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宿泊料金</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税額</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3654837152"/>
                  </a:ext>
                </a:extLst>
              </a:tr>
              <a:tr h="50400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5,000</a:t>
                      </a:r>
                      <a:r>
                        <a:rPr kumimoji="1" lang="ja-JP" altLang="en-US" sz="1400" b="0" dirty="0">
                          <a:solidFill>
                            <a:schemeClr val="tx1"/>
                          </a:solidFill>
                          <a:latin typeface="Meiryo UI" panose="020B0604030504040204" pitchFamily="50" charset="-128"/>
                          <a:ea typeface="Meiryo UI" panose="020B0604030504040204" pitchFamily="50" charset="-128"/>
                        </a:rPr>
                        <a:t>円</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15,000</a:t>
                      </a:r>
                      <a:r>
                        <a:rPr kumimoji="1" lang="ja-JP" altLang="en-US" sz="1400" b="0" dirty="0">
                          <a:solidFill>
                            <a:schemeClr val="tx1"/>
                          </a:solidFill>
                          <a:latin typeface="Meiryo UI" panose="020B0604030504040204" pitchFamily="50" charset="-128"/>
                          <a:ea typeface="Meiryo UI" panose="020B0604030504040204" pitchFamily="50" charset="-128"/>
                        </a:rPr>
                        <a:t>円</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800" b="1" dirty="0">
                          <a:solidFill>
                            <a:schemeClr val="tx1"/>
                          </a:solidFill>
                          <a:latin typeface="Meiryo UI" panose="020B0604030504040204" pitchFamily="50" charset="-128"/>
                          <a:ea typeface="Meiryo UI" panose="020B0604030504040204" pitchFamily="50" charset="-128"/>
                        </a:rPr>
                        <a:t>200</a:t>
                      </a:r>
                      <a:r>
                        <a:rPr kumimoji="1" lang="ja-JP" altLang="en-US" sz="1800" b="1" dirty="0">
                          <a:solidFill>
                            <a:schemeClr val="tx1"/>
                          </a:solidFill>
                          <a:latin typeface="Meiryo UI" panose="020B0604030504040204" pitchFamily="50" charset="-128"/>
                          <a:ea typeface="Meiryo UI" panose="020B0604030504040204" pitchFamily="50" charset="-128"/>
                        </a:rPr>
                        <a:t>円</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ctr"/>
                      <a:r>
                        <a:rPr kumimoji="1" lang="en-US" altLang="ja-JP" sz="1400" b="1" dirty="0">
                          <a:solidFill>
                            <a:schemeClr val="tx1"/>
                          </a:solidFill>
                          <a:latin typeface="Meiryo UI" panose="020B0604030504040204" pitchFamily="50" charset="-128"/>
                          <a:ea typeface="Meiryo UI" panose="020B0604030504040204" pitchFamily="50" charset="-128"/>
                        </a:rPr>
                        <a:t>(+100</a:t>
                      </a:r>
                      <a:r>
                        <a:rPr kumimoji="1" lang="ja-JP" altLang="en-US" sz="1400" b="1" dirty="0">
                          <a:solidFill>
                            <a:schemeClr val="tx1"/>
                          </a:solidFill>
                          <a:latin typeface="Meiryo UI" panose="020B0604030504040204" pitchFamily="50" charset="-128"/>
                          <a:ea typeface="Meiryo UI" panose="020B0604030504040204" pitchFamily="50" charset="-128"/>
                        </a:rPr>
                        <a:t>円）</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4937662"/>
                  </a:ext>
                </a:extLst>
              </a:tr>
              <a:tr h="50400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15,000</a:t>
                      </a:r>
                      <a:r>
                        <a:rPr kumimoji="1" lang="ja-JP" altLang="en-US" sz="1400" b="0" dirty="0">
                          <a:solidFill>
                            <a:schemeClr val="tx1"/>
                          </a:solidFill>
                          <a:latin typeface="Meiryo UI" panose="020B0604030504040204" pitchFamily="50" charset="-128"/>
                          <a:ea typeface="Meiryo UI" panose="020B0604030504040204" pitchFamily="50" charset="-128"/>
                        </a:rPr>
                        <a:t>円</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20,000</a:t>
                      </a:r>
                      <a:r>
                        <a:rPr kumimoji="1" lang="ja-JP" altLang="en-US" sz="1400" b="0" dirty="0">
                          <a:solidFill>
                            <a:schemeClr val="tx1"/>
                          </a:solidFill>
                          <a:latin typeface="Meiryo UI" panose="020B0604030504040204" pitchFamily="50" charset="-128"/>
                          <a:ea typeface="Meiryo UI" panose="020B0604030504040204" pitchFamily="50" charset="-128"/>
                        </a:rPr>
                        <a:t>円</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800" b="1" dirty="0">
                          <a:solidFill>
                            <a:schemeClr val="tx1"/>
                          </a:solidFill>
                          <a:latin typeface="Meiryo UI" panose="020B0604030504040204" pitchFamily="50" charset="-128"/>
                          <a:ea typeface="Meiryo UI" panose="020B0604030504040204" pitchFamily="50" charset="-128"/>
                        </a:rPr>
                        <a:t>400</a:t>
                      </a:r>
                      <a:r>
                        <a:rPr kumimoji="1" lang="ja-JP" altLang="en-US" sz="1800" b="1" dirty="0">
                          <a:solidFill>
                            <a:schemeClr val="tx1"/>
                          </a:solidFill>
                          <a:latin typeface="Meiryo UI" panose="020B0604030504040204" pitchFamily="50" charset="-128"/>
                          <a:ea typeface="Meiryo UI" panose="020B0604030504040204" pitchFamily="50" charset="-128"/>
                        </a:rPr>
                        <a:t>円</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+200</a:t>
                      </a:r>
                      <a:r>
                        <a:rPr kumimoji="1" lang="ja-JP" altLang="en-US" sz="1400" b="1" dirty="0">
                          <a:solidFill>
                            <a:schemeClr val="tx1"/>
                          </a:solidFill>
                          <a:latin typeface="Meiryo UI" panose="020B0604030504040204" pitchFamily="50" charset="-128"/>
                          <a:ea typeface="Meiryo UI" panose="020B0604030504040204" pitchFamily="50" charset="-128"/>
                        </a:rPr>
                        <a:t>円）</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2067760"/>
                  </a:ext>
                </a:extLst>
              </a:tr>
              <a:tr h="43200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20,000</a:t>
                      </a:r>
                      <a:r>
                        <a:rPr kumimoji="1" lang="ja-JP" altLang="en-US" sz="1400" b="0" dirty="0">
                          <a:solidFill>
                            <a:schemeClr val="tx1"/>
                          </a:solidFill>
                          <a:latin typeface="Meiryo UI" panose="020B0604030504040204" pitchFamily="50" charset="-128"/>
                          <a:ea typeface="Meiryo UI" panose="020B0604030504040204" pitchFamily="50" charset="-128"/>
                        </a:rPr>
                        <a:t>円～</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kumimoji="1" lang="en-US" altLang="ja-JP" sz="1800" b="1" dirty="0">
                          <a:solidFill>
                            <a:schemeClr val="tx1"/>
                          </a:solidFill>
                          <a:latin typeface="Meiryo UI" panose="020B0604030504040204" pitchFamily="50" charset="-128"/>
                          <a:ea typeface="Meiryo UI" panose="020B0604030504040204" pitchFamily="50" charset="-128"/>
                        </a:rPr>
                        <a:t>500</a:t>
                      </a:r>
                      <a:r>
                        <a:rPr kumimoji="1" lang="ja-JP" altLang="en-US" sz="1800" b="1" dirty="0">
                          <a:solidFill>
                            <a:schemeClr val="tx1"/>
                          </a:solidFill>
                          <a:latin typeface="Meiryo UI" panose="020B0604030504040204" pitchFamily="50" charset="-128"/>
                          <a:ea typeface="Meiryo UI" panose="020B0604030504040204" pitchFamily="50" charset="-128"/>
                        </a:rPr>
                        <a:t>円</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+200</a:t>
                      </a:r>
                      <a:r>
                        <a:rPr kumimoji="1" lang="ja-JP" altLang="en-US" sz="1400" b="1"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838465821"/>
                  </a:ext>
                </a:extLst>
              </a:tr>
            </a:tbl>
          </a:graphicData>
        </a:graphic>
      </p:graphicFrame>
      <p:sp>
        <p:nvSpPr>
          <p:cNvPr id="41" name="テキスト ボックス 40">
            <a:extLst>
              <a:ext uri="{FF2B5EF4-FFF2-40B4-BE49-F238E27FC236}">
                <a16:creationId xmlns:a16="http://schemas.microsoft.com/office/drawing/2014/main" id="{EE44E5D1-B965-4574-9E65-05192CB0191F}"/>
              </a:ext>
            </a:extLst>
          </p:cNvPr>
          <p:cNvSpPr txBox="1"/>
          <p:nvPr/>
        </p:nvSpPr>
        <p:spPr>
          <a:xfrm>
            <a:off x="5013040" y="4863223"/>
            <a:ext cx="3773679" cy="909342"/>
          </a:xfrm>
          <a:prstGeom prst="rect">
            <a:avLst/>
          </a:prstGeom>
          <a:noFill/>
          <a:ln>
            <a:noFill/>
            <a:prstDash val="dash"/>
          </a:ln>
        </p:spPr>
        <p:txBody>
          <a:bodyPr wrap="square" lIns="72000" tIns="36000" rIns="72000" bIns="36000" rtlCol="0" anchor="ctr">
            <a:spAutoFit/>
          </a:bodyPr>
          <a:lstStyle/>
          <a:p>
            <a:pPr>
              <a:lnSpc>
                <a:spcPct val="120000"/>
              </a:lnSpc>
              <a:defRPr/>
            </a:pPr>
            <a:r>
              <a:rPr lang="ja-JP" altLang="en-US" sz="2000" dirty="0">
                <a:latin typeface="Meiryo UI" panose="020B0604030504040204" pitchFamily="50" charset="-128"/>
                <a:ea typeface="Meiryo UI" panose="020B0604030504040204" pitchFamily="50" charset="-128"/>
              </a:rPr>
              <a:t>現行税率に</a:t>
            </a:r>
            <a:r>
              <a:rPr lang="en-US" altLang="ja-JP" sz="2400" b="1" u="sng" dirty="0">
                <a:latin typeface="Meiryo UI" panose="020B0604030504040204" pitchFamily="50" charset="-128"/>
                <a:ea typeface="Meiryo UI" panose="020B0604030504040204" pitchFamily="50" charset="-128"/>
              </a:rPr>
              <a:t>100</a:t>
            </a:r>
            <a:r>
              <a:rPr lang="ja-JP" altLang="en-US" sz="2400" b="1" u="sng" dirty="0">
                <a:latin typeface="Meiryo UI" panose="020B0604030504040204" pitchFamily="50" charset="-128"/>
                <a:ea typeface="Meiryo UI" panose="020B0604030504040204" pitchFamily="50" charset="-128"/>
              </a:rPr>
              <a:t>円から</a:t>
            </a:r>
            <a:r>
              <a:rPr lang="en-US" altLang="ja-JP" sz="2400" b="1" u="sng" dirty="0">
                <a:latin typeface="Meiryo UI" panose="020B0604030504040204" pitchFamily="50" charset="-128"/>
                <a:ea typeface="Meiryo UI" panose="020B0604030504040204" pitchFamily="50" charset="-128"/>
              </a:rPr>
              <a:t>200</a:t>
            </a:r>
            <a:r>
              <a:rPr lang="ja-JP" altLang="en-US" sz="2400" b="1" u="sng" dirty="0">
                <a:latin typeface="Meiryo UI" panose="020B0604030504040204" pitchFamily="50" charset="-128"/>
                <a:ea typeface="Meiryo UI" panose="020B0604030504040204" pitchFamily="50" charset="-128"/>
              </a:rPr>
              <a:t>円を加算</a:t>
            </a:r>
            <a:r>
              <a:rPr lang="ja-JP" altLang="en-US" sz="2000" dirty="0">
                <a:latin typeface="Meiryo UI" panose="020B0604030504040204" pitchFamily="50" charset="-128"/>
                <a:ea typeface="Meiryo UI" panose="020B0604030504040204" pitchFamily="50" charset="-128"/>
              </a:rPr>
              <a:t>して設定することが妥当</a:t>
            </a:r>
            <a:endParaRPr lang="en-US" altLang="ja-JP" sz="2400" dirty="0">
              <a:latin typeface="Meiryo UI" panose="020B0604030504040204" pitchFamily="50" charset="-128"/>
              <a:ea typeface="Meiryo UI" panose="020B0604030504040204" pitchFamily="50" charset="-128"/>
            </a:endParaRPr>
          </a:p>
        </p:txBody>
      </p:sp>
      <p:cxnSp>
        <p:nvCxnSpPr>
          <p:cNvPr id="42" name="直線コネクタ 41">
            <a:extLst>
              <a:ext uri="{FF2B5EF4-FFF2-40B4-BE49-F238E27FC236}">
                <a16:creationId xmlns:a16="http://schemas.microsoft.com/office/drawing/2014/main" id="{16C5FAD1-3CEC-47C2-8303-429846309755}"/>
              </a:ext>
            </a:extLst>
          </p:cNvPr>
          <p:cNvCxnSpPr/>
          <p:nvPr/>
        </p:nvCxnSpPr>
        <p:spPr>
          <a:xfrm>
            <a:off x="9274441" y="3942081"/>
            <a:ext cx="34848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5B3AFC02-B95D-450F-8C7C-1F3A72D77A7D}"/>
              </a:ext>
            </a:extLst>
          </p:cNvPr>
          <p:cNvSpPr txBox="1"/>
          <p:nvPr/>
        </p:nvSpPr>
        <p:spPr>
          <a:xfrm>
            <a:off x="9360817" y="4029711"/>
            <a:ext cx="732532" cy="257369"/>
          </a:xfrm>
          <a:prstGeom prst="rect">
            <a:avLst/>
          </a:prstGeom>
          <a:noFill/>
          <a:ln>
            <a:noFill/>
            <a:prstDash val="dash"/>
          </a:ln>
        </p:spPr>
        <p:txBody>
          <a:bodyPr wrap="square" lIns="72000" tIns="36000" rIns="72000" bIns="36000" rtlCol="0" anchor="ctr">
            <a:spAutoFit/>
          </a:bodyPr>
          <a:lstStyle/>
          <a:p>
            <a:pPr algn="ctr">
              <a:defRPr/>
            </a:pPr>
            <a:r>
              <a:rPr lang="en-US" altLang="ja-JP" sz="1200" dirty="0">
                <a:latin typeface="Meiryo UI" panose="020B0604030504040204" pitchFamily="50" charset="-128"/>
                <a:ea typeface="Meiryo UI" panose="020B0604030504040204" pitchFamily="50" charset="-128"/>
              </a:rPr>
              <a:t>R7.4</a:t>
            </a:r>
          </a:p>
        </p:txBody>
      </p:sp>
      <p:sp>
        <p:nvSpPr>
          <p:cNvPr id="44" name="テキスト ボックス 43">
            <a:extLst>
              <a:ext uri="{FF2B5EF4-FFF2-40B4-BE49-F238E27FC236}">
                <a16:creationId xmlns:a16="http://schemas.microsoft.com/office/drawing/2014/main" id="{CEE1A166-C51A-4DCD-B1B7-839C13647AB5}"/>
              </a:ext>
            </a:extLst>
          </p:cNvPr>
          <p:cNvSpPr txBox="1"/>
          <p:nvPr/>
        </p:nvSpPr>
        <p:spPr>
          <a:xfrm>
            <a:off x="10572501" y="4044752"/>
            <a:ext cx="732532" cy="257369"/>
          </a:xfrm>
          <a:prstGeom prst="rect">
            <a:avLst/>
          </a:prstGeom>
          <a:noFill/>
          <a:ln>
            <a:noFill/>
            <a:prstDash val="dash"/>
          </a:ln>
        </p:spPr>
        <p:txBody>
          <a:bodyPr wrap="square" lIns="72000" tIns="36000" rIns="72000" bIns="36000" rtlCol="0" anchor="ctr">
            <a:spAutoFit/>
          </a:bodyPr>
          <a:lstStyle/>
          <a:p>
            <a:pPr algn="ctr">
              <a:defRPr/>
            </a:pPr>
            <a:r>
              <a:rPr lang="en-US" altLang="ja-JP" sz="1200" dirty="0">
                <a:latin typeface="Meiryo UI" panose="020B0604030504040204" pitchFamily="50" charset="-128"/>
                <a:ea typeface="Meiryo UI" panose="020B0604030504040204" pitchFamily="50" charset="-128"/>
              </a:rPr>
              <a:t>R7.11</a:t>
            </a:r>
          </a:p>
        </p:txBody>
      </p:sp>
      <p:sp>
        <p:nvSpPr>
          <p:cNvPr id="45" name="正方形/長方形 44">
            <a:extLst>
              <a:ext uri="{FF2B5EF4-FFF2-40B4-BE49-F238E27FC236}">
                <a16:creationId xmlns:a16="http://schemas.microsoft.com/office/drawing/2014/main" id="{000678AE-317F-4B36-9FA8-8DCD81CE99CA}"/>
              </a:ext>
            </a:extLst>
          </p:cNvPr>
          <p:cNvSpPr/>
          <p:nvPr/>
        </p:nvSpPr>
        <p:spPr>
          <a:xfrm>
            <a:off x="9792866" y="2897938"/>
            <a:ext cx="1080120" cy="34263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万博開催</a:t>
            </a:r>
          </a:p>
        </p:txBody>
      </p:sp>
      <p:cxnSp>
        <p:nvCxnSpPr>
          <p:cNvPr id="46" name="直線コネクタ 45">
            <a:extLst>
              <a:ext uri="{FF2B5EF4-FFF2-40B4-BE49-F238E27FC236}">
                <a16:creationId xmlns:a16="http://schemas.microsoft.com/office/drawing/2014/main" id="{7749EE29-3234-42B7-B774-C7D18C1DB877}"/>
              </a:ext>
            </a:extLst>
          </p:cNvPr>
          <p:cNvCxnSpPr>
            <a:cxnSpLocks/>
          </p:cNvCxnSpPr>
          <p:nvPr/>
        </p:nvCxnSpPr>
        <p:spPr>
          <a:xfrm flipV="1">
            <a:off x="9725665" y="2754089"/>
            <a:ext cx="0" cy="126000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CC07BC0A-C818-4A50-8DAA-F4265F44B3DC}"/>
              </a:ext>
            </a:extLst>
          </p:cNvPr>
          <p:cNvCxnSpPr>
            <a:cxnSpLocks/>
          </p:cNvCxnSpPr>
          <p:nvPr/>
        </p:nvCxnSpPr>
        <p:spPr>
          <a:xfrm flipV="1">
            <a:off x="10922726" y="2754089"/>
            <a:ext cx="0" cy="126000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矢印: 左右 23">
            <a:extLst>
              <a:ext uri="{FF2B5EF4-FFF2-40B4-BE49-F238E27FC236}">
                <a16:creationId xmlns:a16="http://schemas.microsoft.com/office/drawing/2014/main" id="{A58A154C-FDEF-4A38-88C3-1FA7AEAE70ED}"/>
              </a:ext>
            </a:extLst>
          </p:cNvPr>
          <p:cNvSpPr/>
          <p:nvPr/>
        </p:nvSpPr>
        <p:spPr>
          <a:xfrm>
            <a:off x="9736971" y="3648264"/>
            <a:ext cx="1185753" cy="221809"/>
          </a:xfrm>
          <a:prstGeom prst="lef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82F5777D-57EF-465F-B093-59D78819F56F}"/>
              </a:ext>
            </a:extLst>
          </p:cNvPr>
          <p:cNvSpPr txBox="1"/>
          <p:nvPr/>
        </p:nvSpPr>
        <p:spPr>
          <a:xfrm>
            <a:off x="9829555" y="3345409"/>
            <a:ext cx="977773" cy="318924"/>
          </a:xfrm>
          <a:prstGeom prst="rect">
            <a:avLst/>
          </a:prstGeom>
          <a:noFill/>
          <a:ln>
            <a:noFill/>
            <a:prstDash val="dash"/>
          </a:ln>
        </p:spPr>
        <p:txBody>
          <a:bodyPr wrap="square" lIns="72000" tIns="36000" rIns="72000" bIns="36000" rtlCol="0" anchor="ctr">
            <a:spAutoFit/>
          </a:bodyPr>
          <a:lstStyle/>
          <a:p>
            <a:pPr algn="ctr">
              <a:defRPr/>
            </a:pPr>
            <a:r>
              <a:rPr lang="ja-JP" altLang="en-US" sz="1600" b="1" dirty="0">
                <a:latin typeface="Meiryo UI" panose="020B0604030504040204" pitchFamily="50" charset="-128"/>
                <a:ea typeface="Meiryo UI" panose="020B0604030504040204" pitchFamily="50" charset="-128"/>
              </a:rPr>
              <a:t>課税免除</a:t>
            </a:r>
            <a:endParaRPr lang="en-US" altLang="ja-JP" sz="1600" b="1" dirty="0">
              <a:latin typeface="Meiryo UI" panose="020B0604030504040204" pitchFamily="50" charset="-128"/>
              <a:ea typeface="Meiryo UI" panose="020B0604030504040204" pitchFamily="50" charset="-128"/>
            </a:endParaRPr>
          </a:p>
        </p:txBody>
      </p:sp>
      <p:sp>
        <p:nvSpPr>
          <p:cNvPr id="38" name="矢印: 右 37">
            <a:extLst>
              <a:ext uri="{FF2B5EF4-FFF2-40B4-BE49-F238E27FC236}">
                <a16:creationId xmlns:a16="http://schemas.microsoft.com/office/drawing/2014/main" id="{3C86FDA7-B02F-4862-8082-E722E7BB7992}"/>
              </a:ext>
            </a:extLst>
          </p:cNvPr>
          <p:cNvSpPr/>
          <p:nvPr/>
        </p:nvSpPr>
        <p:spPr>
          <a:xfrm>
            <a:off x="10922724" y="3641732"/>
            <a:ext cx="1606445" cy="22833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001C18B8-5EE9-4154-A8F9-4F7642D84F45}"/>
              </a:ext>
            </a:extLst>
          </p:cNvPr>
          <p:cNvSpPr txBox="1"/>
          <p:nvPr/>
        </p:nvSpPr>
        <p:spPr>
          <a:xfrm>
            <a:off x="11191356" y="3351031"/>
            <a:ext cx="977773" cy="318924"/>
          </a:xfrm>
          <a:prstGeom prst="rect">
            <a:avLst/>
          </a:prstGeom>
          <a:noFill/>
          <a:ln>
            <a:noFill/>
            <a:prstDash val="dash"/>
          </a:ln>
        </p:spPr>
        <p:txBody>
          <a:bodyPr wrap="square" lIns="72000" tIns="36000" rIns="72000" bIns="36000" rtlCol="0" anchor="ctr">
            <a:spAutoFit/>
          </a:bodyPr>
          <a:lstStyle/>
          <a:p>
            <a:pPr algn="ctr">
              <a:defRPr/>
            </a:pPr>
            <a:r>
              <a:rPr lang="ja-JP" altLang="en-US" sz="1600" b="1" dirty="0">
                <a:latin typeface="Meiryo UI" panose="020B0604030504040204" pitchFamily="50" charset="-128"/>
                <a:ea typeface="Meiryo UI" panose="020B0604030504040204" pitchFamily="50" charset="-128"/>
              </a:rPr>
              <a:t>課税免除</a:t>
            </a:r>
            <a:endParaRPr lang="en-US" altLang="ja-JP" sz="1600" b="1"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5DFF39F8-6056-4105-B1F8-5551E79689DD}"/>
              </a:ext>
            </a:extLst>
          </p:cNvPr>
          <p:cNvSpPr txBox="1"/>
          <p:nvPr/>
        </p:nvSpPr>
        <p:spPr>
          <a:xfrm>
            <a:off x="9144793" y="4499751"/>
            <a:ext cx="3681772" cy="1278674"/>
          </a:xfrm>
          <a:prstGeom prst="rect">
            <a:avLst/>
          </a:prstGeom>
          <a:noFill/>
          <a:ln>
            <a:noFill/>
            <a:prstDash val="dash"/>
          </a:ln>
        </p:spPr>
        <p:txBody>
          <a:bodyPr wrap="square" lIns="72000" tIns="36000" rIns="72000" bIns="36000" rtlCol="0" anchor="ctr">
            <a:spAutoFit/>
          </a:bodyPr>
          <a:lstStyle/>
          <a:p>
            <a:pPr>
              <a:lnSpc>
                <a:spcPct val="120000"/>
              </a:lnSpc>
              <a:defRPr/>
            </a:pPr>
            <a:r>
              <a:rPr lang="ja-JP" altLang="en-US" sz="2000" dirty="0">
                <a:latin typeface="Meiryo UI" panose="020B0604030504040204" pitchFamily="50" charset="-128"/>
                <a:ea typeface="Meiryo UI" panose="020B0604030504040204" pitchFamily="50" charset="-128"/>
              </a:rPr>
              <a:t>万博終了後も、</a:t>
            </a:r>
            <a:br>
              <a:rPr lang="en-US" altLang="ja-JP" sz="2000" dirty="0">
                <a:latin typeface="Meiryo UI" panose="020B0604030504040204" pitchFamily="50" charset="-128"/>
                <a:ea typeface="Meiryo UI" panose="020B0604030504040204" pitchFamily="50" charset="-128"/>
              </a:rPr>
            </a:br>
            <a:r>
              <a:rPr lang="ja-JP" altLang="en-US" sz="2400" b="1" u="sng" dirty="0">
                <a:latin typeface="Meiryo UI" panose="020B0604030504040204" pitchFamily="50" charset="-128"/>
                <a:ea typeface="Meiryo UI" panose="020B0604030504040204" pitchFamily="50" charset="-128"/>
              </a:rPr>
              <a:t>修学旅行生に対する課税は</a:t>
            </a:r>
            <a:br>
              <a:rPr lang="en-US" altLang="ja-JP" sz="2400" b="1" u="sng" dirty="0">
                <a:latin typeface="Meiryo UI" panose="020B0604030504040204" pitchFamily="50" charset="-128"/>
                <a:ea typeface="Meiryo UI" panose="020B0604030504040204" pitchFamily="50" charset="-128"/>
              </a:rPr>
            </a:br>
            <a:r>
              <a:rPr lang="ja-JP" altLang="en-US" sz="2400" b="1" u="sng" dirty="0">
                <a:latin typeface="Meiryo UI" panose="020B0604030504040204" pitchFamily="50" charset="-128"/>
                <a:ea typeface="Meiryo UI" panose="020B0604030504040204" pitchFamily="50" charset="-128"/>
              </a:rPr>
              <a:t>免除</a:t>
            </a:r>
            <a:r>
              <a:rPr lang="ja-JP" altLang="en-US" sz="2000" dirty="0">
                <a:latin typeface="Meiryo UI" panose="020B0604030504040204" pitchFamily="50" charset="-128"/>
                <a:ea typeface="Meiryo UI" panose="020B0604030504040204" pitchFamily="50" charset="-128"/>
              </a:rPr>
              <a:t>とすることが妥当</a:t>
            </a:r>
            <a:endParaRPr lang="en-US" altLang="ja-JP" sz="24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645C934B-01D1-4929-BF76-7962305D093A}"/>
              </a:ext>
            </a:extLst>
          </p:cNvPr>
          <p:cNvSpPr/>
          <p:nvPr/>
        </p:nvSpPr>
        <p:spPr>
          <a:xfrm>
            <a:off x="796870" y="8585622"/>
            <a:ext cx="11986003" cy="846770"/>
          </a:xfrm>
          <a:prstGeom prst="rect">
            <a:avLst/>
          </a:prstGeom>
          <a:ln>
            <a:noFill/>
          </a:ln>
        </p:spPr>
        <p:txBody>
          <a:bodyPr wrap="square">
            <a:spAutoFit/>
          </a:bodyPr>
          <a:lstStyle/>
          <a:p>
            <a:pPr marL="177800" indent="-177800">
              <a:lnSpc>
                <a:spcPct val="130000"/>
              </a:lnSpc>
              <a:spcAft>
                <a:spcPts val="300"/>
              </a:spcAft>
            </a:pPr>
            <a:r>
              <a:rPr lang="ja-JP" altLang="en-US" sz="2000" u="sng" dirty="0">
                <a:latin typeface="Meiryo UI" panose="020B0604030504040204" pitchFamily="50" charset="-128"/>
                <a:ea typeface="Meiryo UI" panose="020B0604030504040204" pitchFamily="50" charset="-128"/>
              </a:rPr>
              <a:t>（参考）特別徴収義務者（宿泊事業者）の意見</a:t>
            </a:r>
            <a:endParaRPr lang="en-US" altLang="ja-JP" sz="20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シンプルな制度にしてほしい、システム改修補助など負担軽減策を講じてほしい　 など</a:t>
            </a:r>
          </a:p>
        </p:txBody>
      </p:sp>
      <p:sp>
        <p:nvSpPr>
          <p:cNvPr id="55" name="スライド番号プレースホルダー 1">
            <a:extLst>
              <a:ext uri="{FF2B5EF4-FFF2-40B4-BE49-F238E27FC236}">
                <a16:creationId xmlns:a16="http://schemas.microsoft.com/office/drawing/2014/main" id="{C17AB0A3-753E-447F-A541-3F4C1EDCF71B}"/>
              </a:ext>
            </a:extLst>
          </p:cNvPr>
          <p:cNvSpPr>
            <a:spLocks noGrp="1"/>
          </p:cNvSpPr>
          <p:nvPr>
            <p:ph type="sldNum" sz="quarter" idx="12"/>
          </p:nvPr>
        </p:nvSpPr>
        <p:spPr>
          <a:xfrm>
            <a:off x="13266625" y="9607550"/>
            <a:ext cx="414450" cy="365125"/>
          </a:xfrm>
        </p:spPr>
        <p:txBody>
          <a:bodyPr/>
          <a:lstStyle/>
          <a:p>
            <a:r>
              <a:rPr lang="ja-JP" altLang="en-US" sz="2400" b="1" dirty="0">
                <a:solidFill>
                  <a:schemeClr val="tx1"/>
                </a:solidFill>
                <a:latin typeface="Meiryo UI" panose="020B0604030504040204" pitchFamily="50" charset="-128"/>
                <a:ea typeface="Meiryo UI" panose="020B0604030504040204" pitchFamily="50" charset="-128"/>
              </a:rPr>
              <a:t>２</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58168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TM03090434[[fn=木版活字]]</Template>
  <TotalTime>3505</TotalTime>
  <Words>647</Words>
  <Application>Microsoft Office PowerPoint</Application>
  <PresentationFormat>ユーザー設定</PresentationFormat>
  <Paragraphs>58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小西　朝香</cp:lastModifiedBy>
  <cp:revision>303</cp:revision>
  <cp:lastPrinted>2024-09-06T07:38:21Z</cp:lastPrinted>
  <dcterms:created xsi:type="dcterms:W3CDTF">2014-07-11T05:14:15Z</dcterms:created>
  <dcterms:modified xsi:type="dcterms:W3CDTF">2025-05-08T02:19:26Z</dcterms:modified>
</cp:coreProperties>
</file>