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1048" r:id="rId2"/>
    <p:sldId id="1118" r:id="rId3"/>
    <p:sldId id="1052" r:id="rId4"/>
    <p:sldId id="1133" r:id="rId5"/>
    <p:sldId id="1134" r:id="rId6"/>
    <p:sldId id="1135" r:id="rId7"/>
    <p:sldId id="1136" r:id="rId8"/>
    <p:sldId id="1137" r:id="rId9"/>
    <p:sldId id="1138" r:id="rId10"/>
    <p:sldId id="1139" r:id="rId11"/>
    <p:sldId id="1140" r:id="rId12"/>
    <p:sldId id="1141" r:id="rId13"/>
    <p:sldId id="1142" r:id="rId14"/>
    <p:sldId id="1143" r:id="rId15"/>
    <p:sldId id="1144" r:id="rId16"/>
    <p:sldId id="1145" r:id="rId17"/>
    <p:sldId id="1146" r:id="rId18"/>
    <p:sldId id="1147" r:id="rId19"/>
    <p:sldId id="1148" r:id="rId20"/>
    <p:sldId id="1149" r:id="rId21"/>
    <p:sldId id="1150" r:id="rId22"/>
    <p:sldId id="1151" r:id="rId23"/>
    <p:sldId id="1152" r:id="rId24"/>
    <p:sldId id="1153" r:id="rId25"/>
    <p:sldId id="1154" r:id="rId26"/>
    <p:sldId id="1155" r:id="rId27"/>
    <p:sldId id="1156" r:id="rId28"/>
    <p:sldId id="1157" r:id="rId29"/>
    <p:sldId id="1158" r:id="rId30"/>
    <p:sldId id="1159" r:id="rId31"/>
    <p:sldId id="1160" r:id="rId32"/>
    <p:sldId id="1161" r:id="rId33"/>
    <p:sldId id="1162" r:id="rId34"/>
    <p:sldId id="1163" r:id="rId35"/>
    <p:sldId id="1164" r:id="rId36"/>
    <p:sldId id="1165" r:id="rId37"/>
    <p:sldId id="1166" r:id="rId38"/>
    <p:sldId id="1167" r:id="rId39"/>
    <p:sldId id="1168" r:id="rId40"/>
    <p:sldId id="1169" r:id="rId41"/>
    <p:sldId id="1170" r:id="rId42"/>
    <p:sldId id="1171" r:id="rId43"/>
    <p:sldId id="1172" r:id="rId44"/>
    <p:sldId id="1173" r:id="rId45"/>
    <p:sldId id="1174" r:id="rId46"/>
    <p:sldId id="1175" r:id="rId47"/>
    <p:sldId id="1176" r:id="rId48"/>
    <p:sldId id="1177" r:id="rId49"/>
    <p:sldId id="1178" r:id="rId50"/>
    <p:sldId id="1179" r:id="rId51"/>
    <p:sldId id="1180" r:id="rId52"/>
    <p:sldId id="1181" r:id="rId53"/>
    <p:sldId id="1182" r:id="rId54"/>
    <p:sldId id="1183" r:id="rId55"/>
    <p:sldId id="1184" r:id="rId56"/>
    <p:sldId id="1185" r:id="rId57"/>
    <p:sldId id="1186" r:id="rId58"/>
    <p:sldId id="1187" r:id="rId59"/>
    <p:sldId id="1188" r:id="rId60"/>
    <p:sldId id="1189" r:id="rId61"/>
    <p:sldId id="1190" r:id="rId62"/>
    <p:sldId id="1191" r:id="rId63"/>
    <p:sldId id="1192" r:id="rId64"/>
    <p:sldId id="1193" r:id="rId65"/>
    <p:sldId id="1194" r:id="rId66"/>
    <p:sldId id="1195" r:id="rId67"/>
    <p:sldId id="1196" r:id="rId68"/>
    <p:sldId id="1197" r:id="rId69"/>
    <p:sldId id="1198" r:id="rId70"/>
    <p:sldId id="1199" r:id="rId71"/>
    <p:sldId id="1200" r:id="rId72"/>
    <p:sldId id="1201" r:id="rId73"/>
    <p:sldId id="1202" r:id="rId74"/>
    <p:sldId id="1203" r:id="rId75"/>
    <p:sldId id="1204" r:id="rId76"/>
    <p:sldId id="1205" r:id="rId77"/>
    <p:sldId id="1206" r:id="rId78"/>
    <p:sldId id="1207" r:id="rId79"/>
    <p:sldId id="1208" r:id="rId80"/>
    <p:sldId id="1209" r:id="rId81"/>
    <p:sldId id="1210" r:id="rId82"/>
    <p:sldId id="1211" r:id="rId83"/>
    <p:sldId id="1212" r:id="rId84"/>
    <p:sldId id="1213" r:id="rId85"/>
    <p:sldId id="1214" r:id="rId86"/>
    <p:sldId id="1215" r:id="rId87"/>
    <p:sldId id="1216" r:id="rId88"/>
    <p:sldId id="1217" r:id="rId89"/>
    <p:sldId id="1218" r:id="rId90"/>
    <p:sldId id="1219" r:id="rId91"/>
    <p:sldId id="1220" r:id="rId92"/>
    <p:sldId id="1221" r:id="rId93"/>
    <p:sldId id="1222" r:id="rId94"/>
    <p:sldId id="1223" r:id="rId95"/>
    <p:sldId id="1224" r:id="rId96"/>
    <p:sldId id="1225" r:id="rId97"/>
    <p:sldId id="1226" r:id="rId98"/>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56" autoAdjust="0"/>
    <p:restoredTop sz="93875" autoAdjust="0"/>
  </p:normalViewPr>
  <p:slideViewPr>
    <p:cSldViewPr snapToGrid="0">
      <p:cViewPr varScale="1">
        <p:scale>
          <a:sx n="69" d="100"/>
          <a:sy n="69" d="100"/>
        </p:scale>
        <p:origin x="90"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2"/>
            <a:ext cx="2949575" cy="498475"/>
          </a:xfrm>
          <a:prstGeom prst="rect">
            <a:avLst/>
          </a:prstGeom>
        </p:spPr>
        <p:txBody>
          <a:bodyPr vert="horz" lIns="91425" tIns="45714" rIns="91425" bIns="45714" rtlCol="0"/>
          <a:lstStyle>
            <a:lvl1pPr algn="r">
              <a:defRPr sz="1200"/>
            </a:lvl1pPr>
          </a:lstStyle>
          <a:p>
            <a:fld id="{F2EA6373-2DC8-4306-A4CC-A5A9EE98E462}" type="datetimeFigureOut">
              <a:rPr kumimoji="1" lang="ja-JP" altLang="en-US" smtClean="0"/>
              <a:t>2025/4/3</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1038" y="4783140"/>
            <a:ext cx="5445125" cy="3913187"/>
          </a:xfrm>
          <a:prstGeom prst="rect">
            <a:avLst/>
          </a:prstGeom>
        </p:spPr>
        <p:txBody>
          <a:bodyPr vert="horz" lIns="91425" tIns="45714" rIns="91425" bIns="457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3"/>
            <a:ext cx="2949575" cy="498475"/>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3"/>
            <a:ext cx="2949575" cy="498475"/>
          </a:xfrm>
          <a:prstGeom prst="rect">
            <a:avLst/>
          </a:prstGeom>
        </p:spPr>
        <p:txBody>
          <a:bodyPr vert="horz" lIns="91425" tIns="45714" rIns="91425" bIns="45714" rtlCol="0" anchor="b"/>
          <a:lstStyle>
            <a:lvl1pPr algn="r">
              <a:defRPr sz="1200"/>
            </a:lvl1pPr>
          </a:lstStyle>
          <a:p>
            <a:fld id="{B886BA63-3FD8-463C-99D7-0BD885C7C531}" type="slidenum">
              <a:rPr kumimoji="1" lang="ja-JP" altLang="en-US" smtClean="0"/>
              <a:t>‹#›</a:t>
            </a:fld>
            <a:endParaRPr kumimoji="1" lang="ja-JP" altLang="en-US"/>
          </a:p>
        </p:txBody>
      </p:sp>
    </p:spTree>
    <p:extLst>
      <p:ext uri="{BB962C8B-B14F-4D97-AF65-F5344CB8AC3E}">
        <p14:creationId xmlns:p14="http://schemas.microsoft.com/office/powerpoint/2010/main" val="24208017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86BA63-3FD8-463C-99D7-0BD885C7C531}" type="slidenum">
              <a:rPr kumimoji="1" lang="ja-JP" altLang="en-US" smtClean="0"/>
              <a:t>2</a:t>
            </a:fld>
            <a:endParaRPr kumimoji="1" lang="ja-JP" altLang="en-US"/>
          </a:p>
        </p:txBody>
      </p:sp>
    </p:spTree>
    <p:extLst>
      <p:ext uri="{BB962C8B-B14F-4D97-AF65-F5344CB8AC3E}">
        <p14:creationId xmlns:p14="http://schemas.microsoft.com/office/powerpoint/2010/main" val="1546126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42170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0882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25921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07631" indent="-207631"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1pPr>
            <a:lvl2pPr marL="720601" indent="-276332"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2pPr>
            <a:lvl3pPr marL="1108380" indent="-221370"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3pPr>
            <a:lvl4pPr marL="1551121" indent="-221370"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4pPr>
            <a:lvl5pPr marL="1995390" indent="-221370"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5pPr>
            <a:lvl6pPr marL="2435077" indent="-221370" defTabSz="877850" eaLnBrk="0" fontAlgn="base" hangingPunct="0">
              <a:spcBef>
                <a:spcPct val="30000"/>
              </a:spcBef>
              <a:spcAft>
                <a:spcPct val="0"/>
              </a:spcAft>
              <a:buClr>
                <a:srgbClr val="000000"/>
              </a:buClr>
              <a:buSzPct val="100000"/>
              <a:buFont typeface="Times New Roman" pitchFamily="16" charset="0"/>
              <a:tabLst>
                <a:tab pos="696172" algn="l"/>
                <a:tab pos="1392345" algn="l"/>
                <a:tab pos="2088517" algn="l"/>
                <a:tab pos="2784691" algn="l"/>
              </a:tabLst>
              <a:defRPr sz="1200">
                <a:solidFill>
                  <a:srgbClr val="000000"/>
                </a:solidFill>
                <a:latin typeface="Times New Roman" pitchFamily="16" charset="0"/>
              </a:defRPr>
            </a:lvl6pPr>
            <a:lvl7pPr marL="2874766" indent="-221370" defTabSz="877850" eaLnBrk="0" fontAlgn="base" hangingPunct="0">
              <a:spcBef>
                <a:spcPct val="30000"/>
              </a:spcBef>
              <a:spcAft>
                <a:spcPct val="0"/>
              </a:spcAft>
              <a:buClr>
                <a:srgbClr val="000000"/>
              </a:buClr>
              <a:buSzPct val="100000"/>
              <a:buFont typeface="Times New Roman" pitchFamily="16" charset="0"/>
              <a:tabLst>
                <a:tab pos="696172" algn="l"/>
                <a:tab pos="1392345" algn="l"/>
                <a:tab pos="2088517" algn="l"/>
                <a:tab pos="2784691" algn="l"/>
              </a:tabLst>
              <a:defRPr sz="1200">
                <a:solidFill>
                  <a:srgbClr val="000000"/>
                </a:solidFill>
                <a:latin typeface="Times New Roman" pitchFamily="16" charset="0"/>
              </a:defRPr>
            </a:lvl7pPr>
            <a:lvl8pPr marL="3314453" indent="-221370" defTabSz="877850" eaLnBrk="0" fontAlgn="base" hangingPunct="0">
              <a:spcBef>
                <a:spcPct val="30000"/>
              </a:spcBef>
              <a:spcAft>
                <a:spcPct val="0"/>
              </a:spcAft>
              <a:buClr>
                <a:srgbClr val="000000"/>
              </a:buClr>
              <a:buSzPct val="100000"/>
              <a:buFont typeface="Times New Roman" pitchFamily="16" charset="0"/>
              <a:tabLst>
                <a:tab pos="696172" algn="l"/>
                <a:tab pos="1392345" algn="l"/>
                <a:tab pos="2088517" algn="l"/>
                <a:tab pos="2784691" algn="l"/>
              </a:tabLst>
              <a:defRPr sz="1200">
                <a:solidFill>
                  <a:srgbClr val="000000"/>
                </a:solidFill>
                <a:latin typeface="Times New Roman" pitchFamily="16" charset="0"/>
              </a:defRPr>
            </a:lvl8pPr>
            <a:lvl9pPr marL="3754141" indent="-221370" defTabSz="877850" eaLnBrk="0" fontAlgn="base" hangingPunct="0">
              <a:spcBef>
                <a:spcPct val="30000"/>
              </a:spcBef>
              <a:spcAft>
                <a:spcPct val="0"/>
              </a:spcAft>
              <a:buClr>
                <a:srgbClr val="000000"/>
              </a:buClr>
              <a:buSzPct val="100000"/>
              <a:buFont typeface="Times New Roman" pitchFamily="16" charset="0"/>
              <a:tabLst>
                <a:tab pos="696172" algn="l"/>
                <a:tab pos="1392345" algn="l"/>
                <a:tab pos="2088517" algn="l"/>
                <a:tab pos="2784691" algn="l"/>
              </a:tabLst>
              <a:defRPr sz="1200">
                <a:solidFill>
                  <a:srgbClr val="000000"/>
                </a:solidFill>
                <a:latin typeface="Times New Roman" pitchFamily="16" charset="0"/>
              </a:defRPr>
            </a:lvl9pPr>
          </a:lstStyle>
          <a:p>
            <a:pPr marL="207631" marR="0" lvl="0" indent="-207631" algn="r" defTabSz="877850" rtl="0" eaLnBrk="1" fontAlgn="auto" latinLnBrk="0" hangingPunct="1">
              <a:lnSpc>
                <a:spcPct val="100000"/>
              </a:lnSpc>
              <a:spcBef>
                <a:spcPct val="0"/>
              </a:spcBef>
              <a:spcAft>
                <a:spcPts val="0"/>
              </a:spcAft>
              <a:buClrTx/>
              <a:buSzTx/>
              <a:buFontTx/>
              <a:buNone/>
              <a:tabLst>
                <a:tab pos="696172" algn="l"/>
                <a:tab pos="1392345" algn="l"/>
                <a:tab pos="2088517" algn="l"/>
                <a:tab pos="2784691" algn="l"/>
              </a:tabLst>
              <a:defRPr/>
            </a:pPr>
            <a:fld id="{7B7D0DB0-2704-4E11-B7A0-3C7BCFDABDEC}" type="slidenum">
              <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rPr>
              <a:pPr marL="207631" marR="0" lvl="0" indent="-207631" algn="r" defTabSz="877850" rtl="0" eaLnBrk="1" fontAlgn="auto" latinLnBrk="0" hangingPunct="1">
                <a:lnSpc>
                  <a:spcPct val="100000"/>
                </a:lnSpc>
                <a:spcBef>
                  <a:spcPct val="0"/>
                </a:spcBef>
                <a:spcAft>
                  <a:spcPts val="0"/>
                </a:spcAft>
                <a:buClrTx/>
                <a:buSzTx/>
                <a:buFontTx/>
                <a:buNone/>
                <a:tabLst>
                  <a:tab pos="696172" algn="l"/>
                  <a:tab pos="1392345" algn="l"/>
                  <a:tab pos="2088517" algn="l"/>
                  <a:tab pos="2784691" algn="l"/>
                </a:tabLst>
                <a:defRPr/>
              </a:pPr>
              <a:t>17</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1987" name="Rectangle 2"/>
          <p:cNvSpPr>
            <a:spLocks noGrp="1" noRot="1" noChangeAspect="1" noChangeArrowheads="1" noTextEdit="1"/>
          </p:cNvSpPr>
          <p:nvPr>
            <p:ph type="sldImg"/>
          </p:nvPr>
        </p:nvSpPr>
        <p:spPr>
          <a:xfrm>
            <a:off x="42863" y="722313"/>
            <a:ext cx="6403975" cy="3603625"/>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952851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18493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49556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21567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83818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67116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65734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18228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90063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49359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6BA63-3FD8-463C-99D7-0BD885C7C53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26247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87566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06457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76393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92714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9520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54399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5223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98493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44422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98986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61966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23198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75231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10414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82759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91377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94723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8207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94457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6781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25321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78626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8582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02296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02461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774326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85023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010429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7573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668514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45941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50218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58167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50726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7740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734349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886986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805175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27575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4406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88365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258130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145825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681">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858760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774697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519047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825084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973792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479879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190957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44897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653706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818732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355264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049782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700749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691834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021146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355081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797083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337860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5420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728121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408199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714457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797543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36203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208202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757502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235608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14977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8C5FB-E528-41E5-8E04-0C41F93FAA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5906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DE557C-268C-4DEC-969E-95CC65BA530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304DF42-5CA2-49CA-9090-D0CEC6A7D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F89F2AE-96EC-45B0-9D81-2DFC56007C74}"/>
              </a:ext>
            </a:extLst>
          </p:cNvPr>
          <p:cNvSpPr>
            <a:spLocks noGrp="1"/>
          </p:cNvSpPr>
          <p:nvPr>
            <p:ph type="dt" sz="half" idx="10"/>
          </p:nvPr>
        </p:nvSpPr>
        <p:spPr/>
        <p:txBody>
          <a:bodyPr/>
          <a:lstStyle/>
          <a:p>
            <a:fld id="{42EDEE9F-28ED-48F8-8389-A6813D8FF8D2}" type="datetimeFigureOut">
              <a:rPr kumimoji="1" lang="ja-JP" altLang="en-US" smtClean="0"/>
              <a:t>2025/4/3</a:t>
            </a:fld>
            <a:endParaRPr kumimoji="1" lang="ja-JP" altLang="en-US"/>
          </a:p>
        </p:txBody>
      </p:sp>
      <p:sp>
        <p:nvSpPr>
          <p:cNvPr id="5" name="フッター プレースホルダー 4">
            <a:extLst>
              <a:ext uri="{FF2B5EF4-FFF2-40B4-BE49-F238E27FC236}">
                <a16:creationId xmlns:a16="http://schemas.microsoft.com/office/drawing/2014/main" id="{F91D110D-0699-4B8E-9AE3-9E09685A6C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842A94-F8BF-4CE4-BD4D-5D26ACAC075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6399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0B531-BD64-4D31-83C4-F388BFAAAA2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A2CF03-AD33-4E2F-BD0A-49AC92D3868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0D60FE-AF9B-4012-9C61-93201F70E207}"/>
              </a:ext>
            </a:extLst>
          </p:cNvPr>
          <p:cNvSpPr>
            <a:spLocks noGrp="1"/>
          </p:cNvSpPr>
          <p:nvPr>
            <p:ph type="dt" sz="half" idx="10"/>
          </p:nvPr>
        </p:nvSpPr>
        <p:spPr/>
        <p:txBody>
          <a:bodyPr/>
          <a:lstStyle/>
          <a:p>
            <a:fld id="{42EDEE9F-28ED-48F8-8389-A6813D8FF8D2}" type="datetimeFigureOut">
              <a:rPr kumimoji="1" lang="ja-JP" altLang="en-US" smtClean="0"/>
              <a:t>2025/4/3</a:t>
            </a:fld>
            <a:endParaRPr kumimoji="1" lang="ja-JP" altLang="en-US"/>
          </a:p>
        </p:txBody>
      </p:sp>
      <p:sp>
        <p:nvSpPr>
          <p:cNvPr id="5" name="フッター プレースホルダー 4">
            <a:extLst>
              <a:ext uri="{FF2B5EF4-FFF2-40B4-BE49-F238E27FC236}">
                <a16:creationId xmlns:a16="http://schemas.microsoft.com/office/drawing/2014/main" id="{05725BE9-4FEC-4D8D-8F6B-5097A10F64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EED59E-A095-46D2-A2BC-7AD639251E36}"/>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1214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8FE8F53-9B2A-484D-9C59-32A5B7EFA69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374E6CB-2843-4234-8698-F877B882CCB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E37FD18-EDDB-4508-8F09-5D90A0718A41}"/>
              </a:ext>
            </a:extLst>
          </p:cNvPr>
          <p:cNvSpPr>
            <a:spLocks noGrp="1"/>
          </p:cNvSpPr>
          <p:nvPr>
            <p:ph type="dt" sz="half" idx="10"/>
          </p:nvPr>
        </p:nvSpPr>
        <p:spPr/>
        <p:txBody>
          <a:bodyPr/>
          <a:lstStyle/>
          <a:p>
            <a:fld id="{42EDEE9F-28ED-48F8-8389-A6813D8FF8D2}" type="datetimeFigureOut">
              <a:rPr kumimoji="1" lang="ja-JP" altLang="en-US" smtClean="0"/>
              <a:t>2025/4/3</a:t>
            </a:fld>
            <a:endParaRPr kumimoji="1" lang="ja-JP" altLang="en-US"/>
          </a:p>
        </p:txBody>
      </p:sp>
      <p:sp>
        <p:nvSpPr>
          <p:cNvPr id="5" name="フッター プレースホルダー 4">
            <a:extLst>
              <a:ext uri="{FF2B5EF4-FFF2-40B4-BE49-F238E27FC236}">
                <a16:creationId xmlns:a16="http://schemas.microsoft.com/office/drawing/2014/main" id="{1E224F50-3DD8-4FFA-BA5D-D93F3D6AFB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ADD886-B7AA-4D33-AD18-8570F95A9A7E}"/>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686165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600" y="274640"/>
            <a:ext cx="109728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3"/>
          <p:cNvSpPr>
            <a:spLocks noGrp="1"/>
          </p:cNvSpPr>
          <p:nvPr>
            <p:ph type="dt" sz="half" idx="10"/>
          </p:nvPr>
        </p:nvSpPr>
        <p:spPr>
          <a:xfrm>
            <a:off x="609600" y="6356352"/>
            <a:ext cx="2844800" cy="365125"/>
          </a:xfrm>
          <a:prstGeom prst="rect">
            <a:avLst/>
          </a:prstGeom>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pPr>
                <a:defRPr/>
              </a:pPr>
              <a:t>‹#›</a:t>
            </a:fld>
            <a:endParaRPr lang="en-US" altLang="ja-JP"/>
          </a:p>
        </p:txBody>
      </p:sp>
    </p:spTree>
    <p:extLst>
      <p:ext uri="{BB962C8B-B14F-4D97-AF65-F5344CB8AC3E}">
        <p14:creationId xmlns:p14="http://schemas.microsoft.com/office/powerpoint/2010/main" val="53820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821F1A-48E4-4172-AE44-F73A51DB347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7DC0FC-BEE2-4E1D-91F3-4C6711F45EC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C6661F-85A6-4460-A04B-F0A6C9F0B43E}"/>
              </a:ext>
            </a:extLst>
          </p:cNvPr>
          <p:cNvSpPr>
            <a:spLocks noGrp="1"/>
          </p:cNvSpPr>
          <p:nvPr>
            <p:ph type="dt" sz="half" idx="10"/>
          </p:nvPr>
        </p:nvSpPr>
        <p:spPr/>
        <p:txBody>
          <a:bodyPr/>
          <a:lstStyle/>
          <a:p>
            <a:fld id="{42EDEE9F-28ED-48F8-8389-A6813D8FF8D2}" type="datetimeFigureOut">
              <a:rPr kumimoji="1" lang="ja-JP" altLang="en-US" smtClean="0"/>
              <a:t>2025/4/3</a:t>
            </a:fld>
            <a:endParaRPr kumimoji="1" lang="ja-JP" altLang="en-US"/>
          </a:p>
        </p:txBody>
      </p:sp>
      <p:sp>
        <p:nvSpPr>
          <p:cNvPr id="5" name="フッター プレースホルダー 4">
            <a:extLst>
              <a:ext uri="{FF2B5EF4-FFF2-40B4-BE49-F238E27FC236}">
                <a16:creationId xmlns:a16="http://schemas.microsoft.com/office/drawing/2014/main" id="{61E4FF5D-F838-4FB9-B386-D6E0E99936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5C916B-EDAF-4030-BA12-F8C851E6AE8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94682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2AA106-5CD2-47B0-A2F4-E363E732DE7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368EB9-6B10-4A02-881F-245AF3727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9A54866-5F61-4D14-A5D5-FEE10FBE2339}"/>
              </a:ext>
            </a:extLst>
          </p:cNvPr>
          <p:cNvSpPr>
            <a:spLocks noGrp="1"/>
          </p:cNvSpPr>
          <p:nvPr>
            <p:ph type="dt" sz="half" idx="10"/>
          </p:nvPr>
        </p:nvSpPr>
        <p:spPr/>
        <p:txBody>
          <a:bodyPr/>
          <a:lstStyle/>
          <a:p>
            <a:fld id="{42EDEE9F-28ED-48F8-8389-A6813D8FF8D2}" type="datetimeFigureOut">
              <a:rPr kumimoji="1" lang="ja-JP" altLang="en-US" smtClean="0"/>
              <a:t>2025/4/3</a:t>
            </a:fld>
            <a:endParaRPr kumimoji="1" lang="ja-JP" altLang="en-US"/>
          </a:p>
        </p:txBody>
      </p:sp>
      <p:sp>
        <p:nvSpPr>
          <p:cNvPr id="5" name="フッター プレースホルダー 4">
            <a:extLst>
              <a:ext uri="{FF2B5EF4-FFF2-40B4-BE49-F238E27FC236}">
                <a16:creationId xmlns:a16="http://schemas.microsoft.com/office/drawing/2014/main" id="{35631C71-9B4A-49EC-A6BC-7E26275ED0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A9B9656-36FA-41C8-A00C-A813FD188E4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55449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7E8897-054D-4851-A7AC-B7B64FEF38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BB89DDB-EDA4-40CF-A222-23D1C8D1C55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B64B410-FFFE-456F-B2B6-BF4D8EC176B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67F2885-F84D-4334-8DF6-D8E66B65A5EE}"/>
              </a:ext>
            </a:extLst>
          </p:cNvPr>
          <p:cNvSpPr>
            <a:spLocks noGrp="1"/>
          </p:cNvSpPr>
          <p:nvPr>
            <p:ph type="dt" sz="half" idx="10"/>
          </p:nvPr>
        </p:nvSpPr>
        <p:spPr/>
        <p:txBody>
          <a:bodyPr/>
          <a:lstStyle/>
          <a:p>
            <a:fld id="{42EDEE9F-28ED-48F8-8389-A6813D8FF8D2}" type="datetimeFigureOut">
              <a:rPr kumimoji="1" lang="ja-JP" altLang="en-US" smtClean="0"/>
              <a:t>2025/4/3</a:t>
            </a:fld>
            <a:endParaRPr kumimoji="1" lang="ja-JP" altLang="en-US"/>
          </a:p>
        </p:txBody>
      </p:sp>
      <p:sp>
        <p:nvSpPr>
          <p:cNvPr id="6" name="フッター プレースホルダー 5">
            <a:extLst>
              <a:ext uri="{FF2B5EF4-FFF2-40B4-BE49-F238E27FC236}">
                <a16:creationId xmlns:a16="http://schemas.microsoft.com/office/drawing/2014/main" id="{A0D9B468-C0C4-4730-A21A-A4A6B2B901A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1CFE8C2-E579-4D53-81F7-BC9B5033C949}"/>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99559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F51D58-D2FB-4B18-924E-A418FA30B28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D7355C-DC6D-49E2-B184-785DB80510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B00537A-ADDF-44CC-A09B-282F01AA3B6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7535529-2206-4513-9119-84CA763EA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D143762-5837-4892-9911-001B3EA9A46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BA9185C-7104-45B7-857F-42957B5FAA77}"/>
              </a:ext>
            </a:extLst>
          </p:cNvPr>
          <p:cNvSpPr>
            <a:spLocks noGrp="1"/>
          </p:cNvSpPr>
          <p:nvPr>
            <p:ph type="dt" sz="half" idx="10"/>
          </p:nvPr>
        </p:nvSpPr>
        <p:spPr/>
        <p:txBody>
          <a:bodyPr/>
          <a:lstStyle/>
          <a:p>
            <a:fld id="{42EDEE9F-28ED-48F8-8389-A6813D8FF8D2}" type="datetimeFigureOut">
              <a:rPr kumimoji="1" lang="ja-JP" altLang="en-US" smtClean="0"/>
              <a:t>2025/4/3</a:t>
            </a:fld>
            <a:endParaRPr kumimoji="1" lang="ja-JP" altLang="en-US"/>
          </a:p>
        </p:txBody>
      </p:sp>
      <p:sp>
        <p:nvSpPr>
          <p:cNvPr id="8" name="フッター プレースホルダー 7">
            <a:extLst>
              <a:ext uri="{FF2B5EF4-FFF2-40B4-BE49-F238E27FC236}">
                <a16:creationId xmlns:a16="http://schemas.microsoft.com/office/drawing/2014/main" id="{B1BAE4D6-98EB-4ADB-B4EE-17AB9EE2ECF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4564B26-DC88-4A7C-95DF-07613595BDDA}"/>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723685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8EF1B4-8F4D-4D05-A296-E8222382650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F3D6A89-E1B8-4F4D-940F-7F1AF6D6FD56}"/>
              </a:ext>
            </a:extLst>
          </p:cNvPr>
          <p:cNvSpPr>
            <a:spLocks noGrp="1"/>
          </p:cNvSpPr>
          <p:nvPr>
            <p:ph type="dt" sz="half" idx="10"/>
          </p:nvPr>
        </p:nvSpPr>
        <p:spPr/>
        <p:txBody>
          <a:bodyPr/>
          <a:lstStyle/>
          <a:p>
            <a:fld id="{42EDEE9F-28ED-48F8-8389-A6813D8FF8D2}" type="datetimeFigureOut">
              <a:rPr kumimoji="1" lang="ja-JP" altLang="en-US" smtClean="0"/>
              <a:t>2025/4/3</a:t>
            </a:fld>
            <a:endParaRPr kumimoji="1" lang="ja-JP" altLang="en-US"/>
          </a:p>
        </p:txBody>
      </p:sp>
      <p:sp>
        <p:nvSpPr>
          <p:cNvPr id="4" name="フッター プレースホルダー 3">
            <a:extLst>
              <a:ext uri="{FF2B5EF4-FFF2-40B4-BE49-F238E27FC236}">
                <a16:creationId xmlns:a16="http://schemas.microsoft.com/office/drawing/2014/main" id="{F96AEB79-1B47-4FF7-9328-6375228A323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95F6529-8913-4191-8B29-2E5BDC70BF70}"/>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11585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EB5BDEA-E08E-47B5-9EA4-8D26018DF2F7}"/>
              </a:ext>
            </a:extLst>
          </p:cNvPr>
          <p:cNvSpPr>
            <a:spLocks noGrp="1"/>
          </p:cNvSpPr>
          <p:nvPr>
            <p:ph type="dt" sz="half" idx="10"/>
          </p:nvPr>
        </p:nvSpPr>
        <p:spPr/>
        <p:txBody>
          <a:bodyPr/>
          <a:lstStyle/>
          <a:p>
            <a:fld id="{42EDEE9F-28ED-48F8-8389-A6813D8FF8D2}" type="datetimeFigureOut">
              <a:rPr kumimoji="1" lang="ja-JP" altLang="en-US" smtClean="0"/>
              <a:t>2025/4/3</a:t>
            </a:fld>
            <a:endParaRPr kumimoji="1" lang="ja-JP" altLang="en-US"/>
          </a:p>
        </p:txBody>
      </p:sp>
      <p:sp>
        <p:nvSpPr>
          <p:cNvPr id="3" name="フッター プレースホルダー 2">
            <a:extLst>
              <a:ext uri="{FF2B5EF4-FFF2-40B4-BE49-F238E27FC236}">
                <a16:creationId xmlns:a16="http://schemas.microsoft.com/office/drawing/2014/main" id="{F2126008-56E5-4E33-A03B-19D0889D248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E794F1E-4416-4189-91EF-623B036DD70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4071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EF9A9-82FD-429F-A49F-253DBA3650B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531BC92-07FA-4F78-BE8B-415532481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D16D663-25DC-4D4E-A307-80F9E6A45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02B7ED1-040C-4CA9-9E35-BFE93074FC03}"/>
              </a:ext>
            </a:extLst>
          </p:cNvPr>
          <p:cNvSpPr>
            <a:spLocks noGrp="1"/>
          </p:cNvSpPr>
          <p:nvPr>
            <p:ph type="dt" sz="half" idx="10"/>
          </p:nvPr>
        </p:nvSpPr>
        <p:spPr/>
        <p:txBody>
          <a:bodyPr/>
          <a:lstStyle/>
          <a:p>
            <a:fld id="{42EDEE9F-28ED-48F8-8389-A6813D8FF8D2}" type="datetimeFigureOut">
              <a:rPr kumimoji="1" lang="ja-JP" altLang="en-US" smtClean="0"/>
              <a:t>2025/4/3</a:t>
            </a:fld>
            <a:endParaRPr kumimoji="1" lang="ja-JP" altLang="en-US"/>
          </a:p>
        </p:txBody>
      </p:sp>
      <p:sp>
        <p:nvSpPr>
          <p:cNvPr id="6" name="フッター プレースホルダー 5">
            <a:extLst>
              <a:ext uri="{FF2B5EF4-FFF2-40B4-BE49-F238E27FC236}">
                <a16:creationId xmlns:a16="http://schemas.microsoft.com/office/drawing/2014/main" id="{7CAA6AD6-FDE7-4715-A0C6-494F2BBFC5B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D073288-F1E0-49D2-B090-1621BD638248}"/>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9125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57DF4D-60DA-49BC-A5F3-C217A730CD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FA9BBFC-8C3D-45C5-919B-A3295DD580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A6E2AB-AA1A-429E-854A-BBDCDCEA7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434D7DB-368F-4A87-A9DF-232A90C76D55}"/>
              </a:ext>
            </a:extLst>
          </p:cNvPr>
          <p:cNvSpPr>
            <a:spLocks noGrp="1"/>
          </p:cNvSpPr>
          <p:nvPr>
            <p:ph type="dt" sz="half" idx="10"/>
          </p:nvPr>
        </p:nvSpPr>
        <p:spPr/>
        <p:txBody>
          <a:bodyPr/>
          <a:lstStyle/>
          <a:p>
            <a:fld id="{42EDEE9F-28ED-48F8-8389-A6813D8FF8D2}" type="datetimeFigureOut">
              <a:rPr kumimoji="1" lang="ja-JP" altLang="en-US" smtClean="0"/>
              <a:t>2025/4/3</a:t>
            </a:fld>
            <a:endParaRPr kumimoji="1" lang="ja-JP" altLang="en-US"/>
          </a:p>
        </p:txBody>
      </p:sp>
      <p:sp>
        <p:nvSpPr>
          <p:cNvPr id="6" name="フッター プレースホルダー 5">
            <a:extLst>
              <a:ext uri="{FF2B5EF4-FFF2-40B4-BE49-F238E27FC236}">
                <a16:creationId xmlns:a16="http://schemas.microsoft.com/office/drawing/2014/main" id="{1311AA59-EAF2-4346-B743-A871E08014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9CF6E3-5498-4505-9DCC-F2F098EE4EF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03487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927079-E682-4FAF-9746-E0191416D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62DD731-5752-4A4B-AEFE-7B6474DC8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48208B-99D8-4C52-9384-9AF44FF6A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DEE9F-28ED-48F8-8389-A6813D8FF8D2}" type="datetimeFigureOut">
              <a:rPr kumimoji="1" lang="ja-JP" altLang="en-US" smtClean="0"/>
              <a:t>2025/4/3</a:t>
            </a:fld>
            <a:endParaRPr kumimoji="1" lang="ja-JP" altLang="en-US"/>
          </a:p>
        </p:txBody>
      </p:sp>
      <p:sp>
        <p:nvSpPr>
          <p:cNvPr id="5" name="フッター プレースホルダー 4">
            <a:extLst>
              <a:ext uri="{FF2B5EF4-FFF2-40B4-BE49-F238E27FC236}">
                <a16:creationId xmlns:a16="http://schemas.microsoft.com/office/drawing/2014/main" id="{CEF11C39-9868-441C-9638-D065304B4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290010D-03C1-48A1-BF07-A95963900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37621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4.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image" Target="../media/image76.emf"/></Relationships>
</file>

<file path=ppt/slides/_rels/slide3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image" Target="../media/image79.emf"/></Relationships>
</file>

<file path=ppt/slides/_rels/slide3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3.emf"/><Relationship Id="rId4" Type="http://schemas.openxmlformats.org/officeDocument/2006/relationships/image" Target="../media/image82.emf"/></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3.emf"/></Relationships>
</file>

<file path=ppt/slides/_rels/slide4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image" Target="../media/image156.jpeg"/></Relationships>
</file>

<file path=ppt/slides/_rels/slide8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8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9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166541" y="2940805"/>
            <a:ext cx="9644894" cy="586108"/>
          </a:xfrm>
          <a:prstGeom prst="rect">
            <a:avLst/>
          </a:prstGeom>
          <a:noFill/>
          <a:effectLst/>
        </p:spPr>
        <p:txBody>
          <a:bodyPr wrap="square" bIns="108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3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大阪を取り巻く状況に関するデータ</a:t>
            </a:r>
            <a:endParaRPr kumimoji="1" lang="en-US" altLang="ja-JP" sz="2800" b="0" i="0" u="none" strike="noStrike" kern="1200" cap="none" spc="3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2225824" y="3032956"/>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FF46E997-9EA3-4B84-B6BB-ADECDE48D1C6}"/>
              </a:ext>
            </a:extLst>
          </p:cNvPr>
          <p:cNvSpPr txBox="1"/>
          <p:nvPr/>
        </p:nvSpPr>
        <p:spPr>
          <a:xfrm>
            <a:off x="9084312" y="90000"/>
            <a:ext cx="1511688" cy="349702"/>
          </a:xfrm>
          <a:prstGeom prst="rect">
            <a:avLst/>
          </a:prstGeom>
          <a:noFill/>
          <a:ln>
            <a:solidFill>
              <a:schemeClr val="tx1"/>
            </a:solidFill>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参考</a:t>
            </a:r>
            <a:r>
              <a:rPr kumimoji="1" lang="ja-JP"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資料</a:t>
            </a:r>
            <a:r>
              <a:rPr kumimoji="1" lang="en-US"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2</a:t>
            </a:r>
          </a:p>
        </p:txBody>
      </p:sp>
      <p:sp>
        <p:nvSpPr>
          <p:cNvPr id="10" name="テキスト ボックス 9">
            <a:extLst>
              <a:ext uri="{FF2B5EF4-FFF2-40B4-BE49-F238E27FC236}">
                <a16:creationId xmlns:a16="http://schemas.microsoft.com/office/drawing/2014/main" id="{BDF1944C-0EF0-4167-AEC8-3AFC1E3ADE72}"/>
              </a:ext>
            </a:extLst>
          </p:cNvPr>
          <p:cNvSpPr txBox="1"/>
          <p:nvPr/>
        </p:nvSpPr>
        <p:spPr>
          <a:xfrm>
            <a:off x="9084312" y="589582"/>
            <a:ext cx="1511689" cy="349702"/>
          </a:xfrm>
          <a:prstGeom prst="rect">
            <a:avLst/>
          </a:prstGeom>
          <a:solidFill>
            <a:schemeClr val="tx1"/>
          </a:solidFill>
          <a:ln>
            <a:solidFill>
              <a:schemeClr val="tx1"/>
            </a:solidFill>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再掲</a:t>
            </a:r>
            <a:endParaRPr kumimoji="1" lang="en-US" altLang="ja-JP" sz="1800" b="0" i="0" u="none" strike="noStrike" kern="1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 name="Rectangle 1">
            <a:extLst>
              <a:ext uri="{FF2B5EF4-FFF2-40B4-BE49-F238E27FC236}">
                <a16:creationId xmlns:a16="http://schemas.microsoft.com/office/drawing/2014/main" id="{945944A4-192A-4C44-A63D-D585F28635BF}"/>
              </a:ext>
            </a:extLst>
          </p:cNvPr>
          <p:cNvSpPr>
            <a:spLocks noChangeArrowheads="1"/>
          </p:cNvSpPr>
          <p:nvPr/>
        </p:nvSpPr>
        <p:spPr bwMode="auto">
          <a:xfrm>
            <a:off x="3071664" y="5517232"/>
            <a:ext cx="6048672" cy="792088"/>
          </a:xfrm>
          <a:prstGeom prst="rect">
            <a:avLst/>
          </a:prstGeom>
          <a:no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令和６年</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令和６年度 第</a:t>
            </a:r>
            <a:r>
              <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回 住生活基本計画推進部会　資料</a:t>
            </a:r>
          </a:p>
        </p:txBody>
      </p:sp>
    </p:spTree>
    <p:extLst>
      <p:ext uri="{BB962C8B-B14F-4D97-AF65-F5344CB8AC3E}">
        <p14:creationId xmlns:p14="http://schemas.microsoft.com/office/powerpoint/2010/main" val="245543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354971" y="1972738"/>
            <a:ext cx="3243353" cy="3785944"/>
          </a:xfrm>
          <a:prstGeom prst="rect">
            <a:avLst/>
          </a:prstGeom>
        </p:spPr>
      </p:pic>
      <p:pic>
        <p:nvPicPr>
          <p:cNvPr id="7" name="図 6"/>
          <p:cNvPicPr>
            <a:picLocks noChangeAspect="1"/>
          </p:cNvPicPr>
          <p:nvPr/>
        </p:nvPicPr>
        <p:blipFill>
          <a:blip r:embed="rId3"/>
          <a:stretch>
            <a:fillRect/>
          </a:stretch>
        </p:blipFill>
        <p:spPr>
          <a:xfrm>
            <a:off x="4318324" y="1980000"/>
            <a:ext cx="3243353" cy="3779848"/>
          </a:xfrm>
          <a:prstGeom prst="rect">
            <a:avLst/>
          </a:prstGeom>
        </p:spPr>
      </p:pic>
      <p:pic>
        <p:nvPicPr>
          <p:cNvPr id="8" name="図 7"/>
          <p:cNvPicPr>
            <a:picLocks noChangeAspect="1"/>
          </p:cNvPicPr>
          <p:nvPr/>
        </p:nvPicPr>
        <p:blipFill>
          <a:blip r:embed="rId4"/>
          <a:stretch>
            <a:fillRect/>
          </a:stretch>
        </p:blipFill>
        <p:spPr>
          <a:xfrm>
            <a:off x="8280000" y="1971533"/>
            <a:ext cx="3243353" cy="3785944"/>
          </a:xfrm>
          <a:prstGeom prst="rect">
            <a:avLst/>
          </a:prstGeom>
        </p:spPr>
      </p:pic>
      <p:sp>
        <p:nvSpPr>
          <p:cNvPr id="13" name="正方形/長方形 12">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9" name="正方形/長方形 8">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年齢別人口推計（地域別</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②</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11" name="テキスト ボックス 1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p>
        </p:txBody>
      </p:sp>
      <p:sp>
        <p:nvSpPr>
          <p:cNvPr id="14" name="テキスト ボックス 13">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スライド番号プレースホルダー 2">
            <a:extLst>
              <a:ext uri="{FF2B5EF4-FFF2-40B4-BE49-F238E27FC236}">
                <a16:creationId xmlns:a16="http://schemas.microsoft.com/office/drawing/2014/main" id="{10C046E8-E59E-4D68-8D07-F4866FF36F73}"/>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10</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05C10C0E-0B3F-4130-BDC5-878A413DA9E2}"/>
              </a:ext>
            </a:extLst>
          </p:cNvPr>
          <p:cNvSpPr txBox="1"/>
          <p:nvPr/>
        </p:nvSpPr>
        <p:spPr>
          <a:xfrm>
            <a:off x="7200000" y="5832000"/>
            <a:ext cx="4185983" cy="253916"/>
          </a:xfrm>
          <a:prstGeom prst="rect">
            <a:avLst/>
          </a:prstGeom>
          <a:noFill/>
        </p:spPr>
        <p:txBody>
          <a:bodyPr wrap="square" rtlCol="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小数点第二位以下を四捨五入しているため、必ずしも</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100</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％とはならない。</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　　　　　　　　　　　　　　</a:t>
            </a:r>
          </a:p>
        </p:txBody>
      </p:sp>
      <p:sp>
        <p:nvSpPr>
          <p:cNvPr id="21" name="テキスト ボックス 20">
            <a:extLst>
              <a:ext uri="{FF2B5EF4-FFF2-40B4-BE49-F238E27FC236}">
                <a16:creationId xmlns:a16="http://schemas.microsoft.com/office/drawing/2014/main" id="{B7682A32-F88B-401F-940F-127FCADE3338}"/>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出典：大阪府高齢者計画</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（一部加工）、国立社会保障・人口問題研究所　令和５年推計</a:t>
            </a:r>
          </a:p>
        </p:txBody>
      </p:sp>
      <p:sp>
        <p:nvSpPr>
          <p:cNvPr id="15" name="テキスト ボックス 14">
            <a:extLst>
              <a:ext uri="{FF2B5EF4-FFF2-40B4-BE49-F238E27FC236}">
                <a16:creationId xmlns:a16="http://schemas.microsoft.com/office/drawing/2014/main" id="{A6042089-76CC-4E68-AF03-97A8E6367469}"/>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・全地域で、高齢者人口の割合が増加し、生産年齢人口及び年少人口の割合が減少する見込み</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・特に、南河内地域や泉南地域では、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2040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年に高齢者人口が４割を超えるとともに、生産年齢人口が５割を切り、更なる高齢化が見込まれる</a:t>
            </a:r>
          </a:p>
        </p:txBody>
      </p:sp>
    </p:spTree>
    <p:extLst>
      <p:ext uri="{BB962C8B-B14F-4D97-AF65-F5344CB8AC3E}">
        <p14:creationId xmlns:p14="http://schemas.microsoft.com/office/powerpoint/2010/main" val="1750212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351533" y="1974056"/>
            <a:ext cx="3243353" cy="3785944"/>
          </a:xfrm>
          <a:prstGeom prst="rect">
            <a:avLst/>
          </a:prstGeom>
        </p:spPr>
      </p:pic>
      <p:pic>
        <p:nvPicPr>
          <p:cNvPr id="5" name="図 4"/>
          <p:cNvPicPr>
            <a:picLocks noChangeAspect="1"/>
          </p:cNvPicPr>
          <p:nvPr/>
        </p:nvPicPr>
        <p:blipFill>
          <a:blip r:embed="rId3"/>
          <a:stretch>
            <a:fillRect/>
          </a:stretch>
        </p:blipFill>
        <p:spPr>
          <a:xfrm>
            <a:off x="4320000" y="1974056"/>
            <a:ext cx="3243353" cy="3785944"/>
          </a:xfrm>
          <a:prstGeom prst="rect">
            <a:avLst/>
          </a:prstGeom>
        </p:spPr>
      </p:pic>
      <p:pic>
        <p:nvPicPr>
          <p:cNvPr id="10" name="図 9"/>
          <p:cNvPicPr>
            <a:picLocks noChangeAspect="1"/>
          </p:cNvPicPr>
          <p:nvPr/>
        </p:nvPicPr>
        <p:blipFill>
          <a:blip r:embed="rId4"/>
          <a:stretch>
            <a:fillRect/>
          </a:stretch>
        </p:blipFill>
        <p:spPr>
          <a:xfrm>
            <a:off x="8276647" y="1974056"/>
            <a:ext cx="3243353" cy="3785944"/>
          </a:xfrm>
          <a:prstGeom prst="rect">
            <a:avLst/>
          </a:prstGeom>
        </p:spPr>
      </p:pic>
      <p:sp>
        <p:nvSpPr>
          <p:cNvPr id="7" name="正方形/長方形 6">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1" name="正方形/長方形 10">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2" name="正方形/長方形 11">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年齢別人口推計（地域別</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③</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14" name="テキスト ボックス 13">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6" name="スライド番号プレースホルダー 2">
            <a:extLst>
              <a:ext uri="{FF2B5EF4-FFF2-40B4-BE49-F238E27FC236}">
                <a16:creationId xmlns:a16="http://schemas.microsoft.com/office/drawing/2014/main" id="{567D90AA-E795-467E-BDE0-2C68E44C32BA}"/>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11</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a:extLst>
              <a:ext uri="{FF2B5EF4-FFF2-40B4-BE49-F238E27FC236}">
                <a16:creationId xmlns:a16="http://schemas.microsoft.com/office/drawing/2014/main" id="{ED006B5C-8C90-4D3A-9256-9022D5BCEB5A}"/>
              </a:ext>
            </a:extLst>
          </p:cNvPr>
          <p:cNvSpPr txBox="1"/>
          <p:nvPr/>
        </p:nvSpPr>
        <p:spPr>
          <a:xfrm>
            <a:off x="7200000" y="5832000"/>
            <a:ext cx="4185983" cy="253916"/>
          </a:xfrm>
          <a:prstGeom prst="rect">
            <a:avLst/>
          </a:prstGeom>
          <a:noFill/>
        </p:spPr>
        <p:txBody>
          <a:bodyPr wrap="square" rtlCol="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小数点第二位以下を四捨五入しているため、必ずしも</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100</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％とはならない。</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　　　　　　　　　　　　　　</a:t>
            </a:r>
          </a:p>
        </p:txBody>
      </p:sp>
      <p:sp>
        <p:nvSpPr>
          <p:cNvPr id="18" name="テキスト ボックス 17">
            <a:extLst>
              <a:ext uri="{FF2B5EF4-FFF2-40B4-BE49-F238E27FC236}">
                <a16:creationId xmlns:a16="http://schemas.microsoft.com/office/drawing/2014/main" id="{2B1ACCDE-272F-41FF-ABDF-ADB20CB3E854}"/>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出典：大阪府高齢者計画</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（一部加工）、国立社会保障・人口問題研究所　令和５年推計</a:t>
            </a:r>
          </a:p>
        </p:txBody>
      </p:sp>
      <p:sp>
        <p:nvSpPr>
          <p:cNvPr id="20" name="テキスト ボックス 19">
            <a:extLst>
              <a:ext uri="{FF2B5EF4-FFF2-40B4-BE49-F238E27FC236}">
                <a16:creationId xmlns:a16="http://schemas.microsoft.com/office/drawing/2014/main" id="{838231FF-4A26-45C6-9D45-728BB275CF05}"/>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・全地域で、高齢者人口の割合が増加し、生産年齢人口及び年少人口の割合が減少する見込み</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・特に、南河内地域や泉南地域では、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2040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年に高齢者人口が４割を超えるとともに、生産年齢人口が５割を切り、更なる高齢化が見込まれる</a:t>
            </a:r>
          </a:p>
        </p:txBody>
      </p:sp>
    </p:spTree>
    <p:extLst>
      <p:ext uri="{BB962C8B-B14F-4D97-AF65-F5344CB8AC3E}">
        <p14:creationId xmlns:p14="http://schemas.microsoft.com/office/powerpoint/2010/main" val="603740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999" y="1620000"/>
            <a:ext cx="11156647" cy="5017443"/>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12</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大阪府の世帯</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推計（全体）</a:t>
            </a: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0" name="テキスト ボックス 29">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09C3D4E8-9A92-47BA-BEC5-A207EF95EB64}"/>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・人問研推計によると、令和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2040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年）の世帯数は約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367</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万世帯と見込まれる</a:t>
            </a:r>
          </a:p>
        </p:txBody>
      </p:sp>
      <p:sp>
        <p:nvSpPr>
          <p:cNvPr id="19" name="テキスト ボックス 18">
            <a:extLst>
              <a:ext uri="{FF2B5EF4-FFF2-40B4-BE49-F238E27FC236}">
                <a16:creationId xmlns:a16="http://schemas.microsoft.com/office/drawing/2014/main" id="{1C80D88E-5FAD-4EEA-9501-1264FE5F6850}"/>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以前：「国勢調査」（総務省統計局）、</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以降：国立社会保障人口問題研究所推計（</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H31.4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）より大阪府作成</a:t>
            </a:r>
          </a:p>
        </p:txBody>
      </p:sp>
    </p:spTree>
    <p:extLst>
      <p:ext uri="{BB962C8B-B14F-4D97-AF65-F5344CB8AC3E}">
        <p14:creationId xmlns:p14="http://schemas.microsoft.com/office/powerpoint/2010/main" val="2462375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16198" y="3385759"/>
            <a:ext cx="3218967" cy="2865368"/>
          </a:xfrm>
          <a:prstGeom prst="rect">
            <a:avLst/>
          </a:prstGeom>
        </p:spPr>
      </p:pic>
      <p:pic>
        <p:nvPicPr>
          <p:cNvPr id="33" name="図 32">
            <a:extLst>
              <a:ext uri="{FF2B5EF4-FFF2-40B4-BE49-F238E27FC236}">
                <a16:creationId xmlns:a16="http://schemas.microsoft.com/office/drawing/2014/main" id="{8CE37951-4E40-71AE-F55D-806EC80DBC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92" t="18388" r="6364"/>
          <a:stretch/>
        </p:blipFill>
        <p:spPr bwMode="auto">
          <a:xfrm>
            <a:off x="8315325" y="1024640"/>
            <a:ext cx="3759044" cy="5339134"/>
          </a:xfrm>
          <a:prstGeom prst="rect">
            <a:avLst/>
          </a:prstGeom>
          <a:ln>
            <a:noFill/>
          </a:ln>
          <a:extLst>
            <a:ext uri="{53640926-AAD7-44D8-BBD7-CCE9431645EC}">
              <a14:shadowObscured xmlns:a14="http://schemas.microsoft.com/office/drawing/2010/main"/>
            </a:ext>
          </a:extLst>
        </p:spPr>
      </p:pic>
      <p:pic>
        <p:nvPicPr>
          <p:cNvPr id="34" name="図 33">
            <a:extLst>
              <a:ext uri="{FF2B5EF4-FFF2-40B4-BE49-F238E27FC236}">
                <a16:creationId xmlns:a16="http://schemas.microsoft.com/office/drawing/2014/main" id="{A1963764-B870-8F8C-9EBF-7633BEDD75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7" t="18363" r="6221"/>
          <a:stretch/>
        </p:blipFill>
        <p:spPr bwMode="auto">
          <a:xfrm>
            <a:off x="4238624" y="1010808"/>
            <a:ext cx="3740869" cy="5364153"/>
          </a:xfrm>
          <a:prstGeom prst="rect">
            <a:avLst/>
          </a:prstGeom>
          <a:ln>
            <a:noFill/>
          </a:ln>
          <a:extLst>
            <a:ext uri="{53640926-AAD7-44D8-BBD7-CCE9431645EC}">
              <a14:shadowObscured xmlns:a14="http://schemas.microsoft.com/office/drawing/2010/main"/>
            </a:ext>
          </a:extLst>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13</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大阪府の世帯</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推計（</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地域別</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0" name="テキスト ボックス 29">
            <a:extLst>
              <a:ext uri="{FF2B5EF4-FFF2-40B4-BE49-F238E27FC236}">
                <a16:creationId xmlns:a16="http://schemas.microsoft.com/office/drawing/2014/main" id="{81EB8B2A-80D3-3449-1A17-914C974C0414}"/>
              </a:ext>
            </a:extLst>
          </p:cNvPr>
          <p:cNvSpPr txBox="1"/>
          <p:nvPr/>
        </p:nvSpPr>
        <p:spPr>
          <a:xfrm>
            <a:off x="154597" y="3112523"/>
            <a:ext cx="2863866" cy="288147"/>
          </a:xfrm>
          <a:prstGeom prst="rect">
            <a:avLst/>
          </a:prstGeom>
          <a:noFill/>
        </p:spPr>
        <p:txBody>
          <a:bodyPr wrap="square" tIns="72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zh-CN"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世帯総数、増減数</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5" name="テキスト ボックス 3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1" name="図 20">
            <a:extLst>
              <a:ext uri="{FF2B5EF4-FFF2-40B4-BE49-F238E27FC236}">
                <a16:creationId xmlns:a16="http://schemas.microsoft.com/office/drawing/2014/main" id="{6CB322BF-CB8D-43D7-8A32-4A114477817D}"/>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8286750" y="980121"/>
            <a:ext cx="3796070" cy="5382579"/>
          </a:xfrm>
          <a:prstGeom prst="rect">
            <a:avLst/>
          </a:prstGeom>
        </p:spPr>
      </p:pic>
      <p:pic>
        <p:nvPicPr>
          <p:cNvPr id="27" name="図 26">
            <a:extLst>
              <a:ext uri="{FF2B5EF4-FFF2-40B4-BE49-F238E27FC236}">
                <a16:creationId xmlns:a16="http://schemas.microsoft.com/office/drawing/2014/main" id="{D6326554-A7AF-4576-9E10-4C8CEF91C0A8}"/>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4204073" y="974145"/>
            <a:ext cx="3831611" cy="5447056"/>
          </a:xfrm>
          <a:prstGeom prst="rect">
            <a:avLst/>
          </a:prstGeom>
        </p:spPr>
      </p:pic>
      <p:sp>
        <p:nvSpPr>
          <p:cNvPr id="24" name="テキスト ボックス 23">
            <a:extLst>
              <a:ext uri="{FF2B5EF4-FFF2-40B4-BE49-F238E27FC236}">
                <a16:creationId xmlns:a16="http://schemas.microsoft.com/office/drawing/2014/main" id="{73772B60-2312-5EC6-5471-1BFFDCC8C827}"/>
              </a:ext>
            </a:extLst>
          </p:cNvPr>
          <p:cNvSpPr txBox="1"/>
          <p:nvPr/>
        </p:nvSpPr>
        <p:spPr>
          <a:xfrm>
            <a:off x="10562369" y="1043150"/>
            <a:ext cx="1512000" cy="216000"/>
          </a:xfrm>
          <a:prstGeom prst="rect">
            <a:avLst/>
          </a:prstGeom>
          <a:noFill/>
        </p:spPr>
        <p:txBody>
          <a:bodyPr wrap="square" lIns="36000" tIns="36000" rIns="36000" b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増減数（</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H27-R2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テキスト ボックス 22">
            <a:extLst>
              <a:ext uri="{FF2B5EF4-FFF2-40B4-BE49-F238E27FC236}">
                <a16:creationId xmlns:a16="http://schemas.microsoft.com/office/drawing/2014/main" id="{29E9C21B-2872-A9C2-A7B7-D6A9F7C9E2D3}"/>
              </a:ext>
            </a:extLst>
          </p:cNvPr>
          <p:cNvSpPr txBox="1"/>
          <p:nvPr/>
        </p:nvSpPr>
        <p:spPr>
          <a:xfrm>
            <a:off x="6601660" y="1043150"/>
            <a:ext cx="1440000" cy="216000"/>
          </a:xfrm>
          <a:prstGeom prst="rect">
            <a:avLst/>
          </a:prstGeom>
          <a:noFill/>
        </p:spPr>
        <p:txBody>
          <a:bodyPr wrap="square" lIns="36000" tIns="36000" rIns="36000" b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世帯総数（</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8" name="テキスト ボックス 27">
            <a:extLst>
              <a:ext uri="{FF2B5EF4-FFF2-40B4-BE49-F238E27FC236}">
                <a16:creationId xmlns:a16="http://schemas.microsoft.com/office/drawing/2014/main" id="{681664C8-21EB-4FFC-9A56-D1EFF9CB09E5}"/>
              </a:ext>
            </a:extLst>
          </p:cNvPr>
          <p:cNvSpPr txBox="1"/>
          <p:nvPr/>
        </p:nvSpPr>
        <p:spPr>
          <a:xfrm>
            <a:off x="1182335" y="6427177"/>
            <a:ext cx="10872984" cy="395869"/>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国土交通省国土政策局「国土数値情報（行政区域データ）」及び総務省統計局「令和２年国大阪府地域メッシュ統計報告書（</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R5.3</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国勢調査－世界測地系 </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500m </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メッシュ境界データ」を元に、大阪府が編集・加工</a:t>
            </a:r>
          </a:p>
        </p:txBody>
      </p:sp>
      <p:sp>
        <p:nvSpPr>
          <p:cNvPr id="29" name="テキスト ボックス 28">
            <a:extLst>
              <a:ext uri="{FF2B5EF4-FFF2-40B4-BE49-F238E27FC236}">
                <a16:creationId xmlns:a16="http://schemas.microsoft.com/office/drawing/2014/main" id="{50F20B4C-EABF-44CB-BC18-C55AFA957343}"/>
              </a:ext>
            </a:extLst>
          </p:cNvPr>
          <p:cNvSpPr txBox="1"/>
          <p:nvPr/>
        </p:nvSpPr>
        <p:spPr>
          <a:xfrm>
            <a:off x="288000" y="1080000"/>
            <a:ext cx="3173115" cy="811367"/>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・人口と同様、大阪市～堺市を中心に、北部から京都方面にかけて世帯密度が集中する傾向</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・世帯数は全地域で増加傾向</a:t>
            </a:r>
          </a:p>
        </p:txBody>
      </p:sp>
    </p:spTree>
    <p:extLst>
      <p:ext uri="{BB962C8B-B14F-4D97-AF65-F5344CB8AC3E}">
        <p14:creationId xmlns:p14="http://schemas.microsoft.com/office/powerpoint/2010/main" val="3302534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589" y="1606313"/>
            <a:ext cx="11516342" cy="4919898"/>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14</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家族類型別世帯</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数の推移</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（全体）</a:t>
            </a: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5" name="テキスト ボックス 2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テキスト ボックス 18">
            <a:extLst>
              <a:ext uri="{FF2B5EF4-FFF2-40B4-BE49-F238E27FC236}">
                <a16:creationId xmlns:a16="http://schemas.microsoft.com/office/drawing/2014/main" id="{CAEADA70-225F-45FE-8326-C2E8D44F5493}"/>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・単独世帯、夫婦のみの世帯が増加傾向となっている</a:t>
            </a:r>
          </a:p>
        </p:txBody>
      </p:sp>
      <p:sp>
        <p:nvSpPr>
          <p:cNvPr id="21" name="テキスト ボックス 20">
            <a:extLst>
              <a:ext uri="{FF2B5EF4-FFF2-40B4-BE49-F238E27FC236}">
                <a16:creationId xmlns:a16="http://schemas.microsoft.com/office/drawing/2014/main" id="{CDBAD9DA-A3B1-4A97-A12E-98DA27C7DD28}"/>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出典：「国勢調査」（総務省統計局）より大阪府作成</a:t>
            </a:r>
          </a:p>
        </p:txBody>
      </p:sp>
    </p:spTree>
    <p:extLst>
      <p:ext uri="{BB962C8B-B14F-4D97-AF65-F5344CB8AC3E}">
        <p14:creationId xmlns:p14="http://schemas.microsoft.com/office/powerpoint/2010/main" val="2203468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60000" y="1799999"/>
            <a:ext cx="11520000" cy="4677254"/>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15</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家族類型別世帯</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数</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地域別</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テキスト ボックス 18">
            <a:extLst>
              <a:ext uri="{FF2B5EF4-FFF2-40B4-BE49-F238E27FC236}">
                <a16:creationId xmlns:a16="http://schemas.microsoft.com/office/drawing/2014/main" id="{0B606F6A-CE18-451E-82B3-7373D3B90759}"/>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・大阪市は単身世帯が５割弱、親族世帯が４割を占める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・他地域においては単身世帯が３割前後、親族世帯が６割程度となっている</a:t>
            </a:r>
          </a:p>
        </p:txBody>
      </p:sp>
      <p:sp>
        <p:nvSpPr>
          <p:cNvPr id="23" name="テキスト ボックス 22">
            <a:extLst>
              <a:ext uri="{FF2B5EF4-FFF2-40B4-BE49-F238E27FC236}">
                <a16:creationId xmlns:a16="http://schemas.microsoft.com/office/drawing/2014/main" id="{A82F66BF-1AB2-4DBA-8E1C-A9BC1F46169F}"/>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年住宅・土地統計調査（大阪府独自集計）</a:t>
            </a:r>
          </a:p>
        </p:txBody>
      </p:sp>
      <p:sp>
        <p:nvSpPr>
          <p:cNvPr id="24" name="テキスト ボックス 23">
            <a:extLst>
              <a:ext uri="{FF2B5EF4-FFF2-40B4-BE49-F238E27FC236}">
                <a16:creationId xmlns:a16="http://schemas.microsoft.com/office/drawing/2014/main" id="{98AD3B19-88BB-46A1-89FD-401468A4D2CB}"/>
              </a:ext>
            </a:extLst>
          </p:cNvPr>
          <p:cNvSpPr txBox="1"/>
          <p:nvPr/>
        </p:nvSpPr>
        <p:spPr>
          <a:xfrm>
            <a:off x="4893397" y="596169"/>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割合</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301291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62001" y="1783066"/>
            <a:ext cx="11574000" cy="4809320"/>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16</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家族類型別世帯</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数</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地域別</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テキスト ボックス 18">
            <a:extLst>
              <a:ext uri="{FF2B5EF4-FFF2-40B4-BE49-F238E27FC236}">
                <a16:creationId xmlns:a16="http://schemas.microsoft.com/office/drawing/2014/main" id="{F73600CA-CEED-4371-8C84-D8F7D09B095B}"/>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・大阪市は単身世帯が５割弱、親族世帯が４割を占める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・他地域においては単身世帯が３割前後、親族世帯が６割程度となっている</a:t>
            </a:r>
          </a:p>
        </p:txBody>
      </p:sp>
      <p:sp>
        <p:nvSpPr>
          <p:cNvPr id="22" name="テキスト ボックス 21">
            <a:extLst>
              <a:ext uri="{FF2B5EF4-FFF2-40B4-BE49-F238E27FC236}">
                <a16:creationId xmlns:a16="http://schemas.microsoft.com/office/drawing/2014/main" id="{4EFD82EB-96BE-442B-8698-08C97EF7D5A3}"/>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年住宅・土地統計調査（大阪府独自集計）</a:t>
            </a:r>
          </a:p>
        </p:txBody>
      </p:sp>
      <p:sp>
        <p:nvSpPr>
          <p:cNvPr id="23" name="テキスト ボックス 22">
            <a:extLst>
              <a:ext uri="{FF2B5EF4-FFF2-40B4-BE49-F238E27FC236}">
                <a16:creationId xmlns:a16="http://schemas.microsoft.com/office/drawing/2014/main" id="{6FFEC255-5AEE-4005-84B8-660FD123F083}"/>
              </a:ext>
            </a:extLst>
          </p:cNvPr>
          <p:cNvSpPr txBox="1"/>
          <p:nvPr/>
        </p:nvSpPr>
        <p:spPr>
          <a:xfrm>
            <a:off x="5040354" y="606179"/>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実数</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384157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880" y="1757774"/>
            <a:ext cx="11528535" cy="4718713"/>
          </a:xfrm>
          <a:prstGeom prst="rect">
            <a:avLst/>
          </a:prstGeom>
        </p:spPr>
      </p:pic>
      <p:sp>
        <p:nvSpPr>
          <p:cNvPr id="47" name="正方形/長方形 46">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48" name="テキスト ボックス 47">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9" name="テキスト ボックス 48">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p>
        </p:txBody>
      </p:sp>
      <p:sp>
        <p:nvSpPr>
          <p:cNvPr id="50" name="正方形/長方形 4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大阪府の世帯人員構成の推移</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全体</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52" name="テキスト ボックス 51">
            <a:extLst>
              <a:ext uri="{FF2B5EF4-FFF2-40B4-BE49-F238E27FC236}">
                <a16:creationId xmlns:a16="http://schemas.microsoft.com/office/drawing/2014/main" id="{773DD815-6090-495F-A785-F62AF0C68343}"/>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人世帯、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人世帯の割合は増加、</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人以上の世帯は減少しており、世帯当たり人員は減少傾向にある</a:t>
            </a:r>
          </a:p>
        </p:txBody>
      </p:sp>
      <p:sp>
        <p:nvSpPr>
          <p:cNvPr id="53" name="テキスト ボックス 52">
            <a:extLst>
              <a:ext uri="{FF2B5EF4-FFF2-40B4-BE49-F238E27FC236}">
                <a16:creationId xmlns:a16="http://schemas.microsoft.com/office/drawing/2014/main" id="{450D245B-8F30-4559-913F-A7FD6632617C}"/>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「国勢調査」（総務省統計局）より大阪府作成</a:t>
            </a:r>
          </a:p>
        </p:txBody>
      </p:sp>
      <p:sp>
        <p:nvSpPr>
          <p:cNvPr id="54" name="スライド番号プレースホルダー 2">
            <a:extLst>
              <a:ext uri="{FF2B5EF4-FFF2-40B4-BE49-F238E27FC236}">
                <a16:creationId xmlns:a16="http://schemas.microsoft.com/office/drawing/2014/main" id="{2780C4BA-07AE-4C7C-88D4-BD20CF1058DB}"/>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17</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99205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72229" y="1681414"/>
            <a:ext cx="2883658" cy="786452"/>
          </a:xfrm>
          <a:prstGeom prst="rect">
            <a:avLst/>
          </a:prstGeom>
        </p:spPr>
      </p:pic>
      <p:pic>
        <p:nvPicPr>
          <p:cNvPr id="5" name="図 4"/>
          <p:cNvPicPr>
            <a:picLocks noChangeAspect="1"/>
          </p:cNvPicPr>
          <p:nvPr/>
        </p:nvPicPr>
        <p:blipFill>
          <a:blip r:embed="rId4"/>
          <a:stretch>
            <a:fillRect/>
          </a:stretch>
        </p:blipFill>
        <p:spPr>
          <a:xfrm>
            <a:off x="4961736" y="1613055"/>
            <a:ext cx="2438611" cy="786452"/>
          </a:xfrm>
          <a:prstGeom prst="rect">
            <a:avLst/>
          </a:prstGeom>
        </p:spPr>
      </p:pic>
      <p:pic>
        <p:nvPicPr>
          <p:cNvPr id="9" name="図 8"/>
          <p:cNvPicPr>
            <a:picLocks noChangeAspect="1"/>
          </p:cNvPicPr>
          <p:nvPr/>
        </p:nvPicPr>
        <p:blipFill>
          <a:blip r:embed="rId5"/>
          <a:stretch>
            <a:fillRect/>
          </a:stretch>
        </p:blipFill>
        <p:spPr>
          <a:xfrm>
            <a:off x="1610908" y="2669214"/>
            <a:ext cx="2871465" cy="786452"/>
          </a:xfrm>
          <a:prstGeom prst="rect">
            <a:avLst/>
          </a:prstGeom>
        </p:spPr>
      </p:pic>
      <p:pic>
        <p:nvPicPr>
          <p:cNvPr id="10" name="図 9"/>
          <p:cNvPicPr>
            <a:picLocks noChangeAspect="1"/>
          </p:cNvPicPr>
          <p:nvPr/>
        </p:nvPicPr>
        <p:blipFill>
          <a:blip r:embed="rId6"/>
          <a:stretch>
            <a:fillRect/>
          </a:stretch>
        </p:blipFill>
        <p:spPr>
          <a:xfrm>
            <a:off x="1598416" y="3872207"/>
            <a:ext cx="2651990" cy="786452"/>
          </a:xfrm>
          <a:prstGeom prst="rect">
            <a:avLst/>
          </a:prstGeom>
        </p:spPr>
      </p:pic>
      <p:pic>
        <p:nvPicPr>
          <p:cNvPr id="14" name="図 13"/>
          <p:cNvPicPr>
            <a:picLocks noChangeAspect="1"/>
          </p:cNvPicPr>
          <p:nvPr/>
        </p:nvPicPr>
        <p:blipFill>
          <a:blip r:embed="rId7"/>
          <a:stretch>
            <a:fillRect/>
          </a:stretch>
        </p:blipFill>
        <p:spPr>
          <a:xfrm>
            <a:off x="4069272" y="6050715"/>
            <a:ext cx="2438611" cy="786452"/>
          </a:xfrm>
          <a:prstGeom prst="rect">
            <a:avLst/>
          </a:prstGeom>
        </p:spPr>
      </p:pic>
      <p:pic>
        <p:nvPicPr>
          <p:cNvPr id="16" name="図 15"/>
          <p:cNvPicPr>
            <a:picLocks noChangeAspect="1"/>
          </p:cNvPicPr>
          <p:nvPr/>
        </p:nvPicPr>
        <p:blipFill>
          <a:blip r:embed="rId8"/>
          <a:stretch>
            <a:fillRect/>
          </a:stretch>
        </p:blipFill>
        <p:spPr>
          <a:xfrm>
            <a:off x="7666675" y="2469472"/>
            <a:ext cx="2432515" cy="786452"/>
          </a:xfrm>
          <a:prstGeom prst="rect">
            <a:avLst/>
          </a:prstGeom>
        </p:spPr>
      </p:pic>
      <p:pic>
        <p:nvPicPr>
          <p:cNvPr id="17" name="図 16"/>
          <p:cNvPicPr>
            <a:picLocks noChangeAspect="1"/>
          </p:cNvPicPr>
          <p:nvPr/>
        </p:nvPicPr>
        <p:blipFill>
          <a:blip r:embed="rId9"/>
          <a:stretch>
            <a:fillRect/>
          </a:stretch>
        </p:blipFill>
        <p:spPr>
          <a:xfrm>
            <a:off x="7671614" y="3860897"/>
            <a:ext cx="2651990" cy="780356"/>
          </a:xfrm>
          <a:prstGeom prst="rect">
            <a:avLst/>
          </a:prstGeom>
        </p:spPr>
      </p:pic>
      <p:pic>
        <p:nvPicPr>
          <p:cNvPr id="21" name="図 20"/>
          <p:cNvPicPr>
            <a:picLocks noChangeAspect="1"/>
          </p:cNvPicPr>
          <p:nvPr/>
        </p:nvPicPr>
        <p:blipFill>
          <a:blip r:embed="rId10"/>
          <a:stretch>
            <a:fillRect/>
          </a:stretch>
        </p:blipFill>
        <p:spPr>
          <a:xfrm>
            <a:off x="7414266" y="5019386"/>
            <a:ext cx="3017782" cy="786452"/>
          </a:xfrm>
          <a:prstGeom prst="rect">
            <a:avLst/>
          </a:prstGeom>
        </p:spPr>
      </p:pic>
      <p:pic>
        <p:nvPicPr>
          <p:cNvPr id="26" name="図 25"/>
          <p:cNvPicPr>
            <a:picLocks noChangeAspect="1"/>
          </p:cNvPicPr>
          <p:nvPr/>
        </p:nvPicPr>
        <p:blipFill>
          <a:blip r:embed="rId11"/>
          <a:stretch>
            <a:fillRect/>
          </a:stretch>
        </p:blipFill>
        <p:spPr>
          <a:xfrm>
            <a:off x="1716481" y="5117820"/>
            <a:ext cx="2584928" cy="786452"/>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18</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人口移動</a:t>
            </a:r>
            <a:r>
              <a:rPr kumimoji="1" lang="ja-JP" altLang="en-US" sz="20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の状況</a:t>
            </a:r>
            <a:endPar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1" name="図 1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0006" y="3935408"/>
            <a:ext cx="1356949" cy="765504"/>
          </a:xfrm>
          <a:prstGeom prst="rect">
            <a:avLst/>
          </a:prstGeom>
        </p:spPr>
      </p:pic>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6753" y="5097067"/>
            <a:ext cx="1232621" cy="1253934"/>
          </a:xfrm>
          <a:prstGeom prst="rect">
            <a:avLst/>
          </a:prstGeom>
        </p:spPr>
      </p:pic>
      <p:pic>
        <p:nvPicPr>
          <p:cNvPr id="19" name="図 1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608364" y="3660242"/>
            <a:ext cx="1115397" cy="1593171"/>
          </a:xfrm>
          <a:prstGeom prst="rect">
            <a:avLst/>
          </a:prstGeom>
        </p:spPr>
      </p:pic>
      <p:pic>
        <p:nvPicPr>
          <p:cNvPr id="22" name="図 2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700517" y="5940311"/>
            <a:ext cx="1143815" cy="911144"/>
          </a:xfrm>
          <a:prstGeom prst="rect">
            <a:avLst/>
          </a:prstGeom>
        </p:spPr>
      </p:pic>
      <p:pic>
        <p:nvPicPr>
          <p:cNvPr id="23" name="図 2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595134" y="4924376"/>
            <a:ext cx="921801" cy="1015935"/>
          </a:xfrm>
          <a:prstGeom prst="rect">
            <a:avLst/>
          </a:prstGeom>
        </p:spPr>
      </p:pic>
      <p:pic>
        <p:nvPicPr>
          <p:cNvPr id="24" name="図 2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61584" y="2470156"/>
            <a:ext cx="1110069" cy="1150919"/>
          </a:xfrm>
          <a:prstGeom prst="rect">
            <a:avLst/>
          </a:prstGeom>
        </p:spPr>
      </p:pic>
      <p:pic>
        <p:nvPicPr>
          <p:cNvPr id="25" name="図 2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502851" y="3217628"/>
            <a:ext cx="1209531" cy="1277023"/>
          </a:xfrm>
          <a:prstGeom prst="rect">
            <a:avLst/>
          </a:prstGeom>
        </p:spPr>
      </p:pic>
      <p:pic>
        <p:nvPicPr>
          <p:cNvPr id="27" name="図 26"/>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195509" y="1680376"/>
            <a:ext cx="799250" cy="1507918"/>
          </a:xfrm>
          <a:prstGeom prst="rect">
            <a:avLst/>
          </a:prstGeom>
        </p:spPr>
      </p:pic>
      <p:sp>
        <p:nvSpPr>
          <p:cNvPr id="28" name="右矢印 27">
            <a:extLst>
              <a:ext uri="{FF2B5EF4-FFF2-40B4-BE49-F238E27FC236}">
                <a16:creationId xmlns:a16="http://schemas.microsoft.com/office/drawing/2014/main" id="{BCD3CA43-3C25-9FB1-07C0-328DD776DC03}"/>
              </a:ext>
            </a:extLst>
          </p:cNvPr>
          <p:cNvSpPr/>
          <p:nvPr/>
        </p:nvSpPr>
        <p:spPr>
          <a:xfrm rot="2473144">
            <a:off x="5169790" y="3547952"/>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右矢印 28">
            <a:extLst>
              <a:ext uri="{FF2B5EF4-FFF2-40B4-BE49-F238E27FC236}">
                <a16:creationId xmlns:a16="http://schemas.microsoft.com/office/drawing/2014/main" id="{0E040590-1CEA-6BCB-F8BE-A8B1CEAD0B68}"/>
              </a:ext>
            </a:extLst>
          </p:cNvPr>
          <p:cNvSpPr/>
          <p:nvPr/>
        </p:nvSpPr>
        <p:spPr>
          <a:xfrm rot="21380972">
            <a:off x="4973553" y="4450851"/>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右矢印 29">
            <a:extLst>
              <a:ext uri="{FF2B5EF4-FFF2-40B4-BE49-F238E27FC236}">
                <a16:creationId xmlns:a16="http://schemas.microsoft.com/office/drawing/2014/main" id="{502BD85B-1A8B-BE21-4F23-E37CAD12455B}"/>
              </a:ext>
            </a:extLst>
          </p:cNvPr>
          <p:cNvSpPr/>
          <p:nvPr/>
        </p:nvSpPr>
        <p:spPr>
          <a:xfrm rot="20104397">
            <a:off x="4957461" y="5217014"/>
            <a:ext cx="585827"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右矢印 30">
            <a:extLst>
              <a:ext uri="{FF2B5EF4-FFF2-40B4-BE49-F238E27FC236}">
                <a16:creationId xmlns:a16="http://schemas.microsoft.com/office/drawing/2014/main" id="{A07AFE1D-E260-40F2-2ABC-8983AF8CA787}"/>
              </a:ext>
            </a:extLst>
          </p:cNvPr>
          <p:cNvSpPr/>
          <p:nvPr/>
        </p:nvSpPr>
        <p:spPr>
          <a:xfrm rot="13096149">
            <a:off x="6551196" y="5206537"/>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右矢印 31">
            <a:extLst>
              <a:ext uri="{FF2B5EF4-FFF2-40B4-BE49-F238E27FC236}">
                <a16:creationId xmlns:a16="http://schemas.microsoft.com/office/drawing/2014/main" id="{B0238F74-98F2-9370-CE07-746DE9915FC8}"/>
              </a:ext>
            </a:extLst>
          </p:cNvPr>
          <p:cNvSpPr/>
          <p:nvPr/>
        </p:nvSpPr>
        <p:spPr>
          <a:xfrm rot="5010134">
            <a:off x="5675617" y="2945753"/>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3" name="右矢印 32">
            <a:extLst>
              <a:ext uri="{FF2B5EF4-FFF2-40B4-BE49-F238E27FC236}">
                <a16:creationId xmlns:a16="http://schemas.microsoft.com/office/drawing/2014/main" id="{13EA1173-4A94-F5E8-ED95-27E322BF9192}"/>
              </a:ext>
            </a:extLst>
          </p:cNvPr>
          <p:cNvSpPr/>
          <p:nvPr/>
        </p:nvSpPr>
        <p:spPr>
          <a:xfrm rot="7973889">
            <a:off x="6544451" y="3327749"/>
            <a:ext cx="751638"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右矢印 33">
            <a:extLst>
              <a:ext uri="{FF2B5EF4-FFF2-40B4-BE49-F238E27FC236}">
                <a16:creationId xmlns:a16="http://schemas.microsoft.com/office/drawing/2014/main" id="{BA80998D-FF08-1CB8-43F1-4635BAED288A}"/>
              </a:ext>
            </a:extLst>
          </p:cNvPr>
          <p:cNvSpPr/>
          <p:nvPr/>
        </p:nvSpPr>
        <p:spPr>
          <a:xfrm rot="17160894">
            <a:off x="5787703" y="5429382"/>
            <a:ext cx="777576"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5" name="右矢印 34">
            <a:extLst>
              <a:ext uri="{FF2B5EF4-FFF2-40B4-BE49-F238E27FC236}">
                <a16:creationId xmlns:a16="http://schemas.microsoft.com/office/drawing/2014/main" id="{A8CF76FD-B644-BCE5-2C29-CF6DB2CD9704}"/>
              </a:ext>
            </a:extLst>
          </p:cNvPr>
          <p:cNvSpPr/>
          <p:nvPr/>
        </p:nvSpPr>
        <p:spPr>
          <a:xfrm rot="10800000">
            <a:off x="6755433" y="4261247"/>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 name="正方形/長方形 46"/>
          <p:cNvSpPr/>
          <p:nvPr/>
        </p:nvSpPr>
        <p:spPr>
          <a:xfrm>
            <a:off x="8253612" y="5560467"/>
            <a:ext cx="720000" cy="1814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48" name="図 47"/>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380518" y="1387496"/>
            <a:ext cx="1090532" cy="1070995"/>
          </a:xfrm>
          <a:prstGeom prst="rect">
            <a:avLst/>
          </a:prstGeom>
        </p:spPr>
      </p:pic>
      <p:sp>
        <p:nvSpPr>
          <p:cNvPr id="49" name="テキスト ボックス 48">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0" name="テキスト ボックス 49">
            <a:extLst>
              <a:ext uri="{FF2B5EF4-FFF2-40B4-BE49-F238E27FC236}">
                <a16:creationId xmlns:a16="http://schemas.microsoft.com/office/drawing/2014/main" id="{25B752DE-2CC4-479E-B1E4-1C2660501D56}"/>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・令和５年の大阪府への「転入超過数」は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13,071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人（日本人）</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・関東圏に対する「転入超過数」は▲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9,830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人（関東地方以外は全て転入超過）</a:t>
            </a:r>
          </a:p>
        </p:txBody>
      </p:sp>
      <p:sp>
        <p:nvSpPr>
          <p:cNvPr id="37" name="テキスト ボックス 36">
            <a:extLst>
              <a:ext uri="{FF2B5EF4-FFF2-40B4-BE49-F238E27FC236}">
                <a16:creationId xmlns:a16="http://schemas.microsoft.com/office/drawing/2014/main" id="{79EF0D49-23EE-4830-B2C5-B404B2F00DD9}"/>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「住民基本台帳人口移動報告令和５年結果」（総務省統計局）より大阪府作成</a:t>
            </a:r>
          </a:p>
        </p:txBody>
      </p:sp>
    </p:spTree>
    <p:extLst>
      <p:ext uri="{BB962C8B-B14F-4D97-AF65-F5344CB8AC3E}">
        <p14:creationId xmlns:p14="http://schemas.microsoft.com/office/powerpoint/2010/main" val="3641418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00" y="1436909"/>
            <a:ext cx="5602710" cy="4755292"/>
          </a:xfrm>
          <a:prstGeom prst="rect">
            <a:avLst/>
          </a:prstGeom>
        </p:spPr>
      </p:pic>
      <p:pic>
        <p:nvPicPr>
          <p:cNvPr id="3" name="図 2"/>
          <p:cNvPicPr>
            <a:picLocks noChangeAspect="1"/>
          </p:cNvPicPr>
          <p:nvPr/>
        </p:nvPicPr>
        <p:blipFill>
          <a:blip r:embed="rId4"/>
          <a:stretch>
            <a:fillRect/>
          </a:stretch>
        </p:blipFill>
        <p:spPr>
          <a:xfrm>
            <a:off x="6390683" y="1436909"/>
            <a:ext cx="5596613" cy="4755292"/>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19</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市町村別人口移動</a:t>
            </a:r>
            <a:r>
              <a:rPr kumimoji="1" lang="ja-JP" altLang="en-US" sz="20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の状況</a:t>
            </a:r>
            <a:endPar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4" name="テキスト ボックス 23">
            <a:extLst>
              <a:ext uri="{FF2B5EF4-FFF2-40B4-BE49-F238E27FC236}">
                <a16:creationId xmlns:a16="http://schemas.microsoft.com/office/drawing/2014/main" id="{27AB13AE-9149-42BD-A292-021E48E1B364}"/>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・府内市町村では、大阪市、茨木市、吹田市が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1,000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人を超える転入超過</a:t>
            </a:r>
          </a:p>
        </p:txBody>
      </p:sp>
      <p:sp>
        <p:nvSpPr>
          <p:cNvPr id="27" name="テキスト ボックス 26">
            <a:extLst>
              <a:ext uri="{FF2B5EF4-FFF2-40B4-BE49-F238E27FC236}">
                <a16:creationId xmlns:a16="http://schemas.microsoft.com/office/drawing/2014/main" id="{1E3956D5-1061-4EC8-9F66-ACC4BA650A6C}"/>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「住民基本台帳人口移動報告令和５年結果」（総務省統計局）より大阪府作成</a:t>
            </a:r>
          </a:p>
        </p:txBody>
      </p:sp>
    </p:spTree>
    <p:extLst>
      <p:ext uri="{BB962C8B-B14F-4D97-AF65-F5344CB8AC3E}">
        <p14:creationId xmlns:p14="http://schemas.microsoft.com/office/powerpoint/2010/main" val="331218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395993"/>
            <a:ext cx="12192000" cy="564550"/>
          </a:xfrm>
          <a:prstGeom prst="rect">
            <a:avLst/>
          </a:prstGeom>
          <a:solidFill>
            <a:schemeClr val="bg1">
              <a:lumMod val="85000"/>
            </a:schemeClr>
          </a:solidFill>
          <a:ln>
            <a:no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marR="0" lvl="0" indent="-177800" algn="ctr" defTabSz="914400" rtl="0" eaLnBrk="1" fontAlgn="auto" latinLnBrk="0" hangingPunct="1">
              <a:lnSpc>
                <a:spcPct val="150000"/>
              </a:lnSpc>
              <a:spcBef>
                <a:spcPts val="30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目　次</a:t>
            </a:r>
            <a:endPar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482842326"/>
              </p:ext>
            </p:extLst>
          </p:nvPr>
        </p:nvGraphicFramePr>
        <p:xfrm>
          <a:off x="1793776" y="1481978"/>
          <a:ext cx="8604448" cy="4446000"/>
        </p:xfrm>
        <a:graphic>
          <a:graphicData uri="http://schemas.openxmlformats.org/drawingml/2006/table">
            <a:tbl>
              <a:tblPr firstRow="1">
                <a:tableStyleId>{22838BEF-8BB2-4498-84A7-C5851F593DF1}</a:tableStyleId>
              </a:tblPr>
              <a:tblGrid>
                <a:gridCol w="765767">
                  <a:extLst>
                    <a:ext uri="{9D8B030D-6E8A-4147-A177-3AD203B41FA5}">
                      <a16:colId xmlns:a16="http://schemas.microsoft.com/office/drawing/2014/main" val="20000"/>
                    </a:ext>
                  </a:extLst>
                </a:gridCol>
                <a:gridCol w="6577803">
                  <a:extLst>
                    <a:ext uri="{9D8B030D-6E8A-4147-A177-3AD203B41FA5}">
                      <a16:colId xmlns:a16="http://schemas.microsoft.com/office/drawing/2014/main" val="585384551"/>
                    </a:ext>
                  </a:extLst>
                </a:gridCol>
                <a:gridCol w="1260878">
                  <a:extLst>
                    <a:ext uri="{9D8B030D-6E8A-4147-A177-3AD203B41FA5}">
                      <a16:colId xmlns:a16="http://schemas.microsoft.com/office/drawing/2014/main" val="20002"/>
                    </a:ext>
                  </a:extLst>
                </a:gridCol>
              </a:tblGrid>
              <a:tr h="342000">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１．</a:t>
                      </a:r>
                      <a:r>
                        <a:rPr kumimoji="1" lang="ja-JP" altLang="ja-JP" sz="1800" b="1" kern="12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人口減少・少子高齢化</a:t>
                      </a:r>
                      <a:endParaRPr kumimoji="1" lang="ja-JP" altLang="en-US" sz="1800" b="1" kern="12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P3</a:t>
                      </a:r>
                      <a:endPar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0"/>
                  </a:ext>
                </a:extLst>
              </a:tr>
              <a:tr h="34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kumimoji="1" lang="ja-JP" altLang="en-US" sz="1800" b="1" kern="12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dirty="0">
                        <a:solidFill>
                          <a:schemeClr val="bg1"/>
                        </a:solidFill>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6563787"/>
                  </a:ext>
                </a:extLst>
              </a:tr>
              <a:tr h="342000">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２．住宅ストックの状況</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algn="l">
                        <a:lnSpc>
                          <a:spcPct val="130000"/>
                        </a:lnSpc>
                      </a:pPr>
                      <a:r>
                        <a:rPr kumimoji="1"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P28</a:t>
                      </a: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7"/>
                  </a:ext>
                </a:extLst>
              </a:tr>
              <a:tr h="34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dirty="0">
                        <a:solidFill>
                          <a:schemeClr val="bg1"/>
                        </a:solidFill>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kumimoji="1" lang="ja-JP" altLang="en-US" sz="1800" b="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000">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３．ライフスタイルの多様化</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P54</a:t>
                      </a: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2505891418"/>
                  </a:ext>
                </a:extLst>
              </a:tr>
              <a:tr h="34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dirty="0">
                        <a:solidFill>
                          <a:schemeClr val="bg1"/>
                        </a:solidFill>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7977159"/>
                  </a:ext>
                </a:extLst>
              </a:tr>
              <a:tr h="342000">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４．新技術･デジタル化の進展</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P77</a:t>
                      </a: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2153928137"/>
                  </a:ext>
                </a:extLst>
              </a:tr>
              <a:tr h="34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dirty="0">
                        <a:solidFill>
                          <a:schemeClr val="bg1"/>
                        </a:solidFill>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6367823"/>
                  </a:ext>
                </a:extLst>
              </a:tr>
              <a:tr h="342000">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５．地球温暖化や自然災害の激甚化・頻発化</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P85</a:t>
                      </a: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4118874928"/>
                  </a:ext>
                </a:extLst>
              </a:tr>
              <a:tr h="342000">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8664468"/>
                  </a:ext>
                </a:extLst>
              </a:tr>
              <a:tr h="342000">
                <a:tc gridSpan="2">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6</a:t>
                      </a: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．大阪の特徴</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P92</a:t>
                      </a: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3299478578"/>
                  </a:ext>
                </a:extLst>
              </a:tr>
              <a:tr h="342000">
                <a:tc gridSpan="2">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7881099"/>
                  </a:ext>
                </a:extLst>
              </a:tr>
              <a:tr h="342000">
                <a:tc gridSpan="2">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７．国土交通白書からの追加データ</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P98</a:t>
                      </a: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3887701386"/>
                  </a:ext>
                </a:extLst>
              </a:tr>
            </a:tbl>
          </a:graphicData>
        </a:graphic>
      </p:graphicFrame>
    </p:spTree>
    <p:extLst>
      <p:ext uri="{BB962C8B-B14F-4D97-AF65-F5344CB8AC3E}">
        <p14:creationId xmlns:p14="http://schemas.microsoft.com/office/powerpoint/2010/main" val="297810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540000" y="1964966"/>
            <a:ext cx="11520000" cy="4519047"/>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20</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9" name="正方形/長方形 28">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年齢階級別</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人口移動の状況</a:t>
            </a:r>
            <a:endPar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テキスト ボックス 18">
            <a:extLst>
              <a:ext uri="{FF2B5EF4-FFF2-40B4-BE49-F238E27FC236}">
                <a16:creationId xmlns:a16="http://schemas.microsoft.com/office/drawing/2014/main" id="{60AD721D-4558-462D-9C1E-8DEDB273B905}"/>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29</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歳の若い世代において多くの転入超過が見られる</a:t>
            </a:r>
          </a:p>
        </p:txBody>
      </p:sp>
      <p:sp>
        <p:nvSpPr>
          <p:cNvPr id="22" name="テキスト ボックス 21">
            <a:extLst>
              <a:ext uri="{FF2B5EF4-FFF2-40B4-BE49-F238E27FC236}">
                <a16:creationId xmlns:a16="http://schemas.microsoft.com/office/drawing/2014/main" id="{0AE18AD6-E99B-4656-8140-FF99CDD78FC7}"/>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「住民基本台帳人口移動報告令和５年結果」（総務省統計局）より大阪府作成</a:t>
            </a:r>
          </a:p>
        </p:txBody>
      </p:sp>
    </p:spTree>
    <p:extLst>
      <p:ext uri="{BB962C8B-B14F-4D97-AF65-F5344CB8AC3E}">
        <p14:creationId xmlns:p14="http://schemas.microsoft.com/office/powerpoint/2010/main" val="119245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457" y="2119254"/>
            <a:ext cx="5114987" cy="3907875"/>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0000" y="2024697"/>
            <a:ext cx="6041660" cy="4139543"/>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21</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健康寿命と平均寿命の推移</a:t>
            </a:r>
            <a:endPar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2" name="テキスト ボックス 2">
            <a:extLst>
              <a:ext uri="{FF2B5EF4-FFF2-40B4-BE49-F238E27FC236}">
                <a16:creationId xmlns:a16="http://schemas.microsoft.com/office/drawing/2014/main" id="{54168130-DA36-42E6-AF39-C4C15327C817}"/>
              </a:ext>
            </a:extLst>
          </p:cNvPr>
          <p:cNvSpPr txBox="1">
            <a:spLocks noChangeArrowheads="1"/>
          </p:cNvSpPr>
          <p:nvPr/>
        </p:nvSpPr>
        <p:spPr bwMode="auto">
          <a:xfrm>
            <a:off x="5760000" y="1782089"/>
            <a:ext cx="2483043" cy="184666"/>
          </a:xfrm>
          <a:prstGeom prst="rect">
            <a:avLst/>
          </a:prstGeom>
          <a:noFill/>
          <a:ln w="9525">
            <a:noFill/>
            <a:miter lim="800000"/>
            <a:headEnd/>
            <a:tailEnd/>
          </a:ln>
        </p:spPr>
        <p:txBody>
          <a:bodyPr rot="0" vert="horz" wrap="square" lIns="72000" tIns="0" rIns="7200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平均寿命の推移（大阪府・全国）</a:t>
            </a:r>
            <a:endParaRPr kumimoji="1" lang="zh-TW"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endParaRPr>
          </a:p>
        </p:txBody>
      </p:sp>
      <p:sp>
        <p:nvSpPr>
          <p:cNvPr id="23" name="テキスト ボックス 2">
            <a:extLst>
              <a:ext uri="{FF2B5EF4-FFF2-40B4-BE49-F238E27FC236}">
                <a16:creationId xmlns:a16="http://schemas.microsoft.com/office/drawing/2014/main" id="{54168130-DA36-42E6-AF39-C4C15327C817}"/>
              </a:ext>
            </a:extLst>
          </p:cNvPr>
          <p:cNvSpPr txBox="1">
            <a:spLocks noChangeArrowheads="1"/>
          </p:cNvSpPr>
          <p:nvPr/>
        </p:nvSpPr>
        <p:spPr bwMode="auto">
          <a:xfrm>
            <a:off x="360000" y="1782089"/>
            <a:ext cx="2483043" cy="184666"/>
          </a:xfrm>
          <a:prstGeom prst="rect">
            <a:avLst/>
          </a:prstGeom>
          <a:noFill/>
          <a:ln w="9525">
            <a:noFill/>
            <a:miter lim="800000"/>
            <a:headEnd/>
            <a:tailEnd/>
          </a:ln>
        </p:spPr>
        <p:txBody>
          <a:bodyPr rot="0" vert="horz" wrap="square" lIns="72000" tIns="0" rIns="7200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健康寿命の推移（大阪府・全国）</a:t>
            </a:r>
            <a:endParaRPr kumimoji="1" lang="zh-TW"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endParaRPr>
          </a:p>
        </p:txBody>
      </p:sp>
      <p:sp>
        <p:nvSpPr>
          <p:cNvPr id="24" name="テキスト ボックス 23">
            <a:extLst>
              <a:ext uri="{FF2B5EF4-FFF2-40B4-BE49-F238E27FC236}">
                <a16:creationId xmlns:a16="http://schemas.microsoft.com/office/drawing/2014/main" id="{FD44EDBA-D7BD-4B7B-867F-E65D516F27DE}"/>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・大阪府の「平均寿命」は、男性 </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80.81 </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歳・女性 </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87.37 </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歳（令和 </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 </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年）、「健康寿命」は、男性 </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71.88 </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歳・女性 </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74.78 </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歳（令和元年）</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・平均寿命・健康寿命ともに延びているものの、全国を下回る</a:t>
            </a:r>
          </a:p>
        </p:txBody>
      </p:sp>
      <p:sp>
        <p:nvSpPr>
          <p:cNvPr id="26" name="テキスト ボックス 25">
            <a:extLst>
              <a:ext uri="{FF2B5EF4-FFF2-40B4-BE49-F238E27FC236}">
                <a16:creationId xmlns:a16="http://schemas.microsoft.com/office/drawing/2014/main" id="{E51A5418-4DFA-4841-B9DD-5B20F9A8DFF2}"/>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出典：第４次大阪府健康増進計画</a:t>
            </a:r>
          </a:p>
        </p:txBody>
      </p:sp>
    </p:spTree>
    <p:extLst>
      <p:ext uri="{BB962C8B-B14F-4D97-AF65-F5344CB8AC3E}">
        <p14:creationId xmlns:p14="http://schemas.microsoft.com/office/powerpoint/2010/main" val="1429655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828" y="1980000"/>
            <a:ext cx="11516342" cy="4316342"/>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22</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大阪府の外国人居住の推移（全体）</a:t>
            </a:r>
            <a:endPar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1" name="テキスト ボックス 2">
            <a:extLst>
              <a:ext uri="{FF2B5EF4-FFF2-40B4-BE49-F238E27FC236}">
                <a16:creationId xmlns:a16="http://schemas.microsoft.com/office/drawing/2014/main" id="{B7ED68DB-634C-4CC2-86A0-C4E6A78EBF40}"/>
              </a:ext>
            </a:extLst>
          </p:cNvPr>
          <p:cNvSpPr txBox="1">
            <a:spLocks noChangeArrowheads="1"/>
          </p:cNvSpPr>
          <p:nvPr/>
        </p:nvSpPr>
        <p:spPr bwMode="auto">
          <a:xfrm>
            <a:off x="539999" y="1718344"/>
            <a:ext cx="3560679" cy="184666"/>
          </a:xfrm>
          <a:prstGeom prst="rect">
            <a:avLst/>
          </a:prstGeom>
          <a:noFill/>
          <a:ln w="9525">
            <a:noFill/>
            <a:miter lim="800000"/>
            <a:headEnd/>
            <a:tailEnd/>
          </a:ln>
        </p:spPr>
        <p:txBody>
          <a:bodyPr rot="0" vert="horz" wrap="square" lIns="72000" tIns="0" rIns="72000" bIns="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大阪府の住民基本台帳人口（外国人居住者）</a:t>
            </a:r>
            <a:endParaRPr kumimoji="1" lang="zh-TW"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endParaRPr>
          </a:p>
        </p:txBody>
      </p:sp>
      <p:sp>
        <p:nvSpPr>
          <p:cNvPr id="25" name="テキスト ボックス 2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2" name="テキスト ボックス 21">
            <a:extLst>
              <a:ext uri="{FF2B5EF4-FFF2-40B4-BE49-F238E27FC236}">
                <a16:creationId xmlns:a16="http://schemas.microsoft.com/office/drawing/2014/main" id="{4CB7F3D8-DDD1-4775-9397-FB937C102267}"/>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・大阪府の外国人居住者は、コロナ禍の影響により</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年に減少したものの、</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年には回復状況にある</a:t>
            </a:r>
          </a:p>
        </p:txBody>
      </p:sp>
      <p:sp>
        <p:nvSpPr>
          <p:cNvPr id="23" name="テキスト ボックス 22">
            <a:extLst>
              <a:ext uri="{FF2B5EF4-FFF2-40B4-BE49-F238E27FC236}">
                <a16:creationId xmlns:a16="http://schemas.microsoft.com/office/drawing/2014/main" id="{56625B7F-38F4-461A-817F-C3C0718C4AC9}"/>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住民基本台帳データより作成</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10112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780" y="2065183"/>
            <a:ext cx="11522439" cy="4426080"/>
          </a:xfrm>
          <a:prstGeom prst="rect">
            <a:avLst/>
          </a:prstGeom>
        </p:spPr>
      </p:pic>
      <p:pic>
        <p:nvPicPr>
          <p:cNvPr id="2" name="図 1"/>
          <p:cNvPicPr>
            <a:picLocks noChangeAspect="1"/>
          </p:cNvPicPr>
          <p:nvPr/>
        </p:nvPicPr>
        <p:blipFill>
          <a:blip r:embed="rId4"/>
          <a:stretch>
            <a:fillRect/>
          </a:stretch>
        </p:blipFill>
        <p:spPr>
          <a:xfrm>
            <a:off x="357561" y="1661957"/>
            <a:ext cx="11522439" cy="786452"/>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23</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正方形/長方形 18">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大阪府の外国人居住の状況（地域別）</a:t>
            </a:r>
            <a:endPar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0" name="テキスト ボックス 19">
            <a:extLst>
              <a:ext uri="{FF2B5EF4-FFF2-40B4-BE49-F238E27FC236}">
                <a16:creationId xmlns:a16="http://schemas.microsoft.com/office/drawing/2014/main" id="{BE515147-3E40-4BDF-B929-81BE091024A0}"/>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p>
        </p:txBody>
      </p:sp>
      <p:sp>
        <p:nvSpPr>
          <p:cNvPr id="10" name="テキスト ボックス 9">
            <a:extLst>
              <a:ext uri="{FF2B5EF4-FFF2-40B4-BE49-F238E27FC236}">
                <a16:creationId xmlns:a16="http://schemas.microsoft.com/office/drawing/2014/main" id="{BAF8805C-175E-45BF-960B-84422074DACA}"/>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・大阪市では、「韓国・朝鮮」が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54,304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人で最も多く、次いで「中国」が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35,867</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人、「ベトナム」が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13,575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人となっている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・堺市、三島地域、北河内地域、泉南地域では、「中国」が最も多く、次いで「韓国・朝鮮」、「ベトナム」の順で多い</a:t>
            </a:r>
          </a:p>
        </p:txBody>
      </p:sp>
      <p:sp>
        <p:nvSpPr>
          <p:cNvPr id="17" name="テキスト ボックス 16">
            <a:extLst>
              <a:ext uri="{FF2B5EF4-FFF2-40B4-BE49-F238E27FC236}">
                <a16:creationId xmlns:a16="http://schemas.microsoft.com/office/drawing/2014/main" id="{65B4045F-DA84-419F-B0E9-045FE12CDD7C}"/>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出典：令和</a:t>
            </a:r>
            <a:r>
              <a:rPr kumimoji="1" lang="en-US" altLang="zh-TW"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年国勢調査</a:t>
            </a:r>
          </a:p>
        </p:txBody>
      </p:sp>
      <p:sp>
        <p:nvSpPr>
          <p:cNvPr id="8" name="正方形/長方形 7">
            <a:extLst>
              <a:ext uri="{FF2B5EF4-FFF2-40B4-BE49-F238E27FC236}">
                <a16:creationId xmlns:a16="http://schemas.microsoft.com/office/drawing/2014/main" id="{F06E31B3-AC15-4E1F-812A-83E9297D99B6}"/>
              </a:ext>
            </a:extLst>
          </p:cNvPr>
          <p:cNvSpPr/>
          <p:nvPr/>
        </p:nvSpPr>
        <p:spPr>
          <a:xfrm>
            <a:off x="2051050" y="6182882"/>
            <a:ext cx="808038" cy="23428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8A6D10F0-AC76-489A-8642-2AB16642433A}"/>
              </a:ext>
            </a:extLst>
          </p:cNvPr>
          <p:cNvSpPr/>
          <p:nvPr/>
        </p:nvSpPr>
        <p:spPr>
          <a:xfrm>
            <a:off x="2917825" y="6182882"/>
            <a:ext cx="484188" cy="23428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CFA9760A-8BD2-4650-94A2-0BC35E17D2E6}"/>
              </a:ext>
            </a:extLst>
          </p:cNvPr>
          <p:cNvSpPr/>
          <p:nvPr/>
        </p:nvSpPr>
        <p:spPr>
          <a:xfrm>
            <a:off x="5805487" y="6182882"/>
            <a:ext cx="712788" cy="23428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01292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1872000"/>
            <a:ext cx="11522439" cy="4682134"/>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24</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正方形/長方形 18">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大阪府の外国人居住の推移</a:t>
            </a:r>
            <a:endPar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7" name="テキスト ボックス 26">
            <a:extLst>
              <a:ext uri="{FF2B5EF4-FFF2-40B4-BE49-F238E27FC236}">
                <a16:creationId xmlns:a16="http://schemas.microsoft.com/office/drawing/2014/main" id="{FB24E4D4-2BF3-4A03-A7FE-FAAAF5DD03DC}"/>
              </a:ext>
            </a:extLst>
          </p:cNvPr>
          <p:cNvSpPr txBox="1"/>
          <p:nvPr/>
        </p:nvSpPr>
        <p:spPr>
          <a:xfrm>
            <a:off x="360000" y="1620000"/>
            <a:ext cx="3112580"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大阪府</a:t>
            </a:r>
          </a:p>
        </p:txBody>
      </p:sp>
      <p:sp>
        <p:nvSpPr>
          <p:cNvPr id="22" name="テキスト ボックス 21">
            <a:extLst>
              <a:ext uri="{FF2B5EF4-FFF2-40B4-BE49-F238E27FC236}">
                <a16:creationId xmlns:a16="http://schemas.microsoft.com/office/drawing/2014/main" id="{EB4CA839-CF54-4863-B548-A6828A230B49}"/>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・「韓国・朝鮮」が減少傾向にあったものの</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に増加に転じ、「中国」、近年は「ベトナム」が増加傾向となっている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H27</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から</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までの</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年間では、その他を除く全ての国籍で増加しているなか、「ベトナム」が突出して増加</a:t>
            </a:r>
          </a:p>
        </p:txBody>
      </p:sp>
      <p:cxnSp>
        <p:nvCxnSpPr>
          <p:cNvPr id="4" name="直線コネクタ 3">
            <a:extLst>
              <a:ext uri="{FF2B5EF4-FFF2-40B4-BE49-F238E27FC236}">
                <a16:creationId xmlns:a16="http://schemas.microsoft.com/office/drawing/2014/main" id="{AA550743-F187-41E4-B17D-182E38E30756}"/>
              </a:ext>
            </a:extLst>
          </p:cNvPr>
          <p:cNvCxnSpPr>
            <a:cxnSpLocks/>
          </p:cNvCxnSpPr>
          <p:nvPr/>
        </p:nvCxnSpPr>
        <p:spPr>
          <a:xfrm>
            <a:off x="360000" y="2852928"/>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D7142993-B130-4C20-9EBE-3F80C0EBE9CA}"/>
              </a:ext>
            </a:extLst>
          </p:cNvPr>
          <p:cNvCxnSpPr>
            <a:cxnSpLocks/>
          </p:cNvCxnSpPr>
          <p:nvPr/>
        </p:nvCxnSpPr>
        <p:spPr>
          <a:xfrm>
            <a:off x="360000" y="3840480"/>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38F3119-6D73-402C-AA28-0A0C6DCC4119}"/>
              </a:ext>
            </a:extLst>
          </p:cNvPr>
          <p:cNvCxnSpPr>
            <a:cxnSpLocks/>
          </p:cNvCxnSpPr>
          <p:nvPr/>
        </p:nvCxnSpPr>
        <p:spPr>
          <a:xfrm>
            <a:off x="360000" y="4837176"/>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521F6899-CFC3-4C3E-B326-1EB20A8FC18E}"/>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出典：令和</a:t>
            </a:r>
            <a:r>
              <a:rPr kumimoji="1" lang="en-US" altLang="zh-TW"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年国勢調査</a:t>
            </a:r>
          </a:p>
        </p:txBody>
      </p:sp>
    </p:spTree>
    <p:extLst>
      <p:ext uri="{BB962C8B-B14F-4D97-AF65-F5344CB8AC3E}">
        <p14:creationId xmlns:p14="http://schemas.microsoft.com/office/powerpoint/2010/main" val="1723127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1872000"/>
            <a:ext cx="3779848" cy="4682134"/>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5190" y="1872000"/>
            <a:ext cx="3779848" cy="4682134"/>
          </a:xfrm>
          <a:prstGeom prst="rect">
            <a:avLst/>
          </a:prstGeom>
        </p:spPr>
      </p:pic>
      <p:pic>
        <p:nvPicPr>
          <p:cNvPr id="5" name="図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84740" y="1872000"/>
            <a:ext cx="3785944" cy="4682134"/>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25</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正方形/長方形 18">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大阪府の外国人居住の推移（地域別①）</a:t>
            </a:r>
            <a:endPar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7" name="テキスト ボックス 26">
            <a:extLst>
              <a:ext uri="{FF2B5EF4-FFF2-40B4-BE49-F238E27FC236}">
                <a16:creationId xmlns:a16="http://schemas.microsoft.com/office/drawing/2014/main" id="{FB24E4D4-2BF3-4A03-A7FE-FAAAF5DD03DC}"/>
              </a:ext>
            </a:extLst>
          </p:cNvPr>
          <p:cNvSpPr txBox="1"/>
          <p:nvPr/>
        </p:nvSpPr>
        <p:spPr>
          <a:xfrm>
            <a:off x="360000" y="1620000"/>
            <a:ext cx="3112580"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a:t>
            </a:r>
          </a:p>
        </p:txBody>
      </p:sp>
      <p:sp>
        <p:nvSpPr>
          <p:cNvPr id="29" name="テキスト ボックス 28">
            <a:extLst>
              <a:ext uri="{FF2B5EF4-FFF2-40B4-BE49-F238E27FC236}">
                <a16:creationId xmlns:a16="http://schemas.microsoft.com/office/drawing/2014/main" id="{FB24E4D4-2BF3-4A03-A7FE-FAAAF5DD03DC}"/>
              </a:ext>
            </a:extLst>
          </p:cNvPr>
          <p:cNvSpPr txBox="1"/>
          <p:nvPr/>
        </p:nvSpPr>
        <p:spPr>
          <a:xfrm>
            <a:off x="8190000" y="1620000"/>
            <a:ext cx="2142551"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三島地域</a:t>
            </a:r>
          </a:p>
        </p:txBody>
      </p:sp>
      <p:sp>
        <p:nvSpPr>
          <p:cNvPr id="20" name="テキスト ボックス 19">
            <a:extLst>
              <a:ext uri="{FF2B5EF4-FFF2-40B4-BE49-F238E27FC236}">
                <a16:creationId xmlns:a16="http://schemas.microsoft.com/office/drawing/2014/main" id="{FB24E4D4-2BF3-4A03-A7FE-FAAAF5DD03DC}"/>
              </a:ext>
            </a:extLst>
          </p:cNvPr>
          <p:cNvSpPr txBox="1"/>
          <p:nvPr/>
        </p:nvSpPr>
        <p:spPr>
          <a:xfrm>
            <a:off x="4276800" y="1620000"/>
            <a:ext cx="1750991"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堺市</a:t>
            </a:r>
          </a:p>
        </p:txBody>
      </p:sp>
      <p:sp>
        <p:nvSpPr>
          <p:cNvPr id="22" name="テキスト ボックス 21">
            <a:extLst>
              <a:ext uri="{FF2B5EF4-FFF2-40B4-BE49-F238E27FC236}">
                <a16:creationId xmlns:a16="http://schemas.microsoft.com/office/drawing/2014/main" id="{EB4CA839-CF54-4863-B548-A6828A230B49}"/>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・多くの地域で、「韓国・朝鮮」が減少傾向にあり、「中国」、近年は「ベトナム」が増加傾向となっている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・南河内地域では「ベトナム」の突出して増加している</a:t>
            </a:r>
          </a:p>
        </p:txBody>
      </p:sp>
      <p:cxnSp>
        <p:nvCxnSpPr>
          <p:cNvPr id="4" name="直線コネクタ 3">
            <a:extLst>
              <a:ext uri="{FF2B5EF4-FFF2-40B4-BE49-F238E27FC236}">
                <a16:creationId xmlns:a16="http://schemas.microsoft.com/office/drawing/2014/main" id="{AA550743-F187-41E4-B17D-182E38E30756}"/>
              </a:ext>
            </a:extLst>
          </p:cNvPr>
          <p:cNvCxnSpPr>
            <a:cxnSpLocks/>
          </p:cNvCxnSpPr>
          <p:nvPr/>
        </p:nvCxnSpPr>
        <p:spPr>
          <a:xfrm>
            <a:off x="360000" y="2852928"/>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D7142993-B130-4C20-9EBE-3F80C0EBE9CA}"/>
              </a:ext>
            </a:extLst>
          </p:cNvPr>
          <p:cNvCxnSpPr>
            <a:cxnSpLocks/>
          </p:cNvCxnSpPr>
          <p:nvPr/>
        </p:nvCxnSpPr>
        <p:spPr>
          <a:xfrm>
            <a:off x="360000" y="3840480"/>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38F3119-6D73-402C-AA28-0A0C6DCC4119}"/>
              </a:ext>
            </a:extLst>
          </p:cNvPr>
          <p:cNvCxnSpPr>
            <a:cxnSpLocks/>
          </p:cNvCxnSpPr>
          <p:nvPr/>
        </p:nvCxnSpPr>
        <p:spPr>
          <a:xfrm>
            <a:off x="360000" y="4837176"/>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521F6899-CFC3-4C3E-B326-1EB20A8FC18E}"/>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出典：令和</a:t>
            </a:r>
            <a:r>
              <a:rPr kumimoji="1" lang="en-US" altLang="zh-TW"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年国勢調査</a:t>
            </a:r>
          </a:p>
        </p:txBody>
      </p:sp>
    </p:spTree>
    <p:extLst>
      <p:ext uri="{BB962C8B-B14F-4D97-AF65-F5344CB8AC3E}">
        <p14:creationId xmlns:p14="http://schemas.microsoft.com/office/powerpoint/2010/main" val="1937258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0000" y="1869866"/>
            <a:ext cx="3779848" cy="4682134"/>
          </a:xfrm>
          <a:prstGeom prst="rect">
            <a:avLst/>
          </a:prstGeom>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4848" y="1869866"/>
            <a:ext cx="3779848" cy="4682134"/>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89544" y="1869866"/>
            <a:ext cx="3785944" cy="4682134"/>
          </a:xfrm>
          <a:prstGeom prst="rect">
            <a:avLst/>
          </a:prstGeom>
        </p:spPr>
      </p:pic>
      <p:sp>
        <p:nvSpPr>
          <p:cNvPr id="2" name="正方形/長方形 1">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3" name="テキスト ボックス 2">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3" name="スライド番号プレースホルダー 2">
            <a:extLst>
              <a:ext uri="{FF2B5EF4-FFF2-40B4-BE49-F238E27FC236}">
                <a16:creationId xmlns:a16="http://schemas.microsoft.com/office/drawing/2014/main" id="{396EA5CB-F356-44AC-A6DF-98FCB44CE80B}"/>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26</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F7254519-777C-4B22-9BF1-2BB55514B730}"/>
              </a:ext>
            </a:extLst>
          </p:cNvPr>
          <p:cNvSpPr txBox="1"/>
          <p:nvPr/>
        </p:nvSpPr>
        <p:spPr>
          <a:xfrm>
            <a:off x="360000" y="1620000"/>
            <a:ext cx="3112580"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豊能地域</a:t>
            </a:r>
          </a:p>
        </p:txBody>
      </p:sp>
      <p:sp>
        <p:nvSpPr>
          <p:cNvPr id="21" name="テキスト ボックス 20">
            <a:extLst>
              <a:ext uri="{FF2B5EF4-FFF2-40B4-BE49-F238E27FC236}">
                <a16:creationId xmlns:a16="http://schemas.microsoft.com/office/drawing/2014/main" id="{BA641586-4117-4A39-B146-51DCBE3FF042}"/>
              </a:ext>
            </a:extLst>
          </p:cNvPr>
          <p:cNvSpPr txBox="1"/>
          <p:nvPr/>
        </p:nvSpPr>
        <p:spPr>
          <a:xfrm>
            <a:off x="8190000" y="1620000"/>
            <a:ext cx="2773275"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中河内地域</a:t>
            </a:r>
          </a:p>
        </p:txBody>
      </p:sp>
      <p:sp>
        <p:nvSpPr>
          <p:cNvPr id="22" name="テキスト ボックス 21">
            <a:extLst>
              <a:ext uri="{FF2B5EF4-FFF2-40B4-BE49-F238E27FC236}">
                <a16:creationId xmlns:a16="http://schemas.microsoft.com/office/drawing/2014/main" id="{AF7D8813-C2E3-464C-9958-EB9DE7AC5F5B}"/>
              </a:ext>
            </a:extLst>
          </p:cNvPr>
          <p:cNvSpPr txBox="1"/>
          <p:nvPr/>
        </p:nvSpPr>
        <p:spPr>
          <a:xfrm>
            <a:off x="4276800" y="1620000"/>
            <a:ext cx="2409750"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北河内地域</a:t>
            </a:r>
          </a:p>
        </p:txBody>
      </p:sp>
      <p:sp>
        <p:nvSpPr>
          <p:cNvPr id="26" name="正方形/長方形 25">
            <a:extLst>
              <a:ext uri="{FF2B5EF4-FFF2-40B4-BE49-F238E27FC236}">
                <a16:creationId xmlns:a16="http://schemas.microsoft.com/office/drawing/2014/main" id="{9C8DEF62-84A5-4102-8984-EDA80C6BCE47}"/>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大阪府の外国人居住の推移（地域別②）</a:t>
            </a:r>
            <a:endPar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7" name="テキスト ボックス 26">
            <a:extLst>
              <a:ext uri="{FF2B5EF4-FFF2-40B4-BE49-F238E27FC236}">
                <a16:creationId xmlns:a16="http://schemas.microsoft.com/office/drawing/2014/main" id="{1B67AE7B-5A1E-4287-9917-0272DD97DA04}"/>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出典：令和</a:t>
            </a:r>
            <a:r>
              <a:rPr kumimoji="1" lang="en-US" altLang="zh-TW"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年国勢調査</a:t>
            </a:r>
          </a:p>
        </p:txBody>
      </p:sp>
      <p:cxnSp>
        <p:nvCxnSpPr>
          <p:cNvPr id="28" name="直線コネクタ 27">
            <a:extLst>
              <a:ext uri="{FF2B5EF4-FFF2-40B4-BE49-F238E27FC236}">
                <a16:creationId xmlns:a16="http://schemas.microsoft.com/office/drawing/2014/main" id="{7268D177-03A2-4C9A-B8E5-C69A670944FC}"/>
              </a:ext>
            </a:extLst>
          </p:cNvPr>
          <p:cNvCxnSpPr>
            <a:cxnSpLocks/>
          </p:cNvCxnSpPr>
          <p:nvPr/>
        </p:nvCxnSpPr>
        <p:spPr>
          <a:xfrm>
            <a:off x="360000" y="2852928"/>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AD7851F-A5BF-4FB6-9ECD-7FD6A37C687C}"/>
              </a:ext>
            </a:extLst>
          </p:cNvPr>
          <p:cNvCxnSpPr>
            <a:cxnSpLocks/>
          </p:cNvCxnSpPr>
          <p:nvPr/>
        </p:nvCxnSpPr>
        <p:spPr>
          <a:xfrm>
            <a:off x="360000" y="3840480"/>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793D5806-2BC6-4CF0-93A2-D1BD2CA9BB99}"/>
              </a:ext>
            </a:extLst>
          </p:cNvPr>
          <p:cNvCxnSpPr>
            <a:cxnSpLocks/>
          </p:cNvCxnSpPr>
          <p:nvPr/>
        </p:nvCxnSpPr>
        <p:spPr>
          <a:xfrm>
            <a:off x="360000" y="4837176"/>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86640767-97FD-4862-A5A0-A4ADA3BE9C13}"/>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・多くの地域で、「韓国・朝鮮」が減少傾向にあり、「中国」、近年は「ベトナム」が増加傾向となっている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・南河内地域では「ベトナム」の突出して増加している</a:t>
            </a:r>
          </a:p>
        </p:txBody>
      </p:sp>
    </p:spTree>
    <p:extLst>
      <p:ext uri="{BB962C8B-B14F-4D97-AF65-F5344CB8AC3E}">
        <p14:creationId xmlns:p14="http://schemas.microsoft.com/office/powerpoint/2010/main" val="197362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87513" y="1770761"/>
            <a:ext cx="3867806" cy="4783374"/>
          </a:xfrm>
          <a:prstGeom prst="rect">
            <a:avLst/>
          </a:prstGeom>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3833" y="1872000"/>
            <a:ext cx="3779848" cy="4682134"/>
          </a:xfrm>
          <a:prstGeom prst="rect">
            <a:avLst/>
          </a:prstGeom>
        </p:spPr>
      </p:pic>
      <p:pic>
        <p:nvPicPr>
          <p:cNvPr id="4" name="図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152" y="1872000"/>
            <a:ext cx="3779848" cy="4682134"/>
          </a:xfrm>
          <a:prstGeom prst="rect">
            <a:avLst/>
          </a:prstGeom>
        </p:spPr>
      </p:pic>
      <p:sp>
        <p:nvSpPr>
          <p:cNvPr id="2" name="正方形/長方形 1">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3" name="テキスト ボックス 2">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スライド番号プレースホルダー 2">
            <a:extLst>
              <a:ext uri="{FF2B5EF4-FFF2-40B4-BE49-F238E27FC236}">
                <a16:creationId xmlns:a16="http://schemas.microsoft.com/office/drawing/2014/main" id="{0E00581A-0A0D-4611-98AC-6BE81F422B37}"/>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27</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a:extLst>
              <a:ext uri="{FF2B5EF4-FFF2-40B4-BE49-F238E27FC236}">
                <a16:creationId xmlns:a16="http://schemas.microsoft.com/office/drawing/2014/main" id="{EC5CB5BE-6EA9-43F3-A612-C294F79AF704}"/>
              </a:ext>
            </a:extLst>
          </p:cNvPr>
          <p:cNvSpPr txBox="1"/>
          <p:nvPr/>
        </p:nvSpPr>
        <p:spPr>
          <a:xfrm>
            <a:off x="360000" y="1620000"/>
            <a:ext cx="3112580"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南河内地域</a:t>
            </a:r>
          </a:p>
        </p:txBody>
      </p:sp>
      <p:sp>
        <p:nvSpPr>
          <p:cNvPr id="16" name="テキスト ボックス 15">
            <a:extLst>
              <a:ext uri="{FF2B5EF4-FFF2-40B4-BE49-F238E27FC236}">
                <a16:creationId xmlns:a16="http://schemas.microsoft.com/office/drawing/2014/main" id="{54C3E281-2147-48BA-9F4C-1BD9043F8162}"/>
              </a:ext>
            </a:extLst>
          </p:cNvPr>
          <p:cNvSpPr txBox="1"/>
          <p:nvPr/>
        </p:nvSpPr>
        <p:spPr>
          <a:xfrm>
            <a:off x="8190000" y="1620000"/>
            <a:ext cx="2773275"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泉南</a:t>
            </a:r>
          </a:p>
        </p:txBody>
      </p:sp>
      <p:sp>
        <p:nvSpPr>
          <p:cNvPr id="17" name="テキスト ボックス 16">
            <a:extLst>
              <a:ext uri="{FF2B5EF4-FFF2-40B4-BE49-F238E27FC236}">
                <a16:creationId xmlns:a16="http://schemas.microsoft.com/office/drawing/2014/main" id="{9C738F86-CDB1-424D-A111-73ADEC5E2683}"/>
              </a:ext>
            </a:extLst>
          </p:cNvPr>
          <p:cNvSpPr txBox="1"/>
          <p:nvPr/>
        </p:nvSpPr>
        <p:spPr>
          <a:xfrm>
            <a:off x="4276800" y="1620000"/>
            <a:ext cx="2409750"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泉北地域</a:t>
            </a:r>
          </a:p>
        </p:txBody>
      </p:sp>
      <p:sp>
        <p:nvSpPr>
          <p:cNvPr id="25" name="正方形/長方形 24">
            <a:extLst>
              <a:ext uri="{FF2B5EF4-FFF2-40B4-BE49-F238E27FC236}">
                <a16:creationId xmlns:a16="http://schemas.microsoft.com/office/drawing/2014/main" id="{771829A7-5FB3-445E-A003-BA82D38F046C}"/>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大阪府の外国人居住の推移（地域別③）</a:t>
            </a:r>
            <a:endPar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6" name="テキスト ボックス 25">
            <a:extLst>
              <a:ext uri="{FF2B5EF4-FFF2-40B4-BE49-F238E27FC236}">
                <a16:creationId xmlns:a16="http://schemas.microsoft.com/office/drawing/2014/main" id="{A9117DCD-F582-4CA5-A63F-E9F55940AB1C}"/>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出典：令和</a:t>
            </a:r>
            <a:r>
              <a:rPr kumimoji="1" lang="en-US" altLang="zh-TW"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年国勢調査</a:t>
            </a:r>
          </a:p>
        </p:txBody>
      </p:sp>
      <p:cxnSp>
        <p:nvCxnSpPr>
          <p:cNvPr id="27" name="直線コネクタ 26">
            <a:extLst>
              <a:ext uri="{FF2B5EF4-FFF2-40B4-BE49-F238E27FC236}">
                <a16:creationId xmlns:a16="http://schemas.microsoft.com/office/drawing/2014/main" id="{81666726-DEF1-42AF-A526-787B17BC853E}"/>
              </a:ext>
            </a:extLst>
          </p:cNvPr>
          <p:cNvCxnSpPr>
            <a:cxnSpLocks/>
          </p:cNvCxnSpPr>
          <p:nvPr/>
        </p:nvCxnSpPr>
        <p:spPr>
          <a:xfrm>
            <a:off x="359999" y="2852928"/>
            <a:ext cx="115200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84E67DBF-A83C-4FF3-A709-B35C77883E6D}"/>
              </a:ext>
            </a:extLst>
          </p:cNvPr>
          <p:cNvCxnSpPr>
            <a:cxnSpLocks/>
          </p:cNvCxnSpPr>
          <p:nvPr/>
        </p:nvCxnSpPr>
        <p:spPr>
          <a:xfrm>
            <a:off x="359999" y="3840480"/>
            <a:ext cx="115200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91201AC4-0180-41B6-85E2-78869778A34B}"/>
              </a:ext>
            </a:extLst>
          </p:cNvPr>
          <p:cNvCxnSpPr>
            <a:cxnSpLocks/>
          </p:cNvCxnSpPr>
          <p:nvPr/>
        </p:nvCxnSpPr>
        <p:spPr>
          <a:xfrm>
            <a:off x="359999" y="4837176"/>
            <a:ext cx="115200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0C562C8-B592-4E2A-AD10-F7F6174A43D3}"/>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・多くの地域で、「韓国・朝鮮」が減少傾向にあり、「中国」、近年は「ベトナム」が増加傾向となっている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・南河内地域では「ベトナム」の突出して増加している</a:t>
            </a:r>
          </a:p>
        </p:txBody>
      </p:sp>
    </p:spTree>
    <p:extLst>
      <p:ext uri="{BB962C8B-B14F-4D97-AF65-F5344CB8AC3E}">
        <p14:creationId xmlns:p14="http://schemas.microsoft.com/office/powerpoint/2010/main" val="3867691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656581"/>
            <a:ext cx="12192000" cy="792088"/>
          </a:xfrm>
          <a:prstGeom prst="rect">
            <a:avLst/>
          </a:prstGeom>
          <a:solidFill>
            <a:schemeClr val="tx1">
              <a:lumMod val="75000"/>
              <a:lumOff val="25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eiryo UI" panose="020B0604030504040204" pitchFamily="50" charset="-128"/>
              </a:rPr>
              <a:t>２．住宅ストックの状況</a:t>
            </a:r>
          </a:p>
        </p:txBody>
      </p:sp>
      <p:graphicFrame>
        <p:nvGraphicFramePr>
          <p:cNvPr id="5" name="表 4"/>
          <p:cNvGraphicFramePr>
            <a:graphicFrameLocks noGrp="1"/>
          </p:cNvGraphicFramePr>
          <p:nvPr/>
        </p:nvGraphicFramePr>
        <p:xfrm>
          <a:off x="180000" y="1800000"/>
          <a:ext cx="5867402" cy="3672000"/>
        </p:xfrm>
        <a:graphic>
          <a:graphicData uri="http://schemas.openxmlformats.org/drawingml/2006/table">
            <a:tbl>
              <a:tblPr firstRow="1">
                <a:tableStyleId>{22838BEF-8BB2-4498-84A7-C5851F593DF1}</a:tableStyleId>
              </a:tblPr>
              <a:tblGrid>
                <a:gridCol w="135071">
                  <a:extLst>
                    <a:ext uri="{9D8B030D-6E8A-4147-A177-3AD203B41FA5}">
                      <a16:colId xmlns:a16="http://schemas.microsoft.com/office/drawing/2014/main" val="20000"/>
                    </a:ext>
                  </a:extLst>
                </a:gridCol>
                <a:gridCol w="4896182">
                  <a:extLst>
                    <a:ext uri="{9D8B030D-6E8A-4147-A177-3AD203B41FA5}">
                      <a16:colId xmlns:a16="http://schemas.microsoft.com/office/drawing/2014/main" val="20001"/>
                    </a:ext>
                  </a:extLst>
                </a:gridCol>
                <a:gridCol w="836149">
                  <a:extLst>
                    <a:ext uri="{9D8B030D-6E8A-4147-A177-3AD203B41FA5}">
                      <a16:colId xmlns:a16="http://schemas.microsoft.com/office/drawing/2014/main" val="20002"/>
                    </a:ext>
                  </a:extLst>
                </a:gridCol>
              </a:tblGrid>
              <a:tr h="612000">
                <a:tc rowSpan="6">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baseline="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・住宅ストック数と空家数（全体／地域別）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P29</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2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・マンションストック数（全体</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P37</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612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・住戸面積別民間賃貸マンション供給数（政令市）</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P41</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12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kumimoji="1" lang="zh-CN"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住宅着工戸数</a:t>
                      </a:r>
                      <a:r>
                        <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（全体）</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P42</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612000">
                <a:tc vMerge="1">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建築年代別</a:t>
                      </a:r>
                      <a:r>
                        <a:rPr lang="ja-JP" altLang="en-US" sz="1600" b="0" baseline="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住宅ストック数</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P43</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12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年代別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所有形態</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（全体）</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P45</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5910738"/>
                  </a:ext>
                </a:extLst>
              </a:tr>
            </a:tbl>
          </a:graphicData>
        </a:graphic>
      </p:graphicFrame>
      <p:graphicFrame>
        <p:nvGraphicFramePr>
          <p:cNvPr id="8" name="表 7"/>
          <p:cNvGraphicFramePr>
            <a:graphicFrameLocks noGrp="1"/>
          </p:cNvGraphicFramePr>
          <p:nvPr/>
        </p:nvGraphicFramePr>
        <p:xfrm>
          <a:off x="6192000" y="1800000"/>
          <a:ext cx="5812768" cy="3675696"/>
        </p:xfrm>
        <a:graphic>
          <a:graphicData uri="http://schemas.openxmlformats.org/drawingml/2006/table">
            <a:tbl>
              <a:tblPr firstRow="1">
                <a:tableStyleId>{22838BEF-8BB2-4498-84A7-C5851F593DF1}</a:tableStyleId>
              </a:tblPr>
              <a:tblGrid>
                <a:gridCol w="133129">
                  <a:extLst>
                    <a:ext uri="{9D8B030D-6E8A-4147-A177-3AD203B41FA5}">
                      <a16:colId xmlns:a16="http://schemas.microsoft.com/office/drawing/2014/main" val="20000"/>
                    </a:ext>
                  </a:extLst>
                </a:gridCol>
                <a:gridCol w="4851177">
                  <a:extLst>
                    <a:ext uri="{9D8B030D-6E8A-4147-A177-3AD203B41FA5}">
                      <a16:colId xmlns:a16="http://schemas.microsoft.com/office/drawing/2014/main" val="20001"/>
                    </a:ext>
                  </a:extLst>
                </a:gridCol>
                <a:gridCol w="828462">
                  <a:extLst>
                    <a:ext uri="{9D8B030D-6E8A-4147-A177-3AD203B41FA5}">
                      <a16:colId xmlns:a16="http://schemas.microsoft.com/office/drawing/2014/main" val="20002"/>
                    </a:ext>
                  </a:extLst>
                </a:gridCol>
              </a:tblGrid>
              <a:tr h="612000">
                <a:tc row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民間賃貸住宅</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a:t>
                      </a:r>
                      <a:r>
                        <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1</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か月あたりの</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家賃</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endPar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P47</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70763722"/>
                  </a:ext>
                </a:extLst>
              </a:tr>
              <a:tr h="612000">
                <a:tc vMerge="1">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・住宅の建て方</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P49</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1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・住宅の構造</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P50</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51769577"/>
                  </a:ext>
                </a:extLst>
              </a:tr>
              <a:tr h="61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・居住面積</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P51</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6181049"/>
                  </a:ext>
                </a:extLst>
              </a:tr>
              <a:tr h="61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・高齢者のバリアフリー化等の設備の導入状況</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P52</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30518255"/>
                  </a:ext>
                </a:extLst>
              </a:tr>
              <a:tr h="61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・省エネルギー設備等の導入状況</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P53</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468591"/>
                  </a:ext>
                </a:extLst>
              </a:tr>
            </a:tbl>
          </a:graphicData>
        </a:graphic>
      </p:graphicFrame>
    </p:spTree>
    <p:extLst>
      <p:ext uri="{BB962C8B-B14F-4D97-AF65-F5344CB8AC3E}">
        <p14:creationId xmlns:p14="http://schemas.microsoft.com/office/powerpoint/2010/main" val="341659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560501" y="1620000"/>
            <a:ext cx="11160000" cy="4678002"/>
          </a:xfrm>
          <a:prstGeom prst="rect">
            <a:avLst/>
          </a:prstGeom>
        </p:spPr>
      </p:pic>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出典：「令和</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年住宅・土地統計調査（速報値）」（総務省統計局）より大阪府作成</a:t>
            </a: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29</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テキスト ボックス 18">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大阪府の住宅ストック数･世帯数･空家数の推移（全体）</a:t>
            </a:r>
          </a:p>
        </p:txBody>
      </p:sp>
      <p:sp>
        <p:nvSpPr>
          <p:cNvPr id="22" name="テキスト ボックス 21">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テキスト ボックス 22">
            <a:extLst>
              <a:ext uri="{FF2B5EF4-FFF2-40B4-BE49-F238E27FC236}">
                <a16:creationId xmlns:a16="http://schemas.microsoft.com/office/drawing/2014/main" id="{9A0B16DF-6D7D-41A7-B706-AE3281A66C67}"/>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・大阪府の住宅数は、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５では約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493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万戸となり、前回調査の</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H30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に比べ、約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万戸（</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％）増加している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・空家数は、年々増加しているが、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５では、空家数約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万戸、空家率が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14.3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％となり、</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H30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に比べると、ほぼ横ばいである</a:t>
            </a:r>
          </a:p>
        </p:txBody>
      </p:sp>
      <p:sp>
        <p:nvSpPr>
          <p:cNvPr id="24" name="テキスト ボックス 23">
            <a:extLst>
              <a:ext uri="{FF2B5EF4-FFF2-40B4-BE49-F238E27FC236}">
                <a16:creationId xmlns:a16="http://schemas.microsoft.com/office/drawing/2014/main" id="{94214444-AA3E-4126-9525-73EF62587080}"/>
              </a:ext>
            </a:extLst>
          </p:cNvPr>
          <p:cNvSpPr txBox="1"/>
          <p:nvPr/>
        </p:nvSpPr>
        <p:spPr>
          <a:xfrm>
            <a:off x="9636021" y="3275282"/>
            <a:ext cx="468000" cy="10772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15.2</a:t>
            </a: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p>
        </p:txBody>
      </p:sp>
      <p:sp>
        <p:nvSpPr>
          <p:cNvPr id="25" name="テキスト ボックス 24">
            <a:extLst>
              <a:ext uri="{FF2B5EF4-FFF2-40B4-BE49-F238E27FC236}">
                <a16:creationId xmlns:a16="http://schemas.microsoft.com/office/drawing/2014/main" id="{F7FA0BB1-9887-4344-AB04-6468C3D883D9}"/>
              </a:ext>
            </a:extLst>
          </p:cNvPr>
          <p:cNvSpPr txBox="1"/>
          <p:nvPr/>
        </p:nvSpPr>
        <p:spPr>
          <a:xfrm>
            <a:off x="8886820" y="3408834"/>
            <a:ext cx="468000" cy="10772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14.8</a:t>
            </a: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p>
        </p:txBody>
      </p:sp>
      <p:sp>
        <p:nvSpPr>
          <p:cNvPr id="26" name="テキスト ボックス 25">
            <a:extLst>
              <a:ext uri="{FF2B5EF4-FFF2-40B4-BE49-F238E27FC236}">
                <a16:creationId xmlns:a16="http://schemas.microsoft.com/office/drawing/2014/main" id="{944FA2DE-A043-4B75-A9EF-A3D1EF481C9C}"/>
              </a:ext>
            </a:extLst>
          </p:cNvPr>
          <p:cNvSpPr txBox="1"/>
          <p:nvPr/>
        </p:nvSpPr>
        <p:spPr>
          <a:xfrm>
            <a:off x="8145756" y="3653973"/>
            <a:ext cx="468000" cy="10772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14.4</a:t>
            </a: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p>
        </p:txBody>
      </p:sp>
      <p:sp>
        <p:nvSpPr>
          <p:cNvPr id="27" name="テキスト ボックス 26">
            <a:extLst>
              <a:ext uri="{FF2B5EF4-FFF2-40B4-BE49-F238E27FC236}">
                <a16:creationId xmlns:a16="http://schemas.microsoft.com/office/drawing/2014/main" id="{EBC49271-454D-405F-ACE8-F6C90960BAC8}"/>
              </a:ext>
            </a:extLst>
          </p:cNvPr>
          <p:cNvSpPr txBox="1"/>
          <p:nvPr/>
        </p:nvSpPr>
        <p:spPr>
          <a:xfrm>
            <a:off x="7379605" y="3768045"/>
            <a:ext cx="504000" cy="108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14.6%</a:t>
            </a: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p>
        </p:txBody>
      </p:sp>
      <p:sp>
        <p:nvSpPr>
          <p:cNvPr id="28" name="テキスト ボックス 27">
            <a:extLst>
              <a:ext uri="{FF2B5EF4-FFF2-40B4-BE49-F238E27FC236}">
                <a16:creationId xmlns:a16="http://schemas.microsoft.com/office/drawing/2014/main" id="{4864138D-E38E-41DF-A6B1-8DFAF6624337}"/>
              </a:ext>
            </a:extLst>
          </p:cNvPr>
          <p:cNvSpPr txBox="1"/>
          <p:nvPr/>
        </p:nvSpPr>
        <p:spPr>
          <a:xfrm>
            <a:off x="6651561" y="4171428"/>
            <a:ext cx="468000" cy="10772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13.0</a:t>
            </a: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p>
        </p:txBody>
      </p:sp>
      <p:sp>
        <p:nvSpPr>
          <p:cNvPr id="29" name="テキスト ボックス 28">
            <a:extLst>
              <a:ext uri="{FF2B5EF4-FFF2-40B4-BE49-F238E27FC236}">
                <a16:creationId xmlns:a16="http://schemas.microsoft.com/office/drawing/2014/main" id="{697885B3-2419-4DE9-8C87-41FA4407CA8C}"/>
              </a:ext>
            </a:extLst>
          </p:cNvPr>
          <p:cNvSpPr txBox="1"/>
          <p:nvPr/>
        </p:nvSpPr>
        <p:spPr>
          <a:xfrm>
            <a:off x="5906501" y="4726786"/>
            <a:ext cx="468000" cy="10772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10.6</a:t>
            </a: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p>
        </p:txBody>
      </p:sp>
      <p:sp>
        <p:nvSpPr>
          <p:cNvPr id="30" name="テキスト ボックス 29">
            <a:extLst>
              <a:ext uri="{FF2B5EF4-FFF2-40B4-BE49-F238E27FC236}">
                <a16:creationId xmlns:a16="http://schemas.microsoft.com/office/drawing/2014/main" id="{AEBB280C-41B8-493F-AA98-35066EB946CB}"/>
              </a:ext>
            </a:extLst>
          </p:cNvPr>
          <p:cNvSpPr txBox="1"/>
          <p:nvPr/>
        </p:nvSpPr>
        <p:spPr>
          <a:xfrm>
            <a:off x="5159592" y="4736197"/>
            <a:ext cx="468000" cy="10772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11.0</a:t>
            </a: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p>
        </p:txBody>
      </p:sp>
      <p:sp>
        <p:nvSpPr>
          <p:cNvPr id="31" name="テキスト ボックス 30">
            <a:extLst>
              <a:ext uri="{FF2B5EF4-FFF2-40B4-BE49-F238E27FC236}">
                <a16:creationId xmlns:a16="http://schemas.microsoft.com/office/drawing/2014/main" id="{8BF80CD5-EBE2-42F4-B870-C21A26BF1385}"/>
              </a:ext>
            </a:extLst>
          </p:cNvPr>
          <p:cNvSpPr txBox="1"/>
          <p:nvPr/>
        </p:nvSpPr>
        <p:spPr>
          <a:xfrm>
            <a:off x="4410663" y="4904364"/>
            <a:ext cx="468000" cy="10772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10.7</a:t>
            </a: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p>
        </p:txBody>
      </p:sp>
      <p:sp>
        <p:nvSpPr>
          <p:cNvPr id="32" name="テキスト ボックス 31">
            <a:extLst>
              <a:ext uri="{FF2B5EF4-FFF2-40B4-BE49-F238E27FC236}">
                <a16:creationId xmlns:a16="http://schemas.microsoft.com/office/drawing/2014/main" id="{FE51D004-B3F1-403E-907D-5A77635FEAD2}"/>
              </a:ext>
            </a:extLst>
          </p:cNvPr>
          <p:cNvSpPr txBox="1"/>
          <p:nvPr/>
        </p:nvSpPr>
        <p:spPr>
          <a:xfrm>
            <a:off x="2916337" y="5577990"/>
            <a:ext cx="468000" cy="10772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6.5</a:t>
            </a: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p>
        </p:txBody>
      </p:sp>
      <p:sp>
        <p:nvSpPr>
          <p:cNvPr id="33" name="テキスト ボックス 32">
            <a:extLst>
              <a:ext uri="{FF2B5EF4-FFF2-40B4-BE49-F238E27FC236}">
                <a16:creationId xmlns:a16="http://schemas.microsoft.com/office/drawing/2014/main" id="{2AB55C16-EDB0-46CA-9A10-D58670D0C967}"/>
              </a:ext>
            </a:extLst>
          </p:cNvPr>
          <p:cNvSpPr txBox="1"/>
          <p:nvPr/>
        </p:nvSpPr>
        <p:spPr>
          <a:xfrm>
            <a:off x="2191000" y="5826934"/>
            <a:ext cx="432000" cy="10772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5.3</a:t>
            </a: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p>
        </p:txBody>
      </p:sp>
      <p:sp>
        <p:nvSpPr>
          <p:cNvPr id="34" name="テキスト ボックス 33">
            <a:extLst>
              <a:ext uri="{FF2B5EF4-FFF2-40B4-BE49-F238E27FC236}">
                <a16:creationId xmlns:a16="http://schemas.microsoft.com/office/drawing/2014/main" id="{7B27343E-F02E-4440-A1D2-52665279388E}"/>
              </a:ext>
            </a:extLst>
          </p:cNvPr>
          <p:cNvSpPr txBox="1"/>
          <p:nvPr/>
        </p:nvSpPr>
        <p:spPr>
          <a:xfrm>
            <a:off x="1861114" y="5918549"/>
            <a:ext cx="432000" cy="10772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2.9</a:t>
            </a: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p>
        </p:txBody>
      </p:sp>
      <p:sp>
        <p:nvSpPr>
          <p:cNvPr id="35" name="テキスト ボックス 34">
            <a:extLst>
              <a:ext uri="{FF2B5EF4-FFF2-40B4-BE49-F238E27FC236}">
                <a16:creationId xmlns:a16="http://schemas.microsoft.com/office/drawing/2014/main" id="{F1EE922C-F850-4006-B18D-DB15E48739C9}"/>
              </a:ext>
            </a:extLst>
          </p:cNvPr>
          <p:cNvSpPr txBox="1"/>
          <p:nvPr/>
        </p:nvSpPr>
        <p:spPr>
          <a:xfrm>
            <a:off x="4349547" y="2091206"/>
            <a:ext cx="468000"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（空家率）</a:t>
            </a:r>
          </a:p>
        </p:txBody>
      </p:sp>
      <p:sp>
        <p:nvSpPr>
          <p:cNvPr id="36" name="テキスト ボックス 35">
            <a:extLst>
              <a:ext uri="{FF2B5EF4-FFF2-40B4-BE49-F238E27FC236}">
                <a16:creationId xmlns:a16="http://schemas.microsoft.com/office/drawing/2014/main" id="{76CF5347-8DE7-4BD9-B323-0AD70AB9E99A}"/>
              </a:ext>
            </a:extLst>
          </p:cNvPr>
          <p:cNvSpPr txBox="1"/>
          <p:nvPr/>
        </p:nvSpPr>
        <p:spPr>
          <a:xfrm>
            <a:off x="3670201" y="5110478"/>
            <a:ext cx="432000" cy="10772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9.8</a:t>
            </a:r>
            <a:r>
              <a:rPr kumimoji="1" lang="ja-JP" altLang="en-US"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a:t>
            </a:r>
          </a:p>
        </p:txBody>
      </p:sp>
      <p:sp>
        <p:nvSpPr>
          <p:cNvPr id="37" name="テキスト ボックス 36">
            <a:extLst>
              <a:ext uri="{FF2B5EF4-FFF2-40B4-BE49-F238E27FC236}">
                <a16:creationId xmlns:a16="http://schemas.microsoft.com/office/drawing/2014/main" id="{9AFF1AD2-09C0-4986-9F4C-FD010705864D}"/>
              </a:ext>
            </a:extLst>
          </p:cNvPr>
          <p:cNvSpPr txBox="1"/>
          <p:nvPr/>
        </p:nvSpPr>
        <p:spPr>
          <a:xfrm>
            <a:off x="10340463" y="3292039"/>
            <a:ext cx="468000"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glow rad="63500">
                    <a:prstClr val="white"/>
                  </a:glow>
                </a:effectLst>
                <a:uLnTx/>
                <a:uFillTx/>
                <a:latin typeface="メイリオ" panose="020B0604030504040204" pitchFamily="50" charset="-128"/>
                <a:ea typeface="メイリオ" panose="020B0604030504040204" pitchFamily="50" charset="-128"/>
                <a:cs typeface="+mn-cs"/>
              </a:rPr>
              <a:t>14.3</a:t>
            </a: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Tree>
    <p:extLst>
      <p:ext uri="{BB962C8B-B14F-4D97-AF65-F5344CB8AC3E}">
        <p14:creationId xmlns:p14="http://schemas.microsoft.com/office/powerpoint/2010/main" val="2255698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656581"/>
            <a:ext cx="12192000" cy="792088"/>
          </a:xfrm>
          <a:prstGeom prst="rect">
            <a:avLst/>
          </a:prstGeom>
          <a:solidFill>
            <a:schemeClr val="tx1">
              <a:lumMod val="75000"/>
              <a:lumOff val="25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30000"/>
              </a:lnSpc>
              <a:tabLst/>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latin typeface="メイリオ" panose="020B0604030504040204" pitchFamily="50" charset="-128"/>
                <a:ea typeface="メイリオ" panose="020B0604030504040204" pitchFamily="50" charset="-128"/>
                <a:cs typeface="Meiryo UI" panose="020B0604030504040204" pitchFamily="50" charset="-128"/>
              </a:rPr>
              <a:t>１．人口減少・少子高齢化</a:t>
            </a:r>
          </a:p>
        </p:txBody>
      </p:sp>
      <p:graphicFrame>
        <p:nvGraphicFramePr>
          <p:cNvPr id="8" name="表 7"/>
          <p:cNvGraphicFramePr>
            <a:graphicFrameLocks noGrp="1"/>
          </p:cNvGraphicFramePr>
          <p:nvPr>
            <p:extLst>
              <p:ext uri="{D42A27DB-BD31-4B8C-83A1-F6EECF244321}">
                <p14:modId xmlns:p14="http://schemas.microsoft.com/office/powerpoint/2010/main" val="8512460"/>
              </p:ext>
            </p:extLst>
          </p:nvPr>
        </p:nvGraphicFramePr>
        <p:xfrm>
          <a:off x="2907672" y="1800000"/>
          <a:ext cx="6690285" cy="4860000"/>
        </p:xfrm>
        <a:graphic>
          <a:graphicData uri="http://schemas.openxmlformats.org/drawingml/2006/table">
            <a:tbl>
              <a:tblPr firstRow="1">
                <a:tableStyleId>{22838BEF-8BB2-4498-84A7-C5851F593DF1}</a:tableStyleId>
              </a:tblPr>
              <a:tblGrid>
                <a:gridCol w="145342">
                  <a:extLst>
                    <a:ext uri="{9D8B030D-6E8A-4147-A177-3AD203B41FA5}">
                      <a16:colId xmlns:a16="http://schemas.microsoft.com/office/drawing/2014/main" val="20000"/>
                    </a:ext>
                  </a:extLst>
                </a:gridCol>
                <a:gridCol w="5714205">
                  <a:extLst>
                    <a:ext uri="{9D8B030D-6E8A-4147-A177-3AD203B41FA5}">
                      <a16:colId xmlns:a16="http://schemas.microsoft.com/office/drawing/2014/main" val="20001"/>
                    </a:ext>
                  </a:extLst>
                </a:gridCol>
                <a:gridCol w="830738">
                  <a:extLst>
                    <a:ext uri="{9D8B030D-6E8A-4147-A177-3AD203B41FA5}">
                      <a16:colId xmlns:a16="http://schemas.microsoft.com/office/drawing/2014/main" val="20002"/>
                    </a:ext>
                  </a:extLst>
                </a:gridCol>
              </a:tblGrid>
              <a:tr h="540000">
                <a:tc rowSpan="9">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・人口推計（全体／地域別）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年齢別人口推計</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（全体</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世帯推計</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（全体</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P12</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家族類型別世帯</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の推移</a:t>
                      </a:r>
                      <a:r>
                        <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（全体</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r>
                        <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P14</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540000">
                <a:tc vMerge="1">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世帯人員構成</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の推移</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（全体）</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P17</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人口移動（全体</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P18</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5910738"/>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・年齢階級別人口移動（全体／地域別）</a:t>
                      </a:r>
                      <a:endPar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P20</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2030816"/>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・健康寿命、平均寿命</a:t>
                      </a:r>
                      <a:endPar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P21</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70763722"/>
                  </a:ext>
                </a:extLst>
              </a:tr>
              <a:tr h="540000">
                <a:tc vMerge="1">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・外国人人口（全体／地域別）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P22</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29743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1445035"/>
            <a:ext cx="3603048" cy="5041829"/>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8476" y="1445034"/>
            <a:ext cx="3603048" cy="5041829"/>
          </a:xfrm>
          <a:prstGeom prst="rect">
            <a:avLst/>
          </a:prstGeom>
        </p:spPr>
      </p:pic>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78476" y="1445033"/>
            <a:ext cx="3603048" cy="5041829"/>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30</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大阪府の住宅ストック数の推移（地域別①）</a:t>
            </a:r>
          </a:p>
        </p:txBody>
      </p:sp>
      <p:sp>
        <p:nvSpPr>
          <p:cNvPr id="23" name="テキスト ボックス 22">
            <a:extLst>
              <a:ext uri="{FF2B5EF4-FFF2-40B4-BE49-F238E27FC236}">
                <a16:creationId xmlns:a16="http://schemas.microsoft.com/office/drawing/2014/main" id="{BFF666F7-C102-4980-B928-42C1225565C2}"/>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・地域別の住宅ストック数は、どの地域においても増加傾向にあり、特に大阪市で増加の幅が大きい</a:t>
            </a:r>
          </a:p>
        </p:txBody>
      </p:sp>
      <p:sp>
        <p:nvSpPr>
          <p:cNvPr id="28" name="テキスト ボックス 27">
            <a:extLst>
              <a:ext uri="{FF2B5EF4-FFF2-40B4-BE49-F238E27FC236}">
                <a16:creationId xmlns:a16="http://schemas.microsoft.com/office/drawing/2014/main" id="{EA8D0788-25FA-4EF8-ADEF-82F710E0AC7B}"/>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住宅・土地統計調査</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9B4C62E1-1E6B-4B36-AD42-7F72EA738995}"/>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4020148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772" y="1450721"/>
            <a:ext cx="3603048" cy="5041829"/>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8476" y="1450721"/>
            <a:ext cx="3603048" cy="5041829"/>
          </a:xfrm>
          <a:prstGeom prst="rect">
            <a:avLst/>
          </a:prstGeom>
        </p:spPr>
      </p:pic>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76952" y="1450721"/>
            <a:ext cx="3603048" cy="5041829"/>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大阪府の住宅ストック数の推移（地域別②）</a:t>
            </a:r>
          </a:p>
        </p:txBody>
      </p:sp>
      <p:sp>
        <p:nvSpPr>
          <p:cNvPr id="23" name="スライド番号プレースホルダー 2">
            <a:extLst>
              <a:ext uri="{FF2B5EF4-FFF2-40B4-BE49-F238E27FC236}">
                <a16:creationId xmlns:a16="http://schemas.microsoft.com/office/drawing/2014/main" id="{880D8038-B7E0-4704-9B09-F639C32FBD96}"/>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31</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E84E8985-48C2-4684-B7B1-C245D0DBC969}"/>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住宅・土地統計調査</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35DF3641-57B4-49DD-8C04-CC9F5AA3C391}"/>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
        <p:nvSpPr>
          <p:cNvPr id="12" name="テキスト ボックス 11">
            <a:extLst>
              <a:ext uri="{FF2B5EF4-FFF2-40B4-BE49-F238E27FC236}">
                <a16:creationId xmlns:a16="http://schemas.microsoft.com/office/drawing/2014/main" id="{45799CE3-FEE2-423B-AE41-56170B140117}"/>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・地域別の住宅ストック数は、どの地域においても増加傾向にあり、特に大阪市で増加の幅が大きい</a:t>
            </a:r>
          </a:p>
        </p:txBody>
      </p:sp>
    </p:spTree>
    <p:extLst>
      <p:ext uri="{BB962C8B-B14F-4D97-AF65-F5344CB8AC3E}">
        <p14:creationId xmlns:p14="http://schemas.microsoft.com/office/powerpoint/2010/main" val="549329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952" y="1445034"/>
            <a:ext cx="3603048" cy="5041829"/>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8259" y="1445034"/>
            <a:ext cx="3603048" cy="5041829"/>
          </a:xfrm>
          <a:prstGeom prst="rect">
            <a:avLst/>
          </a:prstGeom>
        </p:spPr>
      </p:pic>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80000" y="1445034"/>
            <a:ext cx="3603048" cy="5041829"/>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大阪府の住宅ストック数の推移（地域別③）</a:t>
            </a:r>
          </a:p>
        </p:txBody>
      </p:sp>
      <p:sp>
        <p:nvSpPr>
          <p:cNvPr id="21" name="スライド番号プレースホルダー 2">
            <a:extLst>
              <a:ext uri="{FF2B5EF4-FFF2-40B4-BE49-F238E27FC236}">
                <a16:creationId xmlns:a16="http://schemas.microsoft.com/office/drawing/2014/main" id="{9D88BBDF-63AA-4ECD-A483-84D4F66E82C7}"/>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32</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8244E6D9-65C3-4460-80B5-40256350AB58}"/>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住宅・土地統計調査</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CD6C64D8-8D8F-4EAA-BC0F-705857450D7D}"/>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
        <p:nvSpPr>
          <p:cNvPr id="12" name="テキスト ボックス 11">
            <a:extLst>
              <a:ext uri="{FF2B5EF4-FFF2-40B4-BE49-F238E27FC236}">
                <a16:creationId xmlns:a16="http://schemas.microsoft.com/office/drawing/2014/main" id="{EFE2A37B-9DAD-45A2-AC37-522ECC0A6CFF}"/>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・地域別の住宅ストック数は、どの地域においても増加傾向にあり、特に大阪市で増加の幅が大きい</a:t>
            </a:r>
          </a:p>
        </p:txBody>
      </p:sp>
    </p:spTree>
    <p:extLst>
      <p:ext uri="{BB962C8B-B14F-4D97-AF65-F5344CB8AC3E}">
        <p14:creationId xmlns:p14="http://schemas.microsoft.com/office/powerpoint/2010/main" val="2634909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60000" y="1802746"/>
            <a:ext cx="11520000" cy="4677254"/>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大阪府の空き家の状況（地域別）</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2" name="テキスト ボックス 21">
            <a:extLst>
              <a:ext uri="{FF2B5EF4-FFF2-40B4-BE49-F238E27FC236}">
                <a16:creationId xmlns:a16="http://schemas.microsoft.com/office/drawing/2014/main" id="{31866C07-13DD-4622-B798-A650B050186E}"/>
              </a:ext>
            </a:extLst>
          </p:cNvPr>
          <p:cNvSpPr txBox="1"/>
          <p:nvPr/>
        </p:nvSpPr>
        <p:spPr>
          <a:xfrm>
            <a:off x="4426680" y="609491"/>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割合</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テキスト ボックス 22">
            <a:extLst>
              <a:ext uri="{FF2B5EF4-FFF2-40B4-BE49-F238E27FC236}">
                <a16:creationId xmlns:a16="http://schemas.microsoft.com/office/drawing/2014/main" id="{64F8515D-0D7A-48A6-9C80-D7AAAF236B2E}"/>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・大阪府の南部に位置する南河内地域、泉北地域、泉南地域において、「空き家（その他）が空き家全体の</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割を超える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・大阪市、三島地域、中河内地域では、空き家（賃貸用）の割合が約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割を占めている</a:t>
            </a:r>
          </a:p>
        </p:txBody>
      </p:sp>
      <p:sp>
        <p:nvSpPr>
          <p:cNvPr id="24" name="スライド番号プレースホルダー 2">
            <a:extLst>
              <a:ext uri="{FF2B5EF4-FFF2-40B4-BE49-F238E27FC236}">
                <a16:creationId xmlns:a16="http://schemas.microsoft.com/office/drawing/2014/main" id="{515DB942-29C8-4D2C-A5B3-95F3A685B2A3}"/>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33</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DCC31BD7-D271-4B0F-A3F5-870D9F0A9C7D}"/>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年住宅・土地統計調査（大阪府独自集計）</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90CE1090-5035-41AB-94E6-02E4BA84754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737503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144725" y="1616709"/>
            <a:ext cx="4003200" cy="4785591"/>
          </a:xfrm>
          <a:prstGeom prst="rect">
            <a:avLst/>
          </a:prstGeom>
        </p:spPr>
      </p:pic>
      <p:pic>
        <p:nvPicPr>
          <p:cNvPr id="8" name="図 7"/>
          <p:cNvPicPr>
            <a:picLocks noChangeAspect="1"/>
          </p:cNvPicPr>
          <p:nvPr/>
        </p:nvPicPr>
        <p:blipFill>
          <a:blip r:embed="rId4"/>
          <a:stretch>
            <a:fillRect/>
          </a:stretch>
        </p:blipFill>
        <p:spPr>
          <a:xfrm>
            <a:off x="4194544" y="1576046"/>
            <a:ext cx="3823200" cy="4976741"/>
          </a:xfrm>
          <a:prstGeom prst="rect">
            <a:avLst/>
          </a:prstGeom>
        </p:spPr>
      </p:pic>
      <p:pic>
        <p:nvPicPr>
          <p:cNvPr id="6" name="図 5"/>
          <p:cNvPicPr>
            <a:picLocks noChangeAspect="1"/>
          </p:cNvPicPr>
          <p:nvPr/>
        </p:nvPicPr>
        <p:blipFill>
          <a:blip r:embed="rId5"/>
          <a:stretch>
            <a:fillRect/>
          </a:stretch>
        </p:blipFill>
        <p:spPr>
          <a:xfrm>
            <a:off x="8142972" y="1546566"/>
            <a:ext cx="3960000" cy="5276598"/>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大阪府の空き家の推移（地域別①）</a:t>
            </a:r>
          </a:p>
        </p:txBody>
      </p:sp>
      <p:sp>
        <p:nvSpPr>
          <p:cNvPr id="2" name="テキスト ボックス 1"/>
          <p:cNvSpPr txBox="1"/>
          <p:nvPr/>
        </p:nvSpPr>
        <p:spPr>
          <a:xfrm>
            <a:off x="190116" y="1632624"/>
            <a:ext cx="468000" cy="174851"/>
          </a:xfrm>
          <a:prstGeom prst="rect">
            <a:avLst/>
          </a:prstGeom>
          <a:noFill/>
        </p:spPr>
        <p:txBody>
          <a:bodyPr wrap="square" lIns="0" tIns="360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（戸数）</a:t>
            </a:r>
          </a:p>
        </p:txBody>
      </p:sp>
      <p:sp>
        <p:nvSpPr>
          <p:cNvPr id="25" name="テキスト ボックス 24">
            <a:extLst>
              <a:ext uri="{FF2B5EF4-FFF2-40B4-BE49-F238E27FC236}">
                <a16:creationId xmlns:a16="http://schemas.microsoft.com/office/drawing/2014/main" id="{0674A1A9-0B60-424B-B664-9AD59380021F}"/>
              </a:ext>
            </a:extLst>
          </p:cNvPr>
          <p:cNvSpPr txBox="1"/>
          <p:nvPr/>
        </p:nvSpPr>
        <p:spPr>
          <a:xfrm>
            <a:off x="4736918" y="626144"/>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実数</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7" name="スライド番号プレースホルダー 2">
            <a:extLst>
              <a:ext uri="{FF2B5EF4-FFF2-40B4-BE49-F238E27FC236}">
                <a16:creationId xmlns:a16="http://schemas.microsoft.com/office/drawing/2014/main" id="{C4A78C2F-0931-4234-9CA8-305418135464}"/>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34</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a:extLst>
              <a:ext uri="{FF2B5EF4-FFF2-40B4-BE49-F238E27FC236}">
                <a16:creationId xmlns:a16="http://schemas.microsoft.com/office/drawing/2014/main" id="{EA9F3109-4B46-4A0C-9586-ADDFAE14D1D8}"/>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住宅・土地統計調査</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B389C685-CC78-49E0-9FC5-D81711DDED0A}"/>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
        <p:nvSpPr>
          <p:cNvPr id="14" name="テキスト ボックス 13">
            <a:extLst>
              <a:ext uri="{FF2B5EF4-FFF2-40B4-BE49-F238E27FC236}">
                <a16:creationId xmlns:a16="http://schemas.microsoft.com/office/drawing/2014/main" id="{87175293-CA52-4F5E-AEA5-1DAD2BF782F3}"/>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・三島、豊能、北河内、泉北地域では、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年には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H30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に比べて空き家の総数が減少している一方、三島、北河内地域では、「空き家（その他）」が増加している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・南河内地域では、空き家の総数は横ばいとなり、「空き家（その他）」が減少に転じている</a:t>
            </a:r>
          </a:p>
        </p:txBody>
      </p:sp>
    </p:spTree>
    <p:extLst>
      <p:ext uri="{BB962C8B-B14F-4D97-AF65-F5344CB8AC3E}">
        <p14:creationId xmlns:p14="http://schemas.microsoft.com/office/powerpoint/2010/main" val="1293012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4234458" y="1486648"/>
            <a:ext cx="4046400" cy="5248967"/>
          </a:xfrm>
          <a:prstGeom prst="rect">
            <a:avLst/>
          </a:prstGeom>
        </p:spPr>
      </p:pic>
      <p:pic>
        <p:nvPicPr>
          <p:cNvPr id="3" name="図 2"/>
          <p:cNvPicPr>
            <a:picLocks noChangeAspect="1"/>
          </p:cNvPicPr>
          <p:nvPr/>
        </p:nvPicPr>
        <p:blipFill>
          <a:blip r:embed="rId4"/>
          <a:stretch>
            <a:fillRect/>
          </a:stretch>
        </p:blipFill>
        <p:spPr>
          <a:xfrm>
            <a:off x="93280" y="1536337"/>
            <a:ext cx="4053600" cy="5188838"/>
          </a:xfrm>
          <a:prstGeom prst="rect">
            <a:avLst/>
          </a:prstGeom>
        </p:spPr>
      </p:pic>
      <p:pic>
        <p:nvPicPr>
          <p:cNvPr id="5" name="図 4"/>
          <p:cNvPicPr>
            <a:picLocks noChangeAspect="1"/>
          </p:cNvPicPr>
          <p:nvPr/>
        </p:nvPicPr>
        <p:blipFill>
          <a:blip r:embed="rId5"/>
          <a:stretch>
            <a:fillRect/>
          </a:stretch>
        </p:blipFill>
        <p:spPr>
          <a:xfrm>
            <a:off x="8261964" y="1624158"/>
            <a:ext cx="3783600" cy="5241023"/>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4" name="テキスト ボックス 23">
            <a:extLst>
              <a:ext uri="{FF2B5EF4-FFF2-40B4-BE49-F238E27FC236}">
                <a16:creationId xmlns:a16="http://schemas.microsoft.com/office/drawing/2014/main" id="{BF890F3A-6327-4FAF-A3F6-14BE1B409FBB}"/>
              </a:ext>
            </a:extLst>
          </p:cNvPr>
          <p:cNvSpPr txBox="1"/>
          <p:nvPr/>
        </p:nvSpPr>
        <p:spPr>
          <a:xfrm>
            <a:off x="190116" y="1632624"/>
            <a:ext cx="468000" cy="174851"/>
          </a:xfrm>
          <a:prstGeom prst="rect">
            <a:avLst/>
          </a:prstGeom>
          <a:noFill/>
        </p:spPr>
        <p:txBody>
          <a:bodyPr wrap="square" lIns="0" tIns="360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（戸数）</a:t>
            </a:r>
          </a:p>
        </p:txBody>
      </p:sp>
      <p:sp>
        <p:nvSpPr>
          <p:cNvPr id="25" name="正方形/長方形 24">
            <a:extLst>
              <a:ext uri="{FF2B5EF4-FFF2-40B4-BE49-F238E27FC236}">
                <a16:creationId xmlns:a16="http://schemas.microsoft.com/office/drawing/2014/main" id="{4CDA6B3C-3291-4F85-A019-CAD9D7D1AD8F}"/>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大阪府の空き家の推移（地域別②）</a:t>
            </a:r>
          </a:p>
        </p:txBody>
      </p:sp>
      <p:sp>
        <p:nvSpPr>
          <p:cNvPr id="26" name="テキスト ボックス 25">
            <a:extLst>
              <a:ext uri="{FF2B5EF4-FFF2-40B4-BE49-F238E27FC236}">
                <a16:creationId xmlns:a16="http://schemas.microsoft.com/office/drawing/2014/main" id="{11D90DE7-B33E-4208-B422-0D5925292DEA}"/>
              </a:ext>
            </a:extLst>
          </p:cNvPr>
          <p:cNvSpPr txBox="1"/>
          <p:nvPr/>
        </p:nvSpPr>
        <p:spPr>
          <a:xfrm>
            <a:off x="4668092" y="596169"/>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実数</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8" name="スライド番号プレースホルダー 2">
            <a:extLst>
              <a:ext uri="{FF2B5EF4-FFF2-40B4-BE49-F238E27FC236}">
                <a16:creationId xmlns:a16="http://schemas.microsoft.com/office/drawing/2014/main" id="{DFE75E5B-6763-4213-BBF4-9BB1949B0202}"/>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35</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a:extLst>
              <a:ext uri="{FF2B5EF4-FFF2-40B4-BE49-F238E27FC236}">
                <a16:creationId xmlns:a16="http://schemas.microsoft.com/office/drawing/2014/main" id="{E4219FC8-ADD0-474C-AB6E-268A3DBC9150}"/>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住宅・土地統計調査</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a:extLst>
              <a:ext uri="{FF2B5EF4-FFF2-40B4-BE49-F238E27FC236}">
                <a16:creationId xmlns:a16="http://schemas.microsoft.com/office/drawing/2014/main" id="{D887742C-CB45-4182-A46F-764A1D606926}"/>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・三島、豊能、北河内、泉北地域では、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年には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H30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に比べて空き家の総数が減少している一方、三島、北河内地域では、「空き家（その他）」が増加している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・南河内地域では、空き家の総数は横ばいとなり、「空き家（その他）」が減少に転じている</a:t>
            </a:r>
          </a:p>
        </p:txBody>
      </p:sp>
      <p:sp>
        <p:nvSpPr>
          <p:cNvPr id="13" name="テキスト ボックス 12">
            <a:extLst>
              <a:ext uri="{FF2B5EF4-FFF2-40B4-BE49-F238E27FC236}">
                <a16:creationId xmlns:a16="http://schemas.microsoft.com/office/drawing/2014/main" id="{273F9F6C-BACE-4D78-8B6B-5290DE8368E4}"/>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331559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87184" y="1550458"/>
            <a:ext cx="3949200" cy="5036851"/>
          </a:xfrm>
          <a:prstGeom prst="rect">
            <a:avLst/>
          </a:prstGeom>
        </p:spPr>
      </p:pic>
      <p:pic>
        <p:nvPicPr>
          <p:cNvPr id="3" name="図 2"/>
          <p:cNvPicPr>
            <a:picLocks noChangeAspect="1"/>
          </p:cNvPicPr>
          <p:nvPr/>
        </p:nvPicPr>
        <p:blipFill>
          <a:blip r:embed="rId4"/>
          <a:stretch>
            <a:fillRect/>
          </a:stretch>
        </p:blipFill>
        <p:spPr>
          <a:xfrm>
            <a:off x="4230814" y="1455345"/>
            <a:ext cx="4068000" cy="5385721"/>
          </a:xfrm>
          <a:prstGeom prst="rect">
            <a:avLst/>
          </a:prstGeom>
        </p:spPr>
      </p:pic>
      <p:pic>
        <p:nvPicPr>
          <p:cNvPr id="4" name="図 3"/>
          <p:cNvPicPr>
            <a:picLocks noChangeAspect="1"/>
          </p:cNvPicPr>
          <p:nvPr/>
        </p:nvPicPr>
        <p:blipFill>
          <a:blip r:embed="rId5"/>
          <a:stretch>
            <a:fillRect/>
          </a:stretch>
        </p:blipFill>
        <p:spPr>
          <a:xfrm>
            <a:off x="8076505" y="1410188"/>
            <a:ext cx="4068000" cy="5420688"/>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4" name="正方形/長方形 23">
            <a:extLst>
              <a:ext uri="{FF2B5EF4-FFF2-40B4-BE49-F238E27FC236}">
                <a16:creationId xmlns:a16="http://schemas.microsoft.com/office/drawing/2014/main" id="{BDD42D1D-C05F-43C5-925E-B86C38603915}"/>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大阪府の空き家の推移（地域別③）</a:t>
            </a:r>
          </a:p>
        </p:txBody>
      </p:sp>
      <p:sp>
        <p:nvSpPr>
          <p:cNvPr id="25" name="テキスト ボックス 24">
            <a:extLst>
              <a:ext uri="{FF2B5EF4-FFF2-40B4-BE49-F238E27FC236}">
                <a16:creationId xmlns:a16="http://schemas.microsoft.com/office/drawing/2014/main" id="{9D1D49FB-CCC4-428C-B086-123ECED82761}"/>
              </a:ext>
            </a:extLst>
          </p:cNvPr>
          <p:cNvSpPr txBox="1"/>
          <p:nvPr/>
        </p:nvSpPr>
        <p:spPr>
          <a:xfrm>
            <a:off x="4727086" y="600044"/>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実数</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7" name="スライド番号プレースホルダー 2">
            <a:extLst>
              <a:ext uri="{FF2B5EF4-FFF2-40B4-BE49-F238E27FC236}">
                <a16:creationId xmlns:a16="http://schemas.microsoft.com/office/drawing/2014/main" id="{625353AD-D33F-4475-884C-4300ABEFF544}"/>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36</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a:extLst>
              <a:ext uri="{FF2B5EF4-FFF2-40B4-BE49-F238E27FC236}">
                <a16:creationId xmlns:a16="http://schemas.microsoft.com/office/drawing/2014/main" id="{28DFDD49-4605-4328-86AE-4CC728D5BCA9}"/>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住宅・土地統計調査</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30FC4C82-61B9-4581-9400-61EF20276365}"/>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
        <p:nvSpPr>
          <p:cNvPr id="14" name="テキスト ボックス 13">
            <a:extLst>
              <a:ext uri="{FF2B5EF4-FFF2-40B4-BE49-F238E27FC236}">
                <a16:creationId xmlns:a16="http://schemas.microsoft.com/office/drawing/2014/main" id="{93613D06-1D71-4A11-BE0E-96EA75051EA9}"/>
              </a:ext>
            </a:extLst>
          </p:cNvPr>
          <p:cNvSpPr txBox="1"/>
          <p:nvPr/>
        </p:nvSpPr>
        <p:spPr>
          <a:xfrm>
            <a:off x="190116" y="1632624"/>
            <a:ext cx="468000" cy="174851"/>
          </a:xfrm>
          <a:prstGeom prst="rect">
            <a:avLst/>
          </a:prstGeom>
          <a:noFill/>
        </p:spPr>
        <p:txBody>
          <a:bodyPr wrap="square" lIns="0" tIns="360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（戸数）</a:t>
            </a:r>
          </a:p>
        </p:txBody>
      </p:sp>
      <p:sp>
        <p:nvSpPr>
          <p:cNvPr id="17" name="テキスト ボックス 16">
            <a:extLst>
              <a:ext uri="{FF2B5EF4-FFF2-40B4-BE49-F238E27FC236}">
                <a16:creationId xmlns:a16="http://schemas.microsoft.com/office/drawing/2014/main" id="{AF5F5562-37E8-40E5-89B8-592AD4B01935}"/>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・三島、豊能、北河内、泉北地域では、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年には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H30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に比べて空き家の総数が減少している一方、三島、北河内地域では、「空き家（その他）」が増加している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・南河内地域では、空き家の総数は横ばいとなり、「空き家（その他）」が減少に転じている</a:t>
            </a:r>
          </a:p>
        </p:txBody>
      </p:sp>
    </p:spTree>
    <p:extLst>
      <p:ext uri="{BB962C8B-B14F-4D97-AF65-F5344CB8AC3E}">
        <p14:creationId xmlns:p14="http://schemas.microsoft.com/office/powerpoint/2010/main" val="2061083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215" y="1466170"/>
            <a:ext cx="11400508" cy="4852837"/>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大阪府のマンションストック数の推移（全体）</a:t>
            </a:r>
          </a:p>
        </p:txBody>
      </p:sp>
      <p:sp>
        <p:nvSpPr>
          <p:cNvPr id="23" name="テキスト ボックス 22">
            <a:extLst>
              <a:ext uri="{FF2B5EF4-FFF2-40B4-BE49-F238E27FC236}">
                <a16:creationId xmlns:a16="http://schemas.microsoft.com/office/drawing/2014/main" id="{DDD30BC4-D249-446C-A3B5-56D5ED5CBBAF}"/>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・大阪府内の分譲マンションストック数は、令和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年度末で</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81.9</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万戸と増加し続けている</a:t>
            </a:r>
          </a:p>
        </p:txBody>
      </p:sp>
      <p:sp>
        <p:nvSpPr>
          <p:cNvPr id="24" name="スライド番号プレースホルダー 2">
            <a:extLst>
              <a:ext uri="{FF2B5EF4-FFF2-40B4-BE49-F238E27FC236}">
                <a16:creationId xmlns:a16="http://schemas.microsoft.com/office/drawing/2014/main" id="{B3F48612-9EAC-412D-95B9-630C89DD07EE}"/>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37</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D379204D-EB4D-4C01-B2B4-A98C7CF4F209}"/>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各年「建築物着工統計」及び「住宅着工統計」（国土交通省）をもとに作成</a:t>
            </a:r>
          </a:p>
        </p:txBody>
      </p:sp>
      <p:sp>
        <p:nvSpPr>
          <p:cNvPr id="27" name="テキスト ボックス 26">
            <a:extLst>
              <a:ext uri="{FF2B5EF4-FFF2-40B4-BE49-F238E27FC236}">
                <a16:creationId xmlns:a16="http://schemas.microsoft.com/office/drawing/2014/main" id="{D4F297B2-2695-4F24-9503-6B018EDE1C62}"/>
              </a:ext>
            </a:extLst>
          </p:cNvPr>
          <p:cNvSpPr txBox="1"/>
          <p:nvPr/>
        </p:nvSpPr>
        <p:spPr>
          <a:xfrm>
            <a:off x="5962280" y="620518"/>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実数</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3">
            <a:extLst>
              <a:ext uri="{FF2B5EF4-FFF2-40B4-BE49-F238E27FC236}">
                <a16:creationId xmlns:a16="http://schemas.microsoft.com/office/drawing/2014/main" id="{4314D44A-0B8D-4566-AC53-86D8A27BC6E3}"/>
              </a:ext>
            </a:extLst>
          </p:cNvPr>
          <p:cNvSpPr txBox="1"/>
          <p:nvPr/>
        </p:nvSpPr>
        <p:spPr>
          <a:xfrm>
            <a:off x="566678" y="6220374"/>
            <a:ext cx="6868265" cy="3805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注１ 新規供給戸数は、建築物着工統計等を基に推計した</a:t>
            </a:r>
          </a:p>
          <a:p>
            <a:pPr marL="0" marR="0" lvl="0" indent="95250" algn="just"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２ ストック戸数は、新規供給戸数の累計等を基に、各年末時点の戸数を推計した</a:t>
            </a:r>
          </a:p>
          <a:p>
            <a:pPr marL="0" marR="0" lvl="0" indent="95250" algn="just"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３ ここでいうマンションとは、中高層（</a:t>
            </a:r>
            <a:r>
              <a:rPr kumimoji="1" lang="en-US" altLang="ja-JP"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3</a:t>
            </a: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階建て以上）･分譲･共同建てで、鉄筋コンクリート、鉄骨鉄筋コンクリート又は鉄骨造の住宅をいう</a:t>
            </a:r>
          </a:p>
        </p:txBody>
      </p:sp>
      <p:sp>
        <p:nvSpPr>
          <p:cNvPr id="14" name="テキスト ボックス 13">
            <a:extLst>
              <a:ext uri="{FF2B5EF4-FFF2-40B4-BE49-F238E27FC236}">
                <a16:creationId xmlns:a16="http://schemas.microsoft.com/office/drawing/2014/main" id="{02CBFCC9-8360-49DE-8327-B7A47CFE592C}"/>
              </a:ext>
            </a:extLst>
          </p:cNvPr>
          <p:cNvSpPr txBox="1"/>
          <p:nvPr/>
        </p:nvSpPr>
        <p:spPr>
          <a:xfrm>
            <a:off x="10227067"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87103E9A-CB71-4987-BC82-292EFCA7599E}"/>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1550377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419" y="1687757"/>
            <a:ext cx="3603048" cy="4865030"/>
          </a:xfrm>
          <a:prstGeom prst="rect">
            <a:avLst/>
          </a:prstGeom>
        </p:spPr>
      </p:pic>
      <p:pic>
        <p:nvPicPr>
          <p:cNvPr id="4" name="図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3048" y="1696224"/>
            <a:ext cx="3596952" cy="4865030"/>
          </a:xfrm>
          <a:prstGeom prst="rect">
            <a:avLst/>
          </a:prstGeom>
        </p:spPr>
      </p:pic>
      <p:pic>
        <p:nvPicPr>
          <p:cNvPr id="5" name="図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80000" y="1695256"/>
            <a:ext cx="3603048" cy="4865030"/>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大阪府のマンションストック数の推移（地域別①）</a:t>
            </a:r>
          </a:p>
        </p:txBody>
      </p:sp>
      <p:sp>
        <p:nvSpPr>
          <p:cNvPr id="23" name="テキスト ボックス 22">
            <a:extLst>
              <a:ext uri="{FF2B5EF4-FFF2-40B4-BE49-F238E27FC236}">
                <a16:creationId xmlns:a16="http://schemas.microsoft.com/office/drawing/2014/main" id="{DDD30BC4-D249-446C-A3B5-56D5ED5CBBAF}"/>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・大阪市と三島地域において、大きく増加。また、堺市、豊能、北河内、中河内地区で、</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年間で約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万戸増加。</a:t>
            </a:r>
          </a:p>
        </p:txBody>
      </p:sp>
      <p:sp>
        <p:nvSpPr>
          <p:cNvPr id="24" name="スライド番号プレースホルダー 2">
            <a:extLst>
              <a:ext uri="{FF2B5EF4-FFF2-40B4-BE49-F238E27FC236}">
                <a16:creationId xmlns:a16="http://schemas.microsoft.com/office/drawing/2014/main" id="{B3F48612-9EAC-412D-95B9-630C89DD07EE}"/>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38</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D379204D-EB4D-4C01-B2B4-A98C7CF4F209}"/>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住宅・土地統計調査</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D4F297B2-2695-4F24-9503-6B018EDE1C62}"/>
              </a:ext>
            </a:extLst>
          </p:cNvPr>
          <p:cNvSpPr txBox="1"/>
          <p:nvPr/>
        </p:nvSpPr>
        <p:spPr>
          <a:xfrm>
            <a:off x="6485263" y="612598"/>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実数</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0B2FEE62-A0EC-4274-8D0B-C21BC3CD1571}"/>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2364257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1692000"/>
            <a:ext cx="3603048" cy="4865030"/>
          </a:xfrm>
          <a:prstGeom prst="rect">
            <a:avLst/>
          </a:prstGeom>
        </p:spPr>
      </p:pic>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5419" y="1696224"/>
            <a:ext cx="3596952" cy="4865030"/>
          </a:xfrm>
          <a:prstGeom prst="rect">
            <a:avLst/>
          </a:prstGeom>
        </p:spPr>
      </p:pic>
      <p:pic>
        <p:nvPicPr>
          <p:cNvPr id="6" name="図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76275" y="1689987"/>
            <a:ext cx="3603048" cy="4865030"/>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39</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2" name="テキスト ボックス 21">
            <a:extLst>
              <a:ext uri="{FF2B5EF4-FFF2-40B4-BE49-F238E27FC236}">
                <a16:creationId xmlns:a16="http://schemas.microsoft.com/office/drawing/2014/main" id="{7115C3D8-4021-4FF4-8E42-28140B30BBAB}"/>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住宅・土地統計調査</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83AAA8C8-9BB5-4464-980C-7C5C11291559}"/>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大阪府のマンションストック数の推移（地域別②）</a:t>
            </a:r>
          </a:p>
        </p:txBody>
      </p:sp>
      <p:sp>
        <p:nvSpPr>
          <p:cNvPr id="26" name="テキスト ボックス 25">
            <a:extLst>
              <a:ext uri="{FF2B5EF4-FFF2-40B4-BE49-F238E27FC236}">
                <a16:creationId xmlns:a16="http://schemas.microsoft.com/office/drawing/2014/main" id="{956648D0-6A25-4DCB-B3E9-340058C63D77}"/>
              </a:ext>
            </a:extLst>
          </p:cNvPr>
          <p:cNvSpPr txBox="1"/>
          <p:nvPr/>
        </p:nvSpPr>
        <p:spPr>
          <a:xfrm>
            <a:off x="6522016" y="614860"/>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実数</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52A6467C-B022-4651-AE41-A2048531F41B}"/>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
        <p:nvSpPr>
          <p:cNvPr id="14" name="テキスト ボックス 13">
            <a:extLst>
              <a:ext uri="{FF2B5EF4-FFF2-40B4-BE49-F238E27FC236}">
                <a16:creationId xmlns:a16="http://schemas.microsoft.com/office/drawing/2014/main" id="{07B26449-EF75-4787-AAC5-1D017170883A}"/>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・大阪市と三島地域において、大きく増加。また、堺市、豊能、北河内、中河内地区で、</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年間で約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万戸増加。</a:t>
            </a:r>
          </a:p>
        </p:txBody>
      </p:sp>
    </p:spTree>
    <p:extLst>
      <p:ext uri="{BB962C8B-B14F-4D97-AF65-F5344CB8AC3E}">
        <p14:creationId xmlns:p14="http://schemas.microsoft.com/office/powerpoint/2010/main" val="152705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人口推計（全体）</a:t>
            </a:r>
          </a:p>
        </p:txBody>
      </p:sp>
      <p:sp>
        <p:nvSpPr>
          <p:cNvPr id="30" name="テキスト ボックス 29">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5" name="グループ化 4"/>
          <p:cNvGrpSpPr/>
          <p:nvPr/>
        </p:nvGrpSpPr>
        <p:grpSpPr>
          <a:xfrm>
            <a:off x="535082" y="1647339"/>
            <a:ext cx="11516342" cy="5041829"/>
            <a:chOff x="535082" y="1647339"/>
            <a:chExt cx="11516342" cy="5041829"/>
          </a:xfrm>
        </p:grpSpPr>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082" y="1647339"/>
              <a:ext cx="11516342" cy="5041829"/>
            </a:xfrm>
            <a:prstGeom prst="rect">
              <a:avLst/>
            </a:prstGeom>
          </p:spPr>
        </p:pic>
        <p:grpSp>
          <p:nvGrpSpPr>
            <p:cNvPr id="31" name="グループ化 30">
              <a:extLst>
                <a:ext uri="{FF2B5EF4-FFF2-40B4-BE49-F238E27FC236}">
                  <a16:creationId xmlns:a16="http://schemas.microsoft.com/office/drawing/2014/main" id="{503BFC8C-AACC-40EA-B084-6FD27F2C7B5B}"/>
                </a:ext>
              </a:extLst>
            </p:cNvPr>
            <p:cNvGrpSpPr/>
            <p:nvPr/>
          </p:nvGrpSpPr>
          <p:grpSpPr>
            <a:xfrm>
              <a:off x="5543303" y="1933722"/>
              <a:ext cx="2770764" cy="422955"/>
              <a:chOff x="3674356" y="4023224"/>
              <a:chExt cx="2312663" cy="340805"/>
            </a:xfrm>
          </p:grpSpPr>
          <p:sp>
            <p:nvSpPr>
              <p:cNvPr id="32" name="直線コネクタ 2">
                <a:extLst>
                  <a:ext uri="{FF2B5EF4-FFF2-40B4-BE49-F238E27FC236}">
                    <a16:creationId xmlns:a16="http://schemas.microsoft.com/office/drawing/2014/main" id="{578FD60D-5CD7-47FE-9680-D62335C7B1E2}"/>
                  </a:ext>
                </a:extLst>
              </p:cNvPr>
              <p:cNvSpPr>
                <a:spLocks noChangeShapeType="1"/>
              </p:cNvSpPr>
              <p:nvPr/>
            </p:nvSpPr>
            <p:spPr bwMode="auto">
              <a:xfrm>
                <a:off x="4835918" y="4083041"/>
                <a:ext cx="0" cy="2809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3" name="直線コネクタ 4">
                <a:extLst>
                  <a:ext uri="{FF2B5EF4-FFF2-40B4-BE49-F238E27FC236}">
                    <a16:creationId xmlns:a16="http://schemas.microsoft.com/office/drawing/2014/main" id="{BE4A16AC-638D-4B4D-B501-2F3006BAB89E}"/>
                  </a:ext>
                </a:extLst>
              </p:cNvPr>
              <p:cNvSpPr>
                <a:spLocks noChangeShapeType="1"/>
              </p:cNvSpPr>
              <p:nvPr/>
            </p:nvSpPr>
            <p:spPr bwMode="auto">
              <a:xfrm>
                <a:off x="4145353" y="4075102"/>
                <a:ext cx="1358899" cy="0"/>
              </a:xfrm>
              <a:prstGeom prst="line">
                <a:avLst/>
              </a:prstGeom>
              <a:noFill/>
              <a:ln w="1270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4" name="テキスト ボックス 9">
                <a:extLst>
                  <a:ext uri="{FF2B5EF4-FFF2-40B4-BE49-F238E27FC236}">
                    <a16:creationId xmlns:a16="http://schemas.microsoft.com/office/drawing/2014/main" id="{9899FFD3-C3AC-4331-A244-F9C01DE06FB9}"/>
                  </a:ext>
                </a:extLst>
              </p:cNvPr>
              <p:cNvSpPr txBox="1">
                <a:spLocks noChangeArrowheads="1"/>
              </p:cNvSpPr>
              <p:nvPr/>
            </p:nvSpPr>
            <p:spPr bwMode="auto">
              <a:xfrm>
                <a:off x="3674356" y="4023224"/>
                <a:ext cx="390624" cy="9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itchFamily="18" charset="0"/>
                  </a:rPr>
                  <a:t>これまで</a:t>
                </a:r>
                <a:endParaRPr kumimoji="1" lang="ja-JP"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ＭＳ Ｐゴシック" pitchFamily="50" charset="-128"/>
                </a:endParaRPr>
              </a:p>
            </p:txBody>
          </p:sp>
          <p:sp>
            <p:nvSpPr>
              <p:cNvPr id="35" name="テキスト ボックス 10">
                <a:extLst>
                  <a:ext uri="{FF2B5EF4-FFF2-40B4-BE49-F238E27FC236}">
                    <a16:creationId xmlns:a16="http://schemas.microsoft.com/office/drawing/2014/main" id="{6DCB4BE4-9229-4571-9015-DCA210619684}"/>
                  </a:ext>
                </a:extLst>
              </p:cNvPr>
              <p:cNvSpPr txBox="1">
                <a:spLocks noChangeArrowheads="1"/>
              </p:cNvSpPr>
              <p:nvPr/>
            </p:nvSpPr>
            <p:spPr bwMode="auto">
              <a:xfrm>
                <a:off x="5596395" y="4023224"/>
                <a:ext cx="390624" cy="9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itchFamily="18" charset="0"/>
                  </a:rPr>
                  <a:t>これから</a:t>
                </a:r>
                <a:endParaRPr kumimoji="1" lang="ja-JP"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ＭＳ Ｐゴシック" pitchFamily="50" charset="-128"/>
                </a:endParaRPr>
              </a:p>
            </p:txBody>
          </p:sp>
        </p:grpSp>
      </p:grpSp>
      <p:sp>
        <p:nvSpPr>
          <p:cNvPr id="41" name="テキスト ボックス 4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p>
        </p:txBody>
      </p:sp>
      <p:sp>
        <p:nvSpPr>
          <p:cNvPr id="22" name="テキスト ボックス 21">
            <a:extLst>
              <a:ext uri="{FF2B5EF4-FFF2-40B4-BE49-F238E27FC236}">
                <a16:creationId xmlns:a16="http://schemas.microsoft.com/office/drawing/2014/main" id="{485950D6-0E20-46A8-96F1-1944E4A3C7E7}"/>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・国立社会保障･人口問題研究所</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地域別将来推計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では、大阪府の人口は減少に転じ、</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2050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年には約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726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万人（</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年比約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158</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万人（</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17.8</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％）減少）になるとされている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7" name="テキスト ボックス 16">
            <a:extLst>
              <a:ext uri="{FF2B5EF4-FFF2-40B4-BE49-F238E27FC236}">
                <a16:creationId xmlns:a16="http://schemas.microsoft.com/office/drawing/2014/main" id="{6B1DC575-7A35-4CAB-8A46-43733AF4D462}"/>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「地域別将来推計」（国立社会保障・人口問題研究所）より大阪府作成</a:t>
            </a:r>
          </a:p>
        </p:txBody>
      </p:sp>
    </p:spTree>
    <p:extLst>
      <p:ext uri="{BB962C8B-B14F-4D97-AF65-F5344CB8AC3E}">
        <p14:creationId xmlns:p14="http://schemas.microsoft.com/office/powerpoint/2010/main" val="58046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1218" y="1669855"/>
            <a:ext cx="3603048" cy="4865030"/>
          </a:xfrm>
          <a:prstGeom prst="rect">
            <a:avLst/>
          </a:prstGeom>
        </p:spPr>
      </p:pic>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3525" y="1670823"/>
            <a:ext cx="3596952" cy="4865030"/>
          </a:xfrm>
          <a:prstGeom prst="rect">
            <a:avLst/>
          </a:prstGeom>
        </p:spPr>
      </p:pic>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9401" y="1670823"/>
            <a:ext cx="3603048" cy="4865030"/>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40</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3" name="テキスト ボックス 22">
            <a:extLst>
              <a:ext uri="{FF2B5EF4-FFF2-40B4-BE49-F238E27FC236}">
                <a16:creationId xmlns:a16="http://schemas.microsoft.com/office/drawing/2014/main" id="{7A1A1915-28E7-4336-9646-A7AD063DCC80}"/>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住宅・土地統計調査</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E04C8267-D023-4875-9F00-DA5E5E8624E5}"/>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大阪府のマンションストック数の推移（地域別③）</a:t>
            </a:r>
          </a:p>
        </p:txBody>
      </p:sp>
      <p:sp>
        <p:nvSpPr>
          <p:cNvPr id="26" name="テキスト ボックス 25">
            <a:extLst>
              <a:ext uri="{FF2B5EF4-FFF2-40B4-BE49-F238E27FC236}">
                <a16:creationId xmlns:a16="http://schemas.microsoft.com/office/drawing/2014/main" id="{F1228E96-8206-4A55-8090-45E968B33740}"/>
              </a:ext>
            </a:extLst>
          </p:cNvPr>
          <p:cNvSpPr txBox="1"/>
          <p:nvPr/>
        </p:nvSpPr>
        <p:spPr>
          <a:xfrm>
            <a:off x="6433829" y="614860"/>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実数</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4873BB08-1DAE-47DD-8197-B6C5ED2E927C}"/>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
        <p:nvSpPr>
          <p:cNvPr id="14" name="テキスト ボックス 13">
            <a:extLst>
              <a:ext uri="{FF2B5EF4-FFF2-40B4-BE49-F238E27FC236}">
                <a16:creationId xmlns:a16="http://schemas.microsoft.com/office/drawing/2014/main" id="{5FB8EDDA-77C5-4788-9DD8-F1F13A46393F}"/>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・大阪市と三島地域において、大きく増加。また、堺市、豊能、北河内、中河内地区で、</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年間で約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万戸増加。</a:t>
            </a:r>
          </a:p>
        </p:txBody>
      </p:sp>
    </p:spTree>
    <p:extLst>
      <p:ext uri="{BB962C8B-B14F-4D97-AF65-F5344CB8AC3E}">
        <p14:creationId xmlns:p14="http://schemas.microsoft.com/office/powerpoint/2010/main" val="2669150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351532" y="1784751"/>
            <a:ext cx="11520000" cy="4686780"/>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41</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1" name="テキスト ボックス 20">
            <a:extLst>
              <a:ext uri="{FF2B5EF4-FFF2-40B4-BE49-F238E27FC236}">
                <a16:creationId xmlns:a16="http://schemas.microsoft.com/office/drawing/2014/main" id="{FB24E4D4-2BF3-4A03-A7FE-FAAAF5DD03DC}"/>
              </a:ext>
            </a:extLst>
          </p:cNvPr>
          <p:cNvSpPr txBox="1"/>
          <p:nvPr/>
        </p:nvSpPr>
        <p:spPr>
          <a:xfrm>
            <a:off x="287999" y="1117720"/>
            <a:ext cx="11533109" cy="257369"/>
          </a:xfrm>
          <a:prstGeom prst="rect">
            <a:avLst/>
          </a:prstGeom>
          <a:noFill/>
        </p:spPr>
        <p:txBody>
          <a:bodyPr wrap="square" tIns="72000" bIns="0">
            <a:spAutoFit/>
          </a:bodyPr>
          <a:lstStyle/>
          <a:p>
            <a:pPr marL="261938"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26" name="正方形/長方形 25">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住戸面積別民間賃貸マンション供給戸数（政令市及び東京</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23</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区）</a:t>
            </a:r>
          </a:p>
        </p:txBody>
      </p:sp>
      <p:sp>
        <p:nvSpPr>
          <p:cNvPr id="20" name="テキスト ボックス 19">
            <a:extLst>
              <a:ext uri="{FF2B5EF4-FFF2-40B4-BE49-F238E27FC236}">
                <a16:creationId xmlns:a16="http://schemas.microsoft.com/office/drawing/2014/main" id="{1E05CFD7-5EDC-40BC-A5AE-34A7F06F6887}"/>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・大阪市の民間賃貸マンションにおいて住戸面積が「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29</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㎡以下」の割合が最も大きい。</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・他の政令市と比べて大阪市の「</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29</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㎡以下」の割合は最も大きい。</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5" name="テキスト ボックス 24">
            <a:extLst>
              <a:ext uri="{FF2B5EF4-FFF2-40B4-BE49-F238E27FC236}">
                <a16:creationId xmlns:a16="http://schemas.microsoft.com/office/drawing/2014/main" id="{11E9AB02-C682-4A86-876A-732B9B0F7511}"/>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住宅・土地統計調査</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F0FA99E5-2372-4B53-ABE0-CCB508B635C4}"/>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3408010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42</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大阪府における着工新設住宅戸数の推移（全体）</a:t>
            </a:r>
          </a:p>
        </p:txBody>
      </p:sp>
      <p:sp>
        <p:nvSpPr>
          <p:cNvPr id="22" name="テキスト ボックス 21">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テキスト ボックス 22">
            <a:extLst>
              <a:ext uri="{FF2B5EF4-FFF2-40B4-BE49-F238E27FC236}">
                <a16:creationId xmlns:a16="http://schemas.microsoft.com/office/drawing/2014/main" id="{834BE56B-3FA1-4D69-A202-83E98798B969}"/>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「建築統計年報」（国土交通省）より大阪府作成</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6AB21A34-A8F5-4324-99A5-3A39C0F1A27C}"/>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・着工新設住宅戸数は、令和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年度以降増加傾向であったが減少に転じており、令和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年度では約６万６千戸（前年度比約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％減）であった</a:t>
            </a:r>
          </a:p>
        </p:txBody>
      </p:sp>
      <p:sp>
        <p:nvSpPr>
          <p:cNvPr id="12" name="テキスト ボックス 11">
            <a:extLst>
              <a:ext uri="{FF2B5EF4-FFF2-40B4-BE49-F238E27FC236}">
                <a16:creationId xmlns:a16="http://schemas.microsoft.com/office/drawing/2014/main" id="{B49B8418-B209-4EA6-B320-F05C17927FA6}"/>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pic>
        <p:nvPicPr>
          <p:cNvPr id="2" name="図 1"/>
          <p:cNvPicPr>
            <a:picLocks noChangeAspect="1"/>
          </p:cNvPicPr>
          <p:nvPr/>
        </p:nvPicPr>
        <p:blipFill>
          <a:blip r:embed="rId3"/>
          <a:stretch>
            <a:fillRect/>
          </a:stretch>
        </p:blipFill>
        <p:spPr>
          <a:xfrm>
            <a:off x="540000" y="1538123"/>
            <a:ext cx="11520000" cy="4943981"/>
          </a:xfrm>
          <a:prstGeom prst="rect">
            <a:avLst/>
          </a:prstGeom>
        </p:spPr>
      </p:pic>
    </p:spTree>
    <p:extLst>
      <p:ext uri="{BB962C8B-B14F-4D97-AF65-F5344CB8AC3E}">
        <p14:creationId xmlns:p14="http://schemas.microsoft.com/office/powerpoint/2010/main" val="2324412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60000" y="1791533"/>
            <a:ext cx="11520000" cy="4681123"/>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43</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大阪府の建築年代別住宅ストックの状況（地域別）</a:t>
            </a:r>
          </a:p>
        </p:txBody>
      </p:sp>
      <p:sp>
        <p:nvSpPr>
          <p:cNvPr id="15" name="テキスト ボックス 14">
            <a:extLst>
              <a:ext uri="{FF2B5EF4-FFF2-40B4-BE49-F238E27FC236}">
                <a16:creationId xmlns:a16="http://schemas.microsoft.com/office/drawing/2014/main" id="{45B71DCD-EFFD-4CD4-AE5D-D79CA097D862}"/>
              </a:ext>
            </a:extLst>
          </p:cNvPr>
          <p:cNvSpPr txBox="1"/>
          <p:nvPr/>
        </p:nvSpPr>
        <p:spPr>
          <a:xfrm>
            <a:off x="6433829" y="600406"/>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割合</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4" name="テキスト ボックス 23">
            <a:extLst>
              <a:ext uri="{FF2B5EF4-FFF2-40B4-BE49-F238E27FC236}">
                <a16:creationId xmlns:a16="http://schemas.microsoft.com/office/drawing/2014/main" id="{1E05208F-5867-45BA-B593-ADB79E24107E}"/>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・旧耐震基準（</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S56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年以前）で建てられた住宅ストックはおおむね</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％前後の割合となっている。堺市の割合が大きい一方で、大阪市の割合は小さい</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・地域別では、大阪市を含む府の北部において、直近</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年以内に建築された割合が大きい</a:t>
            </a:r>
          </a:p>
        </p:txBody>
      </p:sp>
      <p:sp>
        <p:nvSpPr>
          <p:cNvPr id="10" name="テキスト ボックス 9">
            <a:extLst>
              <a:ext uri="{FF2B5EF4-FFF2-40B4-BE49-F238E27FC236}">
                <a16:creationId xmlns:a16="http://schemas.microsoft.com/office/drawing/2014/main" id="{D8258072-EF25-4EA2-9D38-CB0EEE283F61}"/>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年住宅・土地統計調査（大阪府独自集計）</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4D3C7469-1782-42EE-B760-75723B325B32}"/>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2532879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359999" y="1799238"/>
            <a:ext cx="11574000" cy="4765290"/>
            <a:chOff x="359999" y="1799238"/>
            <a:chExt cx="11574000" cy="4765290"/>
          </a:xfrm>
        </p:grpSpPr>
        <p:pic>
          <p:nvPicPr>
            <p:cNvPr id="3" name="図 2"/>
            <p:cNvPicPr>
              <a:picLocks noChangeAspect="1"/>
            </p:cNvPicPr>
            <p:nvPr/>
          </p:nvPicPr>
          <p:blipFill>
            <a:blip r:embed="rId3"/>
            <a:stretch>
              <a:fillRect/>
            </a:stretch>
          </p:blipFill>
          <p:spPr>
            <a:xfrm>
              <a:off x="359999" y="1799238"/>
              <a:ext cx="11574000" cy="762499"/>
            </a:xfrm>
            <a:prstGeom prst="rect">
              <a:avLst/>
            </a:prstGeom>
          </p:spPr>
        </p:pic>
        <p:pic>
          <p:nvPicPr>
            <p:cNvPr id="4" name="図 3"/>
            <p:cNvPicPr>
              <a:picLocks noChangeAspect="1"/>
            </p:cNvPicPr>
            <p:nvPr/>
          </p:nvPicPr>
          <p:blipFill>
            <a:blip r:embed="rId4"/>
            <a:stretch>
              <a:fillRect/>
            </a:stretch>
          </p:blipFill>
          <p:spPr>
            <a:xfrm>
              <a:off x="359999" y="2649352"/>
              <a:ext cx="11520000" cy="3915176"/>
            </a:xfrm>
            <a:prstGeom prst="rect">
              <a:avLst/>
            </a:prstGeom>
          </p:spPr>
        </p:pic>
      </p:gr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44</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大阪府の建築年代別住宅ストック数（地域別）</a:t>
            </a:r>
          </a:p>
        </p:txBody>
      </p:sp>
      <p:sp>
        <p:nvSpPr>
          <p:cNvPr id="26" name="テキスト ボックス 25">
            <a:extLst>
              <a:ext uri="{FF2B5EF4-FFF2-40B4-BE49-F238E27FC236}">
                <a16:creationId xmlns:a16="http://schemas.microsoft.com/office/drawing/2014/main" id="{FD7C4941-AFD3-46A6-A95F-CF82980797A6}"/>
              </a:ext>
            </a:extLst>
          </p:cNvPr>
          <p:cNvSpPr txBox="1"/>
          <p:nvPr/>
        </p:nvSpPr>
        <p:spPr>
          <a:xfrm>
            <a:off x="5972112" y="640569"/>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実数</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8" name="テキスト ボックス 27">
            <a:extLst>
              <a:ext uri="{FF2B5EF4-FFF2-40B4-BE49-F238E27FC236}">
                <a16:creationId xmlns:a16="http://schemas.microsoft.com/office/drawing/2014/main" id="{CC9B4A71-205C-4730-B426-C476DBDAEBB7}"/>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年住宅・土地統計調査（大阪府独自集計）</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931B43C3-737A-495C-82C7-683060A49974}"/>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
        <p:nvSpPr>
          <p:cNvPr id="14" name="テキスト ボックス 13">
            <a:extLst>
              <a:ext uri="{FF2B5EF4-FFF2-40B4-BE49-F238E27FC236}">
                <a16:creationId xmlns:a16="http://schemas.microsoft.com/office/drawing/2014/main" id="{81F4349B-B396-43F2-A106-8657C37C4073}"/>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・旧耐震基準（</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S56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年以前）で建てられた住宅ストックはおおむね</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％前後の割合となっている。堺市の割合が大きい一方で、大阪市の割合は小さい</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・地域別では、大阪市を含む府の北部において、直近</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年以内に建築された割合が大きい</a:t>
            </a:r>
          </a:p>
        </p:txBody>
      </p:sp>
    </p:spTree>
    <p:extLst>
      <p:ext uri="{BB962C8B-B14F-4D97-AF65-F5344CB8AC3E}">
        <p14:creationId xmlns:p14="http://schemas.microsoft.com/office/powerpoint/2010/main" val="3875063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45</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年齢階級別</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住宅の所有形態の状況（全体）</a:t>
            </a:r>
          </a:p>
        </p:txBody>
      </p:sp>
      <p:grpSp>
        <p:nvGrpSpPr>
          <p:cNvPr id="5" name="グループ化 4"/>
          <p:cNvGrpSpPr/>
          <p:nvPr/>
        </p:nvGrpSpPr>
        <p:grpSpPr>
          <a:xfrm>
            <a:off x="540000" y="1588470"/>
            <a:ext cx="11522439" cy="3566469"/>
            <a:chOff x="540000" y="1588470"/>
            <a:chExt cx="11522439" cy="3566469"/>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00" y="1588470"/>
              <a:ext cx="11522439" cy="3566469"/>
            </a:xfrm>
            <a:prstGeom prst="rect">
              <a:avLst/>
            </a:prstGeom>
          </p:spPr>
        </p:pic>
        <p:sp>
          <p:nvSpPr>
            <p:cNvPr id="23" name="テキスト ボックス 22"/>
            <p:cNvSpPr txBox="1"/>
            <p:nvPr/>
          </p:nvSpPr>
          <p:spPr>
            <a:xfrm>
              <a:off x="10727792" y="2419093"/>
              <a:ext cx="612000" cy="190240"/>
            </a:xfrm>
            <a:prstGeom prst="rect">
              <a:avLst/>
            </a:prstGeom>
            <a:solidFill>
              <a:schemeClr val="bg1"/>
            </a:solidFill>
            <a:ln>
              <a:solidFill>
                <a:schemeClr val="tx1"/>
              </a:solidFill>
            </a:ln>
          </p:spPr>
          <p:txBody>
            <a:bodyPr wrap="square" lIns="36000" tIns="36000" rIns="3600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持ち家</a:t>
              </a:r>
            </a:p>
          </p:txBody>
        </p:sp>
        <p:sp>
          <p:nvSpPr>
            <p:cNvPr id="24" name="テキスト ボックス 23"/>
            <p:cNvSpPr txBox="1"/>
            <p:nvPr/>
          </p:nvSpPr>
          <p:spPr>
            <a:xfrm>
              <a:off x="3020067" y="2419093"/>
              <a:ext cx="612000" cy="313350"/>
            </a:xfrm>
            <a:prstGeom prst="rect">
              <a:avLst/>
            </a:prstGeom>
            <a:solidFill>
              <a:schemeClr val="bg1"/>
            </a:solidFill>
            <a:ln>
              <a:solidFill>
                <a:schemeClr val="tx1"/>
              </a:solidFill>
            </a:ln>
          </p:spPr>
          <p:txBody>
            <a:bodyPr wrap="square" lIns="36000" tIns="36000" rIns="3600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民営借家</a:t>
              </a:r>
              <a:endPar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（非木造）</a:t>
              </a:r>
            </a:p>
          </p:txBody>
        </p:sp>
      </p:grpSp>
      <p:sp>
        <p:nvSpPr>
          <p:cNvPr id="25" name="テキスト ボックス 2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6" name="テキスト ボックス 25">
            <a:extLst>
              <a:ext uri="{FF2B5EF4-FFF2-40B4-BE49-F238E27FC236}">
                <a16:creationId xmlns:a16="http://schemas.microsoft.com/office/drawing/2014/main" id="{A784C1EB-7A51-4218-81D2-FCB136B3D3B2}"/>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歳未満の世帯では、約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割が「民営借家」に居住しているのに対し、高齢者では約７割が「持ち家」に居住している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7" name="テキスト ボックス 26">
            <a:extLst>
              <a:ext uri="{FF2B5EF4-FFF2-40B4-BE49-F238E27FC236}">
                <a16:creationId xmlns:a16="http://schemas.microsoft.com/office/drawing/2014/main" id="{5F4C63C6-3C81-43EB-AC21-DAC6774045C0}"/>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C6509463-EFD5-4143-821B-3E4B0CEFB6D0}"/>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pic>
        <p:nvPicPr>
          <p:cNvPr id="3" name="図 2"/>
          <p:cNvPicPr>
            <a:picLocks noChangeAspect="1"/>
          </p:cNvPicPr>
          <p:nvPr/>
        </p:nvPicPr>
        <p:blipFill>
          <a:blip r:embed="rId4"/>
          <a:stretch>
            <a:fillRect/>
          </a:stretch>
        </p:blipFill>
        <p:spPr>
          <a:xfrm>
            <a:off x="985455" y="5173746"/>
            <a:ext cx="10949365" cy="1322947"/>
          </a:xfrm>
          <a:prstGeom prst="rect">
            <a:avLst/>
          </a:prstGeom>
        </p:spPr>
      </p:pic>
    </p:spTree>
    <p:extLst>
      <p:ext uri="{BB962C8B-B14F-4D97-AF65-F5344CB8AC3E}">
        <p14:creationId xmlns:p14="http://schemas.microsoft.com/office/powerpoint/2010/main" val="4121273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53362" y="1812442"/>
            <a:ext cx="11516342" cy="4676037"/>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46</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大阪府の住宅の所有形態の状況（地域別）</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2" name="テキスト ボックス 21">
            <a:extLst>
              <a:ext uri="{FF2B5EF4-FFF2-40B4-BE49-F238E27FC236}">
                <a16:creationId xmlns:a16="http://schemas.microsoft.com/office/drawing/2014/main" id="{B89E83B6-97CB-49E2-BE60-6FDA5AA95542}"/>
              </a:ext>
            </a:extLst>
          </p:cNvPr>
          <p:cNvSpPr txBox="1"/>
          <p:nvPr/>
        </p:nvSpPr>
        <p:spPr>
          <a:xfrm>
            <a:off x="288000" y="1080000"/>
            <a:ext cx="11520000" cy="626701"/>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・大阪市は、「持ち家」が４割、民営借家が４割となっている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・一方、他地域では、「持ち家」が半数以上を占め、民営借家が２割～３割程度となっている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・大阪府全体の持ち家率は約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％となっている</a:t>
            </a:r>
          </a:p>
        </p:txBody>
      </p:sp>
      <p:sp>
        <p:nvSpPr>
          <p:cNvPr id="25" name="テキスト ボックス 24">
            <a:extLst>
              <a:ext uri="{FF2B5EF4-FFF2-40B4-BE49-F238E27FC236}">
                <a16:creationId xmlns:a16="http://schemas.microsoft.com/office/drawing/2014/main" id="{6DA0F5F6-F4D1-481B-9364-F57F9ABCACCC}"/>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テキスト ボックス 100">
            <a:extLst>
              <a:ext uri="{FF2B5EF4-FFF2-40B4-BE49-F238E27FC236}">
                <a16:creationId xmlns:a16="http://schemas.microsoft.com/office/drawing/2014/main" id="{B0504BD2-B7A6-4218-BA2F-63DB0DDF97E6}"/>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1483488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347871" y="1727108"/>
            <a:ext cx="11744926" cy="4759756"/>
            <a:chOff x="347871" y="1727108"/>
            <a:chExt cx="11744926" cy="4759756"/>
          </a:xfrm>
        </p:grpSpPr>
        <p:pic>
          <p:nvPicPr>
            <p:cNvPr id="2" name="図 1"/>
            <p:cNvPicPr>
              <a:picLocks noChangeAspect="1"/>
            </p:cNvPicPr>
            <p:nvPr/>
          </p:nvPicPr>
          <p:blipFill>
            <a:blip r:embed="rId3"/>
            <a:stretch>
              <a:fillRect/>
            </a:stretch>
          </p:blipFill>
          <p:spPr>
            <a:xfrm>
              <a:off x="608797" y="1727108"/>
              <a:ext cx="11484000" cy="752689"/>
            </a:xfrm>
            <a:prstGeom prst="rect">
              <a:avLst/>
            </a:prstGeom>
          </p:spPr>
        </p:pic>
        <p:pic>
          <p:nvPicPr>
            <p:cNvPr id="4" name="図 3"/>
            <p:cNvPicPr>
              <a:picLocks noChangeAspect="1"/>
            </p:cNvPicPr>
            <p:nvPr/>
          </p:nvPicPr>
          <p:blipFill>
            <a:blip r:embed="rId4"/>
            <a:stretch>
              <a:fillRect/>
            </a:stretch>
          </p:blipFill>
          <p:spPr>
            <a:xfrm>
              <a:off x="347871" y="2571688"/>
              <a:ext cx="11520000" cy="3915176"/>
            </a:xfrm>
            <a:prstGeom prst="rect">
              <a:avLst/>
            </a:prstGeom>
          </p:spPr>
        </p:pic>
      </p:gr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47</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民間賃貸住宅</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か月あたりの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家賃</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（地域別）</a:t>
            </a:r>
          </a:p>
        </p:txBody>
      </p:sp>
      <p:sp>
        <p:nvSpPr>
          <p:cNvPr id="15" name="テキスト ボックス 14">
            <a:extLst>
              <a:ext uri="{FF2B5EF4-FFF2-40B4-BE49-F238E27FC236}">
                <a16:creationId xmlns:a16="http://schemas.microsoft.com/office/drawing/2014/main" id="{DCF4495E-151A-4090-84CF-BBA103A14B82}"/>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・北部は家賃が高く、南部にかけて家賃が低くなる傾向</a:t>
            </a:r>
          </a:p>
        </p:txBody>
      </p:sp>
      <p:sp>
        <p:nvSpPr>
          <p:cNvPr id="24" name="テキスト ボックス 23">
            <a:extLst>
              <a:ext uri="{FF2B5EF4-FFF2-40B4-BE49-F238E27FC236}">
                <a16:creationId xmlns:a16="http://schemas.microsoft.com/office/drawing/2014/main" id="{EBD3262B-7806-4E67-921F-6174DD01C929}"/>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a:extLst>
              <a:ext uri="{FF2B5EF4-FFF2-40B4-BE49-F238E27FC236}">
                <a16:creationId xmlns:a16="http://schemas.microsoft.com/office/drawing/2014/main" id="{2AEE47D9-80C5-4E51-B931-7C4893CC8E18}"/>
              </a:ext>
            </a:extLst>
          </p:cNvPr>
          <p:cNvSpPr txBox="1"/>
          <p:nvPr/>
        </p:nvSpPr>
        <p:spPr>
          <a:xfrm>
            <a:off x="6861058" y="599323"/>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実数</a:t>
            </a:r>
          </a:p>
        </p:txBody>
      </p:sp>
      <p:sp>
        <p:nvSpPr>
          <p:cNvPr id="12" name="テキスト ボックス 11">
            <a:extLst>
              <a:ext uri="{FF2B5EF4-FFF2-40B4-BE49-F238E27FC236}">
                <a16:creationId xmlns:a16="http://schemas.microsoft.com/office/drawing/2014/main" id="{A0A54AF1-BE8C-431A-9A23-62E127F57F5A}"/>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778958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60000" y="1801025"/>
            <a:ext cx="11520000" cy="4681123"/>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48</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a:extLst>
              <a:ext uri="{FF2B5EF4-FFF2-40B4-BE49-F238E27FC236}">
                <a16:creationId xmlns:a16="http://schemas.microsoft.com/office/drawing/2014/main" id="{2DE9F82C-B9D4-4257-95A7-1FBC7EC5011F}"/>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DF9D4DBB-7525-4C94-B8B8-FBC0D1154D59}"/>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・北部は家賃が高く、南部にかけて家賃が低くなる傾向</a:t>
            </a:r>
          </a:p>
        </p:txBody>
      </p:sp>
      <p:sp>
        <p:nvSpPr>
          <p:cNvPr id="10" name="正方形/長方形 9">
            <a:extLst>
              <a:ext uri="{FF2B5EF4-FFF2-40B4-BE49-F238E27FC236}">
                <a16:creationId xmlns:a16="http://schemas.microsoft.com/office/drawing/2014/main" id="{CFAA3E05-799E-4840-9761-98498DCA703D}"/>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2" name="正方形/長方形 11">
            <a:extLst>
              <a:ext uri="{FF2B5EF4-FFF2-40B4-BE49-F238E27FC236}">
                <a16:creationId xmlns:a16="http://schemas.microsoft.com/office/drawing/2014/main" id="{2A9F3EDF-924F-43E6-AEF0-95D6575C2C60}"/>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民間賃貸住宅</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か月あたりの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家賃</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（地域別）</a:t>
            </a:r>
          </a:p>
        </p:txBody>
      </p:sp>
      <p:sp>
        <p:nvSpPr>
          <p:cNvPr id="15" name="テキスト ボックス 14">
            <a:extLst>
              <a:ext uri="{FF2B5EF4-FFF2-40B4-BE49-F238E27FC236}">
                <a16:creationId xmlns:a16="http://schemas.microsoft.com/office/drawing/2014/main" id="{BBF534C1-949F-486A-A221-9A8A82E7F91A}"/>
              </a:ext>
            </a:extLst>
          </p:cNvPr>
          <p:cNvSpPr txBox="1"/>
          <p:nvPr/>
        </p:nvSpPr>
        <p:spPr>
          <a:xfrm>
            <a:off x="6846890" y="626941"/>
            <a:ext cx="504000" cy="221018"/>
          </a:xfrm>
          <a:prstGeom prst="rect">
            <a:avLst/>
          </a:prstGeom>
          <a:solidFill>
            <a:schemeClr val="bg1"/>
          </a:solidFill>
          <a:ln>
            <a:solidFill>
              <a:schemeClr val="tx1"/>
            </a:solidFill>
            <a:prstDash val="sysDash"/>
          </a:ln>
        </p:spPr>
        <p:txBody>
          <a:bodyPr wrap="square" t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割合</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6D147D2A-C5EE-4E79-84C2-812370C35724}"/>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4118302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54874" y="1792749"/>
            <a:ext cx="11668755" cy="4676037"/>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49</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大阪府の住宅の建て方の状況（地域別）</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2" name="テキスト ボックス 21">
            <a:extLst>
              <a:ext uri="{FF2B5EF4-FFF2-40B4-BE49-F238E27FC236}">
                <a16:creationId xmlns:a16="http://schemas.microsoft.com/office/drawing/2014/main" id="{6BFC5F93-F1E4-4856-80EB-A17F6A7795AB}"/>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・「共同住宅」は、大阪市は７割を占めているほか、三島地域・豊能地域が５割を超えており、府の北部で共同住宅の割合が大きい傾向</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・各地域で「長屋建」も一定の割合で存在（中河内地域</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5.7</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％、北河内地域</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4.9</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24" name="テキスト ボックス 23">
            <a:extLst>
              <a:ext uri="{FF2B5EF4-FFF2-40B4-BE49-F238E27FC236}">
                <a16:creationId xmlns:a16="http://schemas.microsoft.com/office/drawing/2014/main" id="{0080181C-3FAB-4564-96ED-3AAC6A18EA76}"/>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a:extLst>
              <a:ext uri="{FF2B5EF4-FFF2-40B4-BE49-F238E27FC236}">
                <a16:creationId xmlns:a16="http://schemas.microsoft.com/office/drawing/2014/main" id="{463E4646-F436-4FFA-9195-92D74E8EF2A0}"/>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764957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人口推計（地域別）</a:t>
            </a:r>
          </a:p>
        </p:txBody>
      </p:sp>
      <p:sp>
        <p:nvSpPr>
          <p:cNvPr id="41" name="テキスト ボックス 4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p>
        </p:txBody>
      </p:sp>
      <p:pic>
        <p:nvPicPr>
          <p:cNvPr id="47" name="図 46">
            <a:extLst>
              <a:ext uri="{FF2B5EF4-FFF2-40B4-BE49-F238E27FC236}">
                <a16:creationId xmlns:a16="http://schemas.microsoft.com/office/drawing/2014/main" id="{33B30B42-BAE4-4E13-A7AF-D1C70397EC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6305" y="1079501"/>
            <a:ext cx="3670300" cy="5264150"/>
          </a:xfrm>
          <a:prstGeom prst="rect">
            <a:avLst/>
          </a:prstGeom>
        </p:spPr>
      </p:pic>
      <p:sp>
        <p:nvSpPr>
          <p:cNvPr id="48" name="テキスト ボックス 47">
            <a:extLst>
              <a:ext uri="{FF2B5EF4-FFF2-40B4-BE49-F238E27FC236}">
                <a16:creationId xmlns:a16="http://schemas.microsoft.com/office/drawing/2014/main" id="{1487E260-7EED-4A81-80FA-ADB59B4A9F20}"/>
              </a:ext>
            </a:extLst>
          </p:cNvPr>
          <p:cNvSpPr txBox="1"/>
          <p:nvPr/>
        </p:nvSpPr>
        <p:spPr>
          <a:xfrm>
            <a:off x="2719724" y="1077773"/>
            <a:ext cx="1296000" cy="252000"/>
          </a:xfrm>
          <a:prstGeom prst="rect">
            <a:avLst/>
          </a:prstGeom>
          <a:solidFill>
            <a:schemeClr val="bg1"/>
          </a:solidFill>
          <a:ln>
            <a:noFill/>
          </a:ln>
        </p:spPr>
        <p:txBody>
          <a:bodyPr wrap="square" lIns="0" tIns="3600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人口総数（</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H27</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50" name="図 49">
            <a:extLst>
              <a:ext uri="{FF2B5EF4-FFF2-40B4-BE49-F238E27FC236}">
                <a16:creationId xmlns:a16="http://schemas.microsoft.com/office/drawing/2014/main" id="{89DFC631-FCEC-4722-9E93-2BFFECF214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7" t="18363" r="6221"/>
          <a:stretch/>
        </p:blipFill>
        <p:spPr bwMode="auto">
          <a:xfrm>
            <a:off x="4250325" y="1040679"/>
            <a:ext cx="3714485" cy="5319181"/>
          </a:xfrm>
          <a:prstGeom prst="rect">
            <a:avLst/>
          </a:prstGeom>
          <a:ln>
            <a:noFill/>
          </a:ln>
          <a:extLst>
            <a:ext uri="{53640926-AAD7-44D8-BBD7-CCE9431645EC}">
              <a14:shadowObscured xmlns:a14="http://schemas.microsoft.com/office/drawing/2010/main"/>
            </a:ext>
          </a:extLst>
        </p:spPr>
      </p:pic>
      <p:pic>
        <p:nvPicPr>
          <p:cNvPr id="51" name="図 50">
            <a:extLst>
              <a:ext uri="{FF2B5EF4-FFF2-40B4-BE49-F238E27FC236}">
                <a16:creationId xmlns:a16="http://schemas.microsoft.com/office/drawing/2014/main" id="{55B39C13-4881-4C7A-905F-804A34D90014}"/>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4210049" y="1008697"/>
            <a:ext cx="3831611" cy="5373054"/>
          </a:xfrm>
          <a:prstGeom prst="rect">
            <a:avLst/>
          </a:prstGeom>
        </p:spPr>
      </p:pic>
      <p:sp>
        <p:nvSpPr>
          <p:cNvPr id="52" name="テキスト ボックス 51">
            <a:extLst>
              <a:ext uri="{FF2B5EF4-FFF2-40B4-BE49-F238E27FC236}">
                <a16:creationId xmlns:a16="http://schemas.microsoft.com/office/drawing/2014/main" id="{112CE06C-F00A-4965-A982-B0BC955213AB}"/>
              </a:ext>
            </a:extLst>
          </p:cNvPr>
          <p:cNvSpPr txBox="1"/>
          <p:nvPr/>
        </p:nvSpPr>
        <p:spPr>
          <a:xfrm>
            <a:off x="6524810" y="1072660"/>
            <a:ext cx="1440000" cy="221018"/>
          </a:xfrm>
          <a:prstGeom prst="rect">
            <a:avLst/>
          </a:prstGeom>
          <a:noFill/>
        </p:spPr>
        <p:txBody>
          <a:bodyPr wrap="square" lIns="36000" tIns="36000" rIns="3600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人口総数（</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53" name="グループ化 52">
            <a:extLst>
              <a:ext uri="{FF2B5EF4-FFF2-40B4-BE49-F238E27FC236}">
                <a16:creationId xmlns:a16="http://schemas.microsoft.com/office/drawing/2014/main" id="{E96E7E4F-FA6C-47B3-B091-0655B4F6C4C3}"/>
              </a:ext>
            </a:extLst>
          </p:cNvPr>
          <p:cNvGrpSpPr/>
          <p:nvPr/>
        </p:nvGrpSpPr>
        <p:grpSpPr>
          <a:xfrm>
            <a:off x="8357534" y="1057275"/>
            <a:ext cx="3676650" cy="5272088"/>
            <a:chOff x="4262438" y="1057275"/>
            <a:chExt cx="3676650" cy="5272088"/>
          </a:xfrm>
        </p:grpSpPr>
        <p:pic>
          <p:nvPicPr>
            <p:cNvPr id="54" name="図 53">
              <a:extLst>
                <a:ext uri="{FF2B5EF4-FFF2-40B4-BE49-F238E27FC236}">
                  <a16:creationId xmlns:a16="http://schemas.microsoft.com/office/drawing/2014/main" id="{CB9E1ECD-AD28-45E1-BCE9-76E94AD139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62438" y="1057275"/>
              <a:ext cx="3675386" cy="5272088"/>
            </a:xfrm>
            <a:prstGeom prst="rect">
              <a:avLst/>
            </a:prstGeom>
          </p:spPr>
        </p:pic>
        <p:sp>
          <p:nvSpPr>
            <p:cNvPr id="55" name="テキスト ボックス 54">
              <a:extLst>
                <a:ext uri="{FF2B5EF4-FFF2-40B4-BE49-F238E27FC236}">
                  <a16:creationId xmlns:a16="http://schemas.microsoft.com/office/drawing/2014/main" id="{D69E097C-9DBF-483A-B0B4-6473825E4DD1}"/>
                </a:ext>
              </a:extLst>
            </p:cNvPr>
            <p:cNvSpPr txBox="1"/>
            <p:nvPr/>
          </p:nvSpPr>
          <p:spPr>
            <a:xfrm>
              <a:off x="6571088" y="1057275"/>
              <a:ext cx="1368000" cy="252000"/>
            </a:xfrm>
            <a:prstGeom prst="rect">
              <a:avLst/>
            </a:prstGeom>
            <a:solidFill>
              <a:schemeClr val="bg1"/>
            </a:solidFill>
            <a:ln>
              <a:noFill/>
            </a:ln>
          </p:spPr>
          <p:txBody>
            <a:bodyPr wrap="square" lIns="36000" tIns="36000" rIns="3600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人口推計（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R32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sp>
        <p:nvSpPr>
          <p:cNvPr id="57" name="テキスト ボックス 56">
            <a:extLst>
              <a:ext uri="{FF2B5EF4-FFF2-40B4-BE49-F238E27FC236}">
                <a16:creationId xmlns:a16="http://schemas.microsoft.com/office/drawing/2014/main" id="{7E8CECCF-9B2A-4504-AC75-6D04BD0FAF16}"/>
              </a:ext>
            </a:extLst>
          </p:cNvPr>
          <p:cNvSpPr txBox="1"/>
          <p:nvPr/>
        </p:nvSpPr>
        <p:spPr>
          <a:xfrm>
            <a:off x="1182335" y="6427177"/>
            <a:ext cx="10872984" cy="395869"/>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国土交通省国土政策局「国土数値情報（行政区域データ）」及び総務省統計局「令和２年国大阪府地域メッシュ統計報告書（</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R5.3</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国勢調査－世界測地系 </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500m </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メッシュ境界データ」を元に、大阪府が編集・加工</a:t>
            </a:r>
          </a:p>
        </p:txBody>
      </p:sp>
      <p:sp>
        <p:nvSpPr>
          <p:cNvPr id="58" name="スライド番号プレースホルダー 2">
            <a:extLst>
              <a:ext uri="{FF2B5EF4-FFF2-40B4-BE49-F238E27FC236}">
                <a16:creationId xmlns:a16="http://schemas.microsoft.com/office/drawing/2014/main" id="{666F33AC-937B-4BC8-91C9-AA0A699F82D2}"/>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24713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51533" y="1806041"/>
            <a:ext cx="11577307" cy="4676037"/>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50</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大阪府の構造別住宅の状況（地域別）</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テキスト ボックス 22">
            <a:extLst>
              <a:ext uri="{FF2B5EF4-FFF2-40B4-BE49-F238E27FC236}">
                <a16:creationId xmlns:a16="http://schemas.microsoft.com/office/drawing/2014/main" id="{CB0925BF-C840-4923-B5C2-38838D329DF3}"/>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・大阪市や三島地域、豊能地域ではおおむね半数以上が非木造</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・府の南部において、木造住宅の割合が大きい</a:t>
            </a:r>
          </a:p>
        </p:txBody>
      </p:sp>
      <p:sp>
        <p:nvSpPr>
          <p:cNvPr id="25" name="テキスト ボックス 24">
            <a:extLst>
              <a:ext uri="{FF2B5EF4-FFF2-40B4-BE49-F238E27FC236}">
                <a16:creationId xmlns:a16="http://schemas.microsoft.com/office/drawing/2014/main" id="{1ACF4032-98DB-41D8-BE67-97D25C46555C}"/>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a:extLst>
              <a:ext uri="{FF2B5EF4-FFF2-40B4-BE49-F238E27FC236}">
                <a16:creationId xmlns:a16="http://schemas.microsoft.com/office/drawing/2014/main" id="{2A5B583E-2CB9-4596-AE0C-D7128B0F2B07}"/>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1891927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356380" y="1801154"/>
            <a:ext cx="9748349" cy="4682134"/>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51</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大阪府の住宅の居住面積（地域別）</a:t>
            </a:r>
          </a:p>
        </p:txBody>
      </p:sp>
      <p:sp>
        <p:nvSpPr>
          <p:cNvPr id="11" name="テキスト ボックス 10">
            <a:extLst>
              <a:ext uri="{FF2B5EF4-FFF2-40B4-BE49-F238E27FC236}">
                <a16:creationId xmlns:a16="http://schemas.microsoft.com/office/drawing/2014/main" id="{31F2395D-354F-4C63-9004-A29C07C436F9}"/>
              </a:ext>
            </a:extLst>
          </p:cNvPr>
          <p:cNvSpPr txBox="1"/>
          <p:nvPr/>
        </p:nvSpPr>
        <p:spPr>
          <a:xfrm>
            <a:off x="9872513" y="2637319"/>
            <a:ext cx="2203273" cy="1519253"/>
          </a:xfrm>
          <a:prstGeom prst="rect">
            <a:avLst/>
          </a:prstGeom>
          <a:noFill/>
        </p:spPr>
        <p:txBody>
          <a:bodyPr wrap="square" tIns="72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最低居住面積水準</a:t>
            </a:r>
            <a:endParaRPr kumimoji="1" lang="en-US" altLang="ja-JP"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890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世帯人数に応じて、健康で文化的な住生活の基本とし必要不可欠な住宅 面積に関する水準</a:t>
            </a:r>
            <a:endPar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誘導居住面積水準</a:t>
            </a:r>
            <a:endParaRPr kumimoji="1" lang="en-US" altLang="ja-JP"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890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世帯人数に応じて、豊かな住生活の実現の前提として、多様なライフスタイルを想定した場合に必要と考えられる住宅の面積に関する</a:t>
            </a:r>
          </a:p>
        </p:txBody>
      </p:sp>
      <p:sp>
        <p:nvSpPr>
          <p:cNvPr id="22" name="テキスト ボックス 21">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5" name="テキスト ボックス 24">
            <a:extLst>
              <a:ext uri="{FF2B5EF4-FFF2-40B4-BE49-F238E27FC236}">
                <a16:creationId xmlns:a16="http://schemas.microsoft.com/office/drawing/2014/main" id="{9206D2BB-6CA7-47D0-8DBA-A5DB3206E306}"/>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a:extLst>
              <a:ext uri="{FF2B5EF4-FFF2-40B4-BE49-F238E27FC236}">
                <a16:creationId xmlns:a16="http://schemas.microsoft.com/office/drawing/2014/main" id="{7B4E88DA-092A-4C0A-9BC3-2407F86F8BFF}"/>
              </a:ext>
            </a:extLst>
          </p:cNvPr>
          <p:cNvSpPr txBox="1"/>
          <p:nvPr/>
        </p:nvSpPr>
        <p:spPr>
          <a:xfrm>
            <a:off x="281615" y="117821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・大阪市の最低居住面積の水準以下となる住宅の割合が２割程度となっており、他地域に比べ低くなっている</a:t>
            </a:r>
          </a:p>
        </p:txBody>
      </p:sp>
      <p:sp>
        <p:nvSpPr>
          <p:cNvPr id="67" name="テキスト ボックス 66">
            <a:extLst>
              <a:ext uri="{FF2B5EF4-FFF2-40B4-BE49-F238E27FC236}">
                <a16:creationId xmlns:a16="http://schemas.microsoft.com/office/drawing/2014/main" id="{13FE8665-4016-4DB7-899C-1F8776D83D86}"/>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grpSp>
        <p:nvGrpSpPr>
          <p:cNvPr id="4" name="グループ化 3">
            <a:extLst>
              <a:ext uri="{FF2B5EF4-FFF2-40B4-BE49-F238E27FC236}">
                <a16:creationId xmlns:a16="http://schemas.microsoft.com/office/drawing/2014/main" id="{295D1B27-09B3-4A4D-A040-D61B2625B218}"/>
              </a:ext>
            </a:extLst>
          </p:cNvPr>
          <p:cNvGrpSpPr/>
          <p:nvPr/>
        </p:nvGrpSpPr>
        <p:grpSpPr>
          <a:xfrm>
            <a:off x="10085036" y="4146901"/>
            <a:ext cx="2025205" cy="1180699"/>
            <a:chOff x="10066002" y="3370416"/>
            <a:chExt cx="2025205" cy="1180699"/>
          </a:xfrm>
        </p:grpSpPr>
        <p:sp>
          <p:nvSpPr>
            <p:cNvPr id="68" name="テキスト ボックス 67">
              <a:extLst>
                <a:ext uri="{FF2B5EF4-FFF2-40B4-BE49-F238E27FC236}">
                  <a16:creationId xmlns:a16="http://schemas.microsoft.com/office/drawing/2014/main" id="{5A871005-3D45-4433-8D0F-694F072F3136}"/>
                </a:ext>
              </a:extLst>
            </p:cNvPr>
            <p:cNvSpPr txBox="1"/>
            <p:nvPr/>
          </p:nvSpPr>
          <p:spPr>
            <a:xfrm>
              <a:off x="10162036" y="3370416"/>
              <a:ext cx="1929171" cy="1180699"/>
            </a:xfrm>
            <a:prstGeom prst="rect">
              <a:avLst/>
            </a:prstGeom>
            <a:noFill/>
            <a:ln>
              <a:noFill/>
            </a:ln>
          </p:spPr>
          <p:txBody>
            <a:bodyPr wrap="square" tIns="72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都市居住型</a:t>
              </a:r>
              <a:endParaRPr kumimoji="1" lang="en-US" altLang="ja-JP"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890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都市の中⼼及びその周辺における共同住宅居住を想定</a:t>
              </a:r>
              <a:endPar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⼀般型</a:t>
              </a:r>
              <a:endParaRPr kumimoji="1" lang="en-US" altLang="ja-JP" sz="1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890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都市の郊外及び都市部以外の⼀般地域における⼾建住宅居住を想定</a:t>
              </a:r>
            </a:p>
          </p:txBody>
        </p:sp>
        <p:sp>
          <p:nvSpPr>
            <p:cNvPr id="3" name="左大かっこ 2">
              <a:extLst>
                <a:ext uri="{FF2B5EF4-FFF2-40B4-BE49-F238E27FC236}">
                  <a16:creationId xmlns:a16="http://schemas.microsoft.com/office/drawing/2014/main" id="{A6F6D2F8-97EF-4DA8-A520-AB1F402A3837}"/>
                </a:ext>
              </a:extLst>
            </p:cNvPr>
            <p:cNvSpPr/>
            <p:nvPr/>
          </p:nvSpPr>
          <p:spPr>
            <a:xfrm>
              <a:off x="10066002" y="3499047"/>
              <a:ext cx="77164" cy="894631"/>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4074251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p:cNvPicPr>
            <a:picLocks noChangeAspect="1"/>
          </p:cNvPicPr>
          <p:nvPr/>
        </p:nvPicPr>
        <p:blipFill>
          <a:blip r:embed="rId3"/>
          <a:stretch>
            <a:fillRect/>
          </a:stretch>
        </p:blipFill>
        <p:spPr>
          <a:xfrm>
            <a:off x="205648" y="2367630"/>
            <a:ext cx="11626080" cy="4011516"/>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52</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5" y="576696"/>
            <a:ext cx="10980239"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大阪府の高齢者世帯が居住する住宅におけるバリアフリー化等の設備の導入状況（地域別）</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テキスト ボックス 22">
            <a:extLst>
              <a:ext uri="{FF2B5EF4-FFF2-40B4-BE49-F238E27FC236}">
                <a16:creationId xmlns:a16="http://schemas.microsoft.com/office/drawing/2014/main" id="{F4B45DE0-C8FB-46EF-87B9-8319C53A9DF5}"/>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a:extLst>
              <a:ext uri="{FF2B5EF4-FFF2-40B4-BE49-F238E27FC236}">
                <a16:creationId xmlns:a16="http://schemas.microsoft.com/office/drawing/2014/main" id="{DAA9065B-B150-4082-A15C-37C8C853E9FC}"/>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・三島地域、豊能地域でバリアフリー化の割合が比較的高い傾向</a:t>
            </a:r>
          </a:p>
        </p:txBody>
      </p:sp>
      <p:sp>
        <p:nvSpPr>
          <p:cNvPr id="42" name="テキスト ボックス 41">
            <a:extLst>
              <a:ext uri="{FF2B5EF4-FFF2-40B4-BE49-F238E27FC236}">
                <a16:creationId xmlns:a16="http://schemas.microsoft.com/office/drawing/2014/main" id="{154C3479-9200-4922-996A-8BD82ABCE67F}"/>
              </a:ext>
            </a:extLst>
          </p:cNvPr>
          <p:cNvSpPr txBox="1"/>
          <p:nvPr/>
        </p:nvSpPr>
        <p:spPr>
          <a:xfrm>
            <a:off x="618991" y="1576991"/>
            <a:ext cx="7107091" cy="719034"/>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⼀定のバリアフリー化 ：⾼齢者等のための設備等のうち、以下のいずれかに該当すること </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・２箇所以上の⼿すりの設置 　　・段差のない屋内 </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⾼度のバリアフリー化：⾼齢者等のための設備等のうち、以下のいずれにも該当すること </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・２箇所以上の⼿すりの設置 　　・段差のない屋内　　・廊下などが⾞いすで通⾏可能な幅</a:t>
            </a:r>
          </a:p>
        </p:txBody>
      </p:sp>
      <p:sp>
        <p:nvSpPr>
          <p:cNvPr id="44" name="テキスト ボックス 43">
            <a:extLst>
              <a:ext uri="{FF2B5EF4-FFF2-40B4-BE49-F238E27FC236}">
                <a16:creationId xmlns:a16="http://schemas.microsoft.com/office/drawing/2014/main" id="{69A2A14B-62A3-470C-96F0-F05A97A09905}"/>
              </a:ext>
            </a:extLst>
          </p:cNvPr>
          <p:cNvSpPr txBox="1"/>
          <p:nvPr/>
        </p:nvSpPr>
        <p:spPr>
          <a:xfrm>
            <a:off x="515517" y="1358563"/>
            <a:ext cx="6925215" cy="234286"/>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バリアフリー化住宅：⼈が居住する住宅について、バリアフリー化の状況を次のとおり区分した </a:t>
            </a:r>
          </a:p>
        </p:txBody>
      </p:sp>
      <p:sp>
        <p:nvSpPr>
          <p:cNvPr id="45" name="テキスト ボックス 44">
            <a:extLst>
              <a:ext uri="{FF2B5EF4-FFF2-40B4-BE49-F238E27FC236}">
                <a16:creationId xmlns:a16="http://schemas.microsoft.com/office/drawing/2014/main" id="{26FEEEB6-55EF-4A77-B7DB-A3292CA8DDC6}"/>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2124510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46974" y="1555618"/>
            <a:ext cx="11660400" cy="5009628"/>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53</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大阪府の住宅における省エネルギー設備等の導入状況（地域別）</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4" name="テキスト ボックス 23">
            <a:extLst>
              <a:ext uri="{FF2B5EF4-FFF2-40B4-BE49-F238E27FC236}">
                <a16:creationId xmlns:a16="http://schemas.microsoft.com/office/drawing/2014/main" id="{43E904D0-7A08-466F-8707-1EEA6D460C19}"/>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a:extLst>
              <a:ext uri="{FF2B5EF4-FFF2-40B4-BE49-F238E27FC236}">
                <a16:creationId xmlns:a16="http://schemas.microsoft.com/office/drawing/2014/main" id="{BF988053-4924-4858-9E10-FEDA4483CE2E}"/>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・大阪市、中河内地域は府全体より設備等の導入の割合が低い傾向</a:t>
            </a:r>
          </a:p>
        </p:txBody>
      </p:sp>
      <p:sp>
        <p:nvSpPr>
          <p:cNvPr id="56" name="テキスト ボックス 55">
            <a:extLst>
              <a:ext uri="{FF2B5EF4-FFF2-40B4-BE49-F238E27FC236}">
                <a16:creationId xmlns:a16="http://schemas.microsoft.com/office/drawing/2014/main" id="{42C394DC-D072-471B-B9F0-69B2C45E9A26}"/>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住宅ストックの状況</a:t>
            </a:r>
          </a:p>
        </p:txBody>
      </p:sp>
    </p:spTree>
    <p:extLst>
      <p:ext uri="{BB962C8B-B14F-4D97-AF65-F5344CB8AC3E}">
        <p14:creationId xmlns:p14="http://schemas.microsoft.com/office/powerpoint/2010/main" val="2442843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656581"/>
            <a:ext cx="12192000" cy="792088"/>
          </a:xfrm>
          <a:prstGeom prst="rect">
            <a:avLst/>
          </a:prstGeom>
          <a:solidFill>
            <a:schemeClr val="tx1">
              <a:lumMod val="75000"/>
              <a:lumOff val="25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eiryo UI" panose="020B0604030504040204" pitchFamily="50" charset="-128"/>
              </a:rPr>
              <a:t> ３．ライフスタイルの多様化</a:t>
            </a:r>
          </a:p>
        </p:txBody>
      </p:sp>
      <p:graphicFrame>
        <p:nvGraphicFramePr>
          <p:cNvPr id="8" name="表 7"/>
          <p:cNvGraphicFramePr>
            <a:graphicFrameLocks noGrp="1"/>
          </p:cNvGraphicFramePr>
          <p:nvPr/>
        </p:nvGraphicFramePr>
        <p:xfrm>
          <a:off x="2907672" y="1800000"/>
          <a:ext cx="6794048" cy="3780000"/>
        </p:xfrm>
        <a:graphic>
          <a:graphicData uri="http://schemas.openxmlformats.org/drawingml/2006/table">
            <a:tbl>
              <a:tblPr firstRow="1">
                <a:tableStyleId>{22838BEF-8BB2-4498-84A7-C5851F593DF1}</a:tableStyleId>
              </a:tblPr>
              <a:tblGrid>
                <a:gridCol w="147597">
                  <a:extLst>
                    <a:ext uri="{9D8B030D-6E8A-4147-A177-3AD203B41FA5}">
                      <a16:colId xmlns:a16="http://schemas.microsoft.com/office/drawing/2014/main" val="20000"/>
                    </a:ext>
                  </a:extLst>
                </a:gridCol>
                <a:gridCol w="5802829">
                  <a:extLst>
                    <a:ext uri="{9D8B030D-6E8A-4147-A177-3AD203B41FA5}">
                      <a16:colId xmlns:a16="http://schemas.microsoft.com/office/drawing/2014/main" val="20001"/>
                    </a:ext>
                  </a:extLst>
                </a:gridCol>
                <a:gridCol w="843622">
                  <a:extLst>
                    <a:ext uri="{9D8B030D-6E8A-4147-A177-3AD203B41FA5}">
                      <a16:colId xmlns:a16="http://schemas.microsoft.com/office/drawing/2014/main" val="20002"/>
                    </a:ext>
                  </a:extLst>
                </a:gridCol>
              </a:tblGrid>
              <a:tr h="540000">
                <a:tc rowSpan="7">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・テレワークの状況</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P55</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・他拠点居住の状況</a:t>
                      </a:r>
                      <a:endPar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P62</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シェアハウスの状況</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P65</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・民泊の状況</a:t>
                      </a:r>
                      <a:endPar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P67</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540000">
                <a:tc vMerge="1">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・住教育の取り組み</a:t>
                      </a:r>
                      <a:endPar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P71</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住生活リテラシーに係る動き</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P72</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5910738"/>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既存住宅状況調査</a:t>
                      </a:r>
                      <a:endPar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P74</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2030816"/>
                  </a:ext>
                </a:extLst>
              </a:tr>
            </a:tbl>
          </a:graphicData>
        </a:graphic>
      </p:graphicFrame>
    </p:spTree>
    <p:extLst>
      <p:ext uri="{BB962C8B-B14F-4D97-AF65-F5344CB8AC3E}">
        <p14:creationId xmlns:p14="http://schemas.microsoft.com/office/powerpoint/2010/main" val="959461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令和５年度テレワーク人口実態調査</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55</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多様な住まい方（テレワーク①）</a:t>
            </a:r>
          </a:p>
        </p:txBody>
      </p:sp>
      <p:sp>
        <p:nvSpPr>
          <p:cNvPr id="11" name="テキスト ボックス 1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
        <p:nvSpPr>
          <p:cNvPr id="15" name="テキスト ボックス 14">
            <a:extLst>
              <a:ext uri="{FF2B5EF4-FFF2-40B4-BE49-F238E27FC236}">
                <a16:creationId xmlns:a16="http://schemas.microsoft.com/office/drawing/2014/main" id="{FB24E4D4-2BF3-4A03-A7FE-FAAAF5DD03DC}"/>
              </a:ext>
            </a:extLst>
          </p:cNvPr>
          <p:cNvSpPr txBox="1"/>
          <p:nvPr/>
        </p:nvSpPr>
        <p:spPr>
          <a:xfrm>
            <a:off x="360000" y="1620000"/>
            <a:ext cx="3359150" cy="257369"/>
          </a:xfrm>
          <a:prstGeom prst="rect">
            <a:avLst/>
          </a:prstGeom>
          <a:noFill/>
        </p:spPr>
        <p:txBody>
          <a:bodyPr wrap="square" tIns="72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雇用型テレワーカーの割合（居住地域別）</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6" name="図 5"/>
          <p:cNvPicPr>
            <a:picLocks noChangeAspect="1"/>
          </p:cNvPicPr>
          <p:nvPr/>
        </p:nvPicPr>
        <p:blipFill rotWithShape="1">
          <a:blip r:embed="rId3"/>
          <a:srcRect t="7455"/>
          <a:stretch/>
        </p:blipFill>
        <p:spPr>
          <a:xfrm>
            <a:off x="463555" y="1885949"/>
            <a:ext cx="5036991" cy="4241029"/>
          </a:xfrm>
          <a:prstGeom prst="rect">
            <a:avLst/>
          </a:prstGeom>
        </p:spPr>
      </p:pic>
      <p:pic>
        <p:nvPicPr>
          <p:cNvPr id="7" name="図 6"/>
          <p:cNvPicPr>
            <a:picLocks noChangeAspect="1"/>
          </p:cNvPicPr>
          <p:nvPr/>
        </p:nvPicPr>
        <p:blipFill>
          <a:blip r:embed="rId4"/>
          <a:stretch>
            <a:fillRect/>
          </a:stretch>
        </p:blipFill>
        <p:spPr>
          <a:xfrm>
            <a:off x="517525" y="6106950"/>
            <a:ext cx="3204994" cy="582322"/>
          </a:xfrm>
          <a:prstGeom prst="rect">
            <a:avLst/>
          </a:prstGeom>
        </p:spPr>
      </p:pic>
      <p:pic>
        <p:nvPicPr>
          <p:cNvPr id="10" name="図 9"/>
          <p:cNvPicPr>
            <a:picLocks noChangeAspect="1"/>
          </p:cNvPicPr>
          <p:nvPr/>
        </p:nvPicPr>
        <p:blipFill rotWithShape="1">
          <a:blip r:embed="rId5"/>
          <a:srcRect l="28242" t="49023" r="556" b="6320"/>
          <a:stretch/>
        </p:blipFill>
        <p:spPr>
          <a:xfrm>
            <a:off x="6337300" y="4277084"/>
            <a:ext cx="5147651" cy="2032045"/>
          </a:xfrm>
          <a:prstGeom prst="rect">
            <a:avLst/>
          </a:prstGeom>
        </p:spPr>
      </p:pic>
      <p:pic>
        <p:nvPicPr>
          <p:cNvPr id="8" name="図 7"/>
          <p:cNvPicPr>
            <a:picLocks noChangeAspect="1"/>
          </p:cNvPicPr>
          <p:nvPr/>
        </p:nvPicPr>
        <p:blipFill rotWithShape="1">
          <a:blip r:embed="rId6"/>
          <a:srcRect l="72307" t="33793" r="1672" b="45224"/>
          <a:stretch/>
        </p:blipFill>
        <p:spPr>
          <a:xfrm>
            <a:off x="6518274" y="6153757"/>
            <a:ext cx="1747838" cy="640557"/>
          </a:xfrm>
          <a:prstGeom prst="rect">
            <a:avLst/>
          </a:prstGeom>
        </p:spPr>
      </p:pic>
      <p:sp>
        <p:nvSpPr>
          <p:cNvPr id="24" name="テキスト ボックス 23">
            <a:extLst>
              <a:ext uri="{FF2B5EF4-FFF2-40B4-BE49-F238E27FC236}">
                <a16:creationId xmlns:a16="http://schemas.microsoft.com/office/drawing/2014/main" id="{FB24E4D4-2BF3-4A03-A7FE-FAAAF5DD03DC}"/>
              </a:ext>
            </a:extLst>
          </p:cNvPr>
          <p:cNvSpPr txBox="1"/>
          <p:nvPr/>
        </p:nvSpPr>
        <p:spPr>
          <a:xfrm>
            <a:off x="5831206" y="1620000"/>
            <a:ext cx="3359150" cy="257369"/>
          </a:xfrm>
          <a:prstGeom prst="rect">
            <a:avLst/>
          </a:prstGeom>
          <a:noFill/>
        </p:spPr>
        <p:txBody>
          <a:bodyPr wrap="square" tIns="72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テレワークの継続意向</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32375"/>
            <a:ext cx="11520000" cy="626701"/>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・コロナ禍を境に、テレワーク実施率は増加傾向にある。近畿圏は令和５年度で</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24.8</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％となっており、全国平均とおおむね同様の推移となっている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・今後の継続以降は、テレワーカーの約７割が継続意向、非テレワーカーの約２割が実施意向にあり、理由として「時間の有効活用」や「通勤の負担軽減」」が挙げられている</a:t>
            </a:r>
          </a:p>
        </p:txBody>
      </p:sp>
      <p:pic>
        <p:nvPicPr>
          <p:cNvPr id="23" name="図 22">
            <a:extLst>
              <a:ext uri="{FF2B5EF4-FFF2-40B4-BE49-F238E27FC236}">
                <a16:creationId xmlns:a16="http://schemas.microsoft.com/office/drawing/2014/main" id="{0FD33E5C-5A87-492C-9707-D02000BA1EDE}"/>
              </a:ext>
            </a:extLst>
          </p:cNvPr>
          <p:cNvPicPr>
            <a:picLocks noChangeAspect="1"/>
          </p:cNvPicPr>
          <p:nvPr/>
        </p:nvPicPr>
        <p:blipFill rotWithShape="1">
          <a:blip r:embed="rId5"/>
          <a:srcRect l="28255" t="1285" r="757" b="53215"/>
          <a:stretch/>
        </p:blipFill>
        <p:spPr>
          <a:xfrm>
            <a:off x="6356349" y="2079675"/>
            <a:ext cx="5107587" cy="2060525"/>
          </a:xfrm>
          <a:prstGeom prst="rect">
            <a:avLst/>
          </a:prstGeom>
        </p:spPr>
      </p:pic>
      <p:sp>
        <p:nvSpPr>
          <p:cNvPr id="25" name="テキスト ボックス 24">
            <a:extLst>
              <a:ext uri="{FF2B5EF4-FFF2-40B4-BE49-F238E27FC236}">
                <a16:creationId xmlns:a16="http://schemas.microsoft.com/office/drawing/2014/main" id="{F4988221-9A1C-4558-BE22-193786ADC998}"/>
              </a:ext>
            </a:extLst>
          </p:cNvPr>
          <p:cNvSpPr txBox="1"/>
          <p:nvPr/>
        </p:nvSpPr>
        <p:spPr>
          <a:xfrm>
            <a:off x="6022194" y="1860963"/>
            <a:ext cx="3561226" cy="226591"/>
          </a:xfrm>
          <a:prstGeom prst="rect">
            <a:avLst/>
          </a:prstGeom>
          <a:noFill/>
        </p:spPr>
        <p:txBody>
          <a:bodyPr wrap="square" tIns="72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今後のテレワークの継続意向（テレワーカー）</a:t>
            </a:r>
            <a:endPar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6" name="テキスト ボックス 25">
            <a:extLst>
              <a:ext uri="{FF2B5EF4-FFF2-40B4-BE49-F238E27FC236}">
                <a16:creationId xmlns:a16="http://schemas.microsoft.com/office/drawing/2014/main" id="{C5DE6B2D-16E1-4F6A-87CD-817B79585683}"/>
              </a:ext>
            </a:extLst>
          </p:cNvPr>
          <p:cNvSpPr txBox="1"/>
          <p:nvPr/>
        </p:nvSpPr>
        <p:spPr>
          <a:xfrm>
            <a:off x="6022194" y="4043145"/>
            <a:ext cx="3561226" cy="226591"/>
          </a:xfrm>
          <a:prstGeom prst="rect">
            <a:avLst/>
          </a:prstGeom>
          <a:noFill/>
        </p:spPr>
        <p:txBody>
          <a:bodyPr wrap="square" tIns="72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今後のテレワークの実施意向（非テレワーカー）</a:t>
            </a:r>
            <a:endPar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250004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54</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資料（抜粋）</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56</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多様な住まい方（テレワーク②）</a:t>
            </a: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住まいに関する意識等に関する調査</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（国土交通省：インターネット調査、令和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890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在宅勤務の環境について（</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人以上世帯を対象）</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3" name="テキスト ボックス 32">
            <a:extLst>
              <a:ext uri="{FF2B5EF4-FFF2-40B4-BE49-F238E27FC236}">
                <a16:creationId xmlns:a16="http://schemas.microsoft.com/office/drawing/2014/main" id="{00BBF525-3034-47BE-BE16-31D8EF70687F}"/>
              </a:ext>
            </a:extLst>
          </p:cNvPr>
          <p:cNvSpPr txBox="1"/>
          <p:nvPr/>
        </p:nvSpPr>
        <p:spPr>
          <a:xfrm>
            <a:off x="8910684" y="1244610"/>
            <a:ext cx="3060000" cy="1695437"/>
          </a:xfrm>
          <a:prstGeom prst="rect">
            <a:avLst/>
          </a:prstGeom>
          <a:noFill/>
          <a:ln w="19050">
            <a:solidFill>
              <a:schemeClr val="accent1">
                <a:shade val="50000"/>
              </a:schemeClr>
            </a:solidFill>
            <a:prstDash val="sysDash"/>
          </a:ln>
        </p:spPr>
        <p:txBody>
          <a:bodyPr wrap="square" lIns="108000" tIns="108000" rIns="108000" bIns="108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住まいに関する意識等に関する調査</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92075"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新型コロナウイルス感染症の影響が、暮らしの様々な面に表れており、住まいに関する意識や意向にも影響が及んでいると考えられる。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92075"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そこで、今後の住宅政策における新たな住まい方の検討にあたり、その動向を把握することを目的とする。</a:t>
            </a:r>
          </a:p>
        </p:txBody>
      </p:sp>
      <p:grpSp>
        <p:nvGrpSpPr>
          <p:cNvPr id="3" name="グループ化 2">
            <a:extLst>
              <a:ext uri="{FF2B5EF4-FFF2-40B4-BE49-F238E27FC236}">
                <a16:creationId xmlns:a16="http://schemas.microsoft.com/office/drawing/2014/main" id="{10D8F429-1313-49DB-A99B-7FBC79A426EA}"/>
              </a:ext>
            </a:extLst>
          </p:cNvPr>
          <p:cNvGrpSpPr/>
          <p:nvPr/>
        </p:nvGrpSpPr>
        <p:grpSpPr>
          <a:xfrm>
            <a:off x="720000" y="1675924"/>
            <a:ext cx="7652475" cy="4810602"/>
            <a:chOff x="720000" y="1675924"/>
            <a:chExt cx="7652475" cy="4810602"/>
          </a:xfrm>
        </p:grpSpPr>
        <p:pic>
          <p:nvPicPr>
            <p:cNvPr id="31" name="図 30">
              <a:extLst>
                <a:ext uri="{FF2B5EF4-FFF2-40B4-BE49-F238E27FC236}">
                  <a16:creationId xmlns:a16="http://schemas.microsoft.com/office/drawing/2014/main" id="{2C45C06B-35CE-43F2-8EE6-F954DDFE68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000" y="1675924"/>
              <a:ext cx="7652475" cy="4810602"/>
            </a:xfrm>
            <a:prstGeom prst="rect">
              <a:avLst/>
            </a:prstGeom>
          </p:spPr>
        </p:pic>
        <p:sp>
          <p:nvSpPr>
            <p:cNvPr id="2" name="正方形/長方形 1">
              <a:extLst>
                <a:ext uri="{FF2B5EF4-FFF2-40B4-BE49-F238E27FC236}">
                  <a16:creationId xmlns:a16="http://schemas.microsoft.com/office/drawing/2014/main" id="{4E360731-DDC9-414D-AA12-54D1ACC4C31B}"/>
                </a:ext>
              </a:extLst>
            </p:cNvPr>
            <p:cNvSpPr/>
            <p:nvPr/>
          </p:nvSpPr>
          <p:spPr>
            <a:xfrm>
              <a:off x="8070850" y="6220885"/>
              <a:ext cx="301625" cy="265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2" name="テキスト ボックス 11">
            <a:extLst>
              <a:ext uri="{FF2B5EF4-FFF2-40B4-BE49-F238E27FC236}">
                <a16:creationId xmlns:a16="http://schemas.microsoft.com/office/drawing/2014/main" id="{C5DB5E83-E513-498E-A1E8-EDE114F84E1E}"/>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4168955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54</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資料（抜粋）</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57</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多様な住まい方（テレワーク③）</a:t>
            </a: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住まいに関する意識等に関する調査</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（国土交通省：インターネット調査、令和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890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在宅勤務に際しての住宅に対する不満点について</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2" name="図 11">
            <a:extLst>
              <a:ext uri="{FF2B5EF4-FFF2-40B4-BE49-F238E27FC236}">
                <a16:creationId xmlns:a16="http://schemas.microsoft.com/office/drawing/2014/main" id="{04518321-5F55-4608-8044-B5CAA90687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000" y="1675922"/>
            <a:ext cx="7912328" cy="4812104"/>
          </a:xfrm>
          <a:prstGeom prst="rect">
            <a:avLst/>
          </a:prstGeom>
        </p:spPr>
      </p:pic>
      <p:sp>
        <p:nvSpPr>
          <p:cNvPr id="9" name="テキスト ボックス 8">
            <a:extLst>
              <a:ext uri="{FF2B5EF4-FFF2-40B4-BE49-F238E27FC236}">
                <a16:creationId xmlns:a16="http://schemas.microsoft.com/office/drawing/2014/main" id="{D5FABA43-C1A5-409E-879F-BB9E78B5FCB7}"/>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2023975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58</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多様な住まい方（テレワーク④）</a:t>
            </a: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住まいに関する意識等に関する調査</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（国土交通省：インターネット調査、令和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890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住み替えを希望する住宅のタイプについて</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 name="図 2">
            <a:extLst>
              <a:ext uri="{FF2B5EF4-FFF2-40B4-BE49-F238E27FC236}">
                <a16:creationId xmlns:a16="http://schemas.microsoft.com/office/drawing/2014/main" id="{B5001EEE-5818-4D49-91A1-0D662338ED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001" y="1668612"/>
            <a:ext cx="8195400" cy="4933725"/>
          </a:xfrm>
          <a:prstGeom prst="rect">
            <a:avLst/>
          </a:prstGeom>
        </p:spPr>
      </p:pic>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54</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資料（抜粋）</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916B2FC7-4923-4EFD-9BF2-A717759B584F}"/>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1043372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54</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資料（抜粋）</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59</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多様な住まい方（テレワーク⑤）</a:t>
            </a: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住まいに関する意識等に関する調査</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（国土交通省：インターネット調査、令和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890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新築住宅／既存住宅への住み替えを希望しない理由について</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4" name="図 3">
            <a:extLst>
              <a:ext uri="{FF2B5EF4-FFF2-40B4-BE49-F238E27FC236}">
                <a16:creationId xmlns:a16="http://schemas.microsoft.com/office/drawing/2014/main" id="{314E9E5C-03B2-47AD-BD41-B2C54A6713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000" y="1675923"/>
            <a:ext cx="7738200" cy="4837481"/>
          </a:xfrm>
          <a:prstGeom prst="rect">
            <a:avLst/>
          </a:prstGeom>
        </p:spPr>
      </p:pic>
      <p:sp>
        <p:nvSpPr>
          <p:cNvPr id="9" name="テキスト ボックス 8">
            <a:extLst>
              <a:ext uri="{FF2B5EF4-FFF2-40B4-BE49-F238E27FC236}">
                <a16:creationId xmlns:a16="http://schemas.microsoft.com/office/drawing/2014/main" id="{3C283EA1-9E50-4829-987D-0F274F5F6ED9}"/>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2938379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24934" y="3385632"/>
            <a:ext cx="3218967" cy="2865368"/>
          </a:xfrm>
          <a:prstGeom prst="rect">
            <a:avLst/>
          </a:prstGeom>
        </p:spPr>
      </p:pic>
      <p:pic>
        <p:nvPicPr>
          <p:cNvPr id="39" name="図 38">
            <a:extLst>
              <a:ext uri="{FF2B5EF4-FFF2-40B4-BE49-F238E27FC236}">
                <a16:creationId xmlns:a16="http://schemas.microsoft.com/office/drawing/2014/main" id="{8CE37951-4E40-71AE-F55D-806EC80DBC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92" t="18388" r="6364"/>
          <a:stretch/>
        </p:blipFill>
        <p:spPr bwMode="auto">
          <a:xfrm>
            <a:off x="8320596" y="1025936"/>
            <a:ext cx="3751483" cy="5303758"/>
          </a:xfrm>
          <a:prstGeom prst="rect">
            <a:avLst/>
          </a:prstGeom>
          <a:ln>
            <a:noFill/>
          </a:ln>
          <a:extLst>
            <a:ext uri="{53640926-AAD7-44D8-BBD7-CCE9431645EC}">
              <a14:shadowObscured xmlns:a14="http://schemas.microsoft.com/office/drawing/2010/main"/>
            </a:ext>
          </a:extLst>
        </p:spPr>
      </p:pic>
      <p:pic>
        <p:nvPicPr>
          <p:cNvPr id="35" name="図 34">
            <a:extLst>
              <a:ext uri="{FF2B5EF4-FFF2-40B4-BE49-F238E27FC236}">
                <a16:creationId xmlns:a16="http://schemas.microsoft.com/office/drawing/2014/main" id="{D8166333-4E1A-7080-6308-FB3B701A8002}"/>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8286750" y="980121"/>
            <a:ext cx="3796070" cy="5382579"/>
          </a:xfrm>
          <a:prstGeom prst="rect">
            <a:avLst/>
          </a:prstGeom>
        </p:spPr>
      </p:pic>
      <p:pic>
        <p:nvPicPr>
          <p:cNvPr id="40" name="図 39">
            <a:extLst>
              <a:ext uri="{FF2B5EF4-FFF2-40B4-BE49-F238E27FC236}">
                <a16:creationId xmlns:a16="http://schemas.microsoft.com/office/drawing/2014/main" id="{A1963764-B870-8F8C-9EBF-7633BEDD75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7" t="18363" r="6221"/>
          <a:stretch/>
        </p:blipFill>
        <p:spPr bwMode="auto">
          <a:xfrm>
            <a:off x="4250325" y="1040679"/>
            <a:ext cx="3714485" cy="5319181"/>
          </a:xfrm>
          <a:prstGeom prst="rect">
            <a:avLst/>
          </a:prstGeom>
          <a:ln>
            <a:noFill/>
          </a:ln>
          <a:extLst>
            <a:ext uri="{53640926-AAD7-44D8-BBD7-CCE9431645EC}">
              <a14:shadowObscured xmlns:a14="http://schemas.microsoft.com/office/drawing/2010/main"/>
            </a:ext>
          </a:extLst>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増減</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（地域別）</a:t>
            </a:r>
          </a:p>
        </p:txBody>
      </p:sp>
      <p:sp>
        <p:nvSpPr>
          <p:cNvPr id="30" name="テキスト ボックス 29">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3" name="テキスト ボックス 32">
            <a:extLst>
              <a:ext uri="{FF2B5EF4-FFF2-40B4-BE49-F238E27FC236}">
                <a16:creationId xmlns:a16="http://schemas.microsoft.com/office/drawing/2014/main" id="{31F2395D-354F-4C63-9004-A29C07C436F9}"/>
              </a:ext>
            </a:extLst>
          </p:cNvPr>
          <p:cNvSpPr txBox="1"/>
          <p:nvPr/>
        </p:nvSpPr>
        <p:spPr>
          <a:xfrm>
            <a:off x="154597" y="3112523"/>
            <a:ext cx="2863866" cy="288147"/>
          </a:xfrm>
          <a:prstGeom prst="rect">
            <a:avLst/>
          </a:prstGeom>
          <a:noFill/>
        </p:spPr>
        <p:txBody>
          <a:bodyPr wrap="square" tIns="72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人口総数、増減数</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4" name="図 33"/>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4210049" y="1008697"/>
            <a:ext cx="3831611" cy="5373054"/>
          </a:xfrm>
          <a:prstGeom prst="rect">
            <a:avLst/>
          </a:prstGeom>
        </p:spPr>
      </p:pic>
      <p:sp>
        <p:nvSpPr>
          <p:cNvPr id="36" name="テキスト ボックス 35">
            <a:extLst>
              <a:ext uri="{FF2B5EF4-FFF2-40B4-BE49-F238E27FC236}">
                <a16:creationId xmlns:a16="http://schemas.microsoft.com/office/drawing/2014/main" id="{31F2395D-354F-4C63-9004-A29C07C436F9}"/>
              </a:ext>
            </a:extLst>
          </p:cNvPr>
          <p:cNvSpPr txBox="1"/>
          <p:nvPr/>
        </p:nvSpPr>
        <p:spPr>
          <a:xfrm>
            <a:off x="6524810" y="1072660"/>
            <a:ext cx="1440000" cy="221018"/>
          </a:xfrm>
          <a:prstGeom prst="rect">
            <a:avLst/>
          </a:prstGeom>
          <a:noFill/>
        </p:spPr>
        <p:txBody>
          <a:bodyPr wrap="square" lIns="36000" tIns="36000" rIns="3600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人口総数（</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7" name="テキスト ボックス 36">
            <a:extLst>
              <a:ext uri="{FF2B5EF4-FFF2-40B4-BE49-F238E27FC236}">
                <a16:creationId xmlns:a16="http://schemas.microsoft.com/office/drawing/2014/main" id="{31F2395D-354F-4C63-9004-A29C07C436F9}"/>
              </a:ext>
            </a:extLst>
          </p:cNvPr>
          <p:cNvSpPr txBox="1"/>
          <p:nvPr/>
        </p:nvSpPr>
        <p:spPr>
          <a:xfrm>
            <a:off x="10604935" y="1072660"/>
            <a:ext cx="1477884" cy="221018"/>
          </a:xfrm>
          <a:prstGeom prst="rect">
            <a:avLst/>
          </a:prstGeom>
          <a:noFill/>
        </p:spPr>
        <p:txBody>
          <a:bodyPr wrap="square" lIns="36000" tIns="36000" r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増減数（</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H27-R2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8" name="テキスト ボックス 37">
            <a:extLst>
              <a:ext uri="{FF2B5EF4-FFF2-40B4-BE49-F238E27FC236}">
                <a16:creationId xmlns:a16="http://schemas.microsoft.com/office/drawing/2014/main" id="{31F2395D-354F-4C63-9004-A29C07C436F9}"/>
              </a:ext>
            </a:extLst>
          </p:cNvPr>
          <p:cNvSpPr txBox="1"/>
          <p:nvPr/>
        </p:nvSpPr>
        <p:spPr>
          <a:xfrm>
            <a:off x="1182335" y="6427177"/>
            <a:ext cx="10872984" cy="395869"/>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国土交通省国土政策局「国土数値情報（行政区域データ）」及び総務省統計局「令和２年国大阪府地域メッシュ統計報告書（</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R5.3</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国勢調査－世界測地系 </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500m </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メッシュ境界データ」を元に、大阪府が編集・加工</a:t>
            </a:r>
          </a:p>
        </p:txBody>
      </p:sp>
      <p:sp>
        <p:nvSpPr>
          <p:cNvPr id="41" name="テキスト ボックス 4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p>
        </p:txBody>
      </p:sp>
      <p:sp>
        <p:nvSpPr>
          <p:cNvPr id="21" name="テキスト ボックス 20">
            <a:extLst>
              <a:ext uri="{FF2B5EF4-FFF2-40B4-BE49-F238E27FC236}">
                <a16:creationId xmlns:a16="http://schemas.microsoft.com/office/drawing/2014/main" id="{881957B9-20F6-41FA-91FB-E2651D61C16F}"/>
              </a:ext>
            </a:extLst>
          </p:cNvPr>
          <p:cNvSpPr txBox="1"/>
          <p:nvPr/>
        </p:nvSpPr>
        <p:spPr>
          <a:xfrm>
            <a:off x="288000" y="1080000"/>
            <a:ext cx="3173115" cy="626701"/>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・大阪市～堺市を中心に、北部から京都方面にかけて人口密度が集中する傾向</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・大阪市北区の増加が顕著</a:t>
            </a:r>
          </a:p>
        </p:txBody>
      </p:sp>
      <p:sp>
        <p:nvSpPr>
          <p:cNvPr id="31" name="スライド番号プレースホルダー 2">
            <a:extLst>
              <a:ext uri="{FF2B5EF4-FFF2-40B4-BE49-F238E27FC236}">
                <a16:creationId xmlns:a16="http://schemas.microsoft.com/office/drawing/2014/main" id="{6F1A247E-EFAF-4EAF-9562-2790765ECD50}"/>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4561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60</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多様な住まい方（テレワーク⑥）</a:t>
            </a: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住まいに関する意識等に関する調査</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（国土交通省：インターネット調査、令和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890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既存住宅の購入を検討するためのサービスについて</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 name="図 2">
            <a:extLst>
              <a:ext uri="{FF2B5EF4-FFF2-40B4-BE49-F238E27FC236}">
                <a16:creationId xmlns:a16="http://schemas.microsoft.com/office/drawing/2014/main" id="{DB3D14AE-DFD6-4DE0-941D-FF79E842DE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001" y="1687444"/>
            <a:ext cx="8157300" cy="4906202"/>
          </a:xfrm>
          <a:prstGeom prst="rect">
            <a:avLst/>
          </a:prstGeom>
        </p:spPr>
      </p:pic>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54</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資料（抜粋）</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346AE06E-2BC3-4D98-A108-AA3B61B3CB36}"/>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241512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54</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資料（抜粋）</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61</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多様な住まい方（テレワーク⑦）</a:t>
            </a: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住まいに関する意識等に関する調査</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（国土交通省：インターネット調査、令和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890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建て方別の既存住宅への住み替え希望について</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6" name="グループ化 5">
            <a:extLst>
              <a:ext uri="{FF2B5EF4-FFF2-40B4-BE49-F238E27FC236}">
                <a16:creationId xmlns:a16="http://schemas.microsoft.com/office/drawing/2014/main" id="{D2131B0F-D578-4DC5-98A6-F9DBBD8EC175}"/>
              </a:ext>
            </a:extLst>
          </p:cNvPr>
          <p:cNvGrpSpPr/>
          <p:nvPr/>
        </p:nvGrpSpPr>
        <p:grpSpPr>
          <a:xfrm>
            <a:off x="720000" y="1675923"/>
            <a:ext cx="7585800" cy="4818307"/>
            <a:chOff x="720000" y="1675923"/>
            <a:chExt cx="7585800" cy="4818307"/>
          </a:xfrm>
        </p:grpSpPr>
        <p:pic>
          <p:nvPicPr>
            <p:cNvPr id="4" name="図 3">
              <a:extLst>
                <a:ext uri="{FF2B5EF4-FFF2-40B4-BE49-F238E27FC236}">
                  <a16:creationId xmlns:a16="http://schemas.microsoft.com/office/drawing/2014/main" id="{8980E3F5-A285-465A-A2E0-4321EB2F5A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000" y="1675923"/>
              <a:ext cx="7585800" cy="4818307"/>
            </a:xfrm>
            <a:prstGeom prst="rect">
              <a:avLst/>
            </a:prstGeom>
          </p:spPr>
        </p:pic>
        <p:sp>
          <p:nvSpPr>
            <p:cNvPr id="5" name="正方形/長方形 4">
              <a:extLst>
                <a:ext uri="{FF2B5EF4-FFF2-40B4-BE49-F238E27FC236}">
                  <a16:creationId xmlns:a16="http://schemas.microsoft.com/office/drawing/2014/main" id="{2B67D640-8B1E-400A-8BF6-99B0C062FC96}"/>
                </a:ext>
              </a:extLst>
            </p:cNvPr>
            <p:cNvSpPr/>
            <p:nvPr/>
          </p:nvSpPr>
          <p:spPr>
            <a:xfrm>
              <a:off x="8248650" y="6368180"/>
              <a:ext cx="57150" cy="12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2" name="テキスト ボックス 11">
            <a:extLst>
              <a:ext uri="{FF2B5EF4-FFF2-40B4-BE49-F238E27FC236}">
                <a16:creationId xmlns:a16="http://schemas.microsoft.com/office/drawing/2014/main" id="{A41E162C-7E9D-41CB-BB25-ECB6BD513ED3}"/>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40664927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FFC86DDD-93EC-44DA-A2E1-8B1BAFD7CA4A}"/>
              </a:ext>
            </a:extLst>
          </p:cNvPr>
          <p:cNvGrpSpPr/>
          <p:nvPr/>
        </p:nvGrpSpPr>
        <p:grpSpPr>
          <a:xfrm>
            <a:off x="2374900" y="2470304"/>
            <a:ext cx="3976273" cy="3720947"/>
            <a:chOff x="2143125" y="3876675"/>
            <a:chExt cx="3653680" cy="3419070"/>
          </a:xfrm>
        </p:grpSpPr>
        <p:pic>
          <p:nvPicPr>
            <p:cNvPr id="23" name="図 22">
              <a:extLst>
                <a:ext uri="{FF2B5EF4-FFF2-40B4-BE49-F238E27FC236}">
                  <a16:creationId xmlns:a16="http://schemas.microsoft.com/office/drawing/2014/main" id="{69FD9E8E-E50A-4FA7-89E9-BB8605B43BAE}"/>
                </a:ext>
              </a:extLst>
            </p:cNvPr>
            <p:cNvPicPr>
              <a:picLocks noChangeAspect="1"/>
            </p:cNvPicPr>
            <p:nvPr/>
          </p:nvPicPr>
          <p:blipFill rotWithShape="1">
            <a:blip r:embed="rId3"/>
            <a:srcRect l="28079" t="14753" b="2988"/>
            <a:stretch/>
          </p:blipFill>
          <p:spPr>
            <a:xfrm>
              <a:off x="2143126" y="3876678"/>
              <a:ext cx="3653679" cy="3419067"/>
            </a:xfrm>
            <a:prstGeom prst="rect">
              <a:avLst/>
            </a:prstGeom>
          </p:spPr>
        </p:pic>
        <p:sp>
          <p:nvSpPr>
            <p:cNvPr id="7" name="正方形/長方形 6">
              <a:extLst>
                <a:ext uri="{FF2B5EF4-FFF2-40B4-BE49-F238E27FC236}">
                  <a16:creationId xmlns:a16="http://schemas.microsoft.com/office/drawing/2014/main" id="{5E8D1D5A-EF3A-47C5-B415-3655504AE9FD}"/>
                </a:ext>
              </a:extLst>
            </p:cNvPr>
            <p:cNvSpPr/>
            <p:nvPr/>
          </p:nvSpPr>
          <p:spPr>
            <a:xfrm>
              <a:off x="2143125" y="3876675"/>
              <a:ext cx="866776"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62</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多様な住まい方（他拠点居住①）</a:t>
            </a:r>
          </a:p>
        </p:txBody>
      </p:sp>
      <p:pic>
        <p:nvPicPr>
          <p:cNvPr id="3" name="図 2"/>
          <p:cNvPicPr>
            <a:picLocks noChangeAspect="1"/>
          </p:cNvPicPr>
          <p:nvPr/>
        </p:nvPicPr>
        <p:blipFill rotWithShape="1">
          <a:blip r:embed="rId3"/>
          <a:srcRect l="518" t="2378" r="54859" b="73102"/>
          <a:stretch/>
        </p:blipFill>
        <p:spPr>
          <a:xfrm>
            <a:off x="589953" y="2450012"/>
            <a:ext cx="2266950" cy="1019176"/>
          </a:xfrm>
          <a:prstGeom prst="rect">
            <a:avLst/>
          </a:prstGeom>
        </p:spPr>
      </p:pic>
      <p:sp>
        <p:nvSpPr>
          <p:cNvPr id="4" name="正方形/長方形 3"/>
          <p:cNvSpPr/>
          <p:nvPr/>
        </p:nvSpPr>
        <p:spPr>
          <a:xfrm>
            <a:off x="540000" y="2160000"/>
            <a:ext cx="1988365" cy="257369"/>
          </a:xfrm>
          <a:prstGeom prst="rect">
            <a:avLst/>
          </a:prstGeom>
          <a:noFill/>
        </p:spPr>
        <p:txBody>
          <a:bodyPr wrap="square" tIns="72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二地域居住等実施者数</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5" name="図 4"/>
          <p:cNvPicPr>
            <a:picLocks noChangeAspect="1"/>
          </p:cNvPicPr>
          <p:nvPr/>
        </p:nvPicPr>
        <p:blipFill rotWithShape="1">
          <a:blip r:embed="rId4"/>
          <a:srcRect b="14862"/>
          <a:stretch/>
        </p:blipFill>
        <p:spPr>
          <a:xfrm>
            <a:off x="6639066" y="2350548"/>
            <a:ext cx="5205051" cy="4001965"/>
          </a:xfrm>
          <a:prstGeom prst="rect">
            <a:avLst/>
          </a:prstGeom>
        </p:spPr>
      </p:pic>
      <p:sp>
        <p:nvSpPr>
          <p:cNvPr id="22" name="テキスト ボックス 21">
            <a:extLst>
              <a:ext uri="{FF2B5EF4-FFF2-40B4-BE49-F238E27FC236}">
                <a16:creationId xmlns:a16="http://schemas.microsoft.com/office/drawing/2014/main" id="{E5C6637C-167A-4473-8A30-08C1F3AFD784}"/>
              </a:ext>
            </a:extLst>
          </p:cNvPr>
          <p:cNvSpPr txBox="1"/>
          <p:nvPr/>
        </p:nvSpPr>
        <p:spPr>
          <a:xfrm>
            <a:off x="288000" y="1440000"/>
            <a:ext cx="11520000" cy="626701"/>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・二拠点居住等の実施者は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8,035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人であり、この結果を総人口規模に換算すると、</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18</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歳以上人口（約１億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495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万人）のうち、約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6.7</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701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万人）が二地域居住等を行っていると推計される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・二地域居住等の未実施者の今後の二拠点居住等への希望は、約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割が関心がある傾向となっている</a:t>
            </a:r>
          </a:p>
        </p:txBody>
      </p:sp>
      <p:sp>
        <p:nvSpPr>
          <p:cNvPr id="25" name="テキスト ボックス 24">
            <a:extLst>
              <a:ext uri="{FF2B5EF4-FFF2-40B4-BE49-F238E27FC236}">
                <a16:creationId xmlns:a16="http://schemas.microsoft.com/office/drawing/2014/main" id="{2FF7F684-CDA3-4B9C-9265-1FF24C3B7009}"/>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国土交通省「「二地域居住等促進シンポジウム」（二地域居住等の最新動向について）</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AE407A23-3922-4749-B7CC-494121C8C8FE}"/>
              </a:ext>
            </a:extLst>
          </p:cNvPr>
          <p:cNvSpPr txBox="1"/>
          <p:nvPr/>
        </p:nvSpPr>
        <p:spPr>
          <a:xfrm>
            <a:off x="288000" y="1080000"/>
            <a:ext cx="11520000" cy="318924"/>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二地域居住に関するアンケート</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（国土交通省：インターネット調査、令和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FB24E4D4-2BF3-4A03-A7FE-FAAAF5DD03DC}"/>
              </a:ext>
            </a:extLst>
          </p:cNvPr>
          <p:cNvSpPr txBox="1"/>
          <p:nvPr/>
        </p:nvSpPr>
        <p:spPr>
          <a:xfrm>
            <a:off x="6300000" y="2160000"/>
            <a:ext cx="3359150" cy="257369"/>
          </a:xfrm>
          <a:prstGeom prst="rect">
            <a:avLst/>
          </a:prstGeom>
          <a:noFill/>
        </p:spPr>
        <p:txBody>
          <a:bodyPr wrap="square" tIns="72000" bIns="0">
            <a:spAutoFit/>
          </a:bodyPr>
          <a:lstStyle>
            <a:defPPr>
              <a:defRPr lang="ja-JP"/>
            </a:defPPr>
            <a:lvl1pPr marL="261938" algn="just">
              <a:defRPr sz="1200" b="1">
                <a:latin typeface="メイリオ" panose="020B0604030504040204" pitchFamily="50" charset="-128"/>
                <a:ea typeface="メイリオ" panose="020B0604030504040204" pitchFamily="50" charset="-128"/>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二地域居住等への関心</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6" name="テキスト ボックス 15">
            <a:extLst>
              <a:ext uri="{FF2B5EF4-FFF2-40B4-BE49-F238E27FC236}">
                <a16:creationId xmlns:a16="http://schemas.microsoft.com/office/drawing/2014/main" id="{FBB6EE8F-E821-4FF8-A082-D8CD37F3F3EF}"/>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1446803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63</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多様な住まい方（他拠点居住②）</a:t>
            </a: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52666" y="2239131"/>
            <a:ext cx="8780054" cy="4273108"/>
          </a:xfrm>
          <a:prstGeom prst="rect">
            <a:avLst/>
          </a:prstGeom>
        </p:spPr>
      </p:pic>
      <p:sp>
        <p:nvSpPr>
          <p:cNvPr id="15" name="テキスト ボックス 14">
            <a:extLst>
              <a:ext uri="{FF2B5EF4-FFF2-40B4-BE49-F238E27FC236}">
                <a16:creationId xmlns:a16="http://schemas.microsoft.com/office/drawing/2014/main" id="{74280799-4B33-4B73-BF53-A3FC156F7376}"/>
              </a:ext>
            </a:extLst>
          </p:cNvPr>
          <p:cNvSpPr txBox="1"/>
          <p:nvPr/>
        </p:nvSpPr>
        <p:spPr>
          <a:xfrm>
            <a:off x="288000" y="1440000"/>
            <a:ext cx="11520000" cy="811367"/>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・二地域居住等の実践者の満足度について、「満足・やや満足」は約７割、「不満・やや不満」は１割となっている。今後の継続意向は、「あり」は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％程度、「なし」は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％程度となっている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6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継続する理由として、リフレッシュできるや生きがいを感じる等の前向きな理由が見られるが、一方で家庭や仕事の都合で続けざるを得ないとの消極的な理由も一定数ある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・継続意向なしの理由として、金銭的、体力的、時間的な負担が大きいとの理由が大半を占めている</a:t>
            </a:r>
          </a:p>
        </p:txBody>
      </p:sp>
      <p:sp>
        <p:nvSpPr>
          <p:cNvPr id="12" name="テキスト ボックス 11">
            <a:extLst>
              <a:ext uri="{FF2B5EF4-FFF2-40B4-BE49-F238E27FC236}">
                <a16:creationId xmlns:a16="http://schemas.microsoft.com/office/drawing/2014/main" id="{EDE91BBC-766E-493D-BA47-FB5B8A083D4F}"/>
              </a:ext>
            </a:extLst>
          </p:cNvPr>
          <p:cNvSpPr txBox="1"/>
          <p:nvPr/>
        </p:nvSpPr>
        <p:spPr>
          <a:xfrm>
            <a:off x="288000" y="1080000"/>
            <a:ext cx="11520000" cy="318924"/>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二地域居住に関するアンケート</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（国土交通省：インターネット調査、令和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1" name="テキスト ボックス 20">
            <a:extLst>
              <a:ext uri="{FF2B5EF4-FFF2-40B4-BE49-F238E27FC236}">
                <a16:creationId xmlns:a16="http://schemas.microsoft.com/office/drawing/2014/main" id="{BB653C37-3740-4F2C-90E0-F22E32DB0B35}"/>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国土交通省「「二地域居住等促進シンポジウム」（二地域居住等の最新動向について）</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A68CF6B1-B336-409A-A57A-3A88E662CBEB}"/>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13449189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64</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多様な住まい方（他拠点居住③）</a:t>
            </a:r>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88996" y="2026344"/>
            <a:ext cx="8414007" cy="4400834"/>
          </a:xfrm>
          <a:prstGeom prst="rect">
            <a:avLst/>
          </a:prstGeom>
        </p:spPr>
      </p:pic>
      <p:sp>
        <p:nvSpPr>
          <p:cNvPr id="15" name="テキスト ボックス 14">
            <a:extLst>
              <a:ext uri="{FF2B5EF4-FFF2-40B4-BE49-F238E27FC236}">
                <a16:creationId xmlns:a16="http://schemas.microsoft.com/office/drawing/2014/main" id="{F312B6D1-0BC3-4127-BF3F-9A31017DD504}"/>
              </a:ext>
            </a:extLst>
          </p:cNvPr>
          <p:cNvSpPr txBox="1"/>
          <p:nvPr/>
        </p:nvSpPr>
        <p:spPr>
          <a:xfrm>
            <a:off x="288000" y="1440000"/>
            <a:ext cx="11520000" cy="626701"/>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・二地域居住等の未実践者が思う二拠点居住等が行いやすくなる改善点として、最多が「十分な収入の確保（</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53.0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％）」となった</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・次いで、「移動や滞在に伴う金銭的負担の軽減（</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27.5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％）」、「仕事やプライベートでの時間的な余裕の確保（</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23.1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％）」、「滞在地域での収入の確保（</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21.6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％）」が挙げられている</a:t>
            </a:r>
          </a:p>
        </p:txBody>
      </p:sp>
      <p:sp>
        <p:nvSpPr>
          <p:cNvPr id="12" name="テキスト ボックス 11">
            <a:extLst>
              <a:ext uri="{FF2B5EF4-FFF2-40B4-BE49-F238E27FC236}">
                <a16:creationId xmlns:a16="http://schemas.microsoft.com/office/drawing/2014/main" id="{7E5E1D9E-B7F0-4728-91F1-4EDF9E6BC749}"/>
              </a:ext>
            </a:extLst>
          </p:cNvPr>
          <p:cNvSpPr txBox="1"/>
          <p:nvPr/>
        </p:nvSpPr>
        <p:spPr>
          <a:xfrm>
            <a:off x="288000" y="1080000"/>
            <a:ext cx="11520000" cy="318924"/>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二地域居住に関するアンケート</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（国土交通省：インターネット調査、令和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1" name="テキスト ボックス 20">
            <a:extLst>
              <a:ext uri="{FF2B5EF4-FFF2-40B4-BE49-F238E27FC236}">
                <a16:creationId xmlns:a16="http://schemas.microsoft.com/office/drawing/2014/main" id="{84EF117D-C6D2-42DC-BC4B-5FB29E1BCEB2}"/>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国土交通省「「二地域居住等促進シンポジウム」（二地域居住等の最新動向について）</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A9C82FE5-813D-4305-8BF2-71413C4E1642}"/>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31594274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885" t="2620" r="1378" b="3217"/>
          <a:stretch/>
        </p:blipFill>
        <p:spPr>
          <a:xfrm>
            <a:off x="360000" y="2016671"/>
            <a:ext cx="4762501" cy="4362450"/>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65</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多様な住まい（シェアハウス①）</a:t>
            </a:r>
          </a:p>
        </p:txBody>
      </p:sp>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95293" y="2567940"/>
            <a:ext cx="6775391" cy="2901534"/>
          </a:xfrm>
          <a:prstGeom prst="rect">
            <a:avLst/>
          </a:prstGeom>
        </p:spPr>
      </p:pic>
      <p:sp>
        <p:nvSpPr>
          <p:cNvPr id="19" name="テキスト ボックス 18">
            <a:extLst>
              <a:ext uri="{FF2B5EF4-FFF2-40B4-BE49-F238E27FC236}">
                <a16:creationId xmlns:a16="http://schemas.microsoft.com/office/drawing/2014/main" id="{8C393A49-F706-45FF-A50B-0129F7D77065}"/>
              </a:ext>
            </a:extLst>
          </p:cNvPr>
          <p:cNvSpPr txBox="1"/>
          <p:nvPr/>
        </p:nvSpPr>
        <p:spPr>
          <a:xfrm>
            <a:off x="288000" y="1080000"/>
            <a:ext cx="11520000" cy="811367"/>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・近年、一つの賃貸物件に親族ではない複数の者が共同で生活する「シェアハウス」と呼ばれる共同居住型賃貸住宅が、若年単身世帯を中心に注目を集めている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シェアハウスは賃貸住宅の一種であるが、一般の賃貸住宅とは異なり、リビング、台所、浴室、トイレ、洗面所等を他の入居者と共用して、共用部分の利用方法や清掃・ゴミ出し等に関する生活ルールが設けられていることが多い点が特徴 </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・シェアハウスの運営棟数は増加傾向。コロナの収束により、外国人利用が回復している</a:t>
            </a:r>
          </a:p>
        </p:txBody>
      </p:sp>
      <p:sp>
        <p:nvSpPr>
          <p:cNvPr id="24" name="テキスト ボックス 23">
            <a:extLst>
              <a:ext uri="{FF2B5EF4-FFF2-40B4-BE49-F238E27FC236}">
                <a16:creationId xmlns:a16="http://schemas.microsoft.com/office/drawing/2014/main" id="{EA724E06-0B60-4E08-9324-1D53BEAC654F}"/>
              </a:ext>
            </a:extLst>
          </p:cNvPr>
          <p:cNvSpPr txBox="1"/>
          <p:nvPr/>
        </p:nvSpPr>
        <p:spPr>
          <a:xfrm>
            <a:off x="8534399" y="6427177"/>
            <a:ext cx="3520919"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国土交通省「シェアハウスガイドブック」</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32457229-693F-4E19-A162-21215D1D8E87}"/>
              </a:ext>
            </a:extLst>
          </p:cNvPr>
          <p:cNvSpPr txBox="1"/>
          <p:nvPr/>
        </p:nvSpPr>
        <p:spPr>
          <a:xfrm>
            <a:off x="480035" y="6427177"/>
            <a:ext cx="4522427" cy="234286"/>
          </a:xfrm>
          <a:prstGeom prst="rect">
            <a:avLst/>
          </a:prstGeom>
          <a:noFill/>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一般社団法人日本シェアハウス連盟「シェアハウス市場調査</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年度版」</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30960C7A-4ABA-4565-BCF5-792C4D24F026}"/>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5631737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66</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多様な住まい（シェアハウス②）</a:t>
            </a: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4828" y="3804917"/>
            <a:ext cx="3676651" cy="1031769"/>
          </a:xfrm>
          <a:prstGeom prst="rect">
            <a:avLst/>
          </a:prstGeom>
        </p:spPr>
      </p:pic>
      <p:sp>
        <p:nvSpPr>
          <p:cNvPr id="22" name="テキスト ボックス 21">
            <a:extLst>
              <a:ext uri="{FF2B5EF4-FFF2-40B4-BE49-F238E27FC236}">
                <a16:creationId xmlns:a16="http://schemas.microsoft.com/office/drawing/2014/main" id="{BEC4AB60-F633-406F-B50F-BCAEAF26AFB9}"/>
              </a:ext>
            </a:extLst>
          </p:cNvPr>
          <p:cNvSpPr txBox="1"/>
          <p:nvPr/>
        </p:nvSpPr>
        <p:spPr>
          <a:xfrm>
            <a:off x="7829551" y="6427177"/>
            <a:ext cx="4225768"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国土交通省「共同居住型住宅の居住・運営実態調査報告書」</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7AACE613-F2CC-4092-9F65-CBE90F80181F}"/>
              </a:ext>
            </a:extLst>
          </p:cNvPr>
          <p:cNvSpPr txBox="1"/>
          <p:nvPr/>
        </p:nvSpPr>
        <p:spPr>
          <a:xfrm>
            <a:off x="288000" y="1080000"/>
            <a:ext cx="6836700" cy="2196361"/>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・住宅に対するニーズが多様化し、市場において様々な居住形態が提案される中で、シェアハウスが住宅確保要配慮者向けの賃貸住宅として活用されることが期待されることから、</a:t>
            </a:r>
            <a:r>
              <a:rPr kumimoji="1" lang="ja-JP" altLang="en-US" sz="12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において、住宅確保要配慮者の入居を想定したシェアハウスの実態について調査し、契約、管理運営等に係る課題整理、契約、管理運営等を賃貸人が円滑に実施するための方策の検討等を行い、賃貸人向けのガイドブックが取りまとめられている</a:t>
            </a:r>
            <a:endParaRPr kumimoji="1" lang="en-US" altLang="ja-JP" sz="12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・住宅確保要配慮者向けのシェアハウスの居住・運営実態調査結果によると、シェアハウスに居住したことがある住宅確保要配慮者のうち、「低額所得者」が約</a:t>
            </a:r>
            <a:r>
              <a:rPr kumimoji="1" lang="en-US" altLang="ja-JP" sz="12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36</a:t>
            </a:r>
            <a:r>
              <a:rPr kumimoji="1" lang="ja-JP" altLang="en-US" sz="12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％、「障害者」が約</a:t>
            </a:r>
            <a:r>
              <a:rPr kumimoji="1" lang="en-US" altLang="ja-JP" sz="12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25</a:t>
            </a:r>
            <a:r>
              <a:rPr kumimoji="1" lang="ja-JP" altLang="en-US" sz="12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％、「高齢者」が約</a:t>
            </a:r>
            <a:r>
              <a:rPr kumimoji="1" lang="en-US" altLang="ja-JP" sz="12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23</a:t>
            </a:r>
            <a:r>
              <a:rPr kumimoji="1" lang="ja-JP" altLang="en-US" sz="12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％と多くなっている</a:t>
            </a:r>
            <a:endParaRPr kumimoji="1" lang="en-US" altLang="ja-JP" sz="12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・住宅確保要配慮者の属性ごとに見ると、高齢者は今後の居住意向の低い者の割合が、障害者、子育て世帯、外国人では今後の居住意向の高い者の割合が高い傾向が見られる </a:t>
            </a:r>
            <a:endParaRPr kumimoji="1" lang="en-US" altLang="ja-JP" sz="12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 name="図 2">
            <a:extLst>
              <a:ext uri="{FF2B5EF4-FFF2-40B4-BE49-F238E27FC236}">
                <a16:creationId xmlns:a16="http://schemas.microsoft.com/office/drawing/2014/main" id="{710FD05F-9717-4289-876E-89DF2E6150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98647" y="1124870"/>
            <a:ext cx="3856672" cy="5332479"/>
          </a:xfrm>
          <a:prstGeom prst="rect">
            <a:avLst/>
          </a:prstGeom>
        </p:spPr>
      </p:pic>
      <p:pic>
        <p:nvPicPr>
          <p:cNvPr id="7" name="図 6">
            <a:extLst>
              <a:ext uri="{FF2B5EF4-FFF2-40B4-BE49-F238E27FC236}">
                <a16:creationId xmlns:a16="http://schemas.microsoft.com/office/drawing/2014/main" id="{39398D88-94D4-44E1-AFDD-453F370510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01479" y="3804917"/>
            <a:ext cx="3856672" cy="2504277"/>
          </a:xfrm>
          <a:prstGeom prst="rect">
            <a:avLst/>
          </a:prstGeom>
        </p:spPr>
      </p:pic>
      <p:sp>
        <p:nvSpPr>
          <p:cNvPr id="26" name="テキスト ボックス 25">
            <a:extLst>
              <a:ext uri="{FF2B5EF4-FFF2-40B4-BE49-F238E27FC236}">
                <a16:creationId xmlns:a16="http://schemas.microsoft.com/office/drawing/2014/main" id="{EB2BF6E6-1AA1-417B-8E6D-7C02F4C79CF0}"/>
              </a:ext>
            </a:extLst>
          </p:cNvPr>
          <p:cNvSpPr txBox="1"/>
          <p:nvPr/>
        </p:nvSpPr>
        <p:spPr>
          <a:xfrm>
            <a:off x="4269761" y="3443140"/>
            <a:ext cx="32512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住宅確保要配慮者</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今後の居住意向</a:t>
            </a:r>
          </a:p>
        </p:txBody>
      </p:sp>
      <p:sp>
        <p:nvSpPr>
          <p:cNvPr id="27" name="テキスト ボックス 26">
            <a:extLst>
              <a:ext uri="{FF2B5EF4-FFF2-40B4-BE49-F238E27FC236}">
                <a16:creationId xmlns:a16="http://schemas.microsoft.com/office/drawing/2014/main" id="{08DD4044-06C0-46C7-BA05-106868E24B89}"/>
              </a:ext>
            </a:extLst>
          </p:cNvPr>
          <p:cNvSpPr txBox="1"/>
          <p:nvPr/>
        </p:nvSpPr>
        <p:spPr>
          <a:xfrm>
            <a:off x="7304010" y="1078332"/>
            <a:ext cx="263842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シェアハウスに入居した動機・理由</a:t>
            </a:r>
          </a:p>
        </p:txBody>
      </p:sp>
      <p:sp>
        <p:nvSpPr>
          <p:cNvPr id="28" name="テキスト ボックス 27">
            <a:extLst>
              <a:ext uri="{FF2B5EF4-FFF2-40B4-BE49-F238E27FC236}">
                <a16:creationId xmlns:a16="http://schemas.microsoft.com/office/drawing/2014/main" id="{8A5E14EB-D9DE-4C76-83EE-3F45CAA3E196}"/>
              </a:ext>
            </a:extLst>
          </p:cNvPr>
          <p:cNvSpPr txBox="1"/>
          <p:nvPr/>
        </p:nvSpPr>
        <p:spPr>
          <a:xfrm>
            <a:off x="481588" y="3443140"/>
            <a:ext cx="32512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住宅確保要配慮者の該当区分</a:t>
            </a:r>
          </a:p>
        </p:txBody>
      </p:sp>
      <p:sp>
        <p:nvSpPr>
          <p:cNvPr id="14" name="テキスト ボックス 13">
            <a:extLst>
              <a:ext uri="{FF2B5EF4-FFF2-40B4-BE49-F238E27FC236}">
                <a16:creationId xmlns:a16="http://schemas.microsoft.com/office/drawing/2014/main" id="{878EF2B4-F17C-4DEE-8ACD-E5A459046389}"/>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29888971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67</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多様な住まい（民泊①）</a:t>
            </a:r>
          </a:p>
        </p:txBody>
      </p:sp>
      <p:pic>
        <p:nvPicPr>
          <p:cNvPr id="19" name="図 18"/>
          <p:cNvPicPr>
            <a:picLocks noChangeAspect="1"/>
          </p:cNvPicPr>
          <p:nvPr/>
        </p:nvPicPr>
        <p:blipFill rotWithShape="1">
          <a:blip r:embed="rId3"/>
          <a:srcRect l="-569" t="30276" b="13096"/>
          <a:stretch/>
        </p:blipFill>
        <p:spPr>
          <a:xfrm>
            <a:off x="540000" y="1596878"/>
            <a:ext cx="11490644" cy="4383691"/>
          </a:xfrm>
          <a:prstGeom prst="rect">
            <a:avLst/>
          </a:prstGeom>
        </p:spPr>
      </p:pic>
      <p:sp>
        <p:nvSpPr>
          <p:cNvPr id="12" name="テキスト ボックス 11">
            <a:extLst>
              <a:ext uri="{FF2B5EF4-FFF2-40B4-BE49-F238E27FC236}">
                <a16:creationId xmlns:a16="http://schemas.microsoft.com/office/drawing/2014/main" id="{67495E58-7B4D-4F8D-A423-86995BBAF607}"/>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・令和５年３月末における民泊物件数は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92,429</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件。コロナ前の令和２年３月をピークに減少傾向となっている</a:t>
            </a:r>
          </a:p>
        </p:txBody>
      </p:sp>
      <p:sp>
        <p:nvSpPr>
          <p:cNvPr id="23" name="テキスト ボックス 22">
            <a:extLst>
              <a:ext uri="{FF2B5EF4-FFF2-40B4-BE49-F238E27FC236}">
                <a16:creationId xmlns:a16="http://schemas.microsoft.com/office/drawing/2014/main" id="{825B23AE-2307-443F-9DF9-85CE07D8B552}"/>
              </a:ext>
            </a:extLst>
          </p:cNvPr>
          <p:cNvSpPr txBox="1"/>
          <p:nvPr/>
        </p:nvSpPr>
        <p:spPr>
          <a:xfrm>
            <a:off x="7829551" y="6427177"/>
            <a:ext cx="4225768"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観光庁</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561DAC84-B224-4714-B9A1-7459671219C8}"/>
              </a:ext>
            </a:extLst>
          </p:cNvPr>
          <p:cNvSpPr txBox="1"/>
          <p:nvPr/>
        </p:nvSpPr>
        <p:spPr>
          <a:xfrm>
            <a:off x="672000" y="5931142"/>
            <a:ext cx="11520000" cy="411257"/>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仲介事業者は、住宅宿泊仲介業者</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102</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社（海外</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社、国内</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86</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社）、届出住宅の取扱のある旅行業者</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社（全て国内）の計</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109</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社</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複数の仲介業者等で同一の物件を取扱う場合は重複して計上</a:t>
            </a:r>
          </a:p>
        </p:txBody>
      </p:sp>
      <p:sp>
        <p:nvSpPr>
          <p:cNvPr id="10" name="テキスト ボックス 9">
            <a:extLst>
              <a:ext uri="{FF2B5EF4-FFF2-40B4-BE49-F238E27FC236}">
                <a16:creationId xmlns:a16="http://schemas.microsoft.com/office/drawing/2014/main" id="{95D3D66C-A17C-4E25-B977-D47EBDE41F10}"/>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16350189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533" y="1734534"/>
            <a:ext cx="3999323" cy="2048434"/>
          </a:xfrm>
          <a:prstGeom prst="rect">
            <a:avLst/>
          </a:prstGeom>
        </p:spPr>
      </p:pic>
      <p:sp>
        <p:nvSpPr>
          <p:cNvPr id="21" name="正方形/長方形 20">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2" name="正方形/長方形 21">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多様な住まい（民泊②）</a:t>
            </a:r>
          </a:p>
        </p:txBody>
      </p:sp>
      <p:sp>
        <p:nvSpPr>
          <p:cNvPr id="25" name="テキスト ボックス 24">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出典：観光庁</a:t>
            </a:r>
            <a:endPar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2" name="グループ化 1">
            <a:extLst>
              <a:ext uri="{FF2B5EF4-FFF2-40B4-BE49-F238E27FC236}">
                <a16:creationId xmlns:a16="http://schemas.microsoft.com/office/drawing/2014/main" id="{170F5068-BCAC-48FF-B725-ADE28B21A9BB}"/>
              </a:ext>
            </a:extLst>
          </p:cNvPr>
          <p:cNvGrpSpPr/>
          <p:nvPr/>
        </p:nvGrpSpPr>
        <p:grpSpPr>
          <a:xfrm>
            <a:off x="4721117" y="1706701"/>
            <a:ext cx="7280383" cy="4998263"/>
            <a:chOff x="4721117" y="1426536"/>
            <a:chExt cx="7280383" cy="4998263"/>
          </a:xfrm>
        </p:grpSpPr>
        <p:pic>
          <p:nvPicPr>
            <p:cNvPr id="24" name="図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1117" y="1426536"/>
              <a:ext cx="7280383" cy="4998263"/>
            </a:xfrm>
            <a:prstGeom prst="rect">
              <a:avLst/>
            </a:prstGeom>
          </p:spPr>
        </p:pic>
        <p:sp>
          <p:nvSpPr>
            <p:cNvPr id="26" name="テキスト ボックス 25"/>
            <p:cNvSpPr txBox="1"/>
            <p:nvPr/>
          </p:nvSpPr>
          <p:spPr>
            <a:xfrm>
              <a:off x="9489116" y="3241193"/>
              <a:ext cx="1080000" cy="523220"/>
            </a:xfrm>
            <a:prstGeom prst="rect">
              <a:avLst/>
            </a:prstGeom>
            <a:noFill/>
            <a:ln w="12700">
              <a:solidFill>
                <a:srgbClr val="00B0F0"/>
              </a:solidFill>
            </a:ln>
          </p:spPr>
          <p:txBody>
            <a:bodyPr wrap="square" rtlCol="0">
              <a:spAutoFit/>
            </a:bodyPr>
            <a:lstStyle>
              <a:defPPr>
                <a:defRPr lang="ja-JP"/>
              </a:defPPr>
              <a:lvl1pPr algn="ct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北海道</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2,624</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件</a:t>
              </a:r>
            </a:p>
          </p:txBody>
        </p:sp>
        <p:sp>
          <p:nvSpPr>
            <p:cNvPr id="27" name="テキスト ボックス 26"/>
            <p:cNvSpPr txBox="1"/>
            <p:nvPr/>
          </p:nvSpPr>
          <p:spPr>
            <a:xfrm>
              <a:off x="8802120" y="4399527"/>
              <a:ext cx="1080000" cy="523220"/>
            </a:xfrm>
            <a:prstGeom prst="rect">
              <a:avLst/>
            </a:prstGeom>
            <a:noFill/>
            <a:ln w="12700">
              <a:solidFill>
                <a:srgbClr val="00B0F0"/>
              </a:solidFill>
            </a:ln>
          </p:spPr>
          <p:txBody>
            <a:bodyPr wrap="square" rtlCol="0">
              <a:spAutoFit/>
            </a:bodyPr>
            <a:lstStyle>
              <a:defPPr>
                <a:defRPr lang="ja-JP"/>
              </a:defPPr>
              <a:lvl1pPr algn="ct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東京都</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10,573</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件</a:t>
              </a:r>
            </a:p>
          </p:txBody>
        </p:sp>
        <p:sp>
          <p:nvSpPr>
            <p:cNvPr id="28" name="テキスト ボックス 27"/>
            <p:cNvSpPr txBox="1"/>
            <p:nvPr/>
          </p:nvSpPr>
          <p:spPr>
            <a:xfrm>
              <a:off x="6663547" y="3900631"/>
              <a:ext cx="1080000" cy="523220"/>
            </a:xfrm>
            <a:prstGeom prst="rect">
              <a:avLst/>
            </a:prstGeom>
            <a:no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大阪府</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1,936</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件</a:t>
              </a:r>
            </a:p>
          </p:txBody>
        </p:sp>
        <p:sp>
          <p:nvSpPr>
            <p:cNvPr id="29" name="テキスト ボックス 28"/>
            <p:cNvSpPr txBox="1"/>
            <p:nvPr/>
          </p:nvSpPr>
          <p:spPr>
            <a:xfrm>
              <a:off x="9489116" y="5778000"/>
              <a:ext cx="1080000" cy="523220"/>
            </a:xfrm>
            <a:prstGeom prst="rect">
              <a:avLst/>
            </a:prstGeom>
            <a:noFill/>
            <a:ln w="127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沖縄県</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1,336</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件</a:t>
              </a:r>
            </a:p>
          </p:txBody>
        </p:sp>
      </p:grpSp>
      <p:sp>
        <p:nvSpPr>
          <p:cNvPr id="31" name="正方形/長方形 30"/>
          <p:cNvSpPr/>
          <p:nvPr/>
        </p:nvSpPr>
        <p:spPr>
          <a:xfrm>
            <a:off x="540000" y="2425701"/>
            <a:ext cx="1980950" cy="32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C9938877-4630-4646-8D1C-B3F448E1963F}"/>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日の間における延べ宿泊者数は、全国合計で、</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1,037,280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人泊で、届出住宅あたりでみると、</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49.8</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人泊</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・都道府県別では、東京都が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523,396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人泊で最も多く、次いで北海道が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135,912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人泊、大阪府が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46,166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人泊</a:t>
            </a:r>
          </a:p>
        </p:txBody>
      </p:sp>
      <p:sp>
        <p:nvSpPr>
          <p:cNvPr id="33" name="スライド番号プレースホルダー 2">
            <a:extLst>
              <a:ext uri="{FF2B5EF4-FFF2-40B4-BE49-F238E27FC236}">
                <a16:creationId xmlns:a16="http://schemas.microsoft.com/office/drawing/2014/main" id="{3B1A359A-75E2-4810-8F2E-A6FC5E604991}"/>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68</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a:extLst>
              <a:ext uri="{FF2B5EF4-FFF2-40B4-BE49-F238E27FC236}">
                <a16:creationId xmlns:a16="http://schemas.microsoft.com/office/drawing/2014/main" id="{62AA39C5-BF2C-4F1A-B3C2-8FFF0EB2341B}"/>
              </a:ext>
            </a:extLst>
          </p:cNvPr>
          <p:cNvSpPr txBox="1"/>
          <p:nvPr/>
        </p:nvSpPr>
        <p:spPr>
          <a:xfrm>
            <a:off x="7829551" y="6427177"/>
            <a:ext cx="4225768"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観光庁</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0BA145BC-03AF-41A3-8F09-A37612A5D8A0}"/>
              </a:ext>
            </a:extLst>
          </p:cNvPr>
          <p:cNvSpPr txBox="1"/>
          <p:nvPr/>
        </p:nvSpPr>
        <p:spPr>
          <a:xfrm>
            <a:off x="8163571" y="1293830"/>
            <a:ext cx="4028429" cy="241980"/>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人泊：</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日単位でみた宿泊者の実際の人数（</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泊</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人泊）</a:t>
            </a:r>
          </a:p>
        </p:txBody>
      </p:sp>
      <p:sp>
        <p:nvSpPr>
          <p:cNvPr id="19" name="テキスト ボックス 18">
            <a:extLst>
              <a:ext uri="{FF2B5EF4-FFF2-40B4-BE49-F238E27FC236}">
                <a16:creationId xmlns:a16="http://schemas.microsoft.com/office/drawing/2014/main" id="{261F724C-271E-4CBB-B66B-FD694769A389}"/>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pic>
        <p:nvPicPr>
          <p:cNvPr id="5" name="図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1533" y="3899997"/>
            <a:ext cx="3999323" cy="2694666"/>
          </a:xfrm>
          <a:prstGeom prst="rect">
            <a:avLst/>
          </a:prstGeom>
        </p:spPr>
      </p:pic>
    </p:spTree>
    <p:extLst>
      <p:ext uri="{BB962C8B-B14F-4D97-AF65-F5344CB8AC3E}">
        <p14:creationId xmlns:p14="http://schemas.microsoft.com/office/powerpoint/2010/main" val="39821479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337" y="1462672"/>
            <a:ext cx="4547938" cy="5283033"/>
          </a:xfrm>
          <a:prstGeom prst="rect">
            <a:avLst/>
          </a:prstGeom>
        </p:spPr>
      </p:pic>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1266" y="1544454"/>
            <a:ext cx="6398008" cy="4808930"/>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正方形/長方形 18">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多様な住まい（民泊③）</a:t>
            </a:r>
          </a:p>
        </p:txBody>
      </p:sp>
      <p:sp>
        <p:nvSpPr>
          <p:cNvPr id="21" name="テキスト ボックス 20"/>
          <p:cNvSpPr txBox="1"/>
          <p:nvPr/>
        </p:nvSpPr>
        <p:spPr>
          <a:xfrm>
            <a:off x="540000" y="1508686"/>
            <a:ext cx="14135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特区民泊</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a:t>
            </a:r>
            <a:r>
              <a:rPr kumimoji="1" lang="zh-CN"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施設数</a:t>
            </a:r>
            <a:endParaRPr kumimoji="1" lang="en-US" altLang="zh-CN"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2" name="テキスト ボックス 21">
            <a:extLst>
              <a:ext uri="{FF2B5EF4-FFF2-40B4-BE49-F238E27FC236}">
                <a16:creationId xmlns:a16="http://schemas.microsoft.com/office/drawing/2014/main" id="{FCCFB415-6A82-4319-9F14-15E7549703CB}"/>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・特区民泊（国家戦略特別区域法に基づく旅館業法の特例での民泊）では、大阪市が全体の約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％を占める状況となっている</a:t>
            </a:r>
          </a:p>
        </p:txBody>
      </p:sp>
      <p:sp>
        <p:nvSpPr>
          <p:cNvPr id="23" name="スライド番号プレースホルダー 2">
            <a:extLst>
              <a:ext uri="{FF2B5EF4-FFF2-40B4-BE49-F238E27FC236}">
                <a16:creationId xmlns:a16="http://schemas.microsoft.com/office/drawing/2014/main" id="{225CC682-E024-409F-BA0E-88CF4F1D233E}"/>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69</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519AD93F-7844-44FC-818D-78E32001E094}"/>
              </a:ext>
            </a:extLst>
          </p:cNvPr>
          <p:cNvSpPr txBox="1"/>
          <p:nvPr/>
        </p:nvSpPr>
        <p:spPr>
          <a:xfrm>
            <a:off x="7829551" y="6427177"/>
            <a:ext cx="4225768"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出典：内閣府地方創生推進事務局</a:t>
            </a:r>
          </a:p>
        </p:txBody>
      </p:sp>
      <p:sp>
        <p:nvSpPr>
          <p:cNvPr id="11" name="テキスト ボックス 10">
            <a:extLst>
              <a:ext uri="{FF2B5EF4-FFF2-40B4-BE49-F238E27FC236}">
                <a16:creationId xmlns:a16="http://schemas.microsoft.com/office/drawing/2014/main" id="{97702A9F-392F-47E8-8212-F3B2DB0667F1}"/>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630450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31165" y="3379802"/>
            <a:ext cx="3218967" cy="2865368"/>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人口推計</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による増減</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（地域別）</a:t>
            </a:r>
          </a:p>
        </p:txBody>
      </p:sp>
      <p:sp>
        <p:nvSpPr>
          <p:cNvPr id="31" name="テキスト ボックス 30">
            <a:extLst>
              <a:ext uri="{FF2B5EF4-FFF2-40B4-BE49-F238E27FC236}">
                <a16:creationId xmlns:a16="http://schemas.microsoft.com/office/drawing/2014/main" id="{31F2395D-354F-4C63-9004-A29C07C436F9}"/>
              </a:ext>
            </a:extLst>
          </p:cNvPr>
          <p:cNvSpPr txBox="1"/>
          <p:nvPr/>
        </p:nvSpPr>
        <p:spPr>
          <a:xfrm>
            <a:off x="288000" y="1080000"/>
            <a:ext cx="3899175" cy="811367"/>
          </a:xfrm>
          <a:prstGeom prst="rect">
            <a:avLst/>
          </a:prstGeom>
          <a:noFill/>
        </p:spPr>
        <p:txBody>
          <a:bodyPr wrap="square" tIns="72000" bIns="0">
            <a:spAutoFit/>
          </a:bodyPr>
          <a:lstStyle/>
          <a:p>
            <a:pPr marL="180975"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2050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）年は、府全体での人口総数は減少</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80975"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・増減数では現状と比べ、大阪市の中心部は増える一方で、それ以外の地域ではおおむね減少傾向</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80975" marR="0" lvl="0" indent="-180975" algn="just"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5" name="グループ化 4">
            <a:extLst>
              <a:ext uri="{FF2B5EF4-FFF2-40B4-BE49-F238E27FC236}">
                <a16:creationId xmlns:a16="http://schemas.microsoft.com/office/drawing/2014/main" id="{07B5352B-4437-41F3-A737-2E5A86446D61}"/>
              </a:ext>
            </a:extLst>
          </p:cNvPr>
          <p:cNvGrpSpPr/>
          <p:nvPr/>
        </p:nvGrpSpPr>
        <p:grpSpPr>
          <a:xfrm>
            <a:off x="4330377" y="1057275"/>
            <a:ext cx="3676650" cy="5272088"/>
            <a:chOff x="4262438" y="1057275"/>
            <a:chExt cx="3676650" cy="5272088"/>
          </a:xfrm>
        </p:grpSpPr>
        <p:pic>
          <p:nvPicPr>
            <p:cNvPr id="2" name="図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62438" y="1057275"/>
              <a:ext cx="3675386" cy="5272088"/>
            </a:xfrm>
            <a:prstGeom prst="rect">
              <a:avLst/>
            </a:prstGeom>
          </p:spPr>
        </p:pic>
        <p:sp>
          <p:nvSpPr>
            <p:cNvPr id="36" name="テキスト ボックス 35">
              <a:extLst>
                <a:ext uri="{FF2B5EF4-FFF2-40B4-BE49-F238E27FC236}">
                  <a16:creationId xmlns:a16="http://schemas.microsoft.com/office/drawing/2014/main" id="{31F2395D-354F-4C63-9004-A29C07C436F9}"/>
                </a:ext>
              </a:extLst>
            </p:cNvPr>
            <p:cNvSpPr txBox="1"/>
            <p:nvPr/>
          </p:nvSpPr>
          <p:spPr>
            <a:xfrm>
              <a:off x="6571088" y="1057275"/>
              <a:ext cx="1368000" cy="252000"/>
            </a:xfrm>
            <a:prstGeom prst="rect">
              <a:avLst/>
            </a:prstGeom>
            <a:solidFill>
              <a:schemeClr val="bg1"/>
            </a:solidFill>
            <a:ln>
              <a:noFill/>
            </a:ln>
          </p:spPr>
          <p:txBody>
            <a:bodyPr wrap="square" lIns="36000" tIns="36000" rIns="3600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人口推計（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R32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grpSp>
        <p:nvGrpSpPr>
          <p:cNvPr id="8" name="グループ化 7">
            <a:extLst>
              <a:ext uri="{FF2B5EF4-FFF2-40B4-BE49-F238E27FC236}">
                <a16:creationId xmlns:a16="http://schemas.microsoft.com/office/drawing/2014/main" id="{25C714F9-5EA8-49A1-B84F-07482E94CD2A}"/>
              </a:ext>
            </a:extLst>
          </p:cNvPr>
          <p:cNvGrpSpPr/>
          <p:nvPr/>
        </p:nvGrpSpPr>
        <p:grpSpPr>
          <a:xfrm>
            <a:off x="8378669" y="1050608"/>
            <a:ext cx="3676650" cy="5291138"/>
            <a:chOff x="8267700" y="1050608"/>
            <a:chExt cx="3676650" cy="5291138"/>
          </a:xfrm>
        </p:grpSpPr>
        <p:pic>
          <p:nvPicPr>
            <p:cNvPr id="3" name="図 2"/>
            <p:cNvPicPr>
              <a:picLocks noChangeAspect="1"/>
            </p:cNvPicPr>
            <p:nvPr/>
          </p:nvPicPr>
          <p:blipFill rotWithShape="1">
            <a:blip r:embed="rId5" cstate="screen">
              <a:extLst>
                <a:ext uri="{28A0092B-C50C-407E-A947-70E740481C1C}">
                  <a14:useLocalDpi xmlns:a14="http://schemas.microsoft.com/office/drawing/2010/main"/>
                </a:ext>
              </a:extLst>
            </a:blip>
            <a:srcRect l="927" t="426" r="705" b="516"/>
            <a:stretch/>
          </p:blipFill>
          <p:spPr>
            <a:xfrm>
              <a:off x="8267700" y="1050608"/>
              <a:ext cx="3676650" cy="5291138"/>
            </a:xfrm>
            <a:prstGeom prst="rect">
              <a:avLst/>
            </a:prstGeom>
          </p:spPr>
        </p:pic>
        <p:sp>
          <p:nvSpPr>
            <p:cNvPr id="37" name="テキスト ボックス 36">
              <a:extLst>
                <a:ext uri="{FF2B5EF4-FFF2-40B4-BE49-F238E27FC236}">
                  <a16:creationId xmlns:a16="http://schemas.microsoft.com/office/drawing/2014/main" id="{31F2395D-354F-4C63-9004-A29C07C436F9}"/>
                </a:ext>
              </a:extLst>
            </p:cNvPr>
            <p:cNvSpPr txBox="1"/>
            <p:nvPr/>
          </p:nvSpPr>
          <p:spPr>
            <a:xfrm>
              <a:off x="10432350" y="1050608"/>
              <a:ext cx="1512000" cy="252000"/>
            </a:xfrm>
            <a:prstGeom prst="rect">
              <a:avLst/>
            </a:prstGeom>
            <a:solidFill>
              <a:schemeClr val="bg1"/>
            </a:solidFill>
            <a:ln>
              <a:noFill/>
            </a:ln>
          </p:spPr>
          <p:txBody>
            <a:bodyPr wrap="square" lIns="36000" tIns="36000" rIns="36000" bIns="0" anchor="ctr">
              <a:spAutoFit/>
            </a:bodyPr>
            <a:lstStyle>
              <a:defPPr>
                <a:defRPr lang="ja-JP"/>
              </a:defPPr>
              <a:lvl1pPr algn="r">
                <a:defRPr sz="1400">
                  <a:latin typeface="メイリオ" panose="020B0604030504040204" pitchFamily="50" charset="-128"/>
                  <a:ea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増減数（</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H27-R32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sp>
        <p:nvSpPr>
          <p:cNvPr id="41" name="テキスト ボックス 4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p>
        </p:txBody>
      </p:sp>
      <p:sp>
        <p:nvSpPr>
          <p:cNvPr id="21" name="テキスト ボックス 20">
            <a:extLst>
              <a:ext uri="{FF2B5EF4-FFF2-40B4-BE49-F238E27FC236}">
                <a16:creationId xmlns:a16="http://schemas.microsoft.com/office/drawing/2014/main" id="{F29D3BE0-031E-4E72-925D-5A73C422C441}"/>
              </a:ext>
            </a:extLst>
          </p:cNvPr>
          <p:cNvSpPr txBox="1"/>
          <p:nvPr/>
        </p:nvSpPr>
        <p:spPr>
          <a:xfrm>
            <a:off x="154597" y="3112523"/>
            <a:ext cx="2863866" cy="288147"/>
          </a:xfrm>
          <a:prstGeom prst="rect">
            <a:avLst/>
          </a:prstGeom>
          <a:noFill/>
        </p:spPr>
        <p:txBody>
          <a:bodyPr wrap="square" tIns="72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人口総数、増減数</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4" name="テキスト ボックス 33">
            <a:extLst>
              <a:ext uri="{FF2B5EF4-FFF2-40B4-BE49-F238E27FC236}">
                <a16:creationId xmlns:a16="http://schemas.microsoft.com/office/drawing/2014/main" id="{D754E018-DE4A-4AB1-978E-44C877B88BBB}"/>
              </a:ext>
            </a:extLst>
          </p:cNvPr>
          <p:cNvSpPr txBox="1"/>
          <p:nvPr/>
        </p:nvSpPr>
        <p:spPr>
          <a:xfrm>
            <a:off x="1182335" y="6427177"/>
            <a:ext cx="10872984" cy="395869"/>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年国勢調査を基とした国土交通省国土政策局のメッシュデータ</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年国勢調査を基とした</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年の数値は未公表）</a:t>
            </a:r>
          </a:p>
        </p:txBody>
      </p:sp>
    </p:spTree>
    <p:extLst>
      <p:ext uri="{BB962C8B-B14F-4D97-AF65-F5344CB8AC3E}">
        <p14:creationId xmlns:p14="http://schemas.microsoft.com/office/powerpoint/2010/main" val="1996169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838" y="1323368"/>
            <a:ext cx="6017274" cy="5078408"/>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8546" y="1462493"/>
            <a:ext cx="5986791" cy="5072312"/>
          </a:xfrm>
          <a:prstGeom prst="rect">
            <a:avLst/>
          </a:prstGeom>
        </p:spPr>
      </p:pic>
      <p:sp>
        <p:nvSpPr>
          <p:cNvPr id="17" name="正方形/長方形 16">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8" name="正方形/長方形 17">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多様な住まい（民泊④）</a:t>
            </a:r>
          </a:p>
        </p:txBody>
      </p:sp>
      <p:sp>
        <p:nvSpPr>
          <p:cNvPr id="14" name="テキスト ボックス 13">
            <a:extLst>
              <a:ext uri="{FF2B5EF4-FFF2-40B4-BE49-F238E27FC236}">
                <a16:creationId xmlns:a16="http://schemas.microsoft.com/office/drawing/2014/main" id="{5108503E-CA29-4F37-9206-E997D3CFDD45}"/>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・新法民泊での宿泊者の国籍は、大阪府はおおむね全国と同じような割合の傾向となっているが、全国と比べて日本人の割合が多く、米国人の割合は少ない</a:t>
            </a:r>
          </a:p>
        </p:txBody>
      </p:sp>
      <p:sp>
        <p:nvSpPr>
          <p:cNvPr id="23" name="スライド番号プレースホルダー 2">
            <a:extLst>
              <a:ext uri="{FF2B5EF4-FFF2-40B4-BE49-F238E27FC236}">
                <a16:creationId xmlns:a16="http://schemas.microsoft.com/office/drawing/2014/main" id="{BBFDC6A2-0C50-4FAF-8455-9A7BA3D75B8C}"/>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70</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F18E3076-9FFD-45D4-9B70-434992641F77}"/>
              </a:ext>
            </a:extLst>
          </p:cNvPr>
          <p:cNvSpPr txBox="1"/>
          <p:nvPr/>
        </p:nvSpPr>
        <p:spPr>
          <a:xfrm>
            <a:off x="7829551" y="6427177"/>
            <a:ext cx="4225768"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観光庁</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8CD97293-10B7-4C67-8B08-F70D7B5AF6E6}"/>
              </a:ext>
            </a:extLst>
          </p:cNvPr>
          <p:cNvSpPr txBox="1"/>
          <p:nvPr/>
        </p:nvSpPr>
        <p:spPr>
          <a:xfrm>
            <a:off x="3020067" y="1572563"/>
            <a:ext cx="1224000" cy="282573"/>
          </a:xfrm>
          <a:prstGeom prst="rect">
            <a:avLst/>
          </a:prstGeom>
          <a:noFill/>
        </p:spPr>
        <p:txBody>
          <a:bodyPr wrap="square" lIns="0" tIns="36000" rIns="0" bIns="0">
            <a:spAutoFit/>
          </a:bodyPr>
          <a:lstStyle/>
          <a:p>
            <a:pPr marL="146050" marR="0" lvl="0" indent="-14605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大阪府</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6" name="テキスト ボックス 25">
            <a:extLst>
              <a:ext uri="{FF2B5EF4-FFF2-40B4-BE49-F238E27FC236}">
                <a16:creationId xmlns:a16="http://schemas.microsoft.com/office/drawing/2014/main" id="{87CB7FE1-DD30-418E-99E6-28441F7C9817}"/>
              </a:ext>
            </a:extLst>
          </p:cNvPr>
          <p:cNvSpPr txBox="1"/>
          <p:nvPr/>
        </p:nvSpPr>
        <p:spPr>
          <a:xfrm>
            <a:off x="8498666" y="1572563"/>
            <a:ext cx="1224000" cy="282573"/>
          </a:xfrm>
          <a:prstGeom prst="rect">
            <a:avLst/>
          </a:prstGeom>
          <a:noFill/>
        </p:spPr>
        <p:txBody>
          <a:bodyPr wrap="square" lIns="0" tIns="36000" rIns="0" bIns="0">
            <a:spAutoFit/>
          </a:bodyPr>
          <a:lstStyle/>
          <a:p>
            <a:pPr marL="146050" marR="0" lvl="0" indent="-14605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全国</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3D3C0EE3-2EB1-4F37-973E-1D3C6E5CFA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11546896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71</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5" name="正方形/長方形 14">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住教育の取組</a:t>
            </a:r>
          </a:p>
        </p:txBody>
      </p:sp>
      <p:sp>
        <p:nvSpPr>
          <p:cNvPr id="19" name="テキスト ボックス 18">
            <a:extLst>
              <a:ext uri="{FF2B5EF4-FFF2-40B4-BE49-F238E27FC236}">
                <a16:creationId xmlns:a16="http://schemas.microsoft.com/office/drawing/2014/main" id="{FB24E4D4-2BF3-4A03-A7FE-FAAAF5DD03DC}"/>
              </a:ext>
            </a:extLst>
          </p:cNvPr>
          <p:cNvSpPr txBox="1"/>
          <p:nvPr/>
        </p:nvSpPr>
        <p:spPr>
          <a:xfrm>
            <a:off x="326306" y="1980000"/>
            <a:ext cx="3780000" cy="221018"/>
          </a:xfrm>
          <a:prstGeom prst="rect">
            <a:avLst/>
          </a:prstGeom>
          <a:noFill/>
        </p:spPr>
        <p:txBody>
          <a:bodyPr wrap="square" lIns="36000" tIns="36000" rIns="3600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「住生活月間」の啓発ポスターとオフィシャルサイト</a:t>
            </a:r>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8247" y="2286167"/>
            <a:ext cx="2153436" cy="3060000"/>
          </a:xfrm>
          <a:prstGeom prst="rect">
            <a:avLst/>
          </a:prstGeom>
          <a:ln>
            <a:solidFill>
              <a:schemeClr val="tx1">
                <a:lumMod val="75000"/>
                <a:lumOff val="25000"/>
              </a:schemeClr>
            </a:solidFill>
          </a:ln>
        </p:spPr>
      </p:pic>
      <p:pic>
        <p:nvPicPr>
          <p:cNvPr id="5" name="図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85999" y="2286168"/>
            <a:ext cx="2922188" cy="4140000"/>
          </a:xfrm>
          <a:prstGeom prst="rect">
            <a:avLst/>
          </a:prstGeom>
          <a:ln>
            <a:solidFill>
              <a:schemeClr val="tx1">
                <a:lumMod val="75000"/>
                <a:lumOff val="25000"/>
              </a:schemeClr>
            </a:solidFill>
          </a:ln>
        </p:spPr>
      </p:pic>
      <p:sp>
        <p:nvSpPr>
          <p:cNvPr id="20" name="テキスト ボックス 19">
            <a:extLst>
              <a:ext uri="{FF2B5EF4-FFF2-40B4-BE49-F238E27FC236}">
                <a16:creationId xmlns:a16="http://schemas.microsoft.com/office/drawing/2014/main" id="{FB24E4D4-2BF3-4A03-A7FE-FAAAF5DD03DC}"/>
              </a:ext>
            </a:extLst>
          </p:cNvPr>
          <p:cNvSpPr txBox="1"/>
          <p:nvPr/>
        </p:nvSpPr>
        <p:spPr>
          <a:xfrm>
            <a:off x="4266571" y="1980000"/>
            <a:ext cx="3717695" cy="221018"/>
          </a:xfrm>
          <a:prstGeom prst="rect">
            <a:avLst/>
          </a:prstGeom>
          <a:noFill/>
        </p:spPr>
        <p:txBody>
          <a:bodyPr wrap="square" lIns="36000" tIns="36000" rIns="3600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学校で住教育に取り組んで見ませんか？</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ガイド</a:t>
            </a:r>
          </a:p>
        </p:txBody>
      </p:sp>
      <p:pic>
        <p:nvPicPr>
          <p:cNvPr id="3" name="図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09480" y="4338168"/>
            <a:ext cx="2928034" cy="2088000"/>
          </a:xfrm>
          <a:prstGeom prst="rect">
            <a:avLst/>
          </a:prstGeom>
          <a:ln>
            <a:solidFill>
              <a:schemeClr val="tx1">
                <a:lumMod val="75000"/>
                <a:lumOff val="25000"/>
              </a:schemeClr>
            </a:solidFill>
          </a:ln>
        </p:spPr>
      </p:pic>
      <p:sp>
        <p:nvSpPr>
          <p:cNvPr id="22" name="テキスト ボックス 21">
            <a:extLst>
              <a:ext uri="{FF2B5EF4-FFF2-40B4-BE49-F238E27FC236}">
                <a16:creationId xmlns:a16="http://schemas.microsoft.com/office/drawing/2014/main" id="{FB24E4D4-2BF3-4A03-A7FE-FAAAF5DD03DC}"/>
              </a:ext>
            </a:extLst>
          </p:cNvPr>
          <p:cNvSpPr txBox="1"/>
          <p:nvPr/>
        </p:nvSpPr>
        <p:spPr>
          <a:xfrm>
            <a:off x="8302911" y="1980000"/>
            <a:ext cx="2078417" cy="221018"/>
          </a:xfrm>
          <a:prstGeom prst="rect">
            <a:avLst/>
          </a:prstGeom>
          <a:noFill/>
        </p:spPr>
        <p:txBody>
          <a:bodyPr wrap="square" lIns="36000" tIns="36000" rIns="3600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小学校家庭科副読本</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の紹介</a:t>
            </a:r>
          </a:p>
        </p:txBody>
      </p:sp>
      <p:pic>
        <p:nvPicPr>
          <p:cNvPr id="6" name="図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0000" y="2286168"/>
            <a:ext cx="2544706" cy="3600000"/>
          </a:xfrm>
          <a:prstGeom prst="rect">
            <a:avLst/>
          </a:prstGeom>
          <a:ln>
            <a:solidFill>
              <a:schemeClr val="tx1">
                <a:lumMod val="75000"/>
                <a:lumOff val="25000"/>
              </a:schemeClr>
            </a:solidFill>
          </a:ln>
        </p:spPr>
      </p:pic>
      <p:pic>
        <p:nvPicPr>
          <p:cNvPr id="2" name="図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80000" y="3546168"/>
            <a:ext cx="2097842" cy="2880000"/>
          </a:xfrm>
          <a:prstGeom prst="rect">
            <a:avLst/>
          </a:prstGeom>
          <a:ln>
            <a:solidFill>
              <a:schemeClr val="tx1">
                <a:lumMod val="75000"/>
                <a:lumOff val="25000"/>
              </a:schemeClr>
            </a:solidFill>
          </a:ln>
        </p:spPr>
      </p:pic>
      <p:sp>
        <p:nvSpPr>
          <p:cNvPr id="24" name="テキスト ボックス 23">
            <a:extLst>
              <a:ext uri="{FF2B5EF4-FFF2-40B4-BE49-F238E27FC236}">
                <a16:creationId xmlns:a16="http://schemas.microsoft.com/office/drawing/2014/main" id="{07710855-A637-4BD8-A66A-C1BC698848E8}"/>
              </a:ext>
            </a:extLst>
          </p:cNvPr>
          <p:cNvSpPr txBox="1"/>
          <p:nvPr/>
        </p:nvSpPr>
        <p:spPr>
          <a:xfrm>
            <a:off x="288000" y="1080000"/>
            <a:ext cx="11520000" cy="811367"/>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・国土交通省では、毎年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月を「住生活月間」と定め、イベントやフォーラムを開催するほか、官民協力のもとシンポジウムや住宅フェア等を通じて住生活の向上に役立つ様々な情報を発信している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・住教育においては、授業づくりガイドが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web</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で公開されている（冊子配布は終了）ほか、小学校家庭科副読本を紹介し、自由に閲覧･ダウンロード可能な状態となっている</a:t>
            </a:r>
          </a:p>
        </p:txBody>
      </p:sp>
      <p:sp>
        <p:nvSpPr>
          <p:cNvPr id="21" name="テキスト ボックス 20">
            <a:extLst>
              <a:ext uri="{FF2B5EF4-FFF2-40B4-BE49-F238E27FC236}">
                <a16:creationId xmlns:a16="http://schemas.microsoft.com/office/drawing/2014/main" id="{3E30E87A-189A-4BF1-B6F8-50B010D0D1C0}"/>
              </a:ext>
            </a:extLst>
          </p:cNvPr>
          <p:cNvSpPr txBox="1"/>
          <p:nvPr/>
        </p:nvSpPr>
        <p:spPr>
          <a:xfrm>
            <a:off x="6791417" y="6427177"/>
            <a:ext cx="5263902"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国土交通省「報道発表資料」住生活月間実行委員会「住生活月間オフィシャルサイト」</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a:extLst>
              <a:ext uri="{FF2B5EF4-FFF2-40B4-BE49-F238E27FC236}">
                <a16:creationId xmlns:a16="http://schemas.microsoft.com/office/drawing/2014/main" id="{874CDCD6-97E0-4B8E-9AAE-3340D675EFB1}"/>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25302047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72</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住生活リテラシーに係る取組</a:t>
            </a:r>
          </a:p>
        </p:txBody>
      </p:sp>
      <p:sp>
        <p:nvSpPr>
          <p:cNvPr id="23" name="テキスト ボックス 22">
            <a:extLst>
              <a:ext uri="{FF2B5EF4-FFF2-40B4-BE49-F238E27FC236}">
                <a16:creationId xmlns:a16="http://schemas.microsoft.com/office/drawing/2014/main" id="{41F3CC93-8F00-4D01-8E40-7A55CA23A416}"/>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・住まいを購入した半数は、「住まい選びについて学んでおけばよかった」と感じ、</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割近くは、「調べる時間が不足」と回答</a:t>
            </a:r>
          </a:p>
        </p:txBody>
      </p:sp>
      <p:pic>
        <p:nvPicPr>
          <p:cNvPr id="8" name="図 7">
            <a:extLst>
              <a:ext uri="{FF2B5EF4-FFF2-40B4-BE49-F238E27FC236}">
                <a16:creationId xmlns:a16="http://schemas.microsoft.com/office/drawing/2014/main" id="{1CAE97A0-971E-4FE9-A6D2-546CE41C43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4286" y="2298627"/>
            <a:ext cx="8657926" cy="3209272"/>
          </a:xfrm>
          <a:prstGeom prst="rect">
            <a:avLst/>
          </a:prstGeom>
        </p:spPr>
      </p:pic>
      <p:sp>
        <p:nvSpPr>
          <p:cNvPr id="24" name="テキスト ボックス 23">
            <a:extLst>
              <a:ext uri="{FF2B5EF4-FFF2-40B4-BE49-F238E27FC236}">
                <a16:creationId xmlns:a16="http://schemas.microsoft.com/office/drawing/2014/main" id="{1BB68376-E53A-41FE-8488-30E36BB69742}"/>
              </a:ext>
            </a:extLst>
          </p:cNvPr>
          <p:cNvSpPr txBox="1"/>
          <p:nvPr/>
        </p:nvSpPr>
        <p:spPr>
          <a:xfrm>
            <a:off x="437575" y="1694447"/>
            <a:ext cx="10011349" cy="349702"/>
          </a:xfrm>
          <a:prstGeom prst="rect">
            <a:avLst/>
          </a:prstGeom>
          <a:noFill/>
        </p:spPr>
        <p:txBody>
          <a:bodyPr wrap="square" tIns="72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住まいを購入した</a:t>
            </a:r>
            <a:r>
              <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30</a:t>
            </a: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44</a:t>
            </a: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歳の意向</a:t>
            </a:r>
            <a:r>
              <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26" name="テキスト ボックス 25">
            <a:extLst>
              <a:ext uri="{FF2B5EF4-FFF2-40B4-BE49-F238E27FC236}">
                <a16:creationId xmlns:a16="http://schemas.microsoft.com/office/drawing/2014/main" id="{AAFC8440-1B87-437A-9EE8-1C5EF7E33F32}"/>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国土交通省「いま考える住まいのリテラシー」テキスト、資料編（試作品）</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AA4FB198-3609-4D7E-A694-4A6BE00588B3}"/>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1144227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73</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住生活リテラシーに係る取組</a:t>
            </a: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00" y="1841231"/>
            <a:ext cx="3448472" cy="4860000"/>
          </a:xfrm>
          <a:prstGeom prst="rect">
            <a:avLst/>
          </a:prstGeom>
        </p:spPr>
      </p:pic>
      <p:sp>
        <p:nvSpPr>
          <p:cNvPr id="19" name="テキスト ボックス 18">
            <a:extLst>
              <a:ext uri="{FF2B5EF4-FFF2-40B4-BE49-F238E27FC236}">
                <a16:creationId xmlns:a16="http://schemas.microsoft.com/office/drawing/2014/main" id="{FB24E4D4-2BF3-4A03-A7FE-FAAAF5DD03DC}"/>
              </a:ext>
            </a:extLst>
          </p:cNvPr>
          <p:cNvSpPr txBox="1"/>
          <p:nvPr/>
        </p:nvSpPr>
        <p:spPr>
          <a:xfrm>
            <a:off x="360000" y="1583862"/>
            <a:ext cx="3448800"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いま考える住まいのリテラシー</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テキスト　</a:t>
            </a:r>
          </a:p>
        </p:txBody>
      </p:sp>
      <p:sp>
        <p:nvSpPr>
          <p:cNvPr id="23" name="テキスト ボックス 22">
            <a:extLst>
              <a:ext uri="{FF2B5EF4-FFF2-40B4-BE49-F238E27FC236}">
                <a16:creationId xmlns:a16="http://schemas.microsoft.com/office/drawing/2014/main" id="{41F3CC93-8F00-4D01-8E40-7A55CA23A416}"/>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・国土交通省では、住生活リテラシー（国民一人ひとりがより良い住まいの選択と判断する能力）の向上を目的に、「住生活リテラシー・プラットフォーム」 を設立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・住生活リテラシー向上に向けて、</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いま考える住まいのリテラシー</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のテキストを試作</a:t>
            </a:r>
          </a:p>
        </p:txBody>
      </p:sp>
      <p:pic>
        <p:nvPicPr>
          <p:cNvPr id="5" name="図 4">
            <a:extLst>
              <a:ext uri="{FF2B5EF4-FFF2-40B4-BE49-F238E27FC236}">
                <a16:creationId xmlns:a16="http://schemas.microsoft.com/office/drawing/2014/main" id="{A9E887EA-8858-42D9-98D2-2520A72AFF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03721" y="1796302"/>
            <a:ext cx="4742838" cy="1692000"/>
          </a:xfrm>
          <a:prstGeom prst="rect">
            <a:avLst/>
          </a:prstGeom>
        </p:spPr>
      </p:pic>
      <p:pic>
        <p:nvPicPr>
          <p:cNvPr id="10" name="図 9">
            <a:extLst>
              <a:ext uri="{FF2B5EF4-FFF2-40B4-BE49-F238E27FC236}">
                <a16:creationId xmlns:a16="http://schemas.microsoft.com/office/drawing/2014/main" id="{B451BDC4-8B2A-48D3-A68E-8D50B50474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3722" y="3528070"/>
            <a:ext cx="4869569" cy="2952000"/>
          </a:xfrm>
          <a:prstGeom prst="rect">
            <a:avLst/>
          </a:prstGeom>
        </p:spPr>
      </p:pic>
      <p:sp>
        <p:nvSpPr>
          <p:cNvPr id="25" name="テキスト ボックス 24">
            <a:extLst>
              <a:ext uri="{FF2B5EF4-FFF2-40B4-BE49-F238E27FC236}">
                <a16:creationId xmlns:a16="http://schemas.microsoft.com/office/drawing/2014/main" id="{F0AC6FE0-2739-40B2-9137-9DE1DCDB6B31}"/>
              </a:ext>
            </a:extLst>
          </p:cNvPr>
          <p:cNvSpPr txBox="1"/>
          <p:nvPr/>
        </p:nvSpPr>
        <p:spPr>
          <a:xfrm>
            <a:off x="4391024" y="5042182"/>
            <a:ext cx="251269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リテラシーの向上により、取得した住宅を適切に維持管理し、次の居住者へと継承していく行動を促す住宅循環システムの構築につながり、ひいては空き家の発生抑制や要配慮者の住まいの確保にも資することが期待される。</a:t>
            </a:r>
          </a:p>
        </p:txBody>
      </p:sp>
      <p:sp>
        <p:nvSpPr>
          <p:cNvPr id="26" name="テキスト ボックス 25">
            <a:extLst>
              <a:ext uri="{FF2B5EF4-FFF2-40B4-BE49-F238E27FC236}">
                <a16:creationId xmlns:a16="http://schemas.microsoft.com/office/drawing/2014/main" id="{DEEE19DE-CE06-46B9-851A-84AF45F6EF91}"/>
              </a:ext>
            </a:extLst>
          </p:cNvPr>
          <p:cNvSpPr txBox="1"/>
          <p:nvPr/>
        </p:nvSpPr>
        <p:spPr>
          <a:xfrm>
            <a:off x="4161564" y="1855301"/>
            <a:ext cx="2742156" cy="1569660"/>
          </a:xfrm>
          <a:prstGeom prst="rect">
            <a:avLst/>
          </a:prstGeom>
          <a:noFill/>
        </p:spPr>
        <p:txBody>
          <a:bodyPr wrap="square">
            <a:spAutoFit/>
          </a:bodyPr>
          <a:lstStyle/>
          <a:p>
            <a:pPr marL="152400" marR="0" lvl="0" indent="-15240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○画一的な「郊外庭付き一戸建て」というゴールは、誰もが抱く理想像ではなくなった。 </a:t>
            </a:r>
          </a:p>
          <a:p>
            <a:pPr marL="358775" marR="0" lvl="0" indent="-176213"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・時代の変遷に伴い、「マルチステージ型モデル」の人生へと移行している。</a:t>
            </a:r>
          </a:p>
          <a:p>
            <a:pPr marL="358775" marR="0" lvl="0" indent="-176213"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・住まい方も非直線的で流動的なモデルに移行する可能性がある。</a:t>
            </a:r>
          </a:p>
        </p:txBody>
      </p:sp>
      <p:sp>
        <p:nvSpPr>
          <p:cNvPr id="27" name="テキスト ボックス 26">
            <a:extLst>
              <a:ext uri="{FF2B5EF4-FFF2-40B4-BE49-F238E27FC236}">
                <a16:creationId xmlns:a16="http://schemas.microsoft.com/office/drawing/2014/main" id="{13E16A59-AD38-4F4F-9601-E3EF801CA3BF}"/>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国土交通省「いま考える住まいのリテラシー」テキスト、資料編（試作品）</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7A843314-0D17-4AD8-A6D0-F027BFC1EC02}"/>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8408215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74</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既存住宅状況調査</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インスペクション</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72000" y="1800000"/>
            <a:ext cx="4680000" cy="3258423"/>
          </a:xfrm>
          <a:prstGeom prst="rect">
            <a:avLst/>
          </a:prstGeom>
          <a:ln w="3175">
            <a:solidFill>
              <a:schemeClr val="tx1">
                <a:lumMod val="75000"/>
                <a:lumOff val="25000"/>
              </a:schemeClr>
            </a:solidFill>
          </a:ln>
        </p:spPr>
      </p:pic>
      <p:pic>
        <p:nvPicPr>
          <p:cNvPr id="3" name="図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0000" y="1800000"/>
            <a:ext cx="6632757" cy="4680000"/>
          </a:xfrm>
          <a:prstGeom prst="rect">
            <a:avLst/>
          </a:prstGeom>
          <a:ln w="3175">
            <a:solidFill>
              <a:schemeClr val="tx1">
                <a:lumMod val="75000"/>
                <a:lumOff val="25000"/>
              </a:schemeClr>
            </a:solidFill>
          </a:ln>
        </p:spPr>
      </p:pic>
      <p:sp>
        <p:nvSpPr>
          <p:cNvPr id="15" name="テキスト ボックス 14">
            <a:extLst>
              <a:ext uri="{FF2B5EF4-FFF2-40B4-BE49-F238E27FC236}">
                <a16:creationId xmlns:a16="http://schemas.microsoft.com/office/drawing/2014/main" id="{CFC2927F-47E2-4BCD-A042-CE1F8C3F4CAE}"/>
              </a:ext>
            </a:extLst>
          </p:cNvPr>
          <p:cNvSpPr txBox="1"/>
          <p:nvPr/>
        </p:nvSpPr>
        <p:spPr>
          <a:xfrm>
            <a:off x="288000" y="1080000"/>
            <a:ext cx="11520000" cy="626701"/>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・既存住宅の取得にあたり、住宅の状況を調査する消費者ニーズが高まっている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・こうしたニーズを踏まえ、国土交通省では既存住宅の売買時点の物件の状態を把握できる「インスペクション（既存住宅の点検・調査）」サービス普及の取組を推進している</a:t>
            </a:r>
          </a:p>
        </p:txBody>
      </p:sp>
      <p:sp>
        <p:nvSpPr>
          <p:cNvPr id="22" name="テキスト ボックス 21">
            <a:extLst>
              <a:ext uri="{FF2B5EF4-FFF2-40B4-BE49-F238E27FC236}">
                <a16:creationId xmlns:a16="http://schemas.microsoft.com/office/drawing/2014/main" id="{68B541A4-8703-4072-B39B-52075A333946}"/>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出典：国土交通省「既存住宅状況調査、既存住宅瑕疵保険関係資料</a:t>
            </a:r>
            <a:r>
              <a:rPr kumimoji="1" lang="en-US" altLang="zh-TW"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令和５年９月版</a:t>
            </a:r>
            <a:r>
              <a:rPr kumimoji="1" lang="en-US" altLang="zh-TW"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テキスト ボックス 9">
            <a:extLst>
              <a:ext uri="{FF2B5EF4-FFF2-40B4-BE49-F238E27FC236}">
                <a16:creationId xmlns:a16="http://schemas.microsoft.com/office/drawing/2014/main" id="{6C1A4B60-A259-4F53-A7B8-CAAD86931AA1}"/>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17189127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75</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000" y="1800000"/>
            <a:ext cx="6566087" cy="4680000"/>
          </a:xfrm>
          <a:prstGeom prst="rect">
            <a:avLst/>
          </a:prstGeom>
          <a:ln w="3175">
            <a:solidFill>
              <a:schemeClr val="tx1"/>
            </a:solidFill>
          </a:ln>
        </p:spPr>
      </p:pic>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000" y="1800000"/>
            <a:ext cx="4770758" cy="3348000"/>
          </a:xfrm>
          <a:prstGeom prst="rect">
            <a:avLst/>
          </a:prstGeom>
          <a:ln w="3175">
            <a:solidFill>
              <a:schemeClr val="tx1"/>
            </a:solidFill>
          </a:ln>
        </p:spPr>
      </p:pic>
      <p:sp>
        <p:nvSpPr>
          <p:cNvPr id="15" name="テキスト ボックス 14">
            <a:extLst>
              <a:ext uri="{FF2B5EF4-FFF2-40B4-BE49-F238E27FC236}">
                <a16:creationId xmlns:a16="http://schemas.microsoft.com/office/drawing/2014/main" id="{73804FD4-DF67-43AD-AF59-565078FFE682}"/>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・インスペクションは、建築士の資格をもつ専門の検査員が、第三者的な立場で、目視、動作確認、聞き取りなどにより住宅の現状の検査を行う</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・国土交通省が実施したアンケート調査によると、インスペクションを実施したのは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割程度となっている</a:t>
            </a:r>
          </a:p>
        </p:txBody>
      </p:sp>
      <p:sp>
        <p:nvSpPr>
          <p:cNvPr id="22" name="テキスト ボックス 21">
            <a:extLst>
              <a:ext uri="{FF2B5EF4-FFF2-40B4-BE49-F238E27FC236}">
                <a16:creationId xmlns:a16="http://schemas.microsoft.com/office/drawing/2014/main" id="{8E0CA02E-C797-4476-BFEC-7EC9CA2D1518}"/>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出典：国土交通省「既存住宅状況調査、既存住宅瑕疵保険関係資料</a:t>
            </a:r>
            <a:r>
              <a:rPr kumimoji="1" lang="en-US" altLang="zh-TW"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令和５年９月版</a:t>
            </a:r>
            <a:r>
              <a:rPr kumimoji="1" lang="en-US" altLang="zh-TW"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23" name="正方形/長方形 22">
            <a:extLst>
              <a:ext uri="{FF2B5EF4-FFF2-40B4-BE49-F238E27FC236}">
                <a16:creationId xmlns:a16="http://schemas.microsoft.com/office/drawing/2014/main" id="{D8FAD1F3-3250-43A1-B351-A9587B68D6AD}"/>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既存住宅状況調査</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インスペクション</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0C3592CD-FE76-4B45-A100-078144A30C0C}"/>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30407707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76</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pic>
        <p:nvPicPr>
          <p:cNvPr id="4" name="図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000" y="1799999"/>
            <a:ext cx="8489750" cy="4680000"/>
          </a:xfrm>
          <a:prstGeom prst="rect">
            <a:avLst/>
          </a:prstGeom>
        </p:spPr>
      </p:pic>
      <p:sp>
        <p:nvSpPr>
          <p:cNvPr id="15" name="正方形/長方形 14">
            <a:extLst>
              <a:ext uri="{FF2B5EF4-FFF2-40B4-BE49-F238E27FC236}">
                <a16:creationId xmlns:a16="http://schemas.microsoft.com/office/drawing/2014/main" id="{447D1B03-2D8B-4308-9319-B4B519E8A96A}"/>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既存住宅状況調査</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インスペクション</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テキスト ボックス 18">
            <a:extLst>
              <a:ext uri="{FF2B5EF4-FFF2-40B4-BE49-F238E27FC236}">
                <a16:creationId xmlns:a16="http://schemas.microsoft.com/office/drawing/2014/main" id="{41858876-25D6-406A-B947-F05AA9F8DB45}"/>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・インスペクションは劣化事象や不具合の有無の確認であり、瑕疵がないことを保証するものではないため、事後的に瑕疵が発覚した場合の備えとして、「既存住宅売買瑕疵保険」の活用が有効</a:t>
            </a:r>
          </a:p>
        </p:txBody>
      </p:sp>
      <p:sp>
        <p:nvSpPr>
          <p:cNvPr id="22" name="テキスト ボックス 21">
            <a:extLst>
              <a:ext uri="{FF2B5EF4-FFF2-40B4-BE49-F238E27FC236}">
                <a16:creationId xmlns:a16="http://schemas.microsoft.com/office/drawing/2014/main" id="{05E6285B-8BD1-45CE-8E37-102BD4C0AB56}"/>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出典：国土交通省「既存住宅状況調査、既存住宅瑕疵保険関係資料</a:t>
            </a:r>
            <a:r>
              <a:rPr kumimoji="1" lang="en-US" altLang="zh-TW"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令和５年９月版</a:t>
            </a:r>
            <a:r>
              <a:rPr kumimoji="1" lang="en-US" altLang="zh-TW"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テキスト ボックス 8">
            <a:extLst>
              <a:ext uri="{FF2B5EF4-FFF2-40B4-BE49-F238E27FC236}">
                <a16:creationId xmlns:a16="http://schemas.microsoft.com/office/drawing/2014/main" id="{6BC8304D-560D-493B-ADF2-59C06E195577}"/>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ライフスタイルの多様化</a:t>
            </a:r>
          </a:p>
        </p:txBody>
      </p:sp>
    </p:spTree>
    <p:extLst>
      <p:ext uri="{BB962C8B-B14F-4D97-AF65-F5344CB8AC3E}">
        <p14:creationId xmlns:p14="http://schemas.microsoft.com/office/powerpoint/2010/main" val="11946633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656581"/>
            <a:ext cx="12192000" cy="792088"/>
          </a:xfrm>
          <a:prstGeom prst="rect">
            <a:avLst/>
          </a:prstGeom>
          <a:solidFill>
            <a:schemeClr val="tx1">
              <a:lumMod val="75000"/>
              <a:lumOff val="25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eiryo UI" panose="020B0604030504040204" pitchFamily="50" charset="-128"/>
              </a:rPr>
              <a:t> ４．新技術･デジタル化の進展</a:t>
            </a:r>
          </a:p>
        </p:txBody>
      </p:sp>
      <p:graphicFrame>
        <p:nvGraphicFramePr>
          <p:cNvPr id="8" name="表 7"/>
          <p:cNvGraphicFramePr>
            <a:graphicFrameLocks noGrp="1"/>
          </p:cNvGraphicFramePr>
          <p:nvPr/>
        </p:nvGraphicFramePr>
        <p:xfrm>
          <a:off x="2907672" y="2299572"/>
          <a:ext cx="6716226" cy="2700000"/>
        </p:xfrm>
        <a:graphic>
          <a:graphicData uri="http://schemas.openxmlformats.org/drawingml/2006/table">
            <a:tbl>
              <a:tblPr firstRow="1">
                <a:tableStyleId>{22838BEF-8BB2-4498-84A7-C5851F593DF1}</a:tableStyleId>
              </a:tblPr>
              <a:tblGrid>
                <a:gridCol w="145906">
                  <a:extLst>
                    <a:ext uri="{9D8B030D-6E8A-4147-A177-3AD203B41FA5}">
                      <a16:colId xmlns:a16="http://schemas.microsoft.com/office/drawing/2014/main" val="20000"/>
                    </a:ext>
                  </a:extLst>
                </a:gridCol>
                <a:gridCol w="5736361">
                  <a:extLst>
                    <a:ext uri="{9D8B030D-6E8A-4147-A177-3AD203B41FA5}">
                      <a16:colId xmlns:a16="http://schemas.microsoft.com/office/drawing/2014/main" val="20001"/>
                    </a:ext>
                  </a:extLst>
                </a:gridCol>
                <a:gridCol w="833959">
                  <a:extLst>
                    <a:ext uri="{9D8B030D-6E8A-4147-A177-3AD203B41FA5}">
                      <a16:colId xmlns:a16="http://schemas.microsoft.com/office/drawing/2014/main" val="20002"/>
                    </a:ext>
                  </a:extLst>
                </a:gridCol>
              </a:tblGrid>
              <a:tr h="540000">
                <a:tc rowSpan="4">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・３</a:t>
                      </a:r>
                      <a:r>
                        <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D</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プリンターを活用した建築物の施工</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P78</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・不動産</a:t>
                      </a:r>
                      <a:r>
                        <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ID</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の導入検討</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P79</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３</a:t>
                      </a:r>
                      <a:r>
                        <a:rPr kumimoji="1"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D</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都市モデル（</a:t>
                      </a:r>
                      <a:r>
                        <a:rPr kumimoji="1"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PLATEAU</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）の活用</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P80</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・仮想空間：住宅市場への広がり</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P83</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540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・仮想空間：建設現場での検査システムの活用</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P84</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8347307"/>
                  </a:ext>
                </a:extLst>
              </a:tr>
            </a:tbl>
          </a:graphicData>
        </a:graphic>
      </p:graphicFrame>
    </p:spTree>
    <p:extLst>
      <p:ext uri="{BB962C8B-B14F-4D97-AF65-F5344CB8AC3E}">
        <p14:creationId xmlns:p14="http://schemas.microsoft.com/office/powerpoint/2010/main" val="4764127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BEF7407-4B37-F3A4-3A2F-B80152290973}"/>
              </a:ext>
            </a:extLst>
          </p:cNvPr>
          <p:cNvSpPr/>
          <p:nvPr/>
        </p:nvSpPr>
        <p:spPr>
          <a:xfrm>
            <a:off x="6479999" y="3881172"/>
            <a:ext cx="5039999" cy="2780292"/>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78</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3D</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プリンターを活用した建築物の施工</a:t>
            </a: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新技術･デジタル化の進展</a:t>
            </a:r>
          </a:p>
        </p:txBody>
      </p:sp>
      <p:grpSp>
        <p:nvGrpSpPr>
          <p:cNvPr id="2" name="グループ化 1">
            <a:extLst>
              <a:ext uri="{FF2B5EF4-FFF2-40B4-BE49-F238E27FC236}">
                <a16:creationId xmlns:a16="http://schemas.microsoft.com/office/drawing/2014/main" id="{04796A39-22D8-439F-AB23-AA277BEF785F}"/>
              </a:ext>
            </a:extLst>
          </p:cNvPr>
          <p:cNvGrpSpPr/>
          <p:nvPr/>
        </p:nvGrpSpPr>
        <p:grpSpPr>
          <a:xfrm>
            <a:off x="720000" y="2160000"/>
            <a:ext cx="5040000" cy="457200"/>
            <a:chOff x="622680" y="2395745"/>
            <a:chExt cx="5040000" cy="457200"/>
          </a:xfrm>
        </p:grpSpPr>
        <p:sp>
          <p:nvSpPr>
            <p:cNvPr id="4" name="正方形/長方形 3"/>
            <p:cNvSpPr/>
            <p:nvPr/>
          </p:nvSpPr>
          <p:spPr>
            <a:xfrm>
              <a:off x="1179746" y="2496191"/>
              <a:ext cx="402225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3D</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プリンタを活用したグランピング施設の建築</a:t>
              </a:r>
            </a:p>
          </p:txBody>
        </p:sp>
        <p:sp>
          <p:nvSpPr>
            <p:cNvPr id="5" name="角丸四角形 4"/>
            <p:cNvSpPr/>
            <p:nvPr/>
          </p:nvSpPr>
          <p:spPr>
            <a:xfrm>
              <a:off x="622680" y="2395745"/>
              <a:ext cx="504000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角丸四角形 18"/>
            <p:cNvSpPr/>
            <p:nvPr/>
          </p:nvSpPr>
          <p:spPr>
            <a:xfrm>
              <a:off x="622680" y="2395745"/>
              <a:ext cx="536755" cy="457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事例</a:t>
              </a:r>
              <a:endParaRPr kumimoji="1"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➀</a:t>
              </a:r>
            </a:p>
          </p:txBody>
        </p:sp>
      </p:grpSp>
      <p:sp>
        <p:nvSpPr>
          <p:cNvPr id="7" name="正方形/長方形 6"/>
          <p:cNvSpPr/>
          <p:nvPr/>
        </p:nvSpPr>
        <p:spPr>
          <a:xfrm>
            <a:off x="719999" y="2880000"/>
            <a:ext cx="5039999" cy="830997"/>
          </a:xfrm>
          <a:prstGeom prst="rect">
            <a:avLst/>
          </a:prstGeom>
          <a:solidFill>
            <a:schemeClr val="bg1">
              <a:lumMod val="95000"/>
            </a:schemeClr>
          </a:solidFill>
        </p:spPr>
        <p:txBody>
          <a:bodyPr wrap="square">
            <a:spAutoFit/>
          </a:bodyPr>
          <a:lstStyle/>
          <a:p>
            <a:pPr marL="180975"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・商業用宿泊施設を、</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3D</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プリンタを活用し鉄筋コンクリート造として建設。国内初の取組みとなった。</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80975"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3D</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プリンタだからこそ実現可能な特殊な形状やテクスチャーを生み出し、新しい建築の価値を創造できることも魅力である。</a:t>
            </a:r>
          </a:p>
        </p:txBody>
      </p:sp>
      <p:grpSp>
        <p:nvGrpSpPr>
          <p:cNvPr id="6" name="グループ化 5">
            <a:extLst>
              <a:ext uri="{FF2B5EF4-FFF2-40B4-BE49-F238E27FC236}">
                <a16:creationId xmlns:a16="http://schemas.microsoft.com/office/drawing/2014/main" id="{4DD785BE-CA7F-4FCC-8126-53E60B42AF0B}"/>
              </a:ext>
            </a:extLst>
          </p:cNvPr>
          <p:cNvGrpSpPr/>
          <p:nvPr/>
        </p:nvGrpSpPr>
        <p:grpSpPr>
          <a:xfrm>
            <a:off x="6479999" y="2160000"/>
            <a:ext cx="5040000" cy="457200"/>
            <a:chOff x="6519570" y="2403606"/>
            <a:chExt cx="5040000" cy="457200"/>
          </a:xfrm>
        </p:grpSpPr>
        <p:sp>
          <p:nvSpPr>
            <p:cNvPr id="23" name="正方形/長方形 22"/>
            <p:cNvSpPr/>
            <p:nvPr/>
          </p:nvSpPr>
          <p:spPr>
            <a:xfrm>
              <a:off x="7076638" y="2504052"/>
              <a:ext cx="422423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一般向け</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3D</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プリンター住宅が</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550</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万円で販売開始</a:t>
              </a:r>
            </a:p>
          </p:txBody>
        </p:sp>
        <p:sp>
          <p:nvSpPr>
            <p:cNvPr id="24" name="角丸四角形 23"/>
            <p:cNvSpPr/>
            <p:nvPr/>
          </p:nvSpPr>
          <p:spPr>
            <a:xfrm>
              <a:off x="6519570" y="2403606"/>
              <a:ext cx="504000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角丸四角形 24"/>
            <p:cNvSpPr/>
            <p:nvPr/>
          </p:nvSpPr>
          <p:spPr>
            <a:xfrm>
              <a:off x="6519572" y="2403606"/>
              <a:ext cx="536755" cy="457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事例</a:t>
              </a:r>
              <a:endParaRPr kumimoji="1"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➁</a:t>
              </a:r>
            </a:p>
          </p:txBody>
        </p:sp>
      </p:grpSp>
      <p:sp>
        <p:nvSpPr>
          <p:cNvPr id="26" name="正方形/長方形 25"/>
          <p:cNvSpPr/>
          <p:nvPr/>
        </p:nvSpPr>
        <p:spPr>
          <a:xfrm>
            <a:off x="6480000" y="2880000"/>
            <a:ext cx="5039999" cy="830997"/>
          </a:xfrm>
          <a:prstGeom prst="rect">
            <a:avLst/>
          </a:prstGeom>
          <a:solidFill>
            <a:schemeClr val="bg1">
              <a:lumMod val="95000"/>
            </a:schemeClr>
          </a:solidFill>
        </p:spPr>
        <p:txBody>
          <a:bodyPr wrap="square">
            <a:spAutoFit/>
          </a:bodyPr>
          <a:lstStyle/>
          <a:p>
            <a:pPr marL="180975"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3D</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プリンターで出力した場合に最適な形を導入することで、施工時間計</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時間以内を実現。</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80975"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・さらに、コンクリート単一素材を利用することで、資材のコストが下がり、作業の人件費もかからないというメリットがある。</a:t>
            </a:r>
          </a:p>
        </p:txBody>
      </p:sp>
      <p:sp>
        <p:nvSpPr>
          <p:cNvPr id="28" name="テキスト ボックス 27">
            <a:extLst>
              <a:ext uri="{FF2B5EF4-FFF2-40B4-BE49-F238E27FC236}">
                <a16:creationId xmlns:a16="http://schemas.microsoft.com/office/drawing/2014/main" id="{0EF19F3A-E153-48FE-9BEF-E3AA4221CEAB}"/>
              </a:ext>
            </a:extLst>
          </p:cNvPr>
          <p:cNvSpPr txBox="1"/>
          <p:nvPr/>
        </p:nvSpPr>
        <p:spPr>
          <a:xfrm>
            <a:off x="288000" y="1080000"/>
            <a:ext cx="11520000" cy="811367"/>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3D</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プリンタとは、ある物体を</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3D</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設計モデルから物理的に造形するための装置であり、</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CAD</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ソフトウェア、特殊なプリンターヘッド、 異なる種類の材料を組み</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合わせて、立体的な物体を層ごとに「印刷」することが可能</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・スピード施工による省人化・工期短縮や、廃棄物削減などの環境負荷低減が期待されている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・国土交通省では、社会実装に向けて令和６年８月に「建設用</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3D</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プリンターを利用した建築物に関する規制の在り方について」の検討の方向性をとりまとめている</a:t>
            </a:r>
          </a:p>
        </p:txBody>
      </p:sp>
      <p:grpSp>
        <p:nvGrpSpPr>
          <p:cNvPr id="8" name="グループ化 7">
            <a:extLst>
              <a:ext uri="{FF2B5EF4-FFF2-40B4-BE49-F238E27FC236}">
                <a16:creationId xmlns:a16="http://schemas.microsoft.com/office/drawing/2014/main" id="{61C24AC8-BCC0-4E3D-BA6F-160977B65920}"/>
              </a:ext>
            </a:extLst>
          </p:cNvPr>
          <p:cNvGrpSpPr/>
          <p:nvPr/>
        </p:nvGrpSpPr>
        <p:grpSpPr>
          <a:xfrm>
            <a:off x="720000" y="4106201"/>
            <a:ext cx="5040000" cy="1870198"/>
            <a:chOff x="720000" y="3908710"/>
            <a:chExt cx="4679950" cy="1730014"/>
          </a:xfrm>
        </p:grpSpPr>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l="1852" t="1797" r="4776" b="15987"/>
            <a:stretch/>
          </p:blipFill>
          <p:spPr>
            <a:xfrm>
              <a:off x="720000" y="3908710"/>
              <a:ext cx="4644174" cy="1553012"/>
            </a:xfrm>
            <a:prstGeom prst="rect">
              <a:avLst/>
            </a:prstGeom>
          </p:spPr>
        </p:pic>
        <p:sp>
          <p:nvSpPr>
            <p:cNvPr id="29" name="テキスト ボックス 28">
              <a:extLst>
                <a:ext uri="{FF2B5EF4-FFF2-40B4-BE49-F238E27FC236}">
                  <a16:creationId xmlns:a16="http://schemas.microsoft.com/office/drawing/2014/main" id="{56D3F61B-86E5-41C5-B8F3-041F191694F6}"/>
                </a:ext>
              </a:extLst>
            </p:cNvPr>
            <p:cNvSpPr txBox="1"/>
            <p:nvPr/>
          </p:nvSpPr>
          <p:spPr>
            <a:xfrm>
              <a:off x="720001" y="5473688"/>
              <a:ext cx="4679949" cy="165036"/>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資料）太陽の森ディマシオ美術館、</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DI-MACCIO GLAMPING VILLAGE</a:t>
              </a:r>
              <a:endParaRPr kumimoji="1" lang="ja-JP" altLang="en-US" sz="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sp>
        <p:nvSpPr>
          <p:cNvPr id="31" name="テキスト ボックス 30">
            <a:extLst>
              <a:ext uri="{FF2B5EF4-FFF2-40B4-BE49-F238E27FC236}">
                <a16:creationId xmlns:a16="http://schemas.microsoft.com/office/drawing/2014/main" id="{7E6AD1CD-1FED-4FDD-9F57-BC1B40667F09}"/>
              </a:ext>
            </a:extLst>
          </p:cNvPr>
          <p:cNvSpPr txBox="1"/>
          <p:nvPr/>
        </p:nvSpPr>
        <p:spPr>
          <a:xfrm>
            <a:off x="746281" y="6427177"/>
            <a:ext cx="5349719"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出典：国土交通白書 </a:t>
            </a:r>
            <a:r>
              <a:rPr kumimoji="1" lang="en-US" altLang="zh-TW"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62762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79</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不動産</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ID</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の導入検討</a:t>
            </a: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00" y="1800000"/>
            <a:ext cx="4752000" cy="3270193"/>
          </a:xfrm>
          <a:prstGeom prst="rect">
            <a:avLst/>
          </a:prstGeom>
          <a:ln w="3175">
            <a:solidFill>
              <a:schemeClr val="tx1"/>
            </a:solidFill>
          </a:ln>
        </p:spPr>
      </p:pic>
      <p:pic>
        <p:nvPicPr>
          <p:cNvPr id="4" name="図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00000" y="1800000"/>
            <a:ext cx="6667500" cy="4680000"/>
          </a:xfrm>
          <a:prstGeom prst="rect">
            <a:avLst/>
          </a:prstGeom>
          <a:ln w="3175">
            <a:solidFill>
              <a:schemeClr val="tx1"/>
            </a:solidFill>
          </a:ln>
        </p:spPr>
      </p:pic>
      <p:sp>
        <p:nvSpPr>
          <p:cNvPr id="22" name="テキスト ボックス 21">
            <a:extLst>
              <a:ext uri="{FF2B5EF4-FFF2-40B4-BE49-F238E27FC236}">
                <a16:creationId xmlns:a16="http://schemas.microsoft.com/office/drawing/2014/main" id="{D4A97A24-C2C5-4F7F-9124-83D524DDD307}"/>
              </a:ext>
            </a:extLst>
          </p:cNvPr>
          <p:cNvSpPr txBox="1"/>
          <p:nvPr/>
        </p:nvSpPr>
        <p:spPr>
          <a:xfrm>
            <a:off x="288000" y="1080000"/>
            <a:ext cx="11520000" cy="626701"/>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3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「不動産</a:t>
            </a:r>
            <a:r>
              <a:rPr kumimoji="1" lang="en-US" altLang="ja-JP" sz="1200" b="0" i="0" u="none" strike="noStrike" kern="1200" cap="none" spc="-3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ID</a:t>
            </a:r>
            <a:r>
              <a:rPr kumimoji="1" lang="ja-JP" altLang="en-US" sz="1200" b="0" i="0" u="none" strike="noStrike" kern="1200" cap="none" spc="-3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」は、全国の不動産それぞれに番号を付与し、不動産</a:t>
            </a:r>
            <a:r>
              <a:rPr kumimoji="1" lang="en-US" altLang="ja-JP" sz="1200" b="0" i="0" u="none" strike="noStrike" kern="1200" cap="none" spc="-3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ID</a:t>
            </a:r>
            <a:r>
              <a:rPr kumimoji="1" lang="ja-JP" altLang="en-US" sz="1200" b="0" i="0" u="none" strike="noStrike" kern="1200" cap="none" spc="-3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を連携キーとして用いることで、各不動産情報の名寄せや連携をスムーズに行えるようにするもの</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・不動産</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ID</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が連携キーとして活用されることで、</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BIM</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（建築物の</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次元デジタル化）･</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PLATEAU</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（都市全体の空間情報の</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次元デジタル化）と連携した「建築・都市の</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DX</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」の推進が期待されている</a:t>
            </a:r>
          </a:p>
        </p:txBody>
      </p:sp>
      <p:sp>
        <p:nvSpPr>
          <p:cNvPr id="23" name="テキスト ボックス 22">
            <a:extLst>
              <a:ext uri="{FF2B5EF4-FFF2-40B4-BE49-F238E27FC236}">
                <a16:creationId xmlns:a16="http://schemas.microsoft.com/office/drawing/2014/main" id="{EDD7BC49-8674-4135-AFF9-BE5F624D9257}"/>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 「不動産</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ID</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」の活用等の総合的な推進</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E24B186C-D1B2-4A81-B39A-278E55C0BF1F}"/>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新技術･デジタル化の進展</a:t>
            </a:r>
          </a:p>
        </p:txBody>
      </p:sp>
    </p:spTree>
    <p:extLst>
      <p:ext uri="{BB962C8B-B14F-4D97-AF65-F5344CB8AC3E}">
        <p14:creationId xmlns:p14="http://schemas.microsoft.com/office/powerpoint/2010/main" val="243017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534426" y="1827998"/>
            <a:ext cx="11520000" cy="4843199"/>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テキスト ボックス 18">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年齢別人口推計（全体）</a:t>
            </a: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7" name="テキスト ボックス 26">
            <a:extLst>
              <a:ext uri="{FF2B5EF4-FFF2-40B4-BE49-F238E27FC236}">
                <a16:creationId xmlns:a16="http://schemas.microsoft.com/office/drawing/2014/main" id="{5B72FADE-2C6F-47CD-9AA7-AC5C2EAE6965}"/>
              </a:ext>
            </a:extLst>
          </p:cNvPr>
          <p:cNvSpPr txBox="1"/>
          <p:nvPr/>
        </p:nvSpPr>
        <p:spPr>
          <a:xfrm>
            <a:off x="288000" y="1080000"/>
            <a:ext cx="11520000" cy="626701"/>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2050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年には、生産年齢人口（</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歳）は約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390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万人（</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年比約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146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万人（</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27</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％）減少）、年少人口（</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歳）は</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万人（</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年比約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万人（</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）減少）になるとされている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一方で、高齢者人口（</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歳以上）は、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2050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年には約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266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万人（</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年比約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万人（</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8.9</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％）増加）になるとされている</a:t>
            </a:r>
          </a:p>
        </p:txBody>
      </p:sp>
      <p:sp>
        <p:nvSpPr>
          <p:cNvPr id="29" name="テキスト ボックス 28">
            <a:extLst>
              <a:ext uri="{FF2B5EF4-FFF2-40B4-BE49-F238E27FC236}">
                <a16:creationId xmlns:a16="http://schemas.microsoft.com/office/drawing/2014/main" id="{1A3ED2DA-1D77-4C63-B9A5-E15C7877D4A1}"/>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「地域別将来推計」（国立社会保障・人口問題研究所）より大阪府作成</a:t>
            </a:r>
          </a:p>
        </p:txBody>
      </p:sp>
    </p:spTree>
    <p:extLst>
      <p:ext uri="{BB962C8B-B14F-4D97-AF65-F5344CB8AC3E}">
        <p14:creationId xmlns:p14="http://schemas.microsoft.com/office/powerpoint/2010/main" val="20243433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80</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３</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D</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都市モデル（</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PLATEAU</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）の活用</a:t>
            </a: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000" y="1620000"/>
            <a:ext cx="9792720" cy="4837709"/>
          </a:xfrm>
          <a:prstGeom prst="rect">
            <a:avLst/>
          </a:prstGeom>
        </p:spPr>
      </p:pic>
      <p:sp>
        <p:nvSpPr>
          <p:cNvPr id="24" name="テキスト ボックス 23">
            <a:extLst>
              <a:ext uri="{FF2B5EF4-FFF2-40B4-BE49-F238E27FC236}">
                <a16:creationId xmlns:a16="http://schemas.microsoft.com/office/drawing/2014/main" id="{E1E3DF27-D49D-46DA-AFB2-5F0F30BC8CE6}"/>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Project PLATEAU</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（プラトー）とは、都市デジタルツインの実現を目指し、国土交通省が様々なプレイヤーと連携して推進する</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3D</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都市モデル活用の取組</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・不動産分野での３</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D</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都市モデルを活用したビジネス・ソリューションが選定されるなど、社会実装に向けた取組が進められている</a:t>
            </a:r>
          </a:p>
        </p:txBody>
      </p:sp>
      <p:sp>
        <p:nvSpPr>
          <p:cNvPr id="25" name="テキスト ボックス 24">
            <a:extLst>
              <a:ext uri="{FF2B5EF4-FFF2-40B4-BE49-F238E27FC236}">
                <a16:creationId xmlns:a16="http://schemas.microsoft.com/office/drawing/2014/main" id="{382A1350-D4D7-4DCD-A660-B8E833631EA9}"/>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国土交通省「都市空間情報デジタル基盤構築支援事業（</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PLATEAU</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補助制度）取組事例集（</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FFE37861-389B-4FA2-9D4D-D967A1618C07}"/>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新技術･デジタル化の進展</a:t>
            </a:r>
          </a:p>
        </p:txBody>
      </p:sp>
    </p:spTree>
    <p:extLst>
      <p:ext uri="{BB962C8B-B14F-4D97-AF65-F5344CB8AC3E}">
        <p14:creationId xmlns:p14="http://schemas.microsoft.com/office/powerpoint/2010/main" val="6304794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81</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３</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D</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都市モデル（</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PLATEAU</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）の活用</a:t>
            </a:r>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232" y="2304000"/>
            <a:ext cx="7092000" cy="4007079"/>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10107" y="4584527"/>
            <a:ext cx="3432427" cy="1726552"/>
          </a:xfrm>
          <a:prstGeom prst="rect">
            <a:avLst/>
          </a:prstGeom>
        </p:spPr>
      </p:pic>
      <p:sp>
        <p:nvSpPr>
          <p:cNvPr id="22" name="テキスト ボックス 21">
            <a:extLst>
              <a:ext uri="{FF2B5EF4-FFF2-40B4-BE49-F238E27FC236}">
                <a16:creationId xmlns:a16="http://schemas.microsoft.com/office/drawing/2014/main" id="{E8FB031B-4522-4284-B3A9-10BD0D4EE90C}"/>
              </a:ext>
            </a:extLst>
          </p:cNvPr>
          <p:cNvSpPr txBox="1"/>
          <p:nvPr/>
        </p:nvSpPr>
        <p:spPr>
          <a:xfrm>
            <a:off x="288000" y="1080000"/>
            <a:ext cx="11520000" cy="811367"/>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景観まちづくりが都市空間を対象とした三次元的な政策であるのに対し、検討や議論に用いられる資料が二次元であることは、施策やその効果の理解の妨げとなり政策立案の高度化にとっての課題。また、民間事業者による不動産開発計画も同様、二次元の資料を用いることで景観への影響度合いの把握や迅速な合意形成の障壁となっ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・三次元かつ高い再現度で景観計画をシミュレーションできる景観まちづくりツールを開発</a:t>
            </a:r>
          </a:p>
        </p:txBody>
      </p:sp>
      <p:sp>
        <p:nvSpPr>
          <p:cNvPr id="23" name="テキスト ボックス 22">
            <a:extLst>
              <a:ext uri="{FF2B5EF4-FFF2-40B4-BE49-F238E27FC236}">
                <a16:creationId xmlns:a16="http://schemas.microsoft.com/office/drawing/2014/main" id="{15828C6C-AA90-4774-BDFA-5A5DA6E5DB9A}"/>
              </a:ext>
            </a:extLst>
          </p:cNvPr>
          <p:cNvSpPr txBox="1"/>
          <p:nvPr/>
        </p:nvSpPr>
        <p:spPr>
          <a:xfrm>
            <a:off x="360000" y="1980000"/>
            <a:ext cx="3448800"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景観まちづくり</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DX v2.0</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 name="図 2">
            <a:extLst>
              <a:ext uri="{FF2B5EF4-FFF2-40B4-BE49-F238E27FC236}">
                <a16:creationId xmlns:a16="http://schemas.microsoft.com/office/drawing/2014/main" id="{B0E3D643-3597-48E8-AF3D-F690A76876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0039" y="2304000"/>
            <a:ext cx="3683076" cy="2160000"/>
          </a:xfrm>
          <a:prstGeom prst="rect">
            <a:avLst/>
          </a:prstGeom>
        </p:spPr>
      </p:pic>
      <p:sp>
        <p:nvSpPr>
          <p:cNvPr id="24" name="テキスト ボックス 23">
            <a:extLst>
              <a:ext uri="{FF2B5EF4-FFF2-40B4-BE49-F238E27FC236}">
                <a16:creationId xmlns:a16="http://schemas.microsoft.com/office/drawing/2014/main" id="{40F9A9AA-9C46-437E-875E-95E10F43E3B6}"/>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PLATEAU</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2789BEF8-DAC4-4843-8486-58BA7C59C423}"/>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新技術･デジタル化の進展</a:t>
            </a:r>
          </a:p>
        </p:txBody>
      </p:sp>
    </p:spTree>
    <p:extLst>
      <p:ext uri="{BB962C8B-B14F-4D97-AF65-F5344CB8AC3E}">
        <p14:creationId xmlns:p14="http://schemas.microsoft.com/office/powerpoint/2010/main" val="6765195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82</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３</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D</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都市モデル（</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PLATEAU</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）の活用</a:t>
            </a: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999" y="4549390"/>
            <a:ext cx="3456960" cy="1944000"/>
          </a:xfrm>
          <a:prstGeom prst="rect">
            <a:avLst/>
          </a:prstGeom>
        </p:spPr>
      </p:pic>
      <p:sp>
        <p:nvSpPr>
          <p:cNvPr id="22" name="テキスト ボックス 21">
            <a:extLst>
              <a:ext uri="{FF2B5EF4-FFF2-40B4-BE49-F238E27FC236}">
                <a16:creationId xmlns:a16="http://schemas.microsoft.com/office/drawing/2014/main" id="{44D41C1C-E479-4A53-BF1C-2A696D352AC2}"/>
              </a:ext>
            </a:extLst>
          </p:cNvPr>
          <p:cNvSpPr txBox="1"/>
          <p:nvPr/>
        </p:nvSpPr>
        <p:spPr>
          <a:xfrm>
            <a:off x="288000" y="1080000"/>
            <a:ext cx="11520000" cy="626701"/>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・施設の老朽化による維持管理費の増大から、デジタル技術を活用した公園管理運営の効率化・高度化が喫緊の課題</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・既存施設の移設･廃止を反映したデータベース更新機能 、施設配置の検討（シミュレーション）機能、</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AR</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での情報可視化機能およびオフライン稼働機能等の新規開発及び現地実証に基づく改善により、巡視点検の合理化・省力化や公園管理業務におけるエビデンスに基づく政策立案の実践を目指す</a:t>
            </a:r>
          </a:p>
        </p:txBody>
      </p:sp>
      <p:sp>
        <p:nvSpPr>
          <p:cNvPr id="23" name="テキスト ボックス 22">
            <a:extLst>
              <a:ext uri="{FF2B5EF4-FFF2-40B4-BE49-F238E27FC236}">
                <a16:creationId xmlns:a16="http://schemas.microsoft.com/office/drawing/2014/main" id="{452FD9FE-D33C-49B5-B10D-512D0FF9F854}"/>
              </a:ext>
            </a:extLst>
          </p:cNvPr>
          <p:cNvSpPr txBox="1"/>
          <p:nvPr/>
        </p:nvSpPr>
        <p:spPr>
          <a:xfrm>
            <a:off x="360000" y="1980000"/>
            <a:ext cx="3448800"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公園管理の</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DX v2.0</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7" name="図 6">
            <a:extLst>
              <a:ext uri="{FF2B5EF4-FFF2-40B4-BE49-F238E27FC236}">
                <a16:creationId xmlns:a16="http://schemas.microsoft.com/office/drawing/2014/main" id="{AE58955C-379F-42C2-B86D-F42842BC7B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000" y="2305468"/>
            <a:ext cx="4996337" cy="1620000"/>
          </a:xfrm>
          <a:prstGeom prst="rect">
            <a:avLst/>
          </a:prstGeom>
        </p:spPr>
      </p:pic>
      <p:pic>
        <p:nvPicPr>
          <p:cNvPr id="5" name="図 4">
            <a:extLst>
              <a:ext uri="{FF2B5EF4-FFF2-40B4-BE49-F238E27FC236}">
                <a16:creationId xmlns:a16="http://schemas.microsoft.com/office/drawing/2014/main" id="{2D09E571-7AA7-4787-99BF-5148879E7A3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
          <a:stretch/>
        </p:blipFill>
        <p:spPr>
          <a:xfrm>
            <a:off x="4143321" y="3170892"/>
            <a:ext cx="7885978" cy="3322498"/>
          </a:xfrm>
          <a:prstGeom prst="rect">
            <a:avLst/>
          </a:prstGeom>
        </p:spPr>
      </p:pic>
      <p:sp>
        <p:nvSpPr>
          <p:cNvPr id="24" name="テキスト ボックス 23">
            <a:extLst>
              <a:ext uri="{FF2B5EF4-FFF2-40B4-BE49-F238E27FC236}">
                <a16:creationId xmlns:a16="http://schemas.microsoft.com/office/drawing/2014/main" id="{122D9ED0-1852-4B58-ABCA-01A73E36B87A}"/>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PLATEAU</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3EFF6B38-4913-4B1F-AE72-F1AF3224600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新技術･デジタル化の進展</a:t>
            </a:r>
          </a:p>
        </p:txBody>
      </p:sp>
    </p:spTree>
    <p:extLst>
      <p:ext uri="{BB962C8B-B14F-4D97-AF65-F5344CB8AC3E}">
        <p14:creationId xmlns:p14="http://schemas.microsoft.com/office/powerpoint/2010/main" val="37612437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ACF82D9-AB66-DB66-ECE9-2036A660F425}"/>
              </a:ext>
            </a:extLst>
          </p:cNvPr>
          <p:cNvSpPr/>
          <p:nvPr/>
        </p:nvSpPr>
        <p:spPr>
          <a:xfrm>
            <a:off x="6429730" y="3541593"/>
            <a:ext cx="5090268" cy="3186083"/>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B9391F36-FB62-1AFF-87DF-4EE83E6DF80E}"/>
              </a:ext>
            </a:extLst>
          </p:cNvPr>
          <p:cNvSpPr/>
          <p:nvPr/>
        </p:nvSpPr>
        <p:spPr>
          <a:xfrm>
            <a:off x="719998" y="3541592"/>
            <a:ext cx="5039999" cy="3186083"/>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83</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仮想空間</a:t>
            </a:r>
          </a:p>
        </p:txBody>
      </p:sp>
      <p:sp>
        <p:nvSpPr>
          <p:cNvPr id="26" name="テキスト ボックス 25">
            <a:extLst>
              <a:ext uri="{FF2B5EF4-FFF2-40B4-BE49-F238E27FC236}">
                <a16:creationId xmlns:a16="http://schemas.microsoft.com/office/drawing/2014/main" id="{8536D393-9D60-4248-941D-858884DF2B4B}"/>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・メタバースをはじめとする、仮想空間上での商品購入等の試験的なサービスなど、市場規模が拡大傾向にある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・住宅関係では、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AR</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でインテリアをシミュレーションサービス、住宅購入の際にメタバース見学会、</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VR</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展示場などのサービスも出てきている</a:t>
            </a:r>
          </a:p>
        </p:txBody>
      </p:sp>
      <p:grpSp>
        <p:nvGrpSpPr>
          <p:cNvPr id="27" name="グループ化 26">
            <a:extLst>
              <a:ext uri="{FF2B5EF4-FFF2-40B4-BE49-F238E27FC236}">
                <a16:creationId xmlns:a16="http://schemas.microsoft.com/office/drawing/2014/main" id="{1D5E46D7-9B25-403A-87BD-5065775459F0}"/>
              </a:ext>
            </a:extLst>
          </p:cNvPr>
          <p:cNvGrpSpPr/>
          <p:nvPr/>
        </p:nvGrpSpPr>
        <p:grpSpPr>
          <a:xfrm>
            <a:off x="720000" y="2160000"/>
            <a:ext cx="5040000" cy="457200"/>
            <a:chOff x="622680" y="2395745"/>
            <a:chExt cx="5040000" cy="457200"/>
          </a:xfrm>
        </p:grpSpPr>
        <p:sp>
          <p:nvSpPr>
            <p:cNvPr id="28" name="正方形/長方形 27">
              <a:extLst>
                <a:ext uri="{FF2B5EF4-FFF2-40B4-BE49-F238E27FC236}">
                  <a16:creationId xmlns:a16="http://schemas.microsoft.com/office/drawing/2014/main" id="{76A23D3E-9206-41DA-BD41-94E6A6763D38}"/>
                </a:ext>
              </a:extLst>
            </p:cNvPr>
            <p:cNvSpPr/>
            <p:nvPr/>
          </p:nvSpPr>
          <p:spPr>
            <a:xfrm>
              <a:off x="1179746" y="2496191"/>
              <a:ext cx="314541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インテリアシミュレーション（</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AR</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29" name="角丸四角形 4">
              <a:extLst>
                <a:ext uri="{FF2B5EF4-FFF2-40B4-BE49-F238E27FC236}">
                  <a16:creationId xmlns:a16="http://schemas.microsoft.com/office/drawing/2014/main" id="{8AEFCA1C-0423-4A30-9810-CF831F6DDED6}"/>
                </a:ext>
              </a:extLst>
            </p:cNvPr>
            <p:cNvSpPr/>
            <p:nvPr/>
          </p:nvSpPr>
          <p:spPr>
            <a:xfrm>
              <a:off x="622680" y="2395745"/>
              <a:ext cx="504000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5" name="角丸四角形 18">
              <a:extLst>
                <a:ext uri="{FF2B5EF4-FFF2-40B4-BE49-F238E27FC236}">
                  <a16:creationId xmlns:a16="http://schemas.microsoft.com/office/drawing/2014/main" id="{D5470397-5481-4711-A3B0-C43526EE872B}"/>
                </a:ext>
              </a:extLst>
            </p:cNvPr>
            <p:cNvSpPr/>
            <p:nvPr/>
          </p:nvSpPr>
          <p:spPr>
            <a:xfrm>
              <a:off x="622680" y="2395745"/>
              <a:ext cx="536755" cy="457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事例</a:t>
              </a:r>
              <a:endParaRPr kumimoji="1"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➀</a:t>
              </a:r>
            </a:p>
          </p:txBody>
        </p:sp>
      </p:grpSp>
      <p:sp>
        <p:nvSpPr>
          <p:cNvPr id="36" name="正方形/長方形 35">
            <a:extLst>
              <a:ext uri="{FF2B5EF4-FFF2-40B4-BE49-F238E27FC236}">
                <a16:creationId xmlns:a16="http://schemas.microsoft.com/office/drawing/2014/main" id="{CEB8EA2D-37B5-4DE3-A367-CBC5D58FAFAA}"/>
              </a:ext>
            </a:extLst>
          </p:cNvPr>
          <p:cNvSpPr/>
          <p:nvPr/>
        </p:nvSpPr>
        <p:spPr>
          <a:xfrm>
            <a:off x="719999" y="2880000"/>
            <a:ext cx="5039999" cy="461665"/>
          </a:xfrm>
          <a:prstGeom prst="rect">
            <a:avLst/>
          </a:prstGeom>
          <a:solidFill>
            <a:schemeClr val="bg1">
              <a:lumMod val="95000"/>
            </a:schemeClr>
          </a:solidFill>
        </p:spPr>
        <p:txBody>
          <a:bodyPr wrap="square">
            <a:spAutoFit/>
          </a:bodyPr>
          <a:lstStyle/>
          <a:p>
            <a:pPr marL="180975"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・部屋を選択し、インテリアの色を変えるなど、シミュレーション可能</a:t>
            </a:r>
          </a:p>
        </p:txBody>
      </p:sp>
      <p:grpSp>
        <p:nvGrpSpPr>
          <p:cNvPr id="37" name="グループ化 36">
            <a:extLst>
              <a:ext uri="{FF2B5EF4-FFF2-40B4-BE49-F238E27FC236}">
                <a16:creationId xmlns:a16="http://schemas.microsoft.com/office/drawing/2014/main" id="{26FAE623-426A-4D5A-8E15-7784F79169DB}"/>
              </a:ext>
            </a:extLst>
          </p:cNvPr>
          <p:cNvGrpSpPr/>
          <p:nvPr/>
        </p:nvGrpSpPr>
        <p:grpSpPr>
          <a:xfrm>
            <a:off x="6479999" y="2160000"/>
            <a:ext cx="5040000" cy="457200"/>
            <a:chOff x="6519570" y="2403606"/>
            <a:chExt cx="5040000" cy="457200"/>
          </a:xfrm>
        </p:grpSpPr>
        <p:sp>
          <p:nvSpPr>
            <p:cNvPr id="38" name="正方形/長方形 37">
              <a:extLst>
                <a:ext uri="{FF2B5EF4-FFF2-40B4-BE49-F238E27FC236}">
                  <a16:creationId xmlns:a16="http://schemas.microsoft.com/office/drawing/2014/main" id="{85EE578D-DDCE-43C8-85A7-F616467A4478}"/>
                </a:ext>
              </a:extLst>
            </p:cNvPr>
            <p:cNvSpPr/>
            <p:nvPr/>
          </p:nvSpPr>
          <p:spPr>
            <a:xfrm>
              <a:off x="7076638" y="2504052"/>
              <a:ext cx="260520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メタバース住宅展示場（</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VR</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39" name="角丸四角形 23">
              <a:extLst>
                <a:ext uri="{FF2B5EF4-FFF2-40B4-BE49-F238E27FC236}">
                  <a16:creationId xmlns:a16="http://schemas.microsoft.com/office/drawing/2014/main" id="{59DD4D27-410C-4677-898A-3075630EFE36}"/>
                </a:ext>
              </a:extLst>
            </p:cNvPr>
            <p:cNvSpPr/>
            <p:nvPr/>
          </p:nvSpPr>
          <p:spPr>
            <a:xfrm>
              <a:off x="6519570" y="2403606"/>
              <a:ext cx="504000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0" name="角丸四角形 24">
              <a:extLst>
                <a:ext uri="{FF2B5EF4-FFF2-40B4-BE49-F238E27FC236}">
                  <a16:creationId xmlns:a16="http://schemas.microsoft.com/office/drawing/2014/main" id="{FF932096-3773-494B-B7BD-9527144E57DD}"/>
                </a:ext>
              </a:extLst>
            </p:cNvPr>
            <p:cNvSpPr/>
            <p:nvPr/>
          </p:nvSpPr>
          <p:spPr>
            <a:xfrm>
              <a:off x="6519572" y="2403606"/>
              <a:ext cx="536755" cy="457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事例</a:t>
              </a:r>
              <a:endParaRPr kumimoji="1"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➁</a:t>
              </a:r>
            </a:p>
          </p:txBody>
        </p:sp>
      </p:grpSp>
      <p:sp>
        <p:nvSpPr>
          <p:cNvPr id="41" name="正方形/長方形 40">
            <a:extLst>
              <a:ext uri="{FF2B5EF4-FFF2-40B4-BE49-F238E27FC236}">
                <a16:creationId xmlns:a16="http://schemas.microsoft.com/office/drawing/2014/main" id="{6B2C7926-1B51-4661-BB9C-E00F9A7A71B6}"/>
              </a:ext>
            </a:extLst>
          </p:cNvPr>
          <p:cNvSpPr/>
          <p:nvPr/>
        </p:nvSpPr>
        <p:spPr>
          <a:xfrm>
            <a:off x="6479998" y="2830058"/>
            <a:ext cx="5039999" cy="646331"/>
          </a:xfrm>
          <a:prstGeom prst="rect">
            <a:avLst/>
          </a:prstGeom>
          <a:solidFill>
            <a:schemeClr val="bg1">
              <a:lumMod val="95000"/>
            </a:schemeClr>
          </a:solidFill>
        </p:spPr>
        <p:txBody>
          <a:bodyPr wrap="square">
            <a:spAutoFit/>
          </a:bodyPr>
          <a:lstStyle/>
          <a:p>
            <a:pPr marL="180975"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・仮想空間上で住宅展示場を見学可能</a:t>
            </a:r>
          </a:p>
          <a:p>
            <a:pPr marL="180975"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・視点を子どもやペットに変えることもでき、インテリアデザインの変更等も可能</a:t>
            </a:r>
          </a:p>
        </p:txBody>
      </p:sp>
      <p:sp>
        <p:nvSpPr>
          <p:cNvPr id="30" name="テキスト ボックス 29">
            <a:extLst>
              <a:ext uri="{FF2B5EF4-FFF2-40B4-BE49-F238E27FC236}">
                <a16:creationId xmlns:a16="http://schemas.microsoft.com/office/drawing/2014/main" id="{DFF1985C-F98B-4531-B95D-D0648139F51E}"/>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新技術･デジタル化の進展</a:t>
            </a:r>
          </a:p>
        </p:txBody>
      </p:sp>
    </p:spTree>
    <p:extLst>
      <p:ext uri="{BB962C8B-B14F-4D97-AF65-F5344CB8AC3E}">
        <p14:creationId xmlns:p14="http://schemas.microsoft.com/office/powerpoint/2010/main" val="41933683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A3E5EDB4-0090-7DDE-D283-B08A3E9C27EB}"/>
              </a:ext>
            </a:extLst>
          </p:cNvPr>
          <p:cNvSpPr/>
          <p:nvPr/>
        </p:nvSpPr>
        <p:spPr>
          <a:xfrm>
            <a:off x="288000" y="2673966"/>
            <a:ext cx="11592000" cy="3869386"/>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84</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仮想空間</a:t>
            </a:r>
          </a:p>
        </p:txBody>
      </p:sp>
      <p:sp>
        <p:nvSpPr>
          <p:cNvPr id="2" name="正方形/長方形 1"/>
          <p:cNvSpPr/>
          <p:nvPr/>
        </p:nvSpPr>
        <p:spPr>
          <a:xfrm>
            <a:off x="540000" y="2232000"/>
            <a:ext cx="10773466" cy="257369"/>
          </a:xfrm>
          <a:prstGeom prst="rect">
            <a:avLst/>
          </a:prstGeom>
          <a:noFill/>
        </p:spPr>
        <p:txBody>
          <a:bodyPr wrap="square" tIns="72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コントローラー操作によりアバターは任意の場所に移動し、鳥瞰の視点での検査も可能。</a:t>
            </a:r>
          </a:p>
        </p:txBody>
      </p:sp>
      <p:sp>
        <p:nvSpPr>
          <p:cNvPr id="19" name="テキスト ボックス 18">
            <a:extLst>
              <a:ext uri="{FF2B5EF4-FFF2-40B4-BE49-F238E27FC236}">
                <a16:creationId xmlns:a16="http://schemas.microsoft.com/office/drawing/2014/main" id="{019B3DBA-BACE-4453-92CB-5D6EDC093178}"/>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・デジタルで行う住宅やビル建築の完了検査の方法の普及に向け、国交省住宅局が新たに運用指針を作成（令和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月）している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・建設会社では、仮想空間「メタバース」を活用した検査システムを開発が進んでいる</a:t>
            </a:r>
          </a:p>
        </p:txBody>
      </p:sp>
      <p:sp>
        <p:nvSpPr>
          <p:cNvPr id="23" name="テキスト ボックス 22">
            <a:extLst>
              <a:ext uri="{FF2B5EF4-FFF2-40B4-BE49-F238E27FC236}">
                <a16:creationId xmlns:a16="http://schemas.microsoft.com/office/drawing/2014/main" id="{5444497D-1C4C-4D75-813D-7161E015AA43}"/>
              </a:ext>
            </a:extLst>
          </p:cNvPr>
          <p:cNvSpPr txBox="1"/>
          <p:nvPr/>
        </p:nvSpPr>
        <p:spPr>
          <a:xfrm>
            <a:off x="360000" y="1980000"/>
            <a:ext cx="5050200" cy="257369"/>
          </a:xfrm>
          <a:prstGeom prst="rect">
            <a:avLst/>
          </a:prstGeom>
          <a:noFill/>
        </p:spPr>
        <p:txBody>
          <a:bodyPr wrap="square" tIns="72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メタバース検査システムの開発</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（清水建設株式会社）</a:t>
            </a:r>
          </a:p>
        </p:txBody>
      </p:sp>
      <p:sp>
        <p:nvSpPr>
          <p:cNvPr id="11" name="テキスト ボックス 10">
            <a:extLst>
              <a:ext uri="{FF2B5EF4-FFF2-40B4-BE49-F238E27FC236}">
                <a16:creationId xmlns:a16="http://schemas.microsoft.com/office/drawing/2014/main" id="{4306D67B-BB8D-44FE-AF07-1708A8F67089}"/>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新技術･デジタル化の進展</a:t>
            </a:r>
          </a:p>
        </p:txBody>
      </p:sp>
    </p:spTree>
    <p:extLst>
      <p:ext uri="{BB962C8B-B14F-4D97-AF65-F5344CB8AC3E}">
        <p14:creationId xmlns:p14="http://schemas.microsoft.com/office/powerpoint/2010/main" val="6812769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656581"/>
            <a:ext cx="12192000" cy="792088"/>
          </a:xfrm>
          <a:prstGeom prst="rect">
            <a:avLst/>
          </a:prstGeom>
          <a:solidFill>
            <a:schemeClr val="tx1">
              <a:lumMod val="75000"/>
              <a:lumOff val="25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eiryo UI" panose="020B0604030504040204" pitchFamily="50" charset="-128"/>
              </a:rPr>
              <a:t> ５．地球温暖化や自然災害の激甚化・頻発化</a:t>
            </a:r>
          </a:p>
        </p:txBody>
      </p:sp>
      <p:graphicFrame>
        <p:nvGraphicFramePr>
          <p:cNvPr id="8" name="表 7"/>
          <p:cNvGraphicFramePr>
            <a:graphicFrameLocks noGrp="1"/>
          </p:cNvGraphicFramePr>
          <p:nvPr/>
        </p:nvGraphicFramePr>
        <p:xfrm>
          <a:off x="2907672" y="2299572"/>
          <a:ext cx="6599494" cy="2700000"/>
        </p:xfrm>
        <a:graphic>
          <a:graphicData uri="http://schemas.openxmlformats.org/drawingml/2006/table">
            <a:tbl>
              <a:tblPr firstRow="1">
                <a:tableStyleId>{22838BEF-8BB2-4498-84A7-C5851F593DF1}</a:tableStyleId>
              </a:tblPr>
              <a:tblGrid>
                <a:gridCol w="143370">
                  <a:extLst>
                    <a:ext uri="{9D8B030D-6E8A-4147-A177-3AD203B41FA5}">
                      <a16:colId xmlns:a16="http://schemas.microsoft.com/office/drawing/2014/main" val="20000"/>
                    </a:ext>
                  </a:extLst>
                </a:gridCol>
                <a:gridCol w="5636660">
                  <a:extLst>
                    <a:ext uri="{9D8B030D-6E8A-4147-A177-3AD203B41FA5}">
                      <a16:colId xmlns:a16="http://schemas.microsoft.com/office/drawing/2014/main" val="20001"/>
                    </a:ext>
                  </a:extLst>
                </a:gridCol>
                <a:gridCol w="819464">
                  <a:extLst>
                    <a:ext uri="{9D8B030D-6E8A-4147-A177-3AD203B41FA5}">
                      <a16:colId xmlns:a16="http://schemas.microsoft.com/office/drawing/2014/main" val="20002"/>
                    </a:ext>
                  </a:extLst>
                </a:gridCol>
              </a:tblGrid>
              <a:tr h="540000">
                <a:tc rowSpan="4">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・地球規模での平均気温の上昇</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P86</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・激甚化・頻発化する豪雨災害</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P87</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地球温暖化による大型台風・大雨リスクの増加</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P88</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・多発する大規模地震</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P89</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540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・脱炭素社会の実現に向けた取組み</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P90</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8347307"/>
                  </a:ext>
                </a:extLst>
              </a:tr>
            </a:tbl>
          </a:graphicData>
        </a:graphic>
      </p:graphicFrame>
    </p:spTree>
    <p:extLst>
      <p:ext uri="{BB962C8B-B14F-4D97-AF65-F5344CB8AC3E}">
        <p14:creationId xmlns:p14="http://schemas.microsoft.com/office/powerpoint/2010/main" val="30643533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86</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テキスト ボックス 18">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地球温暖化や自然災害の激甚化・頻発化</a:t>
            </a: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地球規模での平均気温の上昇</a:t>
            </a:r>
          </a:p>
        </p:txBody>
      </p:sp>
      <p:pic>
        <p:nvPicPr>
          <p:cNvPr id="15" name="図 14">
            <a:extLst>
              <a:ext uri="{FF2B5EF4-FFF2-40B4-BE49-F238E27FC236}">
                <a16:creationId xmlns:a16="http://schemas.microsoft.com/office/drawing/2014/main" id="{1A5A9EC7-53F7-4909-B831-ABD03B010B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999" y="1691999"/>
            <a:ext cx="7134789" cy="4680000"/>
          </a:xfrm>
          <a:prstGeom prst="rect">
            <a:avLst/>
          </a:prstGeom>
        </p:spPr>
      </p:pic>
      <p:sp>
        <p:nvSpPr>
          <p:cNvPr id="22" name="テキスト ボックス 21">
            <a:extLst>
              <a:ext uri="{FF2B5EF4-FFF2-40B4-BE49-F238E27FC236}">
                <a16:creationId xmlns:a16="http://schemas.microsoft.com/office/drawing/2014/main" id="{CF235F11-4D39-46EF-9B2B-550461A4EF76}"/>
              </a:ext>
            </a:extLst>
          </p:cNvPr>
          <p:cNvSpPr txBox="1"/>
          <p:nvPr/>
        </p:nvSpPr>
        <p:spPr>
          <a:xfrm>
            <a:off x="540000" y="1440000"/>
            <a:ext cx="6152369"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観測された日本の平均地上気温の変化</a:t>
            </a:r>
          </a:p>
        </p:txBody>
      </p:sp>
      <p:sp>
        <p:nvSpPr>
          <p:cNvPr id="23" name="テキスト ボックス 22">
            <a:extLst>
              <a:ext uri="{FF2B5EF4-FFF2-40B4-BE49-F238E27FC236}">
                <a16:creationId xmlns:a16="http://schemas.microsoft.com/office/drawing/2014/main" id="{7D83F796-51A7-4669-B37A-E172CBC4BE0D}"/>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・日本の年平均気温については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年当たり</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1.24℃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と、世界平均を上回るペースで気温が上昇</a:t>
            </a:r>
          </a:p>
        </p:txBody>
      </p:sp>
      <p:sp>
        <p:nvSpPr>
          <p:cNvPr id="24" name="テキスト ボックス 23">
            <a:extLst>
              <a:ext uri="{FF2B5EF4-FFF2-40B4-BE49-F238E27FC236}">
                <a16:creationId xmlns:a16="http://schemas.microsoft.com/office/drawing/2014/main" id="{0D296D31-FAFA-4A39-9772-5CD5DC5F3B5F}"/>
              </a:ext>
            </a:extLst>
          </p:cNvPr>
          <p:cNvSpPr txBox="1"/>
          <p:nvPr/>
        </p:nvSpPr>
        <p:spPr>
          <a:xfrm>
            <a:off x="7429423" y="6427177"/>
            <a:ext cx="4625896"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出典：気象庁</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C2ED0FE6-58DD-40EA-B77C-5DC20FFB8CF3}"/>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8275824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87</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激甚化・頻発化する豪雨災害</a:t>
            </a:r>
          </a:p>
        </p:txBody>
      </p:sp>
      <p:pic>
        <p:nvPicPr>
          <p:cNvPr id="15" name="図 14">
            <a:extLst>
              <a:ext uri="{FF2B5EF4-FFF2-40B4-BE49-F238E27FC236}">
                <a16:creationId xmlns:a16="http://schemas.microsoft.com/office/drawing/2014/main" id="{1C1179D8-A331-4727-BDC2-30739205E9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00" y="1692000"/>
            <a:ext cx="8784586" cy="4680000"/>
          </a:xfrm>
          <a:prstGeom prst="rect">
            <a:avLst/>
          </a:prstGeom>
        </p:spPr>
      </p:pic>
      <p:sp>
        <p:nvSpPr>
          <p:cNvPr id="22" name="テキスト ボックス 21">
            <a:extLst>
              <a:ext uri="{FF2B5EF4-FFF2-40B4-BE49-F238E27FC236}">
                <a16:creationId xmlns:a16="http://schemas.microsoft.com/office/drawing/2014/main" id="{1A1138A0-1508-43AC-A232-4069F0AA6C4A}"/>
              </a:ext>
            </a:extLst>
          </p:cNvPr>
          <p:cNvSpPr txBox="1"/>
          <p:nvPr/>
        </p:nvSpPr>
        <p:spPr>
          <a:xfrm>
            <a:off x="288000" y="1080000"/>
            <a:ext cx="11520000" cy="25736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2018</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年（平成</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年）は過去最多の</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3,459</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件、</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2019</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年も</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1,996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件と非常に多くの土砂災害が発生</a:t>
            </a:r>
          </a:p>
        </p:txBody>
      </p:sp>
      <p:sp>
        <p:nvSpPr>
          <p:cNvPr id="26" name="テキスト ボックス 25">
            <a:extLst>
              <a:ext uri="{FF2B5EF4-FFF2-40B4-BE49-F238E27FC236}">
                <a16:creationId xmlns:a16="http://schemas.microsoft.com/office/drawing/2014/main" id="{F8EFC5D9-7F57-4834-8B29-23492B29CFBB}"/>
              </a:ext>
            </a:extLst>
          </p:cNvPr>
          <p:cNvSpPr txBox="1"/>
          <p:nvPr/>
        </p:nvSpPr>
        <p:spPr>
          <a:xfrm>
            <a:off x="7429423" y="6427177"/>
            <a:ext cx="4625896"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出典：国土交通省</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0527D8D9-7F5B-4837-9C22-CD6954B5FBB1}"/>
              </a:ext>
            </a:extLst>
          </p:cNvPr>
          <p:cNvSpPr txBox="1"/>
          <p:nvPr/>
        </p:nvSpPr>
        <p:spPr>
          <a:xfrm>
            <a:off x="10346813" y="1059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8" name="テキスト ボックス 27">
            <a:extLst>
              <a:ext uri="{FF2B5EF4-FFF2-40B4-BE49-F238E27FC236}">
                <a16:creationId xmlns:a16="http://schemas.microsoft.com/office/drawing/2014/main" id="{63DFC5A6-DA99-4D19-96E4-7FC4A2EFE608}"/>
              </a:ext>
            </a:extLst>
          </p:cNvPr>
          <p:cNvSpPr txBox="1"/>
          <p:nvPr/>
        </p:nvSpPr>
        <p:spPr>
          <a:xfrm>
            <a:off x="540000" y="1440000"/>
            <a:ext cx="6152369"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土砂災害の発生件数の推移</a:t>
            </a:r>
          </a:p>
        </p:txBody>
      </p:sp>
      <p:sp>
        <p:nvSpPr>
          <p:cNvPr id="11" name="テキスト ボックス 10">
            <a:extLst>
              <a:ext uri="{FF2B5EF4-FFF2-40B4-BE49-F238E27FC236}">
                <a16:creationId xmlns:a16="http://schemas.microsoft.com/office/drawing/2014/main" id="{63F69722-5F0A-41D0-9D15-A97BE9265D8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地球温暖化や自然災害の激甚化・頻発化</a:t>
            </a:r>
          </a:p>
        </p:txBody>
      </p:sp>
    </p:spTree>
    <p:extLst>
      <p:ext uri="{BB962C8B-B14F-4D97-AF65-F5344CB8AC3E}">
        <p14:creationId xmlns:p14="http://schemas.microsoft.com/office/powerpoint/2010/main" val="1384236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88</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地球温暖化による大型台風・大雨リスクの増加</a:t>
            </a:r>
          </a:p>
        </p:txBody>
      </p:sp>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2000" y="2251608"/>
            <a:ext cx="5323694" cy="2739013"/>
          </a:xfrm>
          <a:prstGeom prst="rect">
            <a:avLst/>
          </a:prstGeom>
        </p:spPr>
      </p:pic>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000" y="5344137"/>
            <a:ext cx="2791550" cy="1442589"/>
          </a:xfrm>
          <a:prstGeom prst="rect">
            <a:avLst/>
          </a:prstGeom>
        </p:spPr>
      </p:pic>
      <p:sp>
        <p:nvSpPr>
          <p:cNvPr id="6" name="テキスト ボックス 5"/>
          <p:cNvSpPr txBox="1"/>
          <p:nvPr/>
        </p:nvSpPr>
        <p:spPr>
          <a:xfrm>
            <a:off x="54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日降水量</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200</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ミリ以上の年間日数の変化</a:t>
            </a:r>
          </a:p>
        </p:txBody>
      </p:sp>
      <p:sp>
        <p:nvSpPr>
          <p:cNvPr id="22" name="テキスト ボックス 21"/>
          <p:cNvSpPr txBox="1"/>
          <p:nvPr/>
        </p:nvSpPr>
        <p:spPr>
          <a:xfrm>
            <a:off x="5112000" y="1980000"/>
            <a:ext cx="6573862"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日降水量</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200</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ミリ以上の大雨の年間発生回数の変化</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（二酸化炭素の排出が高いレベルで続く場合）</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テキスト ボックス 22"/>
          <p:cNvSpPr txBox="1"/>
          <p:nvPr/>
        </p:nvSpPr>
        <p:spPr>
          <a:xfrm>
            <a:off x="540000" y="5047556"/>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緯度別の台風の移動速度の変化</a:t>
            </a:r>
          </a:p>
        </p:txBody>
      </p:sp>
      <p:sp>
        <p:nvSpPr>
          <p:cNvPr id="24" name="テキスト ボックス 23">
            <a:extLst>
              <a:ext uri="{FF2B5EF4-FFF2-40B4-BE49-F238E27FC236}">
                <a16:creationId xmlns:a16="http://schemas.microsoft.com/office/drawing/2014/main" id="{53BB10D3-29C4-4441-B4C6-957029611C38}"/>
              </a:ext>
            </a:extLst>
          </p:cNvPr>
          <p:cNvSpPr txBox="1"/>
          <p:nvPr/>
        </p:nvSpPr>
        <p:spPr>
          <a:xfrm>
            <a:off x="288000" y="1080000"/>
            <a:ext cx="11520000" cy="811367"/>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・気象庁によると、</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日の降水量が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ミリ以上という大雨を観測した日数は、増減を繰り返しながらも長期的に見れば増加傾向にある。また、「滝のように降る」</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時間あたり</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ミリ以上の短時間の強い雨の頻度が長期的に増加傾向にあるなど、雨の降り方に変化が見られる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・気象庁の将来予測においても、温暖化が進むと、ほぼすべての地域で大雨の頻度が増加すると考えられており、増加リスクが懸念されている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・また、今世紀末に地球の平均気温が工業化以前と比較して</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上昇した状態では、台風の移動速度が約</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遅くなると予測されている</a:t>
            </a:r>
          </a:p>
        </p:txBody>
      </p:sp>
      <p:grpSp>
        <p:nvGrpSpPr>
          <p:cNvPr id="7" name="グループ化 6">
            <a:extLst>
              <a:ext uri="{FF2B5EF4-FFF2-40B4-BE49-F238E27FC236}">
                <a16:creationId xmlns:a16="http://schemas.microsoft.com/office/drawing/2014/main" id="{C2D3A23A-3943-4397-9344-275E41E6E76A}"/>
              </a:ext>
            </a:extLst>
          </p:cNvPr>
          <p:cNvGrpSpPr/>
          <p:nvPr/>
        </p:nvGrpSpPr>
        <p:grpSpPr>
          <a:xfrm>
            <a:off x="720000" y="2251609"/>
            <a:ext cx="4320000" cy="2696195"/>
            <a:chOff x="720000" y="2251609"/>
            <a:chExt cx="4320000" cy="2696195"/>
          </a:xfrm>
        </p:grpSpPr>
        <p:pic>
          <p:nvPicPr>
            <p:cNvPr id="2" name="図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0000" y="2450077"/>
              <a:ext cx="4320000" cy="2244469"/>
            </a:xfrm>
            <a:prstGeom prst="rect">
              <a:avLst/>
            </a:prstGeom>
          </p:spPr>
        </p:pic>
        <p:sp>
          <p:nvSpPr>
            <p:cNvPr id="25" name="テキスト ボックス 24">
              <a:extLst>
                <a:ext uri="{FF2B5EF4-FFF2-40B4-BE49-F238E27FC236}">
                  <a16:creationId xmlns:a16="http://schemas.microsoft.com/office/drawing/2014/main" id="{E460A9C3-733D-48C2-A28E-A32822041710}"/>
                </a:ext>
              </a:extLst>
            </p:cNvPr>
            <p:cNvSpPr txBox="1"/>
            <p:nvPr/>
          </p:nvSpPr>
          <p:spPr>
            <a:xfrm>
              <a:off x="720000" y="4696009"/>
              <a:ext cx="4320000" cy="251795"/>
            </a:xfrm>
            <a:prstGeom prst="rect">
              <a:avLst/>
            </a:prstGeom>
            <a:noFill/>
          </p:spPr>
          <p:txBody>
            <a:bodyPr wrap="square" lIns="36000" tIns="36000" rIns="36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棒グラフ（緑）は</a:t>
              </a:r>
              <a:r>
                <a:rPr kumimoji="1" lang="en-US" altLang="ja-JP" sz="7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7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地点当たりの各年の日降水量</a:t>
              </a:r>
              <a:r>
                <a:rPr kumimoji="1" lang="en-US" altLang="ja-JP" sz="7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200</a:t>
              </a:r>
              <a:r>
                <a:rPr kumimoji="1" lang="ja-JP" altLang="en-US" sz="7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ミリ以上の年間日数。年ごと、あるいは青線（</a:t>
              </a:r>
              <a:r>
                <a:rPr kumimoji="1" lang="en-US" altLang="ja-JP" sz="7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700" b="0"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年移動平均）で示される数年ごとの変動を繰り返しながらも、赤線で示されるように長期的に大雨の頻度は増加している。</a:t>
              </a:r>
            </a:p>
          </p:txBody>
        </p:sp>
        <p:sp>
          <p:nvSpPr>
            <p:cNvPr id="26" name="テキスト ボックス 25">
              <a:extLst>
                <a:ext uri="{FF2B5EF4-FFF2-40B4-BE49-F238E27FC236}">
                  <a16:creationId xmlns:a16="http://schemas.microsoft.com/office/drawing/2014/main" id="{3CF40A6F-985E-49DA-95C5-C4CE15495E4B}"/>
                </a:ext>
              </a:extLst>
            </p:cNvPr>
            <p:cNvSpPr txBox="1"/>
            <p:nvPr/>
          </p:nvSpPr>
          <p:spPr>
            <a:xfrm>
              <a:off x="720000" y="2251609"/>
              <a:ext cx="4320000" cy="180425"/>
            </a:xfrm>
            <a:prstGeom prst="rect">
              <a:avLst/>
            </a:prstGeom>
            <a:noFill/>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[51</a:t>
              </a: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地点平均</a:t>
              </a:r>
              <a:r>
                <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日降水量</a:t>
              </a:r>
              <a:r>
                <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200</a:t>
              </a: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ミリ以上の年間日数</a:t>
              </a:r>
            </a:p>
          </p:txBody>
        </p:sp>
      </p:grpSp>
      <p:sp>
        <p:nvSpPr>
          <p:cNvPr id="27" name="テキスト ボックス 26">
            <a:extLst>
              <a:ext uri="{FF2B5EF4-FFF2-40B4-BE49-F238E27FC236}">
                <a16:creationId xmlns:a16="http://schemas.microsoft.com/office/drawing/2014/main" id="{2DA0CDE6-0767-45D4-B054-3D8A0B2789FB}"/>
              </a:ext>
            </a:extLst>
          </p:cNvPr>
          <p:cNvSpPr txBox="1"/>
          <p:nvPr/>
        </p:nvSpPr>
        <p:spPr>
          <a:xfrm>
            <a:off x="10488168" y="2582294"/>
            <a:ext cx="1436796" cy="1042199"/>
          </a:xfrm>
          <a:prstGeom prst="rect">
            <a:avLst/>
          </a:prstGeom>
          <a:noFill/>
        </p:spPr>
        <p:txBody>
          <a:bodyPr wrap="square" tIns="72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青い棒グラフは将来（</a:t>
            </a:r>
            <a:r>
              <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2076</a:t>
            </a: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2095</a:t>
            </a: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年の平均）における、灰色の棒グラフは現在（</a:t>
            </a:r>
            <a:r>
              <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1980</a:t>
            </a: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1999</a:t>
            </a: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年の平均）における、それぞれの日降水量</a:t>
            </a:r>
            <a:r>
              <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200</a:t>
            </a: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ミリ以上の大雨の年間発生回数（</a:t>
            </a:r>
            <a:r>
              <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地点あたり）を示している。細い縦棒はそれぞれの期間の年ごとの変動の幅を示している。</a:t>
            </a:r>
          </a:p>
        </p:txBody>
      </p:sp>
      <p:sp>
        <p:nvSpPr>
          <p:cNvPr id="28" name="テキスト ボックス 27">
            <a:extLst>
              <a:ext uri="{FF2B5EF4-FFF2-40B4-BE49-F238E27FC236}">
                <a16:creationId xmlns:a16="http://schemas.microsoft.com/office/drawing/2014/main" id="{CE39CE28-0B12-4868-A209-47581936E208}"/>
              </a:ext>
            </a:extLst>
          </p:cNvPr>
          <p:cNvSpPr txBox="1"/>
          <p:nvPr/>
        </p:nvSpPr>
        <p:spPr>
          <a:xfrm>
            <a:off x="2831904" y="5937888"/>
            <a:ext cx="4320000" cy="574961"/>
          </a:xfrm>
          <a:prstGeom prst="rect">
            <a:avLst/>
          </a:prstGeom>
          <a:noFill/>
        </p:spPr>
        <p:txBody>
          <a:bodyPr wrap="square" lIns="36000" tIns="36000" rIns="3600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現在気候実験」と「将来気候実験」における台風の移動速度。黒線は、現在の気候を再現する「現在気候実験」に基づく各緯度帯における台風の平均移動速度。赤線は、地球温暖化が進行した将来の気候を予測する「将来気候変動」に基づく各緯度帯における他風の平均移動速度。横軸は緯度、縦軸は移動速度（キロメートル毎時）。地球温暖化により、将来、相対的に移動速度の速い中緯度帯において台風の移動速度が約</a:t>
            </a:r>
            <a:r>
              <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遅くなります。</a:t>
            </a:r>
          </a:p>
        </p:txBody>
      </p:sp>
      <p:sp>
        <p:nvSpPr>
          <p:cNvPr id="29" name="テキスト ボックス 28">
            <a:extLst>
              <a:ext uri="{FF2B5EF4-FFF2-40B4-BE49-F238E27FC236}">
                <a16:creationId xmlns:a16="http://schemas.microsoft.com/office/drawing/2014/main" id="{8FA12200-D0C3-4986-A051-E1FEDA771045}"/>
              </a:ext>
            </a:extLst>
          </p:cNvPr>
          <p:cNvSpPr txBox="1"/>
          <p:nvPr/>
        </p:nvSpPr>
        <p:spPr>
          <a:xfrm>
            <a:off x="2773970" y="5505987"/>
            <a:ext cx="1340830" cy="316134"/>
          </a:xfrm>
          <a:prstGeom prst="rect">
            <a:avLst/>
          </a:prstGeom>
          <a:solidFill>
            <a:schemeClr val="bg1"/>
          </a:solidFill>
        </p:spPr>
        <p:txBody>
          <a:bodyPr wrap="square" lIns="36000" tIns="36000" rIns="36000" bIns="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日本の位置する中緯度帯で移動速度が約</a:t>
            </a:r>
            <a:r>
              <a:rPr kumimoji="1" lang="en-US" altLang="ja-JP" sz="8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a:t>
            </a:r>
            <a:r>
              <a:rPr kumimoji="1" lang="ja-JP" altLang="en-US" sz="8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遅くなる</a:t>
            </a:r>
          </a:p>
        </p:txBody>
      </p:sp>
      <p:sp>
        <p:nvSpPr>
          <p:cNvPr id="30" name="テキスト ボックス 29">
            <a:extLst>
              <a:ext uri="{FF2B5EF4-FFF2-40B4-BE49-F238E27FC236}">
                <a16:creationId xmlns:a16="http://schemas.microsoft.com/office/drawing/2014/main" id="{E9D22501-07FA-4912-84E0-8ACB68A98A16}"/>
              </a:ext>
            </a:extLst>
          </p:cNvPr>
          <p:cNvSpPr txBox="1"/>
          <p:nvPr/>
        </p:nvSpPr>
        <p:spPr>
          <a:xfrm>
            <a:off x="7429423" y="6427177"/>
            <a:ext cx="4625896"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出典：気象業務はいま</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2020</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2021</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（気象庁）</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4D0424AD-91CC-4185-9A80-C3EDB5B1BB5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地球温暖化や自然災害の激甚化・頻発化</a:t>
            </a:r>
          </a:p>
        </p:txBody>
      </p:sp>
    </p:spTree>
    <p:extLst>
      <p:ext uri="{BB962C8B-B14F-4D97-AF65-F5344CB8AC3E}">
        <p14:creationId xmlns:p14="http://schemas.microsoft.com/office/powerpoint/2010/main" val="18111462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89</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多発する大規模地震</a:t>
            </a:r>
          </a:p>
        </p:txBody>
      </p:sp>
      <p:sp>
        <p:nvSpPr>
          <p:cNvPr id="23" name="テキスト ボックス 22">
            <a:extLst>
              <a:ext uri="{FF2B5EF4-FFF2-40B4-BE49-F238E27FC236}">
                <a16:creationId xmlns:a16="http://schemas.microsoft.com/office/drawing/2014/main" id="{C08EE6A9-1A7E-454B-9C01-F87D9BC6D5A8}"/>
              </a:ext>
            </a:extLst>
          </p:cNvPr>
          <p:cNvSpPr txBox="1"/>
          <p:nvPr/>
        </p:nvSpPr>
        <p:spPr>
          <a:xfrm>
            <a:off x="288000" y="1080000"/>
            <a:ext cx="11520000" cy="811367"/>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・令和６年１月に令和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年能登半島地震が発生するなど、従来から自然災害による甚大な被害に見舞われてきた。海岸線が長く複雑であるため、地震の際は津波による被害が発生しやすい特徴がある</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・南海トラフ地震、首都直下地震や日本海溝・千島海溝周辺海溝型地震といった大規模地震の発生確率が高まっており、とくに南海トラフ地震は大阪府を含む広い範囲での被害想定がなされている</a:t>
            </a:r>
          </a:p>
        </p:txBody>
      </p:sp>
      <p:sp>
        <p:nvSpPr>
          <p:cNvPr id="25" name="テキスト ボックス 24">
            <a:extLst>
              <a:ext uri="{FF2B5EF4-FFF2-40B4-BE49-F238E27FC236}">
                <a16:creationId xmlns:a16="http://schemas.microsoft.com/office/drawing/2014/main" id="{05BBA964-F183-4476-8970-70716023EF3D}"/>
              </a:ext>
            </a:extLst>
          </p:cNvPr>
          <p:cNvSpPr txBox="1"/>
          <p:nvPr/>
        </p:nvSpPr>
        <p:spPr>
          <a:xfrm>
            <a:off x="7429423" y="6427177"/>
            <a:ext cx="4625896"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出典：国土交通白書</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2021</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descr="図表Ⅰ-1-1-27 南海トラフ地震の震度分布">
            <a:extLst>
              <a:ext uri="{FF2B5EF4-FFF2-40B4-BE49-F238E27FC236}">
                <a16:creationId xmlns:a16="http://schemas.microsoft.com/office/drawing/2014/main" id="{BEFEBF27-2F68-4FC5-A3AB-E25D99D8B8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 t="902" r="387" b="990"/>
          <a:stretch/>
        </p:blipFill>
        <p:spPr bwMode="auto">
          <a:xfrm>
            <a:off x="6300000" y="2246506"/>
            <a:ext cx="5040607" cy="324000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図表Ⅰ-1-1-26 大規模地震による被害想定">
            <a:extLst>
              <a:ext uri="{FF2B5EF4-FFF2-40B4-BE49-F238E27FC236}">
                <a16:creationId xmlns:a16="http://schemas.microsoft.com/office/drawing/2014/main" id="{02553F74-1161-42B7-91D3-D3C1EE640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91" y="2246506"/>
            <a:ext cx="4962257" cy="324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33F1D97E-8929-490B-B91E-8B67F62F7F01}"/>
              </a:ext>
            </a:extLst>
          </p:cNvPr>
          <p:cNvSpPr txBox="1"/>
          <p:nvPr/>
        </p:nvSpPr>
        <p:spPr>
          <a:xfrm>
            <a:off x="6300000" y="5508000"/>
            <a:ext cx="4366425" cy="498016"/>
          </a:xfrm>
          <a:prstGeom prst="rect">
            <a:avLst/>
          </a:prstGeom>
          <a:noFill/>
        </p:spPr>
        <p:txBody>
          <a:bodyPr wrap="square" lIns="0" tIns="3600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（注）強震波形</a:t>
            </a: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ケースと経験的手法の震度の最大値の分布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（一つの地震でこのような震度分布が生じるものではない）</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資料）内閣府「南海トラフ巨大地震対策について（最終報告）」</a:t>
            </a:r>
            <a:endPar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1" name="テキスト ボックス 20">
            <a:extLst>
              <a:ext uri="{FF2B5EF4-FFF2-40B4-BE49-F238E27FC236}">
                <a16:creationId xmlns:a16="http://schemas.microsoft.com/office/drawing/2014/main" id="{FB24E4D4-2BF3-4A03-A7FE-FAAAF5DD03DC}"/>
              </a:ext>
            </a:extLst>
          </p:cNvPr>
          <p:cNvSpPr txBox="1"/>
          <p:nvPr/>
        </p:nvSpPr>
        <p:spPr>
          <a:xfrm>
            <a:off x="708516" y="5508000"/>
            <a:ext cx="2436151" cy="190240"/>
          </a:xfrm>
          <a:prstGeom prst="rect">
            <a:avLst/>
          </a:prstGeom>
          <a:noFill/>
        </p:spPr>
        <p:txBody>
          <a:bodyPr wrap="square" lIns="0" tIns="3600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（注）被害が最大となるケース</a:t>
            </a:r>
            <a:endPar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9" name="テキスト ボックス 28">
            <a:extLst>
              <a:ext uri="{FF2B5EF4-FFF2-40B4-BE49-F238E27FC236}">
                <a16:creationId xmlns:a16="http://schemas.microsoft.com/office/drawing/2014/main" id="{BD973830-5341-4ABD-AF7C-B48FBE245010}"/>
              </a:ext>
            </a:extLst>
          </p:cNvPr>
          <p:cNvSpPr txBox="1"/>
          <p:nvPr/>
        </p:nvSpPr>
        <p:spPr>
          <a:xfrm>
            <a:off x="54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大規模地震による被害想定</a:t>
            </a:r>
          </a:p>
        </p:txBody>
      </p:sp>
      <p:sp>
        <p:nvSpPr>
          <p:cNvPr id="30" name="テキスト ボックス 29">
            <a:extLst>
              <a:ext uri="{FF2B5EF4-FFF2-40B4-BE49-F238E27FC236}">
                <a16:creationId xmlns:a16="http://schemas.microsoft.com/office/drawing/2014/main" id="{42322C58-D67A-411C-8C7E-60C46D413BE7}"/>
              </a:ext>
            </a:extLst>
          </p:cNvPr>
          <p:cNvSpPr txBox="1"/>
          <p:nvPr/>
        </p:nvSpPr>
        <p:spPr>
          <a:xfrm>
            <a:off x="612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南海トラフ地震の震度分布</a:t>
            </a:r>
          </a:p>
        </p:txBody>
      </p:sp>
      <p:sp>
        <p:nvSpPr>
          <p:cNvPr id="14" name="テキスト ボックス 13">
            <a:extLst>
              <a:ext uri="{FF2B5EF4-FFF2-40B4-BE49-F238E27FC236}">
                <a16:creationId xmlns:a16="http://schemas.microsoft.com/office/drawing/2014/main" id="{62E8E05D-A178-4727-A102-55034D06EAA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地球温暖化や自然災害の激甚化・頻発化</a:t>
            </a:r>
          </a:p>
        </p:txBody>
      </p:sp>
    </p:spTree>
    <p:extLst>
      <p:ext uri="{BB962C8B-B14F-4D97-AF65-F5344CB8AC3E}">
        <p14:creationId xmlns:p14="http://schemas.microsoft.com/office/powerpoint/2010/main" val="2242184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54846" y="1974056"/>
            <a:ext cx="3243353" cy="3785944"/>
          </a:xfrm>
          <a:prstGeom prst="rect">
            <a:avLst/>
          </a:prstGeom>
        </p:spPr>
      </p:pic>
      <p:pic>
        <p:nvPicPr>
          <p:cNvPr id="4" name="図 3"/>
          <p:cNvPicPr>
            <a:picLocks noChangeAspect="1"/>
          </p:cNvPicPr>
          <p:nvPr/>
        </p:nvPicPr>
        <p:blipFill>
          <a:blip r:embed="rId4"/>
          <a:stretch>
            <a:fillRect/>
          </a:stretch>
        </p:blipFill>
        <p:spPr>
          <a:xfrm>
            <a:off x="4318323" y="1974056"/>
            <a:ext cx="3243353" cy="3785944"/>
          </a:xfrm>
          <a:prstGeom prst="rect">
            <a:avLst/>
          </a:prstGeom>
        </p:spPr>
      </p:pic>
      <p:pic>
        <p:nvPicPr>
          <p:cNvPr id="5" name="図 4"/>
          <p:cNvPicPr>
            <a:picLocks noChangeAspect="1"/>
          </p:cNvPicPr>
          <p:nvPr/>
        </p:nvPicPr>
        <p:blipFill>
          <a:blip r:embed="rId5"/>
          <a:stretch>
            <a:fillRect/>
          </a:stretch>
        </p:blipFill>
        <p:spPr>
          <a:xfrm>
            <a:off x="8278324" y="1974056"/>
            <a:ext cx="3243353" cy="3785944"/>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大阪府の</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年齢別人口推計（地域別</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a:t>
            </a:r>
            <a:r>
              <a:rPr kumimoji="1" lang="zh-TW"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40" name="テキスト ボックス 39">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1" name="テキスト ボックス 4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人口減少・少子高齢化</a:t>
            </a:r>
          </a:p>
        </p:txBody>
      </p:sp>
      <p:sp>
        <p:nvSpPr>
          <p:cNvPr id="44" name="テキスト ボックス 43">
            <a:extLst>
              <a:ext uri="{FF2B5EF4-FFF2-40B4-BE49-F238E27FC236}">
                <a16:creationId xmlns:a16="http://schemas.microsoft.com/office/drawing/2014/main" id="{9553B802-CFCE-23CC-8399-4B35601C6932}"/>
              </a:ext>
            </a:extLst>
          </p:cNvPr>
          <p:cNvSpPr txBox="1"/>
          <p:nvPr/>
        </p:nvSpPr>
        <p:spPr>
          <a:xfrm>
            <a:off x="7200000" y="5832000"/>
            <a:ext cx="4185983" cy="253916"/>
          </a:xfrm>
          <a:prstGeom prst="rect">
            <a:avLst/>
          </a:prstGeom>
          <a:noFill/>
        </p:spPr>
        <p:txBody>
          <a:bodyPr wrap="square" rtlCol="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小数点第二位以下を四捨五入しているため、必ずしも</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100</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％とはならない。</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　　　　　　　　　　　　　　</a:t>
            </a:r>
          </a:p>
        </p:txBody>
      </p:sp>
      <p:sp>
        <p:nvSpPr>
          <p:cNvPr id="19" name="テキスト ボックス 18">
            <a:extLst>
              <a:ext uri="{FF2B5EF4-FFF2-40B4-BE49-F238E27FC236}">
                <a16:creationId xmlns:a16="http://schemas.microsoft.com/office/drawing/2014/main" id="{FF8BA003-6E49-4007-96F0-125704A199EB}"/>
              </a:ext>
            </a:extLst>
          </p:cNvPr>
          <p:cNvSpPr txBox="1"/>
          <p:nvPr/>
        </p:nvSpPr>
        <p:spPr>
          <a:xfrm>
            <a:off x="288000" y="1080000"/>
            <a:ext cx="11520000" cy="442035"/>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・全地域で、高齢者人口の割合が増加し、生産年齢人口及び年少人口の割合が減少する見込み</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・特に、南河内地域や泉南地域では、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2040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年に高齢者人口が４割を超えるとともに、生産年齢人口が５割を切り、更なる高齢化が見込まれる</a:t>
            </a:r>
          </a:p>
        </p:txBody>
      </p:sp>
      <p:sp>
        <p:nvSpPr>
          <p:cNvPr id="22" name="テキスト ボックス 21">
            <a:extLst>
              <a:ext uri="{FF2B5EF4-FFF2-40B4-BE49-F238E27FC236}">
                <a16:creationId xmlns:a16="http://schemas.microsoft.com/office/drawing/2014/main" id="{B92A4CA9-AF60-441A-944B-A124E3AFFB29}"/>
              </a:ext>
            </a:extLst>
          </p:cNvPr>
          <p:cNvSpPr txBox="1"/>
          <p:nvPr/>
        </p:nvSpPr>
        <p:spPr>
          <a:xfrm>
            <a:off x="1182335" y="6427177"/>
            <a:ext cx="10872984"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出典：大阪府高齢者計画</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（一部加工）、国立社会保障・人口問題研究所　令和５年推計</a:t>
            </a:r>
          </a:p>
        </p:txBody>
      </p:sp>
    </p:spTree>
    <p:extLst>
      <p:ext uri="{BB962C8B-B14F-4D97-AF65-F5344CB8AC3E}">
        <p14:creationId xmlns:p14="http://schemas.microsoft.com/office/powerpoint/2010/main" val="8660387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90</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脱炭素社会の実現に向けた取組み①</a:t>
            </a:r>
          </a:p>
        </p:txBody>
      </p:sp>
      <p:grpSp>
        <p:nvGrpSpPr>
          <p:cNvPr id="3" name="グループ化 2"/>
          <p:cNvGrpSpPr/>
          <p:nvPr/>
        </p:nvGrpSpPr>
        <p:grpSpPr>
          <a:xfrm>
            <a:off x="720000" y="2513739"/>
            <a:ext cx="10272650" cy="3334801"/>
            <a:chOff x="720000" y="2513739"/>
            <a:chExt cx="10272650" cy="3334801"/>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000" y="2513739"/>
              <a:ext cx="10272650" cy="3334801"/>
            </a:xfrm>
            <a:prstGeom prst="rect">
              <a:avLst/>
            </a:prstGeom>
          </p:spPr>
        </p:pic>
        <p:sp>
          <p:nvSpPr>
            <p:cNvPr id="15" name="テキスト ボックス 14">
              <a:extLst>
                <a:ext uri="{FF2B5EF4-FFF2-40B4-BE49-F238E27FC236}">
                  <a16:creationId xmlns:a16="http://schemas.microsoft.com/office/drawing/2014/main" id="{B3F25C69-A9D0-4A1F-93EC-CFF4BBB4EA97}"/>
                </a:ext>
              </a:extLst>
            </p:cNvPr>
            <p:cNvSpPr txBox="1"/>
            <p:nvPr/>
          </p:nvSpPr>
          <p:spPr>
            <a:xfrm>
              <a:off x="8561471" y="3671377"/>
              <a:ext cx="1190351" cy="718124"/>
            </a:xfrm>
            <a:prstGeom prst="rect">
              <a:avLst/>
            </a:prstGeom>
            <a:noFill/>
            <a:ln w="412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highlight>
                  <a:srgbClr val="FFFF00"/>
                </a:highlight>
                <a:uLnTx/>
                <a:uFillTx/>
                <a:latin typeface="游ゴシック" panose="020F0502020204030204"/>
                <a:ea typeface="游ゴシック" panose="020B0400000000000000" pitchFamily="50" charset="-128"/>
                <a:cs typeface="+mn-cs"/>
              </a:endParaRPr>
            </a:p>
          </p:txBody>
        </p:sp>
      </p:grpSp>
      <p:sp>
        <p:nvSpPr>
          <p:cNvPr id="22" name="テキスト ボックス 21">
            <a:extLst>
              <a:ext uri="{FF2B5EF4-FFF2-40B4-BE49-F238E27FC236}">
                <a16:creationId xmlns:a16="http://schemas.microsoft.com/office/drawing/2014/main" id="{67168F56-96A8-48D2-839A-EBEE9B06F0B7}"/>
              </a:ext>
            </a:extLst>
          </p:cNvPr>
          <p:cNvSpPr txBox="1"/>
          <p:nvPr/>
        </p:nvSpPr>
        <p:spPr>
          <a:xfrm>
            <a:off x="720000" y="5880376"/>
            <a:ext cx="424847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※ZEH</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『ZEH』</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Near</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ｌｙ ＺＥＨ・ＺＥＨ Ｏｒｉｅｎｔｅｄの住宅の合計</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CF235F11-4D39-46EF-9B2B-550461A4EF76}"/>
              </a:ext>
            </a:extLst>
          </p:cNvPr>
          <p:cNvSpPr txBox="1"/>
          <p:nvPr/>
        </p:nvSpPr>
        <p:spPr>
          <a:xfrm>
            <a:off x="540000" y="2160000"/>
            <a:ext cx="10250049"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住宅着工戸数（戸建）に占める</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ZEH</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の割合比較</a:t>
            </a:r>
          </a:p>
        </p:txBody>
      </p:sp>
      <p:sp>
        <p:nvSpPr>
          <p:cNvPr id="24" name="テキスト ボックス 23">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5" name="テキスト ボックス 24">
            <a:extLst>
              <a:ext uri="{FF2B5EF4-FFF2-40B4-BE49-F238E27FC236}">
                <a16:creationId xmlns:a16="http://schemas.microsoft.com/office/drawing/2014/main" id="{61B71F67-0DDA-4222-B0D6-C88D4C99D133}"/>
              </a:ext>
            </a:extLst>
          </p:cNvPr>
          <p:cNvSpPr txBox="1"/>
          <p:nvPr/>
        </p:nvSpPr>
        <p:spPr>
          <a:xfrm>
            <a:off x="288000" y="1080000"/>
            <a:ext cx="11520000" cy="811367"/>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年度の大阪府における着工戸数（戸建）に占める</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ZEH</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の割合は、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17.5</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・一般的に</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ZEH</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の割合は、注文住宅と建売住宅とでは、注文住宅の方が高い</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・全国と比較して建売住宅の割合が高い大阪府は、</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ZEH</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の新築の割合が低くなっている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ZEH</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の割合について年度推移をみると、年々上昇しており、少しずつではあるが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ZEH</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化が進んでいる</a:t>
            </a:r>
          </a:p>
        </p:txBody>
      </p:sp>
      <p:sp>
        <p:nvSpPr>
          <p:cNvPr id="26" name="テキスト ボックス 25">
            <a:extLst>
              <a:ext uri="{FF2B5EF4-FFF2-40B4-BE49-F238E27FC236}">
                <a16:creationId xmlns:a16="http://schemas.microsoft.com/office/drawing/2014/main" id="{1789495E-D7B1-4372-8C58-B425F85AD2CD}"/>
              </a:ext>
            </a:extLst>
          </p:cNvPr>
          <p:cNvSpPr txBox="1"/>
          <p:nvPr/>
        </p:nvSpPr>
        <p:spPr>
          <a:xfrm>
            <a:off x="3758184" y="6427177"/>
            <a:ext cx="8297135"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出典：（一社）環境共生イニシアティブ</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HP</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ZEH</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ビルダー／プランナー実績報告</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8F6B574B-EDEF-475D-95D8-8DD69DB094B3}"/>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地球温暖化や自然災害の激甚化・頻発化</a:t>
            </a:r>
          </a:p>
        </p:txBody>
      </p:sp>
    </p:spTree>
    <p:extLst>
      <p:ext uri="{BB962C8B-B14F-4D97-AF65-F5344CB8AC3E}">
        <p14:creationId xmlns:p14="http://schemas.microsoft.com/office/powerpoint/2010/main" val="19419483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91</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脱炭素社会の実現に向けた取組み②</a:t>
            </a:r>
          </a:p>
        </p:txBody>
      </p:sp>
      <p:pic>
        <p:nvPicPr>
          <p:cNvPr id="24" name="図 23">
            <a:extLst>
              <a:ext uri="{FF2B5EF4-FFF2-40B4-BE49-F238E27FC236}">
                <a16:creationId xmlns:a16="http://schemas.microsoft.com/office/drawing/2014/main" id="{CA966FC1-B375-4676-A5D5-22547C563F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996" y="2159999"/>
            <a:ext cx="6089200" cy="4320000"/>
          </a:xfrm>
          <a:prstGeom prst="rect">
            <a:avLst/>
          </a:prstGeom>
        </p:spPr>
      </p:pic>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2" name="テキスト ボックス 21">
            <a:extLst>
              <a:ext uri="{FF2B5EF4-FFF2-40B4-BE49-F238E27FC236}">
                <a16:creationId xmlns:a16="http://schemas.microsoft.com/office/drawing/2014/main" id="{68B6E6EE-866F-49E4-AFA6-583E5FE8E2F8}"/>
              </a:ext>
            </a:extLst>
          </p:cNvPr>
          <p:cNvSpPr txBox="1"/>
          <p:nvPr/>
        </p:nvSpPr>
        <p:spPr>
          <a:xfrm>
            <a:off x="540000" y="1512000"/>
            <a:ext cx="11520000" cy="626701"/>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2050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カーボンニュートラルを実現する環境に優しい交通：次世代エネルギー等を利用するモビリティが走行できます</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・事故ゼロをめざした交通利用者の安全・安心確保：渋滞や事故のない安全・安心な移動が実現します</a:t>
            </a: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・交通インフラ施設の強靭化：最新のテクノロジーで強靭な交通インフラが実現します</a:t>
            </a:r>
          </a:p>
        </p:txBody>
      </p:sp>
      <p:sp>
        <p:nvSpPr>
          <p:cNvPr id="23" name="テキスト ボックス 22">
            <a:extLst>
              <a:ext uri="{FF2B5EF4-FFF2-40B4-BE49-F238E27FC236}">
                <a16:creationId xmlns:a16="http://schemas.microsoft.com/office/drawing/2014/main" id="{B1656642-E207-4D9B-82BE-3350AC1879E7}"/>
              </a:ext>
            </a:extLst>
          </p:cNvPr>
          <p:cNvSpPr txBox="1"/>
          <p:nvPr/>
        </p:nvSpPr>
        <p:spPr>
          <a:xfrm>
            <a:off x="360000" y="1158343"/>
            <a:ext cx="10250049"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大阪における総合的な交通のあり方について</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L="26511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方向性３　安全・安心でグリーンな交通</a:t>
            </a:r>
          </a:p>
        </p:txBody>
      </p:sp>
      <p:sp>
        <p:nvSpPr>
          <p:cNvPr id="25" name="テキスト ボックス 24">
            <a:extLst>
              <a:ext uri="{FF2B5EF4-FFF2-40B4-BE49-F238E27FC236}">
                <a16:creationId xmlns:a16="http://schemas.microsoft.com/office/drawing/2014/main" id="{6EDEB1FD-7A4E-4270-B159-FC14D8902CB7}"/>
              </a:ext>
            </a:extLst>
          </p:cNvPr>
          <p:cNvSpPr txBox="1"/>
          <p:nvPr/>
        </p:nvSpPr>
        <p:spPr>
          <a:xfrm>
            <a:off x="3758184" y="6427177"/>
            <a:ext cx="8297135" cy="234286"/>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大阪における交通の方向性について</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7B4982C2-5BD7-42A0-B391-4FD127DEA682}"/>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地球温暖化や自然災害の激甚化・頻発化</a:t>
            </a:r>
          </a:p>
        </p:txBody>
      </p:sp>
    </p:spTree>
    <p:extLst>
      <p:ext uri="{BB962C8B-B14F-4D97-AF65-F5344CB8AC3E}">
        <p14:creationId xmlns:p14="http://schemas.microsoft.com/office/powerpoint/2010/main" val="26462284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2908715"/>
            <a:ext cx="12192000" cy="792088"/>
          </a:xfrm>
          <a:prstGeom prst="rect">
            <a:avLst/>
          </a:prstGeom>
          <a:solidFill>
            <a:schemeClr val="tx1">
              <a:lumMod val="75000"/>
              <a:lumOff val="25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eiryo UI" panose="020B0604030504040204" pitchFamily="50" charset="-128"/>
              </a:rPr>
              <a:t> </a:t>
            </a:r>
            <a:r>
              <a:rPr kumimoji="1" lang="en-US" altLang="ja-JP"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eiryo UI" panose="020B0604030504040204" pitchFamily="50" charset="-128"/>
              </a:rPr>
              <a:t>6</a:t>
            </a:r>
            <a:r>
              <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．大阪の特徴</a:t>
            </a:r>
          </a:p>
        </p:txBody>
      </p:sp>
    </p:spTree>
    <p:extLst>
      <p:ext uri="{BB962C8B-B14F-4D97-AF65-F5344CB8AC3E}">
        <p14:creationId xmlns:p14="http://schemas.microsoft.com/office/powerpoint/2010/main" val="8181458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出典：英雑誌エコノミスト</a:t>
            </a:r>
            <a:endParaRPr kumimoji="1" lang="ja-JP" altLang="en-US" sz="9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93</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テキスト ボックス 18">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大阪の特徴</a:t>
            </a: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世界から見た大阪</a:t>
            </a:r>
          </a:p>
        </p:txBody>
      </p:sp>
      <p:sp>
        <p:nvSpPr>
          <p:cNvPr id="21" name="テキスト ボックス 20">
            <a:extLst>
              <a:ext uri="{FF2B5EF4-FFF2-40B4-BE49-F238E27FC236}">
                <a16:creationId xmlns:a16="http://schemas.microsoft.com/office/drawing/2014/main" id="{FB24E4D4-2BF3-4A03-A7FE-FAAAF5DD03DC}"/>
              </a:ext>
            </a:extLst>
          </p:cNvPr>
          <p:cNvSpPr txBox="1"/>
          <p:nvPr/>
        </p:nvSpPr>
        <p:spPr>
          <a:xfrm>
            <a:off x="105220" y="1190948"/>
            <a:ext cx="11533109" cy="318924"/>
          </a:xfrm>
          <a:prstGeom prst="rect">
            <a:avLst/>
          </a:prstGeom>
          <a:noFill/>
        </p:spPr>
        <p:txBody>
          <a:bodyPr wrap="square" tIns="72000" bIns="0">
            <a:spAutoFit/>
          </a:bodyPr>
          <a:lstStyle/>
          <a:p>
            <a:pPr marL="261938"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○世界で最も住みやすい都市ランキング　</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2024</a:t>
            </a:r>
          </a:p>
        </p:txBody>
      </p:sp>
      <p:grpSp>
        <p:nvGrpSpPr>
          <p:cNvPr id="6" name="グループ化 5">
            <a:extLst>
              <a:ext uri="{FF2B5EF4-FFF2-40B4-BE49-F238E27FC236}">
                <a16:creationId xmlns:a16="http://schemas.microsoft.com/office/drawing/2014/main" id="{E964C7FB-D14C-4BE5-B4F5-DD634ADC3A9F}"/>
              </a:ext>
            </a:extLst>
          </p:cNvPr>
          <p:cNvGrpSpPr/>
          <p:nvPr/>
        </p:nvGrpSpPr>
        <p:grpSpPr>
          <a:xfrm>
            <a:off x="2552705" y="2312722"/>
            <a:ext cx="6085114" cy="4252524"/>
            <a:chOff x="2645230" y="1831566"/>
            <a:chExt cx="6085114" cy="4252524"/>
          </a:xfrm>
        </p:grpSpPr>
        <p:pic>
          <p:nvPicPr>
            <p:cNvPr id="4" name="図 3">
              <a:extLst>
                <a:ext uri="{FF2B5EF4-FFF2-40B4-BE49-F238E27FC236}">
                  <a16:creationId xmlns:a16="http://schemas.microsoft.com/office/drawing/2014/main" id="{251EFE8F-9AD4-4E78-AC2B-6FB964EE9F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9019" y="1831566"/>
              <a:ext cx="5497165" cy="4252524"/>
            </a:xfrm>
            <a:prstGeom prst="rect">
              <a:avLst/>
            </a:prstGeom>
          </p:spPr>
        </p:pic>
        <p:sp>
          <p:nvSpPr>
            <p:cNvPr id="5" name="正方形/長方形 4">
              <a:extLst>
                <a:ext uri="{FF2B5EF4-FFF2-40B4-BE49-F238E27FC236}">
                  <a16:creationId xmlns:a16="http://schemas.microsoft.com/office/drawing/2014/main" id="{FB0860F7-AA2A-49AD-B332-5E9748D42A60}"/>
                </a:ext>
              </a:extLst>
            </p:cNvPr>
            <p:cNvSpPr/>
            <p:nvPr/>
          </p:nvSpPr>
          <p:spPr>
            <a:xfrm>
              <a:off x="2645230" y="5214257"/>
              <a:ext cx="6085114" cy="3825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4" name="テキスト ボックス 13">
            <a:extLst>
              <a:ext uri="{FF2B5EF4-FFF2-40B4-BE49-F238E27FC236}">
                <a16:creationId xmlns:a16="http://schemas.microsoft.com/office/drawing/2014/main" id="{7D30DA06-953A-418A-A879-FADC3443B1CE}"/>
              </a:ext>
            </a:extLst>
          </p:cNvPr>
          <p:cNvSpPr txBox="1"/>
          <p:nvPr/>
        </p:nvSpPr>
        <p:spPr>
          <a:xfrm>
            <a:off x="670945" y="1657248"/>
            <a:ext cx="10743815" cy="565146"/>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・英雑誌エコノミストの</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世界で最も住みやすい都市ランキング</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2024』</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では、治安、医療、教育が特に評価されて</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位となっている。</a:t>
            </a:r>
          </a:p>
        </p:txBody>
      </p:sp>
    </p:spTree>
    <p:extLst>
      <p:ext uri="{BB962C8B-B14F-4D97-AF65-F5344CB8AC3E}">
        <p14:creationId xmlns:p14="http://schemas.microsoft.com/office/powerpoint/2010/main" val="20936510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出典：大阪のまちづくりグランドデザイン（大阪府）</a:t>
            </a:r>
            <a:endParaRPr kumimoji="1" lang="ja-JP" altLang="en-US" sz="9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94</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大阪のポテンシャル</a:t>
            </a:r>
            <a:endPar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4" name="図 3">
            <a:extLst>
              <a:ext uri="{FF2B5EF4-FFF2-40B4-BE49-F238E27FC236}">
                <a16:creationId xmlns:a16="http://schemas.microsoft.com/office/drawing/2014/main" id="{392DB0C5-44A9-445B-A1AC-BAA7681DB2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133" y="2690763"/>
            <a:ext cx="5274867" cy="3931954"/>
          </a:xfrm>
          <a:prstGeom prst="rect">
            <a:avLst/>
          </a:prstGeom>
        </p:spPr>
      </p:pic>
      <p:pic>
        <p:nvPicPr>
          <p:cNvPr id="6" name="図 5">
            <a:extLst>
              <a:ext uri="{FF2B5EF4-FFF2-40B4-BE49-F238E27FC236}">
                <a16:creationId xmlns:a16="http://schemas.microsoft.com/office/drawing/2014/main" id="{A0C87F2E-2C77-4374-92E1-78AC8EC130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26000" y="2647728"/>
            <a:ext cx="4151600" cy="3812803"/>
          </a:xfrm>
          <a:prstGeom prst="rect">
            <a:avLst/>
          </a:prstGeom>
        </p:spPr>
      </p:pic>
      <p:sp>
        <p:nvSpPr>
          <p:cNvPr id="14" name="テキスト ボックス 13">
            <a:extLst>
              <a:ext uri="{FF2B5EF4-FFF2-40B4-BE49-F238E27FC236}">
                <a16:creationId xmlns:a16="http://schemas.microsoft.com/office/drawing/2014/main" id="{228962E6-B78F-48E7-AAD2-7BB66193FBB7}"/>
              </a:ext>
            </a:extLst>
          </p:cNvPr>
          <p:cNvSpPr txBox="1"/>
          <p:nvPr/>
        </p:nvSpPr>
        <p:spPr>
          <a:xfrm>
            <a:off x="550033" y="1127790"/>
            <a:ext cx="10850109" cy="1303809"/>
          </a:xfrm>
          <a:prstGeom prst="rect">
            <a:avLst/>
          </a:prstGeom>
          <a:noFill/>
        </p:spPr>
        <p:txBody>
          <a:bodyPr wrap="square" tIns="72000" bIns="0">
            <a:spAutoFit/>
          </a:bodyPr>
          <a:lstStyle/>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は、西日本国土軸及び太平洋新国土軸上に位置し、西日本経済の中心、世界のゲートウェイとしての役割とともに、今後、リニア中央新幹線の開業により、世界最大級のスーパー・メガリージョンを構成する西の核としての機能を担います。</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46050" marR="0" lvl="0" indent="-14605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・さらに、大都市でありながら、周辺山系や大阪湾、河川など、都市に近接した豊かな自然や、歴史・文化等に関する多様な地域資源が集積しており、これらにアクセスしやすいという利点を有しています。</a:t>
            </a:r>
          </a:p>
        </p:txBody>
      </p:sp>
      <p:sp>
        <p:nvSpPr>
          <p:cNvPr id="10" name="テキスト ボックス 9">
            <a:extLst>
              <a:ext uri="{FF2B5EF4-FFF2-40B4-BE49-F238E27FC236}">
                <a16:creationId xmlns:a16="http://schemas.microsoft.com/office/drawing/2014/main" id="{95A919FC-B0D1-40E6-8140-07CD22A038BC}"/>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大阪の特徴</a:t>
            </a:r>
          </a:p>
        </p:txBody>
      </p:sp>
    </p:spTree>
    <p:extLst>
      <p:ext uri="{BB962C8B-B14F-4D97-AF65-F5344CB8AC3E}">
        <p14:creationId xmlns:p14="http://schemas.microsoft.com/office/powerpoint/2010/main" val="2133919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8A2EBFE-4DF6-4F29-8245-B35D1FD63049}"/>
              </a:ext>
            </a:extLst>
          </p:cNvPr>
          <p:cNvPicPr>
            <a:picLocks noChangeAspect="1"/>
          </p:cNvPicPr>
          <p:nvPr/>
        </p:nvPicPr>
        <p:blipFill>
          <a:blip r:embed="rId3"/>
          <a:stretch>
            <a:fillRect/>
          </a:stretch>
        </p:blipFill>
        <p:spPr>
          <a:xfrm>
            <a:off x="1793986" y="2857559"/>
            <a:ext cx="7696592" cy="3616114"/>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95</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都市におけるみどりの不足</a:t>
            </a:r>
          </a:p>
        </p:txBody>
      </p:sp>
      <p:sp>
        <p:nvSpPr>
          <p:cNvPr id="9" name="テキスト ボックス 8">
            <a:extLst>
              <a:ext uri="{FF2B5EF4-FFF2-40B4-BE49-F238E27FC236}">
                <a16:creationId xmlns:a16="http://schemas.microsoft.com/office/drawing/2014/main" id="{FA2F01E8-9427-4DE7-8D02-498EBB3C8B10}"/>
              </a:ext>
            </a:extLst>
          </p:cNvPr>
          <p:cNvSpPr txBox="1"/>
          <p:nvPr/>
        </p:nvSpPr>
        <p:spPr>
          <a:xfrm>
            <a:off x="606644" y="1286171"/>
            <a:ext cx="10978712" cy="1550031"/>
          </a:xfrm>
          <a:prstGeom prst="rect">
            <a:avLst/>
          </a:prstGeom>
          <a:noFill/>
        </p:spPr>
        <p:txBody>
          <a:bodyPr wrap="square" tIns="72000" bIns="0">
            <a:spAutoFit/>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・大阪府の一人当たりの都市公園面積は、全国平均と比べて低い水準にあり、また、都心部の緑被状況も世界主要都市と比較して低水準に留まっています。</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・新型コロナ禍を契機に過密解消が求められる中、まちなかにおけるゆとりある空間として、また、生活圏における貴重な屋外空間として、みどり・オープンスペースの重要性が再認識されました。</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良好な都市景観の形成、うるおいある空間の創出、防災性の向上のみならず、新たな交流をもたらし、都市の魅力を高める重要な要素として、質の高いみどり・オープンスペースの創出がより一層求められています。</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出典：大阪のまちづくりグランドデザイン（大阪府）</a:t>
            </a:r>
            <a:endParaRPr kumimoji="1" lang="ja-JP" altLang="en-US" sz="9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58D23C24-BBCF-47AA-A9B7-2EB203E37A24}"/>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大阪の特徴</a:t>
            </a:r>
          </a:p>
        </p:txBody>
      </p:sp>
    </p:spTree>
    <p:extLst>
      <p:ext uri="{BB962C8B-B14F-4D97-AF65-F5344CB8AC3E}">
        <p14:creationId xmlns:p14="http://schemas.microsoft.com/office/powerpoint/2010/main" val="18556405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出典：大阪のまちづくりグランドデザイン（大阪府）</a:t>
            </a:r>
            <a:endParaRPr kumimoji="1" lang="ja-JP" altLang="en-US" sz="9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96</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民間活力を活かしたまちづくり</a:t>
            </a:r>
          </a:p>
        </p:txBody>
      </p:sp>
      <p:sp>
        <p:nvSpPr>
          <p:cNvPr id="9" name="テキスト ボックス 8">
            <a:extLst>
              <a:ext uri="{FF2B5EF4-FFF2-40B4-BE49-F238E27FC236}">
                <a16:creationId xmlns:a16="http://schemas.microsoft.com/office/drawing/2014/main" id="{C8A9F282-37D8-492E-9B90-3261BA91779B}"/>
              </a:ext>
            </a:extLst>
          </p:cNvPr>
          <p:cNvSpPr txBox="1"/>
          <p:nvPr/>
        </p:nvSpPr>
        <p:spPr>
          <a:xfrm>
            <a:off x="723182" y="1255991"/>
            <a:ext cx="10623754" cy="1550031"/>
          </a:xfrm>
          <a:prstGeom prst="rect">
            <a:avLst/>
          </a:prstGeom>
          <a:noFill/>
        </p:spPr>
        <p:txBody>
          <a:bodyPr wrap="square" tIns="72000" bIns="0">
            <a:spAutoFit/>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・都心部や主要駅周辺をはじめ、府内の様々な地域において、パブリックスペースの創出やエリアマネジメントが推進されるなど、民間の力を活かしたまちづくりが進められています。</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・また、世界の多くの都市では、まちなかを車中心から人中心へと転換し、人々が集い、憩い、多様な活動を繰り広げられる場を創出するなど、「人中心のまちづくり」が進められています。</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今後のまちづくりにおいては、人中心の居心地がよく歩きたくなるまちなかの創出や、地域の価値・魅力向上に向け、より一層、民間の参画を促し、その力を最大限活かしたまちづくりを進める必要があります。</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4" name="図 3">
            <a:extLst>
              <a:ext uri="{FF2B5EF4-FFF2-40B4-BE49-F238E27FC236}">
                <a16:creationId xmlns:a16="http://schemas.microsoft.com/office/drawing/2014/main" id="{03212585-0220-453C-98C6-A1FA7E111683}"/>
              </a:ext>
            </a:extLst>
          </p:cNvPr>
          <p:cNvPicPr>
            <a:picLocks noChangeAspect="1"/>
          </p:cNvPicPr>
          <p:nvPr/>
        </p:nvPicPr>
        <p:blipFill>
          <a:blip r:embed="rId3"/>
          <a:stretch>
            <a:fillRect/>
          </a:stretch>
        </p:blipFill>
        <p:spPr>
          <a:xfrm>
            <a:off x="2248872" y="3733698"/>
            <a:ext cx="7572375" cy="2190750"/>
          </a:xfrm>
          <a:prstGeom prst="rect">
            <a:avLst/>
          </a:prstGeom>
        </p:spPr>
      </p:pic>
      <p:sp>
        <p:nvSpPr>
          <p:cNvPr id="10" name="テキスト ボックス 9">
            <a:extLst>
              <a:ext uri="{FF2B5EF4-FFF2-40B4-BE49-F238E27FC236}">
                <a16:creationId xmlns:a16="http://schemas.microsoft.com/office/drawing/2014/main" id="{244A695D-3718-4A0C-BC5D-589F3FCCB0C5}"/>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大阪の特徴</a:t>
            </a:r>
          </a:p>
        </p:txBody>
      </p:sp>
    </p:spTree>
    <p:extLst>
      <p:ext uri="{BB962C8B-B14F-4D97-AF65-F5344CB8AC3E}">
        <p14:creationId xmlns:p14="http://schemas.microsoft.com/office/powerpoint/2010/main" val="31030258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7CDF7B1-F322-4BB0-840A-B098F796B8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3242" y="1224126"/>
            <a:ext cx="8583279" cy="4980116"/>
          </a:xfrm>
          <a:prstGeom prst="rect">
            <a:avLst/>
          </a:prstGeom>
        </p:spPr>
      </p:pic>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出典：大阪における交通の方向性について（大阪府）</a:t>
            </a:r>
            <a:endParaRPr kumimoji="1" lang="ja-JP" altLang="en-US" sz="9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97</a:t>
            </a:fld>
            <a:endParaRPr kumimoji="1" lang="ja-JP" altLang="en-US" sz="1000" b="1" i="0" u="none" strike="noStrike" kern="1200" cap="none" spc="0" normalizeH="0" baseline="0" noProof="0" dirty="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鉄道路線とバス路線の密度比較について</a:t>
            </a:r>
          </a:p>
        </p:txBody>
      </p:sp>
      <p:sp>
        <p:nvSpPr>
          <p:cNvPr id="8" name="テキスト ボックス 7">
            <a:extLst>
              <a:ext uri="{FF2B5EF4-FFF2-40B4-BE49-F238E27FC236}">
                <a16:creationId xmlns:a16="http://schemas.microsoft.com/office/drawing/2014/main" id="{3BE8FD83-3FC4-4296-B921-193BE61A71F0}"/>
              </a:ext>
            </a:extLst>
          </p:cNvPr>
          <p:cNvSpPr txBox="1"/>
          <p:nvPr/>
        </p:nvSpPr>
        <p:spPr>
          <a:xfrm>
            <a:off x="326305" y="292754"/>
            <a:ext cx="66115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大阪の特徴</a:t>
            </a:r>
          </a:p>
        </p:txBody>
      </p:sp>
    </p:spTree>
    <p:extLst>
      <p:ext uri="{BB962C8B-B14F-4D97-AF65-F5344CB8AC3E}">
        <p14:creationId xmlns:p14="http://schemas.microsoft.com/office/powerpoint/2010/main" val="171573555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15468</TotalTime>
  <Words>10054</Words>
  <Application>Microsoft Office PowerPoint</Application>
  <PresentationFormat>ワイド画面</PresentationFormat>
  <Paragraphs>913</Paragraphs>
  <Slides>97</Slides>
  <Notes>87</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97</vt:i4>
      </vt:variant>
    </vt:vector>
  </HeadingPairs>
  <TitlesOfParts>
    <vt:vector size="105" baseType="lpstr">
      <vt:lpstr>BIZ UDPゴシック</vt:lpstr>
      <vt:lpstr>Meiryo UI</vt:lpstr>
      <vt:lpstr>ＭＳ Ｐゴシック</vt:lpstr>
      <vt:lpstr>メイリオ</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大塚　一哉</dc:creator>
  <cp:lastModifiedBy>伊藤　沙知</cp:lastModifiedBy>
  <cp:revision>794</cp:revision>
  <cp:lastPrinted>2025-03-14T01:07:28Z</cp:lastPrinted>
  <dcterms:created xsi:type="dcterms:W3CDTF">2024-06-19T07:35:43Z</dcterms:created>
  <dcterms:modified xsi:type="dcterms:W3CDTF">2025-04-03T13:56:07Z</dcterms:modified>
</cp:coreProperties>
</file>